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3"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 id="280" r:id="rId26"/>
    <p:sldId id="28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4"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0D0CE0-110A-48E7-BF58-F815F69E4532}" type="doc">
      <dgm:prSet loTypeId="urn:microsoft.com/office/officeart/2005/8/layout/radial3" loCatId="cycle" qsTypeId="urn:microsoft.com/office/officeart/2005/8/quickstyle/simple1" qsCatId="simple" csTypeId="urn:microsoft.com/office/officeart/2005/8/colors/accent1_5" csCatId="accent1" phldr="1"/>
      <dgm:spPr/>
      <dgm:t>
        <a:bodyPr/>
        <a:lstStyle/>
        <a:p>
          <a:endParaRPr lang="zh-CN" altLang="en-US"/>
        </a:p>
      </dgm:t>
    </dgm:pt>
    <dgm:pt modelId="{4DFDBA8F-9B2F-4FF3-806B-B032093DD892}">
      <dgm:prSet phldrT="[文本]"/>
      <dgm:spPr>
        <a:solidFill>
          <a:srgbClr val="FF0000">
            <a:alpha val="50000"/>
          </a:srgbClr>
        </a:solidFill>
      </dgm:spPr>
      <dgm:t>
        <a:bodyPr/>
        <a:lstStyle/>
        <a:p>
          <a:pPr>
            <a:lnSpc>
              <a:spcPct val="80000"/>
            </a:lnSpc>
            <a:spcAft>
              <a:spcPts val="0"/>
            </a:spcAft>
          </a:pPr>
          <a:r>
            <a:rPr lang="zh-CN" altLang="en-US" b="1" dirty="0">
              <a:solidFill>
                <a:schemeClr val="bg1"/>
              </a:solidFill>
              <a:latin typeface="微软雅黑" pitchFamily="34" charset="-122"/>
              <a:ea typeface="微软雅黑" pitchFamily="34" charset="-122"/>
            </a:rPr>
            <a:t>五大</a:t>
          </a:r>
          <a:endParaRPr lang="en-US" altLang="zh-CN" b="1" dirty="0">
            <a:solidFill>
              <a:schemeClr val="bg1"/>
            </a:solidFill>
            <a:latin typeface="微软雅黑" pitchFamily="34" charset="-122"/>
            <a:ea typeface="微软雅黑" pitchFamily="34" charset="-122"/>
          </a:endParaRPr>
        </a:p>
        <a:p>
          <a:pPr>
            <a:lnSpc>
              <a:spcPct val="80000"/>
            </a:lnSpc>
            <a:spcAft>
              <a:spcPts val="0"/>
            </a:spcAft>
          </a:pPr>
          <a:r>
            <a:rPr lang="zh-CN" altLang="en-US" b="1" dirty="0">
              <a:solidFill>
                <a:schemeClr val="bg1"/>
              </a:solidFill>
              <a:latin typeface="微软雅黑" pitchFamily="34" charset="-122"/>
              <a:ea typeface="微软雅黑" pitchFamily="34" charset="-122"/>
            </a:rPr>
            <a:t>要素</a:t>
          </a:r>
          <a:endParaRPr lang="zh-CN" altLang="en-US" dirty="0">
            <a:solidFill>
              <a:schemeClr val="bg1"/>
            </a:solidFill>
          </a:endParaRPr>
        </a:p>
      </dgm:t>
    </dgm:pt>
    <dgm:pt modelId="{1C6C5794-A48A-42F2-8DFF-3BCF749EC736}" type="parTrans" cxnId="{3A917351-FF27-4797-97FB-DB12C0DD79E3}">
      <dgm:prSet/>
      <dgm:spPr/>
      <dgm:t>
        <a:bodyPr/>
        <a:lstStyle/>
        <a:p>
          <a:endParaRPr lang="zh-CN" altLang="en-US"/>
        </a:p>
      </dgm:t>
    </dgm:pt>
    <dgm:pt modelId="{E020B7CA-4345-4A48-9DA7-10740435A8CA}" type="sibTrans" cxnId="{3A917351-FF27-4797-97FB-DB12C0DD79E3}">
      <dgm:prSet/>
      <dgm:spPr/>
      <dgm:t>
        <a:bodyPr/>
        <a:lstStyle/>
        <a:p>
          <a:endParaRPr lang="zh-CN" altLang="en-US"/>
        </a:p>
      </dgm:t>
    </dgm:pt>
    <dgm:pt modelId="{E1B49032-675A-49BB-9ED2-E1D207040DA3}">
      <dgm:prSet phldrT="[文本]" custT="1"/>
      <dgm:spPr>
        <a:solidFill>
          <a:srgbClr val="FF0000"/>
        </a:solidFill>
      </dgm:spPr>
      <dgm:t>
        <a:bodyPr/>
        <a:lstStyle/>
        <a:p>
          <a:r>
            <a:rPr lang="zh-CN" altLang="en-US" sz="2000" dirty="0">
              <a:solidFill>
                <a:schemeClr val="bg1"/>
              </a:solidFill>
            </a:rPr>
            <a:t>自愿性</a:t>
          </a:r>
          <a:endParaRPr lang="en-US" altLang="zh-CN" sz="2000" dirty="0">
            <a:solidFill>
              <a:schemeClr val="bg1"/>
            </a:solidFill>
          </a:endParaRPr>
        </a:p>
      </dgm:t>
    </dgm:pt>
    <dgm:pt modelId="{EAD7CC3C-8A30-49E0-8A54-E9A6E347C274}" type="parTrans" cxnId="{7C0CBDC8-C130-4006-B5B9-169E042DC30D}">
      <dgm:prSet/>
      <dgm:spPr/>
      <dgm:t>
        <a:bodyPr/>
        <a:lstStyle/>
        <a:p>
          <a:endParaRPr lang="zh-CN" altLang="en-US"/>
        </a:p>
      </dgm:t>
    </dgm:pt>
    <dgm:pt modelId="{5A085EFD-A4FA-4C80-B75D-72E3AFBA8EC1}" type="sibTrans" cxnId="{7C0CBDC8-C130-4006-B5B9-169E042DC30D}">
      <dgm:prSet/>
      <dgm:spPr/>
      <dgm:t>
        <a:bodyPr/>
        <a:lstStyle/>
        <a:p>
          <a:endParaRPr lang="zh-CN" altLang="en-US"/>
        </a:p>
      </dgm:t>
    </dgm:pt>
    <dgm:pt modelId="{53F76C1F-6F96-4BF0-AC30-6E73847C9484}">
      <dgm:prSet phldrT="[文本]" custT="1"/>
      <dgm:spPr>
        <a:solidFill>
          <a:srgbClr val="FF0000"/>
        </a:solidFill>
      </dgm:spPr>
      <dgm:t>
        <a:bodyPr/>
        <a:lstStyle/>
        <a:p>
          <a:pPr>
            <a:lnSpc>
              <a:spcPct val="70000"/>
            </a:lnSpc>
          </a:pPr>
          <a:r>
            <a:rPr lang="zh-CN" altLang="en-US" sz="2000" dirty="0">
              <a:solidFill>
                <a:schemeClr val="bg1"/>
              </a:solidFill>
            </a:rPr>
            <a:t>付出</a:t>
          </a:r>
          <a:endParaRPr lang="en-US" altLang="zh-CN" sz="2000" dirty="0">
            <a:solidFill>
              <a:schemeClr val="bg1"/>
            </a:solidFill>
          </a:endParaRPr>
        </a:p>
        <a:p>
          <a:pPr>
            <a:lnSpc>
              <a:spcPct val="70000"/>
            </a:lnSpc>
          </a:pPr>
          <a:r>
            <a:rPr lang="zh-CN" altLang="en-US" sz="2000" dirty="0">
              <a:solidFill>
                <a:schemeClr val="bg1"/>
              </a:solidFill>
            </a:rPr>
            <a:t>劳动</a:t>
          </a:r>
        </a:p>
        <a:p>
          <a:pPr>
            <a:lnSpc>
              <a:spcPct val="70000"/>
            </a:lnSpc>
          </a:pPr>
          <a:r>
            <a:rPr lang="zh-CN" altLang="en-US" sz="2000" dirty="0">
              <a:solidFill>
                <a:schemeClr val="bg1"/>
              </a:solidFill>
            </a:rPr>
            <a:t>时间</a:t>
          </a:r>
        </a:p>
      </dgm:t>
    </dgm:pt>
    <dgm:pt modelId="{3B7771E1-9ACE-484C-B46E-FB79BAD43A64}" type="parTrans" cxnId="{72E543A3-DC15-4B08-AABC-5FEE31BB4EE3}">
      <dgm:prSet/>
      <dgm:spPr/>
      <dgm:t>
        <a:bodyPr/>
        <a:lstStyle/>
        <a:p>
          <a:endParaRPr lang="zh-CN" altLang="en-US"/>
        </a:p>
      </dgm:t>
    </dgm:pt>
    <dgm:pt modelId="{5180C971-37F9-40BA-926E-632B78B7A290}" type="sibTrans" cxnId="{72E543A3-DC15-4B08-AABC-5FEE31BB4EE3}">
      <dgm:prSet/>
      <dgm:spPr/>
      <dgm:t>
        <a:bodyPr/>
        <a:lstStyle/>
        <a:p>
          <a:endParaRPr lang="zh-CN" altLang="en-US"/>
        </a:p>
      </dgm:t>
    </dgm:pt>
    <dgm:pt modelId="{D818E8FB-59DF-4D2A-AA6F-E3F1143D5D7E}">
      <dgm:prSet phldrT="[文本]" custT="1"/>
      <dgm:spPr>
        <a:solidFill>
          <a:srgbClr val="FF0000"/>
        </a:solidFill>
      </dgm:spPr>
      <dgm:t>
        <a:bodyPr/>
        <a:lstStyle/>
        <a:p>
          <a:r>
            <a:rPr lang="zh-CN" altLang="en-US" sz="2000" dirty="0">
              <a:solidFill>
                <a:schemeClr val="bg1"/>
              </a:solidFill>
            </a:rPr>
            <a:t>非报酬性</a:t>
          </a:r>
        </a:p>
      </dgm:t>
    </dgm:pt>
    <dgm:pt modelId="{EBF47070-DC52-4C33-9A9B-E186CAB3E9D4}" type="parTrans" cxnId="{9D371A50-FE09-4036-949B-0820BD5DA599}">
      <dgm:prSet/>
      <dgm:spPr/>
      <dgm:t>
        <a:bodyPr/>
        <a:lstStyle/>
        <a:p>
          <a:endParaRPr lang="zh-CN" altLang="en-US"/>
        </a:p>
      </dgm:t>
    </dgm:pt>
    <dgm:pt modelId="{CAC4438F-66BF-4E29-945A-7FC2C70CFAFF}" type="sibTrans" cxnId="{9D371A50-FE09-4036-949B-0820BD5DA599}">
      <dgm:prSet/>
      <dgm:spPr/>
      <dgm:t>
        <a:bodyPr/>
        <a:lstStyle/>
        <a:p>
          <a:endParaRPr lang="zh-CN" altLang="en-US"/>
        </a:p>
      </dgm:t>
    </dgm:pt>
    <dgm:pt modelId="{CC98908A-33E5-4CB7-9E57-B0F5ED1D85DA}">
      <dgm:prSet phldrT="[文本]" custT="1"/>
      <dgm:spPr>
        <a:solidFill>
          <a:srgbClr val="FF0000"/>
        </a:solidFill>
      </dgm:spPr>
      <dgm:t>
        <a:bodyPr/>
        <a:lstStyle/>
        <a:p>
          <a:r>
            <a:rPr lang="zh-CN" altLang="en-US" sz="2000" dirty="0">
              <a:solidFill>
                <a:schemeClr val="bg1"/>
              </a:solidFill>
            </a:rPr>
            <a:t>组织性</a:t>
          </a:r>
        </a:p>
      </dgm:t>
    </dgm:pt>
    <dgm:pt modelId="{8830FAEA-6A19-405D-AE28-E4984A7B572C}" type="parTrans" cxnId="{38BDCA13-CE0A-4F16-9BCD-CDD0B5E15112}">
      <dgm:prSet/>
      <dgm:spPr/>
      <dgm:t>
        <a:bodyPr/>
        <a:lstStyle/>
        <a:p>
          <a:endParaRPr lang="zh-CN" altLang="en-US"/>
        </a:p>
      </dgm:t>
    </dgm:pt>
    <dgm:pt modelId="{BA3C9EC4-F24E-48EB-9187-D66E841BC104}" type="sibTrans" cxnId="{38BDCA13-CE0A-4F16-9BCD-CDD0B5E15112}">
      <dgm:prSet/>
      <dgm:spPr/>
      <dgm:t>
        <a:bodyPr/>
        <a:lstStyle/>
        <a:p>
          <a:endParaRPr lang="zh-CN" altLang="en-US"/>
        </a:p>
      </dgm:t>
    </dgm:pt>
    <dgm:pt modelId="{13498DE0-6D17-4F91-8E26-1E28CD021BAC}">
      <dgm:prSet phldrT="[文本]" custT="1"/>
      <dgm:spPr>
        <a:solidFill>
          <a:srgbClr val="FF0000"/>
        </a:solidFill>
      </dgm:spPr>
      <dgm:t>
        <a:bodyPr/>
        <a:lstStyle/>
        <a:p>
          <a:r>
            <a:rPr lang="zh-CN" altLang="en-US" sz="2000" dirty="0">
              <a:solidFill>
                <a:schemeClr val="bg1"/>
              </a:solidFill>
            </a:rPr>
            <a:t>公益性</a:t>
          </a:r>
        </a:p>
      </dgm:t>
    </dgm:pt>
    <dgm:pt modelId="{50E5D47F-31D0-4606-8266-23EDA571E82C}" type="parTrans" cxnId="{8EB5AD94-87BB-43B3-AEA4-DD45BAA3BF85}">
      <dgm:prSet/>
      <dgm:spPr/>
      <dgm:t>
        <a:bodyPr/>
        <a:lstStyle/>
        <a:p>
          <a:endParaRPr lang="zh-CN" altLang="en-US"/>
        </a:p>
      </dgm:t>
    </dgm:pt>
    <dgm:pt modelId="{AEF51FE5-12C5-4E78-B60F-F683DDC7D86A}" type="sibTrans" cxnId="{8EB5AD94-87BB-43B3-AEA4-DD45BAA3BF85}">
      <dgm:prSet/>
      <dgm:spPr/>
      <dgm:t>
        <a:bodyPr/>
        <a:lstStyle/>
        <a:p>
          <a:endParaRPr lang="zh-CN" altLang="en-US"/>
        </a:p>
      </dgm:t>
    </dgm:pt>
    <dgm:pt modelId="{E713F242-73C5-4A67-BBE3-4248DE49A633}" type="pres">
      <dgm:prSet presAssocID="{1D0D0CE0-110A-48E7-BF58-F815F69E4532}" presName="composite" presStyleCnt="0">
        <dgm:presLayoutVars>
          <dgm:chMax val="1"/>
          <dgm:dir/>
          <dgm:resizeHandles val="exact"/>
        </dgm:presLayoutVars>
      </dgm:prSet>
      <dgm:spPr/>
      <dgm:t>
        <a:bodyPr/>
        <a:lstStyle/>
        <a:p>
          <a:endParaRPr lang="zh-CN" altLang="en-US"/>
        </a:p>
      </dgm:t>
    </dgm:pt>
    <dgm:pt modelId="{DBB80789-F927-436A-B780-D8B9BC6BF5F9}" type="pres">
      <dgm:prSet presAssocID="{1D0D0CE0-110A-48E7-BF58-F815F69E4532}" presName="radial" presStyleCnt="0">
        <dgm:presLayoutVars>
          <dgm:animLvl val="ctr"/>
        </dgm:presLayoutVars>
      </dgm:prSet>
      <dgm:spPr/>
    </dgm:pt>
    <dgm:pt modelId="{17BCF78F-DE57-4A37-BC6F-196BBF334D20}" type="pres">
      <dgm:prSet presAssocID="{4DFDBA8F-9B2F-4FF3-806B-B032093DD892}" presName="centerShape" presStyleLbl="vennNode1" presStyleIdx="0" presStyleCnt="6"/>
      <dgm:spPr/>
      <dgm:t>
        <a:bodyPr/>
        <a:lstStyle/>
        <a:p>
          <a:endParaRPr lang="zh-CN" altLang="en-US"/>
        </a:p>
      </dgm:t>
    </dgm:pt>
    <dgm:pt modelId="{1668F739-14E2-42F6-81D7-5FD79B93D020}" type="pres">
      <dgm:prSet presAssocID="{E1B49032-675A-49BB-9ED2-E1D207040DA3}" presName="node" presStyleLbl="vennNode1" presStyleIdx="1" presStyleCnt="6" custScaleX="117074" custScaleY="110732">
        <dgm:presLayoutVars>
          <dgm:bulletEnabled val="1"/>
        </dgm:presLayoutVars>
      </dgm:prSet>
      <dgm:spPr/>
      <dgm:t>
        <a:bodyPr/>
        <a:lstStyle/>
        <a:p>
          <a:endParaRPr lang="zh-CN" altLang="en-US"/>
        </a:p>
      </dgm:t>
    </dgm:pt>
    <dgm:pt modelId="{67747220-ED38-4C08-AD82-630376434E9D}" type="pres">
      <dgm:prSet presAssocID="{53F76C1F-6F96-4BF0-AC30-6E73847C9484}" presName="node" presStyleLbl="vennNode1" presStyleIdx="2" presStyleCnt="6" custScaleX="117074" custScaleY="110732">
        <dgm:presLayoutVars>
          <dgm:bulletEnabled val="1"/>
        </dgm:presLayoutVars>
      </dgm:prSet>
      <dgm:spPr/>
      <dgm:t>
        <a:bodyPr/>
        <a:lstStyle/>
        <a:p>
          <a:endParaRPr lang="zh-CN" altLang="en-US"/>
        </a:p>
      </dgm:t>
    </dgm:pt>
    <dgm:pt modelId="{D8F47F8F-1BA3-4DB6-B64E-01F87676A06E}" type="pres">
      <dgm:prSet presAssocID="{13498DE0-6D17-4F91-8E26-1E28CD021BAC}" presName="node" presStyleLbl="vennNode1" presStyleIdx="3" presStyleCnt="6" custScaleX="117074" custScaleY="110732">
        <dgm:presLayoutVars>
          <dgm:bulletEnabled val="1"/>
        </dgm:presLayoutVars>
      </dgm:prSet>
      <dgm:spPr/>
      <dgm:t>
        <a:bodyPr/>
        <a:lstStyle/>
        <a:p>
          <a:endParaRPr lang="zh-CN" altLang="en-US"/>
        </a:p>
      </dgm:t>
    </dgm:pt>
    <dgm:pt modelId="{2D5EFE6C-A60D-4803-8AB3-D92E64B414EF}" type="pres">
      <dgm:prSet presAssocID="{D818E8FB-59DF-4D2A-AA6F-E3F1143D5D7E}" presName="node" presStyleLbl="vennNode1" presStyleIdx="4" presStyleCnt="6" custScaleX="117074" custScaleY="110732">
        <dgm:presLayoutVars>
          <dgm:bulletEnabled val="1"/>
        </dgm:presLayoutVars>
      </dgm:prSet>
      <dgm:spPr/>
      <dgm:t>
        <a:bodyPr/>
        <a:lstStyle/>
        <a:p>
          <a:endParaRPr lang="zh-CN" altLang="en-US"/>
        </a:p>
      </dgm:t>
    </dgm:pt>
    <dgm:pt modelId="{7DAB1AA8-09F8-4258-8FFF-68541B41B943}" type="pres">
      <dgm:prSet presAssocID="{CC98908A-33E5-4CB7-9E57-B0F5ED1D85DA}" presName="node" presStyleLbl="vennNode1" presStyleIdx="5" presStyleCnt="6" custScaleX="117074" custScaleY="110732">
        <dgm:presLayoutVars>
          <dgm:bulletEnabled val="1"/>
        </dgm:presLayoutVars>
      </dgm:prSet>
      <dgm:spPr/>
      <dgm:t>
        <a:bodyPr/>
        <a:lstStyle/>
        <a:p>
          <a:endParaRPr lang="zh-CN" altLang="en-US"/>
        </a:p>
      </dgm:t>
    </dgm:pt>
  </dgm:ptLst>
  <dgm:cxnLst>
    <dgm:cxn modelId="{B7ECC332-468B-4636-B0CA-CA885B509BA2}" type="presOf" srcId="{13498DE0-6D17-4F91-8E26-1E28CD021BAC}" destId="{D8F47F8F-1BA3-4DB6-B64E-01F87676A06E}" srcOrd="0" destOrd="0" presId="urn:microsoft.com/office/officeart/2005/8/layout/radial3"/>
    <dgm:cxn modelId="{443F1A02-DC59-44FF-AE43-0BE524B5F13D}" type="presOf" srcId="{53F76C1F-6F96-4BF0-AC30-6E73847C9484}" destId="{67747220-ED38-4C08-AD82-630376434E9D}" srcOrd="0" destOrd="0" presId="urn:microsoft.com/office/officeart/2005/8/layout/radial3"/>
    <dgm:cxn modelId="{93AA663E-40DB-4AA7-B433-AAD4D0C1A1EB}" type="presOf" srcId="{CC98908A-33E5-4CB7-9E57-B0F5ED1D85DA}" destId="{7DAB1AA8-09F8-4258-8FFF-68541B41B943}" srcOrd="0" destOrd="0" presId="urn:microsoft.com/office/officeart/2005/8/layout/radial3"/>
    <dgm:cxn modelId="{6B7AB93A-8A6D-4B87-BE11-0B7D805CCB04}" type="presOf" srcId="{4DFDBA8F-9B2F-4FF3-806B-B032093DD892}" destId="{17BCF78F-DE57-4A37-BC6F-196BBF334D20}" srcOrd="0" destOrd="0" presId="urn:microsoft.com/office/officeart/2005/8/layout/radial3"/>
    <dgm:cxn modelId="{38BDCA13-CE0A-4F16-9BCD-CDD0B5E15112}" srcId="{4DFDBA8F-9B2F-4FF3-806B-B032093DD892}" destId="{CC98908A-33E5-4CB7-9E57-B0F5ED1D85DA}" srcOrd="4" destOrd="0" parTransId="{8830FAEA-6A19-405D-AE28-E4984A7B572C}" sibTransId="{BA3C9EC4-F24E-48EB-9187-D66E841BC104}"/>
    <dgm:cxn modelId="{3A917351-FF27-4797-97FB-DB12C0DD79E3}" srcId="{1D0D0CE0-110A-48E7-BF58-F815F69E4532}" destId="{4DFDBA8F-9B2F-4FF3-806B-B032093DD892}" srcOrd="0" destOrd="0" parTransId="{1C6C5794-A48A-42F2-8DFF-3BCF749EC736}" sibTransId="{E020B7CA-4345-4A48-9DA7-10740435A8CA}"/>
    <dgm:cxn modelId="{0CCFACE3-53E3-4384-AB7C-7567334F5307}" type="presOf" srcId="{D818E8FB-59DF-4D2A-AA6F-E3F1143D5D7E}" destId="{2D5EFE6C-A60D-4803-8AB3-D92E64B414EF}" srcOrd="0" destOrd="0" presId="urn:microsoft.com/office/officeart/2005/8/layout/radial3"/>
    <dgm:cxn modelId="{9D371A50-FE09-4036-949B-0820BD5DA599}" srcId="{4DFDBA8F-9B2F-4FF3-806B-B032093DD892}" destId="{D818E8FB-59DF-4D2A-AA6F-E3F1143D5D7E}" srcOrd="3" destOrd="0" parTransId="{EBF47070-DC52-4C33-9A9B-E186CAB3E9D4}" sibTransId="{CAC4438F-66BF-4E29-945A-7FC2C70CFAFF}"/>
    <dgm:cxn modelId="{72E543A3-DC15-4B08-AABC-5FEE31BB4EE3}" srcId="{4DFDBA8F-9B2F-4FF3-806B-B032093DD892}" destId="{53F76C1F-6F96-4BF0-AC30-6E73847C9484}" srcOrd="1" destOrd="0" parTransId="{3B7771E1-9ACE-484C-B46E-FB79BAD43A64}" sibTransId="{5180C971-37F9-40BA-926E-632B78B7A290}"/>
    <dgm:cxn modelId="{8EB5AD94-87BB-43B3-AEA4-DD45BAA3BF85}" srcId="{4DFDBA8F-9B2F-4FF3-806B-B032093DD892}" destId="{13498DE0-6D17-4F91-8E26-1E28CD021BAC}" srcOrd="2" destOrd="0" parTransId="{50E5D47F-31D0-4606-8266-23EDA571E82C}" sibTransId="{AEF51FE5-12C5-4E78-B60F-F683DDC7D86A}"/>
    <dgm:cxn modelId="{DF199552-030E-465C-A8E9-97CC675473A2}" type="presOf" srcId="{1D0D0CE0-110A-48E7-BF58-F815F69E4532}" destId="{E713F242-73C5-4A67-BBE3-4248DE49A633}" srcOrd="0" destOrd="0" presId="urn:microsoft.com/office/officeart/2005/8/layout/radial3"/>
    <dgm:cxn modelId="{7C0CBDC8-C130-4006-B5B9-169E042DC30D}" srcId="{4DFDBA8F-9B2F-4FF3-806B-B032093DD892}" destId="{E1B49032-675A-49BB-9ED2-E1D207040DA3}" srcOrd="0" destOrd="0" parTransId="{EAD7CC3C-8A30-49E0-8A54-E9A6E347C274}" sibTransId="{5A085EFD-A4FA-4C80-B75D-72E3AFBA8EC1}"/>
    <dgm:cxn modelId="{B327CF37-9147-4BEF-BA69-560B4245BF40}" type="presOf" srcId="{E1B49032-675A-49BB-9ED2-E1D207040DA3}" destId="{1668F739-14E2-42F6-81D7-5FD79B93D020}" srcOrd="0" destOrd="0" presId="urn:microsoft.com/office/officeart/2005/8/layout/radial3"/>
    <dgm:cxn modelId="{5249FC26-6210-48E8-B244-3D045E02C95E}" type="presParOf" srcId="{E713F242-73C5-4A67-BBE3-4248DE49A633}" destId="{DBB80789-F927-436A-B780-D8B9BC6BF5F9}" srcOrd="0" destOrd="0" presId="urn:microsoft.com/office/officeart/2005/8/layout/radial3"/>
    <dgm:cxn modelId="{821B108E-D6A8-43F7-8A29-E072BF88866B}" type="presParOf" srcId="{DBB80789-F927-436A-B780-D8B9BC6BF5F9}" destId="{17BCF78F-DE57-4A37-BC6F-196BBF334D20}" srcOrd="0" destOrd="0" presId="urn:microsoft.com/office/officeart/2005/8/layout/radial3"/>
    <dgm:cxn modelId="{ABC02956-5852-4BF5-8308-A9581A9EE5CC}" type="presParOf" srcId="{DBB80789-F927-436A-B780-D8B9BC6BF5F9}" destId="{1668F739-14E2-42F6-81D7-5FD79B93D020}" srcOrd="1" destOrd="0" presId="urn:microsoft.com/office/officeart/2005/8/layout/radial3"/>
    <dgm:cxn modelId="{A1B2966C-8489-4CE1-A1A2-F3F4CC22828F}" type="presParOf" srcId="{DBB80789-F927-436A-B780-D8B9BC6BF5F9}" destId="{67747220-ED38-4C08-AD82-630376434E9D}" srcOrd="2" destOrd="0" presId="urn:microsoft.com/office/officeart/2005/8/layout/radial3"/>
    <dgm:cxn modelId="{ADF9452D-18F1-4922-A085-DE45AE4F3929}" type="presParOf" srcId="{DBB80789-F927-436A-B780-D8B9BC6BF5F9}" destId="{D8F47F8F-1BA3-4DB6-B64E-01F87676A06E}" srcOrd="3" destOrd="0" presId="urn:microsoft.com/office/officeart/2005/8/layout/radial3"/>
    <dgm:cxn modelId="{1D329362-7EDB-4387-BFA2-D29D68D1D7E2}" type="presParOf" srcId="{DBB80789-F927-436A-B780-D8B9BC6BF5F9}" destId="{2D5EFE6C-A60D-4803-8AB3-D92E64B414EF}" srcOrd="4" destOrd="0" presId="urn:microsoft.com/office/officeart/2005/8/layout/radial3"/>
    <dgm:cxn modelId="{60C10227-7C03-42F2-B7D5-F7BB688042AC}" type="presParOf" srcId="{DBB80789-F927-436A-B780-D8B9BC6BF5F9}" destId="{7DAB1AA8-09F8-4258-8FFF-68541B41B943}" srcOrd="5"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783EFA-AB2E-4806-B48C-26B6B65617F5}"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zh-CN" altLang="en-US"/>
        </a:p>
      </dgm:t>
    </dgm:pt>
    <dgm:pt modelId="{B4F40B55-B7CE-4428-8599-4C1AA9FC215B}">
      <dgm:prSet phldrT="[文本]"/>
      <dgm:spPr>
        <a:solidFill>
          <a:srgbClr val="FF0000"/>
        </a:solidFill>
      </dgm:spPr>
      <dgm:t>
        <a:bodyPr/>
        <a:lstStyle/>
        <a:p>
          <a:pPr>
            <a:lnSpc>
              <a:spcPct val="80000"/>
            </a:lnSpc>
            <a:spcAft>
              <a:spcPts val="0"/>
            </a:spcAft>
          </a:pPr>
          <a:r>
            <a:rPr lang="zh-CN" altLang="en-US" b="1" dirty="0">
              <a:latin typeface="+mn-ea"/>
              <a:ea typeface="+mn-ea"/>
            </a:rPr>
            <a:t>量力</a:t>
          </a:r>
          <a:endParaRPr lang="en-US" altLang="zh-CN" b="1" dirty="0">
            <a:latin typeface="+mn-ea"/>
            <a:ea typeface="+mn-ea"/>
          </a:endParaRPr>
        </a:p>
        <a:p>
          <a:pPr>
            <a:lnSpc>
              <a:spcPct val="80000"/>
            </a:lnSpc>
            <a:spcAft>
              <a:spcPts val="0"/>
            </a:spcAft>
          </a:pPr>
          <a:r>
            <a:rPr lang="zh-CN" altLang="en-US" b="1" dirty="0">
              <a:latin typeface="+mn-ea"/>
              <a:ea typeface="+mn-ea"/>
            </a:rPr>
            <a:t>而行</a:t>
          </a:r>
        </a:p>
      </dgm:t>
    </dgm:pt>
    <dgm:pt modelId="{CB807CFF-25AD-4292-8592-BD90FF843AD2}" type="parTrans" cxnId="{8D323410-43E5-4250-A035-8A36010188FA}">
      <dgm:prSet/>
      <dgm:spPr/>
      <dgm:t>
        <a:bodyPr/>
        <a:lstStyle/>
        <a:p>
          <a:endParaRPr lang="zh-CN" altLang="en-US"/>
        </a:p>
      </dgm:t>
    </dgm:pt>
    <dgm:pt modelId="{80105C08-2C00-4808-A139-D9D80295574B}" type="sibTrans" cxnId="{8D323410-43E5-4250-A035-8A36010188FA}">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4000" r="-14000"/>
          </a:stretch>
        </a:blipFill>
        <a:ln>
          <a:solidFill>
            <a:srgbClr val="FF0000"/>
          </a:solidFill>
        </a:ln>
      </dgm:spPr>
      <dgm:t>
        <a:bodyPr/>
        <a:lstStyle/>
        <a:p>
          <a:endParaRPr lang="zh-CN" altLang="en-US"/>
        </a:p>
      </dgm:t>
    </dgm:pt>
    <dgm:pt modelId="{81381531-0332-413A-8D41-C67E842B25DF}">
      <dgm:prSet phldrT="[文本]"/>
      <dgm:spPr>
        <a:solidFill>
          <a:srgbClr val="FF0000"/>
        </a:solidFill>
        <a:ln>
          <a:solidFill>
            <a:srgbClr val="FF0000"/>
          </a:solidFill>
        </a:ln>
      </dgm:spPr>
      <dgm:t>
        <a:bodyPr/>
        <a:lstStyle/>
        <a:p>
          <a:pPr>
            <a:lnSpc>
              <a:spcPct val="80000"/>
            </a:lnSpc>
            <a:spcAft>
              <a:spcPts val="0"/>
            </a:spcAft>
          </a:pPr>
          <a:r>
            <a:rPr lang="zh-CN" altLang="en-US" b="1" dirty="0">
              <a:latin typeface="+mn-ea"/>
              <a:ea typeface="+mn-ea"/>
            </a:rPr>
            <a:t>讲求</a:t>
          </a:r>
          <a:endParaRPr lang="en-US" altLang="zh-CN" b="1" dirty="0">
            <a:latin typeface="+mn-ea"/>
            <a:ea typeface="+mn-ea"/>
          </a:endParaRPr>
        </a:p>
        <a:p>
          <a:pPr>
            <a:lnSpc>
              <a:spcPct val="80000"/>
            </a:lnSpc>
            <a:spcAft>
              <a:spcPts val="0"/>
            </a:spcAft>
          </a:pPr>
          <a:r>
            <a:rPr lang="zh-CN" altLang="en-US" b="1" dirty="0">
              <a:latin typeface="+mn-ea"/>
              <a:ea typeface="+mn-ea"/>
            </a:rPr>
            <a:t>实效</a:t>
          </a:r>
        </a:p>
      </dgm:t>
    </dgm:pt>
    <dgm:pt modelId="{2A2C4625-43AE-4998-903B-BD58CA4F883C}" type="parTrans" cxnId="{EDEB88EF-C0FE-43EE-B969-3A448C3A6632}">
      <dgm:prSet/>
      <dgm:spPr/>
      <dgm:t>
        <a:bodyPr/>
        <a:lstStyle/>
        <a:p>
          <a:endParaRPr lang="zh-CN" altLang="en-US"/>
        </a:p>
      </dgm:t>
    </dgm:pt>
    <dgm:pt modelId="{79952035-6AAE-4371-9B9D-1FDD8C34C149}" type="sibTrans" cxnId="{EDEB88EF-C0FE-43EE-B969-3A448C3A6632}">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a:ln>
          <a:solidFill>
            <a:srgbClr val="FF0000"/>
          </a:solidFill>
        </a:ln>
      </dgm:spPr>
      <dgm:t>
        <a:bodyPr/>
        <a:lstStyle/>
        <a:p>
          <a:endParaRPr lang="zh-CN" altLang="en-US"/>
        </a:p>
      </dgm:t>
    </dgm:pt>
    <dgm:pt modelId="{8DD24F2D-233F-47CC-98DB-9CA0242E227A}">
      <dgm:prSet phldrT="[文本]"/>
      <dgm:spPr>
        <a:solidFill>
          <a:srgbClr val="FF0000"/>
        </a:solidFill>
        <a:ln>
          <a:solidFill>
            <a:srgbClr val="FF0000"/>
          </a:solidFill>
        </a:ln>
      </dgm:spPr>
      <dgm:t>
        <a:bodyPr/>
        <a:lstStyle/>
        <a:p>
          <a:pPr>
            <a:lnSpc>
              <a:spcPct val="80000"/>
            </a:lnSpc>
            <a:spcAft>
              <a:spcPts val="0"/>
            </a:spcAft>
          </a:pPr>
          <a:r>
            <a:rPr lang="zh-CN" altLang="en-US" b="1" dirty="0">
              <a:latin typeface="+mn-ea"/>
              <a:ea typeface="+mn-ea"/>
            </a:rPr>
            <a:t>持之</a:t>
          </a:r>
          <a:endParaRPr lang="en-US" altLang="zh-CN" b="1" dirty="0">
            <a:latin typeface="+mn-ea"/>
            <a:ea typeface="+mn-ea"/>
          </a:endParaRPr>
        </a:p>
        <a:p>
          <a:pPr>
            <a:lnSpc>
              <a:spcPct val="80000"/>
            </a:lnSpc>
            <a:spcAft>
              <a:spcPts val="0"/>
            </a:spcAft>
          </a:pPr>
          <a:r>
            <a:rPr lang="zh-CN" altLang="en-US" b="1" dirty="0">
              <a:latin typeface="+mn-ea"/>
              <a:ea typeface="+mn-ea"/>
            </a:rPr>
            <a:t>以恒</a:t>
          </a:r>
        </a:p>
      </dgm:t>
    </dgm:pt>
    <dgm:pt modelId="{9E929869-9E49-4E9C-87B7-7843F0E1D9A5}" type="parTrans" cxnId="{4DFDFA5E-C30A-4433-93F5-8608A51AF909}">
      <dgm:prSet/>
      <dgm:spPr/>
      <dgm:t>
        <a:bodyPr/>
        <a:lstStyle/>
        <a:p>
          <a:endParaRPr lang="zh-CN" altLang="en-US"/>
        </a:p>
      </dgm:t>
    </dgm:pt>
    <dgm:pt modelId="{A06F6888-A356-4C83-B4DF-2D3ADAE666B9}" type="sibTrans" cxnId="{4DFDFA5E-C30A-4433-93F5-8608A51AF909}">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15000" r="-15000"/>
          </a:stretch>
        </a:blipFill>
        <a:ln>
          <a:solidFill>
            <a:srgbClr val="FF0000"/>
          </a:solidFill>
        </a:ln>
      </dgm:spPr>
      <dgm:t>
        <a:bodyPr/>
        <a:lstStyle/>
        <a:p>
          <a:endParaRPr lang="zh-CN" altLang="en-US"/>
        </a:p>
      </dgm:t>
    </dgm:pt>
    <dgm:pt modelId="{7F7187A4-E907-4FB5-96D5-79529C89BD02}">
      <dgm:prSet phldrT="[文本]"/>
      <dgm:spPr>
        <a:solidFill>
          <a:srgbClr val="FF0000"/>
        </a:solidFill>
        <a:ln>
          <a:solidFill>
            <a:srgbClr val="FF0000"/>
          </a:solidFill>
        </a:ln>
      </dgm:spPr>
      <dgm:t>
        <a:bodyPr/>
        <a:lstStyle/>
        <a:p>
          <a:pPr>
            <a:lnSpc>
              <a:spcPct val="80000"/>
            </a:lnSpc>
            <a:spcAft>
              <a:spcPts val="0"/>
            </a:spcAft>
          </a:pPr>
          <a:r>
            <a:rPr lang="zh-CN" altLang="en-US" b="1" dirty="0">
              <a:latin typeface="+mn-ea"/>
              <a:ea typeface="+mn-ea"/>
            </a:rPr>
            <a:t>自愿</a:t>
          </a:r>
          <a:endParaRPr lang="en-US" altLang="zh-CN" b="1" dirty="0">
            <a:latin typeface="+mn-ea"/>
            <a:ea typeface="+mn-ea"/>
          </a:endParaRPr>
        </a:p>
        <a:p>
          <a:pPr>
            <a:lnSpc>
              <a:spcPct val="80000"/>
            </a:lnSpc>
            <a:spcAft>
              <a:spcPts val="0"/>
            </a:spcAft>
          </a:pPr>
          <a:r>
            <a:rPr lang="zh-CN" altLang="en-US" b="1" dirty="0">
              <a:latin typeface="+mn-ea"/>
              <a:ea typeface="+mn-ea"/>
            </a:rPr>
            <a:t>参加</a:t>
          </a:r>
        </a:p>
      </dgm:t>
    </dgm:pt>
    <dgm:pt modelId="{19F1E6E9-3288-41EA-8FDF-76E3951315B0}" type="parTrans" cxnId="{CF945B0C-7877-43DA-986B-E6F4F87F4487}">
      <dgm:prSet/>
      <dgm:spPr/>
      <dgm:t>
        <a:bodyPr/>
        <a:lstStyle/>
        <a:p>
          <a:endParaRPr lang="zh-CN" altLang="en-US"/>
        </a:p>
      </dgm:t>
    </dgm:pt>
    <dgm:pt modelId="{A40D8704-97AB-48E5-9E61-438672949E27}" type="sibTrans" cxnId="{CF945B0C-7877-43DA-986B-E6F4F87F4487}">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5000" r="-15000"/>
          </a:stretch>
        </a:blipFill>
        <a:ln>
          <a:solidFill>
            <a:srgbClr val="FF0000"/>
          </a:solidFill>
        </a:ln>
      </dgm:spPr>
      <dgm:t>
        <a:bodyPr/>
        <a:lstStyle/>
        <a:p>
          <a:endParaRPr lang="zh-CN" altLang="en-US"/>
        </a:p>
      </dgm:t>
    </dgm:pt>
    <dgm:pt modelId="{49F1B088-1768-4460-9681-38A28C81143C}" type="pres">
      <dgm:prSet presAssocID="{19783EFA-AB2E-4806-B48C-26B6B65617F5}" presName="Name0" presStyleCnt="0">
        <dgm:presLayoutVars>
          <dgm:chMax val="21"/>
          <dgm:chPref val="21"/>
        </dgm:presLayoutVars>
      </dgm:prSet>
      <dgm:spPr/>
      <dgm:t>
        <a:bodyPr/>
        <a:lstStyle/>
        <a:p>
          <a:endParaRPr lang="zh-CN" altLang="en-US"/>
        </a:p>
      </dgm:t>
    </dgm:pt>
    <dgm:pt modelId="{596A6F68-9640-47CF-8544-991D58D066CA}" type="pres">
      <dgm:prSet presAssocID="{B4F40B55-B7CE-4428-8599-4C1AA9FC215B}" presName="text1" presStyleCnt="0"/>
      <dgm:spPr/>
    </dgm:pt>
    <dgm:pt modelId="{9B3ABD47-0481-421B-B65B-F69B4785F7B7}" type="pres">
      <dgm:prSet presAssocID="{B4F40B55-B7CE-4428-8599-4C1AA9FC215B}" presName="textRepeatNode" presStyleLbl="alignNode1" presStyleIdx="0" presStyleCnt="4">
        <dgm:presLayoutVars>
          <dgm:chMax val="0"/>
          <dgm:chPref val="0"/>
          <dgm:bulletEnabled val="1"/>
        </dgm:presLayoutVars>
      </dgm:prSet>
      <dgm:spPr/>
      <dgm:t>
        <a:bodyPr/>
        <a:lstStyle/>
        <a:p>
          <a:endParaRPr lang="zh-CN" altLang="en-US"/>
        </a:p>
      </dgm:t>
    </dgm:pt>
    <dgm:pt modelId="{DB7AFFE0-1030-4C43-9BAE-79A5F8D55654}" type="pres">
      <dgm:prSet presAssocID="{B4F40B55-B7CE-4428-8599-4C1AA9FC215B}" presName="textaccent1" presStyleCnt="0"/>
      <dgm:spPr/>
    </dgm:pt>
    <dgm:pt modelId="{F32CE672-DDB5-40A8-9251-D68F8469249A}" type="pres">
      <dgm:prSet presAssocID="{B4F40B55-B7CE-4428-8599-4C1AA9FC215B}" presName="accentRepeatNode" presStyleLbl="solidAlignAcc1" presStyleIdx="0" presStyleCnt="8"/>
      <dgm:spPr>
        <a:ln>
          <a:solidFill>
            <a:srgbClr val="FF0000"/>
          </a:solidFill>
        </a:ln>
      </dgm:spPr>
    </dgm:pt>
    <dgm:pt modelId="{584A6B05-47E8-45B3-9294-A4D8B754A1E2}" type="pres">
      <dgm:prSet presAssocID="{80105C08-2C00-4808-A139-D9D80295574B}" presName="image1" presStyleCnt="0"/>
      <dgm:spPr/>
    </dgm:pt>
    <dgm:pt modelId="{347047E5-4AEA-4AD1-9E0F-C5CE0BAB0313}" type="pres">
      <dgm:prSet presAssocID="{80105C08-2C00-4808-A139-D9D80295574B}" presName="imageRepeatNode" presStyleLbl="alignAcc1" presStyleIdx="0" presStyleCnt="4"/>
      <dgm:spPr/>
      <dgm:t>
        <a:bodyPr/>
        <a:lstStyle/>
        <a:p>
          <a:endParaRPr lang="zh-CN" altLang="en-US"/>
        </a:p>
      </dgm:t>
    </dgm:pt>
    <dgm:pt modelId="{A5E4EFA3-191A-47EC-8E74-EBAA6BC7BEA0}" type="pres">
      <dgm:prSet presAssocID="{80105C08-2C00-4808-A139-D9D80295574B}" presName="imageaccent1" presStyleCnt="0"/>
      <dgm:spPr/>
    </dgm:pt>
    <dgm:pt modelId="{8215B58D-28EF-4F64-AC69-9F17629AA788}" type="pres">
      <dgm:prSet presAssocID="{80105C08-2C00-4808-A139-D9D80295574B}" presName="accentRepeatNode" presStyleLbl="solidAlignAcc1" presStyleIdx="1" presStyleCnt="8"/>
      <dgm:spPr>
        <a:ln>
          <a:solidFill>
            <a:srgbClr val="FF0000"/>
          </a:solidFill>
        </a:ln>
      </dgm:spPr>
    </dgm:pt>
    <dgm:pt modelId="{9A0EAC02-3544-4698-A0D2-EAD67E137363}" type="pres">
      <dgm:prSet presAssocID="{81381531-0332-413A-8D41-C67E842B25DF}" presName="text2" presStyleCnt="0"/>
      <dgm:spPr/>
    </dgm:pt>
    <dgm:pt modelId="{E2016A26-15F2-43C0-BD01-E5460CF36A1B}" type="pres">
      <dgm:prSet presAssocID="{81381531-0332-413A-8D41-C67E842B25DF}" presName="textRepeatNode" presStyleLbl="alignNode1" presStyleIdx="1" presStyleCnt="4">
        <dgm:presLayoutVars>
          <dgm:chMax val="0"/>
          <dgm:chPref val="0"/>
          <dgm:bulletEnabled val="1"/>
        </dgm:presLayoutVars>
      </dgm:prSet>
      <dgm:spPr/>
      <dgm:t>
        <a:bodyPr/>
        <a:lstStyle/>
        <a:p>
          <a:endParaRPr lang="zh-CN" altLang="en-US"/>
        </a:p>
      </dgm:t>
    </dgm:pt>
    <dgm:pt modelId="{2A733C8F-F33B-4B77-AD34-F301AD35D00C}" type="pres">
      <dgm:prSet presAssocID="{81381531-0332-413A-8D41-C67E842B25DF}" presName="textaccent2" presStyleCnt="0"/>
      <dgm:spPr/>
    </dgm:pt>
    <dgm:pt modelId="{E08E1D5B-6CF7-4336-A928-5A3FF7D3B8E4}" type="pres">
      <dgm:prSet presAssocID="{81381531-0332-413A-8D41-C67E842B25DF}" presName="accentRepeatNode" presStyleLbl="solidAlignAcc1" presStyleIdx="2" presStyleCnt="8"/>
      <dgm:spPr>
        <a:ln>
          <a:solidFill>
            <a:srgbClr val="FF0000"/>
          </a:solidFill>
        </a:ln>
      </dgm:spPr>
    </dgm:pt>
    <dgm:pt modelId="{30BFA066-5B70-418E-B871-20EC56AE16B1}" type="pres">
      <dgm:prSet presAssocID="{79952035-6AAE-4371-9B9D-1FDD8C34C149}" presName="image2" presStyleCnt="0"/>
      <dgm:spPr/>
    </dgm:pt>
    <dgm:pt modelId="{1DB00559-05F3-4C08-9BB4-29F66201111D}" type="pres">
      <dgm:prSet presAssocID="{79952035-6AAE-4371-9B9D-1FDD8C34C149}" presName="imageRepeatNode" presStyleLbl="alignAcc1" presStyleIdx="1" presStyleCnt="4"/>
      <dgm:spPr/>
      <dgm:t>
        <a:bodyPr/>
        <a:lstStyle/>
        <a:p>
          <a:endParaRPr lang="zh-CN" altLang="en-US"/>
        </a:p>
      </dgm:t>
    </dgm:pt>
    <dgm:pt modelId="{5D3D42E9-A49A-4C2E-AACB-010AB4AC695B}" type="pres">
      <dgm:prSet presAssocID="{79952035-6AAE-4371-9B9D-1FDD8C34C149}" presName="imageaccent2" presStyleCnt="0"/>
      <dgm:spPr/>
    </dgm:pt>
    <dgm:pt modelId="{D23934C1-5339-4555-AEFA-A3B1B12013D5}" type="pres">
      <dgm:prSet presAssocID="{79952035-6AAE-4371-9B9D-1FDD8C34C149}" presName="accentRepeatNode" presStyleLbl="solidAlignAcc1" presStyleIdx="3" presStyleCnt="8"/>
      <dgm:spPr>
        <a:ln>
          <a:solidFill>
            <a:srgbClr val="FF0000"/>
          </a:solidFill>
        </a:ln>
      </dgm:spPr>
    </dgm:pt>
    <dgm:pt modelId="{C46ED2DD-5139-4444-B446-312860993FBC}" type="pres">
      <dgm:prSet presAssocID="{7F7187A4-E907-4FB5-96D5-79529C89BD02}" presName="text3" presStyleCnt="0"/>
      <dgm:spPr/>
    </dgm:pt>
    <dgm:pt modelId="{B21F9E44-8534-4F9F-85C6-E8D42E79431D}" type="pres">
      <dgm:prSet presAssocID="{7F7187A4-E907-4FB5-96D5-79529C89BD02}" presName="textRepeatNode" presStyleLbl="alignNode1" presStyleIdx="2" presStyleCnt="4">
        <dgm:presLayoutVars>
          <dgm:chMax val="0"/>
          <dgm:chPref val="0"/>
          <dgm:bulletEnabled val="1"/>
        </dgm:presLayoutVars>
      </dgm:prSet>
      <dgm:spPr/>
      <dgm:t>
        <a:bodyPr/>
        <a:lstStyle/>
        <a:p>
          <a:endParaRPr lang="zh-CN" altLang="en-US"/>
        </a:p>
      </dgm:t>
    </dgm:pt>
    <dgm:pt modelId="{2B60999C-236D-4078-8679-ECE5E480C1F2}" type="pres">
      <dgm:prSet presAssocID="{7F7187A4-E907-4FB5-96D5-79529C89BD02}" presName="textaccent3" presStyleCnt="0"/>
      <dgm:spPr/>
    </dgm:pt>
    <dgm:pt modelId="{346BBA70-63AE-421E-A6D2-D4002FAAE933}" type="pres">
      <dgm:prSet presAssocID="{7F7187A4-E907-4FB5-96D5-79529C89BD02}" presName="accentRepeatNode" presStyleLbl="solidAlignAcc1" presStyleIdx="4" presStyleCnt="8"/>
      <dgm:spPr>
        <a:ln>
          <a:solidFill>
            <a:srgbClr val="FF0000"/>
          </a:solidFill>
        </a:ln>
      </dgm:spPr>
    </dgm:pt>
    <dgm:pt modelId="{7BCD2617-B91C-4B51-8F44-FA9ADC7E33BE}" type="pres">
      <dgm:prSet presAssocID="{A40D8704-97AB-48E5-9E61-438672949E27}" presName="image3" presStyleCnt="0"/>
      <dgm:spPr/>
    </dgm:pt>
    <dgm:pt modelId="{485E2988-C4C2-4F1B-9094-9574A24BEC7E}" type="pres">
      <dgm:prSet presAssocID="{A40D8704-97AB-48E5-9E61-438672949E27}" presName="imageRepeatNode" presStyleLbl="alignAcc1" presStyleIdx="2" presStyleCnt="4"/>
      <dgm:spPr/>
      <dgm:t>
        <a:bodyPr/>
        <a:lstStyle/>
        <a:p>
          <a:endParaRPr lang="zh-CN" altLang="en-US"/>
        </a:p>
      </dgm:t>
    </dgm:pt>
    <dgm:pt modelId="{32321DD9-43B5-412F-B8D6-6DD1C392F5DB}" type="pres">
      <dgm:prSet presAssocID="{A40D8704-97AB-48E5-9E61-438672949E27}" presName="imageaccent3" presStyleCnt="0"/>
      <dgm:spPr/>
    </dgm:pt>
    <dgm:pt modelId="{808CE3ED-DE3C-47F7-A2BC-FB2B23A310B9}" type="pres">
      <dgm:prSet presAssocID="{A40D8704-97AB-48E5-9E61-438672949E27}" presName="accentRepeatNode" presStyleLbl="solidAlignAcc1" presStyleIdx="5" presStyleCnt="8"/>
      <dgm:spPr/>
    </dgm:pt>
    <dgm:pt modelId="{1E99DD97-A020-4648-94C2-C771D303C53E}" type="pres">
      <dgm:prSet presAssocID="{8DD24F2D-233F-47CC-98DB-9CA0242E227A}" presName="text4" presStyleCnt="0"/>
      <dgm:spPr/>
    </dgm:pt>
    <dgm:pt modelId="{D5973CCB-95E9-4BF8-B5A7-DDDEB0FC029F}" type="pres">
      <dgm:prSet presAssocID="{8DD24F2D-233F-47CC-98DB-9CA0242E227A}" presName="textRepeatNode" presStyleLbl="alignNode1" presStyleIdx="3" presStyleCnt="4">
        <dgm:presLayoutVars>
          <dgm:chMax val="0"/>
          <dgm:chPref val="0"/>
          <dgm:bulletEnabled val="1"/>
        </dgm:presLayoutVars>
      </dgm:prSet>
      <dgm:spPr/>
      <dgm:t>
        <a:bodyPr/>
        <a:lstStyle/>
        <a:p>
          <a:endParaRPr lang="zh-CN" altLang="en-US"/>
        </a:p>
      </dgm:t>
    </dgm:pt>
    <dgm:pt modelId="{3A44F927-0946-4B2E-AA74-31BBEFDCEE4C}" type="pres">
      <dgm:prSet presAssocID="{8DD24F2D-233F-47CC-98DB-9CA0242E227A}" presName="textaccent4" presStyleCnt="0"/>
      <dgm:spPr/>
    </dgm:pt>
    <dgm:pt modelId="{74FD2863-2715-4F2D-89A1-50033754EA55}" type="pres">
      <dgm:prSet presAssocID="{8DD24F2D-233F-47CC-98DB-9CA0242E227A}" presName="accentRepeatNode" presStyleLbl="solidAlignAcc1" presStyleIdx="6" presStyleCnt="8"/>
      <dgm:spPr>
        <a:ln>
          <a:solidFill>
            <a:srgbClr val="FF0000"/>
          </a:solidFill>
        </a:ln>
      </dgm:spPr>
    </dgm:pt>
    <dgm:pt modelId="{8B0BDDA1-C901-4872-93F6-DA62CD671CD8}" type="pres">
      <dgm:prSet presAssocID="{A06F6888-A356-4C83-B4DF-2D3ADAE666B9}" presName="image4" presStyleCnt="0"/>
      <dgm:spPr/>
    </dgm:pt>
    <dgm:pt modelId="{25316813-FB5F-4A01-BD92-CF9E9DE25AFB}" type="pres">
      <dgm:prSet presAssocID="{A06F6888-A356-4C83-B4DF-2D3ADAE666B9}" presName="imageRepeatNode" presStyleLbl="alignAcc1" presStyleIdx="3" presStyleCnt="4"/>
      <dgm:spPr/>
      <dgm:t>
        <a:bodyPr/>
        <a:lstStyle/>
        <a:p>
          <a:endParaRPr lang="zh-CN" altLang="en-US"/>
        </a:p>
      </dgm:t>
    </dgm:pt>
    <dgm:pt modelId="{DC6CE076-3155-436E-B551-E1CE0AC8078A}" type="pres">
      <dgm:prSet presAssocID="{A06F6888-A356-4C83-B4DF-2D3ADAE666B9}" presName="imageaccent4" presStyleCnt="0"/>
      <dgm:spPr/>
    </dgm:pt>
    <dgm:pt modelId="{9C0483E8-8987-4C84-8EBF-625B6A9D9F37}" type="pres">
      <dgm:prSet presAssocID="{A06F6888-A356-4C83-B4DF-2D3ADAE666B9}" presName="accentRepeatNode" presStyleLbl="solidAlignAcc1" presStyleIdx="7" presStyleCnt="8"/>
      <dgm:spPr>
        <a:ln>
          <a:solidFill>
            <a:srgbClr val="FF0000"/>
          </a:solidFill>
        </a:ln>
      </dgm:spPr>
    </dgm:pt>
  </dgm:ptLst>
  <dgm:cxnLst>
    <dgm:cxn modelId="{B80F6088-94E7-48D8-BE44-1F70AAD51B78}" type="presOf" srcId="{80105C08-2C00-4808-A139-D9D80295574B}" destId="{347047E5-4AEA-4AD1-9E0F-C5CE0BAB0313}" srcOrd="0" destOrd="0" presId="urn:microsoft.com/office/officeart/2008/layout/HexagonCluster"/>
    <dgm:cxn modelId="{EA956563-A022-4B10-A6F4-4FB6828103ED}" type="presOf" srcId="{81381531-0332-413A-8D41-C67E842B25DF}" destId="{E2016A26-15F2-43C0-BD01-E5460CF36A1B}" srcOrd="0" destOrd="0" presId="urn:microsoft.com/office/officeart/2008/layout/HexagonCluster"/>
    <dgm:cxn modelId="{8D323410-43E5-4250-A035-8A36010188FA}" srcId="{19783EFA-AB2E-4806-B48C-26B6B65617F5}" destId="{B4F40B55-B7CE-4428-8599-4C1AA9FC215B}" srcOrd="0" destOrd="0" parTransId="{CB807CFF-25AD-4292-8592-BD90FF843AD2}" sibTransId="{80105C08-2C00-4808-A139-D9D80295574B}"/>
    <dgm:cxn modelId="{E232E300-D4CA-4E77-ACE0-5AA4C864E196}" type="presOf" srcId="{B4F40B55-B7CE-4428-8599-4C1AA9FC215B}" destId="{9B3ABD47-0481-421B-B65B-F69B4785F7B7}" srcOrd="0" destOrd="0" presId="urn:microsoft.com/office/officeart/2008/layout/HexagonCluster"/>
    <dgm:cxn modelId="{EDEB88EF-C0FE-43EE-B969-3A448C3A6632}" srcId="{19783EFA-AB2E-4806-B48C-26B6B65617F5}" destId="{81381531-0332-413A-8D41-C67E842B25DF}" srcOrd="1" destOrd="0" parTransId="{2A2C4625-43AE-4998-903B-BD58CA4F883C}" sibTransId="{79952035-6AAE-4371-9B9D-1FDD8C34C149}"/>
    <dgm:cxn modelId="{9C15D08F-5D9C-4343-B2D8-28803C3BFE8B}" type="presOf" srcId="{8DD24F2D-233F-47CC-98DB-9CA0242E227A}" destId="{D5973CCB-95E9-4BF8-B5A7-DDDEB0FC029F}" srcOrd="0" destOrd="0" presId="urn:microsoft.com/office/officeart/2008/layout/HexagonCluster"/>
    <dgm:cxn modelId="{4DFDFA5E-C30A-4433-93F5-8608A51AF909}" srcId="{19783EFA-AB2E-4806-B48C-26B6B65617F5}" destId="{8DD24F2D-233F-47CC-98DB-9CA0242E227A}" srcOrd="3" destOrd="0" parTransId="{9E929869-9E49-4E9C-87B7-7843F0E1D9A5}" sibTransId="{A06F6888-A356-4C83-B4DF-2D3ADAE666B9}"/>
    <dgm:cxn modelId="{F76DF7AD-5B92-4DB9-B2A5-954565BBEBAB}" type="presOf" srcId="{19783EFA-AB2E-4806-B48C-26B6B65617F5}" destId="{49F1B088-1768-4460-9681-38A28C81143C}" srcOrd="0" destOrd="0" presId="urn:microsoft.com/office/officeart/2008/layout/HexagonCluster"/>
    <dgm:cxn modelId="{86A738D4-E216-4C2A-9E7B-DE5A5CE54B79}" type="presOf" srcId="{A06F6888-A356-4C83-B4DF-2D3ADAE666B9}" destId="{25316813-FB5F-4A01-BD92-CF9E9DE25AFB}" srcOrd="0" destOrd="0" presId="urn:microsoft.com/office/officeart/2008/layout/HexagonCluster"/>
    <dgm:cxn modelId="{1BC084A9-BB6D-4635-BB3D-A339425F16C0}" type="presOf" srcId="{79952035-6AAE-4371-9B9D-1FDD8C34C149}" destId="{1DB00559-05F3-4C08-9BB4-29F66201111D}" srcOrd="0" destOrd="0" presId="urn:microsoft.com/office/officeart/2008/layout/HexagonCluster"/>
    <dgm:cxn modelId="{0F861731-36E1-4FA6-BB58-02473658252D}" type="presOf" srcId="{A40D8704-97AB-48E5-9E61-438672949E27}" destId="{485E2988-C4C2-4F1B-9094-9574A24BEC7E}" srcOrd="0" destOrd="0" presId="urn:microsoft.com/office/officeart/2008/layout/HexagonCluster"/>
    <dgm:cxn modelId="{CF945B0C-7877-43DA-986B-E6F4F87F4487}" srcId="{19783EFA-AB2E-4806-B48C-26B6B65617F5}" destId="{7F7187A4-E907-4FB5-96D5-79529C89BD02}" srcOrd="2" destOrd="0" parTransId="{19F1E6E9-3288-41EA-8FDF-76E3951315B0}" sibTransId="{A40D8704-97AB-48E5-9E61-438672949E27}"/>
    <dgm:cxn modelId="{1E0B221B-1F06-466C-BA16-82B071B2E105}" type="presOf" srcId="{7F7187A4-E907-4FB5-96D5-79529C89BD02}" destId="{B21F9E44-8534-4F9F-85C6-E8D42E79431D}" srcOrd="0" destOrd="0" presId="urn:microsoft.com/office/officeart/2008/layout/HexagonCluster"/>
    <dgm:cxn modelId="{116AB911-2AE5-433A-A8A1-25552BE998EF}" type="presParOf" srcId="{49F1B088-1768-4460-9681-38A28C81143C}" destId="{596A6F68-9640-47CF-8544-991D58D066CA}" srcOrd="0" destOrd="0" presId="urn:microsoft.com/office/officeart/2008/layout/HexagonCluster"/>
    <dgm:cxn modelId="{FF6EF35D-CE5B-4B24-86E3-CF8A9B384A75}" type="presParOf" srcId="{596A6F68-9640-47CF-8544-991D58D066CA}" destId="{9B3ABD47-0481-421B-B65B-F69B4785F7B7}" srcOrd="0" destOrd="0" presId="urn:microsoft.com/office/officeart/2008/layout/HexagonCluster"/>
    <dgm:cxn modelId="{48260E26-0660-4C31-8A68-588CE2B90D34}" type="presParOf" srcId="{49F1B088-1768-4460-9681-38A28C81143C}" destId="{DB7AFFE0-1030-4C43-9BAE-79A5F8D55654}" srcOrd="1" destOrd="0" presId="urn:microsoft.com/office/officeart/2008/layout/HexagonCluster"/>
    <dgm:cxn modelId="{172A3110-51EC-4240-8DC3-B5056C10887B}" type="presParOf" srcId="{DB7AFFE0-1030-4C43-9BAE-79A5F8D55654}" destId="{F32CE672-DDB5-40A8-9251-D68F8469249A}" srcOrd="0" destOrd="0" presId="urn:microsoft.com/office/officeart/2008/layout/HexagonCluster"/>
    <dgm:cxn modelId="{76F79A16-C71A-4BA8-8450-64A94FBC9EF4}" type="presParOf" srcId="{49F1B088-1768-4460-9681-38A28C81143C}" destId="{584A6B05-47E8-45B3-9294-A4D8B754A1E2}" srcOrd="2" destOrd="0" presId="urn:microsoft.com/office/officeart/2008/layout/HexagonCluster"/>
    <dgm:cxn modelId="{905A9969-0176-47D5-9DB7-6061FBB9AFA6}" type="presParOf" srcId="{584A6B05-47E8-45B3-9294-A4D8B754A1E2}" destId="{347047E5-4AEA-4AD1-9E0F-C5CE0BAB0313}" srcOrd="0" destOrd="0" presId="urn:microsoft.com/office/officeart/2008/layout/HexagonCluster"/>
    <dgm:cxn modelId="{D3C4A2FE-4C13-4DCC-82BD-A37AA3225719}" type="presParOf" srcId="{49F1B088-1768-4460-9681-38A28C81143C}" destId="{A5E4EFA3-191A-47EC-8E74-EBAA6BC7BEA0}" srcOrd="3" destOrd="0" presId="urn:microsoft.com/office/officeart/2008/layout/HexagonCluster"/>
    <dgm:cxn modelId="{5DF86FE6-1BDC-43B7-919B-9D8C6A4C7BFC}" type="presParOf" srcId="{A5E4EFA3-191A-47EC-8E74-EBAA6BC7BEA0}" destId="{8215B58D-28EF-4F64-AC69-9F17629AA788}" srcOrd="0" destOrd="0" presId="urn:microsoft.com/office/officeart/2008/layout/HexagonCluster"/>
    <dgm:cxn modelId="{26FE0A11-2B77-4AFF-AAC6-54529703C0F9}" type="presParOf" srcId="{49F1B088-1768-4460-9681-38A28C81143C}" destId="{9A0EAC02-3544-4698-A0D2-EAD67E137363}" srcOrd="4" destOrd="0" presId="urn:microsoft.com/office/officeart/2008/layout/HexagonCluster"/>
    <dgm:cxn modelId="{4715632D-EFE8-4249-8318-0393A8BE7270}" type="presParOf" srcId="{9A0EAC02-3544-4698-A0D2-EAD67E137363}" destId="{E2016A26-15F2-43C0-BD01-E5460CF36A1B}" srcOrd="0" destOrd="0" presId="urn:microsoft.com/office/officeart/2008/layout/HexagonCluster"/>
    <dgm:cxn modelId="{994752DF-C10D-4C31-BB69-9342CFE101B7}" type="presParOf" srcId="{49F1B088-1768-4460-9681-38A28C81143C}" destId="{2A733C8F-F33B-4B77-AD34-F301AD35D00C}" srcOrd="5" destOrd="0" presId="urn:microsoft.com/office/officeart/2008/layout/HexagonCluster"/>
    <dgm:cxn modelId="{6B79504A-39F2-46AC-8FDA-EE8DDC1F97CF}" type="presParOf" srcId="{2A733C8F-F33B-4B77-AD34-F301AD35D00C}" destId="{E08E1D5B-6CF7-4336-A928-5A3FF7D3B8E4}" srcOrd="0" destOrd="0" presId="urn:microsoft.com/office/officeart/2008/layout/HexagonCluster"/>
    <dgm:cxn modelId="{B28EB3C7-B37B-449F-9572-363B92456D21}" type="presParOf" srcId="{49F1B088-1768-4460-9681-38A28C81143C}" destId="{30BFA066-5B70-418E-B871-20EC56AE16B1}" srcOrd="6" destOrd="0" presId="urn:microsoft.com/office/officeart/2008/layout/HexagonCluster"/>
    <dgm:cxn modelId="{D49BA6AC-60E3-4662-8FF4-B0BFBFB781AD}" type="presParOf" srcId="{30BFA066-5B70-418E-B871-20EC56AE16B1}" destId="{1DB00559-05F3-4C08-9BB4-29F66201111D}" srcOrd="0" destOrd="0" presId="urn:microsoft.com/office/officeart/2008/layout/HexagonCluster"/>
    <dgm:cxn modelId="{6D16C1E6-477E-4030-A32A-A2D6015C691B}" type="presParOf" srcId="{49F1B088-1768-4460-9681-38A28C81143C}" destId="{5D3D42E9-A49A-4C2E-AACB-010AB4AC695B}" srcOrd="7" destOrd="0" presId="urn:microsoft.com/office/officeart/2008/layout/HexagonCluster"/>
    <dgm:cxn modelId="{A806BD73-1D50-4289-8427-EA5B096DC161}" type="presParOf" srcId="{5D3D42E9-A49A-4C2E-AACB-010AB4AC695B}" destId="{D23934C1-5339-4555-AEFA-A3B1B12013D5}" srcOrd="0" destOrd="0" presId="urn:microsoft.com/office/officeart/2008/layout/HexagonCluster"/>
    <dgm:cxn modelId="{100AC0A3-71E6-4BA6-95A9-0E4ECC411DBF}" type="presParOf" srcId="{49F1B088-1768-4460-9681-38A28C81143C}" destId="{C46ED2DD-5139-4444-B446-312860993FBC}" srcOrd="8" destOrd="0" presId="urn:microsoft.com/office/officeart/2008/layout/HexagonCluster"/>
    <dgm:cxn modelId="{26872498-387C-4B56-BB31-B1D1F84BAD42}" type="presParOf" srcId="{C46ED2DD-5139-4444-B446-312860993FBC}" destId="{B21F9E44-8534-4F9F-85C6-E8D42E79431D}" srcOrd="0" destOrd="0" presId="urn:microsoft.com/office/officeart/2008/layout/HexagonCluster"/>
    <dgm:cxn modelId="{F241D350-1D6B-4B34-A198-22A0EB065BB1}" type="presParOf" srcId="{49F1B088-1768-4460-9681-38A28C81143C}" destId="{2B60999C-236D-4078-8679-ECE5E480C1F2}" srcOrd="9" destOrd="0" presId="urn:microsoft.com/office/officeart/2008/layout/HexagonCluster"/>
    <dgm:cxn modelId="{138DBD58-93BD-46EF-8FD1-7D11BFBC1959}" type="presParOf" srcId="{2B60999C-236D-4078-8679-ECE5E480C1F2}" destId="{346BBA70-63AE-421E-A6D2-D4002FAAE933}" srcOrd="0" destOrd="0" presId="urn:microsoft.com/office/officeart/2008/layout/HexagonCluster"/>
    <dgm:cxn modelId="{E73A653D-C8FE-4371-AEF1-6E5B4CE58796}" type="presParOf" srcId="{49F1B088-1768-4460-9681-38A28C81143C}" destId="{7BCD2617-B91C-4B51-8F44-FA9ADC7E33BE}" srcOrd="10" destOrd="0" presId="urn:microsoft.com/office/officeart/2008/layout/HexagonCluster"/>
    <dgm:cxn modelId="{E5C76BFC-25EB-4876-858F-3C778E259B5A}" type="presParOf" srcId="{7BCD2617-B91C-4B51-8F44-FA9ADC7E33BE}" destId="{485E2988-C4C2-4F1B-9094-9574A24BEC7E}" srcOrd="0" destOrd="0" presId="urn:microsoft.com/office/officeart/2008/layout/HexagonCluster"/>
    <dgm:cxn modelId="{21AA9BB4-6D50-481B-89B7-6DD207EE6484}" type="presParOf" srcId="{49F1B088-1768-4460-9681-38A28C81143C}" destId="{32321DD9-43B5-412F-B8D6-6DD1C392F5DB}" srcOrd="11" destOrd="0" presId="urn:microsoft.com/office/officeart/2008/layout/HexagonCluster"/>
    <dgm:cxn modelId="{B89F60E9-A655-47A1-8C4D-AB3C6411FC85}" type="presParOf" srcId="{32321DD9-43B5-412F-B8D6-6DD1C392F5DB}" destId="{808CE3ED-DE3C-47F7-A2BC-FB2B23A310B9}" srcOrd="0" destOrd="0" presId="urn:microsoft.com/office/officeart/2008/layout/HexagonCluster"/>
    <dgm:cxn modelId="{854448C6-AF28-4CFF-A32E-4D589100F37F}" type="presParOf" srcId="{49F1B088-1768-4460-9681-38A28C81143C}" destId="{1E99DD97-A020-4648-94C2-C771D303C53E}" srcOrd="12" destOrd="0" presId="urn:microsoft.com/office/officeart/2008/layout/HexagonCluster"/>
    <dgm:cxn modelId="{46DCCC50-6D58-40B3-B395-AB14FEF716F5}" type="presParOf" srcId="{1E99DD97-A020-4648-94C2-C771D303C53E}" destId="{D5973CCB-95E9-4BF8-B5A7-DDDEB0FC029F}" srcOrd="0" destOrd="0" presId="urn:microsoft.com/office/officeart/2008/layout/HexagonCluster"/>
    <dgm:cxn modelId="{EDF63DBC-4748-4B2D-8B47-747699B5E1A8}" type="presParOf" srcId="{49F1B088-1768-4460-9681-38A28C81143C}" destId="{3A44F927-0946-4B2E-AA74-31BBEFDCEE4C}" srcOrd="13" destOrd="0" presId="urn:microsoft.com/office/officeart/2008/layout/HexagonCluster"/>
    <dgm:cxn modelId="{2A93DBAB-8CDA-499B-A46E-51CE084567DD}" type="presParOf" srcId="{3A44F927-0946-4B2E-AA74-31BBEFDCEE4C}" destId="{74FD2863-2715-4F2D-89A1-50033754EA55}" srcOrd="0" destOrd="0" presId="urn:microsoft.com/office/officeart/2008/layout/HexagonCluster"/>
    <dgm:cxn modelId="{880B0265-5E2E-4ED5-87DD-BCD0F36C07A3}" type="presParOf" srcId="{49F1B088-1768-4460-9681-38A28C81143C}" destId="{8B0BDDA1-C901-4872-93F6-DA62CD671CD8}" srcOrd="14" destOrd="0" presId="urn:microsoft.com/office/officeart/2008/layout/HexagonCluster"/>
    <dgm:cxn modelId="{5F340A01-6B3D-44EC-9709-D95AA257AD76}" type="presParOf" srcId="{8B0BDDA1-C901-4872-93F6-DA62CD671CD8}" destId="{25316813-FB5F-4A01-BD92-CF9E9DE25AFB}" srcOrd="0" destOrd="0" presId="urn:microsoft.com/office/officeart/2008/layout/HexagonCluster"/>
    <dgm:cxn modelId="{B72AC49B-1F6B-40EB-824C-85B1AB40B779}" type="presParOf" srcId="{49F1B088-1768-4460-9681-38A28C81143C}" destId="{DC6CE076-3155-436E-B551-E1CE0AC8078A}" srcOrd="15" destOrd="0" presId="urn:microsoft.com/office/officeart/2008/layout/HexagonCluster"/>
    <dgm:cxn modelId="{B9F9BCB6-F95E-4E0B-93DC-DA1D270134CE}" type="presParOf" srcId="{DC6CE076-3155-436E-B551-E1CE0AC8078A}" destId="{9C0483E8-8987-4C84-8EBF-625B6A9D9F37}"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EC9A19-974E-4A2E-B932-C7DD71D6BFAA}"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CA8F9-4992-472E-8591-32E4ACEA3190}" type="slidenum">
              <a:rPr lang="zh-CN" altLang="en-US" smtClean="0"/>
              <a:t>‹#›</a:t>
            </a:fld>
            <a:endParaRPr lang="zh-CN" altLang="en-US"/>
          </a:p>
        </p:txBody>
      </p:sp>
    </p:spTree>
    <p:extLst>
      <p:ext uri="{BB962C8B-B14F-4D97-AF65-F5344CB8AC3E}">
        <p14:creationId xmlns:p14="http://schemas.microsoft.com/office/powerpoint/2010/main" val="726328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a:t>
            </a:fld>
            <a:endParaRPr lang="zh-CN" altLang="en-US"/>
          </a:p>
        </p:txBody>
      </p:sp>
    </p:spTree>
    <p:extLst>
      <p:ext uri="{BB962C8B-B14F-4D97-AF65-F5344CB8AC3E}">
        <p14:creationId xmlns:p14="http://schemas.microsoft.com/office/powerpoint/2010/main" val="234539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a:t>
            </a:fld>
            <a:endParaRPr lang="zh-CN" altLang="en-US"/>
          </a:p>
        </p:txBody>
      </p:sp>
    </p:spTree>
    <p:extLst>
      <p:ext uri="{BB962C8B-B14F-4D97-AF65-F5344CB8AC3E}">
        <p14:creationId xmlns:p14="http://schemas.microsoft.com/office/powerpoint/2010/main" val="242777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3</a:t>
            </a:fld>
            <a:endParaRPr lang="zh-CN" altLang="en-US"/>
          </a:p>
        </p:txBody>
      </p:sp>
    </p:spTree>
    <p:extLst>
      <p:ext uri="{BB962C8B-B14F-4D97-AF65-F5344CB8AC3E}">
        <p14:creationId xmlns:p14="http://schemas.microsoft.com/office/powerpoint/2010/main" val="47666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4</a:t>
            </a:fld>
            <a:endParaRPr lang="zh-CN" altLang="en-US"/>
          </a:p>
        </p:txBody>
      </p:sp>
    </p:spTree>
    <p:extLst>
      <p:ext uri="{BB962C8B-B14F-4D97-AF65-F5344CB8AC3E}">
        <p14:creationId xmlns:p14="http://schemas.microsoft.com/office/powerpoint/2010/main" val="3678940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5</a:t>
            </a:fld>
            <a:endParaRPr lang="zh-CN" altLang="en-US"/>
          </a:p>
        </p:txBody>
      </p:sp>
    </p:spTree>
    <p:extLst>
      <p:ext uri="{BB962C8B-B14F-4D97-AF65-F5344CB8AC3E}">
        <p14:creationId xmlns:p14="http://schemas.microsoft.com/office/powerpoint/2010/main" val="2684149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6</a:t>
            </a:fld>
            <a:endParaRPr lang="zh-CN" altLang="en-US"/>
          </a:p>
        </p:txBody>
      </p:sp>
    </p:spTree>
    <p:extLst>
      <p:ext uri="{BB962C8B-B14F-4D97-AF65-F5344CB8AC3E}">
        <p14:creationId xmlns:p14="http://schemas.microsoft.com/office/powerpoint/2010/main" val="1579705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7</a:t>
            </a:fld>
            <a:endParaRPr lang="zh-CN" altLang="en-US"/>
          </a:p>
        </p:txBody>
      </p:sp>
    </p:spTree>
    <p:extLst>
      <p:ext uri="{BB962C8B-B14F-4D97-AF65-F5344CB8AC3E}">
        <p14:creationId xmlns:p14="http://schemas.microsoft.com/office/powerpoint/2010/main" val="2644609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8CA8F9-4992-472E-8591-32E4ACEA3190}" type="slidenum">
              <a:rPr lang="zh-CN" altLang="en-US" smtClean="0"/>
              <a:t>8</a:t>
            </a:fld>
            <a:endParaRPr lang="zh-CN" altLang="en-US"/>
          </a:p>
        </p:txBody>
      </p:sp>
    </p:spTree>
    <p:extLst>
      <p:ext uri="{BB962C8B-B14F-4D97-AF65-F5344CB8AC3E}">
        <p14:creationId xmlns:p14="http://schemas.microsoft.com/office/powerpoint/2010/main" val="4050244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9</a:t>
            </a:fld>
            <a:endParaRPr lang="zh-CN" altLang="en-US"/>
          </a:p>
        </p:txBody>
      </p:sp>
    </p:spTree>
    <p:extLst>
      <p:ext uri="{BB962C8B-B14F-4D97-AF65-F5344CB8AC3E}">
        <p14:creationId xmlns:p14="http://schemas.microsoft.com/office/powerpoint/2010/main" val="3199800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10</a:t>
            </a:fld>
            <a:endParaRPr lang="zh-CN" altLang="en-US"/>
          </a:p>
        </p:txBody>
      </p:sp>
    </p:spTree>
    <p:extLst>
      <p:ext uri="{BB962C8B-B14F-4D97-AF65-F5344CB8AC3E}">
        <p14:creationId xmlns:p14="http://schemas.microsoft.com/office/powerpoint/2010/main" val="314698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11</a:t>
            </a:fld>
            <a:endParaRPr lang="zh-CN" altLang="en-US"/>
          </a:p>
        </p:txBody>
      </p:sp>
    </p:spTree>
    <p:extLst>
      <p:ext uri="{BB962C8B-B14F-4D97-AF65-F5344CB8AC3E}">
        <p14:creationId xmlns:p14="http://schemas.microsoft.com/office/powerpoint/2010/main" val="299167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8CA8F9-4992-472E-8591-32E4ACEA3190}" type="slidenum">
              <a:rPr lang="zh-CN" altLang="en-US" smtClean="0"/>
              <a:t>12</a:t>
            </a:fld>
            <a:endParaRPr lang="zh-CN" altLang="en-US"/>
          </a:p>
        </p:txBody>
      </p:sp>
    </p:spTree>
    <p:extLst>
      <p:ext uri="{BB962C8B-B14F-4D97-AF65-F5344CB8AC3E}">
        <p14:creationId xmlns:p14="http://schemas.microsoft.com/office/powerpoint/2010/main" val="1636098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13</a:t>
            </a:fld>
            <a:endParaRPr lang="zh-CN" altLang="en-US"/>
          </a:p>
        </p:txBody>
      </p:sp>
    </p:spTree>
    <p:extLst>
      <p:ext uri="{BB962C8B-B14F-4D97-AF65-F5344CB8AC3E}">
        <p14:creationId xmlns:p14="http://schemas.microsoft.com/office/powerpoint/2010/main" val="1310842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14</a:t>
            </a:fld>
            <a:endParaRPr lang="zh-CN" altLang="en-US"/>
          </a:p>
        </p:txBody>
      </p:sp>
    </p:spTree>
    <p:extLst>
      <p:ext uri="{BB962C8B-B14F-4D97-AF65-F5344CB8AC3E}">
        <p14:creationId xmlns:p14="http://schemas.microsoft.com/office/powerpoint/2010/main" val="777471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8CA8F9-4992-472E-8591-32E4ACEA3190}" type="slidenum">
              <a:rPr lang="zh-CN" altLang="en-US" smtClean="0"/>
              <a:t>15</a:t>
            </a:fld>
            <a:endParaRPr lang="zh-CN" altLang="en-US"/>
          </a:p>
        </p:txBody>
      </p:sp>
    </p:spTree>
    <p:extLst>
      <p:ext uri="{BB962C8B-B14F-4D97-AF65-F5344CB8AC3E}">
        <p14:creationId xmlns:p14="http://schemas.microsoft.com/office/powerpoint/2010/main" val="94163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8CA8F9-4992-472E-8591-32E4ACEA3190}" type="slidenum">
              <a:rPr lang="zh-CN" altLang="en-US" smtClean="0"/>
              <a:t>16</a:t>
            </a:fld>
            <a:endParaRPr lang="zh-CN" altLang="en-US"/>
          </a:p>
        </p:txBody>
      </p:sp>
    </p:spTree>
    <p:extLst>
      <p:ext uri="{BB962C8B-B14F-4D97-AF65-F5344CB8AC3E}">
        <p14:creationId xmlns:p14="http://schemas.microsoft.com/office/powerpoint/2010/main" val="7092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17</a:t>
            </a:fld>
            <a:endParaRPr lang="zh-CN" altLang="en-US"/>
          </a:p>
        </p:txBody>
      </p:sp>
    </p:spTree>
    <p:extLst>
      <p:ext uri="{BB962C8B-B14F-4D97-AF65-F5344CB8AC3E}">
        <p14:creationId xmlns:p14="http://schemas.microsoft.com/office/powerpoint/2010/main" val="87719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18</a:t>
            </a:fld>
            <a:endParaRPr lang="zh-CN" altLang="en-US"/>
          </a:p>
        </p:txBody>
      </p:sp>
    </p:spTree>
    <p:extLst>
      <p:ext uri="{BB962C8B-B14F-4D97-AF65-F5344CB8AC3E}">
        <p14:creationId xmlns:p14="http://schemas.microsoft.com/office/powerpoint/2010/main" val="2543543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19</a:t>
            </a:fld>
            <a:endParaRPr lang="zh-CN" altLang="en-US"/>
          </a:p>
        </p:txBody>
      </p:sp>
    </p:spTree>
    <p:extLst>
      <p:ext uri="{BB962C8B-B14F-4D97-AF65-F5344CB8AC3E}">
        <p14:creationId xmlns:p14="http://schemas.microsoft.com/office/powerpoint/2010/main" val="1144466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20</a:t>
            </a:fld>
            <a:endParaRPr lang="zh-CN" altLang="en-US"/>
          </a:p>
        </p:txBody>
      </p:sp>
    </p:spTree>
    <p:extLst>
      <p:ext uri="{BB962C8B-B14F-4D97-AF65-F5344CB8AC3E}">
        <p14:creationId xmlns:p14="http://schemas.microsoft.com/office/powerpoint/2010/main" val="3927107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21</a:t>
            </a:fld>
            <a:endParaRPr lang="zh-CN" altLang="en-US"/>
          </a:p>
        </p:txBody>
      </p:sp>
    </p:spTree>
    <p:extLst>
      <p:ext uri="{BB962C8B-B14F-4D97-AF65-F5344CB8AC3E}">
        <p14:creationId xmlns:p14="http://schemas.microsoft.com/office/powerpoint/2010/main" val="4005436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22</a:t>
            </a:fld>
            <a:endParaRPr lang="zh-CN" altLang="en-US"/>
          </a:p>
        </p:txBody>
      </p:sp>
    </p:spTree>
    <p:extLst>
      <p:ext uri="{BB962C8B-B14F-4D97-AF65-F5344CB8AC3E}">
        <p14:creationId xmlns:p14="http://schemas.microsoft.com/office/powerpoint/2010/main" val="21251119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23</a:t>
            </a:fld>
            <a:endParaRPr lang="zh-CN" altLang="en-US"/>
          </a:p>
        </p:txBody>
      </p:sp>
    </p:spTree>
    <p:extLst>
      <p:ext uri="{BB962C8B-B14F-4D97-AF65-F5344CB8AC3E}">
        <p14:creationId xmlns:p14="http://schemas.microsoft.com/office/powerpoint/2010/main" val="1497880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24</a:t>
            </a:fld>
            <a:endParaRPr lang="zh-CN" altLang="en-US"/>
          </a:p>
        </p:txBody>
      </p:sp>
    </p:spTree>
    <p:extLst>
      <p:ext uri="{BB962C8B-B14F-4D97-AF65-F5344CB8AC3E}">
        <p14:creationId xmlns:p14="http://schemas.microsoft.com/office/powerpoint/2010/main" val="1349355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25</a:t>
            </a:fld>
            <a:endParaRPr lang="zh-CN" altLang="en-US"/>
          </a:p>
        </p:txBody>
      </p:sp>
    </p:spTree>
    <p:extLst>
      <p:ext uri="{BB962C8B-B14F-4D97-AF65-F5344CB8AC3E}">
        <p14:creationId xmlns:p14="http://schemas.microsoft.com/office/powerpoint/2010/main" val="20695478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8CA8F9-4992-472E-8591-32E4ACEA3190}" type="slidenum">
              <a:rPr lang="zh-CN" altLang="en-US" smtClean="0"/>
              <a:t>26</a:t>
            </a:fld>
            <a:endParaRPr lang="zh-CN" altLang="en-US"/>
          </a:p>
        </p:txBody>
      </p:sp>
    </p:spTree>
    <p:extLst>
      <p:ext uri="{BB962C8B-B14F-4D97-AF65-F5344CB8AC3E}">
        <p14:creationId xmlns:p14="http://schemas.microsoft.com/office/powerpoint/2010/main" val="22257708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DA34D3B7-3131-402A-AA6B-7D2379BC3D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2969028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1" name="图片 10">
            <a:extLst>
              <a:ext uri="{FF2B5EF4-FFF2-40B4-BE49-F238E27FC236}">
                <a16:creationId xmlns="" xmlns:a16="http://schemas.microsoft.com/office/drawing/2014/main" id="{E63169B1-DC13-458F-AED4-976664E2E2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CB9F87CD-2E73-4CD3-9E9A-7126DF386D7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581687"/>
            <a:ext cx="12192000" cy="3623533"/>
          </a:xfrm>
          <a:prstGeom prst="rect">
            <a:avLst/>
          </a:prstGeom>
        </p:spPr>
      </p:pic>
    </p:spTree>
    <p:extLst>
      <p:ext uri="{BB962C8B-B14F-4D97-AF65-F5344CB8AC3E}">
        <p14:creationId xmlns:p14="http://schemas.microsoft.com/office/powerpoint/2010/main" val="135903297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7132B3F-E223-47B1-ABB8-D061F3009D6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7B238BC-AE09-4972-80FE-7D2152F344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29F659C8-79AB-4918-B216-9A5598810D8D}"/>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33D38655-5077-4DC4-8FD3-1805906967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A529D2E-A0AB-46ED-95D3-71DAF2F3EFE0}"/>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106462650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16B944F-5953-453C-893D-EDD9FB936D5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D7F5F732-218D-4C18-B828-0B2291FB625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323A49E9-86A9-43AB-BBA3-99592396BC51}"/>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3F17C1F2-F4A1-45D8-BBB2-28CE35E9C953}"/>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6" name="页脚占位符 5">
            <a:extLst>
              <a:ext uri="{FF2B5EF4-FFF2-40B4-BE49-F238E27FC236}">
                <a16:creationId xmlns="" xmlns:a16="http://schemas.microsoft.com/office/drawing/2014/main" id="{F34E0DCA-92EC-4C59-89A0-9B3913CD01E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FBF791E-6CDE-4649-B9F2-338FEAD7B161}"/>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38930171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862690F-8376-4E38-862C-EE706EC56D2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E484552-618A-4B37-8A54-F887D4955B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84ED67D2-69CE-48DA-B8D5-82FAF462E97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440C3206-C04F-49AD-AB77-88ED92739B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985D2917-04AA-4434-BC46-B6B826BB41B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36885352-88D5-4BF9-BA85-1515EC02E6B5}"/>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8" name="页脚占位符 7">
            <a:extLst>
              <a:ext uri="{FF2B5EF4-FFF2-40B4-BE49-F238E27FC236}">
                <a16:creationId xmlns="" xmlns:a16="http://schemas.microsoft.com/office/drawing/2014/main" id="{15F6E9B2-1AB4-4471-B491-A7241DF73B3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0491BD0-B197-40BC-BC0A-1568A3758FBE}"/>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336084515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16155C7-D364-4410-AFF2-27538319452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315710D0-BC39-4A9C-9DCC-ACE77FF4D125}"/>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4" name="页脚占位符 3">
            <a:extLst>
              <a:ext uri="{FF2B5EF4-FFF2-40B4-BE49-F238E27FC236}">
                <a16:creationId xmlns="" xmlns:a16="http://schemas.microsoft.com/office/drawing/2014/main" id="{DC4D6053-5567-4691-90BC-6ABC3D08CB2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34CBCD8F-F826-4A4F-8D94-0839333356CF}"/>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226552208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6A4E5966-27E6-4A58-B250-8F8B5BA96C83}"/>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3" name="页脚占位符 2">
            <a:extLst>
              <a:ext uri="{FF2B5EF4-FFF2-40B4-BE49-F238E27FC236}">
                <a16:creationId xmlns="" xmlns:a16="http://schemas.microsoft.com/office/drawing/2014/main" id="{FD1B5E2A-9F2A-4AFF-9F2A-9D0DE144C89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2A32339-C8A8-4861-86E1-DBD9863E7FFE}"/>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174752712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F7BE57A-1F76-4E3F-9BFC-4EB3EC859E8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7C11C1CC-D3ED-4C31-B29E-0FFC67AA8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37E10A75-4E94-48C0-85E1-2B6FCD8BC7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58C163FA-B435-481E-8BE6-A1870B71A354}"/>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6" name="页脚占位符 5">
            <a:extLst>
              <a:ext uri="{FF2B5EF4-FFF2-40B4-BE49-F238E27FC236}">
                <a16:creationId xmlns="" xmlns:a16="http://schemas.microsoft.com/office/drawing/2014/main" id="{581C860B-B45A-4026-9078-BE1D193B8FF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D5C30D6-823C-43EC-A7F9-BE93A293201B}"/>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142893747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DABF120-3015-489B-A08A-9272BE8E813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65FB890-805E-4F57-9813-DFA13ABA89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D2165EC1-29BA-4CEE-9705-F040043DBC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40920AE7-A908-4CC1-8CFB-D6132B5CFF93}"/>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6" name="页脚占位符 5">
            <a:extLst>
              <a:ext uri="{FF2B5EF4-FFF2-40B4-BE49-F238E27FC236}">
                <a16:creationId xmlns="" xmlns:a16="http://schemas.microsoft.com/office/drawing/2014/main" id="{DB915AD9-036E-4612-9265-5E56D9AA5A7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0DB667B-F663-45C4-AB95-CA8B9D6E1112}"/>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39146618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CB67DFF-33A2-43EC-AC9F-3E305B89A71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DF17A21-6761-42D2-8E80-8F94F0D8EF8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1026060-0539-49EC-9255-9F43CF808933}"/>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66CCF2AD-06FE-45F7-BE74-9D92CC13D81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8CE7DF8-F99C-4A02-806B-005EF7B82352}"/>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248382177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8D08DEE1-4664-4958-ADC7-FBA47717785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AD0B6EFC-0F57-480E-B3C8-163D2ABE7E1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2793849-A345-4973-A625-DC1F531243EE}"/>
              </a:ext>
            </a:extLst>
          </p:cNvPr>
          <p:cNvSpPr>
            <a:spLocks noGrp="1"/>
          </p:cNvSpPr>
          <p:nvPr>
            <p:ph type="dt" sz="half" idx="10"/>
          </p:nvPr>
        </p:nvSpPr>
        <p:spPr/>
        <p:txBody>
          <a:bodyPr/>
          <a:lstStyle/>
          <a:p>
            <a:fld id="{7B8213CA-CE56-4B1A-B1D6-57507D2171FD}"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A2B7CD63-1055-4B7B-B1A3-F689CFB2433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B73218B-9C92-4BB9-B73A-A4BD6A73D5C2}"/>
              </a:ext>
            </a:extLst>
          </p:cNvPr>
          <p:cNvSpPr>
            <a:spLocks noGrp="1"/>
          </p:cNvSpPr>
          <p:nvPr>
            <p:ph type="sldNum" sz="quarter" idx="12"/>
          </p:nvPr>
        </p:nvSpPr>
        <p:spPr/>
        <p:txBody>
          <a:body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250545365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748A45F5-1C5B-4F85-9959-6BF9C46CC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A2C5506-7A2F-4458-A997-D70B6172D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5FA0155-05AF-465C-8CA8-2222873278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8213CA-CE56-4B1A-B1D6-57507D2171FD}"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2B7136AC-1AFC-4F03-BAAD-5CB0B124C8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0821C40E-EE89-4B9D-A4F7-A4C00C665F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14AE3F-2967-4836-9952-56DBAEF1D4FF}" type="slidenum">
              <a:rPr lang="zh-CN" altLang="en-US" smtClean="0"/>
              <a:t>‹#›</a:t>
            </a:fld>
            <a:endParaRPr lang="zh-CN" altLang="en-US"/>
          </a:p>
        </p:txBody>
      </p:sp>
    </p:spTree>
    <p:extLst>
      <p:ext uri="{BB962C8B-B14F-4D97-AF65-F5344CB8AC3E}">
        <p14:creationId xmlns:p14="http://schemas.microsoft.com/office/powerpoint/2010/main" val="282360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57E9DFF2-A544-44EF-9801-07D6C6DC7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4765"/>
            <a:ext cx="12192000" cy="3545993"/>
          </a:xfrm>
          <a:prstGeom prst="rect">
            <a:avLst/>
          </a:prstGeom>
        </p:spPr>
      </p:pic>
      <p:pic>
        <p:nvPicPr>
          <p:cNvPr id="5" name="图片 4">
            <a:extLst>
              <a:ext uri="{FF2B5EF4-FFF2-40B4-BE49-F238E27FC236}">
                <a16:creationId xmlns="" xmlns:a16="http://schemas.microsoft.com/office/drawing/2014/main" id="{D55A8E7C-05DC-4A60-9B1E-6568F98689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4061"/>
            <a:ext cx="12192000" cy="6096000"/>
          </a:xfrm>
          <a:prstGeom prst="rect">
            <a:avLst/>
          </a:prstGeom>
        </p:spPr>
      </p:pic>
      <p:pic>
        <p:nvPicPr>
          <p:cNvPr id="7" name="图片 6">
            <a:extLst>
              <a:ext uri="{FF2B5EF4-FFF2-40B4-BE49-F238E27FC236}">
                <a16:creationId xmlns="" xmlns:a16="http://schemas.microsoft.com/office/drawing/2014/main" id="{3E968D62-051A-4423-A78D-D5D8231854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19627" y="-268758"/>
            <a:ext cx="2444621" cy="2239884"/>
          </a:xfrm>
          <a:prstGeom prst="rect">
            <a:avLst/>
          </a:prstGeom>
        </p:spPr>
      </p:pic>
      <p:pic>
        <p:nvPicPr>
          <p:cNvPr id="9" name="图片 8">
            <a:extLst>
              <a:ext uri="{FF2B5EF4-FFF2-40B4-BE49-F238E27FC236}">
                <a16:creationId xmlns="" xmlns:a16="http://schemas.microsoft.com/office/drawing/2014/main" id="{BA62D9A3-78AA-4525-895B-3F87EEB639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07176" y="395152"/>
            <a:ext cx="1932220" cy="1934922"/>
          </a:xfrm>
          <a:prstGeom prst="rect">
            <a:avLst/>
          </a:prstGeom>
        </p:spPr>
      </p:pic>
      <p:sp>
        <p:nvSpPr>
          <p:cNvPr id="11" name="文本框 10">
            <a:extLst>
              <a:ext uri="{FF2B5EF4-FFF2-40B4-BE49-F238E27FC236}">
                <a16:creationId xmlns="" xmlns:a16="http://schemas.microsoft.com/office/drawing/2014/main" id="{C60B511C-6380-46E0-8714-B4113C4C0FA1}"/>
              </a:ext>
            </a:extLst>
          </p:cNvPr>
          <p:cNvSpPr txBox="1"/>
          <p:nvPr/>
        </p:nvSpPr>
        <p:spPr>
          <a:xfrm>
            <a:off x="3891913" y="3392168"/>
            <a:ext cx="4892686" cy="707886"/>
          </a:xfrm>
          <a:prstGeom prst="rect">
            <a:avLst/>
          </a:prstGeom>
          <a:noFill/>
        </p:spPr>
        <p:txBody>
          <a:bodyPr wrap="none" rtlCol="0">
            <a:spAutoFit/>
          </a:bodyPr>
          <a:lstStyle/>
          <a:p>
            <a:r>
              <a:rPr lang="zh-CN" altLang="en-US" sz="40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社区志愿服务</a:t>
            </a:r>
            <a:r>
              <a:rPr lang="en-US" altLang="zh-CN" sz="4000" dirty="0" err="1">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ppt</a:t>
            </a:r>
            <a:r>
              <a:rPr lang="zh-CN" altLang="en-US" sz="40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模板</a:t>
            </a:r>
            <a:endParaRPr lang="zh-CN" altLang="en-US" sz="48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endParaRPr>
          </a:p>
        </p:txBody>
      </p:sp>
    </p:spTree>
    <p:extLst>
      <p:ext uri="{BB962C8B-B14F-4D97-AF65-F5344CB8AC3E}">
        <p14:creationId xmlns:p14="http://schemas.microsoft.com/office/powerpoint/2010/main" val="228480226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3">
            <a:extLst>
              <a:ext uri="{FF2B5EF4-FFF2-40B4-BE49-F238E27FC236}">
                <a16:creationId xmlns="" xmlns:a16="http://schemas.microsoft.com/office/drawing/2014/main" id="{04686CC9-06A3-4244-AA87-553894374841}"/>
              </a:ext>
            </a:extLst>
          </p:cNvPr>
          <p:cNvSpPr/>
          <p:nvPr/>
        </p:nvSpPr>
        <p:spPr>
          <a:xfrm>
            <a:off x="6068599" y="1992964"/>
            <a:ext cx="4854342" cy="755777"/>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a:extLst>
              <a:ext uri="{FF2B5EF4-FFF2-40B4-BE49-F238E27FC236}">
                <a16:creationId xmlns="" xmlns:a16="http://schemas.microsoft.com/office/drawing/2014/main" id="{80CD9B52-F13C-408F-8676-640EAC08FD6A}"/>
              </a:ext>
            </a:extLst>
          </p:cNvPr>
          <p:cNvSpPr/>
          <p:nvPr/>
        </p:nvSpPr>
        <p:spPr>
          <a:xfrm>
            <a:off x="6203912" y="2089582"/>
            <a:ext cx="562540" cy="5625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a:latin typeface="Arial" panose="020B0604020202020204" pitchFamily="34" charset="0"/>
                <a:ea typeface="微软雅黑" panose="020B0503020204020204" pitchFamily="34" charset="-122"/>
                <a:sym typeface="Arial" panose="020B0604020202020204" pitchFamily="34" charset="0"/>
              </a:rPr>
              <a:t>01</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27">
            <a:extLst>
              <a:ext uri="{FF2B5EF4-FFF2-40B4-BE49-F238E27FC236}">
                <a16:creationId xmlns="" xmlns:a16="http://schemas.microsoft.com/office/drawing/2014/main" id="{557056D4-E6FB-4105-92E9-1D19B139179F}"/>
              </a:ext>
            </a:extLst>
          </p:cNvPr>
          <p:cNvSpPr/>
          <p:nvPr/>
        </p:nvSpPr>
        <p:spPr>
          <a:xfrm>
            <a:off x="6068599" y="3050239"/>
            <a:ext cx="4854342" cy="755777"/>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a:extLst>
              <a:ext uri="{FF2B5EF4-FFF2-40B4-BE49-F238E27FC236}">
                <a16:creationId xmlns="" xmlns:a16="http://schemas.microsoft.com/office/drawing/2014/main" id="{7DF70B93-3F30-4A5A-A836-23E8AD72D945}"/>
              </a:ext>
            </a:extLst>
          </p:cNvPr>
          <p:cNvSpPr/>
          <p:nvPr/>
        </p:nvSpPr>
        <p:spPr>
          <a:xfrm>
            <a:off x="6203912" y="3123044"/>
            <a:ext cx="562540" cy="5625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a:latin typeface="Arial" panose="020B0604020202020204" pitchFamily="34" charset="0"/>
                <a:ea typeface="微软雅黑" panose="020B0503020204020204" pitchFamily="34" charset="-122"/>
                <a:sym typeface="Arial" panose="020B0604020202020204" pitchFamily="34" charset="0"/>
              </a:rPr>
              <a:t>02</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30">
            <a:extLst>
              <a:ext uri="{FF2B5EF4-FFF2-40B4-BE49-F238E27FC236}">
                <a16:creationId xmlns="" xmlns:a16="http://schemas.microsoft.com/office/drawing/2014/main" id="{0B8D77B6-1E31-486F-92BE-EBFAF53027BD}"/>
              </a:ext>
            </a:extLst>
          </p:cNvPr>
          <p:cNvSpPr/>
          <p:nvPr/>
        </p:nvSpPr>
        <p:spPr>
          <a:xfrm>
            <a:off x="6068599" y="4071795"/>
            <a:ext cx="4854342" cy="755777"/>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7" name="椭圆 6">
            <a:extLst>
              <a:ext uri="{FF2B5EF4-FFF2-40B4-BE49-F238E27FC236}">
                <a16:creationId xmlns="" xmlns:a16="http://schemas.microsoft.com/office/drawing/2014/main" id="{84C7434A-BD4D-41A6-989F-029A48CD7045}"/>
              </a:ext>
            </a:extLst>
          </p:cNvPr>
          <p:cNvSpPr/>
          <p:nvPr/>
        </p:nvSpPr>
        <p:spPr>
          <a:xfrm>
            <a:off x="6203912" y="4156506"/>
            <a:ext cx="562540" cy="5625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r>
              <a:rPr lang="en-US" altLang="zh-CN" sz="1509" dirty="0">
                <a:latin typeface="Arial" panose="020B0604020202020204" pitchFamily="34" charset="0"/>
                <a:ea typeface="微软雅黑" panose="020B0503020204020204" pitchFamily="34" charset="-122"/>
                <a:sym typeface="Arial" panose="020B0604020202020204" pitchFamily="34" charset="0"/>
              </a:rPr>
              <a:t>03</a:t>
            </a:r>
            <a:endParaRPr lang="zh-CN" altLang="en-US" sz="1509"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MH_Entry_1">
            <a:extLst>
              <a:ext uri="{FF2B5EF4-FFF2-40B4-BE49-F238E27FC236}">
                <a16:creationId xmlns="" xmlns:a16="http://schemas.microsoft.com/office/drawing/2014/main" id="{FBB575D0-2110-4676-844A-00D6D49C1306}"/>
              </a:ext>
            </a:extLst>
          </p:cNvPr>
          <p:cNvSpPr/>
          <p:nvPr>
            <p:custDataLst>
              <p:tags r:id="rId1"/>
            </p:custDataLst>
          </p:nvPr>
        </p:nvSpPr>
        <p:spPr>
          <a:xfrm>
            <a:off x="7437390" y="2071712"/>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2800" dirty="0">
                <a:solidFill>
                  <a:srgbClr val="FF0000"/>
                </a:solidFill>
                <a:latin typeface="Arial" panose="020B0604020202020204" pitchFamily="34" charset="0"/>
                <a:ea typeface="微软雅黑" panose="020B0503020204020204" pitchFamily="34" charset="-122"/>
                <a:sym typeface="Arial" panose="020B0604020202020204" pitchFamily="34" charset="0"/>
              </a:rPr>
              <a:t>志愿者</a:t>
            </a:r>
          </a:p>
          <a:p>
            <a:pPr algn="ctr"/>
            <a:r>
              <a:rPr lang="en-US" altLang="zh-CN" sz="1200" dirty="0">
                <a:solidFill>
                  <a:srgbClr val="FF0000"/>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Entry_2">
            <a:extLst>
              <a:ext uri="{FF2B5EF4-FFF2-40B4-BE49-F238E27FC236}">
                <a16:creationId xmlns="" xmlns:a16="http://schemas.microsoft.com/office/drawing/2014/main" id="{A369B884-8F63-4F2F-9FB9-5AFC2ACFAFB9}"/>
              </a:ext>
            </a:extLst>
          </p:cNvPr>
          <p:cNvSpPr/>
          <p:nvPr>
            <p:custDataLst>
              <p:tags r:id="rId2"/>
            </p:custDataLst>
          </p:nvPr>
        </p:nvSpPr>
        <p:spPr>
          <a:xfrm>
            <a:off x="6901765" y="3067320"/>
            <a:ext cx="3620865"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rgbClr val="FF0000"/>
                </a:solidFill>
                <a:latin typeface="Arial" panose="020B0604020202020204" pitchFamily="34" charset="0"/>
                <a:ea typeface="微软雅黑" panose="020B0503020204020204" pitchFamily="34" charset="-122"/>
                <a:sym typeface="Arial" panose="020B0604020202020204" pitchFamily="34" charset="0"/>
              </a:rPr>
              <a:t>志愿服务况</a:t>
            </a:r>
            <a:endParaRPr lang="en-US" altLang="zh-CN" sz="2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a:solidFill>
                  <a:srgbClr val="FF0000"/>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Entry_3">
            <a:extLst>
              <a:ext uri="{FF2B5EF4-FFF2-40B4-BE49-F238E27FC236}">
                <a16:creationId xmlns="" xmlns:a16="http://schemas.microsoft.com/office/drawing/2014/main" id="{1F23C63D-A231-4B93-AD62-E4017187B058}"/>
              </a:ext>
            </a:extLst>
          </p:cNvPr>
          <p:cNvSpPr/>
          <p:nvPr>
            <p:custDataLst>
              <p:tags r:id="rId3"/>
            </p:custDataLst>
          </p:nvPr>
        </p:nvSpPr>
        <p:spPr>
          <a:xfrm>
            <a:off x="7437390" y="4139316"/>
            <a:ext cx="2466542"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800" dirty="0">
                <a:solidFill>
                  <a:srgbClr val="FF0000"/>
                </a:solidFill>
                <a:latin typeface="Arial" panose="020B0604020202020204" pitchFamily="34" charset="0"/>
                <a:ea typeface="微软雅黑" panose="020B0503020204020204" pitchFamily="34" charset="-122"/>
                <a:sym typeface="Arial" panose="020B0604020202020204" pitchFamily="34" charset="0"/>
              </a:rPr>
              <a:t>志愿精神</a:t>
            </a:r>
            <a:endParaRPr lang="en-US" altLang="zh-CN" sz="2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a:solidFill>
                  <a:srgbClr val="FF0000"/>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a:extLst>
              <a:ext uri="{FF2B5EF4-FFF2-40B4-BE49-F238E27FC236}">
                <a16:creationId xmlns="" xmlns:a16="http://schemas.microsoft.com/office/drawing/2014/main" id="{A80EFE0B-9FBD-4625-B9A7-7796AA8E7E97}"/>
              </a:ext>
            </a:extLst>
          </p:cNvPr>
          <p:cNvSpPr/>
          <p:nvPr/>
        </p:nvSpPr>
        <p:spPr>
          <a:xfrm>
            <a:off x="943513" y="1645921"/>
            <a:ext cx="2954245" cy="29542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3600" b="1"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6" name="图片 15">
            <a:extLst>
              <a:ext uri="{FF2B5EF4-FFF2-40B4-BE49-F238E27FC236}">
                <a16:creationId xmlns="" xmlns:a16="http://schemas.microsoft.com/office/drawing/2014/main" id="{BC83CA9B-05A6-4577-95B1-52AE4B5197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36349" y="1856797"/>
            <a:ext cx="1768572" cy="1250302"/>
          </a:xfrm>
          <a:prstGeom prst="rect">
            <a:avLst/>
          </a:prstGeom>
        </p:spPr>
      </p:pic>
      <p:sp>
        <p:nvSpPr>
          <p:cNvPr id="17" name="矩形 16">
            <a:extLst>
              <a:ext uri="{FF2B5EF4-FFF2-40B4-BE49-F238E27FC236}">
                <a16:creationId xmlns="" xmlns:a16="http://schemas.microsoft.com/office/drawing/2014/main" id="{AF884DA4-D434-4438-8A97-009AD037B110}"/>
              </a:ext>
            </a:extLst>
          </p:cNvPr>
          <p:cNvSpPr/>
          <p:nvPr/>
        </p:nvSpPr>
        <p:spPr>
          <a:xfrm>
            <a:off x="1866637" y="3244086"/>
            <a:ext cx="1107997" cy="646331"/>
          </a:xfrm>
          <a:prstGeom prst="rect">
            <a:avLst/>
          </a:prstGeom>
        </p:spPr>
        <p:txBody>
          <a:bodyPr wrap="none">
            <a:spAutoFit/>
          </a:bodyPr>
          <a:lstStyle/>
          <a:p>
            <a:pPr algn="ctr"/>
            <a:r>
              <a:rPr lang="zh-CN" altLang="en-US" sz="3600" b="1" dirty="0">
                <a:solidFill>
                  <a:srgbClr val="FF0000"/>
                </a:solidFill>
                <a:latin typeface="Arial" panose="020B0604020202020204" pitchFamily="34" charset="0"/>
                <a:ea typeface="微软雅黑" panose="020B0503020204020204" pitchFamily="34" charset="-122"/>
                <a:sym typeface="Arial" panose="020B0604020202020204" pitchFamily="34" charset="0"/>
              </a:rPr>
              <a:t>目录</a:t>
            </a:r>
          </a:p>
        </p:txBody>
      </p:sp>
    </p:spTree>
    <p:extLst>
      <p:ext uri="{BB962C8B-B14F-4D97-AF65-F5344CB8AC3E}">
        <p14:creationId xmlns:p14="http://schemas.microsoft.com/office/powerpoint/2010/main" val="327785087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6">
            <a:extLst>
              <a:ext uri="{FF2B5EF4-FFF2-40B4-BE49-F238E27FC236}">
                <a16:creationId xmlns="" xmlns:a16="http://schemas.microsoft.com/office/drawing/2014/main" id="{52FA524C-28B5-4A03-B7A7-641DC8BCD6B9}"/>
              </a:ext>
            </a:extLst>
          </p:cNvPr>
          <p:cNvSpPr/>
          <p:nvPr/>
        </p:nvSpPr>
        <p:spPr>
          <a:xfrm>
            <a:off x="-4464" y="2984239"/>
            <a:ext cx="4273599" cy="1264172"/>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圆角矩形 1">
            <a:extLst>
              <a:ext uri="{FF2B5EF4-FFF2-40B4-BE49-F238E27FC236}">
                <a16:creationId xmlns="" xmlns:a16="http://schemas.microsoft.com/office/drawing/2014/main" id="{8AAA426F-4770-4F86-B892-D571F6ED17BE}"/>
              </a:ext>
            </a:extLst>
          </p:cNvPr>
          <p:cNvSpPr/>
          <p:nvPr/>
        </p:nvSpPr>
        <p:spPr>
          <a:xfrm>
            <a:off x="4269135" y="2984239"/>
            <a:ext cx="7776685" cy="126417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4" name="椭圆 3">
            <a:extLst>
              <a:ext uri="{FF2B5EF4-FFF2-40B4-BE49-F238E27FC236}">
                <a16:creationId xmlns="" xmlns:a16="http://schemas.microsoft.com/office/drawing/2014/main" id="{29AD9B89-0059-4485-B026-BAAA4F2302AF}"/>
              </a:ext>
            </a:extLst>
          </p:cNvPr>
          <p:cNvSpPr/>
          <p:nvPr/>
        </p:nvSpPr>
        <p:spPr>
          <a:xfrm>
            <a:off x="3121479" y="3145850"/>
            <a:ext cx="940950" cy="9409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a:extLst>
              <a:ext uri="{FF2B5EF4-FFF2-40B4-BE49-F238E27FC236}">
                <a16:creationId xmlns="" xmlns:a16="http://schemas.microsoft.com/office/drawing/2014/main" id="{C88AD033-9B31-40E7-A7F4-05B4578A71F8}"/>
              </a:ext>
            </a:extLst>
          </p:cNvPr>
          <p:cNvSpPr/>
          <p:nvPr>
            <p:custDataLst>
              <p:tags r:id="rId1"/>
            </p:custDataLst>
          </p:nvPr>
        </p:nvSpPr>
        <p:spPr>
          <a:xfrm>
            <a:off x="6501074" y="3062326"/>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志愿者</a:t>
            </a:r>
            <a:endParaRPr lang="en-US" altLang="zh-CN" sz="4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3636326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Rb0600B.jpg">
            <a:extLst>
              <a:ext uri="{FF2B5EF4-FFF2-40B4-BE49-F238E27FC236}">
                <a16:creationId xmlns="" xmlns:a16="http://schemas.microsoft.com/office/drawing/2014/main" id="{83E05CC6-6688-4505-A04F-1125C73890A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flipH="1">
            <a:off x="7433390" y="0"/>
            <a:ext cx="4758610" cy="2492897"/>
          </a:xfrm>
          <a:prstGeom prst="rect">
            <a:avLst/>
          </a:prstGeom>
        </p:spPr>
      </p:pic>
      <p:pic>
        <p:nvPicPr>
          <p:cNvPr id="3" name="图片 2">
            <a:extLst>
              <a:ext uri="{FF2B5EF4-FFF2-40B4-BE49-F238E27FC236}">
                <a16:creationId xmlns="" xmlns:a16="http://schemas.microsoft.com/office/drawing/2014/main" id="{2FF67C90-9CC4-410B-8E76-574A2B8E5CE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 y="0"/>
            <a:ext cx="4310743" cy="2492896"/>
          </a:xfrm>
          <a:prstGeom prst="rect">
            <a:avLst/>
          </a:prstGeom>
        </p:spPr>
      </p:pic>
      <p:pic>
        <p:nvPicPr>
          <p:cNvPr id="4" name="图片 3">
            <a:extLst>
              <a:ext uri="{FF2B5EF4-FFF2-40B4-BE49-F238E27FC236}">
                <a16:creationId xmlns="" xmlns:a16="http://schemas.microsoft.com/office/drawing/2014/main" id="{74C28E33-7B28-435C-BD7A-C9BD6D3998D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10742" y="0"/>
            <a:ext cx="3122648" cy="2492896"/>
          </a:xfrm>
          <a:prstGeom prst="rect">
            <a:avLst/>
          </a:prstGeom>
        </p:spPr>
      </p:pic>
      <p:sp>
        <p:nvSpPr>
          <p:cNvPr id="5" name="矩形 4">
            <a:extLst>
              <a:ext uri="{FF2B5EF4-FFF2-40B4-BE49-F238E27FC236}">
                <a16:creationId xmlns="" xmlns:a16="http://schemas.microsoft.com/office/drawing/2014/main" id="{19BF6A30-182D-4EAE-AEC4-9FADDCFBA2F3}"/>
              </a:ext>
            </a:extLst>
          </p:cNvPr>
          <p:cNvSpPr/>
          <p:nvPr/>
        </p:nvSpPr>
        <p:spPr>
          <a:xfrm>
            <a:off x="-111968" y="3224740"/>
            <a:ext cx="12303967" cy="1728192"/>
          </a:xfrm>
          <a:prstGeom prst="rect">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zh-CN" altLang="en-US" sz="5400" b="1" dirty="0">
                <a:solidFill>
                  <a:srgbClr val="FF0000"/>
                </a:solidFill>
                <a:latin typeface="微软雅黑" pitchFamily="34" charset="-122"/>
                <a:ea typeface="微软雅黑" pitchFamily="34" charset="-122"/>
              </a:rPr>
              <a:t>      志愿者是健康社会的生命之血</a:t>
            </a:r>
            <a:r>
              <a:rPr lang="en-US" altLang="zh-CN" sz="5400" b="1" dirty="0">
                <a:solidFill>
                  <a:srgbClr val="FF0000"/>
                </a:solidFill>
                <a:latin typeface="微软雅黑" pitchFamily="34" charset="-122"/>
                <a:ea typeface="微软雅黑" pitchFamily="34" charset="-122"/>
              </a:rPr>
              <a:t/>
            </a:r>
            <a:br>
              <a:rPr lang="en-US" altLang="zh-CN" sz="5400" b="1" dirty="0">
                <a:solidFill>
                  <a:srgbClr val="FF0000"/>
                </a:solidFill>
                <a:latin typeface="微软雅黑" pitchFamily="34" charset="-122"/>
                <a:ea typeface="微软雅黑" pitchFamily="34" charset="-122"/>
              </a:rPr>
            </a:br>
            <a:r>
              <a:rPr lang="en-US" altLang="zh-CN" sz="3600" b="1" dirty="0">
                <a:solidFill>
                  <a:srgbClr val="FF0000"/>
                </a:solidFill>
                <a:latin typeface="微软雅黑" pitchFamily="34" charset="-122"/>
                <a:ea typeface="微软雅黑" pitchFamily="34" charset="-122"/>
              </a:rPr>
              <a:t>                                                       </a:t>
            </a:r>
            <a:r>
              <a:rPr lang="en-US" altLang="zh-CN" b="1" dirty="0">
                <a:solidFill>
                  <a:srgbClr val="FF0000"/>
                </a:solidFill>
                <a:latin typeface="微软雅黑" pitchFamily="34" charset="-122"/>
                <a:ea typeface="微软雅黑" pitchFamily="34" charset="-122"/>
              </a:rPr>
              <a:t>——</a:t>
            </a:r>
            <a:r>
              <a:rPr lang="zh-CN" altLang="en-US" b="1" dirty="0">
                <a:solidFill>
                  <a:srgbClr val="FF0000"/>
                </a:solidFill>
                <a:latin typeface="微软雅黑" pitchFamily="34" charset="-122"/>
                <a:ea typeface="微软雅黑" pitchFamily="34" charset="-122"/>
              </a:rPr>
              <a:t>马克</a:t>
            </a:r>
            <a:r>
              <a:rPr lang="en-US" altLang="zh-CN" b="1" dirty="0">
                <a:solidFill>
                  <a:srgbClr val="FF0000"/>
                </a:solidFill>
                <a:latin typeface="微软雅黑" pitchFamily="34" charset="-122"/>
                <a:ea typeface="微软雅黑" pitchFamily="34" charset="-122"/>
              </a:rPr>
              <a:t>●</a:t>
            </a:r>
            <a:r>
              <a:rPr lang="zh-CN" altLang="en-US" b="1" dirty="0">
                <a:solidFill>
                  <a:srgbClr val="FF0000"/>
                </a:solidFill>
                <a:latin typeface="微软雅黑" pitchFamily="34" charset="-122"/>
                <a:ea typeface="微软雅黑" pitchFamily="34" charset="-122"/>
              </a:rPr>
              <a:t>布朗</a:t>
            </a:r>
            <a:endParaRPr lang="ko-KR" altLang="en-US" sz="5400" b="1" dirty="0">
              <a:solidFill>
                <a:srgbClr val="FF0000"/>
              </a:solidFill>
              <a:latin typeface="微软雅黑" pitchFamily="34" charset="-122"/>
              <a:ea typeface="-윤고딕330" pitchFamily="18" charset="-127"/>
            </a:endParaRPr>
          </a:p>
        </p:txBody>
      </p:sp>
      <p:sp>
        <p:nvSpPr>
          <p:cNvPr id="6" name="矩形 5">
            <a:extLst>
              <a:ext uri="{FF2B5EF4-FFF2-40B4-BE49-F238E27FC236}">
                <a16:creationId xmlns="" xmlns:a16="http://schemas.microsoft.com/office/drawing/2014/main" id="{56DE85AA-CF2D-46E8-A647-11CA372E4AD4}"/>
              </a:ext>
            </a:extLst>
          </p:cNvPr>
          <p:cNvSpPr/>
          <p:nvPr/>
        </p:nvSpPr>
        <p:spPr>
          <a:xfrm>
            <a:off x="746450" y="5684775"/>
            <a:ext cx="11206064" cy="757130"/>
          </a:xfrm>
          <a:prstGeom prst="rect">
            <a:avLst/>
          </a:prstGeom>
        </p:spPr>
        <p:txBody>
          <a:bodyPr wrap="square">
            <a:spAutoFit/>
          </a:bodyPr>
          <a:lstStyle/>
          <a:p>
            <a:pPr algn="ctr">
              <a:lnSpc>
                <a:spcPct val="90000"/>
              </a:lnSpc>
              <a:buFont typeface="Wingdings" pitchFamily="2" charset="2"/>
              <a:buNone/>
            </a:pPr>
            <a:r>
              <a:rPr lang="zh-CN" altLang="en-GB" sz="1600" dirty="0">
                <a:solidFill>
                  <a:srgbClr val="FF0000"/>
                </a:solidFill>
                <a:latin typeface="微软雅黑" panose="020B0503020204020204" pitchFamily="34" charset="-122"/>
                <a:ea typeface="微软雅黑" panose="020B0503020204020204" pitchFamily="34" charset="-122"/>
              </a:rPr>
              <a:t>志愿者是指在不为任何物质报酬的情况下，为改进社会而提供服务、贡献个人时间及精神的人。</a:t>
            </a:r>
            <a:endParaRPr lang="en-US" altLang="zh-CN" sz="1600" dirty="0">
              <a:solidFill>
                <a:srgbClr val="FF0000"/>
              </a:solidFill>
              <a:latin typeface="微软雅黑" panose="020B0503020204020204" pitchFamily="34" charset="-122"/>
              <a:ea typeface="微软雅黑" panose="020B0503020204020204" pitchFamily="34" charset="-122"/>
            </a:endParaRPr>
          </a:p>
          <a:p>
            <a:pPr algn="ctr">
              <a:lnSpc>
                <a:spcPct val="90000"/>
              </a:lnSpc>
              <a:buFont typeface="Wingdings" pitchFamily="2" charset="2"/>
              <a:buNone/>
            </a:pPr>
            <a:endParaRPr lang="en-US" altLang="zh-CN" sz="1600" dirty="0">
              <a:solidFill>
                <a:srgbClr val="FF0000"/>
              </a:solidFill>
              <a:latin typeface="微软雅黑" panose="020B0503020204020204" pitchFamily="34" charset="-122"/>
              <a:ea typeface="微软雅黑" panose="020B0503020204020204" pitchFamily="34" charset="-122"/>
            </a:endParaRPr>
          </a:p>
          <a:p>
            <a:pPr algn="ctr">
              <a:lnSpc>
                <a:spcPct val="90000"/>
              </a:lnSpc>
              <a:buFont typeface="Wingdings" pitchFamily="2" charset="2"/>
              <a:buNone/>
            </a:pPr>
            <a:r>
              <a:rPr lang="zh-CN" altLang="en-GB" sz="1600" dirty="0">
                <a:solidFill>
                  <a:srgbClr val="FF0000"/>
                </a:solidFill>
                <a:latin typeface="微软雅黑" panose="020B0503020204020204" pitchFamily="34" charset="-122"/>
                <a:ea typeface="微软雅黑" panose="020B0503020204020204" pitchFamily="34" charset="-122"/>
              </a:rPr>
              <a:t>志愿者是不受私人利益驱使、不受法律或政府强制，是基于道义、信念、良知、同情心和责任感而从事公益事业的人或人群。</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777470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a:extLst>
              <a:ext uri="{FF2B5EF4-FFF2-40B4-BE49-F238E27FC236}">
                <a16:creationId xmlns="" xmlns:a16="http://schemas.microsoft.com/office/drawing/2014/main" id="{8F6E6C6A-DB88-40F3-AB91-403EF0051378}"/>
              </a:ext>
            </a:extLst>
          </p:cNvPr>
          <p:cNvSpPr/>
          <p:nvPr/>
        </p:nvSpPr>
        <p:spPr>
          <a:xfrm>
            <a:off x="1366019" y="3190119"/>
            <a:ext cx="4141585" cy="646331"/>
          </a:xfrm>
          <a:prstGeom prst="rect">
            <a:avLst/>
          </a:prstGeom>
          <a:solidFill>
            <a:srgbClr val="FF0000"/>
          </a:solidFill>
        </p:spPr>
        <p:txBody>
          <a:bodyPr wrap="square">
            <a:spAutoFit/>
          </a:bodyPr>
          <a:lstStyle/>
          <a:p>
            <a:pPr algn="ctr">
              <a:defRPr/>
            </a:pPr>
            <a:r>
              <a:rPr lang="zh-CN" altLang="en-US" sz="3600" b="1" dirty="0">
                <a:solidFill>
                  <a:schemeClr val="bg1"/>
                </a:solidFill>
                <a:latin typeface="+mj-ea"/>
              </a:rPr>
              <a:t>志愿者类型</a:t>
            </a:r>
            <a:endParaRPr lang="zh-CN" altLang="en-US" sz="3600" dirty="0">
              <a:solidFill>
                <a:schemeClr val="bg1"/>
              </a:solidFill>
            </a:endParaRPr>
          </a:p>
        </p:txBody>
      </p:sp>
      <p:grpSp>
        <p:nvGrpSpPr>
          <p:cNvPr id="65" name="组合 64">
            <a:extLst>
              <a:ext uri="{FF2B5EF4-FFF2-40B4-BE49-F238E27FC236}">
                <a16:creationId xmlns="" xmlns:a16="http://schemas.microsoft.com/office/drawing/2014/main" id="{1482DA34-7C67-49FC-9609-7AD9DC33CDC2}"/>
              </a:ext>
            </a:extLst>
          </p:cNvPr>
          <p:cNvGrpSpPr/>
          <p:nvPr/>
        </p:nvGrpSpPr>
        <p:grpSpPr>
          <a:xfrm>
            <a:off x="3617767" y="692281"/>
            <a:ext cx="5944539" cy="5632495"/>
            <a:chOff x="-779121" y="1392768"/>
            <a:chExt cx="4920342" cy="4662061"/>
          </a:xfrm>
        </p:grpSpPr>
        <p:grpSp>
          <p:nvGrpSpPr>
            <p:cNvPr id="28" name="组合 27">
              <a:extLst>
                <a:ext uri="{FF2B5EF4-FFF2-40B4-BE49-F238E27FC236}">
                  <a16:creationId xmlns="" xmlns:a16="http://schemas.microsoft.com/office/drawing/2014/main" id="{592BD96B-81E7-45AB-8135-5BC52147F566}"/>
                </a:ext>
              </a:extLst>
            </p:cNvPr>
            <p:cNvGrpSpPr/>
            <p:nvPr/>
          </p:nvGrpSpPr>
          <p:grpSpPr>
            <a:xfrm>
              <a:off x="130547" y="1392768"/>
              <a:ext cx="3444286" cy="4526287"/>
              <a:chOff x="2481861" y="1607373"/>
              <a:chExt cx="3444286" cy="4526287"/>
            </a:xfrm>
          </p:grpSpPr>
          <p:sp>
            <p:nvSpPr>
              <p:cNvPr id="29" name="Oval 102">
                <a:extLst>
                  <a:ext uri="{FF2B5EF4-FFF2-40B4-BE49-F238E27FC236}">
                    <a16:creationId xmlns="" xmlns:a16="http://schemas.microsoft.com/office/drawing/2014/main" id="{C2D34BC8-052A-48B8-A064-E4DF0C228445}"/>
                  </a:ext>
                </a:extLst>
              </p:cNvPr>
              <p:cNvSpPr/>
              <p:nvPr/>
            </p:nvSpPr>
            <p:spPr>
              <a:xfrm>
                <a:off x="3349726" y="5535209"/>
                <a:ext cx="598455" cy="598451"/>
              </a:xfrm>
              <a:prstGeom prst="ellips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rgbClr val="FF0000"/>
                    </a:solidFill>
                    <a:latin typeface="Arial" panose="020B0604020202020204" pitchFamily="34" charset="0"/>
                    <a:ea typeface="微软雅黑" panose="020B0503020204020204" pitchFamily="34" charset="-122"/>
                    <a:sym typeface="Arial" panose="020B0604020202020204" pitchFamily="34" charset="0"/>
                  </a:rPr>
                  <a:t>05</a:t>
                </a:r>
                <a:endParaRPr lang="en-US" sz="1264"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Oval 101">
                <a:extLst>
                  <a:ext uri="{FF2B5EF4-FFF2-40B4-BE49-F238E27FC236}">
                    <a16:creationId xmlns="" xmlns:a16="http://schemas.microsoft.com/office/drawing/2014/main" id="{C9DD33E4-E666-4978-819F-B241A97E5CC7}"/>
                  </a:ext>
                </a:extLst>
              </p:cNvPr>
              <p:cNvSpPr/>
              <p:nvPr/>
            </p:nvSpPr>
            <p:spPr>
              <a:xfrm>
                <a:off x="4735143" y="5034052"/>
                <a:ext cx="598455" cy="598451"/>
              </a:xfrm>
              <a:prstGeom prst="ellips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rgbClr val="FF0000"/>
                    </a:solidFill>
                    <a:latin typeface="Arial" panose="020B0604020202020204" pitchFamily="34" charset="0"/>
                    <a:ea typeface="微软雅黑" panose="020B0503020204020204" pitchFamily="34" charset="-122"/>
                    <a:sym typeface="Arial" panose="020B0604020202020204" pitchFamily="34" charset="0"/>
                  </a:rPr>
                  <a:t>04</a:t>
                </a:r>
                <a:endParaRPr lang="en-US" sz="1264"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Oval 100">
                <a:extLst>
                  <a:ext uri="{FF2B5EF4-FFF2-40B4-BE49-F238E27FC236}">
                    <a16:creationId xmlns="" xmlns:a16="http://schemas.microsoft.com/office/drawing/2014/main" id="{900B6DAD-548D-4439-B1EF-A2EF11349A9D}"/>
                  </a:ext>
                </a:extLst>
              </p:cNvPr>
              <p:cNvSpPr/>
              <p:nvPr/>
            </p:nvSpPr>
            <p:spPr>
              <a:xfrm>
                <a:off x="5327692" y="3545533"/>
                <a:ext cx="598455" cy="598451"/>
              </a:xfrm>
              <a:prstGeom prst="ellips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rgbClr val="FF0000"/>
                    </a:solidFill>
                    <a:latin typeface="Arial" panose="020B0604020202020204" pitchFamily="34" charset="0"/>
                    <a:ea typeface="微软雅黑" panose="020B0503020204020204" pitchFamily="34" charset="-122"/>
                    <a:sym typeface="Arial" panose="020B0604020202020204" pitchFamily="34" charset="0"/>
                  </a:rPr>
                  <a:t>03</a:t>
                </a:r>
                <a:endParaRPr lang="en-US" sz="1264"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99">
                <a:extLst>
                  <a:ext uri="{FF2B5EF4-FFF2-40B4-BE49-F238E27FC236}">
                    <a16:creationId xmlns="" xmlns:a16="http://schemas.microsoft.com/office/drawing/2014/main" id="{E7325343-E3FD-48EE-94AB-2F4058F337DA}"/>
                  </a:ext>
                </a:extLst>
              </p:cNvPr>
              <p:cNvSpPr/>
              <p:nvPr/>
            </p:nvSpPr>
            <p:spPr>
              <a:xfrm>
                <a:off x="4623211" y="2113153"/>
                <a:ext cx="598455" cy="598451"/>
              </a:xfrm>
              <a:prstGeom prst="ellips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rgbClr val="FF0000"/>
                    </a:solidFill>
                    <a:latin typeface="Arial" panose="020B0604020202020204" pitchFamily="34" charset="0"/>
                    <a:ea typeface="微软雅黑" panose="020B0503020204020204" pitchFamily="34" charset="-122"/>
                    <a:sym typeface="Arial" panose="020B0604020202020204" pitchFamily="34" charset="0"/>
                  </a:rPr>
                  <a:t>02</a:t>
                </a:r>
                <a:endParaRPr lang="en-US" sz="1264"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98">
                <a:extLst>
                  <a:ext uri="{FF2B5EF4-FFF2-40B4-BE49-F238E27FC236}">
                    <a16:creationId xmlns="" xmlns:a16="http://schemas.microsoft.com/office/drawing/2014/main" id="{3E552E7B-F2F5-4C69-A68F-00E05E4CF4B7}"/>
                  </a:ext>
                </a:extLst>
              </p:cNvPr>
              <p:cNvSpPr/>
              <p:nvPr/>
            </p:nvSpPr>
            <p:spPr>
              <a:xfrm>
                <a:off x="3340696" y="1607373"/>
                <a:ext cx="598455" cy="598451"/>
              </a:xfrm>
              <a:prstGeom prst="ellips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rgbClr val="FF0000"/>
                    </a:solidFill>
                    <a:latin typeface="Arial" panose="020B0604020202020204" pitchFamily="34" charset="0"/>
                    <a:ea typeface="微软雅黑" panose="020B0503020204020204" pitchFamily="34" charset="-122"/>
                    <a:sym typeface="Arial" panose="020B0604020202020204" pitchFamily="34" charset="0"/>
                  </a:rPr>
                  <a:t>01</a:t>
                </a:r>
              </a:p>
            </p:txBody>
          </p:sp>
          <p:grpSp>
            <p:nvGrpSpPr>
              <p:cNvPr id="34" name="Group 92">
                <a:extLst>
                  <a:ext uri="{FF2B5EF4-FFF2-40B4-BE49-F238E27FC236}">
                    <a16:creationId xmlns="" xmlns:a16="http://schemas.microsoft.com/office/drawing/2014/main" id="{09DC4750-2CBB-429F-898A-0513921A7597}"/>
                  </a:ext>
                </a:extLst>
              </p:cNvPr>
              <p:cNvGrpSpPr/>
              <p:nvPr/>
            </p:nvGrpSpPr>
            <p:grpSpPr>
              <a:xfrm rot="10800000">
                <a:off x="2481861" y="2708347"/>
                <a:ext cx="2341994" cy="3007174"/>
                <a:chOff x="2577430" y="1009650"/>
                <a:chExt cx="2769942" cy="3556670"/>
              </a:xfrm>
              <a:solidFill>
                <a:srgbClr val="FF0000"/>
              </a:solidFill>
            </p:grpSpPr>
            <p:sp>
              <p:nvSpPr>
                <p:cNvPr id="55" name="Pentagon 93">
                  <a:extLst>
                    <a:ext uri="{FF2B5EF4-FFF2-40B4-BE49-F238E27FC236}">
                      <a16:creationId xmlns="" xmlns:a16="http://schemas.microsoft.com/office/drawing/2014/main" id="{8A8A5F10-9AE4-48FF-80D1-199E68DB067C}"/>
                    </a:ext>
                  </a:extLst>
                </p:cNvPr>
                <p:cNvSpPr/>
                <p:nvPr/>
              </p:nvSpPr>
              <p:spPr>
                <a:xfrm rot="16200000">
                  <a:off x="2990850" y="1714500"/>
                  <a:ext cx="1943100" cy="5334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6" name="Oval 94">
                  <a:extLst>
                    <a:ext uri="{FF2B5EF4-FFF2-40B4-BE49-F238E27FC236}">
                      <a16:creationId xmlns="" xmlns:a16="http://schemas.microsoft.com/office/drawing/2014/main" id="{9BE900E0-491D-4C80-8E68-0C12EBF00248}"/>
                    </a:ext>
                  </a:extLst>
                </p:cNvPr>
                <p:cNvSpPr/>
                <p:nvPr/>
              </p:nvSpPr>
              <p:spPr>
                <a:xfrm>
                  <a:off x="2577430" y="1796378"/>
                  <a:ext cx="2769942" cy="276994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7" name="Oval 95">
                  <a:extLst>
                    <a:ext uri="{FF2B5EF4-FFF2-40B4-BE49-F238E27FC236}">
                      <a16:creationId xmlns="" xmlns:a16="http://schemas.microsoft.com/office/drawing/2014/main" id="{8F4631BE-EBF2-40EC-BE20-8D28B13ABD39}"/>
                    </a:ext>
                  </a:extLst>
                </p:cNvPr>
                <p:cNvSpPr/>
                <p:nvPr/>
              </p:nvSpPr>
              <p:spPr>
                <a:xfrm>
                  <a:off x="2719157" y="1938105"/>
                  <a:ext cx="2486488" cy="2486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8" name="Pentagon 96">
                  <a:extLst>
                    <a:ext uri="{FF2B5EF4-FFF2-40B4-BE49-F238E27FC236}">
                      <a16:creationId xmlns="" xmlns:a16="http://schemas.microsoft.com/office/drawing/2014/main" id="{8CBCFEC6-3F65-4BAF-8B2C-FAC55A562ACD}"/>
                    </a:ext>
                  </a:extLst>
                </p:cNvPr>
                <p:cNvSpPr/>
                <p:nvPr/>
              </p:nvSpPr>
              <p:spPr>
                <a:xfrm rot="16200000" flipV="1">
                  <a:off x="3114675" y="2238374"/>
                  <a:ext cx="1695450" cy="76201"/>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87">
                <a:extLst>
                  <a:ext uri="{FF2B5EF4-FFF2-40B4-BE49-F238E27FC236}">
                    <a16:creationId xmlns="" xmlns:a16="http://schemas.microsoft.com/office/drawing/2014/main" id="{4C390BBE-CEF0-4DE7-A4E6-C714D6E1E6E3}"/>
                  </a:ext>
                </a:extLst>
              </p:cNvPr>
              <p:cNvGrpSpPr/>
              <p:nvPr/>
            </p:nvGrpSpPr>
            <p:grpSpPr>
              <a:xfrm rot="8100000">
                <a:off x="2977087" y="2773275"/>
                <a:ext cx="1949710" cy="2811032"/>
                <a:chOff x="2809413" y="1009650"/>
                <a:chExt cx="2305976" cy="3324687"/>
              </a:xfrm>
              <a:solidFill>
                <a:srgbClr val="C00000"/>
              </a:solidFill>
            </p:grpSpPr>
            <p:sp>
              <p:nvSpPr>
                <p:cNvPr id="51" name="Pentagon 88">
                  <a:extLst>
                    <a:ext uri="{FF2B5EF4-FFF2-40B4-BE49-F238E27FC236}">
                      <a16:creationId xmlns="" xmlns:a16="http://schemas.microsoft.com/office/drawing/2014/main" id="{F9E6D2CB-D3D4-487D-A653-DFCB1EB41E6B}"/>
                    </a:ext>
                  </a:extLst>
                </p:cNvPr>
                <p:cNvSpPr/>
                <p:nvPr/>
              </p:nvSpPr>
              <p:spPr>
                <a:xfrm rot="16200000">
                  <a:off x="2990850" y="1714500"/>
                  <a:ext cx="1943100" cy="533400"/>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2" name="Oval 89">
                  <a:extLst>
                    <a:ext uri="{FF2B5EF4-FFF2-40B4-BE49-F238E27FC236}">
                      <a16:creationId xmlns="" xmlns:a16="http://schemas.microsoft.com/office/drawing/2014/main" id="{DE3E1D65-391A-4D83-AB0F-2430ABF75EE7}"/>
                    </a:ext>
                  </a:extLst>
                </p:cNvPr>
                <p:cNvSpPr/>
                <p:nvPr/>
              </p:nvSpPr>
              <p:spPr>
                <a:xfrm>
                  <a:off x="2809413" y="2028361"/>
                  <a:ext cx="2305976" cy="23059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3" name="Oval 90">
                  <a:extLst>
                    <a:ext uri="{FF2B5EF4-FFF2-40B4-BE49-F238E27FC236}">
                      <a16:creationId xmlns="" xmlns:a16="http://schemas.microsoft.com/office/drawing/2014/main" id="{EA481982-C93B-4A82-ADCA-B513DADC663E}"/>
                    </a:ext>
                  </a:extLst>
                </p:cNvPr>
                <p:cNvSpPr/>
                <p:nvPr/>
              </p:nvSpPr>
              <p:spPr>
                <a:xfrm>
                  <a:off x="2927401" y="2146349"/>
                  <a:ext cx="2070000" cy="207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4" name="Pentagon 91">
                  <a:extLst>
                    <a:ext uri="{FF2B5EF4-FFF2-40B4-BE49-F238E27FC236}">
                      <a16:creationId xmlns="" xmlns:a16="http://schemas.microsoft.com/office/drawing/2014/main" id="{12896083-56BB-4726-89A4-D4498487AA60}"/>
                    </a:ext>
                  </a:extLst>
                </p:cNvPr>
                <p:cNvSpPr/>
                <p:nvPr/>
              </p:nvSpPr>
              <p:spPr>
                <a:xfrm rot="16200000" flipV="1">
                  <a:off x="3114675" y="2238374"/>
                  <a:ext cx="1695450" cy="76201"/>
                </a:xfrm>
                <a:prstGeom prst="homePlat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75">
                <a:extLst>
                  <a:ext uri="{FF2B5EF4-FFF2-40B4-BE49-F238E27FC236}">
                    <a16:creationId xmlns="" xmlns:a16="http://schemas.microsoft.com/office/drawing/2014/main" id="{2CCF2641-5379-46BC-AA0D-4A4AD3F6BD67}"/>
                  </a:ext>
                </a:extLst>
              </p:cNvPr>
              <p:cNvGrpSpPr/>
              <p:nvPr/>
            </p:nvGrpSpPr>
            <p:grpSpPr>
              <a:xfrm rot="5400000">
                <a:off x="3390656" y="2557245"/>
                <a:ext cx="1578503" cy="2625429"/>
                <a:chOff x="3028931" y="1009650"/>
                <a:chExt cx="1866940" cy="3105170"/>
              </a:xfrm>
              <a:solidFill>
                <a:srgbClr val="FF0000"/>
              </a:solidFill>
            </p:grpSpPr>
            <p:sp>
              <p:nvSpPr>
                <p:cNvPr id="47" name="Pentagon 83">
                  <a:extLst>
                    <a:ext uri="{FF2B5EF4-FFF2-40B4-BE49-F238E27FC236}">
                      <a16:creationId xmlns="" xmlns:a16="http://schemas.microsoft.com/office/drawing/2014/main" id="{14A3D676-3504-4D43-AD79-B65D39086154}"/>
                    </a:ext>
                  </a:extLst>
                </p:cNvPr>
                <p:cNvSpPr/>
                <p:nvPr/>
              </p:nvSpPr>
              <p:spPr>
                <a:xfrm rot="16200000">
                  <a:off x="2990850" y="1714500"/>
                  <a:ext cx="1943100" cy="5334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8" name="Oval 84">
                  <a:extLst>
                    <a:ext uri="{FF2B5EF4-FFF2-40B4-BE49-F238E27FC236}">
                      <a16:creationId xmlns="" xmlns:a16="http://schemas.microsoft.com/office/drawing/2014/main" id="{E38211BE-415D-4F37-B0D3-EC5AB39DFB26}"/>
                    </a:ext>
                  </a:extLst>
                </p:cNvPr>
                <p:cNvSpPr/>
                <p:nvPr/>
              </p:nvSpPr>
              <p:spPr>
                <a:xfrm>
                  <a:off x="3028931" y="2247880"/>
                  <a:ext cx="1866940" cy="18669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9" name="Oval 85">
                  <a:extLst>
                    <a:ext uri="{FF2B5EF4-FFF2-40B4-BE49-F238E27FC236}">
                      <a16:creationId xmlns="" xmlns:a16="http://schemas.microsoft.com/office/drawing/2014/main" id="{E86BC369-C614-4A62-9672-1BA5C72C98D4}"/>
                    </a:ext>
                  </a:extLst>
                </p:cNvPr>
                <p:cNvSpPr/>
                <p:nvPr/>
              </p:nvSpPr>
              <p:spPr>
                <a:xfrm>
                  <a:off x="3124454" y="2343403"/>
                  <a:ext cx="1675892" cy="16758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50" name="Pentagon 86">
                  <a:extLst>
                    <a:ext uri="{FF2B5EF4-FFF2-40B4-BE49-F238E27FC236}">
                      <a16:creationId xmlns="" xmlns:a16="http://schemas.microsoft.com/office/drawing/2014/main" id="{0AB6C5B9-AC4A-4D68-9B74-438C4BF04EB0}"/>
                    </a:ext>
                  </a:extLst>
                </p:cNvPr>
                <p:cNvSpPr/>
                <p:nvPr/>
              </p:nvSpPr>
              <p:spPr>
                <a:xfrm rot="16200000" flipV="1">
                  <a:off x="3114675" y="2238374"/>
                  <a:ext cx="1695450" cy="76201"/>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8">
                <a:extLst>
                  <a:ext uri="{FF2B5EF4-FFF2-40B4-BE49-F238E27FC236}">
                    <a16:creationId xmlns="" xmlns:a16="http://schemas.microsoft.com/office/drawing/2014/main" id="{3599B962-E451-44AB-AC18-580B665CE948}"/>
                  </a:ext>
                </a:extLst>
              </p:cNvPr>
              <p:cNvGrpSpPr/>
              <p:nvPr/>
            </p:nvGrpSpPr>
            <p:grpSpPr>
              <a:xfrm rot="2512506">
                <a:off x="3433937" y="2182814"/>
                <a:ext cx="1234842" cy="2453599"/>
                <a:chOff x="3232159" y="1009650"/>
                <a:chExt cx="1460482" cy="2901941"/>
              </a:xfrm>
              <a:solidFill>
                <a:srgbClr val="FF0000"/>
              </a:solidFill>
            </p:grpSpPr>
            <p:sp>
              <p:nvSpPr>
                <p:cNvPr id="43" name="Pentagon 69">
                  <a:extLst>
                    <a:ext uri="{FF2B5EF4-FFF2-40B4-BE49-F238E27FC236}">
                      <a16:creationId xmlns="" xmlns:a16="http://schemas.microsoft.com/office/drawing/2014/main" id="{A413E292-4F57-48E1-ABDA-E12C564FD512}"/>
                    </a:ext>
                  </a:extLst>
                </p:cNvPr>
                <p:cNvSpPr/>
                <p:nvPr/>
              </p:nvSpPr>
              <p:spPr>
                <a:xfrm rot="16200000">
                  <a:off x="2990850" y="1714500"/>
                  <a:ext cx="1943100" cy="5334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4" name="Oval 71">
                  <a:extLst>
                    <a:ext uri="{FF2B5EF4-FFF2-40B4-BE49-F238E27FC236}">
                      <a16:creationId xmlns="" xmlns:a16="http://schemas.microsoft.com/office/drawing/2014/main" id="{FEAA5F76-9ECD-40EF-9A63-2A7D326A6661}"/>
                    </a:ext>
                  </a:extLst>
                </p:cNvPr>
                <p:cNvSpPr/>
                <p:nvPr/>
              </p:nvSpPr>
              <p:spPr>
                <a:xfrm>
                  <a:off x="3232159" y="2451109"/>
                  <a:ext cx="1460482" cy="14604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5" name="Oval 72">
                  <a:extLst>
                    <a:ext uri="{FF2B5EF4-FFF2-40B4-BE49-F238E27FC236}">
                      <a16:creationId xmlns="" xmlns:a16="http://schemas.microsoft.com/office/drawing/2014/main" id="{39AA0775-0C85-47BE-A4F9-B43D26C4000C}"/>
                    </a:ext>
                  </a:extLst>
                </p:cNvPr>
                <p:cNvSpPr/>
                <p:nvPr/>
              </p:nvSpPr>
              <p:spPr>
                <a:xfrm>
                  <a:off x="3306886" y="2525835"/>
                  <a:ext cx="1311028" cy="131102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6" name="Pentagon 74">
                  <a:extLst>
                    <a:ext uri="{FF2B5EF4-FFF2-40B4-BE49-F238E27FC236}">
                      <a16:creationId xmlns="" xmlns:a16="http://schemas.microsoft.com/office/drawing/2014/main" id="{83735496-0B8B-4354-9F6D-D39286891254}"/>
                    </a:ext>
                  </a:extLst>
                </p:cNvPr>
                <p:cNvSpPr/>
                <p:nvPr/>
              </p:nvSpPr>
              <p:spPr>
                <a:xfrm rot="16200000" flipV="1">
                  <a:off x="3114675" y="2238374"/>
                  <a:ext cx="1695450" cy="76201"/>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66">
                <a:extLst>
                  <a:ext uri="{FF2B5EF4-FFF2-40B4-BE49-F238E27FC236}">
                    <a16:creationId xmlns="" xmlns:a16="http://schemas.microsoft.com/office/drawing/2014/main" id="{826C6942-7502-430C-B232-8773DCF5C70F}"/>
                  </a:ext>
                </a:extLst>
              </p:cNvPr>
              <p:cNvGrpSpPr/>
              <p:nvPr/>
            </p:nvGrpSpPr>
            <p:grpSpPr>
              <a:xfrm>
                <a:off x="3192032" y="2022836"/>
                <a:ext cx="901983" cy="2287170"/>
                <a:chOff x="3429000" y="1009650"/>
                <a:chExt cx="1066800" cy="2705100"/>
              </a:xfrm>
              <a:solidFill>
                <a:srgbClr val="FF0000"/>
              </a:solidFill>
            </p:grpSpPr>
            <p:sp>
              <p:nvSpPr>
                <p:cNvPr id="39" name="Pentagon 60">
                  <a:extLst>
                    <a:ext uri="{FF2B5EF4-FFF2-40B4-BE49-F238E27FC236}">
                      <a16:creationId xmlns="" xmlns:a16="http://schemas.microsoft.com/office/drawing/2014/main" id="{B8C19806-61BE-473F-BC58-9886B10A4A1C}"/>
                    </a:ext>
                  </a:extLst>
                </p:cNvPr>
                <p:cNvSpPr/>
                <p:nvPr/>
              </p:nvSpPr>
              <p:spPr>
                <a:xfrm rot="16200000">
                  <a:off x="2990850" y="1714500"/>
                  <a:ext cx="1943100" cy="533400"/>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0" name="Oval 62">
                  <a:extLst>
                    <a:ext uri="{FF2B5EF4-FFF2-40B4-BE49-F238E27FC236}">
                      <a16:creationId xmlns="" xmlns:a16="http://schemas.microsoft.com/office/drawing/2014/main" id="{87F1064A-78BB-479C-BFCA-FF3DE5247BD9}"/>
                    </a:ext>
                  </a:extLst>
                </p:cNvPr>
                <p:cNvSpPr/>
                <p:nvPr/>
              </p:nvSpPr>
              <p:spPr>
                <a:xfrm>
                  <a:off x="3429000" y="2647950"/>
                  <a:ext cx="1066800" cy="1066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1" name="Oval 63">
                  <a:extLst>
                    <a:ext uri="{FF2B5EF4-FFF2-40B4-BE49-F238E27FC236}">
                      <a16:creationId xmlns="" xmlns:a16="http://schemas.microsoft.com/office/drawing/2014/main" id="{0D58D321-ED90-4251-B376-3901E8A5C3EE}"/>
                    </a:ext>
                  </a:extLst>
                </p:cNvPr>
                <p:cNvSpPr/>
                <p:nvPr/>
              </p:nvSpPr>
              <p:spPr>
                <a:xfrm>
                  <a:off x="3657600" y="2876550"/>
                  <a:ext cx="609600" cy="609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42" name="Pentagon 65">
                  <a:extLst>
                    <a:ext uri="{FF2B5EF4-FFF2-40B4-BE49-F238E27FC236}">
                      <a16:creationId xmlns="" xmlns:a16="http://schemas.microsoft.com/office/drawing/2014/main" id="{AB1BCCE2-FA02-415D-BCEA-CFED95A3E801}"/>
                    </a:ext>
                  </a:extLst>
                </p:cNvPr>
                <p:cNvSpPr/>
                <p:nvPr/>
              </p:nvSpPr>
              <p:spPr>
                <a:xfrm rot="16200000" flipV="1">
                  <a:off x="3114675" y="2238374"/>
                  <a:ext cx="1695450" cy="76201"/>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9" name="矩形 58">
              <a:extLst>
                <a:ext uri="{FF2B5EF4-FFF2-40B4-BE49-F238E27FC236}">
                  <a16:creationId xmlns="" xmlns:a16="http://schemas.microsoft.com/office/drawing/2014/main" id="{378BC8EF-B66A-48F6-8C1F-E568E7B7FAF3}"/>
                </a:ext>
              </a:extLst>
            </p:cNvPr>
            <p:cNvSpPr/>
            <p:nvPr/>
          </p:nvSpPr>
          <p:spPr>
            <a:xfrm>
              <a:off x="556988" y="3400920"/>
              <a:ext cx="1369286" cy="523220"/>
            </a:xfrm>
            <a:prstGeom prst="rect">
              <a:avLst/>
            </a:prstGeom>
          </p:spPr>
          <p:txBody>
            <a:bodyPr wrap="none">
              <a:spAutoFit/>
            </a:bodyPr>
            <a:lstStyle/>
            <a:p>
              <a:r>
                <a:rPr lang="zh-CN" altLang="en-US" sz="2800" b="1" dirty="0">
                  <a:solidFill>
                    <a:schemeClr val="bg1"/>
                  </a:solidFill>
                  <a:latin typeface="微软雅黑" pitchFamily="34" charset="-122"/>
                  <a:ea typeface="微软雅黑" pitchFamily="34" charset="-122"/>
                </a:rPr>
                <a:t> 志愿者</a:t>
              </a:r>
              <a:endParaRPr lang="zh-CN" altLang="en-US" sz="2800" dirty="0">
                <a:solidFill>
                  <a:schemeClr val="bg1"/>
                </a:solidFill>
              </a:endParaRPr>
            </a:p>
          </p:txBody>
        </p:sp>
        <p:sp>
          <p:nvSpPr>
            <p:cNvPr id="60" name="矩形 59">
              <a:extLst>
                <a:ext uri="{FF2B5EF4-FFF2-40B4-BE49-F238E27FC236}">
                  <a16:creationId xmlns="" xmlns:a16="http://schemas.microsoft.com/office/drawing/2014/main" id="{FADD859A-A055-42E1-A8E4-58DEDECC824B}"/>
                </a:ext>
              </a:extLst>
            </p:cNvPr>
            <p:cNvSpPr/>
            <p:nvPr/>
          </p:nvSpPr>
          <p:spPr>
            <a:xfrm>
              <a:off x="-779121" y="1397614"/>
              <a:ext cx="2708988" cy="646331"/>
            </a:xfrm>
            <a:prstGeom prst="rect">
              <a:avLst/>
            </a:prstGeom>
          </p:spPr>
          <p:txBody>
            <a:bodyPr wrap="square">
              <a:spAutoFit/>
            </a:bodyPr>
            <a:lstStyle/>
            <a:p>
              <a:pPr algn="ctr">
                <a:defRPr/>
              </a:pPr>
              <a:r>
                <a:rPr lang="zh-CN" altLang="en-US" b="1" dirty="0">
                  <a:solidFill>
                    <a:srgbClr val="FF0000"/>
                  </a:solidFill>
                  <a:latin typeface="+mj-ea"/>
                </a:rPr>
                <a:t>社区</a:t>
              </a:r>
              <a:endParaRPr lang="en-US" altLang="zh-CN" b="1" dirty="0">
                <a:solidFill>
                  <a:srgbClr val="FF0000"/>
                </a:solidFill>
                <a:latin typeface="+mj-ea"/>
              </a:endParaRPr>
            </a:p>
            <a:p>
              <a:pPr algn="ctr">
                <a:defRPr/>
              </a:pPr>
              <a:r>
                <a:rPr lang="zh-CN" altLang="en-US" b="1" dirty="0">
                  <a:solidFill>
                    <a:srgbClr val="FF0000"/>
                  </a:solidFill>
                  <a:latin typeface="+mj-ea"/>
                </a:rPr>
                <a:t>志愿者</a:t>
              </a:r>
            </a:p>
          </p:txBody>
        </p:sp>
        <p:sp>
          <p:nvSpPr>
            <p:cNvPr id="61" name="矩形 60">
              <a:extLst>
                <a:ext uri="{FF2B5EF4-FFF2-40B4-BE49-F238E27FC236}">
                  <a16:creationId xmlns="" xmlns:a16="http://schemas.microsoft.com/office/drawing/2014/main" id="{176079DD-2441-4C0E-A8E7-6EDEA6053EBC}"/>
                </a:ext>
              </a:extLst>
            </p:cNvPr>
            <p:cNvSpPr/>
            <p:nvPr/>
          </p:nvSpPr>
          <p:spPr>
            <a:xfrm>
              <a:off x="2424219" y="1842169"/>
              <a:ext cx="1673290" cy="646331"/>
            </a:xfrm>
            <a:prstGeom prst="rect">
              <a:avLst/>
            </a:prstGeom>
          </p:spPr>
          <p:txBody>
            <a:bodyPr wrap="square">
              <a:spAutoFit/>
            </a:bodyPr>
            <a:lstStyle/>
            <a:p>
              <a:pPr algn="ctr">
                <a:defRPr/>
              </a:pPr>
              <a:r>
                <a:rPr lang="zh-CN" altLang="en-US" b="1" dirty="0">
                  <a:solidFill>
                    <a:srgbClr val="FF0000"/>
                  </a:solidFill>
                  <a:latin typeface="+mj-ea"/>
                </a:rPr>
                <a:t>受薪</a:t>
              </a:r>
              <a:endParaRPr lang="en-US" altLang="zh-CN" b="1" dirty="0">
                <a:solidFill>
                  <a:srgbClr val="FF0000"/>
                </a:solidFill>
                <a:latin typeface="+mj-ea"/>
              </a:endParaRPr>
            </a:p>
            <a:p>
              <a:pPr algn="ctr">
                <a:defRPr/>
              </a:pPr>
              <a:r>
                <a:rPr lang="zh-CN" altLang="en-US" b="1" dirty="0">
                  <a:solidFill>
                    <a:srgbClr val="FF0000"/>
                  </a:solidFill>
                  <a:latin typeface="+mj-ea"/>
                </a:rPr>
                <a:t>志愿者</a:t>
              </a:r>
            </a:p>
          </p:txBody>
        </p:sp>
        <p:sp>
          <p:nvSpPr>
            <p:cNvPr id="62" name="矩形 61">
              <a:extLst>
                <a:ext uri="{FF2B5EF4-FFF2-40B4-BE49-F238E27FC236}">
                  <a16:creationId xmlns="" xmlns:a16="http://schemas.microsoft.com/office/drawing/2014/main" id="{1CC7B747-DC78-482B-A6E8-189685134838}"/>
                </a:ext>
              </a:extLst>
            </p:cNvPr>
            <p:cNvSpPr/>
            <p:nvPr/>
          </p:nvSpPr>
          <p:spPr>
            <a:xfrm>
              <a:off x="2486592" y="2656823"/>
              <a:ext cx="1654629" cy="646331"/>
            </a:xfrm>
            <a:prstGeom prst="rect">
              <a:avLst/>
            </a:prstGeom>
          </p:spPr>
          <p:txBody>
            <a:bodyPr wrap="square">
              <a:spAutoFit/>
            </a:bodyPr>
            <a:lstStyle/>
            <a:p>
              <a:pPr algn="ctr">
                <a:defRPr/>
              </a:pPr>
              <a:r>
                <a:rPr lang="zh-CN" altLang="en-US" b="1" dirty="0">
                  <a:solidFill>
                    <a:srgbClr val="FF0000"/>
                  </a:solidFill>
                  <a:latin typeface="+mj-ea"/>
                </a:rPr>
                <a:t>服务</a:t>
              </a:r>
              <a:endParaRPr lang="en-US" altLang="zh-CN" b="1" dirty="0">
                <a:solidFill>
                  <a:srgbClr val="FF0000"/>
                </a:solidFill>
                <a:latin typeface="+mj-ea"/>
              </a:endParaRPr>
            </a:p>
            <a:p>
              <a:pPr algn="ctr">
                <a:defRPr/>
              </a:pPr>
              <a:r>
                <a:rPr lang="zh-CN" altLang="en-US" b="1" dirty="0">
                  <a:solidFill>
                    <a:srgbClr val="FF0000"/>
                  </a:solidFill>
                  <a:latin typeface="+mj-ea"/>
                </a:rPr>
                <a:t>志愿者</a:t>
              </a:r>
            </a:p>
          </p:txBody>
        </p:sp>
        <p:sp>
          <p:nvSpPr>
            <p:cNvPr id="63" name="矩形 62">
              <a:extLst>
                <a:ext uri="{FF2B5EF4-FFF2-40B4-BE49-F238E27FC236}">
                  <a16:creationId xmlns="" xmlns:a16="http://schemas.microsoft.com/office/drawing/2014/main" id="{B6415232-18D5-4E8F-B71D-4DA96493CC88}"/>
                </a:ext>
              </a:extLst>
            </p:cNvPr>
            <p:cNvSpPr/>
            <p:nvPr/>
          </p:nvSpPr>
          <p:spPr>
            <a:xfrm>
              <a:off x="2805713" y="4872040"/>
              <a:ext cx="1107272" cy="646331"/>
            </a:xfrm>
            <a:prstGeom prst="rect">
              <a:avLst/>
            </a:prstGeom>
          </p:spPr>
          <p:txBody>
            <a:bodyPr wrap="square">
              <a:spAutoFit/>
            </a:bodyPr>
            <a:lstStyle/>
            <a:p>
              <a:pPr algn="ctr">
                <a:defRPr/>
              </a:pPr>
              <a:r>
                <a:rPr lang="zh-CN" altLang="en-US" b="1" dirty="0">
                  <a:solidFill>
                    <a:srgbClr val="FF0000"/>
                  </a:solidFill>
                  <a:latin typeface="+mj-ea"/>
                </a:rPr>
                <a:t>家庭</a:t>
              </a:r>
              <a:endParaRPr lang="en-US" altLang="zh-CN" b="1" dirty="0">
                <a:solidFill>
                  <a:srgbClr val="FF0000"/>
                </a:solidFill>
                <a:latin typeface="+mj-ea"/>
              </a:endParaRPr>
            </a:p>
            <a:p>
              <a:pPr algn="ctr">
                <a:defRPr/>
              </a:pPr>
              <a:r>
                <a:rPr lang="zh-CN" altLang="en-US" b="1" dirty="0">
                  <a:solidFill>
                    <a:srgbClr val="FF0000"/>
                  </a:solidFill>
                  <a:latin typeface="+mj-ea"/>
                </a:rPr>
                <a:t>志愿者</a:t>
              </a:r>
            </a:p>
          </p:txBody>
        </p:sp>
        <p:sp>
          <p:nvSpPr>
            <p:cNvPr id="64" name="矩形 63">
              <a:extLst>
                <a:ext uri="{FF2B5EF4-FFF2-40B4-BE49-F238E27FC236}">
                  <a16:creationId xmlns="" xmlns:a16="http://schemas.microsoft.com/office/drawing/2014/main" id="{3EB49BC7-7179-4AF6-97F1-021DDBA26C2F}"/>
                </a:ext>
              </a:extLst>
            </p:cNvPr>
            <p:cNvSpPr/>
            <p:nvPr/>
          </p:nvSpPr>
          <p:spPr>
            <a:xfrm>
              <a:off x="-329144" y="5408498"/>
              <a:ext cx="1878563" cy="646331"/>
            </a:xfrm>
            <a:prstGeom prst="rect">
              <a:avLst/>
            </a:prstGeom>
          </p:spPr>
          <p:txBody>
            <a:bodyPr wrap="square">
              <a:spAutoFit/>
            </a:bodyPr>
            <a:lstStyle/>
            <a:p>
              <a:pPr algn="ctr">
                <a:defRPr/>
              </a:pPr>
              <a:r>
                <a:rPr lang="zh-CN" altLang="en-US" b="1" dirty="0">
                  <a:solidFill>
                    <a:srgbClr val="FF0000"/>
                  </a:solidFill>
                  <a:latin typeface="+mj-ea"/>
                </a:rPr>
                <a:t>公司</a:t>
              </a:r>
              <a:endParaRPr lang="en-US" altLang="zh-CN" b="1" dirty="0">
                <a:solidFill>
                  <a:srgbClr val="FF0000"/>
                </a:solidFill>
                <a:latin typeface="+mj-ea"/>
              </a:endParaRPr>
            </a:p>
            <a:p>
              <a:pPr algn="ctr">
                <a:defRPr/>
              </a:pPr>
              <a:r>
                <a:rPr lang="zh-CN" altLang="en-US" b="1" dirty="0">
                  <a:solidFill>
                    <a:srgbClr val="FF0000"/>
                  </a:solidFill>
                  <a:latin typeface="+mj-ea"/>
                </a:rPr>
                <a:t>志愿者</a:t>
              </a:r>
            </a:p>
          </p:txBody>
        </p:sp>
      </p:grpSp>
      <p:sp>
        <p:nvSpPr>
          <p:cNvPr id="70" name="椭圆 69">
            <a:extLst>
              <a:ext uri="{FF2B5EF4-FFF2-40B4-BE49-F238E27FC236}">
                <a16:creationId xmlns="" xmlns:a16="http://schemas.microsoft.com/office/drawing/2014/main" id="{BF022A25-0067-45C5-983D-CB925C99D950}"/>
              </a:ext>
            </a:extLst>
          </p:cNvPr>
          <p:cNvSpPr/>
          <p:nvPr/>
        </p:nvSpPr>
        <p:spPr>
          <a:xfrm>
            <a:off x="410684" y="2741338"/>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6" name="图片 65">
            <a:extLst>
              <a:ext uri="{FF2B5EF4-FFF2-40B4-BE49-F238E27FC236}">
                <a16:creationId xmlns="" xmlns:a16="http://schemas.microsoft.com/office/drawing/2014/main" id="{61031AD4-CD39-4D2B-ACF2-6FDE447BA1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592" y="2933047"/>
            <a:ext cx="1768572" cy="1250302"/>
          </a:xfrm>
          <a:prstGeom prst="rect">
            <a:avLst/>
          </a:prstGeom>
        </p:spPr>
      </p:pic>
    </p:spTree>
    <p:extLst>
      <p:ext uri="{BB962C8B-B14F-4D97-AF65-F5344CB8AC3E}">
        <p14:creationId xmlns:p14="http://schemas.microsoft.com/office/powerpoint/2010/main" val="259253139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 xmlns:a16="http://schemas.microsoft.com/office/drawing/2014/main" id="{7D9F89BF-2963-4B55-8E16-568E991C25E1}"/>
              </a:ext>
            </a:extLst>
          </p:cNvPr>
          <p:cNvSpPr/>
          <p:nvPr/>
        </p:nvSpPr>
        <p:spPr>
          <a:xfrm>
            <a:off x="2971306" y="2295331"/>
            <a:ext cx="6527257" cy="2146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63D58961-3D7A-457D-8CDE-B13297EDD887}"/>
              </a:ext>
            </a:extLst>
          </p:cNvPr>
          <p:cNvSpPr/>
          <p:nvPr/>
        </p:nvSpPr>
        <p:spPr>
          <a:xfrm>
            <a:off x="1386329" y="448781"/>
            <a:ext cx="4141585" cy="646331"/>
          </a:xfrm>
          <a:prstGeom prst="rect">
            <a:avLst/>
          </a:prstGeom>
          <a:solidFill>
            <a:srgbClr val="FF0000"/>
          </a:solidFill>
        </p:spPr>
        <p:txBody>
          <a:bodyPr wrap="square">
            <a:spAutoFit/>
          </a:bodyPr>
          <a:lstStyle/>
          <a:p>
            <a:pPr algn="ctr">
              <a:defRPr/>
            </a:pPr>
            <a:r>
              <a:rPr lang="zh-CN" altLang="en-US" sz="3600" b="1" dirty="0">
                <a:solidFill>
                  <a:schemeClr val="bg1"/>
                </a:solidFill>
                <a:latin typeface="+mj-ea"/>
              </a:rPr>
              <a:t>志愿者三大特性</a:t>
            </a:r>
            <a:endParaRPr lang="zh-CN" altLang="en-US" sz="3600" dirty="0">
              <a:solidFill>
                <a:schemeClr val="bg1"/>
              </a:solidFill>
            </a:endParaRPr>
          </a:p>
        </p:txBody>
      </p:sp>
      <p:sp>
        <p:nvSpPr>
          <p:cNvPr id="3" name="椭圆 2">
            <a:extLst>
              <a:ext uri="{FF2B5EF4-FFF2-40B4-BE49-F238E27FC236}">
                <a16:creationId xmlns="" xmlns:a16="http://schemas.microsoft.com/office/drawing/2014/main" id="{3C88B5D5-F53D-4649-B292-C1B76FCEBD6A}"/>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 xmlns:a16="http://schemas.microsoft.com/office/drawing/2014/main" id="{EAC1ED6F-758C-4DF8-8059-4E44C48EF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grpSp>
        <p:nvGrpSpPr>
          <p:cNvPr id="5" name="Group 43">
            <a:extLst>
              <a:ext uri="{FF2B5EF4-FFF2-40B4-BE49-F238E27FC236}">
                <a16:creationId xmlns="" xmlns:a16="http://schemas.microsoft.com/office/drawing/2014/main" id="{343592AF-81A9-4CC3-9174-832488573F42}"/>
              </a:ext>
            </a:extLst>
          </p:cNvPr>
          <p:cNvGrpSpPr/>
          <p:nvPr/>
        </p:nvGrpSpPr>
        <p:grpSpPr>
          <a:xfrm rot="8631411">
            <a:off x="2233192" y="2880546"/>
            <a:ext cx="1476228" cy="1403910"/>
            <a:chOff x="6254758" y="3535584"/>
            <a:chExt cx="1399760" cy="1331188"/>
          </a:xfrm>
        </p:grpSpPr>
        <p:grpSp>
          <p:nvGrpSpPr>
            <p:cNvPr id="6" name="Group 15">
              <a:extLst>
                <a:ext uri="{FF2B5EF4-FFF2-40B4-BE49-F238E27FC236}">
                  <a16:creationId xmlns="" xmlns:a16="http://schemas.microsoft.com/office/drawing/2014/main" id="{BD81E567-629F-43E0-A2FE-A4ACF389D06A}"/>
                </a:ext>
              </a:extLst>
            </p:cNvPr>
            <p:cNvGrpSpPr/>
            <p:nvPr/>
          </p:nvGrpSpPr>
          <p:grpSpPr>
            <a:xfrm flipH="1">
              <a:off x="6254758" y="3535584"/>
              <a:ext cx="1399760" cy="1331188"/>
              <a:chOff x="3023802" y="3203565"/>
              <a:chExt cx="1399760" cy="1331188"/>
            </a:xfrm>
          </p:grpSpPr>
          <p:sp>
            <p:nvSpPr>
              <p:cNvPr id="8" name="Freeform 20">
                <a:extLst>
                  <a:ext uri="{FF2B5EF4-FFF2-40B4-BE49-F238E27FC236}">
                    <a16:creationId xmlns="" xmlns:a16="http://schemas.microsoft.com/office/drawing/2014/main" id="{D0884B31-3B06-4F4B-A5DF-B454E800DA3F}"/>
                  </a:ext>
                </a:extLst>
              </p:cNvPr>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FF000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9">
                <a:extLst>
                  <a:ext uri="{FF2B5EF4-FFF2-40B4-BE49-F238E27FC236}">
                    <a16:creationId xmlns="" xmlns:a16="http://schemas.microsoft.com/office/drawing/2014/main" id="{AB13D372-54F9-41F9-881A-62900E00D2D9}"/>
                  </a:ext>
                </a:extLst>
              </p:cNvPr>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Shape 2671">
              <a:extLst>
                <a:ext uri="{FF2B5EF4-FFF2-40B4-BE49-F238E27FC236}">
                  <a16:creationId xmlns="" xmlns:a16="http://schemas.microsoft.com/office/drawing/2014/main" id="{25D299E5-5EB0-4109-8B78-4C9677587D1E}"/>
                </a:ext>
              </a:extLst>
            </p:cNvPr>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43">
            <a:extLst>
              <a:ext uri="{FF2B5EF4-FFF2-40B4-BE49-F238E27FC236}">
                <a16:creationId xmlns="" xmlns:a16="http://schemas.microsoft.com/office/drawing/2014/main" id="{EF134EF6-B866-4B9A-AAAE-2948BB8A8B87}"/>
              </a:ext>
            </a:extLst>
          </p:cNvPr>
          <p:cNvGrpSpPr/>
          <p:nvPr/>
        </p:nvGrpSpPr>
        <p:grpSpPr>
          <a:xfrm rot="8631411">
            <a:off x="5470914" y="2880547"/>
            <a:ext cx="1476228" cy="1403910"/>
            <a:chOff x="6254758" y="3535584"/>
            <a:chExt cx="1399760" cy="1331188"/>
          </a:xfrm>
        </p:grpSpPr>
        <p:grpSp>
          <p:nvGrpSpPr>
            <p:cNvPr id="11" name="Group 15">
              <a:extLst>
                <a:ext uri="{FF2B5EF4-FFF2-40B4-BE49-F238E27FC236}">
                  <a16:creationId xmlns="" xmlns:a16="http://schemas.microsoft.com/office/drawing/2014/main" id="{8CA824FE-09DA-4493-AD06-8705E6441026}"/>
                </a:ext>
              </a:extLst>
            </p:cNvPr>
            <p:cNvGrpSpPr/>
            <p:nvPr/>
          </p:nvGrpSpPr>
          <p:grpSpPr>
            <a:xfrm flipH="1">
              <a:off x="6254758" y="3535584"/>
              <a:ext cx="1399760" cy="1331188"/>
              <a:chOff x="3023802" y="3203565"/>
              <a:chExt cx="1399760" cy="1331188"/>
            </a:xfrm>
          </p:grpSpPr>
          <p:sp>
            <p:nvSpPr>
              <p:cNvPr id="13" name="Freeform 20">
                <a:extLst>
                  <a:ext uri="{FF2B5EF4-FFF2-40B4-BE49-F238E27FC236}">
                    <a16:creationId xmlns="" xmlns:a16="http://schemas.microsoft.com/office/drawing/2014/main" id="{233FD802-0FE2-419C-ADA6-E75F1453E076}"/>
                  </a:ext>
                </a:extLst>
              </p:cNvPr>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FF000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9">
                <a:extLst>
                  <a:ext uri="{FF2B5EF4-FFF2-40B4-BE49-F238E27FC236}">
                    <a16:creationId xmlns="" xmlns:a16="http://schemas.microsoft.com/office/drawing/2014/main" id="{38852A89-AAC1-4A36-9A5E-D8D1F8EE90F3}"/>
                  </a:ext>
                </a:extLst>
              </p:cNvPr>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Shape 2671">
              <a:extLst>
                <a:ext uri="{FF2B5EF4-FFF2-40B4-BE49-F238E27FC236}">
                  <a16:creationId xmlns="" xmlns:a16="http://schemas.microsoft.com/office/drawing/2014/main" id="{308C7367-EF9D-4C10-B918-95F66C330C56}"/>
                </a:ext>
              </a:extLst>
            </p:cNvPr>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43">
            <a:extLst>
              <a:ext uri="{FF2B5EF4-FFF2-40B4-BE49-F238E27FC236}">
                <a16:creationId xmlns="" xmlns:a16="http://schemas.microsoft.com/office/drawing/2014/main" id="{1B7DF4AA-47B3-45EB-843F-0F4FBF187C4D}"/>
              </a:ext>
            </a:extLst>
          </p:cNvPr>
          <p:cNvGrpSpPr/>
          <p:nvPr/>
        </p:nvGrpSpPr>
        <p:grpSpPr>
          <a:xfrm rot="8631411">
            <a:off x="8708636" y="2880547"/>
            <a:ext cx="1476228" cy="1403910"/>
            <a:chOff x="6254758" y="3535584"/>
            <a:chExt cx="1399760" cy="1331188"/>
          </a:xfrm>
        </p:grpSpPr>
        <p:grpSp>
          <p:nvGrpSpPr>
            <p:cNvPr id="16" name="Group 15">
              <a:extLst>
                <a:ext uri="{FF2B5EF4-FFF2-40B4-BE49-F238E27FC236}">
                  <a16:creationId xmlns="" xmlns:a16="http://schemas.microsoft.com/office/drawing/2014/main" id="{B6097621-644F-4D9C-BB6E-031EE9C8B3A9}"/>
                </a:ext>
              </a:extLst>
            </p:cNvPr>
            <p:cNvGrpSpPr/>
            <p:nvPr/>
          </p:nvGrpSpPr>
          <p:grpSpPr>
            <a:xfrm flipH="1">
              <a:off x="6254758" y="3535584"/>
              <a:ext cx="1399760" cy="1331188"/>
              <a:chOff x="3023802" y="3203565"/>
              <a:chExt cx="1399760" cy="1331188"/>
            </a:xfrm>
          </p:grpSpPr>
          <p:sp>
            <p:nvSpPr>
              <p:cNvPr id="18" name="Freeform 20">
                <a:extLst>
                  <a:ext uri="{FF2B5EF4-FFF2-40B4-BE49-F238E27FC236}">
                    <a16:creationId xmlns="" xmlns:a16="http://schemas.microsoft.com/office/drawing/2014/main" id="{A7121609-260A-4444-809A-E1D2407E5AF1}"/>
                  </a:ext>
                </a:extLst>
              </p:cNvPr>
              <p:cNvSpPr>
                <a:spLocks/>
              </p:cNvSpPr>
              <p:nvPr/>
            </p:nvSpPr>
            <p:spPr bwMode="auto">
              <a:xfrm>
                <a:off x="3023802" y="3203565"/>
                <a:ext cx="1399760" cy="1331188"/>
              </a:xfrm>
              <a:custGeom>
                <a:avLst/>
                <a:gdLst>
                  <a:gd name="T0" fmla="*/ 66 w 745"/>
                  <a:gd name="T1" fmla="*/ 251 h 708"/>
                  <a:gd name="T2" fmla="*/ 284 w 745"/>
                  <a:gd name="T3" fmla="*/ 640 h 708"/>
                  <a:gd name="T4" fmla="*/ 284 w 745"/>
                  <a:gd name="T5" fmla="*/ 640 h 708"/>
                  <a:gd name="T6" fmla="*/ 517 w 745"/>
                  <a:gd name="T7" fmla="*/ 686 h 708"/>
                  <a:gd name="T8" fmla="*/ 707 w 745"/>
                  <a:gd name="T9" fmla="*/ 358 h 708"/>
                  <a:gd name="T10" fmla="*/ 379 w 745"/>
                  <a:gd name="T11" fmla="*/ 167 h 708"/>
                  <a:gd name="T12" fmla="*/ 189 w 745"/>
                  <a:gd name="T13" fmla="*/ 357 h 708"/>
                  <a:gd name="T14" fmla="*/ 154 w 745"/>
                  <a:gd name="T15" fmla="*/ 239 h 708"/>
                  <a:gd name="T16" fmla="*/ 220 w 745"/>
                  <a:gd name="T17" fmla="*/ 229 h 708"/>
                  <a:gd name="T18" fmla="*/ 138 w 745"/>
                  <a:gd name="T19" fmla="*/ 0 h 708"/>
                  <a:gd name="T20" fmla="*/ 0 w 745"/>
                  <a:gd name="T21" fmla="*/ 261 h 708"/>
                  <a:gd name="T22" fmla="*/ 66 w 745"/>
                  <a:gd name="T23" fmla="*/ 251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5" h="708">
                    <a:moveTo>
                      <a:pt x="66" y="251"/>
                    </a:moveTo>
                    <a:cubicBezTo>
                      <a:pt x="85" y="383"/>
                      <a:pt x="172" y="554"/>
                      <a:pt x="284" y="640"/>
                    </a:cubicBezTo>
                    <a:cubicBezTo>
                      <a:pt x="284" y="639"/>
                      <a:pt x="283" y="640"/>
                      <a:pt x="284" y="640"/>
                    </a:cubicBezTo>
                    <a:cubicBezTo>
                      <a:pt x="347" y="689"/>
                      <a:pt x="433" y="708"/>
                      <a:pt x="517" y="686"/>
                    </a:cubicBezTo>
                    <a:cubicBezTo>
                      <a:pt x="660" y="648"/>
                      <a:pt x="745" y="501"/>
                      <a:pt x="707" y="358"/>
                    </a:cubicBezTo>
                    <a:cubicBezTo>
                      <a:pt x="669" y="215"/>
                      <a:pt x="522" y="129"/>
                      <a:pt x="379" y="167"/>
                    </a:cubicBezTo>
                    <a:cubicBezTo>
                      <a:pt x="283" y="193"/>
                      <a:pt x="213" y="268"/>
                      <a:pt x="189" y="357"/>
                    </a:cubicBezTo>
                    <a:cubicBezTo>
                      <a:pt x="171" y="320"/>
                      <a:pt x="160" y="280"/>
                      <a:pt x="154" y="239"/>
                    </a:cubicBezTo>
                    <a:cubicBezTo>
                      <a:pt x="176" y="235"/>
                      <a:pt x="198" y="232"/>
                      <a:pt x="220" y="229"/>
                    </a:cubicBezTo>
                    <a:cubicBezTo>
                      <a:pt x="174" y="172"/>
                      <a:pt x="141" y="94"/>
                      <a:pt x="138" y="0"/>
                    </a:cubicBezTo>
                    <a:cubicBezTo>
                      <a:pt x="72" y="66"/>
                      <a:pt x="22" y="156"/>
                      <a:pt x="0" y="261"/>
                    </a:cubicBezTo>
                    <a:cubicBezTo>
                      <a:pt x="22" y="258"/>
                      <a:pt x="44" y="254"/>
                      <a:pt x="66" y="251"/>
                    </a:cubicBezTo>
                    <a:close/>
                  </a:path>
                </a:pathLst>
              </a:custGeom>
              <a:solidFill>
                <a:srgbClr val="FF0000"/>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19">
                <a:extLst>
                  <a:ext uri="{FF2B5EF4-FFF2-40B4-BE49-F238E27FC236}">
                    <a16:creationId xmlns="" xmlns:a16="http://schemas.microsoft.com/office/drawing/2014/main" id="{A6145BCE-E7C8-45BE-ADE0-9FBF419D78D8}"/>
                  </a:ext>
                </a:extLst>
              </p:cNvPr>
              <p:cNvSpPr/>
              <p:nvPr/>
            </p:nvSpPr>
            <p:spPr>
              <a:xfrm>
                <a:off x="3596074" y="3732211"/>
                <a:ext cx="551192" cy="55119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Shape 2671">
              <a:extLst>
                <a:ext uri="{FF2B5EF4-FFF2-40B4-BE49-F238E27FC236}">
                  <a16:creationId xmlns="" xmlns:a16="http://schemas.microsoft.com/office/drawing/2014/main" id="{80F0E853-D005-424B-B006-0148DB4CAF68}"/>
                </a:ext>
              </a:extLst>
            </p:cNvPr>
            <p:cNvSpPr/>
            <p:nvPr/>
          </p:nvSpPr>
          <p:spPr>
            <a:xfrm>
              <a:off x="6705147" y="4201178"/>
              <a:ext cx="203005" cy="28601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40181" tIns="40181" rIns="40181" bIns="40181" numCol="1" anchor="ctr">
              <a:noAutofit/>
            </a:bodyPr>
            <a:lstStyle/>
            <a:p>
              <a:pPr lvl="0" algn="just">
                <a:lnSpc>
                  <a:spcPct val="120000"/>
                </a:lnSpc>
                <a:spcBef>
                  <a:spcPts val="0"/>
                </a:spcBef>
                <a:spcAft>
                  <a:spcPts val="0"/>
                </a:spcAft>
                <a:defRPr sz="3200">
                  <a:solidFill>
                    <a:srgbClr val="FFFFFF"/>
                  </a:solidFill>
                  <a:latin typeface="Helvetica Light"/>
                  <a:ea typeface="Helvetica Light"/>
                  <a:cs typeface="Helvetica Light"/>
                  <a:sym typeface="Helvetica Light"/>
                </a:defRPr>
              </a:pPr>
              <a:endParaRPr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矩形 20">
            <a:extLst>
              <a:ext uri="{FF2B5EF4-FFF2-40B4-BE49-F238E27FC236}">
                <a16:creationId xmlns="" xmlns:a16="http://schemas.microsoft.com/office/drawing/2014/main" id="{3336CD86-F281-4C08-B737-FD75EFFF3A74}"/>
              </a:ext>
            </a:extLst>
          </p:cNvPr>
          <p:cNvSpPr/>
          <p:nvPr/>
        </p:nvSpPr>
        <p:spPr>
          <a:xfrm>
            <a:off x="4225929" y="1980200"/>
            <a:ext cx="4141585" cy="646331"/>
          </a:xfrm>
          <a:prstGeom prst="rect">
            <a:avLst/>
          </a:prstGeom>
          <a:solidFill>
            <a:srgbClr val="FF0000"/>
          </a:solidFill>
        </p:spPr>
        <p:txBody>
          <a:bodyPr wrap="square">
            <a:spAutoFit/>
          </a:bodyPr>
          <a:lstStyle/>
          <a:p>
            <a:pPr algn="ctr">
              <a:defRPr/>
            </a:pPr>
            <a:r>
              <a:rPr lang="zh-CN" altLang="en-US" sz="3600" b="1" dirty="0">
                <a:solidFill>
                  <a:schemeClr val="bg1"/>
                </a:solidFill>
                <a:latin typeface="+mj-ea"/>
              </a:rPr>
              <a:t>志愿者三大特性</a:t>
            </a:r>
            <a:endParaRPr lang="zh-CN" altLang="en-US" sz="3600" dirty="0">
              <a:solidFill>
                <a:schemeClr val="bg1"/>
              </a:solidFill>
            </a:endParaRPr>
          </a:p>
        </p:txBody>
      </p:sp>
      <p:sp>
        <p:nvSpPr>
          <p:cNvPr id="22" name="矩形 21">
            <a:extLst>
              <a:ext uri="{FF2B5EF4-FFF2-40B4-BE49-F238E27FC236}">
                <a16:creationId xmlns="" xmlns:a16="http://schemas.microsoft.com/office/drawing/2014/main" id="{73C2D31D-9C7D-4F86-BF54-9C709EEC3848}"/>
              </a:ext>
            </a:extLst>
          </p:cNvPr>
          <p:cNvSpPr/>
          <p:nvPr/>
        </p:nvSpPr>
        <p:spPr>
          <a:xfrm>
            <a:off x="1768572" y="4756502"/>
            <a:ext cx="2262158" cy="369332"/>
          </a:xfrm>
          <a:prstGeom prst="rect">
            <a:avLst/>
          </a:prstGeom>
        </p:spPr>
        <p:txBody>
          <a:bodyPr wrap="none">
            <a:spAutoFit/>
          </a:bodyPr>
          <a:lstStyle/>
          <a:p>
            <a:pPr algn="ctr">
              <a:defRPr/>
            </a:pPr>
            <a:r>
              <a:rPr lang="zh-CN" altLang="en-US" dirty="0">
                <a:solidFill>
                  <a:srgbClr val="FF0000"/>
                </a:solidFill>
                <a:latin typeface="微软雅黑" pitchFamily="34" charset="-122"/>
                <a:ea typeface="微软雅黑" pitchFamily="34" charset="-122"/>
              </a:rPr>
              <a:t>不以获得报酬为目的</a:t>
            </a:r>
            <a:endParaRPr lang="en-US" altLang="zh-CN" dirty="0">
              <a:solidFill>
                <a:srgbClr val="FF0000"/>
              </a:solidFill>
              <a:latin typeface="微软雅黑" pitchFamily="34" charset="-122"/>
              <a:ea typeface="微软雅黑" pitchFamily="34" charset="-122"/>
            </a:endParaRPr>
          </a:p>
        </p:txBody>
      </p:sp>
      <p:sp>
        <p:nvSpPr>
          <p:cNvPr id="23" name="矩形 22">
            <a:extLst>
              <a:ext uri="{FF2B5EF4-FFF2-40B4-BE49-F238E27FC236}">
                <a16:creationId xmlns="" xmlns:a16="http://schemas.microsoft.com/office/drawing/2014/main" id="{6E357EF3-FB97-4AA6-95B3-746BB6F099F5}"/>
              </a:ext>
            </a:extLst>
          </p:cNvPr>
          <p:cNvSpPr/>
          <p:nvPr/>
        </p:nvSpPr>
        <p:spPr>
          <a:xfrm>
            <a:off x="4939633" y="4756502"/>
            <a:ext cx="2262158" cy="369332"/>
          </a:xfrm>
          <a:prstGeom prst="rect">
            <a:avLst/>
          </a:prstGeom>
        </p:spPr>
        <p:txBody>
          <a:bodyPr wrap="none">
            <a:spAutoFit/>
          </a:bodyPr>
          <a:lstStyle/>
          <a:p>
            <a:pPr algn="ctr">
              <a:defRPr/>
            </a:pPr>
            <a:r>
              <a:rPr lang="zh-CN" altLang="en-US" dirty="0">
                <a:solidFill>
                  <a:srgbClr val="FF0000"/>
                </a:solidFill>
                <a:latin typeface="微软雅黑" pitchFamily="34" charset="-122"/>
                <a:ea typeface="微软雅黑" pitchFamily="34" charset="-122"/>
              </a:rPr>
              <a:t>有利于他人和社会的</a:t>
            </a:r>
            <a:endParaRPr lang="en-US" altLang="zh-CN" dirty="0">
              <a:solidFill>
                <a:srgbClr val="FF0000"/>
              </a:solidFill>
              <a:latin typeface="微软雅黑" pitchFamily="34" charset="-122"/>
              <a:ea typeface="微软雅黑" pitchFamily="34" charset="-122"/>
            </a:endParaRPr>
          </a:p>
        </p:txBody>
      </p:sp>
      <p:sp>
        <p:nvSpPr>
          <p:cNvPr id="24" name="矩形 23">
            <a:extLst>
              <a:ext uri="{FF2B5EF4-FFF2-40B4-BE49-F238E27FC236}">
                <a16:creationId xmlns="" xmlns:a16="http://schemas.microsoft.com/office/drawing/2014/main" id="{AB270F53-17F2-47E3-9498-EF245845C024}"/>
              </a:ext>
            </a:extLst>
          </p:cNvPr>
          <p:cNvSpPr/>
          <p:nvPr/>
        </p:nvSpPr>
        <p:spPr>
          <a:xfrm>
            <a:off x="8110694" y="4724227"/>
            <a:ext cx="2031326" cy="369332"/>
          </a:xfrm>
          <a:prstGeom prst="rect">
            <a:avLst/>
          </a:prstGeom>
        </p:spPr>
        <p:txBody>
          <a:bodyPr wrap="none">
            <a:spAutoFit/>
          </a:bodyPr>
          <a:lstStyle/>
          <a:p>
            <a:pPr algn="ctr">
              <a:defRPr/>
            </a:pPr>
            <a:r>
              <a:rPr lang="zh-CN" altLang="en-US" dirty="0">
                <a:solidFill>
                  <a:srgbClr val="FF0000"/>
                </a:solidFill>
                <a:latin typeface="微软雅黑" pitchFamily="34" charset="-122"/>
                <a:ea typeface="微软雅黑" pitchFamily="34" charset="-122"/>
              </a:rPr>
              <a:t>帮助需要帮助的人</a:t>
            </a:r>
            <a:endParaRPr lang="en-US" altLang="zh-CN"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153285694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63D58961-3D7A-457D-8CDE-B13297EDD887}"/>
              </a:ext>
            </a:extLst>
          </p:cNvPr>
          <p:cNvSpPr/>
          <p:nvPr/>
        </p:nvSpPr>
        <p:spPr>
          <a:xfrm>
            <a:off x="1386329" y="448781"/>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做志愿者的动机</a:t>
            </a:r>
          </a:p>
        </p:txBody>
      </p:sp>
      <p:sp>
        <p:nvSpPr>
          <p:cNvPr id="3" name="椭圆 2">
            <a:extLst>
              <a:ext uri="{FF2B5EF4-FFF2-40B4-BE49-F238E27FC236}">
                <a16:creationId xmlns="" xmlns:a16="http://schemas.microsoft.com/office/drawing/2014/main" id="{3C88B5D5-F53D-4649-B292-C1B76FCEBD6A}"/>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 xmlns:a16="http://schemas.microsoft.com/office/drawing/2014/main" id="{EAC1ED6F-758C-4DF8-8059-4E44C48EF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grpSp>
        <p:nvGrpSpPr>
          <p:cNvPr id="44" name="组合 43">
            <a:extLst>
              <a:ext uri="{FF2B5EF4-FFF2-40B4-BE49-F238E27FC236}">
                <a16:creationId xmlns="" xmlns:a16="http://schemas.microsoft.com/office/drawing/2014/main" id="{C96CC8E4-19DF-4DB0-828A-56CED6BEB268}"/>
              </a:ext>
            </a:extLst>
          </p:cNvPr>
          <p:cNvGrpSpPr/>
          <p:nvPr/>
        </p:nvGrpSpPr>
        <p:grpSpPr>
          <a:xfrm>
            <a:off x="4237788" y="1770062"/>
            <a:ext cx="3877249" cy="3819814"/>
            <a:chOff x="4508376" y="2021989"/>
            <a:chExt cx="3877249" cy="3819814"/>
          </a:xfrm>
        </p:grpSpPr>
        <p:sp>
          <p:nvSpPr>
            <p:cNvPr id="25" name="Oval 59">
              <a:extLst>
                <a:ext uri="{FF2B5EF4-FFF2-40B4-BE49-F238E27FC236}">
                  <a16:creationId xmlns="" xmlns:a16="http://schemas.microsoft.com/office/drawing/2014/main" id="{274B25DE-F917-4138-A5A3-0EBE66A3401A}"/>
                </a:ext>
              </a:extLst>
            </p:cNvPr>
            <p:cNvSpPr/>
            <p:nvPr/>
          </p:nvSpPr>
          <p:spPr>
            <a:xfrm>
              <a:off x="5584212" y="4731685"/>
              <a:ext cx="1110118" cy="1110118"/>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6" name="Oval 57">
              <a:extLst>
                <a:ext uri="{FF2B5EF4-FFF2-40B4-BE49-F238E27FC236}">
                  <a16:creationId xmlns="" xmlns:a16="http://schemas.microsoft.com/office/drawing/2014/main" id="{7280088C-B33D-455F-83A5-E430A6F95BBA}"/>
                </a:ext>
              </a:extLst>
            </p:cNvPr>
            <p:cNvSpPr/>
            <p:nvPr/>
          </p:nvSpPr>
          <p:spPr>
            <a:xfrm>
              <a:off x="6968761" y="4230437"/>
              <a:ext cx="1110118" cy="1110118"/>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7" name="Oval 58">
              <a:extLst>
                <a:ext uri="{FF2B5EF4-FFF2-40B4-BE49-F238E27FC236}">
                  <a16:creationId xmlns="" xmlns:a16="http://schemas.microsoft.com/office/drawing/2014/main" id="{F843A518-A240-45B5-B7FA-116915612C57}"/>
                </a:ext>
              </a:extLst>
            </p:cNvPr>
            <p:cNvSpPr/>
            <p:nvPr/>
          </p:nvSpPr>
          <p:spPr>
            <a:xfrm>
              <a:off x="4508376" y="3807419"/>
              <a:ext cx="1110118" cy="1110118"/>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8" name="Oval 54">
              <a:extLst>
                <a:ext uri="{FF2B5EF4-FFF2-40B4-BE49-F238E27FC236}">
                  <a16:creationId xmlns="" xmlns:a16="http://schemas.microsoft.com/office/drawing/2014/main" id="{D1EC89A3-B61A-4DEC-AB81-AA01C225499B}"/>
                </a:ext>
              </a:extLst>
            </p:cNvPr>
            <p:cNvSpPr/>
            <p:nvPr/>
          </p:nvSpPr>
          <p:spPr>
            <a:xfrm>
              <a:off x="7275507" y="2943576"/>
              <a:ext cx="1110118" cy="1110118"/>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9" name="Oval 53">
              <a:extLst>
                <a:ext uri="{FF2B5EF4-FFF2-40B4-BE49-F238E27FC236}">
                  <a16:creationId xmlns="" xmlns:a16="http://schemas.microsoft.com/office/drawing/2014/main" id="{8A1F1070-6F23-4176-9FFC-E2848031411F}"/>
                </a:ext>
              </a:extLst>
            </p:cNvPr>
            <p:cNvSpPr/>
            <p:nvPr/>
          </p:nvSpPr>
          <p:spPr>
            <a:xfrm>
              <a:off x="6163757" y="2021989"/>
              <a:ext cx="1110118" cy="1110118"/>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0" name="Oval 44">
              <a:extLst>
                <a:ext uri="{FF2B5EF4-FFF2-40B4-BE49-F238E27FC236}">
                  <a16:creationId xmlns="" xmlns:a16="http://schemas.microsoft.com/office/drawing/2014/main" id="{57EA78FC-9BC3-4555-BDA3-E1BBCE423A48}"/>
                </a:ext>
              </a:extLst>
            </p:cNvPr>
            <p:cNvSpPr/>
            <p:nvPr/>
          </p:nvSpPr>
          <p:spPr>
            <a:xfrm>
              <a:off x="4841411" y="2414638"/>
              <a:ext cx="1110118" cy="1110118"/>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31" name="Hexagon 43">
              <a:extLst>
                <a:ext uri="{FF2B5EF4-FFF2-40B4-BE49-F238E27FC236}">
                  <a16:creationId xmlns="" xmlns:a16="http://schemas.microsoft.com/office/drawing/2014/main" id="{2D2D9030-7B19-4A2D-972D-4CF3D5EF341B}"/>
                </a:ext>
              </a:extLst>
            </p:cNvPr>
            <p:cNvSpPr/>
            <p:nvPr/>
          </p:nvSpPr>
          <p:spPr>
            <a:xfrm>
              <a:off x="5290358" y="3166049"/>
              <a:ext cx="791332" cy="68218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32" name="Hexagon 45">
              <a:extLst>
                <a:ext uri="{FF2B5EF4-FFF2-40B4-BE49-F238E27FC236}">
                  <a16:creationId xmlns="" xmlns:a16="http://schemas.microsoft.com/office/drawing/2014/main" id="{3A61BD93-1333-41E1-8389-2548CCA88C05}"/>
                </a:ext>
              </a:extLst>
            </p:cNvPr>
            <p:cNvSpPr/>
            <p:nvPr/>
          </p:nvSpPr>
          <p:spPr>
            <a:xfrm>
              <a:off x="6784561" y="3166049"/>
              <a:ext cx="791332" cy="68218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33" name="Hexagon 46">
              <a:extLst>
                <a:ext uri="{FF2B5EF4-FFF2-40B4-BE49-F238E27FC236}">
                  <a16:creationId xmlns="" xmlns:a16="http://schemas.microsoft.com/office/drawing/2014/main" id="{B4B1B137-269E-4F39-A96D-FC2B0242AF25}"/>
                </a:ext>
              </a:extLst>
            </p:cNvPr>
            <p:cNvSpPr/>
            <p:nvPr/>
          </p:nvSpPr>
          <p:spPr>
            <a:xfrm>
              <a:off x="6043921" y="2772365"/>
              <a:ext cx="791332" cy="68218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34" name="Hexagon 47">
              <a:extLst>
                <a:ext uri="{FF2B5EF4-FFF2-40B4-BE49-F238E27FC236}">
                  <a16:creationId xmlns="" xmlns:a16="http://schemas.microsoft.com/office/drawing/2014/main" id="{A359F458-9E4F-494B-A093-1FC1C28B3D2C}"/>
                </a:ext>
              </a:extLst>
            </p:cNvPr>
            <p:cNvSpPr/>
            <p:nvPr/>
          </p:nvSpPr>
          <p:spPr>
            <a:xfrm>
              <a:off x="5290358" y="3992363"/>
              <a:ext cx="791332" cy="68218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35" name="Hexagon 49">
              <a:extLst>
                <a:ext uri="{FF2B5EF4-FFF2-40B4-BE49-F238E27FC236}">
                  <a16:creationId xmlns="" xmlns:a16="http://schemas.microsoft.com/office/drawing/2014/main" id="{92B13FA5-7A1D-43A4-8B1D-4731D55F31CD}"/>
                </a:ext>
              </a:extLst>
            </p:cNvPr>
            <p:cNvSpPr/>
            <p:nvPr/>
          </p:nvSpPr>
          <p:spPr>
            <a:xfrm>
              <a:off x="6756534" y="3967601"/>
              <a:ext cx="791332" cy="68218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36" name="Hexagon 51">
              <a:extLst>
                <a:ext uri="{FF2B5EF4-FFF2-40B4-BE49-F238E27FC236}">
                  <a16:creationId xmlns="" xmlns:a16="http://schemas.microsoft.com/office/drawing/2014/main" id="{4822998F-F6C6-49F7-AA12-4A8EB7E00BF8}"/>
                </a:ext>
              </a:extLst>
            </p:cNvPr>
            <p:cNvSpPr/>
            <p:nvPr/>
          </p:nvSpPr>
          <p:spPr>
            <a:xfrm>
              <a:off x="6043921" y="4416316"/>
              <a:ext cx="791332" cy="68218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37" name="Freeform 62">
              <a:extLst>
                <a:ext uri="{FF2B5EF4-FFF2-40B4-BE49-F238E27FC236}">
                  <a16:creationId xmlns="" xmlns:a16="http://schemas.microsoft.com/office/drawing/2014/main" id="{93105C82-D0E4-4CE8-8DB5-A34F2E2E2098}"/>
                </a:ext>
              </a:extLst>
            </p:cNvPr>
            <p:cNvSpPr>
              <a:spLocks noEditPoints="1"/>
            </p:cNvSpPr>
            <p:nvPr/>
          </p:nvSpPr>
          <p:spPr bwMode="auto">
            <a:xfrm>
              <a:off x="5225260" y="2681256"/>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69">
              <a:extLst>
                <a:ext uri="{FF2B5EF4-FFF2-40B4-BE49-F238E27FC236}">
                  <a16:creationId xmlns="" xmlns:a16="http://schemas.microsoft.com/office/drawing/2014/main" id="{19D368EA-CC9B-43E4-81A9-4CA7D4B6AD29}"/>
                </a:ext>
              </a:extLst>
            </p:cNvPr>
            <p:cNvSpPr>
              <a:spLocks/>
            </p:cNvSpPr>
            <p:nvPr/>
          </p:nvSpPr>
          <p:spPr bwMode="auto">
            <a:xfrm>
              <a:off x="6629338" y="2334149"/>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3">
              <a:extLst>
                <a:ext uri="{FF2B5EF4-FFF2-40B4-BE49-F238E27FC236}">
                  <a16:creationId xmlns="" xmlns:a16="http://schemas.microsoft.com/office/drawing/2014/main" id="{09161E5E-1C4D-4660-9606-AE133755BEEC}"/>
                </a:ext>
              </a:extLst>
            </p:cNvPr>
            <p:cNvSpPr>
              <a:spLocks noEditPoints="1"/>
            </p:cNvSpPr>
            <p:nvPr/>
          </p:nvSpPr>
          <p:spPr bwMode="auto">
            <a:xfrm>
              <a:off x="7686293" y="3341870"/>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57">
              <a:extLst>
                <a:ext uri="{FF2B5EF4-FFF2-40B4-BE49-F238E27FC236}">
                  <a16:creationId xmlns="" xmlns:a16="http://schemas.microsoft.com/office/drawing/2014/main" id="{252C6CFB-CFAB-47C2-A262-DA793E23004D}"/>
                </a:ext>
              </a:extLst>
            </p:cNvPr>
            <p:cNvSpPr>
              <a:spLocks noEditPoints="1"/>
            </p:cNvSpPr>
            <p:nvPr/>
          </p:nvSpPr>
          <p:spPr bwMode="auto">
            <a:xfrm>
              <a:off x="7378801" y="4719468"/>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83">
              <a:extLst>
                <a:ext uri="{FF2B5EF4-FFF2-40B4-BE49-F238E27FC236}">
                  <a16:creationId xmlns="" xmlns:a16="http://schemas.microsoft.com/office/drawing/2014/main" id="{F46D08C4-3A54-4069-9F72-441C8A58B5F2}"/>
                </a:ext>
              </a:extLst>
            </p:cNvPr>
            <p:cNvSpPr>
              <a:spLocks noEditPoints="1"/>
            </p:cNvSpPr>
            <p:nvPr/>
          </p:nvSpPr>
          <p:spPr bwMode="auto">
            <a:xfrm>
              <a:off x="5985710" y="5158790"/>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0">
              <a:extLst>
                <a:ext uri="{FF2B5EF4-FFF2-40B4-BE49-F238E27FC236}">
                  <a16:creationId xmlns="" xmlns:a16="http://schemas.microsoft.com/office/drawing/2014/main" id="{9DA9C5EB-A9BA-4BA1-AA37-0B9FA0625EDB}"/>
                </a:ext>
              </a:extLst>
            </p:cNvPr>
            <p:cNvSpPr>
              <a:spLocks noEditPoints="1"/>
            </p:cNvSpPr>
            <p:nvPr/>
          </p:nvSpPr>
          <p:spPr bwMode="auto">
            <a:xfrm>
              <a:off x="4819775" y="4158954"/>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a:extLst>
                <a:ext uri="{FF2B5EF4-FFF2-40B4-BE49-F238E27FC236}">
                  <a16:creationId xmlns="" xmlns:a16="http://schemas.microsoft.com/office/drawing/2014/main" id="{21FD3AE1-45AD-46D4-8EDF-705418E6C232}"/>
                </a:ext>
              </a:extLst>
            </p:cNvPr>
            <p:cNvSpPr/>
            <p:nvPr/>
          </p:nvSpPr>
          <p:spPr>
            <a:xfrm>
              <a:off x="6157951" y="3744822"/>
              <a:ext cx="646331" cy="369332"/>
            </a:xfrm>
            <a:prstGeom prst="rect">
              <a:avLst/>
            </a:prstGeom>
          </p:spPr>
          <p:txBody>
            <a:bodyPr wrap="none">
              <a:spAutoFit/>
            </a:bodyPr>
            <a:lstStyle/>
            <a:p>
              <a:r>
                <a:rPr lang="zh-CN" altLang="en-US" b="1" dirty="0">
                  <a:solidFill>
                    <a:srgbClr val="FF0000"/>
                  </a:solidFill>
                  <a:latin typeface="微软雅黑" pitchFamily="34" charset="-122"/>
                  <a:ea typeface="微软雅黑" pitchFamily="34" charset="-122"/>
                </a:rPr>
                <a:t>动机</a:t>
              </a:r>
              <a:endParaRPr lang="zh-CN" altLang="en-US" dirty="0">
                <a:solidFill>
                  <a:srgbClr val="FF0000"/>
                </a:solidFill>
              </a:endParaRPr>
            </a:p>
          </p:txBody>
        </p:sp>
      </p:grpSp>
      <p:sp>
        <p:nvSpPr>
          <p:cNvPr id="45" name="矩形 44">
            <a:extLst>
              <a:ext uri="{FF2B5EF4-FFF2-40B4-BE49-F238E27FC236}">
                <a16:creationId xmlns="" xmlns:a16="http://schemas.microsoft.com/office/drawing/2014/main" id="{B07856F4-E2AB-4481-B4F0-3198D872DAF1}"/>
              </a:ext>
            </a:extLst>
          </p:cNvPr>
          <p:cNvSpPr/>
          <p:nvPr/>
        </p:nvSpPr>
        <p:spPr>
          <a:xfrm>
            <a:off x="3391778" y="2510848"/>
            <a:ext cx="1268899" cy="369332"/>
          </a:xfrm>
          <a:prstGeom prst="rect">
            <a:avLst/>
          </a:prstGeom>
        </p:spPr>
        <p:txBody>
          <a:bodyPr wrap="square">
            <a:spAutoFit/>
          </a:bodyPr>
          <a:lstStyle/>
          <a:p>
            <a:pPr lvl="0">
              <a:lnSpc>
                <a:spcPct val="100000"/>
              </a:lnSpc>
              <a:spcAft>
                <a:spcPts val="0"/>
              </a:spcAft>
            </a:pPr>
            <a:r>
              <a:rPr lang="zh-CN" altLang="en-US" b="1" dirty="0">
                <a:solidFill>
                  <a:srgbClr val="FF0000"/>
                </a:solidFill>
                <a:latin typeface="微软雅黑" pitchFamily="34" charset="-122"/>
                <a:ea typeface="微软雅黑" pitchFamily="34" charset="-122"/>
              </a:rPr>
              <a:t>心理完善</a:t>
            </a:r>
          </a:p>
        </p:txBody>
      </p:sp>
      <p:sp>
        <p:nvSpPr>
          <p:cNvPr id="64" name="矩形 63">
            <a:extLst>
              <a:ext uri="{FF2B5EF4-FFF2-40B4-BE49-F238E27FC236}">
                <a16:creationId xmlns="" xmlns:a16="http://schemas.microsoft.com/office/drawing/2014/main" id="{A61EA463-6AD4-44ED-B6C9-26891D81FE8E}"/>
              </a:ext>
            </a:extLst>
          </p:cNvPr>
          <p:cNvSpPr/>
          <p:nvPr/>
        </p:nvSpPr>
        <p:spPr>
          <a:xfrm>
            <a:off x="5334049" y="1397274"/>
            <a:ext cx="2228358" cy="369332"/>
          </a:xfrm>
          <a:prstGeom prst="rect">
            <a:avLst/>
          </a:prstGeom>
        </p:spPr>
        <p:txBody>
          <a:bodyPr wrap="square">
            <a:spAutoFit/>
          </a:bodyPr>
          <a:lstStyle/>
          <a:p>
            <a:pPr lvl="0" algn="ctr" defTabSz="889000">
              <a:spcBef>
                <a:spcPct val="0"/>
              </a:spcBef>
            </a:pPr>
            <a:r>
              <a:rPr lang="zh-CN" altLang="en-US" b="1" dirty="0">
                <a:solidFill>
                  <a:srgbClr val="FF0000"/>
                </a:solidFill>
                <a:latin typeface="微软雅黑" pitchFamily="34" charset="-122"/>
                <a:ea typeface="微软雅黑" pitchFamily="34" charset="-122"/>
              </a:rPr>
              <a:t>社会使命</a:t>
            </a:r>
          </a:p>
        </p:txBody>
      </p:sp>
      <p:sp>
        <p:nvSpPr>
          <p:cNvPr id="65" name="矩形 64">
            <a:extLst>
              <a:ext uri="{FF2B5EF4-FFF2-40B4-BE49-F238E27FC236}">
                <a16:creationId xmlns="" xmlns:a16="http://schemas.microsoft.com/office/drawing/2014/main" id="{B1292102-D4A3-484B-9995-8D53C8BBF938}"/>
              </a:ext>
            </a:extLst>
          </p:cNvPr>
          <p:cNvSpPr/>
          <p:nvPr/>
        </p:nvSpPr>
        <p:spPr>
          <a:xfrm>
            <a:off x="8115037" y="3062042"/>
            <a:ext cx="1310595" cy="369332"/>
          </a:xfrm>
          <a:prstGeom prst="rect">
            <a:avLst/>
          </a:prstGeom>
        </p:spPr>
        <p:txBody>
          <a:bodyPr wrap="square">
            <a:spAutoFit/>
          </a:bodyPr>
          <a:lstStyle/>
          <a:p>
            <a:pPr lvl="0">
              <a:lnSpc>
                <a:spcPct val="100000"/>
              </a:lnSpc>
              <a:spcAft>
                <a:spcPts val="0"/>
              </a:spcAft>
            </a:pPr>
            <a:r>
              <a:rPr lang="zh-CN" altLang="en-US" b="1" dirty="0">
                <a:solidFill>
                  <a:srgbClr val="FF0000"/>
                </a:solidFill>
                <a:latin typeface="微软雅黑" pitchFamily="34" charset="-122"/>
                <a:ea typeface="微软雅黑" pitchFamily="34" charset="-122"/>
              </a:rPr>
              <a:t>精神追求</a:t>
            </a:r>
          </a:p>
        </p:txBody>
      </p:sp>
      <p:sp>
        <p:nvSpPr>
          <p:cNvPr id="69" name="矩形 68">
            <a:extLst>
              <a:ext uri="{FF2B5EF4-FFF2-40B4-BE49-F238E27FC236}">
                <a16:creationId xmlns="" xmlns:a16="http://schemas.microsoft.com/office/drawing/2014/main" id="{5156641B-11D0-4083-B41F-E8A7835CC0AA}"/>
              </a:ext>
            </a:extLst>
          </p:cNvPr>
          <p:cNvSpPr/>
          <p:nvPr/>
        </p:nvSpPr>
        <p:spPr>
          <a:xfrm>
            <a:off x="7576683" y="4480944"/>
            <a:ext cx="1582083" cy="369332"/>
          </a:xfrm>
          <a:prstGeom prst="rect">
            <a:avLst/>
          </a:prstGeom>
        </p:spPr>
        <p:txBody>
          <a:bodyPr wrap="square">
            <a:spAutoFit/>
          </a:bodyPr>
          <a:lstStyle/>
          <a:p>
            <a:pPr lvl="0" algn="ctr" defTabSz="889000">
              <a:spcBef>
                <a:spcPct val="0"/>
              </a:spcBef>
            </a:pPr>
            <a:r>
              <a:rPr lang="zh-CN" altLang="en-US" b="1" dirty="0">
                <a:solidFill>
                  <a:srgbClr val="FF0000"/>
                </a:solidFill>
                <a:latin typeface="微软雅黑" pitchFamily="34" charset="-122"/>
                <a:ea typeface="微软雅黑" pitchFamily="34" charset="-122"/>
              </a:rPr>
              <a:t>知识学习</a:t>
            </a:r>
          </a:p>
        </p:txBody>
      </p:sp>
      <p:sp>
        <p:nvSpPr>
          <p:cNvPr id="70" name="矩形 69">
            <a:extLst>
              <a:ext uri="{FF2B5EF4-FFF2-40B4-BE49-F238E27FC236}">
                <a16:creationId xmlns="" xmlns:a16="http://schemas.microsoft.com/office/drawing/2014/main" id="{523647B9-643A-42BE-9B5E-397E2D75C350}"/>
              </a:ext>
            </a:extLst>
          </p:cNvPr>
          <p:cNvSpPr/>
          <p:nvPr/>
        </p:nvSpPr>
        <p:spPr>
          <a:xfrm>
            <a:off x="5286543" y="5620534"/>
            <a:ext cx="1268899" cy="369332"/>
          </a:xfrm>
          <a:prstGeom prst="rect">
            <a:avLst/>
          </a:prstGeom>
        </p:spPr>
        <p:txBody>
          <a:bodyPr wrap="square">
            <a:spAutoFit/>
          </a:bodyPr>
          <a:lstStyle/>
          <a:p>
            <a:pPr lvl="0">
              <a:lnSpc>
                <a:spcPct val="100000"/>
              </a:lnSpc>
              <a:spcAft>
                <a:spcPts val="0"/>
              </a:spcAft>
            </a:pPr>
            <a:r>
              <a:rPr lang="zh-CN" altLang="en-US" b="1" dirty="0">
                <a:solidFill>
                  <a:srgbClr val="FF0000"/>
                </a:solidFill>
                <a:latin typeface="微软雅黑" pitchFamily="34" charset="-122"/>
                <a:ea typeface="微软雅黑" pitchFamily="34" charset="-122"/>
              </a:rPr>
              <a:t>价值体现</a:t>
            </a:r>
          </a:p>
        </p:txBody>
      </p:sp>
      <p:sp>
        <p:nvSpPr>
          <p:cNvPr id="71" name="矩形 70">
            <a:extLst>
              <a:ext uri="{FF2B5EF4-FFF2-40B4-BE49-F238E27FC236}">
                <a16:creationId xmlns="" xmlns:a16="http://schemas.microsoft.com/office/drawing/2014/main" id="{FDE4DA83-D8AF-4B30-A9A2-D3E4FC2AF56E}"/>
              </a:ext>
            </a:extLst>
          </p:cNvPr>
          <p:cNvSpPr/>
          <p:nvPr/>
        </p:nvSpPr>
        <p:spPr>
          <a:xfrm>
            <a:off x="3161174" y="4014817"/>
            <a:ext cx="1268899" cy="369332"/>
          </a:xfrm>
          <a:prstGeom prst="rect">
            <a:avLst/>
          </a:prstGeom>
        </p:spPr>
        <p:txBody>
          <a:bodyPr wrap="square">
            <a:spAutoFit/>
          </a:bodyPr>
          <a:lstStyle/>
          <a:p>
            <a:pPr lvl="0">
              <a:lnSpc>
                <a:spcPct val="100000"/>
              </a:lnSpc>
              <a:spcAft>
                <a:spcPts val="0"/>
              </a:spcAft>
            </a:pPr>
            <a:r>
              <a:rPr lang="zh-CN" altLang="en-US" b="1" dirty="0">
                <a:solidFill>
                  <a:srgbClr val="FF0000"/>
                </a:solidFill>
                <a:latin typeface="微软雅黑" pitchFamily="34" charset="-122"/>
                <a:ea typeface="微软雅黑" pitchFamily="34" charset="-122"/>
              </a:rPr>
              <a:t>人生体验</a:t>
            </a:r>
          </a:p>
        </p:txBody>
      </p:sp>
    </p:spTree>
    <p:extLst>
      <p:ext uri="{BB962C8B-B14F-4D97-AF65-F5344CB8AC3E}">
        <p14:creationId xmlns:p14="http://schemas.microsoft.com/office/powerpoint/2010/main" val="167116095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63D58961-3D7A-457D-8CDE-B13297EDD887}"/>
              </a:ext>
            </a:extLst>
          </p:cNvPr>
          <p:cNvSpPr/>
          <p:nvPr/>
        </p:nvSpPr>
        <p:spPr>
          <a:xfrm>
            <a:off x="1386329" y="448781"/>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志愿者动机的调查</a:t>
            </a:r>
          </a:p>
        </p:txBody>
      </p:sp>
      <p:sp>
        <p:nvSpPr>
          <p:cNvPr id="3" name="椭圆 2">
            <a:extLst>
              <a:ext uri="{FF2B5EF4-FFF2-40B4-BE49-F238E27FC236}">
                <a16:creationId xmlns="" xmlns:a16="http://schemas.microsoft.com/office/drawing/2014/main" id="{3C88B5D5-F53D-4649-B292-C1B76FCEBD6A}"/>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 xmlns:a16="http://schemas.microsoft.com/office/drawing/2014/main" id="{EAC1ED6F-758C-4DF8-8059-4E44C48EF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092" y="146795"/>
            <a:ext cx="1768572" cy="1250302"/>
          </a:xfrm>
          <a:prstGeom prst="rect">
            <a:avLst/>
          </a:prstGeom>
        </p:spPr>
      </p:pic>
      <p:grpSp>
        <p:nvGrpSpPr>
          <p:cNvPr id="46" name="Group 1">
            <a:extLst>
              <a:ext uri="{FF2B5EF4-FFF2-40B4-BE49-F238E27FC236}">
                <a16:creationId xmlns="" xmlns:a16="http://schemas.microsoft.com/office/drawing/2014/main" id="{ACE46058-F7BD-4692-B351-B9502362A858}"/>
              </a:ext>
            </a:extLst>
          </p:cNvPr>
          <p:cNvGrpSpPr/>
          <p:nvPr/>
        </p:nvGrpSpPr>
        <p:grpSpPr>
          <a:xfrm>
            <a:off x="1050905" y="2042059"/>
            <a:ext cx="812760" cy="3661051"/>
            <a:chOff x="5208587" y="1749425"/>
            <a:chExt cx="887413" cy="3997325"/>
          </a:xfrm>
          <a:solidFill>
            <a:srgbClr val="C00000"/>
          </a:solidFill>
        </p:grpSpPr>
        <p:sp>
          <p:nvSpPr>
            <p:cNvPr id="47" name="Freeform 31">
              <a:extLst>
                <a:ext uri="{FF2B5EF4-FFF2-40B4-BE49-F238E27FC236}">
                  <a16:creationId xmlns="" xmlns:a16="http://schemas.microsoft.com/office/drawing/2014/main" id="{AFB1F1AB-40A7-45B4-8B77-54A70767DC21}"/>
                </a:ext>
              </a:extLst>
            </p:cNvPr>
            <p:cNvSpPr>
              <a:spLocks/>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32">
              <a:extLst>
                <a:ext uri="{FF2B5EF4-FFF2-40B4-BE49-F238E27FC236}">
                  <a16:creationId xmlns="" xmlns:a16="http://schemas.microsoft.com/office/drawing/2014/main" id="{481DE802-7122-4277-96CE-45938D1873F4}"/>
                </a:ext>
              </a:extLst>
            </p:cNvPr>
            <p:cNvSpPr>
              <a:spLocks/>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rgbClr val="118CE7"/>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Freeform 34">
            <a:extLst>
              <a:ext uri="{FF2B5EF4-FFF2-40B4-BE49-F238E27FC236}">
                <a16:creationId xmlns="" xmlns:a16="http://schemas.microsoft.com/office/drawing/2014/main" id="{93C7A248-BB82-47E1-BD4B-7939C59F10F0}"/>
              </a:ext>
            </a:extLst>
          </p:cNvPr>
          <p:cNvSpPr>
            <a:spLocks/>
          </p:cNvSpPr>
          <p:nvPr/>
        </p:nvSpPr>
        <p:spPr bwMode="auto">
          <a:xfrm>
            <a:off x="1953809" y="5224759"/>
            <a:ext cx="346041" cy="478351"/>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rgbClr val="C00000"/>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Group 4">
            <a:extLst>
              <a:ext uri="{FF2B5EF4-FFF2-40B4-BE49-F238E27FC236}">
                <a16:creationId xmlns="" xmlns:a16="http://schemas.microsoft.com/office/drawing/2014/main" id="{75A2A99C-148E-4136-913A-D3700450984F}"/>
              </a:ext>
            </a:extLst>
          </p:cNvPr>
          <p:cNvGrpSpPr/>
          <p:nvPr/>
        </p:nvGrpSpPr>
        <p:grpSpPr>
          <a:xfrm>
            <a:off x="1863664" y="2042059"/>
            <a:ext cx="801128" cy="1214050"/>
            <a:chOff x="6096000" y="1749425"/>
            <a:chExt cx="874713" cy="1325563"/>
          </a:xfrm>
          <a:solidFill>
            <a:schemeClr val="bg2"/>
          </a:solidFill>
        </p:grpSpPr>
        <p:sp>
          <p:nvSpPr>
            <p:cNvPr id="51" name="Freeform 33">
              <a:extLst>
                <a:ext uri="{FF2B5EF4-FFF2-40B4-BE49-F238E27FC236}">
                  <a16:creationId xmlns="" xmlns:a16="http://schemas.microsoft.com/office/drawing/2014/main" id="{0EFBA44A-3C3F-4CDB-9B21-D5733B0FFEB5}"/>
                </a:ext>
              </a:extLst>
            </p:cNvPr>
            <p:cNvSpPr>
              <a:spLocks/>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5">
              <a:extLst>
                <a:ext uri="{FF2B5EF4-FFF2-40B4-BE49-F238E27FC236}">
                  <a16:creationId xmlns="" xmlns:a16="http://schemas.microsoft.com/office/drawing/2014/main" id="{B2217E3D-C25A-4100-8693-81D2526DE32F}"/>
                </a:ext>
              </a:extLst>
            </p:cNvPr>
            <p:cNvSpPr>
              <a:spLocks/>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Freeform 36">
            <a:extLst>
              <a:ext uri="{FF2B5EF4-FFF2-40B4-BE49-F238E27FC236}">
                <a16:creationId xmlns="" xmlns:a16="http://schemas.microsoft.com/office/drawing/2014/main" id="{DBE9C998-F87B-41D4-96D3-CE60340C6701}"/>
              </a:ext>
            </a:extLst>
          </p:cNvPr>
          <p:cNvSpPr>
            <a:spLocks/>
          </p:cNvSpPr>
          <p:nvPr/>
        </p:nvSpPr>
        <p:spPr bwMode="auto">
          <a:xfrm>
            <a:off x="1863664" y="3256108"/>
            <a:ext cx="812760" cy="827299"/>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rgbClr val="C00000"/>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Group 2">
            <a:extLst>
              <a:ext uri="{FF2B5EF4-FFF2-40B4-BE49-F238E27FC236}">
                <a16:creationId xmlns="" xmlns:a16="http://schemas.microsoft.com/office/drawing/2014/main" id="{7BFA53AA-B5DE-431B-AE6A-34EED5736FA9}"/>
              </a:ext>
            </a:extLst>
          </p:cNvPr>
          <p:cNvGrpSpPr/>
          <p:nvPr/>
        </p:nvGrpSpPr>
        <p:grpSpPr>
          <a:xfrm>
            <a:off x="1863664" y="4083407"/>
            <a:ext cx="812760" cy="1141353"/>
            <a:chOff x="6096000" y="3978275"/>
            <a:chExt cx="887413" cy="1246188"/>
          </a:xfrm>
          <a:solidFill>
            <a:srgbClr val="FF0000"/>
          </a:solidFill>
        </p:grpSpPr>
        <p:sp>
          <p:nvSpPr>
            <p:cNvPr id="55" name="Freeform 37">
              <a:extLst>
                <a:ext uri="{FF2B5EF4-FFF2-40B4-BE49-F238E27FC236}">
                  <a16:creationId xmlns="" xmlns:a16="http://schemas.microsoft.com/office/drawing/2014/main" id="{EE84386E-70D0-4C20-8669-14FB1AE27382}"/>
                </a:ext>
              </a:extLst>
            </p:cNvPr>
            <p:cNvSpPr>
              <a:spLocks/>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8">
              <a:extLst>
                <a:ext uri="{FF2B5EF4-FFF2-40B4-BE49-F238E27FC236}">
                  <a16:creationId xmlns="" xmlns:a16="http://schemas.microsoft.com/office/drawing/2014/main" id="{574B2A5D-2854-4D77-AF7A-29CC01A2F35E}"/>
                </a:ext>
              </a:extLst>
            </p:cNvPr>
            <p:cNvSpPr>
              <a:spLocks/>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grp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ounded Rectangle 42">
            <a:extLst>
              <a:ext uri="{FF2B5EF4-FFF2-40B4-BE49-F238E27FC236}">
                <a16:creationId xmlns="" xmlns:a16="http://schemas.microsoft.com/office/drawing/2014/main" id="{B5CD7876-7546-4906-8D80-906562346CFD}"/>
              </a:ext>
            </a:extLst>
          </p:cNvPr>
          <p:cNvSpPr/>
          <p:nvPr/>
        </p:nvSpPr>
        <p:spPr>
          <a:xfrm>
            <a:off x="3689942" y="3125559"/>
            <a:ext cx="626341" cy="626341"/>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66" name="Rounded Rectangle 44">
            <a:extLst>
              <a:ext uri="{FF2B5EF4-FFF2-40B4-BE49-F238E27FC236}">
                <a16:creationId xmlns="" xmlns:a16="http://schemas.microsoft.com/office/drawing/2014/main" id="{6DEEFFE7-FD69-4B2F-9B1F-378975A14594}"/>
              </a:ext>
            </a:extLst>
          </p:cNvPr>
          <p:cNvSpPr/>
          <p:nvPr/>
        </p:nvSpPr>
        <p:spPr>
          <a:xfrm>
            <a:off x="3689942" y="4038911"/>
            <a:ext cx="626341" cy="626341"/>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67" name="Rounded Rectangle 46">
            <a:extLst>
              <a:ext uri="{FF2B5EF4-FFF2-40B4-BE49-F238E27FC236}">
                <a16:creationId xmlns="" xmlns:a16="http://schemas.microsoft.com/office/drawing/2014/main" id="{C6FF1AB7-E6BD-4E66-8E47-DF8CEEA3B600}"/>
              </a:ext>
            </a:extLst>
          </p:cNvPr>
          <p:cNvSpPr/>
          <p:nvPr/>
        </p:nvSpPr>
        <p:spPr>
          <a:xfrm>
            <a:off x="3689942" y="4911305"/>
            <a:ext cx="626341" cy="626341"/>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73" name="Rounded Rectangle 50">
            <a:extLst>
              <a:ext uri="{FF2B5EF4-FFF2-40B4-BE49-F238E27FC236}">
                <a16:creationId xmlns="" xmlns:a16="http://schemas.microsoft.com/office/drawing/2014/main" id="{E3F21834-5D5A-4FB0-BC8B-056A2F0C4182}"/>
              </a:ext>
            </a:extLst>
          </p:cNvPr>
          <p:cNvSpPr/>
          <p:nvPr/>
        </p:nvSpPr>
        <p:spPr>
          <a:xfrm>
            <a:off x="3689942" y="2207088"/>
            <a:ext cx="626341" cy="626341"/>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cxnSp>
        <p:nvCxnSpPr>
          <p:cNvPr id="74" name="Straight Arrow Connector 59">
            <a:extLst>
              <a:ext uri="{FF2B5EF4-FFF2-40B4-BE49-F238E27FC236}">
                <a16:creationId xmlns="" xmlns:a16="http://schemas.microsoft.com/office/drawing/2014/main" id="{0BAAED3E-FF78-44F1-B413-146FF849CD00}"/>
              </a:ext>
            </a:extLst>
          </p:cNvPr>
          <p:cNvCxnSpPr/>
          <p:nvPr/>
        </p:nvCxnSpPr>
        <p:spPr>
          <a:xfrm flipH="1">
            <a:off x="2664791" y="2468220"/>
            <a:ext cx="861135" cy="0"/>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60">
            <a:extLst>
              <a:ext uri="{FF2B5EF4-FFF2-40B4-BE49-F238E27FC236}">
                <a16:creationId xmlns="" xmlns:a16="http://schemas.microsoft.com/office/drawing/2014/main" id="{4F34F173-DAD5-47A1-B7C9-707CC1BA773C}"/>
              </a:ext>
            </a:extLst>
          </p:cNvPr>
          <p:cNvCxnSpPr/>
          <p:nvPr/>
        </p:nvCxnSpPr>
        <p:spPr>
          <a:xfrm flipH="1">
            <a:off x="2967608" y="3448310"/>
            <a:ext cx="558318" cy="0"/>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Straight Arrow Connector 61">
            <a:extLst>
              <a:ext uri="{FF2B5EF4-FFF2-40B4-BE49-F238E27FC236}">
                <a16:creationId xmlns="" xmlns:a16="http://schemas.microsoft.com/office/drawing/2014/main" id="{2273DF0D-479B-437E-BE16-D73E15F5F424}"/>
              </a:ext>
            </a:extLst>
          </p:cNvPr>
          <p:cNvCxnSpPr/>
          <p:nvPr/>
        </p:nvCxnSpPr>
        <p:spPr>
          <a:xfrm flipH="1">
            <a:off x="2853408" y="4342855"/>
            <a:ext cx="672518" cy="0"/>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7" name="Straight Arrow Connector 62">
            <a:extLst>
              <a:ext uri="{FF2B5EF4-FFF2-40B4-BE49-F238E27FC236}">
                <a16:creationId xmlns="" xmlns:a16="http://schemas.microsoft.com/office/drawing/2014/main" id="{CA9F6BF3-F462-4A77-B805-A23899324924}"/>
              </a:ext>
            </a:extLst>
          </p:cNvPr>
          <p:cNvCxnSpPr/>
          <p:nvPr/>
        </p:nvCxnSpPr>
        <p:spPr>
          <a:xfrm flipH="1">
            <a:off x="2664791" y="5224759"/>
            <a:ext cx="861135" cy="0"/>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 xmlns:a16="http://schemas.microsoft.com/office/drawing/2014/main" id="{B9348EE7-CE46-4864-BF43-2C719F38967D}"/>
              </a:ext>
            </a:extLst>
          </p:cNvPr>
          <p:cNvSpPr/>
          <p:nvPr/>
        </p:nvSpPr>
        <p:spPr>
          <a:xfrm>
            <a:off x="4400939" y="2368471"/>
            <a:ext cx="7791061" cy="307777"/>
          </a:xfrm>
          <a:prstGeom prst="rect">
            <a:avLst/>
          </a:prstGeom>
        </p:spPr>
        <p:txBody>
          <a:bodyPr wrap="square">
            <a:spAutoFit/>
          </a:bodyPr>
          <a:lstStyle/>
          <a:p>
            <a:r>
              <a:rPr lang="zh-CN" altLang="en-US" sz="1400" dirty="0">
                <a:solidFill>
                  <a:srgbClr val="FF0000"/>
                </a:solidFill>
                <a:latin typeface="微软雅黑" pitchFamily="34" charset="-122"/>
                <a:ea typeface="微软雅黑" pitchFamily="34" charset="-122"/>
              </a:rPr>
              <a:t>以上的志愿者希望能够“奉献爱心、专业所长、业余时间”，“能够为社会做点有益的事情”；</a:t>
            </a:r>
          </a:p>
        </p:txBody>
      </p:sp>
      <p:sp>
        <p:nvSpPr>
          <p:cNvPr id="6" name="矩形 5">
            <a:extLst>
              <a:ext uri="{FF2B5EF4-FFF2-40B4-BE49-F238E27FC236}">
                <a16:creationId xmlns="" xmlns:a16="http://schemas.microsoft.com/office/drawing/2014/main" id="{9E86F27C-D69C-4995-B5EC-5628230593D1}"/>
              </a:ext>
            </a:extLst>
          </p:cNvPr>
          <p:cNvSpPr/>
          <p:nvPr/>
        </p:nvSpPr>
        <p:spPr>
          <a:xfrm>
            <a:off x="4400939" y="3294421"/>
            <a:ext cx="9818914" cy="307777"/>
          </a:xfrm>
          <a:prstGeom prst="rect">
            <a:avLst/>
          </a:prstGeom>
        </p:spPr>
        <p:txBody>
          <a:bodyPr wrap="square">
            <a:spAutoFit/>
          </a:bodyPr>
          <a:lstStyle/>
          <a:p>
            <a:r>
              <a:rPr lang="zh-CN" altLang="en-US" sz="1400" dirty="0">
                <a:solidFill>
                  <a:srgbClr val="FF0000"/>
                </a:solidFill>
                <a:latin typeface="微软雅黑" pitchFamily="34" charset="-122"/>
                <a:ea typeface="微软雅黑" pitchFamily="34" charset="-122"/>
              </a:rPr>
              <a:t>的人希望“学习新知识”，“获得工作快乐和个人成长”，“结识新朋友，扩大社交范围”；</a:t>
            </a:r>
          </a:p>
        </p:txBody>
      </p:sp>
      <p:sp>
        <p:nvSpPr>
          <p:cNvPr id="7" name="矩形 6">
            <a:extLst>
              <a:ext uri="{FF2B5EF4-FFF2-40B4-BE49-F238E27FC236}">
                <a16:creationId xmlns="" xmlns:a16="http://schemas.microsoft.com/office/drawing/2014/main" id="{23285D2D-0F12-44C8-8473-12E214720F23}"/>
              </a:ext>
            </a:extLst>
          </p:cNvPr>
          <p:cNvSpPr/>
          <p:nvPr/>
        </p:nvSpPr>
        <p:spPr>
          <a:xfrm>
            <a:off x="4400939" y="4220175"/>
            <a:ext cx="8568612" cy="307777"/>
          </a:xfrm>
          <a:prstGeom prst="rect">
            <a:avLst/>
          </a:prstGeom>
        </p:spPr>
        <p:txBody>
          <a:bodyPr wrap="square">
            <a:spAutoFit/>
          </a:bodyPr>
          <a:lstStyle/>
          <a:p>
            <a:r>
              <a:rPr lang="zh-CN" altLang="en-US" sz="1400" dirty="0">
                <a:solidFill>
                  <a:srgbClr val="FF0000"/>
                </a:solidFill>
                <a:latin typeface="微软雅黑" pitchFamily="34" charset="-122"/>
                <a:ea typeface="微软雅黑" pitchFamily="34" charset="-122"/>
              </a:rPr>
              <a:t>的人想“了解社会”，“做些有兴趣的事情”，“尝试新的生活方式”，“增加人际交往能力”；</a:t>
            </a:r>
          </a:p>
        </p:txBody>
      </p:sp>
      <p:sp>
        <p:nvSpPr>
          <p:cNvPr id="8" name="矩形 7">
            <a:extLst>
              <a:ext uri="{FF2B5EF4-FFF2-40B4-BE49-F238E27FC236}">
                <a16:creationId xmlns="" xmlns:a16="http://schemas.microsoft.com/office/drawing/2014/main" id="{94260E22-6DF9-42B1-A797-73F689E869DD}"/>
              </a:ext>
            </a:extLst>
          </p:cNvPr>
          <p:cNvSpPr/>
          <p:nvPr/>
        </p:nvSpPr>
        <p:spPr>
          <a:xfrm>
            <a:off x="4400939" y="5085975"/>
            <a:ext cx="7878147" cy="307777"/>
          </a:xfrm>
          <a:prstGeom prst="rect">
            <a:avLst/>
          </a:prstGeom>
        </p:spPr>
        <p:txBody>
          <a:bodyPr wrap="square">
            <a:spAutoFit/>
          </a:bodyPr>
          <a:lstStyle/>
          <a:p>
            <a:r>
              <a:rPr lang="zh-CN" altLang="en-US" sz="1400" dirty="0">
                <a:solidFill>
                  <a:srgbClr val="FF0000"/>
                </a:solidFill>
                <a:latin typeface="微软雅黑" pitchFamily="34" charset="-122"/>
                <a:ea typeface="微软雅黑" pitchFamily="34" charset="-122"/>
              </a:rPr>
              <a:t>的人是因其他原因，如 “闲得无事，想散散心”， “想赚钱谋生”，“想寻找就业机会”等等。</a:t>
            </a:r>
          </a:p>
        </p:txBody>
      </p:sp>
    </p:spTree>
    <p:extLst>
      <p:ext uri="{BB962C8B-B14F-4D97-AF65-F5344CB8AC3E}">
        <p14:creationId xmlns:p14="http://schemas.microsoft.com/office/powerpoint/2010/main" val="24769012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par>
                                <p:cTn id="16" presetID="10" presetClass="entr" presetSubtype="0" fill="hold"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fade">
                                      <p:cBhvr>
                                        <p:cTn id="18" dur="500"/>
                                        <p:tgtEl>
                                          <p:spTgt spid="7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down)">
                                      <p:cBhvr>
                                        <p:cTn id="23" dur="500"/>
                                        <p:tgtEl>
                                          <p:spTgt spid="5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fade">
                                      <p:cBhvr>
                                        <p:cTn id="28" dur="500"/>
                                        <p:tgtEl>
                                          <p:spTgt spid="7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down)">
                                      <p:cBhvr>
                                        <p:cTn id="36" dur="500"/>
                                        <p:tgtEl>
                                          <p:spTgt spid="5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500"/>
                                        <p:tgtEl>
                                          <p:spTgt spid="7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3" grpId="0" animBg="1"/>
      <p:bldP spid="63" grpId="0" animBg="1"/>
      <p:bldP spid="66" grpId="0" animBg="1"/>
      <p:bldP spid="67" grpId="0" animBg="1"/>
      <p:bldP spid="7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6">
            <a:extLst>
              <a:ext uri="{FF2B5EF4-FFF2-40B4-BE49-F238E27FC236}">
                <a16:creationId xmlns="" xmlns:a16="http://schemas.microsoft.com/office/drawing/2014/main" id="{2871AF34-9526-4749-9948-2C201011A982}"/>
              </a:ext>
            </a:extLst>
          </p:cNvPr>
          <p:cNvSpPr/>
          <p:nvPr/>
        </p:nvSpPr>
        <p:spPr>
          <a:xfrm>
            <a:off x="-4464" y="2984239"/>
            <a:ext cx="4273599" cy="1264172"/>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圆角矩形 1">
            <a:extLst>
              <a:ext uri="{FF2B5EF4-FFF2-40B4-BE49-F238E27FC236}">
                <a16:creationId xmlns="" xmlns:a16="http://schemas.microsoft.com/office/drawing/2014/main" id="{8D88E849-85B7-4DF7-A891-427F05B8BAAC}"/>
              </a:ext>
            </a:extLst>
          </p:cNvPr>
          <p:cNvSpPr/>
          <p:nvPr/>
        </p:nvSpPr>
        <p:spPr>
          <a:xfrm>
            <a:off x="4269135" y="2984239"/>
            <a:ext cx="7776685" cy="126417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4" name="椭圆 3">
            <a:extLst>
              <a:ext uri="{FF2B5EF4-FFF2-40B4-BE49-F238E27FC236}">
                <a16:creationId xmlns="" xmlns:a16="http://schemas.microsoft.com/office/drawing/2014/main" id="{C383CD2F-AA4D-4EDB-9C48-2BBE8F181460}"/>
              </a:ext>
            </a:extLst>
          </p:cNvPr>
          <p:cNvSpPr/>
          <p:nvPr/>
        </p:nvSpPr>
        <p:spPr>
          <a:xfrm>
            <a:off x="3121479" y="3145850"/>
            <a:ext cx="940950" cy="9409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a:extLst>
              <a:ext uri="{FF2B5EF4-FFF2-40B4-BE49-F238E27FC236}">
                <a16:creationId xmlns="" xmlns:a16="http://schemas.microsoft.com/office/drawing/2014/main" id="{45D1AEB9-A277-4B83-9DAE-FE6730531DE4}"/>
              </a:ext>
            </a:extLst>
          </p:cNvPr>
          <p:cNvSpPr/>
          <p:nvPr>
            <p:custDataLst>
              <p:tags r:id="rId1"/>
            </p:custDataLst>
          </p:nvPr>
        </p:nvSpPr>
        <p:spPr>
          <a:xfrm>
            <a:off x="6501074" y="3062326"/>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志愿者的含义</a:t>
            </a:r>
            <a:endParaRPr lang="en-US" altLang="zh-CN" sz="4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5089598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E293091A-C2D3-49FF-8530-7E2BAE360958}"/>
              </a:ext>
            </a:extLst>
          </p:cNvPr>
          <p:cNvSpPr/>
          <p:nvPr/>
        </p:nvSpPr>
        <p:spPr>
          <a:xfrm>
            <a:off x="5571633" y="2108360"/>
            <a:ext cx="1025847" cy="1025847"/>
          </a:xfrm>
          <a:prstGeom prst="ellipse">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3" name="Rectangle 49">
            <a:extLst>
              <a:ext uri="{FF2B5EF4-FFF2-40B4-BE49-F238E27FC236}">
                <a16:creationId xmlns="" xmlns:a16="http://schemas.microsoft.com/office/drawing/2014/main" id="{D5A88836-49FB-4756-825D-8BAA2C2C8613}"/>
              </a:ext>
            </a:extLst>
          </p:cNvPr>
          <p:cNvSpPr/>
          <p:nvPr/>
        </p:nvSpPr>
        <p:spPr>
          <a:xfrm>
            <a:off x="898865" y="3587874"/>
            <a:ext cx="10310326" cy="830997"/>
          </a:xfrm>
          <a:prstGeom prst="rect">
            <a:avLst/>
          </a:prstGeom>
          <a:effectLst/>
        </p:spPr>
        <p:txBody>
          <a:bodyPr wrap="square">
            <a:spAutoFit/>
          </a:bodyPr>
          <a:lstStyle/>
          <a:p>
            <a:pPr marL="0" lvl="1" algn="ctr"/>
            <a:r>
              <a:rPr lang="zh-CN" altLang="en-US" sz="2400" dirty="0">
                <a:solidFill>
                  <a:srgbClr val="FF0000"/>
                </a:solidFill>
                <a:latin typeface="方正静蕾简体" pitchFamily="2" charset="-122"/>
                <a:ea typeface="方正静蕾简体" pitchFamily="2" charset="-122"/>
              </a:rPr>
              <a:t>是指任何人自愿贡献个人的时间和精力，在不为物质报酬的前提下，为推动人类发展、社会进步和社会福利事业而提供的服务。</a:t>
            </a:r>
            <a:endParaRPr lang="en-US" altLang="zh-CN" sz="2400" b="1" dirty="0">
              <a:solidFill>
                <a:srgbClr val="FF0000"/>
              </a:solidFill>
              <a:latin typeface="微软雅黑" pitchFamily="34" charset="-122"/>
              <a:ea typeface="微软雅黑" pitchFamily="34" charset="-122"/>
            </a:endParaRPr>
          </a:p>
        </p:txBody>
      </p:sp>
      <p:sp>
        <p:nvSpPr>
          <p:cNvPr id="4" name="矩形 3">
            <a:extLst>
              <a:ext uri="{FF2B5EF4-FFF2-40B4-BE49-F238E27FC236}">
                <a16:creationId xmlns="" xmlns:a16="http://schemas.microsoft.com/office/drawing/2014/main" id="{4DFBD135-16F8-4AD6-999E-4D9D4291B0F5}"/>
              </a:ext>
            </a:extLst>
          </p:cNvPr>
          <p:cNvSpPr/>
          <p:nvPr/>
        </p:nvSpPr>
        <p:spPr>
          <a:xfrm>
            <a:off x="1386329" y="448781"/>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Arial" panose="020B0604020202020204" pitchFamily="34" charset="0"/>
                <a:ea typeface="微软雅黑" panose="020B0503020204020204" pitchFamily="34" charset="-122"/>
                <a:sym typeface="Arial" panose="020B0604020202020204" pitchFamily="34" charset="0"/>
              </a:rPr>
              <a:t>志愿者的含义</a:t>
            </a:r>
            <a:endParaRPr lang="en-US" altLang="zh-CN" sz="3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a:extLst>
              <a:ext uri="{FF2B5EF4-FFF2-40B4-BE49-F238E27FC236}">
                <a16:creationId xmlns="" xmlns:a16="http://schemas.microsoft.com/office/drawing/2014/main" id="{1DA2495C-9CEC-44C9-A04A-46BB1770A775}"/>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sp>
        <p:nvSpPr>
          <p:cNvPr id="7" name="KSO_Shape">
            <a:extLst>
              <a:ext uri="{FF2B5EF4-FFF2-40B4-BE49-F238E27FC236}">
                <a16:creationId xmlns="" xmlns:a16="http://schemas.microsoft.com/office/drawing/2014/main" id="{4F5AC310-D6E4-4C13-A51C-13E48ECCFC67}"/>
              </a:ext>
            </a:extLst>
          </p:cNvPr>
          <p:cNvSpPr>
            <a:spLocks/>
          </p:cNvSpPr>
          <p:nvPr/>
        </p:nvSpPr>
        <p:spPr bwMode="auto">
          <a:xfrm>
            <a:off x="5762290" y="2399995"/>
            <a:ext cx="644531" cy="44257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1C666E"/>
              </a:solidFill>
              <a:ea typeface="宋体" panose="02010600030101010101" pitchFamily="2" charset="-122"/>
            </a:endParaRPr>
          </a:p>
        </p:txBody>
      </p:sp>
    </p:spTree>
    <p:extLst>
      <p:ext uri="{BB962C8B-B14F-4D97-AF65-F5344CB8AC3E}">
        <p14:creationId xmlns:p14="http://schemas.microsoft.com/office/powerpoint/2010/main" val="217511169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53" presetClass="entr" presetSubtype="16" fill="hold" grpId="0" nodeType="withEffect">
                                  <p:stCondLst>
                                    <p:cond delay="25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3000"/>
                            </p:stCondLst>
                            <p:childTnLst>
                              <p:par>
                                <p:cTn id="17" presetID="35"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style.rotation</p:attrName>
                                        </p:attrNameLst>
                                      </p:cBhvr>
                                      <p:tavLst>
                                        <p:tav tm="0">
                                          <p:val>
                                            <p:fltVal val="720"/>
                                          </p:val>
                                        </p:tav>
                                        <p:tav tm="100000">
                                          <p:val>
                                            <p:fltVal val="0"/>
                                          </p:val>
                                        </p:tav>
                                      </p:tavLst>
                                    </p:anim>
                                    <p:anim calcmode="lin" valueType="num">
                                      <p:cBhvr>
                                        <p:cTn id="21" dur="2000" fill="hold"/>
                                        <p:tgtEl>
                                          <p:spTgt spid="7"/>
                                        </p:tgtEl>
                                        <p:attrNameLst>
                                          <p:attrName>ppt_h</p:attrName>
                                        </p:attrNameLst>
                                      </p:cBhvr>
                                      <p:tavLst>
                                        <p:tav tm="0">
                                          <p:val>
                                            <p:fltVal val="0"/>
                                          </p:val>
                                        </p:tav>
                                        <p:tav tm="100000">
                                          <p:val>
                                            <p:strVal val="#ppt_h"/>
                                          </p:val>
                                        </p:tav>
                                      </p:tavLst>
                                    </p:anim>
                                    <p:anim calcmode="lin" valueType="num">
                                      <p:cBhvr>
                                        <p:cTn id="22"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4DFBD135-16F8-4AD6-999E-4D9D4291B0F5}"/>
              </a:ext>
            </a:extLst>
          </p:cNvPr>
          <p:cNvSpPr/>
          <p:nvPr/>
        </p:nvSpPr>
        <p:spPr>
          <a:xfrm>
            <a:off x="1470305" y="493694"/>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志愿服务五大要素</a:t>
            </a:r>
          </a:p>
        </p:txBody>
      </p:sp>
      <p:sp>
        <p:nvSpPr>
          <p:cNvPr id="5" name="椭圆 4">
            <a:extLst>
              <a:ext uri="{FF2B5EF4-FFF2-40B4-BE49-F238E27FC236}">
                <a16:creationId xmlns="" xmlns:a16="http://schemas.microsoft.com/office/drawing/2014/main" id="{1DA2495C-9CEC-44C9-A04A-46BB1770A775}"/>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graphicFrame>
        <p:nvGraphicFramePr>
          <p:cNvPr id="8" name="图示 7">
            <a:extLst>
              <a:ext uri="{FF2B5EF4-FFF2-40B4-BE49-F238E27FC236}">
                <a16:creationId xmlns="" xmlns:a16="http://schemas.microsoft.com/office/drawing/2014/main" id="{20FF9D66-EA52-4365-B6D4-AF2322C19AA1}"/>
              </a:ext>
            </a:extLst>
          </p:cNvPr>
          <p:cNvGraphicFramePr/>
          <p:nvPr>
            <p:extLst>
              <p:ext uri="{D42A27DB-BD31-4B8C-83A1-F6EECF244321}">
                <p14:modId xmlns:p14="http://schemas.microsoft.com/office/powerpoint/2010/main" val="3136249002"/>
              </p:ext>
            </p:extLst>
          </p:nvPr>
        </p:nvGraphicFramePr>
        <p:xfrm>
          <a:off x="3195865" y="1444691"/>
          <a:ext cx="5747472" cy="43267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9401397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4DFBD135-16F8-4AD6-999E-4D9D4291B0F5}"/>
              </a:ext>
            </a:extLst>
          </p:cNvPr>
          <p:cNvSpPr/>
          <p:nvPr/>
        </p:nvSpPr>
        <p:spPr>
          <a:xfrm>
            <a:off x="1470305" y="493694"/>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志愿服务的特点</a:t>
            </a:r>
          </a:p>
        </p:txBody>
      </p:sp>
      <p:sp>
        <p:nvSpPr>
          <p:cNvPr id="5" name="椭圆 4">
            <a:extLst>
              <a:ext uri="{FF2B5EF4-FFF2-40B4-BE49-F238E27FC236}">
                <a16:creationId xmlns="" xmlns:a16="http://schemas.microsoft.com/office/drawing/2014/main" id="{1DA2495C-9CEC-44C9-A04A-46BB1770A775}"/>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sp>
        <p:nvSpPr>
          <p:cNvPr id="7" name="矩形 5">
            <a:extLst>
              <a:ext uri="{FF2B5EF4-FFF2-40B4-BE49-F238E27FC236}">
                <a16:creationId xmlns="" xmlns:a16="http://schemas.microsoft.com/office/drawing/2014/main" id="{0175B391-BEEE-4320-8D4B-0C0CB8B91932}"/>
              </a:ext>
            </a:extLst>
          </p:cNvPr>
          <p:cNvSpPr/>
          <p:nvPr/>
        </p:nvSpPr>
        <p:spPr>
          <a:xfrm rot="2919292">
            <a:off x="5655304" y="3874755"/>
            <a:ext cx="869444" cy="798740"/>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9" name="矩形 5">
            <a:extLst>
              <a:ext uri="{FF2B5EF4-FFF2-40B4-BE49-F238E27FC236}">
                <a16:creationId xmlns="" xmlns:a16="http://schemas.microsoft.com/office/drawing/2014/main" id="{43563503-429C-404A-8C96-0B1CC2E4D6C9}"/>
              </a:ext>
            </a:extLst>
          </p:cNvPr>
          <p:cNvSpPr/>
          <p:nvPr/>
        </p:nvSpPr>
        <p:spPr>
          <a:xfrm rot="18719445">
            <a:off x="4418792" y="3802577"/>
            <a:ext cx="869444" cy="798740"/>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nvGrpSpPr>
          <p:cNvPr id="10" name="组合 9">
            <a:extLst>
              <a:ext uri="{FF2B5EF4-FFF2-40B4-BE49-F238E27FC236}">
                <a16:creationId xmlns="" xmlns:a16="http://schemas.microsoft.com/office/drawing/2014/main" id="{00102448-F85E-47E3-921A-BF232BC80164}"/>
              </a:ext>
            </a:extLst>
          </p:cNvPr>
          <p:cNvGrpSpPr/>
          <p:nvPr/>
        </p:nvGrpSpPr>
        <p:grpSpPr>
          <a:xfrm>
            <a:off x="3781947" y="3174223"/>
            <a:ext cx="1099902" cy="1099902"/>
            <a:chOff x="3990912" y="2884228"/>
            <a:chExt cx="1008112" cy="1008112"/>
          </a:xfrm>
          <a:solidFill>
            <a:srgbClr val="FF0000"/>
          </a:solidFill>
        </p:grpSpPr>
        <p:sp>
          <p:nvSpPr>
            <p:cNvPr id="11" name="椭圆 10">
              <a:extLst>
                <a:ext uri="{FF2B5EF4-FFF2-40B4-BE49-F238E27FC236}">
                  <a16:creationId xmlns="" xmlns:a16="http://schemas.microsoft.com/office/drawing/2014/main" id="{1D546F7C-C3DE-4761-AD3B-6915653FA4B7}"/>
                </a:ext>
              </a:extLst>
            </p:cNvPr>
            <p:cNvSpPr/>
            <p:nvPr/>
          </p:nvSpPr>
          <p:spPr>
            <a:xfrm>
              <a:off x="3990912" y="2884228"/>
              <a:ext cx="1008112" cy="1008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p>
          </p:txBody>
        </p:sp>
        <p:sp>
          <p:nvSpPr>
            <p:cNvPr id="12" name="Freeform 92">
              <a:extLst>
                <a:ext uri="{FF2B5EF4-FFF2-40B4-BE49-F238E27FC236}">
                  <a16:creationId xmlns="" xmlns:a16="http://schemas.microsoft.com/office/drawing/2014/main" id="{05C608F2-FC7F-4835-83CD-450136BC8BAD}"/>
                </a:ext>
              </a:extLst>
            </p:cNvPr>
            <p:cNvSpPr>
              <a:spLocks noEditPoints="1"/>
            </p:cNvSpPr>
            <p:nvPr/>
          </p:nvSpPr>
          <p:spPr bwMode="auto">
            <a:xfrm>
              <a:off x="4334416" y="3305134"/>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012">
                <a:solidFill>
                  <a:schemeClr val="bg1"/>
                </a:solidFill>
              </a:endParaRPr>
            </a:p>
          </p:txBody>
        </p:sp>
      </p:grpSp>
      <p:grpSp>
        <p:nvGrpSpPr>
          <p:cNvPr id="13" name="组合 12">
            <a:extLst>
              <a:ext uri="{FF2B5EF4-FFF2-40B4-BE49-F238E27FC236}">
                <a16:creationId xmlns="" xmlns:a16="http://schemas.microsoft.com/office/drawing/2014/main" id="{722A6839-6A64-48B9-A66C-93BD29799127}"/>
              </a:ext>
            </a:extLst>
          </p:cNvPr>
          <p:cNvGrpSpPr/>
          <p:nvPr/>
        </p:nvGrpSpPr>
        <p:grpSpPr>
          <a:xfrm>
            <a:off x="4775150" y="4076761"/>
            <a:ext cx="1402894" cy="1402893"/>
            <a:chOff x="5290496" y="3068960"/>
            <a:chExt cx="1285817" cy="1285817"/>
          </a:xfrm>
        </p:grpSpPr>
        <p:sp>
          <p:nvSpPr>
            <p:cNvPr id="14" name="椭圆 13">
              <a:extLst>
                <a:ext uri="{FF2B5EF4-FFF2-40B4-BE49-F238E27FC236}">
                  <a16:creationId xmlns="" xmlns:a16="http://schemas.microsoft.com/office/drawing/2014/main" id="{1DEE7A98-2A99-4696-BE82-B6DCD6685EE2}"/>
                </a:ext>
              </a:extLst>
            </p:cNvPr>
            <p:cNvSpPr/>
            <p:nvPr/>
          </p:nvSpPr>
          <p:spPr>
            <a:xfrm>
              <a:off x="5290496" y="3068960"/>
              <a:ext cx="1285817" cy="128581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5" name="Freeform 90">
              <a:extLst>
                <a:ext uri="{FF2B5EF4-FFF2-40B4-BE49-F238E27FC236}">
                  <a16:creationId xmlns="" xmlns:a16="http://schemas.microsoft.com/office/drawing/2014/main" id="{7BC33AF0-DDEE-49AD-A714-ECEC4A8BEF7D}"/>
                </a:ext>
              </a:extLst>
            </p:cNvPr>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012"/>
            </a:p>
          </p:txBody>
        </p:sp>
      </p:grpSp>
      <p:grpSp>
        <p:nvGrpSpPr>
          <p:cNvPr id="16" name="组合 15">
            <a:extLst>
              <a:ext uri="{FF2B5EF4-FFF2-40B4-BE49-F238E27FC236}">
                <a16:creationId xmlns="" xmlns:a16="http://schemas.microsoft.com/office/drawing/2014/main" id="{E572568A-1169-4020-AE0F-370E2BD43F34}"/>
              </a:ext>
            </a:extLst>
          </p:cNvPr>
          <p:cNvGrpSpPr/>
          <p:nvPr/>
        </p:nvGrpSpPr>
        <p:grpSpPr>
          <a:xfrm>
            <a:off x="6048550" y="2777129"/>
            <a:ext cx="1649854" cy="1649854"/>
            <a:chOff x="6457627" y="1877786"/>
            <a:chExt cx="1512168" cy="1512168"/>
          </a:xfrm>
        </p:grpSpPr>
        <p:sp>
          <p:nvSpPr>
            <p:cNvPr id="17" name="椭圆 16">
              <a:extLst>
                <a:ext uri="{FF2B5EF4-FFF2-40B4-BE49-F238E27FC236}">
                  <a16:creationId xmlns="" xmlns:a16="http://schemas.microsoft.com/office/drawing/2014/main" id="{C437C47F-2DF7-435E-AA21-614CCBA7C24E}"/>
                </a:ext>
              </a:extLst>
            </p:cNvPr>
            <p:cNvSpPr/>
            <p:nvPr/>
          </p:nvSpPr>
          <p:spPr>
            <a:xfrm>
              <a:off x="6457627" y="1877786"/>
              <a:ext cx="1512168" cy="151216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8" name="Freeform 96">
              <a:extLst>
                <a:ext uri="{FF2B5EF4-FFF2-40B4-BE49-F238E27FC236}">
                  <a16:creationId xmlns="" xmlns:a16="http://schemas.microsoft.com/office/drawing/2014/main" id="{9999E700-7AEE-4219-A026-DC34207E6471}"/>
                </a:ext>
              </a:extLst>
            </p:cNvPr>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012"/>
            </a:p>
          </p:txBody>
        </p:sp>
      </p:grpSp>
      <p:sp>
        <p:nvSpPr>
          <p:cNvPr id="19" name="弧形 18">
            <a:extLst>
              <a:ext uri="{FF2B5EF4-FFF2-40B4-BE49-F238E27FC236}">
                <a16:creationId xmlns="" xmlns:a16="http://schemas.microsoft.com/office/drawing/2014/main" id="{A546B8CE-2082-40B4-BFCB-87BBA77D3AEC}"/>
              </a:ext>
            </a:extLst>
          </p:cNvPr>
          <p:cNvSpPr/>
          <p:nvPr/>
        </p:nvSpPr>
        <p:spPr>
          <a:xfrm rot="15231781">
            <a:off x="3559758" y="3065866"/>
            <a:ext cx="1449654" cy="1449654"/>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2"/>
          </a:p>
        </p:txBody>
      </p:sp>
      <p:sp>
        <p:nvSpPr>
          <p:cNvPr id="20" name="弧形 19">
            <a:extLst>
              <a:ext uri="{FF2B5EF4-FFF2-40B4-BE49-F238E27FC236}">
                <a16:creationId xmlns="" xmlns:a16="http://schemas.microsoft.com/office/drawing/2014/main" id="{E817D98E-33B7-405F-B9A0-64FD15FF2879}"/>
              </a:ext>
            </a:extLst>
          </p:cNvPr>
          <p:cNvSpPr/>
          <p:nvPr/>
        </p:nvSpPr>
        <p:spPr>
          <a:xfrm rot="8176387">
            <a:off x="4697356" y="4055681"/>
            <a:ext cx="1687514" cy="1687514"/>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2"/>
          </a:p>
        </p:txBody>
      </p:sp>
      <p:sp>
        <p:nvSpPr>
          <p:cNvPr id="21" name="椭圆 20">
            <a:extLst>
              <a:ext uri="{FF2B5EF4-FFF2-40B4-BE49-F238E27FC236}">
                <a16:creationId xmlns="" xmlns:a16="http://schemas.microsoft.com/office/drawing/2014/main" id="{45605479-CBFC-4D15-BBFF-8194AD377244}"/>
              </a:ext>
            </a:extLst>
          </p:cNvPr>
          <p:cNvSpPr/>
          <p:nvPr/>
        </p:nvSpPr>
        <p:spPr>
          <a:xfrm>
            <a:off x="4088171" y="2920458"/>
            <a:ext cx="392823" cy="392823"/>
          </a:xfrm>
          <a:prstGeom prst="ellipse">
            <a:avLst/>
          </a:prstGeom>
          <a:solidFill>
            <a:srgbClr val="FF0000">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1</a:t>
            </a:r>
            <a:endParaRPr lang="zh-CN" altLang="en-US" sz="3200" b="1" dirty="0"/>
          </a:p>
        </p:txBody>
      </p:sp>
      <p:sp>
        <p:nvSpPr>
          <p:cNvPr id="23" name="椭圆 22">
            <a:extLst>
              <a:ext uri="{FF2B5EF4-FFF2-40B4-BE49-F238E27FC236}">
                <a16:creationId xmlns="" xmlns:a16="http://schemas.microsoft.com/office/drawing/2014/main" id="{4B480658-93A1-49F1-B971-72EE4C0638AF}"/>
              </a:ext>
            </a:extLst>
          </p:cNvPr>
          <p:cNvSpPr/>
          <p:nvPr/>
        </p:nvSpPr>
        <p:spPr>
          <a:xfrm>
            <a:off x="4666170" y="5086422"/>
            <a:ext cx="392823" cy="392823"/>
          </a:xfrm>
          <a:prstGeom prst="ellipse">
            <a:avLst/>
          </a:prstGeom>
          <a:solidFill>
            <a:srgbClr val="FF0000">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bg1"/>
                </a:solidFill>
              </a:rPr>
              <a:t>2</a:t>
            </a:r>
            <a:endParaRPr lang="zh-CN" altLang="en-US" sz="2800" b="1" dirty="0">
              <a:solidFill>
                <a:schemeClr val="bg1"/>
              </a:solidFill>
            </a:endParaRPr>
          </a:p>
        </p:txBody>
      </p:sp>
      <p:sp>
        <p:nvSpPr>
          <p:cNvPr id="27" name="椭圆 26">
            <a:extLst>
              <a:ext uri="{FF2B5EF4-FFF2-40B4-BE49-F238E27FC236}">
                <a16:creationId xmlns="" xmlns:a16="http://schemas.microsoft.com/office/drawing/2014/main" id="{D0BC088B-4D83-4651-9896-79FED3008FCB}"/>
              </a:ext>
            </a:extLst>
          </p:cNvPr>
          <p:cNvSpPr/>
          <p:nvPr/>
        </p:nvSpPr>
        <p:spPr>
          <a:xfrm>
            <a:off x="6677065" y="2509399"/>
            <a:ext cx="392823" cy="392823"/>
          </a:xfrm>
          <a:prstGeom prst="ellipse">
            <a:avLst/>
          </a:prstGeom>
          <a:solidFill>
            <a:srgbClr val="FF0000">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t>3</a:t>
            </a:r>
            <a:endParaRPr lang="zh-CN" altLang="en-US" sz="3200" b="1" dirty="0"/>
          </a:p>
        </p:txBody>
      </p:sp>
      <p:sp>
        <p:nvSpPr>
          <p:cNvPr id="3" name="矩形 2">
            <a:extLst>
              <a:ext uri="{FF2B5EF4-FFF2-40B4-BE49-F238E27FC236}">
                <a16:creationId xmlns="" xmlns:a16="http://schemas.microsoft.com/office/drawing/2014/main" id="{F6581EEC-0508-4CFD-92C5-4E769C91F03E}"/>
              </a:ext>
            </a:extLst>
          </p:cNvPr>
          <p:cNvSpPr/>
          <p:nvPr/>
        </p:nvSpPr>
        <p:spPr>
          <a:xfrm>
            <a:off x="29347" y="2290928"/>
            <a:ext cx="3582300" cy="1311128"/>
          </a:xfrm>
          <a:prstGeom prst="rect">
            <a:avLst/>
          </a:prstGeom>
        </p:spPr>
        <p:txBody>
          <a:bodyPr wrap="square">
            <a:spAutoFit/>
          </a:bodyPr>
          <a:lstStyle/>
          <a:p>
            <a:pPr>
              <a:lnSpc>
                <a:spcPct val="120000"/>
              </a:lnSpc>
              <a:buFont typeface="Wingdings" pitchFamily="2" charset="2"/>
              <a:buNone/>
            </a:pPr>
            <a:r>
              <a:rPr lang="zh-CN" altLang="en-US" sz="2400" b="1" dirty="0">
                <a:solidFill>
                  <a:srgbClr val="FF0000"/>
                </a:solidFill>
                <a:latin typeface="微软雅黑" pitchFamily="34" charset="-122"/>
                <a:ea typeface="微软雅黑" pitchFamily="34" charset="-122"/>
              </a:rPr>
              <a:t>公益性</a:t>
            </a:r>
            <a:endParaRPr lang="en-US" altLang="zh-CN" sz="2400" b="1" dirty="0">
              <a:solidFill>
                <a:srgbClr val="FF0000"/>
              </a:solidFill>
              <a:latin typeface="微软雅黑" pitchFamily="34" charset="-122"/>
              <a:ea typeface="微软雅黑" pitchFamily="34" charset="-122"/>
            </a:endParaRPr>
          </a:p>
          <a:p>
            <a:pPr>
              <a:lnSpc>
                <a:spcPct val="120000"/>
              </a:lnSpc>
              <a:buFont typeface="Wingdings" pitchFamily="2" charset="2"/>
              <a:buNone/>
            </a:pPr>
            <a:r>
              <a:rPr lang="zh-CN" altLang="en-US" sz="1400" dirty="0">
                <a:solidFill>
                  <a:srgbClr val="FF0000"/>
                </a:solidFill>
                <a:latin typeface="微软雅黑" pitchFamily="34" charset="-122"/>
                <a:ea typeface="微软雅黑" pitchFamily="34" charset="-122"/>
              </a:rPr>
              <a:t>志愿服务或是出于社会利益、或是出于爱心，它是基于利他主义的、自发的、不受任何人强迫的，且不以谋取报酬为目的自愿性行为。</a:t>
            </a:r>
          </a:p>
        </p:txBody>
      </p:sp>
      <p:sp>
        <p:nvSpPr>
          <p:cNvPr id="28" name="矩形 27">
            <a:extLst>
              <a:ext uri="{FF2B5EF4-FFF2-40B4-BE49-F238E27FC236}">
                <a16:creationId xmlns="" xmlns:a16="http://schemas.microsoft.com/office/drawing/2014/main" id="{6B79A74F-04AC-4FDE-977F-C85BDD64AB1D}"/>
              </a:ext>
            </a:extLst>
          </p:cNvPr>
          <p:cNvSpPr/>
          <p:nvPr/>
        </p:nvSpPr>
        <p:spPr>
          <a:xfrm>
            <a:off x="3726038" y="5614726"/>
            <a:ext cx="4766956" cy="1052596"/>
          </a:xfrm>
          <a:prstGeom prst="rect">
            <a:avLst/>
          </a:prstGeom>
        </p:spPr>
        <p:txBody>
          <a:bodyPr wrap="square">
            <a:spAutoFit/>
          </a:bodyPr>
          <a:lstStyle/>
          <a:p>
            <a:pPr>
              <a:lnSpc>
                <a:spcPct val="120000"/>
              </a:lnSpc>
            </a:pPr>
            <a:r>
              <a:rPr lang="zh-CN" altLang="en-US" sz="2400" b="1" dirty="0">
                <a:solidFill>
                  <a:srgbClr val="FF0000"/>
                </a:solidFill>
                <a:latin typeface="微软雅黑" pitchFamily="34" charset="-122"/>
                <a:ea typeface="微软雅黑" pitchFamily="34" charset="-122"/>
              </a:rPr>
              <a:t>自愿性</a:t>
            </a:r>
            <a:endParaRPr lang="en-US" altLang="zh-CN" sz="2400" b="1" dirty="0">
              <a:solidFill>
                <a:srgbClr val="FF0000"/>
              </a:solidFill>
              <a:latin typeface="微软雅黑" pitchFamily="34" charset="-122"/>
              <a:ea typeface="微软雅黑" pitchFamily="34" charset="-122"/>
            </a:endParaRPr>
          </a:p>
          <a:p>
            <a:pPr>
              <a:lnSpc>
                <a:spcPct val="120000"/>
              </a:lnSpc>
            </a:pPr>
            <a:r>
              <a:rPr lang="zh-CN" altLang="en-US" sz="1400" dirty="0">
                <a:solidFill>
                  <a:srgbClr val="FF0000"/>
                </a:solidFill>
                <a:latin typeface="微软雅黑" pitchFamily="34" charset="-122"/>
                <a:ea typeface="微软雅黑" pitchFamily="34" charset="-122"/>
              </a:rPr>
              <a:t>尽管有些志愿活动搀杂着某些义务性的或利益性的因素和压力，但是志愿活动的本质是志愿性的而非强制性的。</a:t>
            </a:r>
          </a:p>
        </p:txBody>
      </p:sp>
      <p:sp>
        <p:nvSpPr>
          <p:cNvPr id="29" name="矩形 28">
            <a:extLst>
              <a:ext uri="{FF2B5EF4-FFF2-40B4-BE49-F238E27FC236}">
                <a16:creationId xmlns="" xmlns:a16="http://schemas.microsoft.com/office/drawing/2014/main" id="{3A9D5F8B-98EA-4FDE-BCB0-C07BE6ADD867}"/>
              </a:ext>
            </a:extLst>
          </p:cNvPr>
          <p:cNvSpPr/>
          <p:nvPr/>
        </p:nvSpPr>
        <p:spPr>
          <a:xfrm>
            <a:off x="7749845" y="2666365"/>
            <a:ext cx="4305306" cy="1569660"/>
          </a:xfrm>
          <a:prstGeom prst="rect">
            <a:avLst/>
          </a:prstGeom>
        </p:spPr>
        <p:txBody>
          <a:bodyPr wrap="square">
            <a:spAutoFit/>
          </a:bodyPr>
          <a:lstStyle/>
          <a:p>
            <a:pPr>
              <a:lnSpc>
                <a:spcPct val="120000"/>
              </a:lnSpc>
              <a:buFont typeface="Wingdings" pitchFamily="2" charset="2"/>
              <a:buNone/>
            </a:pPr>
            <a:r>
              <a:rPr lang="zh-CN" altLang="en-US" sz="2400" b="1" dirty="0">
                <a:solidFill>
                  <a:srgbClr val="FF0000"/>
                </a:solidFill>
                <a:latin typeface="微软雅黑" pitchFamily="34" charset="-122"/>
                <a:ea typeface="微软雅黑" pitchFamily="34" charset="-122"/>
              </a:rPr>
              <a:t>公众性</a:t>
            </a:r>
            <a:endParaRPr lang="en-US" altLang="zh-CN" sz="2400" b="1" dirty="0">
              <a:solidFill>
                <a:srgbClr val="FF0000"/>
              </a:solidFill>
              <a:latin typeface="微软雅黑" pitchFamily="34" charset="-122"/>
              <a:ea typeface="微软雅黑" pitchFamily="34" charset="-122"/>
            </a:endParaRPr>
          </a:p>
          <a:p>
            <a:pPr>
              <a:lnSpc>
                <a:spcPct val="120000"/>
              </a:lnSpc>
              <a:buFont typeface="Wingdings" pitchFamily="2" charset="2"/>
              <a:buNone/>
            </a:pPr>
            <a:r>
              <a:rPr lang="zh-CN" altLang="en-US" sz="1400" dirty="0">
                <a:solidFill>
                  <a:srgbClr val="FF0000"/>
                </a:solidFill>
                <a:latin typeface="微软雅黑" pitchFamily="34" charset="-122"/>
                <a:ea typeface="微软雅黑" pitchFamily="34" charset="-122"/>
              </a:rPr>
              <a:t>志愿服务是公众参与社会生活的一种重要方式和途径。有两种形式：正式的参与和非正式的参与，正式的参与是有组织的参与，非正式的参与是指自发的、不计报酬的为社会或他人服务。</a:t>
            </a:r>
          </a:p>
        </p:txBody>
      </p:sp>
      <p:sp>
        <p:nvSpPr>
          <p:cNvPr id="30" name="矩形 29">
            <a:extLst>
              <a:ext uri="{FF2B5EF4-FFF2-40B4-BE49-F238E27FC236}">
                <a16:creationId xmlns="" xmlns:a16="http://schemas.microsoft.com/office/drawing/2014/main" id="{BA7D6795-E344-414F-8D39-C01176ED0A45}"/>
              </a:ext>
            </a:extLst>
          </p:cNvPr>
          <p:cNvSpPr/>
          <p:nvPr/>
        </p:nvSpPr>
        <p:spPr>
          <a:xfrm>
            <a:off x="2887163" y="1515429"/>
            <a:ext cx="6186309" cy="646331"/>
          </a:xfrm>
          <a:prstGeom prst="rect">
            <a:avLst/>
          </a:prstGeom>
        </p:spPr>
        <p:txBody>
          <a:bodyPr wrap="none">
            <a:spAutoFit/>
          </a:bodyPr>
          <a:lstStyle/>
          <a:p>
            <a:r>
              <a:rPr lang="zh-CN" altLang="en-US" sz="3600" b="1" dirty="0">
                <a:solidFill>
                  <a:srgbClr val="FF0000"/>
                </a:solidFill>
                <a:latin typeface="微软雅黑" pitchFamily="34" charset="-122"/>
                <a:ea typeface="微软雅黑" pitchFamily="34" charset="-122"/>
              </a:rPr>
              <a:t>有别于有偿服务和强制性劳动</a:t>
            </a:r>
            <a:endParaRPr lang="zh-CN" altLang="en-US" sz="3600" dirty="0">
              <a:solidFill>
                <a:srgbClr val="FF0000"/>
              </a:solidFill>
            </a:endParaRPr>
          </a:p>
        </p:txBody>
      </p:sp>
    </p:spTree>
    <p:extLst>
      <p:ext uri="{BB962C8B-B14F-4D97-AF65-F5344CB8AC3E}">
        <p14:creationId xmlns:p14="http://schemas.microsoft.com/office/powerpoint/2010/main" val="65390738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4DFBD135-16F8-4AD6-999E-4D9D4291B0F5}"/>
              </a:ext>
            </a:extLst>
          </p:cNvPr>
          <p:cNvSpPr/>
          <p:nvPr/>
        </p:nvSpPr>
        <p:spPr>
          <a:xfrm>
            <a:off x="1470305" y="493694"/>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志愿服务的价值</a:t>
            </a:r>
            <a:endParaRPr lang="zh-CN" altLang="en-US" sz="1600" b="1" dirty="0">
              <a:solidFill>
                <a:schemeClr val="bg1"/>
              </a:solidFill>
              <a:latin typeface="微软雅黑" pitchFamily="34" charset="-122"/>
              <a:ea typeface="微软雅黑" pitchFamily="34" charset="-122"/>
            </a:endParaRPr>
          </a:p>
        </p:txBody>
      </p:sp>
      <p:sp>
        <p:nvSpPr>
          <p:cNvPr id="5" name="椭圆 4">
            <a:extLst>
              <a:ext uri="{FF2B5EF4-FFF2-40B4-BE49-F238E27FC236}">
                <a16:creationId xmlns="" xmlns:a16="http://schemas.microsoft.com/office/drawing/2014/main" id="{1DA2495C-9CEC-44C9-A04A-46BB1770A775}"/>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cxnSp>
        <p:nvCxnSpPr>
          <p:cNvPr id="7" name="肘形连接符 174">
            <a:extLst>
              <a:ext uri="{FF2B5EF4-FFF2-40B4-BE49-F238E27FC236}">
                <a16:creationId xmlns="" xmlns:a16="http://schemas.microsoft.com/office/drawing/2014/main" id="{862769C3-C925-4EA7-B456-768EBC18BC98}"/>
              </a:ext>
            </a:extLst>
          </p:cNvPr>
          <p:cNvCxnSpPr/>
          <p:nvPr/>
        </p:nvCxnSpPr>
        <p:spPr>
          <a:xfrm flipV="1">
            <a:off x="2217316" y="2703625"/>
            <a:ext cx="2181518" cy="567760"/>
          </a:xfrm>
          <a:prstGeom prst="bentConnector3">
            <a:avLst>
              <a:gd name="adj1" fmla="val 62381"/>
            </a:avLst>
          </a:prstGeom>
          <a:ln w="9525" cap="rnd">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 name="肘形连接符 175">
            <a:extLst>
              <a:ext uri="{FF2B5EF4-FFF2-40B4-BE49-F238E27FC236}">
                <a16:creationId xmlns="" xmlns:a16="http://schemas.microsoft.com/office/drawing/2014/main" id="{3B6C7EEA-FA84-449D-BD7D-FED465AA25F0}"/>
              </a:ext>
            </a:extLst>
          </p:cNvPr>
          <p:cNvCxnSpPr/>
          <p:nvPr/>
        </p:nvCxnSpPr>
        <p:spPr>
          <a:xfrm>
            <a:off x="2217316" y="3510947"/>
            <a:ext cx="2321653" cy="609110"/>
          </a:xfrm>
          <a:prstGeom prst="bentConnector3">
            <a:avLst>
              <a:gd name="adj1" fmla="val 50000"/>
            </a:avLst>
          </a:prstGeom>
          <a:ln w="9525">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 xmlns:a16="http://schemas.microsoft.com/office/drawing/2014/main" id="{DC7F4E3D-A802-4B82-8F38-BC5023B8FA7E}"/>
              </a:ext>
            </a:extLst>
          </p:cNvPr>
          <p:cNvSpPr/>
          <p:nvPr/>
        </p:nvSpPr>
        <p:spPr>
          <a:xfrm>
            <a:off x="4398835" y="2452949"/>
            <a:ext cx="410094" cy="4100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latin typeface="Impact MT Std" pitchFamily="34" charset="0"/>
                <a:ea typeface="方正兰亭黑简体" panose="02000000000000000000" pitchFamily="2" charset="-122"/>
              </a:rPr>
              <a:t>1</a:t>
            </a:r>
            <a:endParaRPr lang="zh-CN" altLang="en-US" sz="1500" dirty="0">
              <a:latin typeface="Impact MT Std" pitchFamily="34" charset="0"/>
              <a:ea typeface="方正兰亭黑简体" panose="02000000000000000000" pitchFamily="2" charset="-122"/>
            </a:endParaRPr>
          </a:p>
        </p:txBody>
      </p:sp>
      <p:cxnSp>
        <p:nvCxnSpPr>
          <p:cNvPr id="12" name="肘形连接符 178">
            <a:extLst>
              <a:ext uri="{FF2B5EF4-FFF2-40B4-BE49-F238E27FC236}">
                <a16:creationId xmlns="" xmlns:a16="http://schemas.microsoft.com/office/drawing/2014/main" id="{15378204-51C9-4F76-BE4F-33F970F867CC}"/>
              </a:ext>
            </a:extLst>
          </p:cNvPr>
          <p:cNvCxnSpPr/>
          <p:nvPr/>
        </p:nvCxnSpPr>
        <p:spPr>
          <a:xfrm flipV="1">
            <a:off x="2681404" y="3444282"/>
            <a:ext cx="2257351" cy="582990"/>
          </a:xfrm>
          <a:prstGeom prst="bentConnector3">
            <a:avLst>
              <a:gd name="adj1" fmla="val 50000"/>
            </a:avLst>
          </a:prstGeom>
          <a:ln w="9525">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13" name="肘形连接符 179">
            <a:extLst>
              <a:ext uri="{FF2B5EF4-FFF2-40B4-BE49-F238E27FC236}">
                <a16:creationId xmlns="" xmlns:a16="http://schemas.microsoft.com/office/drawing/2014/main" id="{479178B7-56E7-40C5-BB41-21746883566E}"/>
              </a:ext>
            </a:extLst>
          </p:cNvPr>
          <p:cNvCxnSpPr/>
          <p:nvPr/>
        </p:nvCxnSpPr>
        <p:spPr>
          <a:xfrm>
            <a:off x="2649252" y="4251635"/>
            <a:ext cx="2321653" cy="609110"/>
          </a:xfrm>
          <a:prstGeom prst="bentConnector3">
            <a:avLst>
              <a:gd name="adj1" fmla="val 55369"/>
            </a:avLst>
          </a:prstGeom>
          <a:ln w="9525">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 xmlns:a16="http://schemas.microsoft.com/office/drawing/2014/main" id="{42E1B6DC-A679-445F-B97B-69BA0BAF699B}"/>
              </a:ext>
            </a:extLst>
          </p:cNvPr>
          <p:cNvSpPr/>
          <p:nvPr/>
        </p:nvSpPr>
        <p:spPr>
          <a:xfrm>
            <a:off x="4938755" y="3208837"/>
            <a:ext cx="410094" cy="4100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latin typeface="Impact MT Std" pitchFamily="34" charset="0"/>
                <a:ea typeface="方正兰亭黑简体" panose="02000000000000000000" pitchFamily="2" charset="-122"/>
              </a:rPr>
              <a:t>2</a:t>
            </a:r>
            <a:endParaRPr lang="zh-CN" altLang="en-US" sz="1500" dirty="0">
              <a:latin typeface="Impact MT Std" pitchFamily="34" charset="0"/>
              <a:ea typeface="方正兰亭黑简体" panose="02000000000000000000" pitchFamily="2" charset="-122"/>
            </a:endParaRPr>
          </a:p>
        </p:txBody>
      </p:sp>
      <p:sp>
        <p:nvSpPr>
          <p:cNvPr id="16" name="椭圆 15">
            <a:extLst>
              <a:ext uri="{FF2B5EF4-FFF2-40B4-BE49-F238E27FC236}">
                <a16:creationId xmlns="" xmlns:a16="http://schemas.microsoft.com/office/drawing/2014/main" id="{08D8CE30-8519-478D-AF05-7DA3836C13E5}"/>
              </a:ext>
            </a:extLst>
          </p:cNvPr>
          <p:cNvSpPr/>
          <p:nvPr/>
        </p:nvSpPr>
        <p:spPr>
          <a:xfrm>
            <a:off x="4344843" y="3888891"/>
            <a:ext cx="410094" cy="4100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latin typeface="Impact MT Std" pitchFamily="34" charset="0"/>
                <a:ea typeface="方正兰亭黑简体" panose="02000000000000000000" pitchFamily="2" charset="-122"/>
              </a:rPr>
              <a:t>3</a:t>
            </a:r>
            <a:endParaRPr lang="zh-CN" altLang="en-US" sz="1500" dirty="0">
              <a:latin typeface="Impact MT Std" pitchFamily="34" charset="0"/>
              <a:ea typeface="方正兰亭黑简体" panose="02000000000000000000" pitchFamily="2" charset="-122"/>
            </a:endParaRPr>
          </a:p>
        </p:txBody>
      </p:sp>
      <p:sp>
        <p:nvSpPr>
          <p:cNvPr id="18" name="椭圆 17">
            <a:extLst>
              <a:ext uri="{FF2B5EF4-FFF2-40B4-BE49-F238E27FC236}">
                <a16:creationId xmlns="" xmlns:a16="http://schemas.microsoft.com/office/drawing/2014/main" id="{5221D918-C050-4287-ABE4-B6D6A388E23B}"/>
              </a:ext>
            </a:extLst>
          </p:cNvPr>
          <p:cNvSpPr/>
          <p:nvPr/>
        </p:nvSpPr>
        <p:spPr>
          <a:xfrm>
            <a:off x="4884763" y="4644778"/>
            <a:ext cx="410094" cy="41009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latin typeface="Impact MT Std" pitchFamily="34" charset="0"/>
                <a:ea typeface="方正兰亭黑简体" panose="02000000000000000000" pitchFamily="2" charset="-122"/>
              </a:rPr>
              <a:t>4</a:t>
            </a:r>
            <a:endParaRPr lang="zh-CN" altLang="en-US" sz="1500" dirty="0">
              <a:latin typeface="Impact MT Std" pitchFamily="34" charset="0"/>
              <a:ea typeface="方正兰亭黑简体" panose="02000000000000000000" pitchFamily="2" charset="-122"/>
            </a:endParaRPr>
          </a:p>
        </p:txBody>
      </p:sp>
      <p:sp>
        <p:nvSpPr>
          <p:cNvPr id="20" name="Freeform 9">
            <a:extLst>
              <a:ext uri="{FF2B5EF4-FFF2-40B4-BE49-F238E27FC236}">
                <a16:creationId xmlns="" xmlns:a16="http://schemas.microsoft.com/office/drawing/2014/main" id="{190DF485-54DB-402D-BEBA-49B45EDA6E9A}"/>
              </a:ext>
            </a:extLst>
          </p:cNvPr>
          <p:cNvSpPr>
            <a:spLocks/>
          </p:cNvSpPr>
          <p:nvPr/>
        </p:nvSpPr>
        <p:spPr bwMode="auto">
          <a:xfrm flipH="1">
            <a:off x="661737" y="2917036"/>
            <a:ext cx="2213670" cy="138233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0000"/>
          </a:solidFill>
          <a:ln>
            <a:noFill/>
          </a:ln>
          <a:extLst/>
        </p:spPr>
        <p:txBody>
          <a:bodyPr vert="horz" wrap="square" lIns="56625" tIns="28313" rIns="56625" bIns="2831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251">
              <a:defRPr/>
            </a:pPr>
            <a:endParaRPr lang="zh-CN" altLang="en-US" sz="1125">
              <a:solidFill>
                <a:sysClr val="windowText" lastClr="000000"/>
              </a:solidFill>
              <a:latin typeface="Calibri"/>
              <a:ea typeface="宋体"/>
            </a:endParaRPr>
          </a:p>
        </p:txBody>
      </p:sp>
      <p:sp>
        <p:nvSpPr>
          <p:cNvPr id="21" name="KSO_Shape">
            <a:extLst>
              <a:ext uri="{FF2B5EF4-FFF2-40B4-BE49-F238E27FC236}">
                <a16:creationId xmlns="" xmlns:a16="http://schemas.microsoft.com/office/drawing/2014/main" id="{2DC75991-72AF-47F3-A56E-D7A8D31C5F2C}"/>
              </a:ext>
            </a:extLst>
          </p:cNvPr>
          <p:cNvSpPr>
            <a:spLocks/>
          </p:cNvSpPr>
          <p:nvPr/>
        </p:nvSpPr>
        <p:spPr bwMode="auto">
          <a:xfrm>
            <a:off x="1438971" y="3370384"/>
            <a:ext cx="475633" cy="47563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solidFill>
                <a:schemeClr val="bg1"/>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 xmlns:a16="http://schemas.microsoft.com/office/drawing/2014/main" id="{56A053F6-73F8-4B95-939A-F5A5307D4172}"/>
              </a:ext>
            </a:extLst>
          </p:cNvPr>
          <p:cNvSpPr/>
          <p:nvPr/>
        </p:nvSpPr>
        <p:spPr>
          <a:xfrm>
            <a:off x="976017" y="3956415"/>
            <a:ext cx="1565251" cy="224974"/>
          </a:xfrm>
          <a:prstGeom prst="rect">
            <a:avLst/>
          </a:prstGeom>
        </p:spPr>
        <p:txBody>
          <a:bodyPr wrap="square" lIns="68555" tIns="34278" rIns="68555" bIns="34278">
            <a:spAutoFit/>
          </a:bodyPr>
          <a:lstStyle/>
          <a:p>
            <a:pPr algn="ctr">
              <a:spcBef>
                <a:spcPct val="0"/>
              </a:spcBef>
              <a:buFont typeface="Arial" charset="0"/>
              <a:buNone/>
            </a:pPr>
            <a:r>
              <a:rPr lang="zh-CN" altLang="en-US" sz="1012"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志愿服务的价值</a:t>
            </a:r>
          </a:p>
        </p:txBody>
      </p:sp>
      <p:sp>
        <p:nvSpPr>
          <p:cNvPr id="2" name="矩形 1">
            <a:extLst>
              <a:ext uri="{FF2B5EF4-FFF2-40B4-BE49-F238E27FC236}">
                <a16:creationId xmlns="" xmlns:a16="http://schemas.microsoft.com/office/drawing/2014/main" id="{E3F36619-2AB0-457F-BD83-ED5AC3132B36}"/>
              </a:ext>
            </a:extLst>
          </p:cNvPr>
          <p:cNvSpPr/>
          <p:nvPr/>
        </p:nvSpPr>
        <p:spPr>
          <a:xfrm>
            <a:off x="4881007" y="2141916"/>
            <a:ext cx="1569660" cy="369332"/>
          </a:xfrm>
          <a:prstGeom prst="rect">
            <a:avLst/>
          </a:prstGeom>
        </p:spPr>
        <p:txBody>
          <a:bodyPr wrap="none">
            <a:spAutoFit/>
          </a:bodyPr>
          <a:lstStyle/>
          <a:p>
            <a:r>
              <a:rPr lang="zh-CN" altLang="en-US" b="1" dirty="0">
                <a:solidFill>
                  <a:srgbClr val="FF0000"/>
                </a:solidFill>
                <a:latin typeface="微软雅黑" pitchFamily="34" charset="-122"/>
                <a:ea typeface="微软雅黑" pitchFamily="34" charset="-122"/>
              </a:rPr>
              <a:t>对社会的贡献</a:t>
            </a:r>
          </a:p>
        </p:txBody>
      </p:sp>
      <p:sp>
        <p:nvSpPr>
          <p:cNvPr id="3" name="矩形 2">
            <a:extLst>
              <a:ext uri="{FF2B5EF4-FFF2-40B4-BE49-F238E27FC236}">
                <a16:creationId xmlns="" xmlns:a16="http://schemas.microsoft.com/office/drawing/2014/main" id="{E3BB4525-3419-471F-8C42-187F31D570C6}"/>
              </a:ext>
            </a:extLst>
          </p:cNvPr>
          <p:cNvSpPr/>
          <p:nvPr/>
        </p:nvSpPr>
        <p:spPr>
          <a:xfrm>
            <a:off x="4881007" y="2573810"/>
            <a:ext cx="8130073" cy="286232"/>
          </a:xfrm>
          <a:prstGeom prst="rect">
            <a:avLst/>
          </a:prstGeom>
        </p:spPr>
        <p:txBody>
          <a:bodyPr wrap="square">
            <a:spAutoFit/>
          </a:bodyPr>
          <a:lstStyle/>
          <a:p>
            <a:pPr>
              <a:lnSpc>
                <a:spcPct val="90000"/>
              </a:lnSpc>
              <a:buFont typeface="Wingdings" pitchFamily="2" charset="2"/>
              <a:buNone/>
            </a:pPr>
            <a:r>
              <a:rPr lang="zh-CN" altLang="en-US" sz="1400" dirty="0">
                <a:solidFill>
                  <a:srgbClr val="FF0000"/>
                </a:solidFill>
                <a:latin typeface="微软雅黑" pitchFamily="34" charset="-122"/>
                <a:ea typeface="微软雅黑" pitchFamily="34" charset="-122"/>
              </a:rPr>
              <a:t>有助于建立一个关怀、互助、信任、具有奉献精神的社会，并充分利用社会的人力资源。</a:t>
            </a:r>
          </a:p>
        </p:txBody>
      </p:sp>
      <p:sp>
        <p:nvSpPr>
          <p:cNvPr id="32" name="矩形 31">
            <a:extLst>
              <a:ext uri="{FF2B5EF4-FFF2-40B4-BE49-F238E27FC236}">
                <a16:creationId xmlns="" xmlns:a16="http://schemas.microsoft.com/office/drawing/2014/main" id="{B3301888-3123-407B-A2BD-FEFA40B062F2}"/>
              </a:ext>
            </a:extLst>
          </p:cNvPr>
          <p:cNvSpPr/>
          <p:nvPr/>
        </p:nvSpPr>
        <p:spPr>
          <a:xfrm>
            <a:off x="5423137" y="2973167"/>
            <a:ext cx="1569660" cy="369332"/>
          </a:xfrm>
          <a:prstGeom prst="rect">
            <a:avLst/>
          </a:prstGeom>
        </p:spPr>
        <p:txBody>
          <a:bodyPr wrap="none">
            <a:spAutoFit/>
          </a:bodyPr>
          <a:lstStyle/>
          <a:p>
            <a:r>
              <a:rPr lang="zh-CN" altLang="en-US" b="1" dirty="0">
                <a:solidFill>
                  <a:srgbClr val="FF0000"/>
                </a:solidFill>
                <a:latin typeface="微软雅黑" pitchFamily="34" charset="-122"/>
                <a:ea typeface="微软雅黑" pitchFamily="34" charset="-122"/>
              </a:rPr>
              <a:t>对组织的贡献</a:t>
            </a:r>
          </a:p>
        </p:txBody>
      </p:sp>
      <p:sp>
        <p:nvSpPr>
          <p:cNvPr id="33" name="矩形 32">
            <a:extLst>
              <a:ext uri="{FF2B5EF4-FFF2-40B4-BE49-F238E27FC236}">
                <a16:creationId xmlns="" xmlns:a16="http://schemas.microsoft.com/office/drawing/2014/main" id="{F63C6237-842B-47C3-96C1-1C4DF187ED51}"/>
              </a:ext>
            </a:extLst>
          </p:cNvPr>
          <p:cNvSpPr/>
          <p:nvPr/>
        </p:nvSpPr>
        <p:spPr>
          <a:xfrm>
            <a:off x="5423137" y="3335308"/>
            <a:ext cx="6585004" cy="480131"/>
          </a:xfrm>
          <a:prstGeom prst="rect">
            <a:avLst/>
          </a:prstGeom>
        </p:spPr>
        <p:txBody>
          <a:bodyPr wrap="square">
            <a:spAutoFit/>
          </a:bodyPr>
          <a:lstStyle/>
          <a:p>
            <a:pPr>
              <a:lnSpc>
                <a:spcPct val="90000"/>
              </a:lnSpc>
              <a:buFont typeface="Wingdings" pitchFamily="2" charset="2"/>
              <a:buNone/>
            </a:pPr>
            <a:r>
              <a:rPr lang="zh-CN" altLang="en-US" sz="1400" dirty="0">
                <a:solidFill>
                  <a:srgbClr val="FF0000"/>
                </a:solidFill>
                <a:latin typeface="微软雅黑" pitchFamily="34" charset="-122"/>
                <a:ea typeface="微软雅黑" pitchFamily="34" charset="-122"/>
              </a:rPr>
              <a:t>有助于改善服务质量；有助于建立良好的组织形象；有助于培养组织的团队精神；有助于组织节约成本（如雅典奥运会节省</a:t>
            </a:r>
            <a:r>
              <a:rPr lang="en-US" altLang="zh-CN" sz="1400" dirty="0">
                <a:solidFill>
                  <a:srgbClr val="FF0000"/>
                </a:solidFill>
                <a:latin typeface="微软雅黑" pitchFamily="34" charset="-122"/>
                <a:ea typeface="微软雅黑" pitchFamily="34" charset="-122"/>
              </a:rPr>
              <a:t>1.2</a:t>
            </a:r>
            <a:r>
              <a:rPr lang="zh-CN" altLang="en-US" sz="1400" dirty="0">
                <a:solidFill>
                  <a:srgbClr val="FF0000"/>
                </a:solidFill>
                <a:latin typeface="微软雅黑" pitchFamily="34" charset="-122"/>
                <a:ea typeface="微软雅黑" pitchFamily="34" charset="-122"/>
              </a:rPr>
              <a:t>亿美元）。</a:t>
            </a:r>
          </a:p>
        </p:txBody>
      </p:sp>
      <p:sp>
        <p:nvSpPr>
          <p:cNvPr id="34" name="矩形 33">
            <a:extLst>
              <a:ext uri="{FF2B5EF4-FFF2-40B4-BE49-F238E27FC236}">
                <a16:creationId xmlns="" xmlns:a16="http://schemas.microsoft.com/office/drawing/2014/main" id="{A3F685FB-8253-4266-A50E-4BA03A692DC2}"/>
              </a:ext>
            </a:extLst>
          </p:cNvPr>
          <p:cNvSpPr/>
          <p:nvPr/>
        </p:nvSpPr>
        <p:spPr>
          <a:xfrm>
            <a:off x="4808929" y="3783060"/>
            <a:ext cx="1569660" cy="369332"/>
          </a:xfrm>
          <a:prstGeom prst="rect">
            <a:avLst/>
          </a:prstGeom>
        </p:spPr>
        <p:txBody>
          <a:bodyPr wrap="none">
            <a:spAutoFit/>
          </a:bodyPr>
          <a:lstStyle/>
          <a:p>
            <a:r>
              <a:rPr lang="zh-CN" altLang="en-US" b="1" dirty="0">
                <a:solidFill>
                  <a:srgbClr val="FF0000"/>
                </a:solidFill>
                <a:latin typeface="微软雅黑" pitchFamily="34" charset="-122"/>
                <a:ea typeface="微软雅黑" pitchFamily="34" charset="-122"/>
              </a:rPr>
              <a:t>对个人的贡献</a:t>
            </a:r>
          </a:p>
        </p:txBody>
      </p:sp>
      <p:sp>
        <p:nvSpPr>
          <p:cNvPr id="35" name="矩形 34">
            <a:extLst>
              <a:ext uri="{FF2B5EF4-FFF2-40B4-BE49-F238E27FC236}">
                <a16:creationId xmlns="" xmlns:a16="http://schemas.microsoft.com/office/drawing/2014/main" id="{11DD648E-0206-44F7-B6A7-925958894C45}"/>
              </a:ext>
            </a:extLst>
          </p:cNvPr>
          <p:cNvSpPr/>
          <p:nvPr/>
        </p:nvSpPr>
        <p:spPr>
          <a:xfrm>
            <a:off x="4808929" y="4128380"/>
            <a:ext cx="7253204" cy="480131"/>
          </a:xfrm>
          <a:prstGeom prst="rect">
            <a:avLst/>
          </a:prstGeom>
        </p:spPr>
        <p:txBody>
          <a:bodyPr wrap="square">
            <a:spAutoFit/>
          </a:bodyPr>
          <a:lstStyle/>
          <a:p>
            <a:pPr>
              <a:lnSpc>
                <a:spcPct val="90000"/>
              </a:lnSpc>
              <a:buFont typeface="Wingdings" pitchFamily="2" charset="2"/>
              <a:buNone/>
            </a:pPr>
            <a:r>
              <a:rPr lang="zh-CN" altLang="en-US" sz="1400" dirty="0">
                <a:solidFill>
                  <a:srgbClr val="FF0000"/>
                </a:solidFill>
                <a:latin typeface="微软雅黑" pitchFamily="34" charset="-122"/>
                <a:ea typeface="微软雅黑" pitchFamily="34" charset="-122"/>
              </a:rPr>
              <a:t>提供不同的学习和锻炼机会，有效地发展自己的潜能，培养实践的才能；可以发展良好的人际关系，培养友谊和丰富生活经验。</a:t>
            </a:r>
          </a:p>
        </p:txBody>
      </p:sp>
      <p:sp>
        <p:nvSpPr>
          <p:cNvPr id="36" name="矩形 35">
            <a:extLst>
              <a:ext uri="{FF2B5EF4-FFF2-40B4-BE49-F238E27FC236}">
                <a16:creationId xmlns="" xmlns:a16="http://schemas.microsoft.com/office/drawing/2014/main" id="{65BA25E9-C9DC-4A9D-86D6-D3329D108C36}"/>
              </a:ext>
            </a:extLst>
          </p:cNvPr>
          <p:cNvSpPr/>
          <p:nvPr/>
        </p:nvSpPr>
        <p:spPr>
          <a:xfrm>
            <a:off x="5294857" y="4557791"/>
            <a:ext cx="1569660" cy="369332"/>
          </a:xfrm>
          <a:prstGeom prst="rect">
            <a:avLst/>
          </a:prstGeom>
        </p:spPr>
        <p:txBody>
          <a:bodyPr wrap="none">
            <a:spAutoFit/>
          </a:bodyPr>
          <a:lstStyle/>
          <a:p>
            <a:r>
              <a:rPr lang="zh-CN" altLang="en-US" b="1" dirty="0">
                <a:solidFill>
                  <a:srgbClr val="FF0000"/>
                </a:solidFill>
                <a:latin typeface="微软雅黑" pitchFamily="34" charset="-122"/>
                <a:ea typeface="微软雅黑" pitchFamily="34" charset="-122"/>
              </a:rPr>
              <a:t>对国家的贡献</a:t>
            </a:r>
          </a:p>
        </p:txBody>
      </p:sp>
      <p:sp>
        <p:nvSpPr>
          <p:cNvPr id="37" name="矩形 36">
            <a:extLst>
              <a:ext uri="{FF2B5EF4-FFF2-40B4-BE49-F238E27FC236}">
                <a16:creationId xmlns="" xmlns:a16="http://schemas.microsoft.com/office/drawing/2014/main" id="{663CD875-16F0-4914-B7C4-9EC654C3C178}"/>
              </a:ext>
            </a:extLst>
          </p:cNvPr>
          <p:cNvSpPr/>
          <p:nvPr/>
        </p:nvSpPr>
        <p:spPr>
          <a:xfrm>
            <a:off x="5294857" y="4870794"/>
            <a:ext cx="6096000" cy="286232"/>
          </a:xfrm>
          <a:prstGeom prst="rect">
            <a:avLst/>
          </a:prstGeom>
        </p:spPr>
        <p:txBody>
          <a:bodyPr>
            <a:spAutoFit/>
          </a:bodyPr>
          <a:lstStyle/>
          <a:p>
            <a:pPr>
              <a:lnSpc>
                <a:spcPct val="90000"/>
              </a:lnSpc>
              <a:buFont typeface="Wingdings" pitchFamily="2" charset="2"/>
              <a:buNone/>
            </a:pPr>
            <a:r>
              <a:rPr lang="zh-CN" altLang="en-US" sz="1400" dirty="0">
                <a:solidFill>
                  <a:srgbClr val="FF0000"/>
                </a:solidFill>
                <a:latin typeface="微软雅黑" pitchFamily="34" charset="-122"/>
                <a:ea typeface="微软雅黑" pitchFamily="34" charset="-122"/>
              </a:rPr>
              <a:t>有利于国际交流，促进志愿服务的国际化，促进世界的和平与发展。</a:t>
            </a:r>
          </a:p>
        </p:txBody>
      </p:sp>
    </p:spTree>
    <p:extLst>
      <p:ext uri="{BB962C8B-B14F-4D97-AF65-F5344CB8AC3E}">
        <p14:creationId xmlns:p14="http://schemas.microsoft.com/office/powerpoint/2010/main" val="210856040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0"/>
                                        </p:tgtEl>
                                        <p:attrNameLst>
                                          <p:attrName>r</p:attrName>
                                        </p:attrNameLst>
                                      </p:cBhvr>
                                    </p:animRot>
                                    <p:animRot by="-240000">
                                      <p:cBhvr>
                                        <p:cTn id="13" dur="200" fill="hold">
                                          <p:stCondLst>
                                            <p:cond delay="200"/>
                                          </p:stCondLst>
                                        </p:cTn>
                                        <p:tgtEl>
                                          <p:spTgt spid="20"/>
                                        </p:tgtEl>
                                        <p:attrNameLst>
                                          <p:attrName>r</p:attrName>
                                        </p:attrNameLst>
                                      </p:cBhvr>
                                    </p:animRot>
                                    <p:animRot by="240000">
                                      <p:cBhvr>
                                        <p:cTn id="14" dur="200" fill="hold">
                                          <p:stCondLst>
                                            <p:cond delay="400"/>
                                          </p:stCondLst>
                                        </p:cTn>
                                        <p:tgtEl>
                                          <p:spTgt spid="20"/>
                                        </p:tgtEl>
                                        <p:attrNameLst>
                                          <p:attrName>r</p:attrName>
                                        </p:attrNameLst>
                                      </p:cBhvr>
                                    </p:animRot>
                                    <p:animRot by="-240000">
                                      <p:cBhvr>
                                        <p:cTn id="15" dur="200" fill="hold">
                                          <p:stCondLst>
                                            <p:cond delay="600"/>
                                          </p:stCondLst>
                                        </p:cTn>
                                        <p:tgtEl>
                                          <p:spTgt spid="20"/>
                                        </p:tgtEl>
                                        <p:attrNameLst>
                                          <p:attrName>r</p:attrName>
                                        </p:attrNameLst>
                                      </p:cBhvr>
                                    </p:animRot>
                                    <p:animRot by="120000">
                                      <p:cBhvr>
                                        <p:cTn id="16" dur="200" fill="hold">
                                          <p:stCondLst>
                                            <p:cond delay="800"/>
                                          </p:stCondLst>
                                        </p:cTn>
                                        <p:tgtEl>
                                          <p:spTgt spid="20"/>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6" grpId="0" animBg="1"/>
      <p:bldP spid="18" grpId="0" animBg="1"/>
      <p:bldP spid="20" grpId="0" animBg="1"/>
      <p:bldP spid="20" grpId="1" animBg="1"/>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4DFBD135-16F8-4AD6-999E-4D9D4291B0F5}"/>
              </a:ext>
            </a:extLst>
          </p:cNvPr>
          <p:cNvSpPr/>
          <p:nvPr/>
        </p:nvSpPr>
        <p:spPr>
          <a:xfrm>
            <a:off x="1470305" y="493694"/>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志愿服务的原则</a:t>
            </a:r>
            <a:endParaRPr lang="zh-CN" altLang="en-US" sz="1600" b="1" dirty="0">
              <a:solidFill>
                <a:schemeClr val="bg1"/>
              </a:solidFill>
              <a:latin typeface="微软雅黑" pitchFamily="34" charset="-122"/>
              <a:ea typeface="微软雅黑" pitchFamily="34" charset="-122"/>
            </a:endParaRPr>
          </a:p>
        </p:txBody>
      </p:sp>
      <p:sp>
        <p:nvSpPr>
          <p:cNvPr id="5" name="椭圆 4">
            <a:extLst>
              <a:ext uri="{FF2B5EF4-FFF2-40B4-BE49-F238E27FC236}">
                <a16:creationId xmlns="" xmlns:a16="http://schemas.microsoft.com/office/drawing/2014/main" id="{1DA2495C-9CEC-44C9-A04A-46BB1770A775}"/>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graphicFrame>
        <p:nvGraphicFramePr>
          <p:cNvPr id="24" name="图示 23">
            <a:extLst>
              <a:ext uri="{FF2B5EF4-FFF2-40B4-BE49-F238E27FC236}">
                <a16:creationId xmlns="" xmlns:a16="http://schemas.microsoft.com/office/drawing/2014/main" id="{3C6F755B-CB3B-4586-B60A-20C520360116}"/>
              </a:ext>
            </a:extLst>
          </p:cNvPr>
          <p:cNvGraphicFramePr/>
          <p:nvPr>
            <p:extLst>
              <p:ext uri="{D42A27DB-BD31-4B8C-83A1-F6EECF244321}">
                <p14:modId xmlns:p14="http://schemas.microsoft.com/office/powerpoint/2010/main" val="3026335834"/>
              </p:ext>
            </p:extLst>
          </p:nvPr>
        </p:nvGraphicFramePr>
        <p:xfrm>
          <a:off x="2001821" y="1191775"/>
          <a:ext cx="7704856" cy="50405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9454319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4DFBD135-16F8-4AD6-999E-4D9D4291B0F5}"/>
              </a:ext>
            </a:extLst>
          </p:cNvPr>
          <p:cNvSpPr/>
          <p:nvPr/>
        </p:nvSpPr>
        <p:spPr>
          <a:xfrm>
            <a:off x="1470305" y="493694"/>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志愿服务的技巧</a:t>
            </a:r>
          </a:p>
        </p:txBody>
      </p:sp>
      <p:sp>
        <p:nvSpPr>
          <p:cNvPr id="5" name="椭圆 4">
            <a:extLst>
              <a:ext uri="{FF2B5EF4-FFF2-40B4-BE49-F238E27FC236}">
                <a16:creationId xmlns="" xmlns:a16="http://schemas.microsoft.com/office/drawing/2014/main" id="{1DA2495C-9CEC-44C9-A04A-46BB1770A775}"/>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sp>
        <p:nvSpPr>
          <p:cNvPr id="7" name="任意多边形 53">
            <a:extLst>
              <a:ext uri="{FF2B5EF4-FFF2-40B4-BE49-F238E27FC236}">
                <a16:creationId xmlns="" xmlns:a16="http://schemas.microsoft.com/office/drawing/2014/main" id="{E9CB427D-24A2-4310-AB51-336A3FBC4E59}"/>
              </a:ext>
            </a:extLst>
          </p:cNvPr>
          <p:cNvSpPr/>
          <p:nvPr/>
        </p:nvSpPr>
        <p:spPr>
          <a:xfrm flipH="1">
            <a:off x="6794800" y="4007549"/>
            <a:ext cx="1948545" cy="418991"/>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8" name="任意多边形 54">
            <a:extLst>
              <a:ext uri="{FF2B5EF4-FFF2-40B4-BE49-F238E27FC236}">
                <a16:creationId xmlns="" xmlns:a16="http://schemas.microsoft.com/office/drawing/2014/main" id="{ED41BDE2-7C54-4CC5-9AF2-5B864505A8D3}"/>
              </a:ext>
            </a:extLst>
          </p:cNvPr>
          <p:cNvSpPr/>
          <p:nvPr/>
        </p:nvSpPr>
        <p:spPr>
          <a:xfrm flipH="1">
            <a:off x="6794800" y="2465873"/>
            <a:ext cx="1948545" cy="418991"/>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9" name="任意多边形 55">
            <a:extLst>
              <a:ext uri="{FF2B5EF4-FFF2-40B4-BE49-F238E27FC236}">
                <a16:creationId xmlns="" xmlns:a16="http://schemas.microsoft.com/office/drawing/2014/main" id="{A9D2F9BF-E8EC-411C-A1C5-B3FB0140BC32}"/>
              </a:ext>
            </a:extLst>
          </p:cNvPr>
          <p:cNvSpPr/>
          <p:nvPr/>
        </p:nvSpPr>
        <p:spPr>
          <a:xfrm>
            <a:off x="3082795" y="4007549"/>
            <a:ext cx="1948545" cy="418991"/>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10" name="AutoShape 12">
            <a:extLst>
              <a:ext uri="{FF2B5EF4-FFF2-40B4-BE49-F238E27FC236}">
                <a16:creationId xmlns="" xmlns:a16="http://schemas.microsoft.com/office/drawing/2014/main" id="{8ED59E0F-A00C-4B31-82EC-F304841FB2D5}"/>
              </a:ext>
            </a:extLst>
          </p:cNvPr>
          <p:cNvSpPr>
            <a:spLocks noChangeAspect="1" noChangeArrowheads="1" noTextEdit="1"/>
          </p:cNvSpPr>
          <p:nvPr/>
        </p:nvSpPr>
        <p:spPr bwMode="auto">
          <a:xfrm>
            <a:off x="4406426" y="1923308"/>
            <a:ext cx="2268740" cy="256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grpSp>
        <p:nvGrpSpPr>
          <p:cNvPr id="11" name="组合 10">
            <a:extLst>
              <a:ext uri="{FF2B5EF4-FFF2-40B4-BE49-F238E27FC236}">
                <a16:creationId xmlns="" xmlns:a16="http://schemas.microsoft.com/office/drawing/2014/main" id="{93B4E104-569E-4485-A65C-3A2F54F8BE26}"/>
              </a:ext>
            </a:extLst>
          </p:cNvPr>
          <p:cNvGrpSpPr/>
          <p:nvPr/>
        </p:nvGrpSpPr>
        <p:grpSpPr>
          <a:xfrm>
            <a:off x="4570688" y="2636306"/>
            <a:ext cx="871311" cy="972488"/>
            <a:chOff x="2776538" y="1841500"/>
            <a:chExt cx="1162050" cy="1296988"/>
          </a:xfrm>
          <a:solidFill>
            <a:srgbClr val="FF0000"/>
          </a:solidFill>
        </p:grpSpPr>
        <p:sp>
          <p:nvSpPr>
            <p:cNvPr id="12" name="Freeform 5">
              <a:extLst>
                <a:ext uri="{FF2B5EF4-FFF2-40B4-BE49-F238E27FC236}">
                  <a16:creationId xmlns="" xmlns:a16="http://schemas.microsoft.com/office/drawing/2014/main" id="{9C822FE1-8867-45FD-B9E8-93EA02A331BF}"/>
                </a:ext>
              </a:extLst>
            </p:cNvPr>
            <p:cNvSpPr>
              <a:spLocks noEditPoints="1"/>
            </p:cNvSpPr>
            <p:nvPr/>
          </p:nvSpPr>
          <p:spPr bwMode="auto">
            <a:xfrm>
              <a:off x="3160713" y="2141538"/>
              <a:ext cx="777875" cy="609600"/>
            </a:xfrm>
            <a:custGeom>
              <a:avLst/>
              <a:gdLst>
                <a:gd name="T0" fmla="*/ 536 w 543"/>
                <a:gd name="T1" fmla="*/ 423 h 425"/>
                <a:gd name="T2" fmla="*/ 9 w 543"/>
                <a:gd name="T3" fmla="*/ 425 h 425"/>
                <a:gd name="T4" fmla="*/ 2 w 543"/>
                <a:gd name="T5" fmla="*/ 418 h 425"/>
                <a:gd name="T6" fmla="*/ 0 w 543"/>
                <a:gd name="T7" fmla="*/ 10 h 425"/>
                <a:gd name="T8" fmla="*/ 7 w 543"/>
                <a:gd name="T9" fmla="*/ 3 h 425"/>
                <a:gd name="T10" fmla="*/ 534 w 543"/>
                <a:gd name="T11" fmla="*/ 0 h 425"/>
                <a:gd name="T12" fmla="*/ 541 w 543"/>
                <a:gd name="T13" fmla="*/ 7 h 425"/>
                <a:gd name="T14" fmla="*/ 543 w 543"/>
                <a:gd name="T15" fmla="*/ 415 h 425"/>
                <a:gd name="T16" fmla="*/ 536 w 543"/>
                <a:gd name="T17" fmla="*/ 423 h 425"/>
                <a:gd name="T18" fmla="*/ 17 w 543"/>
                <a:gd name="T19" fmla="*/ 411 h 425"/>
                <a:gd name="T20" fmla="*/ 528 w 543"/>
                <a:gd name="T21" fmla="*/ 408 h 425"/>
                <a:gd name="T22" fmla="*/ 527 w 543"/>
                <a:gd name="T23" fmla="*/ 15 h 425"/>
                <a:gd name="T24" fmla="*/ 15 w 543"/>
                <a:gd name="T25" fmla="*/ 17 h 425"/>
                <a:gd name="T26" fmla="*/ 17 w 543"/>
                <a:gd name="T27" fmla="*/ 41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3" h="425">
                  <a:moveTo>
                    <a:pt x="536" y="423"/>
                  </a:moveTo>
                  <a:cubicBezTo>
                    <a:pt x="9" y="425"/>
                    <a:pt x="9" y="425"/>
                    <a:pt x="9" y="425"/>
                  </a:cubicBezTo>
                  <a:cubicBezTo>
                    <a:pt x="5" y="425"/>
                    <a:pt x="2" y="422"/>
                    <a:pt x="2" y="418"/>
                  </a:cubicBezTo>
                  <a:cubicBezTo>
                    <a:pt x="0" y="10"/>
                    <a:pt x="0" y="10"/>
                    <a:pt x="0" y="10"/>
                  </a:cubicBezTo>
                  <a:cubicBezTo>
                    <a:pt x="0" y="6"/>
                    <a:pt x="3" y="3"/>
                    <a:pt x="7" y="3"/>
                  </a:cubicBezTo>
                  <a:cubicBezTo>
                    <a:pt x="534" y="0"/>
                    <a:pt x="534" y="0"/>
                    <a:pt x="534" y="0"/>
                  </a:cubicBezTo>
                  <a:cubicBezTo>
                    <a:pt x="538" y="0"/>
                    <a:pt x="541" y="3"/>
                    <a:pt x="541" y="7"/>
                  </a:cubicBezTo>
                  <a:cubicBezTo>
                    <a:pt x="543" y="415"/>
                    <a:pt x="543" y="415"/>
                    <a:pt x="543" y="415"/>
                  </a:cubicBezTo>
                  <a:cubicBezTo>
                    <a:pt x="543" y="419"/>
                    <a:pt x="540" y="423"/>
                    <a:pt x="536" y="423"/>
                  </a:cubicBezTo>
                  <a:close/>
                  <a:moveTo>
                    <a:pt x="17" y="411"/>
                  </a:moveTo>
                  <a:cubicBezTo>
                    <a:pt x="528" y="408"/>
                    <a:pt x="528" y="408"/>
                    <a:pt x="528" y="408"/>
                  </a:cubicBezTo>
                  <a:cubicBezTo>
                    <a:pt x="527" y="15"/>
                    <a:pt x="527" y="15"/>
                    <a:pt x="527" y="15"/>
                  </a:cubicBezTo>
                  <a:cubicBezTo>
                    <a:pt x="15" y="17"/>
                    <a:pt x="15" y="17"/>
                    <a:pt x="15" y="17"/>
                  </a:cubicBezTo>
                  <a:lnTo>
                    <a:pt x="17" y="4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3" name="Freeform 6">
              <a:extLst>
                <a:ext uri="{FF2B5EF4-FFF2-40B4-BE49-F238E27FC236}">
                  <a16:creationId xmlns="" xmlns:a16="http://schemas.microsoft.com/office/drawing/2014/main" id="{90D47820-9E21-4A25-BF83-C0CAE9DFE6AB}"/>
                </a:ext>
              </a:extLst>
            </p:cNvPr>
            <p:cNvSpPr>
              <a:spLocks/>
            </p:cNvSpPr>
            <p:nvPr/>
          </p:nvSpPr>
          <p:spPr bwMode="auto">
            <a:xfrm>
              <a:off x="2776538" y="1841500"/>
              <a:ext cx="1127125" cy="1023938"/>
            </a:xfrm>
            <a:custGeom>
              <a:avLst/>
              <a:gdLst>
                <a:gd name="T0" fmla="*/ 763 w 785"/>
                <a:gd name="T1" fmla="*/ 666 h 713"/>
                <a:gd name="T2" fmla="*/ 201 w 785"/>
                <a:gd name="T3" fmla="*/ 669 h 713"/>
                <a:gd name="T4" fmla="*/ 237 w 785"/>
                <a:gd name="T5" fmla="*/ 631 h 713"/>
                <a:gd name="T6" fmla="*/ 244 w 785"/>
                <a:gd name="T7" fmla="*/ 616 h 713"/>
                <a:gd name="T8" fmla="*/ 242 w 785"/>
                <a:gd name="T9" fmla="*/ 217 h 713"/>
                <a:gd name="T10" fmla="*/ 235 w 785"/>
                <a:gd name="T11" fmla="*/ 202 h 713"/>
                <a:gd name="T12" fmla="*/ 40 w 785"/>
                <a:gd name="T13" fmla="*/ 8 h 713"/>
                <a:gd name="T14" fmla="*/ 9 w 785"/>
                <a:gd name="T15" fmla="*/ 8 h 713"/>
                <a:gd name="T16" fmla="*/ 9 w 785"/>
                <a:gd name="T17" fmla="*/ 40 h 713"/>
                <a:gd name="T18" fmla="*/ 198 w 785"/>
                <a:gd name="T19" fmla="*/ 227 h 713"/>
                <a:gd name="T20" fmla="*/ 200 w 785"/>
                <a:gd name="T21" fmla="*/ 607 h 713"/>
                <a:gd name="T22" fmla="*/ 132 w 785"/>
                <a:gd name="T23" fmla="*/ 675 h 713"/>
                <a:gd name="T24" fmla="*/ 127 w 785"/>
                <a:gd name="T25" fmla="*/ 700 h 713"/>
                <a:gd name="T26" fmla="*/ 147 w 785"/>
                <a:gd name="T27" fmla="*/ 713 h 713"/>
                <a:gd name="T28" fmla="*/ 215 w 785"/>
                <a:gd name="T29" fmla="*/ 713 h 713"/>
                <a:gd name="T30" fmla="*/ 290 w 785"/>
                <a:gd name="T31" fmla="*/ 681 h 713"/>
                <a:gd name="T32" fmla="*/ 365 w 785"/>
                <a:gd name="T33" fmla="*/ 712 h 713"/>
                <a:gd name="T34" fmla="*/ 592 w 785"/>
                <a:gd name="T35" fmla="*/ 711 h 713"/>
                <a:gd name="T36" fmla="*/ 667 w 785"/>
                <a:gd name="T37" fmla="*/ 679 h 713"/>
                <a:gd name="T38" fmla="*/ 742 w 785"/>
                <a:gd name="T39" fmla="*/ 710 h 713"/>
                <a:gd name="T40" fmla="*/ 763 w 785"/>
                <a:gd name="T41" fmla="*/ 710 h 713"/>
                <a:gd name="T42" fmla="*/ 785 w 785"/>
                <a:gd name="T43" fmla="*/ 688 h 713"/>
                <a:gd name="T44" fmla="*/ 763 w 785"/>
                <a:gd name="T45" fmla="*/ 6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5" h="713">
                  <a:moveTo>
                    <a:pt x="763" y="666"/>
                  </a:moveTo>
                  <a:cubicBezTo>
                    <a:pt x="201" y="669"/>
                    <a:pt x="201" y="669"/>
                    <a:pt x="201" y="669"/>
                  </a:cubicBezTo>
                  <a:cubicBezTo>
                    <a:pt x="237" y="631"/>
                    <a:pt x="237" y="631"/>
                    <a:pt x="237" y="631"/>
                  </a:cubicBezTo>
                  <a:cubicBezTo>
                    <a:pt x="242" y="627"/>
                    <a:pt x="244" y="622"/>
                    <a:pt x="244" y="616"/>
                  </a:cubicBezTo>
                  <a:cubicBezTo>
                    <a:pt x="242" y="217"/>
                    <a:pt x="242" y="217"/>
                    <a:pt x="242" y="217"/>
                  </a:cubicBezTo>
                  <a:cubicBezTo>
                    <a:pt x="242" y="211"/>
                    <a:pt x="240" y="206"/>
                    <a:pt x="235" y="202"/>
                  </a:cubicBezTo>
                  <a:cubicBezTo>
                    <a:pt x="40" y="8"/>
                    <a:pt x="40" y="8"/>
                    <a:pt x="40" y="8"/>
                  </a:cubicBezTo>
                  <a:cubicBezTo>
                    <a:pt x="31" y="0"/>
                    <a:pt x="17" y="0"/>
                    <a:pt x="9" y="8"/>
                  </a:cubicBezTo>
                  <a:cubicBezTo>
                    <a:pt x="0" y="17"/>
                    <a:pt x="0" y="31"/>
                    <a:pt x="9" y="40"/>
                  </a:cubicBezTo>
                  <a:cubicBezTo>
                    <a:pt x="198" y="227"/>
                    <a:pt x="198" y="227"/>
                    <a:pt x="198" y="227"/>
                  </a:cubicBezTo>
                  <a:cubicBezTo>
                    <a:pt x="200" y="607"/>
                    <a:pt x="200" y="607"/>
                    <a:pt x="200" y="607"/>
                  </a:cubicBezTo>
                  <a:cubicBezTo>
                    <a:pt x="132" y="675"/>
                    <a:pt x="132" y="675"/>
                    <a:pt x="132" y="675"/>
                  </a:cubicBezTo>
                  <a:cubicBezTo>
                    <a:pt x="125" y="682"/>
                    <a:pt x="123" y="691"/>
                    <a:pt x="127" y="700"/>
                  </a:cubicBezTo>
                  <a:cubicBezTo>
                    <a:pt x="130" y="708"/>
                    <a:pt x="139" y="713"/>
                    <a:pt x="147" y="713"/>
                  </a:cubicBezTo>
                  <a:cubicBezTo>
                    <a:pt x="215" y="713"/>
                    <a:pt x="215" y="713"/>
                    <a:pt x="215" y="713"/>
                  </a:cubicBezTo>
                  <a:cubicBezTo>
                    <a:pt x="234" y="693"/>
                    <a:pt x="260" y="681"/>
                    <a:pt x="290" y="681"/>
                  </a:cubicBezTo>
                  <a:cubicBezTo>
                    <a:pt x="319" y="681"/>
                    <a:pt x="346" y="693"/>
                    <a:pt x="365" y="712"/>
                  </a:cubicBezTo>
                  <a:cubicBezTo>
                    <a:pt x="592" y="711"/>
                    <a:pt x="592" y="711"/>
                    <a:pt x="592" y="711"/>
                  </a:cubicBezTo>
                  <a:cubicBezTo>
                    <a:pt x="611" y="691"/>
                    <a:pt x="638" y="679"/>
                    <a:pt x="667" y="679"/>
                  </a:cubicBezTo>
                  <a:cubicBezTo>
                    <a:pt x="697" y="679"/>
                    <a:pt x="723" y="691"/>
                    <a:pt x="742" y="710"/>
                  </a:cubicBezTo>
                  <a:cubicBezTo>
                    <a:pt x="763" y="710"/>
                    <a:pt x="763" y="710"/>
                    <a:pt x="763" y="710"/>
                  </a:cubicBezTo>
                  <a:cubicBezTo>
                    <a:pt x="775" y="710"/>
                    <a:pt x="785" y="700"/>
                    <a:pt x="785" y="688"/>
                  </a:cubicBezTo>
                  <a:cubicBezTo>
                    <a:pt x="785" y="676"/>
                    <a:pt x="775" y="666"/>
                    <a:pt x="763" y="6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4" name="Freeform 7">
              <a:extLst>
                <a:ext uri="{FF2B5EF4-FFF2-40B4-BE49-F238E27FC236}">
                  <a16:creationId xmlns="" xmlns:a16="http://schemas.microsoft.com/office/drawing/2014/main" id="{66909F57-EF50-429A-824F-DAF454739553}"/>
                </a:ext>
              </a:extLst>
            </p:cNvPr>
            <p:cNvSpPr>
              <a:spLocks noEditPoints="1"/>
            </p:cNvSpPr>
            <p:nvPr/>
          </p:nvSpPr>
          <p:spPr bwMode="auto">
            <a:xfrm>
              <a:off x="3584575" y="2833688"/>
              <a:ext cx="303213" cy="301625"/>
            </a:xfrm>
            <a:custGeom>
              <a:avLst/>
              <a:gdLst>
                <a:gd name="T0" fmla="*/ 106 w 211"/>
                <a:gd name="T1" fmla="*/ 211 h 211"/>
                <a:gd name="T2" fmla="*/ 0 w 211"/>
                <a:gd name="T3" fmla="*/ 106 h 211"/>
                <a:gd name="T4" fmla="*/ 105 w 211"/>
                <a:gd name="T5" fmla="*/ 0 h 211"/>
                <a:gd name="T6" fmla="*/ 211 w 211"/>
                <a:gd name="T7" fmla="*/ 105 h 211"/>
                <a:gd name="T8" fmla="*/ 106 w 211"/>
                <a:gd name="T9" fmla="*/ 211 h 211"/>
                <a:gd name="T10" fmla="*/ 105 w 211"/>
                <a:gd name="T11" fmla="*/ 64 h 211"/>
                <a:gd name="T12" fmla="*/ 64 w 211"/>
                <a:gd name="T13" fmla="*/ 105 h 211"/>
                <a:gd name="T14" fmla="*/ 106 w 211"/>
                <a:gd name="T15" fmla="*/ 147 h 211"/>
                <a:gd name="T16" fmla="*/ 147 w 211"/>
                <a:gd name="T17" fmla="*/ 105 h 211"/>
                <a:gd name="T18" fmla="*/ 105 w 211"/>
                <a:gd name="T19" fmla="*/ 6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11">
                  <a:moveTo>
                    <a:pt x="106" y="211"/>
                  </a:moveTo>
                  <a:cubicBezTo>
                    <a:pt x="48" y="211"/>
                    <a:pt x="0" y="164"/>
                    <a:pt x="0" y="106"/>
                  </a:cubicBezTo>
                  <a:cubicBezTo>
                    <a:pt x="0" y="48"/>
                    <a:pt x="47" y="0"/>
                    <a:pt x="105" y="0"/>
                  </a:cubicBezTo>
                  <a:cubicBezTo>
                    <a:pt x="163" y="0"/>
                    <a:pt x="211" y="47"/>
                    <a:pt x="211" y="105"/>
                  </a:cubicBezTo>
                  <a:cubicBezTo>
                    <a:pt x="211" y="163"/>
                    <a:pt x="164" y="210"/>
                    <a:pt x="106" y="211"/>
                  </a:cubicBezTo>
                  <a:close/>
                  <a:moveTo>
                    <a:pt x="105" y="64"/>
                  </a:moveTo>
                  <a:cubicBezTo>
                    <a:pt x="82" y="64"/>
                    <a:pt x="64" y="82"/>
                    <a:pt x="64" y="105"/>
                  </a:cubicBezTo>
                  <a:cubicBezTo>
                    <a:pt x="64" y="128"/>
                    <a:pt x="83" y="147"/>
                    <a:pt x="106" y="147"/>
                  </a:cubicBezTo>
                  <a:cubicBezTo>
                    <a:pt x="129" y="147"/>
                    <a:pt x="147" y="128"/>
                    <a:pt x="147" y="105"/>
                  </a:cubicBezTo>
                  <a:cubicBezTo>
                    <a:pt x="147" y="82"/>
                    <a:pt x="128" y="63"/>
                    <a:pt x="10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5" name="Freeform 8">
              <a:extLst>
                <a:ext uri="{FF2B5EF4-FFF2-40B4-BE49-F238E27FC236}">
                  <a16:creationId xmlns="" xmlns:a16="http://schemas.microsoft.com/office/drawing/2014/main" id="{684FB0D3-747D-44B8-A199-6D123B6CDC93}"/>
                </a:ext>
              </a:extLst>
            </p:cNvPr>
            <p:cNvSpPr>
              <a:spLocks noEditPoints="1"/>
            </p:cNvSpPr>
            <p:nvPr/>
          </p:nvSpPr>
          <p:spPr bwMode="auto">
            <a:xfrm>
              <a:off x="3041650" y="2835275"/>
              <a:ext cx="303213" cy="303213"/>
            </a:xfrm>
            <a:custGeom>
              <a:avLst/>
              <a:gdLst>
                <a:gd name="T0" fmla="*/ 106 w 211"/>
                <a:gd name="T1" fmla="*/ 211 h 212"/>
                <a:gd name="T2" fmla="*/ 0 w 211"/>
                <a:gd name="T3" fmla="*/ 107 h 212"/>
                <a:gd name="T4" fmla="*/ 105 w 211"/>
                <a:gd name="T5" fmla="*/ 1 h 212"/>
                <a:gd name="T6" fmla="*/ 211 w 211"/>
                <a:gd name="T7" fmla="*/ 106 h 212"/>
                <a:gd name="T8" fmla="*/ 106 w 211"/>
                <a:gd name="T9" fmla="*/ 211 h 212"/>
                <a:gd name="T10" fmla="*/ 105 w 211"/>
                <a:gd name="T11" fmla="*/ 64 h 212"/>
                <a:gd name="T12" fmla="*/ 64 w 211"/>
                <a:gd name="T13" fmla="*/ 106 h 212"/>
                <a:gd name="T14" fmla="*/ 106 w 211"/>
                <a:gd name="T15" fmla="*/ 148 h 212"/>
                <a:gd name="T16" fmla="*/ 147 w 211"/>
                <a:gd name="T17" fmla="*/ 106 h 212"/>
                <a:gd name="T18" fmla="*/ 105 w 211"/>
                <a:gd name="T19" fmla="*/ 6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12">
                  <a:moveTo>
                    <a:pt x="106" y="211"/>
                  </a:moveTo>
                  <a:cubicBezTo>
                    <a:pt x="48" y="212"/>
                    <a:pt x="0" y="165"/>
                    <a:pt x="0" y="107"/>
                  </a:cubicBezTo>
                  <a:cubicBezTo>
                    <a:pt x="0" y="48"/>
                    <a:pt x="47" y="1"/>
                    <a:pt x="105" y="1"/>
                  </a:cubicBezTo>
                  <a:cubicBezTo>
                    <a:pt x="163" y="0"/>
                    <a:pt x="210" y="47"/>
                    <a:pt x="211" y="106"/>
                  </a:cubicBezTo>
                  <a:cubicBezTo>
                    <a:pt x="211" y="164"/>
                    <a:pt x="164" y="211"/>
                    <a:pt x="106" y="211"/>
                  </a:cubicBezTo>
                  <a:close/>
                  <a:moveTo>
                    <a:pt x="105" y="64"/>
                  </a:moveTo>
                  <a:cubicBezTo>
                    <a:pt x="82" y="65"/>
                    <a:pt x="64" y="83"/>
                    <a:pt x="64" y="106"/>
                  </a:cubicBezTo>
                  <a:cubicBezTo>
                    <a:pt x="64" y="129"/>
                    <a:pt x="83" y="148"/>
                    <a:pt x="106" y="148"/>
                  </a:cubicBezTo>
                  <a:cubicBezTo>
                    <a:pt x="128" y="148"/>
                    <a:pt x="147" y="129"/>
                    <a:pt x="147" y="106"/>
                  </a:cubicBezTo>
                  <a:cubicBezTo>
                    <a:pt x="147" y="83"/>
                    <a:pt x="128" y="64"/>
                    <a:pt x="10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6" name="Freeform 9">
              <a:extLst>
                <a:ext uri="{FF2B5EF4-FFF2-40B4-BE49-F238E27FC236}">
                  <a16:creationId xmlns="" xmlns:a16="http://schemas.microsoft.com/office/drawing/2014/main" id="{F4A75E84-8F21-4E41-BB41-23D8849B5193}"/>
                </a:ext>
              </a:extLst>
            </p:cNvPr>
            <p:cNvSpPr>
              <a:spLocks/>
            </p:cNvSpPr>
            <p:nvPr/>
          </p:nvSpPr>
          <p:spPr bwMode="auto">
            <a:xfrm>
              <a:off x="3286125" y="2165350"/>
              <a:ext cx="11113" cy="565150"/>
            </a:xfrm>
            <a:custGeom>
              <a:avLst/>
              <a:gdLst>
                <a:gd name="T0" fmla="*/ 7 w 7"/>
                <a:gd name="T1" fmla="*/ 356 h 356"/>
                <a:gd name="T2" fmla="*/ 2 w 7"/>
                <a:gd name="T3" fmla="*/ 356 h 356"/>
                <a:gd name="T4" fmla="*/ 0 w 7"/>
                <a:gd name="T5" fmla="*/ 0 h 356"/>
                <a:gd name="T6" fmla="*/ 6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2" y="356"/>
                  </a:lnTo>
                  <a:lnTo>
                    <a:pt x="0" y="0"/>
                  </a:lnTo>
                  <a:lnTo>
                    <a:pt x="6" y="0"/>
                  </a:lnTo>
                  <a:lnTo>
                    <a:pt x="7" y="3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7" name="Freeform 10">
              <a:extLst>
                <a:ext uri="{FF2B5EF4-FFF2-40B4-BE49-F238E27FC236}">
                  <a16:creationId xmlns="" xmlns:a16="http://schemas.microsoft.com/office/drawing/2014/main" id="{D744FBEF-5982-4A82-8B1F-79CABF5DCE67}"/>
                </a:ext>
              </a:extLst>
            </p:cNvPr>
            <p:cNvSpPr>
              <a:spLocks/>
            </p:cNvSpPr>
            <p:nvPr/>
          </p:nvSpPr>
          <p:spPr bwMode="auto">
            <a:xfrm>
              <a:off x="3419475" y="2165350"/>
              <a:ext cx="11113" cy="565150"/>
            </a:xfrm>
            <a:custGeom>
              <a:avLst/>
              <a:gdLst>
                <a:gd name="T0" fmla="*/ 7 w 7"/>
                <a:gd name="T1" fmla="*/ 356 h 356"/>
                <a:gd name="T2" fmla="*/ 2 w 7"/>
                <a:gd name="T3" fmla="*/ 356 h 356"/>
                <a:gd name="T4" fmla="*/ 0 w 7"/>
                <a:gd name="T5" fmla="*/ 0 h 356"/>
                <a:gd name="T6" fmla="*/ 6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2" y="356"/>
                  </a:lnTo>
                  <a:lnTo>
                    <a:pt x="0" y="0"/>
                  </a:lnTo>
                  <a:lnTo>
                    <a:pt x="6" y="0"/>
                  </a:lnTo>
                  <a:lnTo>
                    <a:pt x="7" y="3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8" name="Freeform 11">
              <a:extLst>
                <a:ext uri="{FF2B5EF4-FFF2-40B4-BE49-F238E27FC236}">
                  <a16:creationId xmlns="" xmlns:a16="http://schemas.microsoft.com/office/drawing/2014/main" id="{2C9CA7F9-2AC5-4D77-A185-04994B3A15A2}"/>
                </a:ext>
              </a:extLst>
            </p:cNvPr>
            <p:cNvSpPr>
              <a:spLocks/>
            </p:cNvSpPr>
            <p:nvPr/>
          </p:nvSpPr>
          <p:spPr bwMode="auto">
            <a:xfrm>
              <a:off x="3544888" y="2163763"/>
              <a:ext cx="11113" cy="565150"/>
            </a:xfrm>
            <a:custGeom>
              <a:avLst/>
              <a:gdLst>
                <a:gd name="T0" fmla="*/ 7 w 7"/>
                <a:gd name="T1" fmla="*/ 356 h 356"/>
                <a:gd name="T2" fmla="*/ 1 w 7"/>
                <a:gd name="T3" fmla="*/ 356 h 356"/>
                <a:gd name="T4" fmla="*/ 0 w 7"/>
                <a:gd name="T5" fmla="*/ 0 h 356"/>
                <a:gd name="T6" fmla="*/ 5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1" y="356"/>
                  </a:lnTo>
                  <a:lnTo>
                    <a:pt x="0" y="0"/>
                  </a:lnTo>
                  <a:lnTo>
                    <a:pt x="5" y="0"/>
                  </a:lnTo>
                  <a:lnTo>
                    <a:pt x="7" y="3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19" name="Freeform 12">
              <a:extLst>
                <a:ext uri="{FF2B5EF4-FFF2-40B4-BE49-F238E27FC236}">
                  <a16:creationId xmlns="" xmlns:a16="http://schemas.microsoft.com/office/drawing/2014/main" id="{77FE2B19-AFD8-4C27-9899-3C59EB8D1649}"/>
                </a:ext>
              </a:extLst>
            </p:cNvPr>
            <p:cNvSpPr>
              <a:spLocks/>
            </p:cNvSpPr>
            <p:nvPr/>
          </p:nvSpPr>
          <p:spPr bwMode="auto">
            <a:xfrm>
              <a:off x="3668713" y="2163763"/>
              <a:ext cx="11113" cy="565150"/>
            </a:xfrm>
            <a:custGeom>
              <a:avLst/>
              <a:gdLst>
                <a:gd name="T0" fmla="*/ 7 w 7"/>
                <a:gd name="T1" fmla="*/ 356 h 356"/>
                <a:gd name="T2" fmla="*/ 1 w 7"/>
                <a:gd name="T3" fmla="*/ 356 h 356"/>
                <a:gd name="T4" fmla="*/ 0 w 7"/>
                <a:gd name="T5" fmla="*/ 0 h 356"/>
                <a:gd name="T6" fmla="*/ 5 w 7"/>
                <a:gd name="T7" fmla="*/ 0 h 356"/>
                <a:gd name="T8" fmla="*/ 7 w 7"/>
                <a:gd name="T9" fmla="*/ 356 h 356"/>
              </a:gdLst>
              <a:ahLst/>
              <a:cxnLst>
                <a:cxn ang="0">
                  <a:pos x="T0" y="T1"/>
                </a:cxn>
                <a:cxn ang="0">
                  <a:pos x="T2" y="T3"/>
                </a:cxn>
                <a:cxn ang="0">
                  <a:pos x="T4" y="T5"/>
                </a:cxn>
                <a:cxn ang="0">
                  <a:pos x="T6" y="T7"/>
                </a:cxn>
                <a:cxn ang="0">
                  <a:pos x="T8" y="T9"/>
                </a:cxn>
              </a:cxnLst>
              <a:rect l="0" t="0" r="r" b="b"/>
              <a:pathLst>
                <a:path w="7" h="356">
                  <a:moveTo>
                    <a:pt x="7" y="356"/>
                  </a:moveTo>
                  <a:lnTo>
                    <a:pt x="1" y="356"/>
                  </a:lnTo>
                  <a:lnTo>
                    <a:pt x="0" y="0"/>
                  </a:lnTo>
                  <a:lnTo>
                    <a:pt x="5" y="0"/>
                  </a:lnTo>
                  <a:lnTo>
                    <a:pt x="7" y="3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20" name="Freeform 13">
              <a:extLst>
                <a:ext uri="{FF2B5EF4-FFF2-40B4-BE49-F238E27FC236}">
                  <a16:creationId xmlns="" xmlns:a16="http://schemas.microsoft.com/office/drawing/2014/main" id="{F4D8181F-A877-4A42-8692-365CE6DCEBF6}"/>
                </a:ext>
              </a:extLst>
            </p:cNvPr>
            <p:cNvSpPr>
              <a:spLocks/>
            </p:cNvSpPr>
            <p:nvPr/>
          </p:nvSpPr>
          <p:spPr bwMode="auto">
            <a:xfrm>
              <a:off x="3789363" y="2163763"/>
              <a:ext cx="12700" cy="563563"/>
            </a:xfrm>
            <a:custGeom>
              <a:avLst/>
              <a:gdLst>
                <a:gd name="T0" fmla="*/ 8 w 8"/>
                <a:gd name="T1" fmla="*/ 355 h 355"/>
                <a:gd name="T2" fmla="*/ 1 w 8"/>
                <a:gd name="T3" fmla="*/ 355 h 355"/>
                <a:gd name="T4" fmla="*/ 0 w 8"/>
                <a:gd name="T5" fmla="*/ 0 h 355"/>
                <a:gd name="T6" fmla="*/ 6 w 8"/>
                <a:gd name="T7" fmla="*/ 0 h 355"/>
                <a:gd name="T8" fmla="*/ 8 w 8"/>
                <a:gd name="T9" fmla="*/ 355 h 355"/>
              </a:gdLst>
              <a:ahLst/>
              <a:cxnLst>
                <a:cxn ang="0">
                  <a:pos x="T0" y="T1"/>
                </a:cxn>
                <a:cxn ang="0">
                  <a:pos x="T2" y="T3"/>
                </a:cxn>
                <a:cxn ang="0">
                  <a:pos x="T4" y="T5"/>
                </a:cxn>
                <a:cxn ang="0">
                  <a:pos x="T6" y="T7"/>
                </a:cxn>
                <a:cxn ang="0">
                  <a:pos x="T8" y="T9"/>
                </a:cxn>
              </a:cxnLst>
              <a:rect l="0" t="0" r="r" b="b"/>
              <a:pathLst>
                <a:path w="8" h="355">
                  <a:moveTo>
                    <a:pt x="8" y="355"/>
                  </a:moveTo>
                  <a:lnTo>
                    <a:pt x="1" y="355"/>
                  </a:lnTo>
                  <a:lnTo>
                    <a:pt x="0" y="0"/>
                  </a:lnTo>
                  <a:lnTo>
                    <a:pt x="6" y="0"/>
                  </a:lnTo>
                  <a:lnTo>
                    <a:pt x="8" y="3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grpSp>
      <p:sp>
        <p:nvSpPr>
          <p:cNvPr id="21" name="Freeform 14">
            <a:extLst>
              <a:ext uri="{FF2B5EF4-FFF2-40B4-BE49-F238E27FC236}">
                <a16:creationId xmlns="" xmlns:a16="http://schemas.microsoft.com/office/drawing/2014/main" id="{B1B30837-6457-45AD-ACD0-44A9B59F4488}"/>
              </a:ext>
            </a:extLst>
          </p:cNvPr>
          <p:cNvSpPr>
            <a:spLocks/>
          </p:cNvSpPr>
          <p:nvPr/>
        </p:nvSpPr>
        <p:spPr bwMode="auto">
          <a:xfrm>
            <a:off x="5915745" y="2043530"/>
            <a:ext cx="1343866" cy="1368862"/>
          </a:xfrm>
          <a:custGeom>
            <a:avLst/>
            <a:gdLst>
              <a:gd name="T0" fmla="*/ 1249 w 1249"/>
              <a:gd name="T1" fmla="*/ 1192 h 1272"/>
              <a:gd name="T2" fmla="*/ 1155 w 1249"/>
              <a:gd name="T3" fmla="*/ 728 h 1272"/>
              <a:gd name="T4" fmla="*/ 900 w 1249"/>
              <a:gd name="T5" fmla="*/ 349 h 1272"/>
              <a:gd name="T6" fmla="*/ 521 w 1249"/>
              <a:gd name="T7" fmla="*/ 94 h 1272"/>
              <a:gd name="T8" fmla="*/ 57 w 1249"/>
              <a:gd name="T9" fmla="*/ 0 h 1272"/>
              <a:gd name="T10" fmla="*/ 0 w 1249"/>
              <a:gd name="T11" fmla="*/ 1 h 1272"/>
              <a:gd name="T12" fmla="*/ 0 w 1249"/>
              <a:gd name="T13" fmla="*/ 603 h 1272"/>
              <a:gd name="T14" fmla="*/ 57 w 1249"/>
              <a:gd name="T15" fmla="*/ 600 h 1272"/>
              <a:gd name="T16" fmla="*/ 648 w 1249"/>
              <a:gd name="T17" fmla="*/ 1151 h 1272"/>
              <a:gd name="T18" fmla="*/ 1246 w 1249"/>
              <a:gd name="T19" fmla="*/ 1272 h 1272"/>
              <a:gd name="T20" fmla="*/ 1249 w 1249"/>
              <a:gd name="T21" fmla="*/ 1192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1272">
                <a:moveTo>
                  <a:pt x="1249" y="1192"/>
                </a:moveTo>
                <a:cubicBezTo>
                  <a:pt x="1249" y="1031"/>
                  <a:pt x="1217" y="875"/>
                  <a:pt x="1155" y="728"/>
                </a:cubicBezTo>
                <a:cubicBezTo>
                  <a:pt x="1095" y="586"/>
                  <a:pt x="1009" y="458"/>
                  <a:pt x="900" y="349"/>
                </a:cubicBezTo>
                <a:cubicBezTo>
                  <a:pt x="790" y="240"/>
                  <a:pt x="663" y="154"/>
                  <a:pt x="521" y="94"/>
                </a:cubicBezTo>
                <a:cubicBezTo>
                  <a:pt x="374" y="31"/>
                  <a:pt x="218" y="0"/>
                  <a:pt x="57" y="0"/>
                </a:cubicBezTo>
                <a:cubicBezTo>
                  <a:pt x="38" y="0"/>
                  <a:pt x="19" y="0"/>
                  <a:pt x="0" y="1"/>
                </a:cubicBezTo>
                <a:cubicBezTo>
                  <a:pt x="0" y="603"/>
                  <a:pt x="0" y="603"/>
                  <a:pt x="0" y="603"/>
                </a:cubicBezTo>
                <a:cubicBezTo>
                  <a:pt x="18" y="601"/>
                  <a:pt x="38" y="600"/>
                  <a:pt x="57" y="600"/>
                </a:cubicBezTo>
                <a:cubicBezTo>
                  <a:pt x="370" y="600"/>
                  <a:pt x="626" y="844"/>
                  <a:pt x="648" y="1151"/>
                </a:cubicBezTo>
                <a:cubicBezTo>
                  <a:pt x="1246" y="1272"/>
                  <a:pt x="1246" y="1272"/>
                  <a:pt x="1246" y="1272"/>
                </a:cubicBezTo>
                <a:cubicBezTo>
                  <a:pt x="1248" y="1246"/>
                  <a:pt x="1249" y="1219"/>
                  <a:pt x="1249" y="1192"/>
                </a:cubicBezTo>
                <a:close/>
              </a:path>
            </a:pathLst>
          </a:custGeom>
          <a:solidFill>
            <a:srgbClr val="FF0000"/>
          </a:solidFill>
          <a:ln>
            <a:noFill/>
          </a:ln>
          <a:effectLst/>
        </p:spPr>
        <p:txBody>
          <a:bodyPr vert="horz" wrap="square" lIns="68562" tIns="34281" rIns="68562" bIns="34281" numCol="1" anchor="t" anchorCtr="0" compatLnSpc="1">
            <a:prstTxWarp prst="textNoShape">
              <a:avLst/>
            </a:prstTxWarp>
          </a:bodyPr>
          <a:lstStyle/>
          <a:p>
            <a:endParaRPr lang="zh-CN" altLang="en-US" sz="1012"/>
          </a:p>
        </p:txBody>
      </p:sp>
      <p:sp>
        <p:nvSpPr>
          <p:cNvPr id="22" name="Freeform 15">
            <a:extLst>
              <a:ext uri="{FF2B5EF4-FFF2-40B4-BE49-F238E27FC236}">
                <a16:creationId xmlns="" xmlns:a16="http://schemas.microsoft.com/office/drawing/2014/main" id="{09E48041-5A7A-4812-BC46-016099B93098}"/>
              </a:ext>
            </a:extLst>
          </p:cNvPr>
          <p:cNvSpPr>
            <a:spLocks/>
          </p:cNvSpPr>
          <p:nvPr/>
        </p:nvSpPr>
        <p:spPr bwMode="auto">
          <a:xfrm>
            <a:off x="5566983" y="3350495"/>
            <a:ext cx="1683105" cy="1258163"/>
          </a:xfrm>
          <a:custGeom>
            <a:avLst/>
            <a:gdLst>
              <a:gd name="T0" fmla="*/ 381 w 1564"/>
              <a:gd name="T1" fmla="*/ 569 h 1169"/>
              <a:gd name="T2" fmla="*/ 301 w 1564"/>
              <a:gd name="T3" fmla="*/ 564 h 1169"/>
              <a:gd name="T4" fmla="*/ 0 w 1564"/>
              <a:gd name="T5" fmla="*/ 1107 h 1169"/>
              <a:gd name="T6" fmla="*/ 381 w 1564"/>
              <a:gd name="T7" fmla="*/ 1169 h 1169"/>
              <a:gd name="T8" fmla="*/ 845 w 1564"/>
              <a:gd name="T9" fmla="*/ 1075 h 1169"/>
              <a:gd name="T10" fmla="*/ 1224 w 1564"/>
              <a:gd name="T11" fmla="*/ 820 h 1169"/>
              <a:gd name="T12" fmla="*/ 1479 w 1564"/>
              <a:gd name="T13" fmla="*/ 441 h 1169"/>
              <a:gd name="T14" fmla="*/ 1564 w 1564"/>
              <a:gd name="T15" fmla="*/ 120 h 1169"/>
              <a:gd name="T16" fmla="*/ 972 w 1564"/>
              <a:gd name="T17" fmla="*/ 0 h 1169"/>
              <a:gd name="T18" fmla="*/ 381 w 1564"/>
              <a:gd name="T19" fmla="*/ 569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4" h="1169">
                <a:moveTo>
                  <a:pt x="381" y="569"/>
                </a:moveTo>
                <a:cubicBezTo>
                  <a:pt x="354" y="569"/>
                  <a:pt x="327" y="567"/>
                  <a:pt x="301" y="564"/>
                </a:cubicBezTo>
                <a:cubicBezTo>
                  <a:pt x="0" y="1107"/>
                  <a:pt x="0" y="1107"/>
                  <a:pt x="0" y="1107"/>
                </a:cubicBezTo>
                <a:cubicBezTo>
                  <a:pt x="122" y="1148"/>
                  <a:pt x="250" y="1169"/>
                  <a:pt x="381" y="1169"/>
                </a:cubicBezTo>
                <a:cubicBezTo>
                  <a:pt x="542" y="1169"/>
                  <a:pt x="698" y="1138"/>
                  <a:pt x="845" y="1075"/>
                </a:cubicBezTo>
                <a:cubicBezTo>
                  <a:pt x="987" y="1015"/>
                  <a:pt x="1114" y="929"/>
                  <a:pt x="1224" y="820"/>
                </a:cubicBezTo>
                <a:cubicBezTo>
                  <a:pt x="1333" y="711"/>
                  <a:pt x="1419" y="583"/>
                  <a:pt x="1479" y="441"/>
                </a:cubicBezTo>
                <a:cubicBezTo>
                  <a:pt x="1523" y="338"/>
                  <a:pt x="1551" y="231"/>
                  <a:pt x="1564" y="120"/>
                </a:cubicBezTo>
                <a:cubicBezTo>
                  <a:pt x="972" y="0"/>
                  <a:pt x="972" y="0"/>
                  <a:pt x="972" y="0"/>
                </a:cubicBezTo>
                <a:cubicBezTo>
                  <a:pt x="960" y="316"/>
                  <a:pt x="700" y="569"/>
                  <a:pt x="381" y="569"/>
                </a:cubicBezTo>
                <a:close/>
              </a:path>
            </a:pathLst>
          </a:custGeom>
          <a:solidFill>
            <a:srgbClr val="FF0000"/>
          </a:solidFill>
          <a:ln>
            <a:noFill/>
          </a:ln>
          <a:effectLst/>
        </p:spPr>
        <p:txBody>
          <a:bodyPr vert="horz" wrap="square" lIns="68562" tIns="34281" rIns="68562" bIns="34281" numCol="1" anchor="t" anchorCtr="0" compatLnSpc="1">
            <a:prstTxWarp prst="textNoShape">
              <a:avLst/>
            </a:prstTxWarp>
          </a:bodyPr>
          <a:lstStyle/>
          <a:p>
            <a:endParaRPr lang="zh-CN" altLang="en-US" sz="1012"/>
          </a:p>
        </p:txBody>
      </p:sp>
      <p:sp>
        <p:nvSpPr>
          <p:cNvPr id="23" name="Freeform 19">
            <a:extLst>
              <a:ext uri="{FF2B5EF4-FFF2-40B4-BE49-F238E27FC236}">
                <a16:creationId xmlns="" xmlns:a16="http://schemas.microsoft.com/office/drawing/2014/main" id="{CF7CC857-D371-47DD-9720-87AE498D8708}"/>
              </a:ext>
            </a:extLst>
          </p:cNvPr>
          <p:cNvSpPr>
            <a:spLocks/>
          </p:cNvSpPr>
          <p:nvPr/>
        </p:nvSpPr>
        <p:spPr bwMode="auto">
          <a:xfrm>
            <a:off x="4736142" y="3648074"/>
            <a:ext cx="1085567" cy="870121"/>
          </a:xfrm>
          <a:custGeom>
            <a:avLst/>
            <a:gdLst>
              <a:gd name="T0" fmla="*/ 643 w 1009"/>
              <a:gd name="T1" fmla="*/ 0 h 809"/>
              <a:gd name="T2" fmla="*/ 0 w 1009"/>
              <a:gd name="T3" fmla="*/ 0 h 809"/>
              <a:gd name="T4" fmla="*/ 56 w 1009"/>
              <a:gd name="T5" fmla="*/ 165 h 809"/>
              <a:gd name="T6" fmla="*/ 311 w 1009"/>
              <a:gd name="T7" fmla="*/ 544 h 809"/>
              <a:gd name="T8" fmla="*/ 690 w 1009"/>
              <a:gd name="T9" fmla="*/ 799 h 809"/>
              <a:gd name="T10" fmla="*/ 713 w 1009"/>
              <a:gd name="T11" fmla="*/ 809 h 809"/>
              <a:gd name="T12" fmla="*/ 1009 w 1009"/>
              <a:gd name="T13" fmla="*/ 275 h 809"/>
              <a:gd name="T14" fmla="*/ 643 w 1009"/>
              <a:gd name="T15" fmla="*/ 0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9" h="809">
                <a:moveTo>
                  <a:pt x="643" y="0"/>
                </a:moveTo>
                <a:cubicBezTo>
                  <a:pt x="0" y="0"/>
                  <a:pt x="0" y="0"/>
                  <a:pt x="0" y="0"/>
                </a:cubicBezTo>
                <a:cubicBezTo>
                  <a:pt x="14" y="56"/>
                  <a:pt x="33" y="111"/>
                  <a:pt x="56" y="165"/>
                </a:cubicBezTo>
                <a:cubicBezTo>
                  <a:pt x="116" y="307"/>
                  <a:pt x="202" y="435"/>
                  <a:pt x="311" y="544"/>
                </a:cubicBezTo>
                <a:cubicBezTo>
                  <a:pt x="420" y="653"/>
                  <a:pt x="548" y="739"/>
                  <a:pt x="690" y="799"/>
                </a:cubicBezTo>
                <a:cubicBezTo>
                  <a:pt x="698" y="803"/>
                  <a:pt x="705" y="806"/>
                  <a:pt x="713" y="809"/>
                </a:cubicBezTo>
                <a:cubicBezTo>
                  <a:pt x="1009" y="275"/>
                  <a:pt x="1009" y="275"/>
                  <a:pt x="1009" y="275"/>
                </a:cubicBezTo>
                <a:cubicBezTo>
                  <a:pt x="854" y="236"/>
                  <a:pt x="722" y="135"/>
                  <a:pt x="643" y="0"/>
                </a:cubicBezTo>
                <a:close/>
              </a:path>
            </a:pathLst>
          </a:custGeom>
          <a:solidFill>
            <a:srgbClr val="FF0000"/>
          </a:solidFill>
          <a:ln>
            <a:noFill/>
          </a:ln>
          <a:effectLst/>
        </p:spPr>
        <p:txBody>
          <a:bodyPr vert="horz" wrap="square" lIns="68562" tIns="34281" rIns="68562" bIns="34281" numCol="1" anchor="t" anchorCtr="0" compatLnSpc="1">
            <a:prstTxWarp prst="textNoShape">
              <a:avLst/>
            </a:prstTxWarp>
          </a:bodyPr>
          <a:lstStyle/>
          <a:p>
            <a:endParaRPr lang="zh-CN" altLang="en-US" sz="1012"/>
          </a:p>
        </p:txBody>
      </p:sp>
      <p:sp>
        <p:nvSpPr>
          <p:cNvPr id="25" name="Freeform 84">
            <a:extLst>
              <a:ext uri="{FF2B5EF4-FFF2-40B4-BE49-F238E27FC236}">
                <a16:creationId xmlns="" xmlns:a16="http://schemas.microsoft.com/office/drawing/2014/main" id="{F4A90DF4-83C4-445B-9F91-948F039EF4AD}"/>
              </a:ext>
            </a:extLst>
          </p:cNvPr>
          <p:cNvSpPr>
            <a:spLocks noEditPoints="1"/>
          </p:cNvSpPr>
          <p:nvPr/>
        </p:nvSpPr>
        <p:spPr bwMode="auto">
          <a:xfrm>
            <a:off x="5612214" y="3121955"/>
            <a:ext cx="190450" cy="364236"/>
          </a:xfrm>
          <a:custGeom>
            <a:avLst/>
            <a:gdLst>
              <a:gd name="T0" fmla="*/ 145 w 177"/>
              <a:gd name="T1" fmla="*/ 339 h 339"/>
              <a:gd name="T2" fmla="*/ 145 w 177"/>
              <a:gd name="T3" fmla="*/ 339 h 339"/>
              <a:gd name="T4" fmla="*/ 177 w 177"/>
              <a:gd name="T5" fmla="*/ 214 h 339"/>
              <a:gd name="T6" fmla="*/ 177 w 177"/>
              <a:gd name="T7" fmla="*/ 214 h 339"/>
              <a:gd name="T8" fmla="*/ 177 w 177"/>
              <a:gd name="T9" fmla="*/ 214 h 339"/>
              <a:gd name="T10" fmla="*/ 154 w 177"/>
              <a:gd name="T11" fmla="*/ 104 h 339"/>
              <a:gd name="T12" fmla="*/ 150 w 177"/>
              <a:gd name="T13" fmla="*/ 108 h 339"/>
              <a:gd name="T14" fmla="*/ 151 w 177"/>
              <a:gd name="T15" fmla="*/ 109 h 339"/>
              <a:gd name="T16" fmla="*/ 151 w 177"/>
              <a:gd name="T17" fmla="*/ 109 h 339"/>
              <a:gd name="T18" fmla="*/ 151 w 177"/>
              <a:gd name="T19" fmla="*/ 109 h 339"/>
              <a:gd name="T20" fmla="*/ 154 w 177"/>
              <a:gd name="T21" fmla="*/ 106 h 339"/>
              <a:gd name="T22" fmla="*/ 155 w 177"/>
              <a:gd name="T23" fmla="*/ 106 h 339"/>
              <a:gd name="T24" fmla="*/ 155 w 177"/>
              <a:gd name="T25" fmla="*/ 106 h 339"/>
              <a:gd name="T26" fmla="*/ 155 w 177"/>
              <a:gd name="T27" fmla="*/ 106 h 339"/>
              <a:gd name="T28" fmla="*/ 157 w 177"/>
              <a:gd name="T29" fmla="*/ 106 h 339"/>
              <a:gd name="T30" fmla="*/ 155 w 177"/>
              <a:gd name="T31" fmla="*/ 104 h 339"/>
              <a:gd name="T32" fmla="*/ 154 w 177"/>
              <a:gd name="T33" fmla="*/ 105 h 339"/>
              <a:gd name="T34" fmla="*/ 154 w 177"/>
              <a:gd name="T35" fmla="*/ 104 h 339"/>
              <a:gd name="T36" fmla="*/ 108 w 177"/>
              <a:gd name="T37" fmla="*/ 103 h 339"/>
              <a:gd name="T38" fmla="*/ 108 w 177"/>
              <a:gd name="T39" fmla="*/ 103 h 339"/>
              <a:gd name="T40" fmla="*/ 108 w 177"/>
              <a:gd name="T41" fmla="*/ 103 h 339"/>
              <a:gd name="T42" fmla="*/ 154 w 177"/>
              <a:gd name="T43" fmla="*/ 103 h 339"/>
              <a:gd name="T44" fmla="*/ 153 w 177"/>
              <a:gd name="T45" fmla="*/ 104 h 339"/>
              <a:gd name="T46" fmla="*/ 154 w 177"/>
              <a:gd name="T47" fmla="*/ 104 h 339"/>
              <a:gd name="T48" fmla="*/ 155 w 177"/>
              <a:gd name="T49" fmla="*/ 104 h 339"/>
              <a:gd name="T50" fmla="*/ 154 w 177"/>
              <a:gd name="T51" fmla="*/ 103 h 339"/>
              <a:gd name="T52" fmla="*/ 41 w 177"/>
              <a:gd name="T53" fmla="*/ 89 h 339"/>
              <a:gd name="T54" fmla="*/ 41 w 177"/>
              <a:gd name="T55" fmla="*/ 89 h 339"/>
              <a:gd name="T56" fmla="*/ 41 w 177"/>
              <a:gd name="T57" fmla="*/ 89 h 339"/>
              <a:gd name="T58" fmla="*/ 168 w 177"/>
              <a:gd name="T59" fmla="*/ 75 h 339"/>
              <a:gd name="T60" fmla="*/ 168 w 177"/>
              <a:gd name="T61" fmla="*/ 75 h 339"/>
              <a:gd name="T62" fmla="*/ 168 w 177"/>
              <a:gd name="T63" fmla="*/ 75 h 339"/>
              <a:gd name="T64" fmla="*/ 165 w 177"/>
              <a:gd name="T65" fmla="*/ 65 h 339"/>
              <a:gd name="T66" fmla="*/ 165 w 177"/>
              <a:gd name="T67" fmla="*/ 65 h 339"/>
              <a:gd name="T68" fmla="*/ 165 w 177"/>
              <a:gd name="T69" fmla="*/ 65 h 339"/>
              <a:gd name="T70" fmla="*/ 163 w 177"/>
              <a:gd name="T71" fmla="*/ 58 h 339"/>
              <a:gd name="T72" fmla="*/ 163 w 177"/>
              <a:gd name="T73" fmla="*/ 58 h 339"/>
              <a:gd name="T74" fmla="*/ 163 w 177"/>
              <a:gd name="T75" fmla="*/ 58 h 339"/>
              <a:gd name="T76" fmla="*/ 29 w 177"/>
              <a:gd name="T77" fmla="*/ 46 h 339"/>
              <a:gd name="T78" fmla="*/ 29 w 177"/>
              <a:gd name="T79" fmla="*/ 46 h 339"/>
              <a:gd name="T80" fmla="*/ 85 w 177"/>
              <a:gd name="T81" fmla="*/ 34 h 339"/>
              <a:gd name="T82" fmla="*/ 85 w 177"/>
              <a:gd name="T83" fmla="*/ 34 h 339"/>
              <a:gd name="T84" fmla="*/ 85 w 177"/>
              <a:gd name="T85" fmla="*/ 34 h 339"/>
              <a:gd name="T86" fmla="*/ 106 w 177"/>
              <a:gd name="T87" fmla="*/ 29 h 339"/>
              <a:gd name="T88" fmla="*/ 106 w 177"/>
              <a:gd name="T89" fmla="*/ 29 h 339"/>
              <a:gd name="T90" fmla="*/ 118 w 177"/>
              <a:gd name="T91" fmla="*/ 25 h 339"/>
              <a:gd name="T92" fmla="*/ 118 w 177"/>
              <a:gd name="T93" fmla="*/ 25 h 339"/>
              <a:gd name="T94" fmla="*/ 118 w 177"/>
              <a:gd name="T95" fmla="*/ 25 h 339"/>
              <a:gd name="T96" fmla="*/ 108 w 177"/>
              <a:gd name="T97" fmla="*/ 21 h 339"/>
              <a:gd name="T98" fmla="*/ 108 w 177"/>
              <a:gd name="T99" fmla="*/ 21 h 339"/>
              <a:gd name="T100" fmla="*/ 55 w 177"/>
              <a:gd name="T101" fmla="*/ 1 h 339"/>
              <a:gd name="T102" fmla="*/ 55 w 177"/>
              <a:gd name="T103" fmla="*/ 1 h 339"/>
              <a:gd name="T104" fmla="*/ 55 w 177"/>
              <a:gd name="T105" fmla="*/ 1 h 339"/>
              <a:gd name="T106" fmla="*/ 0 w 177"/>
              <a:gd name="T107" fmla="*/ 1 h 339"/>
              <a:gd name="T108" fmla="*/ 0 w 177"/>
              <a:gd name="T109" fmla="*/ 1 h 339"/>
              <a:gd name="T110" fmla="*/ 2 w 177"/>
              <a:gd name="T111" fmla="*/ 0 h 339"/>
              <a:gd name="T112" fmla="*/ 2 w 177"/>
              <a:gd name="T113" fmla="*/ 0 h 339"/>
              <a:gd name="T114" fmla="*/ 2 w 177"/>
              <a:gd name="T115" fmla="*/ 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339">
                <a:moveTo>
                  <a:pt x="145" y="339"/>
                </a:moveTo>
                <a:cubicBezTo>
                  <a:pt x="145" y="339"/>
                  <a:pt x="145" y="339"/>
                  <a:pt x="145" y="339"/>
                </a:cubicBezTo>
                <a:moveTo>
                  <a:pt x="177" y="214"/>
                </a:moveTo>
                <a:cubicBezTo>
                  <a:pt x="177" y="214"/>
                  <a:pt x="177" y="214"/>
                  <a:pt x="177" y="214"/>
                </a:cubicBezTo>
                <a:cubicBezTo>
                  <a:pt x="177" y="214"/>
                  <a:pt x="177" y="214"/>
                  <a:pt x="177" y="214"/>
                </a:cubicBezTo>
                <a:moveTo>
                  <a:pt x="154" y="104"/>
                </a:moveTo>
                <a:cubicBezTo>
                  <a:pt x="152" y="105"/>
                  <a:pt x="150" y="105"/>
                  <a:pt x="150" y="108"/>
                </a:cubicBezTo>
                <a:cubicBezTo>
                  <a:pt x="151" y="108"/>
                  <a:pt x="150" y="109"/>
                  <a:pt x="151" y="109"/>
                </a:cubicBezTo>
                <a:cubicBezTo>
                  <a:pt x="151" y="109"/>
                  <a:pt x="151" y="109"/>
                  <a:pt x="151" y="109"/>
                </a:cubicBezTo>
                <a:cubicBezTo>
                  <a:pt x="151" y="109"/>
                  <a:pt x="151" y="109"/>
                  <a:pt x="151" y="109"/>
                </a:cubicBezTo>
                <a:cubicBezTo>
                  <a:pt x="152" y="108"/>
                  <a:pt x="154" y="108"/>
                  <a:pt x="154" y="106"/>
                </a:cubicBezTo>
                <a:cubicBezTo>
                  <a:pt x="155" y="106"/>
                  <a:pt x="155" y="106"/>
                  <a:pt x="155" y="106"/>
                </a:cubicBezTo>
                <a:cubicBezTo>
                  <a:pt x="155" y="106"/>
                  <a:pt x="155" y="106"/>
                  <a:pt x="155" y="106"/>
                </a:cubicBezTo>
                <a:cubicBezTo>
                  <a:pt x="155" y="106"/>
                  <a:pt x="155" y="106"/>
                  <a:pt x="155" y="106"/>
                </a:cubicBezTo>
                <a:cubicBezTo>
                  <a:pt x="156" y="106"/>
                  <a:pt x="156" y="106"/>
                  <a:pt x="157" y="106"/>
                </a:cubicBezTo>
                <a:cubicBezTo>
                  <a:pt x="156" y="105"/>
                  <a:pt x="156" y="105"/>
                  <a:pt x="155" y="104"/>
                </a:cubicBezTo>
                <a:cubicBezTo>
                  <a:pt x="155" y="104"/>
                  <a:pt x="154" y="105"/>
                  <a:pt x="154" y="105"/>
                </a:cubicBezTo>
                <a:cubicBezTo>
                  <a:pt x="154" y="104"/>
                  <a:pt x="154" y="104"/>
                  <a:pt x="154" y="104"/>
                </a:cubicBezTo>
                <a:moveTo>
                  <a:pt x="108" y="103"/>
                </a:moveTo>
                <a:cubicBezTo>
                  <a:pt x="108" y="103"/>
                  <a:pt x="108" y="103"/>
                  <a:pt x="108" y="103"/>
                </a:cubicBezTo>
                <a:cubicBezTo>
                  <a:pt x="108" y="103"/>
                  <a:pt x="108" y="103"/>
                  <a:pt x="108" y="103"/>
                </a:cubicBezTo>
                <a:moveTo>
                  <a:pt x="154" y="103"/>
                </a:moveTo>
                <a:cubicBezTo>
                  <a:pt x="154" y="104"/>
                  <a:pt x="153" y="103"/>
                  <a:pt x="153" y="104"/>
                </a:cubicBezTo>
                <a:cubicBezTo>
                  <a:pt x="153" y="104"/>
                  <a:pt x="154" y="104"/>
                  <a:pt x="154" y="104"/>
                </a:cubicBezTo>
                <a:cubicBezTo>
                  <a:pt x="154" y="104"/>
                  <a:pt x="154" y="104"/>
                  <a:pt x="155" y="104"/>
                </a:cubicBezTo>
                <a:cubicBezTo>
                  <a:pt x="154" y="104"/>
                  <a:pt x="154" y="104"/>
                  <a:pt x="154" y="103"/>
                </a:cubicBezTo>
                <a:moveTo>
                  <a:pt x="41" y="89"/>
                </a:moveTo>
                <a:cubicBezTo>
                  <a:pt x="41" y="89"/>
                  <a:pt x="41" y="89"/>
                  <a:pt x="41" y="89"/>
                </a:cubicBezTo>
                <a:cubicBezTo>
                  <a:pt x="41" y="89"/>
                  <a:pt x="41" y="89"/>
                  <a:pt x="41" y="89"/>
                </a:cubicBezTo>
                <a:moveTo>
                  <a:pt x="168" y="75"/>
                </a:moveTo>
                <a:cubicBezTo>
                  <a:pt x="168" y="75"/>
                  <a:pt x="168" y="75"/>
                  <a:pt x="168" y="75"/>
                </a:cubicBezTo>
                <a:cubicBezTo>
                  <a:pt x="168" y="75"/>
                  <a:pt x="168" y="75"/>
                  <a:pt x="168" y="75"/>
                </a:cubicBezTo>
                <a:moveTo>
                  <a:pt x="165" y="65"/>
                </a:moveTo>
                <a:cubicBezTo>
                  <a:pt x="165" y="65"/>
                  <a:pt x="165" y="65"/>
                  <a:pt x="165" y="65"/>
                </a:cubicBezTo>
                <a:cubicBezTo>
                  <a:pt x="165" y="65"/>
                  <a:pt x="165" y="65"/>
                  <a:pt x="165" y="65"/>
                </a:cubicBezTo>
                <a:moveTo>
                  <a:pt x="163" y="58"/>
                </a:moveTo>
                <a:cubicBezTo>
                  <a:pt x="163" y="58"/>
                  <a:pt x="163" y="58"/>
                  <a:pt x="163" y="58"/>
                </a:cubicBezTo>
                <a:cubicBezTo>
                  <a:pt x="163" y="58"/>
                  <a:pt x="163" y="58"/>
                  <a:pt x="163" y="58"/>
                </a:cubicBezTo>
                <a:moveTo>
                  <a:pt x="29" y="46"/>
                </a:moveTo>
                <a:cubicBezTo>
                  <a:pt x="29" y="46"/>
                  <a:pt x="29" y="46"/>
                  <a:pt x="29" y="46"/>
                </a:cubicBezTo>
                <a:moveTo>
                  <a:pt x="85" y="34"/>
                </a:moveTo>
                <a:cubicBezTo>
                  <a:pt x="85" y="34"/>
                  <a:pt x="85" y="34"/>
                  <a:pt x="85" y="34"/>
                </a:cubicBezTo>
                <a:cubicBezTo>
                  <a:pt x="85" y="34"/>
                  <a:pt x="85" y="34"/>
                  <a:pt x="85" y="34"/>
                </a:cubicBezTo>
                <a:moveTo>
                  <a:pt x="106" y="29"/>
                </a:moveTo>
                <a:cubicBezTo>
                  <a:pt x="106" y="29"/>
                  <a:pt x="106" y="29"/>
                  <a:pt x="106" y="29"/>
                </a:cubicBezTo>
                <a:moveTo>
                  <a:pt x="118" y="25"/>
                </a:moveTo>
                <a:cubicBezTo>
                  <a:pt x="118" y="25"/>
                  <a:pt x="118" y="25"/>
                  <a:pt x="118" y="25"/>
                </a:cubicBezTo>
                <a:cubicBezTo>
                  <a:pt x="118" y="25"/>
                  <a:pt x="118" y="25"/>
                  <a:pt x="118" y="25"/>
                </a:cubicBezTo>
                <a:moveTo>
                  <a:pt x="108" y="21"/>
                </a:moveTo>
                <a:cubicBezTo>
                  <a:pt x="108" y="21"/>
                  <a:pt x="108" y="21"/>
                  <a:pt x="108" y="21"/>
                </a:cubicBezTo>
                <a:moveTo>
                  <a:pt x="55" y="1"/>
                </a:moveTo>
                <a:cubicBezTo>
                  <a:pt x="55" y="1"/>
                  <a:pt x="55" y="1"/>
                  <a:pt x="55" y="1"/>
                </a:cubicBezTo>
                <a:cubicBezTo>
                  <a:pt x="55" y="1"/>
                  <a:pt x="55" y="1"/>
                  <a:pt x="55" y="1"/>
                </a:cubicBezTo>
                <a:moveTo>
                  <a:pt x="0" y="1"/>
                </a:moveTo>
                <a:cubicBezTo>
                  <a:pt x="0" y="1"/>
                  <a:pt x="0" y="1"/>
                  <a:pt x="0" y="1"/>
                </a:cubicBezTo>
                <a:moveTo>
                  <a:pt x="2" y="0"/>
                </a:moveTo>
                <a:cubicBezTo>
                  <a:pt x="2" y="0"/>
                  <a:pt x="2" y="0"/>
                  <a:pt x="2" y="0"/>
                </a:cubicBezTo>
                <a:cubicBezTo>
                  <a:pt x="2" y="0"/>
                  <a:pt x="2" y="0"/>
                  <a:pt x="2" y="0"/>
                </a:cubicBezTo>
              </a:path>
            </a:pathLst>
          </a:custGeom>
          <a:solidFill>
            <a:srgbClr val="9A98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grpSp>
        <p:nvGrpSpPr>
          <p:cNvPr id="26" name="KSO_Shape">
            <a:extLst>
              <a:ext uri="{FF2B5EF4-FFF2-40B4-BE49-F238E27FC236}">
                <a16:creationId xmlns="" xmlns:a16="http://schemas.microsoft.com/office/drawing/2014/main" id="{D796279C-AC46-42BE-A4A6-1BBC9409DAE3}"/>
              </a:ext>
            </a:extLst>
          </p:cNvPr>
          <p:cNvGrpSpPr>
            <a:grpSpLocks/>
          </p:cNvGrpSpPr>
          <p:nvPr/>
        </p:nvGrpSpPr>
        <p:grpSpPr bwMode="auto">
          <a:xfrm>
            <a:off x="5490802" y="3003945"/>
            <a:ext cx="930740" cy="769412"/>
            <a:chOff x="1331640" y="1268760"/>
            <a:chExt cx="5832647" cy="4819363"/>
          </a:xfrm>
          <a:solidFill>
            <a:schemeClr val="bg1">
              <a:lumMod val="65000"/>
              <a:alpha val="70000"/>
            </a:schemeClr>
          </a:solidFill>
        </p:grpSpPr>
        <p:sp>
          <p:nvSpPr>
            <p:cNvPr id="27" name="内蒙古">
              <a:extLst>
                <a:ext uri="{FF2B5EF4-FFF2-40B4-BE49-F238E27FC236}">
                  <a16:creationId xmlns="" xmlns:a16="http://schemas.microsoft.com/office/drawing/2014/main" id="{B6A9CBF3-FCEE-4D5A-99BF-A9FC5FED06CF}"/>
                </a:ext>
              </a:extLst>
            </p:cNvPr>
            <p:cNvSpPr>
              <a:spLocks/>
            </p:cNvSpPr>
            <p:nvPr/>
          </p:nvSpPr>
          <p:spPr bwMode="auto">
            <a:xfrm>
              <a:off x="3781351" y="1323173"/>
              <a:ext cx="2555478" cy="217959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28" name="甘肃">
              <a:extLst>
                <a:ext uri="{FF2B5EF4-FFF2-40B4-BE49-F238E27FC236}">
                  <a16:creationId xmlns="" xmlns:a16="http://schemas.microsoft.com/office/drawing/2014/main" id="{D1A3571F-5B4D-4DEC-8354-5C384DAB7C35}"/>
                </a:ext>
              </a:extLst>
            </p:cNvPr>
            <p:cNvSpPr>
              <a:spLocks/>
            </p:cNvSpPr>
            <p:nvPr/>
          </p:nvSpPr>
          <p:spPr bwMode="auto">
            <a:xfrm>
              <a:off x="3289854" y="2796965"/>
              <a:ext cx="1633141" cy="1382068"/>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29" name="宁夏">
              <a:extLst>
                <a:ext uri="{FF2B5EF4-FFF2-40B4-BE49-F238E27FC236}">
                  <a16:creationId xmlns="" xmlns:a16="http://schemas.microsoft.com/office/drawing/2014/main" id="{F17BE253-DFE3-4AD0-BABA-352A7A1BBEDD}"/>
                </a:ext>
              </a:extLst>
            </p:cNvPr>
            <p:cNvSpPr>
              <a:spLocks/>
            </p:cNvSpPr>
            <p:nvPr/>
          </p:nvSpPr>
          <p:spPr bwMode="auto">
            <a:xfrm>
              <a:off x="4450161" y="3277346"/>
              <a:ext cx="329739" cy="544122"/>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0" name="新疆">
              <a:extLst>
                <a:ext uri="{FF2B5EF4-FFF2-40B4-BE49-F238E27FC236}">
                  <a16:creationId xmlns="" xmlns:a16="http://schemas.microsoft.com/office/drawing/2014/main" id="{5B1AB2BF-BC12-49B2-82F3-B5DDCE47B658}"/>
                </a:ext>
              </a:extLst>
            </p:cNvPr>
            <p:cNvSpPr>
              <a:spLocks/>
            </p:cNvSpPr>
            <p:nvPr/>
          </p:nvSpPr>
          <p:spPr bwMode="auto">
            <a:xfrm>
              <a:off x="1331640" y="1845529"/>
              <a:ext cx="2334614" cy="1764508"/>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1" name="青海">
              <a:extLst>
                <a:ext uri="{FF2B5EF4-FFF2-40B4-BE49-F238E27FC236}">
                  <a16:creationId xmlns="" xmlns:a16="http://schemas.microsoft.com/office/drawing/2014/main" id="{6DC65C9A-B7C3-4BC2-A3B5-14A578C0D43D}"/>
                </a:ext>
              </a:extLst>
            </p:cNvPr>
            <p:cNvSpPr>
              <a:spLocks/>
            </p:cNvSpPr>
            <p:nvPr/>
          </p:nvSpPr>
          <p:spPr bwMode="auto">
            <a:xfrm>
              <a:off x="2846573" y="3230707"/>
              <a:ext cx="1452718" cy="1041604"/>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2" name="四川">
              <a:extLst>
                <a:ext uri="{FF2B5EF4-FFF2-40B4-BE49-F238E27FC236}">
                  <a16:creationId xmlns="" xmlns:a16="http://schemas.microsoft.com/office/drawing/2014/main" id="{9FA620F6-D9BA-469B-BE76-864BEDB140B4}"/>
                </a:ext>
              </a:extLst>
            </p:cNvPr>
            <p:cNvSpPr>
              <a:spLocks/>
            </p:cNvSpPr>
            <p:nvPr/>
          </p:nvSpPr>
          <p:spPr bwMode="auto">
            <a:xfrm>
              <a:off x="3680253" y="3961385"/>
              <a:ext cx="1256741" cy="110223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3" name="西藏">
              <a:extLst>
                <a:ext uri="{FF2B5EF4-FFF2-40B4-BE49-F238E27FC236}">
                  <a16:creationId xmlns="" xmlns:a16="http://schemas.microsoft.com/office/drawing/2014/main" id="{180B6AA3-22C5-44F9-BDE4-5CD8A42C236D}"/>
                </a:ext>
              </a:extLst>
            </p:cNvPr>
            <p:cNvSpPr>
              <a:spLocks/>
            </p:cNvSpPr>
            <p:nvPr/>
          </p:nvSpPr>
          <p:spPr bwMode="auto">
            <a:xfrm>
              <a:off x="1592943" y="3513650"/>
              <a:ext cx="2249069" cy="1368077"/>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4" name="云南">
              <a:extLst>
                <a:ext uri="{FF2B5EF4-FFF2-40B4-BE49-F238E27FC236}">
                  <a16:creationId xmlns="" xmlns:a16="http://schemas.microsoft.com/office/drawing/2014/main" id="{758046C2-F37D-400F-A3B1-2162CBAD38F8}"/>
                </a:ext>
              </a:extLst>
            </p:cNvPr>
            <p:cNvSpPr>
              <a:spLocks/>
            </p:cNvSpPr>
            <p:nvPr/>
          </p:nvSpPr>
          <p:spPr bwMode="auto">
            <a:xfrm>
              <a:off x="3641368" y="4651642"/>
              <a:ext cx="1017214" cy="106026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5" name="贵州">
              <a:extLst>
                <a:ext uri="{FF2B5EF4-FFF2-40B4-BE49-F238E27FC236}">
                  <a16:creationId xmlns="" xmlns:a16="http://schemas.microsoft.com/office/drawing/2014/main" id="{18A83E7F-BF85-4171-8357-50CBC495ECDA}"/>
                </a:ext>
              </a:extLst>
            </p:cNvPr>
            <p:cNvSpPr>
              <a:spLocks/>
            </p:cNvSpPr>
            <p:nvPr/>
          </p:nvSpPr>
          <p:spPr bwMode="auto">
            <a:xfrm>
              <a:off x="4370838" y="4637651"/>
              <a:ext cx="687475" cy="59542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6" name="广西">
              <a:extLst>
                <a:ext uri="{FF2B5EF4-FFF2-40B4-BE49-F238E27FC236}">
                  <a16:creationId xmlns="" xmlns:a16="http://schemas.microsoft.com/office/drawing/2014/main" id="{ABE85ADA-FB02-4A74-B296-463D935958C8}"/>
                </a:ext>
              </a:extLst>
            </p:cNvPr>
            <p:cNvSpPr>
              <a:spLocks/>
            </p:cNvSpPr>
            <p:nvPr/>
          </p:nvSpPr>
          <p:spPr bwMode="auto">
            <a:xfrm>
              <a:off x="4482825" y="5002989"/>
              <a:ext cx="899005" cy="684039"/>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7" name="重庆">
              <a:extLst>
                <a:ext uri="{FF2B5EF4-FFF2-40B4-BE49-F238E27FC236}">
                  <a16:creationId xmlns="" xmlns:a16="http://schemas.microsoft.com/office/drawing/2014/main" id="{1946BEAB-AD74-4536-AB55-57514C1AB259}"/>
                </a:ext>
              </a:extLst>
            </p:cNvPr>
            <p:cNvSpPr>
              <a:spLocks/>
            </p:cNvSpPr>
            <p:nvPr/>
          </p:nvSpPr>
          <p:spPr bwMode="auto">
            <a:xfrm>
              <a:off x="4607255" y="4250547"/>
              <a:ext cx="508606" cy="51613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8" name="陕西">
              <a:extLst>
                <a:ext uri="{FF2B5EF4-FFF2-40B4-BE49-F238E27FC236}">
                  <a16:creationId xmlns="" xmlns:a16="http://schemas.microsoft.com/office/drawing/2014/main" id="{8422F08A-CCE3-497B-86C2-94D51FBF9E84}"/>
                </a:ext>
              </a:extLst>
            </p:cNvPr>
            <p:cNvSpPr>
              <a:spLocks/>
            </p:cNvSpPr>
            <p:nvPr/>
          </p:nvSpPr>
          <p:spPr bwMode="auto">
            <a:xfrm>
              <a:off x="4607255" y="3249363"/>
              <a:ext cx="580153" cy="1033832"/>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9" name="山西">
              <a:extLst>
                <a:ext uri="{FF2B5EF4-FFF2-40B4-BE49-F238E27FC236}">
                  <a16:creationId xmlns="" xmlns:a16="http://schemas.microsoft.com/office/drawing/2014/main" id="{72596B60-C9BF-4FB7-8B82-80042450631B}"/>
                </a:ext>
              </a:extLst>
            </p:cNvPr>
            <p:cNvSpPr>
              <a:spLocks/>
            </p:cNvSpPr>
            <p:nvPr/>
          </p:nvSpPr>
          <p:spPr bwMode="auto">
            <a:xfrm>
              <a:off x="5109639" y="3055034"/>
              <a:ext cx="385732" cy="84883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0" name="湖南">
              <a:extLst>
                <a:ext uri="{FF2B5EF4-FFF2-40B4-BE49-F238E27FC236}">
                  <a16:creationId xmlns="" xmlns:a16="http://schemas.microsoft.com/office/drawing/2014/main" id="{CA77B1AD-2D30-4E91-B2BC-B51968A4CAEB}"/>
                </a:ext>
              </a:extLst>
            </p:cNvPr>
            <p:cNvSpPr>
              <a:spLocks/>
            </p:cNvSpPr>
            <p:nvPr/>
          </p:nvSpPr>
          <p:spPr bwMode="auto">
            <a:xfrm>
              <a:off x="5008541" y="4502397"/>
              <a:ext cx="615928" cy="71513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1" name="湖北">
              <a:extLst>
                <a:ext uri="{FF2B5EF4-FFF2-40B4-BE49-F238E27FC236}">
                  <a16:creationId xmlns="" xmlns:a16="http://schemas.microsoft.com/office/drawing/2014/main" id="{7C909C37-5494-4CE6-AB6B-01AF60ACBB0E}"/>
                </a:ext>
              </a:extLst>
            </p:cNvPr>
            <p:cNvSpPr>
              <a:spLocks/>
            </p:cNvSpPr>
            <p:nvPr/>
          </p:nvSpPr>
          <p:spPr bwMode="auto">
            <a:xfrm>
              <a:off x="4936994" y="4090420"/>
              <a:ext cx="874119" cy="547231"/>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2" name="广东">
              <a:extLst>
                <a:ext uri="{FF2B5EF4-FFF2-40B4-BE49-F238E27FC236}">
                  <a16:creationId xmlns="" xmlns:a16="http://schemas.microsoft.com/office/drawing/2014/main" id="{4298C7A2-74F8-4A26-9592-ED468AB33A83}"/>
                </a:ext>
              </a:extLst>
            </p:cNvPr>
            <p:cNvSpPr>
              <a:spLocks/>
            </p:cNvSpPr>
            <p:nvPr/>
          </p:nvSpPr>
          <p:spPr bwMode="auto">
            <a:xfrm>
              <a:off x="5129860" y="5096267"/>
              <a:ext cx="909892" cy="719796"/>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3" name="江西">
              <a:extLst>
                <a:ext uri="{FF2B5EF4-FFF2-40B4-BE49-F238E27FC236}">
                  <a16:creationId xmlns="" xmlns:a16="http://schemas.microsoft.com/office/drawing/2014/main" id="{70DFB1C2-5681-4A35-B586-E742D9F304ED}"/>
                </a:ext>
              </a:extLst>
            </p:cNvPr>
            <p:cNvSpPr>
              <a:spLocks/>
            </p:cNvSpPr>
            <p:nvPr/>
          </p:nvSpPr>
          <p:spPr bwMode="auto">
            <a:xfrm>
              <a:off x="5560697" y="4472860"/>
              <a:ext cx="544380" cy="741560"/>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4" name="福建">
              <a:extLst>
                <a:ext uri="{FF2B5EF4-FFF2-40B4-BE49-F238E27FC236}">
                  <a16:creationId xmlns="" xmlns:a16="http://schemas.microsoft.com/office/drawing/2014/main" id="{E7C9DE32-1FE7-48BD-83BF-1A7310A05D81}"/>
                </a:ext>
              </a:extLst>
            </p:cNvPr>
            <p:cNvSpPr>
              <a:spLocks/>
            </p:cNvSpPr>
            <p:nvPr/>
          </p:nvSpPr>
          <p:spPr bwMode="auto">
            <a:xfrm>
              <a:off x="5843775" y="4670297"/>
              <a:ext cx="503941" cy="615635"/>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5" name="浙江">
              <a:extLst>
                <a:ext uri="{FF2B5EF4-FFF2-40B4-BE49-F238E27FC236}">
                  <a16:creationId xmlns="" xmlns:a16="http://schemas.microsoft.com/office/drawing/2014/main" id="{71EE12FC-DC4F-4900-BE5B-6190E439A49B}"/>
                </a:ext>
              </a:extLst>
            </p:cNvPr>
            <p:cNvSpPr>
              <a:spLocks/>
            </p:cNvSpPr>
            <p:nvPr/>
          </p:nvSpPr>
          <p:spPr bwMode="auto">
            <a:xfrm>
              <a:off x="6069305" y="4280085"/>
              <a:ext cx="432394" cy="500592"/>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6" name="安徽">
              <a:extLst>
                <a:ext uri="{FF2B5EF4-FFF2-40B4-BE49-F238E27FC236}">
                  <a16:creationId xmlns="" xmlns:a16="http://schemas.microsoft.com/office/drawing/2014/main" id="{C7FBA12B-E7E9-43C0-96EE-26E32F7A2E00}"/>
                </a:ext>
              </a:extLst>
            </p:cNvPr>
            <p:cNvSpPr>
              <a:spLocks/>
            </p:cNvSpPr>
            <p:nvPr/>
          </p:nvSpPr>
          <p:spPr bwMode="auto">
            <a:xfrm>
              <a:off x="5646243" y="3846342"/>
              <a:ext cx="547491" cy="670047"/>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7" name="天津">
              <a:extLst>
                <a:ext uri="{FF2B5EF4-FFF2-40B4-BE49-F238E27FC236}">
                  <a16:creationId xmlns="" xmlns:a16="http://schemas.microsoft.com/office/drawing/2014/main" id="{B4C1C592-9320-419D-A139-CA2DD983C510}"/>
                </a:ext>
              </a:extLst>
            </p:cNvPr>
            <p:cNvSpPr>
              <a:spLocks/>
            </p:cNvSpPr>
            <p:nvPr/>
          </p:nvSpPr>
          <p:spPr bwMode="auto">
            <a:xfrm>
              <a:off x="5753564" y="3073690"/>
              <a:ext cx="143094" cy="206766"/>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8" name="北京">
              <a:extLst>
                <a:ext uri="{FF2B5EF4-FFF2-40B4-BE49-F238E27FC236}">
                  <a16:creationId xmlns="" xmlns:a16="http://schemas.microsoft.com/office/drawing/2014/main" id="{3271E98C-B037-48A7-9C40-3D430F663C6A}"/>
                </a:ext>
              </a:extLst>
            </p:cNvPr>
            <p:cNvSpPr>
              <a:spLocks/>
            </p:cNvSpPr>
            <p:nvPr/>
          </p:nvSpPr>
          <p:spPr bwMode="auto">
            <a:xfrm>
              <a:off x="5610469" y="2980412"/>
              <a:ext cx="189755" cy="203656"/>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9" name="辽宁">
              <a:extLst>
                <a:ext uri="{FF2B5EF4-FFF2-40B4-BE49-F238E27FC236}">
                  <a16:creationId xmlns="" xmlns:a16="http://schemas.microsoft.com/office/drawing/2014/main" id="{626E413E-4EF5-43E1-BBD7-96F3C2B572EE}"/>
                </a:ext>
              </a:extLst>
            </p:cNvPr>
            <p:cNvSpPr>
              <a:spLocks/>
            </p:cNvSpPr>
            <p:nvPr/>
          </p:nvSpPr>
          <p:spPr bwMode="auto">
            <a:xfrm>
              <a:off x="5932432" y="2576207"/>
              <a:ext cx="673476" cy="64050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0" name="吉林">
              <a:extLst>
                <a:ext uri="{FF2B5EF4-FFF2-40B4-BE49-F238E27FC236}">
                  <a16:creationId xmlns="" xmlns:a16="http://schemas.microsoft.com/office/drawing/2014/main" id="{BF4DE50A-711E-474D-A3CF-A6143739CFD6}"/>
                </a:ext>
              </a:extLst>
            </p:cNvPr>
            <p:cNvSpPr>
              <a:spLocks/>
            </p:cNvSpPr>
            <p:nvPr/>
          </p:nvSpPr>
          <p:spPr bwMode="auto">
            <a:xfrm>
              <a:off x="6083303" y="2189103"/>
              <a:ext cx="959665" cy="65139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1" name="黑龙江">
              <a:extLst>
                <a:ext uri="{FF2B5EF4-FFF2-40B4-BE49-F238E27FC236}">
                  <a16:creationId xmlns="" xmlns:a16="http://schemas.microsoft.com/office/drawing/2014/main" id="{99080128-C7EF-43EE-833B-499F5563CAF8}"/>
                </a:ext>
              </a:extLst>
            </p:cNvPr>
            <p:cNvSpPr>
              <a:spLocks/>
            </p:cNvSpPr>
            <p:nvPr/>
          </p:nvSpPr>
          <p:spPr bwMode="auto">
            <a:xfrm>
              <a:off x="5879549" y="1268760"/>
              <a:ext cx="1284738" cy="1167530"/>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2" name="山东">
              <a:extLst>
                <a:ext uri="{FF2B5EF4-FFF2-40B4-BE49-F238E27FC236}">
                  <a16:creationId xmlns="" xmlns:a16="http://schemas.microsoft.com/office/drawing/2014/main" id="{03D4E453-4F4D-47E5-896A-9304C3D4837D}"/>
                </a:ext>
              </a:extLst>
            </p:cNvPr>
            <p:cNvSpPr>
              <a:spLocks/>
            </p:cNvSpPr>
            <p:nvPr/>
          </p:nvSpPr>
          <p:spPr bwMode="auto">
            <a:xfrm>
              <a:off x="5624468" y="3362851"/>
              <a:ext cx="777686" cy="48815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3" name="上海">
              <a:extLst>
                <a:ext uri="{FF2B5EF4-FFF2-40B4-BE49-F238E27FC236}">
                  <a16:creationId xmlns="" xmlns:a16="http://schemas.microsoft.com/office/drawing/2014/main" id="{D9DBA909-0A27-4F9E-8218-67492C6BF632}"/>
                </a:ext>
              </a:extLst>
            </p:cNvPr>
            <p:cNvSpPr>
              <a:spLocks/>
            </p:cNvSpPr>
            <p:nvPr/>
          </p:nvSpPr>
          <p:spPr bwMode="auto">
            <a:xfrm>
              <a:off x="6350827" y="4172815"/>
              <a:ext cx="122875" cy="10727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4" name="江苏">
              <a:extLst>
                <a:ext uri="{FF2B5EF4-FFF2-40B4-BE49-F238E27FC236}">
                  <a16:creationId xmlns="" xmlns:a16="http://schemas.microsoft.com/office/drawing/2014/main" id="{EBB2A913-6764-46AE-8394-10653458F8FD}"/>
                </a:ext>
              </a:extLst>
            </p:cNvPr>
            <p:cNvSpPr>
              <a:spLocks/>
            </p:cNvSpPr>
            <p:nvPr/>
          </p:nvSpPr>
          <p:spPr bwMode="auto">
            <a:xfrm>
              <a:off x="5781560" y="3760838"/>
              <a:ext cx="678142" cy="52235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5" name="河北">
              <a:extLst>
                <a:ext uri="{FF2B5EF4-FFF2-40B4-BE49-F238E27FC236}">
                  <a16:creationId xmlns="" xmlns:a16="http://schemas.microsoft.com/office/drawing/2014/main" id="{7CE1A387-DFD3-40D4-86BF-0CE860D0E22B}"/>
                </a:ext>
              </a:extLst>
            </p:cNvPr>
            <p:cNvSpPr>
              <a:spLocks/>
            </p:cNvSpPr>
            <p:nvPr/>
          </p:nvSpPr>
          <p:spPr bwMode="auto">
            <a:xfrm>
              <a:off x="5428491" y="2761208"/>
              <a:ext cx="629925" cy="898578"/>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6" name="河南">
              <a:extLst>
                <a:ext uri="{FF2B5EF4-FFF2-40B4-BE49-F238E27FC236}">
                  <a16:creationId xmlns="" xmlns:a16="http://schemas.microsoft.com/office/drawing/2014/main" id="{087276D1-5C08-4D0B-95C2-9F9DB21083D3}"/>
                </a:ext>
              </a:extLst>
            </p:cNvPr>
            <p:cNvSpPr>
              <a:spLocks/>
            </p:cNvSpPr>
            <p:nvPr/>
          </p:nvSpPr>
          <p:spPr bwMode="auto">
            <a:xfrm>
              <a:off x="5140747" y="3624030"/>
              <a:ext cx="662589" cy="65605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7" name="台湾">
              <a:extLst>
                <a:ext uri="{FF2B5EF4-FFF2-40B4-BE49-F238E27FC236}">
                  <a16:creationId xmlns="" xmlns:a16="http://schemas.microsoft.com/office/drawing/2014/main" id="{C11473CE-2F62-4198-93E1-7B27C073832D}"/>
                </a:ext>
              </a:extLst>
            </p:cNvPr>
            <p:cNvSpPr>
              <a:spLocks/>
            </p:cNvSpPr>
            <p:nvPr/>
          </p:nvSpPr>
          <p:spPr bwMode="auto">
            <a:xfrm>
              <a:off x="6386601" y="5024754"/>
              <a:ext cx="189755" cy="45861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8" name="海南">
              <a:extLst>
                <a:ext uri="{FF2B5EF4-FFF2-40B4-BE49-F238E27FC236}">
                  <a16:creationId xmlns="" xmlns:a16="http://schemas.microsoft.com/office/drawing/2014/main" id="{AE23D3CA-E6F6-4ED0-81B1-1B2A91D05D06}"/>
                </a:ext>
              </a:extLst>
            </p:cNvPr>
            <p:cNvSpPr>
              <a:spLocks/>
            </p:cNvSpPr>
            <p:nvPr/>
          </p:nvSpPr>
          <p:spPr bwMode="auto">
            <a:xfrm>
              <a:off x="4991431" y="5837828"/>
              <a:ext cx="286189" cy="250295"/>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grpSp>
      <p:grpSp>
        <p:nvGrpSpPr>
          <p:cNvPr id="59" name="组合 58">
            <a:extLst>
              <a:ext uri="{FF2B5EF4-FFF2-40B4-BE49-F238E27FC236}">
                <a16:creationId xmlns="" xmlns:a16="http://schemas.microsoft.com/office/drawing/2014/main" id="{DD4F1B8E-90A0-4AA0-B244-25408D4042A8}"/>
              </a:ext>
            </a:extLst>
          </p:cNvPr>
          <p:cNvGrpSpPr/>
          <p:nvPr/>
        </p:nvGrpSpPr>
        <p:grpSpPr>
          <a:xfrm>
            <a:off x="5137185" y="3786122"/>
            <a:ext cx="283482" cy="384354"/>
            <a:chOff x="5581650" y="2728913"/>
            <a:chExt cx="1035050" cy="1403350"/>
          </a:xfrm>
          <a:solidFill>
            <a:schemeClr val="bg1"/>
          </a:solidFill>
        </p:grpSpPr>
        <p:sp>
          <p:nvSpPr>
            <p:cNvPr id="60" name="Freeform 132">
              <a:extLst>
                <a:ext uri="{FF2B5EF4-FFF2-40B4-BE49-F238E27FC236}">
                  <a16:creationId xmlns="" xmlns:a16="http://schemas.microsoft.com/office/drawing/2014/main" id="{4E42063C-5287-4D6B-B46D-42B34013C7FD}"/>
                </a:ext>
              </a:extLst>
            </p:cNvPr>
            <p:cNvSpPr>
              <a:spLocks noEditPoints="1"/>
            </p:cNvSpPr>
            <p:nvPr/>
          </p:nvSpPr>
          <p:spPr bwMode="auto">
            <a:xfrm>
              <a:off x="5581650" y="2728913"/>
              <a:ext cx="1035050" cy="1403350"/>
            </a:xfrm>
            <a:custGeom>
              <a:avLst/>
              <a:gdLst>
                <a:gd name="T0" fmla="*/ 255 w 273"/>
                <a:gd name="T1" fmla="*/ 0 h 371"/>
                <a:gd name="T2" fmla="*/ 79 w 273"/>
                <a:gd name="T3" fmla="*/ 0 h 371"/>
                <a:gd name="T4" fmla="*/ 0 w 273"/>
                <a:gd name="T5" fmla="*/ 85 h 371"/>
                <a:gd name="T6" fmla="*/ 0 w 273"/>
                <a:gd name="T7" fmla="*/ 353 h 371"/>
                <a:gd name="T8" fmla="*/ 17 w 273"/>
                <a:gd name="T9" fmla="*/ 371 h 371"/>
                <a:gd name="T10" fmla="*/ 255 w 273"/>
                <a:gd name="T11" fmla="*/ 371 h 371"/>
                <a:gd name="T12" fmla="*/ 273 w 273"/>
                <a:gd name="T13" fmla="*/ 353 h 371"/>
                <a:gd name="T14" fmla="*/ 273 w 273"/>
                <a:gd name="T15" fmla="*/ 17 h 371"/>
                <a:gd name="T16" fmla="*/ 255 w 273"/>
                <a:gd name="T17" fmla="*/ 0 h 371"/>
                <a:gd name="T18" fmla="*/ 259 w 273"/>
                <a:gd name="T19" fmla="*/ 353 h 371"/>
                <a:gd name="T20" fmla="*/ 258 w 273"/>
                <a:gd name="T21" fmla="*/ 356 h 371"/>
                <a:gd name="T22" fmla="*/ 255 w 273"/>
                <a:gd name="T23" fmla="*/ 357 h 371"/>
                <a:gd name="T24" fmla="*/ 17 w 273"/>
                <a:gd name="T25" fmla="*/ 357 h 371"/>
                <a:gd name="T26" fmla="*/ 14 w 273"/>
                <a:gd name="T27" fmla="*/ 356 h 371"/>
                <a:gd name="T28" fmla="*/ 13 w 273"/>
                <a:gd name="T29" fmla="*/ 353 h 371"/>
                <a:gd name="T30" fmla="*/ 13 w 273"/>
                <a:gd name="T31" fmla="*/ 91 h 371"/>
                <a:gd name="T32" fmla="*/ 85 w 273"/>
                <a:gd name="T33" fmla="*/ 91 h 371"/>
                <a:gd name="T34" fmla="*/ 88 w 273"/>
                <a:gd name="T35" fmla="*/ 14 h 371"/>
                <a:gd name="T36" fmla="*/ 255 w 273"/>
                <a:gd name="T37" fmla="*/ 14 h 371"/>
                <a:gd name="T38" fmla="*/ 258 w 273"/>
                <a:gd name="T39" fmla="*/ 15 h 371"/>
                <a:gd name="T40" fmla="*/ 259 w 273"/>
                <a:gd name="T41" fmla="*/ 17 h 371"/>
                <a:gd name="T42" fmla="*/ 259 w 273"/>
                <a:gd name="T43" fmla="*/ 35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3" h="371">
                  <a:moveTo>
                    <a:pt x="255" y="0"/>
                  </a:moveTo>
                  <a:cubicBezTo>
                    <a:pt x="79" y="0"/>
                    <a:pt x="79" y="0"/>
                    <a:pt x="79" y="0"/>
                  </a:cubicBezTo>
                  <a:cubicBezTo>
                    <a:pt x="0" y="85"/>
                    <a:pt x="0" y="85"/>
                    <a:pt x="0" y="85"/>
                  </a:cubicBezTo>
                  <a:cubicBezTo>
                    <a:pt x="0" y="353"/>
                    <a:pt x="0" y="353"/>
                    <a:pt x="0" y="353"/>
                  </a:cubicBezTo>
                  <a:cubicBezTo>
                    <a:pt x="0" y="363"/>
                    <a:pt x="7" y="371"/>
                    <a:pt x="17" y="371"/>
                  </a:cubicBezTo>
                  <a:cubicBezTo>
                    <a:pt x="255" y="371"/>
                    <a:pt x="255" y="371"/>
                    <a:pt x="255" y="371"/>
                  </a:cubicBezTo>
                  <a:cubicBezTo>
                    <a:pt x="265" y="371"/>
                    <a:pt x="273" y="363"/>
                    <a:pt x="273" y="353"/>
                  </a:cubicBezTo>
                  <a:cubicBezTo>
                    <a:pt x="273" y="17"/>
                    <a:pt x="273" y="17"/>
                    <a:pt x="273" y="17"/>
                  </a:cubicBezTo>
                  <a:cubicBezTo>
                    <a:pt x="273" y="8"/>
                    <a:pt x="265" y="0"/>
                    <a:pt x="255" y="0"/>
                  </a:cubicBezTo>
                  <a:close/>
                  <a:moveTo>
                    <a:pt x="259" y="353"/>
                  </a:moveTo>
                  <a:cubicBezTo>
                    <a:pt x="259" y="354"/>
                    <a:pt x="259" y="355"/>
                    <a:pt x="258" y="356"/>
                  </a:cubicBezTo>
                  <a:cubicBezTo>
                    <a:pt x="257" y="357"/>
                    <a:pt x="256" y="357"/>
                    <a:pt x="255" y="357"/>
                  </a:cubicBezTo>
                  <a:cubicBezTo>
                    <a:pt x="17" y="357"/>
                    <a:pt x="17" y="357"/>
                    <a:pt x="17" y="357"/>
                  </a:cubicBezTo>
                  <a:cubicBezTo>
                    <a:pt x="16" y="357"/>
                    <a:pt x="15" y="357"/>
                    <a:pt x="14" y="356"/>
                  </a:cubicBezTo>
                  <a:cubicBezTo>
                    <a:pt x="14" y="355"/>
                    <a:pt x="13" y="354"/>
                    <a:pt x="13" y="353"/>
                  </a:cubicBezTo>
                  <a:cubicBezTo>
                    <a:pt x="13" y="91"/>
                    <a:pt x="13" y="91"/>
                    <a:pt x="13" y="91"/>
                  </a:cubicBezTo>
                  <a:cubicBezTo>
                    <a:pt x="85" y="91"/>
                    <a:pt x="85" y="91"/>
                    <a:pt x="85" y="91"/>
                  </a:cubicBezTo>
                  <a:cubicBezTo>
                    <a:pt x="88" y="14"/>
                    <a:pt x="88" y="14"/>
                    <a:pt x="88" y="14"/>
                  </a:cubicBezTo>
                  <a:cubicBezTo>
                    <a:pt x="255" y="14"/>
                    <a:pt x="255" y="14"/>
                    <a:pt x="255" y="14"/>
                  </a:cubicBezTo>
                  <a:cubicBezTo>
                    <a:pt x="256" y="14"/>
                    <a:pt x="257" y="14"/>
                    <a:pt x="258" y="15"/>
                  </a:cubicBezTo>
                  <a:cubicBezTo>
                    <a:pt x="259" y="15"/>
                    <a:pt x="259" y="16"/>
                    <a:pt x="259" y="17"/>
                  </a:cubicBezTo>
                  <a:lnTo>
                    <a:pt x="259" y="3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1" name="Freeform 133">
              <a:extLst>
                <a:ext uri="{FF2B5EF4-FFF2-40B4-BE49-F238E27FC236}">
                  <a16:creationId xmlns="" xmlns:a16="http://schemas.microsoft.com/office/drawing/2014/main" id="{0232163F-C863-462F-9066-BF5CF648BEA4}"/>
                </a:ext>
              </a:extLst>
            </p:cNvPr>
            <p:cNvSpPr>
              <a:spLocks/>
            </p:cNvSpPr>
            <p:nvPr/>
          </p:nvSpPr>
          <p:spPr bwMode="auto">
            <a:xfrm>
              <a:off x="5761038" y="3719513"/>
              <a:ext cx="693738" cy="57150"/>
            </a:xfrm>
            <a:custGeom>
              <a:avLst/>
              <a:gdLst>
                <a:gd name="T0" fmla="*/ 176 w 183"/>
                <a:gd name="T1" fmla="*/ 0 h 15"/>
                <a:gd name="T2" fmla="*/ 7 w 183"/>
                <a:gd name="T3" fmla="*/ 0 h 15"/>
                <a:gd name="T4" fmla="*/ 0 w 183"/>
                <a:gd name="T5" fmla="*/ 7 h 15"/>
                <a:gd name="T6" fmla="*/ 7 w 183"/>
                <a:gd name="T7" fmla="*/ 15 h 15"/>
                <a:gd name="T8" fmla="*/ 176 w 183"/>
                <a:gd name="T9" fmla="*/ 15 h 15"/>
                <a:gd name="T10" fmla="*/ 183 w 183"/>
                <a:gd name="T11" fmla="*/ 7 h 15"/>
                <a:gd name="T12" fmla="*/ 176 w 18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83" h="15">
                  <a:moveTo>
                    <a:pt x="176" y="0"/>
                  </a:moveTo>
                  <a:cubicBezTo>
                    <a:pt x="7" y="0"/>
                    <a:pt x="7" y="0"/>
                    <a:pt x="7" y="0"/>
                  </a:cubicBezTo>
                  <a:cubicBezTo>
                    <a:pt x="3" y="0"/>
                    <a:pt x="0" y="3"/>
                    <a:pt x="0" y="7"/>
                  </a:cubicBezTo>
                  <a:cubicBezTo>
                    <a:pt x="0" y="12"/>
                    <a:pt x="3" y="15"/>
                    <a:pt x="7" y="15"/>
                  </a:cubicBezTo>
                  <a:cubicBezTo>
                    <a:pt x="176" y="15"/>
                    <a:pt x="176" y="15"/>
                    <a:pt x="176" y="15"/>
                  </a:cubicBezTo>
                  <a:cubicBezTo>
                    <a:pt x="180" y="15"/>
                    <a:pt x="183" y="12"/>
                    <a:pt x="183" y="7"/>
                  </a:cubicBezTo>
                  <a:cubicBezTo>
                    <a:pt x="183" y="3"/>
                    <a:pt x="180"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2" name="Freeform 134">
              <a:extLst>
                <a:ext uri="{FF2B5EF4-FFF2-40B4-BE49-F238E27FC236}">
                  <a16:creationId xmlns="" xmlns:a16="http://schemas.microsoft.com/office/drawing/2014/main" id="{47245E47-6578-419C-9A1B-27E2439C376D}"/>
                </a:ext>
              </a:extLst>
            </p:cNvPr>
            <p:cNvSpPr>
              <a:spLocks/>
            </p:cNvSpPr>
            <p:nvPr/>
          </p:nvSpPr>
          <p:spPr bwMode="auto">
            <a:xfrm>
              <a:off x="5761038" y="3913188"/>
              <a:ext cx="355600" cy="57150"/>
            </a:xfrm>
            <a:custGeom>
              <a:avLst/>
              <a:gdLst>
                <a:gd name="T0" fmla="*/ 86 w 94"/>
                <a:gd name="T1" fmla="*/ 0 h 15"/>
                <a:gd name="T2" fmla="*/ 7 w 94"/>
                <a:gd name="T3" fmla="*/ 0 h 15"/>
                <a:gd name="T4" fmla="*/ 0 w 94"/>
                <a:gd name="T5" fmla="*/ 7 h 15"/>
                <a:gd name="T6" fmla="*/ 7 w 94"/>
                <a:gd name="T7" fmla="*/ 15 h 15"/>
                <a:gd name="T8" fmla="*/ 86 w 94"/>
                <a:gd name="T9" fmla="*/ 15 h 15"/>
                <a:gd name="T10" fmla="*/ 94 w 94"/>
                <a:gd name="T11" fmla="*/ 7 h 15"/>
                <a:gd name="T12" fmla="*/ 86 w 9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94" h="15">
                  <a:moveTo>
                    <a:pt x="86" y="0"/>
                  </a:moveTo>
                  <a:cubicBezTo>
                    <a:pt x="60" y="0"/>
                    <a:pt x="34" y="0"/>
                    <a:pt x="7" y="0"/>
                  </a:cubicBezTo>
                  <a:cubicBezTo>
                    <a:pt x="3" y="0"/>
                    <a:pt x="0" y="3"/>
                    <a:pt x="0" y="7"/>
                  </a:cubicBezTo>
                  <a:cubicBezTo>
                    <a:pt x="0" y="12"/>
                    <a:pt x="3" y="15"/>
                    <a:pt x="7" y="15"/>
                  </a:cubicBezTo>
                  <a:cubicBezTo>
                    <a:pt x="34" y="15"/>
                    <a:pt x="60" y="15"/>
                    <a:pt x="86" y="15"/>
                  </a:cubicBezTo>
                  <a:cubicBezTo>
                    <a:pt x="91" y="15"/>
                    <a:pt x="94" y="12"/>
                    <a:pt x="94" y="7"/>
                  </a:cubicBezTo>
                  <a:cubicBezTo>
                    <a:pt x="94" y="3"/>
                    <a:pt x="91" y="0"/>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3" name="Freeform 135">
              <a:extLst>
                <a:ext uri="{FF2B5EF4-FFF2-40B4-BE49-F238E27FC236}">
                  <a16:creationId xmlns="" xmlns:a16="http://schemas.microsoft.com/office/drawing/2014/main" id="{7952A08A-BAE9-43D0-A8C8-838EBA2558CA}"/>
                </a:ext>
              </a:extLst>
            </p:cNvPr>
            <p:cNvSpPr>
              <a:spLocks/>
            </p:cNvSpPr>
            <p:nvPr/>
          </p:nvSpPr>
          <p:spPr bwMode="auto">
            <a:xfrm>
              <a:off x="5761038" y="3587751"/>
              <a:ext cx="693738" cy="60325"/>
            </a:xfrm>
            <a:custGeom>
              <a:avLst/>
              <a:gdLst>
                <a:gd name="T0" fmla="*/ 176 w 183"/>
                <a:gd name="T1" fmla="*/ 0 h 16"/>
                <a:gd name="T2" fmla="*/ 7 w 183"/>
                <a:gd name="T3" fmla="*/ 0 h 16"/>
                <a:gd name="T4" fmla="*/ 0 w 183"/>
                <a:gd name="T5" fmla="*/ 8 h 16"/>
                <a:gd name="T6" fmla="*/ 7 w 183"/>
                <a:gd name="T7" fmla="*/ 16 h 16"/>
                <a:gd name="T8" fmla="*/ 176 w 183"/>
                <a:gd name="T9" fmla="*/ 16 h 16"/>
                <a:gd name="T10" fmla="*/ 183 w 183"/>
                <a:gd name="T11" fmla="*/ 8 h 16"/>
                <a:gd name="T12" fmla="*/ 176 w 18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3" h="16">
                  <a:moveTo>
                    <a:pt x="176" y="0"/>
                  </a:moveTo>
                  <a:cubicBezTo>
                    <a:pt x="7" y="0"/>
                    <a:pt x="7" y="0"/>
                    <a:pt x="7" y="0"/>
                  </a:cubicBezTo>
                  <a:cubicBezTo>
                    <a:pt x="3" y="0"/>
                    <a:pt x="0" y="4"/>
                    <a:pt x="0" y="8"/>
                  </a:cubicBezTo>
                  <a:cubicBezTo>
                    <a:pt x="0" y="12"/>
                    <a:pt x="3" y="16"/>
                    <a:pt x="7" y="16"/>
                  </a:cubicBezTo>
                  <a:cubicBezTo>
                    <a:pt x="176" y="16"/>
                    <a:pt x="176" y="16"/>
                    <a:pt x="176" y="16"/>
                  </a:cubicBezTo>
                  <a:cubicBezTo>
                    <a:pt x="180" y="16"/>
                    <a:pt x="183" y="12"/>
                    <a:pt x="183" y="8"/>
                  </a:cubicBezTo>
                  <a:cubicBezTo>
                    <a:pt x="183" y="4"/>
                    <a:pt x="180"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4" name="Freeform 136">
              <a:extLst>
                <a:ext uri="{FF2B5EF4-FFF2-40B4-BE49-F238E27FC236}">
                  <a16:creationId xmlns="" xmlns:a16="http://schemas.microsoft.com/office/drawing/2014/main" id="{9E5CE5E1-C217-447F-B552-DFF5638228DF}"/>
                </a:ext>
              </a:extLst>
            </p:cNvPr>
            <p:cNvSpPr>
              <a:spLocks/>
            </p:cNvSpPr>
            <p:nvPr/>
          </p:nvSpPr>
          <p:spPr bwMode="auto">
            <a:xfrm>
              <a:off x="5761038" y="3459163"/>
              <a:ext cx="693738" cy="57150"/>
            </a:xfrm>
            <a:custGeom>
              <a:avLst/>
              <a:gdLst>
                <a:gd name="T0" fmla="*/ 176 w 183"/>
                <a:gd name="T1" fmla="*/ 0 h 15"/>
                <a:gd name="T2" fmla="*/ 7 w 183"/>
                <a:gd name="T3" fmla="*/ 0 h 15"/>
                <a:gd name="T4" fmla="*/ 0 w 183"/>
                <a:gd name="T5" fmla="*/ 7 h 15"/>
                <a:gd name="T6" fmla="*/ 7 w 183"/>
                <a:gd name="T7" fmla="*/ 15 h 15"/>
                <a:gd name="T8" fmla="*/ 176 w 183"/>
                <a:gd name="T9" fmla="*/ 15 h 15"/>
                <a:gd name="T10" fmla="*/ 183 w 183"/>
                <a:gd name="T11" fmla="*/ 7 h 15"/>
                <a:gd name="T12" fmla="*/ 176 w 18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83" h="15">
                  <a:moveTo>
                    <a:pt x="176" y="0"/>
                  </a:moveTo>
                  <a:cubicBezTo>
                    <a:pt x="7" y="0"/>
                    <a:pt x="7" y="0"/>
                    <a:pt x="7" y="0"/>
                  </a:cubicBezTo>
                  <a:cubicBezTo>
                    <a:pt x="3" y="0"/>
                    <a:pt x="0" y="3"/>
                    <a:pt x="0" y="7"/>
                  </a:cubicBezTo>
                  <a:cubicBezTo>
                    <a:pt x="0" y="12"/>
                    <a:pt x="3" y="15"/>
                    <a:pt x="7" y="15"/>
                  </a:cubicBezTo>
                  <a:cubicBezTo>
                    <a:pt x="176" y="15"/>
                    <a:pt x="176" y="15"/>
                    <a:pt x="176" y="15"/>
                  </a:cubicBezTo>
                  <a:cubicBezTo>
                    <a:pt x="180" y="15"/>
                    <a:pt x="183" y="12"/>
                    <a:pt x="183" y="7"/>
                  </a:cubicBezTo>
                  <a:cubicBezTo>
                    <a:pt x="183" y="3"/>
                    <a:pt x="180"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5" name="Freeform 137">
              <a:extLst>
                <a:ext uri="{FF2B5EF4-FFF2-40B4-BE49-F238E27FC236}">
                  <a16:creationId xmlns="" xmlns:a16="http://schemas.microsoft.com/office/drawing/2014/main" id="{26355EDE-34A0-4AE9-A04A-439A47793E5F}"/>
                </a:ext>
              </a:extLst>
            </p:cNvPr>
            <p:cNvSpPr>
              <a:spLocks/>
            </p:cNvSpPr>
            <p:nvPr/>
          </p:nvSpPr>
          <p:spPr bwMode="auto">
            <a:xfrm>
              <a:off x="5761038" y="3327401"/>
              <a:ext cx="188913" cy="60325"/>
            </a:xfrm>
            <a:custGeom>
              <a:avLst/>
              <a:gdLst>
                <a:gd name="T0" fmla="*/ 7 w 50"/>
                <a:gd name="T1" fmla="*/ 16 h 16"/>
                <a:gd name="T2" fmla="*/ 43 w 50"/>
                <a:gd name="T3" fmla="*/ 16 h 16"/>
                <a:gd name="T4" fmla="*/ 50 w 50"/>
                <a:gd name="T5" fmla="*/ 8 h 16"/>
                <a:gd name="T6" fmla="*/ 43 w 50"/>
                <a:gd name="T7" fmla="*/ 0 h 16"/>
                <a:gd name="T8" fmla="*/ 7 w 50"/>
                <a:gd name="T9" fmla="*/ 0 h 16"/>
                <a:gd name="T10" fmla="*/ 0 w 50"/>
                <a:gd name="T11" fmla="*/ 8 h 16"/>
                <a:gd name="T12" fmla="*/ 7 w 50"/>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0" h="16">
                  <a:moveTo>
                    <a:pt x="7" y="16"/>
                  </a:moveTo>
                  <a:cubicBezTo>
                    <a:pt x="24" y="16"/>
                    <a:pt x="26" y="16"/>
                    <a:pt x="43" y="16"/>
                  </a:cubicBezTo>
                  <a:cubicBezTo>
                    <a:pt x="47" y="16"/>
                    <a:pt x="50" y="12"/>
                    <a:pt x="50" y="8"/>
                  </a:cubicBezTo>
                  <a:cubicBezTo>
                    <a:pt x="50" y="4"/>
                    <a:pt x="47" y="0"/>
                    <a:pt x="43" y="0"/>
                  </a:cubicBezTo>
                  <a:cubicBezTo>
                    <a:pt x="26" y="0"/>
                    <a:pt x="24" y="0"/>
                    <a:pt x="7" y="0"/>
                  </a:cubicBezTo>
                  <a:cubicBezTo>
                    <a:pt x="3" y="0"/>
                    <a:pt x="0" y="4"/>
                    <a:pt x="0" y="8"/>
                  </a:cubicBezTo>
                  <a:cubicBezTo>
                    <a:pt x="0" y="12"/>
                    <a:pt x="3" y="16"/>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6" name="Freeform 138">
              <a:extLst>
                <a:ext uri="{FF2B5EF4-FFF2-40B4-BE49-F238E27FC236}">
                  <a16:creationId xmlns="" xmlns:a16="http://schemas.microsoft.com/office/drawing/2014/main" id="{E21FF355-AFB5-46BD-A0A5-07B281E30D22}"/>
                </a:ext>
              </a:extLst>
            </p:cNvPr>
            <p:cNvSpPr>
              <a:spLocks/>
            </p:cNvSpPr>
            <p:nvPr/>
          </p:nvSpPr>
          <p:spPr bwMode="auto">
            <a:xfrm>
              <a:off x="5995988" y="3125788"/>
              <a:ext cx="442913" cy="261938"/>
            </a:xfrm>
            <a:custGeom>
              <a:avLst/>
              <a:gdLst>
                <a:gd name="T0" fmla="*/ 21 w 117"/>
                <a:gd name="T1" fmla="*/ 44 h 69"/>
                <a:gd name="T2" fmla="*/ 24 w 117"/>
                <a:gd name="T3" fmla="*/ 35 h 69"/>
                <a:gd name="T4" fmla="*/ 24 w 117"/>
                <a:gd name="T5" fmla="*/ 68 h 69"/>
                <a:gd name="T6" fmla="*/ 59 w 117"/>
                <a:gd name="T7" fmla="*/ 69 h 69"/>
                <a:gd name="T8" fmla="*/ 93 w 117"/>
                <a:gd name="T9" fmla="*/ 68 h 69"/>
                <a:gd name="T10" fmla="*/ 93 w 117"/>
                <a:gd name="T11" fmla="*/ 35 h 69"/>
                <a:gd name="T12" fmla="*/ 96 w 117"/>
                <a:gd name="T13" fmla="*/ 44 h 69"/>
                <a:gd name="T14" fmla="*/ 96 w 117"/>
                <a:gd name="T15" fmla="*/ 67 h 69"/>
                <a:gd name="T16" fmla="*/ 117 w 117"/>
                <a:gd name="T17" fmla="*/ 65 h 69"/>
                <a:gd name="T18" fmla="*/ 117 w 117"/>
                <a:gd name="T19" fmla="*/ 37 h 69"/>
                <a:gd name="T20" fmla="*/ 107 w 117"/>
                <a:gd name="T21" fmla="*/ 11 h 69"/>
                <a:gd name="T22" fmla="*/ 78 w 117"/>
                <a:gd name="T23" fmla="*/ 0 h 69"/>
                <a:gd name="T24" fmla="*/ 77 w 117"/>
                <a:gd name="T25" fmla="*/ 0 h 69"/>
                <a:gd name="T26" fmla="*/ 77 w 117"/>
                <a:gd name="T27" fmla="*/ 0 h 69"/>
                <a:gd name="T28" fmla="*/ 67 w 117"/>
                <a:gd name="T29" fmla="*/ 44 h 69"/>
                <a:gd name="T30" fmla="*/ 62 w 117"/>
                <a:gd name="T31" fmla="*/ 14 h 69"/>
                <a:gd name="T32" fmla="*/ 65 w 117"/>
                <a:gd name="T33" fmla="*/ 7 h 69"/>
                <a:gd name="T34" fmla="*/ 60 w 117"/>
                <a:gd name="T35" fmla="*/ 2 h 69"/>
                <a:gd name="T36" fmla="*/ 59 w 117"/>
                <a:gd name="T37" fmla="*/ 2 h 69"/>
                <a:gd name="T38" fmla="*/ 59 w 117"/>
                <a:gd name="T39" fmla="*/ 2 h 69"/>
                <a:gd name="T40" fmla="*/ 57 w 117"/>
                <a:gd name="T41" fmla="*/ 2 h 69"/>
                <a:gd name="T42" fmla="*/ 52 w 117"/>
                <a:gd name="T43" fmla="*/ 7 h 69"/>
                <a:gd name="T44" fmla="*/ 55 w 117"/>
                <a:gd name="T45" fmla="*/ 14 h 69"/>
                <a:gd name="T46" fmla="*/ 50 w 117"/>
                <a:gd name="T47" fmla="*/ 44 h 69"/>
                <a:gd name="T48" fmla="*/ 41 w 117"/>
                <a:gd name="T49" fmla="*/ 0 h 69"/>
                <a:gd name="T50" fmla="*/ 40 w 117"/>
                <a:gd name="T51" fmla="*/ 0 h 69"/>
                <a:gd name="T52" fmla="*/ 40 w 117"/>
                <a:gd name="T53" fmla="*/ 0 h 69"/>
                <a:gd name="T54" fmla="*/ 10 w 117"/>
                <a:gd name="T55" fmla="*/ 11 h 69"/>
                <a:gd name="T56" fmla="*/ 0 w 117"/>
                <a:gd name="T57" fmla="*/ 37 h 69"/>
                <a:gd name="T58" fmla="*/ 0 w 117"/>
                <a:gd name="T59" fmla="*/ 65 h 69"/>
                <a:gd name="T60" fmla="*/ 21 w 117"/>
                <a:gd name="T61" fmla="*/ 68 h 69"/>
                <a:gd name="T62" fmla="*/ 21 w 117"/>
                <a:gd name="T63" fmla="*/ 4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69">
                  <a:moveTo>
                    <a:pt x="21" y="44"/>
                  </a:moveTo>
                  <a:cubicBezTo>
                    <a:pt x="21" y="40"/>
                    <a:pt x="23" y="37"/>
                    <a:pt x="24" y="35"/>
                  </a:cubicBezTo>
                  <a:cubicBezTo>
                    <a:pt x="24" y="68"/>
                    <a:pt x="24" y="68"/>
                    <a:pt x="24" y="68"/>
                  </a:cubicBezTo>
                  <a:cubicBezTo>
                    <a:pt x="34" y="69"/>
                    <a:pt x="47" y="69"/>
                    <a:pt x="59" y="69"/>
                  </a:cubicBezTo>
                  <a:cubicBezTo>
                    <a:pt x="70" y="69"/>
                    <a:pt x="83" y="69"/>
                    <a:pt x="93" y="68"/>
                  </a:cubicBezTo>
                  <a:cubicBezTo>
                    <a:pt x="93" y="35"/>
                    <a:pt x="93" y="35"/>
                    <a:pt x="93" y="35"/>
                  </a:cubicBezTo>
                  <a:cubicBezTo>
                    <a:pt x="95" y="37"/>
                    <a:pt x="96" y="40"/>
                    <a:pt x="96" y="44"/>
                  </a:cubicBezTo>
                  <a:cubicBezTo>
                    <a:pt x="96" y="46"/>
                    <a:pt x="96" y="59"/>
                    <a:pt x="96" y="67"/>
                  </a:cubicBezTo>
                  <a:cubicBezTo>
                    <a:pt x="104" y="67"/>
                    <a:pt x="110" y="66"/>
                    <a:pt x="117" y="65"/>
                  </a:cubicBezTo>
                  <a:cubicBezTo>
                    <a:pt x="117" y="54"/>
                    <a:pt x="117" y="39"/>
                    <a:pt x="117" y="37"/>
                  </a:cubicBezTo>
                  <a:cubicBezTo>
                    <a:pt x="116" y="19"/>
                    <a:pt x="110" y="14"/>
                    <a:pt x="107" y="11"/>
                  </a:cubicBezTo>
                  <a:cubicBezTo>
                    <a:pt x="99" y="7"/>
                    <a:pt x="84" y="2"/>
                    <a:pt x="78" y="0"/>
                  </a:cubicBezTo>
                  <a:cubicBezTo>
                    <a:pt x="77" y="0"/>
                    <a:pt x="77" y="0"/>
                    <a:pt x="77" y="0"/>
                  </a:cubicBezTo>
                  <a:cubicBezTo>
                    <a:pt x="77" y="0"/>
                    <a:pt x="77" y="0"/>
                    <a:pt x="77" y="0"/>
                  </a:cubicBezTo>
                  <a:cubicBezTo>
                    <a:pt x="76" y="6"/>
                    <a:pt x="67" y="44"/>
                    <a:pt x="67" y="44"/>
                  </a:cubicBezTo>
                  <a:cubicBezTo>
                    <a:pt x="67" y="44"/>
                    <a:pt x="62" y="14"/>
                    <a:pt x="62" y="14"/>
                  </a:cubicBezTo>
                  <a:cubicBezTo>
                    <a:pt x="62" y="14"/>
                    <a:pt x="65" y="7"/>
                    <a:pt x="65" y="7"/>
                  </a:cubicBezTo>
                  <a:cubicBezTo>
                    <a:pt x="60" y="2"/>
                    <a:pt x="60" y="2"/>
                    <a:pt x="60" y="2"/>
                  </a:cubicBezTo>
                  <a:cubicBezTo>
                    <a:pt x="59" y="2"/>
                    <a:pt x="59" y="2"/>
                    <a:pt x="59" y="2"/>
                  </a:cubicBezTo>
                  <a:cubicBezTo>
                    <a:pt x="59" y="2"/>
                    <a:pt x="59" y="2"/>
                    <a:pt x="59" y="2"/>
                  </a:cubicBezTo>
                  <a:cubicBezTo>
                    <a:pt x="57" y="2"/>
                    <a:pt x="57" y="2"/>
                    <a:pt x="57" y="2"/>
                  </a:cubicBezTo>
                  <a:cubicBezTo>
                    <a:pt x="52" y="7"/>
                    <a:pt x="52" y="7"/>
                    <a:pt x="52" y="7"/>
                  </a:cubicBezTo>
                  <a:cubicBezTo>
                    <a:pt x="55" y="14"/>
                    <a:pt x="55" y="14"/>
                    <a:pt x="55" y="14"/>
                  </a:cubicBezTo>
                  <a:cubicBezTo>
                    <a:pt x="50" y="44"/>
                    <a:pt x="50" y="44"/>
                    <a:pt x="50" y="44"/>
                  </a:cubicBezTo>
                  <a:cubicBezTo>
                    <a:pt x="50" y="44"/>
                    <a:pt x="41" y="6"/>
                    <a:pt x="41" y="0"/>
                  </a:cubicBezTo>
                  <a:cubicBezTo>
                    <a:pt x="41" y="0"/>
                    <a:pt x="40" y="0"/>
                    <a:pt x="40" y="0"/>
                  </a:cubicBezTo>
                  <a:cubicBezTo>
                    <a:pt x="40" y="0"/>
                    <a:pt x="40" y="0"/>
                    <a:pt x="40" y="0"/>
                  </a:cubicBezTo>
                  <a:cubicBezTo>
                    <a:pt x="34" y="2"/>
                    <a:pt x="18" y="7"/>
                    <a:pt x="10" y="11"/>
                  </a:cubicBezTo>
                  <a:cubicBezTo>
                    <a:pt x="7" y="14"/>
                    <a:pt x="2" y="19"/>
                    <a:pt x="0" y="37"/>
                  </a:cubicBezTo>
                  <a:cubicBezTo>
                    <a:pt x="0" y="39"/>
                    <a:pt x="0" y="54"/>
                    <a:pt x="0" y="65"/>
                  </a:cubicBezTo>
                  <a:cubicBezTo>
                    <a:pt x="7" y="66"/>
                    <a:pt x="13" y="67"/>
                    <a:pt x="21" y="68"/>
                  </a:cubicBezTo>
                  <a:cubicBezTo>
                    <a:pt x="21" y="60"/>
                    <a:pt x="21" y="47"/>
                    <a:pt x="2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67" name="Freeform 139">
              <a:extLst>
                <a:ext uri="{FF2B5EF4-FFF2-40B4-BE49-F238E27FC236}">
                  <a16:creationId xmlns="" xmlns:a16="http://schemas.microsoft.com/office/drawing/2014/main" id="{BAFA25F6-8A44-48E9-BE0F-652601734D6B}"/>
                </a:ext>
              </a:extLst>
            </p:cNvPr>
            <p:cNvSpPr>
              <a:spLocks/>
            </p:cNvSpPr>
            <p:nvPr/>
          </p:nvSpPr>
          <p:spPr bwMode="auto">
            <a:xfrm>
              <a:off x="6105525" y="2843213"/>
              <a:ext cx="227013" cy="265113"/>
            </a:xfrm>
            <a:custGeom>
              <a:avLst/>
              <a:gdLst>
                <a:gd name="T0" fmla="*/ 6 w 60"/>
                <a:gd name="T1" fmla="*/ 46 h 70"/>
                <a:gd name="T2" fmla="*/ 30 w 60"/>
                <a:gd name="T3" fmla="*/ 70 h 70"/>
                <a:gd name="T4" fmla="*/ 54 w 60"/>
                <a:gd name="T5" fmla="*/ 45 h 70"/>
                <a:gd name="T6" fmla="*/ 59 w 60"/>
                <a:gd name="T7" fmla="*/ 34 h 70"/>
                <a:gd name="T8" fmla="*/ 56 w 60"/>
                <a:gd name="T9" fmla="*/ 29 h 70"/>
                <a:gd name="T10" fmla="*/ 30 w 60"/>
                <a:gd name="T11" fmla="*/ 0 h 70"/>
                <a:gd name="T12" fmla="*/ 4 w 60"/>
                <a:gd name="T13" fmla="*/ 29 h 70"/>
                <a:gd name="T14" fmla="*/ 0 w 60"/>
                <a:gd name="T15" fmla="*/ 34 h 70"/>
                <a:gd name="T16" fmla="*/ 6 w 60"/>
                <a:gd name="T17" fmla="*/ 4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70">
                  <a:moveTo>
                    <a:pt x="6" y="46"/>
                  </a:moveTo>
                  <a:cubicBezTo>
                    <a:pt x="10" y="59"/>
                    <a:pt x="17" y="70"/>
                    <a:pt x="30" y="70"/>
                  </a:cubicBezTo>
                  <a:cubicBezTo>
                    <a:pt x="43" y="70"/>
                    <a:pt x="51" y="58"/>
                    <a:pt x="54" y="45"/>
                  </a:cubicBezTo>
                  <a:cubicBezTo>
                    <a:pt x="57" y="44"/>
                    <a:pt x="60" y="38"/>
                    <a:pt x="59" y="34"/>
                  </a:cubicBezTo>
                  <a:cubicBezTo>
                    <a:pt x="59" y="31"/>
                    <a:pt x="58" y="30"/>
                    <a:pt x="56" y="29"/>
                  </a:cubicBezTo>
                  <a:cubicBezTo>
                    <a:pt x="55" y="13"/>
                    <a:pt x="45" y="0"/>
                    <a:pt x="30" y="0"/>
                  </a:cubicBezTo>
                  <a:cubicBezTo>
                    <a:pt x="15" y="0"/>
                    <a:pt x="5" y="13"/>
                    <a:pt x="4" y="29"/>
                  </a:cubicBezTo>
                  <a:cubicBezTo>
                    <a:pt x="2" y="29"/>
                    <a:pt x="1" y="31"/>
                    <a:pt x="0" y="34"/>
                  </a:cubicBezTo>
                  <a:cubicBezTo>
                    <a:pt x="0" y="38"/>
                    <a:pt x="2" y="44"/>
                    <a:pt x="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grpSp>
      <p:sp>
        <p:nvSpPr>
          <p:cNvPr id="68" name="Freeform 149">
            <a:extLst>
              <a:ext uri="{FF2B5EF4-FFF2-40B4-BE49-F238E27FC236}">
                <a16:creationId xmlns="" xmlns:a16="http://schemas.microsoft.com/office/drawing/2014/main" id="{ECF9E6EC-26B6-4880-8530-473C2D64E3AB}"/>
              </a:ext>
            </a:extLst>
          </p:cNvPr>
          <p:cNvSpPr>
            <a:spLocks noEditPoints="1"/>
          </p:cNvSpPr>
          <p:nvPr/>
        </p:nvSpPr>
        <p:spPr bwMode="auto">
          <a:xfrm>
            <a:off x="6385431" y="3844794"/>
            <a:ext cx="446636" cy="302396"/>
          </a:xfrm>
          <a:custGeom>
            <a:avLst/>
            <a:gdLst>
              <a:gd name="T0" fmla="*/ 102 w 296"/>
              <a:gd name="T1" fmla="*/ 0 h 199"/>
              <a:gd name="T2" fmla="*/ 46 w 296"/>
              <a:gd name="T3" fmla="*/ 0 h 199"/>
              <a:gd name="T4" fmla="*/ 0 w 296"/>
              <a:gd name="T5" fmla="*/ 77 h 199"/>
              <a:gd name="T6" fmla="*/ 30 w 296"/>
              <a:gd name="T7" fmla="*/ 199 h 199"/>
              <a:gd name="T8" fmla="*/ 296 w 296"/>
              <a:gd name="T9" fmla="*/ 92 h 199"/>
              <a:gd name="T10" fmla="*/ 250 w 296"/>
              <a:gd name="T11" fmla="*/ 184 h 199"/>
              <a:gd name="T12" fmla="*/ 45 w 296"/>
              <a:gd name="T13" fmla="*/ 184 h 199"/>
              <a:gd name="T14" fmla="*/ 188 w 296"/>
              <a:gd name="T15" fmla="*/ 92 h 199"/>
              <a:gd name="T16" fmla="*/ 91 w 296"/>
              <a:gd name="T17" fmla="*/ 144 h 199"/>
              <a:gd name="T18" fmla="*/ 88 w 296"/>
              <a:gd name="T19" fmla="*/ 163 h 199"/>
              <a:gd name="T20" fmla="*/ 64 w 296"/>
              <a:gd name="T21" fmla="*/ 166 h 199"/>
              <a:gd name="T22" fmla="*/ 63 w 296"/>
              <a:gd name="T23" fmla="*/ 156 h 199"/>
              <a:gd name="T24" fmla="*/ 74 w 296"/>
              <a:gd name="T25" fmla="*/ 158 h 199"/>
              <a:gd name="T26" fmla="*/ 81 w 296"/>
              <a:gd name="T27" fmla="*/ 148 h 199"/>
              <a:gd name="T28" fmla="*/ 65 w 296"/>
              <a:gd name="T29" fmla="*/ 140 h 199"/>
              <a:gd name="T30" fmla="*/ 60 w 296"/>
              <a:gd name="T31" fmla="*/ 121 h 199"/>
              <a:gd name="T32" fmla="*/ 77 w 296"/>
              <a:gd name="T33" fmla="*/ 113 h 199"/>
              <a:gd name="T34" fmla="*/ 89 w 296"/>
              <a:gd name="T35" fmla="*/ 124 h 199"/>
              <a:gd name="T36" fmla="*/ 71 w 296"/>
              <a:gd name="T37" fmla="*/ 123 h 199"/>
              <a:gd name="T38" fmla="*/ 76 w 296"/>
              <a:gd name="T39" fmla="*/ 133 h 199"/>
              <a:gd name="T40" fmla="*/ 91 w 296"/>
              <a:gd name="T41" fmla="*/ 144 h 199"/>
              <a:gd name="T42" fmla="*/ 140 w 296"/>
              <a:gd name="T43" fmla="*/ 166 h 199"/>
              <a:gd name="T44" fmla="*/ 110 w 296"/>
              <a:gd name="T45" fmla="*/ 144 h 199"/>
              <a:gd name="T46" fmla="*/ 100 w 296"/>
              <a:gd name="T47" fmla="*/ 114 h 199"/>
              <a:gd name="T48" fmla="*/ 129 w 296"/>
              <a:gd name="T49" fmla="*/ 135 h 199"/>
              <a:gd name="T50" fmla="*/ 169 w 296"/>
              <a:gd name="T51" fmla="*/ 113 h 199"/>
              <a:gd name="T52" fmla="*/ 148 w 296"/>
              <a:gd name="T53" fmla="*/ 151 h 199"/>
              <a:gd name="T54" fmla="*/ 169 w 296"/>
              <a:gd name="T55" fmla="*/ 167 h 199"/>
              <a:gd name="T56" fmla="*/ 190 w 296"/>
              <a:gd name="T57" fmla="*/ 129 h 199"/>
              <a:gd name="T58" fmla="*/ 178 w 296"/>
              <a:gd name="T59" fmla="*/ 154 h 199"/>
              <a:gd name="T60" fmla="*/ 160 w 296"/>
              <a:gd name="T61" fmla="*/ 153 h 199"/>
              <a:gd name="T62" fmla="*/ 161 w 296"/>
              <a:gd name="T63" fmla="*/ 126 h 199"/>
              <a:gd name="T64" fmla="*/ 178 w 296"/>
              <a:gd name="T65" fmla="*/ 127 h 199"/>
              <a:gd name="T66" fmla="*/ 178 w 296"/>
              <a:gd name="T67" fmla="*/ 154 h 199"/>
              <a:gd name="T68" fmla="*/ 212 w 296"/>
              <a:gd name="T69" fmla="*/ 148 h 199"/>
              <a:gd name="T70" fmla="*/ 222 w 296"/>
              <a:gd name="T71" fmla="*/ 147 h 199"/>
              <a:gd name="T72" fmla="*/ 235 w 296"/>
              <a:gd name="T73" fmla="*/ 130 h 199"/>
              <a:gd name="T74" fmla="*/ 221 w 296"/>
              <a:gd name="T75" fmla="*/ 114 h 199"/>
              <a:gd name="T76" fmla="*/ 199 w 296"/>
              <a:gd name="T77" fmla="*/ 114 h 199"/>
              <a:gd name="T78" fmla="*/ 209 w 296"/>
              <a:gd name="T79" fmla="*/ 148 h 199"/>
              <a:gd name="T80" fmla="*/ 214 w 296"/>
              <a:gd name="T81" fmla="*/ 122 h 199"/>
              <a:gd name="T82" fmla="*/ 223 w 296"/>
              <a:gd name="T83" fmla="*/ 126 h 199"/>
              <a:gd name="T84" fmla="*/ 221 w 296"/>
              <a:gd name="T85" fmla="*/ 138 h 199"/>
              <a:gd name="T86" fmla="*/ 212 w 296"/>
              <a:gd name="T87" fmla="*/ 140 h 199"/>
              <a:gd name="T88" fmla="*/ 209 w 296"/>
              <a:gd name="T89" fmla="*/ 139 h 199"/>
              <a:gd name="T90" fmla="*/ 143 w 296"/>
              <a:gd name="T91" fmla="*/ 75 h 199"/>
              <a:gd name="T92" fmla="*/ 77 w 296"/>
              <a:gd name="T93" fmla="*/ 97 h 199"/>
              <a:gd name="T94" fmla="*/ 102 w 296"/>
              <a:gd name="T95" fmla="*/ 4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6" h="199">
                <a:moveTo>
                  <a:pt x="285" y="77"/>
                </a:moveTo>
                <a:cubicBezTo>
                  <a:pt x="194" y="0"/>
                  <a:pt x="194" y="0"/>
                  <a:pt x="194" y="0"/>
                </a:cubicBezTo>
                <a:cubicBezTo>
                  <a:pt x="102" y="0"/>
                  <a:pt x="102" y="0"/>
                  <a:pt x="102" y="0"/>
                </a:cubicBezTo>
                <a:cubicBezTo>
                  <a:pt x="74" y="23"/>
                  <a:pt x="74" y="23"/>
                  <a:pt x="74" y="23"/>
                </a:cubicBezTo>
                <a:cubicBezTo>
                  <a:pt x="74" y="0"/>
                  <a:pt x="74" y="0"/>
                  <a:pt x="74" y="0"/>
                </a:cubicBezTo>
                <a:cubicBezTo>
                  <a:pt x="46" y="0"/>
                  <a:pt x="46" y="0"/>
                  <a:pt x="46" y="0"/>
                </a:cubicBezTo>
                <a:cubicBezTo>
                  <a:pt x="46" y="47"/>
                  <a:pt x="46" y="47"/>
                  <a:pt x="46" y="47"/>
                </a:cubicBezTo>
                <a:cubicBezTo>
                  <a:pt x="10" y="77"/>
                  <a:pt x="10" y="77"/>
                  <a:pt x="10" y="77"/>
                </a:cubicBezTo>
                <a:cubicBezTo>
                  <a:pt x="0" y="77"/>
                  <a:pt x="0" y="77"/>
                  <a:pt x="0" y="77"/>
                </a:cubicBezTo>
                <a:cubicBezTo>
                  <a:pt x="0" y="92"/>
                  <a:pt x="0" y="92"/>
                  <a:pt x="0" y="92"/>
                </a:cubicBezTo>
                <a:cubicBezTo>
                  <a:pt x="30" y="92"/>
                  <a:pt x="30" y="92"/>
                  <a:pt x="30" y="92"/>
                </a:cubicBezTo>
                <a:cubicBezTo>
                  <a:pt x="30" y="199"/>
                  <a:pt x="30" y="199"/>
                  <a:pt x="30" y="199"/>
                </a:cubicBezTo>
                <a:cubicBezTo>
                  <a:pt x="265" y="199"/>
                  <a:pt x="265" y="199"/>
                  <a:pt x="265" y="199"/>
                </a:cubicBezTo>
                <a:cubicBezTo>
                  <a:pt x="265" y="92"/>
                  <a:pt x="265" y="92"/>
                  <a:pt x="265" y="92"/>
                </a:cubicBezTo>
                <a:cubicBezTo>
                  <a:pt x="296" y="92"/>
                  <a:pt x="296" y="92"/>
                  <a:pt x="296" y="92"/>
                </a:cubicBezTo>
                <a:cubicBezTo>
                  <a:pt x="296" y="77"/>
                  <a:pt x="296" y="77"/>
                  <a:pt x="296" y="77"/>
                </a:cubicBezTo>
                <a:lnTo>
                  <a:pt x="285" y="77"/>
                </a:lnTo>
                <a:close/>
                <a:moveTo>
                  <a:pt x="250" y="184"/>
                </a:moveTo>
                <a:cubicBezTo>
                  <a:pt x="250" y="184"/>
                  <a:pt x="250" y="184"/>
                  <a:pt x="250" y="184"/>
                </a:cubicBezTo>
                <a:cubicBezTo>
                  <a:pt x="250" y="185"/>
                  <a:pt x="250" y="185"/>
                  <a:pt x="250" y="185"/>
                </a:cubicBezTo>
                <a:cubicBezTo>
                  <a:pt x="45" y="184"/>
                  <a:pt x="45" y="184"/>
                  <a:pt x="45" y="184"/>
                </a:cubicBezTo>
                <a:cubicBezTo>
                  <a:pt x="45" y="67"/>
                  <a:pt x="45" y="67"/>
                  <a:pt x="45" y="67"/>
                </a:cubicBezTo>
                <a:cubicBezTo>
                  <a:pt x="102" y="19"/>
                  <a:pt x="102" y="19"/>
                  <a:pt x="102" y="19"/>
                </a:cubicBezTo>
                <a:cubicBezTo>
                  <a:pt x="188" y="92"/>
                  <a:pt x="188" y="92"/>
                  <a:pt x="188" y="92"/>
                </a:cubicBezTo>
                <a:cubicBezTo>
                  <a:pt x="250" y="92"/>
                  <a:pt x="250" y="92"/>
                  <a:pt x="250" y="92"/>
                </a:cubicBezTo>
                <a:lnTo>
                  <a:pt x="250" y="184"/>
                </a:lnTo>
                <a:close/>
                <a:moveTo>
                  <a:pt x="91" y="144"/>
                </a:moveTo>
                <a:cubicBezTo>
                  <a:pt x="93" y="146"/>
                  <a:pt x="93" y="148"/>
                  <a:pt x="93" y="151"/>
                </a:cubicBezTo>
                <a:cubicBezTo>
                  <a:pt x="93" y="154"/>
                  <a:pt x="93" y="156"/>
                  <a:pt x="92" y="158"/>
                </a:cubicBezTo>
                <a:cubicBezTo>
                  <a:pt x="91" y="160"/>
                  <a:pt x="90" y="162"/>
                  <a:pt x="88" y="163"/>
                </a:cubicBezTo>
                <a:cubicBezTo>
                  <a:pt x="86" y="165"/>
                  <a:pt x="84" y="166"/>
                  <a:pt x="82" y="166"/>
                </a:cubicBezTo>
                <a:cubicBezTo>
                  <a:pt x="80" y="167"/>
                  <a:pt x="77" y="167"/>
                  <a:pt x="74" y="167"/>
                </a:cubicBezTo>
                <a:cubicBezTo>
                  <a:pt x="70" y="167"/>
                  <a:pt x="67" y="167"/>
                  <a:pt x="64" y="166"/>
                </a:cubicBezTo>
                <a:cubicBezTo>
                  <a:pt x="61" y="165"/>
                  <a:pt x="59" y="165"/>
                  <a:pt x="58" y="164"/>
                </a:cubicBezTo>
                <a:cubicBezTo>
                  <a:pt x="61" y="155"/>
                  <a:pt x="61" y="155"/>
                  <a:pt x="61" y="155"/>
                </a:cubicBezTo>
                <a:cubicBezTo>
                  <a:pt x="62" y="156"/>
                  <a:pt x="62" y="156"/>
                  <a:pt x="63" y="156"/>
                </a:cubicBezTo>
                <a:cubicBezTo>
                  <a:pt x="64" y="157"/>
                  <a:pt x="65" y="157"/>
                  <a:pt x="66" y="157"/>
                </a:cubicBezTo>
                <a:cubicBezTo>
                  <a:pt x="67" y="158"/>
                  <a:pt x="69" y="158"/>
                  <a:pt x="70" y="158"/>
                </a:cubicBezTo>
                <a:cubicBezTo>
                  <a:pt x="71" y="158"/>
                  <a:pt x="72" y="158"/>
                  <a:pt x="74" y="158"/>
                </a:cubicBezTo>
                <a:cubicBezTo>
                  <a:pt x="77" y="158"/>
                  <a:pt x="79" y="158"/>
                  <a:pt x="81" y="157"/>
                </a:cubicBezTo>
                <a:cubicBezTo>
                  <a:pt x="82" y="156"/>
                  <a:pt x="83" y="154"/>
                  <a:pt x="83" y="152"/>
                </a:cubicBezTo>
                <a:cubicBezTo>
                  <a:pt x="83" y="150"/>
                  <a:pt x="82" y="149"/>
                  <a:pt x="81" y="148"/>
                </a:cubicBezTo>
                <a:cubicBezTo>
                  <a:pt x="80" y="147"/>
                  <a:pt x="79" y="146"/>
                  <a:pt x="77" y="145"/>
                </a:cubicBezTo>
                <a:cubicBezTo>
                  <a:pt x="75" y="145"/>
                  <a:pt x="73" y="144"/>
                  <a:pt x="71" y="143"/>
                </a:cubicBezTo>
                <a:cubicBezTo>
                  <a:pt x="69" y="142"/>
                  <a:pt x="67" y="141"/>
                  <a:pt x="65" y="140"/>
                </a:cubicBezTo>
                <a:cubicBezTo>
                  <a:pt x="64" y="138"/>
                  <a:pt x="62" y="137"/>
                  <a:pt x="61" y="135"/>
                </a:cubicBezTo>
                <a:cubicBezTo>
                  <a:pt x="60" y="133"/>
                  <a:pt x="59" y="131"/>
                  <a:pt x="59" y="128"/>
                </a:cubicBezTo>
                <a:cubicBezTo>
                  <a:pt x="59" y="125"/>
                  <a:pt x="60" y="123"/>
                  <a:pt x="60" y="121"/>
                </a:cubicBezTo>
                <a:cubicBezTo>
                  <a:pt x="61" y="119"/>
                  <a:pt x="62" y="118"/>
                  <a:pt x="64" y="116"/>
                </a:cubicBezTo>
                <a:cubicBezTo>
                  <a:pt x="66" y="115"/>
                  <a:pt x="67" y="114"/>
                  <a:pt x="70" y="114"/>
                </a:cubicBezTo>
                <a:cubicBezTo>
                  <a:pt x="72" y="113"/>
                  <a:pt x="74" y="113"/>
                  <a:pt x="77" y="113"/>
                </a:cubicBezTo>
                <a:cubicBezTo>
                  <a:pt x="80" y="113"/>
                  <a:pt x="83" y="113"/>
                  <a:pt x="85" y="114"/>
                </a:cubicBezTo>
                <a:cubicBezTo>
                  <a:pt x="88" y="114"/>
                  <a:pt x="90" y="115"/>
                  <a:pt x="92" y="116"/>
                </a:cubicBezTo>
                <a:cubicBezTo>
                  <a:pt x="89" y="124"/>
                  <a:pt x="89" y="124"/>
                  <a:pt x="89" y="124"/>
                </a:cubicBezTo>
                <a:cubicBezTo>
                  <a:pt x="88" y="124"/>
                  <a:pt x="86" y="123"/>
                  <a:pt x="84" y="123"/>
                </a:cubicBezTo>
                <a:cubicBezTo>
                  <a:pt x="82" y="122"/>
                  <a:pt x="79" y="122"/>
                  <a:pt x="77" y="122"/>
                </a:cubicBezTo>
                <a:cubicBezTo>
                  <a:pt x="74" y="122"/>
                  <a:pt x="73" y="122"/>
                  <a:pt x="71" y="123"/>
                </a:cubicBezTo>
                <a:cubicBezTo>
                  <a:pt x="70" y="124"/>
                  <a:pt x="69" y="125"/>
                  <a:pt x="69" y="127"/>
                </a:cubicBezTo>
                <a:cubicBezTo>
                  <a:pt x="69" y="128"/>
                  <a:pt x="70" y="130"/>
                  <a:pt x="71" y="131"/>
                </a:cubicBezTo>
                <a:cubicBezTo>
                  <a:pt x="72" y="132"/>
                  <a:pt x="74" y="133"/>
                  <a:pt x="76" y="133"/>
                </a:cubicBezTo>
                <a:cubicBezTo>
                  <a:pt x="77" y="134"/>
                  <a:pt x="79" y="135"/>
                  <a:pt x="81" y="136"/>
                </a:cubicBezTo>
                <a:cubicBezTo>
                  <a:pt x="83" y="137"/>
                  <a:pt x="85" y="138"/>
                  <a:pt x="87" y="139"/>
                </a:cubicBezTo>
                <a:cubicBezTo>
                  <a:pt x="89" y="141"/>
                  <a:pt x="90" y="142"/>
                  <a:pt x="91" y="144"/>
                </a:cubicBezTo>
                <a:close/>
                <a:moveTo>
                  <a:pt x="129" y="114"/>
                </a:moveTo>
                <a:cubicBezTo>
                  <a:pt x="140" y="114"/>
                  <a:pt x="140" y="114"/>
                  <a:pt x="140" y="114"/>
                </a:cubicBezTo>
                <a:cubicBezTo>
                  <a:pt x="140" y="166"/>
                  <a:pt x="140" y="166"/>
                  <a:pt x="140" y="166"/>
                </a:cubicBezTo>
                <a:cubicBezTo>
                  <a:pt x="129" y="166"/>
                  <a:pt x="129" y="166"/>
                  <a:pt x="129" y="166"/>
                </a:cubicBezTo>
                <a:cubicBezTo>
                  <a:pt x="129" y="144"/>
                  <a:pt x="129" y="144"/>
                  <a:pt x="129" y="144"/>
                </a:cubicBezTo>
                <a:cubicBezTo>
                  <a:pt x="110" y="144"/>
                  <a:pt x="110" y="144"/>
                  <a:pt x="110" y="144"/>
                </a:cubicBezTo>
                <a:cubicBezTo>
                  <a:pt x="110" y="166"/>
                  <a:pt x="110" y="166"/>
                  <a:pt x="110" y="166"/>
                </a:cubicBezTo>
                <a:cubicBezTo>
                  <a:pt x="100" y="166"/>
                  <a:pt x="100" y="166"/>
                  <a:pt x="100" y="166"/>
                </a:cubicBezTo>
                <a:cubicBezTo>
                  <a:pt x="100" y="114"/>
                  <a:pt x="100" y="114"/>
                  <a:pt x="100" y="114"/>
                </a:cubicBezTo>
                <a:cubicBezTo>
                  <a:pt x="110" y="114"/>
                  <a:pt x="110" y="114"/>
                  <a:pt x="110" y="114"/>
                </a:cubicBezTo>
                <a:cubicBezTo>
                  <a:pt x="110" y="135"/>
                  <a:pt x="110" y="135"/>
                  <a:pt x="110" y="135"/>
                </a:cubicBezTo>
                <a:cubicBezTo>
                  <a:pt x="129" y="135"/>
                  <a:pt x="129" y="135"/>
                  <a:pt x="129" y="135"/>
                </a:cubicBezTo>
                <a:lnTo>
                  <a:pt x="129" y="114"/>
                </a:lnTo>
                <a:close/>
                <a:moveTo>
                  <a:pt x="179" y="115"/>
                </a:moveTo>
                <a:cubicBezTo>
                  <a:pt x="176" y="113"/>
                  <a:pt x="173" y="113"/>
                  <a:pt x="169" y="113"/>
                </a:cubicBezTo>
                <a:cubicBezTo>
                  <a:pt x="162" y="113"/>
                  <a:pt x="157" y="115"/>
                  <a:pt x="153" y="120"/>
                </a:cubicBezTo>
                <a:cubicBezTo>
                  <a:pt x="149" y="125"/>
                  <a:pt x="147" y="131"/>
                  <a:pt x="147" y="140"/>
                </a:cubicBezTo>
                <a:cubicBezTo>
                  <a:pt x="147" y="144"/>
                  <a:pt x="147" y="148"/>
                  <a:pt x="148" y="151"/>
                </a:cubicBezTo>
                <a:cubicBezTo>
                  <a:pt x="149" y="154"/>
                  <a:pt x="151" y="157"/>
                  <a:pt x="152" y="160"/>
                </a:cubicBezTo>
                <a:cubicBezTo>
                  <a:pt x="154" y="162"/>
                  <a:pt x="156" y="164"/>
                  <a:pt x="159" y="165"/>
                </a:cubicBezTo>
                <a:cubicBezTo>
                  <a:pt x="162" y="167"/>
                  <a:pt x="165" y="167"/>
                  <a:pt x="169" y="167"/>
                </a:cubicBezTo>
                <a:cubicBezTo>
                  <a:pt x="176" y="167"/>
                  <a:pt x="182" y="165"/>
                  <a:pt x="185" y="160"/>
                </a:cubicBezTo>
                <a:cubicBezTo>
                  <a:pt x="189" y="155"/>
                  <a:pt x="191" y="149"/>
                  <a:pt x="191" y="140"/>
                </a:cubicBezTo>
                <a:cubicBezTo>
                  <a:pt x="191" y="136"/>
                  <a:pt x="191" y="132"/>
                  <a:pt x="190" y="129"/>
                </a:cubicBezTo>
                <a:cubicBezTo>
                  <a:pt x="189" y="126"/>
                  <a:pt x="188" y="123"/>
                  <a:pt x="186" y="120"/>
                </a:cubicBezTo>
                <a:cubicBezTo>
                  <a:pt x="184" y="118"/>
                  <a:pt x="182" y="116"/>
                  <a:pt x="179" y="115"/>
                </a:cubicBezTo>
                <a:close/>
                <a:moveTo>
                  <a:pt x="178" y="154"/>
                </a:moveTo>
                <a:cubicBezTo>
                  <a:pt x="176" y="157"/>
                  <a:pt x="173" y="158"/>
                  <a:pt x="169" y="158"/>
                </a:cubicBezTo>
                <a:cubicBezTo>
                  <a:pt x="167" y="158"/>
                  <a:pt x="165" y="158"/>
                  <a:pt x="164" y="157"/>
                </a:cubicBezTo>
                <a:cubicBezTo>
                  <a:pt x="162" y="156"/>
                  <a:pt x="161" y="155"/>
                  <a:pt x="160" y="153"/>
                </a:cubicBezTo>
                <a:cubicBezTo>
                  <a:pt x="159" y="151"/>
                  <a:pt x="159" y="149"/>
                  <a:pt x="158" y="147"/>
                </a:cubicBezTo>
                <a:cubicBezTo>
                  <a:pt x="158" y="145"/>
                  <a:pt x="158" y="143"/>
                  <a:pt x="158" y="140"/>
                </a:cubicBezTo>
                <a:cubicBezTo>
                  <a:pt x="158" y="134"/>
                  <a:pt x="159" y="129"/>
                  <a:pt x="161" y="126"/>
                </a:cubicBezTo>
                <a:cubicBezTo>
                  <a:pt x="163" y="123"/>
                  <a:pt x="165" y="122"/>
                  <a:pt x="169" y="122"/>
                </a:cubicBezTo>
                <a:cubicBezTo>
                  <a:pt x="171" y="122"/>
                  <a:pt x="173" y="122"/>
                  <a:pt x="174" y="123"/>
                </a:cubicBezTo>
                <a:cubicBezTo>
                  <a:pt x="176" y="124"/>
                  <a:pt x="177" y="126"/>
                  <a:pt x="178" y="127"/>
                </a:cubicBezTo>
                <a:cubicBezTo>
                  <a:pt x="179" y="129"/>
                  <a:pt x="179" y="131"/>
                  <a:pt x="180" y="133"/>
                </a:cubicBezTo>
                <a:cubicBezTo>
                  <a:pt x="180" y="135"/>
                  <a:pt x="181" y="137"/>
                  <a:pt x="181" y="140"/>
                </a:cubicBezTo>
                <a:cubicBezTo>
                  <a:pt x="181" y="146"/>
                  <a:pt x="180" y="151"/>
                  <a:pt x="178" y="154"/>
                </a:cubicBezTo>
                <a:close/>
                <a:moveTo>
                  <a:pt x="209" y="148"/>
                </a:moveTo>
                <a:cubicBezTo>
                  <a:pt x="209" y="148"/>
                  <a:pt x="209" y="148"/>
                  <a:pt x="210" y="148"/>
                </a:cubicBezTo>
                <a:cubicBezTo>
                  <a:pt x="211" y="148"/>
                  <a:pt x="211" y="148"/>
                  <a:pt x="212" y="148"/>
                </a:cubicBezTo>
                <a:cubicBezTo>
                  <a:pt x="212" y="148"/>
                  <a:pt x="213" y="148"/>
                  <a:pt x="213" y="148"/>
                </a:cubicBezTo>
                <a:cubicBezTo>
                  <a:pt x="214" y="148"/>
                  <a:pt x="214" y="148"/>
                  <a:pt x="215" y="148"/>
                </a:cubicBezTo>
                <a:cubicBezTo>
                  <a:pt x="217" y="148"/>
                  <a:pt x="220" y="148"/>
                  <a:pt x="222" y="147"/>
                </a:cubicBezTo>
                <a:cubicBezTo>
                  <a:pt x="225" y="147"/>
                  <a:pt x="227" y="146"/>
                  <a:pt x="229" y="144"/>
                </a:cubicBezTo>
                <a:cubicBezTo>
                  <a:pt x="231" y="143"/>
                  <a:pt x="232" y="141"/>
                  <a:pt x="233" y="139"/>
                </a:cubicBezTo>
                <a:cubicBezTo>
                  <a:pt x="234" y="136"/>
                  <a:pt x="235" y="134"/>
                  <a:pt x="235" y="130"/>
                </a:cubicBezTo>
                <a:cubicBezTo>
                  <a:pt x="235" y="127"/>
                  <a:pt x="234" y="124"/>
                  <a:pt x="233" y="122"/>
                </a:cubicBezTo>
                <a:cubicBezTo>
                  <a:pt x="232" y="119"/>
                  <a:pt x="230" y="118"/>
                  <a:pt x="228" y="116"/>
                </a:cubicBezTo>
                <a:cubicBezTo>
                  <a:pt x="226" y="115"/>
                  <a:pt x="223" y="114"/>
                  <a:pt x="221" y="114"/>
                </a:cubicBezTo>
                <a:cubicBezTo>
                  <a:pt x="218" y="113"/>
                  <a:pt x="216" y="113"/>
                  <a:pt x="213" y="113"/>
                </a:cubicBezTo>
                <a:cubicBezTo>
                  <a:pt x="210" y="113"/>
                  <a:pt x="208" y="113"/>
                  <a:pt x="205" y="113"/>
                </a:cubicBezTo>
                <a:cubicBezTo>
                  <a:pt x="203" y="114"/>
                  <a:pt x="201" y="114"/>
                  <a:pt x="199" y="114"/>
                </a:cubicBezTo>
                <a:cubicBezTo>
                  <a:pt x="199" y="166"/>
                  <a:pt x="199" y="166"/>
                  <a:pt x="199" y="166"/>
                </a:cubicBezTo>
                <a:cubicBezTo>
                  <a:pt x="209" y="166"/>
                  <a:pt x="209" y="166"/>
                  <a:pt x="209" y="166"/>
                </a:cubicBezTo>
                <a:lnTo>
                  <a:pt x="209" y="148"/>
                </a:lnTo>
                <a:close/>
                <a:moveTo>
                  <a:pt x="209" y="122"/>
                </a:moveTo>
                <a:cubicBezTo>
                  <a:pt x="209" y="122"/>
                  <a:pt x="210" y="122"/>
                  <a:pt x="211" y="122"/>
                </a:cubicBezTo>
                <a:cubicBezTo>
                  <a:pt x="212" y="122"/>
                  <a:pt x="213" y="122"/>
                  <a:pt x="214" y="122"/>
                </a:cubicBezTo>
                <a:cubicBezTo>
                  <a:pt x="215" y="122"/>
                  <a:pt x="216" y="122"/>
                  <a:pt x="218" y="122"/>
                </a:cubicBezTo>
                <a:cubicBezTo>
                  <a:pt x="219" y="123"/>
                  <a:pt x="220" y="123"/>
                  <a:pt x="221" y="124"/>
                </a:cubicBezTo>
                <a:cubicBezTo>
                  <a:pt x="222" y="124"/>
                  <a:pt x="223" y="125"/>
                  <a:pt x="223" y="126"/>
                </a:cubicBezTo>
                <a:cubicBezTo>
                  <a:pt x="224" y="127"/>
                  <a:pt x="224" y="129"/>
                  <a:pt x="224" y="130"/>
                </a:cubicBezTo>
                <a:cubicBezTo>
                  <a:pt x="224" y="132"/>
                  <a:pt x="224" y="134"/>
                  <a:pt x="223" y="135"/>
                </a:cubicBezTo>
                <a:cubicBezTo>
                  <a:pt x="223" y="136"/>
                  <a:pt x="222" y="137"/>
                  <a:pt x="221" y="138"/>
                </a:cubicBezTo>
                <a:cubicBezTo>
                  <a:pt x="220" y="138"/>
                  <a:pt x="219" y="139"/>
                  <a:pt x="217" y="139"/>
                </a:cubicBezTo>
                <a:cubicBezTo>
                  <a:pt x="216" y="139"/>
                  <a:pt x="215" y="140"/>
                  <a:pt x="213" y="140"/>
                </a:cubicBezTo>
                <a:cubicBezTo>
                  <a:pt x="213" y="140"/>
                  <a:pt x="213" y="140"/>
                  <a:pt x="212" y="140"/>
                </a:cubicBezTo>
                <a:cubicBezTo>
                  <a:pt x="212" y="140"/>
                  <a:pt x="211" y="140"/>
                  <a:pt x="211" y="140"/>
                </a:cubicBezTo>
                <a:cubicBezTo>
                  <a:pt x="211" y="139"/>
                  <a:pt x="210" y="139"/>
                  <a:pt x="210" y="139"/>
                </a:cubicBezTo>
                <a:cubicBezTo>
                  <a:pt x="209" y="139"/>
                  <a:pt x="209" y="139"/>
                  <a:pt x="209" y="139"/>
                </a:cubicBezTo>
                <a:lnTo>
                  <a:pt x="209" y="122"/>
                </a:lnTo>
                <a:close/>
                <a:moveTo>
                  <a:pt x="102" y="40"/>
                </a:moveTo>
                <a:cubicBezTo>
                  <a:pt x="143" y="75"/>
                  <a:pt x="143" y="75"/>
                  <a:pt x="143" y="75"/>
                </a:cubicBezTo>
                <a:cubicBezTo>
                  <a:pt x="127" y="75"/>
                  <a:pt x="127" y="75"/>
                  <a:pt x="127" y="75"/>
                </a:cubicBezTo>
                <a:cubicBezTo>
                  <a:pt x="127" y="97"/>
                  <a:pt x="127" y="97"/>
                  <a:pt x="127" y="97"/>
                </a:cubicBezTo>
                <a:cubicBezTo>
                  <a:pt x="77" y="97"/>
                  <a:pt x="77" y="97"/>
                  <a:pt x="77" y="97"/>
                </a:cubicBezTo>
                <a:cubicBezTo>
                  <a:pt x="77" y="75"/>
                  <a:pt x="77" y="75"/>
                  <a:pt x="77" y="75"/>
                </a:cubicBezTo>
                <a:cubicBezTo>
                  <a:pt x="61" y="75"/>
                  <a:pt x="61" y="75"/>
                  <a:pt x="61" y="75"/>
                </a:cubicBezTo>
                <a:lnTo>
                  <a:pt x="102" y="40"/>
                </a:ln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012"/>
          </a:p>
        </p:txBody>
      </p:sp>
      <p:sp>
        <p:nvSpPr>
          <p:cNvPr id="69" name="Freeform 157">
            <a:extLst>
              <a:ext uri="{FF2B5EF4-FFF2-40B4-BE49-F238E27FC236}">
                <a16:creationId xmlns="" xmlns:a16="http://schemas.microsoft.com/office/drawing/2014/main" id="{98C1C427-D91D-4487-ADBB-C0007181B4E0}"/>
              </a:ext>
            </a:extLst>
          </p:cNvPr>
          <p:cNvSpPr>
            <a:spLocks noEditPoints="1"/>
          </p:cNvSpPr>
          <p:nvPr/>
        </p:nvSpPr>
        <p:spPr bwMode="auto">
          <a:xfrm>
            <a:off x="6502181" y="2474663"/>
            <a:ext cx="433307" cy="367832"/>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012"/>
          </a:p>
        </p:txBody>
      </p:sp>
      <p:sp>
        <p:nvSpPr>
          <p:cNvPr id="70" name="文本框 44">
            <a:extLst>
              <a:ext uri="{FF2B5EF4-FFF2-40B4-BE49-F238E27FC236}">
                <a16:creationId xmlns="" xmlns:a16="http://schemas.microsoft.com/office/drawing/2014/main" id="{BC123531-BA9E-4CAC-924F-03360272063E}"/>
              </a:ext>
            </a:extLst>
          </p:cNvPr>
          <p:cNvSpPr txBox="1"/>
          <p:nvPr/>
        </p:nvSpPr>
        <p:spPr>
          <a:xfrm>
            <a:off x="7379245" y="2405473"/>
            <a:ext cx="2954655" cy="461665"/>
          </a:xfrm>
          <a:prstGeom prst="rect">
            <a:avLst/>
          </a:prstGeom>
          <a:noFill/>
        </p:spPr>
        <p:txBody>
          <a:bodyPr wrap="none" rtlCol="0">
            <a:spAutoFit/>
          </a:bodyPr>
          <a:lstStyle/>
          <a:p>
            <a:pPr algn="ctr"/>
            <a:r>
              <a:rPr lang="zh-TW" altLang="en-US" sz="2400" b="1" dirty="0">
                <a:solidFill>
                  <a:srgbClr val="FF0000"/>
                </a:solidFill>
                <a:latin typeface="微软雅黑" pitchFamily="34" charset="-122"/>
                <a:ea typeface="微软雅黑" pitchFamily="34" charset="-122"/>
              </a:rPr>
              <a:t>尊重、投入与同理心</a:t>
            </a:r>
            <a:endParaRPr lang="zh-CN" altLang="en-US" sz="2400" b="1" dirty="0">
              <a:solidFill>
                <a:srgbClr val="FF0000"/>
              </a:solidFill>
              <a:latin typeface="微软雅黑" pitchFamily="34" charset="-122"/>
              <a:ea typeface="微软雅黑" pitchFamily="34" charset="-122"/>
            </a:endParaRPr>
          </a:p>
        </p:txBody>
      </p:sp>
      <p:sp>
        <p:nvSpPr>
          <p:cNvPr id="71" name="矩形 70">
            <a:extLst>
              <a:ext uri="{FF2B5EF4-FFF2-40B4-BE49-F238E27FC236}">
                <a16:creationId xmlns="" xmlns:a16="http://schemas.microsoft.com/office/drawing/2014/main" id="{522FAF52-0BDD-4047-99A1-CA1821B9A260}"/>
              </a:ext>
            </a:extLst>
          </p:cNvPr>
          <p:cNvSpPr/>
          <p:nvPr/>
        </p:nvSpPr>
        <p:spPr>
          <a:xfrm>
            <a:off x="7473463" y="2907374"/>
            <a:ext cx="4180472" cy="577081"/>
          </a:xfrm>
          <a:prstGeom prst="rect">
            <a:avLst/>
          </a:prstGeom>
        </p:spPr>
        <p:txBody>
          <a:bodyPr wrap="square">
            <a:spAutoFit/>
          </a:bodyPr>
          <a:lstStyle/>
          <a:p>
            <a:pPr>
              <a:buFontTx/>
              <a:buNone/>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1</a:t>
            </a:r>
            <a:r>
              <a:rPr lang="zh-CN" altLang="en-US" sz="1050" dirty="0">
                <a:solidFill>
                  <a:srgbClr val="FF0000"/>
                </a:solidFill>
                <a:latin typeface="微软雅黑" pitchFamily="34" charset="-122"/>
                <a:ea typeface="微软雅黑" pitchFamily="34" charset="-122"/>
              </a:rPr>
              <a:t>）尊重：视服务对象和我们具有同等的价值。</a:t>
            </a:r>
            <a:endParaRPr lang="zh-TW" altLang="en-US" sz="1050" dirty="0">
              <a:solidFill>
                <a:srgbClr val="FF0000"/>
              </a:solidFill>
              <a:latin typeface="微软雅黑" pitchFamily="34" charset="-122"/>
              <a:ea typeface="微软雅黑" pitchFamily="34" charset="-122"/>
            </a:endParaRPr>
          </a:p>
          <a:p>
            <a:pPr>
              <a:buFontTx/>
              <a:buNone/>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2</a:t>
            </a:r>
            <a:r>
              <a:rPr lang="zh-CN" altLang="en-US" sz="1050" dirty="0">
                <a:solidFill>
                  <a:srgbClr val="FF0000"/>
                </a:solidFill>
                <a:latin typeface="微软雅黑" pitchFamily="34" charset="-122"/>
                <a:ea typeface="微软雅黑" pitchFamily="34" charset="-122"/>
              </a:rPr>
              <a:t>）投入：必须将个人内在专注的动力散发出来。</a:t>
            </a:r>
            <a:endParaRPr lang="zh-TW" altLang="en-US" sz="1050" dirty="0">
              <a:solidFill>
                <a:srgbClr val="FF0000"/>
              </a:solidFill>
              <a:latin typeface="微软雅黑" pitchFamily="34" charset="-122"/>
              <a:ea typeface="微软雅黑" pitchFamily="34" charset="-122"/>
            </a:endParaRPr>
          </a:p>
          <a:p>
            <a:pPr>
              <a:buFontTx/>
              <a:buNone/>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3</a:t>
            </a:r>
            <a:r>
              <a:rPr lang="zh-CN" altLang="en-US" sz="1050" dirty="0">
                <a:solidFill>
                  <a:srgbClr val="FF0000"/>
                </a:solidFill>
                <a:latin typeface="微软雅黑" pitchFamily="34" charset="-122"/>
                <a:ea typeface="微软雅黑" pitchFamily="34" charset="-122"/>
              </a:rPr>
              <a:t>）同理心：一种平等的作为与心情，即「人我同等、感同身受」</a:t>
            </a:r>
          </a:p>
        </p:txBody>
      </p:sp>
      <p:sp>
        <p:nvSpPr>
          <p:cNvPr id="72" name="文本框 44">
            <a:extLst>
              <a:ext uri="{FF2B5EF4-FFF2-40B4-BE49-F238E27FC236}">
                <a16:creationId xmlns="" xmlns:a16="http://schemas.microsoft.com/office/drawing/2014/main" id="{BFB8E329-5E2E-4819-90BB-10B880E0C5D9}"/>
              </a:ext>
            </a:extLst>
          </p:cNvPr>
          <p:cNvSpPr txBox="1"/>
          <p:nvPr/>
        </p:nvSpPr>
        <p:spPr>
          <a:xfrm>
            <a:off x="7443003" y="3957483"/>
            <a:ext cx="2954655" cy="461665"/>
          </a:xfrm>
          <a:prstGeom prst="rect">
            <a:avLst/>
          </a:prstGeom>
          <a:noFill/>
        </p:spPr>
        <p:txBody>
          <a:bodyPr wrap="none" rtlCol="0">
            <a:spAutoFit/>
          </a:bodyPr>
          <a:lstStyle/>
          <a:p>
            <a:pPr algn="ctr"/>
            <a:r>
              <a:rPr lang="zh-CN" altLang="en-US" sz="2400" b="1" dirty="0">
                <a:solidFill>
                  <a:srgbClr val="FF0000"/>
                </a:solidFill>
                <a:latin typeface="微软雅黑" pitchFamily="34" charset="-122"/>
                <a:ea typeface="微软雅黑" pitchFamily="34" charset="-122"/>
              </a:rPr>
              <a:t>真诚关怀、真心付出</a:t>
            </a:r>
            <a:endParaRPr lang="zh-TW" altLang="zh-CN" sz="2400" b="1" dirty="0">
              <a:solidFill>
                <a:srgbClr val="FF0000"/>
              </a:solidFill>
              <a:latin typeface="微软雅黑" pitchFamily="34" charset="-122"/>
              <a:ea typeface="微软雅黑" pitchFamily="34" charset="-122"/>
            </a:endParaRPr>
          </a:p>
        </p:txBody>
      </p:sp>
      <p:sp>
        <p:nvSpPr>
          <p:cNvPr id="73" name="矩形 72">
            <a:extLst>
              <a:ext uri="{FF2B5EF4-FFF2-40B4-BE49-F238E27FC236}">
                <a16:creationId xmlns="" xmlns:a16="http://schemas.microsoft.com/office/drawing/2014/main" id="{B5439953-5E3E-409D-94D0-310709323F72}"/>
              </a:ext>
            </a:extLst>
          </p:cNvPr>
          <p:cNvSpPr/>
          <p:nvPr/>
        </p:nvSpPr>
        <p:spPr>
          <a:xfrm>
            <a:off x="7473463" y="4449338"/>
            <a:ext cx="4087166" cy="674031"/>
          </a:xfrm>
          <a:prstGeom prst="rect">
            <a:avLst/>
          </a:prstGeom>
        </p:spPr>
        <p:txBody>
          <a:bodyPr wrap="square">
            <a:spAutoFit/>
          </a:bodyPr>
          <a:lstStyle/>
          <a:p>
            <a:pPr>
              <a:lnSpc>
                <a:spcPct val="90000"/>
              </a:lnSpc>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1</a:t>
            </a:r>
            <a:r>
              <a:rPr lang="zh-CN" altLang="en-US" sz="1050" dirty="0">
                <a:solidFill>
                  <a:srgbClr val="FF0000"/>
                </a:solidFill>
                <a:latin typeface="微软雅黑" pitchFamily="34" charset="-122"/>
                <a:ea typeface="微软雅黑" pitchFamily="34" charset="-122"/>
              </a:rPr>
              <a:t>）用心：服务过程中，必须运用智慧，从小处着手，细心体会服务对象需求与感受。</a:t>
            </a:r>
            <a:endParaRPr lang="zh-TW" altLang="en-US" sz="1050" dirty="0">
              <a:solidFill>
                <a:srgbClr val="FF0000"/>
              </a:solidFill>
              <a:latin typeface="微软雅黑" pitchFamily="34" charset="-122"/>
              <a:ea typeface="微软雅黑" pitchFamily="34" charset="-122"/>
            </a:endParaRPr>
          </a:p>
          <a:p>
            <a:pPr>
              <a:lnSpc>
                <a:spcPct val="90000"/>
              </a:lnSpc>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2</a:t>
            </a:r>
            <a:r>
              <a:rPr lang="zh-CN" altLang="en-US" sz="1050" dirty="0">
                <a:solidFill>
                  <a:srgbClr val="FF0000"/>
                </a:solidFill>
                <a:latin typeface="微软雅黑" pitchFamily="34" charset="-122"/>
                <a:ea typeface="微软雅黑" pitchFamily="34" charset="-122"/>
              </a:rPr>
              <a:t>）量力：好的服务是要让对方感到舒适，让自己感觉如意自在。因此，了解自己的能力与限制，是最基本的要求。</a:t>
            </a:r>
          </a:p>
        </p:txBody>
      </p:sp>
      <p:sp>
        <p:nvSpPr>
          <p:cNvPr id="74" name="文本框 44">
            <a:extLst>
              <a:ext uri="{FF2B5EF4-FFF2-40B4-BE49-F238E27FC236}">
                <a16:creationId xmlns="" xmlns:a16="http://schemas.microsoft.com/office/drawing/2014/main" id="{B46BADD0-FF71-4D2F-B26B-60D09B449336}"/>
              </a:ext>
            </a:extLst>
          </p:cNvPr>
          <p:cNvSpPr txBox="1"/>
          <p:nvPr/>
        </p:nvSpPr>
        <p:spPr>
          <a:xfrm>
            <a:off x="2337223" y="3973948"/>
            <a:ext cx="2339102" cy="461665"/>
          </a:xfrm>
          <a:prstGeom prst="rect">
            <a:avLst/>
          </a:prstGeom>
          <a:noFill/>
        </p:spPr>
        <p:txBody>
          <a:bodyPr wrap="none" rtlCol="0">
            <a:spAutoFit/>
          </a:bodyPr>
          <a:lstStyle/>
          <a:p>
            <a:r>
              <a:rPr lang="zh-CN" altLang="en-US" sz="2400" b="1" dirty="0">
                <a:solidFill>
                  <a:srgbClr val="FF0000"/>
                </a:solidFill>
                <a:latin typeface="微软雅黑" pitchFamily="34" charset="-122"/>
                <a:ea typeface="微软雅黑" pitchFamily="34" charset="-122"/>
              </a:rPr>
              <a:t>正确的服务方法</a:t>
            </a:r>
            <a:endParaRPr lang="zh-TW" altLang="zh-CN" sz="2400" b="1" dirty="0">
              <a:solidFill>
                <a:srgbClr val="FF0000"/>
              </a:solidFill>
              <a:latin typeface="微软雅黑" pitchFamily="34" charset="-122"/>
              <a:ea typeface="微软雅黑" pitchFamily="34" charset="-122"/>
            </a:endParaRPr>
          </a:p>
        </p:txBody>
      </p:sp>
      <p:sp>
        <p:nvSpPr>
          <p:cNvPr id="79" name="矩形 78">
            <a:extLst>
              <a:ext uri="{FF2B5EF4-FFF2-40B4-BE49-F238E27FC236}">
                <a16:creationId xmlns="" xmlns:a16="http://schemas.microsoft.com/office/drawing/2014/main" id="{FA17103C-14CF-4F3E-83AD-F0B39E5773BE}"/>
              </a:ext>
            </a:extLst>
          </p:cNvPr>
          <p:cNvSpPr/>
          <p:nvPr/>
        </p:nvSpPr>
        <p:spPr>
          <a:xfrm>
            <a:off x="2217819" y="4547526"/>
            <a:ext cx="3394071" cy="383182"/>
          </a:xfrm>
          <a:prstGeom prst="rect">
            <a:avLst/>
          </a:prstGeom>
        </p:spPr>
        <p:txBody>
          <a:bodyPr wrap="square">
            <a:spAutoFit/>
          </a:bodyPr>
          <a:lstStyle/>
          <a:p>
            <a:pPr>
              <a:lnSpc>
                <a:spcPct val="90000"/>
              </a:lnSpc>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1</a:t>
            </a:r>
            <a:r>
              <a:rPr lang="zh-TW" altLang="en-US" sz="1050" dirty="0">
                <a:solidFill>
                  <a:srgbClr val="FF0000"/>
                </a:solidFill>
                <a:latin typeface="微软雅黑" pitchFamily="34" charset="-122"/>
                <a:ea typeface="微软雅黑" pitchFamily="34" charset="-122"/>
              </a:rPr>
              <a:t>）拥抱三心</a:t>
            </a:r>
            <a:r>
              <a:rPr lang="zh-CN" altLang="en-US" sz="1050" dirty="0">
                <a:solidFill>
                  <a:srgbClr val="FF0000"/>
                </a:solidFill>
                <a:latin typeface="微软雅黑" pitchFamily="34" charset="-122"/>
                <a:ea typeface="微软雅黑" pitchFamily="34" charset="-122"/>
              </a:rPr>
              <a:t>：欢喜心、感恩心、学习心。</a:t>
            </a:r>
            <a:endParaRPr lang="zh-TW" altLang="en-US" sz="1050" dirty="0">
              <a:solidFill>
                <a:srgbClr val="FF0000"/>
              </a:solidFill>
              <a:latin typeface="微软雅黑" pitchFamily="34" charset="-122"/>
              <a:ea typeface="微软雅黑" pitchFamily="34" charset="-122"/>
            </a:endParaRPr>
          </a:p>
          <a:p>
            <a:pPr>
              <a:lnSpc>
                <a:spcPct val="90000"/>
              </a:lnSpc>
            </a:pPr>
            <a:r>
              <a:rPr lang="zh-TW" altLang="en-US" sz="1050" dirty="0">
                <a:solidFill>
                  <a:srgbClr val="FF0000"/>
                </a:solidFill>
                <a:latin typeface="微软雅黑" pitchFamily="34" charset="-122"/>
                <a:ea typeface="微软雅黑" pitchFamily="34" charset="-122"/>
              </a:rPr>
              <a:t>（</a:t>
            </a:r>
            <a:r>
              <a:rPr lang="en-US" altLang="zh-TW" sz="1050" dirty="0">
                <a:solidFill>
                  <a:srgbClr val="FF0000"/>
                </a:solidFill>
                <a:latin typeface="微软雅黑" pitchFamily="34" charset="-122"/>
                <a:ea typeface="微软雅黑" pitchFamily="34" charset="-122"/>
              </a:rPr>
              <a:t>2</a:t>
            </a:r>
            <a:r>
              <a:rPr lang="zh-CN" altLang="en-US" sz="1050" dirty="0">
                <a:solidFill>
                  <a:srgbClr val="FF0000"/>
                </a:solidFill>
                <a:latin typeface="微软雅黑" pitchFamily="34" charset="-122"/>
                <a:ea typeface="微软雅黑" pitchFamily="34" charset="-122"/>
              </a:rPr>
              <a:t>）舍去三怨：不抱怨、不埋怨、不讨人厌。</a:t>
            </a:r>
            <a:endParaRPr lang="zh-TW" altLang="en-US" sz="1050"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132688580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down)">
                                      <p:cBhvr>
                                        <p:cTn id="15" dur="500"/>
                                        <p:tgtEl>
                                          <p:spTgt spid="69"/>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fill="hold"/>
                                        <p:tgtEl>
                                          <p:spTgt spid="70"/>
                                        </p:tgtEl>
                                        <p:attrNameLst>
                                          <p:attrName>ppt_x</p:attrName>
                                        </p:attrNameLst>
                                      </p:cBhvr>
                                      <p:tavLst>
                                        <p:tav tm="0">
                                          <p:val>
                                            <p:strVal val="1+#ppt_w/2"/>
                                          </p:val>
                                        </p:tav>
                                        <p:tav tm="100000">
                                          <p:val>
                                            <p:strVal val="#ppt_x"/>
                                          </p:val>
                                        </p:tav>
                                      </p:tavLst>
                                    </p:anim>
                                    <p:anim calcmode="lin" valueType="num">
                                      <p:cBhvr additive="base">
                                        <p:cTn id="26" dur="500" fill="hold"/>
                                        <p:tgtEl>
                                          <p:spTgt spid="70"/>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1+#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down)">
                                      <p:cBhvr>
                                        <p:cTn id="39" dur="500"/>
                                        <p:tgtEl>
                                          <p:spTgt spid="68"/>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2" presetClass="entr" presetSubtype="4"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1+#ppt_h/2"/>
                                          </p:val>
                                        </p:tav>
                                        <p:tav tm="100000">
                                          <p:val>
                                            <p:strVal val="#ppt_y"/>
                                          </p:val>
                                        </p:tav>
                                      </p:tavLst>
                                    </p:anim>
                                  </p:childTnLst>
                                </p:cTn>
                              </p:par>
                            </p:childTnLst>
                          </p:cTn>
                        </p:par>
                        <p:par>
                          <p:cTn id="51" fill="hold">
                            <p:stCondLst>
                              <p:cond delay="6000"/>
                            </p:stCondLst>
                            <p:childTnLst>
                              <p:par>
                                <p:cTn id="52" presetID="2" presetClass="entr" presetSubtype="4" fill="hold" grpId="0" nodeType="afterEffect">
                                  <p:stCondLst>
                                    <p:cond delay="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500"/>
                                        <p:tgtEl>
                                          <p:spTgt spid="23"/>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down)">
                                      <p:cBhvr>
                                        <p:cTn id="63" dur="500"/>
                                        <p:tgtEl>
                                          <p:spTgt spid="59"/>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1000"/>
                                        <p:tgtEl>
                                          <p:spTgt spid="9"/>
                                        </p:tgtEl>
                                      </p:cBhvr>
                                    </p:animEffect>
                                    <p:anim calcmode="lin" valueType="num">
                                      <p:cBhvr>
                                        <p:cTn id="68" dur="1000" fill="hold"/>
                                        <p:tgtEl>
                                          <p:spTgt spid="9"/>
                                        </p:tgtEl>
                                        <p:attrNameLst>
                                          <p:attrName>ppt_x</p:attrName>
                                        </p:attrNameLst>
                                      </p:cBhvr>
                                      <p:tavLst>
                                        <p:tav tm="0">
                                          <p:val>
                                            <p:strVal val="#ppt_x"/>
                                          </p:val>
                                        </p:tav>
                                        <p:tav tm="100000">
                                          <p:val>
                                            <p:strVal val="#ppt_x"/>
                                          </p:val>
                                        </p:tav>
                                      </p:tavLst>
                                    </p:anim>
                                    <p:anim calcmode="lin" valueType="num">
                                      <p:cBhvr>
                                        <p:cTn id="69" dur="1000" fill="hold"/>
                                        <p:tgtEl>
                                          <p:spTgt spid="9"/>
                                        </p:tgtEl>
                                        <p:attrNameLst>
                                          <p:attrName>ppt_y</p:attrName>
                                        </p:attrNameLst>
                                      </p:cBhvr>
                                      <p:tavLst>
                                        <p:tav tm="0">
                                          <p:val>
                                            <p:strVal val="#ppt_y+.1"/>
                                          </p:val>
                                        </p:tav>
                                        <p:tav tm="100000">
                                          <p:val>
                                            <p:strVal val="#ppt_y"/>
                                          </p:val>
                                        </p:tav>
                                      </p:tavLst>
                                    </p:anim>
                                  </p:childTnLst>
                                </p:cTn>
                              </p:par>
                            </p:childTnLst>
                          </p:cTn>
                        </p:par>
                        <p:par>
                          <p:cTn id="70" fill="hold">
                            <p:stCondLst>
                              <p:cond delay="8500"/>
                            </p:stCondLst>
                            <p:childTnLst>
                              <p:par>
                                <p:cTn id="71" presetID="2" presetClass="entr" presetSubtype="8" fill="hold" grpId="0"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additive="base">
                                        <p:cTn id="73" dur="500" fill="hold"/>
                                        <p:tgtEl>
                                          <p:spTgt spid="74"/>
                                        </p:tgtEl>
                                        <p:attrNameLst>
                                          <p:attrName>ppt_x</p:attrName>
                                        </p:attrNameLst>
                                      </p:cBhvr>
                                      <p:tavLst>
                                        <p:tav tm="0">
                                          <p:val>
                                            <p:strVal val="0-#ppt_w/2"/>
                                          </p:val>
                                        </p:tav>
                                        <p:tav tm="100000">
                                          <p:val>
                                            <p:strVal val="#ppt_x"/>
                                          </p:val>
                                        </p:tav>
                                      </p:tavLst>
                                    </p:anim>
                                    <p:anim calcmode="lin" valueType="num">
                                      <p:cBhvr additive="base">
                                        <p:cTn id="74" dur="500" fill="hold"/>
                                        <p:tgtEl>
                                          <p:spTgt spid="74"/>
                                        </p:tgtEl>
                                        <p:attrNameLst>
                                          <p:attrName>ppt_y</p:attrName>
                                        </p:attrNameLst>
                                      </p:cBhvr>
                                      <p:tavLst>
                                        <p:tav tm="0">
                                          <p:val>
                                            <p:strVal val="#ppt_y"/>
                                          </p:val>
                                        </p:tav>
                                        <p:tav tm="100000">
                                          <p:val>
                                            <p:strVal val="#ppt_y"/>
                                          </p:val>
                                        </p:tav>
                                      </p:tavLst>
                                    </p:anim>
                                  </p:childTnLst>
                                </p:cTn>
                              </p:par>
                            </p:childTnLst>
                          </p:cTn>
                        </p:par>
                        <p:par>
                          <p:cTn id="75" fill="hold">
                            <p:stCondLst>
                              <p:cond delay="9000"/>
                            </p:stCondLst>
                            <p:childTnLst>
                              <p:par>
                                <p:cTn id="76" presetID="42" presetClass="entr" presetSubtype="0" fill="hold"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1000"/>
                                        <p:tgtEl>
                                          <p:spTgt spid="11"/>
                                        </p:tgtEl>
                                      </p:cBhvr>
                                    </p:animEffect>
                                    <p:anim calcmode="lin" valueType="num">
                                      <p:cBhvr>
                                        <p:cTn id="79" dur="1000" fill="hold"/>
                                        <p:tgtEl>
                                          <p:spTgt spid="11"/>
                                        </p:tgtEl>
                                        <p:attrNameLst>
                                          <p:attrName>ppt_x</p:attrName>
                                        </p:attrNameLst>
                                      </p:cBhvr>
                                      <p:tavLst>
                                        <p:tav tm="0">
                                          <p:val>
                                            <p:strVal val="#ppt_x"/>
                                          </p:val>
                                        </p:tav>
                                        <p:tav tm="100000">
                                          <p:val>
                                            <p:strVal val="#ppt_x"/>
                                          </p:val>
                                        </p:tav>
                                      </p:tavLst>
                                    </p:anim>
                                    <p:anim calcmode="lin" valueType="num">
                                      <p:cBhvr>
                                        <p:cTn id="80" dur="1000" fill="hold"/>
                                        <p:tgtEl>
                                          <p:spTgt spid="11"/>
                                        </p:tgtEl>
                                        <p:attrNameLst>
                                          <p:attrName>ppt_y</p:attrName>
                                        </p:attrNameLst>
                                      </p:cBhvr>
                                      <p:tavLst>
                                        <p:tav tm="0">
                                          <p:val>
                                            <p:strVal val="#ppt_y+.1"/>
                                          </p:val>
                                        </p:tav>
                                        <p:tav tm="100000">
                                          <p:val>
                                            <p:strVal val="#ppt_y"/>
                                          </p:val>
                                        </p:tav>
                                      </p:tavLst>
                                    </p:anim>
                                  </p:childTnLst>
                                </p:cTn>
                              </p:par>
                            </p:childTnLst>
                          </p:cTn>
                        </p:par>
                        <p:par>
                          <p:cTn id="81" fill="hold">
                            <p:stCondLst>
                              <p:cond delay="10000"/>
                            </p:stCondLst>
                            <p:childTnLst>
                              <p:par>
                                <p:cTn id="82" presetID="2" presetClass="entr" presetSubtype="8" fill="hold" grpId="0" nodeType="afterEffect">
                                  <p:stCondLst>
                                    <p:cond delay="0"/>
                                  </p:stCondLst>
                                  <p:childTnLst>
                                    <p:set>
                                      <p:cBhvr>
                                        <p:cTn id="83" dur="1" fill="hold">
                                          <p:stCondLst>
                                            <p:cond delay="0"/>
                                          </p:stCondLst>
                                        </p:cTn>
                                        <p:tgtEl>
                                          <p:spTgt spid="79"/>
                                        </p:tgtEl>
                                        <p:attrNameLst>
                                          <p:attrName>style.visibility</p:attrName>
                                        </p:attrNameLst>
                                      </p:cBhvr>
                                      <p:to>
                                        <p:strVal val="visible"/>
                                      </p:to>
                                    </p:set>
                                    <p:anim calcmode="lin" valueType="num">
                                      <p:cBhvr additive="base">
                                        <p:cTn id="84" dur="500" fill="hold"/>
                                        <p:tgtEl>
                                          <p:spTgt spid="79"/>
                                        </p:tgtEl>
                                        <p:attrNameLst>
                                          <p:attrName>ppt_x</p:attrName>
                                        </p:attrNameLst>
                                      </p:cBhvr>
                                      <p:tavLst>
                                        <p:tav tm="0">
                                          <p:val>
                                            <p:strVal val="0-#ppt_w/2"/>
                                          </p:val>
                                        </p:tav>
                                        <p:tav tm="100000">
                                          <p:val>
                                            <p:strVal val="#ppt_x"/>
                                          </p:val>
                                        </p:tav>
                                      </p:tavLst>
                                    </p:anim>
                                    <p:anim calcmode="lin" valueType="num">
                                      <p:cBhvr additive="base">
                                        <p:cTn id="85"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21" grpId="0" animBg="1"/>
      <p:bldP spid="22" grpId="0" animBg="1"/>
      <p:bldP spid="23" grpId="0" animBg="1"/>
      <p:bldP spid="68" grpId="0" animBg="1"/>
      <p:bldP spid="69" grpId="0" animBg="1"/>
      <p:bldP spid="70" grpId="0"/>
      <p:bldP spid="71" grpId="0"/>
      <p:bldP spid="72" grpId="0"/>
      <p:bldP spid="73" grpId="0"/>
      <p:bldP spid="74" grpId="0"/>
      <p:bldP spid="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a:extLst>
              <a:ext uri="{FF2B5EF4-FFF2-40B4-BE49-F238E27FC236}">
                <a16:creationId xmlns="" xmlns:a16="http://schemas.microsoft.com/office/drawing/2014/main" id="{A32705AA-3488-44A4-B81C-EF242BC1DD4A}"/>
              </a:ext>
            </a:extLst>
          </p:cNvPr>
          <p:cNvSpPr/>
          <p:nvPr/>
        </p:nvSpPr>
        <p:spPr>
          <a:xfrm>
            <a:off x="1" y="670"/>
            <a:ext cx="3438169" cy="68573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75" name="矩形 74">
            <a:extLst>
              <a:ext uri="{FF2B5EF4-FFF2-40B4-BE49-F238E27FC236}">
                <a16:creationId xmlns="" xmlns:a16="http://schemas.microsoft.com/office/drawing/2014/main" id="{42F5E2D5-32F3-4A0B-8817-9993729BF17C}"/>
              </a:ext>
            </a:extLst>
          </p:cNvPr>
          <p:cNvSpPr/>
          <p:nvPr/>
        </p:nvSpPr>
        <p:spPr>
          <a:xfrm>
            <a:off x="90669" y="670"/>
            <a:ext cx="3438169" cy="68573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5" name="椭圆 4">
            <a:extLst>
              <a:ext uri="{FF2B5EF4-FFF2-40B4-BE49-F238E27FC236}">
                <a16:creationId xmlns="" xmlns:a16="http://schemas.microsoft.com/office/drawing/2014/main" id="{1DA2495C-9CEC-44C9-A04A-46BB1770A775}"/>
              </a:ext>
            </a:extLst>
          </p:cNvPr>
          <p:cNvSpPr/>
          <p:nvPr/>
        </p:nvSpPr>
        <p:spPr>
          <a:xfrm>
            <a:off x="971570" y="1699512"/>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4454D704-0AFA-4C70-A618-DF37249D8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1057" y="1878134"/>
            <a:ext cx="1768572" cy="1250302"/>
          </a:xfrm>
          <a:prstGeom prst="rect">
            <a:avLst/>
          </a:prstGeom>
        </p:spPr>
      </p:pic>
      <p:sp>
        <p:nvSpPr>
          <p:cNvPr id="2" name="矩形 1">
            <a:extLst>
              <a:ext uri="{FF2B5EF4-FFF2-40B4-BE49-F238E27FC236}">
                <a16:creationId xmlns="" xmlns:a16="http://schemas.microsoft.com/office/drawing/2014/main" id="{78548622-09EC-4A30-921B-783E308F6265}"/>
              </a:ext>
            </a:extLst>
          </p:cNvPr>
          <p:cNvSpPr/>
          <p:nvPr/>
        </p:nvSpPr>
        <p:spPr>
          <a:xfrm>
            <a:off x="67183" y="3580236"/>
            <a:ext cx="3416321" cy="646331"/>
          </a:xfrm>
          <a:prstGeom prst="rect">
            <a:avLst/>
          </a:prstGeom>
        </p:spPr>
        <p:txBody>
          <a:bodyPr wrap="none">
            <a:spAutoFit/>
          </a:bodyPr>
          <a:lstStyle/>
          <a:p>
            <a:pPr algn="ctr"/>
            <a:r>
              <a:rPr lang="zh-CN" altLang="en-US" sz="3600" b="1" dirty="0">
                <a:solidFill>
                  <a:schemeClr val="bg1"/>
                </a:solidFill>
                <a:latin typeface="微软雅黑" pitchFamily="34" charset="-122"/>
                <a:ea typeface="微软雅黑" pitchFamily="34" charset="-122"/>
              </a:rPr>
              <a:t>志愿服务在国外</a:t>
            </a:r>
          </a:p>
        </p:txBody>
      </p:sp>
      <p:sp>
        <p:nvSpPr>
          <p:cNvPr id="77" name="圆角矩形 40">
            <a:extLst>
              <a:ext uri="{FF2B5EF4-FFF2-40B4-BE49-F238E27FC236}">
                <a16:creationId xmlns="" xmlns:a16="http://schemas.microsoft.com/office/drawing/2014/main" id="{EDF14DCC-63D7-49BC-A24D-AAF478A94B6D}"/>
              </a:ext>
            </a:extLst>
          </p:cNvPr>
          <p:cNvSpPr/>
          <p:nvPr/>
        </p:nvSpPr>
        <p:spPr>
          <a:xfrm>
            <a:off x="4625992" y="1178922"/>
            <a:ext cx="6559419" cy="498883"/>
          </a:xfrm>
          <a:prstGeom prst="roundRect">
            <a:avLst>
              <a:gd name="adj" fmla="val 0"/>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b="1" dirty="0">
                <a:solidFill>
                  <a:srgbClr val="FF0000"/>
                </a:solidFill>
                <a:latin typeface="微软雅黑" pitchFamily="34" charset="-122"/>
                <a:ea typeface="微软雅黑" pitchFamily="34" charset="-122"/>
              </a:rPr>
              <a:t>在美国，</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75%</a:t>
            </a:r>
            <a:r>
              <a:rPr lang="zh-CN" altLang="en-US" sz="1200" b="1" dirty="0">
                <a:solidFill>
                  <a:srgbClr val="FF0000"/>
                </a:solidFill>
                <a:latin typeface="微软雅黑" pitchFamily="34" charset="-122"/>
                <a:ea typeface="微软雅黑" pitchFamily="34" charset="-122"/>
              </a:rPr>
              <a:t>的美国人向慈善事业</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捐献</a:t>
            </a:r>
            <a:r>
              <a:rPr lang="zh-CN" altLang="en-US" sz="1200" b="1" dirty="0">
                <a:solidFill>
                  <a:srgbClr val="FF0000"/>
                </a:solidFill>
                <a:latin typeface="微软雅黑" pitchFamily="34" charset="-122"/>
                <a:ea typeface="微软雅黑" pitchFamily="34" charset="-122"/>
              </a:rPr>
              <a:t>，每</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4</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个</a:t>
            </a:r>
            <a:r>
              <a:rPr lang="zh-CN" altLang="en-US" sz="1200" b="1" dirty="0">
                <a:solidFill>
                  <a:srgbClr val="FF0000"/>
                </a:solidFill>
                <a:latin typeface="微软雅黑" pitchFamily="34" charset="-122"/>
                <a:ea typeface="微软雅黑" pitchFamily="34" charset="-122"/>
              </a:rPr>
              <a:t>美国公民中就有</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3</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个</a:t>
            </a:r>
            <a:r>
              <a:rPr lang="zh-CN" altLang="en-US" sz="1200" b="1" dirty="0">
                <a:solidFill>
                  <a:srgbClr val="FF0000"/>
                </a:solidFill>
                <a:latin typeface="微软雅黑" pitchFamily="34" charset="-122"/>
                <a:ea typeface="微软雅黑" pitchFamily="34" charset="-122"/>
              </a:rPr>
              <a:t>是慈善事业的定期捐助者；</a:t>
            </a:r>
          </a:p>
        </p:txBody>
      </p:sp>
      <p:sp>
        <p:nvSpPr>
          <p:cNvPr id="78" name="矩形 77">
            <a:extLst>
              <a:ext uri="{FF2B5EF4-FFF2-40B4-BE49-F238E27FC236}">
                <a16:creationId xmlns="" xmlns:a16="http://schemas.microsoft.com/office/drawing/2014/main" id="{659EB26E-AA12-4100-97F8-CABD1AFF97DC}"/>
              </a:ext>
            </a:extLst>
          </p:cNvPr>
          <p:cNvSpPr/>
          <p:nvPr/>
        </p:nvSpPr>
        <p:spPr>
          <a:xfrm>
            <a:off x="4068147" y="1167958"/>
            <a:ext cx="557845" cy="5315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01</a:t>
            </a:r>
            <a:endParaRPr lang="zh-CN" altLang="en-US" sz="2800" dirty="0"/>
          </a:p>
        </p:txBody>
      </p:sp>
      <p:sp>
        <p:nvSpPr>
          <p:cNvPr id="84" name="圆角矩形 40">
            <a:extLst>
              <a:ext uri="{FF2B5EF4-FFF2-40B4-BE49-F238E27FC236}">
                <a16:creationId xmlns="" xmlns:a16="http://schemas.microsoft.com/office/drawing/2014/main" id="{5A9648BC-3BF9-4263-B6C1-A7CDE45D1A8F}"/>
              </a:ext>
            </a:extLst>
          </p:cNvPr>
          <p:cNvSpPr/>
          <p:nvPr/>
        </p:nvSpPr>
        <p:spPr>
          <a:xfrm>
            <a:off x="4625992" y="2208399"/>
            <a:ext cx="6559419" cy="498883"/>
          </a:xfrm>
          <a:prstGeom prst="roundRect">
            <a:avLst>
              <a:gd name="adj" fmla="val 0"/>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b="1" dirty="0">
                <a:solidFill>
                  <a:srgbClr val="FF0000"/>
                </a:solidFill>
                <a:latin typeface="微软雅黑" pitchFamily="34" charset="-122"/>
                <a:ea typeface="微软雅黑" pitchFamily="34" charset="-122"/>
              </a:rPr>
              <a:t>在英国，约</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半数</a:t>
            </a:r>
            <a:r>
              <a:rPr lang="zh-CN" altLang="en-US" sz="1200" b="1" dirty="0">
                <a:solidFill>
                  <a:srgbClr val="FF0000"/>
                </a:solidFill>
                <a:latin typeface="微软雅黑" pitchFamily="34" charset="-122"/>
                <a:ea typeface="微软雅黑" pitchFamily="34" charset="-122"/>
              </a:rPr>
              <a:t>的英国人参与了</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志愿服务活动</a:t>
            </a:r>
            <a:r>
              <a:rPr lang="zh-CN" altLang="en-US" sz="1200" b="1" dirty="0">
                <a:solidFill>
                  <a:srgbClr val="FF0000"/>
                </a:solidFill>
                <a:latin typeface="微软雅黑" pitchFamily="34" charset="-122"/>
                <a:ea typeface="微软雅黑" pitchFamily="34" charset="-122"/>
              </a:rPr>
              <a:t>，志愿服务参与者每周平均贡献</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4</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小时</a:t>
            </a:r>
            <a:r>
              <a:rPr lang="zh-CN" altLang="en-US" sz="1200" b="1" dirty="0">
                <a:solidFill>
                  <a:srgbClr val="FF0000"/>
                </a:solidFill>
                <a:latin typeface="微软雅黑" pitchFamily="34" charset="-122"/>
                <a:ea typeface="微软雅黑" pitchFamily="34" charset="-122"/>
              </a:rPr>
              <a:t>，</a:t>
            </a:r>
            <a:r>
              <a:rPr lang="en-US" altLang="zh-CN" sz="1200" b="1" dirty="0">
                <a:solidFill>
                  <a:srgbClr val="FF0000"/>
                </a:solidFill>
                <a:latin typeface="微软雅黑" pitchFamily="34" charset="-122"/>
                <a:ea typeface="微软雅黑" pitchFamily="34" charset="-122"/>
              </a:rPr>
              <a:t>10</a:t>
            </a:r>
            <a:r>
              <a:rPr lang="zh-CN" altLang="en-US" sz="1200" b="1" dirty="0">
                <a:solidFill>
                  <a:srgbClr val="FF0000"/>
                </a:solidFill>
                <a:latin typeface="微软雅黑" pitchFamily="34" charset="-122"/>
                <a:ea typeface="微软雅黑" pitchFamily="34" charset="-122"/>
              </a:rPr>
              <a:t>月</a:t>
            </a:r>
            <a:r>
              <a:rPr lang="en-US" altLang="zh-CN" sz="1200" b="1" dirty="0">
                <a:solidFill>
                  <a:srgbClr val="FF0000"/>
                </a:solidFill>
                <a:latin typeface="微软雅黑" pitchFamily="34" charset="-122"/>
                <a:ea typeface="微软雅黑" pitchFamily="34" charset="-122"/>
              </a:rPr>
              <a:t>25</a:t>
            </a:r>
            <a:r>
              <a:rPr lang="zh-CN" altLang="en-US" sz="1200" b="1" dirty="0">
                <a:solidFill>
                  <a:srgbClr val="FF0000"/>
                </a:solidFill>
                <a:latin typeface="微软雅黑" pitchFamily="34" charset="-122"/>
                <a:ea typeface="微软雅黑" pitchFamily="34" charset="-122"/>
              </a:rPr>
              <a:t>日是英国的</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“志愿日”</a:t>
            </a:r>
            <a:r>
              <a:rPr lang="zh-CN" altLang="en-US" sz="1200" b="1" dirty="0">
                <a:solidFill>
                  <a:srgbClr val="FF0000"/>
                </a:solidFill>
                <a:latin typeface="微软雅黑" pitchFamily="34" charset="-122"/>
                <a:ea typeface="微软雅黑" pitchFamily="34" charset="-122"/>
              </a:rPr>
              <a:t>；</a:t>
            </a:r>
          </a:p>
        </p:txBody>
      </p:sp>
      <p:sp>
        <p:nvSpPr>
          <p:cNvPr id="85" name="矩形 84">
            <a:extLst>
              <a:ext uri="{FF2B5EF4-FFF2-40B4-BE49-F238E27FC236}">
                <a16:creationId xmlns="" xmlns:a16="http://schemas.microsoft.com/office/drawing/2014/main" id="{E3DFEFD4-39EB-41F6-9C49-A4458500879D}"/>
              </a:ext>
            </a:extLst>
          </p:cNvPr>
          <p:cNvSpPr/>
          <p:nvPr/>
        </p:nvSpPr>
        <p:spPr>
          <a:xfrm>
            <a:off x="4068147" y="2197435"/>
            <a:ext cx="557845" cy="5315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02</a:t>
            </a:r>
            <a:endParaRPr lang="zh-CN" altLang="en-US" sz="2800" dirty="0"/>
          </a:p>
        </p:txBody>
      </p:sp>
      <p:sp>
        <p:nvSpPr>
          <p:cNvPr id="86" name="圆角矩形 40">
            <a:extLst>
              <a:ext uri="{FF2B5EF4-FFF2-40B4-BE49-F238E27FC236}">
                <a16:creationId xmlns="" xmlns:a16="http://schemas.microsoft.com/office/drawing/2014/main" id="{E976744C-2203-49C0-9EFC-06B3645C6485}"/>
              </a:ext>
            </a:extLst>
          </p:cNvPr>
          <p:cNvSpPr/>
          <p:nvPr/>
        </p:nvSpPr>
        <p:spPr>
          <a:xfrm>
            <a:off x="4625992" y="3270546"/>
            <a:ext cx="6559419" cy="498883"/>
          </a:xfrm>
          <a:prstGeom prst="roundRect">
            <a:avLst>
              <a:gd name="adj" fmla="val 0"/>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b="1" dirty="0">
                <a:solidFill>
                  <a:srgbClr val="FF0000"/>
                </a:solidFill>
                <a:latin typeface="微软雅黑" pitchFamily="34" charset="-122"/>
                <a:ea typeface="微软雅黑" pitchFamily="34" charset="-122"/>
              </a:rPr>
              <a:t>在法国，法律规定年满</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18</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岁</a:t>
            </a:r>
            <a:r>
              <a:rPr lang="zh-CN" altLang="en-US" sz="1200" b="1" dirty="0">
                <a:solidFill>
                  <a:srgbClr val="FF0000"/>
                </a:solidFill>
                <a:latin typeface="微软雅黑" pitchFamily="34" charset="-122"/>
                <a:ea typeface="微软雅黑" pitchFamily="34" charset="-122"/>
              </a:rPr>
              <a:t>的法国男性必须履行</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国民志愿役</a:t>
            </a:r>
            <a:r>
              <a:rPr lang="zh-CN" altLang="en-US" sz="1200" b="1" dirty="0">
                <a:solidFill>
                  <a:srgbClr val="FF0000"/>
                </a:solidFill>
                <a:latin typeface="微软雅黑" pitchFamily="34" charset="-122"/>
                <a:ea typeface="微软雅黑" pitchFamily="34" charset="-122"/>
              </a:rPr>
              <a:t>，志愿者约占总人口的</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19%</a:t>
            </a:r>
            <a:r>
              <a:rPr lang="zh-CN" altLang="en-US" sz="1200" b="1" dirty="0">
                <a:solidFill>
                  <a:srgbClr val="FF0000"/>
                </a:solidFill>
                <a:latin typeface="微软雅黑" pitchFamily="34" charset="-122"/>
                <a:ea typeface="微软雅黑" pitchFamily="34" charset="-122"/>
              </a:rPr>
              <a:t>；</a:t>
            </a:r>
          </a:p>
        </p:txBody>
      </p:sp>
      <p:sp>
        <p:nvSpPr>
          <p:cNvPr id="87" name="矩形 86">
            <a:extLst>
              <a:ext uri="{FF2B5EF4-FFF2-40B4-BE49-F238E27FC236}">
                <a16:creationId xmlns="" xmlns:a16="http://schemas.microsoft.com/office/drawing/2014/main" id="{1B267D66-706E-43AF-B236-F344C97EA6E6}"/>
              </a:ext>
            </a:extLst>
          </p:cNvPr>
          <p:cNvSpPr/>
          <p:nvPr/>
        </p:nvSpPr>
        <p:spPr>
          <a:xfrm>
            <a:off x="4068147" y="3259582"/>
            <a:ext cx="557845" cy="5315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03</a:t>
            </a:r>
            <a:endParaRPr lang="zh-CN" altLang="en-US" sz="2800" dirty="0"/>
          </a:p>
        </p:txBody>
      </p:sp>
      <p:sp>
        <p:nvSpPr>
          <p:cNvPr id="88" name="圆角矩形 40">
            <a:extLst>
              <a:ext uri="{FF2B5EF4-FFF2-40B4-BE49-F238E27FC236}">
                <a16:creationId xmlns="" xmlns:a16="http://schemas.microsoft.com/office/drawing/2014/main" id="{FD55F1FB-8D1C-4DEE-A5D1-940447263218}"/>
              </a:ext>
            </a:extLst>
          </p:cNvPr>
          <p:cNvSpPr/>
          <p:nvPr/>
        </p:nvSpPr>
        <p:spPr>
          <a:xfrm>
            <a:off x="4625992" y="4365363"/>
            <a:ext cx="6559419" cy="498883"/>
          </a:xfrm>
          <a:prstGeom prst="roundRect">
            <a:avLst>
              <a:gd name="adj" fmla="val 0"/>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b="1" dirty="0">
                <a:solidFill>
                  <a:srgbClr val="FF0000"/>
                </a:solidFill>
                <a:latin typeface="微软雅黑" pitchFamily="34" charset="-122"/>
                <a:ea typeface="微软雅黑" pitchFamily="34" charset="-122"/>
              </a:rPr>
              <a:t>在德国，在</a:t>
            </a:r>
            <a:r>
              <a:rPr lang="en-US" altLang="zh-CN" sz="1200" b="1" dirty="0">
                <a:solidFill>
                  <a:srgbClr val="FF0000"/>
                </a:solidFill>
                <a:latin typeface="微软雅黑" pitchFamily="34" charset="-122"/>
                <a:ea typeface="微软雅黑" pitchFamily="34" charset="-122"/>
              </a:rPr>
              <a:t>1954</a:t>
            </a:r>
            <a:r>
              <a:rPr lang="zh-CN" altLang="en-US" sz="1200" b="1" dirty="0">
                <a:solidFill>
                  <a:srgbClr val="FF0000"/>
                </a:solidFill>
                <a:latin typeface="微软雅黑" pitchFamily="34" charset="-122"/>
                <a:ea typeface="微软雅黑" pitchFamily="34" charset="-122"/>
              </a:rPr>
              <a:t>年形成著名的志愿者行动</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“为别人服务一年”</a:t>
            </a:r>
            <a:r>
              <a:rPr lang="zh-CN" altLang="en-US" sz="1200" b="1" dirty="0">
                <a:solidFill>
                  <a:srgbClr val="FF0000"/>
                </a:solidFill>
                <a:latin typeface="微软雅黑" pitchFamily="34" charset="-122"/>
                <a:ea typeface="微软雅黑" pitchFamily="34" charset="-122"/>
              </a:rPr>
              <a:t>，大约每</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3</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个</a:t>
            </a:r>
            <a:r>
              <a:rPr lang="zh-CN" altLang="en-US" sz="1200" b="1" dirty="0">
                <a:solidFill>
                  <a:srgbClr val="FF0000"/>
                </a:solidFill>
                <a:latin typeface="微软雅黑" pitchFamily="34" charset="-122"/>
                <a:ea typeface="微软雅黑" pitchFamily="34" charset="-122"/>
              </a:rPr>
              <a:t>成年人中就有一人每月花费</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15</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小时</a:t>
            </a:r>
            <a:r>
              <a:rPr lang="zh-CN" altLang="en-US" sz="1200" b="1" dirty="0">
                <a:solidFill>
                  <a:srgbClr val="FF0000"/>
                </a:solidFill>
                <a:latin typeface="微软雅黑" pitchFamily="34" charset="-122"/>
                <a:ea typeface="微软雅黑" pitchFamily="34" charset="-122"/>
              </a:rPr>
              <a:t>从事志愿服务工作；</a:t>
            </a:r>
          </a:p>
        </p:txBody>
      </p:sp>
      <p:sp>
        <p:nvSpPr>
          <p:cNvPr id="89" name="矩形 88">
            <a:extLst>
              <a:ext uri="{FF2B5EF4-FFF2-40B4-BE49-F238E27FC236}">
                <a16:creationId xmlns="" xmlns:a16="http://schemas.microsoft.com/office/drawing/2014/main" id="{AC61AED7-AA90-4639-BF5B-A5313B7947F1}"/>
              </a:ext>
            </a:extLst>
          </p:cNvPr>
          <p:cNvSpPr/>
          <p:nvPr/>
        </p:nvSpPr>
        <p:spPr>
          <a:xfrm>
            <a:off x="4068147" y="4354399"/>
            <a:ext cx="557845" cy="5315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04</a:t>
            </a:r>
            <a:endParaRPr lang="zh-CN" altLang="en-US" sz="2800" dirty="0"/>
          </a:p>
        </p:txBody>
      </p:sp>
      <p:sp>
        <p:nvSpPr>
          <p:cNvPr id="90" name="圆角矩形 40">
            <a:extLst>
              <a:ext uri="{FF2B5EF4-FFF2-40B4-BE49-F238E27FC236}">
                <a16:creationId xmlns="" xmlns:a16="http://schemas.microsoft.com/office/drawing/2014/main" id="{CF896B46-5718-498D-8B7E-DF666B248A56}"/>
              </a:ext>
            </a:extLst>
          </p:cNvPr>
          <p:cNvSpPr/>
          <p:nvPr/>
        </p:nvSpPr>
        <p:spPr>
          <a:xfrm>
            <a:off x="4625992" y="5438474"/>
            <a:ext cx="6559419" cy="498883"/>
          </a:xfrm>
          <a:prstGeom prst="roundRect">
            <a:avLst>
              <a:gd name="adj" fmla="val 0"/>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00" b="1" dirty="0">
                <a:solidFill>
                  <a:srgbClr val="FF0000"/>
                </a:solidFill>
                <a:latin typeface="微软雅黑" pitchFamily="34" charset="-122"/>
                <a:ea typeface="微软雅黑" pitchFamily="34" charset="-122"/>
              </a:rPr>
              <a:t>在韩国，目前有近</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1600</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个</a:t>
            </a:r>
            <a:r>
              <a:rPr lang="zh-CN" altLang="en-US" sz="1200" b="1" dirty="0">
                <a:solidFill>
                  <a:srgbClr val="FF0000"/>
                </a:solidFill>
                <a:latin typeface="微软雅黑" pitchFamily="34" charset="-122"/>
                <a:ea typeface="微软雅黑" pitchFamily="34" charset="-122"/>
              </a:rPr>
              <a:t>志愿服务组织，有志愿者约</a:t>
            </a:r>
            <a:r>
              <a:rPr lang="en-US" altLang="zh-CN"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3.5</a:t>
            </a:r>
            <a:r>
              <a:rPr lang="zh-CN" altLang="en-US" sz="1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万名</a:t>
            </a:r>
            <a:r>
              <a:rPr lang="zh-CN" altLang="en-US" sz="1200" b="1" dirty="0">
                <a:solidFill>
                  <a:srgbClr val="FF0000"/>
                </a:solidFill>
                <a:latin typeface="微软雅黑" pitchFamily="34" charset="-122"/>
                <a:ea typeface="微软雅黑" pitchFamily="34" charset="-122"/>
              </a:rPr>
              <a:t>，汉城奥运会后，志愿服务活动在韩国掀起高潮。</a:t>
            </a:r>
          </a:p>
        </p:txBody>
      </p:sp>
      <p:sp>
        <p:nvSpPr>
          <p:cNvPr id="91" name="矩形 90">
            <a:extLst>
              <a:ext uri="{FF2B5EF4-FFF2-40B4-BE49-F238E27FC236}">
                <a16:creationId xmlns="" xmlns:a16="http://schemas.microsoft.com/office/drawing/2014/main" id="{FDA97446-E257-46A6-9D66-F3E139EF52C9}"/>
              </a:ext>
            </a:extLst>
          </p:cNvPr>
          <p:cNvSpPr/>
          <p:nvPr/>
        </p:nvSpPr>
        <p:spPr>
          <a:xfrm>
            <a:off x="4068147" y="5427510"/>
            <a:ext cx="557845" cy="53155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05</a:t>
            </a:r>
            <a:endParaRPr lang="zh-CN" altLang="en-US" sz="2800" dirty="0"/>
          </a:p>
        </p:txBody>
      </p:sp>
    </p:spTree>
    <p:extLst>
      <p:ext uri="{BB962C8B-B14F-4D97-AF65-F5344CB8AC3E}">
        <p14:creationId xmlns:p14="http://schemas.microsoft.com/office/powerpoint/2010/main" val="372514567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additive="base">
                                        <p:cTn id="12" dur="500" fill="hold"/>
                                        <p:tgtEl>
                                          <p:spTgt spid="75"/>
                                        </p:tgtEl>
                                        <p:attrNameLst>
                                          <p:attrName>ppt_x</p:attrName>
                                        </p:attrNameLst>
                                      </p:cBhvr>
                                      <p:tavLst>
                                        <p:tav tm="0">
                                          <p:val>
                                            <p:strVal val="0-#ppt_w/2"/>
                                          </p:val>
                                        </p:tav>
                                        <p:tav tm="100000">
                                          <p:val>
                                            <p:strVal val="#ppt_x"/>
                                          </p:val>
                                        </p:tav>
                                      </p:tavLst>
                                    </p:anim>
                                    <p:anim calcmode="lin" valueType="num">
                                      <p:cBhvr additive="base">
                                        <p:cTn id="13" dur="500" fill="hold"/>
                                        <p:tgtEl>
                                          <p:spTgt spid="7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heel(1)">
                                      <p:cBhvr>
                                        <p:cTn id="17" dur="2000"/>
                                        <p:tgtEl>
                                          <p:spTgt spid="77"/>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ipe(left)">
                                      <p:cBhvr>
                                        <p:cTn id="21" dur="500"/>
                                        <p:tgtEl>
                                          <p:spTgt spid="78"/>
                                        </p:tgtEl>
                                      </p:cBhvr>
                                    </p:animEffect>
                                  </p:childTnLst>
                                </p:cTn>
                              </p:par>
                            </p:childTnLst>
                          </p:cTn>
                        </p:par>
                        <p:par>
                          <p:cTn id="22" fill="hold">
                            <p:stCondLst>
                              <p:cond delay="3500"/>
                            </p:stCondLst>
                            <p:childTnLst>
                              <p:par>
                                <p:cTn id="23" presetID="21" presetClass="entr" presetSubtype="1"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wheel(1)">
                                      <p:cBhvr>
                                        <p:cTn id="25" dur="2000"/>
                                        <p:tgtEl>
                                          <p:spTgt spid="84"/>
                                        </p:tgtEl>
                                      </p:cBhvr>
                                    </p:animEffect>
                                  </p:childTnLst>
                                </p:cTn>
                              </p:par>
                            </p:childTnLst>
                          </p:cTn>
                        </p:par>
                        <p:par>
                          <p:cTn id="26" fill="hold">
                            <p:stCondLst>
                              <p:cond delay="5500"/>
                            </p:stCondLst>
                            <p:childTnLst>
                              <p:par>
                                <p:cTn id="27" presetID="22" presetClass="entr" presetSubtype="8"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wipe(left)">
                                      <p:cBhvr>
                                        <p:cTn id="29" dur="500"/>
                                        <p:tgtEl>
                                          <p:spTgt spid="85"/>
                                        </p:tgtEl>
                                      </p:cBhvr>
                                    </p:animEffect>
                                  </p:childTnLst>
                                </p:cTn>
                              </p:par>
                            </p:childTnLst>
                          </p:cTn>
                        </p:par>
                        <p:par>
                          <p:cTn id="30" fill="hold">
                            <p:stCondLst>
                              <p:cond delay="6000"/>
                            </p:stCondLst>
                            <p:childTnLst>
                              <p:par>
                                <p:cTn id="31" presetID="21" presetClass="entr" presetSubtype="1" fill="hold" grpId="0" nodeType="afterEffect">
                                  <p:stCondLst>
                                    <p:cond delay="0"/>
                                  </p:stCondLst>
                                  <p:childTnLst>
                                    <p:set>
                                      <p:cBhvr>
                                        <p:cTn id="32" dur="1" fill="hold">
                                          <p:stCondLst>
                                            <p:cond delay="0"/>
                                          </p:stCondLst>
                                        </p:cTn>
                                        <p:tgtEl>
                                          <p:spTgt spid="86"/>
                                        </p:tgtEl>
                                        <p:attrNameLst>
                                          <p:attrName>style.visibility</p:attrName>
                                        </p:attrNameLst>
                                      </p:cBhvr>
                                      <p:to>
                                        <p:strVal val="visible"/>
                                      </p:to>
                                    </p:set>
                                    <p:animEffect transition="in" filter="wheel(1)">
                                      <p:cBhvr>
                                        <p:cTn id="33" dur="2000"/>
                                        <p:tgtEl>
                                          <p:spTgt spid="86"/>
                                        </p:tgtEl>
                                      </p:cBhvr>
                                    </p:animEffect>
                                  </p:childTnLst>
                                </p:cTn>
                              </p:par>
                            </p:childTnLst>
                          </p:cTn>
                        </p:par>
                        <p:par>
                          <p:cTn id="34" fill="hold">
                            <p:stCondLst>
                              <p:cond delay="8000"/>
                            </p:stCondLst>
                            <p:childTnLst>
                              <p:par>
                                <p:cTn id="35" presetID="22" presetClass="entr" presetSubtype="8"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wipe(left)">
                                      <p:cBhvr>
                                        <p:cTn id="37" dur="500"/>
                                        <p:tgtEl>
                                          <p:spTgt spid="87"/>
                                        </p:tgtEl>
                                      </p:cBhvr>
                                    </p:animEffect>
                                  </p:childTnLst>
                                </p:cTn>
                              </p:par>
                            </p:childTnLst>
                          </p:cTn>
                        </p:par>
                        <p:par>
                          <p:cTn id="38" fill="hold">
                            <p:stCondLst>
                              <p:cond delay="8500"/>
                            </p:stCondLst>
                            <p:childTnLst>
                              <p:par>
                                <p:cTn id="39" presetID="21"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heel(1)">
                                      <p:cBhvr>
                                        <p:cTn id="41" dur="2000"/>
                                        <p:tgtEl>
                                          <p:spTgt spid="88"/>
                                        </p:tgtEl>
                                      </p:cBhvr>
                                    </p:animEffect>
                                  </p:childTnLst>
                                </p:cTn>
                              </p:par>
                            </p:childTnLst>
                          </p:cTn>
                        </p:par>
                        <p:par>
                          <p:cTn id="42" fill="hold">
                            <p:stCondLst>
                              <p:cond delay="10500"/>
                            </p:stCondLst>
                            <p:childTnLst>
                              <p:par>
                                <p:cTn id="43" presetID="22" presetClass="entr" presetSubtype="8"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left)">
                                      <p:cBhvr>
                                        <p:cTn id="45" dur="500"/>
                                        <p:tgtEl>
                                          <p:spTgt spid="89"/>
                                        </p:tgtEl>
                                      </p:cBhvr>
                                    </p:animEffect>
                                  </p:childTnLst>
                                </p:cTn>
                              </p:par>
                            </p:childTnLst>
                          </p:cTn>
                        </p:par>
                        <p:par>
                          <p:cTn id="46" fill="hold">
                            <p:stCondLst>
                              <p:cond delay="11000"/>
                            </p:stCondLst>
                            <p:childTnLst>
                              <p:par>
                                <p:cTn id="47" presetID="21" presetClass="entr" presetSubtype="1" fill="hold" grpId="0" nodeType="after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wheel(1)">
                                      <p:cBhvr>
                                        <p:cTn id="49" dur="2000"/>
                                        <p:tgtEl>
                                          <p:spTgt spid="90"/>
                                        </p:tgtEl>
                                      </p:cBhvr>
                                    </p:animEffect>
                                  </p:childTnLst>
                                </p:cTn>
                              </p:par>
                            </p:childTnLst>
                          </p:cTn>
                        </p:par>
                        <p:par>
                          <p:cTn id="50" fill="hold">
                            <p:stCondLst>
                              <p:cond delay="13000"/>
                            </p:stCondLst>
                            <p:childTnLst>
                              <p:par>
                                <p:cTn id="51" presetID="22" presetClass="entr" presetSubtype="8"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left)">
                                      <p:cBhvr>
                                        <p:cTn id="5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5" grpId="0" animBg="1"/>
      <p:bldP spid="77" grpId="0" animBg="1"/>
      <p:bldP spid="78" grpId="0" animBg="1"/>
      <p:bldP spid="84" grpId="0" animBg="1"/>
      <p:bldP spid="85" grpId="0" animBg="1"/>
      <p:bldP spid="86" grpId="0" animBg="1"/>
      <p:bldP spid="87" grpId="0" animBg="1"/>
      <p:bldP spid="88" grpId="0" animBg="1"/>
      <p:bldP spid="89" grpId="0" animBg="1"/>
      <p:bldP spid="90" grpId="0" animBg="1"/>
      <p:bldP spid="9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3458F5C-15DD-44AE-8F76-B21545A8B59F}"/>
              </a:ext>
            </a:extLst>
          </p:cNvPr>
          <p:cNvSpPr/>
          <p:nvPr/>
        </p:nvSpPr>
        <p:spPr>
          <a:xfrm>
            <a:off x="1554281" y="493694"/>
            <a:ext cx="5919539"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国际著名志愿者组织与节日</a:t>
            </a:r>
          </a:p>
        </p:txBody>
      </p:sp>
      <p:sp>
        <p:nvSpPr>
          <p:cNvPr id="3" name="椭圆 2">
            <a:extLst>
              <a:ext uri="{FF2B5EF4-FFF2-40B4-BE49-F238E27FC236}">
                <a16:creationId xmlns="" xmlns:a16="http://schemas.microsoft.com/office/drawing/2014/main" id="{6DE0C255-F30D-4B5A-B189-805FB3933F6C}"/>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 xmlns:a16="http://schemas.microsoft.com/office/drawing/2014/main" id="{C0FDFD81-7630-48F7-A89F-B2EC373AB1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grpSp>
        <p:nvGrpSpPr>
          <p:cNvPr id="5" name="组合 4">
            <a:extLst>
              <a:ext uri="{FF2B5EF4-FFF2-40B4-BE49-F238E27FC236}">
                <a16:creationId xmlns="" xmlns:a16="http://schemas.microsoft.com/office/drawing/2014/main" id="{6559A234-97C4-4909-B522-03EDBCA3B899}"/>
              </a:ext>
            </a:extLst>
          </p:cNvPr>
          <p:cNvGrpSpPr/>
          <p:nvPr/>
        </p:nvGrpSpPr>
        <p:grpSpPr>
          <a:xfrm>
            <a:off x="618184" y="2054306"/>
            <a:ext cx="11318979" cy="2191123"/>
            <a:chOff x="1547664" y="1306712"/>
            <a:chExt cx="6209385" cy="1202010"/>
          </a:xfrm>
        </p:grpSpPr>
        <p:sp>
          <p:nvSpPr>
            <p:cNvPr id="6" name="矩形 5">
              <a:extLst>
                <a:ext uri="{FF2B5EF4-FFF2-40B4-BE49-F238E27FC236}">
                  <a16:creationId xmlns="" xmlns:a16="http://schemas.microsoft.com/office/drawing/2014/main" id="{DA46BEAB-F253-498F-B706-348A5DBD4F36}"/>
                </a:ext>
              </a:extLst>
            </p:cNvPr>
            <p:cNvSpPr/>
            <p:nvPr/>
          </p:nvSpPr>
          <p:spPr>
            <a:xfrm>
              <a:off x="4031938" y="1306712"/>
              <a:ext cx="1080120" cy="2880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0000"/>
                  </a:solidFill>
                  <a:latin typeface="微软雅黑" pitchFamily="34" charset="-122"/>
                  <a:ea typeface="微软雅黑" pitchFamily="34" charset="-122"/>
                </a:rPr>
                <a:t>组织与节日</a:t>
              </a:r>
              <a:endParaRPr lang="zh-CN" altLang="en-US" dirty="0">
                <a:solidFill>
                  <a:srgbClr val="FF0000"/>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 xmlns:a16="http://schemas.microsoft.com/office/drawing/2014/main" id="{49FF8781-1061-4934-ACE0-57588C0E26B3}"/>
                </a:ext>
              </a:extLst>
            </p:cNvPr>
            <p:cNvSpPr/>
            <p:nvPr/>
          </p:nvSpPr>
          <p:spPr>
            <a:xfrm>
              <a:off x="1547664" y="2220690"/>
              <a:ext cx="1080120" cy="2880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latin typeface="宋体" charset="-122"/>
                </a:rPr>
                <a:t>国际</a:t>
              </a:r>
              <a:endParaRPr lang="en-US" altLang="zh-CN" sz="1600" b="1" dirty="0">
                <a:solidFill>
                  <a:srgbClr val="FF0000"/>
                </a:solidFill>
                <a:latin typeface="宋体" charset="-122"/>
              </a:endParaRPr>
            </a:p>
            <a:p>
              <a:pPr algn="ctr"/>
              <a:r>
                <a:rPr lang="zh-CN" altLang="en-US" sz="1600" b="1" dirty="0">
                  <a:solidFill>
                    <a:srgbClr val="FF0000"/>
                  </a:solidFill>
                  <a:latin typeface="宋体" charset="-122"/>
                </a:rPr>
                <a:t>志愿者协会</a:t>
              </a:r>
              <a:endParaRPr lang="zh-CN" altLang="en-US" sz="1600" b="1" dirty="0">
                <a:solidFill>
                  <a:srgbClr val="FF0000"/>
                </a:solidFill>
                <a:latin typeface="微软雅黑" pitchFamily="34" charset="-122"/>
                <a:ea typeface="微软雅黑" pitchFamily="34" charset="-122"/>
              </a:endParaRPr>
            </a:p>
          </p:txBody>
        </p:sp>
        <p:sp>
          <p:nvSpPr>
            <p:cNvPr id="8" name="矩形 7">
              <a:extLst>
                <a:ext uri="{FF2B5EF4-FFF2-40B4-BE49-F238E27FC236}">
                  <a16:creationId xmlns="" xmlns:a16="http://schemas.microsoft.com/office/drawing/2014/main" id="{111E2E8C-0D38-4ED0-AC38-16BC30B993D9}"/>
                </a:ext>
              </a:extLst>
            </p:cNvPr>
            <p:cNvSpPr/>
            <p:nvPr/>
          </p:nvSpPr>
          <p:spPr>
            <a:xfrm>
              <a:off x="3257419" y="2220690"/>
              <a:ext cx="1080120" cy="2880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latin typeface="宋体" charset="-122"/>
                </a:rPr>
                <a:t>联合国</a:t>
              </a:r>
              <a:endParaRPr lang="en-US" altLang="zh-CN" sz="1600" b="1" dirty="0">
                <a:solidFill>
                  <a:srgbClr val="FF0000"/>
                </a:solidFill>
                <a:latin typeface="宋体" charset="-122"/>
              </a:endParaRPr>
            </a:p>
            <a:p>
              <a:pPr algn="ctr"/>
              <a:r>
                <a:rPr lang="zh-CN" altLang="en-US" sz="1600" b="1" dirty="0">
                  <a:solidFill>
                    <a:srgbClr val="FF0000"/>
                  </a:solidFill>
                  <a:latin typeface="宋体" charset="-122"/>
                </a:rPr>
                <a:t>志愿人员组织</a:t>
              </a:r>
            </a:p>
          </p:txBody>
        </p:sp>
        <p:sp>
          <p:nvSpPr>
            <p:cNvPr id="9" name="矩形 8">
              <a:extLst>
                <a:ext uri="{FF2B5EF4-FFF2-40B4-BE49-F238E27FC236}">
                  <a16:creationId xmlns="" xmlns:a16="http://schemas.microsoft.com/office/drawing/2014/main" id="{77CB9910-F4F9-4CB6-8DD8-47026E592D1D}"/>
                </a:ext>
              </a:extLst>
            </p:cNvPr>
            <p:cNvSpPr/>
            <p:nvPr/>
          </p:nvSpPr>
          <p:spPr>
            <a:xfrm>
              <a:off x="4967174" y="2220690"/>
              <a:ext cx="1080120" cy="2880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latin typeface="宋体" charset="-122"/>
                </a:rPr>
                <a:t>国际志愿</a:t>
              </a:r>
              <a:endParaRPr lang="en-US" altLang="zh-CN" sz="1600" b="1" dirty="0">
                <a:solidFill>
                  <a:srgbClr val="FF0000"/>
                </a:solidFill>
                <a:latin typeface="宋体" charset="-122"/>
              </a:endParaRPr>
            </a:p>
            <a:p>
              <a:pPr algn="ctr"/>
              <a:r>
                <a:rPr lang="zh-CN" altLang="en-US" sz="1600" b="1" dirty="0">
                  <a:solidFill>
                    <a:srgbClr val="FF0000"/>
                  </a:solidFill>
                  <a:latin typeface="宋体" charset="-122"/>
                </a:rPr>
                <a:t>服务协调委员会</a:t>
              </a:r>
            </a:p>
          </p:txBody>
        </p:sp>
        <p:sp>
          <p:nvSpPr>
            <p:cNvPr id="10" name="矩形 9">
              <a:extLst>
                <a:ext uri="{FF2B5EF4-FFF2-40B4-BE49-F238E27FC236}">
                  <a16:creationId xmlns="" xmlns:a16="http://schemas.microsoft.com/office/drawing/2014/main" id="{4A12D618-C994-43D3-B665-F5FC2602F45C}"/>
                </a:ext>
              </a:extLst>
            </p:cNvPr>
            <p:cNvSpPr/>
            <p:nvPr/>
          </p:nvSpPr>
          <p:spPr>
            <a:xfrm>
              <a:off x="6676929" y="2207510"/>
              <a:ext cx="1080120" cy="28803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latin typeface="宋体" charset="-122"/>
                </a:rPr>
                <a:t>红十字</a:t>
              </a:r>
              <a:endParaRPr lang="en-US" altLang="zh-CN" sz="1600" b="1" dirty="0">
                <a:solidFill>
                  <a:srgbClr val="FF0000"/>
                </a:solidFill>
                <a:latin typeface="宋体" charset="-122"/>
              </a:endParaRPr>
            </a:p>
            <a:p>
              <a:pPr algn="ctr"/>
              <a:r>
                <a:rPr lang="zh-CN" altLang="en-US" sz="1600" b="1" dirty="0">
                  <a:solidFill>
                    <a:srgbClr val="FF0000"/>
                  </a:solidFill>
                  <a:latin typeface="宋体" charset="-122"/>
                </a:rPr>
                <a:t>国际委员会</a:t>
              </a:r>
            </a:p>
          </p:txBody>
        </p:sp>
        <p:cxnSp>
          <p:nvCxnSpPr>
            <p:cNvPr id="11" name="直接连接符 10">
              <a:extLst>
                <a:ext uri="{FF2B5EF4-FFF2-40B4-BE49-F238E27FC236}">
                  <a16:creationId xmlns="" xmlns:a16="http://schemas.microsoft.com/office/drawing/2014/main" id="{D0F512F6-4F87-492F-B3AB-BE9D98BBD33C}"/>
                </a:ext>
              </a:extLst>
            </p:cNvPr>
            <p:cNvCxnSpPr>
              <a:cxnSpLocks/>
              <a:stCxn id="7" idx="0"/>
            </p:cNvCxnSpPr>
            <p:nvPr/>
          </p:nvCxnSpPr>
          <p:spPr>
            <a:xfrm flipV="1">
              <a:off x="2087724" y="1923678"/>
              <a:ext cx="0" cy="2970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75AE482D-84AD-4B41-9745-6A0B1884A8D4}"/>
                </a:ext>
              </a:extLst>
            </p:cNvPr>
            <p:cNvCxnSpPr>
              <a:cxnSpLocks/>
            </p:cNvCxnSpPr>
            <p:nvPr/>
          </p:nvCxnSpPr>
          <p:spPr>
            <a:xfrm>
              <a:off x="2087724" y="1923678"/>
              <a:ext cx="512926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766F6A01-AF84-460D-93E6-6199DB33CBF9}"/>
                </a:ext>
              </a:extLst>
            </p:cNvPr>
            <p:cNvCxnSpPr/>
            <p:nvPr/>
          </p:nvCxnSpPr>
          <p:spPr>
            <a:xfrm flipV="1">
              <a:off x="7205052" y="1918591"/>
              <a:ext cx="0" cy="2970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BDB8E152-B817-4EF3-96A0-9EBBB2AF84AD}"/>
                </a:ext>
              </a:extLst>
            </p:cNvPr>
            <p:cNvCxnSpPr>
              <a:cxnSpLocks/>
              <a:stCxn id="6" idx="2"/>
            </p:cNvCxnSpPr>
            <p:nvPr/>
          </p:nvCxnSpPr>
          <p:spPr>
            <a:xfrm>
              <a:off x="4571998" y="1594744"/>
              <a:ext cx="0" cy="3238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B9706D88-53BC-4EF9-BF00-56A33060C4F1}"/>
                </a:ext>
              </a:extLst>
            </p:cNvPr>
            <p:cNvCxnSpPr>
              <a:cxnSpLocks/>
              <a:endCxn id="8" idx="0"/>
            </p:cNvCxnSpPr>
            <p:nvPr/>
          </p:nvCxnSpPr>
          <p:spPr>
            <a:xfrm>
              <a:off x="3797479" y="1918591"/>
              <a:ext cx="0" cy="3020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7DB02F12-BB74-43E3-97A1-3E35C12D4BF7}"/>
                </a:ext>
              </a:extLst>
            </p:cNvPr>
            <p:cNvCxnSpPr>
              <a:cxnSpLocks/>
              <a:endCxn id="9" idx="0"/>
            </p:cNvCxnSpPr>
            <p:nvPr/>
          </p:nvCxnSpPr>
          <p:spPr>
            <a:xfrm>
              <a:off x="5507234" y="1918591"/>
              <a:ext cx="0" cy="3020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矩形 16">
            <a:extLst>
              <a:ext uri="{FF2B5EF4-FFF2-40B4-BE49-F238E27FC236}">
                <a16:creationId xmlns="" xmlns:a16="http://schemas.microsoft.com/office/drawing/2014/main" id="{E0C75C37-1ED5-4146-90A3-2FE9B17E6C7F}"/>
              </a:ext>
            </a:extLst>
          </p:cNvPr>
          <p:cNvSpPr/>
          <p:nvPr/>
        </p:nvSpPr>
        <p:spPr>
          <a:xfrm>
            <a:off x="143302" y="4620450"/>
            <a:ext cx="2918696" cy="590931"/>
          </a:xfrm>
          <a:prstGeom prst="rect">
            <a:avLst/>
          </a:prstGeom>
        </p:spPr>
        <p:txBody>
          <a:bodyPr wrap="square">
            <a:spAutoFit/>
          </a:bodyPr>
          <a:lstStyle/>
          <a:p>
            <a:pPr>
              <a:lnSpc>
                <a:spcPct val="90000"/>
              </a:lnSpc>
            </a:pPr>
            <a:r>
              <a:rPr lang="zh-CN" altLang="en-US" sz="1200" dirty="0">
                <a:solidFill>
                  <a:srgbClr val="FF0000"/>
                </a:solidFill>
                <a:latin typeface="微软雅黑" pitchFamily="34" charset="-122"/>
                <a:ea typeface="微软雅黑" pitchFamily="34" charset="-122"/>
              </a:rPr>
              <a:t>成立于</a:t>
            </a:r>
            <a:r>
              <a:rPr lang="en-US" altLang="zh-CN" sz="1200" dirty="0">
                <a:solidFill>
                  <a:srgbClr val="FF0000"/>
                </a:solidFill>
                <a:latin typeface="微软雅黑" pitchFamily="34" charset="-122"/>
                <a:ea typeface="微软雅黑" pitchFamily="34" charset="-122"/>
              </a:rPr>
              <a:t>1970</a:t>
            </a:r>
            <a:r>
              <a:rPr lang="zh-CN" altLang="en-US" sz="1200" dirty="0">
                <a:solidFill>
                  <a:srgbClr val="FF0000"/>
                </a:solidFill>
                <a:latin typeface="微软雅黑" pitchFamily="34" charset="-122"/>
                <a:ea typeface="微软雅黑" pitchFamily="34" charset="-122"/>
              </a:rPr>
              <a:t>年，是一个国际性的非政府组织，旨在世界范围内推动、宣传并践行志愿精神，在</a:t>
            </a:r>
            <a:r>
              <a:rPr lang="en-US" altLang="zh-CN" sz="1200" dirty="0">
                <a:solidFill>
                  <a:srgbClr val="FF0000"/>
                </a:solidFill>
                <a:latin typeface="微软雅黑" pitchFamily="34" charset="-122"/>
                <a:ea typeface="微软雅黑" pitchFamily="34" charset="-122"/>
              </a:rPr>
              <a:t>80</a:t>
            </a:r>
            <a:r>
              <a:rPr lang="zh-CN" altLang="en-US" sz="1200" dirty="0">
                <a:solidFill>
                  <a:srgbClr val="FF0000"/>
                </a:solidFill>
                <a:latin typeface="微软雅黑" pitchFamily="34" charset="-122"/>
                <a:ea typeface="微软雅黑" pitchFamily="34" charset="-122"/>
              </a:rPr>
              <a:t>多个国家拥有会员。</a:t>
            </a:r>
          </a:p>
        </p:txBody>
      </p:sp>
      <p:sp>
        <p:nvSpPr>
          <p:cNvPr id="18" name="矩形 17">
            <a:extLst>
              <a:ext uri="{FF2B5EF4-FFF2-40B4-BE49-F238E27FC236}">
                <a16:creationId xmlns="" xmlns:a16="http://schemas.microsoft.com/office/drawing/2014/main" id="{E74B65B8-CE44-424D-92EA-90D95583DB8E}"/>
              </a:ext>
            </a:extLst>
          </p:cNvPr>
          <p:cNvSpPr/>
          <p:nvPr/>
        </p:nvSpPr>
        <p:spPr>
          <a:xfrm>
            <a:off x="3061998" y="4627319"/>
            <a:ext cx="3334139" cy="757130"/>
          </a:xfrm>
          <a:prstGeom prst="rect">
            <a:avLst/>
          </a:prstGeom>
        </p:spPr>
        <p:txBody>
          <a:bodyPr wrap="square">
            <a:spAutoFit/>
          </a:bodyPr>
          <a:lstStyle/>
          <a:p>
            <a:pPr>
              <a:lnSpc>
                <a:spcPct val="90000"/>
              </a:lnSpc>
            </a:pPr>
            <a:r>
              <a:rPr lang="zh-CN" altLang="en-US" sz="1200" dirty="0">
                <a:solidFill>
                  <a:srgbClr val="FF0000"/>
                </a:solidFill>
                <a:latin typeface="微软雅黑" pitchFamily="34" charset="-122"/>
                <a:ea typeface="微软雅黑" pitchFamily="34" charset="-122"/>
              </a:rPr>
              <a:t>成立于</a:t>
            </a:r>
            <a:r>
              <a:rPr lang="en-US" altLang="zh-CN" sz="1200" dirty="0">
                <a:solidFill>
                  <a:srgbClr val="FF0000"/>
                </a:solidFill>
                <a:latin typeface="微软雅黑" pitchFamily="34" charset="-122"/>
                <a:ea typeface="微软雅黑" pitchFamily="34" charset="-122"/>
              </a:rPr>
              <a:t>1970</a:t>
            </a:r>
            <a:r>
              <a:rPr lang="zh-CN" altLang="en-US" sz="1200" dirty="0">
                <a:solidFill>
                  <a:srgbClr val="FF0000"/>
                </a:solidFill>
                <a:latin typeface="微软雅黑" pitchFamily="34" charset="-122"/>
                <a:ea typeface="微软雅黑" pitchFamily="34" charset="-122"/>
              </a:rPr>
              <a:t>年，从属于联合国开发计划署，负责管理与国际志愿者事业相关的各类事务，在过去的</a:t>
            </a:r>
            <a:r>
              <a:rPr lang="en-US" altLang="zh-CN" sz="1200" dirty="0">
                <a:solidFill>
                  <a:srgbClr val="FF0000"/>
                </a:solidFill>
                <a:latin typeface="微软雅黑" pitchFamily="34" charset="-122"/>
                <a:ea typeface="微软雅黑" pitchFamily="34" charset="-122"/>
              </a:rPr>
              <a:t>30</a:t>
            </a:r>
            <a:r>
              <a:rPr lang="zh-CN" altLang="en-US" sz="1200" dirty="0">
                <a:solidFill>
                  <a:srgbClr val="FF0000"/>
                </a:solidFill>
                <a:latin typeface="微软雅黑" pitchFamily="34" charset="-122"/>
                <a:ea typeface="微软雅黑" pitchFamily="34" charset="-122"/>
              </a:rPr>
              <a:t>多年里，已有</a:t>
            </a:r>
            <a:r>
              <a:rPr lang="en-US" altLang="zh-CN" sz="1200" dirty="0">
                <a:solidFill>
                  <a:srgbClr val="FF0000"/>
                </a:solidFill>
                <a:latin typeface="微软雅黑" pitchFamily="34" charset="-122"/>
                <a:ea typeface="微软雅黑" pitchFamily="34" charset="-122"/>
              </a:rPr>
              <a:t>30000</a:t>
            </a:r>
            <a:r>
              <a:rPr lang="zh-CN" altLang="en-US" sz="1200" dirty="0">
                <a:solidFill>
                  <a:srgbClr val="FF0000"/>
                </a:solidFill>
                <a:latin typeface="微软雅黑" pitchFamily="34" charset="-122"/>
                <a:ea typeface="微软雅黑" pitchFamily="34" charset="-122"/>
              </a:rPr>
              <a:t>多名联合国志愿者被派遣到</a:t>
            </a:r>
            <a:r>
              <a:rPr lang="en-US" altLang="zh-CN" sz="1200" dirty="0">
                <a:solidFill>
                  <a:srgbClr val="FF0000"/>
                </a:solidFill>
                <a:latin typeface="微软雅黑" pitchFamily="34" charset="-122"/>
                <a:ea typeface="微软雅黑" pitchFamily="34" charset="-122"/>
              </a:rPr>
              <a:t>140</a:t>
            </a:r>
            <a:r>
              <a:rPr lang="zh-CN" altLang="en-US" sz="1200" dirty="0">
                <a:solidFill>
                  <a:srgbClr val="FF0000"/>
                </a:solidFill>
                <a:latin typeface="微软雅黑" pitchFamily="34" charset="-122"/>
                <a:ea typeface="微软雅黑" pitchFamily="34" charset="-122"/>
              </a:rPr>
              <a:t>多个国家从事志愿服务工作。</a:t>
            </a:r>
          </a:p>
        </p:txBody>
      </p:sp>
      <p:sp>
        <p:nvSpPr>
          <p:cNvPr id="19" name="矩形 18">
            <a:extLst>
              <a:ext uri="{FF2B5EF4-FFF2-40B4-BE49-F238E27FC236}">
                <a16:creationId xmlns="" xmlns:a16="http://schemas.microsoft.com/office/drawing/2014/main" id="{70A4F23F-2E87-44DC-98CB-53EDC87E81B7}"/>
              </a:ext>
            </a:extLst>
          </p:cNvPr>
          <p:cNvSpPr/>
          <p:nvPr/>
        </p:nvSpPr>
        <p:spPr>
          <a:xfrm>
            <a:off x="6518988" y="4627319"/>
            <a:ext cx="2867608" cy="757130"/>
          </a:xfrm>
          <a:prstGeom prst="rect">
            <a:avLst/>
          </a:prstGeom>
        </p:spPr>
        <p:txBody>
          <a:bodyPr wrap="square">
            <a:spAutoFit/>
          </a:bodyPr>
          <a:lstStyle/>
          <a:p>
            <a:pPr>
              <a:lnSpc>
                <a:spcPct val="90000"/>
              </a:lnSpc>
            </a:pPr>
            <a:r>
              <a:rPr lang="zh-CN" altLang="en-US" sz="1200">
                <a:solidFill>
                  <a:srgbClr val="FF0000"/>
                </a:solidFill>
                <a:latin typeface="微软雅黑" pitchFamily="34" charset="-122"/>
                <a:ea typeface="微软雅黑" pitchFamily="34" charset="-122"/>
              </a:rPr>
              <a:t>由联合国教科文组织</a:t>
            </a:r>
            <a:r>
              <a:rPr lang="en-US" altLang="zh-CN" sz="1200">
                <a:solidFill>
                  <a:srgbClr val="FF0000"/>
                </a:solidFill>
                <a:latin typeface="微软雅黑" pitchFamily="34" charset="-122"/>
                <a:ea typeface="微软雅黑" pitchFamily="34" charset="-122"/>
              </a:rPr>
              <a:t>1948</a:t>
            </a:r>
            <a:r>
              <a:rPr lang="zh-CN" altLang="en-US" sz="1200">
                <a:solidFill>
                  <a:srgbClr val="FF0000"/>
                </a:solidFill>
                <a:latin typeface="微软雅黑" pitchFamily="34" charset="-122"/>
                <a:ea typeface="微软雅黑" pitchFamily="34" charset="-122"/>
              </a:rPr>
              <a:t>年成立，目的在于追求和平，反对战争，弘扬人道主义，重建家园，协调各志愿者组织开展志愿服务活动。</a:t>
            </a:r>
            <a:endParaRPr lang="zh-CN" altLang="en-US" sz="1200" dirty="0">
              <a:solidFill>
                <a:srgbClr val="FF0000"/>
              </a:solidFill>
              <a:latin typeface="微软雅黑" pitchFamily="34" charset="-122"/>
              <a:ea typeface="微软雅黑" pitchFamily="34" charset="-122"/>
            </a:endParaRPr>
          </a:p>
        </p:txBody>
      </p:sp>
      <p:sp>
        <p:nvSpPr>
          <p:cNvPr id="20" name="矩形 19">
            <a:extLst>
              <a:ext uri="{FF2B5EF4-FFF2-40B4-BE49-F238E27FC236}">
                <a16:creationId xmlns="" xmlns:a16="http://schemas.microsoft.com/office/drawing/2014/main" id="{EC4F28A0-1887-40C6-AD7C-9C5D8FDB01D9}"/>
              </a:ext>
            </a:extLst>
          </p:cNvPr>
          <p:cNvSpPr/>
          <p:nvPr/>
        </p:nvSpPr>
        <p:spPr>
          <a:xfrm>
            <a:off x="9653419" y="4685082"/>
            <a:ext cx="2555035" cy="461665"/>
          </a:xfrm>
          <a:prstGeom prst="rect">
            <a:avLst/>
          </a:prstGeom>
        </p:spPr>
        <p:txBody>
          <a:bodyPr wrap="square">
            <a:spAutoFit/>
          </a:bodyPr>
          <a:lstStyle/>
          <a:p>
            <a:r>
              <a:rPr lang="zh-CN" altLang="en-US" sz="1200" dirty="0">
                <a:solidFill>
                  <a:srgbClr val="FF0000"/>
                </a:solidFill>
                <a:latin typeface="微软雅黑" pitchFamily="34" charset="-122"/>
                <a:ea typeface="微软雅黑" pitchFamily="34" charset="-122"/>
              </a:rPr>
              <a:t>成立于</a:t>
            </a:r>
            <a:r>
              <a:rPr lang="en-US" altLang="zh-CN" sz="1200" dirty="0">
                <a:solidFill>
                  <a:srgbClr val="FF0000"/>
                </a:solidFill>
                <a:latin typeface="微软雅黑" pitchFamily="34" charset="-122"/>
                <a:ea typeface="微软雅黑" pitchFamily="34" charset="-122"/>
              </a:rPr>
              <a:t>1863</a:t>
            </a:r>
            <a:r>
              <a:rPr lang="zh-CN" altLang="en-US" sz="1200" dirty="0">
                <a:solidFill>
                  <a:srgbClr val="FF0000"/>
                </a:solidFill>
                <a:latin typeface="微软雅黑" pitchFamily="34" charset="-122"/>
                <a:ea typeface="微软雅黑" pitchFamily="34" charset="-122"/>
              </a:rPr>
              <a:t>年，总部设在日内瓦，是一个人道组织</a:t>
            </a:r>
            <a:endParaRPr lang="zh-CN" altLang="en-US" sz="1200" dirty="0">
              <a:solidFill>
                <a:srgbClr val="FF0000"/>
              </a:solidFill>
            </a:endParaRPr>
          </a:p>
        </p:txBody>
      </p:sp>
    </p:spTree>
    <p:extLst>
      <p:ext uri="{BB962C8B-B14F-4D97-AF65-F5344CB8AC3E}">
        <p14:creationId xmlns:p14="http://schemas.microsoft.com/office/powerpoint/2010/main" val="192950334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6">
            <a:extLst>
              <a:ext uri="{FF2B5EF4-FFF2-40B4-BE49-F238E27FC236}">
                <a16:creationId xmlns="" xmlns:a16="http://schemas.microsoft.com/office/drawing/2014/main" id="{2871AF34-9526-4749-9948-2C201011A982}"/>
              </a:ext>
            </a:extLst>
          </p:cNvPr>
          <p:cNvSpPr/>
          <p:nvPr/>
        </p:nvSpPr>
        <p:spPr>
          <a:xfrm>
            <a:off x="-4464" y="2984239"/>
            <a:ext cx="4273599" cy="1264172"/>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圆角矩形 1">
            <a:extLst>
              <a:ext uri="{FF2B5EF4-FFF2-40B4-BE49-F238E27FC236}">
                <a16:creationId xmlns="" xmlns:a16="http://schemas.microsoft.com/office/drawing/2014/main" id="{8D88E849-85B7-4DF7-A891-427F05B8BAAC}"/>
              </a:ext>
            </a:extLst>
          </p:cNvPr>
          <p:cNvSpPr/>
          <p:nvPr/>
        </p:nvSpPr>
        <p:spPr>
          <a:xfrm>
            <a:off x="4269135" y="2984239"/>
            <a:ext cx="7776685" cy="126417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4" name="椭圆 3">
            <a:extLst>
              <a:ext uri="{FF2B5EF4-FFF2-40B4-BE49-F238E27FC236}">
                <a16:creationId xmlns="" xmlns:a16="http://schemas.microsoft.com/office/drawing/2014/main" id="{C383CD2F-AA4D-4EDB-9C48-2BBE8F181460}"/>
              </a:ext>
            </a:extLst>
          </p:cNvPr>
          <p:cNvSpPr/>
          <p:nvPr/>
        </p:nvSpPr>
        <p:spPr>
          <a:xfrm>
            <a:off x="3121479" y="3145850"/>
            <a:ext cx="940950" cy="9409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a:extLst>
              <a:ext uri="{FF2B5EF4-FFF2-40B4-BE49-F238E27FC236}">
                <a16:creationId xmlns="" xmlns:a16="http://schemas.microsoft.com/office/drawing/2014/main" id="{45D1AEB9-A277-4B83-9DAE-FE6730531DE4}"/>
              </a:ext>
            </a:extLst>
          </p:cNvPr>
          <p:cNvSpPr/>
          <p:nvPr>
            <p:custDataLst>
              <p:tags r:id="rId1"/>
            </p:custDataLst>
          </p:nvPr>
        </p:nvSpPr>
        <p:spPr>
          <a:xfrm>
            <a:off x="6501074" y="3062326"/>
            <a:ext cx="4125737" cy="110799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志愿精神</a:t>
            </a:r>
            <a:endParaRPr lang="en-US" altLang="zh-CN" sz="4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61452262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n10014392.jpg">
            <a:extLst>
              <a:ext uri="{FF2B5EF4-FFF2-40B4-BE49-F238E27FC236}">
                <a16:creationId xmlns="" xmlns:a16="http://schemas.microsoft.com/office/drawing/2014/main" id="{728C7887-B4B4-4FF9-9E08-F3BC4A66814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0"/>
            <a:ext cx="4823928" cy="2492896"/>
          </a:xfrm>
          <a:prstGeom prst="rect">
            <a:avLst/>
          </a:prstGeom>
        </p:spPr>
      </p:pic>
      <p:pic>
        <p:nvPicPr>
          <p:cNvPr id="6" name="图片 5" descr="n8752534.jpg">
            <a:extLst>
              <a:ext uri="{FF2B5EF4-FFF2-40B4-BE49-F238E27FC236}">
                <a16:creationId xmlns="" xmlns:a16="http://schemas.microsoft.com/office/drawing/2014/main" id="{978BF787-F8CC-4465-B350-36F477A17343}"/>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758612" y="0"/>
            <a:ext cx="4040157" cy="2492896"/>
          </a:xfrm>
          <a:prstGeom prst="rect">
            <a:avLst/>
          </a:prstGeom>
        </p:spPr>
      </p:pic>
      <p:pic>
        <p:nvPicPr>
          <p:cNvPr id="7" name="图片 6" descr="n9616657.jpg">
            <a:extLst>
              <a:ext uri="{FF2B5EF4-FFF2-40B4-BE49-F238E27FC236}">
                <a16:creationId xmlns="" xmlns:a16="http://schemas.microsoft.com/office/drawing/2014/main" id="{E67E34CA-5C74-4846-AEE5-39E92FEF04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30342" y="0"/>
            <a:ext cx="3461658" cy="2492896"/>
          </a:xfrm>
          <a:prstGeom prst="rect">
            <a:avLst/>
          </a:prstGeom>
        </p:spPr>
      </p:pic>
      <p:sp>
        <p:nvSpPr>
          <p:cNvPr id="8" name="矩形 7">
            <a:extLst>
              <a:ext uri="{FF2B5EF4-FFF2-40B4-BE49-F238E27FC236}">
                <a16:creationId xmlns="" xmlns:a16="http://schemas.microsoft.com/office/drawing/2014/main" id="{560CE767-8376-4AE5-967A-EB36E3F6A518}"/>
              </a:ext>
            </a:extLst>
          </p:cNvPr>
          <p:cNvSpPr/>
          <p:nvPr/>
        </p:nvSpPr>
        <p:spPr>
          <a:xfrm>
            <a:off x="475861" y="3174068"/>
            <a:ext cx="11448661" cy="1754326"/>
          </a:xfrm>
          <a:prstGeom prst="rect">
            <a:avLst/>
          </a:prstGeom>
        </p:spPr>
        <p:txBody>
          <a:bodyPr wrap="square">
            <a:spAutoFit/>
          </a:bodyPr>
          <a:lstStyle/>
          <a:p>
            <a:pPr algn="ctr"/>
            <a:r>
              <a:rPr lang="zh-CN" altLang="en-US" sz="6000" b="1" dirty="0">
                <a:solidFill>
                  <a:srgbClr val="FF0000"/>
                </a:solidFill>
                <a:latin typeface="方正静蕾简体" pitchFamily="2" charset="-122"/>
                <a:ea typeface="方正静蕾简体" pitchFamily="2" charset="-122"/>
              </a:rPr>
              <a:t>志愿精神</a:t>
            </a:r>
            <a:r>
              <a:rPr lang="zh-CN" altLang="en-US" sz="2400" dirty="0">
                <a:solidFill>
                  <a:srgbClr val="FF0000"/>
                </a:solidFill>
                <a:latin typeface="方正静蕾简体" pitchFamily="2" charset="-122"/>
                <a:ea typeface="方正静蕾简体" pitchFamily="2" charset="-122"/>
              </a:rPr>
              <a:t>是指一种自愿的、不为报酬和收入而参与推动人类发展，促进社会进步和完善社区工作的精神，是公众参与社会生活的一种非常重要的方式，是公民社会和公民社会组织的精髓。</a:t>
            </a:r>
            <a:endParaRPr lang="zh-CN" altLang="en-US" sz="3600" dirty="0">
              <a:solidFill>
                <a:srgbClr val="FF0000"/>
              </a:solidFill>
            </a:endParaRPr>
          </a:p>
        </p:txBody>
      </p:sp>
    </p:spTree>
    <p:extLst>
      <p:ext uri="{BB962C8B-B14F-4D97-AF65-F5344CB8AC3E}">
        <p14:creationId xmlns:p14="http://schemas.microsoft.com/office/powerpoint/2010/main" val="284666327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a:extLst>
              <a:ext uri="{FF2B5EF4-FFF2-40B4-BE49-F238E27FC236}">
                <a16:creationId xmlns="" xmlns:a16="http://schemas.microsoft.com/office/drawing/2014/main" id="{A31E124E-EE91-411D-B574-E0CCA6EC6480}"/>
              </a:ext>
            </a:extLst>
          </p:cNvPr>
          <p:cNvGrpSpPr/>
          <p:nvPr/>
        </p:nvGrpSpPr>
        <p:grpSpPr>
          <a:xfrm>
            <a:off x="4063351" y="3974763"/>
            <a:ext cx="3861552" cy="1954858"/>
            <a:chOff x="2839276" y="2804543"/>
            <a:chExt cx="3465448" cy="1449865"/>
          </a:xfrm>
          <a:solidFill>
            <a:schemeClr val="accent4"/>
          </a:solidFill>
        </p:grpSpPr>
        <p:sp>
          <p:nvSpPr>
            <p:cNvPr id="3" name="Freeform 42">
              <a:extLst>
                <a:ext uri="{FF2B5EF4-FFF2-40B4-BE49-F238E27FC236}">
                  <a16:creationId xmlns="" xmlns:a16="http://schemas.microsoft.com/office/drawing/2014/main" id="{502C1B3F-F0B7-4604-AC1C-439A573AE2AE}"/>
                </a:ext>
              </a:extLst>
            </p:cNvPr>
            <p:cNvSpPr/>
            <p:nvPr/>
          </p:nvSpPr>
          <p:spPr>
            <a:xfrm>
              <a:off x="2839277" y="3342901"/>
              <a:ext cx="3465447" cy="911507"/>
            </a:xfrm>
            <a:custGeom>
              <a:avLst/>
              <a:gdLst>
                <a:gd name="connsiteX0" fmla="*/ 0 w 3465447"/>
                <a:gd name="connsiteY0" fmla="*/ 0 h 911507"/>
                <a:gd name="connsiteX1" fmla="*/ 3465447 w 3465447"/>
                <a:gd name="connsiteY1" fmla="*/ 0 h 911507"/>
                <a:gd name="connsiteX2" fmla="*/ 3465447 w 3465447"/>
                <a:gd name="connsiteY2" fmla="*/ 373151 h 911507"/>
                <a:gd name="connsiteX3" fmla="*/ 1732724 w 3465447"/>
                <a:gd name="connsiteY3" fmla="*/ 911507 h 911507"/>
                <a:gd name="connsiteX4" fmla="*/ 0 w 3465447"/>
                <a:gd name="connsiteY4" fmla="*/ 373151 h 911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5447" h="911507">
                  <a:moveTo>
                    <a:pt x="0" y="0"/>
                  </a:moveTo>
                  <a:lnTo>
                    <a:pt x="3465447" y="0"/>
                  </a:lnTo>
                  <a:lnTo>
                    <a:pt x="3465447" y="373151"/>
                  </a:lnTo>
                  <a:lnTo>
                    <a:pt x="1732724" y="911507"/>
                  </a:lnTo>
                  <a:lnTo>
                    <a:pt x="0" y="373151"/>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43">
              <a:extLst>
                <a:ext uri="{FF2B5EF4-FFF2-40B4-BE49-F238E27FC236}">
                  <a16:creationId xmlns="" xmlns:a16="http://schemas.microsoft.com/office/drawing/2014/main" id="{17BCA654-07C8-45AF-9850-D8775616903D}"/>
                </a:ext>
              </a:extLst>
            </p:cNvPr>
            <p:cNvSpPr/>
            <p:nvPr/>
          </p:nvSpPr>
          <p:spPr>
            <a:xfrm>
              <a:off x="4572001" y="2804543"/>
              <a:ext cx="1732723" cy="1449864"/>
            </a:xfrm>
            <a:custGeom>
              <a:avLst/>
              <a:gdLst>
                <a:gd name="connsiteX0" fmla="*/ 0 w 1732723"/>
                <a:gd name="connsiteY0" fmla="*/ 0 h 1449864"/>
                <a:gd name="connsiteX1" fmla="*/ 1732719 w 1732723"/>
                <a:gd name="connsiteY1" fmla="*/ 538356 h 1449864"/>
                <a:gd name="connsiteX2" fmla="*/ 1732723 w 1732723"/>
                <a:gd name="connsiteY2" fmla="*/ 538356 h 1449864"/>
                <a:gd name="connsiteX3" fmla="*/ 1732723 w 1732723"/>
                <a:gd name="connsiteY3" fmla="*/ 538358 h 1449864"/>
                <a:gd name="connsiteX4" fmla="*/ 1732723 w 1732723"/>
                <a:gd name="connsiteY4" fmla="*/ 911508 h 1449864"/>
                <a:gd name="connsiteX5" fmla="*/ 0 w 1732723"/>
                <a:gd name="connsiteY5" fmla="*/ 1449864 h 144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2723" h="1449864">
                  <a:moveTo>
                    <a:pt x="0" y="0"/>
                  </a:moveTo>
                  <a:lnTo>
                    <a:pt x="1732719" y="538356"/>
                  </a:lnTo>
                  <a:lnTo>
                    <a:pt x="1732723" y="538356"/>
                  </a:lnTo>
                  <a:lnTo>
                    <a:pt x="1732723" y="538358"/>
                  </a:lnTo>
                  <a:lnTo>
                    <a:pt x="1732723" y="911508"/>
                  </a:lnTo>
                  <a:lnTo>
                    <a:pt x="0" y="1449864"/>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Diamond 44">
              <a:extLst>
                <a:ext uri="{FF2B5EF4-FFF2-40B4-BE49-F238E27FC236}">
                  <a16:creationId xmlns="" xmlns:a16="http://schemas.microsoft.com/office/drawing/2014/main" id="{525991AB-1649-401D-BAD8-0700953611E2}"/>
                </a:ext>
              </a:extLst>
            </p:cNvPr>
            <p:cNvSpPr/>
            <p:nvPr/>
          </p:nvSpPr>
          <p:spPr>
            <a:xfrm>
              <a:off x="2839276" y="2804543"/>
              <a:ext cx="3465447" cy="1076714"/>
            </a:xfrm>
            <a:prstGeom prst="diamond">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45">
            <a:extLst>
              <a:ext uri="{FF2B5EF4-FFF2-40B4-BE49-F238E27FC236}">
                <a16:creationId xmlns="" xmlns:a16="http://schemas.microsoft.com/office/drawing/2014/main" id="{A4317630-FE31-4363-A4FB-F5339E76018B}"/>
              </a:ext>
            </a:extLst>
          </p:cNvPr>
          <p:cNvGrpSpPr/>
          <p:nvPr/>
        </p:nvGrpSpPr>
        <p:grpSpPr>
          <a:xfrm>
            <a:off x="4439001" y="3280140"/>
            <a:ext cx="3110249" cy="1753933"/>
            <a:chOff x="3176394" y="2197211"/>
            <a:chExt cx="2791211" cy="1300844"/>
          </a:xfrm>
          <a:solidFill>
            <a:schemeClr val="accent3"/>
          </a:solidFill>
        </p:grpSpPr>
        <p:sp>
          <p:nvSpPr>
            <p:cNvPr id="7" name="Freeform 46">
              <a:extLst>
                <a:ext uri="{FF2B5EF4-FFF2-40B4-BE49-F238E27FC236}">
                  <a16:creationId xmlns="" xmlns:a16="http://schemas.microsoft.com/office/drawing/2014/main" id="{60D26E61-FCF1-4B71-B843-23ECFC53B8DC}"/>
                </a:ext>
              </a:extLst>
            </p:cNvPr>
            <p:cNvSpPr/>
            <p:nvPr/>
          </p:nvSpPr>
          <p:spPr>
            <a:xfrm>
              <a:off x="3176394" y="2197211"/>
              <a:ext cx="2791210" cy="1300844"/>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reeform 47">
              <a:extLst>
                <a:ext uri="{FF2B5EF4-FFF2-40B4-BE49-F238E27FC236}">
                  <a16:creationId xmlns="" xmlns:a16="http://schemas.microsoft.com/office/drawing/2014/main" id="{DC45C20E-4E3E-4D73-A30C-0824BD0153B4}"/>
                </a:ext>
              </a:extLst>
            </p:cNvPr>
            <p:cNvSpPr/>
            <p:nvPr/>
          </p:nvSpPr>
          <p:spPr>
            <a:xfrm>
              <a:off x="4572000" y="2197211"/>
              <a:ext cx="1395605" cy="1300844"/>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iamond 48">
              <a:extLst>
                <a:ext uri="{FF2B5EF4-FFF2-40B4-BE49-F238E27FC236}">
                  <a16:creationId xmlns="" xmlns:a16="http://schemas.microsoft.com/office/drawing/2014/main" id="{BEDA784B-DBE3-464F-9C20-2500EA6D437A}"/>
                </a:ext>
              </a:extLst>
            </p:cNvPr>
            <p:cNvSpPr/>
            <p:nvPr/>
          </p:nvSpPr>
          <p:spPr>
            <a:xfrm>
              <a:off x="3176394" y="2197211"/>
              <a:ext cx="2791210" cy="867230"/>
            </a:xfrm>
            <a:prstGeom prst="diamond">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49">
            <a:extLst>
              <a:ext uri="{FF2B5EF4-FFF2-40B4-BE49-F238E27FC236}">
                <a16:creationId xmlns="" xmlns:a16="http://schemas.microsoft.com/office/drawing/2014/main" id="{308AD2D8-6941-461F-903C-F3B17C42C16C}"/>
              </a:ext>
            </a:extLst>
          </p:cNvPr>
          <p:cNvGrpSpPr/>
          <p:nvPr/>
        </p:nvGrpSpPr>
        <p:grpSpPr>
          <a:xfrm>
            <a:off x="4752612" y="2632923"/>
            <a:ext cx="2464723" cy="1389906"/>
            <a:chOff x="3459261" y="1613520"/>
            <a:chExt cx="2211901" cy="1030855"/>
          </a:xfrm>
          <a:solidFill>
            <a:schemeClr val="accent2"/>
          </a:solidFill>
        </p:grpSpPr>
        <p:sp>
          <p:nvSpPr>
            <p:cNvPr id="11" name="Freeform 50">
              <a:extLst>
                <a:ext uri="{FF2B5EF4-FFF2-40B4-BE49-F238E27FC236}">
                  <a16:creationId xmlns="" xmlns:a16="http://schemas.microsoft.com/office/drawing/2014/main" id="{781C2C53-2A9C-46B6-BC96-AD789C83320E}"/>
                </a:ext>
              </a:extLst>
            </p:cNvPr>
            <p:cNvSpPr/>
            <p:nvPr/>
          </p:nvSpPr>
          <p:spPr>
            <a:xfrm>
              <a:off x="3459261" y="1613520"/>
              <a:ext cx="2211900" cy="1030855"/>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51">
              <a:extLst>
                <a:ext uri="{FF2B5EF4-FFF2-40B4-BE49-F238E27FC236}">
                  <a16:creationId xmlns="" xmlns:a16="http://schemas.microsoft.com/office/drawing/2014/main" id="{63A91E42-533C-4ED1-8151-E102A833E294}"/>
                </a:ext>
              </a:extLst>
            </p:cNvPr>
            <p:cNvSpPr/>
            <p:nvPr/>
          </p:nvSpPr>
          <p:spPr>
            <a:xfrm>
              <a:off x="4565212" y="1613520"/>
              <a:ext cx="1105950" cy="1030855"/>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Diamond 52">
              <a:extLst>
                <a:ext uri="{FF2B5EF4-FFF2-40B4-BE49-F238E27FC236}">
                  <a16:creationId xmlns="" xmlns:a16="http://schemas.microsoft.com/office/drawing/2014/main" id="{46F1BCFF-5A05-4B6D-BAB8-3ED352F22997}"/>
                </a:ext>
              </a:extLst>
            </p:cNvPr>
            <p:cNvSpPr/>
            <p:nvPr/>
          </p:nvSpPr>
          <p:spPr>
            <a:xfrm>
              <a:off x="3459261" y="1613520"/>
              <a:ext cx="2211900" cy="687237"/>
            </a:xfrm>
            <a:prstGeom prst="diamond">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53">
            <a:extLst>
              <a:ext uri="{FF2B5EF4-FFF2-40B4-BE49-F238E27FC236}">
                <a16:creationId xmlns="" xmlns:a16="http://schemas.microsoft.com/office/drawing/2014/main" id="{31625E01-3D07-4A25-91D7-F3A8A8A8B2C2}"/>
              </a:ext>
            </a:extLst>
          </p:cNvPr>
          <p:cNvGrpSpPr/>
          <p:nvPr/>
        </p:nvGrpSpPr>
        <p:grpSpPr>
          <a:xfrm>
            <a:off x="5070665" y="2080727"/>
            <a:ext cx="1828619" cy="1031194"/>
            <a:chOff x="3744689" y="1088785"/>
            <a:chExt cx="1641046" cy="764808"/>
          </a:xfrm>
          <a:solidFill>
            <a:schemeClr val="accent1"/>
          </a:solidFill>
        </p:grpSpPr>
        <p:sp>
          <p:nvSpPr>
            <p:cNvPr id="15" name="Freeform 54">
              <a:extLst>
                <a:ext uri="{FF2B5EF4-FFF2-40B4-BE49-F238E27FC236}">
                  <a16:creationId xmlns="" xmlns:a16="http://schemas.microsoft.com/office/drawing/2014/main" id="{A25670E0-C9D5-4866-A653-11E1ABE13936}"/>
                </a:ext>
              </a:extLst>
            </p:cNvPr>
            <p:cNvSpPr/>
            <p:nvPr/>
          </p:nvSpPr>
          <p:spPr>
            <a:xfrm>
              <a:off x="3744689" y="1088785"/>
              <a:ext cx="1641044" cy="764808"/>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Freeform 55">
              <a:extLst>
                <a:ext uri="{FF2B5EF4-FFF2-40B4-BE49-F238E27FC236}">
                  <a16:creationId xmlns="" xmlns:a16="http://schemas.microsoft.com/office/drawing/2014/main" id="{FD4542F6-D39C-47A0-A6F8-BE92B44A3F17}"/>
                </a:ext>
              </a:extLst>
            </p:cNvPr>
            <p:cNvSpPr/>
            <p:nvPr/>
          </p:nvSpPr>
          <p:spPr>
            <a:xfrm>
              <a:off x="4565213" y="1088785"/>
              <a:ext cx="820522" cy="764808"/>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iamond 56">
              <a:extLst>
                <a:ext uri="{FF2B5EF4-FFF2-40B4-BE49-F238E27FC236}">
                  <a16:creationId xmlns="" xmlns:a16="http://schemas.microsoft.com/office/drawing/2014/main" id="{702BC8C5-B24F-44BD-A889-98DC0FFBC0DA}"/>
                </a:ext>
              </a:extLst>
            </p:cNvPr>
            <p:cNvSpPr/>
            <p:nvPr/>
          </p:nvSpPr>
          <p:spPr>
            <a:xfrm>
              <a:off x="3744689" y="1088785"/>
              <a:ext cx="1641044" cy="509872"/>
            </a:xfrm>
            <a:prstGeom prst="diamond">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35" name="线形标注 1(带强调线) 34">
            <a:extLst>
              <a:ext uri="{FF2B5EF4-FFF2-40B4-BE49-F238E27FC236}">
                <a16:creationId xmlns="" xmlns:a16="http://schemas.microsoft.com/office/drawing/2014/main" id="{BF65E3C6-8AF6-40A9-858E-636F419F88A3}"/>
              </a:ext>
            </a:extLst>
          </p:cNvPr>
          <p:cNvSpPr/>
          <p:nvPr/>
        </p:nvSpPr>
        <p:spPr>
          <a:xfrm>
            <a:off x="10055068" y="4449430"/>
            <a:ext cx="1107996" cy="369332"/>
          </a:xfrm>
          <a:prstGeom prst="accentCallout1">
            <a:avLst>
              <a:gd name="adj1" fmla="val 18750"/>
              <a:gd name="adj2" fmla="val -8333"/>
              <a:gd name="adj3" fmla="val 243168"/>
              <a:gd name="adj4" fmla="val -321238"/>
            </a:avLst>
          </a:prstGeom>
          <a:ln>
            <a:solidFill>
              <a:srgbClr val="FF0000"/>
            </a:solidFill>
          </a:ln>
        </p:spPr>
        <p:txBody>
          <a:bodyPr wrap="none">
            <a:spAutoFit/>
          </a:bodyPr>
          <a:lstStyle/>
          <a:p>
            <a:pPr algn="ctr" fontAlgn="auto">
              <a:spcBef>
                <a:spcPts val="0"/>
              </a:spcBef>
              <a:spcAft>
                <a:spcPts val="0"/>
              </a:spcAft>
              <a:defRPr/>
            </a:pPr>
            <a:r>
              <a:rPr lang="zh-CN" altLang="en-US" b="1" dirty="0">
                <a:solidFill>
                  <a:srgbClr val="FF0000"/>
                </a:solidFill>
                <a:latin typeface="微软雅黑" pitchFamily="34" charset="-122"/>
                <a:ea typeface="微软雅黑" pitchFamily="34" charset="-122"/>
              </a:rPr>
              <a:t>生理需要</a:t>
            </a:r>
          </a:p>
        </p:txBody>
      </p:sp>
      <p:sp>
        <p:nvSpPr>
          <p:cNvPr id="36" name="线形标注 1(带强调线) 33">
            <a:extLst>
              <a:ext uri="{FF2B5EF4-FFF2-40B4-BE49-F238E27FC236}">
                <a16:creationId xmlns="" xmlns:a16="http://schemas.microsoft.com/office/drawing/2014/main" id="{979586EF-3624-41DC-91A4-29C4966FFDD1}"/>
              </a:ext>
            </a:extLst>
          </p:cNvPr>
          <p:cNvSpPr/>
          <p:nvPr/>
        </p:nvSpPr>
        <p:spPr>
          <a:xfrm>
            <a:off x="10054989" y="3559527"/>
            <a:ext cx="1108075" cy="369332"/>
          </a:xfrm>
          <a:prstGeom prst="accentCallout1">
            <a:avLst>
              <a:gd name="adj1" fmla="val 18750"/>
              <a:gd name="adj2" fmla="val -8333"/>
              <a:gd name="adj3" fmla="val 181519"/>
              <a:gd name="adj4" fmla="val -255581"/>
            </a:avLst>
          </a:prstGeom>
          <a:ln>
            <a:solidFill>
              <a:srgbClr val="FF0000"/>
            </a:solidFill>
          </a:ln>
        </p:spPr>
        <p:txBody>
          <a:bodyPr>
            <a:spAutoFit/>
          </a:bodyPr>
          <a:lstStyle/>
          <a:p>
            <a:pPr algn="ctr" fontAlgn="auto">
              <a:spcBef>
                <a:spcPts val="0"/>
              </a:spcBef>
              <a:spcAft>
                <a:spcPts val="0"/>
              </a:spcAft>
              <a:defRPr/>
            </a:pPr>
            <a:r>
              <a:rPr lang="zh-CN" altLang="en-US" b="1" dirty="0">
                <a:solidFill>
                  <a:srgbClr val="FF0000"/>
                </a:solidFill>
                <a:latin typeface="微软雅黑" pitchFamily="34" charset="-122"/>
                <a:ea typeface="微软雅黑" pitchFamily="34" charset="-122"/>
              </a:rPr>
              <a:t>安全需要</a:t>
            </a:r>
            <a:endParaRPr lang="en-US" altLang="zh-CN" b="1" dirty="0">
              <a:solidFill>
                <a:srgbClr val="FF0000"/>
              </a:solidFill>
              <a:latin typeface="微软雅黑" pitchFamily="34" charset="-122"/>
              <a:ea typeface="微软雅黑" pitchFamily="34" charset="-122"/>
            </a:endParaRPr>
          </a:p>
        </p:txBody>
      </p:sp>
      <p:sp>
        <p:nvSpPr>
          <p:cNvPr id="37" name="线形标注 1(带强调线) 32">
            <a:extLst>
              <a:ext uri="{FF2B5EF4-FFF2-40B4-BE49-F238E27FC236}">
                <a16:creationId xmlns="" xmlns:a16="http://schemas.microsoft.com/office/drawing/2014/main" id="{05FCF821-C090-4298-8137-B25CC206D83C}"/>
              </a:ext>
            </a:extLst>
          </p:cNvPr>
          <p:cNvSpPr/>
          <p:nvPr/>
        </p:nvSpPr>
        <p:spPr>
          <a:xfrm>
            <a:off x="9298476" y="2766445"/>
            <a:ext cx="1108075" cy="369332"/>
          </a:xfrm>
          <a:prstGeom prst="accentCallout1">
            <a:avLst>
              <a:gd name="adj1" fmla="val 18750"/>
              <a:gd name="adj2" fmla="val -8333"/>
              <a:gd name="adj3" fmla="val 142193"/>
              <a:gd name="adj4" fmla="val -192752"/>
            </a:avLst>
          </a:prstGeom>
          <a:ln>
            <a:solidFill>
              <a:srgbClr val="FF0000"/>
            </a:solidFill>
          </a:ln>
        </p:spPr>
        <p:txBody>
          <a:bodyPr>
            <a:spAutoFit/>
          </a:bodyPr>
          <a:lstStyle/>
          <a:p>
            <a:pPr algn="ctr" fontAlgn="auto">
              <a:spcBef>
                <a:spcPts val="0"/>
              </a:spcBef>
              <a:spcAft>
                <a:spcPts val="0"/>
              </a:spcAft>
              <a:defRPr/>
            </a:pPr>
            <a:r>
              <a:rPr lang="zh-CN" altLang="en-US" b="1" dirty="0">
                <a:solidFill>
                  <a:srgbClr val="FF0000"/>
                </a:solidFill>
                <a:latin typeface="微软雅黑" pitchFamily="34" charset="-122"/>
                <a:ea typeface="微软雅黑" pitchFamily="34" charset="-122"/>
              </a:rPr>
              <a:t>社交需要</a:t>
            </a:r>
          </a:p>
        </p:txBody>
      </p:sp>
      <p:grpSp>
        <p:nvGrpSpPr>
          <p:cNvPr id="38" name="Group 53">
            <a:extLst>
              <a:ext uri="{FF2B5EF4-FFF2-40B4-BE49-F238E27FC236}">
                <a16:creationId xmlns="" xmlns:a16="http://schemas.microsoft.com/office/drawing/2014/main" id="{07E2D37E-9EE0-48D2-9AE9-7AC929B7D7C2}"/>
              </a:ext>
            </a:extLst>
          </p:cNvPr>
          <p:cNvGrpSpPr/>
          <p:nvPr/>
        </p:nvGrpSpPr>
        <p:grpSpPr>
          <a:xfrm>
            <a:off x="5504519" y="1528530"/>
            <a:ext cx="979211" cy="552196"/>
            <a:chOff x="3744689" y="1088785"/>
            <a:chExt cx="1641046" cy="764808"/>
          </a:xfrm>
          <a:solidFill>
            <a:schemeClr val="accent1"/>
          </a:solidFill>
        </p:grpSpPr>
        <p:sp>
          <p:nvSpPr>
            <p:cNvPr id="39" name="Freeform 54">
              <a:extLst>
                <a:ext uri="{FF2B5EF4-FFF2-40B4-BE49-F238E27FC236}">
                  <a16:creationId xmlns="" xmlns:a16="http://schemas.microsoft.com/office/drawing/2014/main" id="{B35F7509-5556-43FD-92DA-CBB1647AE1AD}"/>
                </a:ext>
              </a:extLst>
            </p:cNvPr>
            <p:cNvSpPr/>
            <p:nvPr/>
          </p:nvSpPr>
          <p:spPr>
            <a:xfrm>
              <a:off x="3744689" y="1088785"/>
              <a:ext cx="1641044" cy="764808"/>
            </a:xfrm>
            <a:custGeom>
              <a:avLst/>
              <a:gdLst>
                <a:gd name="connsiteX0" fmla="*/ 1363185 w 2726370"/>
                <a:gd name="connsiteY0" fmla="*/ 0 h 1270624"/>
                <a:gd name="connsiteX1" fmla="*/ 2726367 w 2726370"/>
                <a:gd name="connsiteY1" fmla="*/ 423541 h 1270624"/>
                <a:gd name="connsiteX2" fmla="*/ 2726370 w 2726370"/>
                <a:gd name="connsiteY2" fmla="*/ 423541 h 1270624"/>
                <a:gd name="connsiteX3" fmla="*/ 2726370 w 2726370"/>
                <a:gd name="connsiteY3" fmla="*/ 423542 h 1270624"/>
                <a:gd name="connsiteX4" fmla="*/ 2726370 w 2726370"/>
                <a:gd name="connsiteY4" fmla="*/ 847083 h 1270624"/>
                <a:gd name="connsiteX5" fmla="*/ 1363185 w 2726370"/>
                <a:gd name="connsiteY5" fmla="*/ 1270624 h 1270624"/>
                <a:gd name="connsiteX6" fmla="*/ 0 w 2726370"/>
                <a:gd name="connsiteY6" fmla="*/ 847083 h 1270624"/>
                <a:gd name="connsiteX7" fmla="*/ 0 w 2726370"/>
                <a:gd name="connsiteY7" fmla="*/ 423542 h 1270624"/>
                <a:gd name="connsiteX8" fmla="*/ 0 w 2726370"/>
                <a:gd name="connsiteY8" fmla="*/ 423541 h 1270624"/>
                <a:gd name="connsiteX9" fmla="*/ 3 w 2726370"/>
                <a:gd name="connsiteY9" fmla="*/ 423541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26370" h="1270624">
                  <a:moveTo>
                    <a:pt x="1363185" y="0"/>
                  </a:moveTo>
                  <a:lnTo>
                    <a:pt x="2726367" y="423541"/>
                  </a:lnTo>
                  <a:lnTo>
                    <a:pt x="2726370" y="423541"/>
                  </a:lnTo>
                  <a:lnTo>
                    <a:pt x="2726370" y="423542"/>
                  </a:lnTo>
                  <a:lnTo>
                    <a:pt x="2726370" y="847083"/>
                  </a:lnTo>
                  <a:lnTo>
                    <a:pt x="1363185" y="1270624"/>
                  </a:lnTo>
                  <a:lnTo>
                    <a:pt x="0" y="847083"/>
                  </a:lnTo>
                  <a:lnTo>
                    <a:pt x="0" y="423542"/>
                  </a:lnTo>
                  <a:lnTo>
                    <a:pt x="0" y="423541"/>
                  </a:lnTo>
                  <a:lnTo>
                    <a:pt x="3" y="423541"/>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Freeform 55">
              <a:extLst>
                <a:ext uri="{FF2B5EF4-FFF2-40B4-BE49-F238E27FC236}">
                  <a16:creationId xmlns="" xmlns:a16="http://schemas.microsoft.com/office/drawing/2014/main" id="{AD020D2F-6BA7-4AD8-BA0B-F72DB5F2CBEA}"/>
                </a:ext>
              </a:extLst>
            </p:cNvPr>
            <p:cNvSpPr/>
            <p:nvPr/>
          </p:nvSpPr>
          <p:spPr>
            <a:xfrm>
              <a:off x="4565213" y="1088785"/>
              <a:ext cx="820522" cy="764808"/>
            </a:xfrm>
            <a:custGeom>
              <a:avLst/>
              <a:gdLst>
                <a:gd name="connsiteX0" fmla="*/ 0 w 1363185"/>
                <a:gd name="connsiteY0" fmla="*/ 0 h 1270624"/>
                <a:gd name="connsiteX1" fmla="*/ 1363182 w 1363185"/>
                <a:gd name="connsiteY1" fmla="*/ 423541 h 1270624"/>
                <a:gd name="connsiteX2" fmla="*/ 1363185 w 1363185"/>
                <a:gd name="connsiteY2" fmla="*/ 423541 h 1270624"/>
                <a:gd name="connsiteX3" fmla="*/ 1363185 w 1363185"/>
                <a:gd name="connsiteY3" fmla="*/ 423542 h 1270624"/>
                <a:gd name="connsiteX4" fmla="*/ 1363185 w 1363185"/>
                <a:gd name="connsiteY4" fmla="*/ 847083 h 1270624"/>
                <a:gd name="connsiteX5" fmla="*/ 0 w 1363185"/>
                <a:gd name="connsiteY5" fmla="*/ 1270624 h 12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85" h="1270624">
                  <a:moveTo>
                    <a:pt x="0" y="0"/>
                  </a:moveTo>
                  <a:lnTo>
                    <a:pt x="1363182" y="423541"/>
                  </a:lnTo>
                  <a:lnTo>
                    <a:pt x="1363185" y="423541"/>
                  </a:lnTo>
                  <a:lnTo>
                    <a:pt x="1363185" y="423542"/>
                  </a:lnTo>
                  <a:lnTo>
                    <a:pt x="1363185" y="847083"/>
                  </a:lnTo>
                  <a:lnTo>
                    <a:pt x="0" y="1270624"/>
                  </a:lnTo>
                  <a:close/>
                </a:path>
              </a:pathLst>
            </a:cu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Diamond 56">
              <a:extLst>
                <a:ext uri="{FF2B5EF4-FFF2-40B4-BE49-F238E27FC236}">
                  <a16:creationId xmlns="" xmlns:a16="http://schemas.microsoft.com/office/drawing/2014/main" id="{B12A11A9-1539-4F93-A1B2-A326C9C2B0CB}"/>
                </a:ext>
              </a:extLst>
            </p:cNvPr>
            <p:cNvSpPr/>
            <p:nvPr/>
          </p:nvSpPr>
          <p:spPr>
            <a:xfrm>
              <a:off x="3744689" y="1088785"/>
              <a:ext cx="1641044" cy="509872"/>
            </a:xfrm>
            <a:prstGeom prst="diamond">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42" name="线形标注 1(带强调线) 31">
            <a:extLst>
              <a:ext uri="{FF2B5EF4-FFF2-40B4-BE49-F238E27FC236}">
                <a16:creationId xmlns="" xmlns:a16="http://schemas.microsoft.com/office/drawing/2014/main" id="{EA65AD4E-A01D-4C35-9A1C-632D8CD27AF0}"/>
              </a:ext>
            </a:extLst>
          </p:cNvPr>
          <p:cNvSpPr/>
          <p:nvPr/>
        </p:nvSpPr>
        <p:spPr>
          <a:xfrm>
            <a:off x="8091785" y="2080726"/>
            <a:ext cx="1108075" cy="369332"/>
          </a:xfrm>
          <a:prstGeom prst="accentCallout1">
            <a:avLst>
              <a:gd name="adj1" fmla="val 18750"/>
              <a:gd name="adj2" fmla="val -8333"/>
              <a:gd name="adj3" fmla="val 111288"/>
              <a:gd name="adj4" fmla="val -129924"/>
            </a:avLst>
          </a:prstGeom>
          <a:ln>
            <a:solidFill>
              <a:srgbClr val="FF0000"/>
            </a:solidFill>
          </a:ln>
        </p:spPr>
        <p:txBody>
          <a:bodyPr>
            <a:spAutoFit/>
          </a:bodyPr>
          <a:lstStyle/>
          <a:p>
            <a:pPr algn="ctr" fontAlgn="auto">
              <a:spcBef>
                <a:spcPts val="0"/>
              </a:spcBef>
              <a:spcAft>
                <a:spcPts val="0"/>
              </a:spcAft>
              <a:defRPr/>
            </a:pPr>
            <a:r>
              <a:rPr lang="zh-CN" altLang="en-US" b="1" dirty="0">
                <a:solidFill>
                  <a:srgbClr val="FF0000"/>
                </a:solidFill>
                <a:latin typeface="微软雅黑" pitchFamily="34" charset="-122"/>
                <a:ea typeface="微软雅黑" pitchFamily="34" charset="-122"/>
              </a:rPr>
              <a:t>尊重需要</a:t>
            </a:r>
          </a:p>
        </p:txBody>
      </p:sp>
      <p:sp>
        <p:nvSpPr>
          <p:cNvPr id="43" name="线形标注 1(带强调线) 16">
            <a:extLst>
              <a:ext uri="{FF2B5EF4-FFF2-40B4-BE49-F238E27FC236}">
                <a16:creationId xmlns="" xmlns:a16="http://schemas.microsoft.com/office/drawing/2014/main" id="{47C08DD2-824C-48D7-A934-229DF7D08F02}"/>
              </a:ext>
            </a:extLst>
          </p:cNvPr>
          <p:cNvSpPr/>
          <p:nvPr/>
        </p:nvSpPr>
        <p:spPr>
          <a:xfrm>
            <a:off x="7087257" y="1442619"/>
            <a:ext cx="1108075" cy="369332"/>
          </a:xfrm>
          <a:prstGeom prst="accentCallout1">
            <a:avLst>
              <a:gd name="adj1" fmla="val 18750"/>
              <a:gd name="adj2" fmla="val -8333"/>
              <a:gd name="adj3" fmla="val 74712"/>
              <a:gd name="adj4" fmla="val -60530"/>
            </a:avLst>
          </a:prstGeom>
          <a:ln>
            <a:solidFill>
              <a:srgbClr val="FF0000"/>
            </a:solidFill>
          </a:ln>
        </p:spPr>
        <p:txBody>
          <a:bodyPr>
            <a:spAutoFit/>
          </a:bodyPr>
          <a:lstStyle/>
          <a:p>
            <a:pPr algn="ctr" fontAlgn="auto">
              <a:spcBef>
                <a:spcPts val="0"/>
              </a:spcBef>
              <a:spcAft>
                <a:spcPts val="0"/>
              </a:spcAft>
              <a:defRPr/>
            </a:pPr>
            <a:r>
              <a:rPr lang="zh-CN" altLang="en-US" b="1" dirty="0">
                <a:solidFill>
                  <a:srgbClr val="FF0000"/>
                </a:solidFill>
                <a:latin typeface="微软雅黑" pitchFamily="34" charset="-122"/>
                <a:ea typeface="微软雅黑" pitchFamily="34" charset="-122"/>
              </a:rPr>
              <a:t>自我实现</a:t>
            </a:r>
          </a:p>
        </p:txBody>
      </p:sp>
      <p:sp>
        <p:nvSpPr>
          <p:cNvPr id="44" name="矩形 43">
            <a:extLst>
              <a:ext uri="{FF2B5EF4-FFF2-40B4-BE49-F238E27FC236}">
                <a16:creationId xmlns="" xmlns:a16="http://schemas.microsoft.com/office/drawing/2014/main" id="{2371A14F-9EA8-4141-B1CA-29EA775A2024}"/>
              </a:ext>
            </a:extLst>
          </p:cNvPr>
          <p:cNvSpPr/>
          <p:nvPr/>
        </p:nvSpPr>
        <p:spPr>
          <a:xfrm>
            <a:off x="1470305" y="493694"/>
            <a:ext cx="4141585"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志愿精神的来源</a:t>
            </a:r>
          </a:p>
        </p:txBody>
      </p:sp>
      <p:sp>
        <p:nvSpPr>
          <p:cNvPr id="45" name="椭圆 44">
            <a:extLst>
              <a:ext uri="{FF2B5EF4-FFF2-40B4-BE49-F238E27FC236}">
                <a16:creationId xmlns="" xmlns:a16="http://schemas.microsoft.com/office/drawing/2014/main" id="{CE67D85D-1F60-4E76-A64C-7090A5744184}"/>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 xmlns:a16="http://schemas.microsoft.com/office/drawing/2014/main" id="{8A9507C4-4D26-4F27-A39A-FF8A9B1C3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sp>
        <p:nvSpPr>
          <p:cNvPr id="47" name="Freeform 157">
            <a:extLst>
              <a:ext uri="{FF2B5EF4-FFF2-40B4-BE49-F238E27FC236}">
                <a16:creationId xmlns="" xmlns:a16="http://schemas.microsoft.com/office/drawing/2014/main" id="{F76DCE05-4BB1-4F10-8FD8-7F98F382C693}"/>
              </a:ext>
            </a:extLst>
          </p:cNvPr>
          <p:cNvSpPr>
            <a:spLocks noEditPoints="1"/>
          </p:cNvSpPr>
          <p:nvPr/>
        </p:nvSpPr>
        <p:spPr bwMode="auto">
          <a:xfrm>
            <a:off x="6502181" y="2474663"/>
            <a:ext cx="433307" cy="367832"/>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012"/>
          </a:p>
        </p:txBody>
      </p:sp>
      <p:sp>
        <p:nvSpPr>
          <p:cNvPr id="48" name="矩形 47">
            <a:extLst>
              <a:ext uri="{FF2B5EF4-FFF2-40B4-BE49-F238E27FC236}">
                <a16:creationId xmlns="" xmlns:a16="http://schemas.microsoft.com/office/drawing/2014/main" id="{AA2D5EFA-3E64-4A4E-8526-CE55F61DCC22}"/>
              </a:ext>
            </a:extLst>
          </p:cNvPr>
          <p:cNvSpPr/>
          <p:nvPr/>
        </p:nvSpPr>
        <p:spPr>
          <a:xfrm>
            <a:off x="-156806" y="3365842"/>
            <a:ext cx="4439001" cy="584775"/>
          </a:xfrm>
          <a:prstGeom prst="rect">
            <a:avLst/>
          </a:prstGeom>
        </p:spPr>
        <p:txBody>
          <a:bodyPr wrap="square">
            <a:spAutoFit/>
          </a:bodyPr>
          <a:lstStyle/>
          <a:p>
            <a:pPr algn="ctr"/>
            <a:r>
              <a:rPr lang="zh-CN" altLang="en-US" sz="3200" b="1" dirty="0">
                <a:solidFill>
                  <a:srgbClr val="FF0000"/>
                </a:solidFill>
                <a:latin typeface="微软雅黑" pitchFamily="34" charset="-122"/>
                <a:ea typeface="微软雅黑" pitchFamily="34" charset="-122"/>
              </a:rPr>
              <a:t>马斯洛需求层次理论</a:t>
            </a:r>
          </a:p>
        </p:txBody>
      </p:sp>
    </p:spTree>
    <p:extLst>
      <p:ext uri="{BB962C8B-B14F-4D97-AF65-F5344CB8AC3E}">
        <p14:creationId xmlns:p14="http://schemas.microsoft.com/office/powerpoint/2010/main" val="340882671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a:extLst>
              <a:ext uri="{FF2B5EF4-FFF2-40B4-BE49-F238E27FC236}">
                <a16:creationId xmlns="" xmlns:a16="http://schemas.microsoft.com/office/drawing/2014/main" id="{2371A14F-9EA8-4141-B1CA-29EA775A2024}"/>
              </a:ext>
            </a:extLst>
          </p:cNvPr>
          <p:cNvSpPr/>
          <p:nvPr/>
        </p:nvSpPr>
        <p:spPr>
          <a:xfrm>
            <a:off x="1588988" y="3810295"/>
            <a:ext cx="3449543"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志愿精神的来源</a:t>
            </a:r>
          </a:p>
        </p:txBody>
      </p:sp>
      <p:sp>
        <p:nvSpPr>
          <p:cNvPr id="45" name="椭圆 44">
            <a:extLst>
              <a:ext uri="{FF2B5EF4-FFF2-40B4-BE49-F238E27FC236}">
                <a16:creationId xmlns="" xmlns:a16="http://schemas.microsoft.com/office/drawing/2014/main" id="{CE67D85D-1F60-4E76-A64C-7090A5744184}"/>
              </a:ext>
            </a:extLst>
          </p:cNvPr>
          <p:cNvSpPr/>
          <p:nvPr/>
        </p:nvSpPr>
        <p:spPr>
          <a:xfrm>
            <a:off x="80513" y="3329687"/>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 xmlns:a16="http://schemas.microsoft.com/office/drawing/2014/main" id="{8A9507C4-4D26-4F27-A39A-FF8A9B1C3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90989"/>
            <a:ext cx="1768572" cy="1250302"/>
          </a:xfrm>
          <a:prstGeom prst="rect">
            <a:avLst/>
          </a:prstGeom>
        </p:spPr>
      </p:pic>
      <p:sp>
        <p:nvSpPr>
          <p:cNvPr id="32" name="矩形 31">
            <a:extLst>
              <a:ext uri="{FF2B5EF4-FFF2-40B4-BE49-F238E27FC236}">
                <a16:creationId xmlns="" xmlns:a16="http://schemas.microsoft.com/office/drawing/2014/main" id="{6B553D2C-AE71-4CB9-ADC4-5FAFF0A3CE56}"/>
              </a:ext>
            </a:extLst>
          </p:cNvPr>
          <p:cNvSpPr/>
          <p:nvPr/>
        </p:nvSpPr>
        <p:spPr>
          <a:xfrm>
            <a:off x="5540760" y="1342962"/>
            <a:ext cx="8496944" cy="5189113"/>
          </a:xfrm>
          <a:prstGeom prst="rect">
            <a:avLst/>
          </a:prstGeom>
        </p:spPr>
        <p:txBody>
          <a:bodyPr wrap="square">
            <a:spAutoFit/>
          </a:bodyPr>
          <a:lstStyle/>
          <a:p>
            <a:pPr>
              <a:lnSpc>
                <a:spcPct val="120000"/>
              </a:lnSpc>
            </a:pPr>
            <a:r>
              <a:rPr lang="zh-CN" altLang="en-US" sz="2400" b="1" dirty="0">
                <a:solidFill>
                  <a:srgbClr val="FF0000"/>
                </a:solidFill>
                <a:latin typeface="微软雅黑" pitchFamily="34" charset="-122"/>
                <a:ea typeface="微软雅黑" pitchFamily="34" charset="-122"/>
              </a:rPr>
              <a:t>促成志愿精神的主要因素如下：</a:t>
            </a:r>
            <a:endParaRPr lang="en-US" altLang="zh-CN" sz="2400" b="1" dirty="0">
              <a:solidFill>
                <a:srgbClr val="FF0000"/>
              </a:solidFill>
              <a:latin typeface="微软雅黑" pitchFamily="34" charset="-122"/>
              <a:ea typeface="微软雅黑" pitchFamily="34" charset="-122"/>
            </a:endParaRPr>
          </a:p>
          <a:p>
            <a:pPr>
              <a:lnSpc>
                <a:spcPct val="120000"/>
              </a:lnSpc>
            </a:pPr>
            <a:endParaRPr lang="zh-CN" altLang="en-US" sz="2400" b="1"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作为对有效的志愿者招募工作的回应；</a:t>
            </a:r>
            <a:endParaRPr lang="en-US" altLang="zh-CN" sz="1600" dirty="0">
              <a:solidFill>
                <a:srgbClr val="FF0000"/>
              </a:solidFill>
              <a:latin typeface="微软雅黑" pitchFamily="34" charset="-122"/>
              <a:ea typeface="微软雅黑" pitchFamily="34" charset="-122"/>
            </a:endParaRPr>
          </a:p>
          <a:p>
            <a:pPr>
              <a:lnSpc>
                <a:spcPct val="120000"/>
              </a:lnSpc>
            </a:pPr>
            <a:endParaRPr lang="en-US" altLang="zh-CN" sz="1600"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希望给这个能够允许人们满足自身需求的组织以某种回报；</a:t>
            </a:r>
            <a:endParaRPr lang="en-US" altLang="zh-CN" sz="1600" dirty="0">
              <a:solidFill>
                <a:srgbClr val="FF0000"/>
              </a:solidFill>
              <a:latin typeface="微软雅黑" pitchFamily="34" charset="-122"/>
              <a:ea typeface="微软雅黑" pitchFamily="34" charset="-122"/>
            </a:endParaRPr>
          </a:p>
          <a:p>
            <a:pPr>
              <a:lnSpc>
                <a:spcPct val="120000"/>
              </a:lnSpc>
            </a:pPr>
            <a:endParaRPr lang="en-US" altLang="zh-CN" sz="1600"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出于社会或者政治目标的使命感；</a:t>
            </a:r>
            <a:endParaRPr lang="en-US" altLang="zh-CN" sz="1600" dirty="0">
              <a:solidFill>
                <a:srgbClr val="FF0000"/>
              </a:solidFill>
              <a:latin typeface="微软雅黑" pitchFamily="34" charset="-122"/>
              <a:ea typeface="微软雅黑" pitchFamily="34" charset="-122"/>
            </a:endParaRPr>
          </a:p>
          <a:p>
            <a:pPr>
              <a:lnSpc>
                <a:spcPct val="120000"/>
              </a:lnSpc>
            </a:pPr>
            <a:endParaRPr lang="en-US" altLang="zh-CN" sz="1600"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有强烈的服务意识；</a:t>
            </a:r>
            <a:endParaRPr lang="en-US" altLang="zh-CN" sz="1600" dirty="0">
              <a:solidFill>
                <a:srgbClr val="FF0000"/>
              </a:solidFill>
              <a:latin typeface="微软雅黑" pitchFamily="34" charset="-122"/>
              <a:ea typeface="微软雅黑" pitchFamily="34" charset="-122"/>
            </a:endParaRPr>
          </a:p>
          <a:p>
            <a:pPr>
              <a:lnSpc>
                <a:spcPct val="120000"/>
              </a:lnSpc>
            </a:pPr>
            <a:endParaRPr lang="en-US" altLang="zh-CN" sz="1600"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对自身和志愿精神抱有积极态度；</a:t>
            </a:r>
            <a:endParaRPr lang="en-US" altLang="zh-CN" sz="1600" dirty="0">
              <a:solidFill>
                <a:srgbClr val="FF0000"/>
              </a:solidFill>
              <a:latin typeface="微软雅黑" pitchFamily="34" charset="-122"/>
              <a:ea typeface="微软雅黑" pitchFamily="34" charset="-122"/>
            </a:endParaRPr>
          </a:p>
          <a:p>
            <a:pPr>
              <a:lnSpc>
                <a:spcPct val="120000"/>
              </a:lnSpc>
            </a:pPr>
            <a:endParaRPr lang="en-US" altLang="zh-CN" sz="1600"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希望获得成功和变得对社会有用；</a:t>
            </a:r>
            <a:endParaRPr lang="en-US" altLang="zh-CN" sz="1600" dirty="0">
              <a:solidFill>
                <a:srgbClr val="FF0000"/>
              </a:solidFill>
              <a:latin typeface="微软雅黑" pitchFamily="34" charset="-122"/>
              <a:ea typeface="微软雅黑" pitchFamily="34" charset="-122"/>
            </a:endParaRPr>
          </a:p>
          <a:p>
            <a:pPr>
              <a:lnSpc>
                <a:spcPct val="120000"/>
              </a:lnSpc>
            </a:pPr>
            <a:endParaRPr lang="en-US" altLang="zh-CN" sz="1600" dirty="0">
              <a:solidFill>
                <a:srgbClr val="FF0000"/>
              </a:solidFill>
              <a:latin typeface="微软雅黑" pitchFamily="34" charset="-122"/>
              <a:ea typeface="微软雅黑" pitchFamily="34" charset="-122"/>
            </a:endParaRPr>
          </a:p>
          <a:p>
            <a:pPr marL="342900" indent="-342900">
              <a:lnSpc>
                <a:spcPct val="120000"/>
              </a:lnSpc>
              <a:buFont typeface="Wingdings" pitchFamily="2" charset="2"/>
              <a:buChar char="l"/>
            </a:pPr>
            <a:r>
              <a:rPr lang="zh-CN" altLang="en-US" sz="1600" dirty="0">
                <a:solidFill>
                  <a:srgbClr val="FF0000"/>
                </a:solidFill>
                <a:latin typeface="微软雅黑" pitchFamily="34" charset="-122"/>
                <a:ea typeface="微软雅黑" pitchFamily="34" charset="-122"/>
              </a:rPr>
              <a:t>希望变得杰出</a:t>
            </a:r>
            <a:r>
              <a:rPr lang="en-US" altLang="zh-CN" sz="1600" dirty="0">
                <a:solidFill>
                  <a:srgbClr val="FF0000"/>
                </a:solidFill>
                <a:latin typeface="微软雅黑" pitchFamily="34" charset="-122"/>
                <a:ea typeface="微软雅黑" pitchFamily="34" charset="-122"/>
              </a:rPr>
              <a:t>——</a:t>
            </a:r>
            <a:r>
              <a:rPr lang="zh-CN" altLang="en-US" sz="1600" dirty="0">
                <a:solidFill>
                  <a:srgbClr val="FF0000"/>
                </a:solidFill>
                <a:latin typeface="微软雅黑" pitchFamily="34" charset="-122"/>
                <a:ea typeface="微软雅黑" pitchFamily="34" charset="-122"/>
              </a:rPr>
              <a:t>成为一位能够改变局面的领导。</a:t>
            </a:r>
            <a:endParaRPr lang="en-US" altLang="zh-CN" sz="1600" dirty="0">
              <a:solidFill>
                <a:srgbClr val="FF0000"/>
              </a:solidFill>
              <a:latin typeface="微软雅黑" pitchFamily="34" charset="-122"/>
              <a:ea typeface="微软雅黑" pitchFamily="34" charset="-122"/>
            </a:endParaRPr>
          </a:p>
          <a:p>
            <a:pPr>
              <a:lnSpc>
                <a:spcPct val="120000"/>
              </a:lnSpc>
            </a:pPr>
            <a:r>
              <a:rPr lang="en-US" altLang="zh-CN" sz="1600" b="1" dirty="0">
                <a:solidFill>
                  <a:srgbClr val="FF0000"/>
                </a:solidFill>
                <a:latin typeface="微软雅黑" pitchFamily="34" charset="-122"/>
                <a:ea typeface="微软雅黑" pitchFamily="34" charset="-122"/>
              </a:rPr>
              <a:t>                             </a:t>
            </a:r>
            <a:r>
              <a:rPr lang="zh-CN" altLang="en-US" sz="2000" b="1" dirty="0">
                <a:solidFill>
                  <a:srgbClr val="FF0000"/>
                </a:solidFill>
                <a:latin typeface="微软雅黑" pitchFamily="34" charset="-122"/>
                <a:ea typeface="微软雅黑" pitchFamily="34" charset="-122"/>
              </a:rPr>
              <a:t> </a:t>
            </a:r>
            <a:r>
              <a:rPr lang="en-US" altLang="zh-CN" sz="1200" b="1" dirty="0">
                <a:solidFill>
                  <a:srgbClr val="FF0000"/>
                </a:solidFill>
                <a:latin typeface="微软雅黑" pitchFamily="34" charset="-122"/>
                <a:ea typeface="微软雅黑" pitchFamily="34" charset="-122"/>
              </a:rPr>
              <a:t>——</a:t>
            </a:r>
            <a:r>
              <a:rPr lang="zh-CN" altLang="en-US" sz="1200" b="1" dirty="0">
                <a:solidFill>
                  <a:srgbClr val="FF0000"/>
                </a:solidFill>
                <a:latin typeface="微软雅黑" pitchFamily="34" charset="-122"/>
                <a:ea typeface="微软雅黑" pitchFamily="34" charset="-122"/>
              </a:rPr>
              <a:t>摘戈伦比威斯基：</a:t>
            </a:r>
            <a:r>
              <a:rPr lang="en-US" altLang="zh-CN" sz="1200" b="1" dirty="0">
                <a:solidFill>
                  <a:srgbClr val="FF0000"/>
                </a:solidFill>
                <a:latin typeface="微软雅黑" pitchFamily="34" charset="-122"/>
                <a:ea typeface="微软雅黑" pitchFamily="34" charset="-122"/>
              </a:rPr>
              <a:t>《</a:t>
            </a:r>
            <a:r>
              <a:rPr lang="zh-CN" altLang="en-US" sz="1200" b="1" dirty="0">
                <a:solidFill>
                  <a:srgbClr val="FF0000"/>
                </a:solidFill>
                <a:latin typeface="微软雅黑" pitchFamily="34" charset="-122"/>
                <a:ea typeface="微软雅黑" pitchFamily="34" charset="-122"/>
              </a:rPr>
              <a:t>非营利组织管理案例与应用</a:t>
            </a:r>
            <a:r>
              <a:rPr lang="en-US" altLang="zh-CN" sz="1200" b="1" dirty="0">
                <a:solidFill>
                  <a:srgbClr val="FF0000"/>
                </a:solidFill>
                <a:latin typeface="微软雅黑" pitchFamily="34" charset="-122"/>
                <a:ea typeface="微软雅黑" pitchFamily="34" charset="-122"/>
              </a:rPr>
              <a:t>》P59</a:t>
            </a:r>
          </a:p>
        </p:txBody>
      </p:sp>
      <p:cxnSp>
        <p:nvCxnSpPr>
          <p:cNvPr id="22" name="直接连接符 21">
            <a:extLst>
              <a:ext uri="{FF2B5EF4-FFF2-40B4-BE49-F238E27FC236}">
                <a16:creationId xmlns="" xmlns:a16="http://schemas.microsoft.com/office/drawing/2014/main" id="{3C13316B-4C44-4274-9096-D91740C7F67A}"/>
              </a:ext>
            </a:extLst>
          </p:cNvPr>
          <p:cNvCxnSpPr>
            <a:cxnSpLocks/>
          </p:cNvCxnSpPr>
          <p:nvPr/>
        </p:nvCxnSpPr>
        <p:spPr>
          <a:xfrm>
            <a:off x="5374434" y="2267340"/>
            <a:ext cx="0" cy="375090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31263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A6240581-839B-48A6-98AF-76597C1B0B02}"/>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 y="0"/>
            <a:ext cx="4469363" cy="2996952"/>
          </a:xfrm>
          <a:prstGeom prst="rect">
            <a:avLst/>
          </a:prstGeom>
        </p:spPr>
      </p:pic>
      <p:pic>
        <p:nvPicPr>
          <p:cNvPr id="8" name="图片 7">
            <a:extLst>
              <a:ext uri="{FF2B5EF4-FFF2-40B4-BE49-F238E27FC236}">
                <a16:creationId xmlns="" xmlns:a16="http://schemas.microsoft.com/office/drawing/2014/main" id="{E275D736-80FF-40AC-9AB1-328D86C3FE9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004984" y="0"/>
            <a:ext cx="4187016" cy="2996952"/>
          </a:xfrm>
          <a:prstGeom prst="rect">
            <a:avLst/>
          </a:prstGeom>
        </p:spPr>
      </p:pic>
      <p:pic>
        <p:nvPicPr>
          <p:cNvPr id="9" name="图片 8">
            <a:extLst>
              <a:ext uri="{FF2B5EF4-FFF2-40B4-BE49-F238E27FC236}">
                <a16:creationId xmlns="" xmlns:a16="http://schemas.microsoft.com/office/drawing/2014/main" id="{525F50CF-EDAE-4BF0-AD19-72283576C050}"/>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4002492" y="0"/>
            <a:ext cx="4002492" cy="2996952"/>
          </a:xfrm>
          <a:prstGeom prst="rect">
            <a:avLst/>
          </a:prstGeom>
        </p:spPr>
      </p:pic>
      <p:sp>
        <p:nvSpPr>
          <p:cNvPr id="10" name="矩形 9">
            <a:extLst>
              <a:ext uri="{FF2B5EF4-FFF2-40B4-BE49-F238E27FC236}">
                <a16:creationId xmlns="" xmlns:a16="http://schemas.microsoft.com/office/drawing/2014/main" id="{D386EEAE-5DAA-4F16-9EDA-7076544326B6}"/>
              </a:ext>
            </a:extLst>
          </p:cNvPr>
          <p:cNvSpPr/>
          <p:nvPr/>
        </p:nvSpPr>
        <p:spPr>
          <a:xfrm>
            <a:off x="77419" y="3398168"/>
            <a:ext cx="12114581" cy="2448272"/>
          </a:xfrm>
          <a:prstGeom prst="rect">
            <a:avLst/>
          </a:prstGeom>
          <a:solidFill>
            <a:schemeClr val="bg1">
              <a:alpha val="1568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3600" b="1" dirty="0">
                <a:solidFill>
                  <a:srgbClr val="FF0000"/>
                </a:solidFill>
                <a:latin typeface="微软雅黑" pitchFamily="34" charset="-122"/>
                <a:ea typeface="微软雅黑" pitchFamily="34" charset="-122"/>
              </a:rPr>
              <a:t>                            志愿精神的核心是服务</a:t>
            </a:r>
            <a:endParaRPr lang="en-US" altLang="zh-CN" sz="3600" b="1" dirty="0">
              <a:solidFill>
                <a:srgbClr val="FF0000"/>
              </a:solidFill>
              <a:latin typeface="微软雅黑" pitchFamily="34" charset="-122"/>
              <a:ea typeface="微软雅黑" pitchFamily="34" charset="-122"/>
            </a:endParaRPr>
          </a:p>
          <a:p>
            <a:pPr>
              <a:lnSpc>
                <a:spcPct val="150000"/>
              </a:lnSpc>
            </a:pPr>
            <a:r>
              <a:rPr lang="zh-CN" altLang="en-US" sz="3600" b="1" dirty="0">
                <a:solidFill>
                  <a:srgbClr val="FF0000"/>
                </a:solidFill>
                <a:latin typeface="微软雅黑" pitchFamily="34" charset="-122"/>
                <a:ea typeface="微软雅黑" pitchFamily="34" charset="-122"/>
              </a:rPr>
              <a:t>       团结共同的理想是使这个世界变得更加美好的信念</a:t>
            </a:r>
            <a:endParaRPr lang="en-US" altLang="zh-CN" sz="3600" b="1" dirty="0">
              <a:solidFill>
                <a:srgbClr val="FF0000"/>
              </a:solidFill>
              <a:latin typeface="微软雅黑" pitchFamily="34" charset="-122"/>
              <a:ea typeface="微软雅黑" pitchFamily="34" charset="-122"/>
            </a:endParaRPr>
          </a:p>
          <a:p>
            <a:pPr>
              <a:lnSpc>
                <a:spcPct val="150000"/>
              </a:lnSpc>
            </a:pPr>
            <a:r>
              <a:rPr lang="en-US" altLang="zh-CN" sz="3600" b="1" dirty="0">
                <a:solidFill>
                  <a:srgbClr val="FF0000"/>
                </a:solidFill>
                <a:latin typeface="微软雅黑" pitchFamily="34" charset="-122"/>
                <a:ea typeface="微软雅黑" pitchFamily="34" charset="-122"/>
              </a:rPr>
              <a:t>                                                                      </a:t>
            </a:r>
            <a:r>
              <a:rPr lang="en-US" altLang="zh-CN" sz="3200" b="1" dirty="0">
                <a:solidFill>
                  <a:srgbClr val="FF0000"/>
                </a:solidFill>
                <a:latin typeface="微软雅黑" pitchFamily="34" charset="-122"/>
                <a:ea typeface="微软雅黑" pitchFamily="34" charset="-122"/>
              </a:rPr>
              <a:t>----</a:t>
            </a:r>
            <a:r>
              <a:rPr lang="en-US" altLang="zh-CN" sz="3200" dirty="0">
                <a:solidFill>
                  <a:srgbClr val="FF0000"/>
                </a:solidFill>
                <a:latin typeface="微软雅黑" pitchFamily="34" charset="-122"/>
                <a:ea typeface="微软雅黑" pitchFamily="34" charset="-122"/>
              </a:rPr>
              <a:t> </a:t>
            </a:r>
            <a:r>
              <a:rPr lang="zh-CN" altLang="en-US" sz="3200" dirty="0">
                <a:solidFill>
                  <a:srgbClr val="FF0000"/>
                </a:solidFill>
                <a:latin typeface="微软雅黑" pitchFamily="34" charset="-122"/>
                <a:ea typeface="微软雅黑" pitchFamily="34" charset="-122"/>
              </a:rPr>
              <a:t>安南</a:t>
            </a:r>
            <a:endParaRPr lang="ko-KR" altLang="en-US" sz="3600"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27782883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500"/>
                            </p:stCondLst>
                            <p:childTnLst>
                              <p:par>
                                <p:cTn id="15" presetID="22" presetClass="entr" presetSubtype="8"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31E1B782-F644-4B47-B2B7-E61DC5449E8B}"/>
              </a:ext>
            </a:extLst>
          </p:cNvPr>
          <p:cNvGrpSpPr/>
          <p:nvPr/>
        </p:nvGrpSpPr>
        <p:grpSpPr>
          <a:xfrm>
            <a:off x="5171220" y="1346349"/>
            <a:ext cx="6480212" cy="936000"/>
            <a:chOff x="1007604" y="1484904"/>
            <a:chExt cx="6480212" cy="936000"/>
          </a:xfrm>
          <a:solidFill>
            <a:srgbClr val="FF0000"/>
          </a:solidFill>
        </p:grpSpPr>
        <p:sp>
          <p:nvSpPr>
            <p:cNvPr id="11" name="椭圆 10">
              <a:extLst>
                <a:ext uri="{FF2B5EF4-FFF2-40B4-BE49-F238E27FC236}">
                  <a16:creationId xmlns="" xmlns:a16="http://schemas.microsoft.com/office/drawing/2014/main" id="{4886A379-7D0A-4695-AFA5-6EEE77F5F441}"/>
                </a:ext>
              </a:extLst>
            </p:cNvPr>
            <p:cNvSpPr/>
            <p:nvPr/>
          </p:nvSpPr>
          <p:spPr>
            <a:xfrm>
              <a:off x="1007604" y="1484904"/>
              <a:ext cx="936000" cy="936000"/>
            </a:xfrm>
            <a:prstGeom prst="ellipse">
              <a:avLst/>
            </a:prstGeom>
            <a:grp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奉献</a:t>
              </a:r>
            </a:p>
          </p:txBody>
        </p:sp>
        <p:sp>
          <p:nvSpPr>
            <p:cNvPr id="12" name="椭圆 11">
              <a:extLst>
                <a:ext uri="{FF2B5EF4-FFF2-40B4-BE49-F238E27FC236}">
                  <a16:creationId xmlns="" xmlns:a16="http://schemas.microsoft.com/office/drawing/2014/main" id="{ABE5CBE2-2DD3-42EA-A4B5-001D0F782F84}"/>
                </a:ext>
              </a:extLst>
            </p:cNvPr>
            <p:cNvSpPr/>
            <p:nvPr/>
          </p:nvSpPr>
          <p:spPr>
            <a:xfrm>
              <a:off x="1835696" y="1844904"/>
              <a:ext cx="216000" cy="216000"/>
            </a:xfrm>
            <a:prstGeom prst="ellipse">
              <a:avLst/>
            </a:prstGeom>
            <a:grpFill/>
            <a:ln w="57150">
              <a:solidFill>
                <a:srgbClr val="FECF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a:extLst>
                <a:ext uri="{FF2B5EF4-FFF2-40B4-BE49-F238E27FC236}">
                  <a16:creationId xmlns="" xmlns:a16="http://schemas.microsoft.com/office/drawing/2014/main" id="{9277655F-A2A5-4EF6-8B5B-0531C1E333F6}"/>
                </a:ext>
              </a:extLst>
            </p:cNvPr>
            <p:cNvCxnSpPr/>
            <p:nvPr/>
          </p:nvCxnSpPr>
          <p:spPr>
            <a:xfrm>
              <a:off x="2051720" y="1952110"/>
              <a:ext cx="864096" cy="1588"/>
            </a:xfrm>
            <a:prstGeom prst="line">
              <a:avLst/>
            </a:prstGeom>
            <a:grpFill/>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 xmlns:a16="http://schemas.microsoft.com/office/drawing/2014/main" id="{E50E57DC-FA4D-49E6-A2C1-74CD1A3DC469}"/>
                </a:ext>
              </a:extLst>
            </p:cNvPr>
            <p:cNvSpPr/>
            <p:nvPr/>
          </p:nvSpPr>
          <p:spPr>
            <a:xfrm>
              <a:off x="2915816" y="1768238"/>
              <a:ext cx="4572000" cy="369332"/>
            </a:xfrm>
            <a:prstGeom prst="rect">
              <a:avLst/>
            </a:prstGeom>
            <a:noFill/>
          </p:spPr>
          <p:txBody>
            <a:bodyPr>
              <a:spAutoFit/>
            </a:bodyPr>
            <a:lstStyle/>
            <a:p>
              <a:r>
                <a:rPr lang="zh-CN" altLang="en-US" b="1" dirty="0">
                  <a:solidFill>
                    <a:srgbClr val="FF0000"/>
                  </a:solidFill>
                  <a:latin typeface="微软雅黑" panose="020B0503020204020204" pitchFamily="34" charset="-122"/>
                  <a:ea typeface="微软雅黑" panose="020B0503020204020204" pitchFamily="34" charset="-122"/>
                </a:rPr>
                <a:t>不计报酬、不求名利、不要特权。</a:t>
              </a:r>
              <a:endParaRPr lang="zh-CN" altLang="en-US" dirty="0">
                <a:solidFill>
                  <a:srgbClr val="FF0000"/>
                </a:solidFill>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 xmlns:a16="http://schemas.microsoft.com/office/drawing/2014/main" id="{1F91483B-BEE8-46BE-A214-E412E4C12556}"/>
              </a:ext>
            </a:extLst>
          </p:cNvPr>
          <p:cNvGrpSpPr/>
          <p:nvPr/>
        </p:nvGrpSpPr>
        <p:grpSpPr>
          <a:xfrm>
            <a:off x="5171220" y="2570485"/>
            <a:ext cx="6480212" cy="936000"/>
            <a:chOff x="1007604" y="2636912"/>
            <a:chExt cx="6480212" cy="936000"/>
          </a:xfrm>
        </p:grpSpPr>
        <p:sp>
          <p:nvSpPr>
            <p:cNvPr id="16" name="椭圆 15">
              <a:extLst>
                <a:ext uri="{FF2B5EF4-FFF2-40B4-BE49-F238E27FC236}">
                  <a16:creationId xmlns="" xmlns:a16="http://schemas.microsoft.com/office/drawing/2014/main" id="{1A23F6A6-7612-4DB1-875A-84A33663B036}"/>
                </a:ext>
              </a:extLst>
            </p:cNvPr>
            <p:cNvSpPr/>
            <p:nvPr/>
          </p:nvSpPr>
          <p:spPr>
            <a:xfrm>
              <a:off x="1007604" y="2636912"/>
              <a:ext cx="936000" cy="936000"/>
            </a:xfrm>
            <a:prstGeom prst="ellipse">
              <a:avLst/>
            </a:prstGeom>
            <a:solidFill>
              <a:srgbClr val="FF00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友爱</a:t>
              </a:r>
            </a:p>
          </p:txBody>
        </p:sp>
        <p:sp>
          <p:nvSpPr>
            <p:cNvPr id="17" name="椭圆 16">
              <a:extLst>
                <a:ext uri="{FF2B5EF4-FFF2-40B4-BE49-F238E27FC236}">
                  <a16:creationId xmlns="" xmlns:a16="http://schemas.microsoft.com/office/drawing/2014/main" id="{6F98090F-5E45-4D39-AF24-E31B8EFD6C9A}"/>
                </a:ext>
              </a:extLst>
            </p:cNvPr>
            <p:cNvSpPr/>
            <p:nvPr/>
          </p:nvSpPr>
          <p:spPr>
            <a:xfrm>
              <a:off x="1835696" y="2996912"/>
              <a:ext cx="216000" cy="216000"/>
            </a:xfrm>
            <a:prstGeom prst="ellipse">
              <a:avLst/>
            </a:prstGeom>
            <a:solidFill>
              <a:srgbClr val="FF0000"/>
            </a:solidFill>
            <a:ln w="57150">
              <a:solidFill>
                <a:srgbClr val="FECF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 xmlns:a16="http://schemas.microsoft.com/office/drawing/2014/main" id="{A13025CD-2B63-498C-96EE-1CDA6E557963}"/>
                </a:ext>
              </a:extLst>
            </p:cNvPr>
            <p:cNvCxnSpPr/>
            <p:nvPr/>
          </p:nvCxnSpPr>
          <p:spPr>
            <a:xfrm>
              <a:off x="2051720" y="3104118"/>
              <a:ext cx="86409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 xmlns:a16="http://schemas.microsoft.com/office/drawing/2014/main" id="{32C87E77-7888-42E9-A684-C65716D4B39A}"/>
                </a:ext>
              </a:extLst>
            </p:cNvPr>
            <p:cNvSpPr/>
            <p:nvPr/>
          </p:nvSpPr>
          <p:spPr>
            <a:xfrm>
              <a:off x="2915816" y="2920246"/>
              <a:ext cx="4572000" cy="369332"/>
            </a:xfrm>
            <a:prstGeom prst="rect">
              <a:avLst/>
            </a:prstGeom>
          </p:spPr>
          <p:txBody>
            <a:bodyPr>
              <a:spAutoFit/>
            </a:bodyPr>
            <a:lstStyle/>
            <a:p>
              <a:r>
                <a:rPr lang="zh-CN" altLang="en-US" b="1" dirty="0">
                  <a:solidFill>
                    <a:srgbClr val="FF0000"/>
                  </a:solidFill>
                  <a:latin typeface="微软雅黑" panose="020B0503020204020204" pitchFamily="34" charset="-122"/>
                  <a:ea typeface="微软雅黑" panose="020B0503020204020204" pitchFamily="34" charset="-122"/>
                </a:rPr>
                <a:t>欣赏他人、与人为善、有爱无碍、平等尊重。</a:t>
              </a:r>
            </a:p>
          </p:txBody>
        </p:sp>
      </p:grpSp>
      <p:grpSp>
        <p:nvGrpSpPr>
          <p:cNvPr id="20" name="组合 19">
            <a:extLst>
              <a:ext uri="{FF2B5EF4-FFF2-40B4-BE49-F238E27FC236}">
                <a16:creationId xmlns="" xmlns:a16="http://schemas.microsoft.com/office/drawing/2014/main" id="{343C7D3B-2B42-4D06-9B64-347DCA15332E}"/>
              </a:ext>
            </a:extLst>
          </p:cNvPr>
          <p:cNvGrpSpPr/>
          <p:nvPr/>
        </p:nvGrpSpPr>
        <p:grpSpPr>
          <a:xfrm>
            <a:off x="5171220" y="3794621"/>
            <a:ext cx="6876764" cy="936000"/>
            <a:chOff x="1007604" y="3933056"/>
            <a:chExt cx="6876764" cy="936000"/>
          </a:xfrm>
        </p:grpSpPr>
        <p:sp>
          <p:nvSpPr>
            <p:cNvPr id="21" name="椭圆 20">
              <a:extLst>
                <a:ext uri="{FF2B5EF4-FFF2-40B4-BE49-F238E27FC236}">
                  <a16:creationId xmlns="" xmlns:a16="http://schemas.microsoft.com/office/drawing/2014/main" id="{515DC6E6-1C83-421A-90DC-152D15437849}"/>
                </a:ext>
              </a:extLst>
            </p:cNvPr>
            <p:cNvSpPr/>
            <p:nvPr/>
          </p:nvSpPr>
          <p:spPr>
            <a:xfrm>
              <a:off x="1007604" y="3933056"/>
              <a:ext cx="936000" cy="936000"/>
            </a:xfrm>
            <a:prstGeom prst="ellipse">
              <a:avLst/>
            </a:prstGeom>
            <a:solidFill>
              <a:srgbClr val="FF00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互助</a:t>
              </a:r>
            </a:p>
          </p:txBody>
        </p:sp>
        <p:sp>
          <p:nvSpPr>
            <p:cNvPr id="22" name="椭圆 21">
              <a:extLst>
                <a:ext uri="{FF2B5EF4-FFF2-40B4-BE49-F238E27FC236}">
                  <a16:creationId xmlns="" xmlns:a16="http://schemas.microsoft.com/office/drawing/2014/main" id="{F57C3662-B913-4F3D-8D95-CA533463BE6B}"/>
                </a:ext>
              </a:extLst>
            </p:cNvPr>
            <p:cNvSpPr/>
            <p:nvPr/>
          </p:nvSpPr>
          <p:spPr>
            <a:xfrm>
              <a:off x="1835696" y="4293056"/>
              <a:ext cx="216000" cy="216000"/>
            </a:xfrm>
            <a:prstGeom prst="ellipse">
              <a:avLst/>
            </a:prstGeom>
            <a:solidFill>
              <a:srgbClr val="FF0000"/>
            </a:solidFill>
            <a:ln w="57150">
              <a:solidFill>
                <a:srgbClr val="FECF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3" name="直接连接符 22">
              <a:extLst>
                <a:ext uri="{FF2B5EF4-FFF2-40B4-BE49-F238E27FC236}">
                  <a16:creationId xmlns="" xmlns:a16="http://schemas.microsoft.com/office/drawing/2014/main" id="{003EA815-8CB7-4694-8AFE-3F09A9A6493F}"/>
                </a:ext>
              </a:extLst>
            </p:cNvPr>
            <p:cNvCxnSpPr/>
            <p:nvPr/>
          </p:nvCxnSpPr>
          <p:spPr>
            <a:xfrm>
              <a:off x="2051720" y="4400262"/>
              <a:ext cx="86409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 xmlns:a16="http://schemas.microsoft.com/office/drawing/2014/main" id="{029C38CF-04F0-40FC-A5E8-45FBB6FCCCF5}"/>
                </a:ext>
              </a:extLst>
            </p:cNvPr>
            <p:cNvSpPr/>
            <p:nvPr/>
          </p:nvSpPr>
          <p:spPr>
            <a:xfrm>
              <a:off x="2915816" y="4216390"/>
              <a:ext cx="4968552" cy="369332"/>
            </a:xfrm>
            <a:prstGeom prst="rect">
              <a:avLst/>
            </a:prstGeom>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唤醒仁爱之心，帮助人们走出困境、自强自立。</a:t>
              </a:r>
            </a:p>
          </p:txBody>
        </p:sp>
      </p:grpSp>
      <p:grpSp>
        <p:nvGrpSpPr>
          <p:cNvPr id="25" name="组合 24">
            <a:extLst>
              <a:ext uri="{FF2B5EF4-FFF2-40B4-BE49-F238E27FC236}">
                <a16:creationId xmlns="" xmlns:a16="http://schemas.microsoft.com/office/drawing/2014/main" id="{180DBD28-37B9-4EB4-8169-07363BF4256F}"/>
              </a:ext>
            </a:extLst>
          </p:cNvPr>
          <p:cNvGrpSpPr/>
          <p:nvPr/>
        </p:nvGrpSpPr>
        <p:grpSpPr>
          <a:xfrm>
            <a:off x="5171220" y="5018757"/>
            <a:ext cx="7020780" cy="936000"/>
            <a:chOff x="1007604" y="5229200"/>
            <a:chExt cx="7020780" cy="936000"/>
          </a:xfrm>
        </p:grpSpPr>
        <p:sp>
          <p:nvSpPr>
            <p:cNvPr id="26" name="椭圆 25">
              <a:extLst>
                <a:ext uri="{FF2B5EF4-FFF2-40B4-BE49-F238E27FC236}">
                  <a16:creationId xmlns="" xmlns:a16="http://schemas.microsoft.com/office/drawing/2014/main" id="{CAE1BBA6-732A-42D9-B9BC-3A4D2F0434CE}"/>
                </a:ext>
              </a:extLst>
            </p:cNvPr>
            <p:cNvSpPr/>
            <p:nvPr/>
          </p:nvSpPr>
          <p:spPr>
            <a:xfrm>
              <a:off x="1007604" y="5229200"/>
              <a:ext cx="936000" cy="936000"/>
            </a:xfrm>
            <a:prstGeom prst="ellipse">
              <a:avLst/>
            </a:prstGeom>
            <a:solidFill>
              <a:srgbClr val="FF0000"/>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进步</a:t>
              </a:r>
            </a:p>
          </p:txBody>
        </p:sp>
        <p:sp>
          <p:nvSpPr>
            <p:cNvPr id="27" name="矩形 26">
              <a:extLst>
                <a:ext uri="{FF2B5EF4-FFF2-40B4-BE49-F238E27FC236}">
                  <a16:creationId xmlns="" xmlns:a16="http://schemas.microsoft.com/office/drawing/2014/main" id="{D72EBC74-9510-497D-AC23-78AE643684A3}"/>
                </a:ext>
              </a:extLst>
            </p:cNvPr>
            <p:cNvSpPr/>
            <p:nvPr/>
          </p:nvSpPr>
          <p:spPr>
            <a:xfrm>
              <a:off x="2915816" y="5512534"/>
              <a:ext cx="5112568" cy="369332"/>
            </a:xfrm>
            <a:prstGeom prst="rect">
              <a:avLst/>
            </a:prstGeom>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参与志愿服务，提升自身能力，促进社会进步。</a:t>
              </a:r>
            </a:p>
          </p:txBody>
        </p:sp>
        <p:sp>
          <p:nvSpPr>
            <p:cNvPr id="28" name="椭圆 27">
              <a:extLst>
                <a:ext uri="{FF2B5EF4-FFF2-40B4-BE49-F238E27FC236}">
                  <a16:creationId xmlns="" xmlns:a16="http://schemas.microsoft.com/office/drawing/2014/main" id="{031690AD-E543-4044-A8AD-6FDC56482370}"/>
                </a:ext>
              </a:extLst>
            </p:cNvPr>
            <p:cNvSpPr/>
            <p:nvPr/>
          </p:nvSpPr>
          <p:spPr>
            <a:xfrm>
              <a:off x="1835696" y="5589200"/>
              <a:ext cx="216000" cy="216000"/>
            </a:xfrm>
            <a:prstGeom prst="ellipse">
              <a:avLst/>
            </a:prstGeom>
            <a:solidFill>
              <a:srgbClr val="FF0000"/>
            </a:solidFill>
            <a:ln w="57150">
              <a:solidFill>
                <a:srgbClr val="FECF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a:extLst>
                <a:ext uri="{FF2B5EF4-FFF2-40B4-BE49-F238E27FC236}">
                  <a16:creationId xmlns="" xmlns:a16="http://schemas.microsoft.com/office/drawing/2014/main" id="{1B58A737-35A1-4985-8FDC-DF768B2B2927}"/>
                </a:ext>
              </a:extLst>
            </p:cNvPr>
            <p:cNvCxnSpPr/>
            <p:nvPr/>
          </p:nvCxnSpPr>
          <p:spPr>
            <a:xfrm>
              <a:off x="2051720" y="5696406"/>
              <a:ext cx="86409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0" name="矩形 29">
            <a:extLst>
              <a:ext uri="{FF2B5EF4-FFF2-40B4-BE49-F238E27FC236}">
                <a16:creationId xmlns="" xmlns:a16="http://schemas.microsoft.com/office/drawing/2014/main" id="{FAC6EA15-6349-4BA5-A934-66E11A90CB0D}"/>
              </a:ext>
            </a:extLst>
          </p:cNvPr>
          <p:cNvSpPr/>
          <p:nvPr/>
        </p:nvSpPr>
        <p:spPr>
          <a:xfrm>
            <a:off x="1588988" y="3223151"/>
            <a:ext cx="3449543"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志愿精神的内涵</a:t>
            </a:r>
          </a:p>
        </p:txBody>
      </p:sp>
      <p:sp>
        <p:nvSpPr>
          <p:cNvPr id="31" name="椭圆 30">
            <a:extLst>
              <a:ext uri="{FF2B5EF4-FFF2-40B4-BE49-F238E27FC236}">
                <a16:creationId xmlns="" xmlns:a16="http://schemas.microsoft.com/office/drawing/2014/main" id="{9DFDE818-0781-43F2-BC12-6F468B6CFEAF}"/>
              </a:ext>
            </a:extLst>
          </p:cNvPr>
          <p:cNvSpPr/>
          <p:nvPr/>
        </p:nvSpPr>
        <p:spPr>
          <a:xfrm>
            <a:off x="80513" y="2742543"/>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a:extLst>
              <a:ext uri="{FF2B5EF4-FFF2-40B4-BE49-F238E27FC236}">
                <a16:creationId xmlns="" xmlns:a16="http://schemas.microsoft.com/office/drawing/2014/main" id="{20C83C79-21BB-4C36-B2A4-BCC63F5AFB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903845"/>
            <a:ext cx="1768572" cy="1250302"/>
          </a:xfrm>
          <a:prstGeom prst="rect">
            <a:avLst/>
          </a:prstGeom>
        </p:spPr>
      </p:pic>
    </p:spTree>
    <p:extLst>
      <p:ext uri="{BB962C8B-B14F-4D97-AF65-F5344CB8AC3E}">
        <p14:creationId xmlns:p14="http://schemas.microsoft.com/office/powerpoint/2010/main" val="313184028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a:extLst>
              <a:ext uri="{FF2B5EF4-FFF2-40B4-BE49-F238E27FC236}">
                <a16:creationId xmlns="" xmlns:a16="http://schemas.microsoft.com/office/drawing/2014/main" id="{2C088CC6-6D19-4BE6-AB75-B5C48E2FCBB7}"/>
              </a:ext>
            </a:extLst>
          </p:cNvPr>
          <p:cNvSpPr/>
          <p:nvPr/>
        </p:nvSpPr>
        <p:spPr>
          <a:xfrm>
            <a:off x="4812770" y="2486202"/>
            <a:ext cx="2520280" cy="576064"/>
          </a:xfrm>
          <a:prstGeom prst="rect">
            <a:avLst/>
          </a:prstGeom>
          <a:solidFill>
            <a:srgbClr val="FF0000"/>
          </a:solidFill>
          <a:ln w="12700">
            <a:solidFill>
              <a:srgbClr val="FF0000"/>
            </a:solidFill>
          </a:ln>
          <a:effectLst/>
        </p:spPr>
        <p:txBody>
          <a:bodyPr wrap="square" rtlCol="0" anchor="ctr">
            <a:spAutoFit/>
          </a:bodyPr>
          <a:lstStyle/>
          <a:p>
            <a:pPr algn="ctr"/>
            <a:endParaRPr lang="zh-CN" altLang="en-US" sz="1600" b="1">
              <a:solidFill>
                <a:schemeClr val="bg1"/>
              </a:solidFill>
              <a:latin typeface="微软雅黑" pitchFamily="34" charset="-122"/>
              <a:ea typeface="微软雅黑" pitchFamily="34" charset="-122"/>
              <a:cs typeface="Lao UI" pitchFamily="34" charset="0"/>
            </a:endParaRPr>
          </a:p>
        </p:txBody>
      </p:sp>
      <p:sp>
        <p:nvSpPr>
          <p:cNvPr id="34" name="矩形 33">
            <a:extLst>
              <a:ext uri="{FF2B5EF4-FFF2-40B4-BE49-F238E27FC236}">
                <a16:creationId xmlns="" xmlns:a16="http://schemas.microsoft.com/office/drawing/2014/main" id="{AC6032B4-2B3D-4486-88C1-ABB64B48F3D0}"/>
              </a:ext>
            </a:extLst>
          </p:cNvPr>
          <p:cNvSpPr/>
          <p:nvPr/>
        </p:nvSpPr>
        <p:spPr>
          <a:xfrm>
            <a:off x="7621082" y="2486202"/>
            <a:ext cx="2520280" cy="576064"/>
          </a:xfrm>
          <a:prstGeom prst="rect">
            <a:avLst/>
          </a:prstGeom>
          <a:solidFill>
            <a:srgbClr val="FF0000"/>
          </a:solidFill>
          <a:ln w="12700">
            <a:solidFill>
              <a:srgbClr val="FF0000"/>
            </a:solidFill>
          </a:ln>
          <a:effectLst/>
        </p:spPr>
        <p:txBody>
          <a:bodyPr wrap="square" rtlCol="0" anchor="ctr">
            <a:spAutoFit/>
          </a:bodyPr>
          <a:lstStyle/>
          <a:p>
            <a:pPr algn="ctr"/>
            <a:endParaRPr lang="zh-CN" altLang="en-US" sz="1600" b="1">
              <a:solidFill>
                <a:schemeClr val="bg1"/>
              </a:solidFill>
              <a:latin typeface="微软雅黑" pitchFamily="34" charset="-122"/>
              <a:ea typeface="微软雅黑" pitchFamily="34" charset="-122"/>
              <a:cs typeface="Lao UI" pitchFamily="34" charset="0"/>
            </a:endParaRPr>
          </a:p>
        </p:txBody>
      </p:sp>
      <p:sp>
        <p:nvSpPr>
          <p:cNvPr id="35" name="矩形 34">
            <a:extLst>
              <a:ext uri="{FF2B5EF4-FFF2-40B4-BE49-F238E27FC236}">
                <a16:creationId xmlns="" xmlns:a16="http://schemas.microsoft.com/office/drawing/2014/main" id="{AA6541AE-E826-4928-A0EB-4F7818214DF6}"/>
              </a:ext>
            </a:extLst>
          </p:cNvPr>
          <p:cNvSpPr/>
          <p:nvPr/>
        </p:nvSpPr>
        <p:spPr>
          <a:xfrm>
            <a:off x="2004458" y="2486202"/>
            <a:ext cx="2520280" cy="576064"/>
          </a:xfrm>
          <a:prstGeom prst="rect">
            <a:avLst/>
          </a:prstGeom>
          <a:solidFill>
            <a:srgbClr val="FF0000"/>
          </a:solidFill>
          <a:ln w="12700">
            <a:solidFill>
              <a:srgbClr val="FF0000"/>
            </a:solidFill>
          </a:ln>
          <a:effectLst/>
        </p:spPr>
        <p:txBody>
          <a:bodyPr wrap="square" rtlCol="0" anchor="ctr">
            <a:spAutoFit/>
          </a:bodyPr>
          <a:lstStyle/>
          <a:p>
            <a:pPr algn="ctr"/>
            <a:endParaRPr lang="zh-CN" altLang="en-US" sz="1600" b="1">
              <a:solidFill>
                <a:schemeClr val="bg1"/>
              </a:solidFill>
              <a:latin typeface="微软雅黑" pitchFamily="34" charset="-122"/>
              <a:ea typeface="微软雅黑" pitchFamily="34" charset="-122"/>
              <a:cs typeface="Lao UI" pitchFamily="34" charset="0"/>
            </a:endParaRPr>
          </a:p>
        </p:txBody>
      </p:sp>
      <p:sp>
        <p:nvSpPr>
          <p:cNvPr id="36" name="椭圆 35">
            <a:extLst>
              <a:ext uri="{FF2B5EF4-FFF2-40B4-BE49-F238E27FC236}">
                <a16:creationId xmlns="" xmlns:a16="http://schemas.microsoft.com/office/drawing/2014/main" id="{B7BEA6B2-DADC-4A79-B048-CF39A0D51537}"/>
              </a:ext>
            </a:extLst>
          </p:cNvPr>
          <p:cNvSpPr/>
          <p:nvPr/>
        </p:nvSpPr>
        <p:spPr>
          <a:xfrm>
            <a:off x="2724538" y="1838130"/>
            <a:ext cx="936000" cy="936000"/>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事前</a:t>
            </a:r>
          </a:p>
        </p:txBody>
      </p:sp>
      <p:sp>
        <p:nvSpPr>
          <p:cNvPr id="37" name="矩形 36">
            <a:extLst>
              <a:ext uri="{FF2B5EF4-FFF2-40B4-BE49-F238E27FC236}">
                <a16:creationId xmlns="" xmlns:a16="http://schemas.microsoft.com/office/drawing/2014/main" id="{C659ECAC-4BA0-466F-BB8D-112E33660A38}"/>
              </a:ext>
            </a:extLst>
          </p:cNvPr>
          <p:cNvSpPr/>
          <p:nvPr/>
        </p:nvSpPr>
        <p:spPr>
          <a:xfrm>
            <a:off x="2076466" y="2558210"/>
            <a:ext cx="2376264" cy="427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积极准备，周密计划</a:t>
            </a:r>
          </a:p>
        </p:txBody>
      </p:sp>
      <p:sp>
        <p:nvSpPr>
          <p:cNvPr id="38" name="椭圆 37">
            <a:extLst>
              <a:ext uri="{FF2B5EF4-FFF2-40B4-BE49-F238E27FC236}">
                <a16:creationId xmlns="" xmlns:a16="http://schemas.microsoft.com/office/drawing/2014/main" id="{B13D07E1-650B-4B4F-B670-077D5E905969}"/>
              </a:ext>
            </a:extLst>
          </p:cNvPr>
          <p:cNvSpPr/>
          <p:nvPr/>
        </p:nvSpPr>
        <p:spPr>
          <a:xfrm>
            <a:off x="5532850" y="1838130"/>
            <a:ext cx="936000" cy="936000"/>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事中</a:t>
            </a:r>
          </a:p>
        </p:txBody>
      </p:sp>
      <p:sp>
        <p:nvSpPr>
          <p:cNvPr id="39" name="矩形 38">
            <a:extLst>
              <a:ext uri="{FF2B5EF4-FFF2-40B4-BE49-F238E27FC236}">
                <a16:creationId xmlns="" xmlns:a16="http://schemas.microsoft.com/office/drawing/2014/main" id="{D6B96EAF-3E7C-4B5F-8A8F-72CDB60DF6D4}"/>
              </a:ext>
            </a:extLst>
          </p:cNvPr>
          <p:cNvSpPr/>
          <p:nvPr/>
        </p:nvSpPr>
        <p:spPr>
          <a:xfrm>
            <a:off x="4884778" y="2558210"/>
            <a:ext cx="2376264" cy="427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利用资源，从容应对</a:t>
            </a:r>
          </a:p>
        </p:txBody>
      </p:sp>
      <p:sp>
        <p:nvSpPr>
          <p:cNvPr id="40" name="椭圆 39">
            <a:extLst>
              <a:ext uri="{FF2B5EF4-FFF2-40B4-BE49-F238E27FC236}">
                <a16:creationId xmlns="" xmlns:a16="http://schemas.microsoft.com/office/drawing/2014/main" id="{F8CFBB05-E41F-4EF8-8131-A4BBB5F3123B}"/>
              </a:ext>
            </a:extLst>
          </p:cNvPr>
          <p:cNvSpPr/>
          <p:nvPr/>
        </p:nvSpPr>
        <p:spPr>
          <a:xfrm>
            <a:off x="8341162" y="1838130"/>
            <a:ext cx="936000" cy="936000"/>
          </a:xfrm>
          <a:prstGeom prst="ellips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事后</a:t>
            </a:r>
          </a:p>
        </p:txBody>
      </p:sp>
      <p:sp>
        <p:nvSpPr>
          <p:cNvPr id="41" name="矩形 40">
            <a:extLst>
              <a:ext uri="{FF2B5EF4-FFF2-40B4-BE49-F238E27FC236}">
                <a16:creationId xmlns="" xmlns:a16="http://schemas.microsoft.com/office/drawing/2014/main" id="{41439117-D23E-4E76-8D31-106A79DB6FD8}"/>
              </a:ext>
            </a:extLst>
          </p:cNvPr>
          <p:cNvSpPr/>
          <p:nvPr/>
        </p:nvSpPr>
        <p:spPr>
          <a:xfrm>
            <a:off x="7693090" y="2624193"/>
            <a:ext cx="2376264" cy="427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微软雅黑" pitchFamily="34" charset="-122"/>
                <a:ea typeface="微软雅黑" pitchFamily="34" charset="-122"/>
              </a:rPr>
              <a:t>调适心态，转化成果</a:t>
            </a:r>
          </a:p>
        </p:txBody>
      </p:sp>
      <p:sp>
        <p:nvSpPr>
          <p:cNvPr id="42" name="矩形 41">
            <a:extLst>
              <a:ext uri="{FF2B5EF4-FFF2-40B4-BE49-F238E27FC236}">
                <a16:creationId xmlns="" xmlns:a16="http://schemas.microsoft.com/office/drawing/2014/main" id="{8CF03B8A-84B0-485F-8274-9C6E45444396}"/>
              </a:ext>
            </a:extLst>
          </p:cNvPr>
          <p:cNvSpPr/>
          <p:nvPr/>
        </p:nvSpPr>
        <p:spPr>
          <a:xfrm>
            <a:off x="2004458" y="3134274"/>
            <a:ext cx="2520280" cy="3240360"/>
          </a:xfrm>
          <a:prstGeom prst="rect">
            <a:avLst/>
          </a:prstGeom>
          <a:noFill/>
          <a:ln w="28575">
            <a:solidFill>
              <a:srgbClr val="FF0000"/>
            </a:solidFill>
            <a:prstDash val="solid"/>
          </a:ln>
          <a:effectLst/>
        </p:spPr>
        <p:txBody>
          <a:bodyPr wrap="square" rtlCol="0" anchor="ctr">
            <a:spAutoFit/>
          </a:bodyPr>
          <a:lstStyle/>
          <a:p>
            <a:pPr algn="ctr"/>
            <a:endParaRPr lang="zh-CN" altLang="en-US" sz="1600" b="1">
              <a:solidFill>
                <a:schemeClr val="bg1"/>
              </a:solidFill>
              <a:latin typeface="微软雅黑" pitchFamily="34" charset="-122"/>
              <a:ea typeface="微软雅黑" pitchFamily="34" charset="-122"/>
              <a:cs typeface="Lao UI" pitchFamily="34" charset="0"/>
            </a:endParaRPr>
          </a:p>
        </p:txBody>
      </p:sp>
      <p:sp>
        <p:nvSpPr>
          <p:cNvPr id="43" name="矩形 42">
            <a:extLst>
              <a:ext uri="{FF2B5EF4-FFF2-40B4-BE49-F238E27FC236}">
                <a16:creationId xmlns="" xmlns:a16="http://schemas.microsoft.com/office/drawing/2014/main" id="{9477B1CB-C56F-47E6-B53D-7B2FEA72BFAE}"/>
              </a:ext>
            </a:extLst>
          </p:cNvPr>
          <p:cNvSpPr/>
          <p:nvPr/>
        </p:nvSpPr>
        <p:spPr>
          <a:xfrm>
            <a:off x="2004458" y="3206282"/>
            <a:ext cx="2376264" cy="2723374"/>
          </a:xfrm>
          <a:prstGeom prst="rect">
            <a:avLst/>
          </a:prstGeom>
        </p:spPr>
        <p:txBody>
          <a:bodyPr wrap="square">
            <a:spAutoFit/>
          </a:bodyPr>
          <a:lstStyle/>
          <a:p>
            <a:pPr marL="0" lvl="1" eaLnBrk="1" hangingPunct="1">
              <a:lnSpc>
                <a:spcPct val="120000"/>
              </a:lnSpc>
            </a:pPr>
            <a:r>
              <a:rPr lang="zh-CN" altLang="en-US" dirty="0">
                <a:solidFill>
                  <a:srgbClr val="FF0000"/>
                </a:solidFill>
                <a:latin typeface="微软雅黑" pitchFamily="34" charset="-122"/>
                <a:ea typeface="微软雅黑" pitchFamily="34" charset="-122"/>
              </a:rPr>
              <a:t>知彼知己</a:t>
            </a:r>
            <a:endParaRPr lang="en-US" altLang="zh-CN" dirty="0">
              <a:solidFill>
                <a:srgbClr val="FF0000"/>
              </a:solidFill>
              <a:latin typeface="微软雅黑" pitchFamily="34" charset="-122"/>
              <a:ea typeface="微软雅黑" pitchFamily="34" charset="-122"/>
            </a:endParaRPr>
          </a:p>
          <a:p>
            <a:pPr marL="0" lvl="1" eaLnBrk="1" hangingPunct="1">
              <a:lnSpc>
                <a:spcPct val="120000"/>
              </a:lnSpc>
            </a:pPr>
            <a:r>
              <a:rPr lang="zh-CN" altLang="en-US" dirty="0">
                <a:solidFill>
                  <a:srgbClr val="FF0000"/>
                </a:solidFill>
                <a:latin typeface="微软雅黑" pitchFamily="34" charset="-122"/>
                <a:ea typeface="微软雅黑" pitchFamily="34" charset="-122"/>
              </a:rPr>
              <a:t>合理匹配</a:t>
            </a:r>
          </a:p>
          <a:p>
            <a:pPr marL="0" lvl="1" eaLnBrk="1" hangingPunct="1">
              <a:lnSpc>
                <a:spcPct val="120000"/>
              </a:lnSpc>
            </a:pPr>
            <a:r>
              <a:rPr lang="zh-CN" altLang="en-US" dirty="0">
                <a:solidFill>
                  <a:srgbClr val="FF0000"/>
                </a:solidFill>
                <a:latin typeface="微软雅黑" pitchFamily="34" charset="-122"/>
                <a:ea typeface="微软雅黑" pitchFamily="34" charset="-122"/>
              </a:rPr>
              <a:t>加强学习</a:t>
            </a:r>
          </a:p>
          <a:p>
            <a:pPr marL="0" lvl="1" eaLnBrk="1" hangingPunct="1">
              <a:lnSpc>
                <a:spcPct val="120000"/>
              </a:lnSpc>
            </a:pPr>
            <a:r>
              <a:rPr lang="zh-CN" altLang="en-US" dirty="0">
                <a:solidFill>
                  <a:srgbClr val="FF0000"/>
                </a:solidFill>
                <a:latin typeface="微软雅黑" pitchFamily="34" charset="-122"/>
                <a:ea typeface="微软雅黑" pitchFamily="34" charset="-122"/>
              </a:rPr>
              <a:t>悦纳自我</a:t>
            </a:r>
            <a:endParaRPr lang="en-US" altLang="zh-CN" dirty="0">
              <a:solidFill>
                <a:srgbClr val="FF0000"/>
              </a:solidFill>
              <a:latin typeface="微软雅黑" pitchFamily="34" charset="-122"/>
              <a:ea typeface="微软雅黑" pitchFamily="34" charset="-122"/>
            </a:endParaRPr>
          </a:p>
          <a:p>
            <a:pPr marL="0" lvl="1" eaLnBrk="1" hangingPunct="1">
              <a:lnSpc>
                <a:spcPct val="120000"/>
              </a:lnSpc>
            </a:pPr>
            <a:r>
              <a:rPr lang="zh-CN" altLang="en-US" dirty="0">
                <a:solidFill>
                  <a:srgbClr val="FF0000"/>
                </a:solidFill>
                <a:latin typeface="微软雅黑" pitchFamily="34" charset="-122"/>
                <a:ea typeface="微软雅黑" pitchFamily="34" charset="-122"/>
              </a:rPr>
              <a:t>保持平常心</a:t>
            </a:r>
          </a:p>
          <a:p>
            <a:pPr marL="0" lvl="1" eaLnBrk="1" hangingPunct="1">
              <a:lnSpc>
                <a:spcPct val="120000"/>
              </a:lnSpc>
            </a:pPr>
            <a:r>
              <a:rPr lang="zh-CN" altLang="en-US" dirty="0">
                <a:solidFill>
                  <a:srgbClr val="FF0000"/>
                </a:solidFill>
                <a:latin typeface="微软雅黑" pitchFamily="34" charset="-122"/>
                <a:ea typeface="微软雅黑" pitchFamily="34" charset="-122"/>
              </a:rPr>
              <a:t>信息储备</a:t>
            </a:r>
            <a:endParaRPr lang="en-US" altLang="zh-CN" dirty="0">
              <a:solidFill>
                <a:srgbClr val="FF0000"/>
              </a:solidFill>
              <a:latin typeface="微软雅黑" pitchFamily="34" charset="-122"/>
              <a:ea typeface="微软雅黑" pitchFamily="34" charset="-122"/>
            </a:endParaRPr>
          </a:p>
          <a:p>
            <a:pPr marL="0" lvl="1" eaLnBrk="1" hangingPunct="1">
              <a:lnSpc>
                <a:spcPct val="120000"/>
              </a:lnSpc>
            </a:pPr>
            <a:r>
              <a:rPr lang="zh-CN" altLang="en-US" dirty="0">
                <a:solidFill>
                  <a:srgbClr val="FF0000"/>
                </a:solidFill>
                <a:latin typeface="微软雅黑" pitchFamily="34" charset="-122"/>
                <a:ea typeface="微软雅黑" pitchFamily="34" charset="-122"/>
              </a:rPr>
              <a:t>工具准备</a:t>
            </a:r>
          </a:p>
          <a:p>
            <a:pPr marL="0" lvl="1" eaLnBrk="1" hangingPunct="1">
              <a:lnSpc>
                <a:spcPct val="120000"/>
              </a:lnSpc>
            </a:pPr>
            <a:r>
              <a:rPr lang="zh-CN" altLang="en-US" dirty="0">
                <a:solidFill>
                  <a:srgbClr val="FF0000"/>
                </a:solidFill>
                <a:latin typeface="微软雅黑" pitchFamily="34" charset="-122"/>
                <a:ea typeface="微软雅黑" pitchFamily="34" charset="-122"/>
              </a:rPr>
              <a:t>熟悉社会支持系统</a:t>
            </a:r>
          </a:p>
        </p:txBody>
      </p:sp>
      <p:sp>
        <p:nvSpPr>
          <p:cNvPr id="44" name="矩形 43">
            <a:extLst>
              <a:ext uri="{FF2B5EF4-FFF2-40B4-BE49-F238E27FC236}">
                <a16:creationId xmlns="" xmlns:a16="http://schemas.microsoft.com/office/drawing/2014/main" id="{BACED029-6273-453B-8448-F2DE5C78FE4D}"/>
              </a:ext>
            </a:extLst>
          </p:cNvPr>
          <p:cNvSpPr/>
          <p:nvPr/>
        </p:nvSpPr>
        <p:spPr>
          <a:xfrm>
            <a:off x="4812770" y="3134274"/>
            <a:ext cx="2520280" cy="3240360"/>
          </a:xfrm>
          <a:prstGeom prst="rect">
            <a:avLst/>
          </a:prstGeom>
          <a:noFill/>
          <a:ln w="28575">
            <a:solidFill>
              <a:srgbClr val="FF0000"/>
            </a:solidFill>
            <a:prstDash val="solid"/>
          </a:ln>
          <a:effectLst/>
        </p:spPr>
        <p:txBody>
          <a:bodyPr wrap="square" rtlCol="0" anchor="ctr">
            <a:spAutoFit/>
          </a:bodyPr>
          <a:lstStyle/>
          <a:p>
            <a:pPr algn="ctr"/>
            <a:endParaRPr lang="zh-CN" altLang="en-US" sz="1600" b="1">
              <a:solidFill>
                <a:schemeClr val="bg1"/>
              </a:solidFill>
              <a:latin typeface="微软雅黑" pitchFamily="34" charset="-122"/>
              <a:ea typeface="微软雅黑" pitchFamily="34" charset="-122"/>
              <a:cs typeface="Lao UI" pitchFamily="34" charset="0"/>
            </a:endParaRPr>
          </a:p>
        </p:txBody>
      </p:sp>
      <p:sp>
        <p:nvSpPr>
          <p:cNvPr id="45" name="矩形 44">
            <a:extLst>
              <a:ext uri="{FF2B5EF4-FFF2-40B4-BE49-F238E27FC236}">
                <a16:creationId xmlns="" xmlns:a16="http://schemas.microsoft.com/office/drawing/2014/main" id="{738A5261-3846-4AAE-B5D8-DA2486D15921}"/>
              </a:ext>
            </a:extLst>
          </p:cNvPr>
          <p:cNvSpPr/>
          <p:nvPr/>
        </p:nvSpPr>
        <p:spPr>
          <a:xfrm>
            <a:off x="7621082" y="3134274"/>
            <a:ext cx="2520280" cy="3240360"/>
          </a:xfrm>
          <a:prstGeom prst="rect">
            <a:avLst/>
          </a:prstGeom>
          <a:noFill/>
          <a:ln w="28575">
            <a:solidFill>
              <a:srgbClr val="FF0000"/>
            </a:solidFill>
            <a:prstDash val="solid"/>
          </a:ln>
          <a:effectLst/>
        </p:spPr>
        <p:txBody>
          <a:bodyPr wrap="square" rtlCol="0" anchor="ctr">
            <a:spAutoFit/>
          </a:bodyPr>
          <a:lstStyle/>
          <a:p>
            <a:pPr algn="ctr"/>
            <a:endParaRPr lang="zh-CN" altLang="en-US" sz="1600" b="1">
              <a:solidFill>
                <a:schemeClr val="bg1"/>
              </a:solidFill>
              <a:latin typeface="微软雅黑" pitchFamily="34" charset="-122"/>
              <a:ea typeface="微软雅黑" pitchFamily="34" charset="-122"/>
              <a:cs typeface="Lao UI" pitchFamily="34" charset="0"/>
            </a:endParaRPr>
          </a:p>
        </p:txBody>
      </p:sp>
      <p:sp>
        <p:nvSpPr>
          <p:cNvPr id="46" name="矩形 45">
            <a:extLst>
              <a:ext uri="{FF2B5EF4-FFF2-40B4-BE49-F238E27FC236}">
                <a16:creationId xmlns="" xmlns:a16="http://schemas.microsoft.com/office/drawing/2014/main" id="{AF056329-CED0-4576-9967-826AB5B22CCF}"/>
              </a:ext>
            </a:extLst>
          </p:cNvPr>
          <p:cNvSpPr/>
          <p:nvPr/>
        </p:nvSpPr>
        <p:spPr>
          <a:xfrm>
            <a:off x="4812770" y="3202214"/>
            <a:ext cx="2376264" cy="2058577"/>
          </a:xfrm>
          <a:prstGeom prst="rect">
            <a:avLst/>
          </a:prstGeom>
        </p:spPr>
        <p:txBody>
          <a:bodyPr wrap="square">
            <a:spAutoFit/>
          </a:bodyPr>
          <a:lstStyle/>
          <a:p>
            <a:pPr marL="0" lvl="1" eaLnBrk="1" hangingPunct="1">
              <a:lnSpc>
                <a:spcPct val="120000"/>
              </a:lnSpc>
            </a:pPr>
            <a:r>
              <a:rPr lang="zh-CN" altLang="en-US" dirty="0">
                <a:solidFill>
                  <a:srgbClr val="FF0000"/>
                </a:solidFill>
                <a:latin typeface="微软雅黑" pitchFamily="34" charset="-122"/>
                <a:ea typeface="微软雅黑" pitchFamily="34" charset="-122"/>
              </a:rPr>
              <a:t>消除紧张感</a:t>
            </a:r>
            <a:endParaRPr lang="en-US" altLang="zh-CN" dirty="0">
              <a:solidFill>
                <a:srgbClr val="FF0000"/>
              </a:solidFill>
              <a:latin typeface="微软雅黑" pitchFamily="34" charset="-122"/>
              <a:ea typeface="微软雅黑" pitchFamily="34" charset="-122"/>
            </a:endParaRPr>
          </a:p>
          <a:p>
            <a:pPr marL="0" lvl="1" eaLnBrk="1" hangingPunct="1">
              <a:lnSpc>
                <a:spcPct val="120000"/>
              </a:lnSpc>
            </a:pPr>
            <a:r>
              <a:rPr lang="zh-CN" altLang="en-US" dirty="0">
                <a:solidFill>
                  <a:srgbClr val="FF0000"/>
                </a:solidFill>
                <a:latin typeface="微软雅黑" pitchFamily="34" charset="-122"/>
                <a:ea typeface="微软雅黑" pitchFamily="34" charset="-122"/>
              </a:rPr>
              <a:t>保持积极心态</a:t>
            </a:r>
          </a:p>
          <a:p>
            <a:pPr marL="0" lvl="1" eaLnBrk="1" hangingPunct="1">
              <a:lnSpc>
                <a:spcPct val="120000"/>
              </a:lnSpc>
            </a:pPr>
            <a:r>
              <a:rPr lang="zh-CN" altLang="en-US" dirty="0">
                <a:solidFill>
                  <a:srgbClr val="FF0000"/>
                </a:solidFill>
                <a:latin typeface="微软雅黑" pitchFamily="34" charset="-122"/>
                <a:ea typeface="微软雅黑" pitchFamily="34" charset="-122"/>
              </a:rPr>
              <a:t>主动沟通</a:t>
            </a:r>
            <a:endParaRPr lang="en-US" altLang="zh-CN" dirty="0">
              <a:solidFill>
                <a:srgbClr val="FF0000"/>
              </a:solidFill>
              <a:latin typeface="微软雅黑" pitchFamily="34" charset="-122"/>
              <a:ea typeface="微软雅黑" pitchFamily="34" charset="-122"/>
            </a:endParaRPr>
          </a:p>
          <a:p>
            <a:pPr marL="0" lvl="1" eaLnBrk="1" hangingPunct="1">
              <a:lnSpc>
                <a:spcPct val="120000"/>
              </a:lnSpc>
            </a:pPr>
            <a:r>
              <a:rPr lang="zh-CN" altLang="en-US" dirty="0">
                <a:solidFill>
                  <a:srgbClr val="FF0000"/>
                </a:solidFill>
                <a:latin typeface="微软雅黑" pitchFamily="34" charset="-122"/>
                <a:ea typeface="微软雅黑" pitchFamily="34" charset="-122"/>
              </a:rPr>
              <a:t>寻求帮助</a:t>
            </a:r>
          </a:p>
          <a:p>
            <a:pPr marL="0" lvl="1" eaLnBrk="1" hangingPunct="1">
              <a:lnSpc>
                <a:spcPct val="120000"/>
              </a:lnSpc>
            </a:pPr>
            <a:r>
              <a:rPr lang="zh-CN" altLang="en-US" dirty="0">
                <a:solidFill>
                  <a:srgbClr val="FF0000"/>
                </a:solidFill>
                <a:latin typeface="微软雅黑" pitchFamily="34" charset="-122"/>
                <a:ea typeface="微软雅黑" pitchFamily="34" charset="-122"/>
              </a:rPr>
              <a:t>团队的力量</a:t>
            </a:r>
          </a:p>
          <a:p>
            <a:pPr marL="0" lvl="1" eaLnBrk="1" hangingPunct="1">
              <a:lnSpc>
                <a:spcPct val="120000"/>
              </a:lnSpc>
            </a:pPr>
            <a:r>
              <a:rPr lang="zh-CN" altLang="en-US" dirty="0">
                <a:solidFill>
                  <a:srgbClr val="FF0000"/>
                </a:solidFill>
                <a:latin typeface="微软雅黑" pitchFamily="34" charset="-122"/>
                <a:ea typeface="微软雅黑" pitchFamily="34" charset="-122"/>
              </a:rPr>
              <a:t>可以选择暂时退出</a:t>
            </a:r>
          </a:p>
        </p:txBody>
      </p:sp>
      <p:sp>
        <p:nvSpPr>
          <p:cNvPr id="47" name="矩形 46">
            <a:extLst>
              <a:ext uri="{FF2B5EF4-FFF2-40B4-BE49-F238E27FC236}">
                <a16:creationId xmlns="" xmlns:a16="http://schemas.microsoft.com/office/drawing/2014/main" id="{8A8B8DD4-7865-42A0-9468-53FF4350E469}"/>
              </a:ext>
            </a:extLst>
          </p:cNvPr>
          <p:cNvSpPr/>
          <p:nvPr/>
        </p:nvSpPr>
        <p:spPr>
          <a:xfrm>
            <a:off x="7693090" y="3206282"/>
            <a:ext cx="2322512" cy="1393779"/>
          </a:xfrm>
          <a:prstGeom prst="rect">
            <a:avLst/>
          </a:prstGeom>
        </p:spPr>
        <p:txBody>
          <a:bodyPr wrap="square">
            <a:spAutoFit/>
          </a:bodyPr>
          <a:lstStyle/>
          <a:p>
            <a:pPr marL="0" lvl="1" eaLnBrk="1" hangingPunct="1">
              <a:lnSpc>
                <a:spcPct val="120000"/>
              </a:lnSpc>
            </a:pPr>
            <a:r>
              <a:rPr lang="zh-CN" altLang="en-US" dirty="0">
                <a:solidFill>
                  <a:srgbClr val="FF0000"/>
                </a:solidFill>
                <a:latin typeface="微软雅黑" pitchFamily="34" charset="-122"/>
                <a:ea typeface="微软雅黑" pitchFamily="34" charset="-122"/>
              </a:rPr>
              <a:t>寻求必要社会支持</a:t>
            </a:r>
          </a:p>
          <a:p>
            <a:pPr marL="0" lvl="1" eaLnBrk="1" hangingPunct="1">
              <a:lnSpc>
                <a:spcPct val="120000"/>
              </a:lnSpc>
            </a:pPr>
            <a:r>
              <a:rPr lang="zh-CN" altLang="en-US" dirty="0">
                <a:solidFill>
                  <a:srgbClr val="FF0000"/>
                </a:solidFill>
                <a:latin typeface="微软雅黑" pitchFamily="34" charset="-122"/>
                <a:ea typeface="微软雅黑" pitchFamily="34" charset="-122"/>
              </a:rPr>
              <a:t>必要的放松</a:t>
            </a:r>
            <a:endParaRPr lang="en-US" altLang="zh-CN" dirty="0">
              <a:solidFill>
                <a:srgbClr val="FF0000"/>
              </a:solidFill>
              <a:latin typeface="微软雅黑" pitchFamily="34" charset="-122"/>
              <a:ea typeface="微软雅黑" pitchFamily="34" charset="-122"/>
            </a:endParaRPr>
          </a:p>
          <a:p>
            <a:pPr marL="0" lvl="1" eaLnBrk="1" hangingPunct="1">
              <a:lnSpc>
                <a:spcPct val="120000"/>
              </a:lnSpc>
            </a:pPr>
            <a:r>
              <a:rPr lang="zh-CN" altLang="en-US" dirty="0">
                <a:solidFill>
                  <a:srgbClr val="FF0000"/>
                </a:solidFill>
                <a:latin typeface="微软雅黑" pitchFamily="34" charset="-122"/>
                <a:ea typeface="微软雅黑" pitchFamily="34" charset="-122"/>
              </a:rPr>
              <a:t>休息调整</a:t>
            </a:r>
          </a:p>
          <a:p>
            <a:pPr marL="0" lvl="1" eaLnBrk="1" hangingPunct="1">
              <a:lnSpc>
                <a:spcPct val="120000"/>
              </a:lnSpc>
            </a:pPr>
            <a:r>
              <a:rPr lang="zh-CN" altLang="en-US" dirty="0">
                <a:solidFill>
                  <a:srgbClr val="FF0000"/>
                </a:solidFill>
                <a:latin typeface="微软雅黑" pitchFamily="34" charset="-122"/>
                <a:ea typeface="微软雅黑" pitchFamily="34" charset="-122"/>
              </a:rPr>
              <a:t>评估总结</a:t>
            </a:r>
          </a:p>
        </p:txBody>
      </p:sp>
      <p:sp>
        <p:nvSpPr>
          <p:cNvPr id="48" name="矩形 47">
            <a:extLst>
              <a:ext uri="{FF2B5EF4-FFF2-40B4-BE49-F238E27FC236}">
                <a16:creationId xmlns="" xmlns:a16="http://schemas.microsoft.com/office/drawing/2014/main" id="{C99516C2-B490-4BB4-8694-D5D52A479EAB}"/>
              </a:ext>
            </a:extLst>
          </p:cNvPr>
          <p:cNvSpPr/>
          <p:nvPr/>
        </p:nvSpPr>
        <p:spPr>
          <a:xfrm>
            <a:off x="1470304" y="493694"/>
            <a:ext cx="5718729"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如何做一个优秀的志愿者</a:t>
            </a:r>
            <a:endParaRPr lang="zh-CN" altLang="en-US" sz="3600" dirty="0">
              <a:solidFill>
                <a:schemeClr val="bg1"/>
              </a:solidFill>
              <a:latin typeface="微软雅黑" pitchFamily="34" charset="-122"/>
              <a:ea typeface="微软雅黑" pitchFamily="34" charset="-122"/>
            </a:endParaRPr>
          </a:p>
        </p:txBody>
      </p:sp>
      <p:sp>
        <p:nvSpPr>
          <p:cNvPr id="49" name="椭圆 48">
            <a:extLst>
              <a:ext uri="{FF2B5EF4-FFF2-40B4-BE49-F238E27FC236}">
                <a16:creationId xmlns="" xmlns:a16="http://schemas.microsoft.com/office/drawing/2014/main" id="{D575994C-690E-4282-A30D-06835E89BD9F}"/>
              </a:ext>
            </a:extLst>
          </p:cNvPr>
          <p:cNvSpPr/>
          <p:nvPr/>
        </p:nvSpPr>
        <p:spPr>
          <a:xfrm>
            <a:off x="95092" y="0"/>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a:extLst>
              <a:ext uri="{FF2B5EF4-FFF2-40B4-BE49-F238E27FC236}">
                <a16:creationId xmlns="" xmlns:a16="http://schemas.microsoft.com/office/drawing/2014/main" id="{B292F29C-1874-4A44-A9C2-D7069DA286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1709"/>
            <a:ext cx="1768572" cy="1250302"/>
          </a:xfrm>
          <a:prstGeom prst="rect">
            <a:avLst/>
          </a:prstGeom>
        </p:spPr>
      </p:pic>
    </p:spTree>
    <p:extLst>
      <p:ext uri="{BB962C8B-B14F-4D97-AF65-F5344CB8AC3E}">
        <p14:creationId xmlns:p14="http://schemas.microsoft.com/office/powerpoint/2010/main" val="401934712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1211331593657">
            <a:extLst>
              <a:ext uri="{FF2B5EF4-FFF2-40B4-BE49-F238E27FC236}">
                <a16:creationId xmlns="" xmlns:a16="http://schemas.microsoft.com/office/drawing/2014/main" id="{97931BC7-8080-46E1-A687-8D77500ACB9C}"/>
              </a:ext>
            </a:extLst>
          </p:cNvPr>
          <p:cNvPicPr>
            <a:picLocks noChangeArrowheads="1"/>
          </p:cNvPicPr>
          <p:nvPr/>
        </p:nvPicPr>
        <p:blipFill>
          <a:blip r:embed="rId3" cstate="print"/>
          <a:srcRect/>
          <a:stretch>
            <a:fillRect/>
          </a:stretch>
        </p:blipFill>
        <p:spPr bwMode="auto">
          <a:xfrm>
            <a:off x="2196344" y="2209855"/>
            <a:ext cx="1544400" cy="1170000"/>
          </a:xfrm>
          <a:prstGeom prst="rect">
            <a:avLst/>
          </a:prstGeom>
          <a:ln>
            <a:noFill/>
          </a:ln>
          <a:effectLst>
            <a:outerShdw blurRad="292100" dist="139700" dir="2700000" algn="tl" rotWithShape="0">
              <a:srgbClr val="333333">
                <a:alpha val="65000"/>
              </a:srgbClr>
            </a:outerShdw>
          </a:effectLst>
        </p:spPr>
      </p:pic>
      <p:cxnSp>
        <p:nvCxnSpPr>
          <p:cNvPr id="3" name="直接连接符 2">
            <a:extLst>
              <a:ext uri="{FF2B5EF4-FFF2-40B4-BE49-F238E27FC236}">
                <a16:creationId xmlns="" xmlns:a16="http://schemas.microsoft.com/office/drawing/2014/main" id="{09F5DD0B-9498-4F34-9B5C-B9A8B2D9DE28}"/>
              </a:ext>
            </a:extLst>
          </p:cNvPr>
          <p:cNvCxnSpPr/>
          <p:nvPr/>
        </p:nvCxnSpPr>
        <p:spPr>
          <a:xfrm>
            <a:off x="3961435" y="2209855"/>
            <a:ext cx="0" cy="1170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 xmlns:a16="http://schemas.microsoft.com/office/drawing/2014/main" id="{A47C86B3-106F-4F2D-92AD-D23270988049}"/>
              </a:ext>
            </a:extLst>
          </p:cNvPr>
          <p:cNvSpPr/>
          <p:nvPr/>
        </p:nvSpPr>
        <p:spPr>
          <a:xfrm>
            <a:off x="4125799" y="2305611"/>
            <a:ext cx="6480720" cy="978729"/>
          </a:xfrm>
          <a:prstGeom prst="rect">
            <a:avLst/>
          </a:prstGeom>
        </p:spPr>
        <p:txBody>
          <a:bodyPr wrap="square">
            <a:spAutoFit/>
          </a:bodyPr>
          <a:lstStyle/>
          <a:p>
            <a:pPr>
              <a:lnSpc>
                <a:spcPct val="120000"/>
              </a:lnSpc>
            </a:pPr>
            <a:r>
              <a:rPr lang="en-US" altLang="zh-CN" sz="2000" b="1" dirty="0">
                <a:solidFill>
                  <a:srgbClr val="FF0000"/>
                </a:solidFill>
                <a:latin typeface="微软雅黑" panose="020B0503020204020204" pitchFamily="34" charset="-122"/>
                <a:ea typeface="微软雅黑" panose="020B0503020204020204" pitchFamily="34" charset="-122"/>
              </a:rPr>
              <a:t>5·12</a:t>
            </a:r>
            <a:r>
              <a:rPr lang="zh-CN" altLang="en-US" sz="2000" b="1" dirty="0">
                <a:solidFill>
                  <a:srgbClr val="FF0000"/>
                </a:solidFill>
                <a:latin typeface="微软雅黑" panose="020B0503020204020204" pitchFamily="34" charset="-122"/>
                <a:ea typeface="微软雅黑" panose="020B0503020204020204" pitchFamily="34" charset="-122"/>
              </a:rPr>
              <a:t>志愿者</a:t>
            </a:r>
            <a:r>
              <a:rPr lang="en-US" altLang="zh-CN" sz="2000" b="1" dirty="0">
                <a:solidFill>
                  <a:srgbClr val="FF0000"/>
                </a:solidFill>
                <a:latin typeface="微软雅黑" panose="020B0503020204020204" pitchFamily="34" charset="-122"/>
                <a:ea typeface="微软雅黑" panose="020B0503020204020204" pitchFamily="34" charset="-122"/>
              </a:rPr>
              <a:t>—</a:t>
            </a:r>
            <a:r>
              <a:rPr lang="zh-CN" altLang="en-US" sz="2000" b="1" dirty="0">
                <a:solidFill>
                  <a:srgbClr val="FF0000"/>
                </a:solidFill>
                <a:latin typeface="微软雅黑" panose="020B0503020204020204" pitchFamily="34" charset="-122"/>
                <a:ea typeface="微软雅黑" panose="020B0503020204020204" pitchFamily="34" charset="-122"/>
              </a:rPr>
              <a:t>我国规模最大的一次志愿者行动</a:t>
            </a:r>
            <a:endParaRPr lang="en-US" altLang="zh-CN" sz="2000" b="1" dirty="0">
              <a:solidFill>
                <a:srgbClr val="FF0000"/>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FF0000"/>
                </a:solidFill>
                <a:latin typeface="微软雅黑" panose="020B0503020204020204" pitchFamily="34" charset="-122"/>
                <a:ea typeface="微软雅黑" panose="020B0503020204020204" pitchFamily="34" charset="-122"/>
              </a:rPr>
              <a:t>一位志愿者说：“一个看似巨大的灾难，除以</a:t>
            </a:r>
            <a:r>
              <a:rPr lang="en-US" altLang="zh-CN" sz="1400" dirty="0">
                <a:solidFill>
                  <a:srgbClr val="FF0000"/>
                </a:solidFill>
                <a:latin typeface="微软雅黑" panose="020B0503020204020204" pitchFamily="34" charset="-122"/>
                <a:ea typeface="微软雅黑" panose="020B0503020204020204" pitchFamily="34" charset="-122"/>
              </a:rPr>
              <a:t>13</a:t>
            </a:r>
            <a:r>
              <a:rPr lang="zh-CN" altLang="en-US" sz="1400" dirty="0">
                <a:solidFill>
                  <a:srgbClr val="FF0000"/>
                </a:solidFill>
                <a:latin typeface="微软雅黑" panose="020B0503020204020204" pitchFamily="34" charset="-122"/>
                <a:ea typeface="微软雅黑" panose="020B0503020204020204" pitchFamily="34" charset="-122"/>
              </a:rPr>
              <a:t>亿就会变得很小；</a:t>
            </a:r>
            <a:r>
              <a:rPr lang="en-US" altLang="zh-CN" sz="1400" dirty="0">
                <a:solidFill>
                  <a:srgbClr val="FF0000"/>
                </a:solidFill>
                <a:latin typeface="微软雅黑" panose="020B0503020204020204" pitchFamily="34" charset="-122"/>
                <a:ea typeface="微软雅黑" panose="020B0503020204020204" pitchFamily="34" charset="-122"/>
              </a:rPr>
              <a:t>13</a:t>
            </a:r>
            <a:r>
              <a:rPr lang="zh-CN" altLang="en-US" sz="1400" dirty="0">
                <a:solidFill>
                  <a:srgbClr val="FF0000"/>
                </a:solidFill>
                <a:latin typeface="微软雅黑" panose="020B0503020204020204" pitchFamily="34" charset="-122"/>
                <a:ea typeface="微软雅黑" panose="020B0503020204020204" pitchFamily="34" charset="-122"/>
              </a:rPr>
              <a:t>亿人民每人献出一点爱心，就会汇成一片爱的海洋。</a:t>
            </a:r>
            <a:r>
              <a:rPr lang="en-US" altLang="zh-CN" sz="1400" dirty="0">
                <a:solidFill>
                  <a:srgbClr val="FF0000"/>
                </a:solidFill>
                <a:latin typeface="微软雅黑" panose="020B0503020204020204" pitchFamily="34" charset="-122"/>
                <a:ea typeface="微软雅黑" panose="020B0503020204020204" pitchFamily="34" charset="-122"/>
              </a:rPr>
              <a:t>……”</a:t>
            </a:r>
          </a:p>
        </p:txBody>
      </p:sp>
      <p:cxnSp>
        <p:nvCxnSpPr>
          <p:cNvPr id="5" name="直接连接符 4">
            <a:extLst>
              <a:ext uri="{FF2B5EF4-FFF2-40B4-BE49-F238E27FC236}">
                <a16:creationId xmlns="" xmlns:a16="http://schemas.microsoft.com/office/drawing/2014/main" id="{10D97EE9-2260-4CCF-A5CF-F2EBDEE59B94}"/>
              </a:ext>
            </a:extLst>
          </p:cNvPr>
          <p:cNvCxnSpPr/>
          <p:nvPr/>
        </p:nvCxnSpPr>
        <p:spPr>
          <a:xfrm>
            <a:off x="4125799" y="3379855"/>
            <a:ext cx="64087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12" descr="08082515351849">
            <a:extLst>
              <a:ext uri="{FF2B5EF4-FFF2-40B4-BE49-F238E27FC236}">
                <a16:creationId xmlns="" xmlns:a16="http://schemas.microsoft.com/office/drawing/2014/main" id="{A4F7D274-BB83-4129-8610-AF8298481E5E}"/>
              </a:ext>
            </a:extLst>
          </p:cNvPr>
          <p:cNvPicPr>
            <a:picLocks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2196344" y="5137039"/>
            <a:ext cx="1544400" cy="1170000"/>
          </a:xfrm>
          <a:prstGeom prst="rect">
            <a:avLst/>
          </a:prstGeom>
          <a:ln>
            <a:noFill/>
          </a:ln>
          <a:effectLst>
            <a:outerShdw blurRad="292100" dist="139700" dir="2700000" algn="tl" rotWithShape="0">
              <a:srgbClr val="333333">
                <a:alpha val="65000"/>
              </a:srgbClr>
            </a:outerShdw>
          </a:effectLst>
        </p:spPr>
      </p:pic>
      <p:cxnSp>
        <p:nvCxnSpPr>
          <p:cNvPr id="7" name="直接连接符 6">
            <a:extLst>
              <a:ext uri="{FF2B5EF4-FFF2-40B4-BE49-F238E27FC236}">
                <a16:creationId xmlns="" xmlns:a16="http://schemas.microsoft.com/office/drawing/2014/main" id="{8A43BD74-66B3-4297-87EB-DA40F17DFC5B}"/>
              </a:ext>
            </a:extLst>
          </p:cNvPr>
          <p:cNvCxnSpPr/>
          <p:nvPr/>
        </p:nvCxnSpPr>
        <p:spPr>
          <a:xfrm>
            <a:off x="3961435" y="5120287"/>
            <a:ext cx="4808" cy="118675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 xmlns:a16="http://schemas.microsoft.com/office/drawing/2014/main" id="{3EFCF267-BD5A-43FA-9DF1-32B0A7CBF9D3}"/>
              </a:ext>
            </a:extLst>
          </p:cNvPr>
          <p:cNvSpPr/>
          <p:nvPr/>
        </p:nvSpPr>
        <p:spPr>
          <a:xfrm>
            <a:off x="4089795" y="5040220"/>
            <a:ext cx="6444716" cy="1237262"/>
          </a:xfrm>
          <a:prstGeom prst="rect">
            <a:avLst/>
          </a:prstGeom>
        </p:spPr>
        <p:txBody>
          <a:bodyPr wrap="square">
            <a:spAutoFit/>
          </a:bodyPr>
          <a:lstStyle/>
          <a:p>
            <a:pPr>
              <a:lnSpc>
                <a:spcPct val="120000"/>
              </a:lnSpc>
            </a:pPr>
            <a:r>
              <a:rPr lang="zh-CN" altLang="en-US" sz="2000" b="1" dirty="0">
                <a:solidFill>
                  <a:srgbClr val="FF0000"/>
                </a:solidFill>
                <a:latin typeface="微软雅黑" panose="020B0503020204020204" pitchFamily="34" charset="-122"/>
                <a:ea typeface="微软雅黑" panose="020B0503020204020204" pitchFamily="34" charset="-122"/>
              </a:rPr>
              <a:t>奥运志愿者</a:t>
            </a:r>
            <a:endParaRPr lang="en-US" altLang="zh-CN" sz="2000" b="1" dirty="0">
              <a:solidFill>
                <a:srgbClr val="FF0000"/>
              </a:solidFill>
              <a:latin typeface="微软雅黑" panose="020B0503020204020204" pitchFamily="34" charset="-122"/>
              <a:ea typeface="微软雅黑" panose="020B0503020204020204" pitchFamily="34" charset="-122"/>
            </a:endParaRPr>
          </a:p>
          <a:p>
            <a:pPr>
              <a:lnSpc>
                <a:spcPct val="120000"/>
              </a:lnSpc>
              <a:buFontTx/>
              <a:buNone/>
            </a:pPr>
            <a:r>
              <a:rPr lang="en-US" altLang="zh-CN" sz="1400" dirty="0">
                <a:solidFill>
                  <a:srgbClr val="FF0000"/>
                </a:solidFill>
                <a:latin typeface="微软雅黑" panose="020B0503020204020204" pitchFamily="34" charset="-122"/>
                <a:ea typeface="微软雅黑" panose="020B0503020204020204" pitchFamily="34" charset="-122"/>
              </a:rPr>
              <a:t>10</a:t>
            </a:r>
            <a:r>
              <a:rPr lang="zh-CN" altLang="en-US" sz="1400" dirty="0">
                <a:solidFill>
                  <a:srgbClr val="FF0000"/>
                </a:solidFill>
                <a:latin typeface="微软雅黑" panose="020B0503020204020204" pitchFamily="34" charset="-122"/>
                <a:ea typeface="微软雅黑" panose="020B0503020204020204" pitchFamily="34" charset="-122"/>
              </a:rPr>
              <a:t>万赛会志愿者；</a:t>
            </a:r>
            <a:r>
              <a:rPr lang="en-US" altLang="zh-CN" sz="1400" dirty="0">
                <a:solidFill>
                  <a:srgbClr val="FF0000"/>
                </a:solidFill>
                <a:latin typeface="微软雅黑" panose="020B0503020204020204" pitchFamily="34" charset="-122"/>
                <a:ea typeface="微软雅黑" panose="020B0503020204020204" pitchFamily="34" charset="-122"/>
              </a:rPr>
              <a:t>20</a:t>
            </a:r>
            <a:r>
              <a:rPr lang="zh-CN" altLang="en-US" sz="1400" dirty="0">
                <a:solidFill>
                  <a:srgbClr val="FF0000"/>
                </a:solidFill>
                <a:latin typeface="微软雅黑" panose="020B0503020204020204" pitchFamily="34" charset="-122"/>
                <a:ea typeface="微软雅黑" panose="020B0503020204020204" pitchFamily="34" charset="-122"/>
              </a:rPr>
              <a:t>万拉拉队志愿者；</a:t>
            </a:r>
            <a:r>
              <a:rPr lang="en-US" altLang="zh-CN" sz="1400" dirty="0">
                <a:solidFill>
                  <a:srgbClr val="FF0000"/>
                </a:solidFill>
                <a:latin typeface="微软雅黑" panose="020B0503020204020204" pitchFamily="34" charset="-122"/>
                <a:ea typeface="微软雅黑" panose="020B0503020204020204" pitchFamily="34" charset="-122"/>
              </a:rPr>
              <a:t>40</a:t>
            </a:r>
            <a:r>
              <a:rPr lang="zh-CN" altLang="en-US" sz="1400" dirty="0">
                <a:solidFill>
                  <a:srgbClr val="FF0000"/>
                </a:solidFill>
                <a:latin typeface="微软雅黑" panose="020B0503020204020204" pitchFamily="34" charset="-122"/>
                <a:ea typeface="微软雅黑" panose="020B0503020204020204" pitchFamily="34" charset="-122"/>
              </a:rPr>
              <a:t>万城市志愿者；</a:t>
            </a:r>
            <a:r>
              <a:rPr lang="en-US" altLang="zh-CN" sz="1400" dirty="0">
                <a:solidFill>
                  <a:srgbClr val="FF0000"/>
                </a:solidFill>
                <a:latin typeface="微软雅黑" panose="020B0503020204020204" pitchFamily="34" charset="-122"/>
                <a:ea typeface="微软雅黑" panose="020B0503020204020204" pitchFamily="34" charset="-122"/>
              </a:rPr>
              <a:t>100</a:t>
            </a:r>
            <a:r>
              <a:rPr lang="zh-CN" altLang="en-US" sz="1400" dirty="0">
                <a:solidFill>
                  <a:srgbClr val="FF0000"/>
                </a:solidFill>
                <a:latin typeface="微软雅黑" panose="020B0503020204020204" pitchFamily="34" charset="-122"/>
                <a:ea typeface="微软雅黑" panose="020B0503020204020204" pitchFamily="34" charset="-122"/>
              </a:rPr>
              <a:t>万社会志愿者</a:t>
            </a:r>
            <a:r>
              <a:rPr lang="en-US" altLang="zh-CN" sz="1400" dirty="0">
                <a:solidFill>
                  <a:srgbClr val="FF0000"/>
                </a:solidFill>
                <a:latin typeface="微软雅黑" panose="020B0503020204020204" pitchFamily="34" charset="-122"/>
                <a:ea typeface="微软雅黑" panose="020B0503020204020204" pitchFamily="34" charset="-122"/>
              </a:rPr>
              <a:t>……</a:t>
            </a:r>
            <a:r>
              <a:rPr lang="zh-CN" altLang="en-US" sz="1400" dirty="0">
                <a:solidFill>
                  <a:srgbClr val="FF0000"/>
                </a:solidFill>
                <a:latin typeface="微软雅黑" panose="020B0503020204020204" pitchFamily="34" charset="-122"/>
                <a:ea typeface="微软雅黑" panose="020B0503020204020204" pitchFamily="34" charset="-122"/>
              </a:rPr>
              <a:t>北京奥运会、残奥会期间，</a:t>
            </a:r>
            <a:r>
              <a:rPr lang="en-US" altLang="zh-CN" sz="1400" dirty="0">
                <a:solidFill>
                  <a:srgbClr val="FF0000"/>
                </a:solidFill>
                <a:latin typeface="微软雅黑" panose="020B0503020204020204" pitchFamily="34" charset="-122"/>
                <a:ea typeface="微软雅黑" panose="020B0503020204020204" pitchFamily="34" charset="-122"/>
              </a:rPr>
              <a:t>170</a:t>
            </a:r>
            <a:r>
              <a:rPr lang="zh-CN" altLang="en-US" sz="1400" dirty="0">
                <a:solidFill>
                  <a:srgbClr val="FF0000"/>
                </a:solidFill>
                <a:latin typeface="微软雅黑" panose="020B0503020204020204" pitchFamily="34" charset="-122"/>
                <a:ea typeface="微软雅黑" panose="020B0503020204020204" pitchFamily="34" charset="-122"/>
              </a:rPr>
              <a:t>多万志愿者用他们真诚的微笑和细致的服务为中国夺得赛场外一块沉甸甸的金牌。</a:t>
            </a:r>
          </a:p>
        </p:txBody>
      </p:sp>
      <p:cxnSp>
        <p:nvCxnSpPr>
          <p:cNvPr id="9" name="直接连接符 8">
            <a:extLst>
              <a:ext uri="{FF2B5EF4-FFF2-40B4-BE49-F238E27FC236}">
                <a16:creationId xmlns="" xmlns:a16="http://schemas.microsoft.com/office/drawing/2014/main" id="{9DB20F61-C953-4D50-8CD3-CC77D859F5C1}"/>
              </a:ext>
            </a:extLst>
          </p:cNvPr>
          <p:cNvCxnSpPr/>
          <p:nvPr/>
        </p:nvCxnSpPr>
        <p:spPr>
          <a:xfrm>
            <a:off x="4125799" y="4803356"/>
            <a:ext cx="648072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 xmlns:a16="http://schemas.microsoft.com/office/drawing/2014/main" id="{347924D9-E710-42B5-ACA5-405249181DF6}"/>
              </a:ext>
            </a:extLst>
          </p:cNvPr>
          <p:cNvCxnSpPr/>
          <p:nvPr/>
        </p:nvCxnSpPr>
        <p:spPr>
          <a:xfrm flipV="1">
            <a:off x="4125799" y="6307039"/>
            <a:ext cx="6480720" cy="349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Picture 12" descr="8bc3a70184eed72d738da58a">
            <a:extLst>
              <a:ext uri="{FF2B5EF4-FFF2-40B4-BE49-F238E27FC236}">
                <a16:creationId xmlns="" xmlns:a16="http://schemas.microsoft.com/office/drawing/2014/main" id="{3ADC2BF6-785C-4912-8701-ADD0F73DF97C}"/>
              </a:ext>
            </a:extLst>
          </p:cNvPr>
          <p:cNvPicPr>
            <a:picLocks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196344" y="3646239"/>
            <a:ext cx="1544400" cy="1170000"/>
          </a:xfrm>
          <a:prstGeom prst="rect">
            <a:avLst/>
          </a:prstGeom>
          <a:ln>
            <a:noFill/>
          </a:ln>
          <a:effectLst>
            <a:outerShdw blurRad="292100" dist="139700" dir="2700000" algn="tl" rotWithShape="0">
              <a:srgbClr val="333333">
                <a:alpha val="65000"/>
              </a:srgbClr>
            </a:outerShdw>
          </a:effectLst>
        </p:spPr>
      </p:pic>
      <p:cxnSp>
        <p:nvCxnSpPr>
          <p:cNvPr id="12" name="直接连接符 11">
            <a:extLst>
              <a:ext uri="{FF2B5EF4-FFF2-40B4-BE49-F238E27FC236}">
                <a16:creationId xmlns="" xmlns:a16="http://schemas.microsoft.com/office/drawing/2014/main" id="{EEA9E247-AA95-4EC6-96D4-5D218B7C9345}"/>
              </a:ext>
            </a:extLst>
          </p:cNvPr>
          <p:cNvCxnSpPr/>
          <p:nvPr/>
        </p:nvCxnSpPr>
        <p:spPr>
          <a:xfrm>
            <a:off x="3961435" y="3646239"/>
            <a:ext cx="0" cy="1170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 xmlns:a16="http://schemas.microsoft.com/office/drawing/2014/main" id="{3560F9A9-59ED-40D1-9F22-112B2A46B9CC}"/>
              </a:ext>
            </a:extLst>
          </p:cNvPr>
          <p:cNvSpPr/>
          <p:nvPr/>
        </p:nvSpPr>
        <p:spPr>
          <a:xfrm>
            <a:off x="4125799" y="3472975"/>
            <a:ext cx="6480720" cy="1237262"/>
          </a:xfrm>
          <a:prstGeom prst="rect">
            <a:avLst/>
          </a:prstGeom>
        </p:spPr>
        <p:txBody>
          <a:bodyPr wrap="square">
            <a:spAutoFit/>
          </a:bodyPr>
          <a:lstStyle/>
          <a:p>
            <a:pPr>
              <a:lnSpc>
                <a:spcPct val="120000"/>
              </a:lnSpc>
            </a:pPr>
            <a:r>
              <a:rPr lang="zh-CN" altLang="en-US" sz="2000" b="1" dirty="0">
                <a:solidFill>
                  <a:srgbClr val="FF0000"/>
                </a:solidFill>
                <a:latin typeface="微软雅黑" panose="020B0503020204020204" pitchFamily="34" charset="-122"/>
                <a:ea typeface="微软雅黑" panose="020B0503020204020204" pitchFamily="34" charset="-122"/>
              </a:rPr>
              <a:t>上海世博会志愿者</a:t>
            </a:r>
            <a:endParaRPr lang="en-US" altLang="zh-CN" sz="2000" b="1" dirty="0">
              <a:solidFill>
                <a:srgbClr val="FF0000"/>
              </a:solidFill>
              <a:latin typeface="微软雅黑" panose="020B0503020204020204" pitchFamily="34" charset="-122"/>
              <a:ea typeface="微软雅黑" panose="020B0503020204020204" pitchFamily="34" charset="-122"/>
            </a:endParaRPr>
          </a:p>
          <a:p>
            <a:pPr lvl="0" eaLnBrk="0" hangingPunct="0">
              <a:lnSpc>
                <a:spcPct val="120000"/>
              </a:lnSpc>
              <a:spcBef>
                <a:spcPts val="0"/>
              </a:spcBef>
              <a:defRPr/>
            </a:pPr>
            <a:r>
              <a:rPr lang="zh-CN" altLang="en-US" sz="1400" dirty="0">
                <a:solidFill>
                  <a:srgbClr val="FF0000"/>
                </a:solidFill>
                <a:latin typeface="微软雅黑" panose="020B0503020204020204" pitchFamily="34" charset="-122"/>
                <a:ea typeface="微软雅黑" panose="020B0503020204020204" pitchFamily="34" charset="-122"/>
              </a:rPr>
              <a:t>上海世博会共有</a:t>
            </a:r>
            <a:r>
              <a:rPr lang="en-US" altLang="zh-CN" sz="1400" dirty="0">
                <a:solidFill>
                  <a:srgbClr val="FF0000"/>
                </a:solidFill>
                <a:latin typeface="微软雅黑" panose="020B0503020204020204" pitchFamily="34" charset="-122"/>
                <a:ea typeface="微软雅黑" panose="020B0503020204020204" pitchFamily="34" charset="-122"/>
              </a:rPr>
              <a:t>79965</a:t>
            </a:r>
            <a:r>
              <a:rPr lang="zh-CN" altLang="en-US" sz="1400" dirty="0">
                <a:solidFill>
                  <a:srgbClr val="FF0000"/>
                </a:solidFill>
                <a:latin typeface="微软雅黑" panose="020B0503020204020204" pitchFamily="34" charset="-122"/>
                <a:ea typeface="微软雅黑" panose="020B0503020204020204" pitchFamily="34" charset="-122"/>
              </a:rPr>
              <a:t>名园区志愿者，其中包括</a:t>
            </a:r>
            <a:r>
              <a:rPr lang="en-US" altLang="zh-CN" sz="1400" dirty="0">
                <a:solidFill>
                  <a:srgbClr val="FF0000"/>
                </a:solidFill>
                <a:latin typeface="微软雅黑" panose="020B0503020204020204" pitchFamily="34" charset="-122"/>
                <a:ea typeface="微软雅黑" panose="020B0503020204020204" pitchFamily="34" charset="-122"/>
              </a:rPr>
              <a:t>1266</a:t>
            </a:r>
            <a:r>
              <a:rPr lang="zh-CN" altLang="en-US" sz="1400" dirty="0">
                <a:solidFill>
                  <a:srgbClr val="FF0000"/>
                </a:solidFill>
                <a:latin typeface="微软雅黑" panose="020B0503020204020204" pitchFamily="34" charset="-122"/>
                <a:ea typeface="微软雅黑" panose="020B0503020204020204" pitchFamily="34" charset="-122"/>
              </a:rPr>
              <a:t>名国内其它省区市志愿者和</a:t>
            </a:r>
            <a:r>
              <a:rPr lang="en-US" altLang="zh-CN" sz="1400" dirty="0">
                <a:solidFill>
                  <a:srgbClr val="FF0000"/>
                </a:solidFill>
                <a:latin typeface="微软雅黑" panose="020B0503020204020204" pitchFamily="34" charset="-122"/>
                <a:ea typeface="微软雅黑" panose="020B0503020204020204" pitchFamily="34" charset="-122"/>
              </a:rPr>
              <a:t>204</a:t>
            </a:r>
            <a:r>
              <a:rPr lang="zh-CN" altLang="en-US" sz="1400" dirty="0">
                <a:solidFill>
                  <a:srgbClr val="FF0000"/>
                </a:solidFill>
                <a:latin typeface="微软雅黑" panose="020B0503020204020204" pitchFamily="34" charset="-122"/>
                <a:ea typeface="微软雅黑" panose="020B0503020204020204" pitchFamily="34" charset="-122"/>
              </a:rPr>
              <a:t>名境外志愿者。这些志愿者分</a:t>
            </a:r>
            <a:r>
              <a:rPr lang="en-US" altLang="zh-CN" sz="1400" dirty="0">
                <a:solidFill>
                  <a:srgbClr val="FF0000"/>
                </a:solidFill>
                <a:latin typeface="微软雅黑" panose="020B0503020204020204" pitchFamily="34" charset="-122"/>
                <a:ea typeface="微软雅黑" panose="020B0503020204020204" pitchFamily="34" charset="-122"/>
              </a:rPr>
              <a:t>13</a:t>
            </a:r>
            <a:r>
              <a:rPr lang="zh-CN" altLang="en-US" sz="1400" dirty="0">
                <a:solidFill>
                  <a:srgbClr val="FF0000"/>
                </a:solidFill>
                <a:latin typeface="微软雅黑" panose="020B0503020204020204" pitchFamily="34" charset="-122"/>
                <a:ea typeface="微软雅黑" panose="020B0503020204020204" pitchFamily="34" charset="-122"/>
              </a:rPr>
              <a:t>批次</a:t>
            </a:r>
            <a:r>
              <a:rPr lang="en-US" altLang="zh-CN" sz="1400" dirty="0">
                <a:solidFill>
                  <a:srgbClr val="FF0000"/>
                </a:solidFill>
                <a:latin typeface="微软雅黑" panose="020B0503020204020204" pitchFamily="34" charset="-122"/>
                <a:ea typeface="微软雅黑" panose="020B0503020204020204" pitchFamily="34" charset="-122"/>
              </a:rPr>
              <a:t>,</a:t>
            </a:r>
            <a:r>
              <a:rPr lang="zh-CN" altLang="en-US" sz="1400" dirty="0">
                <a:solidFill>
                  <a:srgbClr val="FF0000"/>
                </a:solidFill>
                <a:latin typeface="微软雅黑" panose="020B0503020204020204" pitchFamily="34" charset="-122"/>
                <a:ea typeface="微软雅黑" panose="020B0503020204020204" pitchFamily="34" charset="-122"/>
              </a:rPr>
              <a:t>为游客提供了</a:t>
            </a:r>
            <a:r>
              <a:rPr lang="en-US" altLang="zh-CN" sz="1400" dirty="0">
                <a:solidFill>
                  <a:srgbClr val="FF0000"/>
                </a:solidFill>
                <a:latin typeface="微软雅黑" panose="020B0503020204020204" pitchFamily="34" charset="-122"/>
                <a:ea typeface="微软雅黑" panose="020B0503020204020204" pitchFamily="34" charset="-122"/>
              </a:rPr>
              <a:t>129</a:t>
            </a:r>
            <a:r>
              <a:rPr lang="zh-CN" altLang="en-US" sz="1400" dirty="0">
                <a:solidFill>
                  <a:srgbClr val="FF0000"/>
                </a:solidFill>
                <a:latin typeface="微软雅黑" panose="020B0503020204020204" pitchFamily="34" charset="-122"/>
                <a:ea typeface="微软雅黑" panose="020B0503020204020204" pitchFamily="34" charset="-122"/>
              </a:rPr>
              <a:t>万班次、</a:t>
            </a:r>
            <a:r>
              <a:rPr lang="en-US" altLang="zh-CN" sz="1400" dirty="0">
                <a:solidFill>
                  <a:srgbClr val="FF0000"/>
                </a:solidFill>
                <a:latin typeface="微软雅黑" panose="020B0503020204020204" pitchFamily="34" charset="-122"/>
                <a:ea typeface="微软雅黑" panose="020B0503020204020204" pitchFamily="34" charset="-122"/>
              </a:rPr>
              <a:t>1000</a:t>
            </a:r>
            <a:r>
              <a:rPr lang="zh-CN" altLang="en-US" sz="1400" dirty="0">
                <a:solidFill>
                  <a:srgbClr val="FF0000"/>
                </a:solidFill>
                <a:latin typeface="微软雅黑" panose="020B0503020204020204" pitchFamily="34" charset="-122"/>
                <a:ea typeface="微软雅黑" panose="020B0503020204020204" pitchFamily="34" charset="-122"/>
              </a:rPr>
              <a:t>万小时约</a:t>
            </a:r>
            <a:r>
              <a:rPr lang="en-US" altLang="zh-CN" sz="1400" dirty="0">
                <a:solidFill>
                  <a:srgbClr val="FF0000"/>
                </a:solidFill>
                <a:latin typeface="微软雅黑" panose="020B0503020204020204" pitchFamily="34" charset="-122"/>
                <a:ea typeface="微软雅黑" panose="020B0503020204020204" pitchFamily="34" charset="-122"/>
              </a:rPr>
              <a:t>4.6</a:t>
            </a:r>
            <a:r>
              <a:rPr lang="zh-CN" altLang="en-US" sz="1400" dirty="0">
                <a:solidFill>
                  <a:srgbClr val="FF0000"/>
                </a:solidFill>
                <a:latin typeface="微软雅黑" panose="020B0503020204020204" pitchFamily="34" charset="-122"/>
                <a:ea typeface="微软雅黑" panose="020B0503020204020204" pitchFamily="34" charset="-122"/>
              </a:rPr>
              <a:t>亿人次的服务。 </a:t>
            </a:r>
          </a:p>
        </p:txBody>
      </p:sp>
      <p:sp>
        <p:nvSpPr>
          <p:cNvPr id="14" name="矩形 13">
            <a:extLst>
              <a:ext uri="{FF2B5EF4-FFF2-40B4-BE49-F238E27FC236}">
                <a16:creationId xmlns="" xmlns:a16="http://schemas.microsoft.com/office/drawing/2014/main" id="{770C6937-E8C5-4C49-BFA6-5FBE41B7DEBA}"/>
              </a:ext>
            </a:extLst>
          </p:cNvPr>
          <p:cNvSpPr/>
          <p:nvPr/>
        </p:nvSpPr>
        <p:spPr>
          <a:xfrm>
            <a:off x="1616980" y="579263"/>
            <a:ext cx="3449543" cy="646331"/>
          </a:xfrm>
          <a:prstGeom prst="rect">
            <a:avLst/>
          </a:prstGeom>
          <a:solidFill>
            <a:srgbClr val="FF0000"/>
          </a:solidFill>
        </p:spPr>
        <p:txBody>
          <a:bodyPr wrap="square">
            <a:spAutoFit/>
          </a:bodyPr>
          <a:lstStyle/>
          <a:p>
            <a:pPr algn="ctr"/>
            <a:r>
              <a:rPr lang="zh-CN" altLang="en-US" sz="3600" b="1" dirty="0">
                <a:solidFill>
                  <a:schemeClr val="bg1"/>
                </a:solidFill>
                <a:latin typeface="微软雅黑" pitchFamily="34" charset="-122"/>
                <a:ea typeface="微软雅黑" pitchFamily="34" charset="-122"/>
              </a:rPr>
              <a:t>志愿者在行动</a:t>
            </a:r>
          </a:p>
        </p:txBody>
      </p:sp>
      <p:sp>
        <p:nvSpPr>
          <p:cNvPr id="15" name="椭圆 14">
            <a:extLst>
              <a:ext uri="{FF2B5EF4-FFF2-40B4-BE49-F238E27FC236}">
                <a16:creationId xmlns="" xmlns:a16="http://schemas.microsoft.com/office/drawing/2014/main" id="{64CC0F8A-98EF-4B35-AA76-3519A385BE87}"/>
              </a:ext>
            </a:extLst>
          </p:cNvPr>
          <p:cNvSpPr/>
          <p:nvPr/>
        </p:nvSpPr>
        <p:spPr>
          <a:xfrm>
            <a:off x="80513" y="90596"/>
            <a:ext cx="1607546" cy="1607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 xmlns:a16="http://schemas.microsoft.com/office/drawing/2014/main" id="{B6AF9301-04E8-4344-A03A-8928B8B8D6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51898"/>
            <a:ext cx="1768572" cy="1250302"/>
          </a:xfrm>
          <a:prstGeom prst="rect">
            <a:avLst/>
          </a:prstGeom>
        </p:spPr>
      </p:pic>
    </p:spTree>
    <p:extLst>
      <p:ext uri="{BB962C8B-B14F-4D97-AF65-F5344CB8AC3E}">
        <p14:creationId xmlns:p14="http://schemas.microsoft.com/office/powerpoint/2010/main" val="173879691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57E9DFF2-A544-44EF-9801-07D6C6DC7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4765"/>
            <a:ext cx="12192000" cy="3545993"/>
          </a:xfrm>
          <a:prstGeom prst="rect">
            <a:avLst/>
          </a:prstGeom>
        </p:spPr>
      </p:pic>
      <p:pic>
        <p:nvPicPr>
          <p:cNvPr id="5" name="图片 4">
            <a:extLst>
              <a:ext uri="{FF2B5EF4-FFF2-40B4-BE49-F238E27FC236}">
                <a16:creationId xmlns="" xmlns:a16="http://schemas.microsoft.com/office/drawing/2014/main" id="{D55A8E7C-05DC-4A60-9B1E-6568F98689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4061"/>
            <a:ext cx="12192000" cy="6096000"/>
          </a:xfrm>
          <a:prstGeom prst="rect">
            <a:avLst/>
          </a:prstGeom>
        </p:spPr>
      </p:pic>
      <p:pic>
        <p:nvPicPr>
          <p:cNvPr id="7" name="图片 6">
            <a:extLst>
              <a:ext uri="{FF2B5EF4-FFF2-40B4-BE49-F238E27FC236}">
                <a16:creationId xmlns="" xmlns:a16="http://schemas.microsoft.com/office/drawing/2014/main" id="{3E968D62-051A-4423-A78D-D5D8231854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19627" y="-268758"/>
            <a:ext cx="2444621" cy="2239884"/>
          </a:xfrm>
          <a:prstGeom prst="rect">
            <a:avLst/>
          </a:prstGeom>
        </p:spPr>
      </p:pic>
      <p:pic>
        <p:nvPicPr>
          <p:cNvPr id="9" name="图片 8">
            <a:extLst>
              <a:ext uri="{FF2B5EF4-FFF2-40B4-BE49-F238E27FC236}">
                <a16:creationId xmlns="" xmlns:a16="http://schemas.microsoft.com/office/drawing/2014/main" id="{BA62D9A3-78AA-4525-895B-3F87EEB639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07176" y="395152"/>
            <a:ext cx="1932220" cy="1934922"/>
          </a:xfrm>
          <a:prstGeom prst="rect">
            <a:avLst/>
          </a:prstGeom>
        </p:spPr>
      </p:pic>
      <p:sp>
        <p:nvSpPr>
          <p:cNvPr id="11" name="文本框 10">
            <a:extLst>
              <a:ext uri="{FF2B5EF4-FFF2-40B4-BE49-F238E27FC236}">
                <a16:creationId xmlns="" xmlns:a16="http://schemas.microsoft.com/office/drawing/2014/main" id="{C60B511C-6380-46E0-8714-B4113C4C0FA1}"/>
              </a:ext>
            </a:extLst>
          </p:cNvPr>
          <p:cNvSpPr txBox="1"/>
          <p:nvPr/>
        </p:nvSpPr>
        <p:spPr>
          <a:xfrm>
            <a:off x="2400116" y="2404000"/>
            <a:ext cx="7391767" cy="2646878"/>
          </a:xfrm>
          <a:prstGeom prst="rect">
            <a:avLst/>
          </a:prstGeom>
          <a:noFill/>
        </p:spPr>
        <p:txBody>
          <a:bodyPr wrap="none" rtlCol="0">
            <a:spAutoFit/>
          </a:bodyPr>
          <a:lstStyle/>
          <a:p>
            <a:r>
              <a:rPr lang="zh-CN" altLang="en-US" sz="115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谢谢</a:t>
            </a:r>
            <a:r>
              <a:rPr lang="zh-CN" altLang="en-US" sz="166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观看</a:t>
            </a:r>
          </a:p>
        </p:txBody>
      </p:sp>
      <p:sp>
        <p:nvSpPr>
          <p:cNvPr id="8" name="文本框 7">
            <a:extLst>
              <a:ext uri="{FF2B5EF4-FFF2-40B4-BE49-F238E27FC236}">
                <a16:creationId xmlns="" xmlns:a16="http://schemas.microsoft.com/office/drawing/2014/main" id="{D7C7E123-51AB-433A-904A-8AC50290EDEA}"/>
              </a:ext>
            </a:extLst>
          </p:cNvPr>
          <p:cNvSpPr txBox="1"/>
          <p:nvPr/>
        </p:nvSpPr>
        <p:spPr>
          <a:xfrm>
            <a:off x="2400116" y="2404000"/>
            <a:ext cx="7391767" cy="2646878"/>
          </a:xfrm>
          <a:prstGeom prst="rect">
            <a:avLst/>
          </a:prstGeom>
          <a:noFill/>
        </p:spPr>
        <p:txBody>
          <a:bodyPr wrap="none" rtlCol="0">
            <a:spAutoFit/>
          </a:bodyPr>
          <a:lstStyle/>
          <a:p>
            <a:r>
              <a:rPr lang="zh-CN" altLang="en-US" sz="115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谢谢</a:t>
            </a:r>
            <a:r>
              <a:rPr lang="zh-CN" altLang="en-US" sz="16600" dirty="0">
                <a:solidFill>
                  <a:srgbClr val="FF0000"/>
                </a:solidFill>
                <a:effectLst>
                  <a:outerShdw blurRad="38100" dist="38100" dir="2700000" algn="tl">
                    <a:srgbClr val="000000">
                      <a:alpha val="43137"/>
                    </a:srgbClr>
                  </a:outerShdw>
                </a:effectLst>
                <a:latin typeface="段宁毛笔行书" panose="03000509000000000000" pitchFamily="65" charset="-122"/>
                <a:ea typeface="段宁毛笔行书" panose="03000509000000000000" pitchFamily="65" charset="-122"/>
              </a:rPr>
              <a:t>观看</a:t>
            </a:r>
          </a:p>
        </p:txBody>
      </p:sp>
    </p:spTree>
    <p:extLst>
      <p:ext uri="{BB962C8B-B14F-4D97-AF65-F5344CB8AC3E}">
        <p14:creationId xmlns:p14="http://schemas.microsoft.com/office/powerpoint/2010/main" val="114581964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1632</Words>
  <Application>Microsoft Office PowerPoint</Application>
  <PresentationFormat>宽屏</PresentationFormat>
  <Paragraphs>248</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Impact MT Std</vt:lpstr>
      <vt:lpstr>Lao UI</vt:lpstr>
      <vt:lpstr>等线</vt:lpstr>
      <vt:lpstr>等线 Light</vt:lpstr>
      <vt:lpstr>段宁毛笔行书</vt:lpstr>
      <vt:lpstr>方正静蕾简体</vt:lpstr>
      <vt:lpstr>方正兰亭黑简体</vt:lpstr>
      <vt:lpstr>宋体</vt:lpstr>
      <vt:lpstr>微软雅黑</vt:lpstr>
      <vt:lpstr>-윤고딕330</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54648</dc:creator>
  <cp:lastModifiedBy>faith123</cp:lastModifiedBy>
  <cp:revision>49</cp:revision>
  <dcterms:created xsi:type="dcterms:W3CDTF">2017-10-27T04:56:50Z</dcterms:created>
  <dcterms:modified xsi:type="dcterms:W3CDTF">2019-03-23T05:57:30Z</dcterms:modified>
</cp:coreProperties>
</file>