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64" r:id="rId3"/>
    <p:sldId id="257" r:id="rId4"/>
    <p:sldId id="258" r:id="rId5"/>
    <p:sldId id="263" r:id="rId6"/>
    <p:sldId id="281" r:id="rId7"/>
    <p:sldId id="279" r:id="rId8"/>
    <p:sldId id="305" r:id="rId9"/>
    <p:sldId id="282" r:id="rId10"/>
    <p:sldId id="283" r:id="rId11"/>
    <p:sldId id="287" r:id="rId12"/>
    <p:sldId id="288" r:id="rId13"/>
    <p:sldId id="289" r:id="rId14"/>
    <p:sldId id="306" r:id="rId15"/>
    <p:sldId id="291" r:id="rId16"/>
    <p:sldId id="292" r:id="rId17"/>
    <p:sldId id="293" r:id="rId18"/>
    <p:sldId id="294" r:id="rId19"/>
    <p:sldId id="295" r:id="rId20"/>
    <p:sldId id="307" r:id="rId21"/>
    <p:sldId id="299" r:id="rId22"/>
    <p:sldId id="308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2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A8BB"/>
    <a:srgbClr val="FFD966"/>
    <a:srgbClr val="FDED77"/>
    <a:srgbClr val="DEE33F"/>
    <a:srgbClr val="0C2044"/>
    <a:srgbClr val="761D33"/>
    <a:srgbClr val="CF101B"/>
    <a:srgbClr val="B3A707"/>
    <a:srgbClr val="F5E40B"/>
    <a:srgbClr val="F9EF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91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246" y="102"/>
      </p:cViewPr>
      <p:guideLst>
        <p:guide orient="horz" pos="3362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3DB3C6-F541-45DC-A01A-3F80CA60089F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5A439E-DB06-4113-A38D-1863B3A520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5789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940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468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4868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93773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9391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6200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93282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87438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7096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3259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8810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8365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58000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651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77062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54654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1126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26100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42337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52398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AA5ED-7FE9-4BB7-946C-FB83E520055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83071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A439E-DB06-4113-A38D-1863B3A520B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4090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2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10" y="-1908124"/>
            <a:ext cx="12192000" cy="5241823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-43544" y="369601"/>
            <a:ext cx="12235543" cy="4624522"/>
          </a:xfrm>
          <a:prstGeom prst="rect">
            <a:avLst/>
          </a:prstGeom>
          <a:gradFill>
            <a:gsLst>
              <a:gs pos="0">
                <a:srgbClr val="FFC000">
                  <a:alpha val="24000"/>
                </a:srgb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342" y="0"/>
            <a:ext cx="12195342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605" y="114300"/>
            <a:ext cx="1335198" cy="4517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9D4D1BF-65F2-4766-9E93-E22B9D3701CD}" type="datetimeFigureOut">
              <a:rPr lang="zh-CN" altLang="en-US" smtClean="0"/>
              <a:t>2018/4/29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516F40F-F71C-4211-9AE1-F0E7B194C61A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9D4D1BF-65F2-4766-9E93-E22B9D3701CD}" type="datetimeFigureOut">
              <a:rPr lang="zh-CN" altLang="en-US" smtClean="0"/>
              <a:t>2018/4/29</a:t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516F40F-F71C-4211-9AE1-F0E7B194C61A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9D4D1BF-65F2-4766-9E93-E22B9D3701CD}" type="datetimeFigureOut">
              <a:rPr lang="zh-CN" altLang="en-US" smtClean="0"/>
              <a:t>2018/4/29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516F40F-F71C-4211-9AE1-F0E7B194C61A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9D4D1BF-65F2-4766-9E93-E22B9D3701CD}" type="datetimeFigureOut">
              <a:rPr lang="zh-CN" altLang="en-US" smtClean="0"/>
              <a:t>2018/4/29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516F40F-F71C-4211-9AE1-F0E7B194C61A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9D4D1BF-65F2-4766-9E93-E22B9D3701CD}" type="datetimeFigureOut">
              <a:rPr lang="zh-CN" altLang="en-US" smtClean="0"/>
              <a:t>2018/4/29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516F40F-F71C-4211-9AE1-F0E7B194C61A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9D4D1BF-65F2-4766-9E93-E22B9D3701CD}" type="datetimeFigureOut">
              <a:rPr lang="zh-CN" altLang="en-US" smtClean="0"/>
              <a:t>2018/4/29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516F40F-F71C-4211-9AE1-F0E7B194C61A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9D4D1BF-65F2-4766-9E93-E22B9D3701CD}" type="datetimeFigureOut">
              <a:rPr lang="zh-CN" altLang="en-US" smtClean="0"/>
              <a:t>2018/4/29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516F40F-F71C-4211-9AE1-F0E7B194C61A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12251" y="0"/>
            <a:ext cx="12204249" cy="6858000"/>
          </a:xfrm>
          <a:prstGeom prst="rect">
            <a:avLst/>
          </a:prstGeom>
          <a:solidFill>
            <a:srgbClr val="0C2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71" y="-483037"/>
            <a:ext cx="11889204" cy="7341037"/>
          </a:xfrm>
          <a:prstGeom prst="rect">
            <a:avLst/>
          </a:prstGeom>
        </p:spPr>
      </p:pic>
      <p:grpSp>
        <p:nvGrpSpPr>
          <p:cNvPr id="54" name="组合 53"/>
          <p:cNvGrpSpPr/>
          <p:nvPr/>
        </p:nvGrpSpPr>
        <p:grpSpPr>
          <a:xfrm>
            <a:off x="7176292" y="2241228"/>
            <a:ext cx="724666" cy="1611366"/>
            <a:chOff x="7176292" y="2241228"/>
            <a:chExt cx="724666" cy="1611366"/>
          </a:xfrm>
        </p:grpSpPr>
        <p:grpSp>
          <p:nvGrpSpPr>
            <p:cNvPr id="38" name="组合 37"/>
            <p:cNvGrpSpPr/>
            <p:nvPr/>
          </p:nvGrpSpPr>
          <p:grpSpPr>
            <a:xfrm>
              <a:off x="7176292" y="2241228"/>
              <a:ext cx="713343" cy="702020"/>
              <a:chOff x="3180522" y="514907"/>
              <a:chExt cx="834887" cy="821635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3193774" y="514907"/>
                <a:ext cx="821635" cy="821635"/>
              </a:xfrm>
              <a:prstGeom prst="rect">
                <a:avLst/>
              </a:prstGeom>
              <a:noFill/>
              <a:ln>
                <a:solidFill>
                  <a:srgbClr val="57A8B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0" name="直接连接符 39"/>
              <p:cNvCxnSpPr>
                <a:endCxn id="39" idx="3"/>
              </p:cNvCxnSpPr>
              <p:nvPr/>
            </p:nvCxnSpPr>
            <p:spPr>
              <a:xfrm>
                <a:off x="3180522" y="914400"/>
                <a:ext cx="834887" cy="11325"/>
              </a:xfrm>
              <a:prstGeom prst="line">
                <a:avLst/>
              </a:prstGeom>
              <a:ln>
                <a:solidFill>
                  <a:srgbClr val="57A8B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>
                <a:stCxn id="39" idx="0"/>
                <a:endCxn id="39" idx="2"/>
              </p:cNvCxnSpPr>
              <p:nvPr/>
            </p:nvCxnSpPr>
            <p:spPr>
              <a:xfrm>
                <a:off x="3604592" y="514907"/>
                <a:ext cx="0" cy="821635"/>
              </a:xfrm>
              <a:prstGeom prst="line">
                <a:avLst/>
              </a:prstGeom>
              <a:ln>
                <a:solidFill>
                  <a:srgbClr val="57A8B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组合 45"/>
            <p:cNvGrpSpPr/>
            <p:nvPr/>
          </p:nvGrpSpPr>
          <p:grpSpPr>
            <a:xfrm>
              <a:off x="7187615" y="3150574"/>
              <a:ext cx="713343" cy="702020"/>
              <a:chOff x="3180522" y="514907"/>
              <a:chExt cx="834887" cy="821635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3193774" y="514907"/>
                <a:ext cx="821635" cy="821635"/>
              </a:xfrm>
              <a:prstGeom prst="rect">
                <a:avLst/>
              </a:prstGeom>
              <a:noFill/>
              <a:ln>
                <a:solidFill>
                  <a:srgbClr val="57A8B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8" name="直接连接符 47"/>
              <p:cNvCxnSpPr>
                <a:endCxn id="47" idx="3"/>
              </p:cNvCxnSpPr>
              <p:nvPr/>
            </p:nvCxnSpPr>
            <p:spPr>
              <a:xfrm>
                <a:off x="3180522" y="914400"/>
                <a:ext cx="834887" cy="11325"/>
              </a:xfrm>
              <a:prstGeom prst="line">
                <a:avLst/>
              </a:prstGeom>
              <a:ln>
                <a:solidFill>
                  <a:srgbClr val="57A8B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>
                <a:stCxn id="47" idx="0"/>
                <a:endCxn id="47" idx="2"/>
              </p:cNvCxnSpPr>
              <p:nvPr/>
            </p:nvCxnSpPr>
            <p:spPr>
              <a:xfrm>
                <a:off x="3604592" y="514907"/>
                <a:ext cx="0" cy="821635"/>
              </a:xfrm>
              <a:prstGeom prst="line">
                <a:avLst/>
              </a:prstGeom>
              <a:ln>
                <a:solidFill>
                  <a:srgbClr val="57A8B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文本框 41"/>
          <p:cNvSpPr txBox="1"/>
          <p:nvPr/>
        </p:nvSpPr>
        <p:spPr>
          <a:xfrm>
            <a:off x="2185764" y="4902084"/>
            <a:ext cx="7467600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rgbClr val="57A8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rgbClr val="57A8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Nunc viverra imperdiet enim. Fusce est. Vivamus a </a:t>
            </a:r>
            <a:r>
              <a:rPr lang="en-US" altLang="zh-CN" sz="1100" dirty="0" err="1">
                <a:solidFill>
                  <a:srgbClr val="57A8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tellus</a:t>
            </a:r>
            <a:r>
              <a:rPr lang="en-US" altLang="zh-CN" sz="1100" dirty="0">
                <a:solidFill>
                  <a:srgbClr val="57A8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</p:txBody>
      </p:sp>
      <p:pic>
        <p:nvPicPr>
          <p:cNvPr id="24" name="audio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-1192115" y="0"/>
            <a:ext cx="609600" cy="609600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2892487" y="1909713"/>
            <a:ext cx="400215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3800" b="1" spc="130" dirty="0">
                <a:solidFill>
                  <a:srgbClr val="57A8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备战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1994984" y="4378669"/>
            <a:ext cx="8189780" cy="523220"/>
            <a:chOff x="1574027" y="4378669"/>
            <a:chExt cx="8189780" cy="523220"/>
          </a:xfrm>
        </p:grpSpPr>
        <p:sp>
          <p:nvSpPr>
            <p:cNvPr id="44" name="文本框 43"/>
            <p:cNvSpPr txBox="1"/>
            <p:nvPr/>
          </p:nvSpPr>
          <p:spPr>
            <a:xfrm>
              <a:off x="1574027" y="4378669"/>
              <a:ext cx="81897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spc="130" dirty="0">
                  <a:solidFill>
                    <a:srgbClr val="57A8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成就大学梦</a:t>
              </a: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6798365" y="4640279"/>
              <a:ext cx="2650435" cy="0"/>
            </a:xfrm>
            <a:prstGeom prst="line">
              <a:avLst/>
            </a:prstGeom>
            <a:ln>
              <a:solidFill>
                <a:srgbClr val="57A8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1822174" y="4648923"/>
              <a:ext cx="2650435" cy="0"/>
            </a:xfrm>
            <a:prstGeom prst="line">
              <a:avLst/>
            </a:prstGeom>
            <a:ln>
              <a:solidFill>
                <a:srgbClr val="57A8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13"/>
          <p:cNvSpPr txBox="1"/>
          <p:nvPr/>
        </p:nvSpPr>
        <p:spPr>
          <a:xfrm>
            <a:off x="7082621" y="2277989"/>
            <a:ext cx="923330" cy="15864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4800" dirty="0">
                <a:solidFill>
                  <a:srgbClr val="57A8BB"/>
                </a:solidFill>
              </a:rPr>
              <a:t>高考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3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42" grpId="0"/>
      <p:bldP spid="28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-12251" y="0"/>
            <a:ext cx="12204249" cy="6858000"/>
          </a:xfrm>
          <a:prstGeom prst="rect">
            <a:avLst/>
          </a:prstGeom>
          <a:solidFill>
            <a:srgbClr val="0C2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37"/>
          <a:stretch>
            <a:fillRect/>
          </a:stretch>
        </p:blipFill>
        <p:spPr>
          <a:xfrm>
            <a:off x="261474" y="713226"/>
            <a:ext cx="3467439" cy="5431547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5615956" y="481196"/>
            <a:ext cx="713343" cy="702020"/>
            <a:chOff x="3180522" y="514907"/>
            <a:chExt cx="834887" cy="821635"/>
          </a:xfrm>
        </p:grpSpPr>
        <p:sp>
          <p:nvSpPr>
            <p:cNvPr id="2" name="矩形 1"/>
            <p:cNvSpPr/>
            <p:nvPr/>
          </p:nvSpPr>
          <p:spPr>
            <a:xfrm>
              <a:off x="3193774" y="514907"/>
              <a:ext cx="821635" cy="821635"/>
            </a:xfrm>
            <a:prstGeom prst="rect">
              <a:avLst/>
            </a:prstGeom>
            <a:noFill/>
            <a:ln>
              <a:solidFill>
                <a:srgbClr val="57A8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7A8BB"/>
                </a:solidFill>
              </a:endParaRPr>
            </a:p>
          </p:txBody>
        </p:sp>
        <p:cxnSp>
          <p:nvCxnSpPr>
            <p:cNvPr id="4" name="直接连接符 3"/>
            <p:cNvCxnSpPr>
              <a:endCxn id="2" idx="3"/>
            </p:cNvCxnSpPr>
            <p:nvPr/>
          </p:nvCxnSpPr>
          <p:spPr>
            <a:xfrm>
              <a:off x="3180522" y="914400"/>
              <a:ext cx="834887" cy="11325"/>
            </a:xfrm>
            <a:prstGeom prst="line">
              <a:avLst/>
            </a:prstGeom>
            <a:ln>
              <a:solidFill>
                <a:srgbClr val="57A8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>
              <a:stCxn id="2" idx="0"/>
              <a:endCxn id="2" idx="2"/>
            </p:cNvCxnSpPr>
            <p:nvPr/>
          </p:nvCxnSpPr>
          <p:spPr>
            <a:xfrm>
              <a:off x="3604592" y="514907"/>
              <a:ext cx="0" cy="821635"/>
            </a:xfrm>
            <a:prstGeom prst="line">
              <a:avLst/>
            </a:prstGeom>
            <a:ln>
              <a:solidFill>
                <a:srgbClr val="57A8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4584643" y="481196"/>
            <a:ext cx="713343" cy="702020"/>
            <a:chOff x="3180522" y="514907"/>
            <a:chExt cx="834887" cy="821635"/>
          </a:xfrm>
        </p:grpSpPr>
        <p:sp>
          <p:nvSpPr>
            <p:cNvPr id="17" name="矩形 16"/>
            <p:cNvSpPr/>
            <p:nvPr/>
          </p:nvSpPr>
          <p:spPr>
            <a:xfrm>
              <a:off x="3193774" y="514907"/>
              <a:ext cx="821635" cy="821635"/>
            </a:xfrm>
            <a:prstGeom prst="rect">
              <a:avLst/>
            </a:prstGeom>
            <a:noFill/>
            <a:ln>
              <a:solidFill>
                <a:srgbClr val="57A8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7A8BB"/>
                </a:solidFill>
              </a:endParaRPr>
            </a:p>
          </p:txBody>
        </p:sp>
        <p:cxnSp>
          <p:nvCxnSpPr>
            <p:cNvPr id="18" name="直接连接符 17"/>
            <p:cNvCxnSpPr>
              <a:endCxn id="17" idx="3"/>
            </p:cNvCxnSpPr>
            <p:nvPr/>
          </p:nvCxnSpPr>
          <p:spPr>
            <a:xfrm>
              <a:off x="3180522" y="914400"/>
              <a:ext cx="834887" cy="11325"/>
            </a:xfrm>
            <a:prstGeom prst="line">
              <a:avLst/>
            </a:prstGeom>
            <a:ln>
              <a:solidFill>
                <a:srgbClr val="57A8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>
              <a:stCxn id="17" idx="0"/>
              <a:endCxn id="17" idx="2"/>
            </p:cNvCxnSpPr>
            <p:nvPr/>
          </p:nvCxnSpPr>
          <p:spPr>
            <a:xfrm>
              <a:off x="3604592" y="514907"/>
              <a:ext cx="0" cy="821635"/>
            </a:xfrm>
            <a:prstGeom prst="line">
              <a:avLst/>
            </a:prstGeom>
            <a:ln>
              <a:solidFill>
                <a:srgbClr val="57A8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6605034" y="481196"/>
            <a:ext cx="713343" cy="702020"/>
            <a:chOff x="3180522" y="514907"/>
            <a:chExt cx="834887" cy="821635"/>
          </a:xfrm>
        </p:grpSpPr>
        <p:sp>
          <p:nvSpPr>
            <p:cNvPr id="21" name="矩形 20"/>
            <p:cNvSpPr/>
            <p:nvPr/>
          </p:nvSpPr>
          <p:spPr>
            <a:xfrm>
              <a:off x="3193774" y="514907"/>
              <a:ext cx="821635" cy="821635"/>
            </a:xfrm>
            <a:prstGeom prst="rect">
              <a:avLst/>
            </a:prstGeom>
            <a:noFill/>
            <a:ln>
              <a:solidFill>
                <a:srgbClr val="57A8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7A8BB"/>
                </a:solidFill>
              </a:endParaRPr>
            </a:p>
          </p:txBody>
        </p:sp>
        <p:cxnSp>
          <p:nvCxnSpPr>
            <p:cNvPr id="22" name="直接连接符 21"/>
            <p:cNvCxnSpPr>
              <a:endCxn id="21" idx="3"/>
            </p:cNvCxnSpPr>
            <p:nvPr/>
          </p:nvCxnSpPr>
          <p:spPr>
            <a:xfrm>
              <a:off x="3180522" y="914400"/>
              <a:ext cx="834887" cy="11325"/>
            </a:xfrm>
            <a:prstGeom prst="line">
              <a:avLst/>
            </a:prstGeom>
            <a:ln>
              <a:solidFill>
                <a:srgbClr val="57A8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>
              <a:stCxn id="21" idx="0"/>
              <a:endCxn id="21" idx="2"/>
            </p:cNvCxnSpPr>
            <p:nvPr/>
          </p:nvCxnSpPr>
          <p:spPr>
            <a:xfrm>
              <a:off x="3604592" y="514907"/>
              <a:ext cx="0" cy="821635"/>
            </a:xfrm>
            <a:prstGeom prst="line">
              <a:avLst/>
            </a:prstGeom>
            <a:ln>
              <a:solidFill>
                <a:srgbClr val="57A8B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文本框 49"/>
          <p:cNvSpPr txBox="1"/>
          <p:nvPr/>
        </p:nvSpPr>
        <p:spPr>
          <a:xfrm>
            <a:off x="4597813" y="447486"/>
            <a:ext cx="27741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b="1" spc="130" dirty="0">
                <a:solidFill>
                  <a:srgbClr val="57A8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倒计时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37"/>
          <a:stretch>
            <a:fillRect/>
          </a:stretch>
        </p:blipFill>
        <p:spPr>
          <a:xfrm flipH="1">
            <a:off x="8337130" y="481196"/>
            <a:ext cx="3427436" cy="5431547"/>
          </a:xfrm>
          <a:prstGeom prst="rect">
            <a:avLst/>
          </a:prstGeom>
        </p:spPr>
      </p:pic>
      <p:sp>
        <p:nvSpPr>
          <p:cNvPr id="54" name="文本框 53"/>
          <p:cNvSpPr txBox="1"/>
          <p:nvPr/>
        </p:nvSpPr>
        <p:spPr>
          <a:xfrm>
            <a:off x="1848622" y="2375470"/>
            <a:ext cx="791634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再过十天，高考倒计时牌将又撕下了一页，刺眼的“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天”字样赫然映入眼帘，只剩一百天了！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每个人的一生，都会面临一些很重要的关口。高考，又无疑是这些关口的重中之重，它可能影响你一生的命运。而从现在开始的今后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天，则是高考成败的关键。这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天的努力可能意味着你考入梦寐以求的大学，从此掀开辉煌的人生篇章。</a:t>
            </a:r>
          </a:p>
          <a:p>
            <a:pPr indent="457200" algn="just">
              <a:lnSpc>
                <a:spcPct val="150000"/>
              </a:lnSpc>
            </a:pP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-12251" y="0"/>
            <a:ext cx="12204249" cy="6858000"/>
          </a:xfrm>
          <a:prstGeom prst="rect">
            <a:avLst/>
          </a:prstGeom>
          <a:solidFill>
            <a:srgbClr val="0C2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460391" y="306983"/>
            <a:ext cx="217912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6600" b="1" spc="130" dirty="0">
                <a:solidFill>
                  <a:srgbClr val="FDED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382" name="文本框 381"/>
          <p:cNvSpPr txBox="1"/>
          <p:nvPr/>
        </p:nvSpPr>
        <p:spPr>
          <a:xfrm>
            <a:off x="6108448" y="1052431"/>
            <a:ext cx="6379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spc="130" dirty="0">
                <a:solidFill>
                  <a:srgbClr val="FDED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spc="130" dirty="0">
              <a:solidFill>
                <a:srgbClr val="FDED7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8" name="组合 417"/>
          <p:cNvGrpSpPr/>
          <p:nvPr/>
        </p:nvGrpSpPr>
        <p:grpSpPr>
          <a:xfrm>
            <a:off x="7035423" y="998521"/>
            <a:ext cx="5050959" cy="662679"/>
            <a:chOff x="4980281" y="895337"/>
            <a:chExt cx="5050959" cy="662679"/>
          </a:xfrm>
        </p:grpSpPr>
        <p:sp>
          <p:nvSpPr>
            <p:cNvPr id="383" name="文本框 382"/>
            <p:cNvSpPr txBox="1"/>
            <p:nvPr/>
          </p:nvSpPr>
          <p:spPr>
            <a:xfrm>
              <a:off x="4980281" y="895337"/>
              <a:ext cx="168764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spc="13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百日感言</a:t>
              </a:r>
            </a:p>
          </p:txBody>
        </p:sp>
        <p:sp>
          <p:nvSpPr>
            <p:cNvPr id="384" name="文本框 383"/>
            <p:cNvSpPr txBox="1"/>
            <p:nvPr/>
          </p:nvSpPr>
          <p:spPr>
            <a:xfrm>
              <a:off x="4980281" y="1311795"/>
              <a:ext cx="505095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spc="13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 dolor sit amet, consectetuer adipiscing elit. </a:t>
              </a:r>
            </a:p>
          </p:txBody>
        </p:sp>
      </p:grpSp>
      <p:sp>
        <p:nvSpPr>
          <p:cNvPr id="394" name="文本框 393"/>
          <p:cNvSpPr txBox="1"/>
          <p:nvPr/>
        </p:nvSpPr>
        <p:spPr>
          <a:xfrm>
            <a:off x="6100943" y="2473399"/>
            <a:ext cx="6379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spc="130" dirty="0">
                <a:solidFill>
                  <a:srgbClr val="FDED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spc="130" dirty="0">
              <a:solidFill>
                <a:srgbClr val="FDED7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9" name="组合 418"/>
          <p:cNvGrpSpPr/>
          <p:nvPr/>
        </p:nvGrpSpPr>
        <p:grpSpPr>
          <a:xfrm>
            <a:off x="7012039" y="2377632"/>
            <a:ext cx="5050959" cy="662679"/>
            <a:chOff x="4980281" y="2121957"/>
            <a:chExt cx="5050959" cy="662679"/>
          </a:xfrm>
        </p:grpSpPr>
        <p:sp>
          <p:nvSpPr>
            <p:cNvPr id="395" name="文本框 394"/>
            <p:cNvSpPr txBox="1"/>
            <p:nvPr/>
          </p:nvSpPr>
          <p:spPr>
            <a:xfrm>
              <a:off x="4980281" y="2121957"/>
              <a:ext cx="168764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spc="13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现状分析</a:t>
              </a:r>
            </a:p>
          </p:txBody>
        </p:sp>
        <p:sp>
          <p:nvSpPr>
            <p:cNvPr id="396" name="文本框 395"/>
            <p:cNvSpPr txBox="1"/>
            <p:nvPr/>
          </p:nvSpPr>
          <p:spPr>
            <a:xfrm>
              <a:off x="4980281" y="2538415"/>
              <a:ext cx="505095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spc="13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 dolor sit amet, consectetuer adipiscing elit. </a:t>
              </a:r>
            </a:p>
          </p:txBody>
        </p:sp>
      </p:grpSp>
      <p:sp>
        <p:nvSpPr>
          <p:cNvPr id="401" name="文本框 400"/>
          <p:cNvSpPr txBox="1"/>
          <p:nvPr/>
        </p:nvSpPr>
        <p:spPr>
          <a:xfrm>
            <a:off x="6108448" y="3861918"/>
            <a:ext cx="6379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spc="130" dirty="0">
                <a:solidFill>
                  <a:srgbClr val="FDED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 spc="130" dirty="0">
              <a:solidFill>
                <a:srgbClr val="FDED7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0" name="组合 419"/>
          <p:cNvGrpSpPr/>
          <p:nvPr/>
        </p:nvGrpSpPr>
        <p:grpSpPr>
          <a:xfrm>
            <a:off x="6956051" y="3815966"/>
            <a:ext cx="5050959" cy="662679"/>
            <a:chOff x="4980281" y="3355657"/>
            <a:chExt cx="5050959" cy="662679"/>
          </a:xfrm>
        </p:grpSpPr>
        <p:sp>
          <p:nvSpPr>
            <p:cNvPr id="402" name="文本框 401"/>
            <p:cNvSpPr txBox="1"/>
            <p:nvPr/>
          </p:nvSpPr>
          <p:spPr>
            <a:xfrm>
              <a:off x="4980281" y="3355657"/>
              <a:ext cx="315278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spc="13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怎样度过这</a:t>
              </a:r>
              <a:r>
                <a:rPr lang="en-US" altLang="zh-CN" sz="2800" b="1" spc="13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800" b="1" spc="13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</a:t>
              </a:r>
            </a:p>
          </p:txBody>
        </p:sp>
        <p:sp>
          <p:nvSpPr>
            <p:cNvPr id="403" name="文本框 402"/>
            <p:cNvSpPr txBox="1"/>
            <p:nvPr/>
          </p:nvSpPr>
          <p:spPr>
            <a:xfrm>
              <a:off x="4980281" y="3772115"/>
              <a:ext cx="505095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spc="13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 dolor sit amet, consectetuer adipiscing elit. </a:t>
              </a: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6085382" y="5311164"/>
            <a:ext cx="6379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spc="130" dirty="0">
                <a:solidFill>
                  <a:srgbClr val="FDED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800" spc="130" dirty="0">
              <a:solidFill>
                <a:srgbClr val="FDED7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6988973" y="5254300"/>
            <a:ext cx="5050959" cy="662679"/>
            <a:chOff x="4980281" y="3355657"/>
            <a:chExt cx="5050959" cy="662679"/>
          </a:xfrm>
        </p:grpSpPr>
        <p:sp>
          <p:nvSpPr>
            <p:cNvPr id="47" name="文本框 46"/>
            <p:cNvSpPr txBox="1"/>
            <p:nvPr/>
          </p:nvSpPr>
          <p:spPr>
            <a:xfrm>
              <a:off x="4980281" y="3355657"/>
              <a:ext cx="131189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spc="13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结束语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980281" y="3772115"/>
              <a:ext cx="505095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spc="13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 dolor sit amet, consectetuer adipiscing elit. </a:t>
              </a: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487267" y="1335307"/>
            <a:ext cx="33200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en-US" altLang="zh-CN" sz="4000" spc="130" dirty="0">
                <a:solidFill>
                  <a:srgbClr val="FDED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CATALOGUE</a:t>
            </a:r>
            <a:endParaRPr lang="zh-CN" altLang="en-US" sz="4000" spc="130" dirty="0">
              <a:solidFill>
                <a:srgbClr val="FDED7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星形: 五角 2"/>
          <p:cNvSpPr/>
          <p:nvPr/>
        </p:nvSpPr>
        <p:spPr>
          <a:xfrm>
            <a:off x="5277659" y="1019073"/>
            <a:ext cx="589935" cy="589935"/>
          </a:xfrm>
          <a:prstGeom prst="star5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星形: 五角 50"/>
          <p:cNvSpPr/>
          <p:nvPr/>
        </p:nvSpPr>
        <p:spPr>
          <a:xfrm>
            <a:off x="5277659" y="2390151"/>
            <a:ext cx="589935" cy="589935"/>
          </a:xfrm>
          <a:prstGeom prst="star5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星形: 五角 51"/>
          <p:cNvSpPr/>
          <p:nvPr/>
        </p:nvSpPr>
        <p:spPr>
          <a:xfrm>
            <a:off x="5302494" y="3765599"/>
            <a:ext cx="589935" cy="589935"/>
          </a:xfrm>
          <a:prstGeom prst="star5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星形: 五角 52"/>
          <p:cNvSpPr/>
          <p:nvPr/>
        </p:nvSpPr>
        <p:spPr>
          <a:xfrm>
            <a:off x="5277659" y="5187585"/>
            <a:ext cx="589935" cy="589935"/>
          </a:xfrm>
          <a:prstGeom prst="star5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-12251" y="0"/>
            <a:ext cx="12204249" cy="6858000"/>
          </a:xfrm>
          <a:prstGeom prst="rect">
            <a:avLst/>
          </a:prstGeom>
          <a:solidFill>
            <a:srgbClr val="0C2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94"/>
          <a:stretch>
            <a:fillRect/>
          </a:stretch>
        </p:blipFill>
        <p:spPr>
          <a:xfrm>
            <a:off x="1818507" y="530239"/>
            <a:ext cx="8201025" cy="5884606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4431442" y="3472542"/>
            <a:ext cx="33291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spc="130" dirty="0">
                <a:solidFill>
                  <a:srgbClr val="57A8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百日感言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1681509" y="4440542"/>
            <a:ext cx="8828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spc="130" dirty="0">
                <a:solidFill>
                  <a:srgbClr val="57A8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</a:t>
            </a:r>
            <a:r>
              <a:rPr lang="en-US" altLang="zh-CN" sz="1600" spc="130" dirty="0" err="1">
                <a:solidFill>
                  <a:srgbClr val="57A8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Fusce</a:t>
            </a:r>
            <a:r>
              <a:rPr lang="en-US" altLang="zh-CN" sz="1600" spc="130" dirty="0">
                <a:solidFill>
                  <a:srgbClr val="57A8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spc="130" dirty="0" err="1">
                <a:solidFill>
                  <a:srgbClr val="57A8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posuere</a:t>
            </a:r>
            <a:endParaRPr lang="en-US" altLang="zh-CN" sz="1600" spc="130" dirty="0">
              <a:solidFill>
                <a:srgbClr val="57A8B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110944" y="1541276"/>
            <a:ext cx="1839516" cy="1839516"/>
            <a:chOff x="5110944" y="1541276"/>
            <a:chExt cx="1839516" cy="1839516"/>
          </a:xfrm>
        </p:grpSpPr>
        <p:sp>
          <p:nvSpPr>
            <p:cNvPr id="5" name="椭圆 4"/>
            <p:cNvSpPr/>
            <p:nvPr/>
          </p:nvSpPr>
          <p:spPr>
            <a:xfrm>
              <a:off x="5110944" y="1541276"/>
              <a:ext cx="1839516" cy="1839516"/>
            </a:xfrm>
            <a:prstGeom prst="ellipse">
              <a:avLst/>
            </a:prstGeom>
            <a:solidFill>
              <a:srgbClr val="FFD9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233405" y="1940376"/>
              <a:ext cx="159459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spc="13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6600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12251" y="0"/>
            <a:ext cx="12204249" cy="6858000"/>
            <a:chOff x="-12251" y="0"/>
            <a:chExt cx="12204249" cy="6858000"/>
          </a:xfrm>
        </p:grpSpPr>
        <p:sp>
          <p:nvSpPr>
            <p:cNvPr id="16" name="矩形 15"/>
            <p:cNvSpPr/>
            <p:nvPr/>
          </p:nvSpPr>
          <p:spPr>
            <a:xfrm>
              <a:off x="-12251" y="0"/>
              <a:ext cx="12204249" cy="6858000"/>
            </a:xfrm>
            <a:prstGeom prst="rect">
              <a:avLst/>
            </a:prstGeom>
            <a:solidFill>
              <a:srgbClr val="0C2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549100" y="235933"/>
              <a:ext cx="11020048" cy="630918"/>
              <a:chOff x="549100" y="235933"/>
              <a:chExt cx="11020048" cy="630918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355665" y="235933"/>
                <a:ext cx="14824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spc="130" dirty="0">
                    <a:solidFill>
                      <a:srgbClr val="57A8B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百日感言</a:t>
                </a: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3548561" y="666796"/>
                <a:ext cx="509666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b="1" spc="130" dirty="0">
                    <a:solidFill>
                      <a:srgbClr val="57A8B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6957392" y="477078"/>
                <a:ext cx="4611756" cy="0"/>
              </a:xfrm>
              <a:prstGeom prst="line">
                <a:avLst/>
              </a:prstGeom>
              <a:ln w="25400">
                <a:solidFill>
                  <a:srgbClr val="FFD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549100" y="477078"/>
                <a:ext cx="4611756" cy="0"/>
              </a:xfrm>
              <a:prstGeom prst="line">
                <a:avLst/>
              </a:prstGeom>
              <a:ln w="25400">
                <a:solidFill>
                  <a:srgbClr val="FFD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矩形 3"/>
          <p:cNvSpPr/>
          <p:nvPr/>
        </p:nvSpPr>
        <p:spPr>
          <a:xfrm>
            <a:off x="763995" y="1849928"/>
            <a:ext cx="1065175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只剩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天了！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天以后，我们人生的第一步迈向何方，基本就已经成为了定局！</a:t>
            </a:r>
          </a:p>
        </p:txBody>
      </p:sp>
      <p:sp>
        <p:nvSpPr>
          <p:cNvPr id="2" name="矩形 1"/>
          <p:cNvSpPr/>
          <p:nvPr/>
        </p:nvSpPr>
        <p:spPr>
          <a:xfrm>
            <a:off x="4502647" y="2668253"/>
            <a:ext cx="4405993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回顾十二年苦读，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家庭花费了很多；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父母苍老了很多；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老师付出了很多；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自己承受了很多！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12251" y="0"/>
            <a:ext cx="12204249" cy="6858000"/>
            <a:chOff x="-12251" y="0"/>
            <a:chExt cx="12204249" cy="6858000"/>
          </a:xfrm>
        </p:grpSpPr>
        <p:sp>
          <p:nvSpPr>
            <p:cNvPr id="19" name="矩形 18"/>
            <p:cNvSpPr/>
            <p:nvPr/>
          </p:nvSpPr>
          <p:spPr>
            <a:xfrm>
              <a:off x="-12251" y="0"/>
              <a:ext cx="12204249" cy="6858000"/>
            </a:xfrm>
            <a:prstGeom prst="rect">
              <a:avLst/>
            </a:prstGeom>
            <a:solidFill>
              <a:srgbClr val="0C2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49100" y="235933"/>
              <a:ext cx="11020048" cy="630918"/>
              <a:chOff x="549100" y="235933"/>
              <a:chExt cx="11020048" cy="630918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5355665" y="235933"/>
                <a:ext cx="14824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spc="130" dirty="0">
                    <a:solidFill>
                      <a:srgbClr val="57A8B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百日感言</a:t>
                </a: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3548561" y="666796"/>
                <a:ext cx="509666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b="1" spc="130" dirty="0">
                    <a:solidFill>
                      <a:srgbClr val="57A8B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  <p:cxnSp>
            <p:nvCxnSpPr>
              <p:cNvPr id="23" name="直接连接符 22"/>
              <p:cNvCxnSpPr/>
              <p:nvPr/>
            </p:nvCxnSpPr>
            <p:spPr>
              <a:xfrm>
                <a:off x="6957392" y="477078"/>
                <a:ext cx="4611756" cy="0"/>
              </a:xfrm>
              <a:prstGeom prst="line">
                <a:avLst/>
              </a:prstGeom>
              <a:ln w="25400">
                <a:solidFill>
                  <a:srgbClr val="FFD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549100" y="477078"/>
                <a:ext cx="4611756" cy="0"/>
              </a:xfrm>
              <a:prstGeom prst="line">
                <a:avLst/>
              </a:prstGeom>
              <a:ln w="25400">
                <a:solidFill>
                  <a:srgbClr val="FFD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矩形 2"/>
          <p:cNvSpPr/>
          <p:nvPr/>
        </p:nvSpPr>
        <p:spPr>
          <a:xfrm>
            <a:off x="4659200" y="1845630"/>
            <a:ext cx="704119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4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天很长；</a:t>
            </a:r>
          </a:p>
          <a:p>
            <a:r>
              <a:rPr lang="en-US" altLang="zh-CN" sz="4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4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天有</a:t>
            </a:r>
            <a:r>
              <a:rPr lang="en-US" altLang="zh-CN" sz="4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zh-CN" altLang="en-US" sz="4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4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4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千分钟；</a:t>
            </a:r>
          </a:p>
          <a:p>
            <a:r>
              <a:rPr lang="en-US" altLang="zh-CN" sz="4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4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天能做很多事情；</a:t>
            </a:r>
          </a:p>
          <a:p>
            <a:r>
              <a:rPr lang="en-US" altLang="zh-CN" sz="4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4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天能改写你的人生</a:t>
            </a:r>
          </a:p>
        </p:txBody>
      </p:sp>
      <p:sp>
        <p:nvSpPr>
          <p:cNvPr id="8" name="矩形 7"/>
          <p:cNvSpPr/>
          <p:nvPr/>
        </p:nvSpPr>
        <p:spPr>
          <a:xfrm>
            <a:off x="675861" y="5871398"/>
            <a:ext cx="108932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带着这份责任，带着对未来的憧憬，带着我的大学梦，努力拼搏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天，至少不要在将来对高三后悔。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96" y="1251048"/>
            <a:ext cx="4355904" cy="43559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-12251" y="0"/>
            <a:ext cx="12204249" cy="6858000"/>
            <a:chOff x="-12251" y="0"/>
            <a:chExt cx="12204249" cy="6858000"/>
          </a:xfrm>
        </p:grpSpPr>
        <p:sp>
          <p:nvSpPr>
            <p:cNvPr id="20" name="矩形 19"/>
            <p:cNvSpPr/>
            <p:nvPr/>
          </p:nvSpPr>
          <p:spPr>
            <a:xfrm>
              <a:off x="-12251" y="0"/>
              <a:ext cx="12204249" cy="6858000"/>
            </a:xfrm>
            <a:prstGeom prst="rect">
              <a:avLst/>
            </a:prstGeom>
            <a:solidFill>
              <a:srgbClr val="0C2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549100" y="235933"/>
              <a:ext cx="11020048" cy="630918"/>
              <a:chOff x="549100" y="235933"/>
              <a:chExt cx="11020048" cy="630918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5355665" y="235933"/>
                <a:ext cx="14824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spc="130" dirty="0">
                    <a:solidFill>
                      <a:srgbClr val="57A8B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百日感言</a:t>
                </a: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3548561" y="666796"/>
                <a:ext cx="509666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b="1" spc="130" dirty="0">
                    <a:solidFill>
                      <a:srgbClr val="57A8B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  <p:cxnSp>
            <p:nvCxnSpPr>
              <p:cNvPr id="24" name="直接连接符 23"/>
              <p:cNvCxnSpPr/>
              <p:nvPr/>
            </p:nvCxnSpPr>
            <p:spPr>
              <a:xfrm>
                <a:off x="6957392" y="477078"/>
                <a:ext cx="4611756" cy="0"/>
              </a:xfrm>
              <a:prstGeom prst="line">
                <a:avLst/>
              </a:prstGeom>
              <a:ln w="25400">
                <a:solidFill>
                  <a:srgbClr val="FFD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549100" y="477078"/>
                <a:ext cx="4611756" cy="0"/>
              </a:xfrm>
              <a:prstGeom prst="line">
                <a:avLst/>
              </a:prstGeom>
              <a:ln w="25400">
                <a:solidFill>
                  <a:srgbClr val="FFD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矩形 2"/>
          <p:cNvSpPr/>
          <p:nvPr/>
        </p:nvSpPr>
        <p:spPr>
          <a:xfrm>
            <a:off x="3699235" y="1908259"/>
            <a:ext cx="58293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60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60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天也很短。</a:t>
            </a:r>
          </a:p>
          <a:p>
            <a:pPr algn="ctr"/>
            <a:r>
              <a:rPr lang="zh-CN" altLang="en-US" sz="60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</p:txBody>
      </p:sp>
      <p:sp>
        <p:nvSpPr>
          <p:cNvPr id="5" name="矩形 4"/>
          <p:cNvSpPr/>
          <p:nvPr/>
        </p:nvSpPr>
        <p:spPr>
          <a:xfrm>
            <a:off x="1942373" y="3088946"/>
            <a:ext cx="98799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如果稍一松懈，就会从指缝间溜走，你丝毫没有察觉！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51" y="4016504"/>
            <a:ext cx="12192000" cy="284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-12251" y="0"/>
            <a:ext cx="12204249" cy="6858000"/>
          </a:xfrm>
          <a:prstGeom prst="rect">
            <a:avLst/>
          </a:prstGeom>
          <a:solidFill>
            <a:srgbClr val="0C2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94"/>
          <a:stretch>
            <a:fillRect/>
          </a:stretch>
        </p:blipFill>
        <p:spPr>
          <a:xfrm>
            <a:off x="1818507" y="530239"/>
            <a:ext cx="8201025" cy="5884606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5110944" y="1541276"/>
            <a:ext cx="1839516" cy="1839516"/>
            <a:chOff x="5110944" y="1541276"/>
            <a:chExt cx="1839516" cy="1839516"/>
          </a:xfrm>
        </p:grpSpPr>
        <p:sp>
          <p:nvSpPr>
            <p:cNvPr id="32" name="椭圆 31"/>
            <p:cNvSpPr/>
            <p:nvPr/>
          </p:nvSpPr>
          <p:spPr>
            <a:xfrm>
              <a:off x="5110944" y="1541276"/>
              <a:ext cx="1839516" cy="1839516"/>
            </a:xfrm>
            <a:prstGeom prst="ellipse">
              <a:avLst/>
            </a:prstGeom>
            <a:solidFill>
              <a:srgbClr val="FFD9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5233405" y="1940376"/>
              <a:ext cx="159459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spc="13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6600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4431442" y="3472542"/>
            <a:ext cx="33291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spc="130" dirty="0">
                <a:solidFill>
                  <a:srgbClr val="57A8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现状分析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1681509" y="4440542"/>
            <a:ext cx="8828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spc="130" dirty="0">
                <a:solidFill>
                  <a:srgbClr val="57A8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</a:t>
            </a:r>
            <a:r>
              <a:rPr lang="en-US" altLang="zh-CN" sz="1600" spc="130" dirty="0" err="1">
                <a:solidFill>
                  <a:srgbClr val="57A8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Fusce</a:t>
            </a:r>
            <a:r>
              <a:rPr lang="en-US" altLang="zh-CN" sz="1600" spc="130" dirty="0">
                <a:solidFill>
                  <a:srgbClr val="57A8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spc="130" dirty="0" err="1">
                <a:solidFill>
                  <a:srgbClr val="57A8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posuere</a:t>
            </a:r>
            <a:endParaRPr lang="en-US" altLang="zh-CN" sz="1600" spc="130" dirty="0">
              <a:solidFill>
                <a:srgbClr val="57A8B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12251" y="0"/>
            <a:ext cx="12204249" cy="6858000"/>
            <a:chOff x="-12251" y="0"/>
            <a:chExt cx="12204249" cy="6858000"/>
          </a:xfrm>
        </p:grpSpPr>
        <p:sp>
          <p:nvSpPr>
            <p:cNvPr id="19" name="矩形 18"/>
            <p:cNvSpPr/>
            <p:nvPr/>
          </p:nvSpPr>
          <p:spPr>
            <a:xfrm>
              <a:off x="-12251" y="0"/>
              <a:ext cx="12204249" cy="6858000"/>
            </a:xfrm>
            <a:prstGeom prst="rect">
              <a:avLst/>
            </a:prstGeom>
            <a:solidFill>
              <a:srgbClr val="0C2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49100" y="235933"/>
              <a:ext cx="11020048" cy="630918"/>
              <a:chOff x="549100" y="235933"/>
              <a:chExt cx="11020048" cy="630918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5355665" y="235933"/>
                <a:ext cx="14824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spc="130" dirty="0">
                    <a:solidFill>
                      <a:srgbClr val="57A8B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现状分析</a:t>
                </a: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3548561" y="666796"/>
                <a:ext cx="509666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b="1" spc="130" dirty="0">
                    <a:solidFill>
                      <a:srgbClr val="57A8B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  <p:cxnSp>
            <p:nvCxnSpPr>
              <p:cNvPr id="23" name="直接连接符 22"/>
              <p:cNvCxnSpPr/>
              <p:nvPr/>
            </p:nvCxnSpPr>
            <p:spPr>
              <a:xfrm>
                <a:off x="6957392" y="477078"/>
                <a:ext cx="4611756" cy="0"/>
              </a:xfrm>
              <a:prstGeom prst="line">
                <a:avLst/>
              </a:prstGeom>
              <a:ln w="25400">
                <a:solidFill>
                  <a:srgbClr val="FFD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549100" y="477078"/>
                <a:ext cx="4611756" cy="0"/>
              </a:xfrm>
              <a:prstGeom prst="line">
                <a:avLst/>
              </a:prstGeom>
              <a:ln w="25400">
                <a:solidFill>
                  <a:srgbClr val="FFD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矩形 4"/>
          <p:cNvSpPr/>
          <p:nvPr/>
        </p:nvSpPr>
        <p:spPr>
          <a:xfrm>
            <a:off x="4932318" y="2631343"/>
            <a:ext cx="7259680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你想考什么批次的大学？</a:t>
            </a:r>
          </a:p>
          <a:p>
            <a:r>
              <a:rPr lang="zh-CN" altLang="en-US" sz="6000" b="1" spc="130" dirty="0">
                <a:solidFill>
                  <a:srgbClr val="FFD9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一本，二本，专科。</a:t>
            </a:r>
          </a:p>
          <a:p>
            <a:r>
              <a:rPr lang="zh-CN" altLang="en-US" sz="3600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这个批次大约需要多少分？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19" y="1892426"/>
            <a:ext cx="4037648" cy="38953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0" y="-60027"/>
            <a:ext cx="12204249" cy="6858000"/>
            <a:chOff x="-12251" y="0"/>
            <a:chExt cx="12204249" cy="6858000"/>
          </a:xfrm>
        </p:grpSpPr>
        <p:sp>
          <p:nvSpPr>
            <p:cNvPr id="27" name="矩形 26"/>
            <p:cNvSpPr/>
            <p:nvPr/>
          </p:nvSpPr>
          <p:spPr>
            <a:xfrm>
              <a:off x="-12251" y="0"/>
              <a:ext cx="12204249" cy="6858000"/>
            </a:xfrm>
            <a:prstGeom prst="rect">
              <a:avLst/>
            </a:prstGeom>
            <a:solidFill>
              <a:srgbClr val="0C2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549100" y="235933"/>
              <a:ext cx="11020048" cy="630918"/>
              <a:chOff x="549100" y="235933"/>
              <a:chExt cx="11020048" cy="630918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5355665" y="235933"/>
                <a:ext cx="14824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spc="130" dirty="0">
                    <a:solidFill>
                      <a:srgbClr val="57A8B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现状分析</a:t>
                </a: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3548561" y="666796"/>
                <a:ext cx="509666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b="1" spc="130" dirty="0">
                    <a:solidFill>
                      <a:srgbClr val="57A8B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  <p:cxnSp>
            <p:nvCxnSpPr>
              <p:cNvPr id="31" name="直接连接符 30"/>
              <p:cNvCxnSpPr/>
              <p:nvPr/>
            </p:nvCxnSpPr>
            <p:spPr>
              <a:xfrm>
                <a:off x="6957392" y="477078"/>
                <a:ext cx="4611756" cy="0"/>
              </a:xfrm>
              <a:prstGeom prst="line">
                <a:avLst/>
              </a:prstGeom>
              <a:ln w="25400">
                <a:solidFill>
                  <a:srgbClr val="FFD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>
                <a:off x="549100" y="477078"/>
                <a:ext cx="4611756" cy="0"/>
              </a:xfrm>
              <a:prstGeom prst="line">
                <a:avLst/>
              </a:prstGeom>
              <a:ln w="25400">
                <a:solidFill>
                  <a:srgbClr val="FFD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矩形 4"/>
          <p:cNvSpPr/>
          <p:nvPr/>
        </p:nvSpPr>
        <p:spPr>
          <a:xfrm>
            <a:off x="1425914" y="2414859"/>
            <a:ext cx="37356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你心目中理想的大学是哪所？</a:t>
            </a:r>
            <a:endParaRPr lang="en-US" altLang="zh-CN" sz="2000" spc="13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这所大学大约需要多少分？</a:t>
            </a:r>
          </a:p>
        </p:txBody>
      </p:sp>
      <p:sp>
        <p:nvSpPr>
          <p:cNvPr id="9" name="矩形 8"/>
          <p:cNvSpPr/>
          <p:nvPr/>
        </p:nvSpPr>
        <p:spPr>
          <a:xfrm>
            <a:off x="1295713" y="1349972"/>
            <a:ext cx="336905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我的大学梦</a:t>
            </a:r>
          </a:p>
        </p:txBody>
      </p:sp>
      <p:sp>
        <p:nvSpPr>
          <p:cNvPr id="21" name="矩形 20"/>
          <p:cNvSpPr/>
          <p:nvPr/>
        </p:nvSpPr>
        <p:spPr>
          <a:xfrm>
            <a:off x="1425914" y="3368973"/>
            <a:ext cx="44843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你现在通常能考多少分？</a:t>
            </a:r>
          </a:p>
          <a:p>
            <a:r>
              <a:rPr lang="zh-CN" altLang="en-US" sz="2000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你自认为还有多大上长空间？</a:t>
            </a:r>
          </a:p>
          <a:p>
            <a:r>
              <a:rPr lang="zh-CN" altLang="en-US" sz="2000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离你的目标还有多大差距？</a:t>
            </a:r>
          </a:p>
        </p:txBody>
      </p:sp>
      <p:sp>
        <p:nvSpPr>
          <p:cNvPr id="22" name="矩形 21"/>
          <p:cNvSpPr/>
          <p:nvPr/>
        </p:nvSpPr>
        <p:spPr>
          <a:xfrm>
            <a:off x="1425914" y="4630864"/>
            <a:ext cx="4008790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你的学习效率怎样？</a:t>
            </a:r>
          </a:p>
          <a:p>
            <a:r>
              <a:rPr lang="zh-CN" altLang="en-US" sz="2000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是不是还在抱怨时间太紧</a:t>
            </a:r>
          </a:p>
          <a:p>
            <a:r>
              <a:rPr lang="zh-CN" altLang="en-US" sz="2000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作业太多考试很累？</a:t>
            </a:r>
          </a:p>
          <a:p>
            <a:r>
              <a:rPr lang="zh-CN" altLang="en-US" sz="2000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是不是还在抱怨没有时间睡觉</a:t>
            </a:r>
          </a:p>
          <a:p>
            <a:r>
              <a:rPr lang="zh-CN" altLang="en-US" sz="2000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没有时间放松没有时间听音乐？</a:t>
            </a:r>
          </a:p>
        </p:txBody>
      </p:sp>
      <p:sp>
        <p:nvSpPr>
          <p:cNvPr id="33" name="星形: 五角 32"/>
          <p:cNvSpPr/>
          <p:nvPr/>
        </p:nvSpPr>
        <p:spPr>
          <a:xfrm>
            <a:off x="663311" y="2435736"/>
            <a:ext cx="589935" cy="589935"/>
          </a:xfrm>
          <a:prstGeom prst="star5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星形: 五角 33"/>
          <p:cNvSpPr/>
          <p:nvPr/>
        </p:nvSpPr>
        <p:spPr>
          <a:xfrm>
            <a:off x="663311" y="3569605"/>
            <a:ext cx="589935" cy="589935"/>
          </a:xfrm>
          <a:prstGeom prst="star5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星形: 五角 34"/>
          <p:cNvSpPr/>
          <p:nvPr/>
        </p:nvSpPr>
        <p:spPr>
          <a:xfrm>
            <a:off x="663310" y="5002265"/>
            <a:ext cx="589935" cy="589935"/>
          </a:xfrm>
          <a:prstGeom prst="star5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23" b="19355"/>
          <a:stretch>
            <a:fillRect/>
          </a:stretch>
        </p:blipFill>
        <p:spPr>
          <a:xfrm>
            <a:off x="5399104" y="1533647"/>
            <a:ext cx="6492240" cy="42329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-12249" y="-279123"/>
            <a:ext cx="12204249" cy="6858000"/>
            <a:chOff x="-12251" y="0"/>
            <a:chExt cx="12204249" cy="6858000"/>
          </a:xfrm>
        </p:grpSpPr>
        <p:sp>
          <p:nvSpPr>
            <p:cNvPr id="23" name="矩形 22"/>
            <p:cNvSpPr/>
            <p:nvPr/>
          </p:nvSpPr>
          <p:spPr>
            <a:xfrm>
              <a:off x="-12251" y="0"/>
              <a:ext cx="12204249" cy="6858000"/>
            </a:xfrm>
            <a:prstGeom prst="rect">
              <a:avLst/>
            </a:prstGeom>
            <a:solidFill>
              <a:srgbClr val="0C2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549100" y="235933"/>
              <a:ext cx="11020048" cy="630918"/>
              <a:chOff x="549100" y="235933"/>
              <a:chExt cx="11020048" cy="630918"/>
            </a:xfrm>
          </p:grpSpPr>
          <p:sp>
            <p:nvSpPr>
              <p:cNvPr id="25" name="文本框 24"/>
              <p:cNvSpPr txBox="1"/>
              <p:nvPr/>
            </p:nvSpPr>
            <p:spPr>
              <a:xfrm>
                <a:off x="5355665" y="235933"/>
                <a:ext cx="14824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spc="130" dirty="0">
                    <a:solidFill>
                      <a:srgbClr val="57A8B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现状分析</a:t>
                </a: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3548561" y="666796"/>
                <a:ext cx="509666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b="1" spc="130" dirty="0">
                    <a:solidFill>
                      <a:srgbClr val="57A8B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  <p:cxnSp>
            <p:nvCxnSpPr>
              <p:cNvPr id="27" name="直接连接符 26"/>
              <p:cNvCxnSpPr/>
              <p:nvPr/>
            </p:nvCxnSpPr>
            <p:spPr>
              <a:xfrm>
                <a:off x="6957392" y="477078"/>
                <a:ext cx="4611756" cy="0"/>
              </a:xfrm>
              <a:prstGeom prst="line">
                <a:avLst/>
              </a:prstGeom>
              <a:ln w="25400">
                <a:solidFill>
                  <a:srgbClr val="FFD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>
                <a:off x="549100" y="477078"/>
                <a:ext cx="4611756" cy="0"/>
              </a:xfrm>
              <a:prstGeom prst="line">
                <a:avLst/>
              </a:prstGeom>
              <a:ln w="25400">
                <a:solidFill>
                  <a:srgbClr val="FFD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" name="矩形 7"/>
          <p:cNvSpPr/>
          <p:nvPr/>
        </p:nvSpPr>
        <p:spPr>
          <a:xfrm>
            <a:off x="6089875" y="3074668"/>
            <a:ext cx="426412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根据心理学记忆规律，这一百天是学习知识记忆最深、掌握最好的重要时期，是复习迎考的最佳时间；从重要性上来说，这一百天是我们整合知识、查漏补缺、强健心理和体魄、提升应试能力的最关键时间；从氛围来说，这一百天也是父母最关爱你们，老师最关注你们，社会也最厚待你们的幸福时间，大家对你们充满了期盼。 </a:t>
            </a:r>
          </a:p>
        </p:txBody>
      </p:sp>
      <p:sp>
        <p:nvSpPr>
          <p:cNvPr id="2" name="矩形 1"/>
          <p:cNvSpPr/>
          <p:nvPr/>
        </p:nvSpPr>
        <p:spPr>
          <a:xfrm>
            <a:off x="5367916" y="1601785"/>
            <a:ext cx="57999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4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天能进步多少？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14" y="996541"/>
            <a:ext cx="3679992" cy="55823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-12249" y="-279123"/>
            <a:ext cx="12204249" cy="6858000"/>
            <a:chOff x="-12251" y="0"/>
            <a:chExt cx="12204249" cy="6858000"/>
          </a:xfrm>
        </p:grpSpPr>
        <p:sp>
          <p:nvSpPr>
            <p:cNvPr id="26" name="矩形 25"/>
            <p:cNvSpPr/>
            <p:nvPr/>
          </p:nvSpPr>
          <p:spPr>
            <a:xfrm>
              <a:off x="-12251" y="0"/>
              <a:ext cx="12204249" cy="6858000"/>
            </a:xfrm>
            <a:prstGeom prst="rect">
              <a:avLst/>
            </a:prstGeom>
            <a:solidFill>
              <a:srgbClr val="0C2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549100" y="235933"/>
              <a:ext cx="11020048" cy="630918"/>
              <a:chOff x="549100" y="235933"/>
              <a:chExt cx="11020048" cy="630918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5355665" y="235933"/>
                <a:ext cx="14824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spc="130" dirty="0">
                    <a:solidFill>
                      <a:srgbClr val="57A8B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现状分析</a:t>
                </a: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3548561" y="666796"/>
                <a:ext cx="509666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b="1" spc="130" dirty="0">
                    <a:solidFill>
                      <a:srgbClr val="57A8B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  <p:cxnSp>
            <p:nvCxnSpPr>
              <p:cNvPr id="30" name="直接连接符 29"/>
              <p:cNvCxnSpPr/>
              <p:nvPr/>
            </p:nvCxnSpPr>
            <p:spPr>
              <a:xfrm>
                <a:off x="6957392" y="477078"/>
                <a:ext cx="4611756" cy="0"/>
              </a:xfrm>
              <a:prstGeom prst="line">
                <a:avLst/>
              </a:prstGeom>
              <a:ln w="25400">
                <a:solidFill>
                  <a:srgbClr val="FFD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>
                <a:off x="549100" y="477078"/>
                <a:ext cx="4611756" cy="0"/>
              </a:xfrm>
              <a:prstGeom prst="line">
                <a:avLst/>
              </a:prstGeom>
              <a:ln w="25400">
                <a:solidFill>
                  <a:srgbClr val="FFD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矩形 23"/>
          <p:cNvSpPr/>
          <p:nvPr/>
        </p:nvSpPr>
        <p:spPr>
          <a:xfrm>
            <a:off x="995895" y="1610975"/>
            <a:ext cx="57999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4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天能进步多少？</a:t>
            </a:r>
          </a:p>
        </p:txBody>
      </p:sp>
      <p:sp>
        <p:nvSpPr>
          <p:cNvPr id="8" name="矩形 7"/>
          <p:cNvSpPr/>
          <p:nvPr/>
        </p:nvSpPr>
        <p:spPr>
          <a:xfrm>
            <a:off x="1106589" y="3013388"/>
            <a:ext cx="63735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、你的水平在提高，试卷的难度和综合程度也在变大。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平心静气    排除一切外界干扰</a:t>
            </a:r>
          </a:p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脚踏实地    跟上老师节奏</a:t>
            </a:r>
          </a:p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争分夺秒</a:t>
            </a:r>
          </a:p>
          <a:p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177"/>
          <a:stretch>
            <a:fillRect/>
          </a:stretch>
        </p:blipFill>
        <p:spPr>
          <a:xfrm>
            <a:off x="5458468" y="2956253"/>
            <a:ext cx="6858000" cy="36226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-12249" y="0"/>
            <a:ext cx="12204249" cy="6858000"/>
            <a:chOff x="-12251" y="0"/>
            <a:chExt cx="12204249" cy="6858000"/>
          </a:xfrm>
        </p:grpSpPr>
        <p:sp>
          <p:nvSpPr>
            <p:cNvPr id="26" name="矩形 25"/>
            <p:cNvSpPr/>
            <p:nvPr/>
          </p:nvSpPr>
          <p:spPr>
            <a:xfrm>
              <a:off x="-12251" y="0"/>
              <a:ext cx="12204249" cy="6858000"/>
            </a:xfrm>
            <a:prstGeom prst="rect">
              <a:avLst/>
            </a:prstGeom>
            <a:solidFill>
              <a:srgbClr val="0C2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549100" y="235933"/>
              <a:ext cx="11020048" cy="630918"/>
              <a:chOff x="549100" y="235933"/>
              <a:chExt cx="11020048" cy="630918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5355665" y="235933"/>
                <a:ext cx="14824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spc="130" dirty="0">
                    <a:solidFill>
                      <a:srgbClr val="57A8B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现状分析</a:t>
                </a: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3548561" y="666796"/>
                <a:ext cx="509666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b="1" spc="130" dirty="0">
                    <a:solidFill>
                      <a:srgbClr val="57A8B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  <p:cxnSp>
            <p:nvCxnSpPr>
              <p:cNvPr id="30" name="直接连接符 29"/>
              <p:cNvCxnSpPr/>
              <p:nvPr/>
            </p:nvCxnSpPr>
            <p:spPr>
              <a:xfrm>
                <a:off x="6957392" y="477078"/>
                <a:ext cx="4611756" cy="0"/>
              </a:xfrm>
              <a:prstGeom prst="line">
                <a:avLst/>
              </a:prstGeom>
              <a:ln w="25400">
                <a:solidFill>
                  <a:srgbClr val="FFD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>
                <a:off x="549100" y="477078"/>
                <a:ext cx="4611756" cy="0"/>
              </a:xfrm>
              <a:prstGeom prst="line">
                <a:avLst/>
              </a:prstGeom>
              <a:ln w="25400">
                <a:solidFill>
                  <a:srgbClr val="FFD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9" t="53233" r="24574" b="10751"/>
          <a:stretch>
            <a:fillRect/>
          </a:stretch>
        </p:blipFill>
        <p:spPr>
          <a:xfrm>
            <a:off x="6599277" y="2760903"/>
            <a:ext cx="5327989" cy="2915982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1211274" y="1956003"/>
            <a:ext cx="57999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4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天能进步多少？</a:t>
            </a:r>
          </a:p>
        </p:txBody>
      </p:sp>
      <p:sp>
        <p:nvSpPr>
          <p:cNvPr id="8" name="矩形 7"/>
          <p:cNvSpPr/>
          <p:nvPr/>
        </p:nvSpPr>
        <p:spPr>
          <a:xfrm>
            <a:off x="1211274" y="3430116"/>
            <a:ext cx="870585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、如果你有半年没学习文化课了，</a:t>
            </a:r>
          </a:p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你能提高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分！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、如果你一直在学习，但原来学得很轻松，</a:t>
            </a:r>
          </a:p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你能提高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分！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、如果你一直在学习，且原来已经很努力，</a:t>
            </a:r>
          </a:p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你能提高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30-50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分！</a:t>
            </a:r>
          </a:p>
          <a:p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-12251" y="0"/>
            <a:ext cx="12204249" cy="6858000"/>
          </a:xfrm>
          <a:prstGeom prst="rect">
            <a:avLst/>
          </a:prstGeom>
          <a:solidFill>
            <a:srgbClr val="0C2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94"/>
          <a:stretch>
            <a:fillRect/>
          </a:stretch>
        </p:blipFill>
        <p:spPr>
          <a:xfrm>
            <a:off x="1818507" y="530239"/>
            <a:ext cx="8201025" cy="5884606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5110944" y="1541276"/>
            <a:ext cx="1839516" cy="1839516"/>
            <a:chOff x="5110944" y="1541276"/>
            <a:chExt cx="1839516" cy="1839516"/>
          </a:xfrm>
        </p:grpSpPr>
        <p:sp>
          <p:nvSpPr>
            <p:cNvPr id="32" name="椭圆 31"/>
            <p:cNvSpPr/>
            <p:nvPr/>
          </p:nvSpPr>
          <p:spPr>
            <a:xfrm>
              <a:off x="5110944" y="1541276"/>
              <a:ext cx="1839516" cy="1839516"/>
            </a:xfrm>
            <a:prstGeom prst="ellipse">
              <a:avLst/>
            </a:prstGeom>
            <a:solidFill>
              <a:srgbClr val="FFD9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5233405" y="1940376"/>
              <a:ext cx="159459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spc="13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6600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2859216" y="3472542"/>
            <a:ext cx="64735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怎样度过这一百天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1681509" y="4440542"/>
            <a:ext cx="8828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</a:t>
            </a:r>
            <a:r>
              <a:rPr lang="en-US" altLang="zh-CN" sz="1600" spc="13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Fusce</a:t>
            </a:r>
            <a:r>
              <a:rPr lang="en-US" altLang="zh-CN" sz="1600" spc="1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spc="13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posuere</a:t>
            </a:r>
            <a:endParaRPr lang="en-US" altLang="zh-CN" sz="1600" spc="13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-12249" y="0"/>
            <a:ext cx="12204249" cy="6858000"/>
            <a:chOff x="-12249" y="0"/>
            <a:chExt cx="12204249" cy="6858000"/>
          </a:xfrm>
        </p:grpSpPr>
        <p:sp>
          <p:nvSpPr>
            <p:cNvPr id="18" name="矩形 17"/>
            <p:cNvSpPr/>
            <p:nvPr/>
          </p:nvSpPr>
          <p:spPr>
            <a:xfrm>
              <a:off x="-12249" y="0"/>
              <a:ext cx="12204249" cy="6858000"/>
            </a:xfrm>
            <a:prstGeom prst="rect">
              <a:avLst/>
            </a:prstGeom>
            <a:solidFill>
              <a:srgbClr val="0C2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684710" y="250294"/>
              <a:ext cx="27488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spc="130" dirty="0">
                  <a:solidFill>
                    <a:srgbClr val="57A8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怎样度过这</a:t>
              </a:r>
              <a:r>
                <a:rPr lang="en-US" altLang="zh-CN" sz="2400" b="1" spc="130" dirty="0">
                  <a:solidFill>
                    <a:srgbClr val="57A8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400" b="1" spc="130" dirty="0">
                  <a:solidFill>
                    <a:srgbClr val="57A8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548561" y="666796"/>
              <a:ext cx="509666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00" b="1" spc="130" dirty="0">
                  <a:solidFill>
                    <a:srgbClr val="57A8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 dolor sit amet, consectetuer adipiscing elit. </a:t>
              </a: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7580243" y="477078"/>
              <a:ext cx="3988905" cy="0"/>
            </a:xfrm>
            <a:prstGeom prst="line">
              <a:avLst/>
            </a:prstGeom>
            <a:ln w="25400">
              <a:solidFill>
                <a:srgbClr val="FFD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549100" y="477078"/>
              <a:ext cx="3956639" cy="0"/>
            </a:xfrm>
            <a:prstGeom prst="line">
              <a:avLst/>
            </a:prstGeom>
            <a:ln w="25400">
              <a:solidFill>
                <a:srgbClr val="FFD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/>
        </p:nvSpPr>
        <p:spPr>
          <a:xfrm>
            <a:off x="4819650" y="3518238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困难似弹簧，你弱它就强。困难在弱者面前永远是一座不可逾越的大山，那些因为一两次考试失利就垂头丧气的人一定是困难面前的弱者。为了实现我们心中的目标，我们要鼓足勇气，迎难而上，做思想上的强者，做生活上的强者，做学习上的强者。</a:t>
            </a:r>
          </a:p>
        </p:txBody>
      </p:sp>
      <p:sp>
        <p:nvSpPr>
          <p:cNvPr id="5" name="矩形 4"/>
          <p:cNvSpPr/>
          <p:nvPr/>
        </p:nvSpPr>
        <p:spPr>
          <a:xfrm>
            <a:off x="4762500" y="2210485"/>
            <a:ext cx="67437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、要有一种无畏精神</a:t>
            </a:r>
            <a:r>
              <a:rPr lang="en-US" altLang="zh-CN" sz="2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-----</a:t>
            </a:r>
            <a:r>
              <a:rPr lang="zh-CN" altLang="en-US" sz="2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坚定信念，背水一战；激流竞渡，奋勇前行！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00" y="2052345"/>
            <a:ext cx="3698435" cy="36984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-12249" y="0"/>
            <a:ext cx="12204249" cy="6858000"/>
            <a:chOff x="-12249" y="0"/>
            <a:chExt cx="12204249" cy="6858000"/>
          </a:xfrm>
        </p:grpSpPr>
        <p:sp>
          <p:nvSpPr>
            <p:cNvPr id="20" name="矩形 19"/>
            <p:cNvSpPr/>
            <p:nvPr/>
          </p:nvSpPr>
          <p:spPr>
            <a:xfrm>
              <a:off x="-12249" y="0"/>
              <a:ext cx="12204249" cy="6858000"/>
            </a:xfrm>
            <a:prstGeom prst="rect">
              <a:avLst/>
            </a:prstGeom>
            <a:solidFill>
              <a:srgbClr val="0C2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684710" y="250294"/>
              <a:ext cx="27488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spc="130" dirty="0">
                  <a:solidFill>
                    <a:srgbClr val="57A8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怎样度过这</a:t>
              </a:r>
              <a:r>
                <a:rPr lang="en-US" altLang="zh-CN" sz="2400" b="1" spc="130" dirty="0">
                  <a:solidFill>
                    <a:srgbClr val="57A8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400" b="1" spc="130" dirty="0">
                  <a:solidFill>
                    <a:srgbClr val="57A8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548561" y="666796"/>
              <a:ext cx="509666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00" b="1" spc="130" dirty="0">
                  <a:solidFill>
                    <a:srgbClr val="57A8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 dolor sit amet, consectetuer adipiscing elit. </a:t>
              </a: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7580243" y="477078"/>
              <a:ext cx="3988905" cy="0"/>
            </a:xfrm>
            <a:prstGeom prst="line">
              <a:avLst/>
            </a:prstGeom>
            <a:ln w="25400">
              <a:solidFill>
                <a:srgbClr val="FFD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549100" y="477078"/>
              <a:ext cx="3956639" cy="0"/>
            </a:xfrm>
            <a:prstGeom prst="line">
              <a:avLst/>
            </a:prstGeom>
            <a:ln w="25400">
              <a:solidFill>
                <a:srgbClr val="FFD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/>
        </p:nvSpPr>
        <p:spPr>
          <a:xfrm>
            <a:off x="650366" y="2924279"/>
            <a:ext cx="549277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高考与我们距离将越来越近，仅有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了，同学们要在心中竖立一块倒计时牌，要有紧迫感和危机感，要一门心思扑到学习上，将全部精力、全部时间用到学习上，不该看的书，一页都不能看；不该交的朋友一个都不能交；特别是男女同学频繁非正常交往。不该聊的天，一句都不要聊；不该打的电话，一个也不打，最好把手机交给父母。要高效利用好每一分钟，要高度重视课堂，跟着老师走。要学会充分利用零散时间。</a:t>
            </a:r>
          </a:p>
        </p:txBody>
      </p:sp>
      <p:sp>
        <p:nvSpPr>
          <p:cNvPr id="5" name="矩形 4"/>
          <p:cNvSpPr/>
          <p:nvPr/>
        </p:nvSpPr>
        <p:spPr>
          <a:xfrm>
            <a:off x="468091" y="1666066"/>
            <a:ext cx="6629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、要有一种备考状态</a:t>
            </a:r>
            <a:r>
              <a:rPr lang="en-US" altLang="zh-CN" sz="2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2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开足马力，全力以赴；“封闭”自我，全神贯注。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13" b="20860"/>
          <a:stretch>
            <a:fillRect/>
          </a:stretch>
        </p:blipFill>
        <p:spPr>
          <a:xfrm>
            <a:off x="5989363" y="1970172"/>
            <a:ext cx="6492240" cy="41440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-12249" y="0"/>
            <a:ext cx="12204249" cy="6858000"/>
            <a:chOff x="-12249" y="0"/>
            <a:chExt cx="12204249" cy="6858000"/>
          </a:xfrm>
        </p:grpSpPr>
        <p:sp>
          <p:nvSpPr>
            <p:cNvPr id="18" name="矩形 17"/>
            <p:cNvSpPr/>
            <p:nvPr/>
          </p:nvSpPr>
          <p:spPr>
            <a:xfrm>
              <a:off x="-12249" y="0"/>
              <a:ext cx="12204249" cy="6858000"/>
            </a:xfrm>
            <a:prstGeom prst="rect">
              <a:avLst/>
            </a:prstGeom>
            <a:solidFill>
              <a:srgbClr val="0C2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684710" y="250294"/>
              <a:ext cx="27488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spc="130" dirty="0">
                  <a:solidFill>
                    <a:srgbClr val="57A8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怎样度过这</a:t>
              </a:r>
              <a:r>
                <a:rPr lang="en-US" altLang="zh-CN" sz="2400" b="1" spc="130" dirty="0">
                  <a:solidFill>
                    <a:srgbClr val="57A8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400" b="1" spc="130" dirty="0">
                  <a:solidFill>
                    <a:srgbClr val="57A8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548561" y="666796"/>
              <a:ext cx="509666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00" b="1" spc="130" dirty="0">
                  <a:solidFill>
                    <a:srgbClr val="57A8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 dolor sit amet, consectetuer adipiscing elit. </a:t>
              </a: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7580243" y="477078"/>
              <a:ext cx="3988905" cy="0"/>
            </a:xfrm>
            <a:prstGeom prst="line">
              <a:avLst/>
            </a:prstGeom>
            <a:ln w="25400">
              <a:solidFill>
                <a:srgbClr val="FFD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549100" y="477078"/>
              <a:ext cx="3956639" cy="0"/>
            </a:xfrm>
            <a:prstGeom prst="line">
              <a:avLst/>
            </a:prstGeom>
            <a:ln w="25400">
              <a:solidFill>
                <a:srgbClr val="FFD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/>
        </p:nvSpPr>
        <p:spPr>
          <a:xfrm>
            <a:off x="5129707" y="3152729"/>
            <a:ext cx="579696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人说，高考三分靠水平，七分靠心态。这句话很有道理，谁的心理素质好，谁就肯定会发挥出高水平，肯定能取得好成绩。希望同学们要把每一次练习当作高考，把高考当做平时练习。复习中一旦考试不理想，也不要灰心丧气，而要立刻调整好心态，投入到高效的复习中去。对待考试和练习，要做到“不烦恼、不害怕、不着急、不骄傲”，用一颗平常心来对待成绩和名次。</a:t>
            </a:r>
          </a:p>
        </p:txBody>
      </p:sp>
      <p:sp>
        <p:nvSpPr>
          <p:cNvPr id="5" name="矩形 4"/>
          <p:cNvSpPr/>
          <p:nvPr/>
        </p:nvSpPr>
        <p:spPr>
          <a:xfrm>
            <a:off x="5129707" y="2127976"/>
            <a:ext cx="65491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、要有一种良好心态</a:t>
            </a:r>
            <a:r>
              <a:rPr lang="en-US" altLang="zh-CN" sz="2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2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轻装上阵，举重若轻；苦中取乐，谈笑风生。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76"/>
          <a:stretch>
            <a:fillRect/>
          </a:stretch>
        </p:blipFill>
        <p:spPr>
          <a:xfrm>
            <a:off x="752098" y="2127976"/>
            <a:ext cx="3932612" cy="38142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-12249" y="0"/>
            <a:ext cx="12204249" cy="6858000"/>
            <a:chOff x="-12249" y="0"/>
            <a:chExt cx="12204249" cy="6858000"/>
          </a:xfrm>
        </p:grpSpPr>
        <p:sp>
          <p:nvSpPr>
            <p:cNvPr id="23" name="矩形 22"/>
            <p:cNvSpPr/>
            <p:nvPr/>
          </p:nvSpPr>
          <p:spPr>
            <a:xfrm>
              <a:off x="-12249" y="0"/>
              <a:ext cx="12204249" cy="6858000"/>
            </a:xfrm>
            <a:prstGeom prst="rect">
              <a:avLst/>
            </a:prstGeom>
            <a:solidFill>
              <a:srgbClr val="0C2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684710" y="250294"/>
              <a:ext cx="27488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spc="130" dirty="0">
                  <a:solidFill>
                    <a:srgbClr val="57A8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怎样度过这</a:t>
              </a:r>
              <a:r>
                <a:rPr lang="en-US" altLang="zh-CN" sz="2400" b="1" spc="130" dirty="0">
                  <a:solidFill>
                    <a:srgbClr val="57A8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400" b="1" spc="130" dirty="0">
                  <a:solidFill>
                    <a:srgbClr val="57A8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548561" y="666796"/>
              <a:ext cx="509666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00" b="1" spc="130" dirty="0">
                  <a:solidFill>
                    <a:srgbClr val="57A8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 dolor sit amet, consectetuer adipiscing elit. </a:t>
              </a: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7580243" y="477078"/>
              <a:ext cx="3988905" cy="0"/>
            </a:xfrm>
            <a:prstGeom prst="line">
              <a:avLst/>
            </a:prstGeom>
            <a:ln w="25400">
              <a:solidFill>
                <a:srgbClr val="FFD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49100" y="477078"/>
              <a:ext cx="3956639" cy="0"/>
            </a:xfrm>
            <a:prstGeom prst="line">
              <a:avLst/>
            </a:prstGeom>
            <a:ln w="25400">
              <a:solidFill>
                <a:srgbClr val="FFD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/>
        </p:nvSpPr>
        <p:spPr>
          <a:xfrm>
            <a:off x="693567" y="3348673"/>
            <a:ext cx="485515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心理学告诉我们，情绪具有传递性和叠加性。在高考百日冲刺大决战中，我们的士气、决心和信心，需要大家相互传递和叠加。希望我们的校园书声朗朗，步伐整齐划一，口号响彻云霄。</a:t>
            </a:r>
          </a:p>
        </p:txBody>
      </p:sp>
      <p:sp>
        <p:nvSpPr>
          <p:cNvPr id="5" name="矩形 4"/>
          <p:cNvSpPr/>
          <p:nvPr/>
        </p:nvSpPr>
        <p:spPr>
          <a:xfrm>
            <a:off x="498516" y="2012259"/>
            <a:ext cx="64960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、要有一种昂扬的氛围</a:t>
            </a:r>
            <a:r>
              <a:rPr lang="en-US" altLang="zh-CN" sz="2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2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你追我赶，互帮互学；斗志昂扬，激情飞扬。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5" t="12942" b="4738"/>
          <a:stretch>
            <a:fillRect/>
          </a:stretch>
        </p:blipFill>
        <p:spPr>
          <a:xfrm>
            <a:off x="6254532" y="1378755"/>
            <a:ext cx="5937468" cy="49757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12249" y="0"/>
            <a:ext cx="12204249" cy="6858000"/>
            <a:chOff x="-12249" y="0"/>
            <a:chExt cx="12204249" cy="6858000"/>
          </a:xfrm>
        </p:grpSpPr>
        <p:sp>
          <p:nvSpPr>
            <p:cNvPr id="19" name="矩形 18"/>
            <p:cNvSpPr/>
            <p:nvPr/>
          </p:nvSpPr>
          <p:spPr>
            <a:xfrm>
              <a:off x="-12249" y="0"/>
              <a:ext cx="12204249" cy="6858000"/>
            </a:xfrm>
            <a:prstGeom prst="rect">
              <a:avLst/>
            </a:prstGeom>
            <a:solidFill>
              <a:srgbClr val="0C2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684710" y="250294"/>
              <a:ext cx="27488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spc="130" dirty="0">
                  <a:solidFill>
                    <a:srgbClr val="57A8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怎样度过这</a:t>
              </a:r>
              <a:r>
                <a:rPr lang="en-US" altLang="zh-CN" sz="2400" b="1" spc="130" dirty="0">
                  <a:solidFill>
                    <a:srgbClr val="57A8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400" b="1" spc="130" dirty="0">
                  <a:solidFill>
                    <a:srgbClr val="57A8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548561" y="666796"/>
              <a:ext cx="509666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00" b="1" spc="130" dirty="0">
                  <a:solidFill>
                    <a:srgbClr val="57A8B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 dolor sit amet, consectetuer adipiscing elit. </a:t>
              </a: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7580243" y="477078"/>
              <a:ext cx="3988905" cy="0"/>
            </a:xfrm>
            <a:prstGeom prst="line">
              <a:avLst/>
            </a:prstGeom>
            <a:ln w="25400">
              <a:solidFill>
                <a:srgbClr val="FFD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549100" y="477078"/>
              <a:ext cx="3956639" cy="0"/>
            </a:xfrm>
            <a:prstGeom prst="line">
              <a:avLst/>
            </a:prstGeom>
            <a:ln w="25400">
              <a:solidFill>
                <a:srgbClr val="FFD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/>
        </p:nvSpPr>
        <p:spPr>
          <a:xfrm>
            <a:off x="5777697" y="4231586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希望同学们狠抓基础，狠抓中低档题目，特别希望同学们高度重视纠错，每人都准备好一本错题本。</a:t>
            </a:r>
          </a:p>
        </p:txBody>
      </p:sp>
      <p:sp>
        <p:nvSpPr>
          <p:cNvPr id="5" name="矩形 4"/>
          <p:cNvSpPr/>
          <p:nvPr/>
        </p:nvSpPr>
        <p:spPr>
          <a:xfrm>
            <a:off x="5777697" y="2343835"/>
            <a:ext cx="592086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、要有一种科学方法</a:t>
            </a:r>
            <a:r>
              <a:rPr lang="en-US" altLang="zh-CN" sz="2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2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扬长补短，主动出击；强化训练，重视总结；回归课本，扎实基础。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62" b="25647"/>
          <a:stretch>
            <a:fillRect/>
          </a:stretch>
        </p:blipFill>
        <p:spPr>
          <a:xfrm>
            <a:off x="242710" y="2069636"/>
            <a:ext cx="5451551" cy="33183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-12251" y="0"/>
            <a:ext cx="12204249" cy="6858000"/>
          </a:xfrm>
          <a:prstGeom prst="rect">
            <a:avLst/>
          </a:prstGeom>
          <a:solidFill>
            <a:srgbClr val="0C2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94"/>
          <a:stretch>
            <a:fillRect/>
          </a:stretch>
        </p:blipFill>
        <p:spPr>
          <a:xfrm>
            <a:off x="1818507" y="530239"/>
            <a:ext cx="8201025" cy="5884606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5110944" y="1541276"/>
            <a:ext cx="1839516" cy="1839516"/>
            <a:chOff x="5110944" y="1541276"/>
            <a:chExt cx="1839516" cy="1839516"/>
          </a:xfrm>
        </p:grpSpPr>
        <p:sp>
          <p:nvSpPr>
            <p:cNvPr id="32" name="椭圆 31"/>
            <p:cNvSpPr/>
            <p:nvPr/>
          </p:nvSpPr>
          <p:spPr>
            <a:xfrm>
              <a:off x="5110944" y="1541276"/>
              <a:ext cx="1839516" cy="1839516"/>
            </a:xfrm>
            <a:prstGeom prst="ellipse">
              <a:avLst/>
            </a:prstGeom>
            <a:solidFill>
              <a:srgbClr val="FFD9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5233405" y="1940376"/>
              <a:ext cx="159459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spc="13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6600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4824496" y="3472542"/>
            <a:ext cx="25430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spc="130" dirty="0">
                <a:solidFill>
                  <a:srgbClr val="57A8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结束语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1681509" y="4440542"/>
            <a:ext cx="8828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spc="130" dirty="0">
                <a:solidFill>
                  <a:srgbClr val="57A8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</a:t>
            </a:r>
            <a:r>
              <a:rPr lang="en-US" altLang="zh-CN" sz="1600" spc="130" dirty="0" err="1">
                <a:solidFill>
                  <a:srgbClr val="57A8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Fusce</a:t>
            </a:r>
            <a:r>
              <a:rPr lang="en-US" altLang="zh-CN" sz="1600" spc="130" dirty="0">
                <a:solidFill>
                  <a:srgbClr val="57A8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spc="130" dirty="0" err="1">
                <a:solidFill>
                  <a:srgbClr val="57A8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posuere</a:t>
            </a:r>
            <a:endParaRPr lang="en-US" altLang="zh-CN" sz="1600" spc="130" dirty="0">
              <a:solidFill>
                <a:srgbClr val="57A8B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-12249" y="0"/>
            <a:ext cx="12204249" cy="6858000"/>
            <a:chOff x="-12251" y="0"/>
            <a:chExt cx="12204249" cy="6858000"/>
          </a:xfrm>
        </p:grpSpPr>
        <p:sp>
          <p:nvSpPr>
            <p:cNvPr id="15" name="矩形 14"/>
            <p:cNvSpPr/>
            <p:nvPr/>
          </p:nvSpPr>
          <p:spPr>
            <a:xfrm>
              <a:off x="-12251" y="0"/>
              <a:ext cx="12204249" cy="6858000"/>
            </a:xfrm>
            <a:prstGeom prst="rect">
              <a:avLst/>
            </a:prstGeom>
            <a:solidFill>
              <a:srgbClr val="0C20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549100" y="214552"/>
              <a:ext cx="11020048" cy="652299"/>
              <a:chOff x="549100" y="214552"/>
              <a:chExt cx="11020048" cy="652299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5517884" y="214552"/>
                <a:ext cx="11580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spc="130" dirty="0">
                    <a:solidFill>
                      <a:srgbClr val="57A8B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结束语</a:t>
                </a: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3548561" y="666796"/>
                <a:ext cx="509666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b="1" spc="130" dirty="0">
                    <a:solidFill>
                      <a:srgbClr val="57A8B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  <p:cxnSp>
            <p:nvCxnSpPr>
              <p:cNvPr id="28" name="直接连接符 27"/>
              <p:cNvCxnSpPr/>
              <p:nvPr/>
            </p:nvCxnSpPr>
            <p:spPr>
              <a:xfrm>
                <a:off x="6957392" y="477078"/>
                <a:ext cx="4611756" cy="0"/>
              </a:xfrm>
              <a:prstGeom prst="line">
                <a:avLst/>
              </a:prstGeom>
              <a:ln w="25400">
                <a:solidFill>
                  <a:srgbClr val="FFD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>
                <a:off x="549100" y="477078"/>
                <a:ext cx="4611756" cy="0"/>
              </a:xfrm>
              <a:prstGeom prst="line">
                <a:avLst/>
              </a:prstGeom>
              <a:ln w="25400">
                <a:solidFill>
                  <a:srgbClr val="FFD9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37"/>
          <a:stretch>
            <a:fillRect/>
          </a:stretch>
        </p:blipFill>
        <p:spPr>
          <a:xfrm flipH="1">
            <a:off x="8433597" y="929323"/>
            <a:ext cx="3427436" cy="543154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14"/>
          <a:stretch>
            <a:fillRect/>
          </a:stretch>
        </p:blipFill>
        <p:spPr>
          <a:xfrm>
            <a:off x="-12249" y="951766"/>
            <a:ext cx="3529383" cy="543154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752442" y="2316840"/>
            <a:ext cx="8343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祝同学们</a:t>
            </a:r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年高考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752442" y="3520471"/>
            <a:ext cx="87820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马到成功，金榜题名！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12251" y="0"/>
            <a:ext cx="12204249" cy="6858000"/>
          </a:xfrm>
          <a:prstGeom prst="rect">
            <a:avLst/>
          </a:prstGeom>
          <a:solidFill>
            <a:srgbClr val="0C20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71" y="-483037"/>
            <a:ext cx="11889204" cy="7341037"/>
          </a:xfrm>
          <a:prstGeom prst="rect">
            <a:avLst/>
          </a:prstGeom>
        </p:spPr>
      </p:pic>
      <p:pic>
        <p:nvPicPr>
          <p:cNvPr id="24" name="audio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-1192115" y="0"/>
            <a:ext cx="609600" cy="609600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1816367" y="3319439"/>
            <a:ext cx="81897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spc="130" dirty="0">
                <a:solidFill>
                  <a:srgbClr val="57A8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21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1432</Words>
  <Application>Microsoft Office PowerPoint</Application>
  <PresentationFormat>宽屏</PresentationFormat>
  <Paragraphs>140</Paragraphs>
  <Slides>22</Slides>
  <Notes>22</Notes>
  <HiddenSlides>0</HiddenSlides>
  <MMClips>2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9" baseType="lpstr">
      <vt:lpstr>等线</vt:lpstr>
      <vt:lpstr>宋体</vt:lpstr>
      <vt:lpstr>微软雅黑</vt:lpstr>
      <vt:lpstr>微软雅黑 Light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 </dc:creator>
  <cp:lastModifiedBy>Administrator</cp:lastModifiedBy>
  <cp:revision>96</cp:revision>
  <dcterms:created xsi:type="dcterms:W3CDTF">2018-01-27T09:13:00Z</dcterms:created>
  <dcterms:modified xsi:type="dcterms:W3CDTF">2018-04-29T01:49:29Z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2052-10.1.0.7245</vt:lpwstr>
  </property>
</Properties>
</file>