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</p:sldMasterIdLst>
  <p:notesMasterIdLst>
    <p:notesMasterId r:id="rId24"/>
  </p:notesMasterIdLst>
  <p:sldIdLst>
    <p:sldId id="256" r:id="rId3"/>
    <p:sldId id="299" r:id="rId4"/>
    <p:sldId id="292" r:id="rId5"/>
    <p:sldId id="274" r:id="rId6"/>
    <p:sldId id="306" r:id="rId7"/>
    <p:sldId id="308" r:id="rId8"/>
    <p:sldId id="300" r:id="rId9"/>
    <p:sldId id="309" r:id="rId10"/>
    <p:sldId id="310" r:id="rId11"/>
    <p:sldId id="311" r:id="rId12"/>
    <p:sldId id="301" r:id="rId13"/>
    <p:sldId id="312" r:id="rId14"/>
    <p:sldId id="302" r:id="rId15"/>
    <p:sldId id="314" r:id="rId16"/>
    <p:sldId id="315" r:id="rId17"/>
    <p:sldId id="303" r:id="rId18"/>
    <p:sldId id="313" r:id="rId19"/>
    <p:sldId id="316" r:id="rId20"/>
    <p:sldId id="317" r:id="rId21"/>
    <p:sldId id="318" r:id="rId22"/>
    <p:sldId id="319" r:id="rId23"/>
  </p:sldIdLst>
  <p:sldSz cx="12192000" cy="6858000"/>
  <p:notesSz cx="7104063" cy="10234613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33FDC-ED9E-41C1-8250-EF65AF9403FD}" type="datetimeFigureOut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23F79-DDDA-4663-9933-07745CC7D5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812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23F79-DDDA-4663-9933-07745CC7D51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654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23F79-DDDA-4663-9933-07745CC7D51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0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23F79-DDDA-4663-9933-07745CC7D51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0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23F79-DDDA-4663-9933-07745CC7D51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0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23F79-DDDA-4663-9933-07745CC7D51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0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23F79-DDDA-4663-9933-07745CC7D51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0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23F79-DDDA-4663-9933-07745CC7D51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0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3781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23F79-DDDA-4663-9933-07745CC7D51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654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9510"/>
            <a:ext cx="12192000" cy="50284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482" y="3933702"/>
            <a:ext cx="6143468" cy="29242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900" y="0"/>
            <a:ext cx="2578100" cy="35439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92300" cy="242343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49" y="4254904"/>
            <a:ext cx="3014345" cy="1594892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 advClick="0" advTm="3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9510"/>
            <a:ext cx="12192000" cy="50284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94"/>
            <a:ext cx="1747063" cy="8316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100" y="0"/>
            <a:ext cx="1358900" cy="186798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ransition spd="slow" advClick="0" advTm="3000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15.jpeg"/><Relationship Id="rId4" Type="http://schemas.openxmlformats.org/officeDocument/2006/relationships/hyperlink" Target="http://kid.qq.com/a/20070309/000007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9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38" y="3464846"/>
            <a:ext cx="3604150" cy="3269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864" y="1090679"/>
            <a:ext cx="2154525" cy="97622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099" y="1044679"/>
            <a:ext cx="3752250" cy="11840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9944" y="2566555"/>
            <a:ext cx="5330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/>
              <a:t>读书分享会开场</a:t>
            </a:r>
            <a:r>
              <a:rPr lang="en-US" altLang="zh-CN" sz="3600" dirty="0" err="1"/>
              <a:t>ppt</a:t>
            </a:r>
            <a:r>
              <a:rPr lang="zh-CN" altLang="en-US" sz="3600" dirty="0"/>
              <a:t>模板</a:t>
            </a:r>
          </a:p>
        </p:txBody>
      </p: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850" y="1090679"/>
            <a:ext cx="1495756" cy="67773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067" y="498639"/>
            <a:ext cx="3752250" cy="1184081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974222" y="2026634"/>
            <a:ext cx="4273923" cy="614429"/>
            <a:chOff x="6530705" y="1739226"/>
            <a:chExt cx="4053035" cy="582674"/>
          </a:xfrm>
        </p:grpSpPr>
        <p:cxnSp>
          <p:nvCxnSpPr>
            <p:cNvPr id="46" name="v"/>
            <p:cNvCxnSpPr/>
            <p:nvPr/>
          </p:nvCxnSpPr>
          <p:spPr>
            <a:xfrm>
              <a:off x="6670405" y="2321900"/>
              <a:ext cx="3784496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0"/>
            <p:cNvSpPr txBox="1"/>
            <p:nvPr/>
          </p:nvSpPr>
          <p:spPr>
            <a:xfrm>
              <a:off x="6530705" y="1739228"/>
              <a:ext cx="727942" cy="55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6423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i="1" dirty="0">
                  <a:solidFill>
                    <a:srgbClr val="C0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01</a:t>
              </a:r>
              <a:endParaRPr lang="zh-CN" altLang="en-US" sz="3200" b="1" i="1" dirty="0">
                <a:solidFill>
                  <a:srgbClr val="C0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8" name="0"/>
            <p:cNvSpPr txBox="1"/>
            <p:nvPr/>
          </p:nvSpPr>
          <p:spPr>
            <a:xfrm>
              <a:off x="7258647" y="1739226"/>
              <a:ext cx="3325093" cy="554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方正魏碑简体" panose="02010601030101010101" pitchFamily="2" charset="-122"/>
                  <a:ea typeface="方正魏碑简体" panose="02010601030101010101" pitchFamily="2" charset="-122"/>
                </a:rPr>
                <a:t>认识读书的重要性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74220" y="2822451"/>
            <a:ext cx="4273923" cy="614427"/>
            <a:chOff x="6530705" y="1739228"/>
            <a:chExt cx="4053035" cy="582672"/>
          </a:xfrm>
        </p:grpSpPr>
        <p:cxnSp>
          <p:nvCxnSpPr>
            <p:cNvPr id="50" name="0"/>
            <p:cNvCxnSpPr/>
            <p:nvPr/>
          </p:nvCxnSpPr>
          <p:spPr>
            <a:xfrm>
              <a:off x="6670405" y="2321900"/>
              <a:ext cx="3784495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0"/>
            <p:cNvSpPr txBox="1"/>
            <p:nvPr/>
          </p:nvSpPr>
          <p:spPr>
            <a:xfrm>
              <a:off x="6530705" y="1739228"/>
              <a:ext cx="727942" cy="55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6423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i="1" dirty="0">
                  <a:solidFill>
                    <a:srgbClr val="C0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02</a:t>
              </a:r>
              <a:endParaRPr lang="zh-CN" altLang="en-US" sz="3200" b="1" i="1" dirty="0">
                <a:solidFill>
                  <a:srgbClr val="C0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2" name="0"/>
            <p:cNvSpPr txBox="1"/>
            <p:nvPr/>
          </p:nvSpPr>
          <p:spPr>
            <a:xfrm>
              <a:off x="7258650" y="1761692"/>
              <a:ext cx="3325090" cy="55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方正魏碑简体" panose="02010601030101010101" pitchFamily="2" charset="-122"/>
                  <a:ea typeface="方正魏碑简体" panose="02010601030101010101" pitchFamily="2" charset="-122"/>
                  <a:sym typeface="+mn-ea"/>
                </a:rPr>
                <a:t>名人故事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74222" y="3553475"/>
            <a:ext cx="4273921" cy="614427"/>
            <a:chOff x="6530705" y="1739228"/>
            <a:chExt cx="4053033" cy="582672"/>
          </a:xfrm>
        </p:grpSpPr>
        <p:cxnSp>
          <p:nvCxnSpPr>
            <p:cNvPr id="54" name="0"/>
            <p:cNvCxnSpPr/>
            <p:nvPr/>
          </p:nvCxnSpPr>
          <p:spPr>
            <a:xfrm>
              <a:off x="6670405" y="2321900"/>
              <a:ext cx="367610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0"/>
            <p:cNvSpPr txBox="1"/>
            <p:nvPr/>
          </p:nvSpPr>
          <p:spPr>
            <a:xfrm>
              <a:off x="6530705" y="1739228"/>
              <a:ext cx="727942" cy="55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6423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i="1" dirty="0">
                  <a:solidFill>
                    <a:srgbClr val="C0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03</a:t>
              </a:r>
              <a:endParaRPr lang="zh-CN" altLang="en-US" sz="3200" b="1" i="1" dirty="0">
                <a:solidFill>
                  <a:srgbClr val="C0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6" name="0"/>
            <p:cNvSpPr txBox="1"/>
            <p:nvPr/>
          </p:nvSpPr>
          <p:spPr>
            <a:xfrm>
              <a:off x="7258648" y="1755856"/>
              <a:ext cx="3325090" cy="55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方正魏碑简体" panose="02010601030101010101" pitchFamily="2" charset="-122"/>
                  <a:ea typeface="方正魏碑简体" panose="02010601030101010101" pitchFamily="2" charset="-122"/>
                  <a:sym typeface="+mn-ea"/>
                </a:rPr>
                <a:t>为什么要读书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941588" y="2053345"/>
            <a:ext cx="4494568" cy="614427"/>
            <a:chOff x="6530705" y="1739228"/>
            <a:chExt cx="4262276" cy="582672"/>
          </a:xfrm>
        </p:grpSpPr>
        <p:cxnSp>
          <p:nvCxnSpPr>
            <p:cNvPr id="58" name="0"/>
            <p:cNvCxnSpPr/>
            <p:nvPr/>
          </p:nvCxnSpPr>
          <p:spPr>
            <a:xfrm>
              <a:off x="6670405" y="2321900"/>
              <a:ext cx="3256127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0"/>
            <p:cNvSpPr txBox="1"/>
            <p:nvPr/>
          </p:nvSpPr>
          <p:spPr>
            <a:xfrm>
              <a:off x="6530705" y="1739228"/>
              <a:ext cx="727942" cy="55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6423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i="1" dirty="0">
                  <a:solidFill>
                    <a:srgbClr val="C0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04</a:t>
              </a:r>
              <a:endParaRPr lang="zh-CN" altLang="en-US" sz="3200" b="1" i="1" dirty="0">
                <a:solidFill>
                  <a:srgbClr val="C0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60" name="0"/>
            <p:cNvSpPr txBox="1"/>
            <p:nvPr/>
          </p:nvSpPr>
          <p:spPr>
            <a:xfrm>
              <a:off x="7467891" y="1761692"/>
              <a:ext cx="3325090" cy="55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方正魏碑简体" panose="02010601030101010101" pitchFamily="2" charset="-122"/>
                  <a:ea typeface="方正魏碑简体" panose="02010601030101010101" pitchFamily="2" charset="-122"/>
                  <a:sym typeface="+mn-ea"/>
                </a:rPr>
                <a:t>读书方法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940503" y="3006568"/>
            <a:ext cx="4010526" cy="614427"/>
            <a:chOff x="6530705" y="1739228"/>
            <a:chExt cx="3803252" cy="582672"/>
          </a:xfrm>
        </p:grpSpPr>
        <p:cxnSp>
          <p:nvCxnSpPr>
            <p:cNvPr id="62" name="v"/>
            <p:cNvCxnSpPr/>
            <p:nvPr/>
          </p:nvCxnSpPr>
          <p:spPr>
            <a:xfrm>
              <a:off x="6670405" y="2321900"/>
              <a:ext cx="325715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0"/>
            <p:cNvSpPr txBox="1"/>
            <p:nvPr/>
          </p:nvSpPr>
          <p:spPr>
            <a:xfrm>
              <a:off x="6530705" y="1739228"/>
              <a:ext cx="727942" cy="55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6423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i="1" dirty="0" smtClean="0">
                  <a:solidFill>
                    <a:srgbClr val="C0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05</a:t>
              </a:r>
              <a:endParaRPr lang="zh-CN" altLang="en-US" sz="3200" b="1" i="1" dirty="0">
                <a:solidFill>
                  <a:srgbClr val="C00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64" name="0"/>
            <p:cNvSpPr txBox="1"/>
            <p:nvPr/>
          </p:nvSpPr>
          <p:spPr>
            <a:xfrm>
              <a:off x="7467891" y="1761691"/>
              <a:ext cx="2866066" cy="554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方正魏碑简体" panose="02010601030101010101" pitchFamily="2" charset="-122"/>
                  <a:ea typeface="方正魏碑简体" panose="02010601030101010101" pitchFamily="2" charset="-122"/>
                </a:rPr>
                <a:t>名著知识抢答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334242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850" y="1090679"/>
            <a:ext cx="1495756" cy="6777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067" y="498639"/>
            <a:ext cx="3752250" cy="118408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028073" y="1682720"/>
            <a:ext cx="1950211" cy="1017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spc="600" dirty="0" smtClean="0">
                <a:solidFill>
                  <a:srgbClr val="C0000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01</a:t>
            </a:r>
            <a:endParaRPr lang="zh-CN" altLang="en-US" sz="6000" spc="600" dirty="0">
              <a:solidFill>
                <a:srgbClr val="C0000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74787" y="2700050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认识读书的重要性</a:t>
            </a:r>
          </a:p>
        </p:txBody>
      </p:sp>
    </p:spTree>
    <p:extLst>
      <p:ext uri="{BB962C8B-B14F-4D97-AF65-F5344CB8AC3E}">
        <p14:creationId xmlns:p14="http://schemas.microsoft.com/office/powerpoint/2010/main" val="61251543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5156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认识读书的重要性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121924" y="2933944"/>
            <a:ext cx="7839076" cy="1944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“世界读书日”全称“世界图书与版权日”，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又译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“世界图书日”，最初的创意来自于国际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出版商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协会。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1995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年正式确定每年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4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月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23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日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为“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世界图书与版权日”，设立目的是推动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更多的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人阅读和写作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473902" y="1387069"/>
            <a:ext cx="5007429" cy="1159481"/>
            <a:chOff x="2206553" y="914036"/>
            <a:chExt cx="2931268" cy="132084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6553" y="914036"/>
              <a:ext cx="2931268" cy="1320845"/>
            </a:xfrm>
            <a:prstGeom prst="rect">
              <a:avLst/>
            </a:prstGeom>
          </p:spPr>
        </p:pic>
        <p:sp>
          <p:nvSpPr>
            <p:cNvPr id="27" name="PA_文本框 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486669" y="1276440"/>
              <a:ext cx="2445784" cy="59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你听说过世界读书日吗？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87595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5156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认识读书的重要性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159829" y="3098016"/>
            <a:ext cx="5488564" cy="976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向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大众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，尤其是年青人和儿童推广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阅读和写作，以及宣扬跟阅读关系密切的版权意识。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24541" y="3006597"/>
            <a:ext cx="4474030" cy="1159481"/>
            <a:chOff x="2206553" y="914036"/>
            <a:chExt cx="2619025" cy="132084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6553" y="914036"/>
              <a:ext cx="2619025" cy="1320845"/>
            </a:xfrm>
            <a:prstGeom prst="rect">
              <a:avLst/>
            </a:prstGeom>
          </p:spPr>
        </p:pic>
        <p:sp>
          <p:nvSpPr>
            <p:cNvPr id="27" name="PA_文本框 9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486669" y="1276440"/>
              <a:ext cx="2013921" cy="59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800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“世界读书日”目的</a:t>
              </a:r>
              <a:endParaRPr lang="zh-CN" altLang="en-US" sz="2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0774147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5156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认识读书的重要性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771650" y="2896127"/>
            <a:ext cx="8534400" cy="148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莎士比亚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这位伟大的文学家便是于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1616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年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4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月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23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日逝世，除此之外，许多杰出的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作家都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在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4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月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23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日出生或辞世，把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4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月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23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日定为世界阅读日可说是别具意义。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597603" y="1388623"/>
            <a:ext cx="6966856" cy="1159481"/>
            <a:chOff x="1741375" y="914036"/>
            <a:chExt cx="4078285" cy="132084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1375" y="914036"/>
              <a:ext cx="4078285" cy="1320845"/>
            </a:xfrm>
            <a:prstGeom prst="rect">
              <a:avLst/>
            </a:prstGeom>
          </p:spPr>
        </p:pic>
        <p:sp>
          <p:nvSpPr>
            <p:cNvPr id="27" name="PA_文本框 9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136458" y="1276440"/>
              <a:ext cx="3288117" cy="59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为何会把世界阅读日定在</a:t>
              </a:r>
              <a:r>
                <a:rPr lang="en-US" altLang="zh-CN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4</a:t>
              </a:r>
              <a:r>
                <a:rPr lang="zh-CN" altLang="en-US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月</a:t>
              </a:r>
              <a:r>
                <a:rPr lang="en-US" altLang="zh-CN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23</a:t>
              </a:r>
              <a:r>
                <a:rPr lang="zh-CN" altLang="en-US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日？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888362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850" y="1090679"/>
            <a:ext cx="1495756" cy="6777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067" y="498639"/>
            <a:ext cx="3752250" cy="118408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028073" y="1682720"/>
            <a:ext cx="1950211" cy="1017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spc="600" dirty="0" smtClean="0">
                <a:solidFill>
                  <a:srgbClr val="C0000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02</a:t>
            </a:r>
            <a:endParaRPr lang="zh-CN" altLang="en-US" sz="6000" spc="600" dirty="0">
              <a:solidFill>
                <a:srgbClr val="C0000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74787" y="2700050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名人故事</a:t>
            </a:r>
          </a:p>
        </p:txBody>
      </p:sp>
    </p:spTree>
    <p:extLst>
      <p:ext uri="{BB962C8B-B14F-4D97-AF65-F5344CB8AC3E}">
        <p14:creationId xmlns:p14="http://schemas.microsoft.com/office/powerpoint/2010/main" val="219250870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名人故事</a:t>
            </a:r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736242" y="1993616"/>
            <a:ext cx="315815" cy="315913"/>
            <a:chOff x="4645616" y="2209799"/>
            <a:chExt cx="315279" cy="315280"/>
          </a:xfrm>
        </p:grpSpPr>
        <p:sp>
          <p:nvSpPr>
            <p:cNvPr id="11" name="Shape 801"/>
            <p:cNvSpPr/>
            <p:nvPr/>
          </p:nvSpPr>
          <p:spPr>
            <a:xfrm>
              <a:off x="4645616" y="2209799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30000"/>
            </a:solidFill>
            <a:ln w="12700" cap="flat">
              <a:noFill/>
              <a:miter lim="400000"/>
            </a:ln>
            <a:effectLst/>
          </p:spPr>
          <p:txBody>
            <a:bodyPr lIns="67712" tIns="67712" rIns="67712" bIns="67712" anchor="ctr"/>
            <a:lstStyle/>
            <a:p>
              <a:pPr defTabSz="914080">
                <a:defRPr/>
              </a:pPr>
              <a:endParaRPr sz="2399">
                <a:cs typeface="+mn-ea"/>
                <a:sym typeface="+mn-lt"/>
              </a:endParaRPr>
            </a:p>
          </p:txBody>
        </p:sp>
        <p:sp>
          <p:nvSpPr>
            <p:cNvPr id="12" name="Shape 802"/>
            <p:cNvSpPr>
              <a:spLocks/>
            </p:cNvSpPr>
            <p:nvPr/>
          </p:nvSpPr>
          <p:spPr bwMode="auto">
            <a:xfrm>
              <a:off x="4717963" y="2295483"/>
              <a:ext cx="170585" cy="143910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399">
                <a:cs typeface="+mn-ea"/>
                <a:sym typeface="+mn-lt"/>
              </a:endParaRPr>
            </a:p>
          </p:txBody>
        </p: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736242" y="2684180"/>
            <a:ext cx="315815" cy="315912"/>
            <a:chOff x="4645616" y="3675945"/>
            <a:chExt cx="315279" cy="315279"/>
          </a:xfrm>
        </p:grpSpPr>
        <p:sp>
          <p:nvSpPr>
            <p:cNvPr id="17" name="Shape 816"/>
            <p:cNvSpPr/>
            <p:nvPr/>
          </p:nvSpPr>
          <p:spPr>
            <a:xfrm>
              <a:off x="4645616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67712" tIns="67712" rIns="67712" bIns="67712" anchor="ctr"/>
            <a:lstStyle/>
            <a:p>
              <a:pPr defTabSz="914080">
                <a:defRPr/>
              </a:pPr>
              <a:endParaRPr sz="2399">
                <a:cs typeface="+mn-ea"/>
                <a:sym typeface="+mn-lt"/>
              </a:endParaRPr>
            </a:p>
          </p:txBody>
        </p:sp>
        <p:sp>
          <p:nvSpPr>
            <p:cNvPr id="18" name="Shape 817"/>
            <p:cNvSpPr>
              <a:spLocks/>
            </p:cNvSpPr>
            <p:nvPr/>
          </p:nvSpPr>
          <p:spPr bwMode="auto">
            <a:xfrm>
              <a:off x="4717963" y="3761629"/>
              <a:ext cx="170585" cy="143910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399">
                <a:cs typeface="+mn-ea"/>
                <a:sym typeface="+mn-lt"/>
              </a:endParaRPr>
            </a:p>
          </p:txBody>
        </p:sp>
      </p:grpSp>
      <p:grpSp>
        <p:nvGrpSpPr>
          <p:cNvPr id="24" name="Group 22"/>
          <p:cNvGrpSpPr>
            <a:grpSpLocks/>
          </p:cNvGrpSpPr>
          <p:nvPr/>
        </p:nvGrpSpPr>
        <p:grpSpPr bwMode="auto">
          <a:xfrm>
            <a:off x="736242" y="3345873"/>
            <a:ext cx="315815" cy="315913"/>
            <a:chOff x="4645616" y="5218290"/>
            <a:chExt cx="315279" cy="315280"/>
          </a:xfrm>
        </p:grpSpPr>
        <p:sp>
          <p:nvSpPr>
            <p:cNvPr id="28" name="Shape 831"/>
            <p:cNvSpPr/>
            <p:nvPr/>
          </p:nvSpPr>
          <p:spPr>
            <a:xfrm>
              <a:off x="4645616" y="5218290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30000"/>
            </a:solidFill>
            <a:ln w="12700" cap="flat">
              <a:noFill/>
              <a:miter lim="400000"/>
            </a:ln>
            <a:effectLst/>
          </p:spPr>
          <p:txBody>
            <a:bodyPr lIns="67712" tIns="67712" rIns="67712" bIns="67712" anchor="ctr"/>
            <a:lstStyle/>
            <a:p>
              <a:pPr defTabSz="914080">
                <a:defRPr/>
              </a:pPr>
              <a:endParaRPr sz="2399">
                <a:cs typeface="+mn-ea"/>
                <a:sym typeface="+mn-lt"/>
              </a:endParaRPr>
            </a:p>
          </p:txBody>
        </p:sp>
        <p:sp>
          <p:nvSpPr>
            <p:cNvPr id="29" name="Shape 832"/>
            <p:cNvSpPr>
              <a:spLocks/>
            </p:cNvSpPr>
            <p:nvPr/>
          </p:nvSpPr>
          <p:spPr bwMode="auto">
            <a:xfrm>
              <a:off x="4717963" y="5303975"/>
              <a:ext cx="170585" cy="143909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399">
                <a:cs typeface="+mn-ea"/>
                <a:sym typeface="+mn-lt"/>
              </a:endParaRPr>
            </a:p>
          </p:txBody>
        </p:sp>
      </p:grpSp>
      <p:sp>
        <p:nvSpPr>
          <p:cNvPr id="34" name="Text Placeholder 8"/>
          <p:cNvSpPr txBox="1">
            <a:spLocks/>
          </p:cNvSpPr>
          <p:nvPr/>
        </p:nvSpPr>
        <p:spPr bwMode="auto">
          <a:xfrm>
            <a:off x="1139342" y="2001551"/>
            <a:ext cx="5964789" cy="2873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080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黑发不知勤学早，白发方悔读书迟</a:t>
            </a:r>
          </a:p>
        </p:txBody>
      </p:sp>
      <p:sp>
        <p:nvSpPr>
          <p:cNvPr id="40" name="Text Placeholder 8"/>
          <p:cNvSpPr txBox="1">
            <a:spLocks/>
          </p:cNvSpPr>
          <p:nvPr/>
        </p:nvSpPr>
        <p:spPr bwMode="auto">
          <a:xfrm>
            <a:off x="1147281" y="2655603"/>
            <a:ext cx="3725278" cy="37306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080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少壮不努力，老大徒伤悲</a:t>
            </a:r>
          </a:p>
        </p:txBody>
      </p:sp>
      <p:sp>
        <p:nvSpPr>
          <p:cNvPr id="46" name="Text Placeholder 8"/>
          <p:cNvSpPr txBox="1">
            <a:spLocks/>
          </p:cNvSpPr>
          <p:nvPr/>
        </p:nvSpPr>
        <p:spPr bwMode="auto">
          <a:xfrm>
            <a:off x="1147281" y="3438609"/>
            <a:ext cx="5114118" cy="137319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080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熟读唐诗三百首，不会作诗也会吟</a:t>
            </a:r>
          </a:p>
        </p:txBody>
      </p:sp>
      <p:grpSp>
        <p:nvGrpSpPr>
          <p:cNvPr id="49" name="Group 22"/>
          <p:cNvGrpSpPr>
            <a:grpSpLocks/>
          </p:cNvGrpSpPr>
          <p:nvPr/>
        </p:nvGrpSpPr>
        <p:grpSpPr bwMode="auto">
          <a:xfrm>
            <a:off x="6269338" y="1994968"/>
            <a:ext cx="315815" cy="315913"/>
            <a:chOff x="4645616" y="5218290"/>
            <a:chExt cx="315279" cy="315280"/>
          </a:xfrm>
        </p:grpSpPr>
        <p:sp>
          <p:nvSpPr>
            <p:cNvPr id="50" name="Shape 831"/>
            <p:cNvSpPr/>
            <p:nvPr/>
          </p:nvSpPr>
          <p:spPr>
            <a:xfrm>
              <a:off x="4645616" y="5218290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67712" tIns="67712" rIns="67712" bIns="67712" anchor="ctr"/>
            <a:lstStyle/>
            <a:p>
              <a:pPr defTabSz="914080">
                <a:defRPr/>
              </a:pPr>
              <a:endParaRPr sz="2399">
                <a:cs typeface="+mn-ea"/>
                <a:sym typeface="+mn-lt"/>
              </a:endParaRPr>
            </a:p>
          </p:txBody>
        </p:sp>
        <p:sp>
          <p:nvSpPr>
            <p:cNvPr id="51" name="Shape 832"/>
            <p:cNvSpPr>
              <a:spLocks/>
            </p:cNvSpPr>
            <p:nvPr/>
          </p:nvSpPr>
          <p:spPr bwMode="auto">
            <a:xfrm>
              <a:off x="4717963" y="5303975"/>
              <a:ext cx="170585" cy="143909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399">
                <a:cs typeface="+mn-ea"/>
                <a:sym typeface="+mn-lt"/>
              </a:endParaRPr>
            </a:p>
          </p:txBody>
        </p:sp>
      </p:grpSp>
      <p:sp>
        <p:nvSpPr>
          <p:cNvPr id="52" name="Text Placeholder 8"/>
          <p:cNvSpPr txBox="1">
            <a:spLocks/>
          </p:cNvSpPr>
          <p:nvPr/>
        </p:nvSpPr>
        <p:spPr bwMode="auto">
          <a:xfrm>
            <a:off x="6680377" y="2087704"/>
            <a:ext cx="5114118" cy="137319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080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读书百遍，其义自见</a:t>
            </a:r>
          </a:p>
        </p:txBody>
      </p:sp>
      <p:grpSp>
        <p:nvGrpSpPr>
          <p:cNvPr id="53" name="Group 22"/>
          <p:cNvGrpSpPr>
            <a:grpSpLocks/>
          </p:cNvGrpSpPr>
          <p:nvPr/>
        </p:nvGrpSpPr>
        <p:grpSpPr bwMode="auto">
          <a:xfrm>
            <a:off x="6261399" y="2626340"/>
            <a:ext cx="315815" cy="315913"/>
            <a:chOff x="4645616" y="5218290"/>
            <a:chExt cx="315279" cy="315280"/>
          </a:xfrm>
        </p:grpSpPr>
        <p:sp>
          <p:nvSpPr>
            <p:cNvPr id="54" name="Shape 831"/>
            <p:cNvSpPr/>
            <p:nvPr/>
          </p:nvSpPr>
          <p:spPr>
            <a:xfrm>
              <a:off x="4645616" y="5218290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30000"/>
            </a:solidFill>
            <a:ln w="12700" cap="flat">
              <a:noFill/>
              <a:miter lim="400000"/>
            </a:ln>
            <a:effectLst/>
          </p:spPr>
          <p:txBody>
            <a:bodyPr lIns="67712" tIns="67712" rIns="67712" bIns="67712" anchor="ctr"/>
            <a:lstStyle/>
            <a:p>
              <a:pPr defTabSz="914080">
                <a:defRPr/>
              </a:pPr>
              <a:endParaRPr sz="2399">
                <a:cs typeface="+mn-ea"/>
                <a:sym typeface="+mn-lt"/>
              </a:endParaRPr>
            </a:p>
          </p:txBody>
        </p:sp>
        <p:sp>
          <p:nvSpPr>
            <p:cNvPr id="55" name="Shape 832"/>
            <p:cNvSpPr>
              <a:spLocks/>
            </p:cNvSpPr>
            <p:nvPr/>
          </p:nvSpPr>
          <p:spPr bwMode="auto">
            <a:xfrm>
              <a:off x="4717963" y="5303975"/>
              <a:ext cx="170585" cy="143909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399">
                <a:cs typeface="+mn-ea"/>
                <a:sym typeface="+mn-lt"/>
              </a:endParaRPr>
            </a:p>
          </p:txBody>
        </p:sp>
      </p:grpSp>
      <p:sp>
        <p:nvSpPr>
          <p:cNvPr id="56" name="Text Placeholder 8"/>
          <p:cNvSpPr txBox="1">
            <a:spLocks/>
          </p:cNvSpPr>
          <p:nvPr/>
        </p:nvSpPr>
        <p:spPr bwMode="auto">
          <a:xfrm>
            <a:off x="6672438" y="2719076"/>
            <a:ext cx="5114118" cy="137319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080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读万卷书，行万里路</a:t>
            </a:r>
          </a:p>
        </p:txBody>
      </p:sp>
      <p:grpSp>
        <p:nvGrpSpPr>
          <p:cNvPr id="57" name="Group 22"/>
          <p:cNvGrpSpPr>
            <a:grpSpLocks/>
          </p:cNvGrpSpPr>
          <p:nvPr/>
        </p:nvGrpSpPr>
        <p:grpSpPr bwMode="auto">
          <a:xfrm>
            <a:off x="6261399" y="3257712"/>
            <a:ext cx="315815" cy="315913"/>
            <a:chOff x="4645616" y="5218290"/>
            <a:chExt cx="315279" cy="315280"/>
          </a:xfrm>
        </p:grpSpPr>
        <p:sp>
          <p:nvSpPr>
            <p:cNvPr id="58" name="Shape 831"/>
            <p:cNvSpPr/>
            <p:nvPr/>
          </p:nvSpPr>
          <p:spPr>
            <a:xfrm>
              <a:off x="4645616" y="5218290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67712" tIns="67712" rIns="67712" bIns="67712" anchor="ctr"/>
            <a:lstStyle/>
            <a:p>
              <a:pPr defTabSz="914080">
                <a:defRPr/>
              </a:pPr>
              <a:endParaRPr sz="2399">
                <a:cs typeface="+mn-ea"/>
                <a:sym typeface="+mn-lt"/>
              </a:endParaRPr>
            </a:p>
          </p:txBody>
        </p:sp>
        <p:sp>
          <p:nvSpPr>
            <p:cNvPr id="59" name="Shape 832"/>
            <p:cNvSpPr>
              <a:spLocks/>
            </p:cNvSpPr>
            <p:nvPr/>
          </p:nvSpPr>
          <p:spPr bwMode="auto">
            <a:xfrm>
              <a:off x="4717963" y="5303975"/>
              <a:ext cx="170585" cy="143909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399">
                <a:cs typeface="+mn-ea"/>
                <a:sym typeface="+mn-lt"/>
              </a:endParaRPr>
            </a:p>
          </p:txBody>
        </p:sp>
      </p:grpSp>
      <p:sp>
        <p:nvSpPr>
          <p:cNvPr id="60" name="Text Placeholder 8"/>
          <p:cNvSpPr txBox="1">
            <a:spLocks/>
          </p:cNvSpPr>
          <p:nvPr/>
        </p:nvSpPr>
        <p:spPr bwMode="auto">
          <a:xfrm>
            <a:off x="6672438" y="3350448"/>
            <a:ext cx="5114118" cy="137319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080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读过一本好书，像交了一个益友</a:t>
            </a:r>
          </a:p>
        </p:txBody>
      </p:sp>
      <p:grpSp>
        <p:nvGrpSpPr>
          <p:cNvPr id="69" name="Group 13"/>
          <p:cNvGrpSpPr>
            <a:grpSpLocks/>
          </p:cNvGrpSpPr>
          <p:nvPr/>
        </p:nvGrpSpPr>
        <p:grpSpPr bwMode="auto">
          <a:xfrm>
            <a:off x="736242" y="3968695"/>
            <a:ext cx="315815" cy="315912"/>
            <a:chOff x="4645616" y="3675945"/>
            <a:chExt cx="315279" cy="315279"/>
          </a:xfrm>
        </p:grpSpPr>
        <p:sp>
          <p:nvSpPr>
            <p:cNvPr id="70" name="Shape 816"/>
            <p:cNvSpPr/>
            <p:nvPr/>
          </p:nvSpPr>
          <p:spPr>
            <a:xfrm>
              <a:off x="4645616" y="3675945"/>
              <a:ext cx="315279" cy="315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lIns="67712" tIns="67712" rIns="67712" bIns="67712" anchor="ctr"/>
            <a:lstStyle/>
            <a:p>
              <a:pPr defTabSz="914080">
                <a:defRPr/>
              </a:pPr>
              <a:endParaRPr sz="2399">
                <a:cs typeface="+mn-ea"/>
                <a:sym typeface="+mn-lt"/>
              </a:endParaRPr>
            </a:p>
          </p:txBody>
        </p:sp>
        <p:sp>
          <p:nvSpPr>
            <p:cNvPr id="71" name="Shape 817"/>
            <p:cNvSpPr>
              <a:spLocks/>
            </p:cNvSpPr>
            <p:nvPr/>
          </p:nvSpPr>
          <p:spPr bwMode="auto">
            <a:xfrm>
              <a:off x="4717963" y="3761629"/>
              <a:ext cx="170585" cy="143910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399">
                <a:cs typeface="+mn-ea"/>
                <a:sym typeface="+mn-lt"/>
              </a:endParaRPr>
            </a:p>
          </p:txBody>
        </p:sp>
      </p:grpSp>
      <p:sp>
        <p:nvSpPr>
          <p:cNvPr id="72" name="Text Placeholder 8"/>
          <p:cNvSpPr txBox="1">
            <a:spLocks/>
          </p:cNvSpPr>
          <p:nvPr/>
        </p:nvSpPr>
        <p:spPr bwMode="auto">
          <a:xfrm>
            <a:off x="1147281" y="4065418"/>
            <a:ext cx="4698348" cy="373062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080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饭可以一日不吃，觉可以一日不睡，书不可以一日不读</a:t>
            </a:r>
          </a:p>
        </p:txBody>
      </p:sp>
      <p:grpSp>
        <p:nvGrpSpPr>
          <p:cNvPr id="73" name="Group 22"/>
          <p:cNvGrpSpPr>
            <a:grpSpLocks/>
          </p:cNvGrpSpPr>
          <p:nvPr/>
        </p:nvGrpSpPr>
        <p:grpSpPr bwMode="auto">
          <a:xfrm>
            <a:off x="6261399" y="3910855"/>
            <a:ext cx="315815" cy="315913"/>
            <a:chOff x="4645616" y="5218290"/>
            <a:chExt cx="315279" cy="315280"/>
          </a:xfrm>
        </p:grpSpPr>
        <p:sp>
          <p:nvSpPr>
            <p:cNvPr id="74" name="Shape 831"/>
            <p:cNvSpPr/>
            <p:nvPr/>
          </p:nvSpPr>
          <p:spPr>
            <a:xfrm>
              <a:off x="4645616" y="5218290"/>
              <a:ext cx="315279" cy="315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30000"/>
            </a:solidFill>
            <a:ln w="12700" cap="flat">
              <a:noFill/>
              <a:miter lim="400000"/>
            </a:ln>
            <a:effectLst/>
          </p:spPr>
          <p:txBody>
            <a:bodyPr lIns="67712" tIns="67712" rIns="67712" bIns="67712" anchor="ctr"/>
            <a:lstStyle/>
            <a:p>
              <a:pPr defTabSz="914080">
                <a:defRPr/>
              </a:pPr>
              <a:endParaRPr sz="2399">
                <a:cs typeface="+mn-ea"/>
                <a:sym typeface="+mn-lt"/>
              </a:endParaRPr>
            </a:p>
          </p:txBody>
        </p:sp>
        <p:sp>
          <p:nvSpPr>
            <p:cNvPr id="75" name="Shape 832"/>
            <p:cNvSpPr>
              <a:spLocks/>
            </p:cNvSpPr>
            <p:nvPr/>
          </p:nvSpPr>
          <p:spPr bwMode="auto">
            <a:xfrm>
              <a:off x="4717963" y="5303975"/>
              <a:ext cx="170585" cy="143909"/>
            </a:xfrm>
            <a:custGeom>
              <a:avLst/>
              <a:gdLst>
                <a:gd name="T0" fmla="*/ 85293 w 21600"/>
                <a:gd name="T1" fmla="*/ 71955 h 21600"/>
                <a:gd name="T2" fmla="*/ 85293 w 21600"/>
                <a:gd name="T3" fmla="*/ 71955 h 21600"/>
                <a:gd name="T4" fmla="*/ 85293 w 21600"/>
                <a:gd name="T5" fmla="*/ 71955 h 21600"/>
                <a:gd name="T6" fmla="*/ 85293 w 21600"/>
                <a:gd name="T7" fmla="*/ 71955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 sz="2399">
                <a:cs typeface="+mn-ea"/>
                <a:sym typeface="+mn-lt"/>
              </a:endParaRPr>
            </a:p>
          </p:txBody>
        </p:sp>
      </p:grpSp>
      <p:sp>
        <p:nvSpPr>
          <p:cNvPr id="76" name="Text Placeholder 8"/>
          <p:cNvSpPr txBox="1">
            <a:spLocks/>
          </p:cNvSpPr>
          <p:nvPr/>
        </p:nvSpPr>
        <p:spPr bwMode="auto">
          <a:xfrm>
            <a:off x="6680377" y="3977105"/>
            <a:ext cx="5114118" cy="137319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080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知识就是力量</a:t>
            </a:r>
          </a:p>
        </p:txBody>
      </p:sp>
    </p:spTree>
    <p:extLst>
      <p:ext uri="{BB962C8B-B14F-4D97-AF65-F5344CB8AC3E}">
        <p14:creationId xmlns:p14="http://schemas.microsoft.com/office/powerpoint/2010/main" val="124298231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名人故事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56" y="1729460"/>
            <a:ext cx="2188596" cy="2184219"/>
          </a:xfrm>
          <a:prstGeom prst="rect">
            <a:avLst/>
          </a:prstGeom>
        </p:spPr>
      </p:pic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698978" y="2221999"/>
            <a:ext cx="6696879" cy="189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鲁迅在南京江南水师学堂读书时，因考试成绩优异，学校奖给他一枚金质奖章。他没有戴此奖章，作为炫耀自己的凭证，而是拿到鼓楼大街把它卖了，买回几本心爱的书和一串红辣椒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97796" y="4121970"/>
            <a:ext cx="2393915" cy="1159481"/>
            <a:chOff x="1741376" y="914036"/>
            <a:chExt cx="1401359" cy="1320845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1376" y="914036"/>
              <a:ext cx="1401359" cy="1320845"/>
            </a:xfrm>
            <a:prstGeom prst="rect">
              <a:avLst/>
            </a:prstGeom>
          </p:spPr>
        </p:pic>
        <p:sp>
          <p:nvSpPr>
            <p:cNvPr id="36" name="PA_文本框 9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861566" y="1250082"/>
              <a:ext cx="1238326" cy="59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鲁迅卖奖章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1772768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名人故事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96550" y="2262904"/>
            <a:ext cx="6718650" cy="189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为写作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《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资本论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》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，马克思研究了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1500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多种书籍，光笔记就写了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100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多本。马克思的笔记不少是自己制作的。笔记记得密密麻麻，旁边留出的空白处有用铅笔、钢笔作的粗细实线、虚线，“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X”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、“＋”等各种记号。</a:t>
            </a:r>
          </a:p>
        </p:txBody>
      </p:sp>
      <p:pic>
        <p:nvPicPr>
          <p:cNvPr id="9" name="图片 10244" descr="马克思读书小故事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135" y="1492185"/>
            <a:ext cx="1997982" cy="2635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7620000" y="4162875"/>
            <a:ext cx="2841171" cy="1159481"/>
            <a:chOff x="1637284" y="914036"/>
            <a:chExt cx="1663175" cy="132084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284" y="914036"/>
              <a:ext cx="1663175" cy="1320845"/>
            </a:xfrm>
            <a:prstGeom prst="rect">
              <a:avLst/>
            </a:prstGeom>
          </p:spPr>
        </p:pic>
        <p:sp>
          <p:nvSpPr>
            <p:cNvPr id="12" name="PA_文本框 9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760493" y="1250082"/>
              <a:ext cx="1425264" cy="59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800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马克思的笔记</a:t>
              </a:r>
              <a:endParaRPr lang="zh-CN" altLang="en-US" sz="2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2407774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850" y="1090679"/>
            <a:ext cx="1495756" cy="6777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067" y="498639"/>
            <a:ext cx="3752250" cy="118408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028073" y="1682720"/>
            <a:ext cx="1950211" cy="1017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spc="600" dirty="0" smtClean="0">
                <a:solidFill>
                  <a:srgbClr val="C0000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03</a:t>
            </a:r>
            <a:endParaRPr lang="zh-CN" altLang="en-US" sz="6000" spc="600" dirty="0">
              <a:solidFill>
                <a:srgbClr val="C0000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74787" y="2700050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为什么要读书</a:t>
            </a:r>
          </a:p>
        </p:txBody>
      </p:sp>
    </p:spTree>
    <p:extLst>
      <p:ext uri="{BB962C8B-B14F-4D97-AF65-F5344CB8AC3E}">
        <p14:creationId xmlns:p14="http://schemas.microsoft.com/office/powerpoint/2010/main" val="2022578969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为什么要读书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770" y="4158120"/>
            <a:ext cx="2743196" cy="170032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614" y="1342782"/>
            <a:ext cx="2027272" cy="2345603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468DE891-D9E8-42D1-AEF4-7FEFA0F726B8}"/>
              </a:ext>
            </a:extLst>
          </p:cNvPr>
          <p:cNvSpPr/>
          <p:nvPr/>
        </p:nvSpPr>
        <p:spPr>
          <a:xfrm flipV="1">
            <a:off x="1298148" y="3876423"/>
            <a:ext cx="8883628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zh-CN" altLang="en-US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746171" y="2029686"/>
            <a:ext cx="4865911" cy="1159480"/>
            <a:chOff x="1664259" y="914036"/>
            <a:chExt cx="2848426" cy="1320845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4259" y="914036"/>
              <a:ext cx="2848426" cy="1320845"/>
            </a:xfrm>
            <a:prstGeom prst="rect">
              <a:avLst/>
            </a:prstGeom>
          </p:spPr>
        </p:pic>
        <p:sp>
          <p:nvSpPr>
            <p:cNvPr id="20" name="PA_文本框 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861566" y="1250082"/>
              <a:ext cx="2408972" cy="59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“为中华之崛起而读书”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919614" y="4384146"/>
            <a:ext cx="3785078" cy="1159480"/>
            <a:chOff x="1664259" y="914036"/>
            <a:chExt cx="2215724" cy="132084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4259" y="914036"/>
              <a:ext cx="2215724" cy="1320845"/>
            </a:xfrm>
            <a:prstGeom prst="rect">
              <a:avLst/>
            </a:prstGeom>
          </p:spPr>
        </p:pic>
        <p:sp>
          <p:nvSpPr>
            <p:cNvPr id="23" name="PA_文本框 9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861566" y="1250082"/>
              <a:ext cx="1878461" cy="59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8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“知识就是力量”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19457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850" y="1090679"/>
            <a:ext cx="1495756" cy="6777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067" y="498639"/>
            <a:ext cx="3752250" cy="118408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028073" y="1682720"/>
            <a:ext cx="1950211" cy="1017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spc="600" dirty="0" smtClean="0">
                <a:solidFill>
                  <a:srgbClr val="C0000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04</a:t>
            </a:r>
            <a:endParaRPr lang="zh-CN" altLang="en-US" sz="6000" spc="600" dirty="0">
              <a:solidFill>
                <a:srgbClr val="C0000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74787" y="2700050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读书方法</a:t>
            </a:r>
          </a:p>
        </p:txBody>
      </p:sp>
    </p:spTree>
    <p:extLst>
      <p:ext uri="{BB962C8B-B14F-4D97-AF65-F5344CB8AC3E}">
        <p14:creationId xmlns:p14="http://schemas.microsoft.com/office/powerpoint/2010/main" val="502598163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读书方法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740228" y="2165129"/>
            <a:ext cx="3712027" cy="2777877"/>
            <a:chOff x="898147" y="2133600"/>
            <a:chExt cx="3712027" cy="2777877"/>
          </a:xfrm>
        </p:grpSpPr>
        <p:sp>
          <p:nvSpPr>
            <p:cNvPr id="25" name="任意多边形 24"/>
            <p:cNvSpPr/>
            <p:nvPr/>
          </p:nvSpPr>
          <p:spPr>
            <a:xfrm>
              <a:off x="1333500" y="2133600"/>
              <a:ext cx="2654300" cy="2777877"/>
            </a:xfrm>
            <a:custGeom>
              <a:avLst/>
              <a:gdLst>
                <a:gd name="connsiteX0" fmla="*/ 0 w 2654300"/>
                <a:gd name="connsiteY0" fmla="*/ 2493963 h 3311526"/>
                <a:gd name="connsiteX1" fmla="*/ 67207 w 2654300"/>
                <a:gd name="connsiteY1" fmla="*/ 2493963 h 3311526"/>
                <a:gd name="connsiteX2" fmla="*/ 67207 w 2654300"/>
                <a:gd name="connsiteY2" fmla="*/ 3244319 h 3311526"/>
                <a:gd name="connsiteX3" fmla="*/ 2587093 w 2654300"/>
                <a:gd name="connsiteY3" fmla="*/ 3244319 h 3311526"/>
                <a:gd name="connsiteX4" fmla="*/ 2587093 w 2654300"/>
                <a:gd name="connsiteY4" fmla="*/ 2493963 h 3311526"/>
                <a:gd name="connsiteX5" fmla="*/ 2654300 w 2654300"/>
                <a:gd name="connsiteY5" fmla="*/ 2493963 h 3311526"/>
                <a:gd name="connsiteX6" fmla="*/ 2654300 w 2654300"/>
                <a:gd name="connsiteY6" fmla="*/ 3311526 h 3311526"/>
                <a:gd name="connsiteX7" fmla="*/ 0 w 2654300"/>
                <a:gd name="connsiteY7" fmla="*/ 3311526 h 3311526"/>
                <a:gd name="connsiteX8" fmla="*/ 0 w 2654300"/>
                <a:gd name="connsiteY8" fmla="*/ 0 h 3311526"/>
                <a:gd name="connsiteX9" fmla="*/ 2654300 w 2654300"/>
                <a:gd name="connsiteY9" fmla="*/ 0 h 3311526"/>
                <a:gd name="connsiteX10" fmla="*/ 2654300 w 2654300"/>
                <a:gd name="connsiteY10" fmla="*/ 817563 h 3311526"/>
                <a:gd name="connsiteX11" fmla="*/ 2587093 w 2654300"/>
                <a:gd name="connsiteY11" fmla="*/ 817563 h 3311526"/>
                <a:gd name="connsiteX12" fmla="*/ 2587093 w 2654300"/>
                <a:gd name="connsiteY12" fmla="*/ 67207 h 3311526"/>
                <a:gd name="connsiteX13" fmla="*/ 67207 w 2654300"/>
                <a:gd name="connsiteY13" fmla="*/ 67207 h 3311526"/>
                <a:gd name="connsiteX14" fmla="*/ 67207 w 2654300"/>
                <a:gd name="connsiteY14" fmla="*/ 817563 h 3311526"/>
                <a:gd name="connsiteX15" fmla="*/ 0 w 2654300"/>
                <a:gd name="connsiteY15" fmla="*/ 817563 h 331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54300" h="3311526">
                  <a:moveTo>
                    <a:pt x="0" y="2493963"/>
                  </a:moveTo>
                  <a:lnTo>
                    <a:pt x="67207" y="2493963"/>
                  </a:lnTo>
                  <a:lnTo>
                    <a:pt x="67207" y="3244319"/>
                  </a:lnTo>
                  <a:lnTo>
                    <a:pt x="2587093" y="3244319"/>
                  </a:lnTo>
                  <a:lnTo>
                    <a:pt x="2587093" y="2493963"/>
                  </a:lnTo>
                  <a:lnTo>
                    <a:pt x="2654300" y="2493963"/>
                  </a:lnTo>
                  <a:lnTo>
                    <a:pt x="2654300" y="3311526"/>
                  </a:lnTo>
                  <a:lnTo>
                    <a:pt x="0" y="3311526"/>
                  </a:lnTo>
                  <a:close/>
                  <a:moveTo>
                    <a:pt x="0" y="0"/>
                  </a:moveTo>
                  <a:lnTo>
                    <a:pt x="2654300" y="0"/>
                  </a:lnTo>
                  <a:lnTo>
                    <a:pt x="2654300" y="817563"/>
                  </a:lnTo>
                  <a:lnTo>
                    <a:pt x="2587093" y="817563"/>
                  </a:lnTo>
                  <a:lnTo>
                    <a:pt x="2587093" y="67207"/>
                  </a:lnTo>
                  <a:lnTo>
                    <a:pt x="67207" y="67207"/>
                  </a:lnTo>
                  <a:lnTo>
                    <a:pt x="67207" y="817563"/>
                  </a:lnTo>
                  <a:lnTo>
                    <a:pt x="0" y="817563"/>
                  </a:lnTo>
                  <a:close/>
                </a:path>
              </a:pathLst>
            </a:custGeom>
            <a:solidFill>
              <a:srgbClr val="D3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</a:endParaRPr>
            </a:p>
          </p:txBody>
        </p:sp>
        <p:sp>
          <p:nvSpPr>
            <p:cNvPr id="26" name="椭圆 38"/>
            <p:cNvSpPr/>
            <p:nvPr/>
          </p:nvSpPr>
          <p:spPr>
            <a:xfrm>
              <a:off x="2368550" y="2502332"/>
              <a:ext cx="584200" cy="583337"/>
            </a:xfrm>
            <a:custGeom>
              <a:avLst/>
              <a:gdLst>
                <a:gd name="connsiteX0" fmla="*/ 414666 w 606487"/>
                <a:gd name="connsiteY0" fmla="*/ 244368 h 605592"/>
                <a:gd name="connsiteX1" fmla="*/ 440469 w 606487"/>
                <a:gd name="connsiteY1" fmla="*/ 270042 h 605592"/>
                <a:gd name="connsiteX2" fmla="*/ 440469 w 606487"/>
                <a:gd name="connsiteY2" fmla="*/ 381912 h 605592"/>
                <a:gd name="connsiteX3" fmla="*/ 414666 w 606487"/>
                <a:gd name="connsiteY3" fmla="*/ 407586 h 605592"/>
                <a:gd name="connsiteX4" fmla="*/ 388956 w 606487"/>
                <a:gd name="connsiteY4" fmla="*/ 381912 h 605592"/>
                <a:gd name="connsiteX5" fmla="*/ 388956 w 606487"/>
                <a:gd name="connsiteY5" fmla="*/ 270042 h 605592"/>
                <a:gd name="connsiteX6" fmla="*/ 414666 w 606487"/>
                <a:gd name="connsiteY6" fmla="*/ 244368 h 605592"/>
                <a:gd name="connsiteX7" fmla="*/ 302702 w 606487"/>
                <a:gd name="connsiteY7" fmla="*/ 167240 h 605592"/>
                <a:gd name="connsiteX8" fmla="*/ 328412 w 606487"/>
                <a:gd name="connsiteY8" fmla="*/ 192915 h 605592"/>
                <a:gd name="connsiteX9" fmla="*/ 328412 w 606487"/>
                <a:gd name="connsiteY9" fmla="*/ 381911 h 605592"/>
                <a:gd name="connsiteX10" fmla="*/ 302702 w 606487"/>
                <a:gd name="connsiteY10" fmla="*/ 407586 h 605592"/>
                <a:gd name="connsiteX11" fmla="*/ 276899 w 606487"/>
                <a:gd name="connsiteY11" fmla="*/ 381911 h 605592"/>
                <a:gd name="connsiteX12" fmla="*/ 276899 w 606487"/>
                <a:gd name="connsiteY12" fmla="*/ 192915 h 605592"/>
                <a:gd name="connsiteX13" fmla="*/ 302702 w 606487"/>
                <a:gd name="connsiteY13" fmla="*/ 167240 h 605592"/>
                <a:gd name="connsiteX14" fmla="*/ 190632 w 606487"/>
                <a:gd name="connsiteY14" fmla="*/ 107965 h 605592"/>
                <a:gd name="connsiteX15" fmla="*/ 216353 w 606487"/>
                <a:gd name="connsiteY15" fmla="*/ 133737 h 605592"/>
                <a:gd name="connsiteX16" fmla="*/ 216353 w 606487"/>
                <a:gd name="connsiteY16" fmla="*/ 381907 h 605592"/>
                <a:gd name="connsiteX17" fmla="*/ 190632 w 606487"/>
                <a:gd name="connsiteY17" fmla="*/ 407586 h 605592"/>
                <a:gd name="connsiteX18" fmla="*/ 164911 w 606487"/>
                <a:gd name="connsiteY18" fmla="*/ 381907 h 605592"/>
                <a:gd name="connsiteX19" fmla="*/ 164911 w 606487"/>
                <a:gd name="connsiteY19" fmla="*/ 133737 h 605592"/>
                <a:gd name="connsiteX20" fmla="*/ 190632 w 606487"/>
                <a:gd name="connsiteY20" fmla="*/ 107965 h 605592"/>
                <a:gd name="connsiteX21" fmla="*/ 86256 w 606487"/>
                <a:gd name="connsiteY21" fmla="*/ 51447 h 605592"/>
                <a:gd name="connsiteX22" fmla="*/ 86256 w 606487"/>
                <a:gd name="connsiteY22" fmla="*/ 464229 h 605592"/>
                <a:gd name="connsiteX23" fmla="*/ 517724 w 606487"/>
                <a:gd name="connsiteY23" fmla="*/ 464229 h 605592"/>
                <a:gd name="connsiteX24" fmla="*/ 517724 w 606487"/>
                <a:gd name="connsiteY24" fmla="*/ 51447 h 605592"/>
                <a:gd name="connsiteX25" fmla="*/ 25719 w 606487"/>
                <a:gd name="connsiteY25" fmla="*/ 0 h 605592"/>
                <a:gd name="connsiteX26" fmla="*/ 580861 w 606487"/>
                <a:gd name="connsiteY26" fmla="*/ 0 h 605592"/>
                <a:gd name="connsiteX27" fmla="*/ 606487 w 606487"/>
                <a:gd name="connsiteY27" fmla="*/ 25677 h 605592"/>
                <a:gd name="connsiteX28" fmla="*/ 579468 w 606487"/>
                <a:gd name="connsiteY28" fmla="*/ 51447 h 605592"/>
                <a:gd name="connsiteX29" fmla="*/ 569162 w 606487"/>
                <a:gd name="connsiteY29" fmla="*/ 51447 h 605592"/>
                <a:gd name="connsiteX30" fmla="*/ 569162 w 606487"/>
                <a:gd name="connsiteY30" fmla="*/ 488608 h 605592"/>
                <a:gd name="connsiteX31" fmla="*/ 543443 w 606487"/>
                <a:gd name="connsiteY31" fmla="*/ 514285 h 605592"/>
                <a:gd name="connsiteX32" fmla="*/ 476499 w 606487"/>
                <a:gd name="connsiteY32" fmla="*/ 514285 h 605592"/>
                <a:gd name="connsiteX33" fmla="*/ 476499 w 606487"/>
                <a:gd name="connsiteY33" fmla="*/ 579915 h 605592"/>
                <a:gd name="connsiteX34" fmla="*/ 450687 w 606487"/>
                <a:gd name="connsiteY34" fmla="*/ 605592 h 605592"/>
                <a:gd name="connsiteX35" fmla="*/ 424968 w 606487"/>
                <a:gd name="connsiteY35" fmla="*/ 579915 h 605592"/>
                <a:gd name="connsiteX36" fmla="*/ 424968 w 606487"/>
                <a:gd name="connsiteY36" fmla="*/ 514285 h 605592"/>
                <a:gd name="connsiteX37" fmla="*/ 180219 w 606487"/>
                <a:gd name="connsiteY37" fmla="*/ 514285 h 605592"/>
                <a:gd name="connsiteX38" fmla="*/ 180219 w 606487"/>
                <a:gd name="connsiteY38" fmla="*/ 579915 h 605592"/>
                <a:gd name="connsiteX39" fmla="*/ 154500 w 606487"/>
                <a:gd name="connsiteY39" fmla="*/ 605592 h 605592"/>
                <a:gd name="connsiteX40" fmla="*/ 128688 w 606487"/>
                <a:gd name="connsiteY40" fmla="*/ 579915 h 605592"/>
                <a:gd name="connsiteX41" fmla="*/ 128688 w 606487"/>
                <a:gd name="connsiteY41" fmla="*/ 514285 h 605592"/>
                <a:gd name="connsiteX42" fmla="*/ 61744 w 606487"/>
                <a:gd name="connsiteY42" fmla="*/ 514285 h 605592"/>
                <a:gd name="connsiteX43" fmla="*/ 36025 w 606487"/>
                <a:gd name="connsiteY43" fmla="*/ 488608 h 605592"/>
                <a:gd name="connsiteX44" fmla="*/ 36025 w 606487"/>
                <a:gd name="connsiteY44" fmla="*/ 51447 h 605592"/>
                <a:gd name="connsiteX45" fmla="*/ 25719 w 606487"/>
                <a:gd name="connsiteY45" fmla="*/ 51447 h 605592"/>
                <a:gd name="connsiteX46" fmla="*/ 0 w 606487"/>
                <a:gd name="connsiteY46" fmla="*/ 25677 h 605592"/>
                <a:gd name="connsiteX47" fmla="*/ 25719 w 606487"/>
                <a:gd name="connsiteY47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6487" h="605592">
                  <a:moveTo>
                    <a:pt x="414666" y="244368"/>
                  </a:moveTo>
                  <a:cubicBezTo>
                    <a:pt x="428774" y="244368"/>
                    <a:pt x="440469" y="255954"/>
                    <a:pt x="440469" y="270042"/>
                  </a:cubicBezTo>
                  <a:lnTo>
                    <a:pt x="440469" y="381912"/>
                  </a:lnTo>
                  <a:cubicBezTo>
                    <a:pt x="439170" y="396000"/>
                    <a:pt x="428774" y="407586"/>
                    <a:pt x="414666" y="407586"/>
                  </a:cubicBezTo>
                  <a:cubicBezTo>
                    <a:pt x="400465" y="407586"/>
                    <a:pt x="388956" y="396000"/>
                    <a:pt x="388956" y="381912"/>
                  </a:cubicBezTo>
                  <a:lnTo>
                    <a:pt x="388956" y="270042"/>
                  </a:lnTo>
                  <a:cubicBezTo>
                    <a:pt x="388956" y="255954"/>
                    <a:pt x="400558" y="244368"/>
                    <a:pt x="414666" y="244368"/>
                  </a:cubicBezTo>
                  <a:close/>
                  <a:moveTo>
                    <a:pt x="302702" y="167240"/>
                  </a:moveTo>
                  <a:cubicBezTo>
                    <a:pt x="316810" y="167240"/>
                    <a:pt x="328412" y="178826"/>
                    <a:pt x="328412" y="192915"/>
                  </a:cubicBezTo>
                  <a:lnTo>
                    <a:pt x="328412" y="381911"/>
                  </a:lnTo>
                  <a:cubicBezTo>
                    <a:pt x="328412" y="396000"/>
                    <a:pt x="316810" y="407586"/>
                    <a:pt x="302702" y="407586"/>
                  </a:cubicBezTo>
                  <a:cubicBezTo>
                    <a:pt x="288408" y="407586"/>
                    <a:pt x="276899" y="396000"/>
                    <a:pt x="276899" y="381911"/>
                  </a:cubicBezTo>
                  <a:lnTo>
                    <a:pt x="276899" y="192915"/>
                  </a:lnTo>
                  <a:cubicBezTo>
                    <a:pt x="276899" y="178826"/>
                    <a:pt x="288594" y="167240"/>
                    <a:pt x="302702" y="167240"/>
                  </a:cubicBezTo>
                  <a:close/>
                  <a:moveTo>
                    <a:pt x="190632" y="107965"/>
                  </a:moveTo>
                  <a:cubicBezTo>
                    <a:pt x="204746" y="107965"/>
                    <a:pt x="216353" y="119646"/>
                    <a:pt x="216353" y="133737"/>
                  </a:cubicBezTo>
                  <a:lnTo>
                    <a:pt x="216353" y="381907"/>
                  </a:lnTo>
                  <a:cubicBezTo>
                    <a:pt x="216353" y="395998"/>
                    <a:pt x="204746" y="407586"/>
                    <a:pt x="190632" y="407586"/>
                  </a:cubicBezTo>
                  <a:cubicBezTo>
                    <a:pt x="176425" y="407586"/>
                    <a:pt x="164911" y="395998"/>
                    <a:pt x="164911" y="381907"/>
                  </a:cubicBezTo>
                  <a:lnTo>
                    <a:pt x="164911" y="133737"/>
                  </a:lnTo>
                  <a:cubicBezTo>
                    <a:pt x="164911" y="119646"/>
                    <a:pt x="176518" y="107965"/>
                    <a:pt x="190632" y="107965"/>
                  </a:cubicBezTo>
                  <a:close/>
                  <a:moveTo>
                    <a:pt x="86256" y="51447"/>
                  </a:moveTo>
                  <a:lnTo>
                    <a:pt x="86256" y="464229"/>
                  </a:lnTo>
                  <a:lnTo>
                    <a:pt x="517724" y="464229"/>
                  </a:lnTo>
                  <a:lnTo>
                    <a:pt x="517724" y="51447"/>
                  </a:lnTo>
                  <a:close/>
                  <a:moveTo>
                    <a:pt x="25719" y="0"/>
                  </a:moveTo>
                  <a:lnTo>
                    <a:pt x="580861" y="0"/>
                  </a:lnTo>
                  <a:cubicBezTo>
                    <a:pt x="594974" y="0"/>
                    <a:pt x="606580" y="11587"/>
                    <a:pt x="606487" y="25677"/>
                  </a:cubicBezTo>
                  <a:cubicBezTo>
                    <a:pt x="606487" y="39767"/>
                    <a:pt x="593581" y="51447"/>
                    <a:pt x="579468" y="51447"/>
                  </a:cubicBezTo>
                  <a:lnTo>
                    <a:pt x="569162" y="51447"/>
                  </a:lnTo>
                  <a:lnTo>
                    <a:pt x="569162" y="488608"/>
                  </a:lnTo>
                  <a:cubicBezTo>
                    <a:pt x="569162" y="503996"/>
                    <a:pt x="557556" y="514285"/>
                    <a:pt x="543443" y="514285"/>
                  </a:cubicBezTo>
                  <a:lnTo>
                    <a:pt x="476499" y="514285"/>
                  </a:lnTo>
                  <a:lnTo>
                    <a:pt x="476499" y="579915"/>
                  </a:lnTo>
                  <a:cubicBezTo>
                    <a:pt x="476499" y="594005"/>
                    <a:pt x="464800" y="605592"/>
                    <a:pt x="450687" y="605592"/>
                  </a:cubicBezTo>
                  <a:cubicBezTo>
                    <a:pt x="436574" y="605592"/>
                    <a:pt x="424968" y="594005"/>
                    <a:pt x="424968" y="579915"/>
                  </a:cubicBezTo>
                  <a:lnTo>
                    <a:pt x="424968" y="514285"/>
                  </a:lnTo>
                  <a:lnTo>
                    <a:pt x="180219" y="514285"/>
                  </a:lnTo>
                  <a:lnTo>
                    <a:pt x="180219" y="579915"/>
                  </a:lnTo>
                  <a:cubicBezTo>
                    <a:pt x="180219" y="594005"/>
                    <a:pt x="168613" y="605592"/>
                    <a:pt x="154500" y="605592"/>
                  </a:cubicBezTo>
                  <a:cubicBezTo>
                    <a:pt x="140387" y="605592"/>
                    <a:pt x="128688" y="594005"/>
                    <a:pt x="128688" y="579915"/>
                  </a:cubicBezTo>
                  <a:lnTo>
                    <a:pt x="128688" y="514285"/>
                  </a:lnTo>
                  <a:lnTo>
                    <a:pt x="61744" y="514285"/>
                  </a:lnTo>
                  <a:cubicBezTo>
                    <a:pt x="47631" y="514285"/>
                    <a:pt x="36025" y="502698"/>
                    <a:pt x="36025" y="488608"/>
                  </a:cubicBezTo>
                  <a:lnTo>
                    <a:pt x="36025" y="51447"/>
                  </a:lnTo>
                  <a:lnTo>
                    <a:pt x="25719" y="51447"/>
                  </a:lnTo>
                  <a:cubicBezTo>
                    <a:pt x="11606" y="51447"/>
                    <a:pt x="0" y="39767"/>
                    <a:pt x="0" y="25677"/>
                  </a:cubicBezTo>
                  <a:cubicBezTo>
                    <a:pt x="0" y="11587"/>
                    <a:pt x="11606" y="0"/>
                    <a:pt x="25719" y="0"/>
                  </a:cubicBezTo>
                  <a:close/>
                </a:path>
              </a:pathLst>
            </a:custGeom>
            <a:solidFill>
              <a:srgbClr val="D3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方正魏碑简体" panose="02010601030101010101" pitchFamily="2" charset="-122"/>
                <a:ea typeface="方正魏碑简体" panose="02010601030101010101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98147" y="3194949"/>
              <a:ext cx="3712027" cy="10970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</a:rPr>
                <a:t>先扶后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</a:rPr>
                <a:t>放</a:t>
              </a:r>
              <a:endPara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</a:rPr>
                <a:t>（</a:t>
              </a:r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</a:rPr>
                <a:t>老师的任务）</a:t>
              </a:r>
            </a:p>
          </p:txBody>
        </p:sp>
      </p:grp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452255" y="2533861"/>
            <a:ext cx="5838322" cy="1438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阅读能力的发展是一个从低到高的过程，需要正确的阅读方法和良好的阅读习惯。教师应当通过示范、提醒、启发等方式“扶”他们一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把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693953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读书方法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757068" y="1769693"/>
            <a:ext cx="9630503" cy="3744977"/>
            <a:chOff x="686875" y="1027581"/>
            <a:chExt cx="8584834" cy="3338352"/>
          </a:xfrm>
        </p:grpSpPr>
        <p:grpSp>
          <p:nvGrpSpPr>
            <p:cNvPr id="45" name="组合 44"/>
            <p:cNvGrpSpPr/>
            <p:nvPr/>
          </p:nvGrpSpPr>
          <p:grpSpPr>
            <a:xfrm>
              <a:off x="2748040" y="1349148"/>
              <a:ext cx="2264569" cy="2266460"/>
              <a:chOff x="3661577" y="1738684"/>
              <a:chExt cx="3019425" cy="3021013"/>
            </a:xfrm>
            <a:solidFill>
              <a:srgbClr val="FFB000"/>
            </a:solidFill>
          </p:grpSpPr>
          <p:sp>
            <p:nvSpPr>
              <p:cNvPr id="59" name="Freeform 5"/>
              <p:cNvSpPr/>
              <p:nvPr/>
            </p:nvSpPr>
            <p:spPr bwMode="auto">
              <a:xfrm>
                <a:off x="3661577" y="1738684"/>
                <a:ext cx="3019425" cy="3021013"/>
              </a:xfrm>
              <a:custGeom>
                <a:avLst/>
                <a:gdLst>
                  <a:gd name="T0" fmla="*/ 1902 w 1902"/>
                  <a:gd name="T1" fmla="*/ 951 h 1903"/>
                  <a:gd name="T2" fmla="*/ 951 w 1902"/>
                  <a:gd name="T3" fmla="*/ 1903 h 1903"/>
                  <a:gd name="T4" fmla="*/ 0 w 1902"/>
                  <a:gd name="T5" fmla="*/ 951 h 1903"/>
                  <a:gd name="T6" fmla="*/ 951 w 1902"/>
                  <a:gd name="T7" fmla="*/ 0 h 1903"/>
                  <a:gd name="T8" fmla="*/ 1902 w 1902"/>
                  <a:gd name="T9" fmla="*/ 951 h 19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2" h="1903">
                    <a:moveTo>
                      <a:pt x="1902" y="951"/>
                    </a:moveTo>
                    <a:lnTo>
                      <a:pt x="951" y="1903"/>
                    </a:lnTo>
                    <a:lnTo>
                      <a:pt x="0" y="951"/>
                    </a:lnTo>
                    <a:lnTo>
                      <a:pt x="951" y="0"/>
                    </a:lnTo>
                    <a:lnTo>
                      <a:pt x="1902" y="951"/>
                    </a:lnTo>
                    <a:close/>
                  </a:path>
                </a:pathLst>
              </a:custGeom>
              <a:solidFill>
                <a:srgbClr val="D300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666384" y="2813115"/>
                <a:ext cx="978927" cy="91424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4400" dirty="0" smtClean="0">
                    <a:solidFill>
                      <a:schemeClr val="bg1"/>
                    </a:solidFill>
                    <a:latin typeface="方正魏碑简体" panose="02010601030101010101" pitchFamily="2" charset="-122"/>
                    <a:ea typeface="方正魏碑简体" panose="02010601030101010101" pitchFamily="2" charset="-122"/>
                    <a:cs typeface="+mn-ea"/>
                    <a:sym typeface="+mn-lt"/>
                  </a:rPr>
                  <a:t>01</a:t>
                </a:r>
                <a:endParaRPr lang="zh-CN" altLang="en-US" sz="4400" dirty="0">
                  <a:solidFill>
                    <a:schemeClr val="bg1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306569" y="1027581"/>
              <a:ext cx="1445419" cy="1445865"/>
              <a:chOff x="5739615" y="1310059"/>
              <a:chExt cx="1927225" cy="1927225"/>
            </a:xfrm>
            <a:solidFill>
              <a:schemeClr val="accent5"/>
            </a:solidFill>
          </p:grpSpPr>
          <p:sp>
            <p:nvSpPr>
              <p:cNvPr id="57" name="Freeform 8"/>
              <p:cNvSpPr/>
              <p:nvPr/>
            </p:nvSpPr>
            <p:spPr bwMode="auto">
              <a:xfrm>
                <a:off x="5739615" y="1310059"/>
                <a:ext cx="1927225" cy="1927225"/>
              </a:xfrm>
              <a:custGeom>
                <a:avLst/>
                <a:gdLst>
                  <a:gd name="T0" fmla="*/ 1214 w 1214"/>
                  <a:gd name="T1" fmla="*/ 606 h 1214"/>
                  <a:gd name="T2" fmla="*/ 608 w 1214"/>
                  <a:gd name="T3" fmla="*/ 1214 h 1214"/>
                  <a:gd name="T4" fmla="*/ 0 w 1214"/>
                  <a:gd name="T5" fmla="*/ 606 h 1214"/>
                  <a:gd name="T6" fmla="*/ 608 w 1214"/>
                  <a:gd name="T7" fmla="*/ 0 h 1214"/>
                  <a:gd name="T8" fmla="*/ 1214 w 1214"/>
                  <a:gd name="T9" fmla="*/ 606 h 1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4" h="1214">
                    <a:moveTo>
                      <a:pt x="1214" y="606"/>
                    </a:moveTo>
                    <a:lnTo>
                      <a:pt x="608" y="1214"/>
                    </a:lnTo>
                    <a:lnTo>
                      <a:pt x="0" y="606"/>
                    </a:lnTo>
                    <a:lnTo>
                      <a:pt x="608" y="0"/>
                    </a:lnTo>
                    <a:lnTo>
                      <a:pt x="1214" y="60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6244023" y="1976181"/>
                <a:ext cx="760583" cy="6948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dirty="0" smtClean="0">
                    <a:solidFill>
                      <a:schemeClr val="bg1"/>
                    </a:solidFill>
                    <a:latin typeface="方正魏碑简体" panose="02010601030101010101" pitchFamily="2" charset="-122"/>
                    <a:ea typeface="方正魏碑简体" panose="02010601030101010101" pitchFamily="2" charset="-122"/>
                    <a:cs typeface="+mn-ea"/>
                    <a:sym typeface="+mn-lt"/>
                  </a:rPr>
                  <a:t>02</a:t>
                </a:r>
                <a:endParaRPr lang="zh-CN" altLang="en-US" sz="2400" dirty="0">
                  <a:solidFill>
                    <a:schemeClr val="bg1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5038803" y="1920825"/>
              <a:ext cx="1144191" cy="1143353"/>
              <a:chOff x="6715927" y="2500684"/>
              <a:chExt cx="1525588" cy="1524000"/>
            </a:xfrm>
            <a:solidFill>
              <a:srgbClr val="FFB000"/>
            </a:solidFill>
          </p:grpSpPr>
          <p:sp>
            <p:nvSpPr>
              <p:cNvPr id="55" name="Freeform 7"/>
              <p:cNvSpPr/>
              <p:nvPr/>
            </p:nvSpPr>
            <p:spPr bwMode="auto">
              <a:xfrm>
                <a:off x="6715927" y="2500684"/>
                <a:ext cx="1525588" cy="1524000"/>
              </a:xfrm>
              <a:custGeom>
                <a:avLst/>
                <a:gdLst>
                  <a:gd name="T0" fmla="*/ 961 w 961"/>
                  <a:gd name="T1" fmla="*/ 480 h 960"/>
                  <a:gd name="T2" fmla="*/ 480 w 961"/>
                  <a:gd name="T3" fmla="*/ 960 h 960"/>
                  <a:gd name="T4" fmla="*/ 0 w 961"/>
                  <a:gd name="T5" fmla="*/ 480 h 960"/>
                  <a:gd name="T6" fmla="*/ 480 w 961"/>
                  <a:gd name="T7" fmla="*/ 0 h 960"/>
                  <a:gd name="T8" fmla="*/ 961 w 961"/>
                  <a:gd name="T9" fmla="*/ 480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1" h="960">
                    <a:moveTo>
                      <a:pt x="961" y="480"/>
                    </a:moveTo>
                    <a:lnTo>
                      <a:pt x="480" y="960"/>
                    </a:lnTo>
                    <a:lnTo>
                      <a:pt x="0" y="480"/>
                    </a:lnTo>
                    <a:lnTo>
                      <a:pt x="480" y="0"/>
                    </a:lnTo>
                    <a:lnTo>
                      <a:pt x="961" y="480"/>
                    </a:lnTo>
                    <a:close/>
                  </a:path>
                </a:pathLst>
              </a:custGeom>
              <a:solidFill>
                <a:srgbClr val="D30000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7046728" y="2939519"/>
                <a:ext cx="760583" cy="6948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dirty="0" smtClean="0">
                    <a:solidFill>
                      <a:schemeClr val="bg1"/>
                    </a:solidFill>
                    <a:latin typeface="方正魏碑简体" panose="02010601030101010101" pitchFamily="2" charset="-122"/>
                    <a:ea typeface="方正魏碑简体" panose="02010601030101010101" pitchFamily="2" charset="-122"/>
                    <a:cs typeface="+mn-ea"/>
                    <a:sym typeface="+mn-lt"/>
                  </a:rPr>
                  <a:t>03</a:t>
                </a:r>
                <a:endParaRPr lang="zh-CN" altLang="en-US" sz="2000" dirty="0">
                  <a:solidFill>
                    <a:schemeClr val="bg1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4094637" y="2506793"/>
              <a:ext cx="1859756" cy="1859140"/>
              <a:chOff x="5457040" y="3281734"/>
              <a:chExt cx="2479675" cy="2478088"/>
            </a:xfrm>
            <a:solidFill>
              <a:schemeClr val="accent5"/>
            </a:solidFill>
          </p:grpSpPr>
          <p:sp>
            <p:nvSpPr>
              <p:cNvPr id="53" name="Freeform 6"/>
              <p:cNvSpPr/>
              <p:nvPr/>
            </p:nvSpPr>
            <p:spPr bwMode="auto">
              <a:xfrm>
                <a:off x="5457040" y="3281734"/>
                <a:ext cx="2479675" cy="2478088"/>
              </a:xfrm>
              <a:custGeom>
                <a:avLst/>
                <a:gdLst>
                  <a:gd name="T0" fmla="*/ 1562 w 1562"/>
                  <a:gd name="T1" fmla="*/ 781 h 1561"/>
                  <a:gd name="T2" fmla="*/ 781 w 1562"/>
                  <a:gd name="T3" fmla="*/ 1561 h 1561"/>
                  <a:gd name="T4" fmla="*/ 0 w 1562"/>
                  <a:gd name="T5" fmla="*/ 781 h 1561"/>
                  <a:gd name="T6" fmla="*/ 781 w 1562"/>
                  <a:gd name="T7" fmla="*/ 0 h 1561"/>
                  <a:gd name="T8" fmla="*/ 1562 w 1562"/>
                  <a:gd name="T9" fmla="*/ 781 h 1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2" h="1561">
                    <a:moveTo>
                      <a:pt x="1562" y="781"/>
                    </a:moveTo>
                    <a:lnTo>
                      <a:pt x="781" y="1561"/>
                    </a:lnTo>
                    <a:lnTo>
                      <a:pt x="0" y="781"/>
                    </a:lnTo>
                    <a:lnTo>
                      <a:pt x="781" y="0"/>
                    </a:lnTo>
                    <a:lnTo>
                      <a:pt x="1562" y="7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6267851" y="4128592"/>
                <a:ext cx="760583" cy="69482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200" dirty="0" smtClean="0">
                    <a:solidFill>
                      <a:schemeClr val="bg1"/>
                    </a:solidFill>
                    <a:latin typeface="方正魏碑简体" panose="02010601030101010101" pitchFamily="2" charset="-122"/>
                    <a:ea typeface="方正魏碑简体" panose="02010601030101010101" pitchFamily="2" charset="-122"/>
                    <a:cs typeface="+mn-ea"/>
                    <a:sym typeface="+mn-lt"/>
                  </a:rPr>
                  <a:t>04</a:t>
                </a:r>
                <a:endParaRPr lang="zh-CN" altLang="en-US" sz="2400" dirty="0">
                  <a:solidFill>
                    <a:schemeClr val="bg1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9" name="TextBox 57"/>
            <p:cNvSpPr txBox="1"/>
            <p:nvPr/>
          </p:nvSpPr>
          <p:spPr bwMode="auto">
            <a:xfrm>
              <a:off x="686875" y="2135936"/>
              <a:ext cx="2412267" cy="749514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先精读后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略读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（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学生的任务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）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0" name="TextBox 57"/>
            <p:cNvSpPr txBox="1"/>
            <p:nvPr/>
          </p:nvSpPr>
          <p:spPr bwMode="auto">
            <a:xfrm>
              <a:off x="5719238" y="1134479"/>
              <a:ext cx="3146310" cy="392848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先易后难（学生的任务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）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1" name="TextBox 57"/>
            <p:cNvSpPr txBox="1"/>
            <p:nvPr/>
          </p:nvSpPr>
          <p:spPr bwMode="auto">
            <a:xfrm>
              <a:off x="6089595" y="2155220"/>
              <a:ext cx="3182114" cy="749514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先单篇短章，后读成本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书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（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学生的任务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）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52" name="TextBox 57"/>
            <p:cNvSpPr txBox="1"/>
            <p:nvPr/>
          </p:nvSpPr>
          <p:spPr bwMode="auto">
            <a:xfrm>
              <a:off x="5857341" y="3578971"/>
              <a:ext cx="2035774" cy="775063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多多益善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（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学生的任务</a:t>
              </a:r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）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325123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850" y="1090679"/>
            <a:ext cx="1495756" cy="6777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067" y="498639"/>
            <a:ext cx="3752250" cy="118408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028073" y="1682720"/>
            <a:ext cx="1950211" cy="1017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spc="600" dirty="0" smtClean="0">
                <a:solidFill>
                  <a:srgbClr val="C0000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05</a:t>
            </a:r>
            <a:endParaRPr lang="zh-CN" altLang="en-US" sz="6000" spc="600" dirty="0">
              <a:solidFill>
                <a:srgbClr val="C0000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74787" y="2700050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名著知识抢答</a:t>
            </a:r>
          </a:p>
        </p:txBody>
      </p:sp>
    </p:spTree>
    <p:extLst>
      <p:ext uri="{BB962C8B-B14F-4D97-AF65-F5344CB8AC3E}">
        <p14:creationId xmlns:p14="http://schemas.microsoft.com/office/powerpoint/2010/main" val="153875266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名著知识抢答</a:t>
            </a:r>
          </a:p>
        </p:txBody>
      </p:sp>
      <p:sp>
        <p:nvSpPr>
          <p:cNvPr id="12" name="Oval 65"/>
          <p:cNvSpPr>
            <a:spLocks noChangeArrowheads="1"/>
          </p:cNvSpPr>
          <p:nvPr/>
        </p:nvSpPr>
        <p:spPr bwMode="auto">
          <a:xfrm rot="10800000" flipV="1">
            <a:off x="1262768" y="2557079"/>
            <a:ext cx="1938523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438">
              <a:defRPr/>
            </a:pPr>
            <a:endParaRPr lang="zh-CN" altLang="en-US" sz="2399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Oval 65"/>
          <p:cNvSpPr>
            <a:spLocks noChangeArrowheads="1"/>
          </p:cNvSpPr>
          <p:nvPr/>
        </p:nvSpPr>
        <p:spPr bwMode="auto">
          <a:xfrm rot="10800000" flipV="1">
            <a:off x="1304241" y="6038115"/>
            <a:ext cx="1938521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438">
              <a:defRPr/>
            </a:pPr>
            <a:endParaRPr lang="zh-CN" altLang="en-US" sz="2399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4" name="Oval 65"/>
          <p:cNvSpPr>
            <a:spLocks noChangeArrowheads="1"/>
          </p:cNvSpPr>
          <p:nvPr/>
        </p:nvSpPr>
        <p:spPr bwMode="auto">
          <a:xfrm rot="10800000" flipV="1">
            <a:off x="8914271" y="4134745"/>
            <a:ext cx="1938523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438">
              <a:defRPr/>
            </a:pPr>
            <a:endParaRPr lang="zh-CN" altLang="en-US" sz="2399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5" name="组合 147"/>
          <p:cNvGrpSpPr/>
          <p:nvPr/>
        </p:nvGrpSpPr>
        <p:grpSpPr>
          <a:xfrm>
            <a:off x="1617157" y="1215538"/>
            <a:ext cx="1253064" cy="1334512"/>
            <a:chOff x="611306" y="1203674"/>
            <a:chExt cx="1328332" cy="1414234"/>
          </a:xfrm>
          <a:solidFill>
            <a:srgbClr val="325F0B"/>
          </a:solidFill>
        </p:grpSpPr>
        <p:sp>
          <p:nvSpPr>
            <p:cNvPr id="24" name="菱形 23"/>
            <p:cNvSpPr/>
            <p:nvPr/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5" name="菱形 24"/>
            <p:cNvSpPr/>
            <p:nvPr/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solidFill>
              <a:srgbClr val="D3000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1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6" name="组合 150"/>
          <p:cNvGrpSpPr/>
          <p:nvPr/>
        </p:nvGrpSpPr>
        <p:grpSpPr>
          <a:xfrm>
            <a:off x="1646971" y="4621208"/>
            <a:ext cx="1253064" cy="1354333"/>
            <a:chOff x="1951890" y="2794690"/>
            <a:chExt cx="1328332" cy="1435240"/>
          </a:xfrm>
          <a:solidFill>
            <a:srgbClr val="325F0B"/>
          </a:solidFill>
        </p:grpSpPr>
        <p:sp>
          <p:nvSpPr>
            <p:cNvPr id="27" name="菱形 26"/>
            <p:cNvSpPr/>
            <p:nvPr/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solidFill>
              <a:schemeClr val="accent3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8" name="菱形 27"/>
            <p:cNvSpPr/>
            <p:nvPr/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solidFill>
              <a:srgbClr val="D3000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3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153"/>
          <p:cNvGrpSpPr/>
          <p:nvPr/>
        </p:nvGrpSpPr>
        <p:grpSpPr>
          <a:xfrm>
            <a:off x="9256999" y="2811483"/>
            <a:ext cx="1253067" cy="1334512"/>
            <a:chOff x="4056282" y="1203598"/>
            <a:chExt cx="1328333" cy="1414234"/>
          </a:xfrm>
          <a:solidFill>
            <a:srgbClr val="325F0B"/>
          </a:solidFill>
        </p:grpSpPr>
        <p:sp>
          <p:nvSpPr>
            <p:cNvPr id="30" name="菱形 29"/>
            <p:cNvSpPr/>
            <p:nvPr/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solidFill>
              <a:schemeClr val="accent2">
                <a:lumMod val="75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1" name="菱形 30"/>
            <p:cNvSpPr/>
            <p:nvPr/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solidFill>
              <a:schemeClr val="accent3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2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2" name="文本框 17"/>
          <p:cNvSpPr txBox="1"/>
          <p:nvPr/>
        </p:nvSpPr>
        <p:spPr>
          <a:xfrm>
            <a:off x="2937958" y="1564873"/>
            <a:ext cx="7572108" cy="553261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水浒传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中“倒拔垂杨柳”的人物是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__________</a:t>
            </a:r>
            <a:endParaRPr lang="en-US" altLang="zh-CN" sz="800" kern="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3" name="文本框 22"/>
          <p:cNvSpPr txBox="1"/>
          <p:nvPr/>
        </p:nvSpPr>
        <p:spPr>
          <a:xfrm>
            <a:off x="3078553" y="4971368"/>
            <a:ext cx="7992217" cy="553261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三国演义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中“煮酒论英雄”的主要人物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是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__________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 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23"/>
          <p:cNvSpPr txBox="1"/>
          <p:nvPr/>
        </p:nvSpPr>
        <p:spPr>
          <a:xfrm>
            <a:off x="971550" y="2741445"/>
            <a:ext cx="7896165" cy="1520640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在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水浒传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中，绰号为“智多星”也被称为“赛诸葛”的人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是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是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__________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。他与一伙儿好汉在“黄泥冈上巧施功”干的一件大事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是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是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__________</a:t>
            </a:r>
            <a:endParaRPr lang="en-US" altLang="zh-CN" sz="800" kern="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9740248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32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名著知识抢答</a:t>
            </a:r>
          </a:p>
        </p:txBody>
      </p:sp>
      <p:sp>
        <p:nvSpPr>
          <p:cNvPr id="3" name="Oval 65"/>
          <p:cNvSpPr>
            <a:spLocks noChangeArrowheads="1"/>
          </p:cNvSpPr>
          <p:nvPr/>
        </p:nvSpPr>
        <p:spPr bwMode="auto">
          <a:xfrm rot="10800000" flipV="1">
            <a:off x="1017292" y="2575055"/>
            <a:ext cx="1938523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438">
              <a:defRPr/>
            </a:pPr>
            <a:endParaRPr lang="zh-CN" altLang="en-US" sz="2399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" name="Oval 65"/>
          <p:cNvSpPr>
            <a:spLocks noChangeArrowheads="1"/>
          </p:cNvSpPr>
          <p:nvPr/>
        </p:nvSpPr>
        <p:spPr bwMode="auto">
          <a:xfrm rot="10800000" flipV="1">
            <a:off x="8668795" y="4152721"/>
            <a:ext cx="1938523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438">
              <a:defRPr/>
            </a:pPr>
            <a:endParaRPr lang="zh-CN" altLang="en-US" sz="2399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5" name="组合 147"/>
          <p:cNvGrpSpPr/>
          <p:nvPr/>
        </p:nvGrpSpPr>
        <p:grpSpPr>
          <a:xfrm>
            <a:off x="1371681" y="1233514"/>
            <a:ext cx="1253064" cy="1334512"/>
            <a:chOff x="611306" y="1203674"/>
            <a:chExt cx="1328332" cy="1414234"/>
          </a:xfrm>
          <a:solidFill>
            <a:srgbClr val="325F0B"/>
          </a:solidFill>
        </p:grpSpPr>
        <p:sp>
          <p:nvSpPr>
            <p:cNvPr id="6" name="菱形 5"/>
            <p:cNvSpPr/>
            <p:nvPr/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7" name="菱形 6"/>
            <p:cNvSpPr/>
            <p:nvPr/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solidFill>
              <a:schemeClr val="accent3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4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150"/>
          <p:cNvGrpSpPr/>
          <p:nvPr/>
        </p:nvGrpSpPr>
        <p:grpSpPr>
          <a:xfrm>
            <a:off x="1401495" y="4639184"/>
            <a:ext cx="1253064" cy="1354333"/>
            <a:chOff x="1951890" y="2794690"/>
            <a:chExt cx="1328332" cy="1435240"/>
          </a:xfrm>
          <a:solidFill>
            <a:srgbClr val="325F0B"/>
          </a:solidFill>
        </p:grpSpPr>
        <p:sp>
          <p:nvSpPr>
            <p:cNvPr id="9" name="菱形 8"/>
            <p:cNvSpPr/>
            <p:nvPr/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solidFill>
              <a:schemeClr val="accent3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菱形 9"/>
            <p:cNvSpPr/>
            <p:nvPr/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solidFill>
              <a:schemeClr val="accent3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6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53"/>
          <p:cNvGrpSpPr/>
          <p:nvPr/>
        </p:nvGrpSpPr>
        <p:grpSpPr>
          <a:xfrm>
            <a:off x="9011523" y="2829459"/>
            <a:ext cx="1253067" cy="1334512"/>
            <a:chOff x="4056282" y="1203598"/>
            <a:chExt cx="1328333" cy="1414234"/>
          </a:xfrm>
          <a:solidFill>
            <a:srgbClr val="325F0B"/>
          </a:solidFill>
        </p:grpSpPr>
        <p:sp>
          <p:nvSpPr>
            <p:cNvPr id="12" name="菱形 11"/>
            <p:cNvSpPr/>
            <p:nvPr/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solidFill>
              <a:schemeClr val="accent2">
                <a:lumMod val="75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solidFill>
              <a:srgbClr val="D3000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5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4" name="文本框 17"/>
          <p:cNvSpPr txBox="1"/>
          <p:nvPr/>
        </p:nvSpPr>
        <p:spPr>
          <a:xfrm>
            <a:off x="2692482" y="1377283"/>
            <a:ext cx="7572108" cy="1014926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史大郎夜走华阴县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,______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拳打镇关西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(2),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梁山泊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落草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,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汴京城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卖刀 </a:t>
            </a:r>
          </a:p>
        </p:txBody>
      </p:sp>
      <p:sp>
        <p:nvSpPr>
          <p:cNvPr id="15" name="文本框 22"/>
          <p:cNvSpPr txBox="1"/>
          <p:nvPr/>
        </p:nvSpPr>
        <p:spPr>
          <a:xfrm>
            <a:off x="2833077" y="4989344"/>
            <a:ext cx="7992217" cy="553261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西游记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中的“大闹五庄观、推倒人参树”的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是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23"/>
          <p:cNvSpPr txBox="1"/>
          <p:nvPr/>
        </p:nvSpPr>
        <p:spPr>
          <a:xfrm>
            <a:off x="999036" y="2925937"/>
            <a:ext cx="7604948" cy="1058976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请结合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三国演义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，说出诸葛亮与周瑜联手指挥的一场著名的以少胜多的战役，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是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______;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诸葛亮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挥泪斩马谡是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因为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一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事。</a:t>
            </a:r>
          </a:p>
        </p:txBody>
      </p:sp>
    </p:spTree>
    <p:extLst>
      <p:ext uri="{BB962C8B-B14F-4D97-AF65-F5344CB8AC3E}">
        <p14:creationId xmlns:p14="http://schemas.microsoft.com/office/powerpoint/2010/main" val="132338174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名著知识抢答</a:t>
            </a:r>
          </a:p>
        </p:txBody>
      </p:sp>
      <p:sp>
        <p:nvSpPr>
          <p:cNvPr id="3" name="Oval 65"/>
          <p:cNvSpPr>
            <a:spLocks noChangeArrowheads="1"/>
          </p:cNvSpPr>
          <p:nvPr/>
        </p:nvSpPr>
        <p:spPr bwMode="auto">
          <a:xfrm rot="10800000" flipV="1">
            <a:off x="1262768" y="2557079"/>
            <a:ext cx="1938523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438">
              <a:defRPr/>
            </a:pPr>
            <a:endParaRPr lang="zh-CN" altLang="en-US" sz="2399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" name="Oval 65"/>
          <p:cNvSpPr>
            <a:spLocks noChangeArrowheads="1"/>
          </p:cNvSpPr>
          <p:nvPr/>
        </p:nvSpPr>
        <p:spPr bwMode="auto">
          <a:xfrm rot="10800000" flipV="1">
            <a:off x="8914271" y="4134745"/>
            <a:ext cx="1938523" cy="18436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34335" tIns="67167" rIns="134335" bIns="67167" anchor="ctr"/>
          <a:lstStyle/>
          <a:p>
            <a:pPr defTabSz="913438">
              <a:defRPr/>
            </a:pPr>
            <a:endParaRPr lang="zh-CN" altLang="en-US" sz="2399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5" name="组合 147"/>
          <p:cNvGrpSpPr/>
          <p:nvPr/>
        </p:nvGrpSpPr>
        <p:grpSpPr>
          <a:xfrm>
            <a:off x="1617157" y="1215538"/>
            <a:ext cx="1253064" cy="1334512"/>
            <a:chOff x="611306" y="1203674"/>
            <a:chExt cx="1328332" cy="1414234"/>
          </a:xfrm>
          <a:solidFill>
            <a:srgbClr val="325F0B"/>
          </a:solidFill>
        </p:grpSpPr>
        <p:sp>
          <p:nvSpPr>
            <p:cNvPr id="6" name="菱形 5"/>
            <p:cNvSpPr/>
            <p:nvPr/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7" name="菱形 6"/>
            <p:cNvSpPr/>
            <p:nvPr/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solidFill>
              <a:srgbClr val="D3000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7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150"/>
          <p:cNvGrpSpPr/>
          <p:nvPr/>
        </p:nvGrpSpPr>
        <p:grpSpPr>
          <a:xfrm>
            <a:off x="1646971" y="4621208"/>
            <a:ext cx="1253064" cy="1354333"/>
            <a:chOff x="1951890" y="2794690"/>
            <a:chExt cx="1328332" cy="1435240"/>
          </a:xfrm>
          <a:solidFill>
            <a:srgbClr val="325F0B"/>
          </a:solidFill>
        </p:grpSpPr>
        <p:sp>
          <p:nvSpPr>
            <p:cNvPr id="9" name="菱形 8"/>
            <p:cNvSpPr/>
            <p:nvPr/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solidFill>
              <a:schemeClr val="accent3">
                <a:lumMod val="50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菱形 9"/>
            <p:cNvSpPr/>
            <p:nvPr/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solidFill>
              <a:srgbClr val="D30000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9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53"/>
          <p:cNvGrpSpPr/>
          <p:nvPr/>
        </p:nvGrpSpPr>
        <p:grpSpPr>
          <a:xfrm>
            <a:off x="9256999" y="2811483"/>
            <a:ext cx="1253067" cy="1334512"/>
            <a:chOff x="4056282" y="1203598"/>
            <a:chExt cx="1328333" cy="1414234"/>
          </a:xfrm>
          <a:solidFill>
            <a:srgbClr val="325F0B"/>
          </a:solidFill>
        </p:grpSpPr>
        <p:sp>
          <p:nvSpPr>
            <p:cNvPr id="12" name="菱形 11"/>
            <p:cNvSpPr/>
            <p:nvPr/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solidFill>
              <a:schemeClr val="accent2">
                <a:lumMod val="75000"/>
              </a:schemeClr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endParaRPr lang="zh-CN" altLang="en-US" sz="26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3" name="菱形 12"/>
            <p:cNvSpPr/>
            <p:nvPr/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solidFill>
              <a:schemeClr val="accent3"/>
            </a:solidFill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913438">
                <a:defRPr/>
              </a:pPr>
              <a:r>
                <a:rPr lang="en-US" altLang="zh-CN" sz="4265" dirty="0" smtClean="0">
                  <a:solidFill>
                    <a:srgbClr val="FFFFFF"/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cs typeface="+mn-ea"/>
                  <a:sym typeface="+mn-lt"/>
                </a:rPr>
                <a:t>8</a:t>
              </a:r>
              <a:endParaRPr lang="zh-CN" altLang="en-US" sz="4265" dirty="0">
                <a:solidFill>
                  <a:srgbClr val="FFFFFF"/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4" name="文本框 17"/>
          <p:cNvSpPr txBox="1"/>
          <p:nvPr/>
        </p:nvSpPr>
        <p:spPr>
          <a:xfrm>
            <a:off x="2937958" y="1359307"/>
            <a:ext cx="7466447" cy="1058976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景阳岗打虎“”醉打蒋门神“等说的是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水浒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中一位传奇英雄的故事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.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这位英雄是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_________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5" name="文本框 22"/>
          <p:cNvSpPr txBox="1"/>
          <p:nvPr/>
        </p:nvSpPr>
        <p:spPr>
          <a:xfrm>
            <a:off x="2764561" y="4675898"/>
            <a:ext cx="7745506" cy="1058976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朝花夕拾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原名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《_________》,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是鲁迅的回忆性散文集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,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请简介一下其中的一篇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(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课内学过的除外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)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的主要内容：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___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23"/>
          <p:cNvSpPr txBox="1"/>
          <p:nvPr/>
        </p:nvSpPr>
        <p:spPr>
          <a:xfrm>
            <a:off x="889192" y="2989715"/>
            <a:ext cx="8025079" cy="1058976"/>
          </a:xfrm>
          <a:prstGeom prst="rect">
            <a:avLst/>
          </a:prstGeom>
          <a:noFill/>
        </p:spPr>
        <p:txBody>
          <a:bodyPr wrap="square" lIns="134335" tIns="67167" rIns="134335" bIns="67167">
            <a:spAutoFit/>
          </a:bodyPr>
          <a:lstStyle/>
          <a:p>
            <a:pPr algn="just" defTabSz="913438"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繁星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、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《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春水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》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诗集表现了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:_________,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童真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,_________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三大主题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,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这三大主题构筑了冰心思想内核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cs typeface="+mn-ea"/>
                <a:sym typeface="+mn-lt"/>
              </a:rPr>
              <a:t>——"__________". 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338174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919614" y="250764"/>
            <a:ext cx="431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spc="600" dirty="0" smtClean="0">
                <a:latin typeface="方正魏碑简体" panose="02010601030101010101" pitchFamily="2" charset="-122"/>
                <a:ea typeface="方正魏碑简体" panose="02010601030101010101" pitchFamily="2" charset="-122"/>
              </a:rPr>
              <a:t>尾声</a:t>
            </a:r>
            <a:endParaRPr lang="zh-CN" altLang="en-US" sz="4000" b="1" spc="600" dirty="0">
              <a:latin typeface="方正魏碑简体" panose="02010601030101010101" pitchFamily="2" charset="-122"/>
              <a:ea typeface="方正魏碑简体" panose="02010601030101010101" pitchFamily="2" charset="-122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69972" y="1740606"/>
            <a:ext cx="5943600" cy="282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 读书要像蜜蜂采蜜，一要多读，读各类书；二要努力读懂，不能不懂装懂；三要在读书的过程中反复思考，领会汲取书中有用的知识。 </a:t>
            </a:r>
          </a:p>
          <a:p>
            <a:pPr indent="457200">
              <a:lnSpc>
                <a:spcPct val="150000"/>
              </a:lnSpc>
            </a:pP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方正魏碑简体" panose="02010601030101010101" pitchFamily="2" charset="-122"/>
              <a:ea typeface="方正魏碑简体" panose="02010601030101010101" pitchFamily="2" charset="-122"/>
              <a:sym typeface="Arial" panose="020B0604020202020204" pitchFamily="34" charset="0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rPr>
              <a:t>   好书是我们的朋友，好书给我们知识和力量。让我们一起在书海里遨游吧！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419476" y="3952284"/>
            <a:ext cx="2427516" cy="1159480"/>
            <a:chOff x="2206553" y="914036"/>
            <a:chExt cx="1421029" cy="132084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6553" y="914036"/>
              <a:ext cx="1421029" cy="1320845"/>
            </a:xfrm>
            <a:prstGeom prst="rect">
              <a:avLst/>
            </a:prstGeom>
          </p:spPr>
        </p:pic>
        <p:sp>
          <p:nvSpPr>
            <p:cNvPr id="21" name="PA_文本框 9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2402369" y="1244460"/>
              <a:ext cx="1029396" cy="596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800" b="1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魏碑简体" panose="02010601030101010101" pitchFamily="2" charset="-122"/>
                  <a:ea typeface="方正魏碑简体" panose="02010601030101010101" pitchFamily="2" charset="-122"/>
                  <a:sym typeface="Arial" panose="020B0604020202020204" pitchFamily="34" charset="0"/>
                </a:rPr>
                <a:t>班会小结</a:t>
              </a:r>
              <a:endParaRPr lang="zh-CN" altLang="en-US" sz="2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2010601030101010101" pitchFamily="2" charset="-122"/>
                <a:ea typeface="方正魏碑简体" panose="02010601030101010101" pitchFamily="2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78" y="1929364"/>
            <a:ext cx="3879427" cy="184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0962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38" y="3464846"/>
            <a:ext cx="3604150" cy="3269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864" y="1090679"/>
            <a:ext cx="2154525" cy="9762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63" y="2330497"/>
            <a:ext cx="7845722" cy="9842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099" y="1044679"/>
            <a:ext cx="3752250" cy="11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0192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6B104"/>
      </a:accent1>
      <a:accent2>
        <a:srgbClr val="D8D8D8"/>
      </a:accent2>
      <a:accent3>
        <a:srgbClr val="BFBFBF"/>
      </a:accent3>
      <a:accent4>
        <a:srgbClr val="A5A5A5"/>
      </a:accent4>
      <a:accent5>
        <a:srgbClr val="7F7F7F"/>
      </a:accent5>
      <a:accent6>
        <a:srgbClr val="595959"/>
      </a:accent6>
      <a:hlink>
        <a:srgbClr val="F6B104"/>
      </a:hlink>
      <a:folHlink>
        <a:srgbClr val="BFBFBF"/>
      </a:folHlink>
    </a:clrScheme>
    <a:fontScheme name="自定义 1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6B104"/>
      </a:accent1>
      <a:accent2>
        <a:srgbClr val="D8D8D8"/>
      </a:accent2>
      <a:accent3>
        <a:srgbClr val="BFBFBF"/>
      </a:accent3>
      <a:accent4>
        <a:srgbClr val="A5A5A5"/>
      </a:accent4>
      <a:accent5>
        <a:srgbClr val="7F7F7F"/>
      </a:accent5>
      <a:accent6>
        <a:srgbClr val="595959"/>
      </a:accent6>
      <a:hlink>
        <a:srgbClr val="F6B104"/>
      </a:hlink>
      <a:folHlink>
        <a:srgbClr val="BFBFBF"/>
      </a:folHlink>
    </a:clrScheme>
    <a:fontScheme name="自定义 1">
      <a:majorFont>
        <a:latin typeface="Franklin Gothic Medium"/>
        <a:ea typeface="微软雅黑"/>
        <a:cs typeface=""/>
      </a:majorFont>
      <a:minorFont>
        <a:latin typeface="Franklin Gothic Boo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6B104"/>
    </a:accent1>
    <a:accent2>
      <a:srgbClr val="D8D8D8"/>
    </a:accent2>
    <a:accent3>
      <a:srgbClr val="BFBFBF"/>
    </a:accent3>
    <a:accent4>
      <a:srgbClr val="A5A5A5"/>
    </a:accent4>
    <a:accent5>
      <a:srgbClr val="7F7F7F"/>
    </a:accent5>
    <a:accent6>
      <a:srgbClr val="595959"/>
    </a:accent6>
    <a:hlink>
      <a:srgbClr val="F6B10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6B104"/>
    </a:accent1>
    <a:accent2>
      <a:srgbClr val="D8D8D8"/>
    </a:accent2>
    <a:accent3>
      <a:srgbClr val="BFBFBF"/>
    </a:accent3>
    <a:accent4>
      <a:srgbClr val="A5A5A5"/>
    </a:accent4>
    <a:accent5>
      <a:srgbClr val="7F7F7F"/>
    </a:accent5>
    <a:accent6>
      <a:srgbClr val="595959"/>
    </a:accent6>
    <a:hlink>
      <a:srgbClr val="F6B10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835</Words>
  <Application>Microsoft Office PowerPoint</Application>
  <PresentationFormat>宽屏</PresentationFormat>
  <Paragraphs>111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方正魏碑简体</vt:lpstr>
      <vt:lpstr>微软雅黑</vt:lpstr>
      <vt:lpstr>幼圆</vt:lpstr>
      <vt:lpstr>造字工房悦黑体验版细体</vt:lpstr>
      <vt:lpstr>Arial</vt:lpstr>
      <vt:lpstr>Franklin Gothic Book</vt:lpstr>
      <vt:lpstr>Franklin Gothic Medium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演示文稿10</dc:title>
  <dc:creator>carrie xie</dc:creator>
  <cp:lastModifiedBy>faith123</cp:lastModifiedBy>
  <cp:revision>27</cp:revision>
  <dcterms:created xsi:type="dcterms:W3CDTF">2017-10-24T09:21:41Z</dcterms:created>
  <dcterms:modified xsi:type="dcterms:W3CDTF">2018-10-20T03:32:58Z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2052-10.1.0.6875</vt:lpwstr>
  </property>
</Properties>
</file>