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sldIdLst>
    <p:sldId id="355" r:id="rId2"/>
    <p:sldId id="356" r:id="rId3"/>
    <p:sldId id="261" r:id="rId4"/>
    <p:sldId id="285" r:id="rId5"/>
    <p:sldId id="262" r:id="rId6"/>
    <p:sldId id="263" r:id="rId7"/>
    <p:sldId id="264" r:id="rId8"/>
    <p:sldId id="381" r:id="rId9"/>
    <p:sldId id="337" r:id="rId10"/>
    <p:sldId id="338" r:id="rId11"/>
    <p:sldId id="269" r:id="rId12"/>
    <p:sldId id="268" r:id="rId13"/>
    <p:sldId id="267" r:id="rId14"/>
    <p:sldId id="382" r:id="rId15"/>
    <p:sldId id="270" r:id="rId16"/>
    <p:sldId id="271" r:id="rId17"/>
    <p:sldId id="273" r:id="rId18"/>
    <p:sldId id="275" r:id="rId19"/>
    <p:sldId id="276" r:id="rId20"/>
    <p:sldId id="274" r:id="rId21"/>
    <p:sldId id="277" r:id="rId22"/>
    <p:sldId id="278" r:id="rId23"/>
    <p:sldId id="279" r:id="rId24"/>
    <p:sldId id="280" r:id="rId25"/>
    <p:sldId id="281" r:id="rId26"/>
    <p:sldId id="383" r:id="rId27"/>
  </p:sldIdLst>
  <p:sldSz cx="12192000" cy="6858000"/>
  <p:notesSz cx="7104063" cy="10234613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9C1271"/>
    <a:srgbClr val="2A2A2C"/>
    <a:srgbClr val="1D247E"/>
    <a:srgbClr val="01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EA981-0CBC-4216-9B51-D768A7E385E1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70F2FB-749A-402F-AA45-2D884C1B69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312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719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427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264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796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712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48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056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837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357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812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681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389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1221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202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0800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864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8032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851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347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9591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955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9705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6015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9793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605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237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9" name="圆角矩形 18"/>
          <p:cNvSpPr/>
          <p:nvPr userDrawn="1"/>
        </p:nvSpPr>
        <p:spPr>
          <a:xfrm>
            <a:off x="670560" y="556260"/>
            <a:ext cx="10850880" cy="5746115"/>
          </a:xfrm>
          <a:prstGeom prst="roundRect">
            <a:avLst/>
          </a:prstGeom>
          <a:solidFill>
            <a:schemeClr val="bg1"/>
          </a:solidFill>
          <a:ln w="762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/>
        </p:nvSpPr>
        <p:spPr>
          <a:xfrm>
            <a:off x="2277215" y="1066370"/>
            <a:ext cx="7646028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 l="-5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5" y="5715"/>
            <a:ext cx="6710680" cy="2913380"/>
          </a:xfrm>
          <a:prstGeom prst="rect">
            <a:avLst/>
          </a:prstGeom>
        </p:spPr>
      </p:pic>
      <p:pic>
        <p:nvPicPr>
          <p:cNvPr id="5" name="图片 4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403850" y="5715"/>
            <a:ext cx="6710680" cy="2913380"/>
          </a:xfrm>
          <a:prstGeom prst="rect">
            <a:avLst/>
          </a:prstGeom>
        </p:spPr>
      </p:pic>
      <p:pic>
        <p:nvPicPr>
          <p:cNvPr id="6" name="图片 5" descr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132" y="1985645"/>
            <a:ext cx="5619750" cy="1492250"/>
          </a:xfrm>
          <a:prstGeom prst="rect">
            <a:avLst/>
          </a:prstGeom>
        </p:spPr>
      </p:pic>
      <p:pic>
        <p:nvPicPr>
          <p:cNvPr id="7" name="图片 6" descr="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0080" y="4748530"/>
            <a:ext cx="5831840" cy="2070100"/>
          </a:xfrm>
          <a:prstGeom prst="rect">
            <a:avLst/>
          </a:prstGeom>
        </p:spPr>
      </p:pic>
      <p:pic>
        <p:nvPicPr>
          <p:cNvPr id="8" name="图片 7" descr="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6196" y="3642677"/>
            <a:ext cx="8045450" cy="313690"/>
          </a:xfrm>
          <a:prstGeom prst="rect">
            <a:avLst/>
          </a:prstGeom>
        </p:spPr>
      </p:pic>
      <p:pic>
        <p:nvPicPr>
          <p:cNvPr id="10" name="图片 9" descr="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0960" y="5285105"/>
            <a:ext cx="2834640" cy="1533525"/>
          </a:xfrm>
          <a:prstGeom prst="rect">
            <a:avLst/>
          </a:prstGeom>
        </p:spPr>
      </p:pic>
      <p:pic>
        <p:nvPicPr>
          <p:cNvPr id="11" name="图片 10" descr="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1920" y="3895725"/>
            <a:ext cx="3357880" cy="2922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rot="21360000">
            <a:off x="1145540" y="2331720"/>
            <a:ext cx="2997200" cy="2735580"/>
            <a:chOff x="1204712" y="2368091"/>
            <a:chExt cx="2371319" cy="2197807"/>
          </a:xfrm>
        </p:grpSpPr>
        <p:pic>
          <p:nvPicPr>
            <p:cNvPr id="9" name="图片 8" descr="图片包含 监视器, 计算机, 就坐, 电子产品&#10;&#10;已生成极高可信度的说明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1204712" y="2368091"/>
              <a:ext cx="2371319" cy="219780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4" name="组合 3"/>
            <p:cNvGrpSpPr/>
            <p:nvPr/>
          </p:nvGrpSpPr>
          <p:grpSpPr>
            <a:xfrm>
              <a:off x="1422437" y="3097492"/>
              <a:ext cx="1871980" cy="978502"/>
              <a:chOff x="2049666" y="582892"/>
              <a:chExt cx="1871980" cy="978502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2475020" y="582892"/>
                <a:ext cx="665567" cy="468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2049666" y="1142035"/>
                <a:ext cx="1871980" cy="4193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百日感言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 rot="20760000">
            <a:off x="4634230" y="2629535"/>
            <a:ext cx="2912745" cy="2426335"/>
            <a:chOff x="780162" y="1829687"/>
            <a:chExt cx="2371319" cy="2197807"/>
          </a:xfrm>
        </p:grpSpPr>
        <p:pic>
          <p:nvPicPr>
            <p:cNvPr id="10" name="图片 9" descr="图片包含 监视器, 计算机, 就坐, 电子产品&#10;&#10;已生成极高可信度的说明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780162" y="1829687"/>
              <a:ext cx="2371319" cy="219780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1" name="组合 10"/>
            <p:cNvGrpSpPr/>
            <p:nvPr/>
          </p:nvGrpSpPr>
          <p:grpSpPr>
            <a:xfrm>
              <a:off x="1129034" y="2601918"/>
              <a:ext cx="1762760" cy="1060392"/>
              <a:chOff x="1756263" y="87318"/>
              <a:chExt cx="1762760" cy="1060392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2148175" y="87318"/>
                <a:ext cx="659130" cy="528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2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1756263" y="674903"/>
                <a:ext cx="1762760" cy="4728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现状分析</a:t>
                </a: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 rot="1020000">
            <a:off x="8257540" y="2174240"/>
            <a:ext cx="2719070" cy="2740025"/>
            <a:chOff x="780162" y="1829687"/>
            <a:chExt cx="2371319" cy="2197807"/>
          </a:xfrm>
        </p:grpSpPr>
        <p:pic>
          <p:nvPicPr>
            <p:cNvPr id="15" name="图片 14" descr="图片包含 监视器, 计算机, 就坐, 电子产品&#10;&#10;已生成极高可信度的说明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780162" y="1829687"/>
              <a:ext cx="2371319" cy="219780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6" name="组合 15"/>
            <p:cNvGrpSpPr/>
            <p:nvPr/>
          </p:nvGrpSpPr>
          <p:grpSpPr>
            <a:xfrm>
              <a:off x="1084444" y="2556568"/>
              <a:ext cx="1653540" cy="1096548"/>
              <a:chOff x="1711673" y="41968"/>
              <a:chExt cx="1653540" cy="1096548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2260266" y="41968"/>
                <a:ext cx="659130" cy="468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2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711673" y="373995"/>
                <a:ext cx="1653540" cy="7645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如何度过100天</a:t>
                </a: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4234923" y="884811"/>
            <a:ext cx="40612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5614933" y="1469050"/>
            <a:ext cx="4495088" cy="1508367"/>
            <a:chOff x="1155172" y="749457"/>
            <a:chExt cx="4495088" cy="150836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161696" y="1029258"/>
              <a:ext cx="936104" cy="1044116"/>
            </a:xfrm>
            <a:prstGeom prst="rect">
              <a:avLst/>
            </a:prstGeom>
          </p:spPr>
        </p:pic>
        <p:sp>
          <p:nvSpPr>
            <p:cNvPr id="7" name="PA_文本框 6"/>
            <p:cNvSpPr txBox="1"/>
            <p:nvPr/>
          </p:nvSpPr>
          <p:spPr>
            <a:xfrm>
              <a:off x="1324607" y="844808"/>
              <a:ext cx="837089" cy="14130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8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</a:t>
              </a:r>
              <a:endParaRPr lang="zh-CN" altLang="en-US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8" name="PA_文本框 6"/>
            <p:cNvSpPr txBox="1"/>
            <p:nvPr/>
          </p:nvSpPr>
          <p:spPr>
            <a:xfrm>
              <a:off x="3117200" y="749457"/>
              <a:ext cx="837089" cy="14130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8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0</a:t>
              </a:r>
              <a:endParaRPr lang="zh-CN" altLang="en-US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9" name="PA_文本框 6"/>
            <p:cNvSpPr txBox="1"/>
            <p:nvPr/>
          </p:nvSpPr>
          <p:spPr>
            <a:xfrm>
              <a:off x="4439672" y="788279"/>
              <a:ext cx="1210588" cy="143840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8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天</a:t>
              </a:r>
            </a:p>
          </p:txBody>
        </p:sp>
        <p:sp>
          <p:nvSpPr>
            <p:cNvPr id="10" name="PA_半闭框 7"/>
            <p:cNvSpPr/>
            <p:nvPr/>
          </p:nvSpPr>
          <p:spPr>
            <a:xfrm>
              <a:off x="1155172" y="848309"/>
              <a:ext cx="1646080" cy="753291"/>
            </a:xfrm>
            <a:prstGeom prst="halfFrame">
              <a:avLst>
                <a:gd name="adj1" fmla="val 889"/>
                <a:gd name="adj2" fmla="val 1333"/>
              </a:avLst>
            </a:prstGeom>
            <a:solidFill>
              <a:srgbClr val="656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PA_半闭框 7"/>
            <p:cNvSpPr/>
            <p:nvPr/>
          </p:nvSpPr>
          <p:spPr>
            <a:xfrm rot="10800000">
              <a:off x="2629748" y="1431476"/>
              <a:ext cx="1646080" cy="753291"/>
            </a:xfrm>
            <a:prstGeom prst="halfFrame">
              <a:avLst>
                <a:gd name="adj1" fmla="val 889"/>
                <a:gd name="adj2" fmla="val 1333"/>
              </a:avLst>
            </a:prstGeom>
            <a:solidFill>
              <a:srgbClr val="656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4" name="文本框 10"/>
          <p:cNvSpPr txBox="1"/>
          <p:nvPr/>
        </p:nvSpPr>
        <p:spPr>
          <a:xfrm>
            <a:off x="1396892" y="1377702"/>
            <a:ext cx="3086781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7200" b="1" dirty="0">
                <a:solidFill>
                  <a:srgbClr val="2F5597"/>
                </a:solidFill>
                <a:latin typeface="华文隶书" panose="02010800040101010101" pitchFamily="2" charset="-122"/>
                <a:ea typeface="华文隶书" panose="02010800040101010101" pitchFamily="2" charset="-122"/>
                <a:sym typeface="+mn-ea"/>
              </a:rPr>
              <a:t>倒计时</a:t>
            </a:r>
          </a:p>
        </p:txBody>
      </p:sp>
      <p:sp>
        <p:nvSpPr>
          <p:cNvPr id="15" name="文本框 21"/>
          <p:cNvSpPr txBox="1"/>
          <p:nvPr/>
        </p:nvSpPr>
        <p:spPr>
          <a:xfrm>
            <a:off x="1397000" y="3488690"/>
            <a:ext cx="598360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过十天，高考倒计时牌将又撕下了一页，刺眼的“</a:t>
            </a:r>
            <a:r>
              <a:rPr lang="en-US" altLang="zh-CN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天”字样赫然映入眼帘，只剩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一百天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了！</a:t>
            </a:r>
            <a:endParaRPr lang="zh-CN" altLang="en-US" sz="2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 descr="图片包含 文字&#10;&#10;已生成高可信度的说明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26680" y="3046095"/>
            <a:ext cx="4419600" cy="3378200"/>
          </a:xfrm>
          <a:prstGeom prst="rect">
            <a:avLst/>
          </a:prstGeom>
        </p:spPr>
      </p:pic>
      <p:pic>
        <p:nvPicPr>
          <p:cNvPr id="4" name="图片 3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" y="5715"/>
            <a:ext cx="5624195" cy="2441575"/>
          </a:xfrm>
          <a:prstGeom prst="rect">
            <a:avLst/>
          </a:prstGeom>
        </p:spPr>
      </p:pic>
      <p:pic>
        <p:nvPicPr>
          <p:cNvPr id="5" name="图片 4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490335" y="5715"/>
            <a:ext cx="5624195" cy="2441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45891" y="1027208"/>
            <a:ext cx="5594986" cy="4803141"/>
            <a:chOff x="-687078" y="1666870"/>
            <a:chExt cx="2371212" cy="2035620"/>
          </a:xfrm>
        </p:grpSpPr>
        <p:pic>
          <p:nvPicPr>
            <p:cNvPr id="9" name="图片 8" descr="图片包含 监视器, 计算机, 就坐, 电子产品&#10;&#10;已生成极高可信度的说明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-687078" y="1666870"/>
              <a:ext cx="2371212" cy="203562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文本框 7"/>
            <p:cNvSpPr txBox="1"/>
            <p:nvPr/>
          </p:nvSpPr>
          <p:spPr>
            <a:xfrm>
              <a:off x="204551" y="2333198"/>
              <a:ext cx="587790" cy="56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800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 rot="240000">
            <a:off x="4631966" y="3737570"/>
            <a:ext cx="2646878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百日感言</a:t>
            </a:r>
          </a:p>
        </p:txBody>
      </p:sp>
      <p:sp>
        <p:nvSpPr>
          <p:cNvPr id="17" name="文本框 16"/>
          <p:cNvSpPr txBox="1"/>
          <p:nvPr/>
        </p:nvSpPr>
        <p:spPr>
          <a:xfrm rot="180000">
            <a:off x="3916045" y="4567555"/>
            <a:ext cx="43865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</a:rPr>
              <a:t>The one hundred - day speech</a:t>
            </a:r>
          </a:p>
        </p:txBody>
      </p:sp>
      <p:pic>
        <p:nvPicPr>
          <p:cNvPr id="11" name="图片 10" descr="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4685" y="4359275"/>
            <a:ext cx="2825115" cy="24593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3"/>
          <p:cNvSpPr txBox="1"/>
          <p:nvPr/>
        </p:nvSpPr>
        <p:spPr>
          <a:xfrm>
            <a:off x="8496300" y="1229360"/>
            <a:ext cx="3177540" cy="5232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pitchFamily="34" charset="-122"/>
              </a:rPr>
              <a:t>百日感言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metr415 Blk BT" panose="020B0802020204020303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443051" y="2265880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家庭花费了很多</a:t>
            </a:r>
          </a:p>
        </p:txBody>
      </p:sp>
      <p:sp>
        <p:nvSpPr>
          <p:cNvPr id="47" name="矩形 46"/>
          <p:cNvSpPr/>
          <p:nvPr/>
        </p:nvSpPr>
        <p:spPr>
          <a:xfrm>
            <a:off x="3964305" y="2268220"/>
            <a:ext cx="185674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父母苍老了很多</a:t>
            </a:r>
          </a:p>
        </p:txBody>
      </p:sp>
      <p:sp>
        <p:nvSpPr>
          <p:cNvPr id="48" name="矩形 47"/>
          <p:cNvSpPr/>
          <p:nvPr/>
        </p:nvSpPr>
        <p:spPr>
          <a:xfrm>
            <a:off x="6346825" y="2265680"/>
            <a:ext cx="207708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老师付出了很多</a:t>
            </a:r>
          </a:p>
        </p:txBody>
      </p:sp>
      <p:sp>
        <p:nvSpPr>
          <p:cNvPr id="49" name="矩形 48"/>
          <p:cNvSpPr/>
          <p:nvPr/>
        </p:nvSpPr>
        <p:spPr>
          <a:xfrm>
            <a:off x="9178952" y="2267150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自己承受了很多</a:t>
            </a:r>
            <a:endParaRPr lang="zh-CN" altLang="en-US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47867" y="890711"/>
            <a:ext cx="505079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 smtClean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回顾</a:t>
            </a:r>
            <a:r>
              <a:rPr lang="zh-CN" altLang="en-US" sz="44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十二年</a:t>
            </a:r>
            <a:r>
              <a:rPr lang="zh-CN" altLang="en-US" sz="4400" b="1" dirty="0" smtClean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苦读</a:t>
            </a:r>
            <a:r>
              <a:rPr lang="en-US" altLang="zh-CN" sz="4400" b="1" dirty="0" smtClean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</a:p>
        </p:txBody>
      </p:sp>
      <p:sp>
        <p:nvSpPr>
          <p:cNvPr id="51" name="矩形 50"/>
          <p:cNvSpPr/>
          <p:nvPr/>
        </p:nvSpPr>
        <p:spPr>
          <a:xfrm>
            <a:off x="764540" y="3494405"/>
            <a:ext cx="676275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只剩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天了！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天以后，我们人生的第一步迈向何方，基本就已经成为了定局！</a:t>
            </a:r>
          </a:p>
        </p:txBody>
      </p:sp>
      <p:pic>
        <p:nvPicPr>
          <p:cNvPr id="2" name="图片 1" descr="2e314b92be673445bc29adb7cd34b4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420" y="2929255"/>
            <a:ext cx="4660900" cy="33350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7" grpId="0"/>
      <p:bldP spid="48" grpId="0"/>
      <p:bldP spid="49" grpId="0"/>
      <p:bldP spid="50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3"/>
          <p:cNvSpPr txBox="1"/>
          <p:nvPr/>
        </p:nvSpPr>
        <p:spPr>
          <a:xfrm>
            <a:off x="8465820" y="802640"/>
            <a:ext cx="3177540" cy="5232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pitchFamily="34" charset="-122"/>
              </a:rPr>
              <a:t>百日感言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metr415 Blk BT" panose="020B0802020204020303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Text Placeholder 4"/>
          <p:cNvSpPr txBox="1"/>
          <p:nvPr/>
        </p:nvSpPr>
        <p:spPr>
          <a:xfrm>
            <a:off x="5984236" y="3786457"/>
            <a:ext cx="5034125" cy="10243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50000"/>
              </a:lnSpc>
              <a:buNone/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带着这份责任，带着对未来的憧憬，带</a:t>
            </a:r>
            <a:r>
              <a:rPr lang="zh-CN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zh-CN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大学梦，努力拼搏</a:t>
            </a: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天，至少不要在将来对高三后悔。</a:t>
            </a:r>
          </a:p>
        </p:txBody>
      </p:sp>
      <p:sp>
        <p:nvSpPr>
          <p:cNvPr id="6" name="矩形 5"/>
          <p:cNvSpPr/>
          <p:nvPr/>
        </p:nvSpPr>
        <p:spPr>
          <a:xfrm>
            <a:off x="6064246" y="2496633"/>
            <a:ext cx="4874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千言万语，汇成一句话：我要对自己负责，要对家人负责，对老师负责！</a:t>
            </a:r>
          </a:p>
        </p:txBody>
      </p:sp>
      <p:pic>
        <p:nvPicPr>
          <p:cNvPr id="31" name="图片 30" descr="C:\Users\Administrator\Desktop\7865711988524866867.jpg7865711988524866867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342739" y="2077285"/>
            <a:ext cx="4436994" cy="29502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/>
        </p:nvSpPr>
        <p:spPr>
          <a:xfrm>
            <a:off x="7957820" y="3566160"/>
            <a:ext cx="3388360" cy="1985645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文本框 3"/>
          <p:cNvSpPr txBox="1"/>
          <p:nvPr/>
        </p:nvSpPr>
        <p:spPr>
          <a:xfrm>
            <a:off x="8481695" y="970280"/>
            <a:ext cx="3177540" cy="5232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pitchFamily="34" charset="-122"/>
              </a:rPr>
              <a:t>百日感言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metr415 Blk BT" panose="020B0802020204020303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3" name="Group 55"/>
          <p:cNvGrpSpPr/>
          <p:nvPr/>
        </p:nvGrpSpPr>
        <p:grpSpPr bwMode="auto">
          <a:xfrm>
            <a:off x="3671950" y="5475527"/>
            <a:ext cx="684507" cy="499508"/>
            <a:chOff x="5391335" y="5117672"/>
            <a:chExt cx="740855" cy="540467"/>
          </a:xfrm>
        </p:grpSpPr>
        <p:sp>
          <p:nvSpPr>
            <p:cNvPr id="47" name="Freeform 71"/>
            <p:cNvSpPr/>
            <p:nvPr/>
          </p:nvSpPr>
          <p:spPr bwMode="auto">
            <a:xfrm>
              <a:off x="5764673" y="5117672"/>
              <a:ext cx="367517" cy="357539"/>
            </a:xfrm>
            <a:custGeom>
              <a:avLst/>
              <a:gdLst>
                <a:gd name="T0" fmla="*/ 204394 w 187"/>
                <a:gd name="T1" fmla="*/ 7858 h 182"/>
                <a:gd name="T2" fmla="*/ 159192 w 187"/>
                <a:gd name="T3" fmla="*/ 33397 h 182"/>
                <a:gd name="T4" fmla="*/ 125781 w 187"/>
                <a:gd name="T5" fmla="*/ 115906 h 182"/>
                <a:gd name="T6" fmla="*/ 39307 w 187"/>
                <a:gd name="T7" fmla="*/ 141444 h 182"/>
                <a:gd name="T8" fmla="*/ 11792 w 187"/>
                <a:gd name="T9" fmla="*/ 184663 h 182"/>
                <a:gd name="T10" fmla="*/ 33411 w 187"/>
                <a:gd name="T11" fmla="*/ 290746 h 182"/>
                <a:gd name="T12" fmla="*/ 58960 w 187"/>
                <a:gd name="T13" fmla="*/ 310391 h 182"/>
                <a:gd name="T14" fmla="*/ 316418 w 187"/>
                <a:gd name="T15" fmla="*/ 324143 h 182"/>
                <a:gd name="T16" fmla="*/ 326245 w 187"/>
                <a:gd name="T17" fmla="*/ 66793 h 182"/>
                <a:gd name="T18" fmla="*/ 306592 w 187"/>
                <a:gd name="T19" fmla="*/ 39290 h 182"/>
                <a:gd name="T20" fmla="*/ 204394 w 187"/>
                <a:gd name="T21" fmla="*/ 7858 h 18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7" h="182">
                  <a:moveTo>
                    <a:pt x="104" y="4"/>
                  </a:moveTo>
                  <a:cubicBezTo>
                    <a:pt x="96" y="6"/>
                    <a:pt x="88" y="10"/>
                    <a:pt x="81" y="17"/>
                  </a:cubicBezTo>
                  <a:cubicBezTo>
                    <a:pt x="69" y="28"/>
                    <a:pt x="63" y="43"/>
                    <a:pt x="64" y="59"/>
                  </a:cubicBezTo>
                  <a:cubicBezTo>
                    <a:pt x="48" y="57"/>
                    <a:pt x="32" y="61"/>
                    <a:pt x="20" y="72"/>
                  </a:cubicBezTo>
                  <a:cubicBezTo>
                    <a:pt x="13" y="78"/>
                    <a:pt x="9" y="86"/>
                    <a:pt x="6" y="94"/>
                  </a:cubicBezTo>
                  <a:cubicBezTo>
                    <a:pt x="0" y="112"/>
                    <a:pt x="3" y="133"/>
                    <a:pt x="17" y="148"/>
                  </a:cubicBezTo>
                  <a:cubicBezTo>
                    <a:pt x="21" y="152"/>
                    <a:pt x="25" y="155"/>
                    <a:pt x="30" y="158"/>
                  </a:cubicBezTo>
                  <a:cubicBezTo>
                    <a:pt x="65" y="182"/>
                    <a:pt x="161" y="165"/>
                    <a:pt x="161" y="165"/>
                  </a:cubicBezTo>
                  <a:cubicBezTo>
                    <a:pt x="161" y="165"/>
                    <a:pt x="187" y="70"/>
                    <a:pt x="166" y="34"/>
                  </a:cubicBezTo>
                  <a:cubicBezTo>
                    <a:pt x="163" y="29"/>
                    <a:pt x="160" y="24"/>
                    <a:pt x="156" y="20"/>
                  </a:cubicBezTo>
                  <a:cubicBezTo>
                    <a:pt x="143" y="5"/>
                    <a:pt x="123" y="0"/>
                    <a:pt x="104" y="4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2"/>
            <p:cNvSpPr/>
            <p:nvPr/>
          </p:nvSpPr>
          <p:spPr bwMode="auto">
            <a:xfrm>
              <a:off x="5391335" y="5250710"/>
              <a:ext cx="223670" cy="218681"/>
            </a:xfrm>
            <a:custGeom>
              <a:avLst/>
              <a:gdLst>
                <a:gd name="T0" fmla="*/ 125569 w 114"/>
                <a:gd name="T1" fmla="*/ 5910 h 111"/>
                <a:gd name="T2" fmla="*/ 96139 w 114"/>
                <a:gd name="T3" fmla="*/ 19701 h 111"/>
                <a:gd name="T4" fmla="*/ 76519 w 114"/>
                <a:gd name="T5" fmla="*/ 70924 h 111"/>
                <a:gd name="T6" fmla="*/ 23544 w 114"/>
                <a:gd name="T7" fmla="*/ 86684 h 111"/>
                <a:gd name="T8" fmla="*/ 5886 w 114"/>
                <a:gd name="T9" fmla="*/ 114266 h 111"/>
                <a:gd name="T10" fmla="*/ 19620 w 114"/>
                <a:gd name="T11" fmla="*/ 177309 h 111"/>
                <a:gd name="T12" fmla="*/ 35316 w 114"/>
                <a:gd name="T13" fmla="*/ 191100 h 111"/>
                <a:gd name="T14" fmla="*/ 192278 w 114"/>
                <a:gd name="T15" fmla="*/ 198980 h 111"/>
                <a:gd name="T16" fmla="*/ 198164 w 114"/>
                <a:gd name="T17" fmla="*/ 41372 h 111"/>
                <a:gd name="T18" fmla="*/ 186392 w 114"/>
                <a:gd name="T19" fmla="*/ 23641 h 111"/>
                <a:gd name="T20" fmla="*/ 125569 w 114"/>
                <a:gd name="T21" fmla="*/ 5910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4" h="111">
                  <a:moveTo>
                    <a:pt x="64" y="3"/>
                  </a:moveTo>
                  <a:cubicBezTo>
                    <a:pt x="58" y="4"/>
                    <a:pt x="53" y="6"/>
                    <a:pt x="49" y="10"/>
                  </a:cubicBezTo>
                  <a:cubicBezTo>
                    <a:pt x="42" y="17"/>
                    <a:pt x="38" y="26"/>
                    <a:pt x="39" y="36"/>
                  </a:cubicBezTo>
                  <a:cubicBezTo>
                    <a:pt x="29" y="35"/>
                    <a:pt x="20" y="37"/>
                    <a:pt x="12" y="44"/>
                  </a:cubicBezTo>
                  <a:cubicBezTo>
                    <a:pt x="8" y="48"/>
                    <a:pt x="5" y="53"/>
                    <a:pt x="3" y="58"/>
                  </a:cubicBezTo>
                  <a:cubicBezTo>
                    <a:pt x="0" y="69"/>
                    <a:pt x="2" y="81"/>
                    <a:pt x="10" y="90"/>
                  </a:cubicBezTo>
                  <a:cubicBezTo>
                    <a:pt x="13" y="93"/>
                    <a:pt x="15" y="95"/>
                    <a:pt x="18" y="97"/>
                  </a:cubicBezTo>
                  <a:cubicBezTo>
                    <a:pt x="39" y="111"/>
                    <a:pt x="98" y="101"/>
                    <a:pt x="98" y="101"/>
                  </a:cubicBezTo>
                  <a:cubicBezTo>
                    <a:pt x="98" y="101"/>
                    <a:pt x="114" y="43"/>
                    <a:pt x="101" y="21"/>
                  </a:cubicBezTo>
                  <a:cubicBezTo>
                    <a:pt x="99" y="18"/>
                    <a:pt x="98" y="15"/>
                    <a:pt x="95" y="12"/>
                  </a:cubicBezTo>
                  <a:cubicBezTo>
                    <a:pt x="87" y="3"/>
                    <a:pt x="75" y="0"/>
                    <a:pt x="64" y="3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3"/>
            <p:cNvSpPr/>
            <p:nvPr/>
          </p:nvSpPr>
          <p:spPr bwMode="auto">
            <a:xfrm>
              <a:off x="5627477" y="5550046"/>
              <a:ext cx="109756" cy="108093"/>
            </a:xfrm>
            <a:custGeom>
              <a:avLst/>
              <a:gdLst>
                <a:gd name="T0" fmla="*/ 62718 w 56"/>
                <a:gd name="T1" fmla="*/ 1965 h 55"/>
                <a:gd name="T2" fmla="*/ 48998 w 56"/>
                <a:gd name="T3" fmla="*/ 9827 h 55"/>
                <a:gd name="T4" fmla="*/ 39199 w 56"/>
                <a:gd name="T5" fmla="*/ 35376 h 55"/>
                <a:gd name="T6" fmla="*/ 11760 w 56"/>
                <a:gd name="T7" fmla="*/ 43237 h 55"/>
                <a:gd name="T8" fmla="*/ 3920 w 56"/>
                <a:gd name="T9" fmla="*/ 55029 h 55"/>
                <a:gd name="T10" fmla="*/ 11760 w 56"/>
                <a:gd name="T11" fmla="*/ 86474 h 55"/>
                <a:gd name="T12" fmla="*/ 17639 w 56"/>
                <a:gd name="T13" fmla="*/ 92370 h 55"/>
                <a:gd name="T14" fmla="*/ 96037 w 56"/>
                <a:gd name="T15" fmla="*/ 96301 h 55"/>
                <a:gd name="T16" fmla="*/ 97996 w 56"/>
                <a:gd name="T17" fmla="*/ 19653 h 55"/>
                <a:gd name="T18" fmla="*/ 92117 w 56"/>
                <a:gd name="T19" fmla="*/ 11792 h 55"/>
                <a:gd name="T20" fmla="*/ 62718 w 56"/>
                <a:gd name="T21" fmla="*/ 1965 h 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6" h="55">
                  <a:moveTo>
                    <a:pt x="32" y="1"/>
                  </a:moveTo>
                  <a:cubicBezTo>
                    <a:pt x="29" y="2"/>
                    <a:pt x="27" y="3"/>
                    <a:pt x="25" y="5"/>
                  </a:cubicBezTo>
                  <a:cubicBezTo>
                    <a:pt x="21" y="8"/>
                    <a:pt x="19" y="13"/>
                    <a:pt x="20" y="18"/>
                  </a:cubicBezTo>
                  <a:cubicBezTo>
                    <a:pt x="15" y="17"/>
                    <a:pt x="10" y="18"/>
                    <a:pt x="6" y="22"/>
                  </a:cubicBezTo>
                  <a:cubicBezTo>
                    <a:pt x="4" y="24"/>
                    <a:pt x="3" y="26"/>
                    <a:pt x="2" y="28"/>
                  </a:cubicBezTo>
                  <a:cubicBezTo>
                    <a:pt x="0" y="34"/>
                    <a:pt x="1" y="40"/>
                    <a:pt x="6" y="44"/>
                  </a:cubicBezTo>
                  <a:cubicBezTo>
                    <a:pt x="7" y="46"/>
                    <a:pt x="8" y="47"/>
                    <a:pt x="9" y="47"/>
                  </a:cubicBezTo>
                  <a:cubicBezTo>
                    <a:pt x="20" y="55"/>
                    <a:pt x="49" y="49"/>
                    <a:pt x="49" y="49"/>
                  </a:cubicBezTo>
                  <a:cubicBezTo>
                    <a:pt x="49" y="49"/>
                    <a:pt x="56" y="21"/>
                    <a:pt x="50" y="10"/>
                  </a:cubicBezTo>
                  <a:cubicBezTo>
                    <a:pt x="49" y="9"/>
                    <a:pt x="49" y="7"/>
                    <a:pt x="47" y="6"/>
                  </a:cubicBezTo>
                  <a:cubicBezTo>
                    <a:pt x="43" y="2"/>
                    <a:pt x="37" y="0"/>
                    <a:pt x="32" y="1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Group 96"/>
          <p:cNvGrpSpPr/>
          <p:nvPr/>
        </p:nvGrpSpPr>
        <p:grpSpPr bwMode="auto">
          <a:xfrm>
            <a:off x="4538543" y="6040355"/>
            <a:ext cx="517799" cy="431882"/>
            <a:chOff x="6329253" y="5728815"/>
            <a:chExt cx="560422" cy="467296"/>
          </a:xfrm>
        </p:grpSpPr>
        <p:sp>
          <p:nvSpPr>
            <p:cNvPr id="42" name="Freeform 134"/>
            <p:cNvSpPr/>
            <p:nvPr/>
          </p:nvSpPr>
          <p:spPr bwMode="auto">
            <a:xfrm>
              <a:off x="6329253" y="5728815"/>
              <a:ext cx="560422" cy="442351"/>
            </a:xfrm>
            <a:custGeom>
              <a:avLst/>
              <a:gdLst>
                <a:gd name="T0" fmla="*/ 0 w 674"/>
                <a:gd name="T1" fmla="*/ 275222 h 532"/>
                <a:gd name="T2" fmla="*/ 560422 w 674"/>
                <a:gd name="T3" fmla="*/ 0 h 532"/>
                <a:gd name="T4" fmla="*/ 271065 w 674"/>
                <a:gd name="T5" fmla="*/ 442351 h 532"/>
                <a:gd name="T6" fmla="*/ 194568 w 674"/>
                <a:gd name="T7" fmla="*/ 294346 h 532"/>
                <a:gd name="T8" fmla="*/ 523005 w 674"/>
                <a:gd name="T9" fmla="*/ 29102 h 532"/>
                <a:gd name="T10" fmla="*/ 178770 w 674"/>
                <a:gd name="T11" fmla="*/ 279380 h 532"/>
                <a:gd name="T12" fmla="*/ 0 w 674"/>
                <a:gd name="T13" fmla="*/ 275222 h 5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4" h="532">
                  <a:moveTo>
                    <a:pt x="0" y="331"/>
                  </a:moveTo>
                  <a:lnTo>
                    <a:pt x="674" y="0"/>
                  </a:lnTo>
                  <a:lnTo>
                    <a:pt x="326" y="532"/>
                  </a:lnTo>
                  <a:lnTo>
                    <a:pt x="234" y="354"/>
                  </a:lnTo>
                  <a:lnTo>
                    <a:pt x="629" y="35"/>
                  </a:lnTo>
                  <a:lnTo>
                    <a:pt x="215" y="336"/>
                  </a:lnTo>
                  <a:lnTo>
                    <a:pt x="0" y="33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135"/>
            <p:cNvSpPr/>
            <p:nvPr/>
          </p:nvSpPr>
          <p:spPr bwMode="auto">
            <a:xfrm>
              <a:off x="6499707" y="6038960"/>
              <a:ext cx="57373" cy="157151"/>
            </a:xfrm>
            <a:custGeom>
              <a:avLst/>
              <a:gdLst>
                <a:gd name="T0" fmla="*/ 0 w 29"/>
                <a:gd name="T1" fmla="*/ 3929 h 80"/>
                <a:gd name="T2" fmla="*/ 35611 w 29"/>
                <a:gd name="T3" fmla="*/ 149293 h 80"/>
                <a:gd name="T4" fmla="*/ 57373 w 29"/>
                <a:gd name="T5" fmla="*/ 66789 h 80"/>
                <a:gd name="T6" fmla="*/ 19784 w 29"/>
                <a:gd name="T7" fmla="*/ 0 h 80"/>
                <a:gd name="T8" fmla="*/ 0 w 29"/>
                <a:gd name="T9" fmla="*/ 3929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80">
                  <a:moveTo>
                    <a:pt x="0" y="2"/>
                  </a:moveTo>
                  <a:cubicBezTo>
                    <a:pt x="0" y="2"/>
                    <a:pt x="18" y="80"/>
                    <a:pt x="18" y="76"/>
                  </a:cubicBezTo>
                  <a:cubicBezTo>
                    <a:pt x="18" y="71"/>
                    <a:pt x="29" y="34"/>
                    <a:pt x="29" y="34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016975" y="1313354"/>
            <a:ext cx="3644494" cy="4726771"/>
            <a:chOff x="4820885" y="1654349"/>
            <a:chExt cx="3644494" cy="4726771"/>
          </a:xfrm>
        </p:grpSpPr>
        <p:grpSp>
          <p:nvGrpSpPr>
            <p:cNvPr id="14" name="Group 92"/>
            <p:cNvGrpSpPr/>
            <p:nvPr/>
          </p:nvGrpSpPr>
          <p:grpSpPr bwMode="auto">
            <a:xfrm>
              <a:off x="4875803" y="3591232"/>
              <a:ext cx="400258" cy="399606"/>
              <a:chOff x="6694275" y="3078866"/>
              <a:chExt cx="433205" cy="432373"/>
            </a:xfrm>
          </p:grpSpPr>
          <p:sp>
            <p:nvSpPr>
              <p:cNvPr id="44" name="Freeform 128"/>
              <p:cNvSpPr/>
              <p:nvPr/>
            </p:nvSpPr>
            <p:spPr bwMode="auto">
              <a:xfrm>
                <a:off x="6908799" y="3275097"/>
                <a:ext cx="218681" cy="236142"/>
              </a:xfrm>
              <a:custGeom>
                <a:avLst/>
                <a:gdLst>
                  <a:gd name="T0" fmla="*/ 191100 w 111"/>
                  <a:gd name="T1" fmla="*/ 98393 h 120"/>
                  <a:gd name="T2" fmla="*/ 120176 w 111"/>
                  <a:gd name="T3" fmla="*/ 27550 h 120"/>
                  <a:gd name="T4" fmla="*/ 21671 w 111"/>
                  <a:gd name="T5" fmla="*/ 27550 h 120"/>
                  <a:gd name="T6" fmla="*/ 0 w 111"/>
                  <a:gd name="T7" fmla="*/ 49196 h 120"/>
                  <a:gd name="T8" fmla="*/ 0 w 111"/>
                  <a:gd name="T9" fmla="*/ 49196 h 120"/>
                  <a:gd name="T10" fmla="*/ 31522 w 111"/>
                  <a:gd name="T11" fmla="*/ 80682 h 120"/>
                  <a:gd name="T12" fmla="*/ 31522 w 111"/>
                  <a:gd name="T13" fmla="*/ 78714 h 120"/>
                  <a:gd name="T14" fmla="*/ 53193 w 111"/>
                  <a:gd name="T15" fmla="*/ 59036 h 120"/>
                  <a:gd name="T16" fmla="*/ 90625 w 111"/>
                  <a:gd name="T17" fmla="*/ 59036 h 120"/>
                  <a:gd name="T18" fmla="*/ 161548 w 111"/>
                  <a:gd name="T19" fmla="*/ 129878 h 120"/>
                  <a:gd name="T20" fmla="*/ 161548 w 111"/>
                  <a:gd name="T21" fmla="*/ 167267 h 120"/>
                  <a:gd name="T22" fmla="*/ 149728 w 111"/>
                  <a:gd name="T23" fmla="*/ 179074 h 120"/>
                  <a:gd name="T24" fmla="*/ 112296 w 111"/>
                  <a:gd name="T25" fmla="*/ 179074 h 120"/>
                  <a:gd name="T26" fmla="*/ 80774 w 111"/>
                  <a:gd name="T27" fmla="*/ 147589 h 120"/>
                  <a:gd name="T28" fmla="*/ 31522 w 111"/>
                  <a:gd name="T29" fmla="*/ 159396 h 120"/>
                  <a:gd name="T30" fmla="*/ 80774 w 111"/>
                  <a:gd name="T31" fmla="*/ 208592 h 120"/>
                  <a:gd name="T32" fmla="*/ 181249 w 111"/>
                  <a:gd name="T33" fmla="*/ 208592 h 120"/>
                  <a:gd name="T34" fmla="*/ 191100 w 111"/>
                  <a:gd name="T35" fmla="*/ 198753 h 120"/>
                  <a:gd name="T36" fmla="*/ 191100 w 111"/>
                  <a:gd name="T37" fmla="*/ 98393 h 1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11" h="120">
                    <a:moveTo>
                      <a:pt x="97" y="50"/>
                    </a:moveTo>
                    <a:cubicBezTo>
                      <a:pt x="61" y="14"/>
                      <a:pt x="61" y="14"/>
                      <a:pt x="61" y="14"/>
                    </a:cubicBezTo>
                    <a:cubicBezTo>
                      <a:pt x="47" y="0"/>
                      <a:pt x="25" y="0"/>
                      <a:pt x="11" y="1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32" y="24"/>
                      <a:pt x="40" y="24"/>
                      <a:pt x="46" y="30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87" y="71"/>
                      <a:pt x="87" y="80"/>
                      <a:pt x="82" y="85"/>
                    </a:cubicBezTo>
                    <a:cubicBezTo>
                      <a:pt x="76" y="91"/>
                      <a:pt x="76" y="91"/>
                      <a:pt x="76" y="91"/>
                    </a:cubicBezTo>
                    <a:cubicBezTo>
                      <a:pt x="71" y="96"/>
                      <a:pt x="62" y="96"/>
                      <a:pt x="57" y="91"/>
                    </a:cubicBezTo>
                    <a:cubicBezTo>
                      <a:pt x="41" y="75"/>
                      <a:pt x="41" y="75"/>
                      <a:pt x="41" y="75"/>
                    </a:cubicBezTo>
                    <a:cubicBezTo>
                      <a:pt x="33" y="79"/>
                      <a:pt x="25" y="81"/>
                      <a:pt x="16" y="81"/>
                    </a:cubicBezTo>
                    <a:cubicBezTo>
                      <a:pt x="41" y="106"/>
                      <a:pt x="41" y="106"/>
                      <a:pt x="41" y="106"/>
                    </a:cubicBezTo>
                    <a:cubicBezTo>
                      <a:pt x="55" y="120"/>
                      <a:pt x="78" y="120"/>
                      <a:pt x="92" y="106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111" y="87"/>
                      <a:pt x="111" y="64"/>
                      <a:pt x="97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/>
              <p:cNvSpPr/>
              <p:nvPr/>
            </p:nvSpPr>
            <p:spPr bwMode="auto">
              <a:xfrm>
                <a:off x="6694275" y="3078866"/>
                <a:ext cx="236142" cy="217850"/>
              </a:xfrm>
              <a:custGeom>
                <a:avLst/>
                <a:gdLst>
                  <a:gd name="T0" fmla="*/ 59036 w 120"/>
                  <a:gd name="T1" fmla="*/ 68691 h 111"/>
                  <a:gd name="T2" fmla="*/ 68875 w 120"/>
                  <a:gd name="T3" fmla="*/ 58878 h 111"/>
                  <a:gd name="T4" fmla="*/ 108232 w 120"/>
                  <a:gd name="T5" fmla="*/ 58878 h 111"/>
                  <a:gd name="T6" fmla="*/ 179074 w 120"/>
                  <a:gd name="T7" fmla="*/ 129532 h 111"/>
                  <a:gd name="T8" fmla="*/ 179074 w 120"/>
                  <a:gd name="T9" fmla="*/ 166822 h 111"/>
                  <a:gd name="T10" fmla="*/ 157428 w 120"/>
                  <a:gd name="T11" fmla="*/ 186448 h 111"/>
                  <a:gd name="T12" fmla="*/ 157428 w 120"/>
                  <a:gd name="T13" fmla="*/ 188411 h 111"/>
                  <a:gd name="T14" fmla="*/ 186946 w 120"/>
                  <a:gd name="T15" fmla="*/ 217850 h 111"/>
                  <a:gd name="T16" fmla="*/ 188914 w 120"/>
                  <a:gd name="T17" fmla="*/ 217850 h 111"/>
                  <a:gd name="T18" fmla="*/ 208592 w 120"/>
                  <a:gd name="T19" fmla="*/ 196261 h 111"/>
                  <a:gd name="T20" fmla="*/ 208592 w 120"/>
                  <a:gd name="T21" fmla="*/ 98131 h 111"/>
                  <a:gd name="T22" fmla="*/ 137750 w 120"/>
                  <a:gd name="T23" fmla="*/ 27477 h 111"/>
                  <a:gd name="T24" fmla="*/ 39357 w 120"/>
                  <a:gd name="T25" fmla="*/ 27477 h 111"/>
                  <a:gd name="T26" fmla="*/ 27550 w 120"/>
                  <a:gd name="T27" fmla="*/ 39252 h 111"/>
                  <a:gd name="T28" fmla="*/ 27550 w 120"/>
                  <a:gd name="T29" fmla="*/ 137383 h 111"/>
                  <a:gd name="T30" fmla="*/ 76746 w 120"/>
                  <a:gd name="T31" fmla="*/ 186448 h 111"/>
                  <a:gd name="T32" fmla="*/ 90521 w 120"/>
                  <a:gd name="T33" fmla="*/ 139345 h 111"/>
                  <a:gd name="T34" fmla="*/ 59036 w 120"/>
                  <a:gd name="T35" fmla="*/ 107944 h 111"/>
                  <a:gd name="T36" fmla="*/ 59036 w 120"/>
                  <a:gd name="T37" fmla="*/ 68691 h 1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111">
                    <a:moveTo>
                      <a:pt x="30" y="35"/>
                    </a:moveTo>
                    <a:cubicBezTo>
                      <a:pt x="35" y="30"/>
                      <a:pt x="35" y="30"/>
                      <a:pt x="35" y="30"/>
                    </a:cubicBezTo>
                    <a:cubicBezTo>
                      <a:pt x="41" y="24"/>
                      <a:pt x="49" y="24"/>
                      <a:pt x="55" y="30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96" y="71"/>
                      <a:pt x="96" y="80"/>
                      <a:pt x="91" y="85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6" y="111"/>
                      <a:pt x="96" y="111"/>
                      <a:pt x="96" y="111"/>
                    </a:cubicBezTo>
                    <a:cubicBezTo>
                      <a:pt x="106" y="100"/>
                      <a:pt x="106" y="100"/>
                      <a:pt x="106" y="100"/>
                    </a:cubicBezTo>
                    <a:cubicBezTo>
                      <a:pt x="120" y="87"/>
                      <a:pt x="120" y="64"/>
                      <a:pt x="106" y="50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56" y="0"/>
                      <a:pt x="34" y="0"/>
                      <a:pt x="20" y="14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0" y="34"/>
                      <a:pt x="0" y="56"/>
                      <a:pt x="14" y="70"/>
                    </a:cubicBezTo>
                    <a:cubicBezTo>
                      <a:pt x="39" y="95"/>
                      <a:pt x="39" y="95"/>
                      <a:pt x="39" y="95"/>
                    </a:cubicBezTo>
                    <a:cubicBezTo>
                      <a:pt x="39" y="87"/>
                      <a:pt x="41" y="78"/>
                      <a:pt x="46" y="71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24" y="49"/>
                      <a:pt x="24" y="41"/>
                      <a:pt x="30" y="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Freeform 130"/>
              <p:cNvSpPr/>
              <p:nvPr/>
            </p:nvSpPr>
            <p:spPr bwMode="auto">
              <a:xfrm>
                <a:off x="6784907" y="3198600"/>
                <a:ext cx="220344" cy="222007"/>
              </a:xfrm>
              <a:custGeom>
                <a:avLst/>
                <a:gdLst>
                  <a:gd name="T0" fmla="*/ 220344 w 112"/>
                  <a:gd name="T1" fmla="*/ 172890 h 113"/>
                  <a:gd name="T2" fmla="*/ 188866 w 112"/>
                  <a:gd name="T3" fmla="*/ 141456 h 113"/>
                  <a:gd name="T4" fmla="*/ 167225 w 112"/>
                  <a:gd name="T5" fmla="*/ 163067 h 113"/>
                  <a:gd name="T6" fmla="*/ 129846 w 112"/>
                  <a:gd name="T7" fmla="*/ 163067 h 113"/>
                  <a:gd name="T8" fmla="*/ 59021 w 112"/>
                  <a:gd name="T9" fmla="*/ 92339 h 113"/>
                  <a:gd name="T10" fmla="*/ 59021 w 112"/>
                  <a:gd name="T11" fmla="*/ 55011 h 113"/>
                  <a:gd name="T12" fmla="*/ 82629 w 112"/>
                  <a:gd name="T13" fmla="*/ 29470 h 113"/>
                  <a:gd name="T14" fmla="*/ 53119 w 112"/>
                  <a:gd name="T15" fmla="*/ 0 h 113"/>
                  <a:gd name="T16" fmla="*/ 27543 w 112"/>
                  <a:gd name="T17" fmla="*/ 23576 h 113"/>
                  <a:gd name="T18" fmla="*/ 27543 w 112"/>
                  <a:gd name="T19" fmla="*/ 123774 h 113"/>
                  <a:gd name="T20" fmla="*/ 98368 w 112"/>
                  <a:gd name="T21" fmla="*/ 194502 h 113"/>
                  <a:gd name="T22" fmla="*/ 198703 w 112"/>
                  <a:gd name="T23" fmla="*/ 194502 h 113"/>
                  <a:gd name="T24" fmla="*/ 220344 w 112"/>
                  <a:gd name="T25" fmla="*/ 172890 h 11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2" h="113">
                    <a:moveTo>
                      <a:pt x="112" y="88"/>
                    </a:moveTo>
                    <a:cubicBezTo>
                      <a:pt x="96" y="72"/>
                      <a:pt x="96" y="72"/>
                      <a:pt x="96" y="72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0" y="88"/>
                      <a:pt x="71" y="88"/>
                      <a:pt x="66" y="83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5" y="42"/>
                      <a:pt x="25" y="33"/>
                      <a:pt x="30" y="28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0" y="26"/>
                      <a:pt x="0" y="49"/>
                      <a:pt x="14" y="63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64" y="113"/>
                      <a:pt x="87" y="113"/>
                      <a:pt x="101" y="99"/>
                    </a:cubicBezTo>
                    <a:lnTo>
                      <a:pt x="112" y="8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3" name="Freeform 193"/>
            <p:cNvSpPr/>
            <p:nvPr/>
          </p:nvSpPr>
          <p:spPr bwMode="auto">
            <a:xfrm>
              <a:off x="4820885" y="5952316"/>
              <a:ext cx="144874" cy="170727"/>
            </a:xfrm>
            <a:custGeom>
              <a:avLst/>
              <a:gdLst>
                <a:gd name="T0" fmla="*/ 35 w 62"/>
                <a:gd name="T1" fmla="*/ 0 h 72"/>
                <a:gd name="T2" fmla="*/ 26 w 62"/>
                <a:gd name="T3" fmla="*/ 16 h 72"/>
                <a:gd name="T4" fmla="*/ 20 w 62"/>
                <a:gd name="T5" fmla="*/ 63 h 72"/>
                <a:gd name="T6" fmla="*/ 52 w 62"/>
                <a:gd name="T7" fmla="*/ 61 h 72"/>
                <a:gd name="T8" fmla="*/ 44 w 62"/>
                <a:gd name="T9" fmla="*/ 17 h 72"/>
                <a:gd name="T10" fmla="*/ 35 w 62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72">
                  <a:moveTo>
                    <a:pt x="35" y="0"/>
                  </a:moveTo>
                  <a:cubicBezTo>
                    <a:pt x="35" y="0"/>
                    <a:pt x="31" y="10"/>
                    <a:pt x="26" y="16"/>
                  </a:cubicBezTo>
                  <a:cubicBezTo>
                    <a:pt x="21" y="22"/>
                    <a:pt x="0" y="45"/>
                    <a:pt x="20" y="63"/>
                  </a:cubicBezTo>
                  <a:cubicBezTo>
                    <a:pt x="30" y="72"/>
                    <a:pt x="45" y="71"/>
                    <a:pt x="52" y="61"/>
                  </a:cubicBezTo>
                  <a:cubicBezTo>
                    <a:pt x="60" y="52"/>
                    <a:pt x="62" y="36"/>
                    <a:pt x="44" y="17"/>
                  </a:cubicBezTo>
                  <a:cubicBezTo>
                    <a:pt x="38" y="10"/>
                    <a:pt x="35" y="0"/>
                    <a:pt x="35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26" name="Content Placeholder 2"/>
            <p:cNvSpPr txBox="1"/>
            <p:nvPr/>
          </p:nvSpPr>
          <p:spPr bwMode="auto">
            <a:xfrm>
              <a:off x="5588919" y="1654349"/>
              <a:ext cx="2852645" cy="403051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天很长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Content Placeholder 2"/>
            <p:cNvSpPr txBox="1"/>
            <p:nvPr/>
          </p:nvSpPr>
          <p:spPr bwMode="auto">
            <a:xfrm>
              <a:off x="5588919" y="2895102"/>
              <a:ext cx="2852645" cy="1062083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天有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14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千分钟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Content Placeholder 2"/>
            <p:cNvSpPr txBox="1"/>
            <p:nvPr/>
          </p:nvSpPr>
          <p:spPr bwMode="auto">
            <a:xfrm>
              <a:off x="5586935" y="4133870"/>
              <a:ext cx="2852643" cy="1060099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天能做很多事情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Content Placeholder 2"/>
            <p:cNvSpPr txBox="1"/>
            <p:nvPr/>
          </p:nvSpPr>
          <p:spPr bwMode="auto">
            <a:xfrm>
              <a:off x="5612734" y="5319035"/>
              <a:ext cx="2852645" cy="1062085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天能改写你的人生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8093602" y="3565962"/>
            <a:ext cx="3116211" cy="1710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天也很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如果稍一松懈，就会从指缝间溜走，你丝毫没有察觉！</a:t>
            </a:r>
          </a:p>
        </p:txBody>
      </p:sp>
      <p:pic>
        <p:nvPicPr>
          <p:cNvPr id="2" name="图片 1" descr="a80e72bc0d0dda9c800afbb23bf1ff4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50" y="3361055"/>
            <a:ext cx="3489325" cy="29648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/>
        </p:nvSpPr>
        <p:spPr>
          <a:xfrm>
            <a:off x="670560" y="556260"/>
            <a:ext cx="10850880" cy="5746115"/>
          </a:xfrm>
          <a:prstGeom prst="roundRect">
            <a:avLst/>
          </a:prstGeom>
          <a:solidFill>
            <a:schemeClr val="bg1"/>
          </a:solidFill>
          <a:ln w="762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445891" y="1027208"/>
            <a:ext cx="5594986" cy="4803141"/>
            <a:chOff x="-687078" y="1666870"/>
            <a:chExt cx="2371212" cy="2035620"/>
          </a:xfrm>
        </p:grpSpPr>
        <p:pic>
          <p:nvPicPr>
            <p:cNvPr id="9" name="图片 8" descr="图片包含 监视器, 计算机, 就坐, 电子产品&#10;&#10;已生成极高可信度的说明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-687078" y="1666870"/>
              <a:ext cx="2371212" cy="203562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文本框 7"/>
            <p:cNvSpPr txBox="1"/>
            <p:nvPr/>
          </p:nvSpPr>
          <p:spPr>
            <a:xfrm>
              <a:off x="204551" y="2333198"/>
              <a:ext cx="582375" cy="560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80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</p:grpSp>
      <p:sp>
        <p:nvSpPr>
          <p:cNvPr id="16" name="文本框 15"/>
          <p:cNvSpPr txBox="1"/>
          <p:nvPr/>
        </p:nvSpPr>
        <p:spPr>
          <a:xfrm rot="240000">
            <a:off x="4631966" y="3737570"/>
            <a:ext cx="2646878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</a:p>
        </p:txBody>
      </p:sp>
      <p:sp>
        <p:nvSpPr>
          <p:cNvPr id="17" name="文本框 16"/>
          <p:cNvSpPr txBox="1"/>
          <p:nvPr/>
        </p:nvSpPr>
        <p:spPr>
          <a:xfrm rot="180000">
            <a:off x="3916045" y="4567555"/>
            <a:ext cx="43865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</a:rPr>
              <a:t>tatus analysis</a:t>
            </a:r>
          </a:p>
        </p:txBody>
      </p:sp>
      <p:pic>
        <p:nvPicPr>
          <p:cNvPr id="11" name="图片 10" descr="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4685" y="4359275"/>
            <a:ext cx="2825115" cy="24593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组合 96"/>
          <p:cNvGrpSpPr/>
          <p:nvPr/>
        </p:nvGrpSpPr>
        <p:grpSpPr>
          <a:xfrm>
            <a:off x="843915" y="2159000"/>
            <a:ext cx="2416810" cy="1547547"/>
            <a:chOff x="5893557" y="1633668"/>
            <a:chExt cx="4491877" cy="1547816"/>
          </a:xfrm>
        </p:grpSpPr>
        <p:sp>
          <p:nvSpPr>
            <p:cNvPr id="98" name="矩形 97"/>
            <p:cNvSpPr/>
            <p:nvPr/>
          </p:nvSpPr>
          <p:spPr>
            <a:xfrm>
              <a:off x="6585160" y="2573683"/>
              <a:ext cx="2454998" cy="60780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这所大学大约需要多少分？</a:t>
              </a:r>
            </a:p>
          </p:txBody>
        </p:sp>
        <p:sp>
          <p:nvSpPr>
            <p:cNvPr id="99" name="矩形 98"/>
            <p:cNvSpPr/>
            <p:nvPr/>
          </p:nvSpPr>
          <p:spPr>
            <a:xfrm>
              <a:off x="5893557" y="1633668"/>
              <a:ext cx="4491877" cy="83008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你心目中理想的大学是哪所？</a:t>
              </a: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3720240" y="2159090"/>
            <a:ext cx="2046605" cy="1995805"/>
            <a:chOff x="6888690" y="1272361"/>
            <a:chExt cx="2046605" cy="1995805"/>
          </a:xfrm>
        </p:grpSpPr>
        <p:sp>
          <p:nvSpPr>
            <p:cNvPr id="101" name="矩形 100"/>
            <p:cNvSpPr/>
            <p:nvPr/>
          </p:nvSpPr>
          <p:spPr>
            <a:xfrm>
              <a:off x="6888690" y="2207716"/>
              <a:ext cx="2046605" cy="10604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本，二本，专科。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这个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批次大约需要多少分？</a:t>
              </a:r>
            </a:p>
          </p:txBody>
        </p:sp>
        <p:sp>
          <p:nvSpPr>
            <p:cNvPr id="102" name="矩形 101"/>
            <p:cNvSpPr/>
            <p:nvPr/>
          </p:nvSpPr>
          <p:spPr>
            <a:xfrm>
              <a:off x="6888690" y="1272361"/>
              <a:ext cx="1998980" cy="8299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你想考什么批次的大学？</a:t>
              </a: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313767" y="2117379"/>
            <a:ext cx="2344420" cy="2430780"/>
            <a:chOff x="6660089" y="-1134924"/>
            <a:chExt cx="2344420" cy="2430780"/>
          </a:xfrm>
        </p:grpSpPr>
        <p:sp>
          <p:nvSpPr>
            <p:cNvPr id="104" name="矩形 103"/>
            <p:cNvSpPr/>
            <p:nvPr/>
          </p:nvSpPr>
          <p:spPr>
            <a:xfrm>
              <a:off x="6752165" y="-87809"/>
              <a:ext cx="2088515" cy="1383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你自认为还有多大上长空间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？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离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你的目标还有多大差距？</a:t>
              </a:r>
            </a:p>
          </p:txBody>
        </p:sp>
        <p:sp>
          <p:nvSpPr>
            <p:cNvPr id="105" name="矩形 104"/>
            <p:cNvSpPr/>
            <p:nvPr/>
          </p:nvSpPr>
          <p:spPr>
            <a:xfrm>
              <a:off x="6660089" y="-1134924"/>
              <a:ext cx="2344420" cy="9772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你现在通常能考多少分？</a:t>
              </a: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525647" y="2207831"/>
            <a:ext cx="2847340" cy="3326130"/>
            <a:chOff x="6651200" y="817066"/>
            <a:chExt cx="2847340" cy="3326130"/>
          </a:xfrm>
        </p:grpSpPr>
        <p:sp>
          <p:nvSpPr>
            <p:cNvPr id="107" name="矩形 106"/>
            <p:cNvSpPr/>
            <p:nvPr/>
          </p:nvSpPr>
          <p:spPr>
            <a:xfrm>
              <a:off x="6651200" y="1789886"/>
              <a:ext cx="2847340" cy="23533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是不是还在抱怨时间太紧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 作业太多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考试很累？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是不是还在抱怨没有时间睡觉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没有时间放松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没有时间听音乐？</a:t>
              </a:r>
            </a:p>
          </p:txBody>
        </p:sp>
        <p:sp>
          <p:nvSpPr>
            <p:cNvPr id="108" name="矩形 107"/>
            <p:cNvSpPr/>
            <p:nvPr/>
          </p:nvSpPr>
          <p:spPr>
            <a:xfrm>
              <a:off x="7331285" y="817066"/>
              <a:ext cx="2167255" cy="9772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你的学习效率怎样？</a:t>
              </a:r>
            </a:p>
          </p:txBody>
        </p:sp>
      </p:grpSp>
      <p:sp>
        <p:nvSpPr>
          <p:cNvPr id="111" name="文本框 3"/>
          <p:cNvSpPr txBox="1"/>
          <p:nvPr/>
        </p:nvSpPr>
        <p:spPr>
          <a:xfrm>
            <a:off x="463550" y="1090930"/>
            <a:ext cx="3177540" cy="5232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 smtClean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pitchFamily="34" charset="-122"/>
              </a:rPr>
              <a:t>现状分析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metr415 Blk BT" panose="020B0802020204020303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 descr="d5238c0fd0453f5bb345301adbc4efb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1280" y="3819525"/>
            <a:ext cx="2880360" cy="3088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2058670" y="2501900"/>
            <a:ext cx="3402965" cy="460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是不是还有时上课打个盹</a:t>
            </a:r>
          </a:p>
        </p:txBody>
      </p:sp>
      <p:sp>
        <p:nvSpPr>
          <p:cNvPr id="61" name="矩形 60"/>
          <p:cNvSpPr/>
          <p:nvPr/>
        </p:nvSpPr>
        <p:spPr>
          <a:xfrm>
            <a:off x="1929130" y="3209925"/>
            <a:ext cx="3662680" cy="460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时自习说过话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897880" y="2501900"/>
            <a:ext cx="3863975" cy="460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时偶尔迟个到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273165" y="3225165"/>
            <a:ext cx="3387725" cy="460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时偶尔玩下手机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509645" y="4078605"/>
            <a:ext cx="4393565" cy="460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时偶尔想念那个他（她）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"/>
          <p:cNvSpPr txBox="1"/>
          <p:nvPr/>
        </p:nvSpPr>
        <p:spPr>
          <a:xfrm>
            <a:off x="510540" y="1293495"/>
            <a:ext cx="3177540" cy="5232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 smtClean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pitchFamily="34" charset="-122"/>
              </a:rPr>
              <a:t>现状分析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metr415 Blk BT" panose="020B0802020204020303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890" y="5019675"/>
            <a:ext cx="6813550" cy="1909445"/>
          </a:xfrm>
          <a:prstGeom prst="rect">
            <a:avLst/>
          </a:prstGeom>
        </p:spPr>
      </p:pic>
      <p:pic>
        <p:nvPicPr>
          <p:cNvPr id="10" name="图片 9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3210" y="5019675"/>
            <a:ext cx="6813550" cy="1909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3"/>
          <p:cNvSpPr txBox="1"/>
          <p:nvPr/>
        </p:nvSpPr>
        <p:spPr>
          <a:xfrm>
            <a:off x="537845" y="1186815"/>
            <a:ext cx="3177540" cy="5232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b="1" noProof="0" dirty="0" smtClean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pitchFamily="34" charset="-122"/>
              </a:rPr>
              <a:t>100</a:t>
            </a:r>
            <a:r>
              <a:rPr lang="zh-CN" altLang="en-US" sz="2800" b="1" noProof="0" dirty="0" smtClean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pitchFamily="34" charset="-122"/>
              </a:rPr>
              <a:t>天能进步多少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metr415 Blk BT" panose="020B0802020204020303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38673" y="3213271"/>
            <a:ext cx="52917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心理学记忆规律，这一百天是学习知识记忆最深、掌握最好的重要时期，是复习迎考的最佳时间；从重要性上来说，这一百天是我们整合知识、查漏补缺、强健心理和体魄、提升应试能力的最关键时间；从氛围来说，这一百天也是父母最关爱你们，老师最关注你们，社会也最厚待你们的幸福时间，大家对你们充满了期盼</a:t>
            </a:r>
          </a:p>
        </p:txBody>
      </p:sp>
      <p:sp>
        <p:nvSpPr>
          <p:cNvPr id="45" name="Shape 1949"/>
          <p:cNvSpPr/>
          <p:nvPr/>
        </p:nvSpPr>
        <p:spPr>
          <a:xfrm>
            <a:off x="6238673" y="2073436"/>
            <a:ext cx="2537554" cy="789960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 hangingPunct="0">
              <a:lnSpc>
                <a:spcPct val="120000"/>
              </a:lnSpc>
              <a:defRPr sz="33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zh-CN" altLang="en-US" sz="4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奋战</a:t>
            </a:r>
            <a:r>
              <a:rPr lang="en-US" altLang="zh-CN" sz="4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</a:t>
            </a:r>
            <a:r>
              <a:rPr lang="zh-CN" altLang="en-US" sz="4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天</a:t>
            </a:r>
            <a:endParaRPr sz="40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Shape 1951"/>
          <p:cNvSpPr/>
          <p:nvPr/>
        </p:nvSpPr>
        <p:spPr>
          <a:xfrm>
            <a:off x="6280675" y="3009955"/>
            <a:ext cx="286064" cy="1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miter lim="400000"/>
          </a:ln>
        </p:spPr>
        <p:txBody>
          <a:bodyPr lIns="25400" tIns="25400" rIns="25400" bIns="254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12750" hangingPunct="0">
              <a:defRPr sz="3200"/>
            </a:pPr>
            <a:endParaRPr sz="1600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4" name="图片 3" descr="70319f1efcb8c62bf7bd1b3cdd449c6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625" y="2728595"/>
            <a:ext cx="4704715" cy="3321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5" grpId="0" animBg="1"/>
      <p:bldP spid="4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b2c7299e6420e918c656bafdf3e033b3"/>
          <p:cNvPicPr>
            <a:picLocks noChangeAspect="1"/>
          </p:cNvPicPr>
          <p:nvPr/>
        </p:nvPicPr>
        <p:blipFill>
          <a:blip r:embed="rId3"/>
          <a:srcRect t="33787"/>
          <a:stretch>
            <a:fillRect/>
          </a:stretch>
        </p:blipFill>
        <p:spPr>
          <a:xfrm flipH="1">
            <a:off x="2788920" y="3978275"/>
            <a:ext cx="9631680" cy="3346450"/>
          </a:xfrm>
          <a:prstGeom prst="rect">
            <a:avLst/>
          </a:prstGeom>
        </p:spPr>
      </p:pic>
      <p:sp>
        <p:nvSpPr>
          <p:cNvPr id="24" name="文本框 3"/>
          <p:cNvSpPr txBox="1"/>
          <p:nvPr/>
        </p:nvSpPr>
        <p:spPr>
          <a:xfrm>
            <a:off x="477520" y="922655"/>
            <a:ext cx="3177540" cy="5232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b="1" noProof="0" dirty="0" smtClean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pitchFamily="34" charset="-122"/>
              </a:rPr>
              <a:t>100</a:t>
            </a:r>
            <a:r>
              <a:rPr lang="zh-CN" altLang="en-US" sz="2800" b="1" noProof="0" dirty="0" smtClean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pitchFamily="34" charset="-122"/>
              </a:rPr>
              <a:t>天能进步多少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metr415 Blk BT" panose="020B0802020204020303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13535" y="3458845"/>
            <a:ext cx="43173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如果你心情不平静、学习不认真，恐怕你只有退步的份了！</a:t>
            </a:r>
          </a:p>
        </p:txBody>
      </p:sp>
      <p:sp>
        <p:nvSpPr>
          <p:cNvPr id="9" name="矩形 8"/>
          <p:cNvSpPr/>
          <p:nvPr/>
        </p:nvSpPr>
        <p:spPr>
          <a:xfrm>
            <a:off x="1549400" y="1897380"/>
            <a:ext cx="4382135" cy="133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ct val="50000"/>
              </a:spcBef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天能进步的前提是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：平心静气、排除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一切外界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干扰、脚踏实地、跟上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节奏、争分夺秒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80480" y="2008505"/>
            <a:ext cx="448564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你的水平在提高，试卷的难度和综合程度也在变大。</a:t>
            </a:r>
          </a:p>
        </p:txBody>
      </p:sp>
      <p:sp>
        <p:nvSpPr>
          <p:cNvPr id="11" name="矩形 10"/>
          <p:cNvSpPr/>
          <p:nvPr/>
        </p:nvSpPr>
        <p:spPr>
          <a:xfrm>
            <a:off x="6380480" y="3458845"/>
            <a:ext cx="448627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考虑到高考题的难度 比平时训练的题目难度略小，你的提高幅度或许还会更大一些。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801393" y="1529296"/>
            <a:ext cx="3361655" cy="419946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830" tIns="163830" rIns="163830" bIns="2967144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300" kern="1200"/>
          </a:p>
        </p:txBody>
      </p:sp>
      <p:pic>
        <p:nvPicPr>
          <p:cNvPr id="73" name="图片 72" descr="C:\Users\Administrator\Desktop\7865711988524866867.jpg7865711988524866867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162508" y="1810526"/>
            <a:ext cx="2633980" cy="1751810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8028952" y="1529296"/>
            <a:ext cx="3361655" cy="419946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830" tIns="163830" rIns="163830" bIns="2967144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300" kern="1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319" y="1819192"/>
            <a:ext cx="2696123" cy="1744122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4415173" y="1529296"/>
            <a:ext cx="3361655" cy="419946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830" tIns="163830" rIns="163830" bIns="2967144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300" kern="12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538" y="1810526"/>
            <a:ext cx="2696124" cy="175181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1137559" y="4979463"/>
            <a:ext cx="2689324" cy="46322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746" tIns="124901" rIns="154746" bIns="124901" numCol="1" spcCol="1270" anchor="ctr" anchorCtr="0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700" kern="1200"/>
          </a:p>
        </p:txBody>
      </p:sp>
      <p:sp>
        <p:nvSpPr>
          <p:cNvPr id="36" name="矩形 35"/>
          <p:cNvSpPr/>
          <p:nvPr/>
        </p:nvSpPr>
        <p:spPr>
          <a:xfrm>
            <a:off x="4751338" y="4979463"/>
            <a:ext cx="2689324" cy="46322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746" tIns="124901" rIns="154746" bIns="124901" numCol="1" spcCol="1270" anchor="ctr" anchorCtr="0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700" kern="1200"/>
          </a:p>
        </p:txBody>
      </p:sp>
      <p:sp>
        <p:nvSpPr>
          <p:cNvPr id="38" name="矩形 37"/>
          <p:cNvSpPr/>
          <p:nvPr/>
        </p:nvSpPr>
        <p:spPr>
          <a:xfrm>
            <a:off x="8365118" y="4979463"/>
            <a:ext cx="2689324" cy="46322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746" tIns="124901" rIns="154746" bIns="124901" numCol="1" spcCol="1270" anchor="ctr" anchorCtr="0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700" kern="1200"/>
          </a:p>
        </p:txBody>
      </p:sp>
      <p:grpSp>
        <p:nvGrpSpPr>
          <p:cNvPr id="39" name="组合 38"/>
          <p:cNvGrpSpPr/>
          <p:nvPr/>
        </p:nvGrpSpPr>
        <p:grpSpPr>
          <a:xfrm>
            <a:off x="1254721" y="3848415"/>
            <a:ext cx="2454998" cy="1541167"/>
            <a:chOff x="6585160" y="2030750"/>
            <a:chExt cx="2454998" cy="1541167"/>
          </a:xfrm>
        </p:grpSpPr>
        <p:sp>
          <p:nvSpPr>
            <p:cNvPr id="71" name="矩形 70"/>
            <p:cNvSpPr/>
            <p:nvPr/>
          </p:nvSpPr>
          <p:spPr>
            <a:xfrm>
              <a:off x="6585160" y="2030750"/>
              <a:ext cx="2454998" cy="7875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如果你有半年没学习文化课了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6691672" y="3173859"/>
              <a:ext cx="2241974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866310" y="3848415"/>
            <a:ext cx="2454998" cy="1541167"/>
            <a:chOff x="6585160" y="2030750"/>
            <a:chExt cx="2454998" cy="1541167"/>
          </a:xfrm>
        </p:grpSpPr>
        <p:sp>
          <p:nvSpPr>
            <p:cNvPr id="65" name="矩形 64"/>
            <p:cNvSpPr/>
            <p:nvPr/>
          </p:nvSpPr>
          <p:spPr>
            <a:xfrm>
              <a:off x="6585160" y="2030750"/>
              <a:ext cx="2454998" cy="65954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如果你一直在学习，但原来学得很轻松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6691672" y="3173859"/>
              <a:ext cx="2241974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481232" y="3848415"/>
            <a:ext cx="2454998" cy="1567841"/>
            <a:chOff x="6585160" y="2030750"/>
            <a:chExt cx="2454998" cy="1567841"/>
          </a:xfrm>
        </p:grpSpPr>
        <p:sp>
          <p:nvSpPr>
            <p:cNvPr id="59" name="矩形 58"/>
            <p:cNvSpPr/>
            <p:nvPr/>
          </p:nvSpPr>
          <p:spPr>
            <a:xfrm>
              <a:off x="6585160" y="2030750"/>
              <a:ext cx="2454998" cy="683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如果你一直在学习，且原来已经很努力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6691672" y="3173859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30-50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7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/>
        </p:nvSpPr>
        <p:spPr>
          <a:xfrm>
            <a:off x="670560" y="556260"/>
            <a:ext cx="10850880" cy="5746115"/>
          </a:xfrm>
          <a:prstGeom prst="roundRect">
            <a:avLst/>
          </a:prstGeom>
          <a:solidFill>
            <a:schemeClr val="bg1"/>
          </a:solidFill>
          <a:ln w="762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445891" y="1027208"/>
            <a:ext cx="5594986" cy="4803141"/>
            <a:chOff x="-687078" y="1666870"/>
            <a:chExt cx="2371212" cy="2035620"/>
          </a:xfrm>
        </p:grpSpPr>
        <p:pic>
          <p:nvPicPr>
            <p:cNvPr id="9" name="图片 8" descr="图片包含 监视器, 计算机, 就坐, 电子产品&#10;&#10;已生成极高可信度的说明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187">
              <a:off x="-687078" y="1666870"/>
              <a:ext cx="2371212" cy="203562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文本框 7"/>
            <p:cNvSpPr txBox="1"/>
            <p:nvPr/>
          </p:nvSpPr>
          <p:spPr>
            <a:xfrm>
              <a:off x="204551" y="2333198"/>
              <a:ext cx="582375" cy="560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80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</p:grpSp>
      <p:sp>
        <p:nvSpPr>
          <p:cNvPr id="16" name="文本框 15"/>
          <p:cNvSpPr txBox="1"/>
          <p:nvPr/>
        </p:nvSpPr>
        <p:spPr>
          <a:xfrm rot="240000">
            <a:off x="3844925" y="3749040"/>
            <a:ext cx="45313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如何度过</a:t>
            </a:r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</a:p>
        </p:txBody>
      </p:sp>
      <p:sp>
        <p:nvSpPr>
          <p:cNvPr id="17" name="文本框 16"/>
          <p:cNvSpPr txBox="1"/>
          <p:nvPr/>
        </p:nvSpPr>
        <p:spPr>
          <a:xfrm rot="180000">
            <a:off x="3916045" y="4567555"/>
            <a:ext cx="43865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</a:rPr>
              <a:t>How do you spend 100 days</a:t>
            </a:r>
          </a:p>
        </p:txBody>
      </p:sp>
      <p:pic>
        <p:nvPicPr>
          <p:cNvPr id="11" name="图片 10" descr="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4685" y="4359275"/>
            <a:ext cx="2825115" cy="24593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144" y="3094765"/>
            <a:ext cx="2696123" cy="2933065"/>
          </a:xfrm>
          <a:prstGeom prst="diamond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834" y="1513445"/>
            <a:ext cx="2789686" cy="2933065"/>
          </a:xfrm>
          <a:prstGeom prst="diamond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"/>
          <a:stretch>
            <a:fillRect/>
          </a:stretch>
        </p:blipFill>
        <p:spPr>
          <a:xfrm>
            <a:off x="871893" y="1513447"/>
            <a:ext cx="2782887" cy="2933064"/>
          </a:xfrm>
          <a:prstGeom prst="diamond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6828574" y="2214732"/>
            <a:ext cx="4765353" cy="2812402"/>
            <a:chOff x="1689561" y="2091953"/>
            <a:chExt cx="7330313" cy="2812402"/>
          </a:xfrm>
        </p:grpSpPr>
        <p:sp>
          <p:nvSpPr>
            <p:cNvPr id="29" name="文本框 12"/>
            <p:cNvSpPr txBox="1"/>
            <p:nvPr/>
          </p:nvSpPr>
          <p:spPr>
            <a:xfrm>
              <a:off x="1689563" y="2091953"/>
              <a:ext cx="7330311" cy="96128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要有一种无畏精神</a:t>
              </a:r>
              <a:r>
                <a:rPr lang="en-US" altLang="zh-CN" sz="20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-----</a:t>
              </a:r>
              <a:r>
                <a:rPr lang="zh-CN" altLang="en-US" sz="20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坚定信念，背水一战；激流竞渡，奋勇前行！</a:t>
              </a:r>
            </a:p>
          </p:txBody>
        </p:sp>
        <p:sp>
          <p:nvSpPr>
            <p:cNvPr id="30" name="文本框 13"/>
            <p:cNvSpPr txBox="1"/>
            <p:nvPr/>
          </p:nvSpPr>
          <p:spPr>
            <a:xfrm>
              <a:off x="1689561" y="3234282"/>
              <a:ext cx="6990241" cy="16700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困难似弹簧，你弱它就强。困难在弱者面前永远是一座不可逾越的大山，那些因为一两次考试失利就垂头丧气的人一定是困难面前的弱者。为了实现我们心中的目标，我们要鼓足勇气，迎难而上，做思想上的强者，做生活上的强者，做学习上的强者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977704df3d36a7fc70f89f7e5a29a8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" y="1176655"/>
            <a:ext cx="4164330" cy="4095115"/>
          </a:xfrm>
          <a:prstGeom prst="rect">
            <a:avLst/>
          </a:prstGeom>
        </p:spPr>
      </p:pic>
      <p:sp>
        <p:nvSpPr>
          <p:cNvPr id="17" name="Rectangle 78"/>
          <p:cNvSpPr/>
          <p:nvPr/>
        </p:nvSpPr>
        <p:spPr>
          <a:xfrm>
            <a:off x="5309870" y="2595245"/>
            <a:ext cx="5822315" cy="26765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高考与我们距离将越来越近，仅有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，同学们要在心中竖立一块倒计时牌，要有紧迫感和危机感，要一门心思扑到学习上，将全部精力、全部时间用到学习上，不该看的书，一页都不能看；不该交的朋友一个都不能交；特别是男女同学频繁非正常交往。不该聊的天，一句都不要聊；不该打的电话，一个也不打，最好把手机交给父母。要高效利用好每一分钟，要高度重视课堂，跟着老师走。要学会充分利用零散时间。</a:t>
            </a:r>
            <a:endParaRPr kumimoji="0" lang="en-US" sz="1600" i="0" u="none" strike="noStrike" kern="3000" cap="none" spc="3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Rectangle 78"/>
          <p:cNvSpPr/>
          <p:nvPr/>
        </p:nvSpPr>
        <p:spPr>
          <a:xfrm>
            <a:off x="1588770" y="2987040"/>
            <a:ext cx="3135630" cy="15684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要有一种备考状态</a:t>
            </a:r>
            <a:r>
              <a:rPr lang="en-US" altLang="zh-CN" sz="20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0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开足马力，全力以赴；“封闭”自我，全神贯注</a:t>
            </a:r>
            <a:r>
              <a:rPr lang="zh-CN" altLang="en-US" sz="24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zh-CN" altLang="en-US" sz="2400" b="1" i="0" u="none" strike="noStrike" kern="3000" cap="none" spc="3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3"/>
          <p:cNvSpPr>
            <a:spLocks noChangeArrowheads="1"/>
          </p:cNvSpPr>
          <p:nvPr/>
        </p:nvSpPr>
        <p:spPr bwMode="auto">
          <a:xfrm>
            <a:off x="3995738" y="4612120"/>
            <a:ext cx="1371092" cy="22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dist"/>
            <a:r>
              <a:rPr kumimoji="0" lang="zh-CN" altLang="en-US" sz="88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youka.yanj.cn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096961" y="4110422"/>
            <a:ext cx="1086220" cy="4726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03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FEATURE</a:t>
            </a:r>
          </a:p>
          <a:p>
            <a:pPr algn="ctr">
              <a:lnSpc>
                <a:spcPct val="120000"/>
              </a:lnSpc>
            </a:pPr>
            <a:r>
              <a:rPr kumimoji="0" lang="en-US" altLang="zh-CN" sz="103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LIFE</a:t>
            </a:r>
            <a:endParaRPr kumimoji="0" lang="zh-CN" altLang="en-US" sz="103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03138" y="1819889"/>
            <a:ext cx="5288186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要有一种良好心态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轻装上阵，举重若轻；苦中取乐，谈笑风生。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89397" y="2868442"/>
            <a:ext cx="5401928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人说，高考三分靠水平，七分靠心态。这句话很有道理，谁的心理素质好，谁就肯定会发挥出高水平，肯定能取得好成绩。希望同学们要把每一次练习当作高考，把高考当做平时练习。复习中一旦考试不理想，也不要灰心丧气，而要立刻调整好心态，投入到高效的复习中去。对待考试和练习，要做到“不烦恼、不害怕、不着急、不骄傲”，用一颗平常心来对待成绩和名次。</a:t>
            </a:r>
          </a:p>
        </p:txBody>
      </p:sp>
      <p:pic>
        <p:nvPicPr>
          <p:cNvPr id="2" name="图片 1" descr="a4af4b655e32442cdc50fea4036092b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435" y="2348865"/>
            <a:ext cx="4609465" cy="2491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b0b510e781d3e8f53e1aba4641bd0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525" y="-807720"/>
            <a:ext cx="7604760" cy="7604760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6241415" y="2828925"/>
            <a:ext cx="465391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要有一种科学方法</a:t>
            </a:r>
            <a:r>
              <a:rPr lang="en-US" altLang="zh-CN" sz="20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扬长补短，主动出击；强化训练，重视总结；回归课本，扎实基础。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1090295" y="2552700"/>
            <a:ext cx="382333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2A2A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希望同学们狠抓基础，狠抓中低档题目，特别希望同学们高度重视纠错，每人都准备好一本错题本。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5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5502911" y="1795780"/>
            <a:ext cx="4822190" cy="3029884"/>
            <a:chOff x="6066544" y="1453806"/>
            <a:chExt cx="4791209" cy="2271766"/>
          </a:xfrm>
        </p:grpSpPr>
        <p:sp>
          <p:nvSpPr>
            <p:cNvPr id="27" name="矩形 26"/>
            <p:cNvSpPr/>
            <p:nvPr/>
          </p:nvSpPr>
          <p:spPr>
            <a:xfrm>
              <a:off x="6270331" y="2549569"/>
              <a:ext cx="4428362" cy="117600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狠抓纪律，是为了保证全体同学的学习环境，也为了减少你个人的不必要的麻烦，学校不想在这个时候再因为纪律、规定牵扯你的精力，但如果你无视学校纪律，学校也决不迁就。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6066544" y="1453806"/>
              <a:ext cx="4791209" cy="7608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要有一种坚强保证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-------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遵守纪律，服从管理；优化情绪，和谐关系。</a:t>
              </a:r>
            </a:p>
          </p:txBody>
        </p:sp>
      </p:grpSp>
      <p:cxnSp>
        <p:nvCxnSpPr>
          <p:cNvPr id="44" name="直接连接符 43"/>
          <p:cNvCxnSpPr/>
          <p:nvPr/>
        </p:nvCxnSpPr>
        <p:spPr>
          <a:xfrm flipV="1">
            <a:off x="5502275" y="3039745"/>
            <a:ext cx="4187190" cy="317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4015" y="2450465"/>
            <a:ext cx="5067935" cy="4410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直接连接符 34"/>
          <p:cNvCxnSpPr>
            <a:stCxn id="37" idx="6"/>
          </p:cNvCxnSpPr>
          <p:nvPr/>
        </p:nvCxnSpPr>
        <p:spPr>
          <a:xfrm>
            <a:off x="4145681" y="3976051"/>
            <a:ext cx="129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2768230" y="3588235"/>
            <a:ext cx="775632" cy="775632"/>
          </a:xfrm>
          <a:prstGeom prst="ellipse">
            <a:avLst/>
          </a:prstGeom>
          <a:noFill/>
          <a:ln w="25400">
            <a:solidFill>
              <a:schemeClr val="bg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华文细黑" panose="02010600040101010101" charset="-122"/>
                <a:ea typeface="华文细黑" panose="02010600040101010101" charset="-122"/>
              </a:rPr>
              <a:t>一</a:t>
            </a:r>
          </a:p>
        </p:txBody>
      </p:sp>
      <p:sp>
        <p:nvSpPr>
          <p:cNvPr id="37" name="椭圆 36"/>
          <p:cNvSpPr/>
          <p:nvPr/>
        </p:nvSpPr>
        <p:spPr>
          <a:xfrm>
            <a:off x="2166410" y="2986415"/>
            <a:ext cx="1979271" cy="1979271"/>
          </a:xfrm>
          <a:prstGeom prst="ellipse">
            <a:avLst/>
          </a:prstGeom>
          <a:noFill/>
          <a:ln w="25400">
            <a:solidFill>
              <a:schemeClr val="bg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8" name="直接连接符 37"/>
          <p:cNvCxnSpPr>
            <a:stCxn id="37" idx="2"/>
          </p:cNvCxnSpPr>
          <p:nvPr/>
        </p:nvCxnSpPr>
        <p:spPr>
          <a:xfrm flipH="1">
            <a:off x="867006" y="3976051"/>
            <a:ext cx="1299404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stCxn id="37" idx="0"/>
          </p:cNvCxnSpPr>
          <p:nvPr/>
        </p:nvCxnSpPr>
        <p:spPr>
          <a:xfrm flipH="1" flipV="1">
            <a:off x="3133725" y="2355215"/>
            <a:ext cx="22860" cy="6311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stCxn id="37" idx="4"/>
          </p:cNvCxnSpPr>
          <p:nvPr/>
        </p:nvCxnSpPr>
        <p:spPr>
          <a:xfrm>
            <a:off x="3156046" y="4965686"/>
            <a:ext cx="0" cy="18288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6294543" y="1971220"/>
            <a:ext cx="4398112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要有一种昂扬的氛围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你追我赶，互帮互学；斗志昂扬，激情飞扬。</a:t>
            </a: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6294755" y="3156585"/>
            <a:ext cx="4187190" cy="317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5914390" y="3536950"/>
            <a:ext cx="5159375" cy="17532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心理学告诉我们，情绪具有传递性和叠加性。在高考百日冲刺大决战中，我们的士气、决心和信心，需要大家相互传递和叠加。希望我们的校园书声朗朗，步伐整齐划一，口号响彻云霄。</a:t>
            </a:r>
          </a:p>
        </p:txBody>
      </p:sp>
      <p:pic>
        <p:nvPicPr>
          <p:cNvPr id="4" name="图片 3" descr="e3feeef94044457341443102c253b9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35" y="1388745"/>
            <a:ext cx="4314190" cy="4780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3" grpId="0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/>
        </p:nvSpPr>
        <p:spPr>
          <a:xfrm rot="810321">
            <a:off x="721360" y="3633133"/>
            <a:ext cx="10749280" cy="433547"/>
          </a:xfrm>
          <a:prstGeom prst="ellipse">
            <a:avLst/>
          </a:prstGeom>
          <a:solidFill>
            <a:schemeClr val="accent5">
              <a:lumMod val="75000"/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/>
        </p:nvCxnSpPr>
        <p:spPr>
          <a:xfrm flipH="1">
            <a:off x="3745149" y="4726053"/>
            <a:ext cx="408562" cy="408562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7539193" y="2013590"/>
            <a:ext cx="408562" cy="408562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7802880" y="2458085"/>
            <a:ext cx="373062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除此之外，还有最致命的不良心理，就是有些同学们整天想着万一高考考不上怎么办？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这样的同学也不太明智，预支了他的担忧。只有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天了，考好考不好是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天以后的事，现在担忧有什么作用呢？作用就是浪费你现在宝贵的复习时间。所以同学们就应该把握住现在这个很短的时间查漏补缺，而不是担心未来的事情。 </a:t>
            </a:r>
          </a:p>
        </p:txBody>
      </p:sp>
      <p:cxnSp>
        <p:nvCxnSpPr>
          <p:cNvPr id="54" name="直接连接符 53"/>
          <p:cNvCxnSpPr/>
          <p:nvPr/>
        </p:nvCxnSpPr>
        <p:spPr>
          <a:xfrm>
            <a:off x="7947755" y="2013590"/>
            <a:ext cx="2237361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1507788" y="5134615"/>
            <a:ext cx="2237361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819150" y="1403350"/>
            <a:ext cx="3552190" cy="33229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同学们对待错误就象对待敌人一样，要将它彻底消灭，绝不能浮光掠影，草草了事。凡出现错误，及时记录在案，并标明出自何处，认真写出出错原因和正确解法，并反问自已，是否我再也不会犯同样的错误？有不懂的问题，尽量向老师请教，并非只有老师才能帮你解答，而是因为老师会诊断出你出错的真正原因，找出你知识体系中的盲点，给你的最合理的建议和解决的方案。</a:t>
            </a:r>
          </a:p>
        </p:txBody>
      </p:sp>
      <p:pic>
        <p:nvPicPr>
          <p:cNvPr id="3" name="图片 2" descr="4d434e76dcaaf8d52bb9aeaba742de5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8915" y="2458085"/>
            <a:ext cx="3783965" cy="2675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2" grpId="0"/>
      <p:bldP spid="5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103679" y="2035811"/>
            <a:ext cx="7604125" cy="2740660"/>
            <a:chOff x="1063776" y="1072484"/>
            <a:chExt cx="5704572" cy="2049223"/>
          </a:xfrm>
          <a:noFill/>
        </p:grpSpPr>
        <p:sp>
          <p:nvSpPr>
            <p:cNvPr id="71" name="矩形 70"/>
            <p:cNvSpPr/>
            <p:nvPr/>
          </p:nvSpPr>
          <p:spPr>
            <a:xfrm>
              <a:off x="1064252" y="1083879"/>
              <a:ext cx="5704096" cy="1016065"/>
            </a:xfrm>
            <a:prstGeom prst="rect">
              <a:avLst/>
            </a:prstGeom>
            <a:grpFill/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endPara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spcBef>
                  <a:spcPct val="20000"/>
                </a:spcBef>
              </a:pPr>
              <a:endPara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spcBef>
                  <a:spcPct val="20000"/>
                </a:spcBef>
              </a:pPr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天就改写了你的人生！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1063776" y="2685369"/>
              <a:ext cx="3187891" cy="436338"/>
            </a:xfrm>
            <a:prstGeom prst="rect">
              <a:avLst/>
            </a:prstGeom>
            <a:grpFill/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再苦再累就</a:t>
              </a:r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天！</a:t>
              </a:r>
            </a:p>
          </p:txBody>
        </p:sp>
        <p:sp>
          <p:nvSpPr>
            <p:cNvPr id="73" name="矩形 72"/>
            <p:cNvSpPr/>
            <p:nvPr/>
          </p:nvSpPr>
          <p:spPr>
            <a:xfrm flipH="1">
              <a:off x="1063776" y="2147899"/>
              <a:ext cx="3380822" cy="436338"/>
            </a:xfrm>
            <a:prstGeom prst="rect">
              <a:avLst/>
            </a:prstGeom>
            <a:grpFill/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天一咬牙就过去了！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1064252" y="1072484"/>
              <a:ext cx="3538978" cy="436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天就决定了你的命运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！</a:t>
              </a:r>
            </a:p>
          </p:txBody>
        </p:sp>
      </p:grpSp>
      <p:pic>
        <p:nvPicPr>
          <p:cNvPr id="4" name="图片 3" descr="58cd4e3af0d9ce27b9a9934b2b1b53b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350" y="2035810"/>
            <a:ext cx="5474970" cy="4144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918845" y="1680210"/>
            <a:ext cx="2454910" cy="5537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在这仅剩的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天里</a:t>
            </a:r>
          </a:p>
        </p:txBody>
      </p:sp>
      <p:sp>
        <p:nvSpPr>
          <p:cNvPr id="51" name="矩形 50"/>
          <p:cNvSpPr/>
          <p:nvPr/>
        </p:nvSpPr>
        <p:spPr>
          <a:xfrm>
            <a:off x="3509645" y="1680210"/>
            <a:ext cx="2561590" cy="10147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你还有什么理由上课睡觉！</a:t>
            </a:r>
          </a:p>
        </p:txBody>
      </p:sp>
      <p:sp>
        <p:nvSpPr>
          <p:cNvPr id="54" name="矩形 53"/>
          <p:cNvSpPr/>
          <p:nvPr/>
        </p:nvSpPr>
        <p:spPr>
          <a:xfrm>
            <a:off x="6071235" y="1680210"/>
            <a:ext cx="2454910" cy="10153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你还有什么理由上学迟到！</a:t>
            </a:r>
          </a:p>
        </p:txBody>
      </p:sp>
      <p:sp>
        <p:nvSpPr>
          <p:cNvPr id="75" name="矩形 74"/>
          <p:cNvSpPr/>
          <p:nvPr/>
        </p:nvSpPr>
        <p:spPr>
          <a:xfrm>
            <a:off x="8790940" y="1679575"/>
            <a:ext cx="2454910" cy="10153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你还有什么理由不认真对待测试！</a:t>
            </a:r>
          </a:p>
        </p:txBody>
      </p:sp>
      <p:sp>
        <p:nvSpPr>
          <p:cNvPr id="81" name="矩形 80"/>
          <p:cNvSpPr/>
          <p:nvPr/>
        </p:nvSpPr>
        <p:spPr>
          <a:xfrm>
            <a:off x="763270" y="3710305"/>
            <a:ext cx="2424430" cy="1476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你还有什么理由让</a:t>
            </a:r>
            <a:r>
              <a:rPr lang="en-US" altLang="zh-CN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MPn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占用你宝贵的时间！</a:t>
            </a:r>
          </a:p>
        </p:txBody>
      </p:sp>
      <p:sp>
        <p:nvSpPr>
          <p:cNvPr id="84" name="矩形 83"/>
          <p:cNvSpPr/>
          <p:nvPr/>
        </p:nvSpPr>
        <p:spPr>
          <a:xfrm>
            <a:off x="3373755" y="3710305"/>
            <a:ext cx="2454910" cy="1476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你还有什么理由让手机分散你仅有的一点学习精力！</a:t>
            </a:r>
          </a:p>
        </p:txBody>
      </p:sp>
      <p:sp>
        <p:nvSpPr>
          <p:cNvPr id="87" name="矩形 86"/>
          <p:cNvSpPr/>
          <p:nvPr/>
        </p:nvSpPr>
        <p:spPr>
          <a:xfrm>
            <a:off x="6071235" y="3710305"/>
            <a:ext cx="2454910" cy="1476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你还有什么理由让感情上的问题成为你学习的障碍！</a:t>
            </a:r>
          </a:p>
        </p:txBody>
      </p:sp>
      <p:sp>
        <p:nvSpPr>
          <p:cNvPr id="91" name="矩形 90"/>
          <p:cNvSpPr/>
          <p:nvPr/>
        </p:nvSpPr>
        <p:spPr>
          <a:xfrm>
            <a:off x="8790940" y="3710305"/>
            <a:ext cx="2607310" cy="1476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你还有什么理由自习上说话，既影响他人又耽误自己！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Box 6"/>
          <p:cNvSpPr txBox="1"/>
          <p:nvPr/>
        </p:nvSpPr>
        <p:spPr>
          <a:xfrm>
            <a:off x="1395095" y="1581150"/>
            <a:ext cx="9426575" cy="1568450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 wrap="square" anchor="t">
            <a:spAutoFit/>
          </a:bodyPr>
          <a:lstStyle/>
          <a:p>
            <a:pPr algn="just" defTabSz="914400">
              <a:spcBef>
                <a:spcPct val="50000"/>
              </a:spcBef>
            </a:pPr>
            <a:r>
              <a:rPr lang="zh-CN" altLang="en-US" sz="4800" b="1" dirty="0">
                <a:solidFill>
                  <a:schemeClr val="accent5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把握生命里的每一分钟，全力以赴我们心中的梦！</a:t>
            </a:r>
          </a:p>
        </p:txBody>
      </p:sp>
      <p:pic>
        <p:nvPicPr>
          <p:cNvPr id="2" name="图片 1" descr="8ce33b78d92d28f975a6a428b7ca53c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" y="3890010"/>
            <a:ext cx="4768215" cy="2289175"/>
          </a:xfrm>
          <a:prstGeom prst="rect">
            <a:avLst/>
          </a:prstGeom>
        </p:spPr>
      </p:pic>
      <p:pic>
        <p:nvPicPr>
          <p:cNvPr id="4" name="图片 3" descr="8ce33b78d92d28f975a6a428b7ca53c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660" y="3989070"/>
            <a:ext cx="4784090" cy="2296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3"/>
          <p:cNvSpPr txBox="1"/>
          <p:nvPr/>
        </p:nvSpPr>
        <p:spPr>
          <a:xfrm>
            <a:off x="2415540" y="1794238"/>
            <a:ext cx="8740775" cy="304609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4800" b="1" dirty="0">
                <a:solidFill>
                  <a:schemeClr val="accent5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我能考上大学，</a:t>
            </a:r>
          </a:p>
          <a:p>
            <a:r>
              <a:rPr lang="zh-CN" altLang="en-US" sz="4800" b="1" dirty="0">
                <a:solidFill>
                  <a:schemeClr val="accent5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我一定能考上，</a:t>
            </a:r>
          </a:p>
          <a:p>
            <a:r>
              <a:rPr lang="zh-CN" altLang="en-US" sz="4800" b="1" dirty="0">
                <a:solidFill>
                  <a:schemeClr val="accent5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我一定能考上！</a:t>
            </a:r>
            <a:endParaRPr lang="zh-CN" altLang="en-US" sz="4800" b="1" dirty="0">
              <a:solidFill>
                <a:schemeClr val="accent5">
                  <a:lumMod val="75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4800" b="1" dirty="0" smtClean="0">
                <a:solidFill>
                  <a:schemeClr val="accent5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       </a:t>
            </a:r>
            <a:endParaRPr lang="zh-CN" altLang="en-US" sz="4800" b="1" dirty="0">
              <a:solidFill>
                <a:schemeClr val="accent5">
                  <a:lumMod val="7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2" name="图片 1" descr="a4af4b655e32442cdc50fea4036092b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355" y="3623945"/>
            <a:ext cx="4609465" cy="2491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" y="5715"/>
            <a:ext cx="5624195" cy="2441575"/>
          </a:xfrm>
          <a:prstGeom prst="rect">
            <a:avLst/>
          </a:prstGeom>
        </p:spPr>
      </p:pic>
      <p:pic>
        <p:nvPicPr>
          <p:cNvPr id="5" name="图片 4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90335" y="5715"/>
            <a:ext cx="5624195" cy="2441575"/>
          </a:xfrm>
          <a:prstGeom prst="rect">
            <a:avLst/>
          </a:prstGeom>
        </p:spPr>
      </p:pic>
      <p:pic>
        <p:nvPicPr>
          <p:cNvPr id="6" name="图片 5" descr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607" y="1971040"/>
            <a:ext cx="5619750" cy="1492250"/>
          </a:xfrm>
          <a:prstGeom prst="rect">
            <a:avLst/>
          </a:prstGeom>
        </p:spPr>
      </p:pic>
      <p:pic>
        <p:nvPicPr>
          <p:cNvPr id="7" name="图片 6" descr="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0080" y="4748530"/>
            <a:ext cx="5831840" cy="2070100"/>
          </a:xfrm>
          <a:prstGeom prst="rect">
            <a:avLst/>
          </a:prstGeom>
        </p:spPr>
      </p:pic>
      <p:pic>
        <p:nvPicPr>
          <p:cNvPr id="8" name="图片 7" descr="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9147" y="3709352"/>
            <a:ext cx="8045450" cy="313690"/>
          </a:xfrm>
          <a:prstGeom prst="rect">
            <a:avLst/>
          </a:prstGeom>
        </p:spPr>
      </p:pic>
      <p:pic>
        <p:nvPicPr>
          <p:cNvPr id="10" name="图片 9" descr="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0960" y="5285105"/>
            <a:ext cx="2834640" cy="1533525"/>
          </a:xfrm>
          <a:prstGeom prst="rect">
            <a:avLst/>
          </a:prstGeom>
        </p:spPr>
      </p:pic>
      <p:pic>
        <p:nvPicPr>
          <p:cNvPr id="11" name="图片 10" descr="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1920" y="3895725"/>
            <a:ext cx="3357880" cy="2922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wipe/>
      </p:transition>
    </mc:Choice>
    <mc:Fallback xmlns="">
      <p:transition spd="slow" advTm="3000">
        <p:wip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高考倒计时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1457</Words>
  <Application>Microsoft Office PowerPoint</Application>
  <PresentationFormat>宽屏</PresentationFormat>
  <Paragraphs>139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方正兰亭超细黑简体</vt:lpstr>
      <vt:lpstr>华文行楷</vt:lpstr>
      <vt:lpstr>华文楷体</vt:lpstr>
      <vt:lpstr>华文隶书</vt:lpstr>
      <vt:lpstr>华文细黑</vt:lpstr>
      <vt:lpstr>宋体</vt:lpstr>
      <vt:lpstr>微软雅黑</vt:lpstr>
      <vt:lpstr>Arial</vt:lpstr>
      <vt:lpstr>Calibri</vt:lpstr>
      <vt:lpstr>Calibri Light</vt:lpstr>
      <vt:lpstr>Geometr415 Blk BT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高考倒计时</dc:title>
  <dc:creator/>
  <cp:lastModifiedBy/>
  <cp:revision>9</cp:revision>
  <dcterms:created xsi:type="dcterms:W3CDTF">2018-03-05T02:51:00Z</dcterms:created>
  <dcterms:modified xsi:type="dcterms:W3CDTF">2018-04-29T01:15:41Z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2052-10.1.0.7311</vt:lpwstr>
  </property>
</Properties>
</file>