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0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0" autoAdjust="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9814B-C289-48F3-8A3E-D6784B267A4B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D9E4C-8F67-446B-A8DF-5639CEEBBF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499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966BE-64A4-4A42-898B-C27C82D35052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1183F-0210-4076-BF44-057CDDD7A0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91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41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94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12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26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858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146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368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183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236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734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553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86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38026"/>
            <a:ext cx="12192000" cy="17199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558"/>
            <a:ext cx="12192000" cy="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baike.baidu.com/item/%E5%8B%83%E5%85%B0%E7%99%BB%E5%A0%A1" TargetMode="External"/><Relationship Id="rId3" Type="http://schemas.openxmlformats.org/officeDocument/2006/relationships/image" Target="../media/image16.png"/><Relationship Id="rId7" Type="http://schemas.openxmlformats.org/officeDocument/2006/relationships/hyperlink" Target="https://baike.baidu.com/item/%E7%A6%8F%E7%A6%84%E5%9F%B9%E5%B0%9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ike.baidu.com/item/%E6%AC%A7%E6%96%87/8732940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s://baike.baidu.com/item/%E6%AC%A7%E6%96%87/8732940" TargetMode="External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image" Target="../media/image14.png"/><Relationship Id="rId5" Type="http://schemas.openxmlformats.org/officeDocument/2006/relationships/image" Target="../media/image21.jpeg"/><Relationship Id="rId10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10" Type="http://schemas.openxmlformats.org/officeDocument/2006/relationships/image" Target="../media/image6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baike.baidu.com/item/%E8%A1%8C%E4%B8%BA%E4%B8%BB%E4%B9%89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6.png"/><Relationship Id="rId5" Type="http://schemas.openxmlformats.org/officeDocument/2006/relationships/image" Target="../media/image33.png"/><Relationship Id="rId10" Type="http://schemas.openxmlformats.org/officeDocument/2006/relationships/image" Target="../media/image12.png"/><Relationship Id="rId4" Type="http://schemas.openxmlformats.org/officeDocument/2006/relationships/hyperlink" Target="https://baike.baidu.com/item/%E6%9C%89%E6%95%88%E6%95%99%E5%AD%A6" TargetMode="External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ike.baidu.com/item/%E5%88%9B%E9%80%A0%E6%80%A7%E6%80%9D%E7%BB%B4" TargetMode="External"/><Relationship Id="rId5" Type="http://schemas.openxmlformats.org/officeDocument/2006/relationships/hyperlink" Target="https://baike.baidu.com/item/%E7%8A%B6%E6%80%81" TargetMode="External"/><Relationship Id="rId4" Type="http://schemas.openxmlformats.org/officeDocument/2006/relationships/hyperlink" Target="https://baike.baidu.com/item/%E6%B1%82%E5%BC%82%E6%80%9D%E7%BB%B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4%B8%AD%E7%AD%89%E4%B8%93%E4%B8%9A%E5%AD%A6%E6%A0%A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53" y="531019"/>
            <a:ext cx="5851676" cy="56566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62994"/>
            <a:ext cx="11164389" cy="24950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21064492">
            <a:off x="3957950" y="2181146"/>
            <a:ext cx="45432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kern="1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小学开学季</a:t>
            </a:r>
            <a:r>
              <a:rPr lang="en-US" altLang="zh-CN" sz="4000" b="1" kern="100" dirty="0" err="1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4000" b="1" kern="1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  <a:endParaRPr lang="zh-CN" altLang="en-US" sz="4000" b="1" kern="100" dirty="0">
              <a:solidFill>
                <a:schemeClr val="bg1"/>
              </a:solidFill>
              <a:effectLst/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145" y="4579713"/>
            <a:ext cx="2654437" cy="2162082"/>
          </a:xfrm>
          <a:prstGeom prst="rect">
            <a:avLst/>
          </a:prstGeom>
        </p:spPr>
      </p:pic>
      <p:pic>
        <p:nvPicPr>
          <p:cNvPr id="5" name="林键标 - 暖雨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79006" y="-803689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56414" y="582166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汇报人：千库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681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 rot="21600000">
            <a:off x="1105989" y="2972813"/>
            <a:ext cx="2023080" cy="202308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690525" y="2972813"/>
            <a:ext cx="2023080" cy="202308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275061" y="2972813"/>
            <a:ext cx="2023080" cy="202308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859598" y="2972813"/>
            <a:ext cx="2023080" cy="202308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12235" y="428701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kern="100" dirty="0" smtClean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幼儿园介绍</a:t>
            </a:r>
            <a:endParaRPr lang="zh-CN" altLang="en-US" sz="1600" kern="100" dirty="0">
              <a:solidFill>
                <a:schemeClr val="bg1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83900" y="428701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kern="100" dirty="0" smtClean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教学理念</a:t>
            </a:r>
            <a:endParaRPr lang="zh-CN" altLang="en-US" sz="1600" kern="100" dirty="0">
              <a:solidFill>
                <a:schemeClr val="bg1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368436" y="4287019"/>
            <a:ext cx="1005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kern="100" dirty="0" smtClean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办学宗旨</a:t>
            </a:r>
            <a:endParaRPr lang="zh-CN" altLang="en-US" sz="1600" kern="100" dirty="0">
              <a:solidFill>
                <a:schemeClr val="bg1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99364" y="4287019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kern="100" dirty="0" smtClean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环境设施</a:t>
            </a:r>
            <a:endParaRPr lang="zh-CN" altLang="en-US" sz="1600" kern="100" dirty="0">
              <a:solidFill>
                <a:schemeClr val="bg1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93" y="5210314"/>
            <a:ext cx="3030583" cy="15097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6" y="618335"/>
            <a:ext cx="2405671" cy="16328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884" y="3237694"/>
            <a:ext cx="1515291" cy="6074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90" y="3239252"/>
            <a:ext cx="1445623" cy="7382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311" y="3271625"/>
            <a:ext cx="1361655" cy="8009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726" y="3279122"/>
            <a:ext cx="1096678" cy="63757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03" y="0"/>
            <a:ext cx="4266476" cy="15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73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airplan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33" grpId="0" animBg="1"/>
      <p:bldP spid="33" grpId="1" animBg="1"/>
      <p:bldP spid="34" grpId="0" animBg="1"/>
      <p:bldP spid="34" grpId="1" animBg="1"/>
      <p:bldP spid="37" grpId="0" animBg="1"/>
      <p:bldP spid="37" grpId="1" animBg="1"/>
      <p:bldP spid="9" grpId="0"/>
      <p:bldP spid="19" grpId="0"/>
      <p:bldP spid="21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25" y="4044915"/>
            <a:ext cx="850831" cy="11451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73" y="3425649"/>
            <a:ext cx="1543478" cy="20789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99856" y="769233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幼儿园简介</a:t>
            </a:r>
            <a:endParaRPr lang="zh-CN" altLang="en-US" sz="32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9855" y="1375958"/>
            <a:ext cx="910748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       欧文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1816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年创办了第一所幼儿学校。最初出现的幼儿教育机构多由一些慈善家、工业家举办，实质上不过是慈善性质的社会福利机构而已，那时的幼儿园叫“性格形成新学园”。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世界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上最有影响的幼儿园是由德国的教育家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福禄培尔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创办的。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1837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年，福禄培尔在德国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勃兰登堡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胆招收了一批儿童，成立了世界上第一个教育学龄前儿童的组织。在这个组织中，福禄培尔既不对孩子们进行单调的操练，更不体罚。孩子们经常被带到大自然中去，有时他们一起在花园或室内劳动。他注重培养孩子们的动手劳作技能和集体活动的能力。在多年的试验后，福禄培尔提出，这样的学园应该叫“幼儿园”，从此幼儿园的名称就被传播开来了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966" y="4291669"/>
            <a:ext cx="4833257" cy="25663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893" y="4894217"/>
            <a:ext cx="2118524" cy="16254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4" y="746526"/>
            <a:ext cx="1515291" cy="60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09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9856" y="76923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环境设施</a:t>
            </a:r>
            <a:endParaRPr lang="zh-CN" altLang="en-US" sz="32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9855" y="1375958"/>
            <a:ext cx="91074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       欧文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1816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年创办了第一所幼儿学校。最初出现的幼儿教育机构多由一些慈善家、工业家举办，实质上不过是慈善性质的社会福利机构而已，那时的幼儿园叫“性格形成新学园”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9842"/>
            <a:ext cx="3807562" cy="36281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3864529" y="2637945"/>
            <a:ext cx="2503976" cy="18754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9659440" y="2594956"/>
            <a:ext cx="2122714" cy="1337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8438605" y="4032741"/>
            <a:ext cx="2506799" cy="15454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5593261" y="3989822"/>
            <a:ext cx="2489200" cy="1864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913" y="2478510"/>
            <a:ext cx="1676400" cy="1258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92" y="738381"/>
            <a:ext cx="1096678" cy="63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93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99856" y="76923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环境设施</a:t>
            </a:r>
            <a:endParaRPr lang="zh-CN" altLang="en-US" sz="32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839308" y="1700752"/>
            <a:ext cx="2936966" cy="19562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3869725" y="2068256"/>
            <a:ext cx="2641566" cy="1680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6354">
            <a:off x="2339567" y="3537373"/>
            <a:ext cx="2173649" cy="2503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6703391" y="1818639"/>
            <a:ext cx="2658882" cy="1771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672" y="4062021"/>
            <a:ext cx="2687175" cy="1672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8692746" y="2777182"/>
            <a:ext cx="2608411" cy="17029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534" y="4611300"/>
            <a:ext cx="2366466" cy="22467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9856" y="76923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教学理念</a:t>
            </a:r>
            <a:endParaRPr lang="zh-CN" altLang="en-US" sz="32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9855" y="1375958"/>
            <a:ext cx="910748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半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叶西方的教学科学化运动，在美国实用主义哲学和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行为主义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心理学影响的教学效能核定运动后，引起了世界各国教育学者的关注。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世纪以前在西方教育理论中占主导地位的教学观是“教学是艺术”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但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以来科学思潮的影响，以及心理学特别是行为科学的发展，人们意识到，教学也是科学。即教学不仅有科学的基础，而且还可以用科学的方法来研究。于是，人们开始关注教学的哲学、心理学、社会学的理论基础，以及如何用观察、实验等科学的方法来研究教学问题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有效教学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就是在这一背景下提出来的。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4" y="3771229"/>
            <a:ext cx="1192933" cy="11117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934" y="5085806"/>
            <a:ext cx="1719066" cy="17721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798" y="3679789"/>
            <a:ext cx="1106755" cy="12946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15" y="3643200"/>
            <a:ext cx="1616182" cy="136782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752136" y="515058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发散思维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8131" y="515058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热爱学习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4126" y="515058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培养特长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70121" y="515058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热爱生活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81" y="3618830"/>
            <a:ext cx="1019594" cy="14165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2" y="637689"/>
            <a:ext cx="1445623" cy="73826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8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1" y="766771"/>
            <a:ext cx="1192933" cy="111176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952433" y="11687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发散思维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2433" y="1549143"/>
            <a:ext cx="4221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发散思维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Divergent Thinking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），又称辐射思维、放射思维、扩散思维或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求异思维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，是指大脑在思维时呈现的一种扩散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状态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的思维模式，它表现为思维视野广阔，思维呈现出多维发散状。如“一题多解”、“一事多写”、“一物多用”等方式，培养发散思维能力。 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不少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心理学家认为，发散思维是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创造性思维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的最主要的特点，是测定创造力的主要标志之一。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57" y="1638168"/>
            <a:ext cx="4222143" cy="41356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5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2433" y="11687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热爱学习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52433" y="1549143"/>
            <a:ext cx="422194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人从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出生到死亡学习从未间断，从哇哇学语开始慢慢通过学习了解这个世界。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学习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一种获取知识交流情感的方式，已经成为人们日常生活中不可缺少的一项重要内容，尤其是在二十一世纪这个知识经济时代，自主学习已是人们不断满足自身需要、充实原有知识结构，获取有价值的信息，并最终取得成功的法宝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7" y="768259"/>
            <a:ext cx="1019594" cy="14165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14" y="1322654"/>
            <a:ext cx="3059841" cy="48376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2433" y="11687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培养特长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52433" y="1549143"/>
            <a:ext cx="42219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专业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是指人类社会科学技术进步、生活生产实践中，用来描述职业生涯某一阶段、某一人群，用来谋生，长时期从事的具体业务作业规范。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也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指高等学校或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中等专业学校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根据社会专业分工的需要设立的学业类别。中国高等学校和中等专业学校，根据国家建设需要和学校性质设置各种专业。各专业都有独立的教学计划，以实现专业的培养目标和要求。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7" y="792629"/>
            <a:ext cx="1616182" cy="13678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70" y="1549143"/>
            <a:ext cx="4361669" cy="41409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1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2433" y="116876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热爱生活</a:t>
            </a:r>
            <a:endParaRPr lang="zh-CN" altLang="en-US" sz="14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52433" y="1549143"/>
            <a:ext cx="422194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生活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就是一只果盘，我们就是那拿果盘的人，总想装回收获，却经常无功而返。生活给人的诱惑实在太多，生活又不断地打击着急于索取者的积极性。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人们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常羡慕功成名就、百事百顺的人，认为他们是生活中的成功者，认为只有这些得到生活回报的人才会对生活充满感激，充满信心和激情。其实，真正懂得生活的人，对生活充满爱意的人，是那些在生活中遭遇挫折和不幸的人；是那些深知生活在世上，有快乐就有悲伤，有成功就有失败，有苦涩就有甘甜的人；是那些对生活没有过多奢求而认认真真生活的人；是那些把生活本身当作幸福的人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78" y="762418"/>
            <a:ext cx="1106755" cy="12946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31" y="1881051"/>
            <a:ext cx="4591058" cy="35226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86345" y="76923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办学宗旨</a:t>
            </a:r>
            <a:endParaRPr lang="zh-CN" altLang="en-US" sz="3200" b="1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65" y="2229394"/>
            <a:ext cx="8473335" cy="46286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929" y="3659312"/>
            <a:ext cx="3453646" cy="277196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679776" y="396003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办学宗旨</a:t>
            </a:r>
            <a:endParaRPr lang="zh-CN" altLang="en-US" sz="2400" b="1" kern="1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48849" y="4564100"/>
            <a:ext cx="2339102" cy="10237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100" dirty="0" smtClean="0">
                <a:solidFill>
                  <a:srgbClr val="00B0F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一切为了孩子、</a:t>
            </a:r>
            <a:endParaRPr lang="en-US" altLang="zh-CN" sz="1400" kern="100" dirty="0" smtClean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kern="1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为了孩子的一切。</a:t>
            </a:r>
            <a:endParaRPr lang="en-US" altLang="zh-CN" sz="1400" kern="1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让每个儿童有更好的未来！</a:t>
            </a:r>
            <a:endParaRPr lang="zh-CN" altLang="en-US" sz="1400" kern="100" dirty="0">
              <a:solidFill>
                <a:srgbClr val="00B0F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7433"/>
            <a:ext cx="2289380" cy="156056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86345" y="1375958"/>
            <a:ext cx="7193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校期望全体员生能认识基督福音的精神，效法圣伯多禄的芳表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热诚而正直、朴实而慷慨、勇于自新、乐于承担、永远怀抱希望，并在生活中，勉力实践“服膺真理，缔造和平”的校训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校秉承天主教的办学理想，以培育完整人格为目的。除传授学科知识外，尤著重陶冶学生品格，辅导学生在身心、人际关系及社会责任三方面同步成长，使成为具有修养和对社会与民族有承担感的人。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9" y="661133"/>
            <a:ext cx="1361655" cy="80097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0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4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949" y="204892"/>
            <a:ext cx="4754487" cy="58211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89714"/>
            <a:ext cx="11164389" cy="20682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145" y="4579713"/>
            <a:ext cx="2654437" cy="21620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2" y="-10758"/>
            <a:ext cx="2262867" cy="8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8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开学啦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986</Words>
  <Application>Microsoft Office PowerPoint</Application>
  <PresentationFormat>宽屏</PresentationFormat>
  <Paragraphs>50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华文琥珀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开学啦</dc:title>
  <dc:creator>Administrator</dc:creator>
  <cp:lastModifiedBy>faith123</cp:lastModifiedBy>
  <cp:revision>99</cp:revision>
  <dcterms:created xsi:type="dcterms:W3CDTF">2015-05-05T08:02:14Z</dcterms:created>
  <dcterms:modified xsi:type="dcterms:W3CDTF">2018-05-08T01:15:49Z</dcterms:modified>
</cp:coreProperties>
</file>