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20" r:id="rId3"/>
    <p:sldId id="314" r:id="rId4"/>
    <p:sldId id="315" r:id="rId5"/>
    <p:sldId id="297" r:id="rId6"/>
    <p:sldId id="281" r:id="rId7"/>
    <p:sldId id="322" r:id="rId9"/>
    <p:sldId id="283" r:id="rId10"/>
    <p:sldId id="301" r:id="rId11"/>
    <p:sldId id="302" r:id="rId12"/>
    <p:sldId id="284" r:id="rId13"/>
    <p:sldId id="286" r:id="rId14"/>
    <p:sldId id="289" r:id="rId15"/>
    <p:sldId id="290" r:id="rId16"/>
    <p:sldId id="308" r:id="rId17"/>
    <p:sldId id="299" r:id="rId18"/>
    <p:sldId id="298" r:id="rId19"/>
    <p:sldId id="324" r:id="rId20"/>
    <p:sldId id="323" r:id="rId21"/>
    <p:sldId id="318" r:id="rId22"/>
    <p:sldId id="288" r:id="rId23"/>
    <p:sldId id="312" r:id="rId24"/>
    <p:sldId id="31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99F"/>
    <a:srgbClr val="FFFFFF"/>
    <a:srgbClr val="C1C1C1"/>
    <a:srgbClr val="F9F9F9"/>
    <a:srgbClr val="F0F0F0"/>
    <a:srgbClr val="EEEEEE"/>
    <a:srgbClr val="3A3A3A"/>
    <a:srgbClr val="FEFEFE"/>
    <a:srgbClr val="9C9C9C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7ADF1-9C6B-49AE-B6B4-6E4D62786D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面料：力求高档，一般情况下首选毛料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色彩：庄重正统，不可轻浮随便，藏蓝色、灰色、棕色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图案：无图案为好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尺寸：大小合身，宽松适度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穿西装的基本要求：拆除商标、熨烫平整、系好纽扣、不卷不挽、慎穿毛衣、不与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恤衫配套、少装东西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面料：力求高档，一般情况下首选毛料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色彩：庄重正统，不可轻浮随便，藏蓝色、灰色、棕色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图案：无图案为好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尺寸：大小合身，宽松适度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穿西装的基本要求：拆除商标、熨烫平整、系好纽扣、不卷不挽、慎穿毛衣、不与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恤衫配套、少装东西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挺括整洁无褶皱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单一颜色，最好是白色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无图案为佳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长袖衬衫，无胸袋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大小合身，衣领和胸围要松紧适度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领型的选择兼顾本人脸形、脖长及打的领带结的大小。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穿衬衫时的注意事项：所有衣扣要系好，衬衣领高出西装领口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厘米，衬衣袖长应比西装衣袖长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厘米左右，衬衣下摆要均匀的掖进裤腰里。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挺括整洁无褶皱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单一颜色，最好是白色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无图案为佳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长袖衬衫，无胸袋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大小合身，衣领和胸围要松紧适度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领型的选择兼顾本人脸形、脖长及打的领带结的大小。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穿衬衫时的注意事项：所有衣扣要系好，衬衣领高出西装领口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厘米，衬衣袖长应比西装衣袖长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厘米左右，衬衣下摆要均匀的掖进裤腰里。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、站时系扣：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西装只有一粒扣子，请直接扣好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西装是单排两粒扣，只扣上面那一颗扣子就行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西装是单排三粒扣，可以只扣中间那一颗，也可以扣上面的第一颗与第二颗扣子。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如果是双排扣西装，请扣上与“内扣”对应的外扣即可。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如果内搭马甲，全部不需要系扣。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、坐时解扣：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男士坐下时，必须解开西装扣。无论解扣或系扣，都不能低头看着西装，要以非常流畅、自然的手势来进行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并请记得“由下往上”依序解扣，而系扣时则要由“由上往下”依序扣起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男子袜子的质地一般以棉质为宜，长度要高及小腿部位，不然坐下后露出皮肉。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一般不能穿花袜子，忌穿白色袜子。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忌穿尼龙袜子。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男子袜子的质地一般以棉质为宜，长度要高及小腿部位，不然坐下后露出皮肉。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一般不能穿花袜子，忌穿白色袜子。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忌穿尼龙袜子。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裤子过短，走路的时候裤子会有一些飘，太长又会觉得有些臃肿笨拙，所以一定要注意合适的长度。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西装讲究线条美，西裤必须要有中折线。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西裤长度以前面能盖住脚背、后边能遮住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厘米以上的鞋帮为宜。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不能将西裤裤管挽起来。裤边也不能卷起。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皮带：皮带色彩与裤子色彩搭配时，可采用同一色、类似色和对比色。一般说来，黑色皮带可以配任何服装。选择一条质量上乘、款式大方、新颖别致的皮带，可以增加男人的风度和气质。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手表：俗话说“男看表，女看包”。一般不戴电子表或潜水表、卡通表去参加宴会。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公文包：白领男性在公务活动中就随时随身携带一个公文包</a:t>
            </a:r>
            <a:endParaRPr lang="zh-CN" alt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9B30E-051C-4E94-B5FA-E9FD4B7616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8E059-D648-4817-9BFE-95B5E272B7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BE185-BB2A-4E9E-8466-6AA4404913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13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24" b="100000" l="7775" r="788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0900"/>
          <a:stretch>
            <a:fillRect/>
          </a:stretch>
        </p:blipFill>
        <p:spPr>
          <a:xfrm>
            <a:off x="3677162" y="-336145"/>
            <a:ext cx="8626430" cy="726837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22586" y="-52461"/>
            <a:ext cx="12526178" cy="6984694"/>
          </a:xfrm>
          <a:prstGeom prst="rect">
            <a:avLst/>
          </a:prstGeom>
          <a:solidFill>
            <a:srgbClr val="00206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标题 2"/>
          <p:cNvSpPr txBox="1"/>
          <p:nvPr/>
        </p:nvSpPr>
        <p:spPr>
          <a:xfrm>
            <a:off x="617906" y="2095921"/>
            <a:ext cx="6403642" cy="92034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60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魅力职场商务礼仪</a:t>
            </a:r>
            <a:endParaRPr lang="zh-CN" altLang="en-US" sz="6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副标题 1"/>
          <p:cNvSpPr txBox="1"/>
          <p:nvPr/>
        </p:nvSpPr>
        <p:spPr>
          <a:xfrm>
            <a:off x="693844" y="5165377"/>
            <a:ext cx="3569465" cy="591299"/>
          </a:xfrm>
          <a:prstGeom prst="rect">
            <a:avLst/>
          </a:prstGeom>
        </p:spPr>
        <p:txBody>
          <a:bodyPr/>
          <a:lstStyle>
            <a:lvl1pPr marL="361950" indent="-361950" algn="just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lang="zh-CN" altLang="en-US" sz="2800" kern="1200" baseline="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361950" indent="-361950" algn="just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18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讲师：</a:t>
            </a:r>
            <a:r>
              <a:rPr lang="en-US" altLang="zh-CN" sz="2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  <a:endParaRPr lang="en-US" altLang="zh-CN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副标题 1"/>
          <p:cNvSpPr txBox="1"/>
          <p:nvPr/>
        </p:nvSpPr>
        <p:spPr>
          <a:xfrm>
            <a:off x="617906" y="1504622"/>
            <a:ext cx="3569465" cy="591299"/>
          </a:xfrm>
          <a:prstGeom prst="rect">
            <a:avLst/>
          </a:prstGeom>
        </p:spPr>
        <p:txBody>
          <a:bodyPr/>
          <a:lstStyle>
            <a:lvl1pPr marL="361950" indent="-361950" algn="just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lang="zh-CN" altLang="en-US" sz="2800" kern="1200" baseline="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361950" indent="-361950" algn="just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18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新员工入职培训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3845" y="3082606"/>
            <a:ext cx="1619698" cy="34639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副标题 1"/>
          <p:cNvSpPr txBox="1"/>
          <p:nvPr/>
        </p:nvSpPr>
        <p:spPr>
          <a:xfrm>
            <a:off x="617906" y="3016268"/>
            <a:ext cx="3569465" cy="591299"/>
          </a:xfrm>
          <a:prstGeom prst="rect">
            <a:avLst/>
          </a:prstGeom>
        </p:spPr>
        <p:txBody>
          <a:bodyPr/>
          <a:lstStyle>
            <a:lvl1pPr marL="361950" indent="-361950" algn="just" defTabSz="6858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m"/>
              <a:defRPr lang="zh-CN" altLang="en-US" sz="2800" kern="1200" baseline="0" dirty="0" smtClean="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361950" indent="-361950" algn="just" defTabSz="6858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Char char=" "/>
              <a:defRPr sz="180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之着装礼仪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2" r="67147" b="7120"/>
          <a:stretch>
            <a:fillRect/>
          </a:stretch>
        </p:blipFill>
        <p:spPr>
          <a:xfrm>
            <a:off x="6096000" y="567266"/>
            <a:ext cx="2366016" cy="572346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" r="68095" b="9269"/>
          <a:stretch>
            <a:fillRect/>
          </a:stretch>
        </p:blipFill>
        <p:spPr>
          <a:xfrm>
            <a:off x="3645223" y="567266"/>
            <a:ext cx="2366016" cy="572346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12700"/>
          </a:effectLst>
        </p:spPr>
      </p:pic>
      <p:cxnSp>
        <p:nvCxnSpPr>
          <p:cNvPr id="9" name="直接连接符 8"/>
          <p:cNvCxnSpPr/>
          <p:nvPr/>
        </p:nvCxnSpPr>
        <p:spPr>
          <a:xfrm>
            <a:off x="3123997" y="2604920"/>
            <a:ext cx="824250" cy="2233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endCxn id="55" idx="1"/>
          </p:cNvCxnSpPr>
          <p:nvPr/>
        </p:nvCxnSpPr>
        <p:spPr>
          <a:xfrm flipV="1">
            <a:off x="7771849" y="4755373"/>
            <a:ext cx="1988469" cy="149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18340" y="5895633"/>
            <a:ext cx="733126" cy="845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3139026" y="473726"/>
            <a:ext cx="1401276" cy="170150"/>
            <a:chOff x="1828800" y="512286"/>
            <a:chExt cx="3877565" cy="17351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828800" y="512286"/>
              <a:ext cx="3054972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883772" y="512286"/>
              <a:ext cx="822593" cy="17351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734844" y="271466"/>
            <a:ext cx="287888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发型梳妆整齐，长发需挽起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4844" y="2440173"/>
            <a:ext cx="249733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正装，符合尺寸，大方得体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4843" y="3999095"/>
            <a:ext cx="2169841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裙长至膝盖，无花边为宜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4844" y="5346742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肤色丝袜，无洞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17743" y="936941"/>
            <a:ext cx="2665154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化淡妆，面带笑容，勤漱口，不吃辛辣、有异味的食物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171289" y="2406536"/>
            <a:ext cx="1482042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衣袋内不放重物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68213" y="3074639"/>
            <a:ext cx="271468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指甲常修剪，不留长指甲，边缘内无污垢，指甲油颜色以透明、肤色、不易剥落为宜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51466" y="5684032"/>
            <a:ext cx="3401865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黑色为佳，皮鞋常擦，，避免磨损、破裂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904684" y="3790899"/>
            <a:ext cx="1344868" cy="385990"/>
            <a:chOff x="2214390" y="3475856"/>
            <a:chExt cx="2878019" cy="266949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2281088" y="5251477"/>
            <a:ext cx="2291509" cy="260230"/>
            <a:chOff x="2214390" y="3922486"/>
            <a:chExt cx="3080678" cy="920762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7947300" y="3200230"/>
            <a:ext cx="927761" cy="228770"/>
            <a:chOff x="7001864" y="3313361"/>
            <a:chExt cx="3015850" cy="654709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53" name="直接连接符 52"/>
          <p:cNvCxnSpPr/>
          <p:nvPr/>
        </p:nvCxnSpPr>
        <p:spPr>
          <a:xfrm flipV="1">
            <a:off x="3916496" y="1152049"/>
            <a:ext cx="611703" cy="472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34844" y="1004203"/>
            <a:ext cx="3145305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不带夸张、花俏的耳环或项链等饰品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760318" y="4583018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勤洗澡，身上无汗味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7638873" y="1263184"/>
            <a:ext cx="1365289" cy="1746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endCxn id="25" idx="1"/>
          </p:cNvCxnSpPr>
          <p:nvPr/>
        </p:nvCxnSpPr>
        <p:spPr>
          <a:xfrm flipV="1">
            <a:off x="8099383" y="2578891"/>
            <a:ext cx="2071906" cy="1385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-191912" y="-173968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MH_Title"/>
          <p:cNvSpPr txBox="1"/>
          <p:nvPr>
            <p:custDataLst>
              <p:tags r:id="rId3"/>
            </p:custDataLst>
          </p:nvPr>
        </p:nvSpPr>
        <p:spPr>
          <a:xfrm>
            <a:off x="3809760" y="2889048"/>
            <a:ext cx="4650906" cy="1321247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女</a:t>
            </a:r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士着装礼仪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66189" y="998267"/>
            <a:ext cx="1547183" cy="1547183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204099" y="855003"/>
            <a:ext cx="1833713" cy="18337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403017" y="1055212"/>
            <a:ext cx="14283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</a:rPr>
              <a:t>01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8648241" y="355337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8108885" y="971319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2346921" y="4210295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V="1">
            <a:off x="1681730" y="4957881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2" r="67147" b="7120"/>
          <a:stretch>
            <a:fillRect/>
          </a:stretch>
        </p:blipFill>
        <p:spPr>
          <a:xfrm>
            <a:off x="6096000" y="567266"/>
            <a:ext cx="2366016" cy="572346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27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" r="68095" b="9269"/>
          <a:stretch>
            <a:fillRect/>
          </a:stretch>
        </p:blipFill>
        <p:spPr>
          <a:xfrm>
            <a:off x="3645223" y="567266"/>
            <a:ext cx="2366016" cy="572346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12700"/>
          </a:effectLst>
        </p:spPr>
      </p:pic>
      <p:cxnSp>
        <p:nvCxnSpPr>
          <p:cNvPr id="9" name="直接连接符 8"/>
          <p:cNvCxnSpPr/>
          <p:nvPr/>
        </p:nvCxnSpPr>
        <p:spPr>
          <a:xfrm>
            <a:off x="3123997" y="2604920"/>
            <a:ext cx="824250" cy="22339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endCxn id="55" idx="1"/>
          </p:cNvCxnSpPr>
          <p:nvPr/>
        </p:nvCxnSpPr>
        <p:spPr>
          <a:xfrm flipV="1">
            <a:off x="7771849" y="4755373"/>
            <a:ext cx="1988469" cy="149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18340" y="5895633"/>
            <a:ext cx="733126" cy="845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3139026" y="473726"/>
            <a:ext cx="1401276" cy="170150"/>
            <a:chOff x="1828800" y="512286"/>
            <a:chExt cx="3877565" cy="17351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828800" y="512286"/>
              <a:ext cx="3054972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883772" y="512286"/>
              <a:ext cx="822593" cy="17351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734844" y="271466"/>
            <a:ext cx="287888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发型梳妆整齐，长发需挽起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4844" y="2440173"/>
            <a:ext cx="249733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正装，符合尺寸，大方得体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34843" y="3999095"/>
            <a:ext cx="2169841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裙长至膝盖，无花边为宜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4844" y="5346742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肤色丝袜，无洞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94348" y="936941"/>
            <a:ext cx="2988549" cy="62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化淡妆，颈部、耳朵保持干净，勤漱口，不吃辛辣、有异味的食物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171289" y="2406536"/>
            <a:ext cx="1482042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衣袋内不放重物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968213" y="3074639"/>
            <a:ext cx="271468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指甲常修剪，不留长指甲，边缘内无污垢，指甲油颜色以透明、肤色、不易剥落为宜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42489" y="5684032"/>
            <a:ext cx="3310842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黑色为佳，皮鞋常擦，避免磨损、破裂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904684" y="3790899"/>
            <a:ext cx="1344868" cy="385990"/>
            <a:chOff x="2214390" y="3475856"/>
            <a:chExt cx="2878019" cy="266949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2281088" y="5251477"/>
            <a:ext cx="2291509" cy="260230"/>
            <a:chOff x="2214390" y="3922486"/>
            <a:chExt cx="3080678" cy="920762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7947300" y="3200230"/>
            <a:ext cx="927761" cy="228770"/>
            <a:chOff x="7001864" y="3313361"/>
            <a:chExt cx="3015850" cy="654709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53" name="直接连接符 52"/>
          <p:cNvCxnSpPr/>
          <p:nvPr/>
        </p:nvCxnSpPr>
        <p:spPr>
          <a:xfrm flipV="1">
            <a:off x="3916496" y="1152049"/>
            <a:ext cx="611703" cy="4722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34844" y="1004203"/>
            <a:ext cx="3145305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不带夸张、花俏的耳环或项链等饰品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760318" y="4583018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勤洗澡，身上无汗味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cxnSp>
        <p:nvCxnSpPr>
          <p:cNvPr id="57" name="直接连接符 56"/>
          <p:cNvCxnSpPr>
            <a:endCxn id="24" idx="1"/>
          </p:cNvCxnSpPr>
          <p:nvPr/>
        </p:nvCxnSpPr>
        <p:spPr>
          <a:xfrm flipV="1">
            <a:off x="7665156" y="1249334"/>
            <a:ext cx="1029192" cy="37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endCxn id="25" idx="1"/>
          </p:cNvCxnSpPr>
          <p:nvPr/>
        </p:nvCxnSpPr>
        <p:spPr>
          <a:xfrm flipV="1">
            <a:off x="8099383" y="2578891"/>
            <a:ext cx="2071906" cy="1385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191912" y="-254452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MH_Title"/>
          <p:cNvSpPr txBox="1"/>
          <p:nvPr>
            <p:custDataLst>
              <p:tags r:id="rId2"/>
            </p:custDataLst>
          </p:nvPr>
        </p:nvSpPr>
        <p:spPr>
          <a:xfrm>
            <a:off x="3809760" y="2889048"/>
            <a:ext cx="4650906" cy="1321247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男</a:t>
            </a:r>
            <a:r>
              <a:rPr lang="zh-CN" altLang="en-US" sz="4800" b="1" dirty="0" smtClean="0">
                <a:solidFill>
                  <a:schemeClr val="bg1"/>
                </a:solidFill>
                <a:cs typeface="+mn-ea"/>
                <a:sym typeface="+mn-lt"/>
              </a:rPr>
              <a:t>士着装礼仪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204099" y="855003"/>
            <a:ext cx="1833713" cy="183371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366189" y="998267"/>
            <a:ext cx="1547183" cy="1547183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5403017" y="1055212"/>
            <a:ext cx="14283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</a:rPr>
              <a:t>02</a:t>
            </a:r>
            <a:endParaRPr lang="zh-CN" altLang="en-US" sz="8800" b="1" dirty="0">
              <a:solidFill>
                <a:schemeClr val="bg1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V="1">
            <a:off x="8648241" y="355337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8108885" y="971319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2346921" y="4210295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1681730" y="4957881"/>
            <a:ext cx="1112077" cy="84651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175607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79593" y="1773993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工牌佩戴在左上方，须佩戴端正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023555" y="0"/>
            <a:ext cx="2144889" cy="6858000"/>
            <a:chOff x="5023555" y="0"/>
            <a:chExt cx="2144889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89" r="24361"/>
            <a:stretch>
              <a:fillRect/>
            </a:stretch>
          </p:blipFill>
          <p:spPr>
            <a:xfrm>
              <a:off x="5023555" y="0"/>
              <a:ext cx="2144889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67750" y="1766042"/>
              <a:ext cx="199985" cy="19104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175607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79593" y="1773993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工牌佩戴在左上方，须佩戴端正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750" y="1766042"/>
            <a:ext cx="199985" cy="191046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-299156" y="-257274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40613" y="4321848"/>
            <a:ext cx="5648862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cs typeface="+mn-ea"/>
              </a:rPr>
              <a:t>发型：</a:t>
            </a:r>
            <a:r>
              <a:rPr lang="zh-CN" altLang="en-US" dirty="0">
                <a:solidFill>
                  <a:schemeClr val="bg1"/>
                </a:solidFill>
                <a:cs typeface="+mn-ea"/>
              </a:rPr>
              <a:t>前发不遮眉，侧发不掩耳，后发不及</a:t>
            </a:r>
            <a:r>
              <a:rPr lang="zh-CN" altLang="en-US" dirty="0" smtClean="0">
                <a:solidFill>
                  <a:schemeClr val="bg1"/>
                </a:solidFill>
                <a:cs typeface="+mn-ea"/>
              </a:rPr>
              <a:t>领</a:t>
            </a:r>
            <a:endParaRPr lang="en-US" altLang="zh-CN" dirty="0">
              <a:solidFill>
                <a:schemeClr val="bg1"/>
              </a:solidFill>
              <a:cs typeface="+mn-ea"/>
            </a:endParaRPr>
          </a:p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cs typeface="+mn-ea"/>
              </a:rPr>
              <a:t>面部修饰：</a:t>
            </a:r>
            <a:r>
              <a:rPr lang="zh-CN" altLang="en-US" dirty="0">
                <a:solidFill>
                  <a:schemeClr val="bg1"/>
                </a:solidFill>
                <a:cs typeface="+mn-ea"/>
              </a:rPr>
              <a:t>剔须修面（每日必须），保持</a:t>
            </a:r>
            <a:r>
              <a:rPr lang="zh-CN" altLang="en-US" dirty="0" smtClean="0">
                <a:solidFill>
                  <a:schemeClr val="bg1"/>
                </a:solidFill>
                <a:cs typeface="+mn-ea"/>
              </a:rPr>
              <a:t>清洁</a:t>
            </a:r>
            <a:endParaRPr lang="zh-CN" altLang="en-US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13036" y="868085"/>
            <a:ext cx="3136516" cy="3143474"/>
            <a:chOff x="1092776" y="426977"/>
            <a:chExt cx="3136516" cy="3143474"/>
          </a:xfrm>
        </p:grpSpPr>
        <p:sp>
          <p:nvSpPr>
            <p:cNvPr id="4" name="椭圆 3"/>
            <p:cNvSpPr/>
            <p:nvPr/>
          </p:nvSpPr>
          <p:spPr>
            <a:xfrm>
              <a:off x="1092776" y="426977"/>
              <a:ext cx="3135797" cy="3135797"/>
            </a:xfrm>
            <a:prstGeom prst="ellipse">
              <a:avLst/>
            </a:prstGeom>
            <a:solidFill>
              <a:srgbClr val="F9F9F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3"/>
            <a:srcRect r="17139"/>
            <a:stretch>
              <a:fillRect/>
            </a:stretch>
          </p:blipFill>
          <p:spPr>
            <a:xfrm>
              <a:off x="1381170" y="444259"/>
              <a:ext cx="2848122" cy="3126192"/>
            </a:xfrm>
            <a:custGeom>
              <a:avLst/>
              <a:gdLst>
                <a:gd name="connsiteX0" fmla="*/ 1110020 w 2848122"/>
                <a:gd name="connsiteY0" fmla="*/ 0 h 3126192"/>
                <a:gd name="connsiteX1" fmla="*/ 1450427 w 2848122"/>
                <a:gd name="connsiteY1" fmla="*/ 0 h 3126192"/>
                <a:gd name="connsiteX2" fmla="*/ 1596210 w 2848122"/>
                <a:gd name="connsiteY2" fmla="*/ 22249 h 3126192"/>
                <a:gd name="connsiteX3" fmla="*/ 2848122 w 2848122"/>
                <a:gd name="connsiteY3" fmla="*/ 1558294 h 3126192"/>
                <a:gd name="connsiteX4" fmla="*/ 1440532 w 2848122"/>
                <a:gd name="connsiteY4" fmla="*/ 3118098 h 3126192"/>
                <a:gd name="connsiteX5" fmla="*/ 1280243 w 2848122"/>
                <a:gd name="connsiteY5" fmla="*/ 3126192 h 3126192"/>
                <a:gd name="connsiteX6" fmla="*/ 1280204 w 2848122"/>
                <a:gd name="connsiteY6" fmla="*/ 3126192 h 3126192"/>
                <a:gd name="connsiteX7" fmla="*/ 1119915 w 2848122"/>
                <a:gd name="connsiteY7" fmla="*/ 3118098 h 3126192"/>
                <a:gd name="connsiteX8" fmla="*/ 70356 w 2848122"/>
                <a:gd name="connsiteY8" fmla="*/ 2555624 h 3126192"/>
                <a:gd name="connsiteX9" fmla="*/ 0 w 2848122"/>
                <a:gd name="connsiteY9" fmla="*/ 2461538 h 3126192"/>
                <a:gd name="connsiteX10" fmla="*/ 0 w 2848122"/>
                <a:gd name="connsiteY10" fmla="*/ 655050 h 3126192"/>
                <a:gd name="connsiteX11" fmla="*/ 70356 w 2848122"/>
                <a:gd name="connsiteY11" fmla="*/ 560965 h 3126192"/>
                <a:gd name="connsiteX12" fmla="*/ 964237 w 2848122"/>
                <a:gd name="connsiteY12" fmla="*/ 22249 h 312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8122" h="3126192">
                  <a:moveTo>
                    <a:pt x="1110020" y="0"/>
                  </a:moveTo>
                  <a:lnTo>
                    <a:pt x="1450427" y="0"/>
                  </a:lnTo>
                  <a:lnTo>
                    <a:pt x="1596210" y="22249"/>
                  </a:lnTo>
                  <a:cubicBezTo>
                    <a:pt x="2310675" y="168450"/>
                    <a:pt x="2848122" y="800608"/>
                    <a:pt x="2848122" y="1558294"/>
                  </a:cubicBezTo>
                  <a:cubicBezTo>
                    <a:pt x="2848122" y="2370101"/>
                    <a:pt x="2231155" y="3037806"/>
                    <a:pt x="1440532" y="3118098"/>
                  </a:cubicBezTo>
                  <a:lnTo>
                    <a:pt x="1280243" y="3126192"/>
                  </a:lnTo>
                  <a:lnTo>
                    <a:pt x="1280204" y="3126192"/>
                  </a:lnTo>
                  <a:lnTo>
                    <a:pt x="1119915" y="3118098"/>
                  </a:lnTo>
                  <a:cubicBezTo>
                    <a:pt x="698249" y="3075276"/>
                    <a:pt x="325979" y="2865367"/>
                    <a:pt x="70356" y="2555624"/>
                  </a:cubicBezTo>
                  <a:lnTo>
                    <a:pt x="0" y="2461538"/>
                  </a:lnTo>
                  <a:lnTo>
                    <a:pt x="0" y="655050"/>
                  </a:lnTo>
                  <a:lnTo>
                    <a:pt x="70356" y="560965"/>
                  </a:lnTo>
                  <a:cubicBezTo>
                    <a:pt x="294026" y="289939"/>
                    <a:pt x="607004" y="95350"/>
                    <a:pt x="964237" y="22249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53" name="组合 52"/>
          <p:cNvGrpSpPr/>
          <p:nvPr/>
        </p:nvGrpSpPr>
        <p:grpSpPr>
          <a:xfrm>
            <a:off x="4241495" y="973363"/>
            <a:ext cx="1454400" cy="746588"/>
            <a:chOff x="2214390" y="3475856"/>
            <a:chExt cx="2878019" cy="266949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8" name="椭圆 57"/>
          <p:cNvSpPr/>
          <p:nvPr/>
        </p:nvSpPr>
        <p:spPr>
          <a:xfrm>
            <a:off x="5721035" y="802151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仪容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299156" y="-257274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6" name="Picture 2" descr="http://pic34.nipic.com/20131018/8840_090248596197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r="27596"/>
          <a:stretch>
            <a:fillRect/>
          </a:stretch>
        </p:blipFill>
        <p:spPr bwMode="auto">
          <a:xfrm>
            <a:off x="1302721" y="871279"/>
            <a:ext cx="3094038" cy="3094038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组合 46"/>
          <p:cNvGrpSpPr/>
          <p:nvPr/>
        </p:nvGrpSpPr>
        <p:grpSpPr>
          <a:xfrm>
            <a:off x="4486718" y="1458714"/>
            <a:ext cx="1384203" cy="347845"/>
            <a:chOff x="2214390" y="3475856"/>
            <a:chExt cx="2878019" cy="26694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1" name="矩形 50"/>
          <p:cNvSpPr/>
          <p:nvPr/>
        </p:nvSpPr>
        <p:spPr>
          <a:xfrm>
            <a:off x="754054" y="4476771"/>
            <a:ext cx="6247810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衬衣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的衣领要比西装的衣领高出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1CM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（或者手指一指）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最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上方衣领扣好后，可以容纳一个手指母的松紧度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896062" y="1287502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衬衫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631779" y="-144591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75219" y="1812942"/>
            <a:ext cx="167548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白色 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无图案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无胸袋 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长袖衬衫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为首选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75230" y="1850326"/>
            <a:ext cx="3084449" cy="2087290"/>
          </a:xfrm>
          <a:prstGeom prst="rect">
            <a:avLst/>
          </a:prstGeom>
          <a:noFill/>
          <a:ln w="38100">
            <a:solidFill>
              <a:srgbClr val="092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92" y="1461776"/>
            <a:ext cx="2797540" cy="2887068"/>
          </a:xfrm>
          <a:prstGeom prst="rect">
            <a:avLst/>
          </a:prstGeom>
        </p:spPr>
      </p:pic>
      <p:sp>
        <p:nvSpPr>
          <p:cNvPr id="72" name="矩形 71"/>
          <p:cNvSpPr/>
          <p:nvPr/>
        </p:nvSpPr>
        <p:spPr>
          <a:xfrm>
            <a:off x="8098230" y="2456099"/>
            <a:ext cx="1675489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蓝色</a:t>
            </a:r>
            <a:endParaRPr lang="en-US" altLang="zh-CN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位次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选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978526" y="1925336"/>
            <a:ext cx="3084449" cy="2087290"/>
          </a:xfrm>
          <a:prstGeom prst="rect">
            <a:avLst/>
          </a:prstGeom>
          <a:noFill/>
          <a:ln w="38100">
            <a:solidFill>
              <a:srgbClr val="092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835" y="1515828"/>
            <a:ext cx="2715357" cy="2873666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衬衫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270933" y="-144591"/>
            <a:ext cx="12880622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21000" r="8102"/>
          <a:stretch>
            <a:fillRect/>
          </a:stretch>
        </p:blipFill>
        <p:spPr>
          <a:xfrm>
            <a:off x="642074" y="605385"/>
            <a:ext cx="4165601" cy="3975668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879414" y="4759981"/>
            <a:ext cx="446674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    穿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衬衫时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第一个扣子不扣，其它所有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衣扣要系好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衬衣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下摆要均匀的掖进裤腰里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49535" y="1416264"/>
            <a:ext cx="1634513" cy="540823"/>
            <a:chOff x="4396760" y="1194842"/>
            <a:chExt cx="1690568" cy="622294"/>
          </a:xfrm>
        </p:grpSpPr>
        <p:grpSp>
          <p:nvGrpSpPr>
            <p:cNvPr id="50" name="组合 49"/>
            <p:cNvGrpSpPr/>
            <p:nvPr/>
          </p:nvGrpSpPr>
          <p:grpSpPr>
            <a:xfrm>
              <a:off x="4396760" y="1399183"/>
              <a:ext cx="1506738" cy="417953"/>
              <a:chOff x="2214390" y="3475856"/>
              <a:chExt cx="2878019" cy="266949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2214390" y="3742805"/>
                <a:ext cx="2027104" cy="0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 flipV="1">
                <a:off x="4241494" y="3475856"/>
                <a:ext cx="850915" cy="266949"/>
              </a:xfrm>
              <a:prstGeom prst="line">
                <a:avLst/>
              </a:prstGeom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54" name="椭圆 53"/>
            <p:cNvSpPr/>
            <p:nvPr/>
          </p:nvSpPr>
          <p:spPr>
            <a:xfrm>
              <a:off x="5949527" y="1194842"/>
              <a:ext cx="137801" cy="137801"/>
            </a:xfrm>
            <a:prstGeom prst="ellipse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文本框 57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衬衫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643068" y="-331558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0" t="20228" b="20"/>
          <a:stretch>
            <a:fillRect/>
          </a:stretch>
        </p:blipFill>
        <p:spPr>
          <a:xfrm>
            <a:off x="8666582" y="1946951"/>
            <a:ext cx="3042212" cy="3057810"/>
          </a:xfrm>
          <a:custGeom>
            <a:avLst/>
            <a:gdLst>
              <a:gd name="connsiteX0" fmla="*/ 1149304 w 2286883"/>
              <a:gd name="connsiteY0" fmla="*/ 0 h 2298608"/>
              <a:gd name="connsiteX1" fmla="*/ 2275258 w 2286883"/>
              <a:gd name="connsiteY1" fmla="*/ 917679 h 2298608"/>
              <a:gd name="connsiteX2" fmla="*/ 2286883 w 2286883"/>
              <a:gd name="connsiteY2" fmla="*/ 993848 h 2298608"/>
              <a:gd name="connsiteX3" fmla="*/ 2286883 w 2286883"/>
              <a:gd name="connsiteY3" fmla="*/ 1304760 h 2298608"/>
              <a:gd name="connsiteX4" fmla="*/ 2275258 w 2286883"/>
              <a:gd name="connsiteY4" fmla="*/ 1380929 h 2298608"/>
              <a:gd name="connsiteX5" fmla="*/ 1149304 w 2286883"/>
              <a:gd name="connsiteY5" fmla="*/ 2298608 h 2298608"/>
              <a:gd name="connsiteX6" fmla="*/ 0 w 2286883"/>
              <a:gd name="connsiteY6" fmla="*/ 1149304 h 2298608"/>
              <a:gd name="connsiteX7" fmla="*/ 1149304 w 2286883"/>
              <a:gd name="connsiteY7" fmla="*/ 0 h 2298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883" h="2298608">
                <a:moveTo>
                  <a:pt x="1149304" y="0"/>
                </a:moveTo>
                <a:cubicBezTo>
                  <a:pt x="1704704" y="0"/>
                  <a:pt x="2168090" y="393961"/>
                  <a:pt x="2275258" y="917679"/>
                </a:cubicBezTo>
                <a:lnTo>
                  <a:pt x="2286883" y="993848"/>
                </a:lnTo>
                <a:lnTo>
                  <a:pt x="2286883" y="1304760"/>
                </a:lnTo>
                <a:lnTo>
                  <a:pt x="2275258" y="1380929"/>
                </a:lnTo>
                <a:cubicBezTo>
                  <a:pt x="2168090" y="1904647"/>
                  <a:pt x="1704704" y="2298608"/>
                  <a:pt x="1149304" y="2298608"/>
                </a:cubicBezTo>
                <a:cubicBezTo>
                  <a:pt x="514561" y="2298608"/>
                  <a:pt x="0" y="1784047"/>
                  <a:pt x="0" y="1149304"/>
                </a:cubicBezTo>
                <a:cubicBezTo>
                  <a:pt x="0" y="514561"/>
                  <a:pt x="514561" y="0"/>
                  <a:pt x="1149304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grpSp>
        <p:nvGrpSpPr>
          <p:cNvPr id="50" name="组合 49"/>
          <p:cNvGrpSpPr/>
          <p:nvPr/>
        </p:nvGrpSpPr>
        <p:grpSpPr>
          <a:xfrm>
            <a:off x="7096716" y="3541683"/>
            <a:ext cx="1493629" cy="318648"/>
            <a:chOff x="7001864" y="3313361"/>
            <a:chExt cx="3015850" cy="654709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54" name="矩形 53"/>
          <p:cNvSpPr/>
          <p:nvPr/>
        </p:nvSpPr>
        <p:spPr>
          <a:xfrm>
            <a:off x="8309962" y="704651"/>
            <a:ext cx="3729622" cy="77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衬衣的袖口要比西装的袖口长</a:t>
            </a:r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1CM</a:t>
            </a:r>
            <a:endParaRPr lang="en-US" altLang="zh-CN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（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或者手指一指）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954621" y="3429000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袖口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877872" y="1291832"/>
            <a:ext cx="1831262" cy="2062884"/>
            <a:chOff x="3137726" y="2063676"/>
            <a:chExt cx="2414340" cy="2701909"/>
          </a:xfrm>
          <a:solidFill>
            <a:srgbClr val="FFFFFF"/>
          </a:solidFill>
        </p:grpSpPr>
        <p:grpSp>
          <p:nvGrpSpPr>
            <p:cNvPr id="62" name="组合 61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  <a:grpFill/>
          </p:grpSpPr>
          <p:grpSp>
            <p:nvGrpSpPr>
              <p:cNvPr id="64" name="组合 63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  <a:grpFill/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grpFill/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  <a:grpFill/>
              </p:spPr>
            </p:pic>
          </p:grpSp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grpFill/>
            </p:spPr>
          </p:pic>
        </p:grpSp>
        <p:sp>
          <p:nvSpPr>
            <p:cNvPr id="63" name="矩形 62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grp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6" t="10744" r="32009" b="11673"/>
          <a:stretch>
            <a:fillRect/>
          </a:stretch>
        </p:blipFill>
        <p:spPr>
          <a:xfrm>
            <a:off x="733870" y="1066872"/>
            <a:ext cx="1761066" cy="2246489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877872" y="4215647"/>
            <a:ext cx="1831262" cy="2062884"/>
            <a:chOff x="3137726" y="2063676"/>
            <a:chExt cx="2414340" cy="2701909"/>
          </a:xfrm>
          <a:solidFill>
            <a:srgbClr val="C1C1C1"/>
          </a:solidFill>
        </p:grpSpPr>
        <p:grpSp>
          <p:nvGrpSpPr>
            <p:cNvPr id="85" name="组合 84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  <a:grpFill/>
          </p:grpSpPr>
          <p:grpSp>
            <p:nvGrpSpPr>
              <p:cNvPr id="87" name="组合 86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  <a:grpFill/>
            </p:grpSpPr>
            <p:sp>
              <p:nvSpPr>
                <p:cNvPr id="89" name="矩形 88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grpFill/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90" name="图片 8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  <a:grpFill/>
              </p:spPr>
            </p:pic>
          </p:grpSp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grpFill/>
            </p:spPr>
          </p:pic>
        </p:grpSp>
        <p:sp>
          <p:nvSpPr>
            <p:cNvPr id="86" name="矩形 85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1505941" y="2638256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646464"/>
                </a:solidFill>
                <a:cs typeface="+mn-ea"/>
                <a:sym typeface="+mn-lt"/>
              </a:rPr>
              <a:t>太短</a:t>
            </a:r>
            <a:endParaRPr lang="zh-CN" altLang="en-US" dirty="0">
              <a:solidFill>
                <a:srgbClr val="646464"/>
              </a:solidFill>
              <a:cs typeface="+mn-ea"/>
              <a:sym typeface="+mn-lt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1522709" y="5572204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646464"/>
                </a:solidFill>
                <a:cs typeface="+mn-ea"/>
                <a:sym typeface="+mn-lt"/>
              </a:rPr>
              <a:t>太长</a:t>
            </a:r>
            <a:endParaRPr lang="zh-CN" altLang="en-US" dirty="0">
              <a:solidFill>
                <a:srgbClr val="646464"/>
              </a:solidFill>
              <a:cs typeface="+mn-ea"/>
              <a:sym typeface="+mn-lt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590668" y="5913795"/>
            <a:ext cx="110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Too Long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526874" y="2979847"/>
            <a:ext cx="110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Too Short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56" t="7992" r="2593" b="15205"/>
          <a:stretch>
            <a:fillRect/>
          </a:stretch>
        </p:blipFill>
        <p:spPr>
          <a:xfrm>
            <a:off x="723459" y="3905625"/>
            <a:ext cx="1591733" cy="2223911"/>
          </a:xfrm>
          <a:prstGeom prst="rect">
            <a:avLst/>
          </a:prstGeom>
        </p:spPr>
      </p:pic>
      <p:sp>
        <p:nvSpPr>
          <p:cNvPr id="97" name="文本框 96"/>
          <p:cNvSpPr txBox="1"/>
          <p:nvPr/>
        </p:nvSpPr>
        <p:spPr>
          <a:xfrm>
            <a:off x="9522797" y="1396175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合适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164147" y="-210418"/>
            <a:ext cx="12798616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266309" y="4441583"/>
            <a:ext cx="35153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正确位置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领带尖齐腰带上缘</a:t>
            </a:r>
            <a:endParaRPr lang="zh-CN" altLang="en-US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8589475" y="4441583"/>
            <a:ext cx="2776410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系的太长显得上身长</a:t>
            </a:r>
            <a:endParaRPr lang="zh-CN" altLang="en-US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2080" y="4441583"/>
            <a:ext cx="2776410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领带太短凸显小肚子</a:t>
            </a:r>
            <a:endParaRPr lang="zh-CN" altLang="en-US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768205" y="1691725"/>
            <a:ext cx="2450725" cy="3321177"/>
            <a:chOff x="845272" y="2449304"/>
            <a:chExt cx="2450725" cy="3321177"/>
          </a:xfrm>
        </p:grpSpPr>
        <p:sp>
          <p:nvSpPr>
            <p:cNvPr id="54" name="矩形 53"/>
            <p:cNvSpPr/>
            <p:nvPr/>
          </p:nvSpPr>
          <p:spPr>
            <a:xfrm>
              <a:off x="845272" y="2449304"/>
              <a:ext cx="2450725" cy="3321177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1100800" y="2458679"/>
              <a:ext cx="1866034" cy="15468"/>
            </a:xfrm>
            <a:prstGeom prst="line">
              <a:avLst/>
            </a:prstGeom>
            <a:ln w="38100">
              <a:solidFill>
                <a:srgbClr val="615F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7" r="231" b="25186"/>
          <a:stretch>
            <a:fillRect/>
          </a:stretch>
        </p:blipFill>
        <p:spPr>
          <a:xfrm>
            <a:off x="8700952" y="1072717"/>
            <a:ext cx="2542783" cy="324100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7" name="组合 6"/>
          <p:cNvGrpSpPr/>
          <p:nvPr/>
        </p:nvGrpSpPr>
        <p:grpSpPr>
          <a:xfrm>
            <a:off x="848697" y="1691725"/>
            <a:ext cx="2450725" cy="3321177"/>
            <a:chOff x="845272" y="2449304"/>
            <a:chExt cx="2450725" cy="3321177"/>
          </a:xfrm>
        </p:grpSpPr>
        <p:sp>
          <p:nvSpPr>
            <p:cNvPr id="2" name="矩形 1"/>
            <p:cNvSpPr/>
            <p:nvPr/>
          </p:nvSpPr>
          <p:spPr>
            <a:xfrm>
              <a:off x="845272" y="2449304"/>
              <a:ext cx="2450725" cy="3321177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1100800" y="2458679"/>
              <a:ext cx="1866034" cy="15468"/>
            </a:xfrm>
            <a:prstGeom prst="line">
              <a:avLst/>
            </a:prstGeom>
            <a:ln w="38100">
              <a:solidFill>
                <a:srgbClr val="615F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" r="69435" b="24801"/>
          <a:stretch>
            <a:fillRect/>
          </a:stretch>
        </p:blipFill>
        <p:spPr>
          <a:xfrm>
            <a:off x="848697" y="1235139"/>
            <a:ext cx="2450725" cy="325770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58" name="组合 57"/>
          <p:cNvGrpSpPr/>
          <p:nvPr/>
        </p:nvGrpSpPr>
        <p:grpSpPr>
          <a:xfrm>
            <a:off x="4774073" y="1644323"/>
            <a:ext cx="2450725" cy="3609790"/>
            <a:chOff x="845272" y="2449304"/>
            <a:chExt cx="2450725" cy="3321177"/>
          </a:xfrm>
        </p:grpSpPr>
        <p:sp>
          <p:nvSpPr>
            <p:cNvPr id="59" name="矩形 58"/>
            <p:cNvSpPr/>
            <p:nvPr/>
          </p:nvSpPr>
          <p:spPr>
            <a:xfrm>
              <a:off x="845272" y="2449304"/>
              <a:ext cx="2450725" cy="3321177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 flipH="1">
              <a:off x="1278897" y="2449748"/>
              <a:ext cx="1643407" cy="7115"/>
            </a:xfrm>
            <a:prstGeom prst="line">
              <a:avLst/>
            </a:prstGeom>
            <a:ln w="38100">
              <a:solidFill>
                <a:srgbClr val="615F6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5" r="35606" b="24559"/>
          <a:stretch>
            <a:fillRect/>
          </a:stretch>
        </p:blipFill>
        <p:spPr>
          <a:xfrm>
            <a:off x="4741820" y="1095802"/>
            <a:ext cx="2430049" cy="326814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2" name="矩形 61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领带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643068" y="-254452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82938" y="1684117"/>
            <a:ext cx="2829468" cy="3651696"/>
            <a:chOff x="511439" y="1007281"/>
            <a:chExt cx="2829468" cy="3651696"/>
          </a:xfrm>
          <a:solidFill>
            <a:schemeClr val="bg1">
              <a:lumMod val="85000"/>
            </a:schemeClr>
          </a:solidFill>
        </p:grpSpPr>
        <p:sp>
          <p:nvSpPr>
            <p:cNvPr id="3" name="矩形 2"/>
            <p:cNvSpPr/>
            <p:nvPr/>
          </p:nvSpPr>
          <p:spPr>
            <a:xfrm>
              <a:off x="665492" y="1007281"/>
              <a:ext cx="2675415" cy="35552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3" t="8132" r="65621" b="2685"/>
            <a:stretch>
              <a:fillRect/>
            </a:stretch>
          </p:blipFill>
          <p:spPr>
            <a:xfrm>
              <a:off x="511439" y="1172581"/>
              <a:ext cx="2695767" cy="3486396"/>
            </a:xfrm>
            <a:prstGeom prst="rect">
              <a:avLst/>
            </a:prstGeom>
            <a:grpFill/>
          </p:spPr>
        </p:pic>
      </p:grpSp>
      <p:grpSp>
        <p:nvGrpSpPr>
          <p:cNvPr id="7" name="组合 6"/>
          <p:cNvGrpSpPr/>
          <p:nvPr/>
        </p:nvGrpSpPr>
        <p:grpSpPr>
          <a:xfrm>
            <a:off x="4591531" y="1739561"/>
            <a:ext cx="2957674" cy="3706704"/>
            <a:chOff x="4520032" y="1062725"/>
            <a:chExt cx="2957674" cy="3706704"/>
          </a:xfrm>
          <a:solidFill>
            <a:schemeClr val="bg1">
              <a:lumMod val="8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4520032" y="1062725"/>
              <a:ext cx="2957674" cy="37067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00" t="7888" r="34294" b="2928"/>
            <a:stretch>
              <a:fillRect/>
            </a:stretch>
          </p:blipFill>
          <p:spPr>
            <a:xfrm>
              <a:off x="4646168" y="1172581"/>
              <a:ext cx="2695765" cy="3486397"/>
            </a:xfrm>
            <a:prstGeom prst="rect">
              <a:avLst/>
            </a:prstGeom>
            <a:grpFill/>
          </p:spPr>
        </p:pic>
      </p:grpSp>
      <p:grpSp>
        <p:nvGrpSpPr>
          <p:cNvPr id="8" name="组合 7"/>
          <p:cNvGrpSpPr/>
          <p:nvPr/>
        </p:nvGrpSpPr>
        <p:grpSpPr>
          <a:xfrm>
            <a:off x="8852394" y="1684117"/>
            <a:ext cx="2829866" cy="3670748"/>
            <a:chOff x="8780895" y="1007281"/>
            <a:chExt cx="2829866" cy="3670748"/>
          </a:xfrm>
          <a:solidFill>
            <a:schemeClr val="bg1">
              <a:lumMod val="85000"/>
            </a:schemeClr>
          </a:solidFill>
        </p:grpSpPr>
        <p:sp>
          <p:nvSpPr>
            <p:cNvPr id="51" name="矩形 50"/>
            <p:cNvSpPr/>
            <p:nvPr/>
          </p:nvSpPr>
          <p:spPr>
            <a:xfrm>
              <a:off x="8935346" y="1007281"/>
              <a:ext cx="2675415" cy="35552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73" t="6913" r="2521" b="3416"/>
            <a:stretch>
              <a:fillRect/>
            </a:stretch>
          </p:blipFill>
          <p:spPr>
            <a:xfrm>
              <a:off x="8780895" y="1172581"/>
              <a:ext cx="2695765" cy="3505448"/>
            </a:xfrm>
            <a:prstGeom prst="rect">
              <a:avLst/>
            </a:prstGeom>
            <a:grpFill/>
          </p:spPr>
        </p:pic>
      </p:grpSp>
      <p:sp>
        <p:nvSpPr>
          <p:cNvPr id="9" name="椭圆 8"/>
          <p:cNvSpPr/>
          <p:nvPr/>
        </p:nvSpPr>
        <p:spPr>
          <a:xfrm>
            <a:off x="1785358" y="3869316"/>
            <a:ext cx="173932" cy="1739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953714" y="3869316"/>
            <a:ext cx="173932" cy="1739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乘号 9"/>
          <p:cNvSpPr/>
          <p:nvPr/>
        </p:nvSpPr>
        <p:spPr>
          <a:xfrm>
            <a:off x="5919503" y="4215870"/>
            <a:ext cx="214222" cy="355497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乘号 58"/>
          <p:cNvSpPr/>
          <p:nvPr/>
        </p:nvSpPr>
        <p:spPr>
          <a:xfrm>
            <a:off x="10049961" y="4258533"/>
            <a:ext cx="214222" cy="355497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0049325" y="3875113"/>
            <a:ext cx="173932" cy="1739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10070106" y="3454717"/>
            <a:ext cx="173932" cy="1739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西服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643068" y="-254452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35654" y="970639"/>
            <a:ext cx="2969684" cy="3546567"/>
            <a:chOff x="735654" y="970639"/>
            <a:chExt cx="3056198" cy="3546567"/>
          </a:xfrm>
        </p:grpSpPr>
        <p:sp>
          <p:nvSpPr>
            <p:cNvPr id="47" name="矩形 46"/>
            <p:cNvSpPr/>
            <p:nvPr/>
          </p:nvSpPr>
          <p:spPr>
            <a:xfrm>
              <a:off x="735654" y="970639"/>
              <a:ext cx="3056198" cy="3546567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53" t="3364" r="5732" b="2905"/>
            <a:stretch>
              <a:fillRect/>
            </a:stretch>
          </p:blipFill>
          <p:spPr>
            <a:xfrm>
              <a:off x="842612" y="1117544"/>
              <a:ext cx="2822037" cy="3329632"/>
            </a:xfrm>
            <a:prstGeom prst="rect">
              <a:avLst/>
            </a:prstGeom>
          </p:spPr>
        </p:pic>
      </p:grpSp>
      <p:cxnSp>
        <p:nvCxnSpPr>
          <p:cNvPr id="49" name="直接连接符 48"/>
          <p:cNvCxnSpPr/>
          <p:nvPr/>
        </p:nvCxnSpPr>
        <p:spPr>
          <a:xfrm>
            <a:off x="3972787" y="2640638"/>
            <a:ext cx="18861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1966486" y="2663697"/>
            <a:ext cx="173932" cy="1739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0" t="56812" r="68877" b="34430"/>
          <a:stretch>
            <a:fillRect/>
          </a:stretch>
        </p:blipFill>
        <p:spPr>
          <a:xfrm>
            <a:off x="2083037" y="2554245"/>
            <a:ext cx="1207911" cy="361244"/>
          </a:xfrm>
          <a:prstGeom prst="rect">
            <a:avLst/>
          </a:prstGeom>
        </p:spPr>
      </p:pic>
      <p:sp>
        <p:nvSpPr>
          <p:cNvPr id="48" name="椭圆 47"/>
          <p:cNvSpPr/>
          <p:nvPr/>
        </p:nvSpPr>
        <p:spPr>
          <a:xfrm>
            <a:off x="6014350" y="2543627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西服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191912" y="-254452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835668" y="1711092"/>
            <a:ext cx="3342283" cy="3128833"/>
            <a:chOff x="3137726" y="2063676"/>
            <a:chExt cx="2414340" cy="2701909"/>
          </a:xfrm>
        </p:grpSpPr>
        <p:grpSp>
          <p:nvGrpSpPr>
            <p:cNvPr id="53" name="组合 52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59" name="矩形 58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61" name="图片 6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54" name="矩形 53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046592" y="1711092"/>
            <a:ext cx="3342283" cy="3128833"/>
            <a:chOff x="3137726" y="2063676"/>
            <a:chExt cx="2414340" cy="2701909"/>
          </a:xfrm>
        </p:grpSpPr>
        <p:grpSp>
          <p:nvGrpSpPr>
            <p:cNvPr id="64" name="组合 63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70" name="矩形 69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72" name="图片 7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65" name="矩形 64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647" y="1323852"/>
            <a:ext cx="3538938" cy="3193352"/>
          </a:xfrm>
          <a:prstGeom prst="rect">
            <a:avLst/>
          </a:prstGeom>
        </p:spPr>
      </p:pic>
      <p:sp>
        <p:nvSpPr>
          <p:cNvPr id="73" name="文本框 72"/>
          <p:cNvSpPr txBox="1"/>
          <p:nvPr/>
        </p:nvSpPr>
        <p:spPr>
          <a:xfrm>
            <a:off x="8172997" y="4169884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646464"/>
                </a:solidFill>
                <a:cs typeface="+mn-ea"/>
                <a:sym typeface="+mn-lt"/>
              </a:rPr>
              <a:t>棕色</a:t>
            </a:r>
            <a:endParaRPr lang="zh-CN" altLang="en-US" dirty="0" smtClean="0">
              <a:solidFill>
                <a:srgbClr val="646464"/>
              </a:solidFill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64170" y="4159694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dirty="0" smtClean="0">
                <a:solidFill>
                  <a:srgbClr val="646464"/>
                </a:solidFill>
                <a:cs typeface="+mn-ea"/>
                <a:sym typeface="+mn-lt"/>
              </a:rPr>
              <a:t>黑</a:t>
            </a:r>
            <a:r>
              <a:rPr lang="zh-CN" altLang="en-US" dirty="0">
                <a:solidFill>
                  <a:srgbClr val="646464"/>
                </a:solidFill>
                <a:cs typeface="+mn-ea"/>
                <a:sym typeface="+mn-lt"/>
              </a:rPr>
              <a:t>色</a:t>
            </a:r>
            <a:endParaRPr lang="zh-CN" altLang="en-US" dirty="0" smtClean="0">
              <a:solidFill>
                <a:srgbClr val="646464"/>
              </a:solidFill>
              <a:cs typeface="+mn-ea"/>
              <a:sym typeface="+mn-lt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2540237" y="4993200"/>
            <a:ext cx="3087444" cy="1054106"/>
            <a:chOff x="7001864" y="3313361"/>
            <a:chExt cx="3015850" cy="654709"/>
          </a:xfrm>
        </p:grpSpPr>
        <p:cxnSp>
          <p:nvCxnSpPr>
            <p:cNvPr id="79" name="直接连接符 78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83" name="椭圆 82"/>
          <p:cNvSpPr/>
          <p:nvPr/>
        </p:nvSpPr>
        <p:spPr>
          <a:xfrm>
            <a:off x="5701744" y="5992516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15903" r="6038" b="14538"/>
          <a:stretch>
            <a:fillRect/>
          </a:stretch>
        </p:blipFill>
        <p:spPr>
          <a:xfrm>
            <a:off x="619233" y="1672672"/>
            <a:ext cx="3676755" cy="2894608"/>
          </a:xfrm>
          <a:prstGeom prst="rect">
            <a:avLst/>
          </a:prstGeom>
        </p:spPr>
      </p:pic>
      <p:sp>
        <p:nvSpPr>
          <p:cNvPr id="74" name="矩形 73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皮鞋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270933" y="-254452"/>
            <a:ext cx="12688712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919701" y="1711188"/>
            <a:ext cx="2414340" cy="2708988"/>
            <a:chOff x="3137726" y="2063676"/>
            <a:chExt cx="2414340" cy="2708988"/>
          </a:xfrm>
        </p:grpSpPr>
        <p:grpSp>
          <p:nvGrpSpPr>
            <p:cNvPr id="9" name="组合 8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5" name="矩形 4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noFill/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76" name="图片 75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</p:spPr>
          </p:pic>
        </p:grpSp>
        <p:grpSp>
          <p:nvGrpSpPr>
            <p:cNvPr id="10" name="组合 9"/>
            <p:cNvGrpSpPr/>
            <p:nvPr/>
          </p:nvGrpSpPr>
          <p:grpSpPr>
            <a:xfrm>
              <a:off x="3137726" y="2215175"/>
              <a:ext cx="2244283" cy="2557489"/>
              <a:chOff x="925055" y="3470163"/>
              <a:chExt cx="2244283" cy="2557489"/>
            </a:xfrm>
          </p:grpSpPr>
          <p:pic>
            <p:nvPicPr>
              <p:cNvPr id="62" name="图片 61" descr="https://timgsa.baidu.com/timg?image&amp;quality=80&amp;size=b9999_10000&amp;sec=1506620391470&amp;di=f63b73eca16f432ea6d87a092c5884b7&amp;imgtype=0&amp;src=http%3A%2F%2Fimage.suning.cn%2Fuimg%2Fsop%2Fcommodity%2F195507749328343572431410_x.jp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266" t="15673" r="2279" b="45559"/>
              <a:stretch>
                <a:fillRect/>
              </a:stretch>
            </p:blipFill>
            <p:spPr bwMode="auto">
              <a:xfrm>
                <a:off x="964046" y="3493393"/>
                <a:ext cx="2205292" cy="2534259"/>
              </a:xfrm>
              <a:custGeom>
                <a:avLst/>
                <a:gdLst>
                  <a:gd name="connsiteX0" fmla="*/ 0 w 2236993"/>
                  <a:gd name="connsiteY0" fmla="*/ 0 h 2618082"/>
                  <a:gd name="connsiteX1" fmla="*/ 2236993 w 2236993"/>
                  <a:gd name="connsiteY1" fmla="*/ 0 h 2618082"/>
                  <a:gd name="connsiteX2" fmla="*/ 2236993 w 2236993"/>
                  <a:gd name="connsiteY2" fmla="*/ 2618082 h 2618082"/>
                  <a:gd name="connsiteX3" fmla="*/ 0 w 2236993"/>
                  <a:gd name="connsiteY3" fmla="*/ 2618082 h 2618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6993" h="2618082">
                    <a:moveTo>
                      <a:pt x="0" y="0"/>
                    </a:moveTo>
                    <a:lnTo>
                      <a:pt x="2236993" y="0"/>
                    </a:lnTo>
                    <a:lnTo>
                      <a:pt x="2236993" y="2618082"/>
                    </a:lnTo>
                    <a:lnTo>
                      <a:pt x="0" y="2618082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2" name="矩形 81"/>
              <p:cNvSpPr/>
              <p:nvPr/>
            </p:nvSpPr>
            <p:spPr>
              <a:xfrm>
                <a:off x="925055" y="3470163"/>
                <a:ext cx="2236993" cy="2550410"/>
              </a:xfrm>
              <a:prstGeom prst="rect">
                <a:avLst/>
              </a:prstGeom>
              <a:noFill/>
              <a:ln w="38100">
                <a:solidFill>
                  <a:srgbClr val="0922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890753" y="1711188"/>
            <a:ext cx="2414340" cy="2701909"/>
            <a:chOff x="7320048" y="303062"/>
            <a:chExt cx="2414340" cy="2701909"/>
          </a:xfrm>
        </p:grpSpPr>
        <p:grpSp>
          <p:nvGrpSpPr>
            <p:cNvPr id="85" name="组合 84"/>
            <p:cNvGrpSpPr/>
            <p:nvPr/>
          </p:nvGrpSpPr>
          <p:grpSpPr>
            <a:xfrm>
              <a:off x="7320048" y="303062"/>
              <a:ext cx="2414340" cy="2701909"/>
              <a:chOff x="3137726" y="2063676"/>
              <a:chExt cx="2414340" cy="2701909"/>
            </a:xfrm>
          </p:grpSpPr>
          <p:grpSp>
            <p:nvGrpSpPr>
              <p:cNvPr id="86" name="组合 85"/>
              <p:cNvGrpSpPr/>
              <p:nvPr/>
            </p:nvGrpSpPr>
            <p:grpSpPr>
              <a:xfrm>
                <a:off x="3266789" y="2063676"/>
                <a:ext cx="2285277" cy="2552567"/>
                <a:chOff x="3352795" y="1872094"/>
                <a:chExt cx="2323149" cy="2696847"/>
              </a:xfrm>
            </p:grpSpPr>
            <p:grpSp>
              <p:nvGrpSpPr>
                <p:cNvPr id="90" name="组合 89"/>
                <p:cNvGrpSpPr/>
                <p:nvPr/>
              </p:nvGrpSpPr>
              <p:grpSpPr>
                <a:xfrm>
                  <a:off x="3352795" y="1872094"/>
                  <a:ext cx="2323149" cy="2696847"/>
                  <a:chOff x="3352795" y="1872094"/>
                  <a:chExt cx="2323149" cy="2696847"/>
                </a:xfrm>
              </p:grpSpPr>
              <p:sp>
                <p:nvSpPr>
                  <p:cNvPr id="92" name="矩形 91"/>
                  <p:cNvSpPr/>
                  <p:nvPr/>
                </p:nvSpPr>
                <p:spPr>
                  <a:xfrm>
                    <a:off x="3362402" y="1872094"/>
                    <a:ext cx="2313542" cy="2696847"/>
                  </a:xfrm>
                  <a:prstGeom prst="rect">
                    <a:avLst/>
                  </a:prstGeom>
                  <a:noFill/>
                  <a:ln w="19050">
                    <a:solidFill>
                      <a:srgbClr val="EEEEE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93" name="图片 92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629" t="21177" r="15424" b="76631"/>
                  <a:stretch>
                    <a:fillRect/>
                  </a:stretch>
                </p:blipFill>
                <p:spPr>
                  <a:xfrm>
                    <a:off x="3352795" y="1884767"/>
                    <a:ext cx="2323149" cy="133764"/>
                  </a:xfrm>
                  <a:custGeom>
                    <a:avLst/>
                    <a:gdLst>
                      <a:gd name="connsiteX0" fmla="*/ 0 w 2265807"/>
                      <a:gd name="connsiteY0" fmla="*/ 0 h 130462"/>
                      <a:gd name="connsiteX1" fmla="*/ 2265807 w 2265807"/>
                      <a:gd name="connsiteY1" fmla="*/ 0 h 130462"/>
                      <a:gd name="connsiteX2" fmla="*/ 2265807 w 2265807"/>
                      <a:gd name="connsiteY2" fmla="*/ 130462 h 130462"/>
                      <a:gd name="connsiteX3" fmla="*/ 0 w 2265807"/>
                      <a:gd name="connsiteY3" fmla="*/ 130462 h 130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65807" h="130462">
                        <a:moveTo>
                          <a:pt x="0" y="0"/>
                        </a:moveTo>
                        <a:lnTo>
                          <a:pt x="2265807" y="0"/>
                        </a:lnTo>
                        <a:lnTo>
                          <a:pt x="2265807" y="130462"/>
                        </a:lnTo>
                        <a:lnTo>
                          <a:pt x="0" y="130462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91" name="图片 9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 rot="16200000">
                  <a:off x="4244620" y="3149297"/>
                  <a:ext cx="2684705" cy="154582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</p:spPr>
            </p:pic>
          </p:grpSp>
          <p:sp>
            <p:nvSpPr>
              <p:cNvPr id="89" name="矩形 88"/>
              <p:cNvSpPr/>
              <p:nvPr/>
            </p:nvSpPr>
            <p:spPr>
              <a:xfrm>
                <a:off x="3137726" y="2215175"/>
                <a:ext cx="2236993" cy="2550410"/>
              </a:xfrm>
              <a:prstGeom prst="rect">
                <a:avLst/>
              </a:prstGeom>
              <a:noFill/>
              <a:ln w="38100">
                <a:solidFill>
                  <a:srgbClr val="0922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69" name="图片 68" descr="https://timgsa.baidu.com/timg?image&amp;quality=80&amp;size=b9999_10000&amp;sec=1506620391470&amp;di=f63b73eca16f432ea6d87a092c5884b7&amp;imgtype=0&amp;src=http%3A%2F%2Fimage.suning.cn%2Fuimg%2Fsop%2Fcommodity%2F195507749328343572431410_x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88" t="58720" r="51657" b="2512"/>
            <a:stretch>
              <a:fillRect/>
            </a:stretch>
          </p:blipFill>
          <p:spPr bwMode="auto">
            <a:xfrm>
              <a:off x="7345069" y="476974"/>
              <a:ext cx="2186949" cy="2485951"/>
            </a:xfrm>
            <a:custGeom>
              <a:avLst/>
              <a:gdLst>
                <a:gd name="connsiteX0" fmla="*/ 0 w 2236993"/>
                <a:gd name="connsiteY0" fmla="*/ 0 h 2618082"/>
                <a:gd name="connsiteX1" fmla="*/ 2236993 w 2236993"/>
                <a:gd name="connsiteY1" fmla="*/ 0 h 2618082"/>
                <a:gd name="connsiteX2" fmla="*/ 2236993 w 2236993"/>
                <a:gd name="connsiteY2" fmla="*/ 2618082 h 2618082"/>
                <a:gd name="connsiteX3" fmla="*/ 0 w 2236993"/>
                <a:gd name="connsiteY3" fmla="*/ 2618082 h 261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6993" h="2618082">
                  <a:moveTo>
                    <a:pt x="0" y="0"/>
                  </a:moveTo>
                  <a:lnTo>
                    <a:pt x="2236993" y="0"/>
                  </a:lnTo>
                  <a:lnTo>
                    <a:pt x="2236993" y="2618082"/>
                  </a:lnTo>
                  <a:lnTo>
                    <a:pt x="0" y="2618082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</p:pic>
      </p:grpSp>
      <p:grpSp>
        <p:nvGrpSpPr>
          <p:cNvPr id="25" name="组合 24"/>
          <p:cNvGrpSpPr/>
          <p:nvPr/>
        </p:nvGrpSpPr>
        <p:grpSpPr>
          <a:xfrm>
            <a:off x="4905227" y="1711188"/>
            <a:ext cx="2414340" cy="2701909"/>
            <a:chOff x="7617535" y="1176394"/>
            <a:chExt cx="2414340" cy="2701909"/>
          </a:xfrm>
        </p:grpSpPr>
        <p:grpSp>
          <p:nvGrpSpPr>
            <p:cNvPr id="95" name="组合 94"/>
            <p:cNvGrpSpPr/>
            <p:nvPr/>
          </p:nvGrpSpPr>
          <p:grpSpPr>
            <a:xfrm>
              <a:off x="7617535" y="1176394"/>
              <a:ext cx="2414340" cy="2701909"/>
              <a:chOff x="3137726" y="2063676"/>
              <a:chExt cx="2414340" cy="2701909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3266789" y="2063676"/>
                <a:ext cx="2285277" cy="2552567"/>
                <a:chOff x="3352795" y="1872094"/>
                <a:chExt cx="2323149" cy="2696847"/>
              </a:xfrm>
            </p:grpSpPr>
            <p:grpSp>
              <p:nvGrpSpPr>
                <p:cNvPr id="99" name="组合 98"/>
                <p:cNvGrpSpPr/>
                <p:nvPr/>
              </p:nvGrpSpPr>
              <p:grpSpPr>
                <a:xfrm>
                  <a:off x="3352795" y="1872094"/>
                  <a:ext cx="2323149" cy="2696847"/>
                  <a:chOff x="3352795" y="1872094"/>
                  <a:chExt cx="2323149" cy="2696847"/>
                </a:xfrm>
              </p:grpSpPr>
              <p:sp>
                <p:nvSpPr>
                  <p:cNvPr id="101" name="矩形 100"/>
                  <p:cNvSpPr/>
                  <p:nvPr/>
                </p:nvSpPr>
                <p:spPr>
                  <a:xfrm>
                    <a:off x="3362402" y="1872094"/>
                    <a:ext cx="2313542" cy="2696847"/>
                  </a:xfrm>
                  <a:prstGeom prst="rect">
                    <a:avLst/>
                  </a:prstGeom>
                  <a:noFill/>
                  <a:ln w="19050">
                    <a:solidFill>
                      <a:srgbClr val="EEEEE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102" name="图片 101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629" t="21177" r="15424" b="76631"/>
                  <a:stretch>
                    <a:fillRect/>
                  </a:stretch>
                </p:blipFill>
                <p:spPr>
                  <a:xfrm>
                    <a:off x="3352795" y="1884767"/>
                    <a:ext cx="2323149" cy="133764"/>
                  </a:xfrm>
                  <a:custGeom>
                    <a:avLst/>
                    <a:gdLst>
                      <a:gd name="connsiteX0" fmla="*/ 0 w 2265807"/>
                      <a:gd name="connsiteY0" fmla="*/ 0 h 130462"/>
                      <a:gd name="connsiteX1" fmla="*/ 2265807 w 2265807"/>
                      <a:gd name="connsiteY1" fmla="*/ 0 h 130462"/>
                      <a:gd name="connsiteX2" fmla="*/ 2265807 w 2265807"/>
                      <a:gd name="connsiteY2" fmla="*/ 130462 h 130462"/>
                      <a:gd name="connsiteX3" fmla="*/ 0 w 2265807"/>
                      <a:gd name="connsiteY3" fmla="*/ 130462 h 130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65807" h="130462">
                        <a:moveTo>
                          <a:pt x="0" y="0"/>
                        </a:moveTo>
                        <a:lnTo>
                          <a:pt x="2265807" y="0"/>
                        </a:lnTo>
                        <a:lnTo>
                          <a:pt x="2265807" y="130462"/>
                        </a:lnTo>
                        <a:lnTo>
                          <a:pt x="0" y="130462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100" name="图片 99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 rot="16200000">
                  <a:off x="4244620" y="3149297"/>
                  <a:ext cx="2684705" cy="154582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sp>
            <p:nvSpPr>
              <p:cNvPr id="98" name="矩形 97"/>
              <p:cNvSpPr/>
              <p:nvPr/>
            </p:nvSpPr>
            <p:spPr>
              <a:xfrm>
                <a:off x="3137726" y="2215175"/>
                <a:ext cx="2236993" cy="2550410"/>
              </a:xfrm>
              <a:prstGeom prst="rect">
                <a:avLst/>
              </a:prstGeom>
              <a:noFill/>
              <a:ln w="38100">
                <a:solidFill>
                  <a:srgbClr val="09225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70" name="图片 69" descr="https://timgsa.baidu.com/timg?image&amp;quality=80&amp;size=b9999_10000&amp;sec=1506620391470&amp;di=f63b73eca16f432ea6d87a092c5884b7&amp;imgtype=0&amp;src=http%3A%2F%2Fimage.suning.cn%2Fuimg%2Fsop%2Fcommodity%2F195507749328343572431410_x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90" t="58544" r="3155" b="2688"/>
            <a:stretch>
              <a:fillRect/>
            </a:stretch>
          </p:blipFill>
          <p:spPr bwMode="auto">
            <a:xfrm>
              <a:off x="7659131" y="1354655"/>
              <a:ext cx="2183300" cy="2509986"/>
            </a:xfrm>
            <a:custGeom>
              <a:avLst/>
              <a:gdLst>
                <a:gd name="connsiteX0" fmla="*/ 0 w 2236993"/>
                <a:gd name="connsiteY0" fmla="*/ 0 h 2618082"/>
                <a:gd name="connsiteX1" fmla="*/ 2236993 w 2236993"/>
                <a:gd name="connsiteY1" fmla="*/ 0 h 2618082"/>
                <a:gd name="connsiteX2" fmla="*/ 2236993 w 2236993"/>
                <a:gd name="connsiteY2" fmla="*/ 2618082 h 2618082"/>
                <a:gd name="connsiteX3" fmla="*/ 0 w 2236993"/>
                <a:gd name="connsiteY3" fmla="*/ 2618082 h 261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6993" h="2618082">
                  <a:moveTo>
                    <a:pt x="0" y="0"/>
                  </a:moveTo>
                  <a:lnTo>
                    <a:pt x="2236993" y="0"/>
                  </a:lnTo>
                  <a:lnTo>
                    <a:pt x="2236993" y="2618082"/>
                  </a:lnTo>
                  <a:lnTo>
                    <a:pt x="0" y="2618082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椭圆 74"/>
          <p:cNvSpPr/>
          <p:nvPr/>
        </p:nvSpPr>
        <p:spPr>
          <a:xfrm rot="16200000">
            <a:off x="5647774" y="5595965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8" name="肘形连接符 77"/>
          <p:cNvCxnSpPr/>
          <p:nvPr/>
        </p:nvCxnSpPr>
        <p:spPr>
          <a:xfrm rot="16200000" flipH="1">
            <a:off x="4918217" y="4696888"/>
            <a:ext cx="991079" cy="605835"/>
          </a:xfrm>
          <a:prstGeom prst="bentConnector3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文本框 72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袜子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270933" y="-254452"/>
            <a:ext cx="12688712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278555" y="2877640"/>
            <a:ext cx="3363082" cy="2330063"/>
            <a:chOff x="3137726" y="2063676"/>
            <a:chExt cx="2414340" cy="2701909"/>
          </a:xfrm>
        </p:grpSpPr>
        <p:grpSp>
          <p:nvGrpSpPr>
            <p:cNvPr id="64" name="组合 63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66" name="组合 65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70" name="矩形 69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noFill/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72" name="图片 7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69" name="图片 6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65" name="矩形 64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EEEE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" t="16671" r="10732" b="5668"/>
          <a:stretch>
            <a:fillRect/>
          </a:stretch>
        </p:blipFill>
        <p:spPr>
          <a:xfrm>
            <a:off x="1301634" y="3029548"/>
            <a:ext cx="3069885" cy="2156895"/>
          </a:xfrm>
          <a:custGeom>
            <a:avLst/>
            <a:gdLst>
              <a:gd name="connsiteX0" fmla="*/ 0 w 5216079"/>
              <a:gd name="connsiteY0" fmla="*/ 0 h 3698645"/>
              <a:gd name="connsiteX1" fmla="*/ 5216079 w 5216079"/>
              <a:gd name="connsiteY1" fmla="*/ 0 h 3698645"/>
              <a:gd name="connsiteX2" fmla="*/ 5216079 w 5216079"/>
              <a:gd name="connsiteY2" fmla="*/ 3698645 h 3698645"/>
              <a:gd name="connsiteX3" fmla="*/ 0 w 5216079"/>
              <a:gd name="connsiteY3" fmla="*/ 3698645 h 36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6079" h="3698645">
                <a:moveTo>
                  <a:pt x="0" y="0"/>
                </a:moveTo>
                <a:lnTo>
                  <a:pt x="5216079" y="0"/>
                </a:lnTo>
                <a:lnTo>
                  <a:pt x="5216079" y="3698645"/>
                </a:lnTo>
                <a:lnTo>
                  <a:pt x="0" y="3698645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7375713" y="2877640"/>
            <a:ext cx="3338750" cy="2367966"/>
            <a:chOff x="7149308" y="2818778"/>
            <a:chExt cx="3338750" cy="2367966"/>
          </a:xfrm>
        </p:grpSpPr>
        <p:grpSp>
          <p:nvGrpSpPr>
            <p:cNvPr id="73" name="组合 72"/>
            <p:cNvGrpSpPr/>
            <p:nvPr/>
          </p:nvGrpSpPr>
          <p:grpSpPr>
            <a:xfrm>
              <a:off x="7149308" y="2818778"/>
              <a:ext cx="3338750" cy="2367966"/>
              <a:chOff x="3137726" y="2063676"/>
              <a:chExt cx="2414340" cy="2701909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3266789" y="2063676"/>
                <a:ext cx="2285277" cy="2552567"/>
                <a:chOff x="3352795" y="1872094"/>
                <a:chExt cx="2323149" cy="2696847"/>
              </a:xfrm>
            </p:grpSpPr>
            <p:grpSp>
              <p:nvGrpSpPr>
                <p:cNvPr id="76" name="组合 75"/>
                <p:cNvGrpSpPr/>
                <p:nvPr/>
              </p:nvGrpSpPr>
              <p:grpSpPr>
                <a:xfrm>
                  <a:off x="3352795" y="1872094"/>
                  <a:ext cx="2323149" cy="2696847"/>
                  <a:chOff x="3352795" y="1872094"/>
                  <a:chExt cx="2323149" cy="2696847"/>
                </a:xfrm>
              </p:grpSpPr>
              <p:sp>
                <p:nvSpPr>
                  <p:cNvPr id="79" name="矩形 78"/>
                  <p:cNvSpPr/>
                  <p:nvPr/>
                </p:nvSpPr>
                <p:spPr>
                  <a:xfrm>
                    <a:off x="3362402" y="1872094"/>
                    <a:ext cx="2313542" cy="2696847"/>
                  </a:xfrm>
                  <a:prstGeom prst="rect">
                    <a:avLst/>
                  </a:prstGeom>
                  <a:noFill/>
                  <a:ln w="19050">
                    <a:solidFill>
                      <a:srgbClr val="EEEEEE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pic>
                <p:nvPicPr>
                  <p:cNvPr id="82" name="图片 81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629" t="21177" r="15424" b="76631"/>
                  <a:stretch>
                    <a:fillRect/>
                  </a:stretch>
                </p:blipFill>
                <p:spPr>
                  <a:xfrm>
                    <a:off x="3352795" y="1884767"/>
                    <a:ext cx="2323149" cy="133764"/>
                  </a:xfrm>
                  <a:custGeom>
                    <a:avLst/>
                    <a:gdLst>
                      <a:gd name="connsiteX0" fmla="*/ 0 w 2265807"/>
                      <a:gd name="connsiteY0" fmla="*/ 0 h 130462"/>
                      <a:gd name="connsiteX1" fmla="*/ 2265807 w 2265807"/>
                      <a:gd name="connsiteY1" fmla="*/ 0 h 130462"/>
                      <a:gd name="connsiteX2" fmla="*/ 2265807 w 2265807"/>
                      <a:gd name="connsiteY2" fmla="*/ 130462 h 130462"/>
                      <a:gd name="connsiteX3" fmla="*/ 0 w 2265807"/>
                      <a:gd name="connsiteY3" fmla="*/ 130462 h 130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65807" h="130462">
                        <a:moveTo>
                          <a:pt x="0" y="0"/>
                        </a:moveTo>
                        <a:lnTo>
                          <a:pt x="2265807" y="0"/>
                        </a:lnTo>
                        <a:lnTo>
                          <a:pt x="2265807" y="130462"/>
                        </a:lnTo>
                        <a:lnTo>
                          <a:pt x="0" y="130462"/>
                        </a:lnTo>
                        <a:close/>
                      </a:path>
                    </a:pathLst>
                  </a:custGeom>
                </p:spPr>
              </p:pic>
            </p:grpSp>
            <p:pic>
              <p:nvPicPr>
                <p:cNvPr id="78" name="图片 77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 rot="16200000">
                  <a:off x="4244620" y="3149297"/>
                  <a:ext cx="2684705" cy="154582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</p:spPr>
            </p:pic>
          </p:grpSp>
          <p:sp>
            <p:nvSpPr>
              <p:cNvPr id="75" name="矩形 74"/>
              <p:cNvSpPr/>
              <p:nvPr/>
            </p:nvSpPr>
            <p:spPr>
              <a:xfrm>
                <a:off x="3137726" y="2215175"/>
                <a:ext cx="2236993" cy="2550410"/>
              </a:xfrm>
              <a:prstGeom prst="rect">
                <a:avLst/>
              </a:prstGeom>
              <a:noFill/>
              <a:ln w="38100">
                <a:solidFill>
                  <a:srgbClr val="EEEE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49" name="Picture 6" descr="https://timgsa.baidu.com/timg?image&amp;quality=80&amp;size=b9999_10000&amp;sec=1506622673809&amp;di=f023121756da0a597d3a26598662e5f9&amp;imgtype=0&amp;src=http%3A%2F%2Fimgsrc.baidu.com%2Fimgad%2Fpic%2Fitem%2Fbf096b63f6246b60d51be267e1f81a4c510fa288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146" b="12587"/>
            <a:stretch>
              <a:fillRect/>
            </a:stretch>
          </p:blipFill>
          <p:spPr bwMode="auto">
            <a:xfrm>
              <a:off x="7168444" y="2978114"/>
              <a:ext cx="3075417" cy="219546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5163921" y="1369692"/>
            <a:ext cx="1746304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文本框 58"/>
          <p:cNvSpPr txBox="1"/>
          <p:nvPr/>
        </p:nvSpPr>
        <p:spPr>
          <a:xfrm flipH="1">
            <a:off x="5147433" y="1002655"/>
            <a:ext cx="2239355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错误示范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175607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779593" y="1773993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工牌佩戴在左上方，须佩戴端正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023555" y="0"/>
            <a:ext cx="2144889" cy="6858000"/>
            <a:chOff x="5023555" y="0"/>
            <a:chExt cx="2144889" cy="68580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89" r="24361"/>
            <a:stretch>
              <a:fillRect/>
            </a:stretch>
          </p:blipFill>
          <p:spPr>
            <a:xfrm>
              <a:off x="5023555" y="0"/>
              <a:ext cx="2144889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67750" y="1766042"/>
              <a:ext cx="199985" cy="191046"/>
            </a:xfrm>
            <a:prstGeom prst="rect">
              <a:avLst/>
            </a:prstGeom>
          </p:spPr>
        </p:pic>
      </p:grpSp>
      <p:sp>
        <p:nvSpPr>
          <p:cNvPr id="45" name="矩形 44"/>
          <p:cNvSpPr/>
          <p:nvPr/>
        </p:nvSpPr>
        <p:spPr>
          <a:xfrm>
            <a:off x="-77118" y="-242707"/>
            <a:ext cx="12568273" cy="7357981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 rot="5400000">
            <a:off x="1123697" y="1899303"/>
            <a:ext cx="2667827" cy="2196200"/>
            <a:chOff x="3352795" y="1872094"/>
            <a:chExt cx="2323149" cy="2696847"/>
          </a:xfrm>
        </p:grpSpPr>
        <p:grpSp>
          <p:nvGrpSpPr>
            <p:cNvPr id="55" name="组合 54"/>
            <p:cNvGrpSpPr/>
            <p:nvPr/>
          </p:nvGrpSpPr>
          <p:grpSpPr>
            <a:xfrm>
              <a:off x="3352795" y="1872094"/>
              <a:ext cx="2323149" cy="2696847"/>
              <a:chOff x="3352795" y="1872094"/>
              <a:chExt cx="2323149" cy="2696847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362402" y="1872094"/>
                <a:ext cx="2313542" cy="2696847"/>
              </a:xfrm>
              <a:prstGeom prst="rect">
                <a:avLst/>
              </a:prstGeom>
              <a:solidFill>
                <a:srgbClr val="F0F0F0"/>
              </a:solidFill>
              <a:ln w="19050">
                <a:solidFill>
                  <a:srgbClr val="EEEEE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61" name="图片 6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>
                <a:off x="3352795" y="1884767"/>
                <a:ext cx="2323149" cy="133764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</p:spPr>
          </p:pic>
        </p:grp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29" t="21177" r="15424" b="76631"/>
            <a:stretch>
              <a:fillRect/>
            </a:stretch>
          </p:blipFill>
          <p:spPr>
            <a:xfrm rot="16200000">
              <a:off x="4244620" y="3149297"/>
              <a:ext cx="2684705" cy="154582"/>
            </a:xfrm>
            <a:custGeom>
              <a:avLst/>
              <a:gdLst>
                <a:gd name="connsiteX0" fmla="*/ 0 w 2265807"/>
                <a:gd name="connsiteY0" fmla="*/ 0 h 130462"/>
                <a:gd name="connsiteX1" fmla="*/ 2265807 w 2265807"/>
                <a:gd name="connsiteY1" fmla="*/ 0 h 130462"/>
                <a:gd name="connsiteX2" fmla="*/ 2265807 w 2265807"/>
                <a:gd name="connsiteY2" fmla="*/ 130462 h 130462"/>
                <a:gd name="connsiteX3" fmla="*/ 0 w 2265807"/>
                <a:gd name="connsiteY3" fmla="*/ 130462 h 13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5807" h="130462">
                  <a:moveTo>
                    <a:pt x="0" y="0"/>
                  </a:moveTo>
                  <a:lnTo>
                    <a:pt x="2265807" y="0"/>
                  </a:lnTo>
                  <a:lnTo>
                    <a:pt x="2265807" y="130462"/>
                  </a:lnTo>
                  <a:lnTo>
                    <a:pt x="0" y="130462"/>
                  </a:lnTo>
                  <a:close/>
                </a:path>
              </a:pathLst>
            </a:custGeom>
            <a:solidFill>
              <a:schemeClr val="bg1"/>
            </a:solidFill>
          </p:spPr>
        </p:pic>
      </p:grpSp>
      <p:sp>
        <p:nvSpPr>
          <p:cNvPr id="54" name="矩形 53"/>
          <p:cNvSpPr/>
          <p:nvPr/>
        </p:nvSpPr>
        <p:spPr>
          <a:xfrm rot="5400000">
            <a:off x="976478" y="1709285"/>
            <a:ext cx="2708628" cy="2194344"/>
          </a:xfrm>
          <a:prstGeom prst="rect">
            <a:avLst/>
          </a:prstGeom>
          <a:noFill/>
          <a:ln w="38100">
            <a:solidFill>
              <a:srgbClr val="092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4" t="13977" r="66145" b="12598"/>
          <a:stretch>
            <a:fillRect/>
          </a:stretch>
        </p:blipFill>
        <p:spPr>
          <a:xfrm>
            <a:off x="1277502" y="1275461"/>
            <a:ext cx="2251174" cy="2941901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62" name="组合 61"/>
          <p:cNvGrpSpPr/>
          <p:nvPr/>
        </p:nvGrpSpPr>
        <p:grpSpPr>
          <a:xfrm rot="5400000">
            <a:off x="4530355" y="1777478"/>
            <a:ext cx="2818491" cy="2324692"/>
            <a:chOff x="3137726" y="2063676"/>
            <a:chExt cx="2414340" cy="2701909"/>
          </a:xfrm>
        </p:grpSpPr>
        <p:grpSp>
          <p:nvGrpSpPr>
            <p:cNvPr id="63" name="组合 62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69" name="矩形 68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64" name="矩形 63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16" t="13078" r="2456" b="11879"/>
          <a:stretch>
            <a:fillRect/>
          </a:stretch>
        </p:blipFill>
        <p:spPr>
          <a:xfrm>
            <a:off x="4834243" y="1275461"/>
            <a:ext cx="2180459" cy="2941181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82" name="组合 81"/>
          <p:cNvGrpSpPr/>
          <p:nvPr/>
        </p:nvGrpSpPr>
        <p:grpSpPr>
          <a:xfrm rot="5400000">
            <a:off x="8388850" y="1753945"/>
            <a:ext cx="2818495" cy="2324692"/>
            <a:chOff x="3137726" y="2063676"/>
            <a:chExt cx="2414340" cy="2701909"/>
          </a:xfrm>
        </p:grpSpPr>
        <p:grpSp>
          <p:nvGrpSpPr>
            <p:cNvPr id="83" name="组合 82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86" name="组合 85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88" name="矩形 87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89" name="图片 88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85" name="矩形 84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5" t="13392" r="34437" b="12644"/>
          <a:stretch>
            <a:fillRect/>
          </a:stretch>
        </p:blipFill>
        <p:spPr>
          <a:xfrm>
            <a:off x="8692628" y="1272835"/>
            <a:ext cx="2180459" cy="2898862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97" name="文本框 96"/>
          <p:cNvSpPr txBox="1"/>
          <p:nvPr/>
        </p:nvSpPr>
        <p:spPr>
          <a:xfrm>
            <a:off x="1756243" y="4682010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合适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9269974" y="4682010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太短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510218" y="4682010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太长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2724" y="5417711"/>
            <a:ext cx="33134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裤</a:t>
            </a:r>
            <a:r>
              <a:rPr lang="zh-CN" altLang="en-US" dirty="0">
                <a:solidFill>
                  <a:schemeClr val="bg1"/>
                </a:solidFill>
              </a:rPr>
              <a:t>边刚好能到鞋子高度</a:t>
            </a:r>
            <a:r>
              <a:rPr lang="zh-CN" altLang="en-US" dirty="0" smtClean="0">
                <a:solidFill>
                  <a:schemeClr val="bg1"/>
                </a:solidFill>
              </a:rPr>
              <a:t>的</a:t>
            </a:r>
            <a:r>
              <a:rPr lang="en-US" altLang="zh-CN" dirty="0" smtClean="0">
                <a:solidFill>
                  <a:schemeClr val="bg1"/>
                </a:solidFill>
              </a:rPr>
              <a:t>1/2</a:t>
            </a:r>
            <a:r>
              <a:rPr lang="zh-CN" altLang="en-US" dirty="0" smtClean="0">
                <a:solidFill>
                  <a:schemeClr val="bg1"/>
                </a:solidFill>
              </a:rPr>
              <a:t>处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813027" y="5023601"/>
            <a:ext cx="110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Good Fit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578177" y="5023601"/>
            <a:ext cx="110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Too Long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9290907" y="5023601"/>
            <a:ext cx="1103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</a:rPr>
              <a:t>Too Short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917952" y="-257274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62074" y="3943927"/>
            <a:ext cx="2531606" cy="416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西裤平整，有裤线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2946400" y="4464772"/>
            <a:ext cx="243979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5580358" y="4400691"/>
            <a:ext cx="137801" cy="137801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69"/>
          <a:stretch>
            <a:fillRect/>
          </a:stretch>
        </p:blipFill>
        <p:spPr>
          <a:xfrm>
            <a:off x="-105003" y="76200"/>
            <a:ext cx="3413597" cy="67056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72"/>
          <a:stretch>
            <a:fillRect/>
          </a:stretch>
        </p:blipFill>
        <p:spPr>
          <a:xfrm>
            <a:off x="8388769" y="76200"/>
            <a:ext cx="3436661" cy="6705600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5551598" y="411105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 flipH="1">
            <a:off x="5597614" y="45218"/>
            <a:ext cx="1103821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裤线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5922739" y="4464772"/>
            <a:ext cx="319868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22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3" name="直接连接符 32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3" name="矩形 42"/>
          <p:cNvSpPr/>
          <p:nvPr/>
        </p:nvSpPr>
        <p:spPr>
          <a:xfrm>
            <a:off x="-191912" y="-254452"/>
            <a:ext cx="12790311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202094" y="411105"/>
            <a:ext cx="1799769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5207604" y="64963"/>
            <a:ext cx="2316772" cy="669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饰物搭配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320036" y="2011488"/>
            <a:ext cx="3455834" cy="2700888"/>
            <a:chOff x="3137726" y="2063676"/>
            <a:chExt cx="2414340" cy="2701909"/>
          </a:xfrm>
        </p:grpSpPr>
        <p:grpSp>
          <p:nvGrpSpPr>
            <p:cNvPr id="56" name="组合 55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60" name="矩形 59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61" name="图片 6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57" name="矩形 56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473152" y="2011488"/>
            <a:ext cx="3455834" cy="2700888"/>
            <a:chOff x="3137726" y="2063676"/>
            <a:chExt cx="2414340" cy="2701909"/>
          </a:xfrm>
        </p:grpSpPr>
        <p:grpSp>
          <p:nvGrpSpPr>
            <p:cNvPr id="67" name="组合 66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71" name="矩形 70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72" name="图片 71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68" name="矩形 67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65" name="图片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588" y="2294994"/>
            <a:ext cx="2971861" cy="2172413"/>
          </a:xfrm>
          <a:prstGeom prst="rect">
            <a:avLst/>
          </a:prstGeom>
        </p:spPr>
      </p:pic>
      <p:grpSp>
        <p:nvGrpSpPr>
          <p:cNvPr id="75" name="组合 74"/>
          <p:cNvGrpSpPr/>
          <p:nvPr/>
        </p:nvGrpSpPr>
        <p:grpSpPr>
          <a:xfrm>
            <a:off x="166920" y="2011488"/>
            <a:ext cx="3455834" cy="2700888"/>
            <a:chOff x="3137726" y="2063676"/>
            <a:chExt cx="2414340" cy="2701909"/>
          </a:xfrm>
        </p:grpSpPr>
        <p:grpSp>
          <p:nvGrpSpPr>
            <p:cNvPr id="76" name="组合 75"/>
            <p:cNvGrpSpPr/>
            <p:nvPr/>
          </p:nvGrpSpPr>
          <p:grpSpPr>
            <a:xfrm>
              <a:off x="3266789" y="2063676"/>
              <a:ext cx="2285277" cy="2552567"/>
              <a:chOff x="3352795" y="1872094"/>
              <a:chExt cx="2323149" cy="2696847"/>
            </a:xfrm>
          </p:grpSpPr>
          <p:grpSp>
            <p:nvGrpSpPr>
              <p:cNvPr id="78" name="组合 77"/>
              <p:cNvGrpSpPr/>
              <p:nvPr/>
            </p:nvGrpSpPr>
            <p:grpSpPr>
              <a:xfrm>
                <a:off x="3352795" y="1872094"/>
                <a:ext cx="2323149" cy="2696847"/>
                <a:chOff x="3352795" y="1872094"/>
                <a:chExt cx="2323149" cy="2696847"/>
              </a:xfrm>
            </p:grpSpPr>
            <p:sp>
              <p:nvSpPr>
                <p:cNvPr id="80" name="矩形 79"/>
                <p:cNvSpPr/>
                <p:nvPr/>
              </p:nvSpPr>
              <p:spPr>
                <a:xfrm>
                  <a:off x="3362402" y="1872094"/>
                  <a:ext cx="2313542" cy="2696847"/>
                </a:xfrm>
                <a:prstGeom prst="rect">
                  <a:avLst/>
                </a:prstGeom>
                <a:solidFill>
                  <a:srgbClr val="F0F0F0"/>
                </a:solidFill>
                <a:ln w="19050">
                  <a:solidFill>
                    <a:srgbClr val="EEEEE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pic>
              <p:nvPicPr>
                <p:cNvPr id="81" name="图片 80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5629" t="21177" r="15424" b="76631"/>
                <a:stretch>
                  <a:fillRect/>
                </a:stretch>
              </p:blipFill>
              <p:spPr>
                <a:xfrm>
                  <a:off x="3352795" y="1884767"/>
                  <a:ext cx="2323149" cy="133764"/>
                </a:xfrm>
                <a:custGeom>
                  <a:avLst/>
                  <a:gdLst>
                    <a:gd name="connsiteX0" fmla="*/ 0 w 2265807"/>
                    <a:gd name="connsiteY0" fmla="*/ 0 h 130462"/>
                    <a:gd name="connsiteX1" fmla="*/ 2265807 w 2265807"/>
                    <a:gd name="connsiteY1" fmla="*/ 0 h 130462"/>
                    <a:gd name="connsiteX2" fmla="*/ 2265807 w 2265807"/>
                    <a:gd name="connsiteY2" fmla="*/ 130462 h 130462"/>
                    <a:gd name="connsiteX3" fmla="*/ 0 w 2265807"/>
                    <a:gd name="connsiteY3" fmla="*/ 130462 h 130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5807" h="130462">
                      <a:moveTo>
                        <a:pt x="0" y="0"/>
                      </a:moveTo>
                      <a:lnTo>
                        <a:pt x="2265807" y="0"/>
                      </a:lnTo>
                      <a:lnTo>
                        <a:pt x="2265807" y="130462"/>
                      </a:lnTo>
                      <a:lnTo>
                        <a:pt x="0" y="130462"/>
                      </a:lnTo>
                      <a:close/>
                    </a:path>
                  </a:pathLst>
                </a:custGeom>
              </p:spPr>
            </p:pic>
          </p:grpSp>
          <p:pic>
            <p:nvPicPr>
              <p:cNvPr id="79" name="图片 7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629" t="21177" r="15424" b="76631"/>
              <a:stretch>
                <a:fillRect/>
              </a:stretch>
            </p:blipFill>
            <p:spPr>
              <a:xfrm rot="16200000">
                <a:off x="4244620" y="3149297"/>
                <a:ext cx="2684705" cy="154582"/>
              </a:xfrm>
              <a:custGeom>
                <a:avLst/>
                <a:gdLst>
                  <a:gd name="connsiteX0" fmla="*/ 0 w 2265807"/>
                  <a:gd name="connsiteY0" fmla="*/ 0 h 130462"/>
                  <a:gd name="connsiteX1" fmla="*/ 2265807 w 2265807"/>
                  <a:gd name="connsiteY1" fmla="*/ 0 h 130462"/>
                  <a:gd name="connsiteX2" fmla="*/ 2265807 w 2265807"/>
                  <a:gd name="connsiteY2" fmla="*/ 130462 h 130462"/>
                  <a:gd name="connsiteX3" fmla="*/ 0 w 2265807"/>
                  <a:gd name="connsiteY3" fmla="*/ 130462 h 130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5807" h="130462">
                    <a:moveTo>
                      <a:pt x="0" y="0"/>
                    </a:moveTo>
                    <a:lnTo>
                      <a:pt x="2265807" y="0"/>
                    </a:lnTo>
                    <a:lnTo>
                      <a:pt x="2265807" y="130462"/>
                    </a:lnTo>
                    <a:lnTo>
                      <a:pt x="0" y="130462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</p:pic>
        </p:grpSp>
        <p:sp>
          <p:nvSpPr>
            <p:cNvPr id="77" name="矩形 76"/>
            <p:cNvSpPr/>
            <p:nvPr/>
          </p:nvSpPr>
          <p:spPr>
            <a:xfrm>
              <a:off x="3137726" y="2215175"/>
              <a:ext cx="2236993" cy="2550410"/>
            </a:xfrm>
            <a:prstGeom prst="rect">
              <a:avLst/>
            </a:prstGeom>
            <a:noFill/>
            <a:ln w="38100">
              <a:solidFill>
                <a:srgbClr val="0922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3372">
            <a:off x="4954192" y="1453128"/>
            <a:ext cx="2363813" cy="3611381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t="7747"/>
          <a:stretch>
            <a:fillRect/>
          </a:stretch>
        </p:blipFill>
        <p:spPr>
          <a:xfrm>
            <a:off x="413703" y="1953860"/>
            <a:ext cx="3061027" cy="2609216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5520559" y="4980265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手表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814028" y="4980265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皮带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312698" y="4980265"/>
            <a:ext cx="1144913" cy="416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公文包</a:t>
            </a:r>
            <a:endParaRPr lang="zh-CN" altLang="en-US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76174" y="5482934"/>
            <a:ext cx="2880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白领</a:t>
            </a:r>
            <a:r>
              <a:rPr lang="zh-CN" altLang="en-US" dirty="0">
                <a:solidFill>
                  <a:schemeClr val="bg1"/>
                </a:solidFill>
              </a:rPr>
              <a:t>男性在公务活动中就随时随身携带一个公文包</a:t>
            </a:r>
            <a:endParaRPr lang="zh-CN" altLang="en-US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784304" y="5482934"/>
            <a:ext cx="31446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皮带色彩与裤子色彩搭配时，可采用同一色、类似色和对比色</a:t>
            </a:r>
            <a:r>
              <a:rPr lang="zh-CN" altLang="en-US" dirty="0" smtClean="0">
                <a:solidFill>
                  <a:schemeClr val="bg1"/>
                </a:solidFill>
              </a:rPr>
              <a:t>。黑色</a:t>
            </a:r>
            <a:r>
              <a:rPr lang="zh-CN" altLang="en-US" dirty="0">
                <a:solidFill>
                  <a:schemeClr val="bg1"/>
                </a:solidFill>
              </a:rPr>
              <a:t>皮带可以配任何服装</a:t>
            </a:r>
            <a:r>
              <a:rPr lang="zh-CN" altLang="en-US" dirty="0" smtClean="0">
                <a:solidFill>
                  <a:schemeClr val="bg1"/>
                </a:solidFill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734161" y="5482934"/>
            <a:ext cx="30745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俗话说</a:t>
            </a:r>
            <a:r>
              <a:rPr lang="zh-CN" altLang="en-US" dirty="0">
                <a:solidFill>
                  <a:schemeClr val="bg1"/>
                </a:solidFill>
              </a:rPr>
              <a:t>“男看表，女看</a:t>
            </a:r>
            <a:r>
              <a:rPr lang="zh-CN" altLang="en-US" dirty="0" smtClean="0">
                <a:solidFill>
                  <a:schemeClr val="bg1"/>
                </a:solidFill>
              </a:rPr>
              <a:t>包”一般</a:t>
            </a:r>
            <a:r>
              <a:rPr lang="zh-CN" altLang="en-US" dirty="0">
                <a:solidFill>
                  <a:schemeClr val="bg1"/>
                </a:solidFill>
              </a:rPr>
              <a:t>不戴电子表或潜水表、卡通表去参加宴会。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10140414" y="5407273"/>
            <a:ext cx="4921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5846945" y="5407273"/>
            <a:ext cx="4921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1639084" y="5407273"/>
            <a:ext cx="4921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23555" y="0"/>
            <a:ext cx="2144889" cy="685800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3227942" y="1456032"/>
            <a:ext cx="2054646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340097" y="2663697"/>
            <a:ext cx="277074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214390" y="6115190"/>
            <a:ext cx="340421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40" idx="1"/>
          </p:cNvCxnSpPr>
          <p:nvPr/>
        </p:nvCxnSpPr>
        <p:spPr>
          <a:xfrm flipV="1">
            <a:off x="7023522" y="1946348"/>
            <a:ext cx="3151251" cy="1074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632154" y="4855272"/>
            <a:ext cx="3210277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6411817" y="6127464"/>
            <a:ext cx="320088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828800" y="512286"/>
            <a:ext cx="305497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4883772" y="512286"/>
            <a:ext cx="822593" cy="1735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753668" y="335951"/>
            <a:ext cx="1703943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经常刮胡须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3668" y="1230060"/>
            <a:ext cx="265873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领带紧贴领口，系得美观大方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3668" y="2440173"/>
            <a:ext cx="2027104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西装口袋不放物品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3668" y="3541683"/>
            <a:ext cx="17865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领口袖口无污渍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3668" y="4670893"/>
            <a:ext cx="158642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短指甲保持清洁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3668" y="5950512"/>
            <a:ext cx="196834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黑色或深色袜子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925210" y="231515"/>
            <a:ext cx="256778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短发，保持头发的清洁，整齐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77604" y="951972"/>
            <a:ext cx="181538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精神饱满，面带微笑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174773" y="1773993"/>
            <a:ext cx="131821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正确佩戴工牌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79593" y="2810302"/>
            <a:ext cx="2713397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衬衫选择白色或单色浅色无污渍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017714" y="3779112"/>
            <a:ext cx="1475276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西装平整，清洁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842431" y="4660106"/>
            <a:ext cx="165055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西裤平整，有裤线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570411" y="5925651"/>
            <a:ext cx="1922579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cs typeface="+mn-ea"/>
                <a:sym typeface="+mn-lt"/>
              </a:rPr>
              <a:t>裤长为盖住鞋跟的</a:t>
            </a:r>
            <a:r>
              <a:rPr lang="en-US" altLang="zh-CN" sz="1400" dirty="0" smtClean="0">
                <a:cs typeface="+mn-ea"/>
                <a:sym typeface="+mn-lt"/>
              </a:rPr>
              <a:t>2/3</a:t>
            </a:r>
            <a:endParaRPr lang="zh-CN" altLang="en-US" sz="1400" dirty="0" smtClean="0"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214390" y="3475856"/>
            <a:ext cx="2878019" cy="266949"/>
            <a:chOff x="2214390" y="3475856"/>
            <a:chExt cx="2878019" cy="26694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14390" y="3742805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4241494" y="3475856"/>
              <a:ext cx="850915" cy="266949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214390" y="3922486"/>
            <a:ext cx="3080678" cy="920762"/>
            <a:chOff x="2214390" y="3922486"/>
            <a:chExt cx="3080678" cy="920762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2214390" y="4843248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V="1">
              <a:off x="4249552" y="3922486"/>
              <a:ext cx="1045516" cy="91753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67" name="直接连接符 66"/>
          <p:cNvCxnSpPr/>
          <p:nvPr/>
        </p:nvCxnSpPr>
        <p:spPr>
          <a:xfrm>
            <a:off x="6547538" y="417720"/>
            <a:ext cx="237216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6411817" y="951972"/>
            <a:ext cx="3239946" cy="186205"/>
            <a:chOff x="6411817" y="951972"/>
            <a:chExt cx="3239946" cy="186205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7279600" y="1138177"/>
              <a:ext cx="2372163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411817" y="951972"/>
              <a:ext cx="871726" cy="186205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7023522" y="2491340"/>
            <a:ext cx="1756071" cy="505167"/>
            <a:chOff x="7023522" y="2491340"/>
            <a:chExt cx="1756071" cy="505167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0308" y="2996507"/>
              <a:ext cx="899285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7023522" y="2491340"/>
              <a:ext cx="856786" cy="505167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7001864" y="3313361"/>
            <a:ext cx="3015850" cy="654709"/>
            <a:chOff x="7001864" y="3313361"/>
            <a:chExt cx="3015850" cy="65470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990610" y="3968070"/>
              <a:ext cx="2027104" cy="0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7001864" y="3313361"/>
              <a:ext cx="988746" cy="651956"/>
            </a:xfrm>
            <a:prstGeom prst="line">
              <a:avLst/>
            </a:prstGeom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45" name="矩形 44"/>
          <p:cNvSpPr/>
          <p:nvPr/>
        </p:nvSpPr>
        <p:spPr>
          <a:xfrm>
            <a:off x="-917952" y="-257274"/>
            <a:ext cx="13241468" cy="7372548"/>
          </a:xfrm>
          <a:prstGeom prst="rect">
            <a:avLst/>
          </a:prstGeom>
          <a:solidFill>
            <a:schemeClr val="tx1">
              <a:lumMod val="50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7682316" y="716946"/>
            <a:ext cx="4680323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西装的</a:t>
            </a:r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</a:t>
            </a:r>
            <a:r>
              <a:rPr lang="zh-CN" altLang="en-US" sz="2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个“三”原则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716374" y="2861482"/>
            <a:ext cx="1030395" cy="3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656917" y="2188143"/>
            <a:ext cx="4655908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即全身穿着限制在三种颜色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之内</a:t>
            </a:r>
            <a:endParaRPr lang="zh-CN" altLang="en-US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682317" y="2839037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三一定律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656917" y="3314850"/>
            <a:ext cx="465590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鞋子、皮带、公文包 一个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颜色</a:t>
            </a:r>
            <a:endParaRPr lang="zh-CN" altLang="en-US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16374" y="4057663"/>
            <a:ext cx="1030395" cy="3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682317" y="4035215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三大禁忌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656917" y="4468840"/>
            <a:ext cx="46559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忌衣袖商标未摘掉、忌西装与皮鞋不相配、忌不打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领带</a:t>
            </a:r>
            <a:endParaRPr lang="zh-CN" altLang="en-US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716374" y="1721366"/>
            <a:ext cx="1030395" cy="3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682317" y="1712330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三色原则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9" name="直接连接符 78"/>
          <p:cNvCxnSpPr/>
          <p:nvPr/>
        </p:nvCxnSpPr>
        <p:spPr>
          <a:xfrm flipH="1">
            <a:off x="1962346" y="1296682"/>
            <a:ext cx="192103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矩形 81"/>
          <p:cNvSpPr>
            <a:spLocks noChangeArrowheads="1"/>
          </p:cNvSpPr>
          <p:nvPr/>
        </p:nvSpPr>
        <p:spPr bwMode="auto">
          <a:xfrm>
            <a:off x="577533" y="716946"/>
            <a:ext cx="4680323" cy="5539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西装的颜色搭配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16557" y="1916175"/>
            <a:ext cx="2164215" cy="3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77534" y="1910209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两个单色，一个图案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616557" y="3625343"/>
            <a:ext cx="1082108" cy="3574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52134" y="2450417"/>
            <a:ext cx="465590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在西服套装、衬衣、领带中，最少要有两个单色，最多一个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图案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577534" y="3629347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深浅交错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552133" y="4169555"/>
            <a:ext cx="4809075" cy="124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深色西服配浅色衬衫和鲜艳、中深色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领带</a:t>
            </a:r>
            <a:endParaRPr lang="en-US" altLang="zh-CN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中深色西服配浅色衬衫和深色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领带</a:t>
            </a:r>
            <a:endParaRPr lang="en-US" altLang="zh-CN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zh-CN" altLang="en-US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浅色西服配中深色衬衫和深色</a:t>
            </a:r>
            <a:r>
              <a:rPr lang="zh-CN" altLang="en-US" kern="1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领带</a:t>
            </a:r>
            <a:endParaRPr lang="zh-CN" altLang="en-US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r="24361"/>
          <a:stretch>
            <a:fillRect/>
          </a:stretch>
        </p:blipFill>
        <p:spPr>
          <a:xfrm>
            <a:off x="5018950" y="23980"/>
            <a:ext cx="2144889" cy="685800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404" y="1623712"/>
            <a:ext cx="199985" cy="191046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5572586" y="405303"/>
            <a:ext cx="1030395" cy="26808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文本框 53"/>
          <p:cNvSpPr txBox="1"/>
          <p:nvPr/>
        </p:nvSpPr>
        <p:spPr>
          <a:xfrm flipH="1">
            <a:off x="5583959" y="26248"/>
            <a:ext cx="1103821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bg1"/>
                </a:solidFill>
                <a:cs typeface="+mn-ea"/>
                <a:sym typeface="+mn-lt"/>
              </a:rPr>
              <a:t>小结</a:t>
            </a:r>
            <a:endParaRPr lang="zh-CN" altLang="en-US" sz="3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93" name="直接连接符 92"/>
          <p:cNvCxnSpPr/>
          <p:nvPr/>
        </p:nvCxnSpPr>
        <p:spPr>
          <a:xfrm flipH="1">
            <a:off x="8753358" y="1296682"/>
            <a:ext cx="252871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42194" y="964588"/>
            <a:ext cx="39881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rgbClr val="FFC000"/>
                </a:solidFill>
              </a:rPr>
              <a:t>重要的话</a:t>
            </a:r>
            <a:endParaRPr lang="en-US" altLang="zh-CN" sz="7200" b="1" dirty="0" smtClean="0">
              <a:solidFill>
                <a:srgbClr val="FFC000"/>
              </a:solidFill>
            </a:endParaRPr>
          </a:p>
          <a:p>
            <a:endParaRPr lang="zh-CN" altLang="en-US" sz="7200" b="1" dirty="0">
              <a:solidFill>
                <a:srgbClr val="FFC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7354" y="2521059"/>
            <a:ext cx="89777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每张</a:t>
            </a:r>
            <a:r>
              <a:rPr lang="en-US" altLang="zh-CN" sz="2800" dirty="0" smtClean="0">
                <a:solidFill>
                  <a:schemeClr val="bg1"/>
                </a:solidFill>
              </a:rPr>
              <a:t>PPT</a:t>
            </a:r>
            <a:r>
              <a:rPr lang="zh-CN" altLang="en-US" sz="2800" dirty="0" smtClean="0">
                <a:solidFill>
                  <a:schemeClr val="bg1"/>
                </a:solidFill>
              </a:rPr>
              <a:t>下方都备注有相应的演讲解释，即使没有培训经验，多看几遍都可以轻松培训一场高逼格的礼仪培训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547" y="544405"/>
            <a:ext cx="8106906" cy="4782217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V="1">
            <a:off x="812800" y="5428343"/>
            <a:ext cx="1088571" cy="8563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MH" val="20160421140848"/>
  <p:tag name="MH_LIBRARY" val="CONTENTS"/>
  <p:tag name="MH_TYPE" val="TITLE"/>
  <p:tag name="ID" val="545832"/>
  <p:tag name="MH_ORDER" val="NUMBER"/>
</p:tagLst>
</file>

<file path=ppt/tags/tag2.xml><?xml version="1.0" encoding="utf-8"?>
<p:tagLst xmlns:p="http://schemas.openxmlformats.org/presentationml/2006/main">
  <p:tag name="MH" val="20160421140848"/>
  <p:tag name="MH_LIBRARY" val="CONTENTS"/>
  <p:tag name="MH_TYPE" val="TITLE"/>
  <p:tag name="ID" val="545832"/>
  <p:tag name="MH_ORDER" val="NUMBER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2971</Words>
  <Application>WPS 演示</Application>
  <PresentationFormat>宽屏</PresentationFormat>
  <Paragraphs>629</Paragraphs>
  <Slides>22</Slides>
  <Notes>11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幼圆</vt:lpstr>
      <vt:lpstr>微软雅黑</vt:lpstr>
      <vt:lpstr>Arial Unicode MS</vt:lpstr>
      <vt:lpstr>Calibri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魅力职场礼仪</dc:title>
  <dc:creator>小勇 李</dc:creator>
  <cp:lastModifiedBy>拉普耶鲁</cp:lastModifiedBy>
  <cp:revision>164</cp:revision>
  <dcterms:created xsi:type="dcterms:W3CDTF">2016-04-21T06:06:00Z</dcterms:created>
  <dcterms:modified xsi:type="dcterms:W3CDTF">2020-08-11T02:40:44Z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