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2"/>
  </p:notesMasterIdLst>
  <p:sldIdLst>
    <p:sldId id="256" r:id="rId2"/>
    <p:sldId id="260" r:id="rId3"/>
    <p:sldId id="320" r:id="rId4"/>
    <p:sldId id="259" r:id="rId5"/>
    <p:sldId id="318" r:id="rId6"/>
    <p:sldId id="321" r:id="rId7"/>
    <p:sldId id="302" r:id="rId8"/>
    <p:sldId id="322" r:id="rId9"/>
    <p:sldId id="311" r:id="rId10"/>
    <p:sldId id="317" r:id="rId11"/>
  </p:sldIdLst>
  <p:sldSz cx="9144000" cy="6858000" type="screen4x3"/>
  <p:notesSz cx="6858000" cy="9144000"/>
  <p:custDataLst>
    <p:tags r:id="rId13"/>
  </p:custDataLst>
  <p:defaultTextStyle>
    <a:defPPr>
      <a:defRPr lang="zh-CN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9A137"/>
    <a:srgbClr val="0C9337"/>
    <a:srgbClr val="63B258"/>
    <a:srgbClr val="6EAF3C"/>
    <a:srgbClr val="00612E"/>
    <a:srgbClr val="8BBD5A"/>
    <a:srgbClr val="BFDD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78" autoAdjust="0"/>
    <p:restoredTop sz="94660"/>
  </p:normalViewPr>
  <p:slideViewPr>
    <p:cSldViewPr snapToGrid="0" snapToObjects="1">
      <p:cViewPr>
        <p:scale>
          <a:sx n="100" d="100"/>
          <a:sy n="100" d="100"/>
        </p:scale>
        <p:origin x="-917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14E2A-7D99-401F-907A-E4182CC34AC7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62DE599-E093-44BC-91AE-D1F30E7E7EE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432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97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fld id="{33AF85D5-6506-408F-A5E0-E986235FD81C}" type="slidenum">
              <a:rPr lang="zh-CN" altLang="en-US" smtClean="0"/>
              <a:pPr/>
              <a:t>1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2DE599-E093-44BC-91AE-D1F30E7E7EE4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722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2DE599-E093-44BC-91AE-D1F30E7E7EE4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184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2DE599-E093-44BC-91AE-D1F30E7E7EE4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602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2DE599-E093-44BC-91AE-D1F30E7E7EE4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686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2DE599-E093-44BC-91AE-D1F30E7E7EE4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38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2DE599-E093-44BC-91AE-D1F30E7E7EE4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5352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2DE599-E093-44BC-91AE-D1F30E7E7EE4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1374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2DE599-E093-44BC-91AE-D1F30E7E7EE4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80809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62DE599-E093-44BC-91AE-D1F30E7E7EE4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7212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/>
          </p:cNvGrpSpPr>
          <p:nvPr userDrawn="1"/>
        </p:nvGrpSpPr>
        <p:grpSpPr bwMode="auto">
          <a:xfrm>
            <a:off x="0" y="0"/>
            <a:ext cx="9144000" cy="6866467"/>
            <a:chOff x="0" y="1"/>
            <a:chExt cx="9144000" cy="5149200"/>
          </a:xfrm>
        </p:grpSpPr>
        <p:pic>
          <p:nvPicPr>
            <p:cNvPr id="3" name="图片 11" descr="山底5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63542"/>
              <a:ext cx="9144000" cy="1579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2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9144000" cy="193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1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908" y="4731990"/>
              <a:ext cx="971092" cy="417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直接连接符 19"/>
            <p:cNvCxnSpPr/>
            <p:nvPr/>
          </p:nvCxnSpPr>
          <p:spPr bwMode="auto">
            <a:xfrm>
              <a:off x="414338" y="4757138"/>
              <a:ext cx="8315325" cy="0"/>
            </a:xfrm>
            <a:prstGeom prst="line">
              <a:avLst/>
            </a:prstGeom>
            <a:ln w="127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2711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4" descr="山底1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07318"/>
            <a:ext cx="9144000" cy="3369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接连接符 19"/>
          <p:cNvCxnSpPr/>
          <p:nvPr userDrawn="1"/>
        </p:nvCxnSpPr>
        <p:spPr bwMode="auto">
          <a:xfrm>
            <a:off x="792164" y="6343651"/>
            <a:ext cx="7559675" cy="0"/>
          </a:xfrm>
          <a:prstGeom prst="line">
            <a:avLst/>
          </a:prstGeom>
          <a:ln w="12700">
            <a:solidFill>
              <a:srgbClr val="008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1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72450" y="6309784"/>
            <a:ext cx="971550" cy="556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41F1-BE45-4D40-8554-912CF5631AC0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5810F-9218-4246-B778-CD7301E5322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929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/>
          </p:cNvGrpSpPr>
          <p:nvPr/>
        </p:nvGrpSpPr>
        <p:grpSpPr bwMode="auto">
          <a:xfrm>
            <a:off x="0" y="0"/>
            <a:ext cx="9144000" cy="6866467"/>
            <a:chOff x="0" y="1"/>
            <a:chExt cx="9144000" cy="5149200"/>
          </a:xfrm>
        </p:grpSpPr>
        <p:pic>
          <p:nvPicPr>
            <p:cNvPr id="3" name="图片 11" descr="山底5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63542"/>
              <a:ext cx="9144000" cy="1579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2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9144000" cy="193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1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908" y="4731990"/>
              <a:ext cx="971092" cy="417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直接连接符 19"/>
            <p:cNvCxnSpPr/>
            <p:nvPr/>
          </p:nvCxnSpPr>
          <p:spPr bwMode="auto">
            <a:xfrm>
              <a:off x="792163" y="4757138"/>
              <a:ext cx="7559675" cy="0"/>
            </a:xfrm>
            <a:prstGeom prst="line">
              <a:avLst/>
            </a:prstGeom>
            <a:ln w="127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6589" y="67734"/>
            <a:ext cx="2790825" cy="869951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63486-8E86-4983-9882-AA71AB55FA22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4A597-5C48-4FE1-8DFF-E651CF05C6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902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/>
          </p:cNvGrpSpPr>
          <p:nvPr userDrawn="1"/>
        </p:nvGrpSpPr>
        <p:grpSpPr bwMode="auto">
          <a:xfrm>
            <a:off x="0" y="-27517"/>
            <a:ext cx="9144000" cy="6893984"/>
            <a:chOff x="0" y="-20538"/>
            <a:chExt cx="9144000" cy="5169739"/>
          </a:xfrm>
        </p:grpSpPr>
        <p:pic>
          <p:nvPicPr>
            <p:cNvPr id="3" name="Picture 2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20538"/>
              <a:ext cx="9144000" cy="4731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" name="直接连接符 19"/>
            <p:cNvCxnSpPr/>
            <p:nvPr userDrawn="1"/>
          </p:nvCxnSpPr>
          <p:spPr bwMode="auto">
            <a:xfrm>
              <a:off x="792163" y="4757146"/>
              <a:ext cx="7559675" cy="0"/>
            </a:xfrm>
            <a:prstGeom prst="line">
              <a:avLst/>
            </a:prstGeom>
            <a:ln w="127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" name="Picture 21"/>
            <p:cNvPicPr>
              <a:picLocks noChangeAspect="1" noChangeArrowheads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908" y="4731990"/>
              <a:ext cx="971092" cy="417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98614" y="2406651"/>
            <a:ext cx="5946775" cy="3329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8530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/>
          </p:cNvGrpSpPr>
          <p:nvPr userDrawn="1"/>
        </p:nvGrpSpPr>
        <p:grpSpPr bwMode="auto">
          <a:xfrm>
            <a:off x="0" y="0"/>
            <a:ext cx="9144000" cy="6866467"/>
            <a:chOff x="0" y="1"/>
            <a:chExt cx="9144000" cy="5149200"/>
          </a:xfrm>
        </p:grpSpPr>
        <p:pic>
          <p:nvPicPr>
            <p:cNvPr id="3" name="图片 11" descr="山底5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63542"/>
              <a:ext cx="9144000" cy="1579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2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9144000" cy="193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9" descr="荣德基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020" y="86514"/>
              <a:ext cx="1376509" cy="502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1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908" y="4731990"/>
              <a:ext cx="971092" cy="417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直接连接符 19"/>
            <p:cNvCxnSpPr/>
            <p:nvPr/>
          </p:nvCxnSpPr>
          <p:spPr bwMode="auto">
            <a:xfrm>
              <a:off x="792163" y="4757138"/>
              <a:ext cx="7559675" cy="0"/>
            </a:xfrm>
            <a:prstGeom prst="line">
              <a:avLst/>
            </a:prstGeom>
            <a:ln w="127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11" descr="D:\我的文档\Tencent Files\923213587\FileRecv\出示目标.gif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1025" y="129118"/>
            <a:ext cx="2901950" cy="783167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1919898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/>
          </p:cNvGrpSpPr>
          <p:nvPr userDrawn="1"/>
        </p:nvGrpSpPr>
        <p:grpSpPr bwMode="auto">
          <a:xfrm>
            <a:off x="0" y="0"/>
            <a:ext cx="9144000" cy="6866467"/>
            <a:chOff x="0" y="1"/>
            <a:chExt cx="9144000" cy="5149200"/>
          </a:xfrm>
        </p:grpSpPr>
        <p:pic>
          <p:nvPicPr>
            <p:cNvPr id="3" name="图片 11" descr="山底5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63542"/>
              <a:ext cx="9144000" cy="1579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2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9144000" cy="193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1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908" y="4731990"/>
              <a:ext cx="971092" cy="417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直接连接符 19"/>
            <p:cNvCxnSpPr/>
            <p:nvPr/>
          </p:nvCxnSpPr>
          <p:spPr bwMode="auto">
            <a:xfrm>
              <a:off x="792163" y="4757138"/>
              <a:ext cx="7559675" cy="0"/>
            </a:xfrm>
            <a:prstGeom prst="line">
              <a:avLst/>
            </a:prstGeom>
            <a:ln w="127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12" descr="D:\我的文档\Tencent Files\923213587\FileRecv\资料链接.gif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46425" y="146052"/>
            <a:ext cx="2851150" cy="76623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03636-33E2-401B-A469-F0908061AD70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115A3-1C3C-467D-938C-0AE366E7ACA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260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/>
          </p:cNvGrpSpPr>
          <p:nvPr userDrawn="1"/>
        </p:nvGrpSpPr>
        <p:grpSpPr bwMode="auto">
          <a:xfrm>
            <a:off x="0" y="0"/>
            <a:ext cx="9144000" cy="6866467"/>
            <a:chOff x="0" y="1"/>
            <a:chExt cx="9144000" cy="5149200"/>
          </a:xfrm>
        </p:grpSpPr>
        <p:pic>
          <p:nvPicPr>
            <p:cNvPr id="3" name="图片 11" descr="山底5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63542"/>
              <a:ext cx="9144000" cy="1579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2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9144000" cy="193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1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908" y="4731990"/>
              <a:ext cx="971092" cy="417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直接连接符 19"/>
            <p:cNvCxnSpPr/>
            <p:nvPr/>
          </p:nvCxnSpPr>
          <p:spPr bwMode="auto">
            <a:xfrm>
              <a:off x="792163" y="4757138"/>
              <a:ext cx="7559675" cy="0"/>
            </a:xfrm>
            <a:prstGeom prst="line">
              <a:avLst/>
            </a:prstGeom>
            <a:ln w="127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10" descr="D:\我的文档\Tencent Files\923213587\FileRecv\预习反馈.gif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5950" y="182034"/>
            <a:ext cx="2832100" cy="738717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7058A-ECA7-4B8D-A62C-0E52AFF3B274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584BB4-620D-42B7-8B92-18E50EE50A8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6834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/>
          </p:cNvGrpSpPr>
          <p:nvPr userDrawn="1"/>
        </p:nvGrpSpPr>
        <p:grpSpPr bwMode="auto">
          <a:xfrm>
            <a:off x="0" y="0"/>
            <a:ext cx="9144000" cy="6866467"/>
            <a:chOff x="0" y="1"/>
            <a:chExt cx="9144000" cy="5149200"/>
          </a:xfrm>
        </p:grpSpPr>
        <p:pic>
          <p:nvPicPr>
            <p:cNvPr id="3" name="图片 11" descr="山底5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63542"/>
              <a:ext cx="9144000" cy="1579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2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9144000" cy="193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1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908" y="4731990"/>
              <a:ext cx="971092" cy="417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直接连接符 19"/>
            <p:cNvCxnSpPr/>
            <p:nvPr/>
          </p:nvCxnSpPr>
          <p:spPr bwMode="auto">
            <a:xfrm>
              <a:off x="792163" y="4757138"/>
              <a:ext cx="7559675" cy="0"/>
            </a:xfrm>
            <a:prstGeom prst="line">
              <a:avLst/>
            </a:prstGeom>
            <a:ln w="127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22" descr="D:\我的文档\Tencent Files\923213587\FileRecv\初读感知.gif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95650" y="114300"/>
            <a:ext cx="2552700" cy="797984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89EC2-FE95-4E75-8031-199BD5165117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9325E-CF7B-44AC-9645-B3CD5C12419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014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/>
          </p:cNvGrpSpPr>
          <p:nvPr userDrawn="1"/>
        </p:nvGrpSpPr>
        <p:grpSpPr bwMode="auto">
          <a:xfrm>
            <a:off x="0" y="0"/>
            <a:ext cx="9144000" cy="6866467"/>
            <a:chOff x="0" y="1"/>
            <a:chExt cx="9144000" cy="5149200"/>
          </a:xfrm>
        </p:grpSpPr>
        <p:pic>
          <p:nvPicPr>
            <p:cNvPr id="3" name="图片 11" descr="山底5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63542"/>
              <a:ext cx="9144000" cy="1579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2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9144000" cy="193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1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908" y="4731990"/>
              <a:ext cx="971092" cy="417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直接连接符 19"/>
            <p:cNvCxnSpPr/>
            <p:nvPr/>
          </p:nvCxnSpPr>
          <p:spPr bwMode="auto">
            <a:xfrm>
              <a:off x="792163" y="4757138"/>
              <a:ext cx="7559675" cy="0"/>
            </a:xfrm>
            <a:prstGeom prst="line">
              <a:avLst/>
            </a:prstGeom>
            <a:ln w="127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11" descr="D:\我的文档\Tencent Files\923213587\FileRecv\精读品味.gif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55950" y="101600"/>
            <a:ext cx="2832100" cy="821267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BDCC4-8E30-4020-9D0A-7BB6988D772B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362BB-F891-4EC4-9DEB-FD08F9B5EDB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232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/>
          </p:cNvGrpSpPr>
          <p:nvPr userDrawn="1"/>
        </p:nvGrpSpPr>
        <p:grpSpPr bwMode="auto">
          <a:xfrm>
            <a:off x="0" y="0"/>
            <a:ext cx="9144000" cy="6866467"/>
            <a:chOff x="0" y="1"/>
            <a:chExt cx="9144000" cy="5149200"/>
          </a:xfrm>
        </p:grpSpPr>
        <p:pic>
          <p:nvPicPr>
            <p:cNvPr id="3" name="图片 11" descr="山底5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63542"/>
              <a:ext cx="9144000" cy="1579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2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9144000" cy="193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1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908" y="4731990"/>
              <a:ext cx="971092" cy="417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直接连接符 19"/>
            <p:cNvCxnSpPr/>
            <p:nvPr/>
          </p:nvCxnSpPr>
          <p:spPr bwMode="auto">
            <a:xfrm>
              <a:off x="792163" y="4757138"/>
              <a:ext cx="7559675" cy="0"/>
            </a:xfrm>
            <a:prstGeom prst="line">
              <a:avLst/>
            </a:prstGeom>
            <a:ln w="127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10" descr="D:\我的文档\Tencent Files\923213587\FileRecv\研读探究.gif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5150" y="101601"/>
            <a:ext cx="2959100" cy="80010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DE5CE0-4C0C-4B68-8D6F-F4C42BA81361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535B9-3321-4481-9AB9-F57ECDE2C25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0959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/>
          </p:cNvGrpSpPr>
          <p:nvPr userDrawn="1"/>
        </p:nvGrpSpPr>
        <p:grpSpPr bwMode="auto">
          <a:xfrm>
            <a:off x="0" y="0"/>
            <a:ext cx="9144000" cy="6866467"/>
            <a:chOff x="0" y="1"/>
            <a:chExt cx="9144000" cy="5149200"/>
          </a:xfrm>
        </p:grpSpPr>
        <p:pic>
          <p:nvPicPr>
            <p:cNvPr id="3" name="图片 11" descr="山底5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63542"/>
              <a:ext cx="9144000" cy="1579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2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9144000" cy="193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1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908" y="4731990"/>
              <a:ext cx="971092" cy="417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直接连接符 19"/>
            <p:cNvCxnSpPr/>
            <p:nvPr/>
          </p:nvCxnSpPr>
          <p:spPr bwMode="auto">
            <a:xfrm>
              <a:off x="792163" y="4757138"/>
              <a:ext cx="7559675" cy="0"/>
            </a:xfrm>
            <a:prstGeom prst="line">
              <a:avLst/>
            </a:prstGeom>
            <a:ln w="127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Picture 11" descr="D:\我的文档\Tencent Files\923213587\FileRecv\归纳总结.gif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81350" y="118534"/>
            <a:ext cx="2781300" cy="726017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8C941-A20C-49EF-8712-755D28C5B88E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E015E-FD4D-4842-BF29-99233366C63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31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/>
          </p:cNvGrpSpPr>
          <p:nvPr userDrawn="1"/>
        </p:nvGrpSpPr>
        <p:grpSpPr bwMode="auto">
          <a:xfrm>
            <a:off x="0" y="0"/>
            <a:ext cx="9144000" cy="6866467"/>
            <a:chOff x="0" y="1"/>
            <a:chExt cx="9144000" cy="5149200"/>
          </a:xfrm>
        </p:grpSpPr>
        <p:pic>
          <p:nvPicPr>
            <p:cNvPr id="3" name="图片 11" descr="山底5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63542"/>
              <a:ext cx="9144000" cy="1579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2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9144000" cy="193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1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908" y="4731990"/>
              <a:ext cx="971092" cy="417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直接连接符 19"/>
            <p:cNvCxnSpPr/>
            <p:nvPr/>
          </p:nvCxnSpPr>
          <p:spPr bwMode="auto">
            <a:xfrm>
              <a:off x="792163" y="4757138"/>
              <a:ext cx="7559675" cy="0"/>
            </a:xfrm>
            <a:prstGeom prst="line">
              <a:avLst/>
            </a:prstGeom>
            <a:ln w="127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10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5639" y="165101"/>
            <a:ext cx="2752725" cy="726017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B7B41-51AF-4A3F-88BB-EB1AB1C1F393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43D09-25F0-4683-A193-35260E4EA11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428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4" descr="山底3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547533"/>
            <a:ext cx="9144000" cy="331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7"/>
          <p:cNvGrpSpPr>
            <a:grpSpLocks/>
          </p:cNvGrpSpPr>
          <p:nvPr userDrawn="1"/>
        </p:nvGrpSpPr>
        <p:grpSpPr bwMode="auto">
          <a:xfrm>
            <a:off x="0" y="0"/>
            <a:ext cx="9144000" cy="6866467"/>
            <a:chOff x="0" y="1"/>
            <a:chExt cx="9144000" cy="5149200"/>
          </a:xfrm>
        </p:grpSpPr>
        <p:pic>
          <p:nvPicPr>
            <p:cNvPr id="4" name="图片 2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9144000" cy="193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21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908" y="4731990"/>
              <a:ext cx="971092" cy="417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直接连接符 19"/>
            <p:cNvCxnSpPr/>
            <p:nvPr/>
          </p:nvCxnSpPr>
          <p:spPr bwMode="auto">
            <a:xfrm>
              <a:off x="792163" y="4757138"/>
              <a:ext cx="7559675" cy="0"/>
            </a:xfrm>
            <a:prstGeom prst="line">
              <a:avLst/>
            </a:prstGeom>
            <a:ln w="12700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20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79689" y="213785"/>
            <a:ext cx="3984625" cy="679449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2172258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CA86A-749B-47D5-8482-9D9DFA53EAD6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B4A49-8B54-478D-92D6-72896CE1D6A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1157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A6FF8F8-B33D-4BE9-86C4-34D3193907E2}" type="datetimeFigureOut">
              <a:rPr lang="zh-CN" altLang="en-US"/>
              <a:pPr>
                <a:defRPr/>
              </a:pPr>
              <a:t>2020/2/10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41CE4F4-6DA6-4B27-B3BB-01F44AA4014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文本框 13"/>
          <p:cNvSpPr txBox="1">
            <a:spLocks noChangeArrowheads="1"/>
          </p:cNvSpPr>
          <p:nvPr/>
        </p:nvSpPr>
        <p:spPr bwMode="auto">
          <a:xfrm>
            <a:off x="10761663" y="233891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kumimoji="1" lang="zh-CN" altLang="en-US"/>
          </a:p>
        </p:txBody>
      </p:sp>
      <p:sp>
        <p:nvSpPr>
          <p:cNvPr id="17412" name="文本框 14"/>
          <p:cNvSpPr txBox="1">
            <a:spLocks noChangeArrowheads="1"/>
          </p:cNvSpPr>
          <p:nvPr/>
        </p:nvSpPr>
        <p:spPr bwMode="auto">
          <a:xfrm>
            <a:off x="10561638" y="416983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kumimoji="1" lang="zh-CN" altLang="en-US"/>
          </a:p>
        </p:txBody>
      </p:sp>
      <p:sp>
        <p:nvSpPr>
          <p:cNvPr id="2058" name="矩形 13"/>
          <p:cNvSpPr>
            <a:spLocks noChangeArrowheads="1"/>
          </p:cNvSpPr>
          <p:nvPr/>
        </p:nvSpPr>
        <p:spPr bwMode="auto">
          <a:xfrm>
            <a:off x="0" y="2584941"/>
            <a:ext cx="9144000" cy="110799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solidFill>
                  <a:schemeClr val="tx1"/>
                </a:solidFill>
                <a:latin typeface="华文行楷" pitchFamily="2" charset="-122"/>
                <a:ea typeface="华文行楷" pitchFamily="2" charset="-122"/>
              </a:rPr>
              <a:t>尝试创作诗歌</a:t>
            </a:r>
            <a:endParaRPr lang="zh-CN" altLang="zh-CN" sz="6600" b="1" dirty="0">
              <a:solidFill>
                <a:schemeClr val="tx1"/>
              </a:solidFill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2059" name="矩形 13"/>
          <p:cNvSpPr>
            <a:spLocks noChangeArrowheads="1"/>
          </p:cNvSpPr>
          <p:nvPr/>
        </p:nvSpPr>
        <p:spPr bwMode="auto">
          <a:xfrm>
            <a:off x="0" y="722194"/>
            <a:ext cx="9144000" cy="707886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4000" b="1" dirty="0"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黑体" pitchFamily="49" charset="-122"/>
                <a:ea typeface="黑体" pitchFamily="49" charset="-122"/>
              </a:rPr>
              <a:t>第一单元 </a:t>
            </a:r>
            <a:r>
              <a:rPr lang="zh-CN" altLang="en-US" sz="4000" b="1" dirty="0" smtClean="0"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黑体" pitchFamily="49" charset="-122"/>
                <a:ea typeface="黑体" pitchFamily="49" charset="-122"/>
              </a:rPr>
              <a:t>写 作</a:t>
            </a:r>
            <a:endParaRPr lang="en-US" altLang="zh-CN" sz="4000" b="1" dirty="0">
              <a:solidFill>
                <a:schemeClr val="tx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文本框 13"/>
          <p:cNvSpPr txBox="1">
            <a:spLocks noChangeArrowheads="1"/>
          </p:cNvSpPr>
          <p:nvPr/>
        </p:nvSpPr>
        <p:spPr bwMode="auto">
          <a:xfrm>
            <a:off x="10761663" y="233891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kumimoji="1" lang="zh-CN" altLang="en-US"/>
          </a:p>
        </p:txBody>
      </p:sp>
      <p:sp>
        <p:nvSpPr>
          <p:cNvPr id="18435" name="文本框 14"/>
          <p:cNvSpPr txBox="1">
            <a:spLocks noChangeArrowheads="1"/>
          </p:cNvSpPr>
          <p:nvPr/>
        </p:nvSpPr>
        <p:spPr bwMode="auto">
          <a:xfrm>
            <a:off x="10561638" y="416983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kumimoji="1"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68339" y="1172634"/>
            <a:ext cx="7762875" cy="364715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1" hangingPunct="1">
              <a:lnSpc>
                <a:spcPct val="150000"/>
              </a:lnSpc>
              <a:defRPr/>
            </a:pPr>
            <a:r>
              <a:rPr lang="zh-CN" altLang="en-US" sz="2200" b="1" dirty="0">
                <a:latin typeface="+mn-ea"/>
                <a:ea typeface="+mn-ea"/>
              </a:rPr>
              <a:t>     诗歌是情感的抒发，生活中的人、事、物， 都可能触发我们的情感，</a:t>
            </a:r>
            <a:r>
              <a:rPr lang="zh-CN" altLang="en-US" sz="2200" b="1" dirty="0">
                <a:solidFill>
                  <a:srgbClr val="C00000"/>
                </a:solidFill>
                <a:latin typeface="+mn-ea"/>
                <a:ea typeface="+mn-ea"/>
              </a:rPr>
              <a:t>将这种情感分行写出来</a:t>
            </a:r>
            <a:r>
              <a:rPr lang="zh-CN" altLang="en-US" sz="2200" b="1" dirty="0">
                <a:latin typeface="+mn-ea"/>
                <a:ea typeface="+mn-ea"/>
              </a:rPr>
              <a:t>， 就有诗的模样了；如果再</a:t>
            </a:r>
            <a:r>
              <a:rPr lang="zh-CN" altLang="en-US" sz="2200" b="1" dirty="0">
                <a:solidFill>
                  <a:srgbClr val="C00000"/>
                </a:solidFill>
                <a:latin typeface="+mn-ea"/>
                <a:ea typeface="+mn-ea"/>
              </a:rPr>
              <a:t>适当融人联想和想象</a:t>
            </a:r>
            <a:r>
              <a:rPr lang="zh-CN" altLang="en-US" sz="2200" b="1" dirty="0">
                <a:latin typeface="+mn-ea"/>
                <a:ea typeface="+mn-ea"/>
              </a:rPr>
              <a:t>， 就有诗的味道了。</a:t>
            </a: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zh-CN" altLang="en-US" sz="2200" b="1" dirty="0">
                <a:latin typeface="+mn-ea"/>
                <a:ea typeface="+mn-ea"/>
              </a:rPr>
              <a:t>    写诗可以</a:t>
            </a:r>
            <a:r>
              <a:rPr lang="zh-CN" altLang="en-US" sz="2200" b="1" dirty="0">
                <a:solidFill>
                  <a:srgbClr val="C00000"/>
                </a:solidFill>
                <a:latin typeface="+mn-ea"/>
                <a:ea typeface="+mn-ea"/>
              </a:rPr>
              <a:t>直抒胸臆</a:t>
            </a:r>
            <a:r>
              <a:rPr lang="zh-CN" altLang="en-US" sz="2200" b="1" dirty="0">
                <a:latin typeface="+mn-ea"/>
                <a:ea typeface="+mn-ea"/>
              </a:rPr>
              <a:t>，也可以借助具体可感的 形象来抒写情志，有时二者还可以有机地结合在 </a:t>
            </a:r>
            <a:r>
              <a:rPr lang="en-US" altLang="zh-CN" sz="2200" b="1" dirty="0">
                <a:latin typeface="+mn-ea"/>
                <a:ea typeface="+mn-ea"/>
              </a:rPr>
              <a:t>—</a:t>
            </a:r>
            <a:r>
              <a:rPr lang="zh-CN" altLang="en-US" sz="2200" b="1" dirty="0">
                <a:latin typeface="+mn-ea"/>
                <a:ea typeface="+mn-ea"/>
              </a:rPr>
              <a:t>起。</a:t>
            </a:r>
            <a:endParaRPr lang="en-US" altLang="zh-CN" sz="2200" b="1" dirty="0">
              <a:latin typeface="+mn-ea"/>
              <a:ea typeface="+mn-ea"/>
            </a:endParaRP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zh-CN" sz="2200" b="1" dirty="0">
                <a:latin typeface="+mn-ea"/>
                <a:ea typeface="+mn-ea"/>
              </a:rPr>
              <a:t>    </a:t>
            </a:r>
            <a:r>
              <a:rPr lang="zh-CN" altLang="en-US" sz="2200" b="1" dirty="0">
                <a:latin typeface="+mn-ea"/>
                <a:ea typeface="+mn-ea"/>
              </a:rPr>
              <a:t>初学写诗时要注意学习这种写法，</a:t>
            </a:r>
            <a:r>
              <a:rPr lang="zh-CN" altLang="en-US" sz="2200" b="1" dirty="0">
                <a:solidFill>
                  <a:srgbClr val="C00000"/>
                </a:solidFill>
                <a:latin typeface="+mn-ea"/>
                <a:ea typeface="+mn-ea"/>
              </a:rPr>
              <a:t>努力为自己的情感寻找一些具体的形象</a:t>
            </a:r>
            <a:r>
              <a:rPr lang="zh-CN" altLang="en-US" sz="2200" b="1" dirty="0">
                <a:latin typeface="+mn-ea"/>
                <a:ea typeface="+mn-ea"/>
              </a:rPr>
              <a:t>，借助于对这些形象的描写来抒发情感。    </a:t>
            </a:r>
            <a:endParaRPr lang="zh-CN" altLang="zh-CN" sz="2200" dirty="0">
              <a:latin typeface="+mn-ea"/>
              <a:ea typeface="+mn-ea"/>
            </a:endParaRPr>
          </a:p>
        </p:txBody>
      </p:sp>
      <p:pic>
        <p:nvPicPr>
          <p:cNvPr id="18437" name="Picture 1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2725" y="156633"/>
            <a:ext cx="3640138" cy="772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13"/>
          <p:cNvSpPr txBox="1">
            <a:spLocks noChangeArrowheads="1"/>
          </p:cNvSpPr>
          <p:nvPr/>
        </p:nvSpPr>
        <p:spPr bwMode="auto">
          <a:xfrm>
            <a:off x="10761663" y="233891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kumimoji="1" lang="zh-CN" altLang="en-US"/>
          </a:p>
        </p:txBody>
      </p:sp>
      <p:sp>
        <p:nvSpPr>
          <p:cNvPr id="19459" name="文本框 14"/>
          <p:cNvSpPr txBox="1">
            <a:spLocks noChangeArrowheads="1"/>
          </p:cNvSpPr>
          <p:nvPr/>
        </p:nvSpPr>
        <p:spPr bwMode="auto">
          <a:xfrm>
            <a:off x="10561638" y="416983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kumimoji="1"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03288" y="1670052"/>
            <a:ext cx="7421562" cy="263149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200" b="1" dirty="0">
                <a:latin typeface="+mn-ea"/>
                <a:ea typeface="+mn-ea"/>
              </a:rPr>
              <a:t>    写诗，还要注意</a:t>
            </a:r>
            <a:r>
              <a:rPr lang="zh-CN" altLang="en-US" sz="2200" b="1" dirty="0">
                <a:solidFill>
                  <a:srgbClr val="C00000"/>
                </a:solidFill>
                <a:latin typeface="+mn-ea"/>
                <a:ea typeface="+mn-ea"/>
              </a:rPr>
              <a:t>语言的简洁、凝练</a:t>
            </a:r>
            <a:r>
              <a:rPr lang="zh-CN" altLang="en-US" sz="2200" b="1" dirty="0">
                <a:latin typeface="+mn-ea"/>
                <a:ea typeface="+mn-ea"/>
              </a:rPr>
              <a:t>。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2200" b="1" dirty="0">
                <a:latin typeface="+mn-ea"/>
                <a:ea typeface="+mn-ea"/>
              </a:rPr>
              <a:t>    写诗还要</a:t>
            </a:r>
            <a:r>
              <a:rPr lang="zh-CN" altLang="en-US" sz="2200" b="1" dirty="0">
                <a:solidFill>
                  <a:srgbClr val="C00000"/>
                </a:solidFill>
                <a:latin typeface="+mn-ea"/>
                <a:ea typeface="+mn-ea"/>
              </a:rPr>
              <a:t>注意韵律和节奏</a:t>
            </a:r>
            <a:r>
              <a:rPr lang="zh-CN" altLang="en-US" sz="2200" b="1" dirty="0">
                <a:latin typeface="+mn-ea"/>
                <a:ea typeface="+mn-ea"/>
              </a:rPr>
              <a:t>。古代诗歌很讲究 韵律和节奏，现代诗歌虽然形式比较自由，可以押韵，也可以不押韵，但也要注意保持一定的节奏、韵律，让人读起来朗朗上口。</a:t>
            </a:r>
            <a:endParaRPr lang="zh-CN" altLang="zh-CN" sz="2200" dirty="0">
              <a:latin typeface="+mn-ea"/>
              <a:ea typeface="+mn-ea"/>
            </a:endParaRPr>
          </a:p>
        </p:txBody>
      </p:sp>
      <p:pic>
        <p:nvPicPr>
          <p:cNvPr id="19461" name="Picture 1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2725" y="156633"/>
            <a:ext cx="3640138" cy="772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13"/>
          <p:cNvSpPr txBox="1">
            <a:spLocks noChangeArrowheads="1"/>
          </p:cNvSpPr>
          <p:nvPr/>
        </p:nvSpPr>
        <p:spPr bwMode="auto">
          <a:xfrm>
            <a:off x="10761663" y="233891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kumimoji="1" lang="zh-CN" altLang="en-US"/>
          </a:p>
        </p:txBody>
      </p:sp>
      <p:sp>
        <p:nvSpPr>
          <p:cNvPr id="20483" name="文本框 14"/>
          <p:cNvSpPr txBox="1">
            <a:spLocks noChangeArrowheads="1"/>
          </p:cNvSpPr>
          <p:nvPr/>
        </p:nvSpPr>
        <p:spPr bwMode="auto">
          <a:xfrm>
            <a:off x="10561638" y="416983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kumimoji="1" lang="zh-CN" altLang="en-US"/>
          </a:p>
        </p:txBody>
      </p:sp>
      <p:sp>
        <p:nvSpPr>
          <p:cNvPr id="4107" name="矩形 1"/>
          <p:cNvSpPr>
            <a:spLocks noChangeArrowheads="1"/>
          </p:cNvSpPr>
          <p:nvPr/>
        </p:nvSpPr>
        <p:spPr bwMode="auto">
          <a:xfrm>
            <a:off x="935039" y="1902885"/>
            <a:ext cx="7272337" cy="212365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200" b="1" dirty="0">
                <a:latin typeface="+mn-ea"/>
                <a:ea typeface="+mn-ea"/>
              </a:rPr>
              <a:t>    模仿本单元学过的任意一首诗，自己仿作一首。如模仿</a:t>
            </a:r>
            <a:r>
              <a:rPr lang="en-US" altLang="zh-CN" sz="2200" b="1" dirty="0">
                <a:latin typeface="+mn-ea"/>
                <a:ea typeface="+mn-ea"/>
              </a:rPr>
              <a:t>《</a:t>
            </a:r>
            <a:r>
              <a:rPr lang="zh-CN" altLang="en-US" sz="2200" b="1" dirty="0">
                <a:latin typeface="+mn-ea"/>
                <a:ea typeface="+mn-ea"/>
              </a:rPr>
              <a:t>我爱这土地</a:t>
            </a:r>
            <a:r>
              <a:rPr lang="en-US" altLang="zh-CN" sz="2200" b="1" dirty="0">
                <a:latin typeface="+mn-ea"/>
                <a:ea typeface="+mn-ea"/>
              </a:rPr>
              <a:t>》《</a:t>
            </a:r>
            <a:r>
              <a:rPr lang="zh-CN" altLang="en-US" sz="2200" b="1" dirty="0">
                <a:latin typeface="+mn-ea"/>
                <a:ea typeface="+mn-ea"/>
              </a:rPr>
              <a:t>乡愁</a:t>
            </a:r>
            <a:r>
              <a:rPr lang="en-US" altLang="zh-CN" sz="2200" b="1" dirty="0">
                <a:latin typeface="+mn-ea"/>
                <a:ea typeface="+mn-ea"/>
              </a:rPr>
              <a:t>》</a:t>
            </a:r>
            <a:r>
              <a:rPr lang="zh-CN" altLang="en-US" sz="2200" b="1" dirty="0">
                <a:latin typeface="+mn-ea"/>
                <a:ea typeface="+mn-ea"/>
              </a:rPr>
              <a:t>，创作一首同题诗歌；模仿</a:t>
            </a:r>
            <a:r>
              <a:rPr lang="en-US" altLang="zh-CN" sz="2200" b="1" dirty="0">
                <a:latin typeface="+mn-ea"/>
                <a:ea typeface="+mn-ea"/>
              </a:rPr>
              <a:t>《</a:t>
            </a:r>
            <a:r>
              <a:rPr lang="zh-CN" altLang="en-US" sz="2200" b="1" dirty="0">
                <a:latin typeface="+mn-ea"/>
                <a:ea typeface="+mn-ea"/>
              </a:rPr>
              <a:t>你是人间的四月天</a:t>
            </a:r>
            <a:r>
              <a:rPr lang="en-US" altLang="zh-CN" sz="2200" b="1" dirty="0">
                <a:latin typeface="+mn-ea"/>
                <a:ea typeface="+mn-ea"/>
              </a:rPr>
              <a:t>》《</a:t>
            </a:r>
            <a:r>
              <a:rPr lang="zh-CN" altLang="en-US" sz="2200" b="1" dirty="0">
                <a:latin typeface="+mn-ea"/>
                <a:ea typeface="+mn-ea"/>
              </a:rPr>
              <a:t>致云雀</a:t>
            </a:r>
            <a:r>
              <a:rPr lang="en-US" altLang="zh-CN" sz="2200" b="1" dirty="0">
                <a:latin typeface="+mn-ea"/>
                <a:ea typeface="+mn-ea"/>
              </a:rPr>
              <a:t>》</a:t>
            </a:r>
            <a:r>
              <a:rPr lang="zh-CN" altLang="en-US" sz="2200" b="1" dirty="0">
                <a:latin typeface="+mn-ea"/>
                <a:ea typeface="+mn-ea"/>
              </a:rPr>
              <a:t>，</a:t>
            </a:r>
            <a:r>
              <a:rPr lang="zh-CN" altLang="en-US" sz="2200" b="1" dirty="0">
                <a:solidFill>
                  <a:srgbClr val="FF0000"/>
                </a:solidFill>
                <a:latin typeface="+mn-ea"/>
                <a:ea typeface="+mn-ea"/>
              </a:rPr>
              <a:t>以</a:t>
            </a:r>
            <a:r>
              <a:rPr lang="en-US" altLang="zh-CN" sz="2200" b="1" dirty="0">
                <a:solidFill>
                  <a:srgbClr val="FF0000"/>
                </a:solidFill>
                <a:latin typeface="+mn-ea"/>
                <a:ea typeface="+mn-ea"/>
              </a:rPr>
              <a:t>《</a:t>
            </a:r>
            <a:r>
              <a:rPr lang="zh-CN" altLang="en-US" sz="2200" b="1" dirty="0">
                <a:solidFill>
                  <a:srgbClr val="FF0000"/>
                </a:solidFill>
                <a:latin typeface="+mn-ea"/>
                <a:ea typeface="+mn-ea"/>
              </a:rPr>
              <a:t>你</a:t>
            </a:r>
            <a:r>
              <a:rPr lang="zh-CN" altLang="en-US" sz="2200" b="1" u="sng" dirty="0">
                <a:solidFill>
                  <a:srgbClr val="FF0000"/>
                </a:solidFill>
                <a:latin typeface="+mn-ea"/>
                <a:ea typeface="+mn-ea"/>
              </a:rPr>
              <a:t>        </a:t>
            </a:r>
            <a:r>
              <a:rPr lang="zh-CN" altLang="en-US" sz="2200" b="1" dirty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en-US" altLang="zh-CN" sz="2200" b="1" dirty="0">
                <a:solidFill>
                  <a:srgbClr val="FF0000"/>
                </a:solidFill>
                <a:latin typeface="+mn-ea"/>
                <a:ea typeface="+mn-ea"/>
              </a:rPr>
              <a:t>》</a:t>
            </a:r>
            <a:r>
              <a:rPr lang="zh-CN" altLang="en-US" sz="2200" b="1" dirty="0">
                <a:solidFill>
                  <a:srgbClr val="FF0000"/>
                </a:solidFill>
                <a:latin typeface="+mn-ea"/>
                <a:ea typeface="+mn-ea"/>
              </a:rPr>
              <a:t>或</a:t>
            </a:r>
            <a:r>
              <a:rPr lang="en-US" altLang="zh-CN" sz="2200" b="1" dirty="0">
                <a:solidFill>
                  <a:srgbClr val="FF0000"/>
                </a:solidFill>
                <a:latin typeface="+mn-ea"/>
                <a:ea typeface="+mn-ea"/>
              </a:rPr>
              <a:t>《</a:t>
            </a:r>
            <a:r>
              <a:rPr lang="zh-CN" altLang="en-US" sz="2200" b="1" dirty="0">
                <a:solidFill>
                  <a:srgbClr val="FF0000"/>
                </a:solidFill>
                <a:latin typeface="+mn-ea"/>
                <a:ea typeface="+mn-ea"/>
              </a:rPr>
              <a:t>致</a:t>
            </a:r>
            <a:r>
              <a:rPr lang="zh-CN" altLang="en-US" sz="2200" b="1" u="sng" dirty="0">
                <a:solidFill>
                  <a:srgbClr val="FF0000"/>
                </a:solidFill>
                <a:latin typeface="+mn-ea"/>
                <a:ea typeface="+mn-ea"/>
              </a:rPr>
              <a:t>       </a:t>
            </a:r>
            <a:r>
              <a:rPr lang="en-US" altLang="zh-CN" sz="2200" b="1" dirty="0">
                <a:solidFill>
                  <a:srgbClr val="FF0000"/>
                </a:solidFill>
                <a:latin typeface="+mn-ea"/>
                <a:ea typeface="+mn-ea"/>
              </a:rPr>
              <a:t>》</a:t>
            </a:r>
            <a:r>
              <a:rPr lang="zh-CN" altLang="en-US" sz="2200" b="1" dirty="0">
                <a:solidFill>
                  <a:srgbClr val="FF0000"/>
                </a:solidFill>
                <a:latin typeface="+mn-ea"/>
                <a:ea typeface="+mn-ea"/>
              </a:rPr>
              <a:t>为题，创作一首表现形式相近的诗歌。</a:t>
            </a:r>
          </a:p>
        </p:txBody>
      </p:sp>
      <p:pic>
        <p:nvPicPr>
          <p:cNvPr id="20485" name="Picture 1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5900" y="179917"/>
            <a:ext cx="36337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13"/>
          <p:cNvSpPr txBox="1">
            <a:spLocks noChangeArrowheads="1"/>
          </p:cNvSpPr>
          <p:nvPr/>
        </p:nvSpPr>
        <p:spPr bwMode="auto">
          <a:xfrm>
            <a:off x="10761663" y="233891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kumimoji="1" lang="zh-CN" altLang="en-US"/>
          </a:p>
        </p:txBody>
      </p:sp>
      <p:sp>
        <p:nvSpPr>
          <p:cNvPr id="21507" name="文本框 14"/>
          <p:cNvSpPr txBox="1">
            <a:spLocks noChangeArrowheads="1"/>
          </p:cNvSpPr>
          <p:nvPr/>
        </p:nvSpPr>
        <p:spPr bwMode="auto">
          <a:xfrm>
            <a:off x="10561638" y="416983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kumimoji="1" lang="zh-CN" altLang="en-US"/>
          </a:p>
        </p:txBody>
      </p:sp>
      <p:sp>
        <p:nvSpPr>
          <p:cNvPr id="5131" name="Rectangle 16"/>
          <p:cNvSpPr>
            <a:spLocks noChangeArrowheads="1"/>
          </p:cNvSpPr>
          <p:nvPr/>
        </p:nvSpPr>
        <p:spPr bwMode="auto">
          <a:xfrm>
            <a:off x="814388" y="2127013"/>
            <a:ext cx="7383462" cy="2631490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200" b="1" dirty="0">
                <a:solidFill>
                  <a:srgbClr val="FF0000"/>
                </a:solidFill>
                <a:latin typeface="+mn-ea"/>
                <a:ea typeface="+mn-ea"/>
              </a:rPr>
              <a:t>提示：</a:t>
            </a:r>
            <a:endParaRPr lang="en-US" altLang="zh-CN" sz="2200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 marL="265113" indent="-265113">
              <a:lnSpc>
                <a:spcPct val="150000"/>
              </a:lnSpc>
              <a:defRPr/>
            </a:pPr>
            <a:r>
              <a:rPr lang="en-US" altLang="zh-CN" sz="2200" b="1" dirty="0">
                <a:latin typeface="+mn-ea"/>
                <a:ea typeface="+mn-ea"/>
              </a:rPr>
              <a:t>1.</a:t>
            </a:r>
            <a:r>
              <a:rPr lang="zh-CN" altLang="en-US" sz="2200" b="1" dirty="0">
                <a:latin typeface="+mn-ea"/>
                <a:ea typeface="+mn-ea"/>
              </a:rPr>
              <a:t>回忆自己的生活，想一想那些触动你的人和事，以及你当时的情感，将这些作为诗歌表现的内容。</a:t>
            </a:r>
          </a:p>
          <a:p>
            <a:pPr marL="265113" indent="-265113">
              <a:lnSpc>
                <a:spcPct val="150000"/>
              </a:lnSpc>
              <a:defRPr/>
            </a:pPr>
            <a:r>
              <a:rPr lang="en-US" altLang="zh-CN" sz="2200" b="1" dirty="0">
                <a:latin typeface="+mn-ea"/>
                <a:ea typeface="+mn-ea"/>
              </a:rPr>
              <a:t>2.</a:t>
            </a:r>
            <a:r>
              <a:rPr lang="zh-CN" altLang="en-US" sz="2200" b="1" dirty="0">
                <a:latin typeface="+mn-ea"/>
                <a:ea typeface="+mn-ea"/>
              </a:rPr>
              <a:t>模仿课文的句式，发挥想象与联想，借助一些形象表达自己的情感。</a:t>
            </a:r>
          </a:p>
        </p:txBody>
      </p:sp>
      <p:pic>
        <p:nvPicPr>
          <p:cNvPr id="21509" name="Picture 1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5900" y="179917"/>
            <a:ext cx="36337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13"/>
          <p:cNvSpPr txBox="1">
            <a:spLocks noChangeArrowheads="1"/>
          </p:cNvSpPr>
          <p:nvPr/>
        </p:nvSpPr>
        <p:spPr bwMode="auto">
          <a:xfrm>
            <a:off x="10761663" y="2000251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kumimoji="1" lang="zh-CN" altLang="en-US"/>
          </a:p>
        </p:txBody>
      </p:sp>
      <p:sp>
        <p:nvSpPr>
          <p:cNvPr id="22531" name="文本框 14"/>
          <p:cNvSpPr txBox="1">
            <a:spLocks noChangeArrowheads="1"/>
          </p:cNvSpPr>
          <p:nvPr/>
        </p:nvSpPr>
        <p:spPr bwMode="auto">
          <a:xfrm>
            <a:off x="10561638" y="3829051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kumimoji="1" lang="zh-CN" altLang="en-US"/>
          </a:p>
        </p:txBody>
      </p:sp>
      <p:sp>
        <p:nvSpPr>
          <p:cNvPr id="5131" name="Rectangle 16"/>
          <p:cNvSpPr>
            <a:spLocks noChangeArrowheads="1"/>
          </p:cNvSpPr>
          <p:nvPr/>
        </p:nvSpPr>
        <p:spPr bwMode="auto">
          <a:xfrm>
            <a:off x="469901" y="2319716"/>
            <a:ext cx="8131175" cy="3139321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/>
          <a:p>
            <a:pPr indent="542925">
              <a:lnSpc>
                <a:spcPct val="150000"/>
              </a:lnSpc>
              <a:defRPr/>
            </a:pPr>
            <a:r>
              <a:rPr lang="zh-CN" altLang="en-US" sz="2200" b="1" dirty="0">
                <a:solidFill>
                  <a:srgbClr val="FF0000"/>
                </a:solidFill>
              </a:rPr>
              <a:t>审题立意：</a:t>
            </a:r>
            <a:r>
              <a:rPr lang="zh-CN" altLang="en-US" sz="2200" b="1" dirty="0"/>
              <a:t>审清题干，确定主题。可以从最 能触动你心灵的事物入手，所写主题可以是赞美 繁荣富强的祖国、美丽的家乡</a:t>
            </a:r>
            <a:r>
              <a:rPr lang="en-US" altLang="zh-CN" sz="2200" b="1" dirty="0"/>
              <a:t>…… </a:t>
            </a:r>
            <a:r>
              <a:rPr lang="zh-CN" altLang="en-US" sz="2200" b="1" dirty="0"/>
              <a:t>选取意象：充分发挥联想和想象，可以借助 小鸟、蝴蝶、蒲公英、小草等具体的意象来抒发 感情。</a:t>
            </a:r>
            <a:endParaRPr lang="en-US" altLang="zh-CN" sz="2200" b="1" dirty="0"/>
          </a:p>
          <a:p>
            <a:pPr indent="542925">
              <a:lnSpc>
                <a:spcPct val="150000"/>
              </a:lnSpc>
              <a:defRPr/>
            </a:pPr>
            <a:r>
              <a:rPr lang="zh-CN" altLang="en-US" sz="2200" b="1" dirty="0">
                <a:solidFill>
                  <a:srgbClr val="FF0000"/>
                </a:solidFill>
              </a:rPr>
              <a:t>运用修辞：</a:t>
            </a:r>
            <a:r>
              <a:rPr lang="zh-CN" altLang="en-US" sz="2200" b="1" dirty="0"/>
              <a:t>诗歌要抒发强烈的感情，就需 要运用各种修辞手法强化诗歌的感情，常用的修 辞手法有：比喻、夸张、反复等。 </a:t>
            </a:r>
            <a:endParaRPr lang="zh-CN" altLang="en-US" sz="2200" b="1" dirty="0">
              <a:latin typeface="+mn-ea"/>
              <a:ea typeface="+mn-ea"/>
            </a:endParaRPr>
          </a:p>
        </p:txBody>
      </p:sp>
      <p:pic>
        <p:nvPicPr>
          <p:cNvPr id="22533" name="Picture 17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1" y="1193800"/>
            <a:ext cx="1554163" cy="550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矩形 1"/>
          <p:cNvSpPr>
            <a:spLocks noChangeArrowheads="1"/>
          </p:cNvSpPr>
          <p:nvPr/>
        </p:nvSpPr>
        <p:spPr bwMode="auto">
          <a:xfrm>
            <a:off x="608013" y="1068918"/>
            <a:ext cx="1422184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2400" b="1" dirty="0">
                <a:solidFill>
                  <a:srgbClr val="C00000"/>
                </a:solidFill>
                <a:latin typeface="黑体" pitchFamily="49" charset="-122"/>
                <a:ea typeface="黑体" pitchFamily="49" charset="-122"/>
                <a:cs typeface="宋体" pitchFamily="2" charset="-122"/>
              </a:rPr>
              <a:t>思路指导</a:t>
            </a:r>
            <a:endParaRPr lang="zh-CN" altLang="zh-CN" sz="2400" dirty="0">
              <a:solidFill>
                <a:srgbClr val="C00000"/>
              </a:solidFill>
              <a:latin typeface="黑体" pitchFamily="49" charset="-122"/>
              <a:ea typeface="黑体" pitchFamily="49" charset="-122"/>
              <a:cs typeface="宋体" pitchFamily="2" charset="-122"/>
            </a:endParaRPr>
          </a:p>
        </p:txBody>
      </p:sp>
      <p:pic>
        <p:nvPicPr>
          <p:cNvPr id="22535" name="Picture 1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55900" y="179917"/>
            <a:ext cx="36337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3"/>
          <p:cNvSpPr txBox="1">
            <a:spLocks noChangeArrowheads="1"/>
          </p:cNvSpPr>
          <p:nvPr/>
        </p:nvSpPr>
        <p:spPr bwMode="auto">
          <a:xfrm>
            <a:off x="10761663" y="233891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kumimoji="1" lang="zh-CN" altLang="en-US"/>
          </a:p>
        </p:txBody>
      </p:sp>
      <p:sp>
        <p:nvSpPr>
          <p:cNvPr id="23555" name="文本框 14"/>
          <p:cNvSpPr txBox="1">
            <a:spLocks noChangeArrowheads="1"/>
          </p:cNvSpPr>
          <p:nvPr/>
        </p:nvSpPr>
        <p:spPr bwMode="auto">
          <a:xfrm>
            <a:off x="10561638" y="416983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kumimoji="1"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925514" y="1261533"/>
            <a:ext cx="7399337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ea"/>
                <a:ea typeface="+mn-ea"/>
              </a:rPr>
              <a:t>我爱这土地</a:t>
            </a:r>
          </a:p>
        </p:txBody>
      </p:sp>
      <p:pic>
        <p:nvPicPr>
          <p:cNvPr id="23557" name="Picture 1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800" y="127000"/>
            <a:ext cx="3962400" cy="793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478928" y="1989613"/>
            <a:ext cx="8261036" cy="7509748"/>
          </a:xfrm>
          <a:prstGeom prst="rect">
            <a:avLst/>
          </a:prstGeom>
        </p:spPr>
        <p:txBody>
          <a:bodyPr numCol="2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假如我是一只鸟， </a:t>
            </a:r>
            <a:endParaRPr lang="en-US" altLang="zh-CN" sz="20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我也要用清脆的喉咙歌唱： </a:t>
            </a:r>
            <a:endParaRPr lang="en-US" altLang="zh-CN" sz="20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这高峡出平湖的三峡大坝，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这可上九天揽月的神舟飞船，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这见证着国人光荣与梦想的鸟巢和水立方，</a:t>
            </a:r>
            <a:endParaRPr lang="en-US" altLang="zh-CN" sz="20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20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20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20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20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20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zh-CN" altLang="en-US" sz="20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和那来自灾区的小朋友们纯真的笑脸</a:t>
            </a:r>
            <a:r>
              <a:rPr lang="en-US" altLang="zh-CN" sz="20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…… 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然后我笑了，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连笑声也渗透进土地里面。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为什么我的眼里常含笑意？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因为我对这土地爱得深情</a:t>
            </a:r>
            <a:r>
              <a:rPr lang="en-US" altLang="zh-CN" sz="20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…… 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文本框 13"/>
          <p:cNvSpPr txBox="1">
            <a:spLocks noChangeArrowheads="1"/>
          </p:cNvSpPr>
          <p:nvPr/>
        </p:nvSpPr>
        <p:spPr bwMode="auto">
          <a:xfrm>
            <a:off x="10761663" y="233891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kumimoji="1" lang="zh-CN" altLang="en-US"/>
          </a:p>
        </p:txBody>
      </p:sp>
      <p:sp>
        <p:nvSpPr>
          <p:cNvPr id="24579" name="文本框 14"/>
          <p:cNvSpPr txBox="1">
            <a:spLocks noChangeArrowheads="1"/>
          </p:cNvSpPr>
          <p:nvPr/>
        </p:nvSpPr>
        <p:spPr bwMode="auto">
          <a:xfrm>
            <a:off x="10561638" y="4169833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endParaRPr kumimoji="1" lang="zh-CN" altLang="en-US"/>
          </a:p>
        </p:txBody>
      </p:sp>
      <p:pic>
        <p:nvPicPr>
          <p:cNvPr id="24580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4889" y="1341967"/>
            <a:ext cx="7132637" cy="4485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18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800" y="127000"/>
            <a:ext cx="3962400" cy="793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8"/>
          <p:cNvSpPr txBox="1">
            <a:spLocks noChangeArrowheads="1"/>
          </p:cNvSpPr>
          <p:nvPr/>
        </p:nvSpPr>
        <p:spPr bwMode="auto">
          <a:xfrm>
            <a:off x="441326" y="1043518"/>
            <a:ext cx="30718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</a:rPr>
              <a:t>素材</a:t>
            </a:r>
          </a:p>
        </p:txBody>
      </p:sp>
      <p:sp>
        <p:nvSpPr>
          <p:cNvPr id="2" name="矩形 1"/>
          <p:cNvSpPr/>
          <p:nvPr/>
        </p:nvSpPr>
        <p:spPr>
          <a:xfrm>
            <a:off x="946150" y="1411818"/>
            <a:ext cx="72517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生日祝福</a:t>
            </a:r>
          </a:p>
        </p:txBody>
      </p:sp>
      <p:pic>
        <p:nvPicPr>
          <p:cNvPr id="25604" name="Picture 1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800" y="1"/>
            <a:ext cx="3962400" cy="102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312108" y="1848599"/>
            <a:ext cx="9441699" cy="5032147"/>
          </a:xfrm>
          <a:prstGeom prst="rect">
            <a:avLst/>
          </a:prstGeom>
        </p:spPr>
        <p:txBody>
          <a:bodyPr numCol="2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朋友，今天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是个美丽的日子，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你与圣灵的雪花一起绽放，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你红红的笑脸挂满了欢乐，挂满了幸福。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让我为你点燃所有的蜡烛吧！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烛光里，雪儿祝你生日快乐</a:t>
            </a:r>
            <a:r>
              <a:rPr lang="zh-CN" altLang="en-US" sz="1600" b="1" dirty="0" smtClean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。 </a:t>
            </a:r>
            <a:endParaRPr lang="en-US" altLang="zh-CN" sz="16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朋友，看到了吗</a:t>
            </a:r>
            <a:endParaRPr lang="en-US" altLang="zh-CN" sz="16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雪花正在为你狂欢飞舞，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以六角花为你编织最圣洁的祝福。</a:t>
            </a:r>
            <a:endParaRPr lang="en-US" altLang="zh-CN" sz="1600" b="1" dirty="0">
              <a:solidFill>
                <a:prstClr val="black"/>
              </a:solidFill>
              <a:latin typeface="楷体" pitchFamily="49" charset="-122"/>
              <a:ea typeface="楷体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朋友，听到了吗？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那声声发自内心的祝福，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prstClr val="black"/>
                </a:solidFill>
                <a:latin typeface="楷体" pitchFamily="49" charset="-122"/>
                <a:ea typeface="楷体" pitchFamily="49" charset="-122"/>
              </a:rPr>
              <a:t>源源而来。</a:t>
            </a: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2" descr="https://timgsa.baidu.com/timg?image&amp;quality=80&amp;size=b9999_10000&amp;sec=1524645459153&amp;di=02599bc3b5c1197e881add4ddd103b9c&amp;imgtype=0&amp;src=http%3A%2F%2Fwww.wed114.cn%2Fjiehun%2Fuploads%2Fallimg%2F160929%2F41_160929161755_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6963" y="2379134"/>
            <a:ext cx="6864350" cy="3433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1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800" y="749301"/>
            <a:ext cx="3962400" cy="102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</p:tagLst>
</file>

<file path=ppt/theme/theme1.xml><?xml version="1.0" encoding="utf-8"?>
<a:theme xmlns:a="http://schemas.openxmlformats.org/drawingml/2006/main" name="第一PPT模板网-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4464</TotalTime>
  <Words>593</Words>
  <Application>Microsoft Office PowerPoint</Application>
  <PresentationFormat>全屏显示(4:3)</PresentationFormat>
  <Paragraphs>56</Paragraphs>
  <Slides>10</Slides>
  <Notes>10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第一PPT模板网-WWW.1PPT.COM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subject>第一PPT模板网-WWW.1PPT.COM</dc:subject>
  <dc:creator>第一PPT模板网-WWW.1PPT.COM</dc:creator>
  <cp:keywords>第一PPT模板网-WWW.1PPT.COM</cp:keywords>
  <cp:lastModifiedBy>Carrie</cp:lastModifiedBy>
  <cp:revision>299</cp:revision>
  <dcterms:created xsi:type="dcterms:W3CDTF">2015-12-09T07:23:26Z</dcterms:created>
  <dcterms:modified xsi:type="dcterms:W3CDTF">2020-02-10T06:39:44Z</dcterms:modified>
</cp:coreProperties>
</file>