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3" r:id="rId6"/>
    <p:sldId id="264" r:id="rId7"/>
    <p:sldId id="267" r:id="rId8"/>
    <p:sldId id="268" r:id="rId9"/>
    <p:sldId id="260" r:id="rId10"/>
    <p:sldId id="270" r:id="rId11"/>
    <p:sldId id="266" r:id="rId12"/>
    <p:sldId id="271" r:id="rId13"/>
    <p:sldId id="269" r:id="rId14"/>
    <p:sldId id="272" r:id="rId15"/>
    <p:sldId id="273" r:id="rId16"/>
    <p:sldId id="274" r:id="rId17"/>
    <p:sldId id="261" r:id="rId18"/>
    <p:sldId id="298" r:id="rId19"/>
    <p:sldId id="299" r:id="rId20"/>
    <p:sldId id="300" r:id="rId21"/>
    <p:sldId id="297" r:id="rId22"/>
    <p:sldId id="262" r:id="rId23"/>
    <p:sldId id="280" r:id="rId24"/>
    <p:sldId id="281" r:id="rId25"/>
    <p:sldId id="30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7AC"/>
    <a:srgbClr val="D3A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161" d="100"/>
          <a:sy n="161" d="100"/>
        </p:scale>
        <p:origin x="150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6A636-09FF-482B-A46D-D61CD7656569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F7B99-9032-4018-A5AE-D7EEE9BCF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70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98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0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9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384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59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172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849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04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70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134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187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914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628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105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819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656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640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593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525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350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299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383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1391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999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8F7B99-9032-4018-A5AE-D7EEE9BCF0B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0696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18BC86-0C13-4F36-BAA9-C51D12FE4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60D679AF-9CE3-4D7F-AF04-82EFAE4AE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9A6A679-9AFB-4923-AF78-2E505A30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E6D5B7-CB55-4EE4-AB71-994FCA3A7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260742C-096C-400E-A4B3-B08C6EE4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552791"/>
      </p:ext>
    </p:extLst>
  </p:cSld>
  <p:clrMapOvr>
    <a:masterClrMapping/>
  </p:clrMapOvr>
  <p:transition spd="slow" advTm="3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20539BE-918D-4E89-83FB-50D97007A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7BCDAE0-AD1C-464D-9572-FEF0F1140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5B02A4C-5233-4758-BF7B-A422651E2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C78DA89-DA9A-4D1A-AB24-E68A9D08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23B22C3-4B37-48F8-851C-64BB464F9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959483"/>
      </p:ext>
    </p:extLst>
  </p:cSld>
  <p:clrMapOvr>
    <a:masterClrMapping/>
  </p:clrMapOvr>
  <p:transition spd="slow" advTm="3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7F0B0D0-7F49-4DBD-BA57-23528DA7B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06D7A57-BF25-40B4-B28C-46672E3F6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929910E-06B2-49D2-A2B8-155242DD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2981B7-296B-48DD-9F0B-13783D5C3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6E146FB-AEA0-41F6-B09B-A9D7B748D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740298"/>
      </p:ext>
    </p:extLst>
  </p:cSld>
  <p:clrMapOvr>
    <a:masterClrMapping/>
  </p:clrMapOvr>
  <p:transition spd="slow" advTm="3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A7D85DE-21FA-45D1-9AD5-5E8C57300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49DEA74-BA29-46FA-A539-F08495B77F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292B67D-322F-4FE1-862A-2C56D00BE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D37FCD0-2C7A-4F67-B498-F232F723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C4ED0ED-6AAA-4261-9311-220E1395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11A51E7-1A0B-4C98-9056-5E94F96C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778677"/>
      </p:ext>
    </p:extLst>
  </p:cSld>
  <p:clrMapOvr>
    <a:masterClrMapping/>
  </p:clrMapOvr>
  <p:transition spd="slow" advTm="3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492457-E273-4C10-BC71-2A37A03AA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9A24D51-79B4-4A18-8E8C-86CDAEE43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D67E699-6F04-460A-AA4F-663A8C3D6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455C1CF-A2D3-420B-8EC3-5D65A1421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9191479F-C186-4AFB-A574-55600A4F3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F0C813F8-FC9B-4EAB-94DF-9B7D0CF82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1A06D74-D905-4C08-AC1B-31FFFE55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7F76C7E-A33D-4DFE-A6DE-FECD8170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302972"/>
      </p:ext>
    </p:extLst>
  </p:cSld>
  <p:clrMapOvr>
    <a:masterClrMapping/>
  </p:clrMapOvr>
  <p:transition spd="slow" advTm="3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5242E90-F703-4BDF-AD89-A0969DA5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09F15E2F-959D-4407-9751-0433DD270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B582DB2-0E20-4D78-98E4-B7F5215F2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76B17EB8-035B-4DA2-9DE4-3C3BF31E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207963"/>
      </p:ext>
    </p:extLst>
  </p:cSld>
  <p:clrMapOvr>
    <a:masterClrMapping/>
  </p:clrMapOvr>
  <p:transition spd="slow" advTm="3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0723127-BC5A-44C7-82A6-26545C80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10F4AF7-EDAB-4D99-B5AC-783BFD62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EA413EEB-A181-46E7-90F6-B9CBCA774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511283"/>
      </p:ext>
    </p:extLst>
  </p:cSld>
  <p:clrMapOvr>
    <a:masterClrMapping/>
  </p:clrMapOvr>
  <p:transition spd="slow" advTm="3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C178A6E-22F7-4E98-8B46-0E8F4B800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A872D40-2F65-4D68-8F6B-21010D852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44B7FE2-9D24-41B6-BE28-65390BC9C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93CDF93-485E-4B2D-BEC9-AEF853AF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752D261-7244-46A4-AA11-7F8BD8523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B596125-F85B-44DA-B1B3-2A1E8C76A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902072"/>
      </p:ext>
    </p:extLst>
  </p:cSld>
  <p:clrMapOvr>
    <a:masterClrMapping/>
  </p:clrMapOvr>
  <p:transition spd="slow" advTm="3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6B1C378-5C1F-4B8C-AF9B-B3CDF601D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710BC024-88C6-4F8B-9D9C-AB7E944A0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BB7C178-A7E9-4169-91F8-833814A75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C2A8D99-342D-4A6B-9223-1AA5BF748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8AC8D30-A41C-4455-9F2F-72C38E0E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4B60CBC-C4EA-43F6-9ECB-C8439D3A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433930"/>
      </p:ext>
    </p:extLst>
  </p:cSld>
  <p:clrMapOvr>
    <a:masterClrMapping/>
  </p:clrMapOvr>
  <p:transition spd="slow" advTm="3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B52E713-0B8E-4F1F-9E61-6EF9E06F7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95D20A1-8936-4301-8274-86FF10449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776D0D7-1984-418D-8533-A49D3187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B0B3637-F1D3-47FC-9BD6-432ACF925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34EA763-6B2F-4B18-8554-ECE8C90E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65763"/>
      </p:ext>
    </p:extLst>
  </p:cSld>
  <p:clrMapOvr>
    <a:masterClrMapping/>
  </p:clrMapOvr>
  <p:transition spd="slow" advTm="3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C799F21-2BE0-49D6-B382-3BC4B058A8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C6DDA2E-9FD4-4B6C-AA85-B5DC8C751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E7B0465-BF4D-4415-BFE1-FEBA861EB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C46B6E3-FD23-4B8D-B009-770C9F180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AB29E4C-9D09-4F9E-AC47-6585F048B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617327"/>
      </p:ext>
    </p:extLst>
  </p:cSld>
  <p:clrMapOvr>
    <a:masterClrMapping/>
  </p:clrMapOvr>
  <p:transition spd="slow" advTm="300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786669"/>
      </p:ext>
    </p:extLst>
  </p:cSld>
  <p:clrMapOvr>
    <a:masterClrMapping/>
  </p:clrMapOvr>
  <p:transition spd="slow" advTm="3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5C3858C-528F-415C-B736-4AA6A99D4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746291F-788E-4F52-BE21-B76904F15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4F612D8-9D50-4CB1-A2E7-BA30CD2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4F131-3799-41EC-A975-7C89E4C004D2}" type="datetimeFigureOut">
              <a:rPr lang="zh-CN" altLang="en-US" smtClean="0"/>
              <a:t>2018/11/29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04CF05-0000-49BD-8CEB-925D8F08F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73805CB-892E-4BDB-8F6F-CF90A57B3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79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Tm="3000"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82CCA49-9069-4B74-8E99-4CB91BA8E6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54839B2-4221-4671-A505-AD73C6F8B8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2" b="43389"/>
          <a:stretch/>
        </p:blipFill>
        <p:spPr>
          <a:xfrm>
            <a:off x="-3" y="-16758"/>
            <a:ext cx="12191999" cy="687475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BADF127-FF00-4F61-8BED-CAD75F4829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1BCFBFB-7697-45D3-90A4-E987CA2A27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t="32157" r="12350" b="43267"/>
          <a:stretch/>
        </p:blipFill>
        <p:spPr>
          <a:xfrm>
            <a:off x="2066030" y="2801454"/>
            <a:ext cx="8059941" cy="407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48197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4A952D3-3B79-4DF5-BCA3-E69A250E8B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24C54B2-17F3-4EA8-BC82-910F95CA21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50E7B13-2C95-4FF6-8F31-1F17592127B4}"/>
              </a:ext>
            </a:extLst>
          </p:cNvPr>
          <p:cNvSpPr/>
          <p:nvPr/>
        </p:nvSpPr>
        <p:spPr>
          <a:xfrm>
            <a:off x="3728852" y="1530120"/>
            <a:ext cx="5392901" cy="15081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000" b="1" spc="300" dirty="0">
                <a:gradFill flip="none" rotWithShape="1"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过去的一年</a:t>
            </a:r>
            <a:endParaRPr lang="en-US" altLang="zh-CN" sz="4000" b="1" spc="300" dirty="0">
              <a:gradFill flip="none" rotWithShape="1"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/>
            <a:r>
              <a:rPr lang="zh-CN" altLang="en-US" sz="4000" b="1" spc="300" dirty="0">
                <a:gradFill flip="none" rotWithShape="1"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我们取得瞩目的成绩！</a:t>
            </a:r>
          </a:p>
          <a:p>
            <a:pPr algn="ctr"/>
            <a:r>
              <a:rPr lang="en-US" altLang="zh-CN" sz="1200" b="1" spc="300" dirty="0">
                <a:gradFill flip="none" rotWithShape="1"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Review this year's work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036B5E2-0346-47C8-BE92-0442EBAD9E29}"/>
              </a:ext>
            </a:extLst>
          </p:cNvPr>
          <p:cNvSpPr txBox="1"/>
          <p:nvPr/>
        </p:nvSpPr>
        <p:spPr>
          <a:xfrm>
            <a:off x="2257454" y="3251991"/>
            <a:ext cx="7677092" cy="27139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400" b="0" i="0">
                <a:solidFill>
                  <a:srgbClr val="FFD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Source Sans Pro Black" charset="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gradFill flip="none" rotWithShape="1"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  <a:tileRect/>
                </a:gradFill>
                <a:effectLst/>
                <a:latin typeface="造字工房朗宋（非商用）常规体" pitchFamily="2" charset="-122"/>
                <a:ea typeface="造字工房朗宋（非商用）常规体" pitchFamily="2" charset="-122"/>
              </a:rPr>
              <a:t>　　态度决定一切，不能用正确的态度对待工作，就不能在工作中尽职尽责。既然改变不了环境，那就改变自己，尽到自己本份，尽力完成应该做的事情。只有热爱自己的本职工作才能把工作做好，最重要的是保持一种积极的态度，本着对工作积极、认真、负责的态度，踏实的干好本职工作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0E5D7079-0043-4CBF-8486-AB69FC35BC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52615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169220D4-BE71-4F12-9240-4166B494AA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7C320E0E-18C0-4937-80C3-16E1FBCA65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73FDD5A-3013-4BB5-B3B9-AEBAEFC426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45E4587-F8D9-4902-8A8B-BA83F1AD57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755" y="2879695"/>
            <a:ext cx="1812608" cy="17814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48CB34F-621F-42C7-9CDC-2F66EA3EA0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70" y="2879695"/>
            <a:ext cx="1812608" cy="17814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803EB52-0800-4562-8512-41252E58E8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185" y="2879695"/>
            <a:ext cx="1812608" cy="17814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535E31B-DD99-477F-93E8-6FCF2173F4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400" y="2879695"/>
            <a:ext cx="1812608" cy="178143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500953C-4D53-44A2-955E-DACF34FCEF08}"/>
              </a:ext>
            </a:extLst>
          </p:cNvPr>
          <p:cNvSpPr/>
          <p:nvPr/>
        </p:nvSpPr>
        <p:spPr>
          <a:xfrm>
            <a:off x="3001885" y="3231803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今年</a:t>
            </a:r>
            <a:endParaRPr lang="en-US" altLang="zh-CN" sz="3200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工作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29306EF-8EAF-4254-85D6-6250F7FB8AB6}"/>
              </a:ext>
            </a:extLst>
          </p:cNvPr>
          <p:cNvSpPr/>
          <p:nvPr/>
        </p:nvSpPr>
        <p:spPr>
          <a:xfrm>
            <a:off x="4726100" y="3231803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颁奖</a:t>
            </a:r>
            <a:endParaRPr lang="en-US" altLang="zh-CN" sz="3200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盛典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C4318AAD-2F6B-4A7F-ACC3-0AC6AAC0F90D}"/>
              </a:ext>
            </a:extLst>
          </p:cNvPr>
          <p:cNvSpPr/>
          <p:nvPr/>
        </p:nvSpPr>
        <p:spPr>
          <a:xfrm>
            <a:off x="6450315" y="3231803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文艺</a:t>
            </a:r>
            <a:endParaRPr lang="en-US" altLang="zh-CN" sz="3200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演出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2CB1F91-5495-4DD7-A5B9-CBFC753B143B}"/>
              </a:ext>
            </a:extLst>
          </p:cNvPr>
          <p:cNvSpPr/>
          <p:nvPr/>
        </p:nvSpPr>
        <p:spPr>
          <a:xfrm>
            <a:off x="8174531" y="3231803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新年</a:t>
            </a:r>
            <a:endParaRPr lang="en-US" altLang="zh-CN" sz="3200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寄语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7B8EDDB-77AD-4234-A15A-C12DF0489017}"/>
              </a:ext>
            </a:extLst>
          </p:cNvPr>
          <p:cNvSpPr txBox="1"/>
          <p:nvPr/>
        </p:nvSpPr>
        <p:spPr>
          <a:xfrm>
            <a:off x="4927977" y="1530120"/>
            <a:ext cx="2336045" cy="731525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threePt" dir="t"/>
            </a:scene3d>
            <a:sp3d contourW="12700">
              <a:extrusionClr>
                <a:srgbClr val="CC3300"/>
              </a:extrusionClr>
              <a:contourClr>
                <a:schemeClr val="accent6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marR="0" lvl="0" indent="0" algn="ctr" defTabSz="87820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40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>
                  <a:outerShdw blurRad="101600" dist="38100" dir="5400000" algn="t" rotWithShape="0">
                    <a:srgbClr val="680007"/>
                  </a:outerShdw>
                  <a:reflection stA="46000" endPos="45500" dist="762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latin typeface="造字工房力黑（非商用）常规体" pitchFamily="50" charset="-122"/>
                <a:ea typeface="造字工房力黑（非商用）常规体" pitchFamily="50" charset="-122"/>
              </a:rPr>
              <a:t>Contents</a:t>
            </a:r>
            <a:endParaRPr lang="zh-CN" altLang="en-US" sz="36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4004865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9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1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2" dur="1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4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8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9" dur="1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3" dur="1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5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80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2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  <p:bldP spid="10" grpId="3"/>
      <p:bldP spid="10" grpId="4"/>
      <p:bldP spid="11" grpId="0"/>
      <p:bldP spid="11" grpId="1"/>
      <p:bldP spid="11" grpId="2"/>
      <p:bldP spid="11" grpId="3"/>
      <p:bldP spid="11" grpId="4"/>
      <p:bldP spid="12" grpId="0"/>
      <p:bldP spid="12" grpId="1"/>
      <p:bldP spid="12" grpId="2"/>
      <p:bldP spid="12" grpId="3"/>
      <p:bldP spid="12" grpId="4"/>
      <p:bldP spid="13" grpId="0"/>
      <p:bldP spid="13" grpId="1"/>
      <p:bldP spid="13" grpId="2"/>
      <p:bldP spid="13" grpId="3"/>
      <p:bldP spid="13" grpId="4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B14DE98-F86D-4601-B944-505A34D75D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88BA46-99D9-4000-9611-15DDD16C0137}"/>
              </a:ext>
            </a:extLst>
          </p:cNvPr>
          <p:cNvGrpSpPr/>
          <p:nvPr/>
        </p:nvGrpSpPr>
        <p:grpSpPr>
          <a:xfrm>
            <a:off x="1533610" y="646460"/>
            <a:ext cx="8995845" cy="5565079"/>
            <a:chOff x="1643100" y="921319"/>
            <a:chExt cx="8768835" cy="535627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B1212EE-1D5B-4897-9621-ED8E2304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/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F20619D-48B7-42D2-93F2-3BD7FF7905F1}"/>
                </a:ext>
              </a:extLst>
            </p:cNvPr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F57BC94-502D-47BE-8A6F-475E6EDB1EEE}"/>
                </a:ext>
              </a:extLst>
            </p:cNvPr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E962739-0280-4424-85D5-6148DCC1D53D}"/>
                </a:ext>
              </a:extLst>
            </p:cNvPr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91A95-A915-4E43-9D62-30CC8ADC1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AFFE37A9-C769-42AF-830F-35E84D8B5B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3419E7-6043-41D2-9F29-99E5BC7693F6}"/>
              </a:ext>
            </a:extLst>
          </p:cNvPr>
          <p:cNvGrpSpPr/>
          <p:nvPr/>
        </p:nvGrpSpPr>
        <p:grpSpPr>
          <a:xfrm>
            <a:off x="4322763" y="1714804"/>
            <a:ext cx="3556000" cy="2646878"/>
            <a:chOff x="4551359" y="1238509"/>
            <a:chExt cx="3556000" cy="264687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E18B282E-EE03-4D45-B853-BD6C4DE67A79}"/>
                </a:ext>
              </a:extLst>
            </p:cNvPr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01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E3CA6DE-0CDB-4D2F-9816-F708977AEC79}"/>
                </a:ext>
              </a:extLst>
            </p:cNvPr>
            <p:cNvSpPr/>
            <p:nvPr/>
          </p:nvSpPr>
          <p:spPr>
            <a:xfrm>
              <a:off x="4551359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ONE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C8CDF05-E4BF-4950-B96A-E593FFF4C772}"/>
              </a:ext>
            </a:extLst>
          </p:cNvPr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49CE42E-D360-418E-A9EF-650F8188192C}"/>
                </a:ext>
              </a:extLst>
            </p:cNvPr>
            <p:cNvSpPr/>
            <p:nvPr/>
          </p:nvSpPr>
          <p:spPr>
            <a:xfrm>
              <a:off x="4489787" y="3613087"/>
              <a:ext cx="3233578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回顾今年工作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2498DF-2F65-4259-AEC3-6FEBCB28750C}"/>
                </a:ext>
              </a:extLst>
            </p:cNvPr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EC9969E-7C26-41D1-99ED-6DBF5D7F0E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16828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08657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DCAB7806-F05C-4ED4-9BAF-C7B13A5B1C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ECBCEDBF-7941-4C87-B10E-08CA4AFF4F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AA327657-9C0E-4825-82E7-7EE2B14C79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7" name="淘宝店Chenying0907出品 8"/>
          <p:cNvSpPr>
            <a:spLocks noChangeArrowheads="1"/>
          </p:cNvSpPr>
          <p:nvPr/>
        </p:nvSpPr>
        <p:spPr bwMode="auto">
          <a:xfrm>
            <a:off x="3971060" y="3241690"/>
            <a:ext cx="4249882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8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盈利增长</a:t>
            </a:r>
            <a:r>
              <a:rPr lang="en-US" altLang="zh-CN" sz="48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60%</a:t>
            </a:r>
            <a:endParaRPr lang="zh-CN" altLang="en-US" sz="48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8" name="淘宝店Chenying0907出品 9"/>
          <p:cNvSpPr>
            <a:spLocks noChangeArrowheads="1"/>
          </p:cNvSpPr>
          <p:nvPr/>
        </p:nvSpPr>
        <p:spPr bwMode="auto">
          <a:xfrm>
            <a:off x="4015943" y="2530107"/>
            <a:ext cx="416011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我们南征北战开拓疆土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92"/>
          <a:stretch/>
        </p:blipFill>
        <p:spPr>
          <a:xfrm>
            <a:off x="3005207" y="1530120"/>
            <a:ext cx="6191250" cy="7777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32" b="-628"/>
          <a:stretch/>
        </p:blipFill>
        <p:spPr>
          <a:xfrm>
            <a:off x="3005207" y="4272664"/>
            <a:ext cx="6191250" cy="28222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259" y="2548684"/>
            <a:ext cx="1524003" cy="1524003"/>
          </a:xfrm>
          <a:prstGeom prst="rect">
            <a:avLst/>
          </a:prstGeom>
          <a:effectLst>
            <a:outerShdw blurRad="254000" dist="127000" dir="8100000" algn="tr" rotWithShape="0">
              <a:prstClr val="black">
                <a:alpha val="3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1015" y="2548684"/>
            <a:ext cx="1524003" cy="1524003"/>
          </a:xfrm>
          <a:prstGeom prst="rect">
            <a:avLst/>
          </a:prstGeom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22" name="矩形 21"/>
          <p:cNvSpPr/>
          <p:nvPr/>
        </p:nvSpPr>
        <p:spPr>
          <a:xfrm>
            <a:off x="4718057" y="4709165"/>
            <a:ext cx="2755883" cy="1037207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60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2018</a:t>
            </a:r>
            <a:r>
              <a:rPr lang="zh-CN" altLang="en-US" sz="60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2256283909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1.85185E-6 L 0 0.0719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-6.25E-7 -0.18125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-6.25E-7 0.19282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63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42" dur="12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47" dur="12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7" grpId="3"/>
      <p:bldP spid="7" grpId="4"/>
      <p:bldP spid="8" grpId="0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2F27FFDE-F08D-47C5-8A82-9BBBB07F4D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38305130-D4AD-4FE8-8518-685C3DA7F7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38F23592-8F18-484A-B765-C431F15839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6" name="淘宝店Chenying0907出品 9"/>
          <p:cNvSpPr>
            <a:spLocks noChangeArrowheads="1"/>
          </p:cNvSpPr>
          <p:nvPr/>
        </p:nvSpPr>
        <p:spPr bwMode="auto">
          <a:xfrm>
            <a:off x="3522218" y="1737024"/>
            <a:ext cx="514756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0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集团年销售总额突破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466" y="2488075"/>
            <a:ext cx="5317067" cy="1297364"/>
          </a:xfrm>
          <a:prstGeom prst="rect">
            <a:avLst/>
          </a:prstGeom>
        </p:spPr>
      </p:pic>
      <p:sp>
        <p:nvSpPr>
          <p:cNvPr id="5" name="淘宝店Chenying0907出品 8"/>
          <p:cNvSpPr>
            <a:spLocks noChangeArrowheads="1"/>
          </p:cNvSpPr>
          <p:nvPr/>
        </p:nvSpPr>
        <p:spPr bwMode="auto">
          <a:xfrm>
            <a:off x="4129756" y="2815943"/>
            <a:ext cx="3932488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en-US" altLang="zh-CN" sz="3600" b="1" spc="3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9.876.543.210</a:t>
            </a:r>
            <a:endParaRPr lang="en-US" altLang="zh-CN" sz="36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7" name="淘宝店Chenying0907出品 8"/>
          <p:cNvSpPr>
            <a:spLocks noChangeArrowheads="1"/>
          </p:cNvSpPr>
          <p:nvPr/>
        </p:nvSpPr>
        <p:spPr bwMode="auto">
          <a:xfrm>
            <a:off x="8828895" y="2754388"/>
            <a:ext cx="7360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000" b="1" spc="3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元</a:t>
            </a:r>
            <a:endParaRPr lang="en-US" altLang="zh-CN" sz="40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18057" y="4529627"/>
            <a:ext cx="2755883" cy="1037207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60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2018</a:t>
            </a:r>
            <a:r>
              <a:rPr lang="zh-CN" altLang="en-US" sz="60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1532411864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0.0719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32" dur="12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5" grpId="0"/>
      <p:bldP spid="17" grpId="0"/>
      <p:bldP spid="17" grpId="1"/>
      <p:bldP spid="18" grpId="0"/>
      <p:bldP spid="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9AB4436-8448-4F71-8E55-3531FFAF07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D1791B6-DCC5-49BA-BEC2-5F03DA1A119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6908A77-EB49-4710-B0F9-DAD79A648BB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/>
        </p:blipFill>
        <p:spPr>
          <a:xfrm flipH="1">
            <a:off x="0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/>
        </p:blipFill>
        <p:spPr>
          <a:xfrm>
            <a:off x="7803936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28334" b="5000"/>
          <a:stretch/>
        </p:blipFill>
        <p:spPr>
          <a:xfrm>
            <a:off x="3169874" y="0"/>
            <a:ext cx="5791200" cy="5791200"/>
          </a:xfrm>
          <a:prstGeom prst="rect">
            <a:avLst/>
          </a:prstGeom>
          <a:effectLst>
            <a:outerShdw blurRad="508000" dist="38100" dir="5400000" algn="t" rotWithShape="0">
              <a:prstClr val="black">
                <a:alpha val="60000"/>
              </a:prstClr>
            </a:outerShdw>
          </a:effectLst>
        </p:spPr>
      </p:pic>
      <p:sp>
        <p:nvSpPr>
          <p:cNvPr id="51" name="矩形 50"/>
          <p:cNvSpPr/>
          <p:nvPr/>
        </p:nvSpPr>
        <p:spPr>
          <a:xfrm>
            <a:off x="3714579" y="1306976"/>
            <a:ext cx="4762842" cy="282538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>
              <a:lnSpc>
                <a:spcPct val="120000"/>
              </a:lnSpc>
            </a:pPr>
            <a:r>
              <a:rPr lang="en-US" altLang="zh-CN" sz="40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2018</a:t>
            </a:r>
          </a:p>
          <a:p>
            <a:pPr algn="ctr">
              <a:lnSpc>
                <a:spcPct val="120000"/>
              </a:lnSpc>
            </a:pPr>
            <a:r>
              <a:rPr lang="zh-CN" altLang="en-US" sz="48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集团销售额突破</a:t>
            </a:r>
            <a:endParaRPr lang="en-US" altLang="zh-CN" sz="48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60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100</a:t>
            </a:r>
            <a:r>
              <a:rPr lang="zh-CN" altLang="en-US" sz="40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亿</a:t>
            </a:r>
            <a:r>
              <a:rPr lang="zh-CN" altLang="en-US" sz="20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美元</a:t>
            </a:r>
            <a:endParaRPr lang="en-US" altLang="zh-CN" sz="20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52" name="PA_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87" y="981769"/>
            <a:ext cx="3514890" cy="1757445"/>
          </a:xfrm>
          <a:prstGeom prst="rect">
            <a:avLst/>
          </a:prstGeom>
        </p:spPr>
      </p:pic>
      <p:pic>
        <p:nvPicPr>
          <p:cNvPr id="53" name="PA_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316527" y="3601247"/>
            <a:ext cx="4463898" cy="481148"/>
          </a:xfrm>
          <a:prstGeom prst="rect">
            <a:avLst/>
          </a:prstGeom>
        </p:spPr>
      </p:pic>
      <p:pic>
        <p:nvPicPr>
          <p:cNvPr id="54" name="PA_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12" y="1362518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8583"/>
      </p:ext>
    </p:extLst>
  </p:cSld>
  <p:clrMapOvr>
    <a:masterClrMapping/>
  </p:clrMapOvr>
  <p:transition spd="slow" advTm="3000">
    <p:random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1.48148E-6 L 0.10208 -1.48148E-6 " pathEditMode="relative" rAng="0" ptsTypes="AA">
                                          <p:cBhvr>
                                            <p:cTn id="35" dur="125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10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3.7037E-7 L -0.29179 -3.7037E-7 " pathEditMode="relative" rAng="0" ptsTypes="AA">
                                          <p:cBhvr>
                                            <p:cTn id="40" dur="1750" spd="-100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59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4.81481E-6 L -0.13581 4.81481E-6 " pathEditMode="relative" rAng="0" ptsTypes="AA">
                                          <p:cBhvr>
                                            <p:cTn id="45" dur="1500" spd="-100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9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1" grpId="1"/>
          <p:bldP spid="51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1.48148E-6 L 0.10208 -1.48148E-6 " pathEditMode="relative" rAng="0" ptsTypes="AA">
                                          <p:cBhvr>
                                            <p:cTn id="35" dur="125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10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3.7037E-7 L -0.29179 -3.7037E-7 " pathEditMode="relative" rAng="0" ptsTypes="AA">
                                          <p:cBhvr>
                                            <p:cTn id="40" dur="1750" spd="-100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59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4.81481E-6 L -0.13581 4.81481E-6 " pathEditMode="relative" rAng="0" ptsTypes="AA">
                                          <p:cBhvr>
                                            <p:cTn id="45" dur="1500" spd="-100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9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1" grpId="1"/>
          <p:bldP spid="51" grpId="2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C97C20C-234A-489E-AADA-B1C3C946FC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4962638-B898-409F-92A1-61EF4E91AE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7029F33-3B7B-4ADF-87F3-5616F0AFF0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/>
        </p:blipFill>
        <p:spPr>
          <a:xfrm flipH="1">
            <a:off x="-1894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/>
        </p:blipFill>
        <p:spPr>
          <a:xfrm>
            <a:off x="7787885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28334" b="5000"/>
          <a:stretch/>
        </p:blipFill>
        <p:spPr>
          <a:xfrm>
            <a:off x="3169874" y="0"/>
            <a:ext cx="5791200" cy="5791200"/>
          </a:xfrm>
          <a:prstGeom prst="rect">
            <a:avLst/>
          </a:prstGeom>
          <a:effectLst>
            <a:outerShdw blurRad="508000" dist="38100" dir="5400000" algn="t" rotWithShape="0">
              <a:prstClr val="black">
                <a:alpha val="60000"/>
              </a:prstClr>
            </a:outerShdw>
          </a:effectLst>
        </p:spPr>
      </p:pic>
      <p:sp>
        <p:nvSpPr>
          <p:cNvPr id="41" name="矩形 40"/>
          <p:cNvSpPr/>
          <p:nvPr/>
        </p:nvSpPr>
        <p:spPr>
          <a:xfrm>
            <a:off x="4195480" y="1306976"/>
            <a:ext cx="3801041" cy="29731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同比去年</a:t>
            </a:r>
            <a:endParaRPr lang="en-US" altLang="zh-CN" sz="40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4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盈利增长将近</a:t>
            </a:r>
            <a:endParaRPr lang="en-US" altLang="zh-CN" sz="44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7200" b="1" spc="3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89</a:t>
            </a:r>
            <a:r>
              <a:rPr lang="en-US" altLang="zh-CN" sz="2000" b="1" spc="3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%</a:t>
            </a:r>
            <a:endParaRPr lang="en-US" altLang="zh-CN" sz="40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42" name="PA_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432" y="1342463"/>
            <a:ext cx="3514890" cy="1757445"/>
          </a:xfrm>
          <a:prstGeom prst="rect">
            <a:avLst/>
          </a:prstGeom>
        </p:spPr>
      </p:pic>
      <p:pic>
        <p:nvPicPr>
          <p:cNvPr id="43" name="PA_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27386" y="3675797"/>
            <a:ext cx="4463898" cy="48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31705"/>
      </p:ext>
    </p:extLst>
  </p:cSld>
  <p:clrMapOvr>
    <a:masterClrMapping/>
  </p:clrMapOvr>
  <p:transition spd="slow" advTm="3000">
    <p:random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2.59259E-6 L 0.2513 -2.59259E-6 " pathEditMode="relative" rAng="0" ptsTypes="AA">
                                          <p:cBhvr>
                                            <p:cTn id="35" dur="15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6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-4.81481E-6 L -0.09088 -4.81481E-6 " pathEditMode="relative" rAng="0" ptsTypes="AA">
                                          <p:cBhvr>
                                            <p:cTn id="40" dur="15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54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41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23" dur="125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25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125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2.59259E-6 L 0.2513 -2.59259E-6 " pathEditMode="relative" rAng="0" ptsTypes="AA">
                                          <p:cBhvr>
                                            <p:cTn id="40" dur="15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6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-4.81481E-6 L -0.09088 -4.81481E-6 " pathEditMode="relative" rAng="0" ptsTypes="AA">
                                          <p:cBhvr>
                                            <p:cTn id="45" dur="15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54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41" grpId="2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49E4276-3EF4-49F8-A98B-AA3575EFFC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88BA46-99D9-4000-9611-15DDD16C0137}"/>
              </a:ext>
            </a:extLst>
          </p:cNvPr>
          <p:cNvGrpSpPr/>
          <p:nvPr/>
        </p:nvGrpSpPr>
        <p:grpSpPr>
          <a:xfrm>
            <a:off x="1533610" y="646460"/>
            <a:ext cx="8995845" cy="5565079"/>
            <a:chOff x="1643100" y="921319"/>
            <a:chExt cx="8768835" cy="535627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B1212EE-1D5B-4897-9621-ED8E2304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/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F20619D-48B7-42D2-93F2-3BD7FF7905F1}"/>
                </a:ext>
              </a:extLst>
            </p:cNvPr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F57BC94-502D-47BE-8A6F-475E6EDB1EEE}"/>
                </a:ext>
              </a:extLst>
            </p:cNvPr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E962739-0280-4424-85D5-6148DCC1D53D}"/>
                </a:ext>
              </a:extLst>
            </p:cNvPr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91A95-A915-4E43-9D62-30CC8ADC1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AFFE37A9-C769-42AF-830F-35E84D8B5B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3419E7-6043-41D2-9F29-99E5BC7693F6}"/>
              </a:ext>
            </a:extLst>
          </p:cNvPr>
          <p:cNvGrpSpPr/>
          <p:nvPr/>
        </p:nvGrpSpPr>
        <p:grpSpPr>
          <a:xfrm>
            <a:off x="4253532" y="1714804"/>
            <a:ext cx="3556000" cy="2646878"/>
            <a:chOff x="4649037" y="1238509"/>
            <a:chExt cx="3556000" cy="264687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E18B282E-EE03-4D45-B853-BD6C4DE67A79}"/>
                </a:ext>
              </a:extLst>
            </p:cNvPr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02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E3CA6DE-0CDB-4D2F-9816-F708977AEC79}"/>
                </a:ext>
              </a:extLst>
            </p:cNvPr>
            <p:cNvSpPr/>
            <p:nvPr/>
          </p:nvSpPr>
          <p:spPr>
            <a:xfrm>
              <a:off x="4649037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TWO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C8CDF05-E4BF-4950-B96A-E593FFF4C772}"/>
              </a:ext>
            </a:extLst>
          </p:cNvPr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49CE42E-D360-418E-A9EF-650F8188192C}"/>
                </a:ext>
              </a:extLst>
            </p:cNvPr>
            <p:cNvSpPr/>
            <p:nvPr/>
          </p:nvSpPr>
          <p:spPr>
            <a:xfrm>
              <a:off x="4997939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颁奖盛典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2498DF-2F65-4259-AEC3-6FEBCB28750C}"/>
                </a:ext>
              </a:extLst>
            </p:cNvPr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EC9969E-7C26-41D1-99ED-6DBF5D7F0E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92102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08657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A639093-CBFA-46C5-B026-AF3C54B993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8D28688-9433-4F73-9357-F0D93107FF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612516F-6D81-4AA7-9270-5A63CAFE7A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36059" y="3266550"/>
            <a:ext cx="40318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b="1" spc="6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最佳奉献奖</a:t>
            </a:r>
          </a:p>
          <a:p>
            <a:r>
              <a:rPr lang="en-US" altLang="zh-CN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dedication Award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54DEE07-E6F6-463F-A16E-D58AD16336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 t="3959" r="14514" b="7708"/>
          <a:stretch/>
        </p:blipFill>
        <p:spPr>
          <a:xfrm>
            <a:off x="1949859" y="1227736"/>
            <a:ext cx="3886200" cy="483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36453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4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21070D7B-867D-4AB1-9F95-17D5FEA81C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BA462AB-050A-4F4C-A74F-748821DD46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653E7831-E28C-4736-A0D7-1552B7EE4E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/>
        </p:blipFill>
        <p:spPr>
          <a:xfrm>
            <a:off x="4435928" y="1530120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1882671"/>
            <a:ext cx="2648833" cy="2648833"/>
          </a:xfrm>
          <a:prstGeom prst="ellipse">
            <a:avLst/>
          </a:prstGeom>
          <a:blipFill>
            <a:blip r:embed="rId7"/>
            <a:srcRect/>
            <a:stretch>
              <a:fillRect l="-24934" r="-249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850827" y="2364943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9"/>
              <a:srcRect/>
              <a:stretch>
                <a:fillRect l="-29843" r="-200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608735" y="2364943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10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4464783" y="4626900"/>
            <a:ext cx="3262432" cy="1352165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80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销售部</a:t>
            </a:r>
          </a:p>
        </p:txBody>
      </p:sp>
    </p:spTree>
    <p:extLst>
      <p:ext uri="{BB962C8B-B14F-4D97-AF65-F5344CB8AC3E}">
        <p14:creationId xmlns:p14="http://schemas.microsoft.com/office/powerpoint/2010/main" val="1763216975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3" dur="12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56E9796-A1BC-4147-8B12-388E42E83E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2675840-EC6B-482E-A63F-F1E32B67C7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1ACE569-DE2D-4803-BFCC-AC2ABB8B65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94181" y="3307494"/>
            <a:ext cx="40318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b="1" spc="6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最佳团队奖</a:t>
            </a:r>
          </a:p>
          <a:p>
            <a:r>
              <a:rPr lang="en-US" altLang="zh-CN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team award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41F7FAF-1D45-4C88-B67B-DD733CF459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 t="3959" r="14514" b="7708"/>
          <a:stretch/>
        </p:blipFill>
        <p:spPr>
          <a:xfrm>
            <a:off x="1949859" y="1227736"/>
            <a:ext cx="3886200" cy="483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46505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4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1AD5AB1-7B07-4FC6-AC53-31D7634D7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B025FA61-8E89-4C32-9656-95C4746D95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286422C2-F2C0-4D5D-9ABC-1326B32CFE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4464784" y="4890927"/>
            <a:ext cx="3262432" cy="1352165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</a:rPr>
              <a:t>策划部</a:t>
            </a:r>
            <a:endParaRPr lang="zh-CN" altLang="en-US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/>
        </p:blipFill>
        <p:spPr>
          <a:xfrm>
            <a:off x="4435928" y="1752032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2104583"/>
            <a:ext cx="2648833" cy="2648833"/>
          </a:xfrm>
          <a:prstGeom prst="ellipse">
            <a:avLst/>
          </a:prstGeom>
          <a:blipFill>
            <a:blip r:embed="rId7"/>
            <a:srcRect/>
            <a:stretch>
              <a:fillRect l="-47214" r="-28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850827" y="2586855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9"/>
              <a:srcRect/>
              <a:stretch>
                <a:fillRect l="-26889" r="-268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08735" y="2586855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10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17525912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3" dur="12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440199F-6D12-41E7-8B44-17F504025E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B01CAB6-D496-430A-A54E-26FB7250A5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504EC9E-36E6-4FDF-B830-ABCC4EF178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89716" y="3429000"/>
            <a:ext cx="40318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b="1" spc="6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最佳敬业奖</a:t>
            </a:r>
          </a:p>
          <a:p>
            <a:r>
              <a:rPr lang="en-US" altLang="zh-CN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honor award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D230640-2E1F-4898-B817-56D306DFF1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 t="3959" r="14514" b="7708"/>
          <a:stretch/>
        </p:blipFill>
        <p:spPr>
          <a:xfrm>
            <a:off x="1949859" y="1227736"/>
            <a:ext cx="3886200" cy="483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16481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4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B68958A-1D91-4F95-92B7-49A98CA27C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0424D27F-329D-4A20-9899-4EB3A7DA5C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A2A242A5-450C-4156-A41F-232FE89D9E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4464779" y="4719085"/>
            <a:ext cx="3262432" cy="1352165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</a:rPr>
              <a:t>财务部</a:t>
            </a:r>
            <a:endParaRPr lang="zh-CN" altLang="en-US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/>
        </p:blipFill>
        <p:spPr>
          <a:xfrm>
            <a:off x="4435928" y="1595009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1947560"/>
            <a:ext cx="2648833" cy="2648833"/>
          </a:xfrm>
          <a:prstGeom prst="ellipse">
            <a:avLst/>
          </a:prstGeom>
          <a:blipFill>
            <a:blip r:embed="rId7"/>
            <a:srcRect/>
            <a:stretch>
              <a:fillRect l="-24934" r="-249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850827" y="2429832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9"/>
              <a:srcRect/>
              <a:stretch>
                <a:fillRect l="-24578" r="-2457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08735" y="2429832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10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3460287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5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30" dur="1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AEB5F87-4F22-4467-95A8-C221D5AA9C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CD52023-AC14-41ED-87AA-15DFC969D1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FD8F4D4-7162-427A-B361-9C08DF1AB1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51823" y="4470521"/>
            <a:ext cx="4288353" cy="1352165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</a:rPr>
              <a:t>获奖感言</a:t>
            </a:r>
          </a:p>
        </p:txBody>
      </p:sp>
      <p:sp>
        <p:nvSpPr>
          <p:cNvPr id="7" name="矩形 6"/>
          <p:cNvSpPr/>
          <p:nvPr/>
        </p:nvSpPr>
        <p:spPr>
          <a:xfrm>
            <a:off x="2721404" y="2127631"/>
            <a:ext cx="4814138" cy="170751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>
              <a:lnSpc>
                <a:spcPct val="130000"/>
              </a:lnSpc>
            </a:pPr>
            <a:r>
              <a:rPr lang="zh-CN" altLang="en-US" sz="32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下面有请获奖代表 </a:t>
            </a:r>
            <a:endParaRPr lang="en-US" altLang="zh-CN" sz="3200" b="1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54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某某 发表感想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0" t="4507" r="23760" b="2479"/>
          <a:stretch/>
        </p:blipFill>
        <p:spPr>
          <a:xfrm>
            <a:off x="8270933" y="1530120"/>
            <a:ext cx="2612578" cy="4264054"/>
          </a:xfrm>
          <a:prstGeom prst="rect">
            <a:avLst/>
          </a:prstGeom>
          <a:effectLst>
            <a:outerShdw blurRad="254000" dist="190500" dir="13500000" algn="b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7228938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12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55DE258-D3C4-44A8-A2BB-10F10305B0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88BA46-99D9-4000-9611-15DDD16C0137}"/>
              </a:ext>
            </a:extLst>
          </p:cNvPr>
          <p:cNvGrpSpPr/>
          <p:nvPr/>
        </p:nvGrpSpPr>
        <p:grpSpPr>
          <a:xfrm>
            <a:off x="1533610" y="646460"/>
            <a:ext cx="8995845" cy="5565079"/>
            <a:chOff x="1643100" y="921319"/>
            <a:chExt cx="8768835" cy="535627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B1212EE-1D5B-4897-9621-ED8E2304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/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F20619D-48B7-42D2-93F2-3BD7FF7905F1}"/>
                </a:ext>
              </a:extLst>
            </p:cNvPr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F57BC94-502D-47BE-8A6F-475E6EDB1EEE}"/>
                </a:ext>
              </a:extLst>
            </p:cNvPr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E962739-0280-4424-85D5-6148DCC1D53D}"/>
                </a:ext>
              </a:extLst>
            </p:cNvPr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91A95-A915-4E43-9D62-30CC8ADC1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AFFE37A9-C769-42AF-830F-35E84D8B5B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3419E7-6043-41D2-9F29-99E5BC7693F6}"/>
              </a:ext>
            </a:extLst>
          </p:cNvPr>
          <p:cNvGrpSpPr/>
          <p:nvPr/>
        </p:nvGrpSpPr>
        <p:grpSpPr>
          <a:xfrm>
            <a:off x="4253532" y="1714804"/>
            <a:ext cx="3556000" cy="2646878"/>
            <a:chOff x="4649037" y="1238509"/>
            <a:chExt cx="3556000" cy="264687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E18B282E-EE03-4D45-B853-BD6C4DE67A79}"/>
                </a:ext>
              </a:extLst>
            </p:cNvPr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03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E3CA6DE-0CDB-4D2F-9816-F708977AEC79}"/>
                </a:ext>
              </a:extLst>
            </p:cNvPr>
            <p:cNvSpPr/>
            <p:nvPr/>
          </p:nvSpPr>
          <p:spPr>
            <a:xfrm>
              <a:off x="4649037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THREE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C8CDF05-E4BF-4950-B96A-E593FFF4C772}"/>
              </a:ext>
            </a:extLst>
          </p:cNvPr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49CE42E-D360-418E-A9EF-650F8188192C}"/>
                </a:ext>
              </a:extLst>
            </p:cNvPr>
            <p:cNvSpPr/>
            <p:nvPr/>
          </p:nvSpPr>
          <p:spPr>
            <a:xfrm>
              <a:off x="4997939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文艺演出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2498DF-2F65-4259-AEC3-6FEBCB28750C}"/>
                </a:ext>
              </a:extLst>
            </p:cNvPr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EC9969E-7C26-41D1-99ED-6DBF5D7F0E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83450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08657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186F049-9DE3-42F2-B256-759DDBF6E9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03033A7-FFEF-4D9B-85E6-EFCC2402C8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01DECB6-1949-45F0-A168-159988F9D7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78" name="矩形 77"/>
          <p:cNvSpPr/>
          <p:nvPr/>
        </p:nvSpPr>
        <p:spPr>
          <a:xfrm>
            <a:off x="5022629" y="1718619"/>
            <a:ext cx="2146742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节目一</a:t>
            </a:r>
          </a:p>
        </p:txBody>
      </p:sp>
      <p:sp>
        <p:nvSpPr>
          <p:cNvPr id="79" name="矩形 78"/>
          <p:cNvSpPr/>
          <p:nvPr/>
        </p:nvSpPr>
        <p:spPr>
          <a:xfrm>
            <a:off x="3064716" y="2770490"/>
            <a:ext cx="6083718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团体</a:t>
            </a:r>
            <a:r>
              <a:rPr lang="zh-CN" altLang="en-US" sz="11500" kern="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街舞</a:t>
            </a:r>
            <a:endParaRPr lang="en-US" altLang="zh-CN" sz="11500" kern="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13" y="3208236"/>
            <a:ext cx="3514890" cy="1757445"/>
          </a:xfrm>
          <a:prstGeom prst="rect">
            <a:avLst/>
          </a:prstGeom>
        </p:spPr>
      </p:pic>
      <p:sp>
        <p:nvSpPr>
          <p:cNvPr id="81" name="矩形 80"/>
          <p:cNvSpPr/>
          <p:nvPr/>
        </p:nvSpPr>
        <p:spPr>
          <a:xfrm>
            <a:off x="4488181" y="6033815"/>
            <a:ext cx="323678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表演者：策划部</a:t>
            </a:r>
            <a:endParaRPr lang="en-US" altLang="zh-CN" sz="2800" spc="6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7639446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25 -1.48148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8" grpId="1"/>
      <p:bldP spid="79" grpId="0"/>
      <p:bldP spid="79" grpId="1"/>
      <p:bldP spid="81" grpId="0"/>
      <p:bldP spid="8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69BAEC2-C7D9-45D8-8F68-82B3057719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E067AC6-83FE-40BD-9A56-44D736E7C3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E0F82FAD-1C6A-4568-B23F-AB636EA2D8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5022629" y="1718619"/>
            <a:ext cx="2146743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节目二</a:t>
            </a:r>
            <a:endParaRPr lang="zh-CN" altLang="en-US" sz="4800" kern="0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64715" y="2770490"/>
            <a:ext cx="6083718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恭喜发财</a:t>
            </a:r>
            <a:endParaRPr lang="en-US" altLang="zh-CN" sz="11500" kern="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415" y="3208236"/>
            <a:ext cx="3514890" cy="175744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88181" y="6033815"/>
            <a:ext cx="323678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表演者：人事部</a:t>
            </a:r>
            <a:endParaRPr lang="en-US" altLang="zh-CN" sz="2800" spc="6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5042878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0.0401 -3.33333E-6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0.25 -3.33333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7" grpId="0"/>
      <p:bldP spid="1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3FF40F3-F9A6-4CCB-B2A0-1CB77E50DC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2145E75-5E6B-4A03-AAFF-664AA5DEC6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E13DB3CA-12B2-4FA7-BE7F-C981C9C4CE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5022629" y="1718619"/>
            <a:ext cx="2146743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节目三</a:t>
            </a:r>
            <a:endParaRPr lang="zh-CN" altLang="en-US" sz="4800" kern="0" spc="3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02097" y="2770490"/>
            <a:ext cx="4608955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唱双簧</a:t>
            </a:r>
            <a:endParaRPr lang="en-US" altLang="zh-CN" sz="11500" kern="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13" y="3208236"/>
            <a:ext cx="3514890" cy="175744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88181" y="6033815"/>
            <a:ext cx="323678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表演者：市场部</a:t>
            </a:r>
            <a:endParaRPr lang="en-US" altLang="zh-CN" sz="2800" spc="6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6340059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-0.0401 -3.33333E-6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25 -1.48148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7" grpId="0"/>
      <p:bldP spid="1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081BB6B-2E73-4B68-8F9B-0E2C1EFE41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960CAFE-970A-447C-B70D-FBC470BAEB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64EB0E2-E436-407C-A967-9E2B491424F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428" y="1232494"/>
            <a:ext cx="6887882" cy="1864320"/>
          </a:xfrm>
          <a:prstGeom prst="rect">
            <a:avLst/>
          </a:prstGeom>
        </p:spPr>
      </p:pic>
      <p:sp>
        <p:nvSpPr>
          <p:cNvPr id="94" name="圆角矩形 93"/>
          <p:cNvSpPr/>
          <p:nvPr/>
        </p:nvSpPr>
        <p:spPr>
          <a:xfrm>
            <a:off x="3572978" y="2498301"/>
            <a:ext cx="5376782" cy="3607202"/>
          </a:xfrm>
          <a:prstGeom prst="roundRect">
            <a:avLst>
              <a:gd name="adj" fmla="val 11651"/>
            </a:avLst>
          </a:prstGeom>
          <a:solidFill>
            <a:srgbClr val="770000"/>
          </a:solidFill>
          <a:ln w="127000" cap="flat" cmpd="sng" algn="ctr">
            <a:solidFill>
              <a:srgbClr val="A80000"/>
            </a:solidFill>
            <a:prstDash val="solid"/>
            <a:miter lim="800000"/>
          </a:ln>
          <a:effectLst>
            <a:outerShdw blurRad="127000" dist="25400" dir="5400000" sx="103000" sy="103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微软雅黑" panose="020B0503020204020204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5297002" y="2926108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抽奖规则</a:t>
            </a:r>
            <a:endParaRPr lang="en-US" altLang="zh-CN" sz="2800" spc="600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052184" y="3688010"/>
            <a:ext cx="454324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kern="0" cap="none" spc="0" normalizeH="0" baseline="0">
                <a:ln>
                  <a:noFill/>
                </a:ln>
                <a:solidFill>
                  <a:srgbClr val="FFEE60"/>
                </a:solidFill>
                <a:effectLst/>
                <a:uLnTx/>
                <a:uFillTx/>
                <a:latin typeface="微软雅黑" panose="020B0503020204020204" pitchFamily="34" charset="-122"/>
              </a:defRPr>
            </a:lvl1pPr>
          </a:lstStyle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F2E7A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 dirty="0">
                <a:solidFill>
                  <a:srgbClr val="F2E7A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 参与晚宴人员将自己的姓名用正楷字体写在小纸片上，按工作   人员要求折好，投入抽奖箱内。</a:t>
            </a: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F2E7A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>
                <a:solidFill>
                  <a:srgbClr val="F2E7A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由公司各部门主管负责在用餐过程中到台上抽取幸运者到台上转动“幸运大转盘”（必须转动一圈以上）摇奖，当大转盘上奖品项停在“幸运指针”上时，摇奖人可获得该项奖品。</a:t>
            </a: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F2E7A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 dirty="0">
                <a:solidFill>
                  <a:srgbClr val="F2E7A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“幸运大转盘”下方指针停在两个项目之间的中间线的，经主持人复核后可再摇一次。</a:t>
            </a: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 dirty="0">
                <a:solidFill>
                  <a:srgbClr val="F2E7A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1200" dirty="0">
                <a:solidFill>
                  <a:srgbClr val="F2E7A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幸运者在摇奖时，不能用手或其它外力影响“幸运大转盘”转动，否则摇奖结果无效。</a:t>
            </a:r>
          </a:p>
        </p:txBody>
      </p:sp>
    </p:spTree>
    <p:extLst>
      <p:ext uri="{BB962C8B-B14F-4D97-AF65-F5344CB8AC3E}">
        <p14:creationId xmlns:p14="http://schemas.microsoft.com/office/powerpoint/2010/main" val="3965639939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4557 -2.59259E-6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7 -2.59259E-6 L -0.04557 -2.59259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8" grpId="0"/>
      <p:bldP spid="98" grpId="1"/>
      <p:bldP spid="99" grpId="0"/>
      <p:bldP spid="9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9B2807C1-F110-40EE-AB48-E189A500D9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88BA46-99D9-4000-9611-15DDD16C0137}"/>
              </a:ext>
            </a:extLst>
          </p:cNvPr>
          <p:cNvGrpSpPr/>
          <p:nvPr/>
        </p:nvGrpSpPr>
        <p:grpSpPr>
          <a:xfrm>
            <a:off x="1533610" y="646460"/>
            <a:ext cx="8995845" cy="5565079"/>
            <a:chOff x="1643100" y="921319"/>
            <a:chExt cx="8768835" cy="535627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B1212EE-1D5B-4897-9621-ED8E2304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/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F20619D-48B7-42D2-93F2-3BD7FF7905F1}"/>
                </a:ext>
              </a:extLst>
            </p:cNvPr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F57BC94-502D-47BE-8A6F-475E6EDB1EEE}"/>
                </a:ext>
              </a:extLst>
            </p:cNvPr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E962739-0280-4424-85D5-6148DCC1D53D}"/>
                </a:ext>
              </a:extLst>
            </p:cNvPr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91A95-A915-4E43-9D62-30CC8ADC1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AFFE37A9-C769-42AF-830F-35E84D8B5B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3419E7-6043-41D2-9F29-99E5BC7693F6}"/>
              </a:ext>
            </a:extLst>
          </p:cNvPr>
          <p:cNvGrpSpPr/>
          <p:nvPr/>
        </p:nvGrpSpPr>
        <p:grpSpPr>
          <a:xfrm>
            <a:off x="4322763" y="1714804"/>
            <a:ext cx="3556000" cy="2646878"/>
            <a:chOff x="4675514" y="1238509"/>
            <a:chExt cx="3556000" cy="264687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E18B282E-EE03-4D45-B853-BD6C4DE67A79}"/>
                </a:ext>
              </a:extLst>
            </p:cNvPr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04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E3CA6DE-0CDB-4D2F-9816-F708977AEC79}"/>
                </a:ext>
              </a:extLst>
            </p:cNvPr>
            <p:cNvSpPr/>
            <p:nvPr/>
          </p:nvSpPr>
          <p:spPr>
            <a:xfrm>
              <a:off x="4675514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FOUR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C8CDF05-E4BF-4950-B96A-E593FFF4C772}"/>
              </a:ext>
            </a:extLst>
          </p:cNvPr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49CE42E-D360-418E-A9EF-650F8188192C}"/>
                </a:ext>
              </a:extLst>
            </p:cNvPr>
            <p:cNvSpPr/>
            <p:nvPr/>
          </p:nvSpPr>
          <p:spPr>
            <a:xfrm>
              <a:off x="4997940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新年寄语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2498DF-2F65-4259-AEC3-6FEBCB28750C}"/>
                </a:ext>
              </a:extLst>
            </p:cNvPr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EC9969E-7C26-41D1-99ED-6DBF5D7F0E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51421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08657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EE72131-C6D8-4AA3-B25E-42AD5B70C3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355D5B1-C3A1-4C4E-BF7D-2BCACD5EFF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1A5A7BC8-047C-4185-901F-3D896F5479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20487" y="2962590"/>
            <a:ext cx="8151027" cy="24461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400" b="0" i="0">
                <a:solidFill>
                  <a:srgbClr val="FFD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Source Sans Pro Black" charset="0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　　新年伊始万象更新，新年的曙光已经扑面而来！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！</a:t>
            </a:r>
          </a:p>
        </p:txBody>
      </p:sp>
      <p:sp>
        <p:nvSpPr>
          <p:cNvPr id="8" name="矩形 7"/>
          <p:cNvSpPr/>
          <p:nvPr/>
        </p:nvSpPr>
        <p:spPr>
          <a:xfrm>
            <a:off x="4541729" y="1513362"/>
            <a:ext cx="310854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5400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新年寄语</a:t>
            </a:r>
          </a:p>
          <a:p>
            <a:pPr algn="ctr"/>
            <a:r>
              <a:rPr lang="en-US" altLang="zh-CN" b="1" spc="300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New Year message</a:t>
            </a:r>
          </a:p>
        </p:txBody>
      </p:sp>
    </p:spTree>
    <p:extLst>
      <p:ext uri="{BB962C8B-B14F-4D97-AF65-F5344CB8AC3E}">
        <p14:creationId xmlns:p14="http://schemas.microsoft.com/office/powerpoint/2010/main" val="1110851420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8" grpId="1"/>
      <p:bldP spid="8" grpId="2"/>
      <p:bldP spid="8" grpId="3"/>
      <p:bldP spid="8" grpId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12DD2E0-061F-46E8-B761-98B3EC7699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682B68A-0BE7-44CC-9926-A5E5E64FB8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43377"/>
          <a:stretch/>
        </p:blipFill>
        <p:spPr>
          <a:xfrm>
            <a:off x="-28881" y="0"/>
            <a:ext cx="12238808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75FD49F-412C-4903-9D85-2C439B7538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sp>
        <p:nvSpPr>
          <p:cNvPr id="13" name="TextBox 110"/>
          <p:cNvSpPr txBox="1"/>
          <p:nvPr/>
        </p:nvSpPr>
        <p:spPr>
          <a:xfrm>
            <a:off x="2922699" y="2033121"/>
            <a:ext cx="6378669" cy="10702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sz="2000" b="1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</a:rPr>
              <a:t>值此新春佳节来临之际，向您致以最真挚的祝福</a:t>
            </a:r>
            <a:endParaRPr lang="en-US" altLang="zh-CN" sz="2000" b="1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</a:endParaRPr>
          </a:p>
          <a:p>
            <a:r>
              <a:rPr lang="zh-CN" altLang="en-US" b="1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</a:rPr>
              <a:t>衷心祝愿您：</a:t>
            </a:r>
          </a:p>
        </p:txBody>
      </p:sp>
      <p:sp>
        <p:nvSpPr>
          <p:cNvPr id="14" name="TextBox 112"/>
          <p:cNvSpPr txBox="1"/>
          <p:nvPr/>
        </p:nvSpPr>
        <p:spPr>
          <a:xfrm>
            <a:off x="3301007" y="3428246"/>
            <a:ext cx="5622053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>
            <a:defPPr>
              <a:defRPr lang="zh-CN"/>
            </a:defPPr>
            <a:lvl1pPr algn="ctr">
              <a:defRPr sz="44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b="1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</a:rPr>
              <a:t>新年大吉   阖家幸福</a:t>
            </a:r>
            <a:endParaRPr lang="en-US" altLang="zh-CN" b="1" dirty="0">
              <a:gradFill>
                <a:gsLst>
                  <a:gs pos="0">
                    <a:srgbClr val="F2E7AC"/>
                  </a:gs>
                  <a:gs pos="100000">
                    <a:srgbClr val="D3AE5D"/>
                  </a:gs>
                </a:gsLst>
                <a:lin ang="0" scaled="1"/>
              </a:gradFill>
            </a:endParaRPr>
          </a:p>
          <a:p>
            <a:r>
              <a:rPr lang="zh-CN" altLang="en-US" b="1" dirty="0">
                <a:gradFill>
                  <a:gsLst>
                    <a:gs pos="0">
                      <a:srgbClr val="F2E7AC"/>
                    </a:gs>
                    <a:gs pos="100000">
                      <a:srgbClr val="D3AE5D"/>
                    </a:gs>
                  </a:gsLst>
                  <a:lin ang="0" scaled="1"/>
                </a:gradFill>
              </a:rPr>
              <a:t>工作顺利   万事如意</a:t>
            </a:r>
          </a:p>
        </p:txBody>
      </p:sp>
    </p:spTree>
    <p:extLst>
      <p:ext uri="{BB962C8B-B14F-4D97-AF65-F5344CB8AC3E}">
        <p14:creationId xmlns:p14="http://schemas.microsoft.com/office/powerpoint/2010/main" val="1739536307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82CCA49-9069-4B74-8E99-4CB91BA8E6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54839B2-4221-4671-A505-AD73C6F8B8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2" b="43389"/>
          <a:stretch/>
        </p:blipFill>
        <p:spPr>
          <a:xfrm>
            <a:off x="-3" y="-16758"/>
            <a:ext cx="12191999" cy="687475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BADF127-FF00-4F61-8BED-CAD75F4829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34"/>
          <a:stretch/>
        </p:blipFill>
        <p:spPr>
          <a:xfrm>
            <a:off x="-1" y="-16758"/>
            <a:ext cx="12191999" cy="153012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1BCFBFB-7697-45D3-90A4-E987CA2A27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t="32157" r="12350" b="43267"/>
          <a:stretch/>
        </p:blipFill>
        <p:spPr>
          <a:xfrm>
            <a:off x="2066030" y="2801454"/>
            <a:ext cx="8059941" cy="407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54248"/>
      </p:ext>
    </p:ext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19猪年大吉企业年会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290</Words>
  <Application>Microsoft Office PowerPoint</Application>
  <PresentationFormat>宽屏</PresentationFormat>
  <Paragraphs>100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Source Sans Pro Black</vt:lpstr>
      <vt:lpstr>等线</vt:lpstr>
      <vt:lpstr>等线 Light</vt:lpstr>
      <vt:lpstr>方正正粗黑简体</vt:lpstr>
      <vt:lpstr>微软雅黑</vt:lpstr>
      <vt:lpstr>微软雅黑 Light</vt:lpstr>
      <vt:lpstr>造字工房朗宋（非商用）常规体</vt:lpstr>
      <vt:lpstr>造字工房力黑（非商用）常规体</vt:lpstr>
      <vt:lpstr>Arial</vt:lpstr>
      <vt:lpstr>Times New Roman</vt:lpstr>
      <vt:lpstr>Verdana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2018-09-25T09:56:05Z</dcterms:created>
  <dcterms:modified xsi:type="dcterms:W3CDTF">2018-11-29T05:58:45Z</dcterms:modified>
</cp:coreProperties>
</file>