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90" r:id="rId7"/>
    <p:sldId id="261" r:id="rId8"/>
    <p:sldId id="262" r:id="rId9"/>
    <p:sldId id="293" r:id="rId10"/>
    <p:sldId id="263" r:id="rId11"/>
    <p:sldId id="264" r:id="rId12"/>
    <p:sldId id="265" r:id="rId13"/>
    <p:sldId id="266" r:id="rId14"/>
    <p:sldId id="291" r:id="rId15"/>
    <p:sldId id="267" r:id="rId16"/>
    <p:sldId id="268" r:id="rId17"/>
    <p:sldId id="269" r:id="rId18"/>
    <p:sldId id="285" r:id="rId19"/>
    <p:sldId id="286" r:id="rId20"/>
    <p:sldId id="292" r:id="rId21"/>
    <p:sldId id="274" r:id="rId22"/>
    <p:sldId id="287" r:id="rId23"/>
    <p:sldId id="288" r:id="rId24"/>
    <p:sldId id="289" r:id="rId25"/>
    <p:sldId id="280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33" d="100"/>
          <a:sy n="33" d="100"/>
        </p:scale>
        <p:origin x="-3510" y="-1704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6A26A-9A8A-4284-9F63-D13D645B2DDA}" type="datetimeFigureOut">
              <a:rPr lang="zh-CN" altLang="en-US" smtClean="0"/>
              <a:t>2018/6/23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5093C-19B3-4455-90C8-E3AF62AC37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9794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5093C-19B3-4455-90C8-E3AF62AC37D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0477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5093C-19B3-4455-90C8-E3AF62AC37D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3204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5093C-19B3-4455-90C8-E3AF62AC37D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6434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5093C-19B3-4455-90C8-E3AF62AC37D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2080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5093C-19B3-4455-90C8-E3AF62AC37D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30078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5093C-19B3-4455-90C8-E3AF62AC37D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74623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5093C-19B3-4455-90C8-E3AF62AC37D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886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5093C-19B3-4455-90C8-E3AF62AC37D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2879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5093C-19B3-4455-90C8-E3AF62AC37D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00620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5093C-19B3-4455-90C8-E3AF62AC37D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57710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5093C-19B3-4455-90C8-E3AF62AC37D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90190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5093C-19B3-4455-90C8-E3AF62AC37D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92347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5093C-19B3-4455-90C8-E3AF62AC37D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85849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5093C-19B3-4455-90C8-E3AF62AC37D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4108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5093C-19B3-4455-90C8-E3AF62AC37D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16735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5093C-19B3-4455-90C8-E3AF62AC37D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2556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5093C-19B3-4455-90C8-E3AF62AC37D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576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5093C-19B3-4455-90C8-E3AF62AC37D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8456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5093C-19B3-4455-90C8-E3AF62AC37D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49574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5093C-19B3-4455-90C8-E3AF62AC37D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1602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5093C-19B3-4455-90C8-E3AF62AC37D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08883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5093C-19B3-4455-90C8-E3AF62AC37D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20150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5093C-19B3-4455-90C8-E3AF62AC37D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65608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5093C-19B3-4455-90C8-E3AF62AC37D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14206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5093C-19B3-4455-90C8-E3AF62AC37D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9931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C0D9A6E-1B43-430C-9B9B-0C453997C2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FC659CF6-84C6-4EE5-A5F8-F15948195E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A58ED44-7475-4ECD-92D8-E2172785B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554F-7884-44B7-AF03-9B856F2AA017}" type="datetimeFigureOut">
              <a:rPr lang="zh-CN" altLang="en-US" smtClean="0"/>
              <a:t>2018/6/23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1049687-B495-4541-993A-7EE3CEF29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809860B-B8C9-4038-BBF1-5F2A61932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76C84-D5DA-4D45-BD66-D1DE98B52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971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F3295B4-F204-44E4-81C5-16290184C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1804E475-2839-4AFA-BD04-195CF5088F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1EA7091-D78B-4AE7-8CDE-00091DB7B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554F-7884-44B7-AF03-9B856F2AA017}" type="datetimeFigureOut">
              <a:rPr lang="zh-CN" altLang="en-US" smtClean="0"/>
              <a:t>2018/6/23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BF92DB7-8B90-492D-926D-92ECADEE5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E19B723-6AE7-4E43-B955-3F0A7C865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76C84-D5DA-4D45-BD66-D1DE98B52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215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C2E3BDC-1E88-4FF9-9A0B-0EE7282BC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E56AF7A3-E20D-4AA3-8661-1E6E52FD2F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18CB055-32DA-4D65-A3F3-2D6EDB810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554F-7884-44B7-AF03-9B856F2AA017}" type="datetimeFigureOut">
              <a:rPr lang="zh-CN" altLang="en-US" smtClean="0"/>
              <a:t>2018/6/23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C151876-E335-4CBC-8DBC-95263B4D3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1E9915C-5B7B-4B24-8892-4E5E61628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76C84-D5DA-4D45-BD66-D1DE98B52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109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0C93FAA-939B-4A10-AA11-41E96BAE1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560C7A6-81E3-49DE-B939-A76E87430D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B7891273-4743-43D9-861E-B153AD4798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E8603342-334F-4389-880C-68DE5EB27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554F-7884-44B7-AF03-9B856F2AA017}" type="datetimeFigureOut">
              <a:rPr lang="zh-CN" altLang="en-US" smtClean="0"/>
              <a:t>2018/6/23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AE6A5075-C8CB-4D12-8473-ABFEDE314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AB0D1CA4-5539-487D-8006-377BCBBAB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76C84-D5DA-4D45-BD66-D1DE98B52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381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C15712D-3F43-4557-8A00-2F5806704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3A248B39-E47E-4C3E-A719-7C834D340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6EF71EFE-250D-4504-B85A-D9B92FDB3A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30121969-D9E6-471F-84C6-8C4DD5CD1C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5FA255C7-85E0-402A-BFCB-021940AADF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A82E5785-156F-4FEA-8C98-05F51B098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554F-7884-44B7-AF03-9B856F2AA017}" type="datetimeFigureOut">
              <a:rPr lang="zh-CN" altLang="en-US" smtClean="0"/>
              <a:t>2018/6/23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8C17B68B-E7F8-484C-A5C6-077BFCC00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4C375460-7EF4-4036-9EDC-F12B0FEEC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76C84-D5DA-4D45-BD66-D1DE98B52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411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2FF6EE2-1DC4-47F0-9BF2-393F92B24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08D8FF8F-9D2D-4730-95F4-0B0C10092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554F-7884-44B7-AF03-9B856F2AA017}" type="datetimeFigureOut">
              <a:rPr lang="zh-CN" altLang="en-US" smtClean="0"/>
              <a:t>2018/6/23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0589EDFA-19C9-41C9-8F63-2275FFC25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6E8D4768-D852-4141-ADF5-FF178AC57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76C84-D5DA-4D45-BD66-D1DE98B52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786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752373FC-8D0A-4078-9228-E4E91D1CD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554F-7884-44B7-AF03-9B856F2AA017}" type="datetimeFigureOut">
              <a:rPr lang="zh-CN" altLang="en-US" smtClean="0"/>
              <a:t>2018/6/23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50BB258F-A3B6-4389-9AB3-EC8CAB5B9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4BAC4492-25FA-4AEF-A313-CA2378EB4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76C84-D5DA-4D45-BD66-D1DE98B52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98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AC67BE8-316A-4085-BBBB-5B45AAEA9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91EF987-6544-4ECA-81A4-8ADBC8D86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58340066-DAE4-4947-B9A4-19A6530F02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DBE9EC30-CDDA-480D-B9ED-D948B2FC0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554F-7884-44B7-AF03-9B856F2AA017}" type="datetimeFigureOut">
              <a:rPr lang="zh-CN" altLang="en-US" smtClean="0"/>
              <a:t>2018/6/23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5BFE8C7E-E78B-4AEF-B48D-840663D2B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659E3E8D-6E91-469A-B209-691C4233A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76C84-D5DA-4D45-BD66-D1DE98B52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583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22AC330-D99A-4FA0-9B64-747F046EC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70A1B427-6056-48D6-8975-96B4D13473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5A2B93D2-5D23-455E-845F-54BD361290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F154A49B-D0A5-4F42-9109-A29CC837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554F-7884-44B7-AF03-9B856F2AA017}" type="datetimeFigureOut">
              <a:rPr lang="zh-CN" altLang="en-US" smtClean="0"/>
              <a:t>2018/6/23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8D89D6A0-98BB-472F-96B7-F3F5FFE5B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5A7DF680-6425-4196-8617-754F85689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76C84-D5DA-4D45-BD66-D1DE98B52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200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2D4E5B4-ED6A-4A79-8A7B-DDFDE8726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3D9436DE-27DE-4A13-AAF9-A2B34E15A9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6BD11F7-9241-4FC2-9F97-F10A38415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554F-7884-44B7-AF03-9B856F2AA017}" type="datetimeFigureOut">
              <a:rPr lang="zh-CN" altLang="en-US" smtClean="0"/>
              <a:t>2018/6/23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42C61C2-77A8-44A7-A615-09E18AA2A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8BBD347-9310-4CF5-8F37-228EF63FA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76C84-D5DA-4D45-BD66-D1DE98B52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60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8D7BC299-D2DB-4C2E-A963-C19BFFA876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8EDB792B-F92A-4EE9-9972-D4B5CA0D8F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7C7E213-791E-4F62-9EAD-01FC6E154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554F-7884-44B7-AF03-9B856F2AA017}" type="datetimeFigureOut">
              <a:rPr lang="zh-CN" altLang="en-US" smtClean="0"/>
              <a:t>2018/6/23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16BA01A-5719-4BC0-933E-AF4E97F8F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5BFF950-2177-41CE-93A2-6DC439590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76C84-D5DA-4D45-BD66-D1DE98B52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895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7A7C6417-5404-4134-9EDC-EF020EAF4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3EED9E24-7864-46A9-AD5B-318E38785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A2B8F15-2F79-4716-8473-ABD28C4BAE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F7554F-7884-44B7-AF03-9B856F2AA017}" type="datetimeFigureOut">
              <a:rPr lang="zh-CN" altLang="en-US" smtClean="0"/>
              <a:t>2018/6/23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F327648-E3BC-4E91-B656-9DDD5C77C5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6A6D6E1-A368-4A07-BD08-E403CF52FA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76C84-D5DA-4D45-BD66-D1DE98B525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8699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4.wdp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12" Type="http://schemas.openxmlformats.org/officeDocument/2006/relationships/image" Target="../media/image6.png"/><Relationship Id="rId2" Type="http://schemas.openxmlformats.org/officeDocument/2006/relationships/audio" Target="../media/media1.mp3"/><Relationship Id="rId16" Type="http://schemas.openxmlformats.org/officeDocument/2006/relationships/image" Target="../media/image8.png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microsoft.com/office/2007/relationships/hdphoto" Target="../media/hdphoto3.wdp"/><Relationship Id="rId5" Type="http://schemas.openxmlformats.org/officeDocument/2006/relationships/image" Target="../media/image2.png"/><Relationship Id="rId15" Type="http://schemas.microsoft.com/office/2007/relationships/hdphoto" Target="../media/hdphoto5.wdp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1.xml"/><Relationship Id="rId9" Type="http://schemas.microsoft.com/office/2007/relationships/hdphoto" Target="../media/hdphoto2.wdp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microsoft.com/office/2007/relationships/hdphoto" Target="../media/hdphoto7.wdp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2.png"/><Relationship Id="rId4" Type="http://schemas.microsoft.com/office/2007/relationships/hdphoto" Target="../media/hdphoto8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9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7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9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microsoft.com/office/2007/relationships/hdphoto" Target="../media/hdphoto10.wdp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2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9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.png"/><Relationship Id="rId4" Type="http://schemas.microsoft.com/office/2007/relationships/hdphoto" Target="../media/hdphoto9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8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7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7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2.wdp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2.wdp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2.wdp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2.wdp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microsoft.com/office/2007/relationships/hdphoto" Target="../media/hdphoto8.wdp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microsoft.com/office/2007/relationships/hdphoto" Target="../media/hdphoto6.wdp"/><Relationship Id="rId5" Type="http://schemas.microsoft.com/office/2007/relationships/hdphoto" Target="../media/hdphoto7.wdp"/><Relationship Id="rId10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microsoft.com/office/2007/relationships/hdphoto" Target="../media/hdphoto9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CBE2D152-5977-49F0-B7EA-2B6474BBA3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427" y="5484030"/>
            <a:ext cx="12528777" cy="185182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8F31B9DD-A135-45C5-ABAA-0C3102371D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34082" y1="41108" x2="34082" y2="41108"/>
                        <a14:foregroundMark x1="18262" y1="52448" x2="18262" y2="52448"/>
                        <a14:foregroundMark x1="53320" y1="51160" x2="53320" y2="51160"/>
                        <a14:foregroundMark x1="76270" y1="44845" x2="76270" y2="44845"/>
                        <a14:foregroundMark x1="52051" y1="55412" x2="52051" y2="55412"/>
                        <a14:foregroundMark x1="41211" y1="65593" x2="41211" y2="65593"/>
                        <a14:foregroundMark x1="40723" y1="63660" x2="40723" y2="63660"/>
                        <a14:foregroundMark x1="65918" y1="86985" x2="65918" y2="86985"/>
                        <a14:foregroundMark x1="79785" y1="71263" x2="79785" y2="71263"/>
                        <a14:foregroundMark x1="26465" y1="76031" x2="26465" y2="76031"/>
                        <a14:foregroundMark x1="42480" y1="64820" x2="42480" y2="64820"/>
                        <a14:foregroundMark x1="39160" y1="63660" x2="39160" y2="63660"/>
                        <a14:foregroundMark x1="42969" y1="64820" x2="42969" y2="64820"/>
                        <a14:foregroundMark x1="36621" y1="43299" x2="36621" y2="432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427" y="199699"/>
            <a:ext cx="4524866" cy="3429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EF61A5D1-41E7-42C8-B6A2-D89079FDCB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601" b="96933" l="3000" r="96200">
                        <a14:foregroundMark x1="6800" y1="34049" x2="7200" y2="91718"/>
                        <a14:foregroundMark x1="5400" y1="97546" x2="95400" y2="97239"/>
                        <a14:foregroundMark x1="96200" y1="94172" x2="96000" y2="29448"/>
                        <a14:foregroundMark x1="96000" y1="29448" x2="3000" y2="29448"/>
                        <a14:foregroundMark x1="8400" y1="26994" x2="49400" y2="4601"/>
                        <a14:foregroundMark x1="49400" y1="4601" x2="90800" y2="26994"/>
                        <a14:foregroundMark x1="3600" y1="34049" x2="3400" y2="953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123" y="199699"/>
            <a:ext cx="7369009" cy="4804594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B6FC4A8C-872D-45EA-B659-8CC073DB5AD2}"/>
              </a:ext>
            </a:extLst>
          </p:cNvPr>
          <p:cNvSpPr txBox="1"/>
          <p:nvPr/>
        </p:nvSpPr>
        <p:spPr>
          <a:xfrm>
            <a:off x="5014452" y="2218874"/>
            <a:ext cx="53781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暑期夏令营</a:t>
            </a:r>
            <a:endParaRPr lang="en-US" altLang="zh-CN" sz="5400" dirty="0">
              <a:solidFill>
                <a:schemeClr val="bg1"/>
              </a:solidFill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D41B3344-BBD8-4FF8-AD55-50109EEB3623}"/>
              </a:ext>
            </a:extLst>
          </p:cNvPr>
          <p:cNvSpPr/>
          <p:nvPr/>
        </p:nvSpPr>
        <p:spPr>
          <a:xfrm>
            <a:off x="4601841" y="3378139"/>
            <a:ext cx="62033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5400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我的快乐一夏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54BD5A37-3898-4D6D-96F9-98EBBFEFB6E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600" b="95400" l="10000" r="90000">
                        <a14:foregroundMark x1="33900" y1="11900" x2="33900" y2="11900"/>
                        <a14:foregroundMark x1="32400" y1="6600" x2="32400" y2="6600"/>
                        <a14:foregroundMark x1="62900" y1="45300" x2="62900" y2="45300"/>
                        <a14:foregroundMark x1="64600" y1="29400" x2="64600" y2="29400"/>
                        <a14:foregroundMark x1="55300" y1="95400" x2="55300" y2="95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210224" flipV="1">
            <a:off x="6220095" y="5511978"/>
            <a:ext cx="1022231" cy="1022231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58DE896A-C059-4498-8C3F-F363E6D6105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6600" b="95400" l="10000" r="90000">
                        <a14:foregroundMark x1="33900" y1="11900" x2="33900" y2="11900"/>
                        <a14:foregroundMark x1="32400" y1="6600" x2="32400" y2="6600"/>
                        <a14:foregroundMark x1="62900" y1="45300" x2="62900" y2="45300"/>
                        <a14:foregroundMark x1="64600" y1="29400" x2="64600" y2="29400"/>
                        <a14:foregroundMark x1="55300" y1="95400" x2="55300" y2="95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23522" flipV="1">
            <a:off x="8092252" y="4678976"/>
            <a:ext cx="1353457" cy="135345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9F8161BA-B1F4-4394-9DF4-94EC7171A8D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364" b="95909" l="5461" r="894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2208" y="3628699"/>
            <a:ext cx="3370017" cy="2530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青蛙 - 小跳蛙">
            <a:hlinkClick r:id="" action="ppaction://media"/>
            <a:extLst>
              <a:ext uri="{FF2B5EF4-FFF2-40B4-BE49-F238E27FC236}">
                <a16:creationId xmlns:a16="http://schemas.microsoft.com/office/drawing/2014/main" xmlns="" id="{A8953B4D-DAA6-46C3-8792-26CC6D89F9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2712344" y="2499613"/>
            <a:ext cx="2000718" cy="200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35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D5C82CB5-C67B-4169-8A63-33A6D6B0D4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427" y="5484030"/>
            <a:ext cx="12528777" cy="185182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9E3A5BF3-2609-4153-AEC8-820329E1CE15}"/>
              </a:ext>
            </a:extLst>
          </p:cNvPr>
          <p:cNvSpPr/>
          <p:nvPr/>
        </p:nvSpPr>
        <p:spPr>
          <a:xfrm>
            <a:off x="0" y="309716"/>
            <a:ext cx="8111613" cy="132735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E3318438-6DD3-46A9-8E77-7676A88AFF73}"/>
              </a:ext>
            </a:extLst>
          </p:cNvPr>
          <p:cNvSpPr txBox="1"/>
          <p:nvPr/>
        </p:nvSpPr>
        <p:spPr>
          <a:xfrm>
            <a:off x="0" y="619433"/>
            <a:ext cx="66810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0" dirty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 Black" panose="020B0A04020102020204" pitchFamily="34" charset="0"/>
                <a:ea typeface="方正少儿_GBK" panose="03000509000000000000" pitchFamily="65" charset="-122"/>
              </a:rPr>
              <a:t>CONTENTS</a:t>
            </a:r>
            <a:endParaRPr lang="zh-CN" altLang="en-US" sz="8000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Arial Black" panose="020B0A04020102020204" pitchFamily="34" charset="0"/>
              <a:ea typeface="方正少儿_GBK" panose="03000509000000000000" pitchFamily="65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70AF11FF-4BBB-4D23-B7AE-38688295BC52}"/>
              </a:ext>
            </a:extLst>
          </p:cNvPr>
          <p:cNvSpPr txBox="1"/>
          <p:nvPr/>
        </p:nvSpPr>
        <p:spPr>
          <a:xfrm>
            <a:off x="6961238" y="373228"/>
            <a:ext cx="7964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rPr>
              <a:t>目</a:t>
            </a:r>
            <a:endParaRPr lang="en-US" altLang="zh-CN" sz="36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pPr algn="dist"/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rPr>
              <a:t>录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4601D7BA-6BC6-4C5D-B1A6-0E402BBDA463}"/>
              </a:ext>
            </a:extLst>
          </p:cNvPr>
          <p:cNvSpPr/>
          <p:nvPr/>
        </p:nvSpPr>
        <p:spPr>
          <a:xfrm>
            <a:off x="1283110" y="2252589"/>
            <a:ext cx="707922" cy="707922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rPr>
              <a:t>01</a:t>
            </a:r>
            <a:endParaRPr lang="zh-CN" altLang="en-US" sz="20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9D5F986E-7DAC-473F-8C1D-05EF4440248B}"/>
              </a:ext>
            </a:extLst>
          </p:cNvPr>
          <p:cNvSpPr/>
          <p:nvPr/>
        </p:nvSpPr>
        <p:spPr>
          <a:xfrm>
            <a:off x="1283110" y="3388216"/>
            <a:ext cx="707922" cy="707922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rPr>
              <a:t>02</a:t>
            </a:r>
            <a:endParaRPr lang="zh-CN" altLang="en-US" sz="20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C5B6B170-4B6C-4665-B1A3-A53E7FBFB347}"/>
              </a:ext>
            </a:extLst>
          </p:cNvPr>
          <p:cNvSpPr/>
          <p:nvPr/>
        </p:nvSpPr>
        <p:spPr>
          <a:xfrm>
            <a:off x="1283110" y="4523843"/>
            <a:ext cx="707922" cy="707922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rPr>
              <a:t>03</a:t>
            </a:r>
            <a:endParaRPr lang="zh-CN" altLang="en-US" sz="20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xmlns="" id="{0583ED14-EF5C-4D95-B530-7631E27E596A}"/>
              </a:ext>
            </a:extLst>
          </p:cNvPr>
          <p:cNvSpPr/>
          <p:nvPr/>
        </p:nvSpPr>
        <p:spPr>
          <a:xfrm>
            <a:off x="1297858" y="5659470"/>
            <a:ext cx="707922" cy="707922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rPr>
              <a:t>04</a:t>
            </a:r>
            <a:endParaRPr lang="zh-CN" altLang="en-US" sz="20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xmlns="" id="{0DEDB7DD-9190-4813-8483-B807B18E5C07}"/>
              </a:ext>
            </a:extLst>
          </p:cNvPr>
          <p:cNvSpPr/>
          <p:nvPr/>
        </p:nvSpPr>
        <p:spPr>
          <a:xfrm>
            <a:off x="2816941" y="2306165"/>
            <a:ext cx="4144297" cy="600769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rPr>
              <a:t>夏 令 营 的 意 义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xmlns="" id="{2F2F1CFD-4A0E-4434-AFDF-9E155FC2B095}"/>
              </a:ext>
            </a:extLst>
          </p:cNvPr>
          <p:cNvSpPr/>
          <p:nvPr/>
        </p:nvSpPr>
        <p:spPr>
          <a:xfrm>
            <a:off x="2816940" y="3441791"/>
            <a:ext cx="4144297" cy="600769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rPr>
              <a:t>儿 童 夏 令 营 介 绍</a:t>
            </a: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xmlns="" id="{FE7C2150-1470-4237-B0C3-7425AB1BA1BC}"/>
              </a:ext>
            </a:extLst>
          </p:cNvPr>
          <p:cNvSpPr/>
          <p:nvPr/>
        </p:nvSpPr>
        <p:spPr>
          <a:xfrm>
            <a:off x="2816939" y="4577417"/>
            <a:ext cx="4144297" cy="600769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rPr>
              <a:t>活 动 安 排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xmlns="" id="{C80FE4BA-BA54-4366-BCDB-8BA94D2A583B}"/>
              </a:ext>
            </a:extLst>
          </p:cNvPr>
          <p:cNvSpPr/>
          <p:nvPr/>
        </p:nvSpPr>
        <p:spPr>
          <a:xfrm>
            <a:off x="2816938" y="5713046"/>
            <a:ext cx="4144297" cy="600769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rPr>
              <a:t>安全知识与自救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38EF227B-F7C6-4C2A-862B-56CFFFB274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70" b="9883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626" y="1697988"/>
            <a:ext cx="4579374" cy="47259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289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 dir="u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0A8AD3B9-9809-4886-9412-7D5C69F0AE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427" y="5484030"/>
            <a:ext cx="12528777" cy="1851820"/>
          </a:xfrm>
          <a:prstGeom prst="rect">
            <a:avLst/>
          </a:prstGeom>
        </p:spPr>
      </p:pic>
      <p:sp>
        <p:nvSpPr>
          <p:cNvPr id="2" name="矩形: 圆角 1">
            <a:extLst>
              <a:ext uri="{FF2B5EF4-FFF2-40B4-BE49-F238E27FC236}">
                <a16:creationId xmlns:a16="http://schemas.microsoft.com/office/drawing/2014/main" xmlns="" id="{38E54E3C-C077-46F3-89D3-36DD6F52FB77}"/>
              </a:ext>
            </a:extLst>
          </p:cNvPr>
          <p:cNvSpPr/>
          <p:nvPr/>
        </p:nvSpPr>
        <p:spPr>
          <a:xfrm>
            <a:off x="0" y="2691433"/>
            <a:ext cx="12192000" cy="237744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908E8B5D-C7F8-48F0-9B73-D029D56C7E4C}"/>
              </a:ext>
            </a:extLst>
          </p:cNvPr>
          <p:cNvSpPr txBox="1"/>
          <p:nvPr/>
        </p:nvSpPr>
        <p:spPr>
          <a:xfrm>
            <a:off x="4469346" y="3526210"/>
            <a:ext cx="58662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夏令营的意义</a:t>
            </a:r>
          </a:p>
        </p:txBody>
      </p:sp>
      <p:sp>
        <p:nvSpPr>
          <p:cNvPr id="8" name="圆: 空心 7">
            <a:extLst>
              <a:ext uri="{FF2B5EF4-FFF2-40B4-BE49-F238E27FC236}">
                <a16:creationId xmlns:a16="http://schemas.microsoft.com/office/drawing/2014/main" xmlns="" id="{B495BDFB-C14D-4907-A374-3826B72FAA4D}"/>
              </a:ext>
            </a:extLst>
          </p:cNvPr>
          <p:cNvSpPr/>
          <p:nvPr/>
        </p:nvSpPr>
        <p:spPr>
          <a:xfrm>
            <a:off x="3259256" y="3496558"/>
            <a:ext cx="767190" cy="767190"/>
          </a:xfrm>
          <a:prstGeom prst="donut">
            <a:avLst>
              <a:gd name="adj" fmla="val 103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1</a:t>
            </a:r>
            <a:endParaRPr lang="zh-CN" altLang="en-US" sz="2800" b="1" dirty="0">
              <a:solidFill>
                <a:schemeClr val="bg1"/>
              </a:solidFill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</p:txBody>
      </p:sp>
      <p:sp>
        <p:nvSpPr>
          <p:cNvPr id="9" name="云形 8">
            <a:extLst>
              <a:ext uri="{FF2B5EF4-FFF2-40B4-BE49-F238E27FC236}">
                <a16:creationId xmlns:a16="http://schemas.microsoft.com/office/drawing/2014/main" xmlns="" id="{5AD2C7CE-5E92-4F98-9C9A-108988F8D7EB}"/>
              </a:ext>
            </a:extLst>
          </p:cNvPr>
          <p:cNvSpPr/>
          <p:nvPr/>
        </p:nvSpPr>
        <p:spPr>
          <a:xfrm>
            <a:off x="8435493" y="1619234"/>
            <a:ext cx="2654709" cy="1489587"/>
          </a:xfrm>
          <a:prstGeom prst="cloud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4ABCC425-227F-4ADC-A76C-4B4BAE11B7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7768" l="10000" r="90000">
                        <a14:foregroundMark x1="26842" y1="63170" x2="28684" y2="56250"/>
                        <a14:foregroundMark x1="66579" y1="43080" x2="66579" y2="386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642" y="1061294"/>
            <a:ext cx="4181553" cy="4929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749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C2A0B86D-4E98-4A5D-81A4-693FCEB74377}"/>
              </a:ext>
            </a:extLst>
          </p:cNvPr>
          <p:cNvGrpSpPr/>
          <p:nvPr/>
        </p:nvGrpSpPr>
        <p:grpSpPr>
          <a:xfrm>
            <a:off x="1958207" y="929728"/>
            <a:ext cx="2888343" cy="529771"/>
            <a:chOff x="696686" y="377371"/>
            <a:chExt cx="2888343" cy="529771"/>
          </a:xfrm>
        </p:grpSpPr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xmlns="" id="{91E30923-41C8-45A5-9CCE-E8BF2477FAEE}"/>
                </a:ext>
              </a:extLst>
            </p:cNvPr>
            <p:cNvCxnSpPr/>
            <p:nvPr/>
          </p:nvCxnSpPr>
          <p:spPr>
            <a:xfrm>
              <a:off x="696686" y="377371"/>
              <a:ext cx="2888343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xmlns="" id="{47B69048-5B54-44E3-A00A-80FFC9034572}"/>
                </a:ext>
              </a:extLst>
            </p:cNvPr>
            <p:cNvCxnSpPr/>
            <p:nvPr/>
          </p:nvCxnSpPr>
          <p:spPr>
            <a:xfrm>
              <a:off x="696686" y="907142"/>
              <a:ext cx="2888343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F4055121-ED95-4CAE-9932-2DD71A2E1634}"/>
                </a:ext>
              </a:extLst>
            </p:cNvPr>
            <p:cNvSpPr txBox="1"/>
            <p:nvPr/>
          </p:nvSpPr>
          <p:spPr>
            <a:xfrm>
              <a:off x="696686" y="448008"/>
              <a:ext cx="2888343" cy="4001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b="1" dirty="0">
                  <a:latin typeface="方正少儿_GBK" panose="03000509000000000000" pitchFamily="65" charset="-122"/>
                  <a:ea typeface="方正少儿_GBK" panose="03000509000000000000" pitchFamily="65" charset="-122"/>
                </a:rPr>
                <a:t>夏令营的意义</a:t>
              </a: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4310BEDA-BD3A-4087-B4DA-AE78138C9B33}"/>
              </a:ext>
            </a:extLst>
          </p:cNvPr>
          <p:cNvSpPr txBox="1"/>
          <p:nvPr/>
        </p:nvSpPr>
        <p:spPr>
          <a:xfrm>
            <a:off x="809829" y="1610610"/>
            <a:ext cx="52511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         拓 展 训 练 的 早 期 形 式 起 源 于 二 战 期 间 的 上 生 存 训 练 。 战争结束 后 ， 拓 展 训 练 的 独 特 创 意 和 训 练 方 式 逐 渐 被 推 广 开 来 。 训 练 目 标 由 单 纯 的 体 能 训 练 ， 扩 展 到 心 理 训 练 ， 人 格 训 练 ， 素 质 训 练 等 等 ！ 发 展 至 今 也 逐 渐 的 被 青 少 年 以 及 儿 童 所 青 睐 。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F0E928A5-D1B6-4BA0-87C6-17C0671C434E}"/>
              </a:ext>
            </a:extLst>
          </p:cNvPr>
          <p:cNvSpPr/>
          <p:nvPr/>
        </p:nvSpPr>
        <p:spPr>
          <a:xfrm>
            <a:off x="304986" y="6373816"/>
            <a:ext cx="4717143" cy="243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7F96DFF9-DFB2-46B7-A126-F9743FBAD11E}"/>
              </a:ext>
            </a:extLst>
          </p:cNvPr>
          <p:cNvGrpSpPr/>
          <p:nvPr/>
        </p:nvGrpSpPr>
        <p:grpSpPr>
          <a:xfrm>
            <a:off x="5154669" y="6371013"/>
            <a:ext cx="1003884" cy="246268"/>
            <a:chOff x="4572475" y="6557654"/>
            <a:chExt cx="1003884" cy="246268"/>
          </a:xfrm>
        </p:grpSpPr>
        <p:sp>
          <p:nvSpPr>
            <p:cNvPr id="16" name="圆: 空心 15">
              <a:extLst>
                <a:ext uri="{FF2B5EF4-FFF2-40B4-BE49-F238E27FC236}">
                  <a16:creationId xmlns:a16="http://schemas.microsoft.com/office/drawing/2014/main" xmlns="" id="{EC29F4D8-8B39-4F3F-BD7F-5D8DAAC24529}"/>
                </a:ext>
              </a:extLst>
            </p:cNvPr>
            <p:cNvSpPr/>
            <p:nvPr/>
          </p:nvSpPr>
          <p:spPr>
            <a:xfrm>
              <a:off x="4572475" y="6557654"/>
              <a:ext cx="246268" cy="246268"/>
            </a:xfrm>
            <a:prstGeom prst="donu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圆: 空心 16">
              <a:extLst>
                <a:ext uri="{FF2B5EF4-FFF2-40B4-BE49-F238E27FC236}">
                  <a16:creationId xmlns:a16="http://schemas.microsoft.com/office/drawing/2014/main" xmlns="" id="{F851D9B9-6BA4-4524-A265-07F95C73DFA6}"/>
                </a:ext>
              </a:extLst>
            </p:cNvPr>
            <p:cNvSpPr/>
            <p:nvPr/>
          </p:nvSpPr>
          <p:spPr>
            <a:xfrm>
              <a:off x="4951283" y="6557654"/>
              <a:ext cx="246268" cy="246268"/>
            </a:xfrm>
            <a:prstGeom prst="donu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圆: 空心 17">
              <a:extLst>
                <a:ext uri="{FF2B5EF4-FFF2-40B4-BE49-F238E27FC236}">
                  <a16:creationId xmlns:a16="http://schemas.microsoft.com/office/drawing/2014/main" xmlns="" id="{FF4BC638-2964-4283-9447-F4A6CCC695CD}"/>
                </a:ext>
              </a:extLst>
            </p:cNvPr>
            <p:cNvSpPr/>
            <p:nvPr/>
          </p:nvSpPr>
          <p:spPr>
            <a:xfrm>
              <a:off x="5330091" y="6557654"/>
              <a:ext cx="246268" cy="246268"/>
            </a:xfrm>
            <a:prstGeom prst="donu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68CAE0E-195A-42F1-96AB-13BFDFF342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78" b="97037" l="9683" r="89965">
                        <a14:foregroundMark x1="30282" y1="89444" x2="33803" y2="87407"/>
                        <a14:foregroundMark x1="59683" y1="90741" x2="57042" y2="87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650" y="1540662"/>
            <a:ext cx="4851010" cy="4611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E9753422-E981-4999-A85F-E3039909BB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427" y="5484030"/>
            <a:ext cx="12528777" cy="185182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66663442-E4A6-4080-A15D-67C8E682D9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29" y="3846600"/>
            <a:ext cx="5251132" cy="26279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7906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 dir="d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: 圆角 31">
            <a:extLst>
              <a:ext uri="{FF2B5EF4-FFF2-40B4-BE49-F238E27FC236}">
                <a16:creationId xmlns:a16="http://schemas.microsoft.com/office/drawing/2014/main" xmlns="" id="{5BC8D180-8CC7-4D86-A028-8B0124C61E15}"/>
              </a:ext>
            </a:extLst>
          </p:cNvPr>
          <p:cNvSpPr/>
          <p:nvPr/>
        </p:nvSpPr>
        <p:spPr>
          <a:xfrm>
            <a:off x="-49246" y="1102859"/>
            <a:ext cx="12241246" cy="4625685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箭头: 五边形 1">
            <a:extLst>
              <a:ext uri="{FF2B5EF4-FFF2-40B4-BE49-F238E27FC236}">
                <a16:creationId xmlns:a16="http://schemas.microsoft.com/office/drawing/2014/main" xmlns="" id="{F274470E-AC53-4083-BD3D-512088FA814A}"/>
              </a:ext>
            </a:extLst>
          </p:cNvPr>
          <p:cNvSpPr/>
          <p:nvPr/>
        </p:nvSpPr>
        <p:spPr>
          <a:xfrm>
            <a:off x="337624" y="211015"/>
            <a:ext cx="2574388" cy="253218"/>
          </a:xfrm>
          <a:prstGeom prst="homePlate">
            <a:avLst>
              <a:gd name="adj" fmla="val 110185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3" name="箭头: 五边形 2">
            <a:extLst>
              <a:ext uri="{FF2B5EF4-FFF2-40B4-BE49-F238E27FC236}">
                <a16:creationId xmlns:a16="http://schemas.microsoft.com/office/drawing/2014/main" xmlns="" id="{1B2DA3B2-827F-463F-BF7F-771B6E28DA5A}"/>
              </a:ext>
            </a:extLst>
          </p:cNvPr>
          <p:cNvSpPr/>
          <p:nvPr/>
        </p:nvSpPr>
        <p:spPr>
          <a:xfrm flipH="1">
            <a:off x="9459853" y="6401358"/>
            <a:ext cx="2574388" cy="253218"/>
          </a:xfrm>
          <a:prstGeom prst="homePlate">
            <a:avLst>
              <a:gd name="adj" fmla="val 110185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E1F58D3E-866C-46B9-AAA9-D00A1E64477A}"/>
              </a:ext>
            </a:extLst>
          </p:cNvPr>
          <p:cNvGrpSpPr/>
          <p:nvPr/>
        </p:nvGrpSpPr>
        <p:grpSpPr>
          <a:xfrm flipH="1">
            <a:off x="9892337" y="594859"/>
            <a:ext cx="1335314" cy="508000"/>
            <a:chOff x="4760686" y="1349829"/>
            <a:chExt cx="1335314" cy="508000"/>
          </a:xfrm>
        </p:grpSpPr>
        <p:sp>
          <p:nvSpPr>
            <p:cNvPr id="6" name="箭头: V 形 5">
              <a:extLst>
                <a:ext uri="{FF2B5EF4-FFF2-40B4-BE49-F238E27FC236}">
                  <a16:creationId xmlns:a16="http://schemas.microsoft.com/office/drawing/2014/main" xmlns="" id="{9D640C56-FD57-487B-BBA2-ECA1EDB59F9A}"/>
                </a:ext>
              </a:extLst>
            </p:cNvPr>
            <p:cNvSpPr/>
            <p:nvPr/>
          </p:nvSpPr>
          <p:spPr>
            <a:xfrm>
              <a:off x="4760686" y="1349829"/>
              <a:ext cx="508000" cy="508000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</a:endParaRPr>
            </a:p>
          </p:txBody>
        </p:sp>
        <p:sp>
          <p:nvSpPr>
            <p:cNvPr id="7" name="箭头: V 形 6">
              <a:extLst>
                <a:ext uri="{FF2B5EF4-FFF2-40B4-BE49-F238E27FC236}">
                  <a16:creationId xmlns:a16="http://schemas.microsoft.com/office/drawing/2014/main" xmlns="" id="{1F9608BC-D3C9-4357-BE18-E579F7AA9024}"/>
                </a:ext>
              </a:extLst>
            </p:cNvPr>
            <p:cNvSpPr/>
            <p:nvPr/>
          </p:nvSpPr>
          <p:spPr>
            <a:xfrm>
              <a:off x="5167086" y="1349829"/>
              <a:ext cx="508000" cy="508000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</a:endParaRPr>
            </a:p>
          </p:txBody>
        </p:sp>
        <p:sp>
          <p:nvSpPr>
            <p:cNvPr id="8" name="箭头: V 形 7">
              <a:extLst>
                <a:ext uri="{FF2B5EF4-FFF2-40B4-BE49-F238E27FC236}">
                  <a16:creationId xmlns:a16="http://schemas.microsoft.com/office/drawing/2014/main" xmlns="" id="{65F232A6-C46D-4859-BCFC-897DD181CF0C}"/>
                </a:ext>
              </a:extLst>
            </p:cNvPr>
            <p:cNvSpPr/>
            <p:nvPr/>
          </p:nvSpPr>
          <p:spPr>
            <a:xfrm>
              <a:off x="5588000" y="1349829"/>
              <a:ext cx="508000" cy="508000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2CA31F2B-CC3B-439E-BE91-9CC06E4DD767}"/>
              </a:ext>
            </a:extLst>
          </p:cNvPr>
          <p:cNvGrpSpPr/>
          <p:nvPr/>
        </p:nvGrpSpPr>
        <p:grpSpPr>
          <a:xfrm>
            <a:off x="787339" y="5893358"/>
            <a:ext cx="1335314" cy="508000"/>
            <a:chOff x="4760686" y="1349829"/>
            <a:chExt cx="1335314" cy="508000"/>
          </a:xfrm>
        </p:grpSpPr>
        <p:sp>
          <p:nvSpPr>
            <p:cNvPr id="11" name="箭头: V 形 10">
              <a:extLst>
                <a:ext uri="{FF2B5EF4-FFF2-40B4-BE49-F238E27FC236}">
                  <a16:creationId xmlns:a16="http://schemas.microsoft.com/office/drawing/2014/main" xmlns="" id="{549C5297-09AC-4C96-B2DB-392AE8942AC4}"/>
                </a:ext>
              </a:extLst>
            </p:cNvPr>
            <p:cNvSpPr/>
            <p:nvPr/>
          </p:nvSpPr>
          <p:spPr>
            <a:xfrm>
              <a:off x="4760686" y="1349829"/>
              <a:ext cx="508000" cy="508000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</a:endParaRPr>
            </a:p>
          </p:txBody>
        </p:sp>
        <p:sp>
          <p:nvSpPr>
            <p:cNvPr id="12" name="箭头: V 形 11">
              <a:extLst>
                <a:ext uri="{FF2B5EF4-FFF2-40B4-BE49-F238E27FC236}">
                  <a16:creationId xmlns:a16="http://schemas.microsoft.com/office/drawing/2014/main" xmlns="" id="{F9014CAA-565E-4754-97EC-43565932A887}"/>
                </a:ext>
              </a:extLst>
            </p:cNvPr>
            <p:cNvSpPr/>
            <p:nvPr/>
          </p:nvSpPr>
          <p:spPr>
            <a:xfrm>
              <a:off x="5167086" y="1349829"/>
              <a:ext cx="508000" cy="508000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</a:endParaRPr>
            </a:p>
          </p:txBody>
        </p:sp>
        <p:sp>
          <p:nvSpPr>
            <p:cNvPr id="13" name="箭头: V 形 12">
              <a:extLst>
                <a:ext uri="{FF2B5EF4-FFF2-40B4-BE49-F238E27FC236}">
                  <a16:creationId xmlns:a16="http://schemas.microsoft.com/office/drawing/2014/main" xmlns="" id="{B94854DF-450E-48EA-8A45-983B3E0A5607}"/>
                </a:ext>
              </a:extLst>
            </p:cNvPr>
            <p:cNvSpPr/>
            <p:nvPr/>
          </p:nvSpPr>
          <p:spPr>
            <a:xfrm>
              <a:off x="5588000" y="1349829"/>
              <a:ext cx="508000" cy="508000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/>
                </a:solidFill>
              </a:endParaRPr>
            </a:p>
          </p:txBody>
        </p:sp>
      </p:grpSp>
      <p:sp>
        <p:nvSpPr>
          <p:cNvPr id="14" name="菱形 13">
            <a:extLst>
              <a:ext uri="{FF2B5EF4-FFF2-40B4-BE49-F238E27FC236}">
                <a16:creationId xmlns:a16="http://schemas.microsoft.com/office/drawing/2014/main" xmlns="" id="{959B2395-C074-4154-9594-81C1213DFFB3}"/>
              </a:ext>
            </a:extLst>
          </p:cNvPr>
          <p:cNvSpPr/>
          <p:nvPr/>
        </p:nvSpPr>
        <p:spPr>
          <a:xfrm>
            <a:off x="3702130" y="1837804"/>
            <a:ext cx="333829" cy="406400"/>
          </a:xfrm>
          <a:prstGeom prst="diamon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15" name="菱形 14">
            <a:extLst>
              <a:ext uri="{FF2B5EF4-FFF2-40B4-BE49-F238E27FC236}">
                <a16:creationId xmlns:a16="http://schemas.microsoft.com/office/drawing/2014/main" xmlns="" id="{CC9832E3-7C26-4EF7-A604-3088A2EC4853}"/>
              </a:ext>
            </a:extLst>
          </p:cNvPr>
          <p:cNvSpPr/>
          <p:nvPr/>
        </p:nvSpPr>
        <p:spPr>
          <a:xfrm>
            <a:off x="3702130" y="2396604"/>
            <a:ext cx="333829" cy="406400"/>
          </a:xfrm>
          <a:prstGeom prst="diamon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16" name="菱形 15">
            <a:extLst>
              <a:ext uri="{FF2B5EF4-FFF2-40B4-BE49-F238E27FC236}">
                <a16:creationId xmlns:a16="http://schemas.microsoft.com/office/drawing/2014/main" xmlns="" id="{36AA0949-7B12-4051-99B8-65817FA92A40}"/>
              </a:ext>
            </a:extLst>
          </p:cNvPr>
          <p:cNvSpPr/>
          <p:nvPr/>
        </p:nvSpPr>
        <p:spPr>
          <a:xfrm>
            <a:off x="3702129" y="2955404"/>
            <a:ext cx="333829" cy="406400"/>
          </a:xfrm>
          <a:prstGeom prst="diamon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17" name="菱形 16">
            <a:extLst>
              <a:ext uri="{FF2B5EF4-FFF2-40B4-BE49-F238E27FC236}">
                <a16:creationId xmlns:a16="http://schemas.microsoft.com/office/drawing/2014/main" xmlns="" id="{94F02C5B-7026-4363-A7B9-721CDF235454}"/>
              </a:ext>
            </a:extLst>
          </p:cNvPr>
          <p:cNvSpPr/>
          <p:nvPr/>
        </p:nvSpPr>
        <p:spPr>
          <a:xfrm>
            <a:off x="3702128" y="3514204"/>
            <a:ext cx="333829" cy="406400"/>
          </a:xfrm>
          <a:prstGeom prst="diamon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18" name="菱形 17">
            <a:extLst>
              <a:ext uri="{FF2B5EF4-FFF2-40B4-BE49-F238E27FC236}">
                <a16:creationId xmlns:a16="http://schemas.microsoft.com/office/drawing/2014/main" xmlns="" id="{D4C74C84-0412-48B8-83D5-F50E5C51C1F9}"/>
              </a:ext>
            </a:extLst>
          </p:cNvPr>
          <p:cNvSpPr/>
          <p:nvPr/>
        </p:nvSpPr>
        <p:spPr>
          <a:xfrm>
            <a:off x="3702128" y="4073004"/>
            <a:ext cx="333829" cy="406400"/>
          </a:xfrm>
          <a:prstGeom prst="diamon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19" name="菱形 18">
            <a:extLst>
              <a:ext uri="{FF2B5EF4-FFF2-40B4-BE49-F238E27FC236}">
                <a16:creationId xmlns:a16="http://schemas.microsoft.com/office/drawing/2014/main" xmlns="" id="{22240F2A-6C5D-41B8-8D66-C2EB93613C73}"/>
              </a:ext>
            </a:extLst>
          </p:cNvPr>
          <p:cNvSpPr/>
          <p:nvPr/>
        </p:nvSpPr>
        <p:spPr>
          <a:xfrm>
            <a:off x="3702126" y="4635433"/>
            <a:ext cx="333829" cy="406400"/>
          </a:xfrm>
          <a:prstGeom prst="diamon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FA882FF6-9E74-4335-A6F7-8CACB36DF93F}"/>
              </a:ext>
            </a:extLst>
          </p:cNvPr>
          <p:cNvSpPr txBox="1"/>
          <p:nvPr/>
        </p:nvSpPr>
        <p:spPr>
          <a:xfrm>
            <a:off x="4188225" y="1860358"/>
            <a:ext cx="65169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培 养 儿童 积 极 健 康 的 心 态 ， 积 极 进 取 的 人 生 态 度 ！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46A0FCDE-96E5-4CA5-BE30-6CD312A6B688}"/>
              </a:ext>
            </a:extLst>
          </p:cNvPr>
          <p:cNvSpPr txBox="1"/>
          <p:nvPr/>
        </p:nvSpPr>
        <p:spPr>
          <a:xfrm>
            <a:off x="4188223" y="2430527"/>
            <a:ext cx="70394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了 解 自 身 优 点 ， 更 积 极 客 现 的 看 待 缺 点 ， 提 高 自 我 认 识 能 力 ！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E9204138-BE8C-4FB9-8961-2103A1DEABE8}"/>
              </a:ext>
            </a:extLst>
          </p:cNvPr>
          <p:cNvSpPr/>
          <p:nvPr/>
        </p:nvSpPr>
        <p:spPr>
          <a:xfrm>
            <a:off x="4188223" y="2866216"/>
            <a:ext cx="70394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激 发 了 孩 子 与 人 交 往 的 欲 望 ， 锻 炼 了 孩 子 与 人 沟 通 和 交 流 的 能 力 ！ 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3AD287E0-B266-40F0-A0F9-0C80C160C347}"/>
              </a:ext>
            </a:extLst>
          </p:cNvPr>
          <p:cNvSpPr/>
          <p:nvPr/>
        </p:nvSpPr>
        <p:spPr>
          <a:xfrm>
            <a:off x="4188223" y="3447263"/>
            <a:ext cx="70394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能 够 让 孩 子 感 受 到 有 知 心 的 朋 左 在 关 心 他 （ 地 </a:t>
            </a:r>
            <a:r>
              <a:rPr lang="en-US" altLang="zh-CN" sz="1600" b="1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), </a:t>
            </a:r>
            <a:r>
              <a:rPr lang="zh-CN" altLang="en-US" sz="1600" b="1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感 受 到 积 极 的 情 感 沟通 ！ 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749D76CC-E940-47C3-9A74-F744A20F54C7}"/>
              </a:ext>
            </a:extLst>
          </p:cNvPr>
          <p:cNvSpPr/>
          <p:nvPr/>
        </p:nvSpPr>
        <p:spPr>
          <a:xfrm>
            <a:off x="4188223" y="4107118"/>
            <a:ext cx="52405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理 解 和 支 持 他 人 ， 有 较 强 的 换 位 思 考 能 力 ！ 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EFA394C5-EFCA-4265-9F7C-A0877E84416C}"/>
              </a:ext>
            </a:extLst>
          </p:cNvPr>
          <p:cNvSpPr/>
          <p:nvPr/>
        </p:nvSpPr>
        <p:spPr>
          <a:xfrm>
            <a:off x="4188223" y="4669356"/>
            <a:ext cx="49744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处 理 事 情 的 应 变 能 力 ， 面 对 团 难 的 勇 气 ！ 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F9A14A74-6988-45B9-AB3B-7A5E5AD06C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07" b="94582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15943" y="1190652"/>
            <a:ext cx="4369191" cy="4342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65E4D88F-3958-4D3D-9671-BC066A4D10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427" y="5484030"/>
            <a:ext cx="12528777" cy="185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01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xmlns="" id="{38E54E3C-C077-46F3-89D3-36DD6F52FB77}"/>
              </a:ext>
            </a:extLst>
          </p:cNvPr>
          <p:cNvSpPr/>
          <p:nvPr/>
        </p:nvSpPr>
        <p:spPr>
          <a:xfrm>
            <a:off x="0" y="2691433"/>
            <a:ext cx="12192000" cy="237744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908E8B5D-C7F8-48F0-9B73-D029D56C7E4C}"/>
              </a:ext>
            </a:extLst>
          </p:cNvPr>
          <p:cNvSpPr txBox="1"/>
          <p:nvPr/>
        </p:nvSpPr>
        <p:spPr>
          <a:xfrm>
            <a:off x="4469346" y="3526210"/>
            <a:ext cx="58662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儿童夏令营介绍</a:t>
            </a:r>
          </a:p>
        </p:txBody>
      </p:sp>
      <p:sp>
        <p:nvSpPr>
          <p:cNvPr id="8" name="圆: 空心 7">
            <a:extLst>
              <a:ext uri="{FF2B5EF4-FFF2-40B4-BE49-F238E27FC236}">
                <a16:creationId xmlns:a16="http://schemas.microsoft.com/office/drawing/2014/main" xmlns="" id="{B495BDFB-C14D-4907-A374-3826B72FAA4D}"/>
              </a:ext>
            </a:extLst>
          </p:cNvPr>
          <p:cNvSpPr/>
          <p:nvPr/>
        </p:nvSpPr>
        <p:spPr>
          <a:xfrm>
            <a:off x="3259256" y="3496558"/>
            <a:ext cx="767190" cy="767190"/>
          </a:xfrm>
          <a:prstGeom prst="donut">
            <a:avLst>
              <a:gd name="adj" fmla="val 103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2</a:t>
            </a:r>
            <a:endParaRPr lang="zh-CN" altLang="en-US" sz="2800" b="1" dirty="0">
              <a:solidFill>
                <a:schemeClr val="bg1"/>
              </a:solidFill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</p:txBody>
      </p:sp>
      <p:sp>
        <p:nvSpPr>
          <p:cNvPr id="9" name="云形 8">
            <a:extLst>
              <a:ext uri="{FF2B5EF4-FFF2-40B4-BE49-F238E27FC236}">
                <a16:creationId xmlns:a16="http://schemas.microsoft.com/office/drawing/2014/main" xmlns="" id="{5AD2C7CE-5E92-4F98-9C9A-108988F8D7EB}"/>
              </a:ext>
            </a:extLst>
          </p:cNvPr>
          <p:cNvSpPr/>
          <p:nvPr/>
        </p:nvSpPr>
        <p:spPr>
          <a:xfrm>
            <a:off x="8435493" y="1619234"/>
            <a:ext cx="2654709" cy="1489587"/>
          </a:xfrm>
          <a:prstGeom prst="cloud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BFB095E5-0CAF-4E35-8C15-CF6B49C452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768" l="10000" r="90000">
                        <a14:foregroundMark x1="26842" y1="63170" x2="28684" y2="56250"/>
                        <a14:foregroundMark x1="66579" y1="43080" x2="66579" y2="386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642" y="1061294"/>
            <a:ext cx="4181553" cy="4929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A5C37FA8-5D13-47B0-B433-A52FCC1E78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427" y="5484030"/>
            <a:ext cx="12528777" cy="185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60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 dir="u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7733482B-64B4-4359-9652-2453A64BD5B9}"/>
              </a:ext>
            </a:extLst>
          </p:cNvPr>
          <p:cNvSpPr/>
          <p:nvPr/>
        </p:nvSpPr>
        <p:spPr>
          <a:xfrm>
            <a:off x="0" y="6462862"/>
            <a:ext cx="12192000" cy="12499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六边形 1">
            <a:extLst>
              <a:ext uri="{FF2B5EF4-FFF2-40B4-BE49-F238E27FC236}">
                <a16:creationId xmlns:a16="http://schemas.microsoft.com/office/drawing/2014/main" xmlns="" id="{4CDD051A-8CD7-4A8B-9766-872ECA9AE80B}"/>
              </a:ext>
            </a:extLst>
          </p:cNvPr>
          <p:cNvSpPr/>
          <p:nvPr/>
        </p:nvSpPr>
        <p:spPr>
          <a:xfrm>
            <a:off x="940269" y="4162167"/>
            <a:ext cx="1338263" cy="1153675"/>
          </a:xfrm>
          <a:prstGeom prst="hexagon">
            <a:avLst/>
          </a:prstGeom>
          <a:solidFill>
            <a:srgbClr val="00B050">
              <a:alpha val="70000"/>
            </a:srgb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rPr>
              <a:t>科普夏令营</a:t>
            </a:r>
          </a:p>
        </p:txBody>
      </p:sp>
      <p:sp>
        <p:nvSpPr>
          <p:cNvPr id="3" name="六边形 2">
            <a:extLst>
              <a:ext uri="{FF2B5EF4-FFF2-40B4-BE49-F238E27FC236}">
                <a16:creationId xmlns:a16="http://schemas.microsoft.com/office/drawing/2014/main" xmlns="" id="{3ED43E37-2894-4DE4-B0AE-2317574AE2AC}"/>
              </a:ext>
            </a:extLst>
          </p:cNvPr>
          <p:cNvSpPr/>
          <p:nvPr/>
        </p:nvSpPr>
        <p:spPr>
          <a:xfrm>
            <a:off x="2387133" y="3008492"/>
            <a:ext cx="1338263" cy="1153675"/>
          </a:xfrm>
          <a:prstGeom prst="hexagon">
            <a:avLst/>
          </a:prstGeom>
          <a:solidFill>
            <a:srgbClr val="00B050">
              <a:alpha val="70000"/>
            </a:srgb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rPr>
              <a:t>情尚夏令营</a:t>
            </a:r>
          </a:p>
        </p:txBody>
      </p:sp>
      <p:sp>
        <p:nvSpPr>
          <p:cNvPr id="4" name="六边形 3">
            <a:extLst>
              <a:ext uri="{FF2B5EF4-FFF2-40B4-BE49-F238E27FC236}">
                <a16:creationId xmlns:a16="http://schemas.microsoft.com/office/drawing/2014/main" xmlns="" id="{BD8FBE96-C765-4095-B34F-4FA5196171C4}"/>
              </a:ext>
            </a:extLst>
          </p:cNvPr>
          <p:cNvSpPr/>
          <p:nvPr/>
        </p:nvSpPr>
        <p:spPr>
          <a:xfrm>
            <a:off x="3827677" y="4103898"/>
            <a:ext cx="1338263" cy="1153675"/>
          </a:xfrm>
          <a:prstGeom prst="hexagon">
            <a:avLst/>
          </a:prstGeom>
          <a:solidFill>
            <a:srgbClr val="00B050">
              <a:alpha val="70000"/>
            </a:srgb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rPr>
              <a:t>休闲性</a:t>
            </a:r>
            <a:endParaRPr lang="en-US" altLang="zh-CN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rPr>
              <a:t>夏令营</a:t>
            </a:r>
            <a:endParaRPr lang="en-US" altLang="zh-CN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</p:txBody>
      </p:sp>
      <p:sp>
        <p:nvSpPr>
          <p:cNvPr id="5" name="六边形 4">
            <a:extLst>
              <a:ext uri="{FF2B5EF4-FFF2-40B4-BE49-F238E27FC236}">
                <a16:creationId xmlns:a16="http://schemas.microsoft.com/office/drawing/2014/main" xmlns="" id="{125AC2A3-7C80-492E-AD27-6F40AD4E74DB}"/>
              </a:ext>
            </a:extLst>
          </p:cNvPr>
          <p:cNvSpPr/>
          <p:nvPr/>
        </p:nvSpPr>
        <p:spPr>
          <a:xfrm>
            <a:off x="5268221" y="2950969"/>
            <a:ext cx="1338263" cy="1153675"/>
          </a:xfrm>
          <a:prstGeom prst="hexagon">
            <a:avLst/>
          </a:prstGeom>
          <a:solidFill>
            <a:srgbClr val="00B050">
              <a:alpha val="70000"/>
            </a:srgb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rPr>
              <a:t>特殊性能夏令营</a:t>
            </a:r>
          </a:p>
        </p:txBody>
      </p:sp>
      <p:sp>
        <p:nvSpPr>
          <p:cNvPr id="9" name="箭头: 五边形 8">
            <a:extLst>
              <a:ext uri="{FF2B5EF4-FFF2-40B4-BE49-F238E27FC236}">
                <a16:creationId xmlns:a16="http://schemas.microsoft.com/office/drawing/2014/main" xmlns="" id="{7319C4C4-829C-4BBA-9032-E570EBA2E196}"/>
              </a:ext>
            </a:extLst>
          </p:cNvPr>
          <p:cNvSpPr/>
          <p:nvPr/>
        </p:nvSpPr>
        <p:spPr>
          <a:xfrm>
            <a:off x="0" y="462830"/>
            <a:ext cx="6792686" cy="859596"/>
          </a:xfrm>
          <a:prstGeom prst="homePlate">
            <a:avLst>
              <a:gd name="adj" fmla="val 107409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48CD7365-BDB4-46DC-B9EE-31E7738FDFE6}"/>
              </a:ext>
            </a:extLst>
          </p:cNvPr>
          <p:cNvSpPr txBox="1"/>
          <p:nvPr/>
        </p:nvSpPr>
        <p:spPr>
          <a:xfrm>
            <a:off x="290286" y="631018"/>
            <a:ext cx="5007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少儿_GBK" panose="03000509000000000000" pitchFamily="65" charset="-122"/>
                <a:ea typeface="方正少儿_GBK" panose="03000509000000000000" pitchFamily="65" charset="-122"/>
              </a:rPr>
              <a:t>夏 令 营 的 分 类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0468C8FB-672E-406A-8798-7B603AD8C1D6}"/>
              </a:ext>
            </a:extLst>
          </p:cNvPr>
          <p:cNvGrpSpPr/>
          <p:nvPr/>
        </p:nvGrpSpPr>
        <p:grpSpPr>
          <a:xfrm>
            <a:off x="10308711" y="462830"/>
            <a:ext cx="1335314" cy="508000"/>
            <a:chOff x="4760686" y="1349829"/>
            <a:chExt cx="1335314" cy="508000"/>
          </a:xfrm>
        </p:grpSpPr>
        <p:sp>
          <p:nvSpPr>
            <p:cNvPr id="13" name="箭头: V 形 12">
              <a:extLst>
                <a:ext uri="{FF2B5EF4-FFF2-40B4-BE49-F238E27FC236}">
                  <a16:creationId xmlns:a16="http://schemas.microsoft.com/office/drawing/2014/main" xmlns="" id="{3FCAC39B-BCA9-4764-8315-0EFFDB7F68C2}"/>
                </a:ext>
              </a:extLst>
            </p:cNvPr>
            <p:cNvSpPr/>
            <p:nvPr/>
          </p:nvSpPr>
          <p:spPr>
            <a:xfrm>
              <a:off x="4760686" y="1349829"/>
              <a:ext cx="508000" cy="508000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箭头: V 形 13">
              <a:extLst>
                <a:ext uri="{FF2B5EF4-FFF2-40B4-BE49-F238E27FC236}">
                  <a16:creationId xmlns:a16="http://schemas.microsoft.com/office/drawing/2014/main" xmlns="" id="{BB029437-F66E-4D0F-A9A9-8150336BFF5B}"/>
                </a:ext>
              </a:extLst>
            </p:cNvPr>
            <p:cNvSpPr/>
            <p:nvPr/>
          </p:nvSpPr>
          <p:spPr>
            <a:xfrm>
              <a:off x="5167086" y="1349829"/>
              <a:ext cx="508000" cy="508000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箭头: V 形 14">
              <a:extLst>
                <a:ext uri="{FF2B5EF4-FFF2-40B4-BE49-F238E27FC236}">
                  <a16:creationId xmlns:a16="http://schemas.microsoft.com/office/drawing/2014/main" xmlns="" id="{01DA4573-50A1-4E18-B9D3-D4599B7333B5}"/>
                </a:ext>
              </a:extLst>
            </p:cNvPr>
            <p:cNvSpPr/>
            <p:nvPr/>
          </p:nvSpPr>
          <p:spPr>
            <a:xfrm>
              <a:off x="5588000" y="1349829"/>
              <a:ext cx="508000" cy="508000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DE612551-A159-478D-8314-50FD4D040F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427" y="5484030"/>
            <a:ext cx="12528777" cy="185182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B50427C3-9900-44A3-8CDA-E350405EAD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062" y="3498536"/>
            <a:ext cx="3033252" cy="219910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84885764-DE16-4264-9A0C-6161B67D80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382" y="1966876"/>
            <a:ext cx="3033253" cy="20184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59004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  <p:bldP spid="3" grpId="0" animBg="1"/>
      <p:bldP spid="4" grpId="0" animBg="1"/>
      <p:bldP spid="5" grpId="0" animBg="1"/>
      <p:bldP spid="9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0585FC6E-7A15-49EB-B122-6B4FD59038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427" y="5484030"/>
            <a:ext cx="12528777" cy="185182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C7A43179-FF6E-4A66-A145-024BD818A8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358" y="537026"/>
            <a:ext cx="4269778" cy="6105783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88DE4484-86D4-454D-B275-1F64E8CEEF79}"/>
              </a:ext>
            </a:extLst>
          </p:cNvPr>
          <p:cNvSpPr/>
          <p:nvPr/>
        </p:nvSpPr>
        <p:spPr>
          <a:xfrm>
            <a:off x="6474542" y="1848495"/>
            <a:ext cx="356910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a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自 然 科 学 为 主 体 课 程 内 容 ： </a:t>
            </a:r>
          </a:p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1.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常 见 动 植 物 的 分 类 、 解 剖 、 行 为 的 学 习 。 如 通 过 对 中 国 林 蛙 的 解 剖 结 构 学 习 了 解 哈 什 蚂 是 如 何 产 生 的 ； 通 过 对 家 鸽 的 解 剖 来 学 习 鸟 类 的 呼 吸 双 循 环 等 。 </a:t>
            </a:r>
          </a:p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2 .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简 单 标本 的 制 作 及 方 法 </a:t>
            </a:r>
          </a:p>
        </p:txBody>
      </p:sp>
      <p:sp>
        <p:nvSpPr>
          <p:cNvPr id="5" name="箭头: 五边形 4">
            <a:extLst>
              <a:ext uri="{FF2B5EF4-FFF2-40B4-BE49-F238E27FC236}">
                <a16:creationId xmlns:a16="http://schemas.microsoft.com/office/drawing/2014/main" xmlns="" id="{6DD4CFA1-BF22-40A3-9144-AF0FC002C78B}"/>
              </a:ext>
            </a:extLst>
          </p:cNvPr>
          <p:cNvSpPr/>
          <p:nvPr/>
        </p:nvSpPr>
        <p:spPr>
          <a:xfrm>
            <a:off x="0" y="275769"/>
            <a:ext cx="4244114" cy="522514"/>
          </a:xfrm>
          <a:prstGeom prst="homePlate">
            <a:avLst>
              <a:gd name="adj" fmla="val 108333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科 普 夏 令 营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6972853D-B767-4DA8-AF2F-2BF567DD3A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070" b="9883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39944" y="714790"/>
            <a:ext cx="5184058" cy="53499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765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 dir="d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58F092B3-8032-4D62-872C-E3AC6FE017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427" y="5484030"/>
            <a:ext cx="12528777" cy="185182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B13D4ECE-0DF8-4F19-8303-8C8E889C90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25" b="98522" l="10000" r="90000">
                        <a14:foregroundMark x1="44828" y1="75493" x2="55172" y2="80049"/>
                        <a14:foregroundMark x1="67414" y1="78325" x2="78966" y2="82143"/>
                        <a14:foregroundMark x1="47586" y1="29064" x2="45862" y2="11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258" y="-39236"/>
            <a:ext cx="4898572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88DE4484-86D4-454D-B275-1F64E8CEEF79}"/>
              </a:ext>
            </a:extLst>
          </p:cNvPr>
          <p:cNvSpPr/>
          <p:nvPr/>
        </p:nvSpPr>
        <p:spPr>
          <a:xfrm>
            <a:off x="6880551" y="2926105"/>
            <a:ext cx="240398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b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社 会 科 学 为 主 体 的 课 程 内 容 ： </a:t>
            </a:r>
          </a:p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1.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文 物 古 迹 游 览 </a:t>
            </a:r>
          </a:p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2 .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民 俗 风 情 学 习 </a:t>
            </a:r>
          </a:p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3 .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城 市 生 存 体 验 </a:t>
            </a:r>
          </a:p>
        </p:txBody>
      </p:sp>
      <p:sp>
        <p:nvSpPr>
          <p:cNvPr id="5" name="箭头: 五边形 4">
            <a:extLst>
              <a:ext uri="{FF2B5EF4-FFF2-40B4-BE49-F238E27FC236}">
                <a16:creationId xmlns:a16="http://schemas.microsoft.com/office/drawing/2014/main" xmlns="" id="{6DD4CFA1-BF22-40A3-9144-AF0FC002C78B}"/>
              </a:ext>
            </a:extLst>
          </p:cNvPr>
          <p:cNvSpPr/>
          <p:nvPr/>
        </p:nvSpPr>
        <p:spPr>
          <a:xfrm>
            <a:off x="0" y="275769"/>
            <a:ext cx="4244114" cy="522514"/>
          </a:xfrm>
          <a:prstGeom prst="homePlate">
            <a:avLst>
              <a:gd name="adj" fmla="val 108333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科 普 夏 令 营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140DF736-736D-4143-9DD3-E5705FE0BBF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138" y="3335294"/>
            <a:ext cx="3225120" cy="21487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EB3ED78E-4076-45AF-ABB9-7CD49F0D24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07" y="1852089"/>
            <a:ext cx="3225120" cy="21414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28355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A70F26A9-E61B-4C11-866C-6BC7E8688F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594" y="2206756"/>
            <a:ext cx="4244114" cy="459188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1035E55E-596A-486B-A182-B8567D734916}"/>
              </a:ext>
            </a:extLst>
          </p:cNvPr>
          <p:cNvSpPr/>
          <p:nvPr/>
        </p:nvSpPr>
        <p:spPr>
          <a:xfrm>
            <a:off x="0" y="6462862"/>
            <a:ext cx="12192000" cy="12499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945AE582-09D2-4D79-80BB-C61707D87B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427" y="5484030"/>
            <a:ext cx="12528777" cy="1851820"/>
          </a:xfrm>
          <a:prstGeom prst="rect">
            <a:avLst/>
          </a:prstGeom>
        </p:spPr>
      </p:pic>
      <p:sp>
        <p:nvSpPr>
          <p:cNvPr id="2" name="箭头: 五边形 1">
            <a:extLst>
              <a:ext uri="{FF2B5EF4-FFF2-40B4-BE49-F238E27FC236}">
                <a16:creationId xmlns:a16="http://schemas.microsoft.com/office/drawing/2014/main" xmlns="" id="{8D18165F-61D8-408F-BB71-4512F8FB446F}"/>
              </a:ext>
            </a:extLst>
          </p:cNvPr>
          <p:cNvSpPr/>
          <p:nvPr/>
        </p:nvSpPr>
        <p:spPr>
          <a:xfrm>
            <a:off x="0" y="275769"/>
            <a:ext cx="4244114" cy="522514"/>
          </a:xfrm>
          <a:prstGeom prst="homePlate">
            <a:avLst>
              <a:gd name="adj" fmla="val 108333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情 尚 夏 令 营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12B4D298-CD46-4D97-92F4-A32131652420}"/>
              </a:ext>
            </a:extLst>
          </p:cNvPr>
          <p:cNvSpPr/>
          <p:nvPr/>
        </p:nvSpPr>
        <p:spPr>
          <a:xfrm>
            <a:off x="1917106" y="3429000"/>
            <a:ext cx="36856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1.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专 业 儿 童 拓 展 训 练 </a:t>
            </a:r>
          </a:p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2.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专 业 野 外 生 存 技 能 培 训 </a:t>
            </a:r>
          </a:p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3 .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情 商 训 练 </a:t>
            </a:r>
          </a:p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4.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儿 童 健 康 心 理 调 理 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4C39A0ED-D065-4230-81D3-9B2217256F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78" b="97037" l="9683" r="89965">
                        <a14:foregroundMark x1="30282" y1="89444" x2="33803" y2="87407"/>
                        <a14:foregroundMark x1="59683" y1="90741" x2="57042" y2="87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710" y="1579809"/>
            <a:ext cx="4961458" cy="47168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8561BB29-B3D1-4133-BEDD-4F1AF142AB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500" b="98000" l="2667" r="96000">
                        <a14:foregroundMark x1="47333" y1="93000" x2="47333" y2="93000"/>
                        <a14:foregroundMark x1="51333" y1="93000" x2="48667" y2="90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38801">
            <a:off x="7485647" y="1167678"/>
            <a:ext cx="882126" cy="117616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5BFA279F-5D2A-4658-B70E-2384C7F2CE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259" y="2866710"/>
            <a:ext cx="3290939" cy="21899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71414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 dir="u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7C2236CD-21F9-401E-A755-BB35D6870471}"/>
              </a:ext>
            </a:extLst>
          </p:cNvPr>
          <p:cNvSpPr/>
          <p:nvPr/>
        </p:nvSpPr>
        <p:spPr>
          <a:xfrm>
            <a:off x="0" y="6462862"/>
            <a:ext cx="12192000" cy="12499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515E1D55-39FC-4A97-80A4-95BEC5288B1F}"/>
              </a:ext>
            </a:extLst>
          </p:cNvPr>
          <p:cNvSpPr/>
          <p:nvPr/>
        </p:nvSpPr>
        <p:spPr>
          <a:xfrm>
            <a:off x="0" y="2173514"/>
            <a:ext cx="12192000" cy="2510972"/>
          </a:xfrm>
          <a:prstGeom prst="rect">
            <a:avLst/>
          </a:prstGeom>
          <a:solidFill>
            <a:srgbClr val="00B05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箭头: 五边形 1">
            <a:extLst>
              <a:ext uri="{FF2B5EF4-FFF2-40B4-BE49-F238E27FC236}">
                <a16:creationId xmlns:a16="http://schemas.microsoft.com/office/drawing/2014/main" xmlns="" id="{BBBB2215-59B4-460C-9543-5141B15BC0FD}"/>
              </a:ext>
            </a:extLst>
          </p:cNvPr>
          <p:cNvSpPr/>
          <p:nvPr/>
        </p:nvSpPr>
        <p:spPr>
          <a:xfrm>
            <a:off x="0" y="275769"/>
            <a:ext cx="4244114" cy="522514"/>
          </a:xfrm>
          <a:prstGeom prst="homePlate">
            <a:avLst>
              <a:gd name="adj" fmla="val 108333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休 闲 性 夏 令 营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73719448-8E9C-4744-89E8-AD8028AF63D3}"/>
              </a:ext>
            </a:extLst>
          </p:cNvPr>
          <p:cNvSpPr/>
          <p:nvPr/>
        </p:nvSpPr>
        <p:spPr>
          <a:xfrm>
            <a:off x="862426" y="2576659"/>
            <a:ext cx="7460567" cy="1705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1 .</a:t>
            </a:r>
            <a:r>
              <a:rPr lang="zh-CN" altLang="en-US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以 原 始 自 然 环 境 为 载 体 ， 陶 冶 孩 子 情 操 ， 释 放 压 力 。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2 .</a:t>
            </a:r>
            <a:r>
              <a:rPr lang="zh-CN" altLang="en-US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在 活 动 过 程 中 加 入 简 单 的 团 队 活 动 ， 使 孩 子 建 立 团 队 意 识 。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3 .</a:t>
            </a:r>
            <a:r>
              <a:rPr lang="zh-CN" altLang="en-US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消 除 孩 子 自 私 心 理 ， 拓 宽 思 维 提 升 个 人 做 人 魅 力 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2C546AC9-B723-441C-B84F-CED9634E55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07" b="94582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195" y="931620"/>
            <a:ext cx="4369191" cy="4342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20BC0976-680F-4D04-95AB-AB77DC3D6B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427" y="5484030"/>
            <a:ext cx="12528777" cy="185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09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2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箭头: 五边形 2">
            <a:extLst>
              <a:ext uri="{FF2B5EF4-FFF2-40B4-BE49-F238E27FC236}">
                <a16:creationId xmlns:a16="http://schemas.microsoft.com/office/drawing/2014/main" xmlns="" id="{B17BE9C3-C98C-4751-963D-3A4E6FD46B48}"/>
              </a:ext>
            </a:extLst>
          </p:cNvPr>
          <p:cNvSpPr/>
          <p:nvPr/>
        </p:nvSpPr>
        <p:spPr>
          <a:xfrm>
            <a:off x="0" y="275769"/>
            <a:ext cx="4244114" cy="522514"/>
          </a:xfrm>
          <a:prstGeom prst="homePlate">
            <a:avLst>
              <a:gd name="adj" fmla="val 108333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特 殊 目 的 性 夏 令 营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D4010FC2-15EF-4DBF-BDA6-E2FC00ED2B67}"/>
              </a:ext>
            </a:extLst>
          </p:cNvPr>
          <p:cNvSpPr/>
          <p:nvPr/>
        </p:nvSpPr>
        <p:spPr>
          <a:xfrm>
            <a:off x="0" y="6462862"/>
            <a:ext cx="12192000" cy="12499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24137744-FC81-453C-A303-1B8E47A522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07" b="94582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8915" y="1081026"/>
            <a:ext cx="4369191" cy="4342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C9DDA74B-41BE-42ED-9AF0-8D510E985D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427" y="5484030"/>
            <a:ext cx="12528777" cy="185182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DA0E6DE8-FA2B-43A9-B1DA-9483FCEE331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460" y="1969581"/>
            <a:ext cx="2064774" cy="199974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D459308B-9981-42A6-B6EB-14CC2A78F4C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152" y="3019427"/>
            <a:ext cx="2064774" cy="199974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45605AAB-283D-4257-BB13-3C35A3215C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217" y="1225459"/>
            <a:ext cx="2064774" cy="1999742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3EA1AACC-AB8A-41A5-9FD3-BB5CCE647BC9}"/>
              </a:ext>
            </a:extLst>
          </p:cNvPr>
          <p:cNvSpPr/>
          <p:nvPr/>
        </p:nvSpPr>
        <p:spPr>
          <a:xfrm>
            <a:off x="5089893" y="2711514"/>
            <a:ext cx="12872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减 肥 </a:t>
            </a:r>
            <a:endParaRPr lang="en-US" altLang="zh-CN" dirty="0">
              <a:solidFill>
                <a:schemeClr val="accent6">
                  <a:lumMod val="50000"/>
                </a:schemeClr>
              </a:solidFill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pPr algn="ctr"/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夏 令 营 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D0B00AE0-4F06-4F40-A1EE-2DD5B23050D8}"/>
              </a:ext>
            </a:extLst>
          </p:cNvPr>
          <p:cNvSpPr/>
          <p:nvPr/>
        </p:nvSpPr>
        <p:spPr>
          <a:xfrm>
            <a:off x="7426054" y="3762089"/>
            <a:ext cx="12309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军 训 </a:t>
            </a:r>
            <a:endParaRPr lang="en-US" altLang="zh-CN" dirty="0">
              <a:solidFill>
                <a:schemeClr val="accent6">
                  <a:lumMod val="50000"/>
                </a:schemeClr>
              </a:solidFill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pPr algn="ctr"/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夏 令 营 </a:t>
            </a:r>
            <a:endParaRPr lang="zh-CN" alt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707032E-CFD5-4B28-9770-D1F96F6A0CE5}"/>
              </a:ext>
            </a:extLst>
          </p:cNvPr>
          <p:cNvSpPr/>
          <p:nvPr/>
        </p:nvSpPr>
        <p:spPr>
          <a:xfrm>
            <a:off x="8985438" y="2004833"/>
            <a:ext cx="13837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商 业 媒 体 </a:t>
            </a:r>
            <a:endParaRPr lang="en-US" altLang="zh-CN" dirty="0">
              <a:solidFill>
                <a:schemeClr val="accent6">
                  <a:lumMod val="50000"/>
                </a:schemeClr>
              </a:solidFill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pPr algn="ctr"/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夏 令 营 </a:t>
            </a:r>
            <a:endParaRPr lang="zh-CN" alt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14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 dir="d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FED6EAE3-9363-4F03-9AD5-B2526A0841BB}"/>
              </a:ext>
            </a:extLst>
          </p:cNvPr>
          <p:cNvSpPr/>
          <p:nvPr/>
        </p:nvSpPr>
        <p:spPr>
          <a:xfrm>
            <a:off x="0" y="1578332"/>
            <a:ext cx="12192000" cy="3723101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E5CA185-47F5-447A-8EC8-E9AFB3E2CA29}"/>
              </a:ext>
            </a:extLst>
          </p:cNvPr>
          <p:cNvSpPr/>
          <p:nvPr/>
        </p:nvSpPr>
        <p:spPr>
          <a:xfrm>
            <a:off x="0" y="6462862"/>
            <a:ext cx="12192000" cy="12499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箭头: 五边形 2">
            <a:extLst>
              <a:ext uri="{FF2B5EF4-FFF2-40B4-BE49-F238E27FC236}">
                <a16:creationId xmlns:a16="http://schemas.microsoft.com/office/drawing/2014/main" xmlns="" id="{183CEA52-1C37-422F-BF26-B32B86900431}"/>
              </a:ext>
            </a:extLst>
          </p:cNvPr>
          <p:cNvSpPr/>
          <p:nvPr/>
        </p:nvSpPr>
        <p:spPr>
          <a:xfrm>
            <a:off x="0" y="275769"/>
            <a:ext cx="5167086" cy="522514"/>
          </a:xfrm>
          <a:prstGeom prst="homePlate">
            <a:avLst>
              <a:gd name="adj" fmla="val 108333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儿 童 拓 展 夏 令 营 收 费 标 准 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7DB22525-52EA-4C6D-AA22-2704621296B6}"/>
              </a:ext>
            </a:extLst>
          </p:cNvPr>
          <p:cNvSpPr/>
          <p:nvPr/>
        </p:nvSpPr>
        <p:spPr>
          <a:xfrm>
            <a:off x="435804" y="1953051"/>
            <a:ext cx="8571915" cy="2951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儿 童 拓 展 夏 令 营 收 费 杼 准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1.  A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套 </a:t>
            </a: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1600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元 </a:t>
            </a: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/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人 （ </a:t>
            </a: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5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天 </a:t>
            </a: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5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夜 ）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2 . B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套 </a:t>
            </a: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1600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元 </a:t>
            </a: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/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人 （ </a:t>
            </a: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5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天 </a:t>
            </a: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5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夜 ）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3 . C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套 </a:t>
            </a: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1100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元 </a:t>
            </a: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/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人 （ </a:t>
            </a: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5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天 </a:t>
            </a: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5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夜 ）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4 . D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套 待 定 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备 注 ： </a:t>
            </a:r>
            <a:r>
              <a:rPr lang="zh-CN" altLang="en-US" b="1" u="sng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以 上 价 格 为 预 算 价 格 ， 如 有 偏 差 及 时 沟 通 调 整 ， 争 取 财 务 透 明 化 。 望 合 作 愉 快 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CAF06475-3096-49CB-AF5F-CE87C67398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78" b="97037" l="9683" r="89965">
                        <a14:foregroundMark x1="30282" y1="89444" x2="33803" y2="87407"/>
                        <a14:foregroundMark x1="59683" y1="90741" x2="57042" y2="87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776" y="1545485"/>
            <a:ext cx="3985249" cy="37887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2231E38C-B239-41FD-8741-A03FB53BA4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427" y="5484030"/>
            <a:ext cx="12528777" cy="185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56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xmlns="" id="{38E54E3C-C077-46F3-89D3-36DD6F52FB77}"/>
              </a:ext>
            </a:extLst>
          </p:cNvPr>
          <p:cNvSpPr/>
          <p:nvPr/>
        </p:nvSpPr>
        <p:spPr>
          <a:xfrm>
            <a:off x="0" y="2691433"/>
            <a:ext cx="12192000" cy="237744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908E8B5D-C7F8-48F0-9B73-D029D56C7E4C}"/>
              </a:ext>
            </a:extLst>
          </p:cNvPr>
          <p:cNvSpPr txBox="1"/>
          <p:nvPr/>
        </p:nvSpPr>
        <p:spPr>
          <a:xfrm>
            <a:off x="4469346" y="3526210"/>
            <a:ext cx="58662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活动安排</a:t>
            </a:r>
          </a:p>
        </p:txBody>
      </p:sp>
      <p:sp>
        <p:nvSpPr>
          <p:cNvPr id="8" name="圆: 空心 7">
            <a:extLst>
              <a:ext uri="{FF2B5EF4-FFF2-40B4-BE49-F238E27FC236}">
                <a16:creationId xmlns:a16="http://schemas.microsoft.com/office/drawing/2014/main" xmlns="" id="{B495BDFB-C14D-4907-A374-3826B72FAA4D}"/>
              </a:ext>
            </a:extLst>
          </p:cNvPr>
          <p:cNvSpPr/>
          <p:nvPr/>
        </p:nvSpPr>
        <p:spPr>
          <a:xfrm>
            <a:off x="3259256" y="3496558"/>
            <a:ext cx="767190" cy="767190"/>
          </a:xfrm>
          <a:prstGeom prst="donut">
            <a:avLst>
              <a:gd name="adj" fmla="val 103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3</a:t>
            </a:r>
            <a:endParaRPr lang="zh-CN" altLang="en-US" sz="2800" b="1" dirty="0">
              <a:solidFill>
                <a:schemeClr val="bg1"/>
              </a:solidFill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</p:txBody>
      </p:sp>
      <p:sp>
        <p:nvSpPr>
          <p:cNvPr id="9" name="云形 8">
            <a:extLst>
              <a:ext uri="{FF2B5EF4-FFF2-40B4-BE49-F238E27FC236}">
                <a16:creationId xmlns:a16="http://schemas.microsoft.com/office/drawing/2014/main" xmlns="" id="{5AD2C7CE-5E92-4F98-9C9A-108988F8D7EB}"/>
              </a:ext>
            </a:extLst>
          </p:cNvPr>
          <p:cNvSpPr/>
          <p:nvPr/>
        </p:nvSpPr>
        <p:spPr>
          <a:xfrm>
            <a:off x="8435493" y="1619234"/>
            <a:ext cx="2654709" cy="1489587"/>
          </a:xfrm>
          <a:prstGeom prst="cloud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42FAD6E8-5352-4EF1-AFB8-F326AFB01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768" l="10000" r="90000">
                        <a14:foregroundMark x1="26842" y1="63170" x2="28684" y2="56250"/>
                        <a14:foregroundMark x1="66579" y1="43080" x2="66579" y2="386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642" y="1061294"/>
            <a:ext cx="4181553" cy="4929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AC4D9713-E706-4910-8D2D-0DB277920B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427" y="5484030"/>
            <a:ext cx="12528777" cy="185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94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 dir="u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F7E7225A-80DB-44F0-B137-D3418B6ABE65}"/>
              </a:ext>
            </a:extLst>
          </p:cNvPr>
          <p:cNvSpPr/>
          <p:nvPr/>
        </p:nvSpPr>
        <p:spPr>
          <a:xfrm>
            <a:off x="0" y="6462862"/>
            <a:ext cx="12192000" cy="12499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FD8EC937-5AF0-42EC-AF62-F2908697E5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427" y="5484030"/>
            <a:ext cx="12528777" cy="1851820"/>
          </a:xfrm>
          <a:prstGeom prst="rect">
            <a:avLst/>
          </a:prstGeom>
        </p:spPr>
      </p:pic>
      <p:sp>
        <p:nvSpPr>
          <p:cNvPr id="12" name="矩形: 圆角 11">
            <a:extLst>
              <a:ext uri="{FF2B5EF4-FFF2-40B4-BE49-F238E27FC236}">
                <a16:creationId xmlns:a16="http://schemas.microsoft.com/office/drawing/2014/main" xmlns="" id="{92135872-C90A-4B4A-8D77-728E8D9A889E}"/>
              </a:ext>
            </a:extLst>
          </p:cNvPr>
          <p:cNvSpPr/>
          <p:nvPr/>
        </p:nvSpPr>
        <p:spPr>
          <a:xfrm>
            <a:off x="-24623" y="1176012"/>
            <a:ext cx="12241246" cy="2703150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箭头: 五边形 6">
            <a:extLst>
              <a:ext uri="{FF2B5EF4-FFF2-40B4-BE49-F238E27FC236}">
                <a16:creationId xmlns:a16="http://schemas.microsoft.com/office/drawing/2014/main" xmlns="" id="{A0D320EB-9F77-48E0-A49B-CED79D0D63ED}"/>
              </a:ext>
            </a:extLst>
          </p:cNvPr>
          <p:cNvSpPr/>
          <p:nvPr/>
        </p:nvSpPr>
        <p:spPr>
          <a:xfrm>
            <a:off x="0" y="270139"/>
            <a:ext cx="4244114" cy="522514"/>
          </a:xfrm>
          <a:prstGeom prst="homePlate">
            <a:avLst>
              <a:gd name="adj" fmla="val 108333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4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第</a:t>
            </a:r>
            <a:r>
              <a:rPr lang="en-US" altLang="zh-CN" sz="24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 一 项 ： 开 营 仪 式 </a:t>
            </a:r>
            <a:endParaRPr lang="zh-CN" altLang="zh-CN" sz="2400" b="1" dirty="0">
              <a:solidFill>
                <a:schemeClr val="bg1"/>
              </a:solidFill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D3A4ECFD-B9DD-4609-97D2-772CF544580D}"/>
              </a:ext>
            </a:extLst>
          </p:cNvPr>
          <p:cNvSpPr/>
          <p:nvPr/>
        </p:nvSpPr>
        <p:spPr>
          <a:xfrm>
            <a:off x="900625" y="1506855"/>
            <a:ext cx="9576875" cy="21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         </a:t>
            </a:r>
            <a:r>
              <a:rPr lang="zh-CN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20</a:t>
            </a: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18</a:t>
            </a:r>
            <a:r>
              <a:rPr lang="zh-CN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年</a:t>
            </a: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 7 月 20 日 早 6 点 于 亚 贸 大 厦 门 前 ， 列 队 集 合 。 届 时 有 媒 体 摄 像 报 道 ， </a:t>
            </a:r>
            <a:r>
              <a:rPr lang="zh-CN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同</a:t>
            </a: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 时 我 方 将 有 专 业 的 摄 像 师 进 行 全 程 摄 像 。 </a:t>
            </a:r>
            <a:endParaRPr lang="zh-CN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        </a:t>
            </a:r>
            <a:r>
              <a:rPr lang="zh-CN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 </a:t>
            </a: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.由 主 办 方 代 表 讲 话 ， 宣 布 拓 展 体 验 夏 令 营 开 营 </a:t>
            </a:r>
            <a:endParaRPr lang="zh-CN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        </a:t>
            </a:r>
            <a:r>
              <a:rPr lang="zh-CN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2 </a:t>
            </a: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.</a:t>
            </a:r>
            <a:r>
              <a:rPr lang="zh-CN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营</a:t>
            </a: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 员 代 表 讲 话 、 宣 誓 。 </a:t>
            </a:r>
            <a:endParaRPr lang="zh-CN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        </a:t>
            </a:r>
            <a:r>
              <a:rPr lang="zh-CN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3 </a:t>
            </a: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.</a:t>
            </a:r>
            <a:r>
              <a:rPr lang="zh-CN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全</a:t>
            </a: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 体 营 员 放 飞 气 球 </a:t>
            </a:r>
            <a:endParaRPr lang="zh-CN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6343E6D2-D93D-420F-99EB-4732CD3EEF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176" y="3984858"/>
            <a:ext cx="4137886" cy="21209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884AC55A-CC25-4A06-BF50-9414D8D81F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940" y="3984857"/>
            <a:ext cx="4137886" cy="21209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xmlns="" id="{AA72B28C-F0C9-4F8D-B034-348CFE45FEAA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4244114" y="531396"/>
            <a:ext cx="7939762" cy="0"/>
          </a:xfrm>
          <a:prstGeom prst="line">
            <a:avLst/>
          </a:prstGeom>
          <a:ln w="444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749E6719-59CC-4A00-8B9A-95815FBA64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34082" y1="41108" x2="34082" y2="41108"/>
                        <a14:foregroundMark x1="18262" y1="52448" x2="18262" y2="52448"/>
                        <a14:foregroundMark x1="53320" y1="51160" x2="53320" y2="51160"/>
                        <a14:foregroundMark x1="76270" y1="44845" x2="76270" y2="44845"/>
                        <a14:foregroundMark x1="52051" y1="55412" x2="52051" y2="55412"/>
                        <a14:foregroundMark x1="41211" y1="65593" x2="41211" y2="65593"/>
                        <a14:foregroundMark x1="40723" y1="63660" x2="40723" y2="63660"/>
                        <a14:foregroundMark x1="65918" y1="86985" x2="65918" y2="86985"/>
                        <a14:foregroundMark x1="79785" y1="71263" x2="79785" y2="71263"/>
                        <a14:foregroundMark x1="26465" y1="76031" x2="26465" y2="76031"/>
                        <a14:foregroundMark x1="42480" y1="64820" x2="42480" y2="64820"/>
                        <a14:foregroundMark x1="39160" y1="63660" x2="39160" y2="63660"/>
                        <a14:foregroundMark x1="42969" y1="64820" x2="42969" y2="64820"/>
                        <a14:foregroundMark x1="36621" y1="43299" x2="36621" y2="432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888" y="270139"/>
            <a:ext cx="4524866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9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0E1CEAAE-1622-491C-9B9F-DCA6D576C0EA}"/>
              </a:ext>
            </a:extLst>
          </p:cNvPr>
          <p:cNvSpPr/>
          <p:nvPr/>
        </p:nvSpPr>
        <p:spPr>
          <a:xfrm>
            <a:off x="0" y="6462862"/>
            <a:ext cx="12192000" cy="12499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AFE71572-E7F0-4192-9DAC-079B2AFC91E6}"/>
              </a:ext>
            </a:extLst>
          </p:cNvPr>
          <p:cNvSpPr/>
          <p:nvPr/>
        </p:nvSpPr>
        <p:spPr>
          <a:xfrm>
            <a:off x="-49246" y="1267304"/>
            <a:ext cx="12241246" cy="4684305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箭头: 五边形 1">
            <a:extLst>
              <a:ext uri="{FF2B5EF4-FFF2-40B4-BE49-F238E27FC236}">
                <a16:creationId xmlns:a16="http://schemas.microsoft.com/office/drawing/2014/main" xmlns="" id="{8D597333-FE4C-4761-97CF-9005237B3300}"/>
              </a:ext>
            </a:extLst>
          </p:cNvPr>
          <p:cNvSpPr/>
          <p:nvPr/>
        </p:nvSpPr>
        <p:spPr>
          <a:xfrm>
            <a:off x="0" y="270139"/>
            <a:ext cx="4244114" cy="522514"/>
          </a:xfrm>
          <a:prstGeom prst="homePlate">
            <a:avLst>
              <a:gd name="adj" fmla="val 108333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4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第</a:t>
            </a:r>
            <a:r>
              <a:rPr lang="en-US" altLang="zh-CN" sz="24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 </a:t>
            </a:r>
            <a:r>
              <a:rPr lang="zh-CN" altLang="en-US" sz="24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二</a:t>
            </a:r>
            <a:r>
              <a:rPr lang="en-US" altLang="zh-CN" sz="24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 项 ： </a:t>
            </a:r>
            <a:r>
              <a:rPr lang="zh-CN" altLang="en-US" sz="24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活动日程</a:t>
            </a:r>
            <a:endParaRPr lang="zh-CN" altLang="zh-CN" sz="2400" b="1" dirty="0">
              <a:solidFill>
                <a:schemeClr val="bg1"/>
              </a:solidFill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9267C5AF-39A6-4E7F-BBE6-32C07E5AA6C9}"/>
              </a:ext>
            </a:extLst>
          </p:cNvPr>
          <p:cNvCxnSpPr>
            <a:cxnSpLocks/>
            <a:stCxn id="2" idx="3"/>
          </p:cNvCxnSpPr>
          <p:nvPr/>
        </p:nvCxnSpPr>
        <p:spPr>
          <a:xfrm>
            <a:off x="4244114" y="531396"/>
            <a:ext cx="7939762" cy="0"/>
          </a:xfrm>
          <a:prstGeom prst="line">
            <a:avLst/>
          </a:prstGeom>
          <a:ln w="444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68022064-034C-4207-90E8-B33A3B5CD4A9}"/>
              </a:ext>
            </a:extLst>
          </p:cNvPr>
          <p:cNvSpPr/>
          <p:nvPr/>
        </p:nvSpPr>
        <p:spPr>
          <a:xfrm>
            <a:off x="5330005" y="2308161"/>
            <a:ext cx="576797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早 </a:t>
            </a:r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6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： </a:t>
            </a:r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30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乘 车 由 盘 锦 出 发 ， 赴 沈 阳 。 约 </a:t>
            </a:r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2 5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小 时 之 后 抵 达 沈 阳 海 底 世 界 。 </a:t>
            </a:r>
          </a:p>
          <a:p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11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： </a:t>
            </a:r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00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乘 车 赴 本 溪 平 顶 山 原 始 森 林 拓 展 基 地 </a:t>
            </a:r>
          </a:p>
          <a:p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12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： </a:t>
            </a:r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00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． </a:t>
            </a:r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13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：</a:t>
            </a:r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30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抵 达 基 地 ， 午 餐 、 休 息</a:t>
            </a:r>
          </a:p>
          <a:p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13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： </a:t>
            </a:r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30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． </a:t>
            </a:r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14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： </a:t>
            </a:r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30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讲 课 拓 展 起 源 、 分 队 、 团 队 组 建</a:t>
            </a:r>
          </a:p>
          <a:p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13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： </a:t>
            </a:r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30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． </a:t>
            </a:r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17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： </a:t>
            </a:r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30 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拓 展 项 目 一 一 背 摔 </a:t>
            </a:r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+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空 中 抓 杠 </a:t>
            </a:r>
          </a:p>
          <a:p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17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： </a:t>
            </a:r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30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． </a:t>
            </a:r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18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： </a:t>
            </a:r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30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搭 建 帐 篷 一 一 如 帐 篷 不 足 （ 男 生 住 帐 篷 、 女 生 住 火 炕） </a:t>
            </a:r>
          </a:p>
          <a:p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18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： </a:t>
            </a:r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30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． </a:t>
            </a:r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19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： </a:t>
            </a:r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30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晚 餐</a:t>
            </a:r>
          </a:p>
          <a:p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20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：</a:t>
            </a:r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00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． </a:t>
            </a:r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21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： </a:t>
            </a:r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00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自 由 活 动 </a:t>
            </a:r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-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写 一 篇 去 海 洋 世 界 的 心 得 体 会 </a:t>
            </a:r>
          </a:p>
          <a:p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21 :00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． </a:t>
            </a:r>
            <a:r>
              <a:rPr lang="en-US" altLang="zh-CN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22 :00 </a:t>
            </a:r>
            <a:r>
              <a:rPr lang="zh-CN" altLang="en-US" sz="16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洗 漱 、 休 息 </a:t>
            </a:r>
            <a:endParaRPr lang="zh-CN" altLang="zh-CN" sz="1600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28A2956A-462D-403A-8114-44811A8812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4082" y1="41108" x2="34082" y2="41108"/>
                        <a14:foregroundMark x1="18262" y1="52448" x2="18262" y2="52448"/>
                        <a14:foregroundMark x1="53320" y1="51160" x2="53320" y2="51160"/>
                        <a14:foregroundMark x1="76270" y1="44845" x2="76270" y2="44845"/>
                        <a14:foregroundMark x1="52051" y1="55412" x2="52051" y2="55412"/>
                        <a14:foregroundMark x1="41211" y1="65593" x2="41211" y2="65593"/>
                        <a14:foregroundMark x1="40723" y1="63660" x2="40723" y2="63660"/>
                        <a14:foregroundMark x1="65918" y1="86985" x2="65918" y2="86985"/>
                        <a14:foregroundMark x1="79785" y1="71263" x2="79785" y2="71263"/>
                        <a14:foregroundMark x1="26465" y1="76031" x2="26465" y2="76031"/>
                        <a14:foregroundMark x1="42480" y1="64820" x2="42480" y2="64820"/>
                        <a14:foregroundMark x1="39160" y1="63660" x2="39160" y2="63660"/>
                        <a14:foregroundMark x1="42969" y1="64820" x2="42969" y2="64820"/>
                        <a14:foregroundMark x1="36621" y1="43299" x2="36621" y2="432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888" y="270139"/>
            <a:ext cx="4524866" cy="3429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DC540B00-FF12-40B4-85F9-CF5CE8E1E7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427" y="5484030"/>
            <a:ext cx="12528777" cy="185182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6B850EEA-4E11-47FB-8323-9C8C2DF0C7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30" y="1624491"/>
            <a:ext cx="3445534" cy="5165778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A6F800F0-0A18-4662-B640-98334458F57C}"/>
              </a:ext>
            </a:extLst>
          </p:cNvPr>
          <p:cNvSpPr txBox="1"/>
          <p:nvPr/>
        </p:nvSpPr>
        <p:spPr>
          <a:xfrm>
            <a:off x="1284676" y="2769431"/>
            <a:ext cx="2027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7 </a:t>
            </a:r>
            <a:r>
              <a:rPr lang="zh-CN" altLang="en-US" sz="2800" b="1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月 </a:t>
            </a:r>
            <a:r>
              <a:rPr lang="en-US" altLang="zh-CN" sz="2800" b="1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16 </a:t>
            </a:r>
            <a:r>
              <a:rPr lang="zh-CN" altLang="en-US" sz="2800" b="1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日 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9267DC44-5FF4-4A90-9E28-F098B53CF5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46" y="1153551"/>
            <a:ext cx="8250704" cy="530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40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 dir="d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5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3BB45ABC-5334-4C54-92DD-33290683B1CF}"/>
              </a:ext>
            </a:extLst>
          </p:cNvPr>
          <p:cNvSpPr/>
          <p:nvPr/>
        </p:nvSpPr>
        <p:spPr>
          <a:xfrm>
            <a:off x="-49246" y="995990"/>
            <a:ext cx="12241246" cy="5080618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9057CAA9-932E-439B-90CD-CDB853DA1C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336" y="1182604"/>
            <a:ext cx="8250704" cy="530931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1C9A7768-A053-4D65-897B-F24870429BA7}"/>
              </a:ext>
            </a:extLst>
          </p:cNvPr>
          <p:cNvSpPr/>
          <p:nvPr/>
        </p:nvSpPr>
        <p:spPr>
          <a:xfrm>
            <a:off x="0" y="6462862"/>
            <a:ext cx="12192000" cy="12499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箭头: 五边形 1">
            <a:extLst>
              <a:ext uri="{FF2B5EF4-FFF2-40B4-BE49-F238E27FC236}">
                <a16:creationId xmlns:a16="http://schemas.microsoft.com/office/drawing/2014/main" xmlns="" id="{071F6747-7743-4C2E-83CE-C7BF66BD0CF3}"/>
              </a:ext>
            </a:extLst>
          </p:cNvPr>
          <p:cNvSpPr/>
          <p:nvPr/>
        </p:nvSpPr>
        <p:spPr>
          <a:xfrm>
            <a:off x="0" y="270139"/>
            <a:ext cx="4244114" cy="522514"/>
          </a:xfrm>
          <a:prstGeom prst="homePlate">
            <a:avLst>
              <a:gd name="adj" fmla="val 108333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4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第</a:t>
            </a:r>
            <a:r>
              <a:rPr lang="en-US" altLang="zh-CN" sz="24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 </a:t>
            </a:r>
            <a:r>
              <a:rPr lang="zh-CN" altLang="en-US" sz="24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二</a:t>
            </a:r>
            <a:r>
              <a:rPr lang="en-US" altLang="zh-CN" sz="24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 项 ： </a:t>
            </a:r>
            <a:r>
              <a:rPr lang="zh-CN" altLang="en-US" sz="24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活动日程</a:t>
            </a:r>
            <a:endParaRPr lang="zh-CN" altLang="zh-CN" sz="2400" b="1" dirty="0">
              <a:solidFill>
                <a:schemeClr val="bg1"/>
              </a:solidFill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35818A5B-23FD-449F-AD8E-596CF1C58032}"/>
              </a:ext>
            </a:extLst>
          </p:cNvPr>
          <p:cNvCxnSpPr>
            <a:cxnSpLocks/>
            <a:stCxn id="2" idx="3"/>
          </p:cNvCxnSpPr>
          <p:nvPr/>
        </p:nvCxnSpPr>
        <p:spPr>
          <a:xfrm>
            <a:off x="4244114" y="531396"/>
            <a:ext cx="7939762" cy="0"/>
          </a:xfrm>
          <a:prstGeom prst="line">
            <a:avLst/>
          </a:prstGeom>
          <a:ln w="444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90F2D97-3FED-43E3-96EE-2E685E15F2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4082" y1="41108" x2="34082" y2="41108"/>
                        <a14:foregroundMark x1="18262" y1="52448" x2="18262" y2="52448"/>
                        <a14:foregroundMark x1="53320" y1="51160" x2="53320" y2="51160"/>
                        <a14:foregroundMark x1="76270" y1="44845" x2="76270" y2="44845"/>
                        <a14:foregroundMark x1="52051" y1="55412" x2="52051" y2="55412"/>
                        <a14:foregroundMark x1="41211" y1="65593" x2="41211" y2="65593"/>
                        <a14:foregroundMark x1="40723" y1="63660" x2="40723" y2="63660"/>
                        <a14:foregroundMark x1="65918" y1="86985" x2="65918" y2="86985"/>
                        <a14:foregroundMark x1="79785" y1="71263" x2="79785" y2="71263"/>
                        <a14:foregroundMark x1="26465" y1="76031" x2="26465" y2="76031"/>
                        <a14:foregroundMark x1="42480" y1="64820" x2="42480" y2="64820"/>
                        <a14:foregroundMark x1="39160" y1="63660" x2="39160" y2="63660"/>
                        <a14:foregroundMark x1="42969" y1="64820" x2="42969" y2="64820"/>
                        <a14:foregroundMark x1="36621" y1="43299" x2="36621" y2="432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888" y="270139"/>
            <a:ext cx="4524866" cy="3429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FEE683E1-CE57-4C92-A5CC-940A741B274D}"/>
              </a:ext>
            </a:extLst>
          </p:cNvPr>
          <p:cNvSpPr/>
          <p:nvPr/>
        </p:nvSpPr>
        <p:spPr>
          <a:xfrm>
            <a:off x="5695592" y="2252236"/>
            <a:ext cx="478019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6:30—7:00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起床 洗漱</a:t>
            </a:r>
            <a:endParaRPr lang="en-US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7:00—7:30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晨练</a:t>
            </a:r>
            <a:endParaRPr lang="en-US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7:30—8:00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早餐</a:t>
            </a:r>
            <a:endParaRPr lang="en-US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8:30—12:00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拓展训练</a:t>
            </a: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   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（</a:t>
            </a: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8:30-10:00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讲课 ；</a:t>
            </a: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10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：</a:t>
            </a: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30-12:00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生死连心桥）</a:t>
            </a:r>
            <a:endParaRPr lang="en-US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12:00—14:00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午饭 午休</a:t>
            </a:r>
            <a:endParaRPr lang="en-US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14:00—17:00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拓展项目（高空绳子网</a:t>
            </a: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+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过沼泽）</a:t>
            </a:r>
            <a:endParaRPr lang="en-US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17:00—19:00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晚饭 休息</a:t>
            </a:r>
            <a:endParaRPr lang="en-US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19:00—21:00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晚课 （一天的回顾与分享）</a:t>
            </a:r>
            <a:endParaRPr lang="en-US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21:00—22:00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洗漱 休息</a:t>
            </a:r>
            <a:endParaRPr lang="en-US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22:00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吹哨休息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C41F8E0B-FED5-4231-B2E0-F75A1DDE76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427" y="5484030"/>
            <a:ext cx="12528777" cy="185182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97345DC5-8E88-443F-B01F-B21202438C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30" y="1624491"/>
            <a:ext cx="3445534" cy="5165778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3E31EC3C-2148-4D95-AD0D-AF5B10DDEAA8}"/>
              </a:ext>
            </a:extLst>
          </p:cNvPr>
          <p:cNvSpPr txBox="1"/>
          <p:nvPr/>
        </p:nvSpPr>
        <p:spPr>
          <a:xfrm>
            <a:off x="1284676" y="2769431"/>
            <a:ext cx="2027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7 </a:t>
            </a:r>
            <a:r>
              <a:rPr lang="zh-CN" altLang="en-US" sz="2800" b="1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月 </a:t>
            </a:r>
            <a:r>
              <a:rPr lang="en-US" altLang="zh-CN" sz="2800" b="1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17 </a:t>
            </a:r>
            <a:r>
              <a:rPr lang="zh-CN" altLang="en-US" sz="2800" b="1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日 </a:t>
            </a:r>
          </a:p>
        </p:txBody>
      </p:sp>
    </p:spTree>
    <p:extLst>
      <p:ext uri="{BB962C8B-B14F-4D97-AF65-F5344CB8AC3E}">
        <p14:creationId xmlns:p14="http://schemas.microsoft.com/office/powerpoint/2010/main" val="205930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CD2D21A4-DC6E-457E-8591-FA63C42394A1}"/>
              </a:ext>
            </a:extLst>
          </p:cNvPr>
          <p:cNvSpPr/>
          <p:nvPr/>
        </p:nvSpPr>
        <p:spPr>
          <a:xfrm>
            <a:off x="-49246" y="995990"/>
            <a:ext cx="12241246" cy="4955620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1C9A7768-A053-4D65-897B-F24870429BA7}"/>
              </a:ext>
            </a:extLst>
          </p:cNvPr>
          <p:cNvSpPr/>
          <p:nvPr/>
        </p:nvSpPr>
        <p:spPr>
          <a:xfrm>
            <a:off x="0" y="6462862"/>
            <a:ext cx="12192000" cy="12499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箭头: 五边形 1">
            <a:extLst>
              <a:ext uri="{FF2B5EF4-FFF2-40B4-BE49-F238E27FC236}">
                <a16:creationId xmlns:a16="http://schemas.microsoft.com/office/drawing/2014/main" xmlns="" id="{071F6747-7743-4C2E-83CE-C7BF66BD0CF3}"/>
              </a:ext>
            </a:extLst>
          </p:cNvPr>
          <p:cNvSpPr/>
          <p:nvPr/>
        </p:nvSpPr>
        <p:spPr>
          <a:xfrm>
            <a:off x="0" y="270139"/>
            <a:ext cx="4244114" cy="522514"/>
          </a:xfrm>
          <a:prstGeom prst="homePlate">
            <a:avLst>
              <a:gd name="adj" fmla="val 108333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4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第</a:t>
            </a:r>
            <a:r>
              <a:rPr lang="en-US" altLang="zh-CN" sz="24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 </a:t>
            </a:r>
            <a:r>
              <a:rPr lang="zh-CN" altLang="en-US" sz="24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二</a:t>
            </a:r>
            <a:r>
              <a:rPr lang="en-US" altLang="zh-CN" sz="24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 项 ： </a:t>
            </a:r>
            <a:r>
              <a:rPr lang="zh-CN" altLang="en-US" sz="24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活动日程</a:t>
            </a:r>
            <a:endParaRPr lang="zh-CN" altLang="zh-CN" sz="2400" b="1" dirty="0">
              <a:solidFill>
                <a:schemeClr val="bg1"/>
              </a:solidFill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35818A5B-23FD-449F-AD8E-596CF1C58032}"/>
              </a:ext>
            </a:extLst>
          </p:cNvPr>
          <p:cNvCxnSpPr>
            <a:cxnSpLocks/>
            <a:stCxn id="2" idx="3"/>
          </p:cNvCxnSpPr>
          <p:nvPr/>
        </p:nvCxnSpPr>
        <p:spPr>
          <a:xfrm>
            <a:off x="4244114" y="531396"/>
            <a:ext cx="7939762" cy="0"/>
          </a:xfrm>
          <a:prstGeom prst="line">
            <a:avLst/>
          </a:prstGeom>
          <a:ln w="444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90F2D97-3FED-43E3-96EE-2E685E15F2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4082" y1="41108" x2="34082" y2="41108"/>
                        <a14:foregroundMark x1="18262" y1="52448" x2="18262" y2="52448"/>
                        <a14:foregroundMark x1="53320" y1="51160" x2="53320" y2="51160"/>
                        <a14:foregroundMark x1="76270" y1="44845" x2="76270" y2="44845"/>
                        <a14:foregroundMark x1="52051" y1="55412" x2="52051" y2="55412"/>
                        <a14:foregroundMark x1="41211" y1="65593" x2="41211" y2="65593"/>
                        <a14:foregroundMark x1="40723" y1="63660" x2="40723" y2="63660"/>
                        <a14:foregroundMark x1="65918" y1="86985" x2="65918" y2="86985"/>
                        <a14:foregroundMark x1="79785" y1="71263" x2="79785" y2="71263"/>
                        <a14:foregroundMark x1="26465" y1="76031" x2="26465" y2="76031"/>
                        <a14:foregroundMark x1="42480" y1="64820" x2="42480" y2="64820"/>
                        <a14:foregroundMark x1="39160" y1="63660" x2="39160" y2="63660"/>
                        <a14:foregroundMark x1="42969" y1="64820" x2="42969" y2="64820"/>
                        <a14:foregroundMark x1="36621" y1="43299" x2="36621" y2="432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888" y="270139"/>
            <a:ext cx="4524866" cy="3429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FEE683E1-CE57-4C92-A5CC-940A741B274D}"/>
              </a:ext>
            </a:extLst>
          </p:cNvPr>
          <p:cNvSpPr/>
          <p:nvPr/>
        </p:nvSpPr>
        <p:spPr>
          <a:xfrm>
            <a:off x="5789508" y="2223276"/>
            <a:ext cx="511781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6:30—7:00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起床 洗漱</a:t>
            </a:r>
            <a:endParaRPr lang="en-US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7:00—7:30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晨练</a:t>
            </a:r>
            <a:endParaRPr lang="en-US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7:30—8:00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早餐</a:t>
            </a:r>
            <a:endParaRPr lang="en-US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8:30—12:00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拓展训练（野外求生课程</a:t>
            </a: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+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缅甸桥</a:t>
            </a: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+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齐眉棍）</a:t>
            </a:r>
            <a:endParaRPr lang="en-US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12:00—14:00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午饭 午休</a:t>
            </a:r>
            <a:endParaRPr lang="en-US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14:00—17:30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拓展项目（露营课程</a:t>
            </a: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+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悬崖逃生）</a:t>
            </a:r>
            <a:endParaRPr lang="en-US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18:00—19:30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晚饭 休息</a:t>
            </a:r>
            <a:endParaRPr lang="en-US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19:30—21:00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晚课 （野外定向课程之指南针、地图、罗盘定向）</a:t>
            </a:r>
            <a:endParaRPr lang="en-US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21:00—22:00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洗漱 休息</a:t>
            </a:r>
            <a:endParaRPr lang="en-US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22:00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吹哨休息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5DD95A96-B840-4F29-8380-667F061B3E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427" y="5484030"/>
            <a:ext cx="12528777" cy="185182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B6447759-2835-4B4D-965B-CC247568A5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30" y="1624491"/>
            <a:ext cx="3445534" cy="5165778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EAB9E899-8E4E-461C-B778-AEA63F1070A0}"/>
              </a:ext>
            </a:extLst>
          </p:cNvPr>
          <p:cNvSpPr txBox="1"/>
          <p:nvPr/>
        </p:nvSpPr>
        <p:spPr>
          <a:xfrm>
            <a:off x="1284676" y="2769431"/>
            <a:ext cx="2027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7 </a:t>
            </a:r>
            <a:r>
              <a:rPr lang="zh-CN" altLang="en-US" sz="2800" b="1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月 </a:t>
            </a:r>
            <a:r>
              <a:rPr lang="en-US" altLang="zh-CN" sz="2800" b="1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18 </a:t>
            </a:r>
            <a:r>
              <a:rPr lang="zh-CN" altLang="en-US" sz="2800" b="1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日 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C4BBE909-E77D-48CB-8A71-804688A2A1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336" y="1182604"/>
            <a:ext cx="8250704" cy="530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90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 dir="u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1C9A7768-A053-4D65-897B-F24870429BA7}"/>
              </a:ext>
            </a:extLst>
          </p:cNvPr>
          <p:cNvSpPr/>
          <p:nvPr/>
        </p:nvSpPr>
        <p:spPr>
          <a:xfrm>
            <a:off x="0" y="6462862"/>
            <a:ext cx="12192000" cy="12499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4FDB529C-AF75-4D7C-9226-1376FED80F07}"/>
              </a:ext>
            </a:extLst>
          </p:cNvPr>
          <p:cNvSpPr/>
          <p:nvPr/>
        </p:nvSpPr>
        <p:spPr>
          <a:xfrm>
            <a:off x="-49246" y="1461730"/>
            <a:ext cx="12241246" cy="4364881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箭头: 五边形 1">
            <a:extLst>
              <a:ext uri="{FF2B5EF4-FFF2-40B4-BE49-F238E27FC236}">
                <a16:creationId xmlns:a16="http://schemas.microsoft.com/office/drawing/2014/main" xmlns="" id="{071F6747-7743-4C2E-83CE-C7BF66BD0CF3}"/>
              </a:ext>
            </a:extLst>
          </p:cNvPr>
          <p:cNvSpPr/>
          <p:nvPr/>
        </p:nvSpPr>
        <p:spPr>
          <a:xfrm>
            <a:off x="0" y="270139"/>
            <a:ext cx="4244114" cy="522514"/>
          </a:xfrm>
          <a:prstGeom prst="homePlate">
            <a:avLst>
              <a:gd name="adj" fmla="val 108333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活 动 要 求 ： 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35818A5B-23FD-449F-AD8E-596CF1C58032}"/>
              </a:ext>
            </a:extLst>
          </p:cNvPr>
          <p:cNvCxnSpPr>
            <a:cxnSpLocks/>
            <a:stCxn id="2" idx="3"/>
          </p:cNvCxnSpPr>
          <p:nvPr/>
        </p:nvCxnSpPr>
        <p:spPr>
          <a:xfrm>
            <a:off x="4244114" y="531396"/>
            <a:ext cx="7939762" cy="0"/>
          </a:xfrm>
          <a:prstGeom prst="line">
            <a:avLst/>
          </a:prstGeom>
          <a:ln w="444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90F2D97-3FED-43E3-96EE-2E685E15F2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4082" y1="41108" x2="34082" y2="41108"/>
                        <a14:foregroundMark x1="18262" y1="52448" x2="18262" y2="52448"/>
                        <a14:foregroundMark x1="53320" y1="51160" x2="53320" y2="51160"/>
                        <a14:foregroundMark x1="76270" y1="44845" x2="76270" y2="44845"/>
                        <a14:foregroundMark x1="52051" y1="55412" x2="52051" y2="55412"/>
                        <a14:foregroundMark x1="41211" y1="65593" x2="41211" y2="65593"/>
                        <a14:foregroundMark x1="40723" y1="63660" x2="40723" y2="63660"/>
                        <a14:foregroundMark x1="65918" y1="86985" x2="65918" y2="86985"/>
                        <a14:foregroundMark x1="79785" y1="71263" x2="79785" y2="71263"/>
                        <a14:foregroundMark x1="26465" y1="76031" x2="26465" y2="76031"/>
                        <a14:foregroundMark x1="42480" y1="64820" x2="42480" y2="64820"/>
                        <a14:foregroundMark x1="39160" y1="63660" x2="39160" y2="63660"/>
                        <a14:foregroundMark x1="42969" y1="64820" x2="42969" y2="64820"/>
                        <a14:foregroundMark x1="36621" y1="43299" x2="36621" y2="432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888" y="270139"/>
            <a:ext cx="4524866" cy="3429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FEE683E1-CE57-4C92-A5CC-940A741B274D}"/>
              </a:ext>
            </a:extLst>
          </p:cNvPr>
          <p:cNvSpPr/>
          <p:nvPr/>
        </p:nvSpPr>
        <p:spPr>
          <a:xfrm>
            <a:off x="766277" y="1940693"/>
            <a:ext cx="9401907" cy="3374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1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、 着 装 ： 请 学 员 自 备 休 闲 装 或 户 外 运 动 服 （ 尽 量 穿 宽 松 、 防 磨 ） ，请带 一 件 防 寒 外 套 、 运 动 鞋 ， 水 上 项 目 请 自 备 泳 装 。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2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、 个 人 请 携 带 常 用 有 效 药 品 ： 如 创 可 贴 、 感 冒 药 等 。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3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、队 员 中 有 心 脏 病 或 高 血 压 病 史 的 请 事 先 声 明 。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4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、 培 训 期 间 请 服 从 培 训 师 和 基 地 工 作 人 员 的 管 理 ， 严 禁 饮 酒 。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5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、 培 训 期 间 请 不 要 离 开 您 所 在 的 小 组 单 独 活 动 。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6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、 请 您 维 护 环 境 卫 生 ， 不 要 乱 丢 垃 圾 ， 请 不 要 在 培 训 区 域 内 吸 烟 。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7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、 如 果 遭 遇 恶 劣 天 气 ， 培 训 师 会 根 据 情 况 ， 调 整 活 动 时 间 和 培 训 项 目 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706FB71C-732F-4727-9043-54DDE7F992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427" y="5484030"/>
            <a:ext cx="12528777" cy="185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946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xmlns="" id="{38E54E3C-C077-46F3-89D3-36DD6F52FB77}"/>
              </a:ext>
            </a:extLst>
          </p:cNvPr>
          <p:cNvSpPr/>
          <p:nvPr/>
        </p:nvSpPr>
        <p:spPr>
          <a:xfrm>
            <a:off x="0" y="2691433"/>
            <a:ext cx="12192000" cy="237744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908E8B5D-C7F8-48F0-9B73-D029D56C7E4C}"/>
              </a:ext>
            </a:extLst>
          </p:cNvPr>
          <p:cNvSpPr txBox="1"/>
          <p:nvPr/>
        </p:nvSpPr>
        <p:spPr>
          <a:xfrm>
            <a:off x="4469346" y="3526210"/>
            <a:ext cx="58662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安全知识与自救</a:t>
            </a:r>
          </a:p>
        </p:txBody>
      </p:sp>
      <p:sp>
        <p:nvSpPr>
          <p:cNvPr id="8" name="圆: 空心 7">
            <a:extLst>
              <a:ext uri="{FF2B5EF4-FFF2-40B4-BE49-F238E27FC236}">
                <a16:creationId xmlns:a16="http://schemas.microsoft.com/office/drawing/2014/main" xmlns="" id="{B495BDFB-C14D-4907-A374-3826B72FAA4D}"/>
              </a:ext>
            </a:extLst>
          </p:cNvPr>
          <p:cNvSpPr/>
          <p:nvPr/>
        </p:nvSpPr>
        <p:spPr>
          <a:xfrm>
            <a:off x="3259256" y="3496558"/>
            <a:ext cx="767190" cy="767190"/>
          </a:xfrm>
          <a:prstGeom prst="donut">
            <a:avLst>
              <a:gd name="adj" fmla="val 103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4</a:t>
            </a:r>
            <a:endParaRPr lang="zh-CN" altLang="en-US" sz="2800" b="1" dirty="0">
              <a:solidFill>
                <a:schemeClr val="bg1"/>
              </a:solidFill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</p:txBody>
      </p:sp>
      <p:sp>
        <p:nvSpPr>
          <p:cNvPr id="9" name="云形 8">
            <a:extLst>
              <a:ext uri="{FF2B5EF4-FFF2-40B4-BE49-F238E27FC236}">
                <a16:creationId xmlns:a16="http://schemas.microsoft.com/office/drawing/2014/main" xmlns="" id="{5AD2C7CE-5E92-4F98-9C9A-108988F8D7EB}"/>
              </a:ext>
            </a:extLst>
          </p:cNvPr>
          <p:cNvSpPr/>
          <p:nvPr/>
        </p:nvSpPr>
        <p:spPr>
          <a:xfrm>
            <a:off x="8435493" y="1619234"/>
            <a:ext cx="2654709" cy="1489587"/>
          </a:xfrm>
          <a:prstGeom prst="cloud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D6C9B0C3-7D1B-4084-8623-CB5E707518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768" l="10000" r="90000">
                        <a14:foregroundMark x1="26842" y1="63170" x2="28684" y2="56250"/>
                        <a14:foregroundMark x1="66579" y1="43080" x2="66579" y2="386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642" y="1061294"/>
            <a:ext cx="4181553" cy="4929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581A253A-5C80-4F9C-B7A5-03A017676D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427" y="5484030"/>
            <a:ext cx="12528777" cy="185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8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 dir="d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2ACD7DD6-0759-4B0C-A07D-0C968843C1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427" y="5484030"/>
            <a:ext cx="12528777" cy="185182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5C150D19-32EE-4042-BD75-CF15D1F6E24D}"/>
              </a:ext>
            </a:extLst>
          </p:cNvPr>
          <p:cNvSpPr/>
          <p:nvPr/>
        </p:nvSpPr>
        <p:spPr>
          <a:xfrm>
            <a:off x="0" y="6462862"/>
            <a:ext cx="12192000" cy="12499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03C7A80D-57ED-4C69-9BEE-EB37AECF4481}"/>
              </a:ext>
            </a:extLst>
          </p:cNvPr>
          <p:cNvSpPr/>
          <p:nvPr/>
        </p:nvSpPr>
        <p:spPr>
          <a:xfrm>
            <a:off x="-49246" y="995989"/>
            <a:ext cx="10156779" cy="5472261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03268E44-3535-4326-8761-4900DF40E0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67" b="98800" l="11667" r="91667">
                        <a14:foregroundMark x1="44133" y1="81067" x2="40467" y2="51867"/>
                        <a14:foregroundMark x1="42067" y1="94667" x2="44133" y2="76600"/>
                        <a14:foregroundMark x1="62667" y1="94667" x2="59333" y2="77800"/>
                        <a14:foregroundMark x1="65533" y1="88067" x2="61400" y2="70400"/>
                        <a14:foregroundMark x1="61000" y1="74933" x2="57333" y2="62200"/>
                        <a14:foregroundMark x1="56867" y1="74133" x2="53200" y2="58867"/>
                        <a14:foregroundMark x1="56067" y1="79467" x2="46600" y2="69600"/>
                        <a14:foregroundMark x1="47867" y1="79467" x2="53200" y2="78200"/>
                        <a14:foregroundMark x1="65533" y1="79467" x2="61867" y2="67933"/>
                        <a14:foregroundMark x1="36733" y1="82733" x2="37533" y2="58067"/>
                        <a14:foregroundMark x1="37533" y1="56400" x2="44133" y2="41200"/>
                        <a14:foregroundMark x1="44933" y1="56000" x2="43733" y2="42800"/>
                        <a14:foregroundMark x1="46600" y1="65067" x2="47867" y2="45267"/>
                        <a14:foregroundMark x1="61867" y1="65067" x2="52400" y2="45267"/>
                        <a14:foregroundMark x1="54000" y1="54333" x2="50333" y2="45733"/>
                        <a14:foregroundMark x1="53600" y1="58467" x2="53600" y2="53133"/>
                        <a14:foregroundMark x1="32200" y1="63000" x2="36733" y2="54333"/>
                        <a14:foregroundMark x1="35933" y1="79067" x2="33000" y2="66267"/>
                        <a14:foregroundMark x1="65933" y1="78200" x2="65133" y2="67533"/>
                        <a14:foregroundMark x1="56467" y1="49800" x2="65933" y2="67533"/>
                        <a14:foregroundMark x1="65933" y1="63400" x2="59333" y2="49800"/>
                        <a14:foregroundMark x1="49067" y1="70800" x2="49933" y2="48200"/>
                        <a14:foregroundMark x1="53200" y1="45733" x2="58933" y2="49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207" y="1428750"/>
            <a:ext cx="4629150" cy="4629150"/>
          </a:xfrm>
          <a:prstGeom prst="rect">
            <a:avLst/>
          </a:prstGeom>
        </p:spPr>
      </p:pic>
      <p:sp>
        <p:nvSpPr>
          <p:cNvPr id="4" name="箭头: 五边形 3">
            <a:extLst>
              <a:ext uri="{FF2B5EF4-FFF2-40B4-BE49-F238E27FC236}">
                <a16:creationId xmlns:a16="http://schemas.microsoft.com/office/drawing/2014/main" xmlns="" id="{5973AC10-87D5-4370-94CD-7A24FFC38F53}"/>
              </a:ext>
            </a:extLst>
          </p:cNvPr>
          <p:cNvSpPr/>
          <p:nvPr/>
        </p:nvSpPr>
        <p:spPr>
          <a:xfrm>
            <a:off x="0" y="270139"/>
            <a:ext cx="4244114" cy="522514"/>
          </a:xfrm>
          <a:prstGeom prst="homePlate">
            <a:avLst>
              <a:gd name="adj" fmla="val 108333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基本安全常识： 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C189F5DC-AF3F-4852-B5CE-1B6D229BBCE7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4244114" y="531396"/>
            <a:ext cx="7939762" cy="0"/>
          </a:xfrm>
          <a:prstGeom prst="line">
            <a:avLst/>
          </a:prstGeom>
          <a:ln w="444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1CB37C06-DE8F-4426-B802-6E7AC23154DB}"/>
              </a:ext>
            </a:extLst>
          </p:cNvPr>
          <p:cNvSpPr/>
          <p:nvPr/>
        </p:nvSpPr>
        <p:spPr>
          <a:xfrm>
            <a:off x="568371" y="1784854"/>
            <a:ext cx="8113486" cy="36443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b="1" dirty="0">
                <a:solidFill>
                  <a:srgbClr val="1972B3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昆 虫 叮 咬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： 在 野 外 为 了 防 止 昆 虫 的 叮 咬 ， 人 员 应 穿 长 袖 衣 和 裤 ， 扎 紧 袖 囗 、 领 囗 ， 皮 朕 暴 露 部 位 涂 搽 防 蚊 药 。 不 要 在 潮湿的 树 荫 和 草 地 上 坐 卧 。 被 昆 虫 叮 咬 后 ， 可 用 肥皂水 、 盐 水 、 小 苏 打 水 涂 抹 患 处 止痒消 毒 。 </a:t>
            </a:r>
            <a:endParaRPr lang="en-US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400" b="1" dirty="0">
                <a:solidFill>
                  <a:srgbClr val="1972B3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昏 厥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： 野 外 昏 厥 多 是 由 于 摔 伤 、 疲 芳 过 度 、 饥 饿 过 度 等 原 因 造 成 的 。 主 要 表 现 为 脸 笆 突 然 苍 白 ， 脉 搏 微 弱 而 缓慢 ， 失 去 知 觉 。 遇 到 这 种 情 况 ， 不 必 惊 慌 ， 一 般 过 一 会 便 会 苏醒。醒来 后 ， 应 喝 些 热 水 ，注意休息 。 </a:t>
            </a:r>
            <a:endParaRPr lang="en-US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712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20E8D69D-C764-42B8-AA48-9281271555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427" y="5484030"/>
            <a:ext cx="12528777" cy="185182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5C150D19-32EE-4042-BD75-CF15D1F6E24D}"/>
              </a:ext>
            </a:extLst>
          </p:cNvPr>
          <p:cNvSpPr/>
          <p:nvPr/>
        </p:nvSpPr>
        <p:spPr>
          <a:xfrm>
            <a:off x="0" y="6462862"/>
            <a:ext cx="12192000" cy="12499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F91EFF27-F3BA-48BF-8D24-B3CCA8262622}"/>
              </a:ext>
            </a:extLst>
          </p:cNvPr>
          <p:cNvSpPr/>
          <p:nvPr/>
        </p:nvSpPr>
        <p:spPr>
          <a:xfrm>
            <a:off x="-49246" y="995989"/>
            <a:ext cx="10156779" cy="5472261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03268E44-3535-4326-8761-4900DF40E0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67" b="98800" l="11667" r="91667">
                        <a14:foregroundMark x1="44133" y1="81067" x2="40467" y2="51867"/>
                        <a14:foregroundMark x1="42067" y1="94667" x2="44133" y2="76600"/>
                        <a14:foregroundMark x1="62667" y1="94667" x2="59333" y2="77800"/>
                        <a14:foregroundMark x1="65533" y1="88067" x2="61400" y2="70400"/>
                        <a14:foregroundMark x1="61000" y1="74933" x2="57333" y2="62200"/>
                        <a14:foregroundMark x1="56867" y1="74133" x2="53200" y2="58867"/>
                        <a14:foregroundMark x1="56067" y1="79467" x2="46600" y2="69600"/>
                        <a14:foregroundMark x1="47867" y1="79467" x2="53200" y2="78200"/>
                        <a14:foregroundMark x1="65533" y1="79467" x2="61867" y2="67933"/>
                        <a14:foregroundMark x1="36733" y1="82733" x2="37533" y2="58067"/>
                        <a14:foregroundMark x1="37533" y1="56400" x2="44133" y2="41200"/>
                        <a14:foregroundMark x1="44933" y1="56000" x2="43733" y2="42800"/>
                        <a14:foregroundMark x1="46600" y1="65067" x2="47867" y2="45267"/>
                        <a14:foregroundMark x1="61867" y1="65067" x2="52400" y2="45267"/>
                        <a14:foregroundMark x1="54000" y1="54333" x2="50333" y2="45733"/>
                        <a14:foregroundMark x1="53600" y1="58467" x2="53600" y2="53133"/>
                        <a14:foregroundMark x1="32200" y1="63000" x2="36733" y2="54333"/>
                        <a14:foregroundMark x1="35933" y1="79067" x2="33000" y2="66267"/>
                        <a14:foregroundMark x1="65933" y1="78200" x2="65133" y2="67533"/>
                        <a14:foregroundMark x1="56467" y1="49800" x2="65933" y2="67533"/>
                        <a14:foregroundMark x1="65933" y1="63400" x2="59333" y2="49800"/>
                        <a14:foregroundMark x1="49067" y1="70800" x2="49933" y2="48200"/>
                        <a14:foregroundMark x1="53200" y1="45733" x2="58933" y2="49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207" y="1428750"/>
            <a:ext cx="4629150" cy="4629150"/>
          </a:xfrm>
          <a:prstGeom prst="rect">
            <a:avLst/>
          </a:prstGeom>
        </p:spPr>
      </p:pic>
      <p:sp>
        <p:nvSpPr>
          <p:cNvPr id="4" name="箭头: 五边形 3">
            <a:extLst>
              <a:ext uri="{FF2B5EF4-FFF2-40B4-BE49-F238E27FC236}">
                <a16:creationId xmlns:a16="http://schemas.microsoft.com/office/drawing/2014/main" xmlns="" id="{5973AC10-87D5-4370-94CD-7A24FFC38F53}"/>
              </a:ext>
            </a:extLst>
          </p:cNvPr>
          <p:cNvSpPr/>
          <p:nvPr/>
        </p:nvSpPr>
        <p:spPr>
          <a:xfrm>
            <a:off x="0" y="270139"/>
            <a:ext cx="4244114" cy="522514"/>
          </a:xfrm>
          <a:prstGeom prst="homePlate">
            <a:avLst>
              <a:gd name="adj" fmla="val 108333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基本安全常识： 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C189F5DC-AF3F-4852-B5CE-1B6D229BBCE7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4244114" y="531396"/>
            <a:ext cx="7939762" cy="0"/>
          </a:xfrm>
          <a:prstGeom prst="line">
            <a:avLst/>
          </a:prstGeom>
          <a:ln w="444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1CB37C06-DE8F-4426-B802-6E7AC23154DB}"/>
              </a:ext>
            </a:extLst>
          </p:cNvPr>
          <p:cNvSpPr/>
          <p:nvPr/>
        </p:nvSpPr>
        <p:spPr>
          <a:xfrm>
            <a:off x="720771" y="1138088"/>
            <a:ext cx="8113486" cy="4890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 startAt="3"/>
            </a:pPr>
            <a:r>
              <a:rPr lang="zh-CN" altLang="en-US" sz="2400" b="1" dirty="0">
                <a:solidFill>
                  <a:srgbClr val="1972B3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中 毒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： 其 症 状 是 恶 心 、 呕 吐 、 腹 泻 、 胃 疼 、 心 脏 弱 等 。 遇 到 这 种 情 况 ， 首 先 要 冼 胃 ， 快 速 喝 大 量 的 水 ， 用 指 触 咽 部 引 起 呕 吐 ， 然 后 吃 蓖 麻 油 等 泻 药 清 肋 ， 再 吃 活 性 炭 等 解 毒 药 及 其 他镇静 药 ， 多 喝 水 ， 以 加 速 排 泄 。 为 保 证 心 脏 正 常 跳 动 ， 应 喝 些 糖 水 、 浓 茶 ， 暖 暖 脚 ， 立 即 送 医 救治 。</a:t>
            </a:r>
            <a:endParaRPr lang="en-US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3"/>
            </a:pPr>
            <a:r>
              <a:rPr lang="zh-CN" altLang="en-US" sz="2400" b="1" dirty="0">
                <a:solidFill>
                  <a:srgbClr val="1972B3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中 暑</a:t>
            </a:r>
            <a:r>
              <a:rPr lang="zh-CN" altLang="en-US" b="1" dirty="0">
                <a:solidFill>
                  <a:srgbClr val="1972B3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： 其 症 状 是 突 然 头 呈 、 恶 心 、 昏 迷 、 无 汗 或 湿 冷 ， 瞳 孔 放 大 ， 发 高 烧 。 发 病 前 ， 常 感 囗 渴  ， 浑 身 无 力 ， 眼 前 阵 阵 发 黑 。 此 时 ， 应 立 即 在 阴 凉 通 风 处 平 躺 ， 解开 衣 裤 带 ， 使 全 身 放 松 ， 再 服 十 滴 水 、 仁 丹 等 药 。 发 烧 时 ， 可 用 凉 水 浇头  ， 或 冷 敷 散 热 。 如 昏 迷不醒 ， 可 掐 人 中 穴 、 合容 穴 使 其 苏醒 。  </a:t>
            </a:r>
          </a:p>
        </p:txBody>
      </p:sp>
    </p:spTree>
    <p:extLst>
      <p:ext uri="{BB962C8B-B14F-4D97-AF65-F5344CB8AC3E}">
        <p14:creationId xmlns:p14="http://schemas.microsoft.com/office/powerpoint/2010/main" val="2675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 dir="u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D8BC45F9-3E31-4BAE-B9F4-3BBD646D74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427" y="5484030"/>
            <a:ext cx="12528777" cy="185182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5C150D19-32EE-4042-BD75-CF15D1F6E24D}"/>
              </a:ext>
            </a:extLst>
          </p:cNvPr>
          <p:cNvSpPr/>
          <p:nvPr/>
        </p:nvSpPr>
        <p:spPr>
          <a:xfrm>
            <a:off x="0" y="6462862"/>
            <a:ext cx="12192000" cy="12499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xmlns="" id="{D1E153F3-0E7F-4A77-8A55-89DD7656600A}"/>
              </a:ext>
            </a:extLst>
          </p:cNvPr>
          <p:cNvSpPr/>
          <p:nvPr/>
        </p:nvSpPr>
        <p:spPr>
          <a:xfrm>
            <a:off x="-49246" y="995989"/>
            <a:ext cx="10156779" cy="5472261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03268E44-3535-4326-8761-4900DF40E0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67" b="98800" l="11667" r="91667">
                        <a14:foregroundMark x1="44133" y1="81067" x2="40467" y2="51867"/>
                        <a14:foregroundMark x1="42067" y1="94667" x2="44133" y2="76600"/>
                        <a14:foregroundMark x1="62667" y1="94667" x2="59333" y2="77800"/>
                        <a14:foregroundMark x1="65533" y1="88067" x2="61400" y2="70400"/>
                        <a14:foregroundMark x1="61000" y1="74933" x2="57333" y2="62200"/>
                        <a14:foregroundMark x1="56867" y1="74133" x2="53200" y2="58867"/>
                        <a14:foregroundMark x1="56067" y1="79467" x2="46600" y2="69600"/>
                        <a14:foregroundMark x1="47867" y1="79467" x2="53200" y2="78200"/>
                        <a14:foregroundMark x1="65533" y1="79467" x2="61867" y2="67933"/>
                        <a14:foregroundMark x1="36733" y1="82733" x2="37533" y2="58067"/>
                        <a14:foregroundMark x1="37533" y1="56400" x2="44133" y2="41200"/>
                        <a14:foregroundMark x1="44933" y1="56000" x2="43733" y2="42800"/>
                        <a14:foregroundMark x1="46600" y1="65067" x2="47867" y2="45267"/>
                        <a14:foregroundMark x1="61867" y1="65067" x2="52400" y2="45267"/>
                        <a14:foregroundMark x1="54000" y1="54333" x2="50333" y2="45733"/>
                        <a14:foregroundMark x1="53600" y1="58467" x2="53600" y2="53133"/>
                        <a14:foregroundMark x1="32200" y1="63000" x2="36733" y2="54333"/>
                        <a14:foregroundMark x1="35933" y1="79067" x2="33000" y2="66267"/>
                        <a14:foregroundMark x1="65933" y1="78200" x2="65133" y2="67533"/>
                        <a14:foregroundMark x1="56467" y1="49800" x2="65933" y2="67533"/>
                        <a14:foregroundMark x1="65933" y1="63400" x2="59333" y2="49800"/>
                        <a14:foregroundMark x1="49067" y1="70800" x2="49933" y2="48200"/>
                        <a14:foregroundMark x1="53200" y1="45733" x2="58933" y2="49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207" y="1428750"/>
            <a:ext cx="4629150" cy="4629150"/>
          </a:xfrm>
          <a:prstGeom prst="rect">
            <a:avLst/>
          </a:prstGeom>
        </p:spPr>
      </p:pic>
      <p:sp>
        <p:nvSpPr>
          <p:cNvPr id="4" name="箭头: 五边形 3">
            <a:extLst>
              <a:ext uri="{FF2B5EF4-FFF2-40B4-BE49-F238E27FC236}">
                <a16:creationId xmlns:a16="http://schemas.microsoft.com/office/drawing/2014/main" xmlns="" id="{5973AC10-87D5-4370-94CD-7A24FFC38F53}"/>
              </a:ext>
            </a:extLst>
          </p:cNvPr>
          <p:cNvSpPr/>
          <p:nvPr/>
        </p:nvSpPr>
        <p:spPr>
          <a:xfrm>
            <a:off x="0" y="270139"/>
            <a:ext cx="4244114" cy="522514"/>
          </a:xfrm>
          <a:prstGeom prst="homePlate">
            <a:avLst>
              <a:gd name="adj" fmla="val 108333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基本安全常识： 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C189F5DC-AF3F-4852-B5CE-1B6D229BBCE7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4244114" y="531396"/>
            <a:ext cx="7939762" cy="0"/>
          </a:xfrm>
          <a:prstGeom prst="line">
            <a:avLst/>
          </a:prstGeom>
          <a:ln w="444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1CB37C06-DE8F-4426-B802-6E7AC23154DB}"/>
              </a:ext>
            </a:extLst>
          </p:cNvPr>
          <p:cNvSpPr/>
          <p:nvPr/>
        </p:nvSpPr>
        <p:spPr>
          <a:xfrm>
            <a:off x="701721" y="803474"/>
            <a:ext cx="8113486" cy="5312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 startAt="5"/>
            </a:pPr>
            <a:r>
              <a:rPr lang="zh-CN" altLang="en-US" sz="2400" b="1" dirty="0">
                <a:solidFill>
                  <a:srgbClr val="1972B3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蜇 伤</a:t>
            </a:r>
            <a:r>
              <a:rPr lang="zh-CN" altLang="en-US" b="1" dirty="0">
                <a:solidFill>
                  <a:srgbClr val="1972B3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： 被 蝎 子 、 蜈 蚣 、 黄 蜂 等 毒 虫 蛰 伤 ， 伤 囗 红 肿 、 疼痒 ， 并且 伴 有 恶 心 、 呕 吐 、 头 呈 等 症 状 。 要 先 挤 出 毒 ， 然 后 用 肥 笔 水 、 氨 水 、 烟 油 、 醋 等 涂 在 伤 囗 ， 或 用 马 齿 苋 捣 碎  汁 冲 服 ， 渣 打 外敷。 也 可 用 蜗 牛 冼 净 捣 净 后 捣 碎 涂 在 伤 囗 上 。 此 外 ， 蒜 汁 对 蜈 蚣 咬 伤 有 疗 效 。</a:t>
            </a:r>
            <a:endParaRPr lang="en-US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5"/>
            </a:pPr>
            <a:r>
              <a:rPr lang="zh-CN" altLang="en-US" sz="2400" b="1" dirty="0">
                <a:solidFill>
                  <a:srgbClr val="1972B3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溺 水 </a:t>
            </a:r>
            <a:r>
              <a:rPr lang="zh-CN" altLang="en-US" sz="2400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： </a:t>
            </a: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在 江 河 湖 中 到 复 杂 水 情 而 无 法 驾 驭 时 ， 千 万 不 要 慌 张 看 急 ， 想 办 法 让 自 己 浮 在 水 面 上 ， 保 持 浮 姿 ， 任 水 冲 流 ， 并注 意 水 流 向 ， 再 一 点 一 点 由 水 平 方 向 往 岸 边 移 动 。 在 拯 救 溺 水 者 时 ， 首 先 考 虑 用 竿 、 树 枝 、 绳 素 拖 拉 ， 或 者 用 大 本 头 、 塑 料 桶 等 能 很 好 地 浮 于 水 面 的 物 体 作 为 浮 具 实 施 间 接 救 护 ， 实 在 无 法 解 决 问 题 了 才 入 水 施 行 直 接 救 护 。 如 果 被 救 上 岸 的 溺 水 者 神 志 不 ， 就 要 采 取 急 救 措 施 ， 施 行 心 肺 复 苏 术 。</a:t>
            </a:r>
          </a:p>
        </p:txBody>
      </p:sp>
    </p:spTree>
    <p:extLst>
      <p:ext uri="{BB962C8B-B14F-4D97-AF65-F5344CB8AC3E}">
        <p14:creationId xmlns:p14="http://schemas.microsoft.com/office/powerpoint/2010/main" val="190724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2F457661-41CF-4D54-9956-CAD19E5B39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427" y="5484030"/>
            <a:ext cx="12528777" cy="185182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5C150D19-32EE-4042-BD75-CF15D1F6E24D}"/>
              </a:ext>
            </a:extLst>
          </p:cNvPr>
          <p:cNvSpPr/>
          <p:nvPr/>
        </p:nvSpPr>
        <p:spPr>
          <a:xfrm>
            <a:off x="0" y="6462862"/>
            <a:ext cx="12192000" cy="12499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xmlns="" id="{6404FFF0-8EC4-4B85-92B6-7E01A96BBF25}"/>
              </a:ext>
            </a:extLst>
          </p:cNvPr>
          <p:cNvSpPr/>
          <p:nvPr/>
        </p:nvSpPr>
        <p:spPr>
          <a:xfrm>
            <a:off x="171450" y="1320811"/>
            <a:ext cx="9201150" cy="4737088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03268E44-3535-4326-8761-4900DF40E0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67" b="98800" l="11667" r="91667">
                        <a14:foregroundMark x1="44133" y1="81067" x2="40467" y2="51867"/>
                        <a14:foregroundMark x1="42067" y1="94667" x2="44133" y2="76600"/>
                        <a14:foregroundMark x1="62667" y1="94667" x2="59333" y2="77800"/>
                        <a14:foregroundMark x1="65533" y1="88067" x2="61400" y2="70400"/>
                        <a14:foregroundMark x1="61000" y1="74933" x2="57333" y2="62200"/>
                        <a14:foregroundMark x1="56867" y1="74133" x2="53200" y2="58867"/>
                        <a14:foregroundMark x1="56067" y1="79467" x2="46600" y2="69600"/>
                        <a14:foregroundMark x1="47867" y1="79467" x2="53200" y2="78200"/>
                        <a14:foregroundMark x1="65533" y1="79467" x2="61867" y2="67933"/>
                        <a14:foregroundMark x1="36733" y1="82733" x2="37533" y2="58067"/>
                        <a14:foregroundMark x1="37533" y1="56400" x2="44133" y2="41200"/>
                        <a14:foregroundMark x1="44933" y1="56000" x2="43733" y2="42800"/>
                        <a14:foregroundMark x1="46600" y1="65067" x2="47867" y2="45267"/>
                        <a14:foregroundMark x1="61867" y1="65067" x2="52400" y2="45267"/>
                        <a14:foregroundMark x1="54000" y1="54333" x2="50333" y2="45733"/>
                        <a14:foregroundMark x1="53600" y1="58467" x2="53600" y2="53133"/>
                        <a14:foregroundMark x1="32200" y1="63000" x2="36733" y2="54333"/>
                        <a14:foregroundMark x1="35933" y1="79067" x2="33000" y2="66267"/>
                        <a14:foregroundMark x1="65933" y1="78200" x2="65133" y2="67533"/>
                        <a14:foregroundMark x1="56467" y1="49800" x2="65933" y2="67533"/>
                        <a14:foregroundMark x1="65933" y1="63400" x2="59333" y2="49800"/>
                        <a14:foregroundMark x1="49067" y1="70800" x2="49933" y2="48200"/>
                        <a14:foregroundMark x1="53200" y1="45733" x2="58933" y2="49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207" y="1428750"/>
            <a:ext cx="4629150" cy="4629150"/>
          </a:xfrm>
          <a:prstGeom prst="rect">
            <a:avLst/>
          </a:prstGeom>
        </p:spPr>
      </p:pic>
      <p:sp>
        <p:nvSpPr>
          <p:cNvPr id="4" name="箭头: 五边形 3">
            <a:extLst>
              <a:ext uri="{FF2B5EF4-FFF2-40B4-BE49-F238E27FC236}">
                <a16:creationId xmlns:a16="http://schemas.microsoft.com/office/drawing/2014/main" xmlns="" id="{5973AC10-87D5-4370-94CD-7A24FFC38F53}"/>
              </a:ext>
            </a:extLst>
          </p:cNvPr>
          <p:cNvSpPr/>
          <p:nvPr/>
        </p:nvSpPr>
        <p:spPr>
          <a:xfrm>
            <a:off x="0" y="270139"/>
            <a:ext cx="4244114" cy="522514"/>
          </a:xfrm>
          <a:prstGeom prst="homePlate">
            <a:avLst>
              <a:gd name="adj" fmla="val 108333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方正少儿_GBK" panose="03000509000000000000" pitchFamily="65" charset="-122"/>
                <a:ea typeface="方正少儿_GBK" panose="03000509000000000000" pitchFamily="65" charset="-122"/>
              </a:rPr>
              <a:t>急救措施： 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C189F5DC-AF3F-4852-B5CE-1B6D229BBCE7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4244114" y="531396"/>
            <a:ext cx="7939762" cy="0"/>
          </a:xfrm>
          <a:prstGeom prst="line">
            <a:avLst/>
          </a:prstGeom>
          <a:ln w="444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73662815-ABD8-4C2F-A905-16E3E016C884}"/>
              </a:ext>
            </a:extLst>
          </p:cNvPr>
          <p:cNvSpPr/>
          <p:nvPr/>
        </p:nvSpPr>
        <p:spPr>
          <a:xfrm>
            <a:off x="505277" y="1320811"/>
            <a:ext cx="8467273" cy="420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         感 到 身 体 不 适 时 ： 身 体 不 舒 服 ， 感 到 昏 脑 胀 时 ， 应 放 松 心 情 ， 躺 卧 下 来 ， 解开束缚身 体 的 衣 物 或 包 袱 。 告 诉 同 行 者 自 己 的 症 状 是 发 冷 还 是 发 热 、 何 处 发 痛 ？ 然 后 再 考 虑 处 理 办 法 。 </a:t>
            </a:r>
            <a:endParaRPr lang="en-US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pPr>
              <a:lnSpc>
                <a:spcPct val="150000"/>
              </a:lnSpc>
            </a:pPr>
            <a:endParaRPr lang="en-US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如 果 脸色发 红 ， 呼 吸 急 促 ， 不 出 汗 ， 这 很 可 能 是 中 暑 ， 应 将 不 适 者 抬 到 树 荫 下 休 息 ，并 将 头 部 垫 高 ， 身 体 平 卧 ， 保 持 安静 ， 注 意 降 温 ， 同 时 可 服 用 人 丹 、 十 滴 水 、 淡 盐 开 水 等 。</a:t>
            </a:r>
            <a:endParaRPr lang="en-US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dirty="0">
                <a:latin typeface="方正少儿_GBK" panose="03000509000000000000" pitchFamily="65" charset="-122"/>
                <a:ea typeface="方正少儿_GBK" panose="03000509000000000000" pitchFamily="65" charset="-122"/>
              </a:rPr>
              <a:t> 有 呕 吐 症 状 时 ， 要 取 俯 卧 姿 势 ， 右 手 放 在 下 田 下 作 枕 头 ， 放 松 身 体 ， 呕 吐 后 应 漱 囗 ， 并安静休 息 ， 如 症 状 加 重 ， 则 赶 快 送 医 </a:t>
            </a:r>
            <a:endParaRPr lang="en-US" altLang="zh-CN" dirty="0">
              <a:latin typeface="方正少儿_GBK" panose="03000509000000000000" pitchFamily="65" charset="-122"/>
              <a:ea typeface="方正少儿_GBK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6502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 dir="d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xmlns="" id="{68F7ECF2-8C0E-4313-BE39-36D070412504}"/>
              </a:ext>
            </a:extLst>
          </p:cNvPr>
          <p:cNvSpPr/>
          <p:nvPr/>
        </p:nvSpPr>
        <p:spPr>
          <a:xfrm>
            <a:off x="0" y="6660915"/>
            <a:ext cx="12192000" cy="12499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09CE8E23-7448-4203-9BBF-99E6D1DCEA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427" y="5484030"/>
            <a:ext cx="12528777" cy="185182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DFC74FD1-24E7-490C-8618-F668DAFF38B0}"/>
              </a:ext>
            </a:extLst>
          </p:cNvPr>
          <p:cNvSpPr txBox="1"/>
          <p:nvPr/>
        </p:nvSpPr>
        <p:spPr>
          <a:xfrm>
            <a:off x="1752600" y="1108123"/>
            <a:ext cx="8686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dirty="0">
                <a:solidFill>
                  <a:schemeClr val="accent6">
                    <a:lumMod val="75000"/>
                  </a:schemeClr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rPr>
              <a:t>快来报名啊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A544B4CC-1C41-421C-B1A7-03B05153682A}"/>
              </a:ext>
            </a:extLst>
          </p:cNvPr>
          <p:cNvGrpSpPr/>
          <p:nvPr/>
        </p:nvGrpSpPr>
        <p:grpSpPr>
          <a:xfrm>
            <a:off x="554001" y="465960"/>
            <a:ext cx="1335314" cy="508000"/>
            <a:chOff x="4760686" y="1349829"/>
            <a:chExt cx="1335314" cy="508000"/>
          </a:xfrm>
        </p:grpSpPr>
        <p:sp>
          <p:nvSpPr>
            <p:cNvPr id="10" name="箭头: V 形 9">
              <a:extLst>
                <a:ext uri="{FF2B5EF4-FFF2-40B4-BE49-F238E27FC236}">
                  <a16:creationId xmlns:a16="http://schemas.microsoft.com/office/drawing/2014/main" xmlns="" id="{58E289D1-291A-4F34-9B05-2523EE553A60}"/>
                </a:ext>
              </a:extLst>
            </p:cNvPr>
            <p:cNvSpPr/>
            <p:nvPr/>
          </p:nvSpPr>
          <p:spPr>
            <a:xfrm>
              <a:off x="4760686" y="1349829"/>
              <a:ext cx="508000" cy="508000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箭头: V 形 10">
              <a:extLst>
                <a:ext uri="{FF2B5EF4-FFF2-40B4-BE49-F238E27FC236}">
                  <a16:creationId xmlns:a16="http://schemas.microsoft.com/office/drawing/2014/main" xmlns="" id="{6945811C-6B94-4D4F-AD90-2C2AEDC8F7C6}"/>
                </a:ext>
              </a:extLst>
            </p:cNvPr>
            <p:cNvSpPr/>
            <p:nvPr/>
          </p:nvSpPr>
          <p:spPr>
            <a:xfrm>
              <a:off x="5167086" y="1349829"/>
              <a:ext cx="508000" cy="508000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箭头: V 形 11">
              <a:extLst>
                <a:ext uri="{FF2B5EF4-FFF2-40B4-BE49-F238E27FC236}">
                  <a16:creationId xmlns:a16="http://schemas.microsoft.com/office/drawing/2014/main" xmlns="" id="{811CA4A1-F1D2-4D34-9EAC-7BB55DFEE417}"/>
                </a:ext>
              </a:extLst>
            </p:cNvPr>
            <p:cNvSpPr/>
            <p:nvPr/>
          </p:nvSpPr>
          <p:spPr>
            <a:xfrm>
              <a:off x="5588000" y="1349829"/>
              <a:ext cx="508000" cy="508000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7F906C22-0489-4B5D-A768-ED9EF0976E3D}"/>
              </a:ext>
            </a:extLst>
          </p:cNvPr>
          <p:cNvGrpSpPr/>
          <p:nvPr/>
        </p:nvGrpSpPr>
        <p:grpSpPr>
          <a:xfrm flipH="1">
            <a:off x="10302685" y="465960"/>
            <a:ext cx="1335314" cy="508000"/>
            <a:chOff x="4760686" y="1349829"/>
            <a:chExt cx="1335314" cy="508000"/>
          </a:xfrm>
        </p:grpSpPr>
        <p:sp>
          <p:nvSpPr>
            <p:cNvPr id="14" name="箭头: V 形 13">
              <a:extLst>
                <a:ext uri="{FF2B5EF4-FFF2-40B4-BE49-F238E27FC236}">
                  <a16:creationId xmlns:a16="http://schemas.microsoft.com/office/drawing/2014/main" xmlns="" id="{0C69340F-6122-4FC8-A9BA-B4A6606706A8}"/>
                </a:ext>
              </a:extLst>
            </p:cNvPr>
            <p:cNvSpPr/>
            <p:nvPr/>
          </p:nvSpPr>
          <p:spPr>
            <a:xfrm>
              <a:off x="4760686" y="1349829"/>
              <a:ext cx="508000" cy="508000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箭头: V 形 14">
              <a:extLst>
                <a:ext uri="{FF2B5EF4-FFF2-40B4-BE49-F238E27FC236}">
                  <a16:creationId xmlns:a16="http://schemas.microsoft.com/office/drawing/2014/main" xmlns="" id="{AF3C0B06-D34D-4293-8072-A91F50562CA1}"/>
                </a:ext>
              </a:extLst>
            </p:cNvPr>
            <p:cNvSpPr/>
            <p:nvPr/>
          </p:nvSpPr>
          <p:spPr>
            <a:xfrm>
              <a:off x="5167086" y="1349829"/>
              <a:ext cx="508000" cy="508000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箭头: V 形 15">
              <a:extLst>
                <a:ext uri="{FF2B5EF4-FFF2-40B4-BE49-F238E27FC236}">
                  <a16:creationId xmlns:a16="http://schemas.microsoft.com/office/drawing/2014/main" xmlns="" id="{3BE4529E-402C-4295-8C32-A59A3797D406}"/>
                </a:ext>
              </a:extLst>
            </p:cNvPr>
            <p:cNvSpPr/>
            <p:nvPr/>
          </p:nvSpPr>
          <p:spPr>
            <a:xfrm>
              <a:off x="5588000" y="1349829"/>
              <a:ext cx="508000" cy="508000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AAE26140-448E-48EF-A18C-D76E9BD2E7AA}"/>
              </a:ext>
            </a:extLst>
          </p:cNvPr>
          <p:cNvSpPr/>
          <p:nvPr/>
        </p:nvSpPr>
        <p:spPr>
          <a:xfrm>
            <a:off x="1889315" y="2258596"/>
            <a:ext cx="2667000" cy="10588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F8B98589-C048-47E5-B202-7EF7D6019A68}"/>
              </a:ext>
            </a:extLst>
          </p:cNvPr>
          <p:cNvSpPr/>
          <p:nvPr/>
        </p:nvSpPr>
        <p:spPr>
          <a:xfrm>
            <a:off x="7635687" y="2258596"/>
            <a:ext cx="2667000" cy="105881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69F09E82-1B9F-4D02-8F3C-D484880A46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7768" l="10000" r="90000">
                        <a14:foregroundMark x1="26842" y1="63170" x2="28684" y2="56250"/>
                        <a14:foregroundMark x1="66579" y1="43080" x2="66579" y2="386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74" y="2615503"/>
            <a:ext cx="3361099" cy="39625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CF29888D-8F3A-4275-A3EB-003752E4E0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778" b="97037" l="9683" r="89965">
                        <a14:foregroundMark x1="30282" y1="89444" x2="33803" y2="87407"/>
                        <a14:foregroundMark x1="59683" y1="90741" x2="57042" y2="87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465" y="2486061"/>
            <a:ext cx="4127286" cy="39238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398A9984-C551-423E-B41C-43721CBFA8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07" b="94582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40690" y="2219853"/>
            <a:ext cx="4369191" cy="4342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9A3CE71B-87B1-4440-93F0-D0789DA24D3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070" b="9883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298" y="2337703"/>
            <a:ext cx="3965702" cy="4092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572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 dir="u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7" grpId="0" animBg="1"/>
      <p:bldP spid="1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  <p:tag name="ISPRING_RESOURCE_PATHS_HASH_PRESENTER" val="703eac5dd1c6f74726d4caa08b66be639bc8729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2345</Words>
  <Application>Microsoft Office PowerPoint</Application>
  <PresentationFormat>自定义</PresentationFormat>
  <Paragraphs>158</Paragraphs>
  <Slides>25</Slides>
  <Notes>25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左 威廉</dc:creator>
  <cp:lastModifiedBy>拉普耶鲁</cp:lastModifiedBy>
  <cp:revision>72</cp:revision>
  <dcterms:created xsi:type="dcterms:W3CDTF">2018-06-06T06:24:41Z</dcterms:created>
  <dcterms:modified xsi:type="dcterms:W3CDTF">2018-06-23T03:40:19Z</dcterms:modified>
</cp:coreProperties>
</file>