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style1.xml" ContentType="application/vnd.ms-office.chartstyle+xml"/>
  <Override PartName="/ppt/charts/colors1.xml" ContentType="application/vnd.ms-office.chartcolorstyle+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Lst>
  <p:sldSz cx="12192000" cy="6858000"/>
  <p:notesSz cx="6858000" cy="9144000"/>
  <p:embeddedFontLst>
    <p:embeddedFont>
      <p:font typeface="Calibri" pitchFamily="34" charset="0"/>
      <p:regular r:id="rId20"/>
      <p:bold r:id="rId21"/>
      <p:italic r:id="rId22"/>
      <p:boldItalic r:id="rId23"/>
    </p:embeddedFont>
    <p:embeddedFont>
      <p:font typeface="方正细圆简体" charset="-122"/>
      <p:regular r:id="rId24"/>
    </p:embeddedFont>
    <p:embeddedFont>
      <p:font typeface="等线" charset="-122"/>
      <p:regular r:id="rId25"/>
      <p:bold r:id="rId26"/>
    </p:embeddedFont>
    <p:embeddedFont>
      <p:font typeface="等线 Light" charset="-122"/>
      <p:regular r:id="rId27"/>
    </p:embeddedFont>
    <p:embeddedFont>
      <p:font typeface="微软雅黑" pitchFamily="34" charset="-122"/>
      <p:regular r:id="rId28"/>
      <p:bold r:id="rId2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D45"/>
    <a:srgbClr val="2035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p:cViewPr>
        <p:scale>
          <a:sx n="50" d="100"/>
          <a:sy n="50" d="100"/>
        </p:scale>
        <p:origin x="-1644" y="-942"/>
      </p:cViewPr>
      <p:guideLst>
        <p:guide orient="horz" pos="2160"/>
        <p:guide orient="horz" pos="346"/>
        <p:guide orient="horz" pos="3974"/>
        <p:guide pos="3840"/>
        <p:guide pos="211"/>
        <p:guide pos="746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openxmlformats.org/officeDocument/2006/relationships/package" Target="../embeddings/Microsoft_Excel____1.xlsx"/><Relationship Id="rId1" Type="http://schemas.openxmlformats.org/officeDocument/2006/relationships/image" Target="../media/image9.png"/><Relationship Id="rId4" Type="http://schemas.microsoft.com/office/2011/relationships/chartColorStyle" Target="colors1.xm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1"/>
              <a:stretch>
                <a:fillRect/>
              </a:stretch>
            </a:blipFill>
            <a:ln>
              <a:noFill/>
            </a:ln>
            <a:effectLst/>
          </c:spPr>
          <c:invertIfNegative val="0"/>
          <c:dPt>
            <c:idx val="3"/>
            <c:invertIfNegative val="0"/>
            <c:bubble3D val="0"/>
          </c:dPt>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dLbls>
          <c:showLegendKey val="0"/>
          <c:showVal val="0"/>
          <c:showCatName val="0"/>
          <c:showSerName val="0"/>
          <c:showPercent val="0"/>
          <c:showBubbleSize val="0"/>
        </c:dLbls>
        <c:gapWidth val="219"/>
        <c:overlap val="-27"/>
        <c:axId val="43555456"/>
        <c:axId val="43568512"/>
      </c:barChart>
      <c:catAx>
        <c:axId val="4355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400" b="0" i="0" u="none" strike="noStrike" kern="1200" baseline="0">
                <a:solidFill>
                  <a:srgbClr val="002060"/>
                </a:solidFill>
                <a:latin typeface="方正细圆简体" panose="03000509000000000000" pitchFamily="65" charset="-122"/>
                <a:ea typeface="方正细圆简体" panose="03000509000000000000" pitchFamily="65" charset="-122"/>
                <a:cs typeface="+mn-cs"/>
              </a:defRPr>
            </a:pPr>
            <a:endParaRPr lang="zh-CN"/>
          </a:p>
        </c:txPr>
        <c:crossAx val="43568512"/>
        <c:crosses val="autoZero"/>
        <c:auto val="1"/>
        <c:lblAlgn val="ctr"/>
        <c:lblOffset val="100"/>
        <c:noMultiLvlLbl val="0"/>
      </c:catAx>
      <c:valAx>
        <c:axId val="435685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ctr">
              <a:defRPr lang="zh-CN" altLang="en-US" sz="1400" b="0" i="0" u="none" strike="noStrike" kern="1200" baseline="0">
                <a:solidFill>
                  <a:srgbClr val="002060"/>
                </a:solidFill>
                <a:latin typeface="方正细圆简体" panose="03000509000000000000" pitchFamily="65" charset="-122"/>
                <a:ea typeface="方正细圆简体" panose="03000509000000000000" pitchFamily="65" charset="-122"/>
                <a:cs typeface="+mn-cs"/>
              </a:defRPr>
            </a:pPr>
            <a:endParaRPr lang="zh-CN"/>
          </a:p>
        </c:txPr>
        <c:crossAx val="43555456"/>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系列 1</c:v>
                </c:pt>
              </c:strCache>
            </c:strRef>
          </c:tx>
          <c:spPr>
            <a:solidFill>
              <a:srgbClr val="FF7D45"/>
            </a:solidFill>
            <a:ln>
              <a:solidFill>
                <a:srgbClr val="FF7D45"/>
              </a:solidFill>
            </a:ln>
            <a:effectLst/>
            <a:sp3d>
              <a:contourClr>
                <a:srgbClr val="FF7D45"/>
              </a:contourClr>
            </a:sp3d>
          </c:spPr>
          <c:cat>
            <c:numRef>
              <c:f>Sheet1!$A$2:$A$6</c:f>
              <c:numCache>
                <c:formatCode>yyyy/m/d</c:formatCode>
                <c:ptCount val="5"/>
                <c:pt idx="0">
                  <c:v>42374</c:v>
                </c:pt>
                <c:pt idx="1">
                  <c:v>42375</c:v>
                </c:pt>
                <c:pt idx="2">
                  <c:v>42376</c:v>
                </c:pt>
                <c:pt idx="3">
                  <c:v>42377</c:v>
                </c:pt>
                <c:pt idx="4">
                  <c:v>42378</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系列 2</c:v>
                </c:pt>
              </c:strCache>
            </c:strRef>
          </c:tx>
          <c:spPr>
            <a:solidFill>
              <a:srgbClr val="203561"/>
            </a:solidFill>
            <a:ln>
              <a:solidFill>
                <a:srgbClr val="203561"/>
              </a:solidFill>
            </a:ln>
            <a:effectLst/>
            <a:sp3d>
              <a:contourClr>
                <a:srgbClr val="203561"/>
              </a:contourClr>
            </a:sp3d>
          </c:spPr>
          <c:cat>
            <c:numRef>
              <c:f>Sheet1!$A$2:$A$6</c:f>
              <c:numCache>
                <c:formatCode>yyyy/m/d</c:formatCode>
                <c:ptCount val="5"/>
                <c:pt idx="0">
                  <c:v>42374</c:v>
                </c:pt>
                <c:pt idx="1">
                  <c:v>42375</c:v>
                </c:pt>
                <c:pt idx="2">
                  <c:v>42376</c:v>
                </c:pt>
                <c:pt idx="3">
                  <c:v>42377</c:v>
                </c:pt>
                <c:pt idx="4">
                  <c:v>42378</c:v>
                </c:pt>
              </c:numCache>
            </c:numRef>
          </c:cat>
          <c:val>
            <c:numRef>
              <c:f>Sheet1!$C$2:$C$6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174867968"/>
        <c:axId val="174869504"/>
      </c:areaChart>
      <c:dateAx>
        <c:axId val="174867968"/>
        <c:scaling>
          <c:orientation val="minMax"/>
        </c:scaling>
        <c:delete val="0"/>
        <c:axPos val="b"/>
        <c:numFmt formatCode="yyyy/m/d" sourceLinked="1"/>
        <c:majorTickMark val="out"/>
        <c:minorTickMark val="none"/>
        <c:tickLblPos val="nextTo"/>
        <c:spPr>
          <a:noFill/>
          <a:ln w="9525" cap="flat" cmpd="sng" algn="ctr">
            <a:solidFill>
              <a:srgbClr val="203561"/>
            </a:solidFill>
            <a:round/>
          </a:ln>
          <a:effectLst/>
        </c:spPr>
        <c:txPr>
          <a:bodyPr rot="-60000000" spcFirstLastPara="1" vertOverflow="ellipsis" vert="horz" wrap="square" anchor="ctr" anchorCtr="1"/>
          <a:lstStyle/>
          <a:p>
            <a:pPr>
              <a:defRPr lang="zh-CN" sz="1195" b="0" i="0" u="none" strike="noStrike" kern="1200" baseline="0">
                <a:solidFill>
                  <a:srgbClr val="002060"/>
                </a:solidFill>
                <a:latin typeface="方正细圆简体" panose="03000509000000000000" pitchFamily="65" charset="-122"/>
                <a:ea typeface="方正细圆简体" panose="03000509000000000000" pitchFamily="65" charset="-122"/>
                <a:cs typeface="+mn-cs"/>
              </a:defRPr>
            </a:pPr>
            <a:endParaRPr lang="zh-CN"/>
          </a:p>
        </c:txPr>
        <c:crossAx val="174869504"/>
        <c:crosses val="autoZero"/>
        <c:auto val="1"/>
        <c:lblOffset val="100"/>
        <c:baseTimeUnit val="days"/>
      </c:dateAx>
      <c:valAx>
        <c:axId val="17486950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rgbClr val="002060"/>
                </a:solidFill>
                <a:latin typeface="方正细圆简体" panose="03000509000000000000" pitchFamily="65" charset="-122"/>
                <a:ea typeface="方正细圆简体" panose="03000509000000000000" pitchFamily="65" charset="-122"/>
                <a:cs typeface="+mn-cs"/>
              </a:defRPr>
            </a:pPr>
            <a:endParaRPr lang="zh-CN"/>
          </a:p>
        </c:txPr>
        <c:crossAx val="174867968"/>
        <c:crosses val="autoZero"/>
        <c:crossBetween val="midCat"/>
      </c:valAx>
      <c:dTable>
        <c:showHorzBorder val="1"/>
        <c:showVertBorder val="1"/>
        <c:showOutline val="1"/>
        <c:showKeys val="1"/>
        <c:spPr>
          <a:noFill/>
          <a:ln w="9525" cap="flat" cmpd="sng" algn="ctr">
            <a:solidFill>
              <a:srgbClr val="FF7D45"/>
            </a:solidFill>
            <a:round/>
          </a:ln>
          <a:effectLst/>
        </c:spPr>
        <c:txPr>
          <a:bodyPr rot="0" spcFirstLastPara="1" vertOverflow="ellipsis" vert="horz" wrap="square" anchor="ctr" anchorCtr="1"/>
          <a:lstStyle/>
          <a:p>
            <a:pPr rtl="0">
              <a:defRPr lang="zh-CN" sz="1195" b="0" i="0" u="none" strike="noStrike" kern="1200" baseline="0">
                <a:solidFill>
                  <a:srgbClr val="203561"/>
                </a:solidFill>
                <a:latin typeface="方正细圆简体" panose="03000509000000000000" pitchFamily="65" charset="-122"/>
                <a:ea typeface="方正细圆简体" panose="03000509000000000000" pitchFamily="65" charset="-122"/>
                <a:cs typeface="+mn-cs"/>
              </a:defRPr>
            </a:pPr>
            <a:endParaRPr lang="zh-CN"/>
          </a:p>
        </c:txPr>
      </c:dTable>
      <c:spPr>
        <a:noFill/>
        <a:ln w="25400">
          <a:noFill/>
        </a:ln>
        <a:effectLst/>
      </c:spPr>
    </c:plotArea>
    <c:plotVisOnly val="1"/>
    <c:dispBlanksAs val="zero"/>
    <c:showDLblsOverMax val="0"/>
  </c:chart>
  <c:spPr>
    <a:noFill/>
    <a:ln>
      <a:noFill/>
    </a:ln>
    <a:effectLst/>
  </c:spPr>
  <c:txPr>
    <a:bodyPr/>
    <a:lstStyle/>
    <a:p>
      <a:pPr>
        <a:defRPr lang="zh-CN"/>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A7D27B0D-0479-43FA-B788-4CE4ED231D7C}"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D178690-F012-4614-BD49-C930F7F1272C}"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7D27B0D-0479-43FA-B788-4CE4ED231D7C}"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D178690-F012-4614-BD49-C930F7F1272C}"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A7D27B0D-0479-43FA-B788-4CE4ED231D7C}"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D178690-F012-4614-BD49-C930F7F1272C}"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7D27B0D-0479-43FA-B788-4CE4ED231D7C}"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D178690-F012-4614-BD49-C930F7F1272C}"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7D27B0D-0479-43FA-B788-4CE4ED231D7C}" type="datetimeFigureOut">
              <a:rPr lang="zh-CN" altLang="en-US" smtClean="0"/>
              <a:t>2018/1/24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D178690-F012-4614-BD49-C930F7F1272C}"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7D27B0D-0479-43FA-B788-4CE4ED231D7C}" type="datetimeFigureOut">
              <a:rPr lang="zh-CN" altLang="en-US" smtClean="0"/>
              <a:t>2018/1/24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D178690-F012-4614-BD49-C930F7F1272C}"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7D27B0D-0479-43FA-B788-4CE4ED231D7C}" type="datetimeFigureOut">
              <a:rPr lang="zh-CN" altLang="en-US" smtClean="0"/>
              <a:t>2018/1/24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D178690-F012-4614-BD49-C930F7F1272C}"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7D27B0D-0479-43FA-B788-4CE4ED231D7C}"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D178690-F012-4614-BD49-C930F7F1272C}"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7D27B0D-0479-43FA-B788-4CE4ED231D7C}" type="datetimeFigureOut">
              <a:rPr lang="zh-CN" altLang="en-US" smtClean="0"/>
              <a:t>2018/1/24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D178690-F012-4614-BD49-C930F7F1272C}"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7D27B0D-0479-43FA-B788-4CE4ED231D7C}"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D178690-F012-4614-BD49-C930F7F1272C}"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7D27B0D-0479-43FA-B788-4CE4ED231D7C}" type="datetimeFigureOut">
              <a:rPr lang="zh-CN" altLang="en-US" smtClean="0"/>
              <a:t>2018/1/24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D178690-F012-4614-BD49-C930F7F1272C}"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D27B0D-0479-43FA-B788-4CE4ED231D7C}" type="datetimeFigureOut">
              <a:rPr lang="zh-CN" altLang="en-US" smtClean="0"/>
              <a:t>2018/1/24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178690-F012-4614-BD49-C930F7F1272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文本框 5"/>
          <p:cNvSpPr txBox="1"/>
          <p:nvPr/>
        </p:nvSpPr>
        <p:spPr>
          <a:xfrm>
            <a:off x="4307114" y="2102676"/>
            <a:ext cx="3577772" cy="769441"/>
          </a:xfrm>
          <a:prstGeom prst="rect">
            <a:avLst/>
          </a:prstGeom>
          <a:noFill/>
        </p:spPr>
        <p:txBody>
          <a:bodyPr wrap="square" rtlCol="0">
            <a:spAutoFit/>
          </a:bodyPr>
          <a:lstStyle/>
          <a:p>
            <a:r>
              <a:rPr lang="zh-CN" altLang="en-US" sz="4400" b="1" dirty="0">
                <a:solidFill>
                  <a:srgbClr val="203561"/>
                </a:solidFill>
                <a:latin typeface="方正细圆简体" panose="03000509000000000000" pitchFamily="65" charset="-122"/>
                <a:ea typeface="方正细圆简体" panose="03000509000000000000" pitchFamily="65" charset="-122"/>
              </a:rPr>
              <a:t>我的论文答辩</a:t>
            </a:r>
          </a:p>
        </p:txBody>
      </p:sp>
      <p:grpSp>
        <p:nvGrpSpPr>
          <p:cNvPr id="61" name="组合 60"/>
          <p:cNvGrpSpPr/>
          <p:nvPr/>
        </p:nvGrpSpPr>
        <p:grpSpPr>
          <a:xfrm>
            <a:off x="4807286" y="3230651"/>
            <a:ext cx="2577428" cy="2144252"/>
            <a:chOff x="4825850" y="3230651"/>
            <a:chExt cx="2577428" cy="2144252"/>
          </a:xfrm>
        </p:grpSpPr>
        <p:sp>
          <p:nvSpPr>
            <p:cNvPr id="8" name="文本框 7"/>
            <p:cNvSpPr txBox="1"/>
            <p:nvPr/>
          </p:nvSpPr>
          <p:spPr>
            <a:xfrm>
              <a:off x="4825850" y="3230651"/>
              <a:ext cx="1713469" cy="400110"/>
            </a:xfrm>
            <a:prstGeom prst="rect">
              <a:avLst/>
            </a:prstGeom>
            <a:noFill/>
          </p:spPr>
          <p:txBody>
            <a:bodyPr wrap="square" rtlCol="0">
              <a:spAutoFit/>
            </a:bodyPr>
            <a:lstStyle/>
            <a:p>
              <a:r>
                <a:rPr lang="zh-CN" altLang="en-US" sz="2000" dirty="0">
                  <a:solidFill>
                    <a:srgbClr val="002060"/>
                  </a:solidFill>
                  <a:latin typeface="方正细圆简体" panose="03000509000000000000" pitchFamily="65" charset="-122"/>
                  <a:ea typeface="方正细圆简体" panose="03000509000000000000" pitchFamily="65" charset="-122"/>
                </a:rPr>
                <a:t>导师：代用名</a:t>
              </a:r>
            </a:p>
          </p:txBody>
        </p:sp>
        <p:sp>
          <p:nvSpPr>
            <p:cNvPr id="10" name="文本框 9"/>
            <p:cNvSpPr txBox="1"/>
            <p:nvPr/>
          </p:nvSpPr>
          <p:spPr>
            <a:xfrm>
              <a:off x="4825850" y="4393413"/>
              <a:ext cx="2482726" cy="400110"/>
            </a:xfrm>
            <a:prstGeom prst="rect">
              <a:avLst/>
            </a:prstGeom>
            <a:noFill/>
          </p:spPr>
          <p:txBody>
            <a:bodyPr wrap="square" rtlCol="0">
              <a:spAutoFit/>
            </a:bodyPr>
            <a:lstStyle/>
            <a:p>
              <a:r>
                <a:rPr lang="zh-CN" altLang="en-US" sz="2000" dirty="0">
                  <a:solidFill>
                    <a:srgbClr val="002060"/>
                  </a:solidFill>
                  <a:latin typeface="方正细圆简体" panose="03000509000000000000" pitchFamily="65" charset="-122"/>
                  <a:ea typeface="方正细圆简体" panose="03000509000000000000" pitchFamily="65" charset="-122"/>
                </a:rPr>
                <a:t>专业：人力资源管理</a:t>
              </a:r>
            </a:p>
          </p:txBody>
        </p:sp>
        <p:sp>
          <p:nvSpPr>
            <p:cNvPr id="11" name="文本框 10"/>
            <p:cNvSpPr txBox="1"/>
            <p:nvPr/>
          </p:nvSpPr>
          <p:spPr>
            <a:xfrm>
              <a:off x="4825850" y="3812032"/>
              <a:ext cx="1981080" cy="400110"/>
            </a:xfrm>
            <a:prstGeom prst="rect">
              <a:avLst/>
            </a:prstGeom>
            <a:noFill/>
          </p:spPr>
          <p:txBody>
            <a:bodyPr wrap="square" rtlCol="0">
              <a:spAutoFit/>
            </a:bodyPr>
            <a:lstStyle/>
            <a:p>
              <a:r>
                <a:rPr lang="zh-CN" altLang="en-US" sz="2000" dirty="0">
                  <a:solidFill>
                    <a:srgbClr val="002060"/>
                  </a:solidFill>
                  <a:latin typeface="方正细圆简体" panose="03000509000000000000" pitchFamily="65" charset="-122"/>
                  <a:ea typeface="方正细圆简体" panose="03000509000000000000" pitchFamily="65" charset="-122"/>
                </a:rPr>
                <a:t>答辩人：代用名</a:t>
              </a:r>
            </a:p>
          </p:txBody>
        </p:sp>
        <p:sp>
          <p:nvSpPr>
            <p:cNvPr id="13" name="文本框 12"/>
            <p:cNvSpPr txBox="1"/>
            <p:nvPr/>
          </p:nvSpPr>
          <p:spPr>
            <a:xfrm>
              <a:off x="4825850" y="4974793"/>
              <a:ext cx="2577428" cy="400110"/>
            </a:xfrm>
            <a:prstGeom prst="rect">
              <a:avLst/>
            </a:prstGeom>
            <a:noFill/>
          </p:spPr>
          <p:txBody>
            <a:bodyPr wrap="square" rtlCol="0">
              <a:spAutoFit/>
            </a:bodyPr>
            <a:lstStyle/>
            <a:p>
              <a:r>
                <a:rPr lang="zh-CN" altLang="en-US" sz="2000" dirty="0">
                  <a:solidFill>
                    <a:srgbClr val="002060"/>
                  </a:solidFill>
                  <a:latin typeface="方正细圆简体" panose="03000509000000000000" pitchFamily="65" charset="-122"/>
                  <a:ea typeface="方正细圆简体" panose="03000509000000000000" pitchFamily="65" charset="-122"/>
                </a:rPr>
                <a:t>学号</a:t>
              </a:r>
              <a:r>
                <a:rPr lang="zh-CN" altLang="en-US" sz="2000" dirty="0" smtClean="0">
                  <a:solidFill>
                    <a:srgbClr val="002060"/>
                  </a:solidFill>
                  <a:latin typeface="方正细圆简体" panose="03000509000000000000" pitchFamily="65" charset="-122"/>
                  <a:ea typeface="方正细圆简体" panose="03000509000000000000" pitchFamily="65" charset="-122"/>
                </a:rPr>
                <a:t>：</a:t>
              </a:r>
              <a:r>
                <a:rPr lang="en-US" altLang="zh-CN" sz="2000" dirty="0" smtClean="0">
                  <a:solidFill>
                    <a:srgbClr val="002060"/>
                  </a:solidFill>
                  <a:latin typeface="方正细圆简体" panose="03000509000000000000" pitchFamily="65" charset="-122"/>
                  <a:ea typeface="方正细圆简体" panose="03000509000000000000" pitchFamily="65" charset="-122"/>
                </a:rPr>
                <a:t>12345678789</a:t>
              </a:r>
              <a:endParaRPr lang="zh-CN"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42" name="组合 41"/>
          <p:cNvGrpSpPr/>
          <p:nvPr/>
        </p:nvGrpSpPr>
        <p:grpSpPr>
          <a:xfrm>
            <a:off x="3790122" y="1272209"/>
            <a:ext cx="4598504" cy="756000"/>
            <a:chOff x="3790122" y="1272209"/>
            <a:chExt cx="4598504" cy="756000"/>
          </a:xfrm>
        </p:grpSpPr>
        <p:sp>
          <p:nvSpPr>
            <p:cNvPr id="22" name="椭圆 21"/>
            <p:cNvSpPr/>
            <p:nvPr/>
          </p:nvSpPr>
          <p:spPr>
            <a:xfrm>
              <a:off x="5711687" y="1272209"/>
              <a:ext cx="756000" cy="756000"/>
            </a:xfrm>
            <a:prstGeom prst="ellipse">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a:stCxn id="22" idx="6"/>
            </p:cNvCxnSpPr>
            <p:nvPr/>
          </p:nvCxnSpPr>
          <p:spPr>
            <a:xfrm>
              <a:off x="6467687" y="1650209"/>
              <a:ext cx="1920939"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22" idx="2"/>
            </p:cNvCxnSpPr>
            <p:nvPr/>
          </p:nvCxnSpPr>
          <p:spPr>
            <a:xfrm flipH="1">
              <a:off x="3790122" y="1650209"/>
              <a:ext cx="1921565"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
        <p:nvSpPr>
          <p:cNvPr id="43" name="KSO_Shape"/>
          <p:cNvSpPr/>
          <p:nvPr/>
        </p:nvSpPr>
        <p:spPr bwMode="auto">
          <a:xfrm>
            <a:off x="5716367" y="1467454"/>
            <a:ext cx="751320" cy="365510"/>
          </a:xfrm>
          <a:custGeom>
            <a:avLst/>
            <a:gdLst>
              <a:gd name="T0" fmla="*/ 1395067 w 3931"/>
              <a:gd name="T1" fmla="*/ 589725 h 2392"/>
              <a:gd name="T2" fmla="*/ 928365 w 3931"/>
              <a:gd name="T3" fmla="*/ 389484 h 2392"/>
              <a:gd name="T4" fmla="*/ 403040 w 3931"/>
              <a:gd name="T5" fmla="*/ 589725 h 2392"/>
              <a:gd name="T6" fmla="*/ 256480 w 3931"/>
              <a:gd name="T7" fmla="*/ 528782 h 2392"/>
              <a:gd name="T8" fmla="*/ 256480 w 3931"/>
              <a:gd name="T9" fmla="*/ 708403 h 2392"/>
              <a:gd name="T10" fmla="*/ 296326 w 3931"/>
              <a:gd name="T11" fmla="*/ 763389 h 2392"/>
              <a:gd name="T12" fmla="*/ 255564 w 3931"/>
              <a:gd name="T13" fmla="*/ 818375 h 2392"/>
              <a:gd name="T14" fmla="*/ 299074 w 3931"/>
              <a:gd name="T15" fmla="*/ 1011742 h 2392"/>
              <a:gd name="T16" fmla="*/ 170834 w 3931"/>
              <a:gd name="T17" fmla="*/ 1011742 h 2392"/>
              <a:gd name="T18" fmla="*/ 214802 w 3931"/>
              <a:gd name="T19" fmla="*/ 817458 h 2392"/>
              <a:gd name="T20" fmla="*/ 179078 w 3931"/>
              <a:gd name="T21" fmla="*/ 763389 h 2392"/>
              <a:gd name="T22" fmla="*/ 213428 w 3931"/>
              <a:gd name="T23" fmla="*/ 709777 h 2392"/>
              <a:gd name="T24" fmla="*/ 213428 w 3931"/>
              <a:gd name="T25" fmla="*/ 510911 h 2392"/>
              <a:gd name="T26" fmla="*/ 0 w 3931"/>
              <a:gd name="T27" fmla="*/ 421559 h 2392"/>
              <a:gd name="T28" fmla="*/ 938899 w 3931"/>
              <a:gd name="T29" fmla="*/ 0 h 2392"/>
              <a:gd name="T30" fmla="*/ 1800397 w 3931"/>
              <a:gd name="T31" fmla="*/ 427058 h 2392"/>
              <a:gd name="T32" fmla="*/ 1395067 w 3931"/>
              <a:gd name="T33" fmla="*/ 589725 h 2392"/>
              <a:gd name="T34" fmla="*/ 917831 w 3931"/>
              <a:gd name="T35" fmla="*/ 491208 h 2392"/>
              <a:gd name="T36" fmla="*/ 1341481 w 3931"/>
              <a:gd name="T37" fmla="*/ 635088 h 2392"/>
              <a:gd name="T38" fmla="*/ 1341481 w 3931"/>
              <a:gd name="T39" fmla="*/ 983791 h 2392"/>
              <a:gd name="T40" fmla="*/ 896306 w 3931"/>
              <a:gd name="T41" fmla="*/ 1096054 h 2392"/>
              <a:gd name="T42" fmla="*/ 503342 w 3931"/>
              <a:gd name="T43" fmla="*/ 983791 h 2392"/>
              <a:gd name="T44" fmla="*/ 503342 w 3931"/>
              <a:gd name="T45" fmla="*/ 635088 h 2392"/>
              <a:gd name="T46" fmla="*/ 917831 w 3931"/>
              <a:gd name="T47" fmla="*/ 491208 h 2392"/>
              <a:gd name="T48" fmla="*/ 912335 w 3931"/>
              <a:gd name="T49" fmla="*/ 1031904 h 2392"/>
              <a:gd name="T50" fmla="*/ 1254003 w 3931"/>
              <a:gd name="T51" fmla="*/ 946675 h 2392"/>
              <a:gd name="T52" fmla="*/ 912335 w 3931"/>
              <a:gd name="T53" fmla="*/ 860989 h 2392"/>
              <a:gd name="T54" fmla="*/ 571126 w 3931"/>
              <a:gd name="T55" fmla="*/ 946675 h 2392"/>
              <a:gd name="T56" fmla="*/ 912335 w 3931"/>
              <a:gd name="T57" fmla="*/ 1031904 h 239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931" h="2392">
                <a:moveTo>
                  <a:pt x="3046" y="1287"/>
                </a:moveTo>
                <a:cubicBezTo>
                  <a:pt x="3046" y="1287"/>
                  <a:pt x="2618" y="850"/>
                  <a:pt x="2027" y="850"/>
                </a:cubicBezTo>
                <a:cubicBezTo>
                  <a:pt x="1450" y="850"/>
                  <a:pt x="880" y="1287"/>
                  <a:pt x="880" y="1287"/>
                </a:cubicBezTo>
                <a:cubicBezTo>
                  <a:pt x="560" y="1154"/>
                  <a:pt x="560" y="1154"/>
                  <a:pt x="560" y="1154"/>
                </a:cubicBezTo>
                <a:cubicBezTo>
                  <a:pt x="560" y="1546"/>
                  <a:pt x="560" y="1546"/>
                  <a:pt x="560" y="1546"/>
                </a:cubicBezTo>
                <a:cubicBezTo>
                  <a:pt x="610" y="1563"/>
                  <a:pt x="647" y="1610"/>
                  <a:pt x="647" y="1666"/>
                </a:cubicBezTo>
                <a:cubicBezTo>
                  <a:pt x="647" y="1723"/>
                  <a:pt x="609" y="1769"/>
                  <a:pt x="558" y="1786"/>
                </a:cubicBezTo>
                <a:cubicBezTo>
                  <a:pt x="653" y="2208"/>
                  <a:pt x="653" y="2208"/>
                  <a:pt x="653" y="2208"/>
                </a:cubicBezTo>
                <a:cubicBezTo>
                  <a:pt x="373" y="2208"/>
                  <a:pt x="373" y="2208"/>
                  <a:pt x="373" y="2208"/>
                </a:cubicBezTo>
                <a:cubicBezTo>
                  <a:pt x="469" y="1784"/>
                  <a:pt x="469" y="1784"/>
                  <a:pt x="469" y="1784"/>
                </a:cubicBezTo>
                <a:cubicBezTo>
                  <a:pt x="423" y="1764"/>
                  <a:pt x="391" y="1719"/>
                  <a:pt x="391" y="1666"/>
                </a:cubicBezTo>
                <a:cubicBezTo>
                  <a:pt x="391" y="1614"/>
                  <a:pt x="422" y="1570"/>
                  <a:pt x="466" y="1549"/>
                </a:cubicBezTo>
                <a:cubicBezTo>
                  <a:pt x="466" y="1115"/>
                  <a:pt x="466" y="1115"/>
                  <a:pt x="466" y="1115"/>
                </a:cubicBezTo>
                <a:cubicBezTo>
                  <a:pt x="0" y="920"/>
                  <a:pt x="0" y="920"/>
                  <a:pt x="0" y="920"/>
                </a:cubicBezTo>
                <a:cubicBezTo>
                  <a:pt x="2050" y="0"/>
                  <a:pt x="2050" y="0"/>
                  <a:pt x="2050" y="0"/>
                </a:cubicBezTo>
                <a:cubicBezTo>
                  <a:pt x="3931" y="932"/>
                  <a:pt x="3931" y="932"/>
                  <a:pt x="3931" y="932"/>
                </a:cubicBezTo>
                <a:lnTo>
                  <a:pt x="3046" y="1287"/>
                </a:lnTo>
                <a:close/>
                <a:moveTo>
                  <a:pt x="2004" y="1072"/>
                </a:moveTo>
                <a:cubicBezTo>
                  <a:pt x="2598" y="1072"/>
                  <a:pt x="2929" y="1386"/>
                  <a:pt x="2929" y="1386"/>
                </a:cubicBezTo>
                <a:cubicBezTo>
                  <a:pt x="2929" y="2147"/>
                  <a:pt x="2929" y="2147"/>
                  <a:pt x="2929" y="2147"/>
                </a:cubicBezTo>
                <a:cubicBezTo>
                  <a:pt x="2929" y="2147"/>
                  <a:pt x="2586" y="2392"/>
                  <a:pt x="1957" y="2392"/>
                </a:cubicBezTo>
                <a:cubicBezTo>
                  <a:pt x="1328" y="2392"/>
                  <a:pt x="1099" y="2147"/>
                  <a:pt x="1099" y="2147"/>
                </a:cubicBezTo>
                <a:cubicBezTo>
                  <a:pt x="1099" y="1386"/>
                  <a:pt x="1099" y="1386"/>
                  <a:pt x="1099" y="1386"/>
                </a:cubicBezTo>
                <a:cubicBezTo>
                  <a:pt x="1099" y="1386"/>
                  <a:pt x="1410" y="1072"/>
                  <a:pt x="2004" y="1072"/>
                </a:cubicBezTo>
                <a:close/>
                <a:moveTo>
                  <a:pt x="1992" y="2252"/>
                </a:moveTo>
                <a:cubicBezTo>
                  <a:pt x="2404" y="2252"/>
                  <a:pt x="2738" y="2168"/>
                  <a:pt x="2738" y="2066"/>
                </a:cubicBezTo>
                <a:cubicBezTo>
                  <a:pt x="2738" y="1963"/>
                  <a:pt x="2404" y="1879"/>
                  <a:pt x="1992" y="1879"/>
                </a:cubicBezTo>
                <a:cubicBezTo>
                  <a:pt x="1581" y="1879"/>
                  <a:pt x="1247" y="1963"/>
                  <a:pt x="1247" y="2066"/>
                </a:cubicBezTo>
                <a:cubicBezTo>
                  <a:pt x="1247" y="2168"/>
                  <a:pt x="1581" y="2252"/>
                  <a:pt x="1992" y="2252"/>
                </a:cubicBezTo>
                <a:close/>
              </a:path>
            </a:pathLst>
          </a:custGeom>
          <a:solidFill>
            <a:srgbClr val="FF7D45"/>
          </a:solidFill>
          <a:ln w="9525">
            <a:solidFill>
              <a:srgbClr val="FF7D45"/>
            </a:solidFill>
            <a:round/>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nvGrpSpPr>
          <p:cNvPr id="60" name="组合 59"/>
          <p:cNvGrpSpPr/>
          <p:nvPr/>
        </p:nvGrpSpPr>
        <p:grpSpPr>
          <a:xfrm>
            <a:off x="5026819" y="2872117"/>
            <a:ext cx="2126456" cy="108000"/>
            <a:chOff x="5026819" y="2872117"/>
            <a:chExt cx="2126456" cy="108000"/>
          </a:xfrm>
        </p:grpSpPr>
        <p:sp>
          <p:nvSpPr>
            <p:cNvPr id="44" name="椭圆 43"/>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a:stCxn id="44"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44"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grpSp>
        <p:nvGrpSpPr>
          <p:cNvPr id="17" name="组合 16"/>
          <p:cNvGrpSpPr/>
          <p:nvPr/>
        </p:nvGrpSpPr>
        <p:grpSpPr>
          <a:xfrm>
            <a:off x="3560220" y="1011401"/>
            <a:ext cx="5062024" cy="3907543"/>
            <a:chOff x="3560220" y="1076090"/>
            <a:chExt cx="5062024" cy="3907543"/>
          </a:xfrm>
        </p:grpSpPr>
        <p:sp>
          <p:nvSpPr>
            <p:cNvPr id="4" name="文本框 3"/>
            <p:cNvSpPr txBox="1"/>
            <p:nvPr/>
          </p:nvSpPr>
          <p:spPr>
            <a:xfrm>
              <a:off x="6983750" y="2483963"/>
              <a:ext cx="1631325"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研究背景</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6" name="文本框 5"/>
            <p:cNvSpPr txBox="1"/>
            <p:nvPr/>
          </p:nvSpPr>
          <p:spPr>
            <a:xfrm>
              <a:off x="3567931" y="3472189"/>
              <a:ext cx="1630241"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研究方法</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7" name="文本框 6"/>
            <p:cNvSpPr txBox="1"/>
            <p:nvPr/>
          </p:nvSpPr>
          <p:spPr>
            <a:xfrm>
              <a:off x="6976581" y="3472189"/>
              <a:ext cx="1645663"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研究结果</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8" name="文本框 7"/>
            <p:cNvSpPr txBox="1"/>
            <p:nvPr/>
          </p:nvSpPr>
          <p:spPr>
            <a:xfrm>
              <a:off x="3567388" y="4460415"/>
              <a:ext cx="1631326"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问题讨论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9" name="文本框 8"/>
            <p:cNvSpPr txBox="1"/>
            <p:nvPr/>
          </p:nvSpPr>
          <p:spPr>
            <a:xfrm>
              <a:off x="6984291" y="4460415"/>
              <a:ext cx="163024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论文总结</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10" name="文本框 9"/>
            <p:cNvSpPr txBox="1"/>
            <p:nvPr/>
          </p:nvSpPr>
          <p:spPr>
            <a:xfrm>
              <a:off x="3560220" y="2483963"/>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论文绪论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11" name="文本框 10"/>
            <p:cNvSpPr txBox="1"/>
            <p:nvPr/>
          </p:nvSpPr>
          <p:spPr>
            <a:xfrm>
              <a:off x="5622049" y="1076090"/>
              <a:ext cx="94790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目录</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sp>
          <p:nvSpPr>
            <p:cNvPr id="12" name="文本框 11"/>
            <p:cNvSpPr txBox="1"/>
            <p:nvPr/>
          </p:nvSpPr>
          <p:spPr>
            <a:xfrm>
              <a:off x="5205882" y="1603170"/>
              <a:ext cx="1780237" cy="46166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dirty="0">
                  <a:solidFill>
                    <a:srgbClr val="002060"/>
                  </a:solidFill>
                  <a:latin typeface="方正细圆简体" panose="03000509000000000000" pitchFamily="65" charset="-122"/>
                  <a:ea typeface="方正细圆简体" panose="03000509000000000000" pitchFamily="65" charset="-122"/>
                </a:rPr>
                <a:t>CONTENTS</a:t>
              </a:r>
              <a:endParaRPr lang="zh-HK" altLang="en-US" dirty="0">
                <a:solidFill>
                  <a:srgbClr val="002060"/>
                </a:solidFill>
                <a:latin typeface="方正细圆简体" panose="03000509000000000000" pitchFamily="65" charset="-122"/>
                <a:ea typeface="方正细圆简体" panose="03000509000000000000" pitchFamily="65" charset="-122"/>
              </a:endParaRPr>
            </a:p>
          </p:txBody>
        </p:sp>
        <p:grpSp>
          <p:nvGrpSpPr>
            <p:cNvPr id="2" name="组合 1"/>
            <p:cNvGrpSpPr/>
            <p:nvPr/>
          </p:nvGrpSpPr>
          <p:grpSpPr>
            <a:xfrm>
              <a:off x="6036047" y="2575320"/>
              <a:ext cx="108000" cy="2316956"/>
              <a:chOff x="6036047" y="2270522"/>
              <a:chExt cx="108000" cy="2316956"/>
            </a:xfrm>
          </p:grpSpPr>
          <p:sp>
            <p:nvSpPr>
              <p:cNvPr id="14" name="椭圆 13"/>
              <p:cNvSpPr/>
              <p:nvPr/>
            </p:nvSpPr>
            <p:spPr>
              <a:xfrm rot="5400000">
                <a:off x="6036047" y="3374640"/>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rot="5400000">
                <a:off x="5585253" y="4082684"/>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5400000" flipH="1">
                <a:off x="5585613" y="2774956"/>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论文绪论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2243764" y="1588908"/>
            <a:ext cx="1272208" cy="437322"/>
            <a:chOff x="2243764" y="1588908"/>
            <a:chExt cx="1272208" cy="437322"/>
          </a:xfrm>
        </p:grpSpPr>
        <p:sp>
          <p:nvSpPr>
            <p:cNvPr id="13" name="流程图: 终止 12"/>
            <p:cNvSpPr/>
            <p:nvPr/>
          </p:nvSpPr>
          <p:spPr>
            <a:xfrm>
              <a:off x="2243764" y="1588908"/>
              <a:ext cx="1272208" cy="437322"/>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论文概述</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5" name="组合 24"/>
          <p:cNvGrpSpPr/>
          <p:nvPr/>
        </p:nvGrpSpPr>
        <p:grpSpPr>
          <a:xfrm>
            <a:off x="5459896" y="1588908"/>
            <a:ext cx="1272208" cy="437322"/>
            <a:chOff x="1443857" y="1976467"/>
            <a:chExt cx="1272208" cy="437322"/>
          </a:xfrm>
        </p:grpSpPr>
        <p:sp>
          <p:nvSpPr>
            <p:cNvPr id="26" name="流程图: 终止 25"/>
            <p:cNvSpPr/>
            <p:nvPr/>
          </p:nvSpPr>
          <p:spPr>
            <a:xfrm>
              <a:off x="1443857" y="1976467"/>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518815" y="2010463"/>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论文摘要</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1" name="组合 30"/>
          <p:cNvGrpSpPr/>
          <p:nvPr/>
        </p:nvGrpSpPr>
        <p:grpSpPr>
          <a:xfrm>
            <a:off x="8676028" y="1588908"/>
            <a:ext cx="1272208" cy="437322"/>
            <a:chOff x="7876121" y="2017453"/>
            <a:chExt cx="1272208" cy="437322"/>
          </a:xfrm>
        </p:grpSpPr>
        <p:sp>
          <p:nvSpPr>
            <p:cNvPr id="29" name="流程图: 终止 28"/>
            <p:cNvSpPr/>
            <p:nvPr/>
          </p:nvSpPr>
          <p:spPr>
            <a:xfrm>
              <a:off x="7876121" y="2017453"/>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8071975" y="2051449"/>
              <a:ext cx="880501"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关键词</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sp>
        <p:nvSpPr>
          <p:cNvPr id="34" name="文本框 33"/>
          <p:cNvSpPr txBox="1"/>
          <p:nvPr/>
        </p:nvSpPr>
        <p:spPr>
          <a:xfrm>
            <a:off x="2165649" y="2851844"/>
            <a:ext cx="7860703" cy="191558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内容在此输入</a:t>
            </a:r>
            <a:r>
              <a:rPr lang="zh-CN" altLang="en-US" sz="1600">
                <a:solidFill>
                  <a:srgbClr val="002060"/>
                </a:solidFill>
                <a:latin typeface="方正细圆简体" panose="03000509000000000000" pitchFamily="65" charset="-122"/>
                <a:ea typeface="方正细圆简体" panose="03000509000000000000" pitchFamily="65" charset="-122"/>
              </a:rPr>
              <a:t>有关论文概述的</a:t>
            </a:r>
            <a:r>
              <a:rPr lang="zh-CN" altLang="en-US" sz="1600" dirty="0">
                <a:solidFill>
                  <a:srgbClr val="002060"/>
                </a:solidFill>
                <a:latin typeface="方正细圆简体" panose="03000509000000000000" pitchFamily="65" charset="-122"/>
                <a:ea typeface="方正细圆简体" panose="03000509000000000000" pitchFamily="65" charset="-122"/>
              </a:rPr>
              <a:t>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论文绪论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2243764" y="1588908"/>
            <a:ext cx="1272208" cy="437322"/>
            <a:chOff x="2243764" y="1588908"/>
            <a:chExt cx="1272208" cy="437322"/>
          </a:xfrm>
        </p:grpSpPr>
        <p:sp>
          <p:nvSpPr>
            <p:cNvPr id="13" name="流程图: 终止 12"/>
            <p:cNvSpPr/>
            <p:nvPr/>
          </p:nvSpPr>
          <p:spPr>
            <a:xfrm>
              <a:off x="2243764" y="1588908"/>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a:solidFill>
                    <a:srgbClr val="002060"/>
                  </a:solidFill>
                  <a:latin typeface="方正细圆简体" panose="03000509000000000000" pitchFamily="65" charset="-122"/>
                  <a:ea typeface="方正细圆简体" panose="03000509000000000000" pitchFamily="65" charset="-122"/>
                </a:rPr>
                <a:t>论文概述</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5" name="组合 24"/>
          <p:cNvGrpSpPr/>
          <p:nvPr/>
        </p:nvGrpSpPr>
        <p:grpSpPr>
          <a:xfrm>
            <a:off x="5459896" y="1588908"/>
            <a:ext cx="1272208" cy="437322"/>
            <a:chOff x="1443857" y="1976467"/>
            <a:chExt cx="1272208" cy="437322"/>
          </a:xfrm>
        </p:grpSpPr>
        <p:sp>
          <p:nvSpPr>
            <p:cNvPr id="26" name="流程图: 终止 25"/>
            <p:cNvSpPr/>
            <p:nvPr/>
          </p:nvSpPr>
          <p:spPr>
            <a:xfrm>
              <a:off x="1443857" y="1976467"/>
              <a:ext cx="1272208" cy="437322"/>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518815" y="2010463"/>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论文摘要</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1" name="组合 30"/>
          <p:cNvGrpSpPr/>
          <p:nvPr/>
        </p:nvGrpSpPr>
        <p:grpSpPr>
          <a:xfrm>
            <a:off x="8676028" y="1588908"/>
            <a:ext cx="1272208" cy="437322"/>
            <a:chOff x="7876121" y="2017453"/>
            <a:chExt cx="1272208" cy="437322"/>
          </a:xfrm>
        </p:grpSpPr>
        <p:sp>
          <p:nvSpPr>
            <p:cNvPr id="29" name="流程图: 终止 28"/>
            <p:cNvSpPr/>
            <p:nvPr/>
          </p:nvSpPr>
          <p:spPr>
            <a:xfrm>
              <a:off x="7876121" y="2017453"/>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8071975" y="2051449"/>
              <a:ext cx="880501"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关键词</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sp>
        <p:nvSpPr>
          <p:cNvPr id="34" name="文本框 33"/>
          <p:cNvSpPr txBox="1"/>
          <p:nvPr/>
        </p:nvSpPr>
        <p:spPr>
          <a:xfrm>
            <a:off x="2165649" y="2851844"/>
            <a:ext cx="7860703" cy="193899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在此输入有关论文摘要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论文绪论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33" name="组合 32"/>
          <p:cNvGrpSpPr/>
          <p:nvPr/>
        </p:nvGrpSpPr>
        <p:grpSpPr>
          <a:xfrm>
            <a:off x="2243764" y="1588908"/>
            <a:ext cx="1272208" cy="437322"/>
            <a:chOff x="2243764" y="1588908"/>
            <a:chExt cx="1272208" cy="437322"/>
          </a:xfrm>
        </p:grpSpPr>
        <p:sp>
          <p:nvSpPr>
            <p:cNvPr id="13" name="流程图: 终止 12"/>
            <p:cNvSpPr/>
            <p:nvPr/>
          </p:nvSpPr>
          <p:spPr>
            <a:xfrm>
              <a:off x="2243764" y="1588908"/>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a:solidFill>
                    <a:srgbClr val="002060"/>
                  </a:solidFill>
                  <a:latin typeface="方正细圆简体" panose="03000509000000000000" pitchFamily="65" charset="-122"/>
                  <a:ea typeface="方正细圆简体" panose="03000509000000000000" pitchFamily="65" charset="-122"/>
                </a:rPr>
                <a:t>论文概述</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5" name="组合 24"/>
          <p:cNvGrpSpPr/>
          <p:nvPr/>
        </p:nvGrpSpPr>
        <p:grpSpPr>
          <a:xfrm>
            <a:off x="5459896" y="1588908"/>
            <a:ext cx="1272208" cy="437322"/>
            <a:chOff x="1443857" y="1976467"/>
            <a:chExt cx="1272208" cy="437322"/>
          </a:xfrm>
        </p:grpSpPr>
        <p:sp>
          <p:nvSpPr>
            <p:cNvPr id="26" name="流程图: 终止 25"/>
            <p:cNvSpPr/>
            <p:nvPr/>
          </p:nvSpPr>
          <p:spPr>
            <a:xfrm>
              <a:off x="1443857" y="1976467"/>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518815" y="2010463"/>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论文摘要</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1" name="组合 30"/>
          <p:cNvGrpSpPr/>
          <p:nvPr/>
        </p:nvGrpSpPr>
        <p:grpSpPr>
          <a:xfrm>
            <a:off x="8676028" y="1588908"/>
            <a:ext cx="1272208" cy="437322"/>
            <a:chOff x="7876121" y="2017453"/>
            <a:chExt cx="1272208" cy="437322"/>
          </a:xfrm>
        </p:grpSpPr>
        <p:sp>
          <p:nvSpPr>
            <p:cNvPr id="29" name="流程图: 终止 28"/>
            <p:cNvSpPr/>
            <p:nvPr/>
          </p:nvSpPr>
          <p:spPr>
            <a:xfrm>
              <a:off x="7876121" y="2017453"/>
              <a:ext cx="1272208" cy="437322"/>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8071975" y="2051449"/>
              <a:ext cx="880501"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关键词</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sp>
        <p:nvSpPr>
          <p:cNvPr id="34" name="文本框 33"/>
          <p:cNvSpPr txBox="1"/>
          <p:nvPr/>
        </p:nvSpPr>
        <p:spPr>
          <a:xfrm>
            <a:off x="2897029" y="3566673"/>
            <a:ext cx="99665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关键词一</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4" name="文本框 23"/>
          <p:cNvSpPr txBox="1"/>
          <p:nvPr/>
        </p:nvSpPr>
        <p:spPr>
          <a:xfrm>
            <a:off x="4247352" y="3566673"/>
            <a:ext cx="99665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关键词二</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8" name="文本框 27"/>
          <p:cNvSpPr txBox="1"/>
          <p:nvPr/>
        </p:nvSpPr>
        <p:spPr>
          <a:xfrm>
            <a:off x="5597675" y="3566673"/>
            <a:ext cx="99665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关键词三</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32" name="文本框 31"/>
          <p:cNvSpPr txBox="1"/>
          <p:nvPr/>
        </p:nvSpPr>
        <p:spPr>
          <a:xfrm>
            <a:off x="6947998" y="3566673"/>
            <a:ext cx="99665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关键词四</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35" name="文本框 34"/>
          <p:cNvSpPr txBox="1"/>
          <p:nvPr/>
        </p:nvSpPr>
        <p:spPr>
          <a:xfrm>
            <a:off x="8298321" y="3566673"/>
            <a:ext cx="99665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关键词五</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研究背景</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3572613" y="1611793"/>
            <a:ext cx="1272208" cy="437322"/>
            <a:chOff x="2243764" y="1588908"/>
            <a:chExt cx="1272208" cy="437322"/>
          </a:xfrm>
        </p:grpSpPr>
        <p:sp>
          <p:nvSpPr>
            <p:cNvPr id="37" name="流程图: 终止 36"/>
            <p:cNvSpPr/>
            <p:nvPr/>
          </p:nvSpPr>
          <p:spPr>
            <a:xfrm>
              <a:off x="2243764" y="1588908"/>
              <a:ext cx="1272208" cy="437322"/>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相关背景</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9" name="组合 38"/>
          <p:cNvGrpSpPr/>
          <p:nvPr/>
        </p:nvGrpSpPr>
        <p:grpSpPr>
          <a:xfrm>
            <a:off x="7347179" y="1611793"/>
            <a:ext cx="1272208" cy="437322"/>
            <a:chOff x="2243764" y="1588908"/>
            <a:chExt cx="1272208" cy="437322"/>
          </a:xfrm>
        </p:grpSpPr>
        <p:sp>
          <p:nvSpPr>
            <p:cNvPr id="40" name="流程图: 终止 39"/>
            <p:cNvSpPr/>
            <p:nvPr/>
          </p:nvSpPr>
          <p:spPr>
            <a:xfrm>
              <a:off x="2243764" y="1588908"/>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研究意义</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pic>
        <p:nvPicPr>
          <p:cNvPr id="6" name="图片 5"/>
          <p:cNvPicPr>
            <a:picLocks noChangeAspect="1"/>
          </p:cNvPicPr>
          <p:nvPr/>
        </p:nvPicPr>
        <p:blipFill rotWithShape="1">
          <a:blip r:embed="rId3"/>
          <a:srcRect t="4953"/>
          <a:stretch>
            <a:fillRect/>
          </a:stretch>
        </p:blipFill>
        <p:spPr>
          <a:xfrm>
            <a:off x="6042301" y="2854056"/>
            <a:ext cx="5240017" cy="3199002"/>
          </a:xfrm>
          <a:prstGeom prst="rect">
            <a:avLst/>
          </a:prstGeom>
        </p:spPr>
      </p:pic>
      <p:sp>
        <p:nvSpPr>
          <p:cNvPr id="42" name="文本框 41"/>
          <p:cNvSpPr txBox="1"/>
          <p:nvPr/>
        </p:nvSpPr>
        <p:spPr>
          <a:xfrm>
            <a:off x="909682" y="2854056"/>
            <a:ext cx="4583622" cy="286232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研究背景</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3572613" y="1611793"/>
            <a:ext cx="1272208" cy="437322"/>
            <a:chOff x="2243764" y="1588908"/>
            <a:chExt cx="1272208" cy="437322"/>
          </a:xfrm>
        </p:grpSpPr>
        <p:sp>
          <p:nvSpPr>
            <p:cNvPr id="37" name="流程图: 终止 36"/>
            <p:cNvSpPr/>
            <p:nvPr/>
          </p:nvSpPr>
          <p:spPr>
            <a:xfrm>
              <a:off x="2243764" y="1588908"/>
              <a:ext cx="1272208" cy="437322"/>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相关背景</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9" name="组合 38"/>
          <p:cNvGrpSpPr/>
          <p:nvPr/>
        </p:nvGrpSpPr>
        <p:grpSpPr>
          <a:xfrm>
            <a:off x="7347179" y="1611793"/>
            <a:ext cx="1272208" cy="437322"/>
            <a:chOff x="2243764" y="1588908"/>
            <a:chExt cx="1272208" cy="437322"/>
          </a:xfrm>
        </p:grpSpPr>
        <p:sp>
          <p:nvSpPr>
            <p:cNvPr id="40" name="流程图: 终止 39"/>
            <p:cNvSpPr/>
            <p:nvPr/>
          </p:nvSpPr>
          <p:spPr>
            <a:xfrm>
              <a:off x="2243764" y="1588908"/>
              <a:ext cx="1272208" cy="437322"/>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文本框 40"/>
            <p:cNvSpPr txBox="1"/>
            <p:nvPr/>
          </p:nvSpPr>
          <p:spPr>
            <a:xfrm>
              <a:off x="2318722" y="1622904"/>
              <a:ext cx="1122293" cy="36933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1800" dirty="0">
                  <a:solidFill>
                    <a:srgbClr val="002060"/>
                  </a:solidFill>
                  <a:latin typeface="方正细圆简体" panose="03000509000000000000" pitchFamily="65" charset="-122"/>
                  <a:ea typeface="方正细圆简体" panose="03000509000000000000" pitchFamily="65" charset="-122"/>
                </a:rPr>
                <a:t>研究意义</a:t>
              </a:r>
              <a:endParaRPr lang="zh-HK" altLang="en-US" sz="18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 name="组合 1"/>
          <p:cNvGrpSpPr/>
          <p:nvPr/>
        </p:nvGrpSpPr>
        <p:grpSpPr>
          <a:xfrm>
            <a:off x="2313644" y="2622952"/>
            <a:ext cx="7564713" cy="923328"/>
            <a:chOff x="1550258" y="2637020"/>
            <a:chExt cx="7564713" cy="923328"/>
          </a:xfrm>
        </p:grpSpPr>
        <p:sp>
          <p:nvSpPr>
            <p:cNvPr id="15" name="文本框 14"/>
            <p:cNvSpPr txBox="1"/>
            <p:nvPr/>
          </p:nvSpPr>
          <p:spPr>
            <a:xfrm>
              <a:off x="2221479" y="2744742"/>
              <a:ext cx="6893492"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3" name="文本框 22"/>
            <p:cNvSpPr txBox="1"/>
            <p:nvPr/>
          </p:nvSpPr>
          <p:spPr>
            <a:xfrm>
              <a:off x="1550258" y="2637020"/>
              <a:ext cx="671221" cy="92332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sz="5400" dirty="0">
                  <a:solidFill>
                    <a:srgbClr val="002060"/>
                  </a:solidFill>
                  <a:latin typeface="方正细圆简体" panose="03000509000000000000" pitchFamily="65" charset="-122"/>
                  <a:ea typeface="方正细圆简体" panose="03000509000000000000" pitchFamily="65" charset="-122"/>
                </a:rPr>
                <a:t>1</a:t>
              </a:r>
              <a:endParaRPr lang="zh-HK" altLang="en-US" sz="54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4" name="组合 23"/>
          <p:cNvGrpSpPr/>
          <p:nvPr/>
        </p:nvGrpSpPr>
        <p:grpSpPr>
          <a:xfrm>
            <a:off x="2313644" y="3719806"/>
            <a:ext cx="7564713" cy="923328"/>
            <a:chOff x="1550258" y="2637020"/>
            <a:chExt cx="7564713" cy="923328"/>
          </a:xfrm>
        </p:grpSpPr>
        <p:sp>
          <p:nvSpPr>
            <p:cNvPr id="25" name="文本框 24"/>
            <p:cNvSpPr txBox="1"/>
            <p:nvPr/>
          </p:nvSpPr>
          <p:spPr>
            <a:xfrm>
              <a:off x="2221479" y="2744742"/>
              <a:ext cx="6893492"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6" name="文本框 25"/>
            <p:cNvSpPr txBox="1"/>
            <p:nvPr/>
          </p:nvSpPr>
          <p:spPr>
            <a:xfrm>
              <a:off x="1550258" y="2637020"/>
              <a:ext cx="671221" cy="92332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sz="5400" dirty="0">
                  <a:solidFill>
                    <a:srgbClr val="002060"/>
                  </a:solidFill>
                  <a:latin typeface="方正细圆简体" panose="03000509000000000000" pitchFamily="65" charset="-122"/>
                  <a:ea typeface="方正细圆简体" panose="03000509000000000000" pitchFamily="65" charset="-122"/>
                </a:rPr>
                <a:t>2</a:t>
              </a:r>
              <a:endParaRPr lang="zh-HK" altLang="en-US" sz="54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7" name="组合 26"/>
          <p:cNvGrpSpPr/>
          <p:nvPr/>
        </p:nvGrpSpPr>
        <p:grpSpPr>
          <a:xfrm>
            <a:off x="2313644" y="4816660"/>
            <a:ext cx="7564713" cy="923328"/>
            <a:chOff x="1550258" y="2637020"/>
            <a:chExt cx="7564713" cy="923328"/>
          </a:xfrm>
        </p:grpSpPr>
        <p:sp>
          <p:nvSpPr>
            <p:cNvPr id="28" name="文本框 27"/>
            <p:cNvSpPr txBox="1"/>
            <p:nvPr/>
          </p:nvSpPr>
          <p:spPr>
            <a:xfrm>
              <a:off x="2221479" y="2744742"/>
              <a:ext cx="6893492"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9" name="文本框 28"/>
            <p:cNvSpPr txBox="1"/>
            <p:nvPr/>
          </p:nvSpPr>
          <p:spPr>
            <a:xfrm>
              <a:off x="1550258" y="2637020"/>
              <a:ext cx="671221" cy="92332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sz="5400" dirty="0">
                  <a:solidFill>
                    <a:srgbClr val="002060"/>
                  </a:solidFill>
                  <a:latin typeface="方正细圆简体" panose="03000509000000000000" pitchFamily="65" charset="-122"/>
                  <a:ea typeface="方正细圆简体" panose="03000509000000000000" pitchFamily="65" charset="-122"/>
                </a:rPr>
                <a:t>3</a:t>
              </a:r>
              <a:endParaRPr lang="zh-HK" altLang="en-US" sz="5400" dirty="0">
                <a:solidFill>
                  <a:srgbClr val="002060"/>
                </a:solidFill>
                <a:latin typeface="方正细圆简体" panose="03000509000000000000" pitchFamily="65" charset="-122"/>
                <a:ea typeface="方正细圆简体" panose="03000509000000000000" pitchFamily="65" charset="-122"/>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研究方法</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1868776" y="2680270"/>
            <a:ext cx="1822183" cy="2954651"/>
            <a:chOff x="1773785" y="1751620"/>
            <a:chExt cx="1822183" cy="2954651"/>
          </a:xfrm>
        </p:grpSpPr>
        <p:sp>
          <p:nvSpPr>
            <p:cNvPr id="30" name="文本框 29"/>
            <p:cNvSpPr txBox="1"/>
            <p:nvPr/>
          </p:nvSpPr>
          <p:spPr>
            <a:xfrm>
              <a:off x="1773785" y="2151728"/>
              <a:ext cx="1822183" cy="255454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31" name="文本框 30"/>
            <p:cNvSpPr txBox="1"/>
            <p:nvPr/>
          </p:nvSpPr>
          <p:spPr>
            <a:xfrm>
              <a:off x="2077233" y="175162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2" name="组合 31"/>
          <p:cNvGrpSpPr/>
          <p:nvPr/>
        </p:nvGrpSpPr>
        <p:grpSpPr>
          <a:xfrm>
            <a:off x="5184908" y="2680270"/>
            <a:ext cx="1822183" cy="2954651"/>
            <a:chOff x="1773785" y="1751620"/>
            <a:chExt cx="1822183" cy="2954651"/>
          </a:xfrm>
        </p:grpSpPr>
        <p:sp>
          <p:nvSpPr>
            <p:cNvPr id="33" name="文本框 32"/>
            <p:cNvSpPr txBox="1"/>
            <p:nvPr/>
          </p:nvSpPr>
          <p:spPr>
            <a:xfrm>
              <a:off x="1773785" y="2151728"/>
              <a:ext cx="1822183" cy="255454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34" name="文本框 33"/>
            <p:cNvSpPr txBox="1"/>
            <p:nvPr/>
          </p:nvSpPr>
          <p:spPr>
            <a:xfrm>
              <a:off x="2077233" y="175162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5" name="组合 34"/>
          <p:cNvGrpSpPr/>
          <p:nvPr/>
        </p:nvGrpSpPr>
        <p:grpSpPr>
          <a:xfrm>
            <a:off x="8501041" y="2680270"/>
            <a:ext cx="1822183" cy="2954651"/>
            <a:chOff x="1773785" y="1751620"/>
            <a:chExt cx="1822183" cy="2954651"/>
          </a:xfrm>
        </p:grpSpPr>
        <p:sp>
          <p:nvSpPr>
            <p:cNvPr id="42" name="文本框 41"/>
            <p:cNvSpPr txBox="1"/>
            <p:nvPr/>
          </p:nvSpPr>
          <p:spPr>
            <a:xfrm>
              <a:off x="1773785" y="2151728"/>
              <a:ext cx="1822183" cy="255454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3" name="文本框 42"/>
            <p:cNvSpPr txBox="1"/>
            <p:nvPr/>
          </p:nvSpPr>
          <p:spPr>
            <a:xfrm>
              <a:off x="2077233" y="175162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58" name="组合 57"/>
          <p:cNvGrpSpPr/>
          <p:nvPr/>
        </p:nvGrpSpPr>
        <p:grpSpPr>
          <a:xfrm>
            <a:off x="1644804" y="1932927"/>
            <a:ext cx="2270125" cy="648000"/>
            <a:chOff x="1631950" y="2171016"/>
            <a:chExt cx="2270125" cy="648000"/>
          </a:xfrm>
        </p:grpSpPr>
        <p:sp>
          <p:nvSpPr>
            <p:cNvPr id="49" name="椭圆 48"/>
            <p:cNvSpPr/>
            <p:nvPr/>
          </p:nvSpPr>
          <p:spPr>
            <a:xfrm>
              <a:off x="2442593" y="2171016"/>
              <a:ext cx="648000" cy="648000"/>
            </a:xfrm>
            <a:prstGeom prst="ellipse">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a:stCxn id="49" idx="6"/>
            </p:cNvCxnSpPr>
            <p:nvPr/>
          </p:nvCxnSpPr>
          <p:spPr>
            <a:xfrm>
              <a:off x="3090593" y="2495016"/>
              <a:ext cx="811482"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49" idx="2"/>
            </p:cNvCxnSpPr>
            <p:nvPr/>
          </p:nvCxnSpPr>
          <p:spPr>
            <a:xfrm>
              <a:off x="2442593" y="2495016"/>
              <a:ext cx="0"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endCxn id="49" idx="2"/>
            </p:cNvCxnSpPr>
            <p:nvPr/>
          </p:nvCxnSpPr>
          <p:spPr>
            <a:xfrm>
              <a:off x="1631950" y="2495016"/>
              <a:ext cx="810643"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4960577" y="1932927"/>
            <a:ext cx="2270125" cy="648000"/>
            <a:chOff x="1631950" y="2171016"/>
            <a:chExt cx="2270125" cy="648000"/>
          </a:xfrm>
        </p:grpSpPr>
        <p:sp>
          <p:nvSpPr>
            <p:cNvPr id="60" name="椭圆 59"/>
            <p:cNvSpPr/>
            <p:nvPr/>
          </p:nvSpPr>
          <p:spPr>
            <a:xfrm>
              <a:off x="2442593" y="2171016"/>
              <a:ext cx="648000" cy="648000"/>
            </a:xfrm>
            <a:prstGeom prst="ellipse">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p:cNvCxnSpPr>
              <a:stCxn id="60" idx="6"/>
            </p:cNvCxnSpPr>
            <p:nvPr/>
          </p:nvCxnSpPr>
          <p:spPr>
            <a:xfrm>
              <a:off x="3090593" y="2495016"/>
              <a:ext cx="811482"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60" idx="2"/>
            </p:cNvCxnSpPr>
            <p:nvPr/>
          </p:nvCxnSpPr>
          <p:spPr>
            <a:xfrm>
              <a:off x="2442593" y="2495016"/>
              <a:ext cx="0"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a:endCxn id="60" idx="2"/>
            </p:cNvCxnSpPr>
            <p:nvPr/>
          </p:nvCxnSpPr>
          <p:spPr>
            <a:xfrm>
              <a:off x="1631950" y="2495016"/>
              <a:ext cx="810643"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8277069" y="1932927"/>
            <a:ext cx="2270125" cy="648000"/>
            <a:chOff x="1631950" y="2171016"/>
            <a:chExt cx="2270125" cy="648000"/>
          </a:xfrm>
        </p:grpSpPr>
        <p:sp>
          <p:nvSpPr>
            <p:cNvPr id="65" name="椭圆 64"/>
            <p:cNvSpPr/>
            <p:nvPr/>
          </p:nvSpPr>
          <p:spPr>
            <a:xfrm>
              <a:off x="2442593" y="2171016"/>
              <a:ext cx="648000" cy="648000"/>
            </a:xfrm>
            <a:prstGeom prst="ellipse">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a:stCxn id="65" idx="6"/>
            </p:cNvCxnSpPr>
            <p:nvPr/>
          </p:nvCxnSpPr>
          <p:spPr>
            <a:xfrm>
              <a:off x="3090593" y="2495016"/>
              <a:ext cx="811482"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a:stCxn id="65" idx="2"/>
            </p:cNvCxnSpPr>
            <p:nvPr/>
          </p:nvCxnSpPr>
          <p:spPr>
            <a:xfrm>
              <a:off x="2442593" y="2495016"/>
              <a:ext cx="0"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endCxn id="65" idx="2"/>
            </p:cNvCxnSpPr>
            <p:nvPr/>
          </p:nvCxnSpPr>
          <p:spPr>
            <a:xfrm>
              <a:off x="1631950" y="2495016"/>
              <a:ext cx="810643"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69" name="组合 75"/>
          <p:cNvGrpSpPr/>
          <p:nvPr/>
        </p:nvGrpSpPr>
        <p:grpSpPr>
          <a:xfrm>
            <a:off x="2597967" y="2075579"/>
            <a:ext cx="359546" cy="362695"/>
            <a:chOff x="882603" y="2302677"/>
            <a:chExt cx="1093895" cy="955612"/>
          </a:xfrm>
          <a:solidFill>
            <a:srgbClr val="FF7D45"/>
          </a:solidFill>
        </p:grpSpPr>
        <p:sp>
          <p:nvSpPr>
            <p:cNvPr id="70" name="Freeform 14"/>
            <p:cNvSpPr/>
            <p:nvPr/>
          </p:nvSpPr>
          <p:spPr bwMode="auto">
            <a:xfrm>
              <a:off x="882603" y="2302677"/>
              <a:ext cx="820672" cy="955612"/>
            </a:xfrm>
            <a:custGeom>
              <a:avLst/>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71" name="Freeform 15"/>
            <p:cNvSpPr/>
            <p:nvPr/>
          </p:nvSpPr>
          <p:spPr bwMode="auto">
            <a:xfrm>
              <a:off x="1362082" y="2640858"/>
              <a:ext cx="386396" cy="443988"/>
            </a:xfrm>
            <a:custGeom>
              <a:avLst/>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72" name="Freeform 16"/>
            <p:cNvSpPr/>
            <p:nvPr/>
          </p:nvSpPr>
          <p:spPr bwMode="auto">
            <a:xfrm>
              <a:off x="1667783" y="2400113"/>
              <a:ext cx="273223" cy="299340"/>
            </a:xfrm>
            <a:custGeom>
              <a:avLst/>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73" name="Freeform 17"/>
            <p:cNvSpPr/>
            <p:nvPr/>
          </p:nvSpPr>
          <p:spPr bwMode="auto">
            <a:xfrm>
              <a:off x="1088524" y="2679029"/>
              <a:ext cx="408829" cy="66632"/>
            </a:xfrm>
            <a:custGeom>
              <a:avLst/>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74" name="Freeform 18"/>
            <p:cNvSpPr/>
            <p:nvPr/>
          </p:nvSpPr>
          <p:spPr bwMode="auto">
            <a:xfrm>
              <a:off x="1087855" y="2815306"/>
              <a:ext cx="344542" cy="67301"/>
            </a:xfrm>
            <a:custGeom>
              <a:avLst/>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75" name="Freeform 19"/>
            <p:cNvSpPr/>
            <p:nvPr/>
          </p:nvSpPr>
          <p:spPr bwMode="auto">
            <a:xfrm>
              <a:off x="1082497" y="2945221"/>
              <a:ext cx="244427" cy="146657"/>
            </a:xfrm>
            <a:custGeom>
              <a:avLst/>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76" name="Freeform 20"/>
            <p:cNvSpPr/>
            <p:nvPr/>
          </p:nvSpPr>
          <p:spPr bwMode="auto">
            <a:xfrm>
              <a:off x="1748478" y="2540408"/>
              <a:ext cx="228020" cy="273223"/>
            </a:xfrm>
            <a:custGeom>
              <a:avLst/>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77" name="Freeform 21"/>
            <p:cNvSpPr/>
            <p:nvPr/>
          </p:nvSpPr>
          <p:spPr bwMode="auto">
            <a:xfrm>
              <a:off x="1293107" y="2473776"/>
              <a:ext cx="204247" cy="66632"/>
            </a:xfrm>
            <a:custGeom>
              <a:avLst/>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grpSp>
      <p:grpSp>
        <p:nvGrpSpPr>
          <p:cNvPr id="78" name="组合 77"/>
          <p:cNvGrpSpPr/>
          <p:nvPr/>
        </p:nvGrpSpPr>
        <p:grpSpPr>
          <a:xfrm>
            <a:off x="5896395" y="2131278"/>
            <a:ext cx="399209" cy="251295"/>
            <a:chOff x="5174606" y="2435101"/>
            <a:chExt cx="1000370" cy="690765"/>
          </a:xfrm>
          <a:solidFill>
            <a:srgbClr val="FF7D45"/>
          </a:solidFill>
        </p:grpSpPr>
        <p:sp>
          <p:nvSpPr>
            <p:cNvPr id="79" name="Freeform 6"/>
            <p:cNvSpPr/>
            <p:nvPr/>
          </p:nvSpPr>
          <p:spPr bwMode="auto">
            <a:xfrm>
              <a:off x="5221047" y="2435101"/>
              <a:ext cx="915744" cy="405584"/>
            </a:xfrm>
            <a:custGeom>
              <a:avLst/>
              <a:gdLst>
                <a:gd name="T0" fmla="*/ 1125 w 1125"/>
                <a:gd name="T1" fmla="*/ 2 h 498"/>
                <a:gd name="T2" fmla="*/ 1111 w 1125"/>
                <a:gd name="T3" fmla="*/ 19 h 498"/>
                <a:gd name="T4" fmla="*/ 588 w 1125"/>
                <a:gd name="T5" fmla="*/ 486 h 498"/>
                <a:gd name="T6" fmla="*/ 550 w 1125"/>
                <a:gd name="T7" fmla="*/ 484 h 498"/>
                <a:gd name="T8" fmla="*/ 82 w 1125"/>
                <a:gd name="T9" fmla="*/ 83 h 498"/>
                <a:gd name="T10" fmla="*/ 9 w 1125"/>
                <a:gd name="T11" fmla="*/ 20 h 498"/>
                <a:gd name="T12" fmla="*/ 0 w 1125"/>
                <a:gd name="T13" fmla="*/ 6 h 498"/>
                <a:gd name="T14" fmla="*/ 17 w 1125"/>
                <a:gd name="T15" fmla="*/ 0 h 498"/>
                <a:gd name="T16" fmla="*/ 572 w 1125"/>
                <a:gd name="T17" fmla="*/ 0 h 498"/>
                <a:gd name="T18" fmla="*/ 1081 w 1125"/>
                <a:gd name="T19" fmla="*/ 0 h 498"/>
                <a:gd name="T20" fmla="*/ 1125 w 1125"/>
                <a:gd name="T21" fmla="*/ 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5" h="498">
                  <a:moveTo>
                    <a:pt x="1125" y="2"/>
                  </a:moveTo>
                  <a:cubicBezTo>
                    <a:pt x="1119" y="10"/>
                    <a:pt x="1116" y="15"/>
                    <a:pt x="1111" y="19"/>
                  </a:cubicBezTo>
                  <a:cubicBezTo>
                    <a:pt x="937" y="175"/>
                    <a:pt x="762" y="330"/>
                    <a:pt x="588" y="486"/>
                  </a:cubicBezTo>
                  <a:cubicBezTo>
                    <a:pt x="574" y="498"/>
                    <a:pt x="566" y="497"/>
                    <a:pt x="550" y="484"/>
                  </a:cubicBezTo>
                  <a:cubicBezTo>
                    <a:pt x="394" y="350"/>
                    <a:pt x="238" y="217"/>
                    <a:pt x="82" y="83"/>
                  </a:cubicBezTo>
                  <a:cubicBezTo>
                    <a:pt x="58" y="62"/>
                    <a:pt x="33" y="42"/>
                    <a:pt x="9" y="20"/>
                  </a:cubicBezTo>
                  <a:cubicBezTo>
                    <a:pt x="5" y="17"/>
                    <a:pt x="3" y="11"/>
                    <a:pt x="0" y="6"/>
                  </a:cubicBezTo>
                  <a:cubicBezTo>
                    <a:pt x="6" y="4"/>
                    <a:pt x="11" y="0"/>
                    <a:pt x="17" y="0"/>
                  </a:cubicBezTo>
                  <a:cubicBezTo>
                    <a:pt x="202" y="0"/>
                    <a:pt x="387" y="0"/>
                    <a:pt x="572" y="0"/>
                  </a:cubicBezTo>
                  <a:cubicBezTo>
                    <a:pt x="742" y="0"/>
                    <a:pt x="912" y="0"/>
                    <a:pt x="1081" y="0"/>
                  </a:cubicBezTo>
                  <a:cubicBezTo>
                    <a:pt x="1095" y="0"/>
                    <a:pt x="1108" y="1"/>
                    <a:pt x="1125" y="2"/>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80" name="Freeform 7"/>
            <p:cNvSpPr/>
            <p:nvPr/>
          </p:nvSpPr>
          <p:spPr bwMode="auto">
            <a:xfrm>
              <a:off x="5216231" y="2790460"/>
              <a:ext cx="919873" cy="335406"/>
            </a:xfrm>
            <a:custGeom>
              <a:avLst/>
              <a:gdLst>
                <a:gd name="T0" fmla="*/ 730 w 1130"/>
                <a:gd name="T1" fmla="*/ 8 h 412"/>
                <a:gd name="T2" fmla="*/ 1130 w 1130"/>
                <a:gd name="T3" fmla="*/ 405 h 412"/>
                <a:gd name="T4" fmla="*/ 0 w 1130"/>
                <a:gd name="T5" fmla="*/ 406 h 412"/>
                <a:gd name="T6" fmla="*/ 409 w 1130"/>
                <a:gd name="T7" fmla="*/ 0 h 412"/>
                <a:gd name="T8" fmla="*/ 528 w 1130"/>
                <a:gd name="T9" fmla="*/ 102 h 412"/>
                <a:gd name="T10" fmla="*/ 558 w 1130"/>
                <a:gd name="T11" fmla="*/ 127 h 412"/>
                <a:gd name="T12" fmla="*/ 597 w 1130"/>
                <a:gd name="T13" fmla="*/ 127 h 412"/>
                <a:gd name="T14" fmla="*/ 730 w 1130"/>
                <a:gd name="T15" fmla="*/ 8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0" h="412">
                  <a:moveTo>
                    <a:pt x="730" y="8"/>
                  </a:moveTo>
                  <a:cubicBezTo>
                    <a:pt x="865" y="141"/>
                    <a:pt x="997" y="273"/>
                    <a:pt x="1130" y="405"/>
                  </a:cubicBezTo>
                  <a:cubicBezTo>
                    <a:pt x="1116" y="411"/>
                    <a:pt x="19" y="412"/>
                    <a:pt x="0" y="406"/>
                  </a:cubicBezTo>
                  <a:cubicBezTo>
                    <a:pt x="136" y="271"/>
                    <a:pt x="272" y="136"/>
                    <a:pt x="409" y="0"/>
                  </a:cubicBezTo>
                  <a:cubicBezTo>
                    <a:pt x="446" y="32"/>
                    <a:pt x="487" y="67"/>
                    <a:pt x="528" y="102"/>
                  </a:cubicBezTo>
                  <a:cubicBezTo>
                    <a:pt x="538" y="110"/>
                    <a:pt x="548" y="119"/>
                    <a:pt x="558" y="127"/>
                  </a:cubicBezTo>
                  <a:cubicBezTo>
                    <a:pt x="574" y="140"/>
                    <a:pt x="582" y="140"/>
                    <a:pt x="597" y="127"/>
                  </a:cubicBezTo>
                  <a:cubicBezTo>
                    <a:pt x="642" y="86"/>
                    <a:pt x="687" y="46"/>
                    <a:pt x="730" y="8"/>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81" name="Freeform 8"/>
            <p:cNvSpPr/>
            <p:nvPr/>
          </p:nvSpPr>
          <p:spPr bwMode="auto">
            <a:xfrm>
              <a:off x="5174606" y="2473630"/>
              <a:ext cx="334718" cy="609923"/>
            </a:xfrm>
            <a:custGeom>
              <a:avLst/>
              <a:gdLst>
                <a:gd name="T0" fmla="*/ 6 w 411"/>
                <a:gd name="T1" fmla="*/ 749 h 749"/>
                <a:gd name="T2" fmla="*/ 7 w 411"/>
                <a:gd name="T3" fmla="*/ 0 h 749"/>
                <a:gd name="T4" fmla="*/ 411 w 411"/>
                <a:gd name="T5" fmla="*/ 347 h 749"/>
                <a:gd name="T6" fmla="*/ 6 w 411"/>
                <a:gd name="T7" fmla="*/ 749 h 749"/>
              </a:gdLst>
              <a:ahLst/>
              <a:cxnLst>
                <a:cxn ang="0">
                  <a:pos x="T0" y="T1"/>
                </a:cxn>
                <a:cxn ang="0">
                  <a:pos x="T2" y="T3"/>
                </a:cxn>
                <a:cxn ang="0">
                  <a:pos x="T4" y="T5"/>
                </a:cxn>
                <a:cxn ang="0">
                  <a:pos x="T6" y="T7"/>
                </a:cxn>
              </a:cxnLst>
              <a:rect l="0" t="0" r="r" b="b"/>
              <a:pathLst>
                <a:path w="411" h="749">
                  <a:moveTo>
                    <a:pt x="6" y="749"/>
                  </a:moveTo>
                  <a:cubicBezTo>
                    <a:pt x="0" y="736"/>
                    <a:pt x="0" y="20"/>
                    <a:pt x="7" y="0"/>
                  </a:cubicBezTo>
                  <a:cubicBezTo>
                    <a:pt x="142" y="116"/>
                    <a:pt x="276" y="231"/>
                    <a:pt x="411" y="347"/>
                  </a:cubicBezTo>
                  <a:cubicBezTo>
                    <a:pt x="275" y="481"/>
                    <a:pt x="140" y="615"/>
                    <a:pt x="6" y="749"/>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82" name="Freeform 9"/>
            <p:cNvSpPr/>
            <p:nvPr/>
          </p:nvSpPr>
          <p:spPr bwMode="auto">
            <a:xfrm>
              <a:off x="5849546" y="2474318"/>
              <a:ext cx="325430" cy="609235"/>
            </a:xfrm>
            <a:custGeom>
              <a:avLst/>
              <a:gdLst>
                <a:gd name="T0" fmla="*/ 0 w 400"/>
                <a:gd name="T1" fmla="*/ 353 h 748"/>
                <a:gd name="T2" fmla="*/ 397 w 400"/>
                <a:gd name="T3" fmla="*/ 0 h 748"/>
                <a:gd name="T4" fmla="*/ 400 w 400"/>
                <a:gd name="T5" fmla="*/ 22 h 748"/>
                <a:gd name="T6" fmla="*/ 400 w 400"/>
                <a:gd name="T7" fmla="*/ 728 h 748"/>
                <a:gd name="T8" fmla="*/ 397 w 400"/>
                <a:gd name="T9" fmla="*/ 748 h 748"/>
                <a:gd name="T10" fmla="*/ 0 w 400"/>
                <a:gd name="T11" fmla="*/ 353 h 748"/>
              </a:gdLst>
              <a:ahLst/>
              <a:cxnLst>
                <a:cxn ang="0">
                  <a:pos x="T0" y="T1"/>
                </a:cxn>
                <a:cxn ang="0">
                  <a:pos x="T2" y="T3"/>
                </a:cxn>
                <a:cxn ang="0">
                  <a:pos x="T4" y="T5"/>
                </a:cxn>
                <a:cxn ang="0">
                  <a:pos x="T6" y="T7"/>
                </a:cxn>
                <a:cxn ang="0">
                  <a:pos x="T8" y="T9"/>
                </a:cxn>
                <a:cxn ang="0">
                  <a:pos x="T10" y="T11"/>
                </a:cxn>
              </a:cxnLst>
              <a:rect l="0" t="0" r="r" b="b"/>
              <a:pathLst>
                <a:path w="400" h="748">
                  <a:moveTo>
                    <a:pt x="0" y="353"/>
                  </a:moveTo>
                  <a:cubicBezTo>
                    <a:pt x="132" y="236"/>
                    <a:pt x="263" y="119"/>
                    <a:pt x="397" y="0"/>
                  </a:cubicBezTo>
                  <a:cubicBezTo>
                    <a:pt x="398" y="9"/>
                    <a:pt x="400" y="15"/>
                    <a:pt x="400" y="22"/>
                  </a:cubicBezTo>
                  <a:cubicBezTo>
                    <a:pt x="400" y="257"/>
                    <a:pt x="400" y="492"/>
                    <a:pt x="400" y="728"/>
                  </a:cubicBezTo>
                  <a:cubicBezTo>
                    <a:pt x="400" y="735"/>
                    <a:pt x="398" y="742"/>
                    <a:pt x="397" y="748"/>
                  </a:cubicBezTo>
                  <a:cubicBezTo>
                    <a:pt x="265" y="617"/>
                    <a:pt x="133" y="486"/>
                    <a:pt x="0" y="353"/>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grpSp>
      <p:grpSp>
        <p:nvGrpSpPr>
          <p:cNvPr id="83" name="组合 78"/>
          <p:cNvGrpSpPr/>
          <p:nvPr/>
        </p:nvGrpSpPr>
        <p:grpSpPr>
          <a:xfrm>
            <a:off x="9217445" y="2061837"/>
            <a:ext cx="388533" cy="388800"/>
            <a:chOff x="7367401" y="2282771"/>
            <a:chExt cx="1001878" cy="994714"/>
          </a:xfrm>
          <a:solidFill>
            <a:srgbClr val="FF7D45"/>
          </a:solidFill>
        </p:grpSpPr>
        <p:sp>
          <p:nvSpPr>
            <p:cNvPr id="84" name="Freeform 32"/>
            <p:cNvSpPr/>
            <p:nvPr/>
          </p:nvSpPr>
          <p:spPr bwMode="auto">
            <a:xfrm>
              <a:off x="7634210" y="2488996"/>
              <a:ext cx="473930" cy="596888"/>
            </a:xfrm>
            <a:custGeom>
              <a:avLst/>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85" name="Freeform 33"/>
            <p:cNvSpPr/>
            <p:nvPr/>
          </p:nvSpPr>
          <p:spPr bwMode="auto">
            <a:xfrm>
              <a:off x="7367401" y="2493174"/>
              <a:ext cx="439907" cy="697464"/>
            </a:xfrm>
            <a:custGeom>
              <a:avLst/>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7">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86" name="Freeform 34"/>
            <p:cNvSpPr/>
            <p:nvPr/>
          </p:nvSpPr>
          <p:spPr bwMode="auto">
            <a:xfrm>
              <a:off x="8168724" y="2543313"/>
              <a:ext cx="200555" cy="558090"/>
            </a:xfrm>
            <a:custGeom>
              <a:avLst/>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87" name="Freeform 35"/>
            <p:cNvSpPr/>
            <p:nvPr/>
          </p:nvSpPr>
          <p:spPr bwMode="auto">
            <a:xfrm>
              <a:off x="7913256" y="2835191"/>
              <a:ext cx="280239" cy="378725"/>
            </a:xfrm>
            <a:custGeom>
              <a:avLst/>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88" name="Freeform 36"/>
            <p:cNvSpPr/>
            <p:nvPr/>
          </p:nvSpPr>
          <p:spPr bwMode="auto">
            <a:xfrm>
              <a:off x="7715387" y="2282771"/>
              <a:ext cx="396036" cy="180857"/>
            </a:xfrm>
            <a:custGeom>
              <a:avLst/>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89" name="Freeform 37"/>
            <p:cNvSpPr/>
            <p:nvPr/>
          </p:nvSpPr>
          <p:spPr bwMode="auto">
            <a:xfrm>
              <a:off x="7747321" y="2435276"/>
              <a:ext cx="400214" cy="282627"/>
            </a:xfrm>
            <a:custGeom>
              <a:avLst/>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ah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90" name="Freeform 38"/>
            <p:cNvSpPr/>
            <p:nvPr/>
          </p:nvSpPr>
          <p:spPr bwMode="auto">
            <a:xfrm>
              <a:off x="7655400" y="3171537"/>
              <a:ext cx="366490" cy="105948"/>
            </a:xfrm>
            <a:custGeom>
              <a:avLst/>
              <a:gdLst>
                <a:gd name="T0" fmla="*/ 519 w 519"/>
                <a:gd name="T1" fmla="*/ 88 h 150"/>
                <a:gd name="T2" fmla="*/ 0 w 519"/>
                <a:gd name="T3" fmla="*/ 64 h 150"/>
                <a:gd name="T4" fmla="*/ 216 w 519"/>
                <a:gd name="T5" fmla="*/ 0 h 150"/>
                <a:gd name="T6" fmla="*/ 352 w 519"/>
                <a:gd name="T7" fmla="*/ 10 h 150"/>
                <a:gd name="T8" fmla="*/ 519 w 519"/>
                <a:gd name="T9" fmla="*/ 88 h 150"/>
              </a:gdLst>
              <a:ah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91" name="Freeform 39"/>
            <p:cNvSpPr/>
            <p:nvPr/>
          </p:nvSpPr>
          <p:spPr bwMode="auto">
            <a:xfrm>
              <a:off x="7501701" y="2298887"/>
              <a:ext cx="251887" cy="145044"/>
            </a:xfrm>
            <a:custGeom>
              <a:avLst/>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92" name="Freeform 40"/>
            <p:cNvSpPr/>
            <p:nvPr/>
          </p:nvSpPr>
          <p:spPr bwMode="auto">
            <a:xfrm>
              <a:off x="8104559" y="2355591"/>
              <a:ext cx="204733" cy="234577"/>
            </a:xfrm>
            <a:custGeom>
              <a:avLst/>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sp>
          <p:nvSpPr>
            <p:cNvPr id="93" name="Freeform 41"/>
            <p:cNvSpPr/>
            <p:nvPr/>
          </p:nvSpPr>
          <p:spPr bwMode="auto">
            <a:xfrm>
              <a:off x="7407094" y="2470791"/>
              <a:ext cx="185632" cy="123556"/>
            </a:xfrm>
            <a:custGeom>
              <a:avLst/>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ah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p>
              <a:pPr defTabSz="608965" fontAlgn="auto">
                <a:spcBef>
                  <a:spcPts val="0"/>
                </a:spcBef>
                <a:spcAft>
                  <a:spcPts val="0"/>
                </a:spcAft>
                <a:defRPr/>
              </a:pPr>
              <a:endParaRPr lang="zh-HK" altLang="en-US">
                <a:latin typeface="+mn-lt"/>
                <a:ea typeface="微软雅黑" panose="020B0503020204020204" pitchFamily="34" charset="-122"/>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研究方法</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
        <p:nvSpPr>
          <p:cNvPr id="288" name="文本框 287"/>
          <p:cNvSpPr txBox="1"/>
          <p:nvPr/>
        </p:nvSpPr>
        <p:spPr>
          <a:xfrm>
            <a:off x="2155094" y="4972992"/>
            <a:ext cx="7881812" cy="132343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grpSp>
        <p:nvGrpSpPr>
          <p:cNvPr id="14" name="组合 13"/>
          <p:cNvGrpSpPr/>
          <p:nvPr/>
        </p:nvGrpSpPr>
        <p:grpSpPr>
          <a:xfrm>
            <a:off x="2223566" y="1640751"/>
            <a:ext cx="7744868" cy="3083026"/>
            <a:chOff x="2226000" y="1893974"/>
            <a:chExt cx="7744868" cy="3083026"/>
          </a:xfrm>
        </p:grpSpPr>
        <p:sp>
          <p:nvSpPr>
            <p:cNvPr id="6" name="矩形 5"/>
            <p:cNvSpPr/>
            <p:nvPr/>
          </p:nvSpPr>
          <p:spPr>
            <a:xfrm>
              <a:off x="2226000" y="1893974"/>
              <a:ext cx="1548000" cy="1548000"/>
            </a:xfrm>
            <a:prstGeom prst="rect">
              <a:avLst/>
            </a:prstGeom>
            <a:blipFill>
              <a:blip r:embed="rId3"/>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矩形 283"/>
            <p:cNvSpPr/>
            <p:nvPr/>
          </p:nvSpPr>
          <p:spPr>
            <a:xfrm>
              <a:off x="3775217" y="3429000"/>
              <a:ext cx="1548000" cy="1548000"/>
            </a:xfrm>
            <a:prstGeom prst="rect">
              <a:avLst/>
            </a:prstGeom>
            <a:blipFill>
              <a:blip r:embed="rId4"/>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5" name="矩形 284"/>
            <p:cNvSpPr/>
            <p:nvPr/>
          </p:nvSpPr>
          <p:spPr>
            <a:xfrm>
              <a:off x="5324434" y="1893974"/>
              <a:ext cx="1548000" cy="1548000"/>
            </a:xfrm>
            <a:prstGeom prst="rect">
              <a:avLst/>
            </a:prstGeom>
            <a:blipFill>
              <a:blip r:embed="rId5"/>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矩形 285"/>
            <p:cNvSpPr/>
            <p:nvPr/>
          </p:nvSpPr>
          <p:spPr>
            <a:xfrm>
              <a:off x="6873651" y="3429000"/>
              <a:ext cx="1548000" cy="1548000"/>
            </a:xfrm>
            <a:prstGeom prst="rect">
              <a:avLst/>
            </a:prstGeom>
            <a:blipFill>
              <a:blip r:embed="rId6"/>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7" name="矩形 286"/>
            <p:cNvSpPr/>
            <p:nvPr/>
          </p:nvSpPr>
          <p:spPr>
            <a:xfrm>
              <a:off x="8422868" y="1893974"/>
              <a:ext cx="1548000" cy="1548000"/>
            </a:xfrm>
            <a:prstGeom prst="rect">
              <a:avLst/>
            </a:prstGeom>
            <a:blipFill>
              <a:blip r:embed="rId7"/>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矩形 288"/>
            <p:cNvSpPr/>
            <p:nvPr/>
          </p:nvSpPr>
          <p:spPr>
            <a:xfrm>
              <a:off x="3775217" y="1893974"/>
              <a:ext cx="1548000" cy="1548000"/>
            </a:xfrm>
            <a:prstGeom prst="rect">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0" name="矩形 289"/>
            <p:cNvSpPr/>
            <p:nvPr/>
          </p:nvSpPr>
          <p:spPr>
            <a:xfrm>
              <a:off x="2226000" y="3429000"/>
              <a:ext cx="1548000" cy="1548000"/>
            </a:xfrm>
            <a:prstGeom prst="rect">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1" name="矩形 290"/>
            <p:cNvSpPr/>
            <p:nvPr/>
          </p:nvSpPr>
          <p:spPr>
            <a:xfrm>
              <a:off x="5324434" y="3429000"/>
              <a:ext cx="1548000" cy="1548000"/>
            </a:xfrm>
            <a:prstGeom prst="rect">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矩形 291"/>
            <p:cNvSpPr/>
            <p:nvPr/>
          </p:nvSpPr>
          <p:spPr>
            <a:xfrm>
              <a:off x="6873651" y="1893974"/>
              <a:ext cx="1548000" cy="1548000"/>
            </a:xfrm>
            <a:prstGeom prst="rect">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3" name="矩形 292"/>
            <p:cNvSpPr/>
            <p:nvPr/>
          </p:nvSpPr>
          <p:spPr>
            <a:xfrm>
              <a:off x="8422868" y="3429000"/>
              <a:ext cx="1548000" cy="1548000"/>
            </a:xfrm>
            <a:prstGeom prst="rect">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3830370" y="1718568"/>
            <a:ext cx="1430392" cy="1392365"/>
            <a:chOff x="3827550" y="1665260"/>
            <a:chExt cx="1430392" cy="1392365"/>
          </a:xfrm>
        </p:grpSpPr>
        <p:sp>
          <p:nvSpPr>
            <p:cNvPr id="295" name="文本框 294"/>
            <p:cNvSpPr txBox="1"/>
            <p:nvPr/>
          </p:nvSpPr>
          <p:spPr>
            <a:xfrm>
              <a:off x="3827550" y="2065368"/>
              <a:ext cx="1430392"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在此输入文字在此输入文字在此输入文字</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96" name="文本框 295"/>
            <p:cNvSpPr txBox="1"/>
            <p:nvPr/>
          </p:nvSpPr>
          <p:spPr>
            <a:xfrm>
              <a:off x="3986672" y="166526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97" name="组合 296"/>
          <p:cNvGrpSpPr/>
          <p:nvPr/>
        </p:nvGrpSpPr>
        <p:grpSpPr>
          <a:xfrm>
            <a:off x="6930021" y="1718568"/>
            <a:ext cx="1430392" cy="1392365"/>
            <a:chOff x="3827550" y="1665260"/>
            <a:chExt cx="1430392" cy="1392365"/>
          </a:xfrm>
        </p:grpSpPr>
        <p:sp>
          <p:nvSpPr>
            <p:cNvPr id="298" name="文本框 297"/>
            <p:cNvSpPr txBox="1"/>
            <p:nvPr/>
          </p:nvSpPr>
          <p:spPr>
            <a:xfrm>
              <a:off x="3827550" y="2065368"/>
              <a:ext cx="1430392"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在此输入文字在此输入文字在此输入文字</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299" name="文本框 298"/>
            <p:cNvSpPr txBox="1"/>
            <p:nvPr/>
          </p:nvSpPr>
          <p:spPr>
            <a:xfrm>
              <a:off x="3986672" y="166526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00" name="组合 299"/>
          <p:cNvGrpSpPr/>
          <p:nvPr/>
        </p:nvGrpSpPr>
        <p:grpSpPr>
          <a:xfrm>
            <a:off x="2282370" y="3253594"/>
            <a:ext cx="1430392" cy="1392365"/>
            <a:chOff x="3827550" y="1665260"/>
            <a:chExt cx="1430392" cy="1392365"/>
          </a:xfrm>
        </p:grpSpPr>
        <p:sp>
          <p:nvSpPr>
            <p:cNvPr id="301" name="文本框 300"/>
            <p:cNvSpPr txBox="1"/>
            <p:nvPr/>
          </p:nvSpPr>
          <p:spPr>
            <a:xfrm>
              <a:off x="3827550" y="2065368"/>
              <a:ext cx="1430392"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在此输入文字在此输入文字在此输入文字</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302" name="文本框 301"/>
            <p:cNvSpPr txBox="1"/>
            <p:nvPr/>
          </p:nvSpPr>
          <p:spPr>
            <a:xfrm>
              <a:off x="3986672" y="166526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03" name="组合 302"/>
          <p:cNvGrpSpPr/>
          <p:nvPr/>
        </p:nvGrpSpPr>
        <p:grpSpPr>
          <a:xfrm>
            <a:off x="5380804" y="3253594"/>
            <a:ext cx="1430392" cy="1392365"/>
            <a:chOff x="3827550" y="1665260"/>
            <a:chExt cx="1430392" cy="1392365"/>
          </a:xfrm>
        </p:grpSpPr>
        <p:sp>
          <p:nvSpPr>
            <p:cNvPr id="304" name="文本框 303"/>
            <p:cNvSpPr txBox="1"/>
            <p:nvPr/>
          </p:nvSpPr>
          <p:spPr>
            <a:xfrm>
              <a:off x="3827550" y="2065368"/>
              <a:ext cx="1430392"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在此输入文字在此输入文字在此输入文字</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305" name="文本框 304"/>
            <p:cNvSpPr txBox="1"/>
            <p:nvPr/>
          </p:nvSpPr>
          <p:spPr>
            <a:xfrm>
              <a:off x="3986672" y="166526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06" name="组合 305"/>
          <p:cNvGrpSpPr/>
          <p:nvPr/>
        </p:nvGrpSpPr>
        <p:grpSpPr>
          <a:xfrm>
            <a:off x="8479238" y="3253594"/>
            <a:ext cx="1430392" cy="1392365"/>
            <a:chOff x="3827550" y="1665260"/>
            <a:chExt cx="1430392" cy="1392365"/>
          </a:xfrm>
        </p:grpSpPr>
        <p:sp>
          <p:nvSpPr>
            <p:cNvPr id="307" name="文本框 306"/>
            <p:cNvSpPr txBox="1"/>
            <p:nvPr/>
          </p:nvSpPr>
          <p:spPr>
            <a:xfrm>
              <a:off x="3827550" y="2065368"/>
              <a:ext cx="1430392"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在此输入文字在此输入文字在此输入文字</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308" name="文本框 307"/>
            <p:cNvSpPr txBox="1"/>
            <p:nvPr/>
          </p:nvSpPr>
          <p:spPr>
            <a:xfrm>
              <a:off x="3986672" y="1665260"/>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研究结果</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aphicFrame>
        <p:nvGraphicFramePr>
          <p:cNvPr id="36" name="图表 35"/>
          <p:cNvGraphicFramePr/>
          <p:nvPr/>
        </p:nvGraphicFramePr>
        <p:xfrm>
          <a:off x="1111383" y="2081428"/>
          <a:ext cx="4505882" cy="3471523"/>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组合 10"/>
          <p:cNvGrpSpPr/>
          <p:nvPr/>
        </p:nvGrpSpPr>
        <p:grpSpPr>
          <a:xfrm>
            <a:off x="5836166" y="1932068"/>
            <a:ext cx="5244451" cy="3770242"/>
            <a:chOff x="5509594" y="1932068"/>
            <a:chExt cx="5244451" cy="3770242"/>
          </a:xfrm>
        </p:grpSpPr>
        <p:grpSp>
          <p:nvGrpSpPr>
            <p:cNvPr id="4" name="组合 3"/>
            <p:cNvGrpSpPr/>
            <p:nvPr/>
          </p:nvGrpSpPr>
          <p:grpSpPr>
            <a:xfrm>
              <a:off x="6903276" y="1932068"/>
              <a:ext cx="3850769" cy="3770242"/>
              <a:chOff x="7155363" y="1932068"/>
              <a:chExt cx="3850769" cy="3770242"/>
            </a:xfrm>
          </p:grpSpPr>
          <p:sp>
            <p:nvSpPr>
              <p:cNvPr id="51" name="文本框 50"/>
              <p:cNvSpPr txBox="1"/>
              <p:nvPr/>
            </p:nvSpPr>
            <p:spPr>
              <a:xfrm>
                <a:off x="7155363" y="1932068"/>
                <a:ext cx="385076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52" name="文本框 51"/>
              <p:cNvSpPr txBox="1"/>
              <p:nvPr/>
            </p:nvSpPr>
            <p:spPr>
              <a:xfrm>
                <a:off x="7155363" y="2952854"/>
                <a:ext cx="385076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53" name="文本框 52"/>
              <p:cNvSpPr txBox="1"/>
              <p:nvPr/>
            </p:nvSpPr>
            <p:spPr>
              <a:xfrm>
                <a:off x="7155363" y="3973640"/>
                <a:ext cx="385076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54" name="文本框 53"/>
              <p:cNvSpPr txBox="1"/>
              <p:nvPr/>
            </p:nvSpPr>
            <p:spPr>
              <a:xfrm>
                <a:off x="7155363" y="4994426"/>
                <a:ext cx="385076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10" name="组合 9"/>
            <p:cNvGrpSpPr/>
            <p:nvPr/>
          </p:nvGrpSpPr>
          <p:grpSpPr>
            <a:xfrm>
              <a:off x="5509594" y="2060204"/>
              <a:ext cx="1335315" cy="451611"/>
              <a:chOff x="5157369" y="2054612"/>
              <a:chExt cx="1335315" cy="451611"/>
            </a:xfrm>
          </p:grpSpPr>
          <p:sp>
            <p:nvSpPr>
              <p:cNvPr id="9" name="圆角矩形 8"/>
              <p:cNvSpPr/>
              <p:nvPr/>
            </p:nvSpPr>
            <p:spPr>
              <a:xfrm>
                <a:off x="5157369" y="2054612"/>
                <a:ext cx="1335315" cy="451611"/>
              </a:xfrm>
              <a:prstGeom prst="roundRect">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58"/>
              <p:cNvSpPr txBox="1"/>
              <p:nvPr/>
            </p:nvSpPr>
            <p:spPr>
              <a:xfrm>
                <a:off x="5217383" y="2080363"/>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61" name="组合 60"/>
            <p:cNvGrpSpPr/>
            <p:nvPr/>
          </p:nvGrpSpPr>
          <p:grpSpPr>
            <a:xfrm>
              <a:off x="5509594" y="3080990"/>
              <a:ext cx="1335315" cy="451611"/>
              <a:chOff x="5157369" y="2054612"/>
              <a:chExt cx="1335315" cy="451611"/>
            </a:xfrm>
          </p:grpSpPr>
          <p:sp>
            <p:nvSpPr>
              <p:cNvPr id="62" name="圆角矩形 61"/>
              <p:cNvSpPr/>
              <p:nvPr/>
            </p:nvSpPr>
            <p:spPr>
              <a:xfrm>
                <a:off x="5157369" y="2054612"/>
                <a:ext cx="1335315" cy="451611"/>
              </a:xfrm>
              <a:prstGeom prst="roundRect">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5217383" y="2080363"/>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64" name="组合 63"/>
            <p:cNvGrpSpPr/>
            <p:nvPr/>
          </p:nvGrpSpPr>
          <p:grpSpPr>
            <a:xfrm>
              <a:off x="5509594" y="4101776"/>
              <a:ext cx="1335315" cy="451611"/>
              <a:chOff x="5157369" y="2054612"/>
              <a:chExt cx="1335315" cy="451611"/>
            </a:xfrm>
          </p:grpSpPr>
          <p:sp>
            <p:nvSpPr>
              <p:cNvPr id="65" name="圆角矩形 64"/>
              <p:cNvSpPr/>
              <p:nvPr/>
            </p:nvSpPr>
            <p:spPr>
              <a:xfrm>
                <a:off x="5157369" y="2054612"/>
                <a:ext cx="1335315" cy="451611"/>
              </a:xfrm>
              <a:prstGeom prst="roundRect">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5217383" y="2080363"/>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71" name="组合 70"/>
            <p:cNvGrpSpPr/>
            <p:nvPr/>
          </p:nvGrpSpPr>
          <p:grpSpPr>
            <a:xfrm>
              <a:off x="5509594" y="5122564"/>
              <a:ext cx="1335315" cy="451611"/>
              <a:chOff x="5157369" y="2054612"/>
              <a:chExt cx="1335315" cy="451611"/>
            </a:xfrm>
          </p:grpSpPr>
          <p:sp>
            <p:nvSpPr>
              <p:cNvPr id="72" name="圆角矩形 71"/>
              <p:cNvSpPr/>
              <p:nvPr/>
            </p:nvSpPr>
            <p:spPr>
              <a:xfrm>
                <a:off x="5157369" y="2054612"/>
                <a:ext cx="1335315" cy="451611"/>
              </a:xfrm>
              <a:prstGeom prst="roundRect">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文本框 72"/>
              <p:cNvSpPr txBox="1"/>
              <p:nvPr/>
            </p:nvSpPr>
            <p:spPr>
              <a:xfrm>
                <a:off x="5217383" y="2080363"/>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研究结果</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1033530" y="2037671"/>
            <a:ext cx="10124940" cy="3735159"/>
            <a:chOff x="1113116" y="1561421"/>
            <a:chExt cx="10124940" cy="3735159"/>
          </a:xfrm>
        </p:grpSpPr>
        <p:graphicFrame>
          <p:nvGraphicFramePr>
            <p:cNvPr id="7" name="图表 6"/>
            <p:cNvGraphicFramePr/>
            <p:nvPr/>
          </p:nvGraphicFramePr>
          <p:xfrm>
            <a:off x="1113116" y="1561421"/>
            <a:ext cx="4928524" cy="3735159"/>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组合 7"/>
            <p:cNvGrpSpPr/>
            <p:nvPr/>
          </p:nvGrpSpPr>
          <p:grpSpPr>
            <a:xfrm>
              <a:off x="6654434" y="1797786"/>
              <a:ext cx="4583622" cy="3262428"/>
              <a:chOff x="6654434" y="1597732"/>
              <a:chExt cx="4583622" cy="3262428"/>
            </a:xfrm>
          </p:grpSpPr>
          <p:sp>
            <p:nvSpPr>
              <p:cNvPr id="31" name="文本框 30"/>
              <p:cNvSpPr txBox="1"/>
              <p:nvPr/>
            </p:nvSpPr>
            <p:spPr>
              <a:xfrm>
                <a:off x="6654434" y="1997840"/>
                <a:ext cx="4583622" cy="286232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32" name="文本框 31"/>
              <p:cNvSpPr txBox="1"/>
              <p:nvPr/>
            </p:nvSpPr>
            <p:spPr>
              <a:xfrm>
                <a:off x="6654434" y="1597732"/>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研究结果</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
        <p:nvSpPr>
          <p:cNvPr id="14" name="文本框 13"/>
          <p:cNvSpPr txBox="1"/>
          <p:nvPr/>
        </p:nvSpPr>
        <p:spPr>
          <a:xfrm>
            <a:off x="1144299" y="4286461"/>
            <a:ext cx="9903402" cy="132343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5" name="文本框 14"/>
          <p:cNvSpPr txBox="1"/>
          <p:nvPr/>
        </p:nvSpPr>
        <p:spPr>
          <a:xfrm>
            <a:off x="5488357" y="3886353"/>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添加标题</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4" name="椭圆 3"/>
          <p:cNvSpPr/>
          <p:nvPr/>
        </p:nvSpPr>
        <p:spPr>
          <a:xfrm>
            <a:off x="1951419" y="1962728"/>
            <a:ext cx="1548000" cy="1548000"/>
          </a:xfrm>
          <a:prstGeom prst="ellipse">
            <a:avLst/>
          </a:prstGeom>
          <a:blipFill>
            <a:blip r:embed="rId3"/>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5322000" y="1962728"/>
            <a:ext cx="1548000" cy="1548000"/>
          </a:xfrm>
          <a:prstGeom prst="ellipse">
            <a:avLst/>
          </a:prstGeom>
          <a:blipFill>
            <a:blip r:embed="rId4"/>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8692581" y="1962728"/>
            <a:ext cx="1548000" cy="1548000"/>
          </a:xfrm>
          <a:prstGeom prst="ellipse">
            <a:avLst/>
          </a:prstGeom>
          <a:blipFill>
            <a:blip r:embed="rId5"/>
            <a:stretch>
              <a:fillRect/>
            </a:stretch>
          </a:blip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问题讨论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964621" y="1767059"/>
            <a:ext cx="1106087" cy="400108"/>
            <a:chOff x="2475313" y="1714442"/>
            <a:chExt cx="1106087" cy="400108"/>
          </a:xfrm>
        </p:grpSpPr>
        <p:sp>
          <p:nvSpPr>
            <p:cNvPr id="2" name="流程图: 终止 1"/>
            <p:cNvSpPr/>
            <p:nvPr/>
          </p:nvSpPr>
          <p:spPr>
            <a:xfrm>
              <a:off x="2475313" y="1725264"/>
              <a:ext cx="1106087" cy="378464"/>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问题一</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7" name="组合 26"/>
          <p:cNvGrpSpPr/>
          <p:nvPr/>
        </p:nvGrpSpPr>
        <p:grpSpPr>
          <a:xfrm>
            <a:off x="4350178" y="1767059"/>
            <a:ext cx="1106087" cy="400108"/>
            <a:chOff x="2475313" y="1714442"/>
            <a:chExt cx="1106087" cy="400108"/>
          </a:xfrm>
        </p:grpSpPr>
        <p:sp>
          <p:nvSpPr>
            <p:cNvPr id="28" name="文本框 27"/>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问题二</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29" name="流程图: 终止 28"/>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6735735" y="1767059"/>
            <a:ext cx="1106087" cy="400108"/>
            <a:chOff x="2475313" y="1714442"/>
            <a:chExt cx="1106087" cy="400108"/>
          </a:xfrm>
        </p:grpSpPr>
        <p:sp>
          <p:nvSpPr>
            <p:cNvPr id="31" name="文本框 30"/>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问题三</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32" name="流程图: 终止 31"/>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9121293" y="1767059"/>
            <a:ext cx="1106087" cy="400108"/>
            <a:chOff x="2475313" y="1714442"/>
            <a:chExt cx="1106087" cy="400108"/>
          </a:xfrm>
        </p:grpSpPr>
        <p:sp>
          <p:nvSpPr>
            <p:cNvPr id="34" name="文本框 33"/>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问题四</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35" name="流程图: 终止 34"/>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1612801"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0" name="文本框 39"/>
          <p:cNvSpPr txBox="1"/>
          <p:nvPr/>
        </p:nvSpPr>
        <p:spPr>
          <a:xfrm>
            <a:off x="3992129"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1" name="文本框 40"/>
          <p:cNvSpPr txBox="1"/>
          <p:nvPr/>
        </p:nvSpPr>
        <p:spPr>
          <a:xfrm>
            <a:off x="6371457" y="2375527"/>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2" name="文本框 41"/>
          <p:cNvSpPr txBox="1"/>
          <p:nvPr/>
        </p:nvSpPr>
        <p:spPr>
          <a:xfrm>
            <a:off x="8763244" y="2375526"/>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3" name="文本框 42"/>
          <p:cNvSpPr txBox="1"/>
          <p:nvPr/>
        </p:nvSpPr>
        <p:spPr>
          <a:xfrm>
            <a:off x="1609687" y="4806840"/>
            <a:ext cx="8972626"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4" name="文本框 43"/>
          <p:cNvSpPr txBox="1"/>
          <p:nvPr/>
        </p:nvSpPr>
        <p:spPr>
          <a:xfrm>
            <a:off x="5488357" y="4360422"/>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解决方法</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问题讨论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964621" y="1767059"/>
            <a:ext cx="1106087" cy="400108"/>
            <a:chOff x="2475313" y="1714442"/>
            <a:chExt cx="1106087" cy="400108"/>
          </a:xfrm>
        </p:grpSpPr>
        <p:sp>
          <p:nvSpPr>
            <p:cNvPr id="2" name="流程图: 终止 1"/>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问题一</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7" name="组合 26"/>
          <p:cNvGrpSpPr/>
          <p:nvPr/>
        </p:nvGrpSpPr>
        <p:grpSpPr>
          <a:xfrm>
            <a:off x="4350178" y="1767059"/>
            <a:ext cx="1106087" cy="400108"/>
            <a:chOff x="2475313" y="1714442"/>
            <a:chExt cx="1106087" cy="400108"/>
          </a:xfrm>
        </p:grpSpPr>
        <p:sp>
          <p:nvSpPr>
            <p:cNvPr id="29" name="流程图: 终止 28"/>
            <p:cNvSpPr/>
            <p:nvPr/>
          </p:nvSpPr>
          <p:spPr>
            <a:xfrm>
              <a:off x="2475313" y="1725264"/>
              <a:ext cx="1106087" cy="378464"/>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问题二</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0" name="组合 29"/>
          <p:cNvGrpSpPr/>
          <p:nvPr/>
        </p:nvGrpSpPr>
        <p:grpSpPr>
          <a:xfrm>
            <a:off x="6735735" y="1767059"/>
            <a:ext cx="1106087" cy="400108"/>
            <a:chOff x="2475313" y="1714442"/>
            <a:chExt cx="1106087" cy="400108"/>
          </a:xfrm>
        </p:grpSpPr>
        <p:sp>
          <p:nvSpPr>
            <p:cNvPr id="31" name="文本框 30"/>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问题三</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32" name="流程图: 终止 31"/>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9121293" y="1767059"/>
            <a:ext cx="1106087" cy="400108"/>
            <a:chOff x="2475313" y="1714442"/>
            <a:chExt cx="1106087" cy="400108"/>
          </a:xfrm>
        </p:grpSpPr>
        <p:sp>
          <p:nvSpPr>
            <p:cNvPr id="34" name="文本框 33"/>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问题四</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35" name="流程图: 终止 34"/>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1612801"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0" name="文本框 39"/>
          <p:cNvSpPr txBox="1"/>
          <p:nvPr/>
        </p:nvSpPr>
        <p:spPr>
          <a:xfrm>
            <a:off x="3992129"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1" name="文本框 40"/>
          <p:cNvSpPr txBox="1"/>
          <p:nvPr/>
        </p:nvSpPr>
        <p:spPr>
          <a:xfrm>
            <a:off x="6371457" y="2375527"/>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2" name="文本框 41"/>
          <p:cNvSpPr txBox="1"/>
          <p:nvPr/>
        </p:nvSpPr>
        <p:spPr>
          <a:xfrm>
            <a:off x="8763244" y="2375526"/>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3" name="文本框 42"/>
          <p:cNvSpPr txBox="1"/>
          <p:nvPr/>
        </p:nvSpPr>
        <p:spPr>
          <a:xfrm>
            <a:off x="1609687" y="4806840"/>
            <a:ext cx="8972626"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4" name="文本框 43"/>
          <p:cNvSpPr txBox="1"/>
          <p:nvPr/>
        </p:nvSpPr>
        <p:spPr>
          <a:xfrm>
            <a:off x="5488357" y="4360422"/>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解决方法</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问题讨论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964621" y="1767059"/>
            <a:ext cx="1106087" cy="400108"/>
            <a:chOff x="2475313" y="1714442"/>
            <a:chExt cx="1106087" cy="400108"/>
          </a:xfrm>
        </p:grpSpPr>
        <p:sp>
          <p:nvSpPr>
            <p:cNvPr id="2" name="流程图: 终止 1"/>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问题一</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7" name="组合 26"/>
          <p:cNvGrpSpPr/>
          <p:nvPr/>
        </p:nvGrpSpPr>
        <p:grpSpPr>
          <a:xfrm>
            <a:off x="4350178" y="1767059"/>
            <a:ext cx="1106087" cy="400108"/>
            <a:chOff x="2475313" y="1714442"/>
            <a:chExt cx="1106087" cy="400108"/>
          </a:xfrm>
        </p:grpSpPr>
        <p:sp>
          <p:nvSpPr>
            <p:cNvPr id="28" name="文本框 27"/>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问题二</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29" name="流程图: 终止 28"/>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6735735" y="1767059"/>
            <a:ext cx="1106087" cy="400108"/>
            <a:chOff x="2475313" y="1714442"/>
            <a:chExt cx="1106087" cy="400108"/>
          </a:xfrm>
        </p:grpSpPr>
        <p:sp>
          <p:nvSpPr>
            <p:cNvPr id="32" name="流程图: 终止 31"/>
            <p:cNvSpPr/>
            <p:nvPr/>
          </p:nvSpPr>
          <p:spPr>
            <a:xfrm>
              <a:off x="2475313" y="1725264"/>
              <a:ext cx="1106087" cy="378464"/>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文本框 30"/>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问题三</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33" name="组合 32"/>
          <p:cNvGrpSpPr/>
          <p:nvPr/>
        </p:nvGrpSpPr>
        <p:grpSpPr>
          <a:xfrm>
            <a:off x="9121293" y="1767059"/>
            <a:ext cx="1106087" cy="400108"/>
            <a:chOff x="2475313" y="1714442"/>
            <a:chExt cx="1106087" cy="400108"/>
          </a:xfrm>
        </p:grpSpPr>
        <p:sp>
          <p:nvSpPr>
            <p:cNvPr id="34" name="文本框 33"/>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问题四</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35" name="流程图: 终止 34"/>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1612801"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0" name="文本框 39"/>
          <p:cNvSpPr txBox="1"/>
          <p:nvPr/>
        </p:nvSpPr>
        <p:spPr>
          <a:xfrm>
            <a:off x="3992129"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1" name="文本框 40"/>
          <p:cNvSpPr txBox="1"/>
          <p:nvPr/>
        </p:nvSpPr>
        <p:spPr>
          <a:xfrm>
            <a:off x="6371457" y="2375527"/>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2" name="文本框 41"/>
          <p:cNvSpPr txBox="1"/>
          <p:nvPr/>
        </p:nvSpPr>
        <p:spPr>
          <a:xfrm>
            <a:off x="8763244" y="2375526"/>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3" name="文本框 42"/>
          <p:cNvSpPr txBox="1"/>
          <p:nvPr/>
        </p:nvSpPr>
        <p:spPr>
          <a:xfrm>
            <a:off x="1609687" y="4806840"/>
            <a:ext cx="8972626"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4" name="文本框 43"/>
          <p:cNvSpPr txBox="1"/>
          <p:nvPr/>
        </p:nvSpPr>
        <p:spPr>
          <a:xfrm>
            <a:off x="5488357" y="4360422"/>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解决方法</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问题讨论</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1964621" y="1767059"/>
            <a:ext cx="1106087" cy="400108"/>
            <a:chOff x="2475313" y="1714442"/>
            <a:chExt cx="1106087" cy="400108"/>
          </a:xfrm>
        </p:grpSpPr>
        <p:sp>
          <p:nvSpPr>
            <p:cNvPr id="2" name="流程图: 终止 1"/>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问题一</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grpSp>
        <p:nvGrpSpPr>
          <p:cNvPr id="27" name="组合 26"/>
          <p:cNvGrpSpPr/>
          <p:nvPr/>
        </p:nvGrpSpPr>
        <p:grpSpPr>
          <a:xfrm>
            <a:off x="4350178" y="1767059"/>
            <a:ext cx="1106087" cy="400108"/>
            <a:chOff x="2475313" y="1714442"/>
            <a:chExt cx="1106087" cy="400108"/>
          </a:xfrm>
        </p:grpSpPr>
        <p:sp>
          <p:nvSpPr>
            <p:cNvPr id="28" name="文本框 27"/>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问题二</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29" name="流程图: 终止 28"/>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6735735" y="1767059"/>
            <a:ext cx="1106087" cy="400108"/>
            <a:chOff x="2475313" y="1714442"/>
            <a:chExt cx="1106087" cy="400108"/>
          </a:xfrm>
        </p:grpSpPr>
        <p:sp>
          <p:nvSpPr>
            <p:cNvPr id="31" name="文本框 30"/>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问题三</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32" name="流程图: 终止 31"/>
            <p:cNvSpPr/>
            <p:nvPr/>
          </p:nvSpPr>
          <p:spPr>
            <a:xfrm>
              <a:off x="2475313" y="1725264"/>
              <a:ext cx="1106087" cy="378464"/>
            </a:xfrm>
            <a:prstGeom prst="flowChartTerminator">
              <a:avLst/>
            </a:prstGeom>
            <a:no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9121293" y="1767059"/>
            <a:ext cx="1106087" cy="400108"/>
            <a:chOff x="2475313" y="1714442"/>
            <a:chExt cx="1106087" cy="400108"/>
          </a:xfrm>
        </p:grpSpPr>
        <p:sp>
          <p:nvSpPr>
            <p:cNvPr id="35" name="流程图: 终止 34"/>
            <p:cNvSpPr/>
            <p:nvPr/>
          </p:nvSpPr>
          <p:spPr>
            <a:xfrm>
              <a:off x="2475313" y="1725264"/>
              <a:ext cx="1106087" cy="378464"/>
            </a:xfrm>
            <a:prstGeom prst="flowChartTerminator">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文本框 33"/>
            <p:cNvSpPr txBox="1"/>
            <p:nvPr/>
          </p:nvSpPr>
          <p:spPr>
            <a:xfrm>
              <a:off x="2548521" y="1714442"/>
              <a:ext cx="959671"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问题四</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grpSp>
      <p:sp>
        <p:nvSpPr>
          <p:cNvPr id="39" name="文本框 38"/>
          <p:cNvSpPr txBox="1"/>
          <p:nvPr/>
        </p:nvSpPr>
        <p:spPr>
          <a:xfrm>
            <a:off x="1612801"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0" name="文本框 39"/>
          <p:cNvSpPr txBox="1"/>
          <p:nvPr/>
        </p:nvSpPr>
        <p:spPr>
          <a:xfrm>
            <a:off x="3992129" y="2375528"/>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1" name="文本框 40"/>
          <p:cNvSpPr txBox="1"/>
          <p:nvPr/>
        </p:nvSpPr>
        <p:spPr>
          <a:xfrm>
            <a:off x="6371457" y="2375527"/>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2" name="文本框 41"/>
          <p:cNvSpPr txBox="1"/>
          <p:nvPr/>
        </p:nvSpPr>
        <p:spPr>
          <a:xfrm>
            <a:off x="8763244" y="2375526"/>
            <a:ext cx="1822183" cy="163121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3" name="文本框 42"/>
          <p:cNvSpPr txBox="1"/>
          <p:nvPr/>
        </p:nvSpPr>
        <p:spPr>
          <a:xfrm>
            <a:off x="1609687" y="4806840"/>
            <a:ext cx="8972626"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44" name="文本框 43"/>
          <p:cNvSpPr txBox="1"/>
          <p:nvPr/>
        </p:nvSpPr>
        <p:spPr>
          <a:xfrm>
            <a:off x="5488357" y="4360422"/>
            <a:ext cx="1215286"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dirty="0">
                <a:solidFill>
                  <a:srgbClr val="002060"/>
                </a:solidFill>
                <a:latin typeface="方正细圆简体" panose="03000509000000000000" pitchFamily="65" charset="-122"/>
                <a:ea typeface="方正细圆简体" panose="03000509000000000000" pitchFamily="65" charset="-122"/>
              </a:rPr>
              <a:t>解决方法</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论文总结</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
        <p:nvSpPr>
          <p:cNvPr id="36" name="文本框 35"/>
          <p:cNvSpPr txBox="1"/>
          <p:nvPr/>
        </p:nvSpPr>
        <p:spPr>
          <a:xfrm>
            <a:off x="3074578" y="2305617"/>
            <a:ext cx="6042845" cy="224676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在此输入有关的内容</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667" r="1667"/>
          <a:stretch>
            <a:fillRect/>
          </a:stretch>
        </p:blipFill>
        <p:spPr>
          <a:xfrm>
            <a:off x="0" y="0"/>
            <a:ext cx="12192000" cy="6858000"/>
          </a:xfrm>
          <a:prstGeom prst="rect">
            <a:avLst/>
          </a:prstGeom>
        </p:spPr>
      </p:pic>
      <p:sp>
        <p:nvSpPr>
          <p:cNvPr id="18" name="文本框 17"/>
          <p:cNvSpPr txBox="1"/>
          <p:nvPr/>
        </p:nvSpPr>
        <p:spPr>
          <a:xfrm>
            <a:off x="5273169" y="555730"/>
            <a:ext cx="1645662" cy="52321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800" dirty="0">
                <a:solidFill>
                  <a:srgbClr val="002060"/>
                </a:solidFill>
                <a:latin typeface="方正细圆简体" panose="03000509000000000000" pitchFamily="65" charset="-122"/>
                <a:ea typeface="方正细圆简体" panose="03000509000000000000" pitchFamily="65" charset="-122"/>
              </a:rPr>
              <a:t>答辩结束</a:t>
            </a:r>
            <a:endParaRPr lang="zh-HK" altLang="en-US" sz="2800" dirty="0">
              <a:solidFill>
                <a:srgbClr val="002060"/>
              </a:solidFill>
              <a:latin typeface="方正细圆简体" panose="03000509000000000000" pitchFamily="65" charset="-122"/>
              <a:ea typeface="方正细圆简体" panose="03000509000000000000" pitchFamily="65" charset="-122"/>
            </a:endParaRPr>
          </a:p>
        </p:txBody>
      </p:sp>
      <p:grpSp>
        <p:nvGrpSpPr>
          <p:cNvPr id="19" name="组合 18"/>
          <p:cNvGrpSpPr/>
          <p:nvPr/>
        </p:nvGrpSpPr>
        <p:grpSpPr>
          <a:xfrm>
            <a:off x="5032772" y="1078948"/>
            <a:ext cx="2126456" cy="108000"/>
            <a:chOff x="5026819" y="2872117"/>
            <a:chExt cx="2126456" cy="108000"/>
          </a:xfrm>
        </p:grpSpPr>
        <p:sp>
          <p:nvSpPr>
            <p:cNvPr id="20" name="椭圆 19"/>
            <p:cNvSpPr/>
            <p:nvPr/>
          </p:nvSpPr>
          <p:spPr>
            <a:xfrm>
              <a:off x="6035687" y="2872117"/>
              <a:ext cx="108000" cy="108000"/>
            </a:xfrm>
            <a:prstGeom prst="ellipse">
              <a:avLst/>
            </a:prstGeom>
            <a:solidFill>
              <a:srgbClr val="FF7D45"/>
            </a:solidFill>
            <a:ln>
              <a:solidFill>
                <a:srgbClr val="FF7D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直接连接符 20"/>
            <p:cNvCxnSpPr>
              <a:stCxn id="20" idx="6"/>
            </p:cNvCxnSpPr>
            <p:nvPr/>
          </p:nvCxnSpPr>
          <p:spPr>
            <a:xfrm>
              <a:off x="6143687" y="2926117"/>
              <a:ext cx="100958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0" idx="2"/>
            </p:cNvCxnSpPr>
            <p:nvPr/>
          </p:nvCxnSpPr>
          <p:spPr>
            <a:xfrm flipH="1">
              <a:off x="5026819" y="2926117"/>
              <a:ext cx="1008868" cy="0"/>
            </a:xfrm>
            <a:prstGeom prst="line">
              <a:avLst/>
            </a:prstGeom>
            <a:ln>
              <a:solidFill>
                <a:srgbClr val="FF7D45"/>
              </a:solidFill>
            </a:ln>
          </p:spPr>
          <p:style>
            <a:lnRef idx="1">
              <a:schemeClr val="accent1"/>
            </a:lnRef>
            <a:fillRef idx="0">
              <a:schemeClr val="accent1"/>
            </a:fillRef>
            <a:effectRef idx="0">
              <a:schemeClr val="accent1"/>
            </a:effectRef>
            <a:fontRef idx="minor">
              <a:schemeClr val="tx1"/>
            </a:fontRef>
          </p:style>
        </p:cxnSp>
      </p:grpSp>
      <p:sp>
        <p:nvSpPr>
          <p:cNvPr id="36" name="文本框 35"/>
          <p:cNvSpPr txBox="1"/>
          <p:nvPr/>
        </p:nvSpPr>
        <p:spPr>
          <a:xfrm>
            <a:off x="3074578" y="2178978"/>
            <a:ext cx="6042845" cy="99225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1600" dirty="0">
                <a:solidFill>
                  <a:srgbClr val="002060"/>
                </a:solidFill>
                <a:latin typeface="方正细圆简体" panose="03000509000000000000" pitchFamily="65" charset="-122"/>
                <a:ea typeface="方正细圆简体" panose="03000509000000000000" pitchFamily="65" charset="-122"/>
              </a:rPr>
              <a:t>在这里输入您的结束语在这里输入您的结束语在这里输入您的结束语在这里输入您的结束语在这里输入您的结束语在这里输入您的结束语在这里输入您的结束语在这里输入您的结束语</a:t>
            </a:r>
            <a:endParaRPr lang="zh-HK" altLang="en-US" sz="1600" dirty="0">
              <a:solidFill>
                <a:srgbClr val="002060"/>
              </a:solidFill>
              <a:latin typeface="方正细圆简体" panose="03000509000000000000" pitchFamily="65" charset="-122"/>
              <a:ea typeface="方正细圆简体" panose="03000509000000000000" pitchFamily="65" charset="-122"/>
            </a:endParaRPr>
          </a:p>
        </p:txBody>
      </p:sp>
      <p:sp>
        <p:nvSpPr>
          <p:cNvPr id="10" name="文本框 9"/>
          <p:cNvSpPr txBox="1"/>
          <p:nvPr/>
        </p:nvSpPr>
        <p:spPr>
          <a:xfrm>
            <a:off x="3730794" y="3525021"/>
            <a:ext cx="4730412"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2000" dirty="0">
                <a:solidFill>
                  <a:srgbClr val="002060"/>
                </a:solidFill>
                <a:latin typeface="方正细圆简体" panose="03000509000000000000" pitchFamily="65" charset="-122"/>
                <a:ea typeface="方正细圆简体" panose="03000509000000000000" pitchFamily="65" charset="-122"/>
              </a:rPr>
              <a:t>特别感谢李导师对我的论文的细心指导！</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
        <p:nvSpPr>
          <p:cNvPr id="11" name="文本框 10"/>
          <p:cNvSpPr txBox="1"/>
          <p:nvPr/>
        </p:nvSpPr>
        <p:spPr>
          <a:xfrm>
            <a:off x="4605494" y="4278915"/>
            <a:ext cx="2981013"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7695"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2000" dirty="0">
                <a:solidFill>
                  <a:srgbClr val="002060"/>
                </a:solidFill>
                <a:latin typeface="方正细圆简体" panose="03000509000000000000" pitchFamily="65" charset="-122"/>
                <a:ea typeface="方正细圆简体" panose="03000509000000000000" pitchFamily="65" charset="-122"/>
              </a:rPr>
              <a:t>谢谢各位老师的现场指导！</a:t>
            </a:r>
            <a:endParaRPr lang="zh-HK" altLang="en-US" sz="2000" dirty="0">
              <a:solidFill>
                <a:srgbClr val="002060"/>
              </a:solidFill>
              <a:latin typeface="方正细圆简体" panose="03000509000000000000" pitchFamily="65" charset="-122"/>
              <a:ea typeface="方正细圆简体" panose="03000509000000000000" pitchFamily="65"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1788</Words>
  <Application>Microsoft Office PowerPoint</Application>
  <PresentationFormat>自定义</PresentationFormat>
  <Paragraphs>129</Paragraphs>
  <Slides>18</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18</vt:i4>
      </vt:variant>
    </vt:vector>
  </HeadingPairs>
  <TitlesOfParts>
    <vt:vector size="26" baseType="lpstr">
      <vt:lpstr>Arial</vt:lpstr>
      <vt:lpstr>宋体</vt:lpstr>
      <vt:lpstr>Calibri</vt:lpstr>
      <vt:lpstr>方正细圆简体</vt:lpstr>
      <vt:lpstr>等线</vt:lpstr>
      <vt:lpstr>等线 Light</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Sky123.Org</cp:lastModifiedBy>
  <cp:revision>26</cp:revision>
  <dcterms:created xsi:type="dcterms:W3CDTF">2016-05-10T00:22:00Z</dcterms:created>
  <dcterms:modified xsi:type="dcterms:W3CDTF">2018-01-24T02:21:41Z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