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2" r:id="rId5"/>
    <p:sldId id="264" r:id="rId6"/>
    <p:sldId id="268" r:id="rId7"/>
    <p:sldId id="269" r:id="rId8"/>
    <p:sldId id="274" r:id="rId9"/>
    <p:sldId id="291" r:id="rId10"/>
    <p:sldId id="300" r:id="rId11"/>
    <p:sldId id="306" r:id="rId12"/>
    <p:sldId id="308" r:id="rId13"/>
    <p:sldId id="307" r:id="rId14"/>
    <p:sldId id="311" r:id="rId15"/>
    <p:sldId id="327" r:id="rId16"/>
  </p:sldIdLst>
  <p:sldSz cx="9144000" cy="5715000" type="screen16x10"/>
  <p:notesSz cx="6858000" cy="9144000"/>
  <p:embeddedFontLs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方正兰亭特黑简体" charset="-122"/>
      <p:regular r:id="rId22"/>
    </p:embeddedFont>
    <p:embeddedFont>
      <p:font typeface="方正兰亭细黑_GBK_M" charset="2"/>
      <p:regular r:id="rId23"/>
    </p:embeddedFont>
    <p:embeddedFont>
      <p:font typeface="方正兰亭纤黑_GBK" charset="-122"/>
      <p:regular r:id="rId24"/>
    </p:embeddedFont>
    <p:embeddedFont>
      <p:font typeface="Rockwell" pitchFamily="18" charset="0"/>
      <p:regular r:id="rId25"/>
      <p:bold r:id="rId26"/>
      <p:italic r:id="rId27"/>
      <p:boldItalic r:id="rId28"/>
    </p:embeddedFont>
    <p:embeddedFont>
      <p:font typeface="Estrangelo Edessa" pitchFamily="66" charset="0"/>
      <p:regular r:id="rId29"/>
    </p:embeddedFont>
    <p:embeddedFont>
      <p:font typeface="方正兰亭细黑_GBK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4E4E4"/>
    <a:srgbClr val="EAEAEA"/>
    <a:srgbClr val="F2F2F2"/>
    <a:srgbClr val="494949"/>
    <a:srgbClr val="020202"/>
    <a:srgbClr val="ECECEC"/>
    <a:srgbClr val="DEDEDE"/>
    <a:srgbClr val="F0F0F0"/>
    <a:srgbClr val="C6C6C7"/>
    <a:srgbClr val="E6E6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303" autoAdjust="0"/>
    <p:restoredTop sz="94660"/>
  </p:normalViewPr>
  <p:slideViewPr>
    <p:cSldViewPr>
      <p:cViewPr varScale="1">
        <p:scale>
          <a:sx n="127" d="100"/>
          <a:sy n="127" d="100"/>
        </p:scale>
        <p:origin x="-1794" y="-8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7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73C77-E270-444F-8ECA-FAAA1348635E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C138B-E503-465B-B8EB-15D096F07AF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096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C138B-E503-465B-B8EB-15D096F07AF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:\老板\bg.jp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729"/>
          <a:stretch/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55"/>
          <a:stretch/>
        </p:blipFill>
        <p:spPr bwMode="auto">
          <a:xfrm>
            <a:off x="-285784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61" t="46435" r="32158"/>
          <a:stretch/>
        </p:blipFill>
        <p:spPr bwMode="auto">
          <a:xfrm>
            <a:off x="3421626" y="2857500"/>
            <a:ext cx="5722374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9390" y="2209428"/>
            <a:ext cx="1478754" cy="1043949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Documents and Settings\Administrator\桌面\新建文件夹 (3)\未标题-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2700000">
            <a:off x="4461269" y="2680224"/>
            <a:ext cx="491477" cy="501390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4904015" y="1724025"/>
            <a:ext cx="2396381" cy="1349499"/>
            <a:chOff x="5529259" y="1724025"/>
            <a:chExt cx="2396381" cy="1349499"/>
          </a:xfrm>
        </p:grpSpPr>
        <p:pic>
          <p:nvPicPr>
            <p:cNvPr id="15" name="Picture 4" descr="F:\老板\云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5985" r="11428" b="8667"/>
            <a:stretch/>
          </p:blipFill>
          <p:spPr bwMode="auto">
            <a:xfrm rot="10800000" flipV="1">
              <a:off x="5529259" y="1724025"/>
              <a:ext cx="2396381" cy="766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5529259" y="2400035"/>
              <a:ext cx="2396381" cy="6734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55" b="78980"/>
          <a:stretch/>
        </p:blipFill>
        <p:spPr bwMode="auto">
          <a:xfrm>
            <a:off x="0" y="0"/>
            <a:ext cx="9144000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2"/>
          <a:stretch/>
        </p:blipFill>
        <p:spPr bwMode="auto">
          <a:xfrm>
            <a:off x="5992957" y="0"/>
            <a:ext cx="2574373" cy="133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4282" y="1214426"/>
            <a:ext cx="5286412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600"/>
              </a:lnSpc>
            </a:pPr>
            <a:r>
              <a:rPr lang="zh-CN" altLang="en-US" sz="5400" dirty="0" smtClean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厨房</a:t>
            </a:r>
            <a:endParaRPr lang="en-US" altLang="zh-CN" sz="5400" dirty="0" smtClean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  <a:cs typeface="方正兰亭细黑_GBK_M" pitchFamily="2" charset="2"/>
            </a:endParaRPr>
          </a:p>
          <a:p>
            <a:pPr>
              <a:lnSpc>
                <a:spcPts val="5600"/>
              </a:lnSpc>
            </a:pPr>
            <a:r>
              <a:rPr lang="zh-CN" altLang="en-US" sz="5400" dirty="0" smtClean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用品介绍</a:t>
            </a:r>
            <a:r>
              <a:rPr lang="en-US" altLang="zh-CN" sz="5400" dirty="0" smtClean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PPT</a:t>
            </a:r>
            <a:endParaRPr lang="zh-CN" altLang="en-US" sz="5400" dirty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  <a:cs typeface="方正兰亭细黑_GBK_M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141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8.27318E-7 L 0.13195 8.27318E-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7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0000" y="4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3195 8.27318E-7 L 0.13195 -0.419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98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935596" y="2821496"/>
            <a:ext cx="936104" cy="93610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3000">
                <a:schemeClr val="bg1">
                  <a:alpha val="62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755576" y="3289548"/>
            <a:ext cx="76328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699772" y="1422865"/>
            <a:ext cx="1512168" cy="714555"/>
            <a:chOff x="4818646" y="1422865"/>
            <a:chExt cx="1512168" cy="714555"/>
          </a:xfrm>
        </p:grpSpPr>
        <p:sp>
          <p:nvSpPr>
            <p:cNvPr id="33" name="TextBox 32"/>
            <p:cNvSpPr txBox="1"/>
            <p:nvPr/>
          </p:nvSpPr>
          <p:spPr>
            <a:xfrm>
              <a:off x="4854650" y="1422865"/>
              <a:ext cx="1476164" cy="714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56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方正兰亭纤黑_GBK" pitchFamily="2" charset="-122"/>
                  <a:ea typeface="方正兰亭纤黑_GBK" pitchFamily="2" charset="-122"/>
                  <a:cs typeface="方正兰亭细黑_GBK_M" pitchFamily="2" charset="2"/>
                </a:rPr>
                <a:t>Content</a:t>
              </a:r>
              <a:endParaRPr lang="zh-CN" altLang="en-US" sz="24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818646" y="1746801"/>
              <a:ext cx="0" cy="30716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59633" y="3145532"/>
            <a:ext cx="288032" cy="288032"/>
            <a:chOff x="1403648" y="2425452"/>
            <a:chExt cx="288032" cy="288032"/>
          </a:xfrm>
        </p:grpSpPr>
        <p:sp>
          <p:nvSpPr>
            <p:cNvPr id="10" name="椭圆 9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34338" y="3145532"/>
            <a:ext cx="288032" cy="288032"/>
            <a:chOff x="1403648" y="2425452"/>
            <a:chExt cx="288032" cy="288032"/>
          </a:xfrm>
        </p:grpSpPr>
        <p:sp>
          <p:nvSpPr>
            <p:cNvPr id="17" name="椭圆 16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09043" y="3145532"/>
            <a:ext cx="288032" cy="288032"/>
            <a:chOff x="1403648" y="2425452"/>
            <a:chExt cx="288032" cy="288032"/>
          </a:xfrm>
        </p:grpSpPr>
        <p:sp>
          <p:nvSpPr>
            <p:cNvPr id="20" name="椭圆 19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83748" y="3145532"/>
            <a:ext cx="288032" cy="288032"/>
            <a:chOff x="1403648" y="2425452"/>
            <a:chExt cx="288032" cy="288032"/>
          </a:xfrm>
        </p:grpSpPr>
        <p:sp>
          <p:nvSpPr>
            <p:cNvPr id="23" name="椭圆 22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58453" y="3145532"/>
            <a:ext cx="288032" cy="288032"/>
            <a:chOff x="1403648" y="2425452"/>
            <a:chExt cx="288032" cy="288032"/>
          </a:xfrm>
        </p:grpSpPr>
        <p:sp>
          <p:nvSpPr>
            <p:cNvPr id="26" name="椭圆 25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33158" y="3145532"/>
            <a:ext cx="288032" cy="288032"/>
            <a:chOff x="1403648" y="2425452"/>
            <a:chExt cx="288032" cy="288032"/>
          </a:xfrm>
        </p:grpSpPr>
        <p:sp>
          <p:nvSpPr>
            <p:cNvPr id="29" name="椭圆 28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80483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使命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146233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历程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219088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优势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283968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地位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364088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未来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44208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工程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052071" y="3531994"/>
            <a:ext cx="7056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Mission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147046" y="3531994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History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106687" y="3531994"/>
            <a:ext cx="9252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Advantage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262327" y="3531994"/>
            <a:ext cx="7264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Position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3462" y="3531994"/>
            <a:ext cx="628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Future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444208" y="3531994"/>
            <a:ext cx="6607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Project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707864" y="3145532"/>
            <a:ext cx="288032" cy="288032"/>
            <a:chOff x="1403648" y="2425452"/>
            <a:chExt cx="288032" cy="288032"/>
          </a:xfrm>
        </p:grpSpPr>
        <p:sp>
          <p:nvSpPr>
            <p:cNvPr id="39" name="椭圆 38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526069" y="271348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携手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44308" y="3531994"/>
            <a:ext cx="10230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Cooperation</a:t>
            </a:r>
            <a:endParaRPr lang="zh-CN" altLang="en-US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</p:txBody>
      </p:sp>
      <p:sp>
        <p:nvSpPr>
          <p:cNvPr id="43" name="TextBox 7"/>
          <p:cNvSpPr txBox="1"/>
          <p:nvPr/>
        </p:nvSpPr>
        <p:spPr>
          <a:xfrm>
            <a:off x="2334338" y="1487024"/>
            <a:ext cx="29523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  <a:cs typeface="方正兰亭细黑_GBK_M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967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13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1" grpId="0"/>
      <p:bldP spid="75" grpId="0"/>
      <p:bldP spid="76" grpId="0"/>
      <p:bldP spid="77" grpId="0"/>
      <p:bldP spid="78" grpId="0"/>
      <p:bldP spid="79" grpId="0"/>
      <p:bldP spid="81" grpId="0"/>
      <p:bldP spid="82" grpId="0"/>
      <p:bldP spid="83" grpId="0"/>
      <p:bldP spid="84" grpId="0"/>
      <p:bldP spid="85" grpId="0"/>
      <p:bldP spid="86" grpId="0"/>
      <p:bldP spid="41" grpId="0"/>
      <p:bldP spid="42" grpId="0"/>
      <p:bldP spid="43" grpId="0"/>
      <p:bldP spid="4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老板\使命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3736" y="1468760"/>
            <a:ext cx="619026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5576" y="2065412"/>
            <a:ext cx="4104456" cy="153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</a:rPr>
              <a:t>改善人类烹饪环境，把中国悠久的饮食文化与先进的科学技术相结合，让每个家庭</a:t>
            </a: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</a:rPr>
              <a:t>都享受到由精湛科技带来的轻</a:t>
            </a: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</a:rPr>
              <a:t>松烹饪。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企业使命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384200"/>
            <a:ext cx="7632848" cy="681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mission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514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品牌主张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384200"/>
            <a:ext cx="76328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Brand’s proposition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139952" y="-382860"/>
            <a:ext cx="5396632" cy="653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2716" y="1921396"/>
            <a:ext cx="4631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</a:t>
            </a: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1879067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716" y="707276"/>
            <a:ext cx="76328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发展历程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384200"/>
            <a:ext cx="7632848" cy="677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history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754028"/>
            <a:ext cx="358897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方正兰亭特黑简体" pitchFamily="2" charset="-122"/>
                <a:cs typeface="方正兰亭细黑_GBK_M" pitchFamily="2" charset="2"/>
              </a:rPr>
              <a:t>1979——1988</a:t>
            </a:r>
            <a:r>
              <a:rPr lang="zh-CN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创始与累积</a:t>
            </a: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替代文字。</a:t>
            </a:r>
            <a:endParaRPr lang="en-US" altLang="zh-CN" sz="1100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</a:t>
            </a:r>
            <a:r>
              <a:rPr lang="en-US" altLang="zh-CN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and</a:t>
            </a: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7624" y="1837088"/>
            <a:ext cx="7200800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方正兰亭特黑简体" pitchFamily="2" charset="-122"/>
                <a:cs typeface="方正兰亭细黑_GBK_M" pitchFamily="2" charset="2"/>
              </a:rPr>
              <a:t>1989——1999</a:t>
            </a:r>
            <a:r>
              <a:rPr lang="zh-CN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崛起与创新</a:t>
            </a: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替代文字。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7624" y="2673032"/>
            <a:ext cx="6912768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方正兰亭特黑简体" pitchFamily="2" charset="-122"/>
                <a:cs typeface="方正兰亭细黑_GBK_M" pitchFamily="2" charset="2"/>
              </a:rPr>
              <a:t>2000——2010</a:t>
            </a:r>
            <a:r>
              <a:rPr lang="zh-CN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腾飞与超越</a:t>
            </a: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厨电市场替代文字。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7624" y="3487623"/>
            <a:ext cx="7177940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ea typeface="方正兰亭特黑简体" pitchFamily="2" charset="-122"/>
                <a:cs typeface="方正兰亭细黑_GBK_M" pitchFamily="2" charset="2"/>
              </a:rPr>
              <a:t>2011</a:t>
            </a:r>
            <a:r>
              <a:rPr lang="zh-CN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变革与领跑</a:t>
            </a: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进一步巩固吸油烟机行业领导者地位，替代文字。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079612" y="939572"/>
            <a:ext cx="0" cy="2905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971600" y="2860964"/>
            <a:ext cx="216024" cy="216024"/>
            <a:chOff x="1403648" y="2425452"/>
            <a:chExt cx="288032" cy="28803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1600" y="924993"/>
            <a:ext cx="216024" cy="216024"/>
            <a:chOff x="1403648" y="2425452"/>
            <a:chExt cx="288032" cy="28803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椭圆 20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1600" y="2032798"/>
            <a:ext cx="216024" cy="216024"/>
            <a:chOff x="1403648" y="2425452"/>
            <a:chExt cx="288032" cy="28803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4" name="椭圆 23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71600" y="3683496"/>
            <a:ext cx="216024" cy="216024"/>
            <a:chOff x="1403648" y="2425452"/>
            <a:chExt cx="288032" cy="28803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椭圆 26"/>
            <p:cNvSpPr/>
            <p:nvPr/>
          </p:nvSpPr>
          <p:spPr>
            <a:xfrm>
              <a:off x="1403648" y="2425452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75656" y="2497460"/>
              <a:ext cx="144016" cy="144016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82657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250" b="10569"/>
          <a:stretch/>
        </p:blipFill>
        <p:spPr bwMode="auto">
          <a:xfrm>
            <a:off x="0" y="1"/>
            <a:ext cx="9144000" cy="507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1"/>
            <a:ext cx="9142174" cy="5070743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50000">
                <a:schemeClr val="bg1">
                  <a:alpha val="70000"/>
                </a:schemeClr>
              </a:gs>
              <a:gs pos="100000">
                <a:schemeClr val="bg1">
                  <a:alpha val="9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文化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524428"/>
            <a:ext cx="7632848" cy="396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5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Geographical culture</a:t>
            </a:r>
            <a:endParaRPr lang="zh-CN" altLang="en-US" sz="145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1828508"/>
            <a:ext cx="5781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方正兰亭特黑简体" pitchFamily="2" charset="-122"/>
                <a:ea typeface="方正兰亭特黑简体" pitchFamily="2" charset="-122"/>
              </a:rPr>
              <a:t>良渚文化</a:t>
            </a:r>
            <a:endParaRPr lang="en-US" altLang="zh-CN" sz="1400" dirty="0">
              <a:latin typeface="方正兰亭特黑简体" pitchFamily="2" charset="-122"/>
              <a:ea typeface="方正兰亭特黑简体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方正兰亭纤黑_GBK" pitchFamily="2" charset="-122"/>
                <a:ea typeface="方正兰亭纤黑_GBK" pitchFamily="2" charset="-122"/>
              </a:rPr>
              <a:t>良渚是我国一支重要的古文明，起源于浙江余杭，丰富的陶器、玉器、蚕丝等出土文物证明，她的物质文化十分发达，特别是在农业、手工业、纺织业等方面。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5576" y="3344343"/>
            <a:ext cx="5781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方正兰亭特黑简体" pitchFamily="2" charset="-122"/>
                <a:ea typeface="方正兰亭特黑简体" pitchFamily="2" charset="-122"/>
              </a:rPr>
              <a:t>烹饪文化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方正兰亭纤黑_GBK" pitchFamily="2" charset="-122"/>
                <a:ea typeface="方正兰亭纤黑_GBK" pitchFamily="2" charset="-122"/>
              </a:rPr>
              <a:t>陶器的发明是人类发展史上的划时代标志，也是烹饪史上划时代的大事，因为“陶烹”远比“石烹”先进。相传黄帝“始造釜甑，</a:t>
            </a:r>
            <a:r>
              <a:rPr lang="en-US" altLang="zh-CN" sz="1400" dirty="0">
                <a:latin typeface="方正兰亭纤黑_GBK" pitchFamily="2" charset="-122"/>
                <a:ea typeface="方正兰亭纤黑_GBK" pitchFamily="2" charset="-122"/>
              </a:rPr>
              <a:t>……</a:t>
            </a:r>
            <a:r>
              <a:rPr lang="zh-CN" altLang="en-US" sz="1400" dirty="0">
                <a:latin typeface="方正兰亭纤黑_GBK" pitchFamily="2" charset="-122"/>
                <a:ea typeface="方正兰亭纤黑_GBK" pitchFamily="2" charset="-122"/>
              </a:rPr>
              <a:t>始蒸谷为饭。烹谷为粥。”釜、甑都是陶器中的烹任器。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6537012" y="769268"/>
            <a:ext cx="1808832" cy="4028456"/>
            <a:chOff x="6537012" y="769268"/>
            <a:chExt cx="1808832" cy="4028456"/>
          </a:xfrm>
        </p:grpSpPr>
        <p:pic>
          <p:nvPicPr>
            <p:cNvPr id="7172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332" b="14366"/>
            <a:stretch/>
          </p:blipFill>
          <p:spPr bwMode="auto">
            <a:xfrm>
              <a:off x="6537012" y="3505572"/>
              <a:ext cx="1808832" cy="10305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806" b="8806"/>
            <a:stretch/>
          </p:blipFill>
          <p:spPr bwMode="auto">
            <a:xfrm>
              <a:off x="6537012" y="2114990"/>
              <a:ext cx="1808832" cy="10305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000"/>
            <a:stretch/>
          </p:blipFill>
          <p:spPr bwMode="auto">
            <a:xfrm>
              <a:off x="6537012" y="769268"/>
              <a:ext cx="1808832" cy="10305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066967" y="179709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方正兰亭纤黑_GBK" pitchFamily="2" charset="-122"/>
                  <a:ea typeface="方正兰亭纤黑_GBK" pitchFamily="2" charset="-122"/>
                </a:rPr>
                <a:t>三彩杯盘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77199" y="3145532"/>
              <a:ext cx="9284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方正兰亭纤黑_GBK" pitchFamily="2" charset="-122"/>
                  <a:ea typeface="方正兰亭纤黑_GBK" pitchFamily="2" charset="-122"/>
                </a:rPr>
                <a:t>良渚玉器 勒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84838" y="4536114"/>
              <a:ext cx="131318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latin typeface="方正兰亭纤黑_GBK" pitchFamily="2" charset="-122"/>
                  <a:ea typeface="方正兰亭纤黑_GBK" pitchFamily="2" charset="-122"/>
                </a:rPr>
                <a:t>瓷青釉水波纹盖鼎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0058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Users\powerq\Desktop\5186946_101448092576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16860"/>
          <a:stretch/>
        </p:blipFill>
        <p:spPr bwMode="auto">
          <a:xfrm>
            <a:off x="0" y="1"/>
            <a:ext cx="9144000" cy="507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rgbClr val="013E81"/>
                </a:solidFill>
                <a:latin typeface="方正兰亭特黑简体" pitchFamily="2" charset="-122"/>
                <a:ea typeface="方正兰亭特黑简体" pitchFamily="2" charset="-122"/>
              </a:rPr>
              <a:t>地缘优势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524428"/>
            <a:ext cx="7632848" cy="396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50" dirty="0">
                <a:solidFill>
                  <a:srgbClr val="013E8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Geographical advantages</a:t>
            </a:r>
            <a:endParaRPr lang="zh-CN" altLang="en-US" sz="1450" dirty="0">
              <a:solidFill>
                <a:srgbClr val="013E8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51720" y="2433627"/>
            <a:ext cx="6336704" cy="2080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2500"/>
              </a:lnSpc>
            </a:pPr>
            <a:r>
              <a:rPr lang="en-US" altLang="zh-CN" sz="9600" dirty="0">
                <a:solidFill>
                  <a:schemeClr val="bg1"/>
                </a:solidFill>
                <a:latin typeface="Rockwell" pitchFamily="18" charset="0"/>
                <a:ea typeface="方正兰亭纤黑_GBK" pitchFamily="2" charset="-122"/>
              </a:rPr>
              <a:t>IN</a:t>
            </a:r>
          </a:p>
          <a:p>
            <a:pPr algn="r">
              <a:lnSpc>
                <a:spcPts val="6000"/>
              </a:lnSpc>
            </a:pPr>
            <a:r>
              <a:rPr lang="en-US" altLang="zh-CN" sz="6600" dirty="0">
                <a:solidFill>
                  <a:schemeClr val="bg1"/>
                </a:solidFill>
                <a:latin typeface="Rockwell" pitchFamily="18" charset="0"/>
                <a:ea typeface="方正兰亭纤黑_GBK" pitchFamily="2" charset="-122"/>
              </a:rPr>
              <a:t>NOWHERE</a:t>
            </a:r>
          </a:p>
          <a:p>
            <a:pPr algn="r">
              <a:lnSpc>
                <a:spcPts val="7000"/>
              </a:lnSpc>
            </a:pPr>
            <a:r>
              <a:rPr lang="en-US" altLang="zh-CN" sz="9600" dirty="0">
                <a:solidFill>
                  <a:schemeClr val="bg1"/>
                </a:solidFill>
                <a:latin typeface="Rockwell" pitchFamily="18" charset="0"/>
                <a:ea typeface="方正兰亭纤黑_GBK" pitchFamily="2" charset="-122"/>
              </a:rPr>
              <a:t>DAYS</a:t>
            </a:r>
            <a:endParaRPr lang="zh-CN" altLang="en-US" sz="1660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9632" y="895281"/>
            <a:ext cx="7105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013E81"/>
                </a:solidFill>
                <a:latin typeface="方正兰亭纤黑_GBK" pitchFamily="2" charset="-122"/>
                <a:ea typeface="方正兰亭纤黑_GBK" pitchFamily="2" charset="-122"/>
              </a:rPr>
              <a:t>而今天</a:t>
            </a:r>
            <a:endParaRPr lang="en-US" altLang="zh-CN" sz="1400" dirty="0">
              <a:solidFill>
                <a:srgbClr val="013E81"/>
              </a:solidFill>
              <a:latin typeface="方正兰亭纤黑_GBK" pitchFamily="2" charset="-122"/>
              <a:ea typeface="方正兰亭纤黑_GBK" pitchFamily="2" charset="-122"/>
            </a:endParaRPr>
          </a:p>
          <a:p>
            <a:pPr algn="r"/>
            <a:r>
              <a:rPr lang="zh-CN" altLang="en-US" sz="1400" dirty="0">
                <a:solidFill>
                  <a:srgbClr val="013E81"/>
                </a:solidFill>
                <a:latin typeface="方正兰亭纤黑_GBK" pitchFamily="2" charset="-122"/>
                <a:ea typeface="方正兰亭纤黑_GBK" pitchFamily="2" charset="-122"/>
              </a:rPr>
              <a:t>良渚文化发源地</a:t>
            </a:r>
            <a:r>
              <a:rPr lang="zh-CN" altLang="en-US" sz="1400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</a:rPr>
              <a:t>孕育</a:t>
            </a:r>
            <a:endParaRPr lang="zh-CN" altLang="en-US" sz="1400" dirty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2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372857" y="2595635"/>
            <a:ext cx="3484409" cy="1962212"/>
            <a:chOff x="1763688" y="2061373"/>
            <a:chExt cx="3484409" cy="1962212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3688" y="2061373"/>
              <a:ext cx="3484409" cy="1962212"/>
              <a:chOff x="5529259" y="1724025"/>
              <a:chExt cx="2396381" cy="1349499"/>
            </a:xfrm>
          </p:grpSpPr>
          <p:pic>
            <p:nvPicPr>
              <p:cNvPr id="22" name="Picture 4" descr="F:\老板\云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15985" r="11428" b="8667"/>
              <a:stretch/>
            </p:blipFill>
            <p:spPr bwMode="auto">
              <a:xfrm rot="10800000" flipV="1">
                <a:off x="5529259" y="1724025"/>
                <a:ext cx="2396381" cy="7667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矩形 22"/>
              <p:cNvSpPr/>
              <p:nvPr/>
            </p:nvSpPr>
            <p:spPr>
              <a:xfrm>
                <a:off x="5529259" y="2400035"/>
                <a:ext cx="2396381" cy="67348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兰亭特黑简体" pitchFamily="2" charset="-122"/>
                  <a:ea typeface="方正兰亭特黑简体" pitchFamily="2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2829796" y="2518946"/>
              <a:ext cx="15522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方正兰亭特黑简体" pitchFamily="2" charset="-122"/>
                  <a:ea typeface="方正兰亭特黑简体" pitchFamily="2" charset="-122"/>
                </a:rPr>
                <a:t>基础产品升级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55514" y="1899313"/>
            <a:ext cx="3592663" cy="2507539"/>
            <a:chOff x="4273792" y="1365051"/>
            <a:chExt cx="3592663" cy="2507539"/>
          </a:xfrm>
        </p:grpSpPr>
        <p:grpSp>
          <p:nvGrpSpPr>
            <p:cNvPr id="24" name="组合 23"/>
            <p:cNvGrpSpPr/>
            <p:nvPr/>
          </p:nvGrpSpPr>
          <p:grpSpPr>
            <a:xfrm>
              <a:off x="4273792" y="1365051"/>
              <a:ext cx="3592663" cy="2507539"/>
              <a:chOff x="5454808" y="1348980"/>
              <a:chExt cx="2470832" cy="1724544"/>
            </a:xfrm>
          </p:grpSpPr>
          <p:pic>
            <p:nvPicPr>
              <p:cNvPr id="25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 bwMode="auto">
              <a:xfrm rot="10800000" flipV="1">
                <a:off x="5454808" y="1348980"/>
                <a:ext cx="2212325" cy="15168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矩形 25"/>
              <p:cNvSpPr/>
              <p:nvPr/>
            </p:nvSpPr>
            <p:spPr>
              <a:xfrm>
                <a:off x="5529259" y="2400035"/>
                <a:ext cx="2396381" cy="67348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兰亭特黑简体" pitchFamily="2" charset="-122"/>
                  <a:ea typeface="方正兰亭特黑简体" pitchFamily="2" charset="-122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646262" y="2188012"/>
              <a:ext cx="15522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方正兰亭特黑简体" pitchFamily="2" charset="-122"/>
                  <a:ea typeface="方正兰亭特黑简体" pitchFamily="2" charset="-122"/>
                </a:rPr>
                <a:t>产品线丰富</a:t>
              </a:r>
            </a:p>
          </p:txBody>
        </p:sp>
      </p:grpSp>
      <p:pic>
        <p:nvPicPr>
          <p:cNvPr id="17" name="Picture 2" descr="F:\老板\b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729" b="60667"/>
          <a:stretch/>
        </p:blipFill>
        <p:spPr bwMode="auto">
          <a:xfrm>
            <a:off x="0" y="0"/>
            <a:ext cx="91440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Motion</a:t>
            </a:r>
            <a:endParaRPr lang="zh-CN" altLang="en-US" sz="4400" dirty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1384200"/>
            <a:ext cx="7632848" cy="677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Sample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63"/>
          <a:stretch/>
        </p:blipFill>
        <p:spPr bwMode="auto">
          <a:xfrm>
            <a:off x="2504019" y="0"/>
            <a:ext cx="4135962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71371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40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5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4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273"/>
          <a:stretch/>
        </p:blipFill>
        <p:spPr bwMode="auto">
          <a:xfrm>
            <a:off x="1826" y="1"/>
            <a:ext cx="2773594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707276"/>
            <a:ext cx="61698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奋斗的目标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8596" y="1384200"/>
            <a:ext cx="61698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Objective of the struggle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54502" y="1993404"/>
            <a:ext cx="5773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竞争范围目标</a:t>
            </a:r>
            <a:endParaRPr lang="en-US" altLang="zh-CN" sz="1600" dirty="0">
              <a:solidFill>
                <a:schemeClr val="bg1"/>
              </a:solidFill>
              <a:latin typeface="方正兰亭特黑简体" pitchFamily="2" charset="-122"/>
              <a:ea typeface="方正兰亭特黑简体" pitchFamily="2" charset="-122"/>
              <a:cs typeface="方正兰亭细黑_GBK_M" pitchFamily="2" charset="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立足一二级市场，强力辐射三四级市场，适度进入海外市场</a:t>
            </a:r>
          </a:p>
        </p:txBody>
      </p:sp>
      <p:sp>
        <p:nvSpPr>
          <p:cNvPr id="10" name="矩形 9"/>
          <p:cNvSpPr/>
          <p:nvPr/>
        </p:nvSpPr>
        <p:spPr>
          <a:xfrm>
            <a:off x="2232086" y="2630659"/>
            <a:ext cx="5519460" cy="12349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5400" dirty="0">
                <a:gradFill>
                  <a:gsLst>
                    <a:gs pos="0">
                      <a:schemeClr val="bg1">
                        <a:alpha val="50000"/>
                      </a:schemeClr>
                    </a:gs>
                    <a:gs pos="50000">
                      <a:schemeClr val="bg1">
                        <a:alpha val="50000"/>
                      </a:schemeClr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0"/>
                </a:gradFill>
                <a:latin typeface="方正兰亭特黑简体" pitchFamily="2" charset="-122"/>
                <a:ea typeface="方正兰亭特黑简体" pitchFamily="2" charset="-122"/>
                <a:cs typeface="方正兰亭细黑_GBK_M" pitchFamily="2" charset="2"/>
              </a:rPr>
              <a:t>Sale Channel</a:t>
            </a:r>
            <a:endParaRPr lang="zh-CN" altLang="en-US" sz="3200" dirty="0">
              <a:gradFill>
                <a:gsLst>
                  <a:gs pos="0">
                    <a:schemeClr val="bg1">
                      <a:alpha val="50000"/>
                    </a:schemeClr>
                  </a:gs>
                  <a:gs pos="50000">
                    <a:schemeClr val="bg1">
                      <a:alpha val="50000"/>
                    </a:schemeClr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0"/>
              </a:gradFill>
              <a:latin typeface="方正兰亭特黑简体" pitchFamily="2" charset="-122"/>
              <a:ea typeface="方正兰亭特黑简体" pitchFamily="2" charset="-122"/>
              <a:cs typeface="方正兰亭细黑_GBK_M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6641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000"/>
          <a:stretch/>
        </p:blipFill>
        <p:spPr bwMode="auto">
          <a:xfrm>
            <a:off x="6156176" y="2569468"/>
            <a:ext cx="2151608" cy="122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2716" y="70727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设计元素描述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1384200"/>
            <a:ext cx="7632848" cy="677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8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Design elements</a:t>
            </a:r>
            <a:endParaRPr lang="zh-CN" altLang="en-US" sz="288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3177886"/>
            <a:ext cx="5400600" cy="617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概念方案的空间形式取自于陶罐内部的空间特征，饱满，圆润，同时又符合现代文化艺术馆对空间灵活性和趣味性的要求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327434"/>
            <a:ext cx="5681003" cy="12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3320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2716" y="2070246"/>
            <a:ext cx="7632848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工程服务流程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747170"/>
            <a:ext cx="7632848" cy="68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294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Process of services</a:t>
            </a:r>
            <a:endParaRPr lang="zh-CN" altLang="en-US" sz="294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5803" y="1697583"/>
            <a:ext cx="1647138" cy="580103"/>
            <a:chOff x="1763688" y="2425452"/>
            <a:chExt cx="1656184" cy="662508"/>
          </a:xfrm>
        </p:grpSpPr>
        <p:grpSp>
          <p:nvGrpSpPr>
            <p:cNvPr id="8" name="组合 7"/>
            <p:cNvGrpSpPr/>
            <p:nvPr/>
          </p:nvGrpSpPr>
          <p:grpSpPr>
            <a:xfrm>
              <a:off x="1763688" y="2425452"/>
              <a:ext cx="1656184" cy="662508"/>
              <a:chOff x="1763688" y="2425452"/>
              <a:chExt cx="1656184" cy="662508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268615" y="26081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售前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2809900" y="166709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项目前期规划</a:t>
            </a:r>
          </a:p>
        </p:txBody>
      </p:sp>
      <p:sp>
        <p:nvSpPr>
          <p:cNvPr id="29" name="矩形 28"/>
          <p:cNvSpPr/>
          <p:nvPr/>
        </p:nvSpPr>
        <p:spPr>
          <a:xfrm>
            <a:off x="2809900" y="2021019"/>
            <a:ext cx="12105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样板房阶段</a:t>
            </a:r>
          </a:p>
        </p:txBody>
      </p:sp>
      <p:sp>
        <p:nvSpPr>
          <p:cNvPr id="30" name="矩形 29"/>
          <p:cNvSpPr/>
          <p:nvPr/>
        </p:nvSpPr>
        <p:spPr>
          <a:xfrm>
            <a:off x="2809900" y="2373408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工程安装阶段</a:t>
            </a:r>
          </a:p>
        </p:txBody>
      </p:sp>
      <p:sp>
        <p:nvSpPr>
          <p:cNvPr id="31" name="矩形 30"/>
          <p:cNvSpPr/>
          <p:nvPr/>
        </p:nvSpPr>
        <p:spPr>
          <a:xfrm>
            <a:off x="2809900" y="2727331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入住维护阶段</a:t>
            </a:r>
          </a:p>
        </p:txBody>
      </p:sp>
      <p:sp>
        <p:nvSpPr>
          <p:cNvPr id="32" name="矩形 31"/>
          <p:cNvSpPr/>
          <p:nvPr/>
        </p:nvSpPr>
        <p:spPr>
          <a:xfrm>
            <a:off x="2809900" y="3137131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物业培训阶段</a:t>
            </a:r>
          </a:p>
        </p:txBody>
      </p:sp>
      <p:sp>
        <p:nvSpPr>
          <p:cNvPr id="33" name="矩形 32"/>
          <p:cNvSpPr/>
          <p:nvPr/>
        </p:nvSpPr>
        <p:spPr>
          <a:xfrm>
            <a:off x="2809900" y="3491054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售后服务阶段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905803" y="2449293"/>
            <a:ext cx="1647138" cy="580103"/>
            <a:chOff x="1763688" y="2425452"/>
            <a:chExt cx="1656184" cy="662508"/>
          </a:xfrm>
        </p:grpSpPr>
        <p:grpSp>
          <p:nvGrpSpPr>
            <p:cNvPr id="48" name="组合 47"/>
            <p:cNvGrpSpPr/>
            <p:nvPr/>
          </p:nvGrpSpPr>
          <p:grpSpPr>
            <a:xfrm>
              <a:off x="1763688" y="2425452"/>
              <a:ext cx="1656184" cy="662508"/>
              <a:chOff x="1763688" y="2425452"/>
              <a:chExt cx="1656184" cy="662508"/>
            </a:xfrm>
          </p:grpSpPr>
          <p:sp>
            <p:nvSpPr>
              <p:cNvPr id="50" name="圆角矩形 49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268615" y="2608136"/>
              <a:ext cx="649881" cy="421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售中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5803" y="3201002"/>
            <a:ext cx="1647138" cy="580103"/>
            <a:chOff x="1763688" y="2425452"/>
            <a:chExt cx="1656184" cy="662508"/>
          </a:xfrm>
        </p:grpSpPr>
        <p:grpSp>
          <p:nvGrpSpPr>
            <p:cNvPr id="53" name="组合 52"/>
            <p:cNvGrpSpPr/>
            <p:nvPr/>
          </p:nvGrpSpPr>
          <p:grpSpPr>
            <a:xfrm>
              <a:off x="1763688" y="2425452"/>
              <a:ext cx="1656184" cy="662508"/>
              <a:chOff x="1763688" y="2425452"/>
              <a:chExt cx="1656184" cy="66250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圆角矩形 55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2268615" y="2608136"/>
              <a:ext cx="649881" cy="4217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售后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505158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9" grpId="0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2716" y="707276"/>
            <a:ext cx="66275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440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工程服务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5576" y="1384200"/>
            <a:ext cx="7632848" cy="68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2940" dirty="0">
                <a:solidFill>
                  <a:schemeClr val="bg1"/>
                </a:solidFill>
                <a:latin typeface="Rockwell" pitchFamily="18" charset="0"/>
                <a:ea typeface="方正兰亭特黑简体" pitchFamily="2" charset="-122"/>
                <a:cs typeface="Estrangelo Edessa" pitchFamily="66" charset="0"/>
              </a:rPr>
              <a:t>Pre-sale services</a:t>
            </a:r>
            <a:endParaRPr lang="zh-CN" altLang="en-US" sz="294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  <a:cs typeface="Estrangelo Edess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60252" y="1136488"/>
            <a:ext cx="8869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-</a:t>
            </a:r>
            <a:r>
              <a:rPr lang="zh-CN" altLang="en-US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rPr>
              <a:t>售前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827584" y="2214622"/>
            <a:ext cx="1656184" cy="1296144"/>
            <a:chOff x="827584" y="2214622"/>
            <a:chExt cx="1656184" cy="1296144"/>
          </a:xfrm>
        </p:grpSpPr>
        <p:grpSp>
          <p:nvGrpSpPr>
            <p:cNvPr id="5" name="组合 4"/>
            <p:cNvGrpSpPr/>
            <p:nvPr/>
          </p:nvGrpSpPr>
          <p:grpSpPr>
            <a:xfrm>
              <a:off x="827584" y="2214622"/>
              <a:ext cx="1656184" cy="1296144"/>
              <a:chOff x="1763688" y="2425452"/>
              <a:chExt cx="1656184" cy="662508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057156" y="2562309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项目前期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规划阶段</a:t>
              </a:r>
            </a:p>
          </p:txBody>
        </p:sp>
      </p:grpSp>
      <p:cxnSp>
        <p:nvCxnSpPr>
          <p:cNvPr id="11" name="直接箭头连接符 10"/>
          <p:cNvCxnSpPr/>
          <p:nvPr/>
        </p:nvCxnSpPr>
        <p:spPr>
          <a:xfrm>
            <a:off x="2699792" y="2857500"/>
            <a:ext cx="648072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023828" y="2857500"/>
            <a:ext cx="0" cy="1008112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3491880" y="2455493"/>
            <a:ext cx="1557476" cy="814702"/>
            <a:chOff x="3491880" y="2455493"/>
            <a:chExt cx="1557476" cy="814702"/>
          </a:xfrm>
        </p:grpSpPr>
        <p:grpSp>
          <p:nvGrpSpPr>
            <p:cNvPr id="15" name="组合 14"/>
            <p:cNvGrpSpPr/>
            <p:nvPr/>
          </p:nvGrpSpPr>
          <p:grpSpPr>
            <a:xfrm>
              <a:off x="3491880" y="2455493"/>
              <a:ext cx="1557476" cy="814702"/>
              <a:chOff x="1763688" y="2425452"/>
              <a:chExt cx="1656184" cy="66250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3843695" y="2569468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销售部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pPr algn="ctr"/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成本部</a:t>
              </a:r>
            </a:p>
          </p:txBody>
        </p:sp>
      </p:grpSp>
      <p:cxnSp>
        <p:nvCxnSpPr>
          <p:cNvPr id="19" name="直接箭头连接符 18"/>
          <p:cNvCxnSpPr/>
          <p:nvPr/>
        </p:nvCxnSpPr>
        <p:spPr>
          <a:xfrm>
            <a:off x="5171944" y="2857500"/>
            <a:ext cx="648072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5940152" y="2455193"/>
            <a:ext cx="2349728" cy="815002"/>
            <a:chOff x="5940152" y="2455193"/>
            <a:chExt cx="2349728" cy="815002"/>
          </a:xfrm>
        </p:grpSpPr>
        <p:grpSp>
          <p:nvGrpSpPr>
            <p:cNvPr id="20" name="组合 19"/>
            <p:cNvGrpSpPr/>
            <p:nvPr/>
          </p:nvGrpSpPr>
          <p:grpSpPr>
            <a:xfrm>
              <a:off x="5940152" y="2455193"/>
              <a:ext cx="2349728" cy="815002"/>
              <a:chOff x="1763688" y="2425452"/>
              <a:chExt cx="1656184" cy="662508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6039592" y="2520744"/>
              <a:ext cx="220761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配合营销市场定位及精装成本预算推荐厨电选型，提供样机备选。</a:t>
              </a:r>
            </a:p>
          </p:txBody>
        </p:sp>
      </p:grpSp>
      <p:cxnSp>
        <p:nvCxnSpPr>
          <p:cNvPr id="26" name="直接箭头连接符 25"/>
          <p:cNvCxnSpPr/>
          <p:nvPr/>
        </p:nvCxnSpPr>
        <p:spPr>
          <a:xfrm>
            <a:off x="3023828" y="3873346"/>
            <a:ext cx="324036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3491880" y="3458261"/>
            <a:ext cx="1178828" cy="814702"/>
            <a:chOff x="3491880" y="3458261"/>
            <a:chExt cx="1178828" cy="814702"/>
          </a:xfrm>
        </p:grpSpPr>
        <p:grpSp>
          <p:nvGrpSpPr>
            <p:cNvPr id="32" name="组合 31"/>
            <p:cNvGrpSpPr/>
            <p:nvPr/>
          </p:nvGrpSpPr>
          <p:grpSpPr>
            <a:xfrm>
              <a:off x="3491880" y="3458261"/>
              <a:ext cx="1178828" cy="814702"/>
              <a:chOff x="1763688" y="2425452"/>
              <a:chExt cx="1656184" cy="662508"/>
            </a:xfrm>
          </p:grpSpPr>
          <p:sp>
            <p:nvSpPr>
              <p:cNvPr id="33" name="圆角矩形 32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650195" y="3505572"/>
              <a:ext cx="90281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设计部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工程部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橱柜厂家</a:t>
              </a:r>
            </a:p>
          </p:txBody>
        </p:sp>
      </p:grpSp>
      <p:cxnSp>
        <p:nvCxnSpPr>
          <p:cNvPr id="37" name="直接箭头连接符 36"/>
          <p:cNvCxnSpPr/>
          <p:nvPr/>
        </p:nvCxnSpPr>
        <p:spPr>
          <a:xfrm>
            <a:off x="4783028" y="3873346"/>
            <a:ext cx="324036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5220072" y="3458261"/>
            <a:ext cx="943422" cy="820349"/>
            <a:chOff x="5220072" y="3458261"/>
            <a:chExt cx="943422" cy="820349"/>
          </a:xfrm>
        </p:grpSpPr>
        <p:grpSp>
          <p:nvGrpSpPr>
            <p:cNvPr id="39" name="组合 38"/>
            <p:cNvGrpSpPr/>
            <p:nvPr/>
          </p:nvGrpSpPr>
          <p:grpSpPr>
            <a:xfrm>
              <a:off x="5220072" y="3458261"/>
              <a:ext cx="943422" cy="814702"/>
              <a:chOff x="1763688" y="2425452"/>
              <a:chExt cx="1656184" cy="662508"/>
            </a:xfrm>
          </p:grpSpPr>
          <p:sp>
            <p:nvSpPr>
              <p:cNvPr id="40" name="圆角矩形 39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5260683" y="3539946"/>
              <a:ext cx="90281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设计部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工程部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88900" dist="76200" dir="13500000">
                    <a:prstClr val="black">
                      <a:alpha val="80000"/>
                    </a:prstClr>
                  </a:innerShdw>
                </a:effectLst>
                <a:latin typeface="方正兰亭特黑简体" pitchFamily="2" charset="-122"/>
                <a:ea typeface="方正兰亭特黑简体" pitchFamily="2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橱柜厂家</a:t>
              </a:r>
            </a:p>
          </p:txBody>
        </p:sp>
      </p:grpSp>
      <p:cxnSp>
        <p:nvCxnSpPr>
          <p:cNvPr id="43" name="直接箭头连接符 42"/>
          <p:cNvCxnSpPr/>
          <p:nvPr/>
        </p:nvCxnSpPr>
        <p:spPr>
          <a:xfrm>
            <a:off x="6312224" y="3873346"/>
            <a:ext cx="324036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6735702" y="3458261"/>
            <a:ext cx="1571563" cy="820350"/>
            <a:chOff x="6735702" y="3458261"/>
            <a:chExt cx="1571563" cy="820350"/>
          </a:xfrm>
        </p:grpSpPr>
        <p:grpSp>
          <p:nvGrpSpPr>
            <p:cNvPr id="44" name="组合 43"/>
            <p:cNvGrpSpPr/>
            <p:nvPr/>
          </p:nvGrpSpPr>
          <p:grpSpPr>
            <a:xfrm>
              <a:off x="6735702" y="3458261"/>
              <a:ext cx="1554178" cy="820350"/>
              <a:chOff x="1763688" y="2425452"/>
              <a:chExt cx="1656184" cy="662508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1763688" y="2425452"/>
                <a:ext cx="1656184" cy="662508"/>
              </a:xfrm>
              <a:prstGeom prst="roundRect">
                <a:avLst>
                  <a:gd name="adj" fmla="val 5165"/>
                </a:avLst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/>
                <a:stretch>
                  <a:fillRect/>
                </a:stretch>
              </a:blipFill>
              <a:ln w="3175"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25400" h="1270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1772734" y="2431766"/>
                <a:ext cx="1638092" cy="649881"/>
              </a:xfrm>
              <a:prstGeom prst="roundRect">
                <a:avLst>
                  <a:gd name="adj" fmla="val 5165"/>
                </a:avLst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53000">
                    <a:srgbClr val="EAEAEA">
                      <a:alpha val="0"/>
                    </a:srgbClr>
                  </a:gs>
                  <a:gs pos="100000">
                    <a:schemeClr val="tx1">
                      <a:alpha val="20000"/>
                    </a:schemeClr>
                  </a:gs>
                </a:gsLst>
                <a:lin ang="0" scaled="0"/>
              </a:gradFill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63500">
                <a:bevelT w="63500" h="6350"/>
                <a:extrusionClr>
                  <a:schemeClr val="tx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744191" y="3604873"/>
              <a:ext cx="15630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1  </a:t>
              </a: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深化产品设计，选定产品。</a:t>
              </a:r>
            </a:p>
            <a:p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2  </a:t>
              </a: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交底，进行厨房设计支持</a:t>
              </a:r>
            </a:p>
            <a:p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3  </a:t>
              </a:r>
              <a:r>
                <a:rPr lang="zh-CN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88900" dist="76200" dir="13500000">
                      <a:prstClr val="black">
                        <a:alpha val="80000"/>
                      </a:prstClr>
                    </a:innerShdw>
                  </a:effectLst>
                  <a:latin typeface="方正兰亭特黑简体" pitchFamily="2" charset="-122"/>
                  <a:ea typeface="方正兰亭特黑简体" pitchFamily="2" charset="-122"/>
                </a:rPr>
                <a:t>销售培训，对品牌优势、产品卖点做重点介绍。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17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031940" y="2097620"/>
            <a:ext cx="4392488" cy="88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全国</a:t>
            </a:r>
            <a:r>
              <a:rPr lang="en-US" altLang="zh-CN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3500</a:t>
            </a:r>
            <a:r>
              <a:rPr lang="zh-CN" altLang="en-US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个以上专业服务网点</a:t>
            </a:r>
            <a:endParaRPr lang="en-US" altLang="zh-CN" dirty="0">
              <a:solidFill>
                <a:schemeClr val="bg1"/>
              </a:solidFill>
              <a:latin typeface="方正兰亭纤黑_GBK" pitchFamily="2" charset="-122"/>
              <a:ea typeface="方正兰亭纤黑_GBK" pitchFamily="2" charset="-122"/>
              <a:cs typeface="方正兰亭细黑_GBK_M" pitchFamily="2" charset="2"/>
            </a:endParaRPr>
          </a:p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_GBK" pitchFamily="2" charset="-122"/>
                <a:ea typeface="方正兰亭纤黑_GBK" pitchFamily="2" charset="-122"/>
                <a:cs typeface="方正兰亭细黑_GBK_M" pitchFamily="2" charset="2"/>
              </a:rPr>
              <a:t>为您提供专业工程服务保障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151"/>
          <a:stretch/>
        </p:blipFill>
        <p:spPr bwMode="auto">
          <a:xfrm>
            <a:off x="359532" y="609717"/>
            <a:ext cx="5133284" cy="444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>
            <a:off x="4859761" y="2677480"/>
            <a:ext cx="36004" cy="4320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463717" y="2677480"/>
            <a:ext cx="394413" cy="2160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4211689" y="2677480"/>
            <a:ext cx="646441" cy="540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 flipV="1">
            <a:off x="4499721" y="2569468"/>
            <a:ext cx="360040" cy="1080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4859761" y="2677481"/>
            <a:ext cx="180020" cy="2700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4858131" y="2569468"/>
            <a:ext cx="109642" cy="1080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715745" y="2497460"/>
            <a:ext cx="144017" cy="1800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4247693" y="2677480"/>
            <a:ext cx="610438" cy="9361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3611024" y="2677481"/>
            <a:ext cx="1247106" cy="9808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3396863" y="2677480"/>
            <a:ext cx="1461267" cy="54442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4124508" y="2677481"/>
            <a:ext cx="730632" cy="2999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3347593" y="2690982"/>
            <a:ext cx="1507547" cy="1904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3598325" y="2399925"/>
            <a:ext cx="1256815" cy="2775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 flipV="1">
            <a:off x="4051334" y="2303315"/>
            <a:ext cx="803806" cy="3741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 flipV="1">
            <a:off x="4358880" y="2097182"/>
            <a:ext cx="496260" cy="58029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 flipV="1">
            <a:off x="4347507" y="1917162"/>
            <a:ext cx="507633" cy="773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 flipH="1" flipV="1">
            <a:off x="4332176" y="1849654"/>
            <a:ext cx="527586" cy="8278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4226031" y="1759644"/>
            <a:ext cx="633731" cy="9178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 flipV="1">
            <a:off x="3743638" y="1759644"/>
            <a:ext cx="1111502" cy="9178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 flipV="1">
            <a:off x="4101366" y="1993404"/>
            <a:ext cx="753774" cy="6840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H="1" flipV="1">
            <a:off x="3918499" y="2025956"/>
            <a:ext cx="936641" cy="6515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flipH="1" flipV="1">
            <a:off x="4787753" y="1567038"/>
            <a:ext cx="67387" cy="11104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4862071" y="1361941"/>
            <a:ext cx="1" cy="13155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V="1">
            <a:off x="4862072" y="1191885"/>
            <a:ext cx="36825" cy="14855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 flipV="1">
            <a:off x="3276406" y="1993405"/>
            <a:ext cx="1578734" cy="6840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 flipV="1">
            <a:off x="3057919" y="2227431"/>
            <a:ext cx="1763527" cy="4635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 flipV="1">
            <a:off x="2843484" y="2168150"/>
            <a:ext cx="2011656" cy="5093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3095538" y="2690982"/>
            <a:ext cx="1762592" cy="94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H="1">
            <a:off x="2898331" y="2690982"/>
            <a:ext cx="1963741" cy="72908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flipH="1">
            <a:off x="1631549" y="2677481"/>
            <a:ext cx="3230523" cy="1080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flipH="1" flipV="1">
            <a:off x="1737251" y="1449749"/>
            <a:ext cx="3143233" cy="12277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3932212" y="2677481"/>
            <a:ext cx="929860" cy="133633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2159732" y="3511966"/>
            <a:ext cx="6336704" cy="965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500"/>
              </a:lnSpc>
            </a:pPr>
            <a:r>
              <a:rPr lang="en-US" altLang="zh-CN" sz="11500" dirty="0">
                <a:solidFill>
                  <a:schemeClr val="bg1"/>
                </a:solidFill>
                <a:latin typeface="Rockwell" pitchFamily="18" charset="0"/>
                <a:ea typeface="方正兰亭纤黑_GBK" pitchFamily="2" charset="-122"/>
              </a:rPr>
              <a:t>200</a:t>
            </a:r>
            <a:endParaRPr lang="zh-CN" altLang="en-US" sz="9600" dirty="0">
              <a:solidFill>
                <a:schemeClr val="bg1"/>
              </a:solidFill>
              <a:latin typeface="Rockwell" pitchFamily="18" charset="0"/>
              <a:ea typeface="方正兰亭特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849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Users\powerq\Desktop\客服前台160x75cm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46388" y="2115000"/>
            <a:ext cx="2897612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2771800" y="1813384"/>
            <a:ext cx="3570208" cy="1979947"/>
            <a:chOff x="2585968" y="1699490"/>
            <a:chExt cx="3570208" cy="1979947"/>
          </a:xfrm>
        </p:grpSpPr>
        <p:sp>
          <p:nvSpPr>
            <p:cNvPr id="3" name="矩形 2"/>
            <p:cNvSpPr/>
            <p:nvPr/>
          </p:nvSpPr>
          <p:spPr>
            <a:xfrm>
              <a:off x="2585968" y="1699490"/>
              <a:ext cx="3570208" cy="15063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zh-CN" altLang="en-US" sz="3250" dirty="0">
                  <a:solidFill>
                    <a:schemeClr val="bg1"/>
                  </a:solidFill>
                  <a:latin typeface="方正兰亭特黑简体" pitchFamily="2" charset="-122"/>
                  <a:ea typeface="方正兰亭特黑简体" pitchFamily="2" charset="-122"/>
                </a:rPr>
                <a:t>全国统一服务热线</a:t>
              </a:r>
              <a:endParaRPr lang="en-US" altLang="zh-CN" sz="3250" dirty="0">
                <a:solidFill>
                  <a:schemeClr val="bg1"/>
                </a:solidFill>
                <a:latin typeface="方正兰亭特黑简体" pitchFamily="2" charset="-122"/>
                <a:ea typeface="方正兰亭特黑简体" pitchFamily="2" charset="-122"/>
              </a:endParaRPr>
            </a:p>
            <a:p>
              <a:pPr>
                <a:lnSpc>
                  <a:spcPts val="5500"/>
                </a:lnSpc>
              </a:pPr>
              <a:r>
                <a:rPr lang="en-US" altLang="zh-CN" sz="6000" dirty="0">
                  <a:solidFill>
                    <a:schemeClr val="bg1"/>
                  </a:solidFill>
                  <a:latin typeface="Rockwell" pitchFamily="18" charset="0"/>
                  <a:ea typeface="方正兰亭纤黑_GBK" pitchFamily="2" charset="-122"/>
                </a:rPr>
                <a:t>40000000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2624068" y="2749488"/>
              <a:ext cx="3510898" cy="6929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zh-CN" altLang="en-US" sz="212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全天</a:t>
              </a:r>
              <a:r>
                <a:rPr lang="en-US" altLang="zh-CN" sz="212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24</a:t>
              </a:r>
              <a:r>
                <a:rPr lang="zh-CN" altLang="en-US" sz="212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小时接听，为您服务</a:t>
              </a:r>
              <a:endParaRPr lang="en-US" altLang="zh-CN" sz="212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167844" y="3347038"/>
              <a:ext cx="2877711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6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邮箱：</a:t>
              </a:r>
              <a:r>
                <a:rPr lang="en-US" altLang="zh-CN" sz="1560" dirty="0">
                  <a:solidFill>
                    <a:schemeClr val="bg1"/>
                  </a:solidFill>
                  <a:latin typeface="方正兰亭细黑_GBK" pitchFamily="2" charset="-122"/>
                  <a:ea typeface="方正兰亭细黑_GBK" pitchFamily="2" charset="-122"/>
                </a:rPr>
                <a:t>sample@sample.com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8135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Users\powerq\Desktop\Nipic_7396811_20110901151944219000副本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147214" y="0"/>
            <a:ext cx="1130071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57290" y="1714492"/>
            <a:ext cx="5072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</a:rPr>
              <a:t>谢谢聆听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43557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0 L 0.20764 0 " pathEditMode="relative" rAng="0" ptsTypes="AA">
                                      <p:cBhvr>
                                        <p:cTn id="6" dur="1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459</Words>
  <Application>Microsoft Office PowerPoint</Application>
  <PresentationFormat>全屏显示(16:10)</PresentationFormat>
  <Paragraphs>106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Calibri</vt:lpstr>
      <vt:lpstr>方正兰亭特黑简体</vt:lpstr>
      <vt:lpstr>方正兰亭细黑_GBK_M</vt:lpstr>
      <vt:lpstr>方正兰亭纤黑_GBK</vt:lpstr>
      <vt:lpstr>Rockwell</vt:lpstr>
      <vt:lpstr>Estrangelo Edessa</vt:lpstr>
      <vt:lpstr>方正兰亭细黑_GBK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134</cp:revision>
  <dcterms:created xsi:type="dcterms:W3CDTF">2011-12-06T11:36:53Z</dcterms:created>
  <dcterms:modified xsi:type="dcterms:W3CDTF">2020-08-17T07:11:55Z</dcterms:modified>
</cp:coreProperties>
</file>