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1" r:id="rId2"/>
    <p:sldId id="292" r:id="rId3"/>
    <p:sldId id="256" r:id="rId4"/>
    <p:sldId id="296" r:id="rId5"/>
    <p:sldId id="297" r:id="rId6"/>
    <p:sldId id="298" r:id="rId7"/>
    <p:sldId id="299" r:id="rId8"/>
    <p:sldId id="293" r:id="rId9"/>
    <p:sldId id="301" r:id="rId10"/>
    <p:sldId id="302" r:id="rId11"/>
    <p:sldId id="303" r:id="rId12"/>
    <p:sldId id="304" r:id="rId13"/>
    <p:sldId id="328" r:id="rId14"/>
    <p:sldId id="305" r:id="rId15"/>
    <p:sldId id="306" r:id="rId16"/>
    <p:sldId id="307" r:id="rId17"/>
    <p:sldId id="308" r:id="rId18"/>
    <p:sldId id="309" r:id="rId19"/>
    <p:sldId id="310" r:id="rId20"/>
    <p:sldId id="311" r:id="rId21"/>
    <p:sldId id="312" r:id="rId22"/>
    <p:sldId id="329" r:id="rId23"/>
    <p:sldId id="313" r:id="rId24"/>
    <p:sldId id="314" r:id="rId25"/>
    <p:sldId id="320" r:id="rId26"/>
    <p:sldId id="315" r:id="rId27"/>
    <p:sldId id="322" r:id="rId28"/>
    <p:sldId id="321" r:id="rId29"/>
    <p:sldId id="323" r:id="rId30"/>
    <p:sldId id="324" r:id="rId31"/>
    <p:sldId id="330" r:id="rId32"/>
    <p:sldId id="331" r:id="rId33"/>
    <p:sldId id="332"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85D"/>
    <a:srgbClr val="FFCD2F"/>
    <a:srgbClr val="FBA305"/>
    <a:srgbClr val="C89800"/>
    <a:srgbClr val="F69A04"/>
    <a:srgbClr val="DAA600"/>
    <a:srgbClr val="FFD243"/>
    <a:srgbClr val="4F37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3" autoAdjust="0"/>
    <p:restoredTop sz="94660"/>
  </p:normalViewPr>
  <p:slideViewPr>
    <p:cSldViewPr snapToGrid="0" showGuides="1">
      <p:cViewPr varScale="1">
        <p:scale>
          <a:sx n="92" d="100"/>
          <a:sy n="92" d="100"/>
        </p:scale>
        <p:origin x="870" y="84"/>
      </p:cViewPr>
      <p:guideLst>
        <p:guide orient="horz" pos="2160"/>
        <p:guide pos="3795"/>
      </p:guideLst>
    </p:cSldViewPr>
  </p:slideViewPr>
  <p:notesTextViewPr>
    <p:cViewPr>
      <p:scale>
        <a:sx n="1" d="1"/>
        <a:sy n="1" d="1"/>
      </p:scale>
      <p:origin x="0" y="0"/>
    </p:cViewPr>
  </p:notesTextViewPr>
  <p:sorterViewPr>
    <p:cViewPr>
      <p:scale>
        <a:sx n="100" d="100"/>
        <a:sy n="100" d="100"/>
      </p:scale>
      <p:origin x="0" y="-86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B51A16-0E9B-4177-B502-BA041D64BD74}"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175769-29E8-43DE-AC5E-EBB9EFFC048A}" type="slidenum">
              <a:rPr lang="zh-CN" altLang="en-US" smtClean="0"/>
              <a:t>‹#›</a:t>
            </a:fld>
            <a:endParaRPr lang="zh-CN" altLang="en-US"/>
          </a:p>
        </p:txBody>
      </p:sp>
    </p:spTree>
    <p:extLst>
      <p:ext uri="{BB962C8B-B14F-4D97-AF65-F5344CB8AC3E}">
        <p14:creationId xmlns:p14="http://schemas.microsoft.com/office/powerpoint/2010/main" val="66176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a:t>
            </a:fld>
            <a:endParaRPr lang="zh-CN" altLang="en-US"/>
          </a:p>
        </p:txBody>
      </p:sp>
    </p:spTree>
    <p:extLst>
      <p:ext uri="{BB962C8B-B14F-4D97-AF65-F5344CB8AC3E}">
        <p14:creationId xmlns:p14="http://schemas.microsoft.com/office/powerpoint/2010/main" val="3327001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a:t>
            </a:fld>
            <a:endParaRPr lang="zh-CN" altLang="en-US"/>
          </a:p>
        </p:txBody>
      </p:sp>
    </p:spTree>
    <p:extLst>
      <p:ext uri="{BB962C8B-B14F-4D97-AF65-F5344CB8AC3E}">
        <p14:creationId xmlns:p14="http://schemas.microsoft.com/office/powerpoint/2010/main" val="4166161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3</a:t>
            </a:fld>
            <a:endParaRPr lang="zh-CN" altLang="en-US"/>
          </a:p>
        </p:txBody>
      </p:sp>
    </p:spTree>
    <p:extLst>
      <p:ext uri="{BB962C8B-B14F-4D97-AF65-F5344CB8AC3E}">
        <p14:creationId xmlns:p14="http://schemas.microsoft.com/office/powerpoint/2010/main" val="3638869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4</a:t>
            </a:fld>
            <a:endParaRPr lang="zh-CN" altLang="en-US"/>
          </a:p>
        </p:txBody>
      </p:sp>
    </p:spTree>
    <p:extLst>
      <p:ext uri="{BB962C8B-B14F-4D97-AF65-F5344CB8AC3E}">
        <p14:creationId xmlns:p14="http://schemas.microsoft.com/office/powerpoint/2010/main" val="3791356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5</a:t>
            </a:fld>
            <a:endParaRPr lang="zh-CN" altLang="en-US"/>
          </a:p>
        </p:txBody>
      </p:sp>
    </p:spTree>
    <p:extLst>
      <p:ext uri="{BB962C8B-B14F-4D97-AF65-F5344CB8AC3E}">
        <p14:creationId xmlns:p14="http://schemas.microsoft.com/office/powerpoint/2010/main" val="1101507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6</a:t>
            </a:fld>
            <a:endParaRPr lang="zh-CN" altLang="en-US"/>
          </a:p>
        </p:txBody>
      </p:sp>
    </p:spTree>
    <p:extLst>
      <p:ext uri="{BB962C8B-B14F-4D97-AF65-F5344CB8AC3E}">
        <p14:creationId xmlns:p14="http://schemas.microsoft.com/office/powerpoint/2010/main" val="1921957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7</a:t>
            </a:fld>
            <a:endParaRPr lang="zh-CN" altLang="en-US"/>
          </a:p>
        </p:txBody>
      </p:sp>
    </p:spTree>
    <p:extLst>
      <p:ext uri="{BB962C8B-B14F-4D97-AF65-F5344CB8AC3E}">
        <p14:creationId xmlns:p14="http://schemas.microsoft.com/office/powerpoint/2010/main" val="719237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8</a:t>
            </a:fld>
            <a:endParaRPr lang="zh-CN" altLang="en-US"/>
          </a:p>
        </p:txBody>
      </p:sp>
    </p:spTree>
    <p:extLst>
      <p:ext uri="{BB962C8B-B14F-4D97-AF65-F5344CB8AC3E}">
        <p14:creationId xmlns:p14="http://schemas.microsoft.com/office/powerpoint/2010/main" val="2573878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9</a:t>
            </a:fld>
            <a:endParaRPr lang="zh-CN" altLang="en-US"/>
          </a:p>
        </p:txBody>
      </p:sp>
    </p:spTree>
    <p:extLst>
      <p:ext uri="{BB962C8B-B14F-4D97-AF65-F5344CB8AC3E}">
        <p14:creationId xmlns:p14="http://schemas.microsoft.com/office/powerpoint/2010/main" val="175258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10</a:t>
            </a:fld>
            <a:endParaRPr lang="zh-CN" altLang="en-US"/>
          </a:p>
        </p:txBody>
      </p:sp>
    </p:spTree>
    <p:extLst>
      <p:ext uri="{BB962C8B-B14F-4D97-AF65-F5344CB8AC3E}">
        <p14:creationId xmlns:p14="http://schemas.microsoft.com/office/powerpoint/2010/main" val="4098585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11</a:t>
            </a:fld>
            <a:endParaRPr lang="zh-CN" altLang="en-US"/>
          </a:p>
        </p:txBody>
      </p:sp>
    </p:spTree>
    <p:extLst>
      <p:ext uri="{BB962C8B-B14F-4D97-AF65-F5344CB8AC3E}">
        <p14:creationId xmlns:p14="http://schemas.microsoft.com/office/powerpoint/2010/main" val="323182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12</a:t>
            </a:fld>
            <a:endParaRPr lang="zh-CN" altLang="en-US"/>
          </a:p>
        </p:txBody>
      </p:sp>
    </p:spTree>
    <p:extLst>
      <p:ext uri="{BB962C8B-B14F-4D97-AF65-F5344CB8AC3E}">
        <p14:creationId xmlns:p14="http://schemas.microsoft.com/office/powerpoint/2010/main" val="4283646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13</a:t>
            </a:fld>
            <a:endParaRPr lang="zh-CN" altLang="en-US"/>
          </a:p>
        </p:txBody>
      </p:sp>
    </p:spTree>
    <p:extLst>
      <p:ext uri="{BB962C8B-B14F-4D97-AF65-F5344CB8AC3E}">
        <p14:creationId xmlns:p14="http://schemas.microsoft.com/office/powerpoint/2010/main" val="1636918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14</a:t>
            </a:fld>
            <a:endParaRPr lang="zh-CN" altLang="en-US"/>
          </a:p>
        </p:txBody>
      </p:sp>
    </p:spTree>
    <p:extLst>
      <p:ext uri="{BB962C8B-B14F-4D97-AF65-F5344CB8AC3E}">
        <p14:creationId xmlns:p14="http://schemas.microsoft.com/office/powerpoint/2010/main" val="4063268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15</a:t>
            </a:fld>
            <a:endParaRPr lang="zh-CN" altLang="en-US"/>
          </a:p>
        </p:txBody>
      </p:sp>
    </p:spTree>
    <p:extLst>
      <p:ext uri="{BB962C8B-B14F-4D97-AF65-F5344CB8AC3E}">
        <p14:creationId xmlns:p14="http://schemas.microsoft.com/office/powerpoint/2010/main" val="3423979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16</a:t>
            </a:fld>
            <a:endParaRPr lang="zh-CN" altLang="en-US"/>
          </a:p>
        </p:txBody>
      </p:sp>
    </p:spTree>
    <p:extLst>
      <p:ext uri="{BB962C8B-B14F-4D97-AF65-F5344CB8AC3E}">
        <p14:creationId xmlns:p14="http://schemas.microsoft.com/office/powerpoint/2010/main" val="2131037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17</a:t>
            </a:fld>
            <a:endParaRPr lang="zh-CN" altLang="en-US"/>
          </a:p>
        </p:txBody>
      </p:sp>
    </p:spTree>
    <p:extLst>
      <p:ext uri="{BB962C8B-B14F-4D97-AF65-F5344CB8AC3E}">
        <p14:creationId xmlns:p14="http://schemas.microsoft.com/office/powerpoint/2010/main" val="3304018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18</a:t>
            </a:fld>
            <a:endParaRPr lang="zh-CN" altLang="en-US"/>
          </a:p>
        </p:txBody>
      </p:sp>
    </p:spTree>
    <p:extLst>
      <p:ext uri="{BB962C8B-B14F-4D97-AF65-F5344CB8AC3E}">
        <p14:creationId xmlns:p14="http://schemas.microsoft.com/office/powerpoint/2010/main" val="1983748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19</a:t>
            </a:fld>
            <a:endParaRPr lang="zh-CN" altLang="en-US"/>
          </a:p>
        </p:txBody>
      </p:sp>
    </p:spTree>
    <p:extLst>
      <p:ext uri="{BB962C8B-B14F-4D97-AF65-F5344CB8AC3E}">
        <p14:creationId xmlns:p14="http://schemas.microsoft.com/office/powerpoint/2010/main" val="1463442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20</a:t>
            </a:fld>
            <a:endParaRPr lang="zh-CN" altLang="en-US"/>
          </a:p>
        </p:txBody>
      </p:sp>
    </p:spTree>
    <p:extLst>
      <p:ext uri="{BB962C8B-B14F-4D97-AF65-F5344CB8AC3E}">
        <p14:creationId xmlns:p14="http://schemas.microsoft.com/office/powerpoint/2010/main" val="3905650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21</a:t>
            </a:fld>
            <a:endParaRPr lang="zh-CN" altLang="en-US"/>
          </a:p>
        </p:txBody>
      </p:sp>
    </p:spTree>
    <p:extLst>
      <p:ext uri="{BB962C8B-B14F-4D97-AF65-F5344CB8AC3E}">
        <p14:creationId xmlns:p14="http://schemas.microsoft.com/office/powerpoint/2010/main" val="1716823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22</a:t>
            </a:fld>
            <a:endParaRPr lang="zh-CN" altLang="en-US"/>
          </a:p>
        </p:txBody>
      </p:sp>
    </p:spTree>
    <p:extLst>
      <p:ext uri="{BB962C8B-B14F-4D97-AF65-F5344CB8AC3E}">
        <p14:creationId xmlns:p14="http://schemas.microsoft.com/office/powerpoint/2010/main" val="916588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23</a:t>
            </a:fld>
            <a:endParaRPr lang="zh-CN" altLang="en-US"/>
          </a:p>
        </p:txBody>
      </p:sp>
    </p:spTree>
    <p:extLst>
      <p:ext uri="{BB962C8B-B14F-4D97-AF65-F5344CB8AC3E}">
        <p14:creationId xmlns:p14="http://schemas.microsoft.com/office/powerpoint/2010/main" val="2994805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24</a:t>
            </a:fld>
            <a:endParaRPr lang="zh-CN" altLang="en-US"/>
          </a:p>
        </p:txBody>
      </p:sp>
    </p:spTree>
    <p:extLst>
      <p:ext uri="{BB962C8B-B14F-4D97-AF65-F5344CB8AC3E}">
        <p14:creationId xmlns:p14="http://schemas.microsoft.com/office/powerpoint/2010/main" val="849402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25</a:t>
            </a:fld>
            <a:endParaRPr lang="zh-CN" altLang="en-US"/>
          </a:p>
        </p:txBody>
      </p:sp>
    </p:spTree>
    <p:extLst>
      <p:ext uri="{BB962C8B-B14F-4D97-AF65-F5344CB8AC3E}">
        <p14:creationId xmlns:p14="http://schemas.microsoft.com/office/powerpoint/2010/main" val="1052061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26</a:t>
            </a:fld>
            <a:endParaRPr lang="zh-CN" altLang="en-US"/>
          </a:p>
        </p:txBody>
      </p:sp>
    </p:spTree>
    <p:extLst>
      <p:ext uri="{BB962C8B-B14F-4D97-AF65-F5344CB8AC3E}">
        <p14:creationId xmlns:p14="http://schemas.microsoft.com/office/powerpoint/2010/main" val="2148661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27</a:t>
            </a:fld>
            <a:endParaRPr lang="zh-CN" altLang="en-US"/>
          </a:p>
        </p:txBody>
      </p:sp>
    </p:spTree>
    <p:extLst>
      <p:ext uri="{BB962C8B-B14F-4D97-AF65-F5344CB8AC3E}">
        <p14:creationId xmlns:p14="http://schemas.microsoft.com/office/powerpoint/2010/main" val="2109323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28</a:t>
            </a:fld>
            <a:endParaRPr lang="zh-CN" altLang="en-US"/>
          </a:p>
        </p:txBody>
      </p:sp>
    </p:spTree>
    <p:extLst>
      <p:ext uri="{BB962C8B-B14F-4D97-AF65-F5344CB8AC3E}">
        <p14:creationId xmlns:p14="http://schemas.microsoft.com/office/powerpoint/2010/main" val="3231788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29</a:t>
            </a:fld>
            <a:endParaRPr lang="zh-CN" altLang="en-US"/>
          </a:p>
        </p:txBody>
      </p:sp>
    </p:spTree>
    <p:extLst>
      <p:ext uri="{BB962C8B-B14F-4D97-AF65-F5344CB8AC3E}">
        <p14:creationId xmlns:p14="http://schemas.microsoft.com/office/powerpoint/2010/main" val="1375940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30</a:t>
            </a:fld>
            <a:endParaRPr lang="zh-CN" altLang="en-US"/>
          </a:p>
        </p:txBody>
      </p:sp>
    </p:spTree>
    <p:extLst>
      <p:ext uri="{BB962C8B-B14F-4D97-AF65-F5344CB8AC3E}">
        <p14:creationId xmlns:p14="http://schemas.microsoft.com/office/powerpoint/2010/main" val="2704040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31</a:t>
            </a:fld>
            <a:endParaRPr lang="zh-CN" altLang="en-US"/>
          </a:p>
        </p:txBody>
      </p:sp>
    </p:spTree>
    <p:extLst>
      <p:ext uri="{BB962C8B-B14F-4D97-AF65-F5344CB8AC3E}">
        <p14:creationId xmlns:p14="http://schemas.microsoft.com/office/powerpoint/2010/main" val="1817030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32</a:t>
            </a:fld>
            <a:endParaRPr lang="zh-CN" altLang="en-US"/>
          </a:p>
        </p:txBody>
      </p:sp>
    </p:spTree>
    <p:extLst>
      <p:ext uri="{BB962C8B-B14F-4D97-AF65-F5344CB8AC3E}">
        <p14:creationId xmlns:p14="http://schemas.microsoft.com/office/powerpoint/2010/main" val="41304348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175769-29E8-43DE-AC5E-EBB9EFFC048A}" type="slidenum">
              <a:rPr lang="zh-CN" altLang="en-US" smtClean="0"/>
              <a:t>33</a:t>
            </a:fld>
            <a:endParaRPr lang="zh-CN" altLang="en-US"/>
          </a:p>
        </p:txBody>
      </p:sp>
    </p:spTree>
    <p:extLst>
      <p:ext uri="{BB962C8B-B14F-4D97-AF65-F5344CB8AC3E}">
        <p14:creationId xmlns:p14="http://schemas.microsoft.com/office/powerpoint/2010/main" val="3953275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3017505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2411097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504167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411732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242369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4053379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4098392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21177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320171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2991257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BD65356-8CBB-46D9-A4B2-A56146FA8AB6}"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1271353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D65356-8CBB-46D9-A4B2-A56146FA8AB6}" type="datetimeFigureOut">
              <a:rPr lang="zh-CN" altLang="en-US" smtClean="0"/>
              <a:t>2018/12/5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66761-D2FA-4C16-9E7B-EA07C7D26B60}" type="slidenum">
              <a:rPr lang="zh-CN" altLang="en-US" smtClean="0"/>
              <a:t>‹#›</a:t>
            </a:fld>
            <a:endParaRPr lang="zh-CN" altLang="en-US"/>
          </a:p>
        </p:txBody>
      </p:sp>
    </p:spTree>
    <p:extLst>
      <p:ext uri="{BB962C8B-B14F-4D97-AF65-F5344CB8AC3E}">
        <p14:creationId xmlns:p14="http://schemas.microsoft.com/office/powerpoint/2010/main" val="371224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平行四边形 11"/>
          <p:cNvSpPr/>
          <p:nvPr/>
        </p:nvSpPr>
        <p:spPr>
          <a:xfrm>
            <a:off x="-1394748" y="1508465"/>
            <a:ext cx="8675224" cy="3295029"/>
          </a:xfrm>
          <a:prstGeom prst="parallelogram">
            <a:avLst>
              <a:gd name="adj" fmla="val 41436"/>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09903" y="2228260"/>
            <a:ext cx="6840638" cy="830997"/>
          </a:xfrm>
          <a:prstGeom prst="rect">
            <a:avLst/>
          </a:prstGeom>
          <a:noFill/>
        </p:spPr>
        <p:txBody>
          <a:bodyPr wrap="square" rtlCol="0">
            <a:spAutoFit/>
          </a:bodyPr>
          <a:lstStyle/>
          <a:p>
            <a:r>
              <a:rPr lang="zh-CN" altLang="en-US" sz="4800" spc="300" dirty="0">
                <a:solidFill>
                  <a:schemeClr val="tx1">
                    <a:lumMod val="85000"/>
                    <a:lumOff val="15000"/>
                  </a:schemeClr>
                </a:solidFill>
                <a:latin typeface="张海山锐谐体" panose="02000000000000000000" pitchFamily="2" charset="-122"/>
                <a:ea typeface="张海山锐谐体" panose="02000000000000000000" pitchFamily="2" charset="-122"/>
              </a:rPr>
              <a:t>优秀工程介绍</a:t>
            </a:r>
            <a:r>
              <a:rPr lang="en-US" altLang="zh-CN" sz="4800" spc="300" dirty="0" err="1">
                <a:solidFill>
                  <a:schemeClr val="tx1">
                    <a:lumMod val="85000"/>
                    <a:lumOff val="15000"/>
                  </a:schemeClr>
                </a:solidFill>
                <a:latin typeface="张海山锐谐体" panose="02000000000000000000" pitchFamily="2" charset="-122"/>
                <a:ea typeface="张海山锐谐体" panose="02000000000000000000" pitchFamily="2" charset="-122"/>
              </a:rPr>
              <a:t>ppt</a:t>
            </a:r>
            <a:r>
              <a:rPr lang="zh-CN" altLang="en-US" sz="4800" spc="300" dirty="0">
                <a:solidFill>
                  <a:schemeClr val="tx1">
                    <a:lumMod val="85000"/>
                    <a:lumOff val="15000"/>
                  </a:schemeClr>
                </a:solidFill>
                <a:latin typeface="张海山锐谐体" panose="02000000000000000000" pitchFamily="2" charset="-122"/>
                <a:ea typeface="张海山锐谐体" panose="02000000000000000000" pitchFamily="2" charset="-122"/>
              </a:rPr>
              <a:t>模板</a:t>
            </a:r>
            <a:endParaRPr lang="zh-CN" altLang="en-US" sz="4800" spc="300" dirty="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13" name="文本框 12"/>
          <p:cNvSpPr txBox="1"/>
          <p:nvPr/>
        </p:nvSpPr>
        <p:spPr>
          <a:xfrm>
            <a:off x="-223723" y="1457306"/>
            <a:ext cx="3044141" cy="1107996"/>
          </a:xfrm>
          <a:prstGeom prst="rect">
            <a:avLst/>
          </a:prstGeom>
          <a:noFill/>
        </p:spPr>
        <p:txBody>
          <a:bodyPr wrap="square" rtlCol="0">
            <a:spAutoFit/>
          </a:bodyPr>
          <a:lstStyle/>
          <a:p>
            <a:pPr algn="ctr"/>
            <a:r>
              <a:rPr lang="en-US" altLang="zh-CN" sz="6600" smtClean="0">
                <a:solidFill>
                  <a:schemeClr val="tx1">
                    <a:lumMod val="85000"/>
                    <a:lumOff val="15000"/>
                  </a:schemeClr>
                </a:solidFill>
                <a:latin typeface="张海山锐谐体" panose="02000000000000000000" pitchFamily="2" charset="-122"/>
                <a:ea typeface="张海山锐谐体" panose="02000000000000000000" pitchFamily="2" charset="-122"/>
              </a:rPr>
              <a:t>2018</a:t>
            </a:r>
            <a:endParaRPr lang="zh-CN" altLang="en-US" sz="66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cxnSp>
        <p:nvCxnSpPr>
          <p:cNvPr id="18" name="直接连接符 17"/>
          <p:cNvCxnSpPr/>
          <p:nvPr/>
        </p:nvCxnSpPr>
        <p:spPr>
          <a:xfrm>
            <a:off x="-109903" y="3545252"/>
            <a:ext cx="5081287" cy="0"/>
          </a:xfrm>
          <a:prstGeom prst="line">
            <a:avLst/>
          </a:prstGeom>
          <a:ln w="19050">
            <a:solidFill>
              <a:schemeClr val="tx1">
                <a:lumMod val="85000"/>
                <a:lumOff val="15000"/>
                <a:alpha val="99000"/>
              </a:schemeClr>
            </a:solidFill>
            <a:headEnd w="lg" len="med"/>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2032" y="3592278"/>
            <a:ext cx="5744900" cy="338554"/>
          </a:xfrm>
          <a:prstGeom prst="rect">
            <a:avLst/>
          </a:prstGeom>
        </p:spPr>
        <p:txBody>
          <a:bodyPr wrap="square">
            <a:spAutoFit/>
          </a:bodyPr>
          <a:lstStyle/>
          <a:p>
            <a:r>
              <a:rPr lang="zh-CN" altLang="en-US" sz="1600" spc="300" smtClean="0">
                <a:latin typeface="Century Gothic" panose="020B0502020202020204" pitchFamily="34" charset="0"/>
              </a:rPr>
              <a:t>厂商</a:t>
            </a:r>
            <a:r>
              <a:rPr lang="en-US" altLang="zh-CN" sz="1600" spc="300" smtClean="0">
                <a:latin typeface="Century Gothic" panose="020B0502020202020204" pitchFamily="34" charset="0"/>
              </a:rPr>
              <a:t>/</a:t>
            </a:r>
            <a:r>
              <a:rPr lang="zh-CN" altLang="en-US" sz="1600" spc="300" smtClean="0">
                <a:latin typeface="Century Gothic" panose="020B0502020202020204" pitchFamily="34" charset="0"/>
              </a:rPr>
              <a:t>车间工人</a:t>
            </a:r>
            <a:r>
              <a:rPr lang="en-US" altLang="zh-CN" sz="1600" spc="300" smtClean="0">
                <a:latin typeface="Century Gothic" panose="020B0502020202020204" pitchFamily="34" charset="0"/>
              </a:rPr>
              <a:t>/</a:t>
            </a:r>
            <a:r>
              <a:rPr lang="zh-CN" altLang="en-US" sz="1600" spc="300" smtClean="0">
                <a:latin typeface="Century Gothic" panose="020B0502020202020204" pitchFamily="34" charset="0"/>
              </a:rPr>
              <a:t>讲师</a:t>
            </a:r>
            <a:r>
              <a:rPr lang="en-US" altLang="zh-CN" sz="1600" spc="300" smtClean="0">
                <a:latin typeface="Century Gothic" panose="020B0502020202020204" pitchFamily="34" charset="0"/>
              </a:rPr>
              <a:t>/</a:t>
            </a:r>
            <a:r>
              <a:rPr lang="zh-CN" altLang="en-US" sz="1600" spc="300" smtClean="0">
                <a:latin typeface="Century Gothic" panose="020B0502020202020204" pitchFamily="34" charset="0"/>
              </a:rPr>
              <a:t>工程师</a:t>
            </a:r>
            <a:r>
              <a:rPr lang="en-US" altLang="zh-CN" sz="1600" spc="300" smtClean="0">
                <a:latin typeface="Century Gothic" panose="020B0502020202020204" pitchFamily="34" charset="0"/>
              </a:rPr>
              <a:t>/</a:t>
            </a:r>
            <a:r>
              <a:rPr lang="zh-CN" altLang="en-US" sz="1600" spc="300" smtClean="0">
                <a:latin typeface="Century Gothic" panose="020B0502020202020204" pitchFamily="34" charset="0"/>
              </a:rPr>
              <a:t>建筑师</a:t>
            </a:r>
            <a:endParaRPr lang="zh-CN" altLang="en-US" sz="1600" spc="300">
              <a:latin typeface="Century Gothic" panose="020B0502020202020204" pitchFamily="34" charset="0"/>
            </a:endParaRPr>
          </a:p>
        </p:txBody>
      </p:sp>
      <p:sp>
        <p:nvSpPr>
          <p:cNvPr id="27" name="矩形 26"/>
          <p:cNvSpPr/>
          <p:nvPr/>
        </p:nvSpPr>
        <p:spPr>
          <a:xfrm>
            <a:off x="-52032" y="3098158"/>
            <a:ext cx="4953965" cy="400110"/>
          </a:xfrm>
          <a:prstGeom prst="rect">
            <a:avLst/>
          </a:prstGeom>
        </p:spPr>
        <p:txBody>
          <a:bodyPr wrap="square">
            <a:spAutoFit/>
          </a:bodyPr>
          <a:lstStyle/>
          <a:p>
            <a:pPr algn="dist"/>
            <a:r>
              <a:rPr lang="zh-CN" altLang="en-US" sz="2000" smtClean="0">
                <a:latin typeface="Century Gothic" panose="020B0502020202020204" pitchFamily="34" charset="0"/>
              </a:rPr>
              <a:t>Lean production training</a:t>
            </a:r>
            <a:endParaRPr lang="zh-CN" altLang="en-US" sz="2000">
              <a:latin typeface="Century Gothic" panose="020B0502020202020204" pitchFamily="34" charset="0"/>
            </a:endParaRPr>
          </a:p>
        </p:txBody>
      </p:sp>
      <p:pic>
        <p:nvPicPr>
          <p:cNvPr id="2" name="通往光的旅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70085" y="-1494155"/>
            <a:ext cx="487363" cy="487363"/>
          </a:xfrm>
          <a:prstGeom prst="rect">
            <a:avLst/>
          </a:prstGeom>
        </p:spPr>
      </p:pic>
    </p:spTree>
    <p:extLst>
      <p:ext uri="{BB962C8B-B14F-4D97-AF65-F5344CB8AC3E}">
        <p14:creationId xmlns:p14="http://schemas.microsoft.com/office/powerpoint/2010/main" val="262683158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2" presetClass="entr" presetSubtype="8"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p:tgtEl>
                                          <p:spTgt spid="12"/>
                                        </p:tgtEl>
                                        <p:attrNameLst>
                                          <p:attrName>ppt_x</p:attrName>
                                        </p:attrNameLst>
                                      </p:cBhvr>
                                      <p:tavLst>
                                        <p:tav tm="0">
                                          <p:val>
                                            <p:strVal val="#ppt_x-#ppt_w*1.125000"/>
                                          </p:val>
                                        </p:tav>
                                        <p:tav tm="100000">
                                          <p:val>
                                            <p:strVal val="#ppt_x"/>
                                          </p:val>
                                        </p:tav>
                                      </p:tavLst>
                                    </p:anim>
                                    <p:animEffect transition="in" filter="wipe(right)">
                                      <p:cBhvr>
                                        <p:cTn id="11" dur="500"/>
                                        <p:tgtEl>
                                          <p:spTgt spid="12"/>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000"/>
                            </p:stCondLst>
                            <p:childTnLst>
                              <p:par>
                                <p:cTn id="17" presetID="1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p:tgtEl>
                                          <p:spTgt spid="25"/>
                                        </p:tgtEl>
                                        <p:attrNameLst>
                                          <p:attrName>ppt_y</p:attrName>
                                        </p:attrNameLst>
                                      </p:cBhvr>
                                      <p:tavLst>
                                        <p:tav tm="0">
                                          <p:val>
                                            <p:strVal val="#ppt_y+#ppt_h*1.125000"/>
                                          </p:val>
                                        </p:tav>
                                        <p:tav tm="100000">
                                          <p:val>
                                            <p:strVal val="#ppt_y"/>
                                          </p:val>
                                        </p:tav>
                                      </p:tavLst>
                                    </p:anim>
                                    <p:animEffect transition="in" filter="wipe(up)">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4">
                <p:cTn id="34" fill="hold" display="0">
                  <p:stCondLst>
                    <p:cond delay="indefinite"/>
                  </p:stCondLst>
                  <p:endCondLst>
                    <p:cond evt="onStopAudio" delay="0">
                      <p:tgtEl>
                        <p:sldTgt/>
                      </p:tgtEl>
                    </p:cond>
                  </p:endCondLst>
                </p:cTn>
                <p:tgtEl>
                  <p:spTgt spid="2"/>
                </p:tgtEl>
              </p:cMediaNode>
            </p:audio>
          </p:childTnLst>
        </p:cTn>
      </p:par>
    </p:tnLst>
    <p:bldLst>
      <p:bldP spid="12" grpId="0" animBg="1"/>
      <p:bldP spid="10" grpId="0"/>
      <p:bldP spid="13" grpId="0"/>
      <p:bldP spid="25"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89904" y="983848"/>
            <a:ext cx="9526736" cy="4919241"/>
          </a:xfrm>
          <a:prstGeom prst="rect">
            <a:avLst/>
          </a:prstGeom>
          <a:noFill/>
          <a:ln w="50800">
            <a:solidFill>
              <a:schemeClr val="tx1">
                <a:lumMod val="85000"/>
                <a:lumOff val="15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05714" y="1666753"/>
            <a:ext cx="1959406" cy="36113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017130" y="2043084"/>
            <a:ext cx="1342663" cy="2800767"/>
          </a:xfrm>
          <a:prstGeom prst="rect">
            <a:avLst/>
          </a:prstGeom>
          <a:noFill/>
        </p:spPr>
        <p:txBody>
          <a:bodyPr wrap="square" rtlCol="0">
            <a:spAutoFit/>
          </a:bodyPr>
          <a:lstStyle/>
          <a:p>
            <a:pPr algn="ctr"/>
            <a:r>
              <a:rPr lang="zh-CN" altLang="en-US" sz="8800" smtClean="0">
                <a:solidFill>
                  <a:srgbClr val="FFC000"/>
                </a:solidFill>
                <a:latin typeface="张海山锐谐体" panose="02000000000000000000" pitchFamily="2" charset="-122"/>
                <a:ea typeface="张海山锐谐体" panose="02000000000000000000" pitchFamily="2" charset="-122"/>
              </a:rPr>
              <a:t>目录</a:t>
            </a:r>
            <a:endParaRPr lang="zh-CN" altLang="en-US" sz="8800">
              <a:solidFill>
                <a:srgbClr val="FFC000"/>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2115280" y="2380779"/>
            <a:ext cx="677108" cy="2183250"/>
          </a:xfrm>
          <a:prstGeom prst="rect">
            <a:avLst/>
          </a:prstGeom>
          <a:noFill/>
        </p:spPr>
        <p:txBody>
          <a:bodyPr vert="vert" wrap="square" rtlCol="0">
            <a:spAutoFit/>
          </a:bodyPr>
          <a:lstStyle/>
          <a:p>
            <a:pPr algn="ctr"/>
            <a:r>
              <a:rPr lang="en-US" altLang="zh-CN" sz="3200" b="1" smtClean="0">
                <a:solidFill>
                  <a:schemeClr val="tx1">
                    <a:lumMod val="85000"/>
                    <a:lumOff val="15000"/>
                  </a:schemeClr>
                </a:solidFill>
                <a:latin typeface="Lovelo Black" panose="02000000000000000000" pitchFamily="50" charset="0"/>
                <a:ea typeface="张海山锐谐体" panose="02000000000000000000" pitchFamily="2" charset="-122"/>
              </a:rPr>
              <a:t>CONTENTS</a:t>
            </a:r>
            <a:endParaRPr lang="zh-CN" altLang="en-US" sz="3200" b="1">
              <a:solidFill>
                <a:schemeClr val="tx1">
                  <a:lumMod val="85000"/>
                  <a:lumOff val="15000"/>
                </a:schemeClr>
              </a:solidFill>
              <a:latin typeface="Lovelo Black" panose="02000000000000000000" pitchFamily="50" charset="0"/>
              <a:ea typeface="张海山锐谐体" panose="02000000000000000000" pitchFamily="2" charset="-122"/>
            </a:endParaRPr>
          </a:p>
        </p:txBody>
      </p:sp>
      <p:grpSp>
        <p:nvGrpSpPr>
          <p:cNvPr id="39" name="组合 38"/>
          <p:cNvGrpSpPr/>
          <p:nvPr/>
        </p:nvGrpSpPr>
        <p:grpSpPr>
          <a:xfrm>
            <a:off x="4043454" y="1424704"/>
            <a:ext cx="949849" cy="756000"/>
            <a:chOff x="3477253" y="1424704"/>
            <a:chExt cx="949849" cy="756000"/>
          </a:xfrm>
        </p:grpSpPr>
        <p:sp>
          <p:nvSpPr>
            <p:cNvPr id="10" name="矩形 9"/>
            <p:cNvSpPr>
              <a:spLocks noChangeAspect="1"/>
            </p:cNvSpPr>
            <p:nvPr/>
          </p:nvSpPr>
          <p:spPr>
            <a:xfrm>
              <a:off x="3477253" y="1424704"/>
              <a:ext cx="756000" cy="75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492822" y="1501684"/>
              <a:ext cx="724862" cy="584775"/>
            </a:xfrm>
            <a:prstGeom prst="rect">
              <a:avLst/>
            </a:prstGeom>
            <a:noFill/>
          </p:spPr>
          <p:txBody>
            <a:bodyPr wrap="square" rtlCol="0">
              <a:spAutoFit/>
            </a:bodyPr>
            <a:lstStyle/>
            <a:p>
              <a:pPr algn="ctr"/>
              <a:r>
                <a:rPr lang="en-US" altLang="zh-CN" sz="3200" spc="-300" smtClean="0">
                  <a:solidFill>
                    <a:schemeClr val="bg1"/>
                  </a:solidFill>
                  <a:latin typeface="张海山锐谐体" panose="02000000000000000000" pitchFamily="2" charset="-122"/>
                  <a:ea typeface="张海山锐谐体" panose="02000000000000000000" pitchFamily="2" charset="-122"/>
                </a:rPr>
                <a:t>01</a:t>
              </a:r>
              <a:endParaRPr lang="zh-CN" altLang="en-US" sz="3200" spc="-300">
                <a:solidFill>
                  <a:schemeClr val="bg1"/>
                </a:solidFill>
                <a:latin typeface="张海山锐谐体" panose="02000000000000000000" pitchFamily="2" charset="-122"/>
                <a:ea typeface="张海山锐谐体" panose="02000000000000000000" pitchFamily="2" charset="-122"/>
              </a:endParaRPr>
            </a:p>
          </p:txBody>
        </p:sp>
        <p:sp>
          <p:nvSpPr>
            <p:cNvPr id="19" name="矩形 18"/>
            <p:cNvSpPr/>
            <p:nvPr/>
          </p:nvSpPr>
          <p:spPr>
            <a:xfrm>
              <a:off x="4298704" y="1492962"/>
              <a:ext cx="54000" cy="61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391102" y="1607731"/>
              <a:ext cx="36000"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4040212" y="2510554"/>
            <a:ext cx="953091" cy="756000"/>
            <a:chOff x="4008688" y="2510554"/>
            <a:chExt cx="953091" cy="756000"/>
          </a:xfrm>
        </p:grpSpPr>
        <p:sp>
          <p:nvSpPr>
            <p:cNvPr id="11" name="矩形 10"/>
            <p:cNvSpPr>
              <a:spLocks noChangeAspect="1"/>
            </p:cNvSpPr>
            <p:nvPr/>
          </p:nvSpPr>
          <p:spPr>
            <a:xfrm>
              <a:off x="4011930" y="2510554"/>
              <a:ext cx="756000" cy="756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008688" y="2601966"/>
              <a:ext cx="762485" cy="584775"/>
            </a:xfrm>
            <a:prstGeom prst="rect">
              <a:avLst/>
            </a:prstGeom>
            <a:noFill/>
          </p:spPr>
          <p:txBody>
            <a:bodyPr wrap="square" rtlCol="0">
              <a:spAutoFit/>
            </a:bodyPr>
            <a:lstStyle/>
            <a:p>
              <a:pPr algn="ctr"/>
              <a:r>
                <a:rPr lang="en-US" altLang="zh-CN" sz="3200" spc="-300" smtClean="0">
                  <a:solidFill>
                    <a:schemeClr val="bg1"/>
                  </a:solidFill>
                  <a:latin typeface="张海山锐谐体" panose="02000000000000000000" pitchFamily="2" charset="-122"/>
                  <a:ea typeface="张海山锐谐体" panose="02000000000000000000" pitchFamily="2" charset="-122"/>
                </a:rPr>
                <a:t>02</a:t>
              </a:r>
              <a:endParaRPr lang="zh-CN" altLang="en-US" sz="3200" spc="-300">
                <a:solidFill>
                  <a:schemeClr val="bg1"/>
                </a:solidFill>
                <a:latin typeface="张海山锐谐体" panose="02000000000000000000" pitchFamily="2" charset="-122"/>
                <a:ea typeface="张海山锐谐体" panose="02000000000000000000" pitchFamily="2" charset="-122"/>
              </a:endParaRPr>
            </a:p>
          </p:txBody>
        </p:sp>
        <p:sp>
          <p:nvSpPr>
            <p:cNvPr id="20" name="矩形 19"/>
            <p:cNvSpPr/>
            <p:nvPr/>
          </p:nvSpPr>
          <p:spPr>
            <a:xfrm>
              <a:off x="4833381" y="2591614"/>
              <a:ext cx="54000" cy="612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925779" y="2700395"/>
              <a:ext cx="36000" cy="360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4021400" y="3606305"/>
            <a:ext cx="971903" cy="756000"/>
            <a:chOff x="4543365" y="3596404"/>
            <a:chExt cx="971903" cy="756000"/>
          </a:xfrm>
        </p:grpSpPr>
        <p:sp>
          <p:nvSpPr>
            <p:cNvPr id="12" name="矩形 11"/>
            <p:cNvSpPr>
              <a:spLocks noChangeAspect="1"/>
            </p:cNvSpPr>
            <p:nvPr/>
          </p:nvSpPr>
          <p:spPr>
            <a:xfrm>
              <a:off x="4565419" y="3596404"/>
              <a:ext cx="756000" cy="75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543365" y="3702248"/>
              <a:ext cx="800108" cy="584775"/>
            </a:xfrm>
            <a:prstGeom prst="rect">
              <a:avLst/>
            </a:prstGeom>
            <a:noFill/>
          </p:spPr>
          <p:txBody>
            <a:bodyPr wrap="square" rtlCol="0">
              <a:spAutoFit/>
            </a:bodyPr>
            <a:lstStyle/>
            <a:p>
              <a:pPr algn="ctr"/>
              <a:r>
                <a:rPr lang="en-US" altLang="zh-CN" sz="3200" spc="-300" smtClean="0">
                  <a:solidFill>
                    <a:schemeClr val="bg1"/>
                  </a:solidFill>
                  <a:latin typeface="张海山锐谐体" panose="02000000000000000000" pitchFamily="2" charset="-122"/>
                  <a:ea typeface="张海山锐谐体" panose="02000000000000000000" pitchFamily="2" charset="-122"/>
                </a:rPr>
                <a:t>03</a:t>
              </a:r>
              <a:endParaRPr lang="zh-CN" altLang="en-US" sz="3200" spc="-300">
                <a:solidFill>
                  <a:schemeClr val="bg1"/>
                </a:solidFill>
                <a:latin typeface="张海山锐谐体" panose="02000000000000000000" pitchFamily="2" charset="-122"/>
                <a:ea typeface="张海山锐谐体" panose="02000000000000000000" pitchFamily="2" charset="-122"/>
              </a:endParaRPr>
            </a:p>
          </p:txBody>
        </p:sp>
        <p:sp>
          <p:nvSpPr>
            <p:cNvPr id="21" name="矩形 20"/>
            <p:cNvSpPr/>
            <p:nvPr/>
          </p:nvSpPr>
          <p:spPr>
            <a:xfrm>
              <a:off x="5386870" y="3690266"/>
              <a:ext cx="54000" cy="61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479268" y="3793059"/>
              <a:ext cx="36000"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4040213" y="4692156"/>
            <a:ext cx="953090" cy="756000"/>
            <a:chOff x="5096853" y="4682255"/>
            <a:chExt cx="953090" cy="756000"/>
          </a:xfrm>
        </p:grpSpPr>
        <p:sp>
          <p:nvSpPr>
            <p:cNvPr id="13" name="矩形 12"/>
            <p:cNvSpPr>
              <a:spLocks noChangeAspect="1"/>
            </p:cNvSpPr>
            <p:nvPr/>
          </p:nvSpPr>
          <p:spPr>
            <a:xfrm>
              <a:off x="5100095" y="4682255"/>
              <a:ext cx="756000" cy="756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096853" y="4802530"/>
              <a:ext cx="762485" cy="584775"/>
            </a:xfrm>
            <a:prstGeom prst="rect">
              <a:avLst/>
            </a:prstGeom>
            <a:noFill/>
          </p:spPr>
          <p:txBody>
            <a:bodyPr wrap="square" rtlCol="0">
              <a:spAutoFit/>
            </a:bodyPr>
            <a:lstStyle/>
            <a:p>
              <a:pPr algn="ctr"/>
              <a:r>
                <a:rPr lang="en-US" altLang="zh-CN" sz="3200" spc="-300" smtClean="0">
                  <a:solidFill>
                    <a:schemeClr val="bg1"/>
                  </a:solidFill>
                  <a:latin typeface="张海山锐谐体" panose="02000000000000000000" pitchFamily="2" charset="-122"/>
                  <a:ea typeface="张海山锐谐体" panose="02000000000000000000" pitchFamily="2" charset="-122"/>
                </a:rPr>
                <a:t>04</a:t>
              </a:r>
              <a:endParaRPr lang="zh-CN" altLang="en-US" sz="3200" spc="-300">
                <a:solidFill>
                  <a:schemeClr val="bg1"/>
                </a:solidFill>
                <a:latin typeface="张海山锐谐体" panose="02000000000000000000" pitchFamily="2" charset="-122"/>
                <a:ea typeface="张海山锐谐体" panose="02000000000000000000" pitchFamily="2" charset="-122"/>
              </a:endParaRPr>
            </a:p>
          </p:txBody>
        </p:sp>
        <p:sp>
          <p:nvSpPr>
            <p:cNvPr id="22" name="矩形 21"/>
            <p:cNvSpPr/>
            <p:nvPr/>
          </p:nvSpPr>
          <p:spPr>
            <a:xfrm>
              <a:off x="5921545" y="4788917"/>
              <a:ext cx="54000" cy="612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013943" y="4885723"/>
              <a:ext cx="36000" cy="360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5669280" y="1449920"/>
            <a:ext cx="3912821" cy="707886"/>
          </a:xfrm>
          <a:prstGeom prst="rect">
            <a:avLst/>
          </a:prstGeom>
          <a:noFill/>
        </p:spPr>
        <p:txBody>
          <a:bodyPr wrap="square" rtlCol="0">
            <a:spAutoFit/>
          </a:bodyPr>
          <a:lstStyle/>
          <a:p>
            <a:pPr algn="ctr"/>
            <a:r>
              <a:rPr lang="zh-CN" altLang="en-US" sz="4000" smtClean="0">
                <a:solidFill>
                  <a:schemeClr val="tx1">
                    <a:lumMod val="85000"/>
                    <a:lumOff val="15000"/>
                  </a:schemeClr>
                </a:solidFill>
                <a:latin typeface="张海山锐谐体" panose="02000000000000000000" pitchFamily="2" charset="-122"/>
                <a:ea typeface="张海山锐谐体" panose="02000000000000000000" pitchFamily="2" charset="-122"/>
              </a:rPr>
              <a:t>什么是精益生产</a:t>
            </a:r>
            <a:endParaRPr lang="zh-CN" altLang="en-US" sz="40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36" name="文本框 35"/>
          <p:cNvSpPr txBox="1"/>
          <p:nvPr/>
        </p:nvSpPr>
        <p:spPr>
          <a:xfrm>
            <a:off x="5669280" y="2581403"/>
            <a:ext cx="5266347" cy="707886"/>
          </a:xfrm>
          <a:prstGeom prst="rect">
            <a:avLst/>
          </a:prstGeom>
          <a:noFill/>
        </p:spPr>
        <p:txBody>
          <a:bodyPr wrap="square" rtlCol="0">
            <a:spAutoFit/>
          </a:bodyPr>
          <a:lstStyle/>
          <a:p>
            <a:pPr algn="ctr"/>
            <a:r>
              <a:rPr lang="zh-CN" altLang="en-US" sz="4000" smtClean="0">
                <a:solidFill>
                  <a:schemeClr val="tx1">
                    <a:lumMod val="85000"/>
                    <a:lumOff val="15000"/>
                  </a:schemeClr>
                </a:solidFill>
                <a:latin typeface="张海山锐谐体" panose="02000000000000000000" pitchFamily="2" charset="-122"/>
                <a:ea typeface="张海山锐谐体" panose="02000000000000000000" pitchFamily="2" charset="-122"/>
              </a:rPr>
              <a:t>为什么要进行精益生产</a:t>
            </a:r>
            <a:endParaRPr lang="zh-CN" altLang="en-US" sz="40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37" name="文本框 36"/>
          <p:cNvSpPr txBox="1"/>
          <p:nvPr/>
        </p:nvSpPr>
        <p:spPr>
          <a:xfrm>
            <a:off x="5669280" y="3660836"/>
            <a:ext cx="4788000" cy="707886"/>
          </a:xfrm>
          <a:prstGeom prst="rect">
            <a:avLst/>
          </a:prstGeom>
          <a:noFill/>
        </p:spPr>
        <p:txBody>
          <a:bodyPr wrap="square" rtlCol="0">
            <a:spAutoFit/>
          </a:bodyPr>
          <a:lstStyle/>
          <a:p>
            <a:pPr algn="ctr"/>
            <a:r>
              <a:rPr lang="zh-CN" altLang="en-US" sz="40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40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38" name="文本框 37"/>
          <p:cNvSpPr txBox="1"/>
          <p:nvPr/>
        </p:nvSpPr>
        <p:spPr>
          <a:xfrm>
            <a:off x="5669280" y="4740270"/>
            <a:ext cx="3751680" cy="707886"/>
          </a:xfrm>
          <a:prstGeom prst="rect">
            <a:avLst/>
          </a:prstGeom>
          <a:noFill/>
        </p:spPr>
        <p:txBody>
          <a:bodyPr wrap="square" rtlCol="0">
            <a:spAutoFit/>
          </a:bodyPr>
          <a:lstStyle/>
          <a:p>
            <a:pPr algn="ctr"/>
            <a:r>
              <a:rPr lang="zh-CN" altLang="en-US" sz="4000" smtClean="0">
                <a:solidFill>
                  <a:schemeClr val="tx1">
                    <a:lumMod val="85000"/>
                    <a:lumOff val="15000"/>
                  </a:schemeClr>
                </a:solidFill>
                <a:latin typeface="张海山锐谐体" panose="02000000000000000000" pitchFamily="2" charset="-122"/>
                <a:ea typeface="张海山锐谐体" panose="02000000000000000000" pitchFamily="2" charset="-122"/>
              </a:rPr>
              <a:t>如何做精益生产</a:t>
            </a:r>
            <a:endParaRPr lang="zh-CN" altLang="en-US" sz="40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39589">
            <a:off x="-113666" y="2667486"/>
            <a:ext cx="1994651" cy="4019479"/>
          </a:xfrm>
          <a:prstGeom prst="rect">
            <a:avLst/>
          </a:prstGeom>
        </p:spPr>
      </p:pic>
    </p:spTree>
    <p:extLst>
      <p:ext uri="{BB962C8B-B14F-4D97-AF65-F5344CB8AC3E}">
        <p14:creationId xmlns:p14="http://schemas.microsoft.com/office/powerpoint/2010/main" val="3435797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18" presetClass="entr" presetSubtype="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Right)">
                                      <p:cBhvr>
                                        <p:cTn id="12" dur="500"/>
                                        <p:tgtEl>
                                          <p:spTgt spid="4"/>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ppt_y</p:attrName>
                                        </p:attrNameLst>
                                      </p:cBhvr>
                                      <p:tavLst>
                                        <p:tav tm="0">
                                          <p:val>
                                            <p:strVal val="#ppt_y+#ppt_h*1.125000"/>
                                          </p:val>
                                        </p:tav>
                                        <p:tav tm="100000">
                                          <p:val>
                                            <p:strVal val="#ppt_y"/>
                                          </p:val>
                                        </p:tav>
                                      </p:tavLst>
                                    </p:anim>
                                    <p:animEffect transition="in" filter="wipe(up)">
                                      <p:cBhvr>
                                        <p:cTn id="22" dur="500"/>
                                        <p:tgtEl>
                                          <p:spTgt spid="7"/>
                                        </p:tgtEl>
                                      </p:cBhvr>
                                    </p:animEffect>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 calcmode="lin" valueType="num">
                                      <p:cBhvr>
                                        <p:cTn id="28" dur="500" fill="hold"/>
                                        <p:tgtEl>
                                          <p:spTgt spid="39"/>
                                        </p:tgtEl>
                                        <p:attrNameLst>
                                          <p:attrName>style.rotation</p:attrName>
                                        </p:attrNameLst>
                                      </p:cBhvr>
                                      <p:tavLst>
                                        <p:tav tm="0">
                                          <p:val>
                                            <p:fltVal val="360"/>
                                          </p:val>
                                        </p:tav>
                                        <p:tav tm="100000">
                                          <p:val>
                                            <p:fltVal val="0"/>
                                          </p:val>
                                        </p:tav>
                                      </p:tavLst>
                                    </p:anim>
                                    <p:animEffect transition="in" filter="fade">
                                      <p:cBhvr>
                                        <p:cTn id="29" dur="500"/>
                                        <p:tgtEl>
                                          <p:spTgt spid="39"/>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p:tgtEl>
                                          <p:spTgt spid="35"/>
                                        </p:tgtEl>
                                        <p:attrNameLst>
                                          <p:attrName>ppt_x</p:attrName>
                                        </p:attrNameLst>
                                      </p:cBhvr>
                                      <p:tavLst>
                                        <p:tav tm="0">
                                          <p:val>
                                            <p:strVal val="#ppt_x-#ppt_w*1.125000"/>
                                          </p:val>
                                        </p:tav>
                                        <p:tav tm="100000">
                                          <p:val>
                                            <p:strVal val="#ppt_x"/>
                                          </p:val>
                                        </p:tav>
                                      </p:tavLst>
                                    </p:anim>
                                    <p:animEffect transition="in" filter="wipe(right)">
                                      <p:cBhvr>
                                        <p:cTn id="34" dur="500"/>
                                        <p:tgtEl>
                                          <p:spTgt spid="35"/>
                                        </p:tgtEl>
                                      </p:cBhvr>
                                    </p:animEffect>
                                  </p:childTnLst>
                                </p:cTn>
                              </p:par>
                            </p:childTnLst>
                          </p:cTn>
                        </p:par>
                        <p:par>
                          <p:cTn id="35" fill="hold">
                            <p:stCondLst>
                              <p:cond delay="3000"/>
                            </p:stCondLst>
                            <p:childTnLst>
                              <p:par>
                                <p:cTn id="36" presetID="49" presetClass="entr" presetSubtype="0" decel="100000"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 calcmode="lin" valueType="num">
                                      <p:cBhvr>
                                        <p:cTn id="40" dur="500" fill="hold"/>
                                        <p:tgtEl>
                                          <p:spTgt spid="40"/>
                                        </p:tgtEl>
                                        <p:attrNameLst>
                                          <p:attrName>style.rotation</p:attrName>
                                        </p:attrNameLst>
                                      </p:cBhvr>
                                      <p:tavLst>
                                        <p:tav tm="0">
                                          <p:val>
                                            <p:fltVal val="360"/>
                                          </p:val>
                                        </p:tav>
                                        <p:tav tm="100000">
                                          <p:val>
                                            <p:fltVal val="0"/>
                                          </p:val>
                                        </p:tav>
                                      </p:tavLst>
                                    </p:anim>
                                    <p:animEffect transition="in" filter="fade">
                                      <p:cBhvr>
                                        <p:cTn id="41" dur="500"/>
                                        <p:tgtEl>
                                          <p:spTgt spid="40"/>
                                        </p:tgtEl>
                                      </p:cBhvr>
                                    </p:animEffect>
                                  </p:childTnLst>
                                </p:cTn>
                              </p:par>
                            </p:childTnLst>
                          </p:cTn>
                        </p:par>
                        <p:par>
                          <p:cTn id="42" fill="hold">
                            <p:stCondLst>
                              <p:cond delay="3500"/>
                            </p:stCondLst>
                            <p:childTnLst>
                              <p:par>
                                <p:cTn id="43" presetID="12" presetClass="entr" presetSubtype="8"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p:tgtEl>
                                          <p:spTgt spid="36"/>
                                        </p:tgtEl>
                                        <p:attrNameLst>
                                          <p:attrName>ppt_x</p:attrName>
                                        </p:attrNameLst>
                                      </p:cBhvr>
                                      <p:tavLst>
                                        <p:tav tm="0">
                                          <p:val>
                                            <p:strVal val="#ppt_x-#ppt_w*1.125000"/>
                                          </p:val>
                                        </p:tav>
                                        <p:tav tm="100000">
                                          <p:val>
                                            <p:strVal val="#ppt_x"/>
                                          </p:val>
                                        </p:tav>
                                      </p:tavLst>
                                    </p:anim>
                                    <p:animEffect transition="in" filter="wipe(right)">
                                      <p:cBhvr>
                                        <p:cTn id="46" dur="500"/>
                                        <p:tgtEl>
                                          <p:spTgt spid="36"/>
                                        </p:tgtEl>
                                      </p:cBhvr>
                                    </p:animEffect>
                                  </p:childTnLst>
                                </p:cTn>
                              </p:par>
                            </p:childTnLst>
                          </p:cTn>
                        </p:par>
                        <p:par>
                          <p:cTn id="47" fill="hold">
                            <p:stCondLst>
                              <p:cond delay="4000"/>
                            </p:stCondLst>
                            <p:childTnLst>
                              <p:par>
                                <p:cTn id="48" presetID="49" presetClass="entr" presetSubtype="0" decel="100000" fill="hold" nodeType="after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500" fill="hold"/>
                                        <p:tgtEl>
                                          <p:spTgt spid="41"/>
                                        </p:tgtEl>
                                        <p:attrNameLst>
                                          <p:attrName>ppt_w</p:attrName>
                                        </p:attrNameLst>
                                      </p:cBhvr>
                                      <p:tavLst>
                                        <p:tav tm="0">
                                          <p:val>
                                            <p:fltVal val="0"/>
                                          </p:val>
                                        </p:tav>
                                        <p:tav tm="100000">
                                          <p:val>
                                            <p:strVal val="#ppt_w"/>
                                          </p:val>
                                        </p:tav>
                                      </p:tavLst>
                                    </p:anim>
                                    <p:anim calcmode="lin" valueType="num">
                                      <p:cBhvr>
                                        <p:cTn id="51" dur="500" fill="hold"/>
                                        <p:tgtEl>
                                          <p:spTgt spid="41"/>
                                        </p:tgtEl>
                                        <p:attrNameLst>
                                          <p:attrName>ppt_h</p:attrName>
                                        </p:attrNameLst>
                                      </p:cBhvr>
                                      <p:tavLst>
                                        <p:tav tm="0">
                                          <p:val>
                                            <p:fltVal val="0"/>
                                          </p:val>
                                        </p:tav>
                                        <p:tav tm="100000">
                                          <p:val>
                                            <p:strVal val="#ppt_h"/>
                                          </p:val>
                                        </p:tav>
                                      </p:tavLst>
                                    </p:anim>
                                    <p:anim calcmode="lin" valueType="num">
                                      <p:cBhvr>
                                        <p:cTn id="52" dur="500" fill="hold"/>
                                        <p:tgtEl>
                                          <p:spTgt spid="41"/>
                                        </p:tgtEl>
                                        <p:attrNameLst>
                                          <p:attrName>style.rotation</p:attrName>
                                        </p:attrNameLst>
                                      </p:cBhvr>
                                      <p:tavLst>
                                        <p:tav tm="0">
                                          <p:val>
                                            <p:fltVal val="360"/>
                                          </p:val>
                                        </p:tav>
                                        <p:tav tm="100000">
                                          <p:val>
                                            <p:fltVal val="0"/>
                                          </p:val>
                                        </p:tav>
                                      </p:tavLst>
                                    </p:anim>
                                    <p:animEffect transition="in" filter="fade">
                                      <p:cBhvr>
                                        <p:cTn id="53" dur="500"/>
                                        <p:tgtEl>
                                          <p:spTgt spid="41"/>
                                        </p:tgtEl>
                                      </p:cBhvr>
                                    </p:animEffect>
                                  </p:childTnLst>
                                </p:cTn>
                              </p:par>
                            </p:childTnLst>
                          </p:cTn>
                        </p:par>
                        <p:par>
                          <p:cTn id="54" fill="hold">
                            <p:stCondLst>
                              <p:cond delay="4500"/>
                            </p:stCondLst>
                            <p:childTnLst>
                              <p:par>
                                <p:cTn id="55" presetID="12" presetClass="entr" presetSubtype="8"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p:tgtEl>
                                          <p:spTgt spid="37"/>
                                        </p:tgtEl>
                                        <p:attrNameLst>
                                          <p:attrName>ppt_x</p:attrName>
                                        </p:attrNameLst>
                                      </p:cBhvr>
                                      <p:tavLst>
                                        <p:tav tm="0">
                                          <p:val>
                                            <p:strVal val="#ppt_x-#ppt_w*1.125000"/>
                                          </p:val>
                                        </p:tav>
                                        <p:tav tm="100000">
                                          <p:val>
                                            <p:strVal val="#ppt_x"/>
                                          </p:val>
                                        </p:tav>
                                      </p:tavLst>
                                    </p:anim>
                                    <p:animEffect transition="in" filter="wipe(right)">
                                      <p:cBhvr>
                                        <p:cTn id="58" dur="500"/>
                                        <p:tgtEl>
                                          <p:spTgt spid="37"/>
                                        </p:tgtEl>
                                      </p:cBhvr>
                                    </p:animEffect>
                                  </p:childTnLst>
                                </p:cTn>
                              </p:par>
                            </p:childTnLst>
                          </p:cTn>
                        </p:par>
                        <p:par>
                          <p:cTn id="59" fill="hold">
                            <p:stCondLst>
                              <p:cond delay="5000"/>
                            </p:stCondLst>
                            <p:childTnLst>
                              <p:par>
                                <p:cTn id="60" presetID="49" presetClass="entr" presetSubtype="0" decel="100000" fill="hold"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 calcmode="lin" valueType="num">
                                      <p:cBhvr>
                                        <p:cTn id="64" dur="500" fill="hold"/>
                                        <p:tgtEl>
                                          <p:spTgt spid="42"/>
                                        </p:tgtEl>
                                        <p:attrNameLst>
                                          <p:attrName>style.rotation</p:attrName>
                                        </p:attrNameLst>
                                      </p:cBhvr>
                                      <p:tavLst>
                                        <p:tav tm="0">
                                          <p:val>
                                            <p:fltVal val="360"/>
                                          </p:val>
                                        </p:tav>
                                        <p:tav tm="100000">
                                          <p:val>
                                            <p:fltVal val="0"/>
                                          </p:val>
                                        </p:tav>
                                      </p:tavLst>
                                    </p:anim>
                                    <p:animEffect transition="in" filter="fade">
                                      <p:cBhvr>
                                        <p:cTn id="65" dur="500"/>
                                        <p:tgtEl>
                                          <p:spTgt spid="42"/>
                                        </p:tgtEl>
                                      </p:cBhvr>
                                    </p:animEffect>
                                  </p:childTnLst>
                                </p:cTn>
                              </p:par>
                            </p:childTnLst>
                          </p:cTn>
                        </p:par>
                        <p:par>
                          <p:cTn id="66" fill="hold">
                            <p:stCondLst>
                              <p:cond delay="5500"/>
                            </p:stCondLst>
                            <p:childTnLst>
                              <p:par>
                                <p:cTn id="67" presetID="12" presetClass="entr" presetSubtype="8"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additive="base">
                                        <p:cTn id="69" dur="500"/>
                                        <p:tgtEl>
                                          <p:spTgt spid="38"/>
                                        </p:tgtEl>
                                        <p:attrNameLst>
                                          <p:attrName>ppt_x</p:attrName>
                                        </p:attrNameLst>
                                      </p:cBhvr>
                                      <p:tavLst>
                                        <p:tav tm="0">
                                          <p:val>
                                            <p:strVal val="#ppt_x-#ppt_w*1.125000"/>
                                          </p:val>
                                        </p:tav>
                                        <p:tav tm="100000">
                                          <p:val>
                                            <p:strVal val="#ppt_x"/>
                                          </p:val>
                                        </p:tav>
                                      </p:tavLst>
                                    </p:anim>
                                    <p:animEffect transition="in" filter="wipe(right)">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35" grpId="0"/>
      <p:bldP spid="36"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2153920"/>
            <a:ext cx="12192000" cy="2550160"/>
          </a:xfrm>
          <a:prstGeom prst="rect">
            <a:avLst/>
          </a:prstGeom>
          <a:solidFill>
            <a:schemeClr val="bg2">
              <a:lumMod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355906" y="2812460"/>
            <a:ext cx="6815190" cy="1107996"/>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zh-CN" altLang="en-US" sz="6600" smtClean="0">
                <a:solidFill>
                  <a:schemeClr val="bg1"/>
                </a:solidFill>
                <a:latin typeface="张海山锐谐体" panose="02000000000000000000" pitchFamily="2" charset="-122"/>
                <a:ea typeface="张海山锐谐体" panose="02000000000000000000" pitchFamily="2" charset="-122"/>
              </a:rPr>
              <a:t>什么是精益生产</a:t>
            </a:r>
            <a:endParaRPr lang="zh-CN" altLang="en-US" sz="6600">
              <a:solidFill>
                <a:schemeClr val="bg1"/>
              </a:solidFill>
              <a:latin typeface="张海山锐谐体" panose="02000000000000000000" pitchFamily="2" charset="-122"/>
              <a:ea typeface="张海山锐谐体" panose="02000000000000000000" pitchFamily="2" charset="-122"/>
            </a:endParaRPr>
          </a:p>
        </p:txBody>
      </p:sp>
      <p:grpSp>
        <p:nvGrpSpPr>
          <p:cNvPr id="2" name="组合 1"/>
          <p:cNvGrpSpPr/>
          <p:nvPr/>
        </p:nvGrpSpPr>
        <p:grpSpPr>
          <a:xfrm>
            <a:off x="1939782" y="2516892"/>
            <a:ext cx="1047439" cy="1824215"/>
            <a:chOff x="1939782" y="2516892"/>
            <a:chExt cx="1047439" cy="1824215"/>
          </a:xfrm>
        </p:grpSpPr>
        <p:cxnSp>
          <p:nvCxnSpPr>
            <p:cNvPr id="35" name="直接连接符 34"/>
            <p:cNvCxnSpPr/>
            <p:nvPr/>
          </p:nvCxnSpPr>
          <p:spPr>
            <a:xfrm>
              <a:off x="1939782" y="2538196"/>
              <a:ext cx="1047439" cy="0"/>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952252" y="2516892"/>
              <a:ext cx="0" cy="1824215"/>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939782" y="4330724"/>
              <a:ext cx="1041204" cy="0"/>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980986" y="2522903"/>
              <a:ext cx="0" cy="255591"/>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980986" y="4085516"/>
              <a:ext cx="0" cy="255591"/>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grpSp>
      <p:sp>
        <p:nvSpPr>
          <p:cNvPr id="44" name="文本框 43"/>
          <p:cNvSpPr txBox="1"/>
          <p:nvPr/>
        </p:nvSpPr>
        <p:spPr>
          <a:xfrm>
            <a:off x="2128496" y="2715740"/>
            <a:ext cx="1974979" cy="1446551"/>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altLang="zh-CN" sz="8800" spc="-300" smtClean="0">
                <a:solidFill>
                  <a:schemeClr val="bg1"/>
                </a:solidFill>
                <a:latin typeface="张海山锐谐体" panose="02000000000000000000" pitchFamily="2" charset="-122"/>
                <a:ea typeface="张海山锐谐体" panose="02000000000000000000" pitchFamily="2" charset="-122"/>
              </a:rPr>
              <a:t>01</a:t>
            </a:r>
            <a:endParaRPr lang="zh-CN" altLang="en-US" sz="8800" spc="-300">
              <a:solidFill>
                <a:schemeClr val="bg1"/>
              </a:solidFill>
              <a:latin typeface="张海山锐谐体" panose="02000000000000000000" pitchFamily="2" charset="-122"/>
              <a:ea typeface="张海山锐谐体" panose="02000000000000000000" pitchFamily="2" charset="-122"/>
            </a:endParaRPr>
          </a:p>
        </p:txBody>
      </p:sp>
      <p:sp>
        <p:nvSpPr>
          <p:cNvPr id="51" name="文本框 50"/>
          <p:cNvSpPr txBox="1"/>
          <p:nvPr/>
        </p:nvSpPr>
        <p:spPr>
          <a:xfrm>
            <a:off x="4860767" y="3989639"/>
            <a:ext cx="5805467" cy="584775"/>
          </a:xfrm>
          <a:prstGeom prst="rect">
            <a:avLst/>
          </a:prstGeom>
          <a:noFill/>
        </p:spPr>
        <p:txBody>
          <a:bodyPr wrap="square" rtlCol="0">
            <a:spAutoFit/>
          </a:bodyPr>
          <a:lstStyle/>
          <a:p>
            <a:pPr algn="ctr"/>
            <a:r>
              <a:rPr lang="zh-CN" altLang="en-US" sz="1600" smtClean="0">
                <a:solidFill>
                  <a:schemeClr val="bg1"/>
                </a:solidFill>
                <a:latin typeface="张海山锐线体简" panose="02000000000000000000" pitchFamily="2" charset="-122"/>
                <a:ea typeface="张海山锐线体简" panose="02000000000000000000" pitchFamily="2" charset="-122"/>
              </a:rPr>
              <a:t>请添加你的标题的关键字；</a:t>
            </a:r>
            <a:r>
              <a:rPr lang="zh-CN" altLang="en-US" sz="1600">
                <a:solidFill>
                  <a:schemeClr val="bg1"/>
                </a:solidFill>
                <a:latin typeface="张海山锐线体简" panose="02000000000000000000" pitchFamily="2" charset="-122"/>
                <a:ea typeface="张海山锐线体简" panose="02000000000000000000" pitchFamily="2" charset="-122"/>
              </a:rPr>
              <a:t>请添加你的标题的关键字</a:t>
            </a:r>
            <a:r>
              <a:rPr lang="zh-CN" altLang="en-US" sz="1600" smtClean="0">
                <a:solidFill>
                  <a:schemeClr val="bg1"/>
                </a:solidFill>
                <a:latin typeface="张海山锐线体简" panose="02000000000000000000" pitchFamily="2" charset="-122"/>
                <a:ea typeface="张海山锐线体简" panose="02000000000000000000" pitchFamily="2" charset="-122"/>
              </a:rPr>
              <a:t>；</a:t>
            </a:r>
            <a:r>
              <a:rPr lang="zh-CN" altLang="en-US" sz="1600">
                <a:solidFill>
                  <a:schemeClr val="bg1"/>
                </a:solidFill>
                <a:latin typeface="张海山锐线体简" panose="02000000000000000000" pitchFamily="2" charset="-122"/>
                <a:ea typeface="张海山锐线体简" panose="02000000000000000000" pitchFamily="2" charset="-122"/>
              </a:rPr>
              <a:t>请添加你的标题的关键字；请添加你的标题的关键字</a:t>
            </a:r>
            <a:r>
              <a:rPr lang="zh-CN" altLang="en-US" sz="1600" smtClean="0">
                <a:solidFill>
                  <a:schemeClr val="bg1"/>
                </a:solidFill>
                <a:latin typeface="张海山锐线体简" panose="02000000000000000000" pitchFamily="2" charset="-122"/>
                <a:ea typeface="张海山锐线体简" panose="02000000000000000000" pitchFamily="2" charset="-122"/>
              </a:rPr>
              <a:t>；</a:t>
            </a:r>
            <a:endParaRPr lang="zh-CN" altLang="en-US" sz="2000">
              <a:solidFill>
                <a:schemeClr val="bg1"/>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414780857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p:tgtEl>
                                          <p:spTgt spid="51"/>
                                        </p:tgtEl>
                                        <p:attrNameLst>
                                          <p:attrName>ppt_y</p:attrName>
                                        </p:attrNameLst>
                                      </p:cBhvr>
                                      <p:tavLst>
                                        <p:tav tm="0">
                                          <p:val>
                                            <p:strVal val="#ppt_y-#ppt_h*1.125000"/>
                                          </p:val>
                                        </p:tav>
                                        <p:tav tm="100000">
                                          <p:val>
                                            <p:strVal val="#ppt_y"/>
                                          </p:val>
                                        </p:tav>
                                      </p:tavLst>
                                    </p:anim>
                                    <p:animEffect transition="in" filter="wipe(down)">
                                      <p:cBhvr>
                                        <p:cTn id="2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p:bldP spid="44" grpId="0"/>
      <p:bldP spid="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p:nvPr/>
        </p:nvPicPr>
        <p:blipFill>
          <a:blip r:embed="rId3" cstate="print">
            <a:extLst>
              <a:ext uri="{28A0092B-C50C-407E-A947-70E740481C1C}">
                <a14:useLocalDpi xmlns:a14="http://schemas.microsoft.com/office/drawing/2010/main" val="0"/>
              </a:ext>
            </a:extLst>
          </a:blip>
          <a:stretch>
            <a:fillRect/>
          </a:stretch>
        </p:blipFill>
        <p:spPr>
          <a:xfrm>
            <a:off x="5386923" y="3112625"/>
            <a:ext cx="1440000" cy="144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38100">
            <a:solidFill>
              <a:srgbClr val="FFC000"/>
            </a:solidFill>
          </a:ln>
        </p:spPr>
      </p:pic>
      <p:sp>
        <p:nvSpPr>
          <p:cNvPr id="7" name="文本框 6"/>
          <p:cNvSpPr txBox="1"/>
          <p:nvPr/>
        </p:nvSpPr>
        <p:spPr>
          <a:xfrm>
            <a:off x="5376193" y="4752722"/>
            <a:ext cx="1550576" cy="461665"/>
          </a:xfrm>
          <a:prstGeom prst="rect">
            <a:avLst/>
          </a:prstGeom>
          <a:noFill/>
        </p:spPr>
        <p:txBody>
          <a:bodyPr wrap="square" rtlCol="0">
            <a:spAutoFit/>
          </a:bodyPr>
          <a:lstStyle/>
          <a:p>
            <a:pPr algn="ctr"/>
            <a:r>
              <a:rPr lang="zh-CN" altLang="en-US" sz="2400">
                <a:solidFill>
                  <a:schemeClr val="tx1">
                    <a:lumMod val="85000"/>
                    <a:lumOff val="15000"/>
                  </a:schemeClr>
                </a:solidFill>
                <a:latin typeface="汉仪菱心体简" panose="02010609000101010101" pitchFamily="49" charset="-122"/>
                <a:ea typeface="汉仪菱心体简" panose="02010609000101010101" pitchFamily="49" charset="-122"/>
              </a:rPr>
              <a:t>你的标题</a:t>
            </a:r>
          </a:p>
        </p:txBody>
      </p:sp>
      <p:pic>
        <p:nvPicPr>
          <p:cNvPr id="9" name="图片 8"/>
          <p:cNvPicPr/>
          <p:nvPr/>
        </p:nvPicPr>
        <p:blipFill>
          <a:blip r:embed="rId4" cstate="print">
            <a:extLst>
              <a:ext uri="{28A0092B-C50C-407E-A947-70E740481C1C}">
                <a14:useLocalDpi xmlns:a14="http://schemas.microsoft.com/office/drawing/2010/main" val="0"/>
              </a:ext>
            </a:extLst>
          </a:blip>
          <a:srcRect r="33457"/>
          <a:stretch>
            <a:fillRect/>
          </a:stretch>
        </p:blipFill>
        <p:spPr>
          <a:xfrm>
            <a:off x="2256223" y="3112625"/>
            <a:ext cx="1440000" cy="144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38100">
            <a:solidFill>
              <a:srgbClr val="FFC000"/>
            </a:solidFill>
          </a:ln>
        </p:spPr>
      </p:pic>
      <p:sp>
        <p:nvSpPr>
          <p:cNvPr id="10" name="文本框 9"/>
          <p:cNvSpPr txBox="1"/>
          <p:nvPr/>
        </p:nvSpPr>
        <p:spPr>
          <a:xfrm>
            <a:off x="2210767" y="4752722"/>
            <a:ext cx="1550576" cy="461665"/>
          </a:xfrm>
          <a:prstGeom prst="rect">
            <a:avLst/>
          </a:prstGeom>
          <a:noFill/>
        </p:spPr>
        <p:txBody>
          <a:bodyPr wrap="square" rtlCol="0">
            <a:spAutoFit/>
          </a:bodyPr>
          <a:lstStyle/>
          <a:p>
            <a:pPr algn="ctr"/>
            <a:r>
              <a:rPr lang="zh-CN" altLang="en-US" sz="2400" smtClean="0">
                <a:solidFill>
                  <a:schemeClr val="tx1">
                    <a:lumMod val="85000"/>
                    <a:lumOff val="15000"/>
                  </a:schemeClr>
                </a:solidFill>
                <a:latin typeface="汉仪菱心体简" panose="02010609000101010101" pitchFamily="49" charset="-122"/>
                <a:ea typeface="汉仪菱心体简" panose="02010609000101010101" pitchFamily="49" charset="-122"/>
              </a:rPr>
              <a:t>你的标题</a:t>
            </a:r>
            <a:endParaRPr lang="zh-CN" altLang="en-US" sz="2400">
              <a:solidFill>
                <a:schemeClr val="tx1">
                  <a:lumMod val="85000"/>
                  <a:lumOff val="15000"/>
                </a:schemeClr>
              </a:solidFill>
              <a:latin typeface="汉仪菱心体简" panose="02010609000101010101" pitchFamily="49" charset="-122"/>
              <a:ea typeface="汉仪菱心体简" panose="02010609000101010101" pitchFamily="49" charset="-122"/>
            </a:endParaRPr>
          </a:p>
        </p:txBody>
      </p:sp>
      <p:sp>
        <p:nvSpPr>
          <p:cNvPr id="11" name="矩形 10"/>
          <p:cNvSpPr/>
          <p:nvPr/>
        </p:nvSpPr>
        <p:spPr>
          <a:xfrm>
            <a:off x="1572535" y="2067770"/>
            <a:ext cx="2830526" cy="830997"/>
          </a:xfrm>
          <a:prstGeom prst="rect">
            <a:avLst/>
          </a:prstGeom>
        </p:spPr>
        <p:txBody>
          <a:bodyPr wrap="square">
            <a:spAutoFit/>
          </a:bodyPr>
          <a:lstStyle/>
          <a:p>
            <a:pPr algn="ctr"/>
            <a:r>
              <a:rPr lang="zh-CN" altLang="en-US" sz="2400" smtClean="0">
                <a:solidFill>
                  <a:schemeClr val="tx1">
                    <a:lumMod val="85000"/>
                    <a:lumOff val="15000"/>
                  </a:schemeClr>
                </a:solidFill>
                <a:latin typeface="张海山锐线体简" panose="02000000000000000000" pitchFamily="2" charset="-122"/>
                <a:ea typeface="张海山锐线体简" panose="02000000000000000000" pitchFamily="2" charset="-122"/>
              </a:rPr>
              <a:t>为股东创造利润</a:t>
            </a:r>
            <a:endParaRPr lang="en-US" altLang="zh-CN" sz="2400" smtClean="0">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gn="ctr"/>
            <a:r>
              <a:rPr lang="zh-CN" altLang="en-US" sz="2400">
                <a:solidFill>
                  <a:schemeClr val="tx1">
                    <a:lumMod val="85000"/>
                    <a:lumOff val="15000"/>
                  </a:schemeClr>
                </a:solidFill>
                <a:latin typeface="张海山锐线体简" panose="02000000000000000000" pitchFamily="2" charset="-122"/>
                <a:ea typeface="张海山锐线体简" panose="02000000000000000000" pitchFamily="2" charset="-122"/>
              </a:rPr>
              <a:t>维系企业生存</a:t>
            </a:r>
            <a:endParaRPr lang="en-US" altLang="zh-CN" sz="2400" smtClean="0">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sp>
        <p:nvSpPr>
          <p:cNvPr id="12" name="矩形 11"/>
          <p:cNvSpPr/>
          <p:nvPr/>
        </p:nvSpPr>
        <p:spPr>
          <a:xfrm>
            <a:off x="4639852" y="1844041"/>
            <a:ext cx="2985321" cy="3764280"/>
          </a:xfrm>
          <a:prstGeom prst="rect">
            <a:avLst/>
          </a:prstGeom>
          <a:noFill/>
          <a:ln w="31750">
            <a:solidFill>
              <a:schemeClr val="tx1">
                <a:lumMod val="85000"/>
                <a:lumOff val="15000"/>
              </a:schemeClr>
            </a:solid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p:nvPr/>
        </p:nvPicPr>
        <p:blipFill>
          <a:blip r:embed="rId5" cstate="print">
            <a:extLst>
              <a:ext uri="{28A0092B-C50C-407E-A947-70E740481C1C}">
                <a14:useLocalDpi xmlns:a14="http://schemas.microsoft.com/office/drawing/2010/main" val="0"/>
              </a:ext>
            </a:extLst>
          </a:blip>
          <a:stretch>
            <a:fillRect/>
          </a:stretch>
        </p:blipFill>
        <p:spPr>
          <a:xfrm>
            <a:off x="8506047" y="3112625"/>
            <a:ext cx="1440000" cy="144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38100">
            <a:solidFill>
              <a:srgbClr val="FFC000"/>
            </a:solidFill>
          </a:ln>
        </p:spPr>
      </p:pic>
      <p:sp>
        <p:nvSpPr>
          <p:cNvPr id="14" name="文本框 13"/>
          <p:cNvSpPr txBox="1"/>
          <p:nvPr/>
        </p:nvSpPr>
        <p:spPr>
          <a:xfrm>
            <a:off x="8481154" y="4752722"/>
            <a:ext cx="1550576" cy="461665"/>
          </a:xfrm>
          <a:prstGeom prst="rect">
            <a:avLst/>
          </a:prstGeom>
          <a:noFill/>
        </p:spPr>
        <p:txBody>
          <a:bodyPr wrap="square" rtlCol="0">
            <a:spAutoFit/>
          </a:bodyPr>
          <a:lstStyle/>
          <a:p>
            <a:pPr algn="ctr"/>
            <a:r>
              <a:rPr lang="zh-CN" altLang="en-US" sz="2400">
                <a:solidFill>
                  <a:schemeClr val="tx1">
                    <a:lumMod val="85000"/>
                    <a:lumOff val="15000"/>
                  </a:schemeClr>
                </a:solidFill>
                <a:latin typeface="汉仪菱心体简" panose="02010609000101010101" pitchFamily="49" charset="-122"/>
                <a:ea typeface="汉仪菱心体简" panose="02010609000101010101" pitchFamily="49" charset="-122"/>
              </a:rPr>
              <a:t>你的标题</a:t>
            </a:r>
          </a:p>
        </p:txBody>
      </p:sp>
      <p:sp>
        <p:nvSpPr>
          <p:cNvPr id="16" name="文本框 15"/>
          <p:cNvSpPr txBox="1"/>
          <p:nvPr/>
        </p:nvSpPr>
        <p:spPr>
          <a:xfrm>
            <a:off x="4349321" y="702903"/>
            <a:ext cx="3505421" cy="646331"/>
          </a:xfrm>
          <a:prstGeom prst="rect">
            <a:avLst/>
          </a:prstGeom>
          <a:noFill/>
        </p:spPr>
        <p:txBody>
          <a:bodyPr wrap="square" rtlCol="0">
            <a:spAutoFit/>
          </a:bodyPr>
          <a:lstStyle/>
          <a:p>
            <a:pPr algn="ctr"/>
            <a:r>
              <a:rPr lang="zh-CN" altLang="en-US" sz="3600" smtClean="0">
                <a:solidFill>
                  <a:schemeClr val="tx1">
                    <a:lumMod val="85000"/>
                    <a:lumOff val="15000"/>
                  </a:schemeClr>
                </a:solidFill>
                <a:latin typeface="汉仪菱心体简" panose="02010609000101010101" pitchFamily="49" charset="-122"/>
                <a:ea typeface="汉仪菱心体简" panose="02010609000101010101" pitchFamily="49" charset="-122"/>
              </a:rPr>
              <a:t>企业的基本概念</a:t>
            </a:r>
            <a:endParaRPr lang="zh-CN" altLang="en-US" sz="3600">
              <a:solidFill>
                <a:schemeClr val="tx1">
                  <a:lumMod val="85000"/>
                  <a:lumOff val="15000"/>
                </a:schemeClr>
              </a:solidFill>
              <a:latin typeface="汉仪菱心体简" panose="02010609000101010101" pitchFamily="49" charset="-122"/>
              <a:ea typeface="汉仪菱心体简" panose="02010609000101010101" pitchFamily="49" charset="-122"/>
            </a:endParaRPr>
          </a:p>
        </p:txBody>
      </p:sp>
      <p:sp>
        <p:nvSpPr>
          <p:cNvPr id="17" name="矩形 16"/>
          <p:cNvSpPr/>
          <p:nvPr/>
        </p:nvSpPr>
        <p:spPr>
          <a:xfrm>
            <a:off x="5747575" y="1456789"/>
            <a:ext cx="720000" cy="10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242" y="209411"/>
            <a:ext cx="3503981" cy="641470"/>
            <a:chOff x="85009" y="397799"/>
            <a:chExt cx="3503981" cy="641470"/>
          </a:xfrm>
        </p:grpSpPr>
        <p:grpSp>
          <p:nvGrpSpPr>
            <p:cNvPr id="34" name="组合 33"/>
            <p:cNvGrpSpPr/>
            <p:nvPr/>
          </p:nvGrpSpPr>
          <p:grpSpPr>
            <a:xfrm>
              <a:off x="161399" y="397799"/>
              <a:ext cx="625679" cy="625679"/>
              <a:chOff x="254642" y="231494"/>
              <a:chExt cx="722664" cy="722664"/>
            </a:xfrm>
          </p:grpSpPr>
          <p:sp>
            <p:nvSpPr>
              <p:cNvPr id="18" name="矩形 1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什么是精益生产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37" name="文本框 36"/>
            <p:cNvSpPr txBox="1"/>
            <p:nvPr/>
          </p:nvSpPr>
          <p:spPr>
            <a:xfrm>
              <a:off x="85009" y="516049"/>
              <a:ext cx="884699"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01</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39" name="矩形 38"/>
          <p:cNvSpPr/>
          <p:nvPr/>
        </p:nvSpPr>
        <p:spPr>
          <a:xfrm>
            <a:off x="4507174" y="2067770"/>
            <a:ext cx="3195167" cy="1261884"/>
          </a:xfrm>
          <a:prstGeom prst="rect">
            <a:avLst/>
          </a:prstGeom>
        </p:spPr>
        <p:txBody>
          <a:bodyPr wrap="square">
            <a:spAutoFit/>
          </a:bodyPr>
          <a:lstStyle/>
          <a:p>
            <a:pPr algn="ctr"/>
            <a:r>
              <a:rPr lang="zh-CN" altLang="en-US" sz="2400" smtClean="0">
                <a:solidFill>
                  <a:schemeClr val="tx1">
                    <a:lumMod val="85000"/>
                    <a:lumOff val="15000"/>
                  </a:schemeClr>
                </a:solidFill>
                <a:latin typeface="张海山锐线体简" panose="02000000000000000000" pitchFamily="2" charset="-122"/>
                <a:ea typeface="张海山锐线体简" panose="02000000000000000000" pitchFamily="2" charset="-122"/>
              </a:rPr>
              <a:t>向社会提供好产品</a:t>
            </a:r>
            <a:endParaRPr lang="en-US" altLang="zh-CN" sz="2400" smtClean="0">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gn="ctr"/>
            <a:r>
              <a:rPr lang="zh-CN" altLang="en-US" sz="2400">
                <a:solidFill>
                  <a:schemeClr val="tx1">
                    <a:lumMod val="85000"/>
                    <a:lumOff val="15000"/>
                  </a:schemeClr>
                </a:solidFill>
                <a:latin typeface="张海山锐线体简" panose="02000000000000000000" pitchFamily="2" charset="-122"/>
                <a:ea typeface="张海山锐线体简" panose="02000000000000000000" pitchFamily="2" charset="-122"/>
              </a:rPr>
              <a:t>占领市场空间</a:t>
            </a:r>
            <a:endParaRPr lang="en-US" altLang="zh-CN" sz="2400" smtClean="0">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gn="ctr"/>
            <a:endParaRPr lang="en-US" altLang="zh-CN" sz="2800" smtClean="0">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sp>
        <p:nvSpPr>
          <p:cNvPr id="40" name="矩形 39"/>
          <p:cNvSpPr/>
          <p:nvPr/>
        </p:nvSpPr>
        <p:spPr>
          <a:xfrm>
            <a:off x="7806454" y="2067770"/>
            <a:ext cx="2830526" cy="830997"/>
          </a:xfrm>
          <a:prstGeom prst="rect">
            <a:avLst/>
          </a:prstGeom>
        </p:spPr>
        <p:txBody>
          <a:bodyPr wrap="square">
            <a:spAutoFit/>
          </a:bodyPr>
          <a:lstStyle/>
          <a:p>
            <a:pPr algn="ctr"/>
            <a:r>
              <a:rPr lang="zh-CN" altLang="en-US" sz="2400" smtClean="0">
                <a:solidFill>
                  <a:schemeClr val="tx1">
                    <a:lumMod val="85000"/>
                    <a:lumOff val="15000"/>
                  </a:schemeClr>
                </a:solidFill>
                <a:latin typeface="张海山锐线体简" panose="02000000000000000000" pitchFamily="2" charset="-122"/>
                <a:ea typeface="张海山锐线体简" panose="02000000000000000000" pitchFamily="2" charset="-122"/>
              </a:rPr>
              <a:t>企业和员工</a:t>
            </a:r>
            <a:endParaRPr lang="en-US" altLang="zh-CN" sz="2400" smtClean="0">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gn="ctr"/>
            <a:r>
              <a:rPr lang="zh-CN" altLang="en-US" sz="2400">
                <a:solidFill>
                  <a:schemeClr val="tx1">
                    <a:lumMod val="85000"/>
                    <a:lumOff val="15000"/>
                  </a:schemeClr>
                </a:solidFill>
                <a:latin typeface="张海山锐线体简" panose="02000000000000000000" pitchFamily="2" charset="-122"/>
                <a:ea typeface="张海山锐线体简" panose="02000000000000000000" pitchFamily="2" charset="-122"/>
              </a:rPr>
              <a:t>共同发展</a:t>
            </a:r>
            <a:endParaRPr lang="en-US" altLang="zh-CN" sz="2400" smtClean="0">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sp>
        <p:nvSpPr>
          <p:cNvPr id="41" name="文本框 40"/>
          <p:cNvSpPr txBox="1"/>
          <p:nvPr/>
        </p:nvSpPr>
        <p:spPr>
          <a:xfrm>
            <a:off x="679636" y="5874126"/>
            <a:ext cx="10862840" cy="1064907"/>
          </a:xfrm>
          <a:prstGeom prst="rect">
            <a:avLst/>
          </a:prstGeom>
          <a:noFill/>
        </p:spPr>
        <p:txBody>
          <a:bodyPr wrap="square" rtlCol="0">
            <a:spAutoFit/>
          </a:bodyPr>
          <a:lstStyle/>
          <a:p>
            <a:pPr algn="ctr">
              <a:lnSpc>
                <a:spcPct val="90000"/>
              </a:lnSpc>
              <a:buFont typeface="Arial" panose="020B0604020202020204" pitchFamily="34" charset="0"/>
              <a:buNone/>
            </a:pPr>
            <a:r>
              <a:rPr lang="zh-CN" altLang="en-US" sz="2400" b="1">
                <a:latin typeface="张海山锐线体简" panose="02000000000000000000" pitchFamily="2" charset="-122"/>
                <a:ea typeface="张海山锐线体简" panose="02000000000000000000" pitchFamily="2" charset="-122"/>
              </a:rPr>
              <a:t>企业经营的真正目的在于制造利润，因此在企业的整个经营过程中如何获得最大的利润是企业的头等大事！</a:t>
            </a:r>
          </a:p>
          <a:p>
            <a:endParaRPr lang="zh-CN" altLang="en-US" sz="2000"/>
          </a:p>
        </p:txBody>
      </p:sp>
    </p:spTree>
    <p:extLst>
      <p:ext uri="{BB962C8B-B14F-4D97-AF65-F5344CB8AC3E}">
        <p14:creationId xmlns:p14="http://schemas.microsoft.com/office/powerpoint/2010/main" val="292575292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360"/>
                                          </p:val>
                                        </p:tav>
                                        <p:tav tm="100000">
                                          <p:val>
                                            <p:fltVal val="0"/>
                                          </p:val>
                                        </p:tav>
                                      </p:tavLst>
                                    </p:anim>
                                    <p:animEffect transition="in" filter="fade">
                                      <p:cBhvr>
                                        <p:cTn id="20" dur="500"/>
                                        <p:tgtEl>
                                          <p:spTgt spid="9"/>
                                        </p:tgtEl>
                                      </p:cBhvr>
                                    </p:animEffect>
                                  </p:childTnLst>
                                </p:cTn>
                              </p:par>
                              <p:par>
                                <p:cTn id="21" presetID="49" presetClass="entr" presetSubtype="0" decel="10000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 calcmode="lin" valueType="num">
                                      <p:cBhvr>
                                        <p:cTn id="31" dur="500" fill="hold"/>
                                        <p:tgtEl>
                                          <p:spTgt spid="13"/>
                                        </p:tgtEl>
                                        <p:attrNameLst>
                                          <p:attrName>style.rotation</p:attrName>
                                        </p:attrNameLst>
                                      </p:cBhvr>
                                      <p:tavLst>
                                        <p:tav tm="0">
                                          <p:val>
                                            <p:fltVal val="360"/>
                                          </p:val>
                                        </p:tav>
                                        <p:tav tm="100000">
                                          <p:val>
                                            <p:fltVal val="0"/>
                                          </p:val>
                                        </p:tav>
                                      </p:tavLst>
                                    </p:anim>
                                    <p:animEffect transition="in" filter="fade">
                                      <p:cBhvr>
                                        <p:cTn id="32" dur="500"/>
                                        <p:tgtEl>
                                          <p:spTgt spid="13"/>
                                        </p:tgtEl>
                                      </p:cBhvr>
                                    </p:animEffect>
                                  </p:childTnLst>
                                </p:cTn>
                              </p:par>
                            </p:childTnLst>
                          </p:cTn>
                        </p:par>
                        <p:par>
                          <p:cTn id="33" fill="hold">
                            <p:stCondLst>
                              <p:cond delay="1500"/>
                            </p:stCondLst>
                            <p:childTnLst>
                              <p:par>
                                <p:cTn id="34" presetID="37"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900" decel="100000" fill="hold"/>
                                        <p:tgtEl>
                                          <p:spTgt spid="1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900" decel="100000" fill="hold"/>
                                        <p:tgtEl>
                                          <p:spTgt spid="7"/>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46" presetID="37"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900" decel="100000" fill="hold"/>
                                        <p:tgtEl>
                                          <p:spTgt spid="14"/>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2" fill="hold">
                            <p:stCondLst>
                              <p:cond delay="2500"/>
                            </p:stCondLst>
                            <p:childTnLst>
                              <p:par>
                                <p:cTn id="53" presetID="12" presetClass="entr" presetSubtype="4"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p:tgtEl>
                                          <p:spTgt spid="11"/>
                                        </p:tgtEl>
                                        <p:attrNameLst>
                                          <p:attrName>ppt_y</p:attrName>
                                        </p:attrNameLst>
                                      </p:cBhvr>
                                      <p:tavLst>
                                        <p:tav tm="0">
                                          <p:val>
                                            <p:strVal val="#ppt_y+#ppt_h*1.125000"/>
                                          </p:val>
                                        </p:tav>
                                        <p:tav tm="100000">
                                          <p:val>
                                            <p:strVal val="#ppt_y"/>
                                          </p:val>
                                        </p:tav>
                                      </p:tavLst>
                                    </p:anim>
                                    <p:animEffect transition="in" filter="wipe(up)">
                                      <p:cBhvr>
                                        <p:cTn id="56" dur="500"/>
                                        <p:tgtEl>
                                          <p:spTgt spid="11"/>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p:tgtEl>
                                          <p:spTgt spid="39"/>
                                        </p:tgtEl>
                                        <p:attrNameLst>
                                          <p:attrName>ppt_y</p:attrName>
                                        </p:attrNameLst>
                                      </p:cBhvr>
                                      <p:tavLst>
                                        <p:tav tm="0">
                                          <p:val>
                                            <p:strVal val="#ppt_y+#ppt_h*1.125000"/>
                                          </p:val>
                                        </p:tav>
                                        <p:tav tm="100000">
                                          <p:val>
                                            <p:strVal val="#ppt_y"/>
                                          </p:val>
                                        </p:tav>
                                      </p:tavLst>
                                    </p:anim>
                                    <p:animEffect transition="in" filter="wipe(up)">
                                      <p:cBhvr>
                                        <p:cTn id="60" dur="500"/>
                                        <p:tgtEl>
                                          <p:spTgt spid="39"/>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p:tgtEl>
                                          <p:spTgt spid="40"/>
                                        </p:tgtEl>
                                        <p:attrNameLst>
                                          <p:attrName>ppt_y</p:attrName>
                                        </p:attrNameLst>
                                      </p:cBhvr>
                                      <p:tavLst>
                                        <p:tav tm="0">
                                          <p:val>
                                            <p:strVal val="#ppt_y+#ppt_h*1.125000"/>
                                          </p:val>
                                        </p:tav>
                                        <p:tav tm="100000">
                                          <p:val>
                                            <p:strVal val="#ppt_y"/>
                                          </p:val>
                                        </p:tav>
                                      </p:tavLst>
                                    </p:anim>
                                    <p:animEffect transition="in" filter="wipe(up)">
                                      <p:cBhvr>
                                        <p:cTn id="64" dur="500"/>
                                        <p:tgtEl>
                                          <p:spTgt spid="40"/>
                                        </p:tgtEl>
                                      </p:cBhvr>
                                    </p:animEffect>
                                  </p:childTnLst>
                                </p:cTn>
                              </p:par>
                            </p:childTnLst>
                          </p:cTn>
                        </p:par>
                        <p:par>
                          <p:cTn id="65" fill="hold">
                            <p:stCondLst>
                              <p:cond delay="3000"/>
                            </p:stCondLst>
                            <p:childTnLst>
                              <p:par>
                                <p:cTn id="66" presetID="37"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900" decel="100000" fill="hold"/>
                                        <p:tgtEl>
                                          <p:spTgt spid="12"/>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animBg="1"/>
      <p:bldP spid="14" grpId="0"/>
      <p:bldP spid="16" grpId="0"/>
      <p:bldP spid="17" grpId="0" animBg="1"/>
      <p:bldP spid="39" grpId="0"/>
      <p:bldP spid="40"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2746899" y="3226504"/>
            <a:ext cx="900000" cy="0"/>
          </a:xfrm>
          <a:prstGeom prst="line">
            <a:avLst/>
          </a:prstGeom>
          <a:ln w="12700">
            <a:solidFill>
              <a:schemeClr val="bg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746899" y="5040556"/>
            <a:ext cx="900000" cy="0"/>
          </a:xfrm>
          <a:prstGeom prst="line">
            <a:avLst/>
          </a:prstGeom>
          <a:ln w="12700">
            <a:solidFill>
              <a:schemeClr val="bg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8483627" y="2792397"/>
            <a:ext cx="900000" cy="0"/>
          </a:xfrm>
          <a:prstGeom prst="line">
            <a:avLst/>
          </a:prstGeom>
          <a:ln w="12700">
            <a:solidFill>
              <a:schemeClr val="bg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8472570" y="4567120"/>
            <a:ext cx="900000" cy="0"/>
          </a:xfrm>
          <a:prstGeom prst="line">
            <a:avLst/>
          </a:prstGeom>
          <a:ln w="12700">
            <a:solidFill>
              <a:schemeClr val="bg1"/>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79923" y="2856190"/>
            <a:ext cx="2594359" cy="2224288"/>
            <a:chOff x="297043" y="2505670"/>
            <a:chExt cx="2594359" cy="2224288"/>
          </a:xfrm>
        </p:grpSpPr>
        <p:sp>
          <p:nvSpPr>
            <p:cNvPr id="33" name="文本框 32"/>
            <p:cNvSpPr txBox="1"/>
            <p:nvPr/>
          </p:nvSpPr>
          <p:spPr>
            <a:xfrm>
              <a:off x="979370" y="2505670"/>
              <a:ext cx="1229704" cy="923330"/>
            </a:xfrm>
            <a:prstGeom prst="rect">
              <a:avLst/>
            </a:prstGeom>
            <a:noFill/>
          </p:spPr>
          <p:txBody>
            <a:bodyPr wrap="square" rtlCol="0">
              <a:spAutoFit/>
            </a:bodyPr>
            <a:lstStyle/>
            <a:p>
              <a:pPr algn="ctr"/>
              <a:r>
                <a:rPr lang="en-US" altLang="zh-CN" sz="5400">
                  <a:ln w="0">
                    <a:noFill/>
                  </a:ln>
                  <a:solidFill>
                    <a:schemeClr val="tx1">
                      <a:lumMod val="85000"/>
                      <a:lumOff val="15000"/>
                    </a:schemeClr>
                  </a:solidFill>
                  <a:effectLst>
                    <a:outerShdw blurRad="50800" dist="38100" dir="5400000" algn="t" rotWithShape="0">
                      <a:prstClr val="black">
                        <a:alpha val="50000"/>
                      </a:prstClr>
                    </a:outerShdw>
                  </a:effectLst>
                  <a:latin typeface="张海山锐谐体" panose="02000000000000000000" pitchFamily="2" charset="-122"/>
                  <a:ea typeface="张海山锐谐体" panose="02000000000000000000" pitchFamily="2" charset="-122"/>
                </a:rPr>
                <a:t>01</a:t>
              </a:r>
              <a:endParaRPr lang="zh-CN" altLang="en-US" sz="5400">
                <a:ln w="0">
                  <a:noFill/>
                </a:ln>
                <a:solidFill>
                  <a:schemeClr val="tx1">
                    <a:lumMod val="85000"/>
                    <a:lumOff val="15000"/>
                  </a:schemeClr>
                </a:solidFill>
                <a:effectLst>
                  <a:outerShdw blurRad="50800" dist="38100" dir="5400000" algn="t" rotWithShape="0">
                    <a:prstClr val="black">
                      <a:alpha val="50000"/>
                    </a:prstClr>
                  </a:outerShdw>
                </a:effectLst>
                <a:latin typeface="张海山锐谐体" panose="02000000000000000000" pitchFamily="2" charset="-122"/>
                <a:ea typeface="张海山锐谐体" panose="02000000000000000000" pitchFamily="2" charset="-122"/>
              </a:endParaRPr>
            </a:p>
          </p:txBody>
        </p:sp>
        <p:sp>
          <p:nvSpPr>
            <p:cNvPr id="34" name="文本框 33"/>
            <p:cNvSpPr txBox="1"/>
            <p:nvPr/>
          </p:nvSpPr>
          <p:spPr>
            <a:xfrm>
              <a:off x="297043" y="3529629"/>
              <a:ext cx="2594359" cy="1200329"/>
            </a:xfrm>
            <a:prstGeom prst="rect">
              <a:avLst/>
            </a:prstGeom>
            <a:noFill/>
          </p:spPr>
          <p:txBody>
            <a:bodyPr wrap="square" rtlCol="0">
              <a:spAutoFit/>
            </a:bodyPr>
            <a:lstStyle/>
            <a:p>
              <a:pPr algn="ctr"/>
              <a:r>
                <a:rPr lang="zh-CN" altLang="en-US" sz="3600" smtClean="0">
                  <a:ln w="0">
                    <a:noFill/>
                  </a:ln>
                  <a:solidFill>
                    <a:schemeClr val="tx1">
                      <a:lumMod val="85000"/>
                      <a:lumOff val="15000"/>
                    </a:schemeClr>
                  </a:solidFill>
                  <a:effectLst>
                    <a:outerShdw blurRad="50800" dist="38100" dir="5400000" algn="t" rotWithShape="0">
                      <a:prstClr val="black">
                        <a:alpha val="50000"/>
                      </a:prstClr>
                    </a:outerShdw>
                  </a:effectLst>
                  <a:latin typeface="张海山锐线体简" panose="02000000000000000000" pitchFamily="2" charset="-122"/>
                  <a:ea typeface="张海山锐线体简" panose="02000000000000000000" pitchFamily="2" charset="-122"/>
                </a:rPr>
                <a:t>降低成本</a:t>
              </a:r>
              <a:endParaRPr lang="en-US" altLang="zh-CN" sz="3600" smtClean="0">
                <a:ln w="0">
                  <a:noFill/>
                </a:ln>
                <a:solidFill>
                  <a:schemeClr val="tx1">
                    <a:lumMod val="85000"/>
                    <a:lumOff val="15000"/>
                  </a:schemeClr>
                </a:solidFill>
                <a:effectLst>
                  <a:outerShdw blurRad="50800" dist="38100" dir="5400000" algn="t" rotWithShape="0">
                    <a:prstClr val="black">
                      <a:alpha val="50000"/>
                    </a:prstClr>
                  </a:outerShdw>
                </a:effectLst>
                <a:latin typeface="张海山锐线体简" panose="02000000000000000000" pitchFamily="2" charset="-122"/>
                <a:ea typeface="张海山锐线体简" panose="02000000000000000000" pitchFamily="2" charset="-122"/>
              </a:endParaRPr>
            </a:p>
            <a:p>
              <a:pPr algn="ctr"/>
              <a:r>
                <a:rPr lang="zh-CN" altLang="en-US" sz="3600" smtClean="0">
                  <a:ln w="0">
                    <a:noFill/>
                  </a:ln>
                  <a:solidFill>
                    <a:schemeClr val="tx1">
                      <a:lumMod val="85000"/>
                      <a:lumOff val="15000"/>
                    </a:schemeClr>
                  </a:solidFill>
                  <a:effectLst>
                    <a:outerShdw blurRad="50800" dist="38100" dir="5400000" algn="t" rotWithShape="0">
                      <a:prstClr val="black">
                        <a:alpha val="50000"/>
                      </a:prstClr>
                    </a:outerShdw>
                  </a:effectLst>
                  <a:latin typeface="张海山锐线体简" panose="02000000000000000000" pitchFamily="2" charset="-122"/>
                  <a:ea typeface="张海山锐线体简" panose="02000000000000000000" pitchFamily="2" charset="-122"/>
                </a:rPr>
                <a:t>（节流）</a:t>
              </a:r>
              <a:endParaRPr lang="zh-CN" altLang="en-US" sz="3600">
                <a:ln w="0">
                  <a:noFill/>
                </a:ln>
                <a:solidFill>
                  <a:schemeClr val="tx1">
                    <a:lumMod val="85000"/>
                    <a:lumOff val="15000"/>
                  </a:schemeClr>
                </a:solidFill>
                <a:effectLst>
                  <a:outerShdw blurRad="50800" dist="38100" dir="5400000" algn="t" rotWithShape="0">
                    <a:prstClr val="black">
                      <a:alpha val="50000"/>
                    </a:prstClr>
                  </a:outerShdw>
                </a:effectLst>
                <a:latin typeface="张海山锐线体简" panose="02000000000000000000" pitchFamily="2" charset="-122"/>
                <a:ea typeface="张海山锐线体简" panose="02000000000000000000" pitchFamily="2" charset="-122"/>
              </a:endParaRPr>
            </a:p>
          </p:txBody>
        </p:sp>
      </p:grpSp>
      <p:grpSp>
        <p:nvGrpSpPr>
          <p:cNvPr id="2" name="组合 1"/>
          <p:cNvGrpSpPr/>
          <p:nvPr/>
        </p:nvGrpSpPr>
        <p:grpSpPr>
          <a:xfrm>
            <a:off x="9146003" y="2856190"/>
            <a:ext cx="2594359" cy="2224288"/>
            <a:chOff x="8963123" y="2505670"/>
            <a:chExt cx="2594359" cy="2224288"/>
          </a:xfrm>
        </p:grpSpPr>
        <p:sp>
          <p:nvSpPr>
            <p:cNvPr id="42" name="文本框 41"/>
            <p:cNvSpPr txBox="1"/>
            <p:nvPr/>
          </p:nvSpPr>
          <p:spPr>
            <a:xfrm>
              <a:off x="9445100" y="2505670"/>
              <a:ext cx="1630405" cy="923330"/>
            </a:xfrm>
            <a:prstGeom prst="rect">
              <a:avLst/>
            </a:prstGeom>
            <a:noFill/>
          </p:spPr>
          <p:txBody>
            <a:bodyPr wrap="square" rtlCol="0">
              <a:spAutoFit/>
            </a:bodyPr>
            <a:lstStyle/>
            <a:p>
              <a:pPr algn="ctr"/>
              <a:r>
                <a:rPr lang="en-US" altLang="zh-CN" sz="5400">
                  <a:ln w="0">
                    <a:noFill/>
                  </a:ln>
                  <a:solidFill>
                    <a:schemeClr val="tx1">
                      <a:lumMod val="85000"/>
                      <a:lumOff val="15000"/>
                    </a:schemeClr>
                  </a:solidFill>
                  <a:effectLst>
                    <a:outerShdw blurRad="50800" dist="38100" dir="5400000" algn="t" rotWithShape="0">
                      <a:prstClr val="black">
                        <a:alpha val="50000"/>
                      </a:prstClr>
                    </a:outerShdw>
                  </a:effectLst>
                  <a:latin typeface="张海山锐谐体" panose="02000000000000000000" pitchFamily="2" charset="-122"/>
                  <a:ea typeface="张海山锐谐体" panose="02000000000000000000" pitchFamily="2" charset="-122"/>
                </a:rPr>
                <a:t>02</a:t>
              </a:r>
              <a:endParaRPr lang="zh-CN" altLang="en-US" sz="5400">
                <a:ln w="0">
                  <a:noFill/>
                </a:ln>
                <a:solidFill>
                  <a:schemeClr val="tx1">
                    <a:lumMod val="85000"/>
                    <a:lumOff val="15000"/>
                  </a:schemeClr>
                </a:solidFill>
                <a:effectLst>
                  <a:outerShdw blurRad="50800" dist="38100" dir="5400000" algn="t" rotWithShape="0">
                    <a:prstClr val="black">
                      <a:alpha val="50000"/>
                    </a:prstClr>
                  </a:outerShdw>
                </a:effectLst>
                <a:latin typeface="张海山锐谐体" panose="02000000000000000000" pitchFamily="2" charset="-122"/>
                <a:ea typeface="张海山锐谐体" panose="02000000000000000000" pitchFamily="2" charset="-122"/>
              </a:endParaRPr>
            </a:p>
          </p:txBody>
        </p:sp>
        <p:sp>
          <p:nvSpPr>
            <p:cNvPr id="43" name="文本框 42"/>
            <p:cNvSpPr txBox="1"/>
            <p:nvPr/>
          </p:nvSpPr>
          <p:spPr>
            <a:xfrm>
              <a:off x="8963123" y="3529629"/>
              <a:ext cx="2594359" cy="1200329"/>
            </a:xfrm>
            <a:prstGeom prst="rect">
              <a:avLst/>
            </a:prstGeom>
            <a:noFill/>
          </p:spPr>
          <p:txBody>
            <a:bodyPr wrap="square" rtlCol="0">
              <a:spAutoFit/>
            </a:bodyPr>
            <a:lstStyle/>
            <a:p>
              <a:pPr algn="ctr"/>
              <a:r>
                <a:rPr lang="zh-CN" altLang="en-US" sz="3600">
                  <a:ln w="0">
                    <a:noFill/>
                  </a:ln>
                  <a:solidFill>
                    <a:schemeClr val="tx1">
                      <a:lumMod val="85000"/>
                      <a:lumOff val="15000"/>
                    </a:schemeClr>
                  </a:solidFill>
                  <a:effectLst>
                    <a:outerShdw blurRad="50800" dist="38100" dir="5400000" algn="t" rotWithShape="0">
                      <a:prstClr val="black">
                        <a:alpha val="50000"/>
                      </a:prstClr>
                    </a:outerShdw>
                  </a:effectLst>
                  <a:latin typeface="张海山锐线体简" panose="02000000000000000000" pitchFamily="2" charset="-122"/>
                  <a:ea typeface="张海山锐线体简" panose="02000000000000000000" pitchFamily="2" charset="-122"/>
                </a:rPr>
                <a:t>提高效率</a:t>
              </a:r>
              <a:endParaRPr lang="en-US" altLang="zh-CN" sz="3600">
                <a:ln w="0">
                  <a:noFill/>
                </a:ln>
                <a:solidFill>
                  <a:schemeClr val="tx1">
                    <a:lumMod val="85000"/>
                    <a:lumOff val="15000"/>
                  </a:schemeClr>
                </a:solidFill>
                <a:effectLst>
                  <a:outerShdw blurRad="50800" dist="38100" dir="5400000" algn="t" rotWithShape="0">
                    <a:prstClr val="black">
                      <a:alpha val="50000"/>
                    </a:prstClr>
                  </a:outerShdw>
                </a:effectLst>
                <a:latin typeface="张海山锐线体简" panose="02000000000000000000" pitchFamily="2" charset="-122"/>
                <a:ea typeface="张海山锐线体简" panose="02000000000000000000" pitchFamily="2" charset="-122"/>
              </a:endParaRPr>
            </a:p>
            <a:p>
              <a:pPr algn="ctr"/>
              <a:r>
                <a:rPr lang="zh-CN" altLang="en-US" sz="3600">
                  <a:ln w="0">
                    <a:noFill/>
                  </a:ln>
                  <a:solidFill>
                    <a:schemeClr val="tx1">
                      <a:lumMod val="85000"/>
                      <a:lumOff val="15000"/>
                    </a:schemeClr>
                  </a:solidFill>
                  <a:effectLst>
                    <a:outerShdw blurRad="50800" dist="38100" dir="5400000" algn="t" rotWithShape="0">
                      <a:prstClr val="black">
                        <a:alpha val="50000"/>
                      </a:prstClr>
                    </a:outerShdw>
                  </a:effectLst>
                  <a:latin typeface="张海山锐线体简" panose="02000000000000000000" pitchFamily="2" charset="-122"/>
                  <a:ea typeface="张海山锐线体简" panose="02000000000000000000" pitchFamily="2" charset="-122"/>
                </a:rPr>
                <a:t>（开源）</a:t>
              </a:r>
            </a:p>
          </p:txBody>
        </p:sp>
      </p:grpSp>
      <p:grpSp>
        <p:nvGrpSpPr>
          <p:cNvPr id="44" name="组合 43"/>
          <p:cNvGrpSpPr/>
          <p:nvPr/>
        </p:nvGrpSpPr>
        <p:grpSpPr>
          <a:xfrm>
            <a:off x="192242" y="209411"/>
            <a:ext cx="3503981" cy="641470"/>
            <a:chOff x="85009" y="397799"/>
            <a:chExt cx="3503981" cy="641470"/>
          </a:xfrm>
        </p:grpSpPr>
        <p:grpSp>
          <p:nvGrpSpPr>
            <p:cNvPr id="45" name="组合 44"/>
            <p:cNvGrpSpPr/>
            <p:nvPr/>
          </p:nvGrpSpPr>
          <p:grpSpPr>
            <a:xfrm>
              <a:off x="161399" y="397799"/>
              <a:ext cx="625679" cy="625679"/>
              <a:chOff x="254642" y="231494"/>
              <a:chExt cx="722664" cy="722664"/>
            </a:xfrm>
          </p:grpSpPr>
          <p:sp>
            <p:nvSpPr>
              <p:cNvPr id="48" name="矩形 4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什么是精益生产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47" name="文本框 46"/>
            <p:cNvSpPr txBox="1"/>
            <p:nvPr/>
          </p:nvSpPr>
          <p:spPr>
            <a:xfrm>
              <a:off x="85009" y="516049"/>
              <a:ext cx="884699"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01</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50" name="文本框 49"/>
          <p:cNvSpPr txBox="1"/>
          <p:nvPr/>
        </p:nvSpPr>
        <p:spPr>
          <a:xfrm>
            <a:off x="4068809" y="1019095"/>
            <a:ext cx="4054382" cy="646331"/>
          </a:xfrm>
          <a:prstGeom prst="rect">
            <a:avLst/>
          </a:prstGeom>
          <a:noFill/>
        </p:spPr>
        <p:txBody>
          <a:bodyPr wrap="square" rtlCol="0">
            <a:spAutoFit/>
          </a:bodyPr>
          <a:lstStyle/>
          <a:p>
            <a:pPr algn="ctr"/>
            <a:r>
              <a:rPr lang="zh-CN" altLang="en-US" sz="3600" smtClean="0">
                <a:solidFill>
                  <a:schemeClr val="tx1">
                    <a:lumMod val="85000"/>
                    <a:lumOff val="15000"/>
                  </a:schemeClr>
                </a:solidFill>
                <a:latin typeface="汉仪菱心体简" panose="02010609000101010101" pitchFamily="49" charset="-122"/>
                <a:ea typeface="汉仪菱心体简" panose="02010609000101010101" pitchFamily="49" charset="-122"/>
              </a:rPr>
              <a:t>利润是如何产生的</a:t>
            </a:r>
            <a:r>
              <a:rPr lang="en-US" altLang="zh-CN" sz="3600" smtClean="0">
                <a:solidFill>
                  <a:schemeClr val="tx1">
                    <a:lumMod val="85000"/>
                    <a:lumOff val="15000"/>
                  </a:schemeClr>
                </a:solidFill>
                <a:latin typeface="汉仪菱心体简" panose="02010609000101010101" pitchFamily="49" charset="-122"/>
                <a:ea typeface="汉仪菱心体简" panose="02010609000101010101" pitchFamily="49" charset="-122"/>
              </a:rPr>
              <a:t>?</a:t>
            </a:r>
            <a:endParaRPr lang="zh-CN" altLang="en-US" sz="3600">
              <a:solidFill>
                <a:schemeClr val="tx1">
                  <a:lumMod val="85000"/>
                  <a:lumOff val="15000"/>
                </a:schemeClr>
              </a:solidFill>
              <a:latin typeface="汉仪菱心体简" panose="02010609000101010101" pitchFamily="49" charset="-122"/>
              <a:ea typeface="汉仪菱心体简" panose="02010609000101010101" pitchFamily="49" charset="-122"/>
            </a:endParaRPr>
          </a:p>
        </p:txBody>
      </p:sp>
      <p:sp>
        <p:nvSpPr>
          <p:cNvPr id="51" name="矩形 50"/>
          <p:cNvSpPr/>
          <p:nvPr/>
        </p:nvSpPr>
        <p:spPr>
          <a:xfrm>
            <a:off x="5747575" y="1807309"/>
            <a:ext cx="720000" cy="10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2441088" y="6040462"/>
            <a:ext cx="7614623" cy="1111073"/>
          </a:xfrm>
          <a:prstGeom prst="rect">
            <a:avLst/>
          </a:prstGeom>
          <a:noFill/>
        </p:spPr>
        <p:txBody>
          <a:bodyPr wrap="square" rtlCol="0">
            <a:spAutoFit/>
          </a:bodyPr>
          <a:lstStyle/>
          <a:p>
            <a:pPr algn="ctr">
              <a:buFont typeface="Arial" panose="020B0604020202020204" pitchFamily="34" charset="0"/>
              <a:buNone/>
            </a:pPr>
            <a:r>
              <a:rPr lang="zh-CN" altLang="en-US" sz="3200" b="1">
                <a:solidFill>
                  <a:schemeClr val="tx1">
                    <a:lumMod val="85000"/>
                    <a:lumOff val="15000"/>
                  </a:schemeClr>
                </a:solidFill>
                <a:latin typeface="张海山锐线体简" panose="02000000000000000000" pitchFamily="2" charset="-122"/>
                <a:ea typeface="张海山锐线体简" panose="02000000000000000000" pitchFamily="2" charset="-122"/>
              </a:rPr>
              <a:t>通过改善消除</a:t>
            </a:r>
            <a:r>
              <a:rPr lang="zh-CN" altLang="en-US" sz="32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浪费</a:t>
            </a:r>
            <a:r>
              <a:rPr lang="en-US" altLang="zh-CN" sz="32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sz="32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提高</a:t>
            </a:r>
            <a:r>
              <a:rPr lang="zh-CN" altLang="en-US" sz="3200" b="1">
                <a:solidFill>
                  <a:schemeClr val="tx1">
                    <a:lumMod val="85000"/>
                    <a:lumOff val="15000"/>
                  </a:schemeClr>
                </a:solidFill>
                <a:latin typeface="张海山锐线体简" panose="02000000000000000000" pitchFamily="2" charset="-122"/>
                <a:ea typeface="张海山锐线体简" panose="02000000000000000000" pitchFamily="2" charset="-122"/>
              </a:rPr>
              <a:t>附加</a:t>
            </a:r>
            <a:r>
              <a:rPr lang="zh-CN" altLang="en-US" sz="32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价值实现</a:t>
            </a:r>
            <a:endParaRPr lang="zh-CN" altLang="en-US" sz="3200" b="1">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gn="just">
              <a:lnSpc>
                <a:spcPct val="90000"/>
              </a:lnSpc>
              <a:buFont typeface="Arial" panose="020B0604020202020204" pitchFamily="34" charset="0"/>
              <a:buNone/>
            </a:pPr>
            <a:endParaRPr lang="zh-CN" altLang="en-US">
              <a:latin typeface="张海山锐线体简" panose="02000000000000000000" pitchFamily="2" charset="-122"/>
              <a:ea typeface="张海山锐线体简" panose="02000000000000000000" pitchFamily="2" charset="-122"/>
            </a:endParaRPr>
          </a:p>
          <a:p>
            <a:endParaRPr lang="zh-CN" altLang="en-US"/>
          </a:p>
        </p:txBody>
      </p:sp>
      <p:sp>
        <p:nvSpPr>
          <p:cNvPr id="53" name="矩形 52"/>
          <p:cNvSpPr/>
          <p:nvPr/>
        </p:nvSpPr>
        <p:spPr>
          <a:xfrm>
            <a:off x="2140638" y="6052873"/>
            <a:ext cx="555536" cy="55553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115198" y="1766064"/>
            <a:ext cx="5989888" cy="4073123"/>
            <a:chOff x="3115198" y="1766064"/>
            <a:chExt cx="5989888" cy="4073123"/>
          </a:xfrm>
        </p:grpSpPr>
        <p:pic>
          <p:nvPicPr>
            <p:cNvPr id="27" name="图片 26"/>
            <p:cNvPicPr>
              <a:picLocks noChangeAspect="1"/>
            </p:cNvPicPr>
            <p:nvPr/>
          </p:nvPicPr>
          <p:blipFill>
            <a:blip r:embed="rId3">
              <a:extLst>
                <a:ext uri="{BEBA8EAE-BF5A-486C-A8C5-ECC9F3942E4B}">
                  <a14:imgProps xmlns:a14="http://schemas.microsoft.com/office/drawing/2010/main">
                    <a14:imgLayer r:embed="rId4">
                      <a14:imgEffect>
                        <a14:backgroundRemoval t="0" b="100000" l="5077" r="95231"/>
                      </a14:imgEffect>
                    </a14:imgLayer>
                  </a14:imgProps>
                </a:ext>
                <a:ext uri="{28A0092B-C50C-407E-A947-70E740481C1C}">
                  <a14:useLocalDpi xmlns:a14="http://schemas.microsoft.com/office/drawing/2010/main" val="0"/>
                </a:ext>
              </a:extLst>
            </a:blip>
            <a:stretch>
              <a:fillRect/>
            </a:stretch>
          </p:blipFill>
          <p:spPr>
            <a:xfrm>
              <a:off x="3115198" y="1766064"/>
              <a:ext cx="5989888" cy="4073123"/>
            </a:xfrm>
            <a:prstGeom prst="rect">
              <a:avLst/>
            </a:prstGeom>
            <a:effectLst/>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8969" y="2587026"/>
              <a:ext cx="4054382" cy="2575284"/>
            </a:xfrm>
            <a:prstGeom prst="rect">
              <a:avLst/>
            </a:prstGeom>
          </p:spPr>
        </p:pic>
      </p:grpSp>
    </p:spTree>
    <p:extLst>
      <p:ext uri="{BB962C8B-B14F-4D97-AF65-F5344CB8AC3E}">
        <p14:creationId xmlns:p14="http://schemas.microsoft.com/office/powerpoint/2010/main" val="215299071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p:tgtEl>
                                          <p:spTgt spid="50"/>
                                        </p:tgtEl>
                                        <p:attrNameLst>
                                          <p:attrName>ppt_y</p:attrName>
                                        </p:attrNameLst>
                                      </p:cBhvr>
                                      <p:tavLst>
                                        <p:tav tm="0">
                                          <p:val>
                                            <p:strVal val="#ppt_y+#ppt_h*1.125000"/>
                                          </p:val>
                                        </p:tav>
                                        <p:tav tm="100000">
                                          <p:val>
                                            <p:strVal val="#ppt_y"/>
                                          </p:val>
                                        </p:tav>
                                      </p:tavLst>
                                    </p:anim>
                                    <p:animEffect transition="in" filter="wipe(up)">
                                      <p:cBhvr>
                                        <p:cTn id="8" dur="500"/>
                                        <p:tgtEl>
                                          <p:spTgt spid="50"/>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ppt_w</p:attrName>
                                        </p:attrNameLst>
                                      </p:cBhvr>
                                      <p:tavLst>
                                        <p:tav tm="0">
                                          <p:val>
                                            <p:fltVal val="0"/>
                                          </p:val>
                                        </p:tav>
                                        <p:tav tm="100000">
                                          <p:val>
                                            <p:strVal val="#ppt_w"/>
                                          </p:val>
                                        </p:tav>
                                      </p:tavLst>
                                    </p:anim>
                                    <p:anim calcmode="lin" valueType="num">
                                      <p:cBhvr>
                                        <p:cTn id="13" dur="500" fill="hold"/>
                                        <p:tgtEl>
                                          <p:spTgt spid="51"/>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par>
                          <p:cTn id="18" fill="hold">
                            <p:stCondLst>
                              <p:cond delay="1500"/>
                            </p:stCondLst>
                            <p:childTnLst>
                              <p:par>
                                <p:cTn id="19" presetID="18" presetClass="entr" presetSubtype="3"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strips(upRight)">
                                      <p:cBhvr>
                                        <p:cTn id="21" dur="500"/>
                                        <p:tgtEl>
                                          <p:spTgt spid="31"/>
                                        </p:tgtEl>
                                      </p:cBhvr>
                                    </p:animEffect>
                                  </p:childTnLst>
                                </p:cTn>
                              </p:par>
                              <p:par>
                                <p:cTn id="22" presetID="18" presetClass="entr" presetSubtype="3"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strips(upRight)">
                                      <p:cBhvr>
                                        <p:cTn id="24" dur="500"/>
                                        <p:tgtEl>
                                          <p:spTgt spid="30"/>
                                        </p:tgtEl>
                                      </p:cBhvr>
                                    </p:animEffect>
                                  </p:childTnLst>
                                </p:cTn>
                              </p:par>
                              <p:par>
                                <p:cTn id="25" presetID="18" presetClass="entr" presetSubtype="12"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trips(downLeft)">
                                      <p:cBhvr>
                                        <p:cTn id="27" dur="500"/>
                                        <p:tgtEl>
                                          <p:spTgt spid="28"/>
                                        </p:tgtEl>
                                      </p:cBhvr>
                                    </p:animEffect>
                                  </p:childTnLst>
                                </p:cTn>
                              </p:par>
                              <p:par>
                                <p:cTn id="28" presetID="18" presetClass="entr" presetSubtype="12"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strips(downLeft)">
                                      <p:cBhvr>
                                        <p:cTn id="30" dur="500"/>
                                        <p:tgtEl>
                                          <p:spTgt spid="29"/>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p:cTn id="41" dur="500" fill="hold"/>
                                        <p:tgtEl>
                                          <p:spTgt spid="53"/>
                                        </p:tgtEl>
                                        <p:attrNameLst>
                                          <p:attrName>ppt_w</p:attrName>
                                        </p:attrNameLst>
                                      </p:cBhvr>
                                      <p:tavLst>
                                        <p:tav tm="0">
                                          <p:val>
                                            <p:fltVal val="0"/>
                                          </p:val>
                                        </p:tav>
                                        <p:tav tm="100000">
                                          <p:val>
                                            <p:strVal val="#ppt_w"/>
                                          </p:val>
                                        </p:tav>
                                      </p:tavLst>
                                    </p:anim>
                                    <p:anim calcmode="lin" valueType="num">
                                      <p:cBhvr>
                                        <p:cTn id="42" dur="500" fill="hold"/>
                                        <p:tgtEl>
                                          <p:spTgt spid="53"/>
                                        </p:tgtEl>
                                        <p:attrNameLst>
                                          <p:attrName>ppt_h</p:attrName>
                                        </p:attrNameLst>
                                      </p:cBhvr>
                                      <p:tavLst>
                                        <p:tav tm="0">
                                          <p:val>
                                            <p:fltVal val="0"/>
                                          </p:val>
                                        </p:tav>
                                        <p:tav tm="100000">
                                          <p:val>
                                            <p:strVal val="#ppt_h"/>
                                          </p:val>
                                        </p:tav>
                                      </p:tavLst>
                                    </p:anim>
                                    <p:animEffect transition="in" filter="fade">
                                      <p:cBhvr>
                                        <p:cTn id="43" dur="500"/>
                                        <p:tgtEl>
                                          <p:spTgt spid="53"/>
                                        </p:tgtEl>
                                      </p:cBhvr>
                                    </p:animEffect>
                                  </p:childTnLst>
                                </p:cTn>
                              </p:par>
                            </p:childTnLst>
                          </p:cTn>
                        </p:par>
                        <p:par>
                          <p:cTn id="44" fill="hold">
                            <p:stCondLst>
                              <p:cond delay="3000"/>
                            </p:stCondLst>
                            <p:childTnLst>
                              <p:par>
                                <p:cTn id="45" presetID="12" presetClass="entr" presetSubtype="8"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p:tgtEl>
                                          <p:spTgt spid="52"/>
                                        </p:tgtEl>
                                        <p:attrNameLst>
                                          <p:attrName>ppt_x</p:attrName>
                                        </p:attrNameLst>
                                      </p:cBhvr>
                                      <p:tavLst>
                                        <p:tav tm="0">
                                          <p:val>
                                            <p:strVal val="#ppt_x-#ppt_w*1.125000"/>
                                          </p:val>
                                        </p:tav>
                                        <p:tav tm="100000">
                                          <p:val>
                                            <p:strVal val="#ppt_x"/>
                                          </p:val>
                                        </p:tav>
                                      </p:tavLst>
                                    </p:anim>
                                    <p:animEffect transition="in" filter="wipe(right)">
                                      <p:cBhvr>
                                        <p:cTn id="4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animBg="1"/>
      <p:bldP spid="52" grpId="0"/>
      <p:bldP spid="5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92242" y="209411"/>
            <a:ext cx="3503981" cy="641470"/>
            <a:chOff x="85009" y="397799"/>
            <a:chExt cx="3503981" cy="641470"/>
          </a:xfrm>
        </p:grpSpPr>
        <p:grpSp>
          <p:nvGrpSpPr>
            <p:cNvPr id="10" name="组合 9"/>
            <p:cNvGrpSpPr/>
            <p:nvPr/>
          </p:nvGrpSpPr>
          <p:grpSpPr>
            <a:xfrm>
              <a:off x="161399" y="397799"/>
              <a:ext cx="625679" cy="625679"/>
              <a:chOff x="254642" y="231494"/>
              <a:chExt cx="722664" cy="722664"/>
            </a:xfrm>
          </p:grpSpPr>
          <p:sp>
            <p:nvSpPr>
              <p:cNvPr id="13" name="矩形 12"/>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什么是精益生产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12" name="文本框 11"/>
            <p:cNvSpPr txBox="1"/>
            <p:nvPr/>
          </p:nvSpPr>
          <p:spPr>
            <a:xfrm>
              <a:off x="85009" y="516049"/>
              <a:ext cx="884699"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01</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grpSp>
        <p:nvGrpSpPr>
          <p:cNvPr id="2" name="组合 1"/>
          <p:cNvGrpSpPr/>
          <p:nvPr/>
        </p:nvGrpSpPr>
        <p:grpSpPr>
          <a:xfrm>
            <a:off x="4843849" y="2270600"/>
            <a:ext cx="2520000" cy="2520000"/>
            <a:chOff x="4843849" y="2270600"/>
            <a:chExt cx="2520000" cy="2520000"/>
          </a:xfrm>
        </p:grpSpPr>
        <p:sp>
          <p:nvSpPr>
            <p:cNvPr id="15" name="椭圆 14"/>
            <p:cNvSpPr>
              <a:spLocks noChangeAspect="1"/>
            </p:cNvSpPr>
            <p:nvPr/>
          </p:nvSpPr>
          <p:spPr>
            <a:xfrm>
              <a:off x="4843849" y="2270600"/>
              <a:ext cx="2520000" cy="2520000"/>
            </a:xfrm>
            <a:prstGeom prst="ellipse">
              <a:avLst/>
            </a:prstGeom>
            <a:noFill/>
            <a:ln w="412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949844" y="2830277"/>
              <a:ext cx="2293641" cy="1446550"/>
            </a:xfrm>
            <a:prstGeom prst="rect">
              <a:avLst/>
            </a:prstGeom>
            <a:noFill/>
            <a:effectLst/>
          </p:spPr>
          <p:txBody>
            <a:bodyPr wrap="square" rtlCol="0">
              <a:spAutoFit/>
            </a:bodyPr>
            <a:lstStyle/>
            <a:p>
              <a:pPr algn="ctr"/>
              <a:r>
                <a:rPr lang="zh-CN" altLang="en-US" sz="4400" smtClean="0">
                  <a:ln w="0">
                    <a:noFill/>
                  </a:ln>
                  <a:solidFill>
                    <a:srgbClr val="FFC000"/>
                  </a:solidFill>
                  <a:latin typeface="张海山锐谐体" panose="02000000000000000000" pitchFamily="2" charset="-122"/>
                  <a:ea typeface="张海山锐谐体" panose="02000000000000000000" pitchFamily="2" charset="-122"/>
                </a:rPr>
                <a:t>利润</a:t>
              </a:r>
              <a:endParaRPr lang="en-US" altLang="zh-CN" sz="4400" smtClean="0">
                <a:ln w="0">
                  <a:noFill/>
                </a:ln>
                <a:solidFill>
                  <a:srgbClr val="FFC000"/>
                </a:solidFill>
                <a:latin typeface="张海山锐谐体" panose="02000000000000000000" pitchFamily="2" charset="-122"/>
                <a:ea typeface="张海山锐谐体" panose="02000000000000000000" pitchFamily="2" charset="-122"/>
              </a:endParaRPr>
            </a:p>
            <a:p>
              <a:pPr algn="ctr"/>
              <a:r>
                <a:rPr lang="zh-CN" altLang="en-US" sz="4400" smtClean="0">
                  <a:ln w="0">
                    <a:noFill/>
                  </a:ln>
                  <a:solidFill>
                    <a:srgbClr val="FFC000"/>
                  </a:solidFill>
                  <a:latin typeface="张海山锐谐体" panose="02000000000000000000" pitchFamily="2" charset="-122"/>
                  <a:ea typeface="张海山锐谐体" panose="02000000000000000000" pitchFamily="2" charset="-122"/>
                </a:rPr>
                <a:t>中心型</a:t>
              </a:r>
              <a:endParaRPr lang="zh-CN" altLang="en-US" sz="4400">
                <a:ln w="0">
                  <a:noFill/>
                </a:ln>
                <a:solidFill>
                  <a:srgbClr val="FFC000"/>
                </a:solidFill>
                <a:latin typeface="张海山锐谐体" panose="02000000000000000000" pitchFamily="2" charset="-122"/>
                <a:ea typeface="张海山锐谐体" panose="02000000000000000000" pitchFamily="2" charset="-122"/>
              </a:endParaRPr>
            </a:p>
          </p:txBody>
        </p:sp>
      </p:grpSp>
      <p:grpSp>
        <p:nvGrpSpPr>
          <p:cNvPr id="3" name="组合 2"/>
          <p:cNvGrpSpPr/>
          <p:nvPr/>
        </p:nvGrpSpPr>
        <p:grpSpPr>
          <a:xfrm>
            <a:off x="8945346" y="2653552"/>
            <a:ext cx="1800000" cy="1800000"/>
            <a:chOff x="8945346" y="2653552"/>
            <a:chExt cx="1800000" cy="1800000"/>
          </a:xfrm>
        </p:grpSpPr>
        <p:sp>
          <p:nvSpPr>
            <p:cNvPr id="20" name="椭圆 19"/>
            <p:cNvSpPr>
              <a:spLocks noChangeAspect="1"/>
            </p:cNvSpPr>
            <p:nvPr/>
          </p:nvSpPr>
          <p:spPr>
            <a:xfrm>
              <a:off x="8945346" y="2653552"/>
              <a:ext cx="1800000" cy="1800000"/>
            </a:xfrm>
            <a:prstGeom prst="ellipse">
              <a:avLst/>
            </a:prstGeom>
            <a:noFill/>
            <a:ln w="412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9127656" y="3014943"/>
              <a:ext cx="1435379" cy="1077217"/>
            </a:xfrm>
            <a:prstGeom prst="rect">
              <a:avLst/>
            </a:prstGeom>
            <a:noFill/>
          </p:spPr>
          <p:txBody>
            <a:bodyPr wrap="square" rtlCol="0">
              <a:spAutoFit/>
            </a:bodyPr>
            <a:lstStyle/>
            <a:p>
              <a:pPr algn="ctr"/>
              <a:r>
                <a:rPr lang="zh-CN" altLang="en-US" sz="320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售价</a:t>
              </a:r>
              <a:endParaRPr lang="en-US" altLang="zh-CN" sz="32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r>
                <a:rPr lang="zh-CN" altLang="en-US" sz="320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中心型</a:t>
              </a:r>
            </a:p>
          </p:txBody>
        </p:sp>
      </p:grpSp>
      <p:grpSp>
        <p:nvGrpSpPr>
          <p:cNvPr id="4" name="组合 3"/>
          <p:cNvGrpSpPr/>
          <p:nvPr/>
        </p:nvGrpSpPr>
        <p:grpSpPr>
          <a:xfrm>
            <a:off x="1381246" y="2640037"/>
            <a:ext cx="1800000" cy="1800000"/>
            <a:chOff x="1381246" y="2640037"/>
            <a:chExt cx="1800000" cy="1800000"/>
          </a:xfrm>
        </p:grpSpPr>
        <p:sp>
          <p:nvSpPr>
            <p:cNvPr id="22" name="椭圆 21"/>
            <p:cNvSpPr>
              <a:spLocks noChangeAspect="1"/>
            </p:cNvSpPr>
            <p:nvPr/>
          </p:nvSpPr>
          <p:spPr>
            <a:xfrm>
              <a:off x="1381246" y="2640037"/>
              <a:ext cx="1800000" cy="1800000"/>
            </a:xfrm>
            <a:prstGeom prst="ellipse">
              <a:avLst/>
            </a:prstGeom>
            <a:noFill/>
            <a:ln w="412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560009" y="3001428"/>
              <a:ext cx="1442474" cy="1077217"/>
            </a:xfrm>
            <a:prstGeom prst="rect">
              <a:avLst/>
            </a:prstGeom>
            <a:noFill/>
          </p:spPr>
          <p:txBody>
            <a:bodyPr wrap="square" rtlCol="0">
              <a:spAutoFit/>
            </a:bodyPr>
            <a:lstStyle/>
            <a:p>
              <a:pPr algn="ctr"/>
              <a:r>
                <a:rPr lang="zh-CN" altLang="en-US" sz="320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成本</a:t>
              </a:r>
              <a:endParaRPr lang="en-US" altLang="zh-CN" sz="32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r>
                <a:rPr lang="zh-CN" altLang="en-US" sz="320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中心型</a:t>
              </a:r>
            </a:p>
          </p:txBody>
        </p:sp>
      </p:grpSp>
      <p:sp>
        <p:nvSpPr>
          <p:cNvPr id="24" name="文本框 23"/>
          <p:cNvSpPr txBox="1"/>
          <p:nvPr/>
        </p:nvSpPr>
        <p:spPr>
          <a:xfrm>
            <a:off x="715948" y="4994907"/>
            <a:ext cx="2980276" cy="830997"/>
          </a:xfrm>
          <a:prstGeom prst="rect">
            <a:avLst/>
          </a:prstGeom>
          <a:noFill/>
        </p:spPr>
        <p:txBody>
          <a:bodyPr wrap="square" rtlCol="0">
            <a:spAutoFit/>
          </a:bodyPr>
          <a:lstStyle/>
          <a:p>
            <a:pPr algn="ctr"/>
            <a:r>
              <a:rPr lang="zh-CN" altLang="en-US" sz="1600" b="1">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以</a:t>
            </a:r>
            <a:r>
              <a:rPr lang="zh-CN" altLang="en-US" sz="1600" b="1"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计</a:t>
            </a:r>
            <a:r>
              <a:rPr lang="zh-CN" altLang="en-US" sz="1600" b="1">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设定的利润，得出为产品的</a:t>
            </a:r>
            <a:r>
              <a:rPr lang="zh-CN" altLang="en-US" sz="1600" b="1"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售价算</a:t>
            </a:r>
            <a:r>
              <a:rPr lang="zh-CN" altLang="en-US" sz="1600" b="1">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或实际成本为中心，加上</a:t>
            </a:r>
            <a:r>
              <a:rPr lang="zh-CN" altLang="en-US" sz="1600" b="1"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预先</a:t>
            </a:r>
            <a:endParaRPr lang="zh-CN" altLang="en-US" sz="1600" b="1">
              <a:ln w="0">
                <a:noFill/>
              </a:ln>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sp>
        <p:nvSpPr>
          <p:cNvPr id="25" name="文本框 24"/>
          <p:cNvSpPr txBox="1"/>
          <p:nvPr/>
        </p:nvSpPr>
        <p:spPr>
          <a:xfrm>
            <a:off x="4367078" y="4994907"/>
            <a:ext cx="3478163" cy="584775"/>
          </a:xfrm>
          <a:prstGeom prst="rect">
            <a:avLst/>
          </a:prstGeom>
          <a:noFill/>
        </p:spPr>
        <p:txBody>
          <a:bodyPr wrap="square" rtlCol="0">
            <a:spAutoFit/>
          </a:bodyPr>
          <a:lstStyle/>
          <a:p>
            <a:pPr algn="ctr"/>
            <a:r>
              <a:rPr lang="zh-CN" altLang="en-US" sz="1600" b="1">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以售价为中心，当市场售价变动时，利润随着变动</a:t>
            </a:r>
          </a:p>
        </p:txBody>
      </p:sp>
      <p:sp>
        <p:nvSpPr>
          <p:cNvPr id="26" name="文本框 25"/>
          <p:cNvSpPr txBox="1"/>
          <p:nvPr/>
        </p:nvSpPr>
        <p:spPr>
          <a:xfrm>
            <a:off x="8041237" y="4994907"/>
            <a:ext cx="3608215" cy="830997"/>
          </a:xfrm>
          <a:prstGeom prst="rect">
            <a:avLst/>
          </a:prstGeom>
          <a:noFill/>
        </p:spPr>
        <p:txBody>
          <a:bodyPr wrap="square" rtlCol="0">
            <a:spAutoFit/>
          </a:bodyPr>
          <a:lstStyle/>
          <a:p>
            <a:pPr algn="ctr"/>
            <a:r>
              <a:rPr lang="zh-CN" altLang="en-US" sz="1600" b="1">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以利润为中心，当市场售价</a:t>
            </a:r>
            <a:r>
              <a:rPr lang="zh-CN" altLang="en-US" sz="1600" b="1"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降低时</a:t>
            </a:r>
            <a:r>
              <a:rPr lang="en-US" altLang="zh-CN" sz="1600" b="1"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a:t>
            </a:r>
          </a:p>
          <a:p>
            <a:pPr algn="ctr"/>
            <a:r>
              <a:rPr lang="zh-CN" altLang="en-US" sz="1600" b="1"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成本也必须降低，以便获得的利润（目标利润）不会减少</a:t>
            </a:r>
            <a:endParaRPr lang="zh-CN" altLang="en-US" sz="1600" b="1">
              <a:ln w="0">
                <a:noFill/>
              </a:ln>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cxnSp>
        <p:nvCxnSpPr>
          <p:cNvPr id="18" name="直接连接符 17"/>
          <p:cNvCxnSpPr>
            <a:stCxn id="15" idx="6"/>
            <a:endCxn id="20" idx="2"/>
          </p:cNvCxnSpPr>
          <p:nvPr/>
        </p:nvCxnSpPr>
        <p:spPr>
          <a:xfrm>
            <a:off x="7363849" y="3530600"/>
            <a:ext cx="1581497" cy="22952"/>
          </a:xfrm>
          <a:prstGeom prst="line">
            <a:avLst/>
          </a:prstGeom>
          <a:ln w="19050">
            <a:solidFill>
              <a:schemeClr val="tx1">
                <a:lumMod val="85000"/>
                <a:lumOff val="1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22" idx="6"/>
            <a:endCxn id="15" idx="2"/>
          </p:cNvCxnSpPr>
          <p:nvPr/>
        </p:nvCxnSpPr>
        <p:spPr>
          <a:xfrm flipV="1">
            <a:off x="3181246" y="3530600"/>
            <a:ext cx="1662603" cy="9437"/>
          </a:xfrm>
          <a:prstGeom prst="line">
            <a:avLst/>
          </a:prstGeom>
          <a:ln w="19050">
            <a:solidFill>
              <a:schemeClr val="tx1">
                <a:lumMod val="85000"/>
                <a:lumOff val="1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1239076" y="5961988"/>
            <a:ext cx="2043601" cy="569231"/>
            <a:chOff x="1239076" y="1391920"/>
            <a:chExt cx="2043601" cy="569231"/>
          </a:xfrm>
        </p:grpSpPr>
        <p:sp>
          <p:nvSpPr>
            <p:cNvPr id="30" name="矩形 29"/>
            <p:cNvSpPr/>
            <p:nvPr/>
          </p:nvSpPr>
          <p:spPr>
            <a:xfrm>
              <a:off x="1275100" y="139192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239076" y="1506517"/>
              <a:ext cx="2043601" cy="369332"/>
            </a:xfrm>
            <a:prstGeom prst="rect">
              <a:avLst/>
            </a:prstGeom>
            <a:noFill/>
          </p:spPr>
          <p:txBody>
            <a:bodyPr wrap="square" rtlCol="0">
              <a:spAutoFit/>
            </a:bodyPr>
            <a:lstStyle/>
            <a:p>
              <a:pPr algn="ctr"/>
              <a:r>
                <a:rPr lang="zh-CN" altLang="en-US">
                  <a:ln w="0">
                    <a:noFill/>
                  </a:ln>
                  <a:solidFill>
                    <a:schemeClr val="tx1">
                      <a:lumMod val="95000"/>
                      <a:lumOff val="5000"/>
                    </a:schemeClr>
                  </a:solidFill>
                  <a:latin typeface="张海山锐线体简" panose="02000000000000000000" pitchFamily="2" charset="-122"/>
                  <a:ea typeface="张海山锐线体简" panose="02000000000000000000" pitchFamily="2" charset="-122"/>
                </a:rPr>
                <a:t>售价＝</a:t>
              </a:r>
              <a:r>
                <a:rPr lang="zh-CN" altLang="en-US">
                  <a:ln w="0">
                    <a:noFill/>
                  </a:ln>
                  <a:solidFill>
                    <a:schemeClr val="tx1">
                      <a:lumMod val="95000"/>
                      <a:lumOff val="5000"/>
                    </a:schemeClr>
                  </a:solidFill>
                  <a:latin typeface="张海山锐谐体" panose="02000000000000000000" pitchFamily="2" charset="-122"/>
                  <a:ea typeface="张海山锐谐体" panose="02000000000000000000" pitchFamily="2" charset="-122"/>
                </a:rPr>
                <a:t>成本</a:t>
              </a:r>
              <a:r>
                <a:rPr lang="zh-CN" altLang="en-US">
                  <a:ln w="0">
                    <a:noFill/>
                  </a:ln>
                  <a:solidFill>
                    <a:schemeClr val="tx1">
                      <a:lumMod val="95000"/>
                      <a:lumOff val="5000"/>
                    </a:schemeClr>
                  </a:solidFill>
                  <a:latin typeface="张海山锐线体简" panose="02000000000000000000" pitchFamily="2" charset="-122"/>
                  <a:ea typeface="张海山锐线体简" panose="02000000000000000000" pitchFamily="2" charset="-122"/>
                </a:rPr>
                <a:t>＋利润</a:t>
              </a:r>
            </a:p>
          </p:txBody>
        </p:sp>
      </p:grpSp>
      <p:grpSp>
        <p:nvGrpSpPr>
          <p:cNvPr id="37" name="组合 36"/>
          <p:cNvGrpSpPr/>
          <p:nvPr/>
        </p:nvGrpSpPr>
        <p:grpSpPr>
          <a:xfrm>
            <a:off x="5084359" y="5961988"/>
            <a:ext cx="2043601" cy="569231"/>
            <a:chOff x="5084359" y="1391920"/>
            <a:chExt cx="2043601" cy="569231"/>
          </a:xfrm>
        </p:grpSpPr>
        <p:sp>
          <p:nvSpPr>
            <p:cNvPr id="32" name="矩形 31"/>
            <p:cNvSpPr/>
            <p:nvPr/>
          </p:nvSpPr>
          <p:spPr>
            <a:xfrm>
              <a:off x="5120383" y="139192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084359" y="1506517"/>
              <a:ext cx="2043601" cy="369332"/>
            </a:xfrm>
            <a:prstGeom prst="rect">
              <a:avLst/>
            </a:prstGeom>
            <a:noFill/>
          </p:spPr>
          <p:txBody>
            <a:bodyPr wrap="square" rtlCol="0">
              <a:spAutoFit/>
            </a:bodyPr>
            <a:lstStyle/>
            <a:p>
              <a:pPr algn="ctr"/>
              <a:r>
                <a:rPr lang="zh-CN" altLang="en-US">
                  <a:ln w="0">
                    <a:noFill/>
                  </a:ln>
                  <a:solidFill>
                    <a:schemeClr val="tx1">
                      <a:lumMod val="95000"/>
                      <a:lumOff val="5000"/>
                    </a:schemeClr>
                  </a:solidFill>
                  <a:latin typeface="张海山锐谐体" panose="02000000000000000000" pitchFamily="2" charset="-122"/>
                  <a:ea typeface="张海山锐谐体" panose="02000000000000000000" pitchFamily="2" charset="-122"/>
                </a:rPr>
                <a:t>成本</a:t>
              </a:r>
              <a:r>
                <a:rPr lang="zh-CN" altLang="en-US">
                  <a:ln w="0">
                    <a:noFill/>
                  </a:ln>
                  <a:solidFill>
                    <a:schemeClr val="tx1">
                      <a:lumMod val="95000"/>
                      <a:lumOff val="5000"/>
                    </a:schemeClr>
                  </a:solidFill>
                  <a:latin typeface="张海山锐线体简" panose="02000000000000000000" pitchFamily="2" charset="-122"/>
                  <a:ea typeface="张海山锐线体简" panose="02000000000000000000" pitchFamily="2" charset="-122"/>
                </a:rPr>
                <a:t>＝售价－利润</a:t>
              </a:r>
            </a:p>
          </p:txBody>
        </p:sp>
      </p:grpSp>
      <p:grpSp>
        <p:nvGrpSpPr>
          <p:cNvPr id="38" name="组合 37"/>
          <p:cNvGrpSpPr/>
          <p:nvPr/>
        </p:nvGrpSpPr>
        <p:grpSpPr>
          <a:xfrm>
            <a:off x="9001689" y="5961988"/>
            <a:ext cx="2043601" cy="569231"/>
            <a:chOff x="9001689" y="1391920"/>
            <a:chExt cx="2043601" cy="569231"/>
          </a:xfrm>
        </p:grpSpPr>
        <p:sp>
          <p:nvSpPr>
            <p:cNvPr id="34" name="矩形 33"/>
            <p:cNvSpPr/>
            <p:nvPr/>
          </p:nvSpPr>
          <p:spPr>
            <a:xfrm>
              <a:off x="9037713" y="139192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9001689" y="1506517"/>
              <a:ext cx="2043601" cy="369332"/>
            </a:xfrm>
            <a:prstGeom prst="rect">
              <a:avLst/>
            </a:prstGeom>
            <a:noFill/>
          </p:spPr>
          <p:txBody>
            <a:bodyPr wrap="square" rtlCol="0">
              <a:spAutoFit/>
            </a:bodyPr>
            <a:lstStyle/>
            <a:p>
              <a:pPr algn="ctr"/>
              <a:r>
                <a:rPr lang="zh-CN" altLang="en-US">
                  <a:ln w="0">
                    <a:noFill/>
                  </a:ln>
                  <a:solidFill>
                    <a:schemeClr val="tx1">
                      <a:lumMod val="95000"/>
                      <a:lumOff val="5000"/>
                    </a:schemeClr>
                  </a:solidFill>
                  <a:latin typeface="张海山锐线体简" panose="02000000000000000000" pitchFamily="2" charset="-122"/>
                  <a:ea typeface="张海山锐线体简" panose="02000000000000000000" pitchFamily="2" charset="-122"/>
                </a:rPr>
                <a:t>利润＝售价－</a:t>
              </a:r>
              <a:r>
                <a:rPr lang="zh-CN" altLang="en-US">
                  <a:ln w="0">
                    <a:noFill/>
                  </a:ln>
                  <a:solidFill>
                    <a:schemeClr val="tx1">
                      <a:lumMod val="95000"/>
                      <a:lumOff val="5000"/>
                    </a:schemeClr>
                  </a:solidFill>
                  <a:latin typeface="张海山锐谐体" panose="02000000000000000000" pitchFamily="2" charset="-122"/>
                  <a:ea typeface="张海山锐谐体" panose="02000000000000000000" pitchFamily="2" charset="-122"/>
                </a:rPr>
                <a:t>成本</a:t>
              </a:r>
            </a:p>
          </p:txBody>
        </p:sp>
      </p:grpSp>
      <p:cxnSp>
        <p:nvCxnSpPr>
          <p:cNvPr id="44" name="肘形连接符 43"/>
          <p:cNvCxnSpPr>
            <a:stCxn id="22" idx="0"/>
            <a:endCxn id="20" idx="0"/>
          </p:cNvCxnSpPr>
          <p:nvPr/>
        </p:nvCxnSpPr>
        <p:spPr>
          <a:xfrm rot="16200000" flipH="1">
            <a:off x="6056538" y="-1135256"/>
            <a:ext cx="13515" cy="7564100"/>
          </a:xfrm>
          <a:prstGeom prst="bentConnector3">
            <a:avLst>
              <a:gd name="adj1" fmla="val -9913222"/>
            </a:avLst>
          </a:prstGeom>
          <a:ln w="19050">
            <a:solidFill>
              <a:schemeClr val="tx1">
                <a:lumMod val="85000"/>
                <a:lumOff val="1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5211949" y="630069"/>
            <a:ext cx="1783801" cy="523220"/>
          </a:xfrm>
          <a:prstGeom prst="rect">
            <a:avLst/>
          </a:prstGeom>
          <a:noFill/>
        </p:spPr>
        <p:txBody>
          <a:bodyPr wrap="square" rtlCol="0">
            <a:spAutoFit/>
          </a:bodyPr>
          <a:lstStyle/>
          <a:p>
            <a:pPr algn="ctr"/>
            <a:r>
              <a:rPr lang="zh-CN" altLang="en-US" sz="280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成本</a:t>
            </a:r>
            <a:r>
              <a:rPr lang="zh-CN" altLang="en-US" sz="2800">
                <a:ln w="0">
                  <a:noFill/>
                </a:ln>
                <a:solidFill>
                  <a:srgbClr val="C00000"/>
                </a:solidFill>
                <a:latin typeface="张海山锐谐体" panose="02000000000000000000" pitchFamily="2" charset="-122"/>
                <a:ea typeface="张海山锐谐体" panose="02000000000000000000" pitchFamily="2" charset="-122"/>
              </a:rPr>
              <a:t>固定</a:t>
            </a:r>
          </a:p>
        </p:txBody>
      </p:sp>
      <p:cxnSp>
        <p:nvCxnSpPr>
          <p:cNvPr id="54" name="肘形连接符 53"/>
          <p:cNvCxnSpPr>
            <a:stCxn id="15" idx="1"/>
            <a:endCxn id="15" idx="7"/>
          </p:cNvCxnSpPr>
          <p:nvPr/>
        </p:nvCxnSpPr>
        <p:spPr>
          <a:xfrm rot="5400000" flipH="1" flipV="1">
            <a:off x="6103849" y="1748690"/>
            <a:ext cx="12700" cy="1781910"/>
          </a:xfrm>
          <a:prstGeom prst="bentConnector3">
            <a:avLst>
              <a:gd name="adj1" fmla="val 8807126"/>
            </a:avLst>
          </a:prstGeom>
          <a:ln w="22225">
            <a:solidFill>
              <a:schemeClr val="tx1">
                <a:lumMod val="85000"/>
                <a:lumOff val="1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5211948" y="1613172"/>
            <a:ext cx="1783801" cy="523220"/>
          </a:xfrm>
          <a:prstGeom prst="rect">
            <a:avLst/>
          </a:prstGeom>
          <a:noFill/>
        </p:spPr>
        <p:txBody>
          <a:bodyPr wrap="square" rtlCol="0">
            <a:spAutoFit/>
          </a:bodyPr>
          <a:lstStyle/>
          <a:p>
            <a:pPr algn="ctr"/>
            <a:r>
              <a:rPr lang="zh-CN" altLang="en-US" sz="28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成本</a:t>
            </a:r>
            <a:r>
              <a:rPr lang="zh-CN" altLang="en-US" sz="2800" smtClean="0">
                <a:ln w="0">
                  <a:noFill/>
                </a:ln>
                <a:solidFill>
                  <a:srgbClr val="FFC000"/>
                </a:solidFill>
                <a:latin typeface="张海山锐谐体" panose="02000000000000000000" pitchFamily="2" charset="-122"/>
                <a:ea typeface="张海山锐谐体" panose="02000000000000000000" pitchFamily="2" charset="-122"/>
              </a:rPr>
              <a:t>可变</a:t>
            </a:r>
            <a:endParaRPr lang="zh-CN" altLang="en-US" sz="2800">
              <a:ln w="0">
                <a:noFill/>
              </a:ln>
              <a:solidFill>
                <a:srgbClr val="FFC000"/>
              </a:solidFill>
              <a:latin typeface="张海山锐谐体" panose="02000000000000000000" pitchFamily="2" charset="-122"/>
              <a:ea typeface="张海山锐谐体" panose="02000000000000000000" pitchFamily="2" charset="-122"/>
            </a:endParaRPr>
          </a:p>
        </p:txBody>
      </p:sp>
    </p:spTree>
    <p:extLst>
      <p:ext uri="{BB962C8B-B14F-4D97-AF65-F5344CB8AC3E}">
        <p14:creationId xmlns:p14="http://schemas.microsoft.com/office/powerpoint/2010/main" val="307071167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par>
                                <p:cTn id="25" presetID="22" presetClass="entr" presetSubtype="2"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childTnLst>
                          </p:cTn>
                        </p:par>
                        <p:par>
                          <p:cTn id="28" fill="hold">
                            <p:stCondLst>
                              <p:cond delay="1500"/>
                            </p:stCondLst>
                            <p:childTnLst>
                              <p:par>
                                <p:cTn id="29" presetID="18" presetClass="entr" presetSubtype="6"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strips(downRight)">
                                      <p:cBhvr>
                                        <p:cTn id="31" dur="500"/>
                                        <p:tgtEl>
                                          <p:spTgt spid="54"/>
                                        </p:tgtEl>
                                      </p:cBhvr>
                                    </p:animEffect>
                                  </p:childTnLst>
                                </p:cTn>
                              </p:par>
                              <p:par>
                                <p:cTn id="32" presetID="18" presetClass="entr" presetSubtype="12" fill="hold"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strips(downLeft)">
                                      <p:cBhvr>
                                        <p:cTn id="34" dur="500"/>
                                        <p:tgtEl>
                                          <p:spTgt spid="44"/>
                                        </p:tgtEl>
                                      </p:cBhvr>
                                    </p:animEffect>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000"/>
                                        <p:tgtEl>
                                          <p:spTgt spid="56"/>
                                        </p:tgtEl>
                                      </p:cBhvr>
                                    </p:animEffect>
                                    <p:anim calcmode="lin" valueType="num">
                                      <p:cBhvr>
                                        <p:cTn id="39" dur="1000" fill="hold"/>
                                        <p:tgtEl>
                                          <p:spTgt spid="56"/>
                                        </p:tgtEl>
                                        <p:attrNameLst>
                                          <p:attrName>ppt_x</p:attrName>
                                        </p:attrNameLst>
                                      </p:cBhvr>
                                      <p:tavLst>
                                        <p:tav tm="0">
                                          <p:val>
                                            <p:strVal val="#ppt_x"/>
                                          </p:val>
                                        </p:tav>
                                        <p:tav tm="100000">
                                          <p:val>
                                            <p:strVal val="#ppt_x"/>
                                          </p:val>
                                        </p:tav>
                                      </p:tavLst>
                                    </p:anim>
                                    <p:anim calcmode="lin" valueType="num">
                                      <p:cBhvr>
                                        <p:cTn id="40" dur="1000" fill="hold"/>
                                        <p:tgtEl>
                                          <p:spTgt spid="5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anim calcmode="lin" valueType="num">
                                      <p:cBhvr>
                                        <p:cTn id="44" dur="1000" fill="hold"/>
                                        <p:tgtEl>
                                          <p:spTgt spid="48"/>
                                        </p:tgtEl>
                                        <p:attrNameLst>
                                          <p:attrName>ppt_x</p:attrName>
                                        </p:attrNameLst>
                                      </p:cBhvr>
                                      <p:tavLst>
                                        <p:tav tm="0">
                                          <p:val>
                                            <p:strVal val="#ppt_x"/>
                                          </p:val>
                                        </p:tav>
                                        <p:tav tm="100000">
                                          <p:val>
                                            <p:strVal val="#ppt_x"/>
                                          </p:val>
                                        </p:tav>
                                      </p:tavLst>
                                    </p:anim>
                                    <p:anim calcmode="lin" valueType="num">
                                      <p:cBhvr>
                                        <p:cTn id="45" dur="1000" fill="hold"/>
                                        <p:tgtEl>
                                          <p:spTgt spid="48"/>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1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ppt_y</p:attrName>
                                        </p:attrNameLst>
                                      </p:cBhvr>
                                      <p:tavLst>
                                        <p:tav tm="0">
                                          <p:val>
                                            <p:strVal val="#ppt_y-#ppt_h*1.125000"/>
                                          </p:val>
                                        </p:tav>
                                        <p:tav tm="100000">
                                          <p:val>
                                            <p:strVal val="#ppt_y"/>
                                          </p:val>
                                        </p:tav>
                                      </p:tavLst>
                                    </p:anim>
                                    <p:animEffect transition="in" filter="wipe(down)">
                                      <p:cBhvr>
                                        <p:cTn id="50" dur="500"/>
                                        <p:tgtEl>
                                          <p:spTgt spid="24"/>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p:tgtEl>
                                          <p:spTgt spid="25"/>
                                        </p:tgtEl>
                                        <p:attrNameLst>
                                          <p:attrName>ppt_y</p:attrName>
                                        </p:attrNameLst>
                                      </p:cBhvr>
                                      <p:tavLst>
                                        <p:tav tm="0">
                                          <p:val>
                                            <p:strVal val="#ppt_y-#ppt_h*1.125000"/>
                                          </p:val>
                                        </p:tav>
                                        <p:tav tm="100000">
                                          <p:val>
                                            <p:strVal val="#ppt_y"/>
                                          </p:val>
                                        </p:tav>
                                      </p:tavLst>
                                    </p:anim>
                                    <p:animEffect transition="in" filter="wipe(down)">
                                      <p:cBhvr>
                                        <p:cTn id="54" dur="500"/>
                                        <p:tgtEl>
                                          <p:spTgt spid="25"/>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p:tgtEl>
                                          <p:spTgt spid="26"/>
                                        </p:tgtEl>
                                        <p:attrNameLst>
                                          <p:attrName>ppt_y</p:attrName>
                                        </p:attrNameLst>
                                      </p:cBhvr>
                                      <p:tavLst>
                                        <p:tav tm="0">
                                          <p:val>
                                            <p:strVal val="#ppt_y-#ppt_h*1.125000"/>
                                          </p:val>
                                        </p:tav>
                                        <p:tav tm="100000">
                                          <p:val>
                                            <p:strVal val="#ppt_y"/>
                                          </p:val>
                                        </p:tav>
                                      </p:tavLst>
                                    </p:anim>
                                    <p:animEffect transition="in" filter="wipe(down)">
                                      <p:cBhvr>
                                        <p:cTn id="58" dur="500"/>
                                        <p:tgtEl>
                                          <p:spTgt spid="26"/>
                                        </p:tgtEl>
                                      </p:cBhvr>
                                    </p:animEffect>
                                  </p:childTnLst>
                                </p:cTn>
                              </p:par>
                            </p:childTnLst>
                          </p:cTn>
                        </p:par>
                        <p:par>
                          <p:cTn id="59" fill="hold">
                            <p:stCondLst>
                              <p:cond delay="3500"/>
                            </p:stCondLst>
                            <p:childTnLst>
                              <p:par>
                                <p:cTn id="60" presetID="12" presetClass="entr" presetSubtype="4" fill="hold"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p:tgtEl>
                                          <p:spTgt spid="38"/>
                                        </p:tgtEl>
                                        <p:attrNameLst>
                                          <p:attrName>ppt_y</p:attrName>
                                        </p:attrNameLst>
                                      </p:cBhvr>
                                      <p:tavLst>
                                        <p:tav tm="0">
                                          <p:val>
                                            <p:strVal val="#ppt_y+#ppt_h*1.125000"/>
                                          </p:val>
                                        </p:tav>
                                        <p:tav tm="100000">
                                          <p:val>
                                            <p:strVal val="#ppt_y"/>
                                          </p:val>
                                        </p:tav>
                                      </p:tavLst>
                                    </p:anim>
                                    <p:animEffect transition="in" filter="wipe(up)">
                                      <p:cBhvr>
                                        <p:cTn id="63" dur="500"/>
                                        <p:tgtEl>
                                          <p:spTgt spid="38"/>
                                        </p:tgtEl>
                                      </p:cBhvr>
                                    </p:animEffect>
                                  </p:childTnLst>
                                </p:cTn>
                              </p:par>
                              <p:par>
                                <p:cTn id="64" presetID="12" presetClass="entr" presetSubtype="4"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par>
                                <p:cTn id="68" presetID="12" presetClass="entr" presetSubtype="4" fill="hold"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p:tgtEl>
                                          <p:spTgt spid="36"/>
                                        </p:tgtEl>
                                        <p:attrNameLst>
                                          <p:attrName>ppt_y</p:attrName>
                                        </p:attrNameLst>
                                      </p:cBhvr>
                                      <p:tavLst>
                                        <p:tav tm="0">
                                          <p:val>
                                            <p:strVal val="#ppt_y+#ppt_h*1.125000"/>
                                          </p:val>
                                        </p:tav>
                                        <p:tav tm="100000">
                                          <p:val>
                                            <p:strVal val="#ppt_y"/>
                                          </p:val>
                                        </p:tav>
                                      </p:tavLst>
                                    </p:anim>
                                    <p:animEffect transition="in" filter="wipe(up)">
                                      <p:cBhvr>
                                        <p:cTn id="7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48" grpId="0"/>
      <p:bldP spid="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92242" y="209411"/>
            <a:ext cx="3503981" cy="641470"/>
            <a:chOff x="85009" y="397799"/>
            <a:chExt cx="3503981" cy="641470"/>
          </a:xfrm>
        </p:grpSpPr>
        <p:grpSp>
          <p:nvGrpSpPr>
            <p:cNvPr id="10" name="组合 9"/>
            <p:cNvGrpSpPr/>
            <p:nvPr/>
          </p:nvGrpSpPr>
          <p:grpSpPr>
            <a:xfrm>
              <a:off x="161399" y="397799"/>
              <a:ext cx="625679" cy="625679"/>
              <a:chOff x="254642" y="231494"/>
              <a:chExt cx="722664" cy="722664"/>
            </a:xfrm>
          </p:grpSpPr>
          <p:sp>
            <p:nvSpPr>
              <p:cNvPr id="13" name="矩形 12"/>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什么是精益生产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12" name="文本框 11"/>
            <p:cNvSpPr txBox="1"/>
            <p:nvPr/>
          </p:nvSpPr>
          <p:spPr>
            <a:xfrm>
              <a:off x="85009" y="516049"/>
              <a:ext cx="884699"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01</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23" name="文本框 22"/>
          <p:cNvSpPr txBox="1"/>
          <p:nvPr/>
        </p:nvSpPr>
        <p:spPr>
          <a:xfrm>
            <a:off x="6921603" y="1101868"/>
            <a:ext cx="3278221" cy="584775"/>
          </a:xfrm>
          <a:prstGeom prst="rect">
            <a:avLst/>
          </a:prstGeom>
          <a:noFill/>
        </p:spPr>
        <p:txBody>
          <a:bodyPr wrap="square" rtlCol="0">
            <a:spAutoFit/>
          </a:bodyPr>
          <a:lstStyle/>
          <a:p>
            <a:pPr algn="ct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请添加您的标题</a:t>
            </a:r>
            <a:endPar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24" name="文本框 23"/>
          <p:cNvSpPr txBox="1"/>
          <p:nvPr/>
        </p:nvSpPr>
        <p:spPr>
          <a:xfrm>
            <a:off x="7087396" y="1703812"/>
            <a:ext cx="2320763" cy="400110"/>
          </a:xfrm>
          <a:prstGeom prst="rect">
            <a:avLst/>
          </a:prstGeom>
          <a:noFill/>
        </p:spPr>
        <p:txBody>
          <a:bodyPr wrap="square" rtlCol="0">
            <a:spAutoFit/>
          </a:bodyPr>
          <a:lstStyle/>
          <a:p>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请添加您的标题</a:t>
            </a:r>
            <a:endParaRPr lang="zh-CN" altLang="en-US" sz="2000" spc="300">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cxnSp>
        <p:nvCxnSpPr>
          <p:cNvPr id="25" name="直接连接符 24"/>
          <p:cNvCxnSpPr/>
          <p:nvPr/>
        </p:nvCxnSpPr>
        <p:spPr>
          <a:xfrm>
            <a:off x="7215487" y="2191725"/>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087397" y="2318499"/>
            <a:ext cx="4822952" cy="5878532"/>
          </a:xfrm>
          <a:prstGeom prst="rect">
            <a:avLst/>
          </a:prstGeom>
          <a:noFill/>
        </p:spPr>
        <p:txBody>
          <a:bodyPr wrap="square" rtlCol="0">
            <a:spAutoFit/>
          </a:bodyPr>
          <a:lstStyle/>
          <a:p>
            <a:pPr algn="just"/>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美国麻省理工学院根据其在“国际汽车项目”研究</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中</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基于</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对日本丰田</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生产方式</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(JIT)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的</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研究和</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总结</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于</a:t>
            </a: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1990</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年提出的一种生产现场管理</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方法</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其</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核心就是追求消灭包括库存在内的一切无效的劳动与</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浪</a:t>
            </a: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并</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围绕此目标发展了一系列具体</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方法</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逐渐</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形成了一套独具特色的生产经营管理</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方法</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endParaRPr lang="zh-CN" altLang="en-US" sz="20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gn="just"/>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基本</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思想就是消灭包括库存再内的一切无效的劳动与</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浪费</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达到降低成本</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提高</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产品质量来增强企业的竞争优势的</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目的</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精</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即</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是不投入任何多余的生产</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要素</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只</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在适当的时间生产必要的</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产品</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益</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即</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所有经营活动均应有益</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有效</a:t>
            </a: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a:t>
            </a:r>
            <a:endParaRPr lang="zh-CN" altLang="en-US" sz="2000" b="1">
              <a:solidFill>
                <a:schemeClr val="bg2">
                  <a:lumMod val="25000"/>
                </a:schemeClr>
              </a:solidFill>
              <a:latin typeface="张海山锐线体简" panose="02000000000000000000" pitchFamily="2" charset="-122"/>
              <a:ea typeface="张海山锐线体简" panose="02000000000000000000" pitchFamily="2" charset="-122"/>
            </a:endParaRPr>
          </a:p>
          <a:p>
            <a:endParaRPr lang="en-US" altLang="zh-CN" sz="2000">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200000"/>
              </a:lnSpc>
            </a:pPr>
            <a:endParaRPr lang="zh-CN" altLang="en-US" sz="2000">
              <a:solidFill>
                <a:schemeClr val="tx1">
                  <a:lumMod val="65000"/>
                  <a:lumOff val="35000"/>
                </a:schemeClr>
              </a:solidFill>
              <a:latin typeface="张海山锐线体简" panose="02000000000000000000" pitchFamily="2" charset="-122"/>
              <a:ea typeface="张海山锐线体简" panose="02000000000000000000" pitchFamily="2" charset="-122"/>
            </a:endParaRPr>
          </a:p>
          <a:p>
            <a:pPr>
              <a:lnSpc>
                <a:spcPct val="200000"/>
              </a:lnSpc>
            </a:pPr>
            <a:endParaRPr lang="zh-CN" altLang="en-US"/>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51612" y="2318499"/>
            <a:ext cx="5851750" cy="3900838"/>
          </a:xfrm>
          <a:custGeom>
            <a:avLst/>
            <a:gdLst>
              <a:gd name="connsiteX0" fmla="*/ 4161846 w 5851750"/>
              <a:gd name="connsiteY0" fmla="*/ 0 h 3900838"/>
              <a:gd name="connsiteX1" fmla="*/ 5851750 w 5851750"/>
              <a:gd name="connsiteY1" fmla="*/ 0 h 3900838"/>
              <a:gd name="connsiteX2" fmla="*/ 5851750 w 5851750"/>
              <a:gd name="connsiteY2" fmla="*/ 3900838 h 3900838"/>
              <a:gd name="connsiteX3" fmla="*/ 4161846 w 5851750"/>
              <a:gd name="connsiteY3" fmla="*/ 3900838 h 3900838"/>
              <a:gd name="connsiteX4" fmla="*/ 0 w 5851750"/>
              <a:gd name="connsiteY4" fmla="*/ 0 h 3900838"/>
              <a:gd name="connsiteX5" fmla="*/ 3826180 w 5851750"/>
              <a:gd name="connsiteY5" fmla="*/ 0 h 3900838"/>
              <a:gd name="connsiteX6" fmla="*/ 3826180 w 5851750"/>
              <a:gd name="connsiteY6" fmla="*/ 3900838 h 3900838"/>
              <a:gd name="connsiteX7" fmla="*/ 0 w 5851750"/>
              <a:gd name="connsiteY7" fmla="*/ 3900838 h 390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51750" h="3900838">
                <a:moveTo>
                  <a:pt x="4161846" y="0"/>
                </a:moveTo>
                <a:lnTo>
                  <a:pt x="5851750" y="0"/>
                </a:lnTo>
                <a:lnTo>
                  <a:pt x="5851750" y="3900838"/>
                </a:lnTo>
                <a:lnTo>
                  <a:pt x="4161846" y="3900838"/>
                </a:lnTo>
                <a:close/>
                <a:moveTo>
                  <a:pt x="0" y="0"/>
                </a:moveTo>
                <a:lnTo>
                  <a:pt x="3826180" y="0"/>
                </a:lnTo>
                <a:lnTo>
                  <a:pt x="3826180" y="3900838"/>
                </a:lnTo>
                <a:lnTo>
                  <a:pt x="0" y="3900838"/>
                </a:lnTo>
                <a:close/>
              </a:path>
            </a:pathLst>
          </a:custGeom>
          <a:ln>
            <a:noFill/>
          </a:ln>
          <a:effectLst>
            <a:outerShdw blurRad="63500" sx="101000" sy="101000" algn="ctr" rotWithShape="0">
              <a:prstClr val="black">
                <a:alpha val="10000"/>
              </a:prstClr>
            </a:outerShdw>
          </a:effectLst>
        </p:spPr>
      </p:pic>
    </p:spTree>
    <p:extLst>
      <p:ext uri="{BB962C8B-B14F-4D97-AF65-F5344CB8AC3E}">
        <p14:creationId xmlns:p14="http://schemas.microsoft.com/office/powerpoint/2010/main" val="3686078656"/>
      </p:ext>
    </p:extLst>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ppt_y</p:attrName>
                                        </p:attrNameLst>
                                      </p:cBhvr>
                                      <p:tavLst>
                                        <p:tav tm="0">
                                          <p:val>
                                            <p:strVal val="#ppt_y+#ppt_h*1.125000"/>
                                          </p:val>
                                        </p:tav>
                                        <p:tav tm="100000">
                                          <p:val>
                                            <p:strVal val="#ppt_y"/>
                                          </p:val>
                                        </p:tav>
                                      </p:tavLst>
                                    </p:anim>
                                    <p:animEffect transition="in" filter="wipe(up)">
                                      <p:cBhvr>
                                        <p:cTn id="12" dur="500"/>
                                        <p:tgtEl>
                                          <p:spTgt spid="2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17" presetClass="entr" presetSubtype="10"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2153920"/>
            <a:ext cx="12192000" cy="2550160"/>
          </a:xfrm>
          <a:prstGeom prst="rect">
            <a:avLst/>
          </a:prstGeom>
          <a:solidFill>
            <a:schemeClr val="bg2">
              <a:lumMod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016416" y="2816022"/>
            <a:ext cx="7881741" cy="1107996"/>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zh-CN" altLang="en-US" sz="6600" smtClean="0">
                <a:solidFill>
                  <a:schemeClr val="bg1"/>
                </a:solidFill>
                <a:latin typeface="张海山锐谐体" panose="02000000000000000000" pitchFamily="2" charset="-122"/>
                <a:ea typeface="张海山锐谐体" panose="02000000000000000000" pitchFamily="2" charset="-122"/>
              </a:rPr>
              <a:t>为何要进行精益生产</a:t>
            </a:r>
            <a:endParaRPr lang="zh-CN" altLang="en-US" sz="6600">
              <a:solidFill>
                <a:schemeClr val="bg1"/>
              </a:solidFill>
              <a:latin typeface="张海山锐谐体" panose="02000000000000000000" pitchFamily="2" charset="-122"/>
              <a:ea typeface="张海山锐谐体" panose="02000000000000000000" pitchFamily="2" charset="-122"/>
            </a:endParaRPr>
          </a:p>
        </p:txBody>
      </p:sp>
      <p:grpSp>
        <p:nvGrpSpPr>
          <p:cNvPr id="2" name="组合 1"/>
          <p:cNvGrpSpPr/>
          <p:nvPr/>
        </p:nvGrpSpPr>
        <p:grpSpPr>
          <a:xfrm>
            <a:off x="1818640" y="2516892"/>
            <a:ext cx="1046481" cy="1824215"/>
            <a:chOff x="1939782" y="2516892"/>
            <a:chExt cx="1047439" cy="1824215"/>
          </a:xfrm>
        </p:grpSpPr>
        <p:cxnSp>
          <p:nvCxnSpPr>
            <p:cNvPr id="35" name="直接连接符 34"/>
            <p:cNvCxnSpPr/>
            <p:nvPr/>
          </p:nvCxnSpPr>
          <p:spPr>
            <a:xfrm>
              <a:off x="1939782" y="2538196"/>
              <a:ext cx="1047439" cy="0"/>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952252" y="2516892"/>
              <a:ext cx="0" cy="1824215"/>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939782" y="4330724"/>
              <a:ext cx="1041204" cy="0"/>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980986" y="2522903"/>
              <a:ext cx="0" cy="255591"/>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980986" y="4085516"/>
              <a:ext cx="0" cy="255591"/>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grpSp>
      <p:sp>
        <p:nvSpPr>
          <p:cNvPr id="44" name="文本框 43"/>
          <p:cNvSpPr txBox="1"/>
          <p:nvPr/>
        </p:nvSpPr>
        <p:spPr>
          <a:xfrm>
            <a:off x="2128496" y="2715740"/>
            <a:ext cx="1974979" cy="1446551"/>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altLang="zh-CN" sz="8800" spc="-300" smtClean="0">
                <a:solidFill>
                  <a:schemeClr val="bg1"/>
                </a:solidFill>
                <a:latin typeface="张海山锐谐体" panose="02000000000000000000" pitchFamily="2" charset="-122"/>
                <a:ea typeface="张海山锐谐体" panose="02000000000000000000" pitchFamily="2" charset="-122"/>
              </a:rPr>
              <a:t>02</a:t>
            </a:r>
            <a:endParaRPr lang="zh-CN" altLang="en-US" sz="8800" spc="-300">
              <a:solidFill>
                <a:schemeClr val="bg1"/>
              </a:solidFill>
              <a:latin typeface="张海山锐谐体" panose="02000000000000000000" pitchFamily="2" charset="-122"/>
              <a:ea typeface="张海山锐谐体" panose="02000000000000000000" pitchFamily="2" charset="-122"/>
            </a:endParaRPr>
          </a:p>
        </p:txBody>
      </p:sp>
      <p:sp>
        <p:nvSpPr>
          <p:cNvPr id="51" name="文本框 50"/>
          <p:cNvSpPr txBox="1"/>
          <p:nvPr/>
        </p:nvSpPr>
        <p:spPr>
          <a:xfrm>
            <a:off x="4860767" y="3989639"/>
            <a:ext cx="5805467" cy="584775"/>
          </a:xfrm>
          <a:prstGeom prst="rect">
            <a:avLst/>
          </a:prstGeom>
          <a:noFill/>
        </p:spPr>
        <p:txBody>
          <a:bodyPr wrap="square" rtlCol="0">
            <a:spAutoFit/>
          </a:bodyPr>
          <a:lstStyle/>
          <a:p>
            <a:pPr algn="ctr"/>
            <a:r>
              <a:rPr lang="zh-CN" altLang="en-US" sz="1600" smtClean="0">
                <a:solidFill>
                  <a:schemeClr val="bg1"/>
                </a:solidFill>
                <a:latin typeface="张海山锐线体简" panose="02000000000000000000" pitchFamily="2" charset="-122"/>
                <a:ea typeface="张海山锐线体简" panose="02000000000000000000" pitchFamily="2" charset="-122"/>
              </a:rPr>
              <a:t>请添加你的标题的关键字；</a:t>
            </a:r>
            <a:r>
              <a:rPr lang="zh-CN" altLang="en-US" sz="1600">
                <a:solidFill>
                  <a:schemeClr val="bg1"/>
                </a:solidFill>
                <a:latin typeface="张海山锐线体简" panose="02000000000000000000" pitchFamily="2" charset="-122"/>
                <a:ea typeface="张海山锐线体简" panose="02000000000000000000" pitchFamily="2" charset="-122"/>
              </a:rPr>
              <a:t>请添加你的标题的关键字</a:t>
            </a:r>
            <a:r>
              <a:rPr lang="zh-CN" altLang="en-US" sz="1600" smtClean="0">
                <a:solidFill>
                  <a:schemeClr val="bg1"/>
                </a:solidFill>
                <a:latin typeface="张海山锐线体简" panose="02000000000000000000" pitchFamily="2" charset="-122"/>
                <a:ea typeface="张海山锐线体简" panose="02000000000000000000" pitchFamily="2" charset="-122"/>
              </a:rPr>
              <a:t>；</a:t>
            </a:r>
            <a:r>
              <a:rPr lang="zh-CN" altLang="en-US" sz="1600">
                <a:solidFill>
                  <a:schemeClr val="bg1"/>
                </a:solidFill>
                <a:latin typeface="张海山锐线体简" panose="02000000000000000000" pitchFamily="2" charset="-122"/>
                <a:ea typeface="张海山锐线体简" panose="02000000000000000000" pitchFamily="2" charset="-122"/>
              </a:rPr>
              <a:t>请添加你的标题的关键字；请添加你的标题的关键字</a:t>
            </a:r>
            <a:r>
              <a:rPr lang="zh-CN" altLang="en-US" sz="1600" smtClean="0">
                <a:solidFill>
                  <a:schemeClr val="bg1"/>
                </a:solidFill>
                <a:latin typeface="张海山锐线体简" panose="02000000000000000000" pitchFamily="2" charset="-122"/>
                <a:ea typeface="张海山锐线体简" panose="02000000000000000000" pitchFamily="2" charset="-122"/>
              </a:rPr>
              <a:t>；</a:t>
            </a:r>
            <a:endParaRPr lang="zh-CN" altLang="en-US" sz="2000">
              <a:solidFill>
                <a:schemeClr val="bg1"/>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10890451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p:tgtEl>
                                          <p:spTgt spid="51"/>
                                        </p:tgtEl>
                                        <p:attrNameLst>
                                          <p:attrName>ppt_y</p:attrName>
                                        </p:attrNameLst>
                                      </p:cBhvr>
                                      <p:tavLst>
                                        <p:tav tm="0">
                                          <p:val>
                                            <p:strVal val="#ppt_y-#ppt_h*1.125000"/>
                                          </p:val>
                                        </p:tav>
                                        <p:tav tm="100000">
                                          <p:val>
                                            <p:strVal val="#ppt_y"/>
                                          </p:val>
                                        </p:tav>
                                      </p:tavLst>
                                    </p:anim>
                                    <p:animEffect transition="in" filter="wipe(down)">
                                      <p:cBhvr>
                                        <p:cTn id="2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p:bldP spid="44"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1072357"/>
            <a:chOff x="85010" y="397799"/>
            <a:chExt cx="3503980" cy="1072357"/>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954107"/>
            </a:xfrm>
            <a:prstGeom prst="rect">
              <a:avLst/>
            </a:prstGeom>
            <a:noFill/>
            <a:effectLst/>
          </p:spPr>
          <p:txBody>
            <a:bodyPr wrap="square" rtlCol="0">
              <a:spAutoFit/>
            </a:bodyPr>
            <a:lstStyle/>
            <a:p>
              <a:pPr algn="ctr"/>
              <a:r>
                <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rPr>
                <a:t>为何</a:t>
              </a: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要进行精益生产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02</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10" name="Freeform 65"/>
          <p:cNvSpPr>
            <a:spLocks/>
          </p:cNvSpPr>
          <p:nvPr/>
        </p:nvSpPr>
        <p:spPr bwMode="auto">
          <a:xfrm rot="14727876">
            <a:off x="8240381" y="2090947"/>
            <a:ext cx="1030288" cy="1647825"/>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FFC000"/>
          </a:solidFill>
          <a:ln>
            <a:noFill/>
          </a:ln>
        </p:spPr>
        <p:txBody>
          <a:bodyPr lIns="121682" tIns="60841" rIns="121682" bIns="60841"/>
          <a:lstStyle/>
          <a:p>
            <a:endParaRPr lang="zh-CN" altLang="en-US"/>
          </a:p>
        </p:txBody>
      </p:sp>
      <p:sp>
        <p:nvSpPr>
          <p:cNvPr id="11" name="Freeform 65"/>
          <p:cNvSpPr>
            <a:spLocks/>
          </p:cNvSpPr>
          <p:nvPr/>
        </p:nvSpPr>
        <p:spPr bwMode="auto">
          <a:xfrm rot="16268727">
            <a:off x="7066425" y="3045829"/>
            <a:ext cx="1031875" cy="1647825"/>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chemeClr val="tx1">
              <a:lumMod val="85000"/>
              <a:lumOff val="15000"/>
            </a:schemeClr>
          </a:solidFill>
          <a:ln>
            <a:noFill/>
          </a:ln>
        </p:spPr>
        <p:txBody>
          <a:bodyPr lIns="121682" tIns="60841" rIns="121682" bIns="60841"/>
          <a:lstStyle/>
          <a:p>
            <a:endParaRPr lang="zh-CN" altLang="en-US"/>
          </a:p>
        </p:txBody>
      </p:sp>
      <p:sp>
        <p:nvSpPr>
          <p:cNvPr id="12" name="Freeform 65"/>
          <p:cNvSpPr>
            <a:spLocks/>
          </p:cNvSpPr>
          <p:nvPr/>
        </p:nvSpPr>
        <p:spPr bwMode="auto">
          <a:xfrm rot="17855332">
            <a:off x="5595606" y="3389522"/>
            <a:ext cx="1030288" cy="1647825"/>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FFC000"/>
          </a:solidFill>
          <a:ln>
            <a:noFill/>
          </a:ln>
        </p:spPr>
        <p:txBody>
          <a:bodyPr lIns="121682" tIns="60841" rIns="121682" bIns="60841"/>
          <a:lstStyle/>
          <a:p>
            <a:endParaRPr lang="zh-CN" altLang="en-US"/>
          </a:p>
        </p:txBody>
      </p:sp>
      <p:sp>
        <p:nvSpPr>
          <p:cNvPr id="13" name="Freeform 65"/>
          <p:cNvSpPr>
            <a:spLocks/>
          </p:cNvSpPr>
          <p:nvPr/>
        </p:nvSpPr>
        <p:spPr bwMode="auto">
          <a:xfrm rot="19453912">
            <a:off x="4137487" y="3031541"/>
            <a:ext cx="1030288" cy="1647825"/>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chemeClr val="tx1">
              <a:lumMod val="85000"/>
              <a:lumOff val="15000"/>
            </a:schemeClr>
          </a:solidFill>
          <a:ln>
            <a:noFill/>
          </a:ln>
        </p:spPr>
        <p:txBody>
          <a:bodyPr lIns="121682" tIns="60841" rIns="121682" bIns="60841"/>
          <a:lstStyle/>
          <a:p>
            <a:endParaRPr lang="zh-CN" altLang="en-US"/>
          </a:p>
        </p:txBody>
      </p:sp>
      <p:sp>
        <p:nvSpPr>
          <p:cNvPr id="14" name="Freeform 65"/>
          <p:cNvSpPr>
            <a:spLocks/>
          </p:cNvSpPr>
          <p:nvPr/>
        </p:nvSpPr>
        <p:spPr bwMode="auto">
          <a:xfrm rot="21007679">
            <a:off x="2961150" y="2067929"/>
            <a:ext cx="1030287" cy="1647825"/>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FFC000"/>
          </a:solidFill>
          <a:ln>
            <a:noFill/>
          </a:ln>
        </p:spPr>
        <p:txBody>
          <a:bodyPr lIns="121682" tIns="60841" rIns="121682" bIns="60841"/>
          <a:lstStyle/>
          <a:p>
            <a:endParaRPr lang="zh-CN" altLang="en-US"/>
          </a:p>
        </p:txBody>
      </p:sp>
      <p:cxnSp>
        <p:nvCxnSpPr>
          <p:cNvPr id="15" name="Elbow Connector 25"/>
          <p:cNvCxnSpPr>
            <a:cxnSpLocks noChangeShapeType="1"/>
          </p:cNvCxnSpPr>
          <p:nvPr/>
        </p:nvCxnSpPr>
        <p:spPr bwMode="auto">
          <a:xfrm rot="16200000" flipH="1">
            <a:off x="4132725" y="4473453"/>
            <a:ext cx="833437" cy="147637"/>
          </a:xfrm>
          <a:prstGeom prst="bentConnector3">
            <a:avLst>
              <a:gd name="adj1" fmla="val 50000"/>
            </a:avLst>
          </a:prstGeom>
          <a:noFill/>
          <a:ln w="12700">
            <a:solidFill>
              <a:srgbClr val="FFC000"/>
            </a:solidFill>
            <a:miter lim="800000"/>
            <a:headEnd type="oval" w="med" len="med"/>
            <a:tailEnd type="oval" w="med" len="med"/>
          </a:ln>
          <a:extLst>
            <a:ext uri="{909E8E84-426E-40DD-AFC4-6F175D3DCCD1}">
              <a14:hiddenFill xmlns:a14="http://schemas.microsoft.com/office/drawing/2010/main">
                <a:noFill/>
              </a14:hiddenFill>
            </a:ext>
          </a:extLst>
        </p:spPr>
      </p:cxnSp>
      <p:cxnSp>
        <p:nvCxnSpPr>
          <p:cNvPr id="16" name="Straight Connector 31"/>
          <p:cNvCxnSpPr>
            <a:cxnSpLocks noChangeShapeType="1"/>
          </p:cNvCxnSpPr>
          <p:nvPr/>
        </p:nvCxnSpPr>
        <p:spPr bwMode="auto">
          <a:xfrm>
            <a:off x="3240550" y="3270128"/>
            <a:ext cx="0" cy="617537"/>
          </a:xfrm>
          <a:prstGeom prst="line">
            <a:avLst/>
          </a:prstGeom>
          <a:noFill/>
          <a:ln w="12700">
            <a:solidFill>
              <a:srgbClr val="FFC000"/>
            </a:solidFill>
            <a:round/>
            <a:headEnd type="oval" w="med" len="med"/>
            <a:tailEnd type="oval" w="med" len="med"/>
          </a:ln>
          <a:extLst>
            <a:ext uri="{909E8E84-426E-40DD-AFC4-6F175D3DCCD1}">
              <a14:hiddenFill xmlns:a14="http://schemas.microsoft.com/office/drawing/2010/main">
                <a:noFill/>
              </a14:hiddenFill>
            </a:ext>
          </a:extLst>
        </p:spPr>
      </p:cxnSp>
      <p:cxnSp>
        <p:nvCxnSpPr>
          <p:cNvPr id="17" name="Straight Connector 93"/>
          <p:cNvCxnSpPr>
            <a:cxnSpLocks noChangeShapeType="1"/>
          </p:cNvCxnSpPr>
          <p:nvPr/>
        </p:nvCxnSpPr>
        <p:spPr bwMode="auto">
          <a:xfrm>
            <a:off x="8919037" y="3270128"/>
            <a:ext cx="0" cy="617537"/>
          </a:xfrm>
          <a:prstGeom prst="line">
            <a:avLst/>
          </a:prstGeom>
          <a:noFill/>
          <a:ln w="12700">
            <a:solidFill>
              <a:srgbClr val="FFC000"/>
            </a:solidFill>
            <a:round/>
            <a:headEnd type="oval" w="med" len="med"/>
            <a:tailEnd type="oval" w="med" len="med"/>
          </a:ln>
          <a:extLst>
            <a:ext uri="{909E8E84-426E-40DD-AFC4-6F175D3DCCD1}">
              <a14:hiddenFill xmlns:a14="http://schemas.microsoft.com/office/drawing/2010/main">
                <a:noFill/>
              </a14:hiddenFill>
            </a:ext>
          </a:extLst>
        </p:spPr>
      </p:cxnSp>
      <p:cxnSp>
        <p:nvCxnSpPr>
          <p:cNvPr id="18" name="Straight Connector 94"/>
          <p:cNvCxnSpPr>
            <a:cxnSpLocks noChangeShapeType="1"/>
          </p:cNvCxnSpPr>
          <p:nvPr/>
        </p:nvCxnSpPr>
        <p:spPr bwMode="auto">
          <a:xfrm>
            <a:off x="6110750" y="4614740"/>
            <a:ext cx="0" cy="617538"/>
          </a:xfrm>
          <a:prstGeom prst="line">
            <a:avLst/>
          </a:prstGeom>
          <a:noFill/>
          <a:ln w="12700">
            <a:solidFill>
              <a:srgbClr val="FFC000"/>
            </a:solidFill>
            <a:round/>
            <a:headEnd type="oval" w="med" len="med"/>
            <a:tailEnd type="oval" w="med" len="med"/>
          </a:ln>
          <a:extLst>
            <a:ext uri="{909E8E84-426E-40DD-AFC4-6F175D3DCCD1}">
              <a14:hiddenFill xmlns:a14="http://schemas.microsoft.com/office/drawing/2010/main">
                <a:noFill/>
              </a14:hiddenFill>
            </a:ext>
          </a:extLst>
        </p:spPr>
      </p:cxnSp>
      <p:cxnSp>
        <p:nvCxnSpPr>
          <p:cNvPr id="19" name="Elbow Connector 108"/>
          <p:cNvCxnSpPr>
            <a:cxnSpLocks noChangeShapeType="1"/>
          </p:cNvCxnSpPr>
          <p:nvPr/>
        </p:nvCxnSpPr>
        <p:spPr bwMode="auto">
          <a:xfrm rot="5400000">
            <a:off x="7268831" y="4466309"/>
            <a:ext cx="833438" cy="146050"/>
          </a:xfrm>
          <a:prstGeom prst="bentConnector3">
            <a:avLst>
              <a:gd name="adj1" fmla="val 50000"/>
            </a:avLst>
          </a:prstGeom>
          <a:noFill/>
          <a:ln w="12700">
            <a:solidFill>
              <a:srgbClr val="FFC000"/>
            </a:solidFill>
            <a:miter lim="800000"/>
            <a:headEnd type="oval" w="med" len="med"/>
            <a:tailEnd type="oval" w="med" len="med"/>
          </a:ln>
          <a:extLst>
            <a:ext uri="{909E8E84-426E-40DD-AFC4-6F175D3DCCD1}">
              <a14:hiddenFill xmlns:a14="http://schemas.microsoft.com/office/drawing/2010/main">
                <a:noFill/>
              </a14:hiddenFill>
            </a:ext>
          </a:extLst>
        </p:spPr>
      </p:cxnSp>
      <p:grpSp>
        <p:nvGrpSpPr>
          <p:cNvPr id="20" name="组合 19"/>
          <p:cNvGrpSpPr/>
          <p:nvPr/>
        </p:nvGrpSpPr>
        <p:grpSpPr>
          <a:xfrm>
            <a:off x="2827800" y="4077436"/>
            <a:ext cx="827087" cy="828675"/>
            <a:chOff x="2827800" y="3672321"/>
            <a:chExt cx="827087" cy="828675"/>
          </a:xfrm>
        </p:grpSpPr>
        <p:sp>
          <p:nvSpPr>
            <p:cNvPr id="21" name="Oval 38"/>
            <p:cNvSpPr>
              <a:spLocks noChangeArrowheads="1"/>
            </p:cNvSpPr>
            <p:nvPr/>
          </p:nvSpPr>
          <p:spPr bwMode="auto">
            <a:xfrm>
              <a:off x="2827800" y="3672321"/>
              <a:ext cx="827087" cy="828675"/>
            </a:xfrm>
            <a:prstGeom prst="ellipse">
              <a:avLst/>
            </a:prstGeom>
            <a:solidFill>
              <a:srgbClr val="FFC000"/>
            </a:solidFill>
            <a:ln>
              <a:noFill/>
            </a:ln>
          </p:spPr>
          <p:txBody>
            <a:bodyPr lIns="121682" tIns="60841" rIns="121682" bIns="60841"/>
            <a:lstStyle>
              <a:lvl1pPr defTabSz="1217613" eaLnBrk="0" hangingPunct="0">
                <a:defRPr>
                  <a:solidFill>
                    <a:schemeClr val="tx1"/>
                  </a:solidFill>
                  <a:latin typeface="Calibri" panose="020F0502020204030204" pitchFamily="34" charset="0"/>
                  <a:ea typeface="宋体" panose="02010600030101010101" pitchFamily="2" charset="-122"/>
                </a:defRPr>
              </a:lvl1pPr>
              <a:lvl2pPr marL="742950" indent="-285750" defTabSz="1217613" eaLnBrk="0" hangingPunct="0">
                <a:defRPr>
                  <a:solidFill>
                    <a:schemeClr val="tx1"/>
                  </a:solidFill>
                  <a:latin typeface="Calibri" panose="020F0502020204030204" pitchFamily="34" charset="0"/>
                  <a:ea typeface="宋体" panose="02010600030101010101" pitchFamily="2" charset="-122"/>
                </a:defRPr>
              </a:lvl2pPr>
              <a:lvl3pPr marL="1143000" indent="-228600" defTabSz="1217613" eaLnBrk="0" hangingPunct="0">
                <a:defRPr>
                  <a:solidFill>
                    <a:schemeClr val="tx1"/>
                  </a:solidFill>
                  <a:latin typeface="Calibri" panose="020F0502020204030204" pitchFamily="34" charset="0"/>
                  <a:ea typeface="宋体" panose="02010600030101010101" pitchFamily="2" charset="-122"/>
                </a:defRPr>
              </a:lvl3pPr>
              <a:lvl4pPr marL="1600200" indent="-228600" defTabSz="1217613" eaLnBrk="0" hangingPunct="0">
                <a:defRPr>
                  <a:solidFill>
                    <a:schemeClr val="tx1"/>
                  </a:solidFill>
                  <a:latin typeface="Calibri" panose="020F0502020204030204" pitchFamily="34" charset="0"/>
                  <a:ea typeface="宋体" panose="02010600030101010101" pitchFamily="2" charset="-122"/>
                </a:defRPr>
              </a:lvl4pPr>
              <a:lvl5pPr marL="2057400" indent="-228600" defTabSz="1217613" eaLnBrk="0" hangingPunct="0">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3"/>
            <p:cNvSpPr>
              <a:spLocks noEditPoints="1"/>
            </p:cNvSpPr>
            <p:nvPr/>
          </p:nvSpPr>
          <p:spPr bwMode="auto">
            <a:xfrm>
              <a:off x="3040525" y="3935846"/>
              <a:ext cx="401637" cy="303213"/>
            </a:xfrm>
            <a:custGeom>
              <a:avLst/>
              <a:gdLst>
                <a:gd name="T0" fmla="*/ 2147483647 w 158"/>
                <a:gd name="T1" fmla="*/ 2147483647 h 119"/>
                <a:gd name="T2" fmla="*/ 0 w 158"/>
                <a:gd name="T3" fmla="*/ 2147483647 h 119"/>
                <a:gd name="T4" fmla="*/ 0 w 158"/>
                <a:gd name="T5" fmla="*/ 0 h 119"/>
                <a:gd name="T6" fmla="*/ 2147483647 w 158"/>
                <a:gd name="T7" fmla="*/ 0 h 119"/>
                <a:gd name="T8" fmla="*/ 2147483647 w 158"/>
                <a:gd name="T9" fmla="*/ 2147483647 h 119"/>
                <a:gd name="T10" fmla="*/ 2147483647 w 158"/>
                <a:gd name="T11" fmla="*/ 2147483647 h 119"/>
                <a:gd name="T12" fmla="*/ 2147483647 w 158"/>
                <a:gd name="T13" fmla="*/ 2147483647 h 119"/>
                <a:gd name="T14" fmla="*/ 2147483647 w 158"/>
                <a:gd name="T15" fmla="*/ 2147483647 h 119"/>
                <a:gd name="T16" fmla="*/ 2147483647 w 158"/>
                <a:gd name="T17" fmla="*/ 2147483647 h 119"/>
                <a:gd name="T18" fmla="*/ 2147483647 w 158"/>
                <a:gd name="T19" fmla="*/ 2147483647 h 119"/>
                <a:gd name="T20" fmla="*/ 2147483647 w 158"/>
                <a:gd name="T21" fmla="*/ 2147483647 h 119"/>
                <a:gd name="T22" fmla="*/ 2147483647 w 158"/>
                <a:gd name="T23" fmla="*/ 2147483647 h 119"/>
                <a:gd name="T24" fmla="*/ 2147483647 w 158"/>
                <a:gd name="T25" fmla="*/ 2147483647 h 119"/>
                <a:gd name="T26" fmla="*/ 2147483647 w 158"/>
                <a:gd name="T27" fmla="*/ 2147483647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grpSp>
      <p:grpSp>
        <p:nvGrpSpPr>
          <p:cNvPr id="23" name="组合 22"/>
          <p:cNvGrpSpPr/>
          <p:nvPr/>
        </p:nvGrpSpPr>
        <p:grpSpPr>
          <a:xfrm>
            <a:off x="4213687" y="5098199"/>
            <a:ext cx="827088" cy="827087"/>
            <a:chOff x="4213687" y="4693084"/>
            <a:chExt cx="827088" cy="827087"/>
          </a:xfrm>
        </p:grpSpPr>
        <p:sp>
          <p:nvSpPr>
            <p:cNvPr id="24" name="Oval 102"/>
            <p:cNvSpPr>
              <a:spLocks noChangeArrowheads="1"/>
            </p:cNvSpPr>
            <p:nvPr/>
          </p:nvSpPr>
          <p:spPr bwMode="auto">
            <a:xfrm>
              <a:off x="4213687" y="4693084"/>
              <a:ext cx="827088" cy="827087"/>
            </a:xfrm>
            <a:prstGeom prst="ellipse">
              <a:avLst/>
            </a:prstGeom>
            <a:solidFill>
              <a:schemeClr val="tx1">
                <a:lumMod val="85000"/>
                <a:lumOff val="15000"/>
              </a:schemeClr>
            </a:solidFill>
            <a:ln>
              <a:noFill/>
            </a:ln>
          </p:spPr>
          <p:txBody>
            <a:bodyPr lIns="121682" tIns="60841" rIns="121682" bIns="60841"/>
            <a:lstStyle>
              <a:lvl1pPr defTabSz="1217613" eaLnBrk="0" hangingPunct="0">
                <a:defRPr>
                  <a:solidFill>
                    <a:schemeClr val="tx1"/>
                  </a:solidFill>
                  <a:latin typeface="Calibri" panose="020F0502020204030204" pitchFamily="34" charset="0"/>
                  <a:ea typeface="宋体" panose="02010600030101010101" pitchFamily="2" charset="-122"/>
                </a:defRPr>
              </a:lvl1pPr>
              <a:lvl2pPr marL="742950" indent="-285750" defTabSz="1217613" eaLnBrk="0" hangingPunct="0">
                <a:defRPr>
                  <a:solidFill>
                    <a:schemeClr val="tx1"/>
                  </a:solidFill>
                  <a:latin typeface="Calibri" panose="020F0502020204030204" pitchFamily="34" charset="0"/>
                  <a:ea typeface="宋体" panose="02010600030101010101" pitchFamily="2" charset="-122"/>
                </a:defRPr>
              </a:lvl2pPr>
              <a:lvl3pPr marL="1143000" indent="-228600" defTabSz="1217613" eaLnBrk="0" hangingPunct="0">
                <a:defRPr>
                  <a:solidFill>
                    <a:schemeClr val="tx1"/>
                  </a:solidFill>
                  <a:latin typeface="Calibri" panose="020F0502020204030204" pitchFamily="34" charset="0"/>
                  <a:ea typeface="宋体" panose="02010600030101010101" pitchFamily="2" charset="-122"/>
                </a:defRPr>
              </a:lvl3pPr>
              <a:lvl4pPr marL="1600200" indent="-228600" defTabSz="1217613" eaLnBrk="0" hangingPunct="0">
                <a:defRPr>
                  <a:solidFill>
                    <a:schemeClr val="tx1"/>
                  </a:solidFill>
                  <a:latin typeface="Calibri" panose="020F0502020204030204" pitchFamily="34" charset="0"/>
                  <a:ea typeface="宋体" panose="02010600030101010101" pitchFamily="2" charset="-122"/>
                </a:defRPr>
              </a:lvl4pPr>
              <a:lvl5pPr marL="2057400" indent="-228600" defTabSz="1217613" eaLnBrk="0" hangingPunct="0">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5"/>
            <p:cNvSpPr>
              <a:spLocks noChangeAspect="1" noEditPoints="1"/>
            </p:cNvSpPr>
            <p:nvPr/>
          </p:nvSpPr>
          <p:spPr bwMode="auto">
            <a:xfrm>
              <a:off x="4429587" y="4961371"/>
              <a:ext cx="387350" cy="290513"/>
            </a:xfrm>
            <a:custGeom>
              <a:avLst/>
              <a:gdLst>
                <a:gd name="T0" fmla="*/ 2147483647 w 168"/>
                <a:gd name="T1" fmla="*/ 2147483647 h 126"/>
                <a:gd name="T2" fmla="*/ 0 w 168"/>
                <a:gd name="T3" fmla="*/ 2147483647 h 126"/>
                <a:gd name="T4" fmla="*/ 0 w 168"/>
                <a:gd name="T5" fmla="*/ 0 h 126"/>
                <a:gd name="T6" fmla="*/ 2147483647 w 168"/>
                <a:gd name="T7" fmla="*/ 0 h 126"/>
                <a:gd name="T8" fmla="*/ 2147483647 w 168"/>
                <a:gd name="T9" fmla="*/ 2147483647 h 126"/>
                <a:gd name="T10" fmla="*/ 2147483647 w 168"/>
                <a:gd name="T11" fmla="*/ 2147483647 h 126"/>
                <a:gd name="T12" fmla="*/ 2147483647 w 168"/>
                <a:gd name="T13" fmla="*/ 2147483647 h 126"/>
                <a:gd name="T14" fmla="*/ 2147483647 w 168"/>
                <a:gd name="T15" fmla="*/ 2147483647 h 126"/>
                <a:gd name="T16" fmla="*/ 2147483647 w 168"/>
                <a:gd name="T17" fmla="*/ 2147483647 h 126"/>
                <a:gd name="T18" fmla="*/ 2147483647 w 168"/>
                <a:gd name="T19" fmla="*/ 2147483647 h 126"/>
                <a:gd name="T20" fmla="*/ 2147483647 w 168"/>
                <a:gd name="T21" fmla="*/ 2147483647 h 126"/>
                <a:gd name="T22" fmla="*/ 2147483647 w 168"/>
                <a:gd name="T23" fmla="*/ 2147483647 h 126"/>
                <a:gd name="T24" fmla="*/ 2147483647 w 168"/>
                <a:gd name="T25" fmla="*/ 2147483647 h 126"/>
                <a:gd name="T26" fmla="*/ 2147483647 w 168"/>
                <a:gd name="T27" fmla="*/ 2147483647 h 126"/>
                <a:gd name="T28" fmla="*/ 2147483647 w 168"/>
                <a:gd name="T29" fmla="*/ 2147483647 h 126"/>
                <a:gd name="T30" fmla="*/ 2147483647 w 168"/>
                <a:gd name="T31" fmla="*/ 2147483647 h 126"/>
                <a:gd name="T32" fmla="*/ 2147483647 w 168"/>
                <a:gd name="T33" fmla="*/ 2147483647 h 126"/>
                <a:gd name="T34" fmla="*/ 2147483647 w 168"/>
                <a:gd name="T35" fmla="*/ 2147483647 h 126"/>
                <a:gd name="T36" fmla="*/ 2147483647 w 168"/>
                <a:gd name="T37" fmla="*/ 2147483647 h 126"/>
                <a:gd name="T38" fmla="*/ 2147483647 w 168"/>
                <a:gd name="T39" fmla="*/ 2147483647 h 126"/>
                <a:gd name="T40" fmla="*/ 2147483647 w 168"/>
                <a:gd name="T41" fmla="*/ 2147483647 h 126"/>
                <a:gd name="T42" fmla="*/ 2147483647 w 168"/>
                <a:gd name="T43" fmla="*/ 2147483647 h 126"/>
                <a:gd name="T44" fmla="*/ 2147483647 w 168"/>
                <a:gd name="T45" fmla="*/ 2147483647 h 126"/>
                <a:gd name="T46" fmla="*/ 2147483647 w 168"/>
                <a:gd name="T47" fmla="*/ 2147483647 h 126"/>
                <a:gd name="T48" fmla="*/ 2147483647 w 168"/>
                <a:gd name="T49" fmla="*/ 2147483647 h 126"/>
                <a:gd name="T50" fmla="*/ 2147483647 w 168"/>
                <a:gd name="T51" fmla="*/ 2147483647 h 126"/>
                <a:gd name="T52" fmla="*/ 2147483647 w 168"/>
                <a:gd name="T53" fmla="*/ 2147483647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grpSp>
      <p:sp>
        <p:nvSpPr>
          <p:cNvPr id="26" name="Oval 103"/>
          <p:cNvSpPr>
            <a:spLocks noChangeArrowheads="1"/>
          </p:cNvSpPr>
          <p:nvPr/>
        </p:nvSpPr>
        <p:spPr bwMode="auto">
          <a:xfrm>
            <a:off x="5698000" y="5355374"/>
            <a:ext cx="827087" cy="827087"/>
          </a:xfrm>
          <a:prstGeom prst="ellipse">
            <a:avLst/>
          </a:prstGeom>
          <a:solidFill>
            <a:srgbClr val="FFC000"/>
          </a:solidFill>
          <a:ln>
            <a:noFill/>
          </a:ln>
        </p:spPr>
        <p:txBody>
          <a:bodyPr lIns="121682" tIns="60841" rIns="121682" bIns="60841"/>
          <a:lstStyle>
            <a:lvl1pPr defTabSz="1217613" eaLnBrk="0" hangingPunct="0">
              <a:defRPr>
                <a:solidFill>
                  <a:schemeClr val="tx1"/>
                </a:solidFill>
                <a:latin typeface="Calibri" panose="020F0502020204030204" pitchFamily="34" charset="0"/>
                <a:ea typeface="宋体" panose="02010600030101010101" pitchFamily="2" charset="-122"/>
              </a:defRPr>
            </a:lvl1pPr>
            <a:lvl2pPr marL="742950" indent="-285750" defTabSz="1217613" eaLnBrk="0" hangingPunct="0">
              <a:defRPr>
                <a:solidFill>
                  <a:schemeClr val="tx1"/>
                </a:solidFill>
                <a:latin typeface="Calibri" panose="020F0502020204030204" pitchFamily="34" charset="0"/>
                <a:ea typeface="宋体" panose="02010600030101010101" pitchFamily="2" charset="-122"/>
              </a:defRPr>
            </a:lvl2pPr>
            <a:lvl3pPr marL="1143000" indent="-228600" defTabSz="1217613" eaLnBrk="0" hangingPunct="0">
              <a:defRPr>
                <a:solidFill>
                  <a:schemeClr val="tx1"/>
                </a:solidFill>
                <a:latin typeface="Calibri" panose="020F0502020204030204" pitchFamily="34" charset="0"/>
                <a:ea typeface="宋体" panose="02010600030101010101" pitchFamily="2" charset="-122"/>
              </a:defRPr>
            </a:lvl3pPr>
            <a:lvl4pPr marL="1600200" indent="-228600" defTabSz="1217613" eaLnBrk="0" hangingPunct="0">
              <a:defRPr>
                <a:solidFill>
                  <a:schemeClr val="tx1"/>
                </a:solidFill>
                <a:latin typeface="Calibri" panose="020F0502020204030204" pitchFamily="34" charset="0"/>
                <a:ea typeface="宋体" panose="02010600030101010101" pitchFamily="2" charset="-122"/>
              </a:defRPr>
            </a:lvl4pPr>
            <a:lvl5pPr marL="2057400" indent="-228600" defTabSz="1217613" eaLnBrk="0" hangingPunct="0">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69"/>
          <p:cNvSpPr>
            <a:spLocks noEditPoints="1"/>
          </p:cNvSpPr>
          <p:nvPr/>
        </p:nvSpPr>
        <p:spPr bwMode="auto">
          <a:xfrm>
            <a:off x="5936125" y="5591911"/>
            <a:ext cx="349250" cy="352425"/>
          </a:xfrm>
          <a:custGeom>
            <a:avLst/>
            <a:gdLst>
              <a:gd name="T0" fmla="*/ 2147483647 w 58"/>
              <a:gd name="T1" fmla="*/ 2147483647 h 58"/>
              <a:gd name="T2" fmla="*/ 2147483647 w 58"/>
              <a:gd name="T3" fmla="*/ 2147483647 h 58"/>
              <a:gd name="T4" fmla="*/ 2147483647 w 58"/>
              <a:gd name="T5" fmla="*/ 2147483647 h 58"/>
              <a:gd name="T6" fmla="*/ 2147483647 w 58"/>
              <a:gd name="T7" fmla="*/ 2147483647 h 58"/>
              <a:gd name="T8" fmla="*/ 2147483647 w 58"/>
              <a:gd name="T9" fmla="*/ 2147483647 h 58"/>
              <a:gd name="T10" fmla="*/ 2147483647 w 58"/>
              <a:gd name="T11" fmla="*/ 2147483647 h 58"/>
              <a:gd name="T12" fmla="*/ 2147483647 w 58"/>
              <a:gd name="T13" fmla="*/ 2147483647 h 58"/>
              <a:gd name="T14" fmla="*/ 2147483647 w 58"/>
              <a:gd name="T15" fmla="*/ 2147483647 h 58"/>
              <a:gd name="T16" fmla="*/ 2147483647 w 58"/>
              <a:gd name="T17" fmla="*/ 2147483647 h 58"/>
              <a:gd name="T18" fmla="*/ 2147483647 w 58"/>
              <a:gd name="T19" fmla="*/ 2147483647 h 58"/>
              <a:gd name="T20" fmla="*/ 2147483647 w 58"/>
              <a:gd name="T21" fmla="*/ 2147483647 h 58"/>
              <a:gd name="T22" fmla="*/ 2147483647 w 58"/>
              <a:gd name="T23" fmla="*/ 2147483647 h 58"/>
              <a:gd name="T24" fmla="*/ 2147483647 w 58"/>
              <a:gd name="T25" fmla="*/ 2147483647 h 58"/>
              <a:gd name="T26" fmla="*/ 2147483647 w 58"/>
              <a:gd name="T27" fmla="*/ 2147483647 h 58"/>
              <a:gd name="T28" fmla="*/ 0 w 58"/>
              <a:gd name="T29" fmla="*/ 2147483647 h 58"/>
              <a:gd name="T30" fmla="*/ 0 w 58"/>
              <a:gd name="T31" fmla="*/ 2147483647 h 58"/>
              <a:gd name="T32" fmla="*/ 2147483647 w 58"/>
              <a:gd name="T33" fmla="*/ 2147483647 h 58"/>
              <a:gd name="T34" fmla="*/ 2147483647 w 58"/>
              <a:gd name="T35" fmla="*/ 2147483647 h 58"/>
              <a:gd name="T36" fmla="*/ 2147483647 w 58"/>
              <a:gd name="T37" fmla="*/ 2147483647 h 58"/>
              <a:gd name="T38" fmla="*/ 2147483647 w 58"/>
              <a:gd name="T39" fmla="*/ 0 h 58"/>
              <a:gd name="T40" fmla="*/ 2147483647 w 58"/>
              <a:gd name="T41" fmla="*/ 2147483647 h 58"/>
              <a:gd name="T42" fmla="*/ 2147483647 w 58"/>
              <a:gd name="T43" fmla="*/ 2147483647 h 58"/>
              <a:gd name="T44" fmla="*/ 2147483647 w 58"/>
              <a:gd name="T45" fmla="*/ 2147483647 h 58"/>
              <a:gd name="T46" fmla="*/ 2147483647 w 58"/>
              <a:gd name="T47" fmla="*/ 2147483647 h 58"/>
              <a:gd name="T48" fmla="*/ 2147483647 w 58"/>
              <a:gd name="T49" fmla="*/ 2147483647 h 58"/>
              <a:gd name="T50" fmla="*/ 2147483647 w 58"/>
              <a:gd name="T51" fmla="*/ 2147483647 h 58"/>
              <a:gd name="T52" fmla="*/ 2147483647 w 58"/>
              <a:gd name="T53" fmla="*/ 2147483647 h 58"/>
              <a:gd name="T54" fmla="*/ 2147483647 w 58"/>
              <a:gd name="T55" fmla="*/ 2147483647 h 58"/>
              <a:gd name="T56" fmla="*/ 2147483647 w 58"/>
              <a:gd name="T57" fmla="*/ 2147483647 h 58"/>
              <a:gd name="T58" fmla="*/ 2147483647 w 58"/>
              <a:gd name="T59" fmla="*/ 2147483647 h 58"/>
              <a:gd name="T60" fmla="*/ 2147483647 w 58"/>
              <a:gd name="T61" fmla="*/ 2147483647 h 58"/>
              <a:gd name="T62" fmla="*/ 2147483647 w 58"/>
              <a:gd name="T63" fmla="*/ 2147483647 h 58"/>
              <a:gd name="T64" fmla="*/ 2147483647 w 58"/>
              <a:gd name="T65" fmla="*/ 2147483647 h 58"/>
              <a:gd name="T66" fmla="*/ 2147483647 w 58"/>
              <a:gd name="T67" fmla="*/ 2147483647 h 5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grpSp>
        <p:nvGrpSpPr>
          <p:cNvPr id="28" name="组合 27"/>
          <p:cNvGrpSpPr/>
          <p:nvPr/>
        </p:nvGrpSpPr>
        <p:grpSpPr>
          <a:xfrm>
            <a:off x="7220412" y="5098199"/>
            <a:ext cx="828675" cy="827087"/>
            <a:chOff x="7220412" y="4693084"/>
            <a:chExt cx="828675" cy="827087"/>
          </a:xfrm>
        </p:grpSpPr>
        <p:sp>
          <p:nvSpPr>
            <p:cNvPr id="29" name="Oval 101"/>
            <p:cNvSpPr>
              <a:spLocks noChangeArrowheads="1"/>
            </p:cNvSpPr>
            <p:nvPr/>
          </p:nvSpPr>
          <p:spPr bwMode="auto">
            <a:xfrm>
              <a:off x="7220412" y="4693084"/>
              <a:ext cx="828675" cy="827087"/>
            </a:xfrm>
            <a:prstGeom prst="ellipse">
              <a:avLst/>
            </a:prstGeom>
            <a:solidFill>
              <a:schemeClr val="tx1">
                <a:lumMod val="85000"/>
                <a:lumOff val="15000"/>
              </a:schemeClr>
            </a:solidFill>
            <a:ln>
              <a:noFill/>
            </a:ln>
          </p:spPr>
          <p:txBody>
            <a:bodyPr lIns="121682" tIns="60841" rIns="121682" bIns="60841"/>
            <a:lstStyle>
              <a:lvl1pPr defTabSz="1217613" eaLnBrk="0" hangingPunct="0">
                <a:defRPr>
                  <a:solidFill>
                    <a:schemeClr val="tx1"/>
                  </a:solidFill>
                  <a:latin typeface="Calibri" panose="020F0502020204030204" pitchFamily="34" charset="0"/>
                  <a:ea typeface="宋体" panose="02010600030101010101" pitchFamily="2" charset="-122"/>
                </a:defRPr>
              </a:lvl1pPr>
              <a:lvl2pPr marL="742950" indent="-285750" defTabSz="1217613" eaLnBrk="0" hangingPunct="0">
                <a:defRPr>
                  <a:solidFill>
                    <a:schemeClr val="tx1"/>
                  </a:solidFill>
                  <a:latin typeface="Calibri" panose="020F0502020204030204" pitchFamily="34" charset="0"/>
                  <a:ea typeface="宋体" panose="02010600030101010101" pitchFamily="2" charset="-122"/>
                </a:defRPr>
              </a:lvl2pPr>
              <a:lvl3pPr marL="1143000" indent="-228600" defTabSz="1217613" eaLnBrk="0" hangingPunct="0">
                <a:defRPr>
                  <a:solidFill>
                    <a:schemeClr val="tx1"/>
                  </a:solidFill>
                  <a:latin typeface="Calibri" panose="020F0502020204030204" pitchFamily="34" charset="0"/>
                  <a:ea typeface="宋体" panose="02010600030101010101" pitchFamily="2" charset="-122"/>
                </a:defRPr>
              </a:lvl3pPr>
              <a:lvl4pPr marL="1600200" indent="-228600" defTabSz="1217613" eaLnBrk="0" hangingPunct="0">
                <a:defRPr>
                  <a:solidFill>
                    <a:schemeClr val="tx1"/>
                  </a:solidFill>
                  <a:latin typeface="Calibri" panose="020F0502020204030204" pitchFamily="34" charset="0"/>
                  <a:ea typeface="宋体" panose="02010600030101010101" pitchFamily="2" charset="-122"/>
                </a:defRPr>
              </a:lvl4pPr>
              <a:lvl5pPr marL="2057400" indent="-228600" defTabSz="1217613" eaLnBrk="0" hangingPunct="0">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17"/>
            <p:cNvSpPr>
              <a:spLocks noEditPoints="1"/>
            </p:cNvSpPr>
            <p:nvPr/>
          </p:nvSpPr>
          <p:spPr bwMode="auto">
            <a:xfrm>
              <a:off x="7441075" y="4961371"/>
              <a:ext cx="387350" cy="290513"/>
            </a:xfrm>
            <a:custGeom>
              <a:avLst/>
              <a:gdLst>
                <a:gd name="T0" fmla="*/ 2147483647 w 78"/>
                <a:gd name="T1" fmla="*/ 2147483647 h 58"/>
                <a:gd name="T2" fmla="*/ 0 w 78"/>
                <a:gd name="T3" fmla="*/ 2147483647 h 58"/>
                <a:gd name="T4" fmla="*/ 0 w 78"/>
                <a:gd name="T5" fmla="*/ 0 h 58"/>
                <a:gd name="T6" fmla="*/ 2147483647 w 78"/>
                <a:gd name="T7" fmla="*/ 0 h 58"/>
                <a:gd name="T8" fmla="*/ 2147483647 w 78"/>
                <a:gd name="T9" fmla="*/ 2147483647 h 58"/>
                <a:gd name="T10" fmla="*/ 2147483647 w 78"/>
                <a:gd name="T11" fmla="*/ 2147483647 h 58"/>
                <a:gd name="T12" fmla="*/ 2147483647 w 78"/>
                <a:gd name="T13" fmla="*/ 2147483647 h 58"/>
                <a:gd name="T14" fmla="*/ 2147483647 w 78"/>
                <a:gd name="T15" fmla="*/ 2147483647 h 58"/>
                <a:gd name="T16" fmla="*/ 2147483647 w 78"/>
                <a:gd name="T17" fmla="*/ 2147483647 h 58"/>
                <a:gd name="T18" fmla="*/ 2147483647 w 78"/>
                <a:gd name="T19" fmla="*/ 2147483647 h 58"/>
                <a:gd name="T20" fmla="*/ 2147483647 w 78"/>
                <a:gd name="T21" fmla="*/ 2147483647 h 58"/>
                <a:gd name="T22" fmla="*/ 2147483647 w 78"/>
                <a:gd name="T23" fmla="*/ 2147483647 h 58"/>
                <a:gd name="T24" fmla="*/ 2147483647 w 78"/>
                <a:gd name="T25" fmla="*/ 2147483647 h 58"/>
                <a:gd name="T26" fmla="*/ 2147483647 w 78"/>
                <a:gd name="T27" fmla="*/ 2147483647 h 58"/>
                <a:gd name="T28" fmla="*/ 2147483647 w 78"/>
                <a:gd name="T29" fmla="*/ 2147483647 h 58"/>
                <a:gd name="T30" fmla="*/ 2147483647 w 78"/>
                <a:gd name="T31" fmla="*/ 2147483647 h 58"/>
                <a:gd name="T32" fmla="*/ 2147483647 w 78"/>
                <a:gd name="T33" fmla="*/ 2147483647 h 58"/>
                <a:gd name="T34" fmla="*/ 2147483647 w 78"/>
                <a:gd name="T35" fmla="*/ 2147483647 h 58"/>
                <a:gd name="T36" fmla="*/ 2147483647 w 78"/>
                <a:gd name="T37" fmla="*/ 2147483647 h 58"/>
                <a:gd name="T38" fmla="*/ 2147483647 w 78"/>
                <a:gd name="T39" fmla="*/ 2147483647 h 58"/>
                <a:gd name="T40" fmla="*/ 2147483647 w 78"/>
                <a:gd name="T41" fmla="*/ 2147483647 h 58"/>
                <a:gd name="T42" fmla="*/ 2147483647 w 78"/>
                <a:gd name="T43" fmla="*/ 2147483647 h 58"/>
                <a:gd name="T44" fmla="*/ 2147483647 w 78"/>
                <a:gd name="T45" fmla="*/ 2147483647 h 58"/>
                <a:gd name="T46" fmla="*/ 2147483647 w 78"/>
                <a:gd name="T47" fmla="*/ 2147483647 h 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grpSp>
      <p:sp>
        <p:nvSpPr>
          <p:cNvPr id="31" name="Oval 100"/>
          <p:cNvSpPr>
            <a:spLocks noChangeArrowheads="1"/>
          </p:cNvSpPr>
          <p:nvPr/>
        </p:nvSpPr>
        <p:spPr bwMode="auto">
          <a:xfrm>
            <a:off x="8506287" y="4077436"/>
            <a:ext cx="827088" cy="828675"/>
          </a:xfrm>
          <a:prstGeom prst="ellipse">
            <a:avLst/>
          </a:prstGeom>
          <a:solidFill>
            <a:srgbClr val="FFC000"/>
          </a:solidFill>
          <a:ln>
            <a:noFill/>
          </a:ln>
        </p:spPr>
        <p:txBody>
          <a:bodyPr lIns="121682" tIns="60841" rIns="121682" bIns="60841"/>
          <a:lstStyle>
            <a:lvl1pPr defTabSz="1217613" eaLnBrk="0" hangingPunct="0">
              <a:defRPr>
                <a:solidFill>
                  <a:schemeClr val="tx1"/>
                </a:solidFill>
                <a:latin typeface="Calibri" panose="020F0502020204030204" pitchFamily="34" charset="0"/>
                <a:ea typeface="宋体" panose="02010600030101010101" pitchFamily="2" charset="-122"/>
              </a:defRPr>
            </a:lvl1pPr>
            <a:lvl2pPr marL="742950" indent="-285750" defTabSz="1217613" eaLnBrk="0" hangingPunct="0">
              <a:defRPr>
                <a:solidFill>
                  <a:schemeClr val="tx1"/>
                </a:solidFill>
                <a:latin typeface="Calibri" panose="020F0502020204030204" pitchFamily="34" charset="0"/>
                <a:ea typeface="宋体" panose="02010600030101010101" pitchFamily="2" charset="-122"/>
              </a:defRPr>
            </a:lvl2pPr>
            <a:lvl3pPr marL="1143000" indent="-228600" defTabSz="1217613" eaLnBrk="0" hangingPunct="0">
              <a:defRPr>
                <a:solidFill>
                  <a:schemeClr val="tx1"/>
                </a:solidFill>
                <a:latin typeface="Calibri" panose="020F0502020204030204" pitchFamily="34" charset="0"/>
                <a:ea typeface="宋体" panose="02010600030101010101" pitchFamily="2" charset="-122"/>
              </a:defRPr>
            </a:lvl3pPr>
            <a:lvl4pPr marL="1600200" indent="-228600" defTabSz="1217613" eaLnBrk="0" hangingPunct="0">
              <a:defRPr>
                <a:solidFill>
                  <a:schemeClr val="tx1"/>
                </a:solidFill>
                <a:latin typeface="Calibri" panose="020F0502020204030204" pitchFamily="34" charset="0"/>
                <a:ea typeface="宋体" panose="02010600030101010101" pitchFamily="2" charset="-122"/>
              </a:defRPr>
            </a:lvl4pPr>
            <a:lvl5pPr marL="2057400" indent="-228600" defTabSz="1217613" eaLnBrk="0" hangingPunct="0">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64"/>
          <p:cNvSpPr>
            <a:spLocks noEditPoints="1"/>
          </p:cNvSpPr>
          <p:nvPr/>
        </p:nvSpPr>
        <p:spPr bwMode="auto">
          <a:xfrm>
            <a:off x="8706312" y="4313974"/>
            <a:ext cx="427038" cy="355600"/>
          </a:xfrm>
          <a:custGeom>
            <a:avLst/>
            <a:gdLst>
              <a:gd name="T0" fmla="*/ 2147483647 w 77"/>
              <a:gd name="T1" fmla="*/ 2147483647 h 64"/>
              <a:gd name="T2" fmla="*/ 2147483647 w 77"/>
              <a:gd name="T3" fmla="*/ 2147483647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2147483647 w 77"/>
              <a:gd name="T13" fmla="*/ 2147483647 h 64"/>
              <a:gd name="T14" fmla="*/ 2147483647 w 77"/>
              <a:gd name="T15" fmla="*/ 2147483647 h 64"/>
              <a:gd name="T16" fmla="*/ 2147483647 w 77"/>
              <a:gd name="T17" fmla="*/ 2147483647 h 64"/>
              <a:gd name="T18" fmla="*/ 2147483647 w 77"/>
              <a:gd name="T19" fmla="*/ 2147483647 h 64"/>
              <a:gd name="T20" fmla="*/ 2147483647 w 77"/>
              <a:gd name="T21" fmla="*/ 2147483647 h 64"/>
              <a:gd name="T22" fmla="*/ 2147483647 w 77"/>
              <a:gd name="T23" fmla="*/ 2147483647 h 64"/>
              <a:gd name="T24" fmla="*/ 0 w 77"/>
              <a:gd name="T25" fmla="*/ 2147483647 h 64"/>
              <a:gd name="T26" fmla="*/ 0 w 77"/>
              <a:gd name="T27" fmla="*/ 2147483647 h 64"/>
              <a:gd name="T28" fmla="*/ 2147483647 w 77"/>
              <a:gd name="T29" fmla="*/ 2147483647 h 64"/>
              <a:gd name="T30" fmla="*/ 2147483647 w 77"/>
              <a:gd name="T31" fmla="*/ 2147483647 h 64"/>
              <a:gd name="T32" fmla="*/ 2147483647 w 77"/>
              <a:gd name="T33" fmla="*/ 2147483647 h 64"/>
              <a:gd name="T34" fmla="*/ 2147483647 w 77"/>
              <a:gd name="T35" fmla="*/ 2147483647 h 64"/>
              <a:gd name="T36" fmla="*/ 2147483647 w 77"/>
              <a:gd name="T37" fmla="*/ 0 h 64"/>
              <a:gd name="T38" fmla="*/ 2147483647 w 77"/>
              <a:gd name="T39" fmla="*/ 0 h 64"/>
              <a:gd name="T40" fmla="*/ 2147483647 w 77"/>
              <a:gd name="T41" fmla="*/ 0 h 64"/>
              <a:gd name="T42" fmla="*/ 2147483647 w 77"/>
              <a:gd name="T43" fmla="*/ 2147483647 h 64"/>
              <a:gd name="T44" fmla="*/ 2147483647 w 77"/>
              <a:gd name="T45" fmla="*/ 2147483647 h 64"/>
              <a:gd name="T46" fmla="*/ 2147483647 w 77"/>
              <a:gd name="T47" fmla="*/ 2147483647 h 64"/>
              <a:gd name="T48" fmla="*/ 2147483647 w 77"/>
              <a:gd name="T49" fmla="*/ 2147483647 h 64"/>
              <a:gd name="T50" fmla="*/ 2147483647 w 77"/>
              <a:gd name="T51" fmla="*/ 2147483647 h 64"/>
              <a:gd name="T52" fmla="*/ 2147483647 w 77"/>
              <a:gd name="T53" fmla="*/ 2147483647 h 64"/>
              <a:gd name="T54" fmla="*/ 2147483647 w 77"/>
              <a:gd name="T55" fmla="*/ 2147483647 h 64"/>
              <a:gd name="T56" fmla="*/ 2147483647 w 77"/>
              <a:gd name="T57" fmla="*/ 2147483647 h 64"/>
              <a:gd name="T58" fmla="*/ 2147483647 w 77"/>
              <a:gd name="T59" fmla="*/ 2147483647 h 64"/>
              <a:gd name="T60" fmla="*/ 2147483647 w 77"/>
              <a:gd name="T61" fmla="*/ 2147483647 h 64"/>
              <a:gd name="T62" fmla="*/ 2147483647 w 77"/>
              <a:gd name="T63" fmla="*/ 2147483647 h 64"/>
              <a:gd name="T64" fmla="*/ 2147483647 w 77"/>
              <a:gd name="T65" fmla="*/ 2147483647 h 64"/>
              <a:gd name="T66" fmla="*/ 2147483647 w 77"/>
              <a:gd name="T67" fmla="*/ 2147483647 h 64"/>
              <a:gd name="T68" fmla="*/ 2147483647 w 77"/>
              <a:gd name="T69" fmla="*/ 2147483647 h 64"/>
              <a:gd name="T70" fmla="*/ 2147483647 w 77"/>
              <a:gd name="T71" fmla="*/ 2147483647 h 64"/>
              <a:gd name="T72" fmla="*/ 2147483647 w 77"/>
              <a:gd name="T73" fmla="*/ 2147483647 h 64"/>
              <a:gd name="T74" fmla="*/ 2147483647 w 77"/>
              <a:gd name="T75" fmla="*/ 2147483647 h 64"/>
              <a:gd name="T76" fmla="*/ 2147483647 w 77"/>
              <a:gd name="T77" fmla="*/ 2147483647 h 64"/>
              <a:gd name="T78" fmla="*/ 2147483647 w 77"/>
              <a:gd name="T79" fmla="*/ 2147483647 h 64"/>
              <a:gd name="T80" fmla="*/ 2147483647 w 77"/>
              <a:gd name="T81" fmla="*/ 2147483647 h 64"/>
              <a:gd name="T82" fmla="*/ 2147483647 w 77"/>
              <a:gd name="T83" fmla="*/ 2147483647 h 64"/>
              <a:gd name="T84" fmla="*/ 2147483647 w 77"/>
              <a:gd name="T85" fmla="*/ 2147483647 h 64"/>
              <a:gd name="T86" fmla="*/ 2147483647 w 77"/>
              <a:gd name="T87" fmla="*/ 2147483647 h 64"/>
              <a:gd name="T88" fmla="*/ 2147483647 w 77"/>
              <a:gd name="T89" fmla="*/ 2147483647 h 64"/>
              <a:gd name="T90" fmla="*/ 2147483647 w 77"/>
              <a:gd name="T91" fmla="*/ 2147483647 h 64"/>
              <a:gd name="T92" fmla="*/ 2147483647 w 77"/>
              <a:gd name="T93" fmla="*/ 2147483647 h 64"/>
              <a:gd name="T94" fmla="*/ 2147483647 w 77"/>
              <a:gd name="T95" fmla="*/ 2147483647 h 64"/>
              <a:gd name="T96" fmla="*/ 2147483647 w 77"/>
              <a:gd name="T97" fmla="*/ 2147483647 h 64"/>
              <a:gd name="T98" fmla="*/ 2147483647 w 77"/>
              <a:gd name="T99" fmla="*/ 2147483647 h 64"/>
              <a:gd name="T100" fmla="*/ 2147483647 w 77"/>
              <a:gd name="T101" fmla="*/ 2147483647 h 64"/>
              <a:gd name="T102" fmla="*/ 2147483647 w 77"/>
              <a:gd name="T103" fmla="*/ 2147483647 h 64"/>
              <a:gd name="T104" fmla="*/ 2147483647 w 77"/>
              <a:gd name="T105" fmla="*/ 2147483647 h 64"/>
              <a:gd name="T106" fmla="*/ 2147483647 w 77"/>
              <a:gd name="T107" fmla="*/ 2147483647 h 64"/>
              <a:gd name="T108" fmla="*/ 2147483647 w 77"/>
              <a:gd name="T109" fmla="*/ 2147483647 h 64"/>
              <a:gd name="T110" fmla="*/ 2147483647 w 77"/>
              <a:gd name="T111" fmla="*/ 2147483647 h 64"/>
              <a:gd name="T112" fmla="*/ 2147483647 w 77"/>
              <a:gd name="T113" fmla="*/ 2147483647 h 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 h="64">
                <a:moveTo>
                  <a:pt x="77" y="51"/>
                </a:moveTo>
                <a:cubicBezTo>
                  <a:pt x="77" y="53"/>
                  <a:pt x="76" y="55"/>
                  <a:pt x="75" y="55"/>
                </a:cubicBezTo>
                <a:cubicBezTo>
                  <a:pt x="59" y="63"/>
                  <a:pt x="59" y="63"/>
                  <a:pt x="59" y="63"/>
                </a:cubicBezTo>
                <a:cubicBezTo>
                  <a:pt x="58" y="64"/>
                  <a:pt x="58" y="64"/>
                  <a:pt x="57" y="64"/>
                </a:cubicBezTo>
                <a:cubicBezTo>
                  <a:pt x="56" y="64"/>
                  <a:pt x="55" y="64"/>
                  <a:pt x="55" y="63"/>
                </a:cubicBezTo>
                <a:cubicBezTo>
                  <a:pt x="39" y="55"/>
                  <a:pt x="39" y="55"/>
                  <a:pt x="39" y="55"/>
                </a:cubicBezTo>
                <a:cubicBezTo>
                  <a:pt x="39" y="55"/>
                  <a:pt x="39" y="55"/>
                  <a:pt x="39" y="55"/>
                </a:cubicBezTo>
                <a:cubicBezTo>
                  <a:pt x="39" y="55"/>
                  <a:pt x="38" y="55"/>
                  <a:pt x="38" y="55"/>
                </a:cubicBezTo>
                <a:cubicBezTo>
                  <a:pt x="22" y="63"/>
                  <a:pt x="22" y="63"/>
                  <a:pt x="22" y="63"/>
                </a:cubicBezTo>
                <a:cubicBezTo>
                  <a:pt x="22" y="64"/>
                  <a:pt x="21" y="64"/>
                  <a:pt x="20" y="64"/>
                </a:cubicBezTo>
                <a:cubicBezTo>
                  <a:pt x="20" y="64"/>
                  <a:pt x="19" y="64"/>
                  <a:pt x="18" y="63"/>
                </a:cubicBezTo>
                <a:cubicBezTo>
                  <a:pt x="2" y="55"/>
                  <a:pt x="2" y="55"/>
                  <a:pt x="2" y="55"/>
                </a:cubicBezTo>
                <a:cubicBezTo>
                  <a:pt x="1" y="55"/>
                  <a:pt x="0" y="53"/>
                  <a:pt x="0" y="51"/>
                </a:cubicBezTo>
                <a:cubicBezTo>
                  <a:pt x="0" y="37"/>
                  <a:pt x="0" y="37"/>
                  <a:pt x="0" y="37"/>
                </a:cubicBezTo>
                <a:cubicBezTo>
                  <a:pt x="0" y="35"/>
                  <a:pt x="1" y="33"/>
                  <a:pt x="3" y="32"/>
                </a:cubicBezTo>
                <a:cubicBezTo>
                  <a:pt x="18" y="26"/>
                  <a:pt x="18" y="26"/>
                  <a:pt x="18" y="26"/>
                </a:cubicBezTo>
                <a:cubicBezTo>
                  <a:pt x="18" y="11"/>
                  <a:pt x="18" y="11"/>
                  <a:pt x="18" y="11"/>
                </a:cubicBezTo>
                <a:cubicBezTo>
                  <a:pt x="18" y="10"/>
                  <a:pt x="19" y="8"/>
                  <a:pt x="21" y="7"/>
                </a:cubicBezTo>
                <a:cubicBezTo>
                  <a:pt x="37" y="0"/>
                  <a:pt x="37" y="0"/>
                  <a:pt x="37" y="0"/>
                </a:cubicBezTo>
                <a:cubicBezTo>
                  <a:pt x="37" y="0"/>
                  <a:pt x="38" y="0"/>
                  <a:pt x="39" y="0"/>
                </a:cubicBezTo>
                <a:cubicBezTo>
                  <a:pt x="39" y="0"/>
                  <a:pt x="40" y="0"/>
                  <a:pt x="40" y="0"/>
                </a:cubicBezTo>
                <a:cubicBezTo>
                  <a:pt x="56" y="7"/>
                  <a:pt x="56" y="7"/>
                  <a:pt x="56" y="7"/>
                </a:cubicBezTo>
                <a:cubicBezTo>
                  <a:pt x="58" y="8"/>
                  <a:pt x="59" y="10"/>
                  <a:pt x="59" y="11"/>
                </a:cubicBezTo>
                <a:cubicBezTo>
                  <a:pt x="59" y="26"/>
                  <a:pt x="59" y="26"/>
                  <a:pt x="59" y="26"/>
                </a:cubicBezTo>
                <a:cubicBezTo>
                  <a:pt x="75" y="32"/>
                  <a:pt x="75" y="32"/>
                  <a:pt x="75" y="32"/>
                </a:cubicBezTo>
                <a:cubicBezTo>
                  <a:pt x="76" y="33"/>
                  <a:pt x="77" y="35"/>
                  <a:pt x="77" y="37"/>
                </a:cubicBezTo>
                <a:lnTo>
                  <a:pt x="77" y="51"/>
                </a:lnTo>
                <a:close/>
                <a:moveTo>
                  <a:pt x="35" y="36"/>
                </a:moveTo>
                <a:cubicBezTo>
                  <a:pt x="20" y="30"/>
                  <a:pt x="20" y="30"/>
                  <a:pt x="20" y="30"/>
                </a:cubicBezTo>
                <a:cubicBezTo>
                  <a:pt x="6" y="36"/>
                  <a:pt x="6" y="36"/>
                  <a:pt x="6" y="36"/>
                </a:cubicBezTo>
                <a:cubicBezTo>
                  <a:pt x="20" y="42"/>
                  <a:pt x="20" y="42"/>
                  <a:pt x="20" y="42"/>
                </a:cubicBezTo>
                <a:lnTo>
                  <a:pt x="35" y="36"/>
                </a:lnTo>
                <a:close/>
                <a:moveTo>
                  <a:pt x="36" y="51"/>
                </a:moveTo>
                <a:cubicBezTo>
                  <a:pt x="36" y="40"/>
                  <a:pt x="36" y="40"/>
                  <a:pt x="36" y="40"/>
                </a:cubicBezTo>
                <a:cubicBezTo>
                  <a:pt x="23" y="46"/>
                  <a:pt x="23" y="46"/>
                  <a:pt x="23" y="46"/>
                </a:cubicBezTo>
                <a:cubicBezTo>
                  <a:pt x="23" y="58"/>
                  <a:pt x="23" y="58"/>
                  <a:pt x="23" y="58"/>
                </a:cubicBezTo>
                <a:lnTo>
                  <a:pt x="36" y="51"/>
                </a:lnTo>
                <a:close/>
                <a:moveTo>
                  <a:pt x="54" y="11"/>
                </a:moveTo>
                <a:cubicBezTo>
                  <a:pt x="39" y="5"/>
                  <a:pt x="39" y="5"/>
                  <a:pt x="39" y="5"/>
                </a:cubicBezTo>
                <a:cubicBezTo>
                  <a:pt x="23" y="11"/>
                  <a:pt x="23" y="11"/>
                  <a:pt x="23" y="11"/>
                </a:cubicBezTo>
                <a:cubicBezTo>
                  <a:pt x="39" y="18"/>
                  <a:pt x="39" y="18"/>
                  <a:pt x="39" y="18"/>
                </a:cubicBezTo>
                <a:lnTo>
                  <a:pt x="54" y="11"/>
                </a:lnTo>
                <a:close/>
                <a:moveTo>
                  <a:pt x="55" y="26"/>
                </a:moveTo>
                <a:cubicBezTo>
                  <a:pt x="55" y="16"/>
                  <a:pt x="55" y="16"/>
                  <a:pt x="55" y="16"/>
                </a:cubicBezTo>
                <a:cubicBezTo>
                  <a:pt x="41" y="22"/>
                  <a:pt x="41" y="22"/>
                  <a:pt x="41" y="22"/>
                </a:cubicBezTo>
                <a:cubicBezTo>
                  <a:pt x="41" y="32"/>
                  <a:pt x="41" y="32"/>
                  <a:pt x="41" y="32"/>
                </a:cubicBezTo>
                <a:lnTo>
                  <a:pt x="55" y="26"/>
                </a:lnTo>
                <a:close/>
                <a:moveTo>
                  <a:pt x="71" y="36"/>
                </a:moveTo>
                <a:cubicBezTo>
                  <a:pt x="57" y="30"/>
                  <a:pt x="57" y="30"/>
                  <a:pt x="57" y="30"/>
                </a:cubicBezTo>
                <a:cubicBezTo>
                  <a:pt x="42" y="36"/>
                  <a:pt x="42" y="36"/>
                  <a:pt x="42" y="36"/>
                </a:cubicBezTo>
                <a:cubicBezTo>
                  <a:pt x="57" y="42"/>
                  <a:pt x="57" y="42"/>
                  <a:pt x="57" y="42"/>
                </a:cubicBezTo>
                <a:lnTo>
                  <a:pt x="71" y="36"/>
                </a:lnTo>
                <a:close/>
                <a:moveTo>
                  <a:pt x="73" y="51"/>
                </a:moveTo>
                <a:cubicBezTo>
                  <a:pt x="73" y="40"/>
                  <a:pt x="73" y="40"/>
                  <a:pt x="73" y="40"/>
                </a:cubicBezTo>
                <a:cubicBezTo>
                  <a:pt x="59" y="46"/>
                  <a:pt x="59" y="46"/>
                  <a:pt x="59" y="46"/>
                </a:cubicBezTo>
                <a:cubicBezTo>
                  <a:pt x="59" y="58"/>
                  <a:pt x="59" y="58"/>
                  <a:pt x="59" y="58"/>
                </a:cubicBezTo>
                <a:lnTo>
                  <a:pt x="73"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33" name="Freeform 130"/>
          <p:cNvSpPr>
            <a:spLocks noEditPoints="1"/>
          </p:cNvSpPr>
          <p:nvPr/>
        </p:nvSpPr>
        <p:spPr bwMode="auto">
          <a:xfrm>
            <a:off x="5061412" y="1663177"/>
            <a:ext cx="2092325" cy="2014537"/>
          </a:xfrm>
          <a:custGeom>
            <a:avLst/>
            <a:gdLst>
              <a:gd name="T0" fmla="*/ 2147483647 w 746"/>
              <a:gd name="T1" fmla="*/ 2147483647 h 719"/>
              <a:gd name="T2" fmla="*/ 2147483647 w 746"/>
              <a:gd name="T3" fmla="*/ 2147483647 h 719"/>
              <a:gd name="T4" fmla="*/ 2147483647 w 746"/>
              <a:gd name="T5" fmla="*/ 2147483647 h 719"/>
              <a:gd name="T6" fmla="*/ 2147483647 w 746"/>
              <a:gd name="T7" fmla="*/ 2147483647 h 719"/>
              <a:gd name="T8" fmla="*/ 2147483647 w 746"/>
              <a:gd name="T9" fmla="*/ 2147483647 h 719"/>
              <a:gd name="T10" fmla="*/ 2147483647 w 746"/>
              <a:gd name="T11" fmla="*/ 2147483647 h 719"/>
              <a:gd name="T12" fmla="*/ 2147483647 w 746"/>
              <a:gd name="T13" fmla="*/ 2147483647 h 719"/>
              <a:gd name="T14" fmla="*/ 2147483647 w 746"/>
              <a:gd name="T15" fmla="*/ 2147483647 h 719"/>
              <a:gd name="T16" fmla="*/ 2147483647 w 746"/>
              <a:gd name="T17" fmla="*/ 2147483647 h 719"/>
              <a:gd name="T18" fmla="*/ 2147483647 w 746"/>
              <a:gd name="T19" fmla="*/ 2147483647 h 719"/>
              <a:gd name="T20" fmla="*/ 2147483647 w 746"/>
              <a:gd name="T21" fmla="*/ 2147483647 h 719"/>
              <a:gd name="T22" fmla="*/ 2147483647 w 746"/>
              <a:gd name="T23" fmla="*/ 2147483647 h 719"/>
              <a:gd name="T24" fmla="*/ 2147483647 w 746"/>
              <a:gd name="T25" fmla="*/ 2147483647 h 719"/>
              <a:gd name="T26" fmla="*/ 2147483647 w 746"/>
              <a:gd name="T27" fmla="*/ 2147483647 h 719"/>
              <a:gd name="T28" fmla="*/ 2147483647 w 746"/>
              <a:gd name="T29" fmla="*/ 2147483647 h 719"/>
              <a:gd name="T30" fmla="*/ 2147483647 w 746"/>
              <a:gd name="T31" fmla="*/ 2147483647 h 719"/>
              <a:gd name="T32" fmla="*/ 2147483647 w 746"/>
              <a:gd name="T33" fmla="*/ 2147483647 h 719"/>
              <a:gd name="T34" fmla="*/ 2147483647 w 746"/>
              <a:gd name="T35" fmla="*/ 2147483647 h 719"/>
              <a:gd name="T36" fmla="*/ 2147483647 w 746"/>
              <a:gd name="T37" fmla="*/ 2147483647 h 719"/>
              <a:gd name="T38" fmla="*/ 2147483647 w 746"/>
              <a:gd name="T39" fmla="*/ 2147483647 h 719"/>
              <a:gd name="T40" fmla="*/ 2147483647 w 746"/>
              <a:gd name="T41" fmla="*/ 2147483647 h 719"/>
              <a:gd name="T42" fmla="*/ 2147483647 w 746"/>
              <a:gd name="T43" fmla="*/ 2147483647 h 719"/>
              <a:gd name="T44" fmla="*/ 2147483647 w 746"/>
              <a:gd name="T45" fmla="*/ 2147483647 h 719"/>
              <a:gd name="T46" fmla="*/ 2147483647 w 746"/>
              <a:gd name="T47" fmla="*/ 2147483647 h 719"/>
              <a:gd name="T48" fmla="*/ 2147483647 w 746"/>
              <a:gd name="T49" fmla="*/ 2147483647 h 719"/>
              <a:gd name="T50" fmla="*/ 2147483647 w 746"/>
              <a:gd name="T51" fmla="*/ 2147483647 h 719"/>
              <a:gd name="T52" fmla="*/ 2147483647 w 746"/>
              <a:gd name="T53" fmla="*/ 2147483647 h 719"/>
              <a:gd name="T54" fmla="*/ 2147483647 w 746"/>
              <a:gd name="T55" fmla="*/ 2147483647 h 719"/>
              <a:gd name="T56" fmla="*/ 2147483647 w 746"/>
              <a:gd name="T57" fmla="*/ 2147483647 h 719"/>
              <a:gd name="T58" fmla="*/ 2147483647 w 746"/>
              <a:gd name="T59" fmla="*/ 2147483647 h 719"/>
              <a:gd name="T60" fmla="*/ 2147483647 w 746"/>
              <a:gd name="T61" fmla="*/ 2147483647 h 719"/>
              <a:gd name="T62" fmla="*/ 2147483647 w 746"/>
              <a:gd name="T63" fmla="*/ 2147483647 h 719"/>
              <a:gd name="T64" fmla="*/ 2147483647 w 746"/>
              <a:gd name="T65" fmla="*/ 2147483647 h 719"/>
              <a:gd name="T66" fmla="*/ 2147483647 w 746"/>
              <a:gd name="T67" fmla="*/ 2147483647 h 719"/>
              <a:gd name="T68" fmla="*/ 2147483647 w 746"/>
              <a:gd name="T69" fmla="*/ 2147483647 h 719"/>
              <a:gd name="T70" fmla="*/ 2147483647 w 746"/>
              <a:gd name="T71" fmla="*/ 2147483647 h 719"/>
              <a:gd name="T72" fmla="*/ 2147483647 w 746"/>
              <a:gd name="T73" fmla="*/ 2147483647 h 719"/>
              <a:gd name="T74" fmla="*/ 2147483647 w 746"/>
              <a:gd name="T75" fmla="*/ 2147483647 h 719"/>
              <a:gd name="T76" fmla="*/ 2147483647 w 746"/>
              <a:gd name="T77" fmla="*/ 2147483647 h 719"/>
              <a:gd name="T78" fmla="*/ 2147483647 w 746"/>
              <a:gd name="T79" fmla="*/ 2147483647 h 719"/>
              <a:gd name="T80" fmla="*/ 2147483647 w 746"/>
              <a:gd name="T81" fmla="*/ 2147483647 h 719"/>
              <a:gd name="T82" fmla="*/ 2147483647 w 746"/>
              <a:gd name="T83" fmla="*/ 2147483647 h 719"/>
              <a:gd name="T84" fmla="*/ 2147483647 w 746"/>
              <a:gd name="T85" fmla="*/ 2147483647 h 719"/>
              <a:gd name="T86" fmla="*/ 2147483647 w 746"/>
              <a:gd name="T87" fmla="*/ 2147483647 h 719"/>
              <a:gd name="T88" fmla="*/ 2147483647 w 746"/>
              <a:gd name="T89" fmla="*/ 2147483647 h 719"/>
              <a:gd name="T90" fmla="*/ 2147483647 w 746"/>
              <a:gd name="T91" fmla="*/ 2147483647 h 719"/>
              <a:gd name="T92" fmla="*/ 2147483647 w 746"/>
              <a:gd name="T93" fmla="*/ 2147483647 h 719"/>
              <a:gd name="T94" fmla="*/ 2147483647 w 746"/>
              <a:gd name="T95" fmla="*/ 2147483647 h 719"/>
              <a:gd name="T96" fmla="*/ 2147483647 w 746"/>
              <a:gd name="T97" fmla="*/ 2147483647 h 719"/>
              <a:gd name="T98" fmla="*/ 2147483647 w 746"/>
              <a:gd name="T99" fmla="*/ 2147483647 h 719"/>
              <a:gd name="T100" fmla="*/ 2147483647 w 746"/>
              <a:gd name="T101" fmla="*/ 2147483647 h 719"/>
              <a:gd name="T102" fmla="*/ 2147483647 w 746"/>
              <a:gd name="T103" fmla="*/ 2147483647 h 719"/>
              <a:gd name="T104" fmla="*/ 2147483647 w 746"/>
              <a:gd name="T105" fmla="*/ 0 h 719"/>
              <a:gd name="T106" fmla="*/ 2147483647 w 746"/>
              <a:gd name="T107" fmla="*/ 2147483647 h 719"/>
              <a:gd name="T108" fmla="*/ 2147483647 w 746"/>
              <a:gd name="T109" fmla="*/ 2147483647 h 719"/>
              <a:gd name="T110" fmla="*/ 2147483647 w 746"/>
              <a:gd name="T111" fmla="*/ 2147483647 h 719"/>
              <a:gd name="T112" fmla="*/ 2147483647 w 746"/>
              <a:gd name="T113" fmla="*/ 2147483647 h 719"/>
              <a:gd name="T114" fmla="*/ 2147483647 w 746"/>
              <a:gd name="T115" fmla="*/ 2147483647 h 719"/>
              <a:gd name="T116" fmla="*/ 2147483647 w 746"/>
              <a:gd name="T117" fmla="*/ 2147483647 h 719"/>
              <a:gd name="T118" fmla="*/ 2147483647 w 746"/>
              <a:gd name="T119" fmla="*/ 2147483647 h 719"/>
              <a:gd name="T120" fmla="*/ 2147483647 w 746"/>
              <a:gd name="T121" fmla="*/ 2147483647 h 719"/>
              <a:gd name="T122" fmla="*/ 2147483647 w 746"/>
              <a:gd name="T123" fmla="*/ 2147483647 h 719"/>
              <a:gd name="T124" fmla="*/ 2147483647 w 746"/>
              <a:gd name="T125" fmla="*/ 2147483647 h 71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rgbClr val="20517E"/>
          </a:solidFill>
          <a:ln>
            <a:noFill/>
          </a:ln>
        </p:spPr>
        <p:txBody>
          <a:bodyPr lIns="121682" tIns="60841" rIns="121682" bIns="60841"/>
          <a:lstStyle/>
          <a:p>
            <a:endParaRPr lang="zh-CN" altLang="en-US"/>
          </a:p>
        </p:txBody>
      </p:sp>
      <p:sp>
        <p:nvSpPr>
          <p:cNvPr id="34" name="TextBox 13"/>
          <p:cNvSpPr txBox="1">
            <a:spLocks noChangeArrowheads="1"/>
          </p:cNvSpPr>
          <p:nvPr/>
        </p:nvSpPr>
        <p:spPr bwMode="auto">
          <a:xfrm>
            <a:off x="5357476" y="6309555"/>
            <a:ext cx="1506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a:solidFill>
                  <a:schemeClr val="tx1">
                    <a:lumMod val="85000"/>
                    <a:lumOff val="15000"/>
                  </a:schemeClr>
                </a:solidFill>
                <a:latin typeface="张海山锐谐体" panose="02000000000000000000" pitchFamily="2" charset="-122"/>
                <a:ea typeface="张海山锐谐体" panose="02000000000000000000" pitchFamily="2" charset="-122"/>
              </a:rPr>
              <a:t>制造费用</a:t>
            </a:r>
          </a:p>
        </p:txBody>
      </p:sp>
      <p:sp>
        <p:nvSpPr>
          <p:cNvPr id="35" name="TextBox 13"/>
          <p:cNvSpPr txBox="1">
            <a:spLocks noChangeArrowheads="1"/>
          </p:cNvSpPr>
          <p:nvPr/>
        </p:nvSpPr>
        <p:spPr bwMode="auto">
          <a:xfrm>
            <a:off x="6932134" y="6067432"/>
            <a:ext cx="1506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a:solidFill>
                  <a:schemeClr val="tx1">
                    <a:lumMod val="85000"/>
                    <a:lumOff val="15000"/>
                  </a:schemeClr>
                </a:solidFill>
                <a:latin typeface="张海山锐谐体" panose="02000000000000000000" pitchFamily="2" charset="-122"/>
                <a:ea typeface="张海山锐谐体" panose="02000000000000000000" pitchFamily="2" charset="-122"/>
              </a:rPr>
              <a:t>消耗品</a:t>
            </a:r>
          </a:p>
        </p:txBody>
      </p:sp>
      <p:sp>
        <p:nvSpPr>
          <p:cNvPr id="36" name="TextBox 13"/>
          <p:cNvSpPr txBox="1">
            <a:spLocks noChangeArrowheads="1"/>
          </p:cNvSpPr>
          <p:nvPr/>
        </p:nvSpPr>
        <p:spPr bwMode="auto">
          <a:xfrm>
            <a:off x="3782818" y="6078023"/>
            <a:ext cx="1506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a:solidFill>
                  <a:schemeClr val="tx1">
                    <a:lumMod val="85000"/>
                    <a:lumOff val="15000"/>
                  </a:schemeClr>
                </a:solidFill>
                <a:latin typeface="张海山锐谐体" panose="02000000000000000000" pitchFamily="2" charset="-122"/>
                <a:ea typeface="张海山锐谐体" panose="02000000000000000000" pitchFamily="2" charset="-122"/>
              </a:rPr>
              <a:t>人工</a:t>
            </a:r>
          </a:p>
        </p:txBody>
      </p:sp>
      <p:sp>
        <p:nvSpPr>
          <p:cNvPr id="37" name="TextBox 13"/>
          <p:cNvSpPr txBox="1">
            <a:spLocks noChangeArrowheads="1"/>
          </p:cNvSpPr>
          <p:nvPr/>
        </p:nvSpPr>
        <p:spPr bwMode="auto">
          <a:xfrm>
            <a:off x="2483017" y="5058848"/>
            <a:ext cx="1506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smtClean="0">
                <a:solidFill>
                  <a:schemeClr val="tx1">
                    <a:lumMod val="85000"/>
                    <a:lumOff val="15000"/>
                  </a:schemeClr>
                </a:solidFill>
                <a:latin typeface="张海山锐谐体" panose="02000000000000000000" pitchFamily="2" charset="-122"/>
                <a:ea typeface="张海山锐谐体" panose="02000000000000000000" pitchFamily="2" charset="-122"/>
              </a:rPr>
              <a:t>材料</a:t>
            </a:r>
            <a:endParaRPr lang="zh-CN" altLang="en-US" sz="24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38" name="TextBox 13"/>
          <p:cNvSpPr txBox="1">
            <a:spLocks noChangeArrowheads="1"/>
          </p:cNvSpPr>
          <p:nvPr/>
        </p:nvSpPr>
        <p:spPr bwMode="auto">
          <a:xfrm>
            <a:off x="8168399" y="5048257"/>
            <a:ext cx="1506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a:solidFill>
                  <a:schemeClr val="tx1">
                    <a:lumMod val="85000"/>
                    <a:lumOff val="15000"/>
                  </a:schemeClr>
                </a:solidFill>
                <a:latin typeface="张海山锐谐体" panose="02000000000000000000" pitchFamily="2" charset="-122"/>
                <a:ea typeface="张海山锐谐体" panose="02000000000000000000" pitchFamily="2" charset="-122"/>
              </a:rPr>
              <a:t>管理费用</a:t>
            </a:r>
          </a:p>
        </p:txBody>
      </p:sp>
      <p:grpSp>
        <p:nvGrpSpPr>
          <p:cNvPr id="39" name="组合 38"/>
          <p:cNvGrpSpPr/>
          <p:nvPr/>
        </p:nvGrpSpPr>
        <p:grpSpPr>
          <a:xfrm>
            <a:off x="5086986" y="781549"/>
            <a:ext cx="2043601" cy="569231"/>
            <a:chOff x="1239076" y="1391920"/>
            <a:chExt cx="2043601" cy="569231"/>
          </a:xfrm>
        </p:grpSpPr>
        <p:sp>
          <p:nvSpPr>
            <p:cNvPr id="40" name="矩形 39"/>
            <p:cNvSpPr/>
            <p:nvPr/>
          </p:nvSpPr>
          <p:spPr>
            <a:xfrm>
              <a:off x="1275100" y="139192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239076" y="1476464"/>
              <a:ext cx="2043601" cy="461665"/>
            </a:xfrm>
            <a:prstGeom prst="rect">
              <a:avLst/>
            </a:prstGeom>
            <a:noFill/>
          </p:spPr>
          <p:txBody>
            <a:bodyPr wrap="square" rtlCol="0">
              <a:spAutoFit/>
            </a:bodyPr>
            <a:lstStyle/>
            <a:p>
              <a:pPr algn="ctr"/>
              <a:r>
                <a:rPr lang="zh-CN" altLang="en-US" sz="24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成本的构成</a:t>
              </a:r>
              <a:endParaRPr lang="zh-CN" altLang="en-US" sz="24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grpSp>
        <p:nvGrpSpPr>
          <p:cNvPr id="42" name="组合 41"/>
          <p:cNvGrpSpPr/>
          <p:nvPr/>
        </p:nvGrpSpPr>
        <p:grpSpPr>
          <a:xfrm>
            <a:off x="5083211" y="773937"/>
            <a:ext cx="2043601" cy="569231"/>
            <a:chOff x="1239076" y="1391920"/>
            <a:chExt cx="2043601" cy="569231"/>
          </a:xfrm>
        </p:grpSpPr>
        <p:sp>
          <p:nvSpPr>
            <p:cNvPr id="43" name="矩形 42"/>
            <p:cNvSpPr/>
            <p:nvPr/>
          </p:nvSpPr>
          <p:spPr>
            <a:xfrm>
              <a:off x="1275100" y="139192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1239076" y="1476464"/>
              <a:ext cx="2043601" cy="461665"/>
            </a:xfrm>
            <a:prstGeom prst="rect">
              <a:avLst/>
            </a:prstGeom>
            <a:noFill/>
          </p:spPr>
          <p:txBody>
            <a:bodyPr wrap="square" rtlCol="0">
              <a:spAutoFit/>
            </a:bodyPr>
            <a:lstStyle/>
            <a:p>
              <a:pPr algn="ctr"/>
              <a:r>
                <a:rPr lang="zh-CN" altLang="en-US" sz="24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如何降低成本</a:t>
              </a:r>
              <a:endParaRPr lang="zh-CN" altLang="en-US" sz="24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sp>
        <p:nvSpPr>
          <p:cNvPr id="45" name="文本框 44"/>
          <p:cNvSpPr txBox="1"/>
          <p:nvPr/>
        </p:nvSpPr>
        <p:spPr>
          <a:xfrm>
            <a:off x="4141313" y="7097198"/>
            <a:ext cx="3835051" cy="1107996"/>
          </a:xfrm>
          <a:prstGeom prst="rect">
            <a:avLst/>
          </a:prstGeom>
          <a:noFill/>
        </p:spPr>
        <p:txBody>
          <a:bodyPr wrap="square" rtlCol="0">
            <a:spAutoFit/>
          </a:bodyPr>
          <a:lstStyle/>
          <a:p>
            <a:pPr algn="ctr"/>
            <a:r>
              <a:rPr lang="zh-CN" altLang="en-US" sz="66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消灭浪费</a:t>
            </a:r>
            <a:r>
              <a:rPr lang="en-US" altLang="zh-CN" sz="66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a:t>
            </a:r>
            <a:endParaRPr lang="zh-CN" altLang="en-US" sz="66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Tree>
    <p:extLst>
      <p:ext uri="{BB962C8B-B14F-4D97-AF65-F5344CB8AC3E}">
        <p14:creationId xmlns:p14="http://schemas.microsoft.com/office/powerpoint/2010/main" val="244474732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43"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
                                        <p:tgtEl>
                                          <p:spTgt spid="33"/>
                                        </p:tgtEl>
                                      </p:cBhvr>
                                    </p:animEffect>
                                    <p:anim calcmode="lin" valueType="num">
                                      <p:cBhvr>
                                        <p:cTn id="14" dur="400" fill="hold"/>
                                        <p:tgtEl>
                                          <p:spTgt spid="33"/>
                                        </p:tgtEl>
                                        <p:attrNameLst>
                                          <p:attrName>ppt_x</p:attrName>
                                        </p:attrNameLst>
                                      </p:cBhvr>
                                      <p:tavLst>
                                        <p:tav tm="0">
                                          <p:val>
                                            <p:strVal val="#ppt_x"/>
                                          </p:val>
                                        </p:tav>
                                        <p:tav tm="100000">
                                          <p:val>
                                            <p:strVal val="#ppt_x"/>
                                          </p:val>
                                        </p:tav>
                                      </p:tavLst>
                                    </p:anim>
                                    <p:anim calcmode="lin" valueType="num">
                                      <p:cBhvr>
                                        <p:cTn id="15" dur="400" fill="hold"/>
                                        <p:tgtEl>
                                          <p:spTgt spid="33"/>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3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3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 calcmode="lin" valueType="num">
                                      <p:cBhvr>
                                        <p:cTn id="23" dur="500" fill="hold"/>
                                        <p:tgtEl>
                                          <p:spTgt spid="14"/>
                                        </p:tgtEl>
                                        <p:attrNameLst>
                                          <p:attrName>style.rotation</p:attrName>
                                        </p:attrNameLst>
                                      </p:cBhvr>
                                      <p:tavLst>
                                        <p:tav tm="0">
                                          <p:val>
                                            <p:fltVal val="360"/>
                                          </p:val>
                                        </p:tav>
                                        <p:tav tm="100000">
                                          <p:val>
                                            <p:fltVal val="0"/>
                                          </p:val>
                                        </p:tav>
                                      </p:tavLst>
                                    </p:anim>
                                    <p:animEffect transition="in" filter="fade">
                                      <p:cBhvr>
                                        <p:cTn id="24" dur="500"/>
                                        <p:tgtEl>
                                          <p:spTgt spid="14"/>
                                        </p:tgtEl>
                                      </p:cBhvr>
                                    </p:animEffect>
                                  </p:childTnLst>
                                </p:cTn>
                              </p:par>
                            </p:childTnLst>
                          </p:cTn>
                        </p:par>
                        <p:par>
                          <p:cTn id="25" fill="hold">
                            <p:stCondLst>
                              <p:cond delay="2000"/>
                            </p:stCondLst>
                            <p:childTnLst>
                              <p:par>
                                <p:cTn id="26" presetID="49" presetClass="entr" presetSubtype="0" decel="10000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 calcmode="lin" valueType="num">
                                      <p:cBhvr>
                                        <p:cTn id="30" dur="500" fill="hold"/>
                                        <p:tgtEl>
                                          <p:spTgt spid="13"/>
                                        </p:tgtEl>
                                        <p:attrNameLst>
                                          <p:attrName>style.rotation</p:attrName>
                                        </p:attrNameLst>
                                      </p:cBhvr>
                                      <p:tavLst>
                                        <p:tav tm="0">
                                          <p:val>
                                            <p:fltVal val="360"/>
                                          </p:val>
                                        </p:tav>
                                        <p:tav tm="100000">
                                          <p:val>
                                            <p:fltVal val="0"/>
                                          </p:val>
                                        </p:tav>
                                      </p:tavLst>
                                    </p:anim>
                                    <p:animEffect transition="in" filter="fade">
                                      <p:cBhvr>
                                        <p:cTn id="31" dur="500"/>
                                        <p:tgtEl>
                                          <p:spTgt spid="13"/>
                                        </p:tgtEl>
                                      </p:cBhvr>
                                    </p:animEffect>
                                  </p:childTnLst>
                                </p:cTn>
                              </p:par>
                            </p:childTnLst>
                          </p:cTn>
                        </p:par>
                        <p:par>
                          <p:cTn id="32" fill="hold">
                            <p:stCondLst>
                              <p:cond delay="2500"/>
                            </p:stCondLst>
                            <p:childTnLst>
                              <p:par>
                                <p:cTn id="33" presetID="49" presetClass="entr" presetSubtype="0" decel="10000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transition="in" filter="fade">
                                      <p:cBhvr>
                                        <p:cTn id="38" dur="500"/>
                                        <p:tgtEl>
                                          <p:spTgt spid="12"/>
                                        </p:tgtEl>
                                      </p:cBhvr>
                                    </p:animEffect>
                                  </p:childTnLst>
                                </p:cTn>
                              </p:par>
                            </p:childTnLst>
                          </p:cTn>
                        </p:par>
                        <p:par>
                          <p:cTn id="39" fill="hold">
                            <p:stCondLst>
                              <p:cond delay="3000"/>
                            </p:stCondLst>
                            <p:childTnLst>
                              <p:par>
                                <p:cTn id="40" presetID="49" presetClass="entr" presetSubtype="0" decel="10000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style.rotation</p:attrName>
                                        </p:attrNameLst>
                                      </p:cBhvr>
                                      <p:tavLst>
                                        <p:tav tm="0">
                                          <p:val>
                                            <p:fltVal val="360"/>
                                          </p:val>
                                        </p:tav>
                                        <p:tav tm="100000">
                                          <p:val>
                                            <p:fltVal val="0"/>
                                          </p:val>
                                        </p:tav>
                                      </p:tavLst>
                                    </p:anim>
                                    <p:animEffect transition="in" filter="fade">
                                      <p:cBhvr>
                                        <p:cTn id="45" dur="500"/>
                                        <p:tgtEl>
                                          <p:spTgt spid="11"/>
                                        </p:tgtEl>
                                      </p:cBhvr>
                                    </p:animEffect>
                                  </p:childTnLst>
                                </p:cTn>
                              </p:par>
                            </p:childTnLst>
                          </p:cTn>
                        </p:par>
                        <p:par>
                          <p:cTn id="46" fill="hold">
                            <p:stCondLst>
                              <p:cond delay="3500"/>
                            </p:stCondLst>
                            <p:childTnLst>
                              <p:par>
                                <p:cTn id="47" presetID="49" presetClass="entr" presetSubtype="0" decel="10000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 calcmode="lin" valueType="num">
                                      <p:cBhvr>
                                        <p:cTn id="51" dur="500" fill="hold"/>
                                        <p:tgtEl>
                                          <p:spTgt spid="10"/>
                                        </p:tgtEl>
                                        <p:attrNameLst>
                                          <p:attrName>style.rotation</p:attrName>
                                        </p:attrNameLst>
                                      </p:cBhvr>
                                      <p:tavLst>
                                        <p:tav tm="0">
                                          <p:val>
                                            <p:fltVal val="360"/>
                                          </p:val>
                                        </p:tav>
                                        <p:tav tm="100000">
                                          <p:val>
                                            <p:fltVal val="0"/>
                                          </p:val>
                                        </p:tav>
                                      </p:tavLst>
                                    </p:anim>
                                    <p:animEffect transition="in" filter="fade">
                                      <p:cBhvr>
                                        <p:cTn id="52" dur="500"/>
                                        <p:tgtEl>
                                          <p:spTgt spid="10"/>
                                        </p:tgtEl>
                                      </p:cBhvr>
                                    </p:animEffect>
                                  </p:childTnLst>
                                </p:cTn>
                              </p:par>
                            </p:childTnLst>
                          </p:cTn>
                        </p:par>
                        <p:par>
                          <p:cTn id="53" fill="hold">
                            <p:stCondLst>
                              <p:cond delay="4000"/>
                            </p:stCondLst>
                            <p:childTnLst>
                              <p:par>
                                <p:cTn id="54" presetID="12" presetClass="entr" presetSubtype="1"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p:tgtEl>
                                          <p:spTgt spid="16"/>
                                        </p:tgtEl>
                                        <p:attrNameLst>
                                          <p:attrName>ppt_y</p:attrName>
                                        </p:attrNameLst>
                                      </p:cBhvr>
                                      <p:tavLst>
                                        <p:tav tm="0">
                                          <p:val>
                                            <p:strVal val="#ppt_y-#ppt_h*1.125000"/>
                                          </p:val>
                                        </p:tav>
                                        <p:tav tm="100000">
                                          <p:val>
                                            <p:strVal val="#ppt_y"/>
                                          </p:val>
                                        </p:tav>
                                      </p:tavLst>
                                    </p:anim>
                                    <p:animEffect transition="in" filter="wipe(down)">
                                      <p:cBhvr>
                                        <p:cTn id="57" dur="500"/>
                                        <p:tgtEl>
                                          <p:spTgt spid="16"/>
                                        </p:tgtEl>
                                      </p:cBhvr>
                                    </p:animEffect>
                                  </p:childTnLst>
                                </p:cTn>
                              </p:par>
                              <p:par>
                                <p:cTn id="58" presetID="12" presetClass="entr" presetSubtype="1"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ppt_y</p:attrName>
                                        </p:attrNameLst>
                                      </p:cBhvr>
                                      <p:tavLst>
                                        <p:tav tm="0">
                                          <p:val>
                                            <p:strVal val="#ppt_y-#ppt_h*1.125000"/>
                                          </p:val>
                                        </p:tav>
                                        <p:tav tm="100000">
                                          <p:val>
                                            <p:strVal val="#ppt_y"/>
                                          </p:val>
                                        </p:tav>
                                      </p:tavLst>
                                    </p:anim>
                                    <p:animEffect transition="in" filter="wipe(down)">
                                      <p:cBhvr>
                                        <p:cTn id="61" dur="500"/>
                                        <p:tgtEl>
                                          <p:spTgt spid="15"/>
                                        </p:tgtEl>
                                      </p:cBhvr>
                                    </p:animEffect>
                                  </p:childTnLst>
                                </p:cTn>
                              </p:par>
                              <p:par>
                                <p:cTn id="62" presetID="12" presetClass="entr" presetSubtype="1" fill="hold"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ppt_y</p:attrName>
                                        </p:attrNameLst>
                                      </p:cBhvr>
                                      <p:tavLst>
                                        <p:tav tm="0">
                                          <p:val>
                                            <p:strVal val="#ppt_y-#ppt_h*1.125000"/>
                                          </p:val>
                                        </p:tav>
                                        <p:tav tm="100000">
                                          <p:val>
                                            <p:strVal val="#ppt_y"/>
                                          </p:val>
                                        </p:tav>
                                      </p:tavLst>
                                    </p:anim>
                                    <p:animEffect transition="in" filter="wipe(down)">
                                      <p:cBhvr>
                                        <p:cTn id="65" dur="500"/>
                                        <p:tgtEl>
                                          <p:spTgt spid="18"/>
                                        </p:tgtEl>
                                      </p:cBhvr>
                                    </p:animEffect>
                                  </p:childTnLst>
                                </p:cTn>
                              </p:par>
                              <p:par>
                                <p:cTn id="66" presetID="12" presetClass="entr" presetSubtype="1" fill="hold"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ppt_y</p:attrName>
                                        </p:attrNameLst>
                                      </p:cBhvr>
                                      <p:tavLst>
                                        <p:tav tm="0">
                                          <p:val>
                                            <p:strVal val="#ppt_y-#ppt_h*1.125000"/>
                                          </p:val>
                                        </p:tav>
                                        <p:tav tm="100000">
                                          <p:val>
                                            <p:strVal val="#ppt_y"/>
                                          </p:val>
                                        </p:tav>
                                      </p:tavLst>
                                    </p:anim>
                                    <p:animEffect transition="in" filter="wipe(down)">
                                      <p:cBhvr>
                                        <p:cTn id="69" dur="500"/>
                                        <p:tgtEl>
                                          <p:spTgt spid="19"/>
                                        </p:tgtEl>
                                      </p:cBhvr>
                                    </p:animEffect>
                                  </p:childTnLst>
                                </p:cTn>
                              </p:par>
                              <p:par>
                                <p:cTn id="70" presetID="12" presetClass="entr" presetSubtype="1"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ppt_y</p:attrName>
                                        </p:attrNameLst>
                                      </p:cBhvr>
                                      <p:tavLst>
                                        <p:tav tm="0">
                                          <p:val>
                                            <p:strVal val="#ppt_y-#ppt_h*1.125000"/>
                                          </p:val>
                                        </p:tav>
                                        <p:tav tm="100000">
                                          <p:val>
                                            <p:strVal val="#ppt_y"/>
                                          </p:val>
                                        </p:tav>
                                      </p:tavLst>
                                    </p:anim>
                                    <p:animEffect transition="in" filter="wipe(down)">
                                      <p:cBhvr>
                                        <p:cTn id="73" dur="500"/>
                                        <p:tgtEl>
                                          <p:spTgt spid="17"/>
                                        </p:tgtEl>
                                      </p:cBhvr>
                                    </p:animEffect>
                                  </p:childTnLst>
                                </p:cTn>
                              </p:par>
                            </p:childTnLst>
                          </p:cTn>
                        </p:par>
                        <p:par>
                          <p:cTn id="74" fill="hold">
                            <p:stCondLst>
                              <p:cond delay="4500"/>
                            </p:stCondLst>
                            <p:childTnLst>
                              <p:par>
                                <p:cTn id="75" presetID="53" presetClass="entr" presetSubtype="16"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ppt_w</p:attrName>
                                        </p:attrNameLst>
                                      </p:cBhvr>
                                      <p:tavLst>
                                        <p:tav tm="0">
                                          <p:val>
                                            <p:fltVal val="0"/>
                                          </p:val>
                                        </p:tav>
                                        <p:tav tm="100000">
                                          <p:val>
                                            <p:strVal val="#ppt_w"/>
                                          </p:val>
                                        </p:tav>
                                      </p:tavLst>
                                    </p:anim>
                                    <p:anim calcmode="lin" valueType="num">
                                      <p:cBhvr>
                                        <p:cTn id="84" dur="500" fill="hold"/>
                                        <p:tgtEl>
                                          <p:spTgt spid="28"/>
                                        </p:tgtEl>
                                        <p:attrNameLst>
                                          <p:attrName>ppt_h</p:attrName>
                                        </p:attrNameLst>
                                      </p:cBhvr>
                                      <p:tavLst>
                                        <p:tav tm="0">
                                          <p:val>
                                            <p:fltVal val="0"/>
                                          </p:val>
                                        </p:tav>
                                        <p:tav tm="100000">
                                          <p:val>
                                            <p:strVal val="#ppt_h"/>
                                          </p:val>
                                        </p:tav>
                                      </p:tavLst>
                                    </p:anim>
                                    <p:animEffect transition="in" filter="fade">
                                      <p:cBhvr>
                                        <p:cTn id="85" dur="500"/>
                                        <p:tgtEl>
                                          <p:spTgt spid="28"/>
                                        </p:tgtEl>
                                      </p:cBhvr>
                                    </p:animEffect>
                                  </p:childTnLst>
                                </p:cTn>
                              </p:par>
                              <p:par>
                                <p:cTn id="86" presetID="53" presetClass="entr" presetSubtype="16" fill="hold" nodeType="with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p:cTn id="88" dur="500" fill="hold"/>
                                        <p:tgtEl>
                                          <p:spTgt spid="23"/>
                                        </p:tgtEl>
                                        <p:attrNameLst>
                                          <p:attrName>ppt_w</p:attrName>
                                        </p:attrNameLst>
                                      </p:cBhvr>
                                      <p:tavLst>
                                        <p:tav tm="0">
                                          <p:val>
                                            <p:fltVal val="0"/>
                                          </p:val>
                                        </p:tav>
                                        <p:tav tm="100000">
                                          <p:val>
                                            <p:strVal val="#ppt_w"/>
                                          </p:val>
                                        </p:tav>
                                      </p:tavLst>
                                    </p:anim>
                                    <p:anim calcmode="lin" valueType="num">
                                      <p:cBhvr>
                                        <p:cTn id="89" dur="500" fill="hold"/>
                                        <p:tgtEl>
                                          <p:spTgt spid="23"/>
                                        </p:tgtEl>
                                        <p:attrNameLst>
                                          <p:attrName>ppt_h</p:attrName>
                                        </p:attrNameLst>
                                      </p:cBhvr>
                                      <p:tavLst>
                                        <p:tav tm="0">
                                          <p:val>
                                            <p:fltVal val="0"/>
                                          </p:val>
                                        </p:tav>
                                        <p:tav tm="100000">
                                          <p:val>
                                            <p:strVal val="#ppt_h"/>
                                          </p:val>
                                        </p:tav>
                                      </p:tavLst>
                                    </p:anim>
                                    <p:animEffect transition="in" filter="fade">
                                      <p:cBhvr>
                                        <p:cTn id="90" dur="500"/>
                                        <p:tgtEl>
                                          <p:spTgt spid="23"/>
                                        </p:tgtEl>
                                      </p:cBhvr>
                                    </p:animEffect>
                                  </p:childTnLst>
                                </p:cTn>
                              </p:par>
                            </p:childTnLst>
                          </p:cTn>
                        </p:par>
                        <p:par>
                          <p:cTn id="91" fill="hold">
                            <p:stCondLst>
                              <p:cond delay="5500"/>
                            </p:stCondLst>
                            <p:childTnLst>
                              <p:par>
                                <p:cTn id="92" presetID="53" presetClass="entr" presetSubtype="16"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p:cTn id="94" dur="500" fill="hold"/>
                                        <p:tgtEl>
                                          <p:spTgt spid="20"/>
                                        </p:tgtEl>
                                        <p:attrNameLst>
                                          <p:attrName>ppt_w</p:attrName>
                                        </p:attrNameLst>
                                      </p:cBhvr>
                                      <p:tavLst>
                                        <p:tav tm="0">
                                          <p:val>
                                            <p:fltVal val="0"/>
                                          </p:val>
                                        </p:tav>
                                        <p:tav tm="100000">
                                          <p:val>
                                            <p:strVal val="#ppt_w"/>
                                          </p:val>
                                        </p:tav>
                                      </p:tavLst>
                                    </p:anim>
                                    <p:anim calcmode="lin" valueType="num">
                                      <p:cBhvr>
                                        <p:cTn id="95" dur="500" fill="hold"/>
                                        <p:tgtEl>
                                          <p:spTgt spid="20"/>
                                        </p:tgtEl>
                                        <p:attrNameLst>
                                          <p:attrName>ppt_h</p:attrName>
                                        </p:attrNameLst>
                                      </p:cBhvr>
                                      <p:tavLst>
                                        <p:tav tm="0">
                                          <p:val>
                                            <p:fltVal val="0"/>
                                          </p:val>
                                        </p:tav>
                                        <p:tav tm="100000">
                                          <p:val>
                                            <p:strVal val="#ppt_h"/>
                                          </p:val>
                                        </p:tav>
                                      </p:tavLst>
                                    </p:anim>
                                    <p:animEffect transition="in" filter="fade">
                                      <p:cBhvr>
                                        <p:cTn id="96" dur="500"/>
                                        <p:tgtEl>
                                          <p:spTgt spid="20"/>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 calcmode="lin" valueType="num">
                                      <p:cBhvr>
                                        <p:cTn id="99" dur="500" fill="hold"/>
                                        <p:tgtEl>
                                          <p:spTgt spid="31"/>
                                        </p:tgtEl>
                                        <p:attrNameLst>
                                          <p:attrName>ppt_w</p:attrName>
                                        </p:attrNameLst>
                                      </p:cBhvr>
                                      <p:tavLst>
                                        <p:tav tm="0">
                                          <p:val>
                                            <p:fltVal val="0"/>
                                          </p:val>
                                        </p:tav>
                                        <p:tav tm="100000">
                                          <p:val>
                                            <p:strVal val="#ppt_w"/>
                                          </p:val>
                                        </p:tav>
                                      </p:tavLst>
                                    </p:anim>
                                    <p:anim calcmode="lin" valueType="num">
                                      <p:cBhvr>
                                        <p:cTn id="100" dur="500" fill="hold"/>
                                        <p:tgtEl>
                                          <p:spTgt spid="31"/>
                                        </p:tgtEl>
                                        <p:attrNameLst>
                                          <p:attrName>ppt_h</p:attrName>
                                        </p:attrNameLst>
                                      </p:cBhvr>
                                      <p:tavLst>
                                        <p:tav tm="0">
                                          <p:val>
                                            <p:fltVal val="0"/>
                                          </p:val>
                                        </p:tav>
                                        <p:tav tm="100000">
                                          <p:val>
                                            <p:strVal val="#ppt_h"/>
                                          </p:val>
                                        </p:tav>
                                      </p:tavLst>
                                    </p:anim>
                                    <p:animEffect transition="in" filter="fade">
                                      <p:cBhvr>
                                        <p:cTn id="101" dur="500"/>
                                        <p:tgtEl>
                                          <p:spTgt spid="31"/>
                                        </p:tgtEl>
                                      </p:cBhvr>
                                    </p:animEffect>
                                  </p:childTnLst>
                                </p:cTn>
                              </p:par>
                            </p:childTnLst>
                          </p:cTn>
                        </p:par>
                        <p:par>
                          <p:cTn id="102" fill="hold">
                            <p:stCondLst>
                              <p:cond delay="6000"/>
                            </p:stCondLst>
                            <p:childTnLst>
                              <p:par>
                                <p:cTn id="103" presetID="12" presetClass="entr" presetSubtype="4" fill="hold" grpId="0" nodeType="after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p:tgtEl>
                                          <p:spTgt spid="34"/>
                                        </p:tgtEl>
                                        <p:attrNameLst>
                                          <p:attrName>ppt_y</p:attrName>
                                        </p:attrNameLst>
                                      </p:cBhvr>
                                      <p:tavLst>
                                        <p:tav tm="0">
                                          <p:val>
                                            <p:strVal val="#ppt_y+#ppt_h*1.125000"/>
                                          </p:val>
                                        </p:tav>
                                        <p:tav tm="100000">
                                          <p:val>
                                            <p:strVal val="#ppt_y"/>
                                          </p:val>
                                        </p:tav>
                                      </p:tavLst>
                                    </p:anim>
                                    <p:animEffect transition="in" filter="wipe(up)">
                                      <p:cBhvr>
                                        <p:cTn id="106" dur="500"/>
                                        <p:tgtEl>
                                          <p:spTgt spid="34"/>
                                        </p:tgtEl>
                                      </p:cBhvr>
                                    </p:animEffect>
                                  </p:childTnLst>
                                </p:cTn>
                              </p:par>
                            </p:childTnLst>
                          </p:cTn>
                        </p:par>
                        <p:par>
                          <p:cTn id="107" fill="hold">
                            <p:stCondLst>
                              <p:cond delay="6500"/>
                            </p:stCondLst>
                            <p:childTnLst>
                              <p:par>
                                <p:cTn id="108" presetID="12" presetClass="entr" presetSubtype="8"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 calcmode="lin" valueType="num">
                                      <p:cBhvr additive="base">
                                        <p:cTn id="110" dur="500"/>
                                        <p:tgtEl>
                                          <p:spTgt spid="35"/>
                                        </p:tgtEl>
                                        <p:attrNameLst>
                                          <p:attrName>ppt_x</p:attrName>
                                        </p:attrNameLst>
                                      </p:cBhvr>
                                      <p:tavLst>
                                        <p:tav tm="0">
                                          <p:val>
                                            <p:strVal val="#ppt_x-#ppt_w*1.125000"/>
                                          </p:val>
                                        </p:tav>
                                        <p:tav tm="100000">
                                          <p:val>
                                            <p:strVal val="#ppt_x"/>
                                          </p:val>
                                        </p:tav>
                                      </p:tavLst>
                                    </p:anim>
                                    <p:animEffect transition="in" filter="wipe(right)">
                                      <p:cBhvr>
                                        <p:cTn id="111" dur="500"/>
                                        <p:tgtEl>
                                          <p:spTgt spid="35"/>
                                        </p:tgtEl>
                                      </p:cBhvr>
                                    </p:animEffect>
                                  </p:childTnLst>
                                </p:cTn>
                              </p:par>
                              <p:par>
                                <p:cTn id="112" presetID="12" presetClass="entr" presetSubtype="2"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 calcmode="lin" valueType="num">
                                      <p:cBhvr additive="base">
                                        <p:cTn id="114" dur="500"/>
                                        <p:tgtEl>
                                          <p:spTgt spid="36"/>
                                        </p:tgtEl>
                                        <p:attrNameLst>
                                          <p:attrName>ppt_x</p:attrName>
                                        </p:attrNameLst>
                                      </p:cBhvr>
                                      <p:tavLst>
                                        <p:tav tm="0">
                                          <p:val>
                                            <p:strVal val="#ppt_x+#ppt_w*1.125000"/>
                                          </p:val>
                                        </p:tav>
                                        <p:tav tm="100000">
                                          <p:val>
                                            <p:strVal val="#ppt_x"/>
                                          </p:val>
                                        </p:tav>
                                      </p:tavLst>
                                    </p:anim>
                                    <p:animEffect transition="in" filter="wipe(left)">
                                      <p:cBhvr>
                                        <p:cTn id="115" dur="500"/>
                                        <p:tgtEl>
                                          <p:spTgt spid="36"/>
                                        </p:tgtEl>
                                      </p:cBhvr>
                                    </p:animEffect>
                                  </p:childTnLst>
                                </p:cTn>
                              </p:par>
                            </p:childTnLst>
                          </p:cTn>
                        </p:par>
                        <p:par>
                          <p:cTn id="116" fill="hold">
                            <p:stCondLst>
                              <p:cond delay="7000"/>
                            </p:stCondLst>
                            <p:childTnLst>
                              <p:par>
                                <p:cTn id="117" presetID="12" presetClass="entr" presetSubtype="8" fill="hold" grpId="0" nodeType="afterEffect">
                                  <p:stCondLst>
                                    <p:cond delay="0"/>
                                  </p:stCondLst>
                                  <p:childTnLst>
                                    <p:set>
                                      <p:cBhvr>
                                        <p:cTn id="118" dur="1" fill="hold">
                                          <p:stCondLst>
                                            <p:cond delay="0"/>
                                          </p:stCondLst>
                                        </p:cTn>
                                        <p:tgtEl>
                                          <p:spTgt spid="38"/>
                                        </p:tgtEl>
                                        <p:attrNameLst>
                                          <p:attrName>style.visibility</p:attrName>
                                        </p:attrNameLst>
                                      </p:cBhvr>
                                      <p:to>
                                        <p:strVal val="visible"/>
                                      </p:to>
                                    </p:set>
                                    <p:anim calcmode="lin" valueType="num">
                                      <p:cBhvr additive="base">
                                        <p:cTn id="119" dur="500"/>
                                        <p:tgtEl>
                                          <p:spTgt spid="38"/>
                                        </p:tgtEl>
                                        <p:attrNameLst>
                                          <p:attrName>ppt_x</p:attrName>
                                        </p:attrNameLst>
                                      </p:cBhvr>
                                      <p:tavLst>
                                        <p:tav tm="0">
                                          <p:val>
                                            <p:strVal val="#ppt_x-#ppt_w*1.125000"/>
                                          </p:val>
                                        </p:tav>
                                        <p:tav tm="100000">
                                          <p:val>
                                            <p:strVal val="#ppt_x"/>
                                          </p:val>
                                        </p:tav>
                                      </p:tavLst>
                                    </p:anim>
                                    <p:animEffect transition="in" filter="wipe(right)">
                                      <p:cBhvr>
                                        <p:cTn id="120" dur="500"/>
                                        <p:tgtEl>
                                          <p:spTgt spid="38"/>
                                        </p:tgtEl>
                                      </p:cBhvr>
                                    </p:animEffect>
                                  </p:childTnLst>
                                </p:cTn>
                              </p:par>
                              <p:par>
                                <p:cTn id="121" presetID="12" presetClass="entr" presetSubtype="2" fill="hold" grpId="0" nodeType="withEffect">
                                  <p:stCondLst>
                                    <p:cond delay="0"/>
                                  </p:stCondLst>
                                  <p:childTnLst>
                                    <p:set>
                                      <p:cBhvr>
                                        <p:cTn id="122" dur="1" fill="hold">
                                          <p:stCondLst>
                                            <p:cond delay="0"/>
                                          </p:stCondLst>
                                        </p:cTn>
                                        <p:tgtEl>
                                          <p:spTgt spid="37"/>
                                        </p:tgtEl>
                                        <p:attrNameLst>
                                          <p:attrName>style.visibility</p:attrName>
                                        </p:attrNameLst>
                                      </p:cBhvr>
                                      <p:to>
                                        <p:strVal val="visible"/>
                                      </p:to>
                                    </p:set>
                                    <p:anim calcmode="lin" valueType="num">
                                      <p:cBhvr additive="base">
                                        <p:cTn id="123" dur="500"/>
                                        <p:tgtEl>
                                          <p:spTgt spid="37"/>
                                        </p:tgtEl>
                                        <p:attrNameLst>
                                          <p:attrName>ppt_x</p:attrName>
                                        </p:attrNameLst>
                                      </p:cBhvr>
                                      <p:tavLst>
                                        <p:tav tm="0">
                                          <p:val>
                                            <p:strVal val="#ppt_x+#ppt_w*1.125000"/>
                                          </p:val>
                                        </p:tav>
                                        <p:tav tm="100000">
                                          <p:val>
                                            <p:strVal val="#ppt_x"/>
                                          </p:val>
                                        </p:tav>
                                      </p:tavLst>
                                    </p:anim>
                                    <p:animEffect transition="in" filter="wipe(left)">
                                      <p:cBhvr>
                                        <p:cTn id="124" dur="500"/>
                                        <p:tgtEl>
                                          <p:spTgt spid="37"/>
                                        </p:tgtEl>
                                      </p:cBhvr>
                                    </p:animEffect>
                                  </p:childTnLst>
                                </p:cTn>
                              </p:par>
                            </p:childTnLst>
                          </p:cTn>
                        </p:par>
                        <p:par>
                          <p:cTn id="125" fill="hold">
                            <p:stCondLst>
                              <p:cond delay="7500"/>
                            </p:stCondLst>
                            <p:childTnLst>
                              <p:par>
                                <p:cTn id="126" presetID="10" presetClass="exit" presetSubtype="0" fill="hold" nodeType="afterEffect">
                                  <p:stCondLst>
                                    <p:cond delay="0"/>
                                  </p:stCondLst>
                                  <p:childTnLst>
                                    <p:animEffect transition="out" filter="fade">
                                      <p:cBhvr>
                                        <p:cTn id="127" dur="500"/>
                                        <p:tgtEl>
                                          <p:spTgt spid="39"/>
                                        </p:tgtEl>
                                      </p:cBhvr>
                                    </p:animEffect>
                                    <p:set>
                                      <p:cBhvr>
                                        <p:cTn id="128" dur="1" fill="hold">
                                          <p:stCondLst>
                                            <p:cond delay="499"/>
                                          </p:stCondLst>
                                        </p:cTn>
                                        <p:tgtEl>
                                          <p:spTgt spid="39"/>
                                        </p:tgtEl>
                                        <p:attrNameLst>
                                          <p:attrName>style.visibility</p:attrName>
                                        </p:attrNameLst>
                                      </p:cBhvr>
                                      <p:to>
                                        <p:strVal val="hidden"/>
                                      </p:to>
                                    </p:set>
                                  </p:childTnLst>
                                </p:cTn>
                              </p:par>
                            </p:childTnLst>
                          </p:cTn>
                        </p:par>
                        <p:par>
                          <p:cTn id="129" fill="hold">
                            <p:stCondLst>
                              <p:cond delay="8000"/>
                            </p:stCondLst>
                            <p:childTnLst>
                              <p:par>
                                <p:cTn id="130" presetID="10" presetClass="exit" presetSubtype="0" fill="hold" nodeType="afterEffect">
                                  <p:stCondLst>
                                    <p:cond delay="0"/>
                                  </p:stCondLst>
                                  <p:childTnLst>
                                    <p:animEffect transition="out" filter="fade">
                                      <p:cBhvr>
                                        <p:cTn id="131" dur="500"/>
                                        <p:tgtEl>
                                          <p:spTgt spid="16"/>
                                        </p:tgtEl>
                                      </p:cBhvr>
                                    </p:animEffect>
                                    <p:set>
                                      <p:cBhvr>
                                        <p:cTn id="132" dur="1" fill="hold">
                                          <p:stCondLst>
                                            <p:cond delay="499"/>
                                          </p:stCondLst>
                                        </p:cTn>
                                        <p:tgtEl>
                                          <p:spTgt spid="16"/>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15"/>
                                        </p:tgtEl>
                                      </p:cBhvr>
                                    </p:animEffect>
                                    <p:set>
                                      <p:cBhvr>
                                        <p:cTn id="135" dur="1" fill="hold">
                                          <p:stCondLst>
                                            <p:cond delay="499"/>
                                          </p:stCondLst>
                                        </p:cTn>
                                        <p:tgtEl>
                                          <p:spTgt spid="15"/>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18"/>
                                        </p:tgtEl>
                                      </p:cBhvr>
                                    </p:animEffect>
                                    <p:set>
                                      <p:cBhvr>
                                        <p:cTn id="138" dur="1" fill="hold">
                                          <p:stCondLst>
                                            <p:cond delay="499"/>
                                          </p:stCondLst>
                                        </p:cTn>
                                        <p:tgtEl>
                                          <p:spTgt spid="18"/>
                                        </p:tgtEl>
                                        <p:attrNameLst>
                                          <p:attrName>style.visibility</p:attrName>
                                        </p:attrNameLst>
                                      </p:cBhvr>
                                      <p:to>
                                        <p:strVal val="hidden"/>
                                      </p:to>
                                    </p:set>
                                  </p:childTnLst>
                                </p:cTn>
                              </p:par>
                              <p:par>
                                <p:cTn id="139" presetID="10" presetClass="exit" presetSubtype="0" fill="hold" nodeType="withEffect">
                                  <p:stCondLst>
                                    <p:cond delay="0"/>
                                  </p:stCondLst>
                                  <p:childTnLst>
                                    <p:animEffect transition="out" filter="fade">
                                      <p:cBhvr>
                                        <p:cTn id="140" dur="500"/>
                                        <p:tgtEl>
                                          <p:spTgt spid="19"/>
                                        </p:tgtEl>
                                      </p:cBhvr>
                                    </p:animEffect>
                                    <p:set>
                                      <p:cBhvr>
                                        <p:cTn id="141" dur="1" fill="hold">
                                          <p:stCondLst>
                                            <p:cond delay="499"/>
                                          </p:stCondLst>
                                        </p:cTn>
                                        <p:tgtEl>
                                          <p:spTgt spid="19"/>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500"/>
                                        <p:tgtEl>
                                          <p:spTgt spid="17"/>
                                        </p:tgtEl>
                                      </p:cBhvr>
                                    </p:animEffect>
                                    <p:set>
                                      <p:cBhvr>
                                        <p:cTn id="144" dur="1" fill="hold">
                                          <p:stCondLst>
                                            <p:cond delay="499"/>
                                          </p:stCondLst>
                                        </p:cTn>
                                        <p:tgtEl>
                                          <p:spTgt spid="17"/>
                                        </p:tgtEl>
                                        <p:attrNameLst>
                                          <p:attrName>style.visibility</p:attrName>
                                        </p:attrNameLst>
                                      </p:cBhvr>
                                      <p:to>
                                        <p:strVal val="hidden"/>
                                      </p:to>
                                    </p:set>
                                  </p:childTnLst>
                                </p:cTn>
                              </p:par>
                              <p:par>
                                <p:cTn id="145" presetID="10" presetClass="exit" presetSubtype="0" fill="hold" grpId="1" nodeType="withEffect">
                                  <p:stCondLst>
                                    <p:cond delay="0"/>
                                  </p:stCondLst>
                                  <p:childTnLst>
                                    <p:animEffect transition="out" filter="fade">
                                      <p:cBhvr>
                                        <p:cTn id="146" dur="500"/>
                                        <p:tgtEl>
                                          <p:spTgt spid="26"/>
                                        </p:tgtEl>
                                      </p:cBhvr>
                                    </p:animEffect>
                                    <p:set>
                                      <p:cBhvr>
                                        <p:cTn id="147" dur="1" fill="hold">
                                          <p:stCondLst>
                                            <p:cond delay="499"/>
                                          </p:stCondLst>
                                        </p:cTn>
                                        <p:tgtEl>
                                          <p:spTgt spid="26"/>
                                        </p:tgtEl>
                                        <p:attrNameLst>
                                          <p:attrName>style.visibility</p:attrName>
                                        </p:attrNameLst>
                                      </p:cBhvr>
                                      <p:to>
                                        <p:strVal val="hidden"/>
                                      </p:to>
                                    </p:set>
                                  </p:childTnLst>
                                </p:cTn>
                              </p:par>
                              <p:par>
                                <p:cTn id="148" presetID="10" presetClass="exit" presetSubtype="0" fill="hold" nodeType="withEffect">
                                  <p:stCondLst>
                                    <p:cond delay="0"/>
                                  </p:stCondLst>
                                  <p:childTnLst>
                                    <p:animEffect transition="out" filter="fade">
                                      <p:cBhvr>
                                        <p:cTn id="149" dur="500"/>
                                        <p:tgtEl>
                                          <p:spTgt spid="28"/>
                                        </p:tgtEl>
                                      </p:cBhvr>
                                    </p:animEffect>
                                    <p:set>
                                      <p:cBhvr>
                                        <p:cTn id="150" dur="1" fill="hold">
                                          <p:stCondLst>
                                            <p:cond delay="499"/>
                                          </p:stCondLst>
                                        </p:cTn>
                                        <p:tgtEl>
                                          <p:spTgt spid="28"/>
                                        </p:tgtEl>
                                        <p:attrNameLst>
                                          <p:attrName>style.visibility</p:attrName>
                                        </p:attrNameLst>
                                      </p:cBhvr>
                                      <p:to>
                                        <p:strVal val="hidden"/>
                                      </p:to>
                                    </p:set>
                                  </p:childTnLst>
                                </p:cTn>
                              </p:par>
                              <p:par>
                                <p:cTn id="151" presetID="10" presetClass="exit" presetSubtype="0" fill="hold" nodeType="withEffect">
                                  <p:stCondLst>
                                    <p:cond delay="0"/>
                                  </p:stCondLst>
                                  <p:childTnLst>
                                    <p:animEffect transition="out" filter="fade">
                                      <p:cBhvr>
                                        <p:cTn id="152" dur="500"/>
                                        <p:tgtEl>
                                          <p:spTgt spid="23"/>
                                        </p:tgtEl>
                                      </p:cBhvr>
                                    </p:animEffect>
                                    <p:set>
                                      <p:cBhvr>
                                        <p:cTn id="153" dur="1" fill="hold">
                                          <p:stCondLst>
                                            <p:cond delay="499"/>
                                          </p:stCondLst>
                                        </p:cTn>
                                        <p:tgtEl>
                                          <p:spTgt spid="23"/>
                                        </p:tgtEl>
                                        <p:attrNameLst>
                                          <p:attrName>style.visibility</p:attrName>
                                        </p:attrNameLst>
                                      </p:cBhvr>
                                      <p:to>
                                        <p:strVal val="hidden"/>
                                      </p:to>
                                    </p:set>
                                  </p:childTnLst>
                                </p:cTn>
                              </p:par>
                              <p:par>
                                <p:cTn id="154" presetID="10" presetClass="exit" presetSubtype="0" fill="hold" nodeType="withEffect">
                                  <p:stCondLst>
                                    <p:cond delay="0"/>
                                  </p:stCondLst>
                                  <p:childTnLst>
                                    <p:animEffect transition="out" filter="fade">
                                      <p:cBhvr>
                                        <p:cTn id="155" dur="500"/>
                                        <p:tgtEl>
                                          <p:spTgt spid="20"/>
                                        </p:tgtEl>
                                      </p:cBhvr>
                                    </p:animEffect>
                                    <p:set>
                                      <p:cBhvr>
                                        <p:cTn id="156" dur="1" fill="hold">
                                          <p:stCondLst>
                                            <p:cond delay="499"/>
                                          </p:stCondLst>
                                        </p:cTn>
                                        <p:tgtEl>
                                          <p:spTgt spid="20"/>
                                        </p:tgtEl>
                                        <p:attrNameLst>
                                          <p:attrName>style.visibility</p:attrName>
                                        </p:attrNameLst>
                                      </p:cBhvr>
                                      <p:to>
                                        <p:strVal val="hidden"/>
                                      </p:to>
                                    </p:set>
                                  </p:childTnLst>
                                </p:cTn>
                              </p:par>
                              <p:par>
                                <p:cTn id="157" presetID="10" presetClass="exit" presetSubtype="0" fill="hold" grpId="1" nodeType="withEffect">
                                  <p:stCondLst>
                                    <p:cond delay="0"/>
                                  </p:stCondLst>
                                  <p:childTnLst>
                                    <p:animEffect transition="out" filter="fade">
                                      <p:cBhvr>
                                        <p:cTn id="158" dur="500"/>
                                        <p:tgtEl>
                                          <p:spTgt spid="31"/>
                                        </p:tgtEl>
                                      </p:cBhvr>
                                    </p:animEffect>
                                    <p:set>
                                      <p:cBhvr>
                                        <p:cTn id="159" dur="1" fill="hold">
                                          <p:stCondLst>
                                            <p:cond delay="499"/>
                                          </p:stCondLst>
                                        </p:cTn>
                                        <p:tgtEl>
                                          <p:spTgt spid="31"/>
                                        </p:tgtEl>
                                        <p:attrNameLst>
                                          <p:attrName>style.visibility</p:attrName>
                                        </p:attrNameLst>
                                      </p:cBhvr>
                                      <p:to>
                                        <p:strVal val="hidden"/>
                                      </p:to>
                                    </p:set>
                                  </p:childTnLst>
                                </p:cTn>
                              </p:par>
                              <p:par>
                                <p:cTn id="160" presetID="10" presetClass="exit" presetSubtype="0" fill="hold" grpId="1" nodeType="withEffect">
                                  <p:stCondLst>
                                    <p:cond delay="0"/>
                                  </p:stCondLst>
                                  <p:childTnLst>
                                    <p:animEffect transition="out" filter="fade">
                                      <p:cBhvr>
                                        <p:cTn id="161" dur="500"/>
                                        <p:tgtEl>
                                          <p:spTgt spid="34"/>
                                        </p:tgtEl>
                                      </p:cBhvr>
                                    </p:animEffect>
                                    <p:set>
                                      <p:cBhvr>
                                        <p:cTn id="162" dur="1" fill="hold">
                                          <p:stCondLst>
                                            <p:cond delay="499"/>
                                          </p:stCondLst>
                                        </p:cTn>
                                        <p:tgtEl>
                                          <p:spTgt spid="34"/>
                                        </p:tgtEl>
                                        <p:attrNameLst>
                                          <p:attrName>style.visibility</p:attrName>
                                        </p:attrNameLst>
                                      </p:cBhvr>
                                      <p:to>
                                        <p:strVal val="hidden"/>
                                      </p:to>
                                    </p:set>
                                  </p:childTnLst>
                                </p:cTn>
                              </p:par>
                              <p:par>
                                <p:cTn id="163" presetID="10" presetClass="exit" presetSubtype="0" fill="hold" grpId="1" nodeType="withEffect">
                                  <p:stCondLst>
                                    <p:cond delay="0"/>
                                  </p:stCondLst>
                                  <p:childTnLst>
                                    <p:animEffect transition="out" filter="fade">
                                      <p:cBhvr>
                                        <p:cTn id="164" dur="500"/>
                                        <p:tgtEl>
                                          <p:spTgt spid="35"/>
                                        </p:tgtEl>
                                      </p:cBhvr>
                                    </p:animEffect>
                                    <p:set>
                                      <p:cBhvr>
                                        <p:cTn id="165" dur="1" fill="hold">
                                          <p:stCondLst>
                                            <p:cond delay="499"/>
                                          </p:stCondLst>
                                        </p:cTn>
                                        <p:tgtEl>
                                          <p:spTgt spid="35"/>
                                        </p:tgtEl>
                                        <p:attrNameLst>
                                          <p:attrName>style.visibility</p:attrName>
                                        </p:attrNameLst>
                                      </p:cBhvr>
                                      <p:to>
                                        <p:strVal val="hidden"/>
                                      </p:to>
                                    </p:set>
                                  </p:childTnLst>
                                </p:cTn>
                              </p:par>
                              <p:par>
                                <p:cTn id="166" presetID="10" presetClass="exit" presetSubtype="0" fill="hold" grpId="1" nodeType="withEffect">
                                  <p:stCondLst>
                                    <p:cond delay="0"/>
                                  </p:stCondLst>
                                  <p:childTnLst>
                                    <p:animEffect transition="out" filter="fade">
                                      <p:cBhvr>
                                        <p:cTn id="167" dur="500"/>
                                        <p:tgtEl>
                                          <p:spTgt spid="36"/>
                                        </p:tgtEl>
                                      </p:cBhvr>
                                    </p:animEffect>
                                    <p:set>
                                      <p:cBhvr>
                                        <p:cTn id="168" dur="1" fill="hold">
                                          <p:stCondLst>
                                            <p:cond delay="499"/>
                                          </p:stCondLst>
                                        </p:cTn>
                                        <p:tgtEl>
                                          <p:spTgt spid="36"/>
                                        </p:tgtEl>
                                        <p:attrNameLst>
                                          <p:attrName>style.visibility</p:attrName>
                                        </p:attrNameLst>
                                      </p:cBhvr>
                                      <p:to>
                                        <p:strVal val="hidden"/>
                                      </p:to>
                                    </p:set>
                                  </p:childTnLst>
                                </p:cTn>
                              </p:par>
                              <p:par>
                                <p:cTn id="169" presetID="10" presetClass="exit" presetSubtype="0" fill="hold" grpId="1" nodeType="withEffect">
                                  <p:stCondLst>
                                    <p:cond delay="0"/>
                                  </p:stCondLst>
                                  <p:childTnLst>
                                    <p:animEffect transition="out" filter="fade">
                                      <p:cBhvr>
                                        <p:cTn id="170" dur="500"/>
                                        <p:tgtEl>
                                          <p:spTgt spid="38"/>
                                        </p:tgtEl>
                                      </p:cBhvr>
                                    </p:animEffect>
                                    <p:set>
                                      <p:cBhvr>
                                        <p:cTn id="171" dur="1" fill="hold">
                                          <p:stCondLst>
                                            <p:cond delay="499"/>
                                          </p:stCondLst>
                                        </p:cTn>
                                        <p:tgtEl>
                                          <p:spTgt spid="38"/>
                                        </p:tgtEl>
                                        <p:attrNameLst>
                                          <p:attrName>style.visibility</p:attrName>
                                        </p:attrNameLst>
                                      </p:cBhvr>
                                      <p:to>
                                        <p:strVal val="hidden"/>
                                      </p:to>
                                    </p:set>
                                  </p:childTnLst>
                                </p:cTn>
                              </p:par>
                              <p:par>
                                <p:cTn id="172" presetID="10" presetClass="exit" presetSubtype="0" fill="hold" grpId="1" nodeType="withEffect">
                                  <p:stCondLst>
                                    <p:cond delay="0"/>
                                  </p:stCondLst>
                                  <p:childTnLst>
                                    <p:animEffect transition="out" filter="fade">
                                      <p:cBhvr>
                                        <p:cTn id="173" dur="500"/>
                                        <p:tgtEl>
                                          <p:spTgt spid="37"/>
                                        </p:tgtEl>
                                      </p:cBhvr>
                                    </p:animEffect>
                                    <p:set>
                                      <p:cBhvr>
                                        <p:cTn id="174" dur="1" fill="hold">
                                          <p:stCondLst>
                                            <p:cond delay="499"/>
                                          </p:stCondLst>
                                        </p:cTn>
                                        <p:tgtEl>
                                          <p:spTgt spid="37"/>
                                        </p:tgtEl>
                                        <p:attrNameLst>
                                          <p:attrName>style.visibility</p:attrName>
                                        </p:attrNameLst>
                                      </p:cBhvr>
                                      <p:to>
                                        <p:strVal val="hidden"/>
                                      </p:to>
                                    </p:set>
                                  </p:childTnLst>
                                </p:cTn>
                              </p:par>
                              <p:par>
                                <p:cTn id="175" presetID="10" presetClass="exit" presetSubtype="0" fill="hold" grpId="0" nodeType="withEffect">
                                  <p:stCondLst>
                                    <p:cond delay="0"/>
                                  </p:stCondLst>
                                  <p:childTnLst>
                                    <p:animEffect transition="out" filter="fade">
                                      <p:cBhvr>
                                        <p:cTn id="176" dur="500"/>
                                        <p:tgtEl>
                                          <p:spTgt spid="32"/>
                                        </p:tgtEl>
                                      </p:cBhvr>
                                    </p:animEffect>
                                    <p:set>
                                      <p:cBhvr>
                                        <p:cTn id="177" dur="1" fill="hold">
                                          <p:stCondLst>
                                            <p:cond delay="499"/>
                                          </p:stCondLst>
                                        </p:cTn>
                                        <p:tgtEl>
                                          <p:spTgt spid="32"/>
                                        </p:tgtEl>
                                        <p:attrNameLst>
                                          <p:attrName>style.visibility</p:attrName>
                                        </p:attrNameLst>
                                      </p:cBhvr>
                                      <p:to>
                                        <p:strVal val="hidden"/>
                                      </p:to>
                                    </p:set>
                                  </p:childTnLst>
                                </p:cTn>
                              </p:par>
                              <p:par>
                                <p:cTn id="178" presetID="10" presetClass="exit" presetSubtype="0" fill="hold" grpId="0" nodeType="withEffect">
                                  <p:stCondLst>
                                    <p:cond delay="0"/>
                                  </p:stCondLst>
                                  <p:childTnLst>
                                    <p:animEffect transition="out" filter="fade">
                                      <p:cBhvr>
                                        <p:cTn id="179" dur="500"/>
                                        <p:tgtEl>
                                          <p:spTgt spid="27"/>
                                        </p:tgtEl>
                                      </p:cBhvr>
                                    </p:animEffect>
                                    <p:set>
                                      <p:cBhvr>
                                        <p:cTn id="180" dur="1" fill="hold">
                                          <p:stCondLst>
                                            <p:cond delay="499"/>
                                          </p:stCondLst>
                                        </p:cTn>
                                        <p:tgtEl>
                                          <p:spTgt spid="27"/>
                                        </p:tgtEl>
                                        <p:attrNameLst>
                                          <p:attrName>style.visibility</p:attrName>
                                        </p:attrNameLst>
                                      </p:cBhvr>
                                      <p:to>
                                        <p:strVal val="hidden"/>
                                      </p:to>
                                    </p:set>
                                  </p:childTnLst>
                                </p:cTn>
                              </p:par>
                            </p:childTnLst>
                          </p:cTn>
                        </p:par>
                        <p:par>
                          <p:cTn id="181" fill="hold">
                            <p:stCondLst>
                              <p:cond delay="8500"/>
                            </p:stCondLst>
                            <p:childTnLst>
                              <p:par>
                                <p:cTn id="182" presetID="53" presetClass="entr" presetSubtype="16" fill="hold" nodeType="afterEffect">
                                  <p:stCondLst>
                                    <p:cond delay="0"/>
                                  </p:stCondLst>
                                  <p:childTnLst>
                                    <p:set>
                                      <p:cBhvr>
                                        <p:cTn id="183" dur="1" fill="hold">
                                          <p:stCondLst>
                                            <p:cond delay="0"/>
                                          </p:stCondLst>
                                        </p:cTn>
                                        <p:tgtEl>
                                          <p:spTgt spid="42"/>
                                        </p:tgtEl>
                                        <p:attrNameLst>
                                          <p:attrName>style.visibility</p:attrName>
                                        </p:attrNameLst>
                                      </p:cBhvr>
                                      <p:to>
                                        <p:strVal val="visible"/>
                                      </p:to>
                                    </p:set>
                                    <p:anim calcmode="lin" valueType="num">
                                      <p:cBhvr>
                                        <p:cTn id="184" dur="500" fill="hold"/>
                                        <p:tgtEl>
                                          <p:spTgt spid="42"/>
                                        </p:tgtEl>
                                        <p:attrNameLst>
                                          <p:attrName>ppt_w</p:attrName>
                                        </p:attrNameLst>
                                      </p:cBhvr>
                                      <p:tavLst>
                                        <p:tav tm="0">
                                          <p:val>
                                            <p:fltVal val="0"/>
                                          </p:val>
                                        </p:tav>
                                        <p:tav tm="100000">
                                          <p:val>
                                            <p:strVal val="#ppt_w"/>
                                          </p:val>
                                        </p:tav>
                                      </p:tavLst>
                                    </p:anim>
                                    <p:anim calcmode="lin" valueType="num">
                                      <p:cBhvr>
                                        <p:cTn id="185" dur="500" fill="hold"/>
                                        <p:tgtEl>
                                          <p:spTgt spid="42"/>
                                        </p:tgtEl>
                                        <p:attrNameLst>
                                          <p:attrName>ppt_h</p:attrName>
                                        </p:attrNameLst>
                                      </p:cBhvr>
                                      <p:tavLst>
                                        <p:tav tm="0">
                                          <p:val>
                                            <p:fltVal val="0"/>
                                          </p:val>
                                        </p:tav>
                                        <p:tav tm="100000">
                                          <p:val>
                                            <p:strVal val="#ppt_h"/>
                                          </p:val>
                                        </p:tav>
                                      </p:tavLst>
                                    </p:anim>
                                    <p:animEffect transition="in" filter="fade">
                                      <p:cBhvr>
                                        <p:cTn id="186" dur="500"/>
                                        <p:tgtEl>
                                          <p:spTgt spid="42"/>
                                        </p:tgtEl>
                                      </p:cBhvr>
                                    </p:animEffect>
                                  </p:childTnLst>
                                </p:cTn>
                              </p:par>
                            </p:childTnLst>
                          </p:cTn>
                        </p:par>
                      </p:childTnLst>
                    </p:cTn>
                  </p:par>
                  <p:par>
                    <p:cTn id="187" fill="hold">
                      <p:stCondLst>
                        <p:cond delay="indefinite"/>
                      </p:stCondLst>
                      <p:childTnLst>
                        <p:par>
                          <p:cTn id="188" fill="hold">
                            <p:stCondLst>
                              <p:cond delay="0"/>
                            </p:stCondLst>
                            <p:childTnLst>
                              <p:par>
                                <p:cTn id="189" presetID="64" presetClass="path" presetSubtype="0" accel="10000" decel="10000" fill="hold" grpId="0" nodeType="clickEffect">
                                  <p:stCondLst>
                                    <p:cond delay="0"/>
                                  </p:stCondLst>
                                  <p:childTnLst>
                                    <p:animMotion origin="layout" path="M 5E-6 -7.40741E-7 L 5E-6 -0.31204 " pathEditMode="relative" rAng="0" ptsTypes="AA">
                                      <p:cBhvr>
                                        <p:cTn id="190" dur="500" fill="hold"/>
                                        <p:tgtEl>
                                          <p:spTgt spid="45"/>
                                        </p:tgtEl>
                                        <p:attrNameLst>
                                          <p:attrName>ppt_x</p:attrName>
                                          <p:attrName>ppt_y</p:attrName>
                                        </p:attrNameLst>
                                      </p:cBhvr>
                                      <p:rCtr x="0" y="-156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26" grpId="0" animBg="1"/>
      <p:bldP spid="26" grpId="1" animBg="1"/>
      <p:bldP spid="27" grpId="0" animBg="1"/>
      <p:bldP spid="31" grpId="0" animBg="1"/>
      <p:bldP spid="31" grpId="1" animBg="1"/>
      <p:bldP spid="32" grpId="0" animBg="1"/>
      <p:bldP spid="33" grpId="0" animBg="1"/>
      <p:bldP spid="34" grpId="0"/>
      <p:bldP spid="34" grpId="1"/>
      <p:bldP spid="35" grpId="0"/>
      <p:bldP spid="35" grpId="1"/>
      <p:bldP spid="36" grpId="0"/>
      <p:bldP spid="36" grpId="1"/>
      <p:bldP spid="37" grpId="0"/>
      <p:bldP spid="37" grpId="1"/>
      <p:bldP spid="38" grpId="0"/>
      <p:bldP spid="38" grpId="1"/>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1072357"/>
            <a:chOff x="85010" y="397799"/>
            <a:chExt cx="3503980" cy="1072357"/>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954107"/>
            </a:xfrm>
            <a:prstGeom prst="rect">
              <a:avLst/>
            </a:prstGeom>
            <a:noFill/>
            <a:effectLst/>
          </p:spPr>
          <p:txBody>
            <a:bodyPr wrap="square" rtlCol="0">
              <a:spAutoFit/>
            </a:bodyPr>
            <a:lstStyle/>
            <a:p>
              <a:pPr algn="ctr"/>
              <a:r>
                <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rPr>
                <a:t>为何</a:t>
              </a: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要进行精益生产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02</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grpSp>
        <p:nvGrpSpPr>
          <p:cNvPr id="3" name="组合 2"/>
          <p:cNvGrpSpPr/>
          <p:nvPr/>
        </p:nvGrpSpPr>
        <p:grpSpPr>
          <a:xfrm>
            <a:off x="8155718" y="1517650"/>
            <a:ext cx="4025900" cy="4105275"/>
            <a:chOff x="8155718" y="1517650"/>
            <a:chExt cx="4025900" cy="4105275"/>
          </a:xfrm>
        </p:grpSpPr>
        <p:grpSp>
          <p:nvGrpSpPr>
            <p:cNvPr id="10" name="组合 9"/>
            <p:cNvGrpSpPr>
              <a:grpSpLocks noChangeAspect="1"/>
            </p:cNvGrpSpPr>
            <p:nvPr/>
          </p:nvGrpSpPr>
          <p:grpSpPr bwMode="auto">
            <a:xfrm>
              <a:off x="8155718" y="1517650"/>
              <a:ext cx="4025900" cy="4105275"/>
              <a:chOff x="0" y="0"/>
              <a:chExt cx="4025152" cy="4106791"/>
            </a:xfrm>
          </p:grpSpPr>
          <p:pic>
            <p:nvPicPr>
              <p:cNvPr id="11"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025152" cy="410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p:cNvPicPr>
                <a:picLocks noChangeAspect="1" noChangeArrowheads="1"/>
              </p:cNvPicPr>
              <p:nvPr/>
            </p:nvPicPr>
            <p:blipFill>
              <a:blip r:embed="rId4">
                <a:extLst>
                  <a:ext uri="{28A0092B-C50C-407E-A947-70E740481C1C}">
                    <a14:useLocalDpi xmlns:a14="http://schemas.microsoft.com/office/drawing/2010/main" val="0"/>
                  </a:ext>
                </a:extLst>
              </a:blip>
              <a:srcRect r="8347"/>
              <a:stretch>
                <a:fillRect/>
              </a:stretch>
            </p:blipFill>
            <p:spPr bwMode="auto">
              <a:xfrm>
                <a:off x="538859" y="432478"/>
                <a:ext cx="3486293" cy="2354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94677" y="1955389"/>
              <a:ext cx="3486941" cy="2348115"/>
            </a:xfrm>
            <a:prstGeom prst="rect">
              <a:avLst/>
            </a:prstGeom>
          </p:spPr>
        </p:pic>
      </p:grpSp>
      <p:sp>
        <p:nvSpPr>
          <p:cNvPr id="25" name="文本框 24"/>
          <p:cNvSpPr txBox="1"/>
          <p:nvPr/>
        </p:nvSpPr>
        <p:spPr>
          <a:xfrm>
            <a:off x="1290668" y="1668286"/>
            <a:ext cx="3884467" cy="584775"/>
          </a:xfrm>
          <a:prstGeom prst="rect">
            <a:avLst/>
          </a:prstGeom>
          <a:noFill/>
        </p:spPr>
        <p:txBody>
          <a:bodyPr wrap="square" rtlCol="0">
            <a:spAutoFit/>
          </a:bodyPr>
          <a:lstStyle/>
          <a:p>
            <a:pPr algn="ct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我们总会做的两件事</a:t>
            </a:r>
            <a:endPar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nvGrpSpPr>
          <p:cNvPr id="27" name="组合 26"/>
          <p:cNvGrpSpPr/>
          <p:nvPr/>
        </p:nvGrpSpPr>
        <p:grpSpPr>
          <a:xfrm>
            <a:off x="1436846" y="3165716"/>
            <a:ext cx="524927" cy="461665"/>
            <a:chOff x="6856898" y="2537959"/>
            <a:chExt cx="524927" cy="461665"/>
          </a:xfrm>
        </p:grpSpPr>
        <p:sp>
          <p:nvSpPr>
            <p:cNvPr id="28" name="六边形 27"/>
            <p:cNvSpPr>
              <a:spLocks noChangeAspect="1"/>
            </p:cNvSpPr>
            <p:nvPr/>
          </p:nvSpPr>
          <p:spPr>
            <a:xfrm>
              <a:off x="6856898" y="2560107"/>
              <a:ext cx="501120" cy="432000"/>
            </a:xfrm>
            <a:prstGeom prst="hexagon">
              <a:avLst/>
            </a:prstGeom>
            <a:solidFill>
              <a:schemeClr val="tx1">
                <a:lumMod val="85000"/>
                <a:lumOff val="15000"/>
              </a:schemeClr>
            </a:solidFill>
            <a:ln>
              <a:noFill/>
            </a:ln>
            <a:effectLst>
              <a:outerShdw blurRad="508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6867009" y="2537959"/>
              <a:ext cx="514816" cy="461665"/>
            </a:xfrm>
            <a:prstGeom prst="rect">
              <a:avLst/>
            </a:prstGeom>
            <a:noFill/>
          </p:spPr>
          <p:txBody>
            <a:bodyPr wrap="square" rtlCol="0">
              <a:spAutoFit/>
            </a:bodyPr>
            <a:lstStyle/>
            <a:p>
              <a:r>
                <a:rPr lang="en-US" altLang="zh-CN" sz="2400" smtClean="0">
                  <a:solidFill>
                    <a:schemeClr val="bg1"/>
                  </a:solidFill>
                  <a:latin typeface="张海山锐线体简" panose="02000000000000000000" pitchFamily="2" charset="-122"/>
                  <a:ea typeface="张海山锐线体简" panose="02000000000000000000" pitchFamily="2" charset="-122"/>
                </a:rPr>
                <a:t>01</a:t>
              </a:r>
              <a:endParaRPr lang="zh-CN" altLang="en-US" sz="2400">
                <a:solidFill>
                  <a:schemeClr val="bg1"/>
                </a:solidFill>
                <a:latin typeface="张海山锐线体简" panose="02000000000000000000" pitchFamily="2" charset="-122"/>
                <a:ea typeface="张海山锐线体简" panose="02000000000000000000" pitchFamily="2" charset="-122"/>
              </a:endParaRPr>
            </a:p>
          </p:txBody>
        </p:sp>
      </p:grpSp>
      <p:grpSp>
        <p:nvGrpSpPr>
          <p:cNvPr id="30" name="组合 29"/>
          <p:cNvGrpSpPr/>
          <p:nvPr/>
        </p:nvGrpSpPr>
        <p:grpSpPr>
          <a:xfrm>
            <a:off x="3583309" y="3165716"/>
            <a:ext cx="514816" cy="461665"/>
            <a:chOff x="6857061" y="3577436"/>
            <a:chExt cx="514816" cy="461665"/>
          </a:xfrm>
        </p:grpSpPr>
        <p:sp>
          <p:nvSpPr>
            <p:cNvPr id="31" name="六边形 30"/>
            <p:cNvSpPr>
              <a:spLocks noChangeAspect="1"/>
            </p:cNvSpPr>
            <p:nvPr/>
          </p:nvSpPr>
          <p:spPr>
            <a:xfrm>
              <a:off x="6860711" y="3594098"/>
              <a:ext cx="501120" cy="432000"/>
            </a:xfrm>
            <a:prstGeom prst="hexagon">
              <a:avLst/>
            </a:prstGeom>
            <a:solidFill>
              <a:schemeClr val="tx1">
                <a:lumMod val="85000"/>
                <a:lumOff val="15000"/>
              </a:schemeClr>
            </a:solidFill>
            <a:ln>
              <a:noFill/>
            </a:ln>
            <a:effectLst>
              <a:outerShdw blurRad="508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6857061" y="3577436"/>
              <a:ext cx="514816" cy="461665"/>
            </a:xfrm>
            <a:prstGeom prst="rect">
              <a:avLst/>
            </a:prstGeom>
            <a:noFill/>
          </p:spPr>
          <p:txBody>
            <a:bodyPr wrap="square" rtlCol="0">
              <a:spAutoFit/>
            </a:bodyPr>
            <a:lstStyle/>
            <a:p>
              <a:r>
                <a:rPr lang="en-US" altLang="zh-CN" sz="2400" smtClean="0">
                  <a:solidFill>
                    <a:schemeClr val="bg1"/>
                  </a:solidFill>
                  <a:latin typeface="张海山锐线体简" panose="02000000000000000000" pitchFamily="2" charset="-122"/>
                  <a:ea typeface="张海山锐线体简" panose="02000000000000000000" pitchFamily="2" charset="-122"/>
                </a:rPr>
                <a:t>02</a:t>
              </a:r>
              <a:endParaRPr lang="zh-CN" altLang="en-US" sz="2400">
                <a:solidFill>
                  <a:schemeClr val="bg1"/>
                </a:solidFill>
                <a:latin typeface="张海山锐线体简" panose="02000000000000000000" pitchFamily="2" charset="-122"/>
                <a:ea typeface="张海山锐线体简" panose="02000000000000000000" pitchFamily="2" charset="-122"/>
              </a:endParaRPr>
            </a:p>
          </p:txBody>
        </p:sp>
      </p:grpSp>
      <p:sp>
        <p:nvSpPr>
          <p:cNvPr id="37" name="文本框 36"/>
          <p:cNvSpPr txBox="1"/>
          <p:nvPr/>
        </p:nvSpPr>
        <p:spPr>
          <a:xfrm>
            <a:off x="1921433" y="2857939"/>
            <a:ext cx="1357704" cy="1077218"/>
          </a:xfrm>
          <a:prstGeom prst="rect">
            <a:avLst/>
          </a:prstGeom>
          <a:noFill/>
        </p:spPr>
        <p:txBody>
          <a:bodyPr wrap="square" rtlCol="0">
            <a:spAutoFit/>
          </a:bodyPr>
          <a:lstStyle/>
          <a:p>
            <a:pPr algn="ct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工作</a:t>
            </a:r>
            <a:endParaRPr lang="en-US" altLang="zh-CN" sz="3200"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r>
              <a:rPr lang="en-US" altLang="zh-CN" sz="3200" smtClean="0">
                <a:solidFill>
                  <a:schemeClr val="tx1">
                    <a:lumMod val="85000"/>
                    <a:lumOff val="15000"/>
                  </a:schemeClr>
                </a:solidFill>
                <a:latin typeface="张海山锐谐体" panose="02000000000000000000" pitchFamily="2" charset="-122"/>
                <a:ea typeface="张海山锐谐体" panose="02000000000000000000" pitchFamily="2" charset="-122"/>
              </a:rPr>
              <a:t>(</a:t>
            </a: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应该</a:t>
            </a:r>
            <a:r>
              <a:rPr lang="en-US" altLang="zh-CN" sz="3200" smtClean="0">
                <a:solidFill>
                  <a:schemeClr val="tx1">
                    <a:lumMod val="85000"/>
                    <a:lumOff val="15000"/>
                  </a:schemeClr>
                </a:solidFill>
                <a:latin typeface="张海山锐谐体" panose="02000000000000000000" pitchFamily="2" charset="-122"/>
                <a:ea typeface="张海山锐谐体" panose="02000000000000000000" pitchFamily="2" charset="-122"/>
              </a:rPr>
              <a:t>)</a:t>
            </a:r>
            <a:endPar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40" name="文本框 39"/>
          <p:cNvSpPr txBox="1"/>
          <p:nvPr/>
        </p:nvSpPr>
        <p:spPr>
          <a:xfrm>
            <a:off x="4003360" y="2857939"/>
            <a:ext cx="1872583" cy="1077218"/>
          </a:xfrm>
          <a:prstGeom prst="rect">
            <a:avLst/>
          </a:prstGeom>
          <a:noFill/>
        </p:spPr>
        <p:txBody>
          <a:bodyPr wrap="square" rtlCol="0">
            <a:spAutoFit/>
          </a:bodyPr>
          <a:lstStyle/>
          <a:p>
            <a:pPr algn="ct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浪费</a:t>
            </a:r>
            <a:endParaRPr lang="en-US" altLang="zh-CN" sz="3200"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r>
              <a:rPr lang="en-US" altLang="zh-CN" sz="3200">
                <a:solidFill>
                  <a:schemeClr val="tx1">
                    <a:lumMod val="85000"/>
                    <a:lumOff val="15000"/>
                  </a:schemeClr>
                </a:solidFill>
                <a:latin typeface="张海山锐谐体" panose="02000000000000000000" pitchFamily="2" charset="-122"/>
                <a:ea typeface="张海山锐谐体" panose="02000000000000000000" pitchFamily="2" charset="-122"/>
              </a:rPr>
              <a:t>(</a:t>
            </a: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不应该</a:t>
            </a:r>
            <a:r>
              <a:rPr lang="en-US" altLang="zh-CN" sz="3200" smtClean="0">
                <a:solidFill>
                  <a:schemeClr val="tx1">
                    <a:lumMod val="85000"/>
                    <a:lumOff val="15000"/>
                  </a:schemeClr>
                </a:solidFill>
                <a:latin typeface="张海山锐谐体" panose="02000000000000000000" pitchFamily="2" charset="-122"/>
                <a:ea typeface="张海山锐谐体" panose="02000000000000000000" pitchFamily="2" charset="-122"/>
              </a:rPr>
              <a:t>)</a:t>
            </a:r>
            <a:endPar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45" name="文本框 44"/>
          <p:cNvSpPr txBox="1"/>
          <p:nvPr/>
        </p:nvSpPr>
        <p:spPr>
          <a:xfrm>
            <a:off x="1361788" y="2194292"/>
            <a:ext cx="2112460" cy="400110"/>
          </a:xfrm>
          <a:prstGeom prst="rect">
            <a:avLst/>
          </a:prstGeom>
          <a:noFill/>
        </p:spPr>
        <p:txBody>
          <a:bodyPr wrap="square" rtlCol="0">
            <a:spAutoFit/>
          </a:bodyPr>
          <a:lstStyle/>
          <a:p>
            <a:r>
              <a:rPr lang="en-US" altLang="zh-CN" sz="2000" spc="300" smtClean="0">
                <a:solidFill>
                  <a:schemeClr val="tx1">
                    <a:lumMod val="65000"/>
                    <a:lumOff val="35000"/>
                  </a:schemeClr>
                </a:solidFill>
                <a:latin typeface="张海山锐线体简" panose="02000000000000000000" pitchFamily="2" charset="-122"/>
                <a:ea typeface="张海山锐线体简" panose="02000000000000000000" pitchFamily="2" charset="-122"/>
              </a:rPr>
              <a:t>TITLE HERE</a:t>
            </a:r>
            <a:endParaRPr lang="zh-CN" altLang="en-US" sz="2000" spc="300">
              <a:solidFill>
                <a:schemeClr val="tx1">
                  <a:lumMod val="65000"/>
                  <a:lumOff val="35000"/>
                </a:schemeClr>
              </a:solidFill>
              <a:latin typeface="张海山锐线体简" panose="02000000000000000000" pitchFamily="2" charset="-122"/>
              <a:ea typeface="张海山锐线体简" panose="02000000000000000000" pitchFamily="2" charset="-122"/>
            </a:endParaRPr>
          </a:p>
        </p:txBody>
      </p:sp>
      <p:cxnSp>
        <p:nvCxnSpPr>
          <p:cNvPr id="46" name="直接连接符 45"/>
          <p:cNvCxnSpPr/>
          <p:nvPr/>
        </p:nvCxnSpPr>
        <p:spPr>
          <a:xfrm>
            <a:off x="1446957" y="2666786"/>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矩形 115738"/>
          <p:cNvSpPr>
            <a:spLocks noChangeArrowheads="1"/>
          </p:cNvSpPr>
          <p:nvPr/>
        </p:nvSpPr>
        <p:spPr bwMode="auto">
          <a:xfrm>
            <a:off x="5591865"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48" name="矩形 115739"/>
          <p:cNvSpPr>
            <a:spLocks noChangeArrowheads="1"/>
          </p:cNvSpPr>
          <p:nvPr/>
        </p:nvSpPr>
        <p:spPr bwMode="auto">
          <a:xfrm>
            <a:off x="5336277"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49" name="矩形 115740"/>
          <p:cNvSpPr>
            <a:spLocks noChangeArrowheads="1"/>
          </p:cNvSpPr>
          <p:nvPr/>
        </p:nvSpPr>
        <p:spPr bwMode="auto">
          <a:xfrm>
            <a:off x="5082277" y="4647958"/>
            <a:ext cx="2540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0" name="矩形 115741"/>
          <p:cNvSpPr>
            <a:spLocks noChangeArrowheads="1"/>
          </p:cNvSpPr>
          <p:nvPr/>
        </p:nvSpPr>
        <p:spPr bwMode="auto">
          <a:xfrm>
            <a:off x="4826690"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1" name="矩形 115742"/>
          <p:cNvSpPr>
            <a:spLocks noChangeArrowheads="1"/>
          </p:cNvSpPr>
          <p:nvPr/>
        </p:nvSpPr>
        <p:spPr bwMode="auto">
          <a:xfrm>
            <a:off x="4571102"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2" name="矩形 115743"/>
          <p:cNvSpPr>
            <a:spLocks noChangeArrowheads="1"/>
          </p:cNvSpPr>
          <p:nvPr/>
        </p:nvSpPr>
        <p:spPr bwMode="auto">
          <a:xfrm>
            <a:off x="4315515"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3" name="矩形 115744"/>
          <p:cNvSpPr>
            <a:spLocks noChangeArrowheads="1"/>
          </p:cNvSpPr>
          <p:nvPr/>
        </p:nvSpPr>
        <p:spPr bwMode="auto">
          <a:xfrm>
            <a:off x="4061515" y="4647958"/>
            <a:ext cx="2540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4" name="矩形 115745"/>
          <p:cNvSpPr>
            <a:spLocks noChangeArrowheads="1"/>
          </p:cNvSpPr>
          <p:nvPr/>
        </p:nvSpPr>
        <p:spPr bwMode="auto">
          <a:xfrm>
            <a:off x="3805927"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5" name="矩形 115746"/>
          <p:cNvSpPr>
            <a:spLocks noChangeArrowheads="1"/>
          </p:cNvSpPr>
          <p:nvPr/>
        </p:nvSpPr>
        <p:spPr bwMode="auto">
          <a:xfrm>
            <a:off x="3550340"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6" name="矩形 115747"/>
          <p:cNvSpPr>
            <a:spLocks noChangeArrowheads="1"/>
          </p:cNvSpPr>
          <p:nvPr/>
        </p:nvSpPr>
        <p:spPr bwMode="auto">
          <a:xfrm>
            <a:off x="3294752"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7" name="矩形 115748"/>
          <p:cNvSpPr>
            <a:spLocks noChangeArrowheads="1"/>
          </p:cNvSpPr>
          <p:nvPr/>
        </p:nvSpPr>
        <p:spPr bwMode="auto">
          <a:xfrm>
            <a:off x="3039165"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8" name="矩形 115749"/>
          <p:cNvSpPr>
            <a:spLocks noChangeArrowheads="1"/>
          </p:cNvSpPr>
          <p:nvPr/>
        </p:nvSpPr>
        <p:spPr bwMode="auto">
          <a:xfrm>
            <a:off x="2785165" y="4647958"/>
            <a:ext cx="254000"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59" name="矩形 115750"/>
          <p:cNvSpPr>
            <a:spLocks noChangeArrowheads="1"/>
          </p:cNvSpPr>
          <p:nvPr/>
        </p:nvSpPr>
        <p:spPr bwMode="auto">
          <a:xfrm>
            <a:off x="2513702" y="4647958"/>
            <a:ext cx="271463"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60" name="矩形 115751"/>
          <p:cNvSpPr>
            <a:spLocks noChangeArrowheads="1"/>
          </p:cNvSpPr>
          <p:nvPr/>
        </p:nvSpPr>
        <p:spPr bwMode="auto">
          <a:xfrm>
            <a:off x="2258115"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61" name="矩形 115752"/>
          <p:cNvSpPr>
            <a:spLocks noChangeArrowheads="1"/>
          </p:cNvSpPr>
          <p:nvPr/>
        </p:nvSpPr>
        <p:spPr bwMode="auto">
          <a:xfrm>
            <a:off x="1999352" y="4647958"/>
            <a:ext cx="258763"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sp>
        <p:nvSpPr>
          <p:cNvPr id="62" name="矩形 115753"/>
          <p:cNvSpPr>
            <a:spLocks noChangeArrowheads="1"/>
          </p:cNvSpPr>
          <p:nvPr/>
        </p:nvSpPr>
        <p:spPr bwMode="auto">
          <a:xfrm>
            <a:off x="1743765" y="4647958"/>
            <a:ext cx="25558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80000"/>
              </a:lnSpc>
              <a:spcBef>
                <a:spcPct val="20000"/>
              </a:spcBef>
              <a:buFont typeface="Arial" panose="020B0604020202020204" pitchFamily="34" charset="0"/>
              <a:buChar char="•"/>
            </a:pPr>
            <a:endParaRPr lang="zh-CN" altLang="zh-CN" sz="700" b="1">
              <a:ea typeface="仿宋_GB2312" pitchFamily="49" charset="-122"/>
            </a:endParaRPr>
          </a:p>
        </p:txBody>
      </p:sp>
      <p:grpSp>
        <p:nvGrpSpPr>
          <p:cNvPr id="63" name="组合 62"/>
          <p:cNvGrpSpPr/>
          <p:nvPr/>
        </p:nvGrpSpPr>
        <p:grpSpPr>
          <a:xfrm>
            <a:off x="1743765" y="4300295"/>
            <a:ext cx="4103688" cy="347663"/>
            <a:chOff x="5664202" y="3444876"/>
            <a:chExt cx="4103688" cy="347663"/>
          </a:xfrm>
        </p:grpSpPr>
        <p:sp>
          <p:nvSpPr>
            <p:cNvPr id="64" name="矩形 115754"/>
            <p:cNvSpPr>
              <a:spLocks noChangeArrowheads="1"/>
            </p:cNvSpPr>
            <p:nvPr/>
          </p:nvSpPr>
          <p:spPr bwMode="auto">
            <a:xfrm>
              <a:off x="9512302" y="3444876"/>
              <a:ext cx="255588"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65" name="矩形 115755"/>
            <p:cNvSpPr>
              <a:spLocks noChangeArrowheads="1"/>
            </p:cNvSpPr>
            <p:nvPr/>
          </p:nvSpPr>
          <p:spPr bwMode="auto">
            <a:xfrm>
              <a:off x="9256714" y="3444876"/>
              <a:ext cx="255588" cy="347663"/>
            </a:xfrm>
            <a:prstGeom prst="rect">
              <a:avLst/>
            </a:prstGeom>
            <a:solidFill>
              <a:schemeClr val="tx1">
                <a:lumMod val="85000"/>
                <a:lumOff val="15000"/>
              </a:schemeClr>
            </a:solidFill>
            <a:ln>
              <a:noFill/>
            </a:ln>
            <a:extLst/>
          </p:spPr>
          <p:txBody>
            <a:bodyPr anchor="ctr"/>
            <a:lstStyle>
              <a:lvl1pPr marL="342900" indent="-3429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endParaRPr lang="zh-CN" altLang="en-US" sz="1200" b="1">
                <a:latin typeface="Times New Roman" panose="02020603050405020304" pitchFamily="18" charset="0"/>
                <a:ea typeface="仿宋_GB2312" pitchFamily="49" charset="-122"/>
              </a:endParaRPr>
            </a:p>
          </p:txBody>
        </p:sp>
        <p:sp>
          <p:nvSpPr>
            <p:cNvPr id="66" name="矩形 115756"/>
            <p:cNvSpPr>
              <a:spLocks noChangeArrowheads="1"/>
            </p:cNvSpPr>
            <p:nvPr/>
          </p:nvSpPr>
          <p:spPr bwMode="auto">
            <a:xfrm>
              <a:off x="9002714" y="3444876"/>
              <a:ext cx="254000"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67" name="矩形 115757"/>
            <p:cNvSpPr>
              <a:spLocks noChangeArrowheads="1"/>
            </p:cNvSpPr>
            <p:nvPr/>
          </p:nvSpPr>
          <p:spPr bwMode="auto">
            <a:xfrm>
              <a:off x="8747127" y="3444876"/>
              <a:ext cx="255588"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68" name="矩形 115758"/>
            <p:cNvSpPr>
              <a:spLocks noChangeArrowheads="1"/>
            </p:cNvSpPr>
            <p:nvPr/>
          </p:nvSpPr>
          <p:spPr bwMode="auto">
            <a:xfrm>
              <a:off x="8491539" y="3444876"/>
              <a:ext cx="255588"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69" name="矩形 115759"/>
            <p:cNvSpPr>
              <a:spLocks noChangeArrowheads="1"/>
            </p:cNvSpPr>
            <p:nvPr/>
          </p:nvSpPr>
          <p:spPr bwMode="auto">
            <a:xfrm>
              <a:off x="8235952" y="3444876"/>
              <a:ext cx="255588" cy="347663"/>
            </a:xfrm>
            <a:prstGeom prst="rect">
              <a:avLst/>
            </a:prstGeom>
            <a:solidFill>
              <a:schemeClr val="tx1">
                <a:lumMod val="85000"/>
                <a:lumOff val="15000"/>
              </a:schemeClr>
            </a:solidFill>
            <a:ln>
              <a:noFill/>
            </a:ln>
            <a:extLst/>
          </p:spPr>
          <p:txBody>
            <a:bodyPr anchor="ctr"/>
            <a:lstStyle>
              <a:lvl1pPr marL="342900" indent="-3429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endParaRPr lang="zh-CN" altLang="en-US" sz="1200" b="1">
                <a:latin typeface="Times New Roman" panose="02020603050405020304" pitchFamily="18" charset="0"/>
                <a:ea typeface="仿宋_GB2312" pitchFamily="49" charset="-122"/>
              </a:endParaRPr>
            </a:p>
          </p:txBody>
        </p:sp>
        <p:sp>
          <p:nvSpPr>
            <p:cNvPr id="70" name="矩形 115760"/>
            <p:cNvSpPr>
              <a:spLocks noChangeArrowheads="1"/>
            </p:cNvSpPr>
            <p:nvPr/>
          </p:nvSpPr>
          <p:spPr bwMode="auto">
            <a:xfrm>
              <a:off x="7981952" y="3444876"/>
              <a:ext cx="254000"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71" name="矩形 115761"/>
            <p:cNvSpPr>
              <a:spLocks noChangeArrowheads="1"/>
            </p:cNvSpPr>
            <p:nvPr/>
          </p:nvSpPr>
          <p:spPr bwMode="auto">
            <a:xfrm>
              <a:off x="7726364" y="3444876"/>
              <a:ext cx="255588" cy="347663"/>
            </a:xfrm>
            <a:prstGeom prst="rect">
              <a:avLst/>
            </a:prstGeom>
            <a:solidFill>
              <a:schemeClr val="tx1">
                <a:lumMod val="85000"/>
                <a:lumOff val="15000"/>
              </a:schemeClr>
            </a:solidFill>
            <a:ln>
              <a:noFill/>
            </a:ln>
            <a:extLst/>
          </p:spPr>
          <p:txBody>
            <a:bodyPr anchor="ctr"/>
            <a:lstStyle>
              <a:lvl1pPr marL="342900" indent="-3429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endParaRPr lang="zh-CN" altLang="en-US" sz="1200" b="1">
                <a:latin typeface="Times New Roman" panose="02020603050405020304" pitchFamily="18" charset="0"/>
                <a:ea typeface="仿宋_GB2312" pitchFamily="49" charset="-122"/>
              </a:endParaRPr>
            </a:p>
          </p:txBody>
        </p:sp>
        <p:sp>
          <p:nvSpPr>
            <p:cNvPr id="72" name="矩形 115762"/>
            <p:cNvSpPr>
              <a:spLocks noChangeArrowheads="1"/>
            </p:cNvSpPr>
            <p:nvPr/>
          </p:nvSpPr>
          <p:spPr bwMode="auto">
            <a:xfrm>
              <a:off x="7470777" y="3444876"/>
              <a:ext cx="255588"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73" name="矩形 115763"/>
            <p:cNvSpPr>
              <a:spLocks noChangeArrowheads="1"/>
            </p:cNvSpPr>
            <p:nvPr/>
          </p:nvSpPr>
          <p:spPr bwMode="auto">
            <a:xfrm>
              <a:off x="7215189" y="3444876"/>
              <a:ext cx="255588"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74" name="矩形 115764"/>
            <p:cNvSpPr>
              <a:spLocks noChangeArrowheads="1"/>
            </p:cNvSpPr>
            <p:nvPr/>
          </p:nvSpPr>
          <p:spPr bwMode="auto">
            <a:xfrm>
              <a:off x="6959602" y="3444876"/>
              <a:ext cx="255588"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75" name="矩形 115765"/>
            <p:cNvSpPr>
              <a:spLocks noChangeArrowheads="1"/>
            </p:cNvSpPr>
            <p:nvPr/>
          </p:nvSpPr>
          <p:spPr bwMode="auto">
            <a:xfrm>
              <a:off x="6705602" y="3444876"/>
              <a:ext cx="254000"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76" name="矩形 115766"/>
            <p:cNvSpPr>
              <a:spLocks noChangeArrowheads="1"/>
            </p:cNvSpPr>
            <p:nvPr/>
          </p:nvSpPr>
          <p:spPr bwMode="auto">
            <a:xfrm>
              <a:off x="6434139" y="3444876"/>
              <a:ext cx="271463"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77" name="矩形 115767"/>
            <p:cNvSpPr>
              <a:spLocks noChangeArrowheads="1"/>
            </p:cNvSpPr>
            <p:nvPr/>
          </p:nvSpPr>
          <p:spPr bwMode="auto">
            <a:xfrm>
              <a:off x="6178552" y="3444876"/>
              <a:ext cx="255588" cy="34766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78" name="矩形 115768"/>
            <p:cNvSpPr>
              <a:spLocks noChangeArrowheads="1"/>
            </p:cNvSpPr>
            <p:nvPr/>
          </p:nvSpPr>
          <p:spPr bwMode="auto">
            <a:xfrm>
              <a:off x="5919789" y="3444876"/>
              <a:ext cx="258763" cy="347663"/>
            </a:xfrm>
            <a:prstGeom prst="rect">
              <a:avLst/>
            </a:prstGeom>
            <a:solidFill>
              <a:schemeClr val="tx1">
                <a:lumMod val="85000"/>
                <a:lumOff val="15000"/>
              </a:schemeClr>
            </a:solidFill>
            <a:ln>
              <a:noFill/>
            </a:ln>
            <a:extLst/>
          </p:spPr>
          <p:txBody>
            <a:bodyPr anchor="ctr"/>
            <a:lstStyle>
              <a:lvl1pPr marL="342900" indent="-3429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endParaRPr lang="zh-CN" altLang="en-US" sz="1200" b="1">
                <a:latin typeface="Times New Roman" panose="02020603050405020304" pitchFamily="18" charset="0"/>
                <a:ea typeface="仿宋_GB2312" pitchFamily="49" charset="-122"/>
              </a:endParaRPr>
            </a:p>
          </p:txBody>
        </p:sp>
        <p:sp>
          <p:nvSpPr>
            <p:cNvPr id="79" name="矩形 115769"/>
            <p:cNvSpPr>
              <a:spLocks noChangeArrowheads="1"/>
            </p:cNvSpPr>
            <p:nvPr/>
          </p:nvSpPr>
          <p:spPr bwMode="auto">
            <a:xfrm>
              <a:off x="5664202" y="3444876"/>
              <a:ext cx="255588" cy="347663"/>
            </a:xfrm>
            <a:prstGeom prst="rect">
              <a:avLst/>
            </a:prstGeom>
            <a:solidFill>
              <a:srgbClr val="FFC000"/>
            </a:solidFill>
            <a:ln>
              <a:noFill/>
            </a:ln>
            <a:extLst/>
          </p:spPr>
          <p:txBody>
            <a:bodyPr anchor="ctr"/>
            <a:lstStyle>
              <a:lvl1pPr marL="342900" indent="-3429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endParaRPr lang="zh-CN" altLang="en-US" sz="1200" b="1">
                <a:latin typeface="Times New Roman" panose="02020603050405020304" pitchFamily="18" charset="0"/>
                <a:ea typeface="仿宋_GB2312" pitchFamily="49" charset="-122"/>
              </a:endParaRPr>
            </a:p>
          </p:txBody>
        </p:sp>
        <p:sp>
          <p:nvSpPr>
            <p:cNvPr id="80" name="直接连接符 115770"/>
            <p:cNvSpPr>
              <a:spLocks noChangeShapeType="1"/>
            </p:cNvSpPr>
            <p:nvPr/>
          </p:nvSpPr>
          <p:spPr bwMode="auto">
            <a:xfrm>
              <a:off x="5664202" y="3444876"/>
              <a:ext cx="41036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1" name="组合 80"/>
          <p:cNvGrpSpPr/>
          <p:nvPr/>
        </p:nvGrpSpPr>
        <p:grpSpPr>
          <a:xfrm>
            <a:off x="1743765" y="4962600"/>
            <a:ext cx="4103688" cy="392113"/>
            <a:chOff x="5664202" y="4025901"/>
            <a:chExt cx="4103688" cy="392113"/>
          </a:xfrm>
        </p:grpSpPr>
        <p:sp>
          <p:nvSpPr>
            <p:cNvPr id="82" name="矩形 115722"/>
            <p:cNvSpPr>
              <a:spLocks noChangeArrowheads="1"/>
            </p:cNvSpPr>
            <p:nvPr/>
          </p:nvSpPr>
          <p:spPr bwMode="auto">
            <a:xfrm>
              <a:off x="9512302" y="4025901"/>
              <a:ext cx="2555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20000"/>
                </a:spcBef>
                <a:buFont typeface="Arial" panose="020B0604020202020204" pitchFamily="34" charset="0"/>
                <a:buChar char="•"/>
              </a:pPr>
              <a:endParaRPr lang="zh-CN" altLang="zh-CN" sz="1200" b="1">
                <a:ea typeface="仿宋_GB2312" pitchFamily="49" charset="-122"/>
              </a:endParaRPr>
            </a:p>
          </p:txBody>
        </p:sp>
        <p:sp>
          <p:nvSpPr>
            <p:cNvPr id="83" name="矩形 115723"/>
            <p:cNvSpPr>
              <a:spLocks noChangeArrowheads="1"/>
            </p:cNvSpPr>
            <p:nvPr/>
          </p:nvSpPr>
          <p:spPr bwMode="auto">
            <a:xfrm>
              <a:off x="9256714" y="4025901"/>
              <a:ext cx="2555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20000"/>
                </a:spcBef>
                <a:buFont typeface="Arial" panose="020B0604020202020204" pitchFamily="34" charset="0"/>
                <a:buChar char="•"/>
              </a:pPr>
              <a:endParaRPr lang="zh-CN" altLang="zh-CN" sz="1200" b="1">
                <a:ea typeface="仿宋_GB2312" pitchFamily="49" charset="-122"/>
              </a:endParaRPr>
            </a:p>
          </p:txBody>
        </p:sp>
        <p:sp>
          <p:nvSpPr>
            <p:cNvPr id="84" name="矩形 115724"/>
            <p:cNvSpPr>
              <a:spLocks noChangeArrowheads="1"/>
            </p:cNvSpPr>
            <p:nvPr/>
          </p:nvSpPr>
          <p:spPr bwMode="auto">
            <a:xfrm>
              <a:off x="9002714" y="4025901"/>
              <a:ext cx="2540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20000"/>
                </a:spcBef>
                <a:buFont typeface="Arial" panose="020B0604020202020204" pitchFamily="34" charset="0"/>
                <a:buChar char="•"/>
              </a:pPr>
              <a:endParaRPr lang="zh-CN" altLang="zh-CN" sz="1200" b="1">
                <a:ea typeface="仿宋_GB2312" pitchFamily="49" charset="-122"/>
              </a:endParaRPr>
            </a:p>
          </p:txBody>
        </p:sp>
        <p:sp>
          <p:nvSpPr>
            <p:cNvPr id="85" name="矩形 115725"/>
            <p:cNvSpPr>
              <a:spLocks noChangeArrowheads="1"/>
            </p:cNvSpPr>
            <p:nvPr/>
          </p:nvSpPr>
          <p:spPr bwMode="auto">
            <a:xfrm>
              <a:off x="8747127" y="4025901"/>
              <a:ext cx="2555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20000"/>
                </a:spcBef>
                <a:buFont typeface="Arial" panose="020B0604020202020204" pitchFamily="34" charset="0"/>
                <a:buChar char="•"/>
              </a:pPr>
              <a:endParaRPr lang="zh-CN" altLang="zh-CN" sz="1200" b="1">
                <a:ea typeface="仿宋_GB2312" pitchFamily="49" charset="-122"/>
              </a:endParaRPr>
            </a:p>
          </p:txBody>
        </p:sp>
        <p:sp>
          <p:nvSpPr>
            <p:cNvPr id="86" name="矩形 115726"/>
            <p:cNvSpPr>
              <a:spLocks noChangeArrowheads="1"/>
            </p:cNvSpPr>
            <p:nvPr/>
          </p:nvSpPr>
          <p:spPr bwMode="auto">
            <a:xfrm>
              <a:off x="8491539" y="4025901"/>
              <a:ext cx="2555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20000"/>
                </a:spcBef>
                <a:buFont typeface="Arial" panose="020B0604020202020204" pitchFamily="34" charset="0"/>
                <a:buChar char="•"/>
              </a:pPr>
              <a:endParaRPr lang="zh-CN" altLang="zh-CN" sz="1200" b="1">
                <a:ea typeface="仿宋_GB2312" pitchFamily="49" charset="-122"/>
              </a:endParaRPr>
            </a:p>
          </p:txBody>
        </p:sp>
        <p:sp>
          <p:nvSpPr>
            <p:cNvPr id="87" name="矩形 115727"/>
            <p:cNvSpPr>
              <a:spLocks noChangeArrowheads="1"/>
            </p:cNvSpPr>
            <p:nvPr/>
          </p:nvSpPr>
          <p:spPr bwMode="auto">
            <a:xfrm>
              <a:off x="8235952" y="4025901"/>
              <a:ext cx="2555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20000"/>
                </a:spcBef>
                <a:buFont typeface="Arial" panose="020B0604020202020204" pitchFamily="34" charset="0"/>
                <a:buChar char="•"/>
              </a:pPr>
              <a:endParaRPr lang="zh-CN" altLang="zh-CN" sz="1200" b="1">
                <a:ea typeface="仿宋_GB2312" pitchFamily="49" charset="-122"/>
              </a:endParaRPr>
            </a:p>
          </p:txBody>
        </p:sp>
        <p:sp>
          <p:nvSpPr>
            <p:cNvPr id="88" name="矩形 115728"/>
            <p:cNvSpPr>
              <a:spLocks noChangeArrowheads="1"/>
            </p:cNvSpPr>
            <p:nvPr/>
          </p:nvSpPr>
          <p:spPr bwMode="auto">
            <a:xfrm>
              <a:off x="7981952" y="4025901"/>
              <a:ext cx="254000" cy="39211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89" name="矩形 115729"/>
            <p:cNvSpPr>
              <a:spLocks noChangeArrowheads="1"/>
            </p:cNvSpPr>
            <p:nvPr/>
          </p:nvSpPr>
          <p:spPr bwMode="auto">
            <a:xfrm>
              <a:off x="7726364" y="4025901"/>
              <a:ext cx="255588" cy="392113"/>
            </a:xfrm>
            <a:prstGeom prst="rect">
              <a:avLst/>
            </a:prstGeom>
            <a:solidFill>
              <a:schemeClr val="tx1">
                <a:lumMod val="85000"/>
                <a:lumOff val="15000"/>
              </a:schemeClr>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0" name="矩形 115730"/>
            <p:cNvSpPr>
              <a:spLocks noChangeArrowheads="1"/>
            </p:cNvSpPr>
            <p:nvPr/>
          </p:nvSpPr>
          <p:spPr bwMode="auto">
            <a:xfrm>
              <a:off x="7470777" y="4025901"/>
              <a:ext cx="255588" cy="39211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1" name="矩形 115731"/>
            <p:cNvSpPr>
              <a:spLocks noChangeArrowheads="1"/>
            </p:cNvSpPr>
            <p:nvPr/>
          </p:nvSpPr>
          <p:spPr bwMode="auto">
            <a:xfrm>
              <a:off x="7215189" y="4025901"/>
              <a:ext cx="255588" cy="39211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2" name="矩形 115732"/>
            <p:cNvSpPr>
              <a:spLocks noChangeArrowheads="1"/>
            </p:cNvSpPr>
            <p:nvPr/>
          </p:nvSpPr>
          <p:spPr bwMode="auto">
            <a:xfrm>
              <a:off x="6959602" y="4025901"/>
              <a:ext cx="255588" cy="392113"/>
            </a:xfrm>
            <a:prstGeom prst="rect">
              <a:avLst/>
            </a:prstGeom>
            <a:solidFill>
              <a:schemeClr val="tx1">
                <a:lumMod val="85000"/>
                <a:lumOff val="15000"/>
              </a:schemeClr>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3" name="矩形 115733"/>
            <p:cNvSpPr>
              <a:spLocks noChangeArrowheads="1"/>
            </p:cNvSpPr>
            <p:nvPr/>
          </p:nvSpPr>
          <p:spPr bwMode="auto">
            <a:xfrm>
              <a:off x="6705602" y="4025901"/>
              <a:ext cx="254000" cy="39211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4" name="矩形 115734"/>
            <p:cNvSpPr>
              <a:spLocks noChangeArrowheads="1"/>
            </p:cNvSpPr>
            <p:nvPr/>
          </p:nvSpPr>
          <p:spPr bwMode="auto">
            <a:xfrm>
              <a:off x="6434139" y="4025901"/>
              <a:ext cx="271463" cy="392113"/>
            </a:xfrm>
            <a:prstGeom prst="rect">
              <a:avLst/>
            </a:prstGeom>
            <a:solidFill>
              <a:schemeClr val="tx1">
                <a:lumMod val="85000"/>
                <a:lumOff val="15000"/>
              </a:schemeClr>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5" name="矩形 115735"/>
            <p:cNvSpPr>
              <a:spLocks noChangeArrowheads="1"/>
            </p:cNvSpPr>
            <p:nvPr/>
          </p:nvSpPr>
          <p:spPr bwMode="auto">
            <a:xfrm>
              <a:off x="6178552" y="4025901"/>
              <a:ext cx="255588" cy="39211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6" name="矩形 115736"/>
            <p:cNvSpPr>
              <a:spLocks noChangeArrowheads="1"/>
            </p:cNvSpPr>
            <p:nvPr/>
          </p:nvSpPr>
          <p:spPr bwMode="auto">
            <a:xfrm>
              <a:off x="5919789" y="4025901"/>
              <a:ext cx="258763" cy="392113"/>
            </a:xfrm>
            <a:prstGeom prst="rect">
              <a:avLst/>
            </a:prstGeom>
            <a:solidFill>
              <a:schemeClr val="tx1">
                <a:lumMod val="85000"/>
                <a:lumOff val="15000"/>
              </a:schemeClr>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7" name="矩形 115737"/>
            <p:cNvSpPr>
              <a:spLocks noChangeArrowheads="1"/>
            </p:cNvSpPr>
            <p:nvPr/>
          </p:nvSpPr>
          <p:spPr bwMode="auto">
            <a:xfrm>
              <a:off x="5664202" y="4025901"/>
              <a:ext cx="255588" cy="392113"/>
            </a:xfrm>
            <a:prstGeom prst="rect">
              <a:avLst/>
            </a:prstGeom>
            <a:solidFill>
              <a:srgbClr val="FFC000"/>
            </a:solidFill>
            <a:ln>
              <a:noFill/>
            </a:ln>
            <a:extLst/>
          </p:spPr>
          <p:txBody>
            <a:bodyPr anchor="ctr"/>
            <a:lstStyle/>
            <a:p>
              <a:pPr marL="342900" indent="-342900"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p>
          </p:txBody>
        </p:sp>
        <p:sp>
          <p:nvSpPr>
            <p:cNvPr id="98" name="直接连接符 115771"/>
            <p:cNvSpPr>
              <a:spLocks noChangeShapeType="1"/>
            </p:cNvSpPr>
            <p:nvPr/>
          </p:nvSpPr>
          <p:spPr bwMode="auto">
            <a:xfrm>
              <a:off x="5664202" y="4418014"/>
              <a:ext cx="41036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9" name="直接连接符 115772"/>
          <p:cNvSpPr>
            <a:spLocks noChangeShapeType="1"/>
          </p:cNvSpPr>
          <p:nvPr/>
        </p:nvSpPr>
        <p:spPr bwMode="auto">
          <a:xfrm>
            <a:off x="1743765" y="4300295"/>
            <a:ext cx="0" cy="9731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直接连接符 115773"/>
          <p:cNvSpPr>
            <a:spLocks noChangeShapeType="1"/>
          </p:cNvSpPr>
          <p:nvPr/>
        </p:nvSpPr>
        <p:spPr bwMode="auto">
          <a:xfrm>
            <a:off x="5847452" y="4300295"/>
            <a:ext cx="0" cy="9731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文本框 115774"/>
          <p:cNvSpPr txBox="1">
            <a:spLocks noChangeArrowheads="1"/>
          </p:cNvSpPr>
          <p:nvPr/>
        </p:nvSpPr>
        <p:spPr bwMode="auto">
          <a:xfrm>
            <a:off x="825108" y="4300295"/>
            <a:ext cx="865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15000"/>
              </a:lnSpc>
              <a:spcBef>
                <a:spcPct val="50000"/>
              </a:spcBef>
            </a:pPr>
            <a:r>
              <a:rPr lang="zh-CN" altLang="en-US" b="1">
                <a:latin typeface="张海山锐线体简" panose="02000000000000000000" pitchFamily="2" charset="-122"/>
                <a:ea typeface="张海山锐线体简" panose="02000000000000000000" pitchFamily="2" charset="-122"/>
              </a:rPr>
              <a:t>之前</a:t>
            </a:r>
          </a:p>
        </p:txBody>
      </p:sp>
      <p:sp>
        <p:nvSpPr>
          <p:cNvPr id="102" name="文本框 115775"/>
          <p:cNvSpPr txBox="1">
            <a:spLocks noChangeArrowheads="1"/>
          </p:cNvSpPr>
          <p:nvPr/>
        </p:nvSpPr>
        <p:spPr bwMode="auto">
          <a:xfrm>
            <a:off x="825108" y="4957838"/>
            <a:ext cx="865188" cy="39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15000"/>
              </a:lnSpc>
              <a:spcBef>
                <a:spcPct val="50000"/>
              </a:spcBef>
            </a:pPr>
            <a:r>
              <a:rPr lang="zh-CN" altLang="en-US" b="1">
                <a:latin typeface="张海山锐线体简" panose="02000000000000000000" pitchFamily="2" charset="-122"/>
                <a:ea typeface="张海山锐线体简" panose="02000000000000000000" pitchFamily="2" charset="-122"/>
              </a:rPr>
              <a:t>之后</a:t>
            </a:r>
          </a:p>
        </p:txBody>
      </p:sp>
      <p:sp>
        <p:nvSpPr>
          <p:cNvPr id="105" name="矩形 115779"/>
          <p:cNvSpPr>
            <a:spLocks noChangeArrowheads="1"/>
          </p:cNvSpPr>
          <p:nvPr/>
        </p:nvSpPr>
        <p:spPr bwMode="auto">
          <a:xfrm>
            <a:off x="3471890" y="5772033"/>
            <a:ext cx="287338" cy="273050"/>
          </a:xfrm>
          <a:prstGeom prst="rect">
            <a:avLst/>
          </a:prstGeom>
          <a:solidFill>
            <a:srgbClr val="FFC000"/>
          </a:solidFill>
          <a:ln>
            <a:noFill/>
          </a:ln>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endParaRPr lang="zh-CN" altLang="en-US" sz="2400" b="1">
              <a:latin typeface="Times New Roman" panose="02020603050405020304" pitchFamily="18" charset="0"/>
              <a:ea typeface="仿宋_GB2312" pitchFamily="49" charset="-122"/>
            </a:endParaRPr>
          </a:p>
        </p:txBody>
      </p:sp>
      <p:sp>
        <p:nvSpPr>
          <p:cNvPr id="107" name="矩形 115781"/>
          <p:cNvSpPr>
            <a:spLocks noChangeArrowheads="1"/>
          </p:cNvSpPr>
          <p:nvPr/>
        </p:nvSpPr>
        <p:spPr bwMode="auto">
          <a:xfrm>
            <a:off x="1155730" y="5767406"/>
            <a:ext cx="287338" cy="273050"/>
          </a:xfrm>
          <a:prstGeom prst="rect">
            <a:avLst/>
          </a:prstGeom>
          <a:solidFill>
            <a:schemeClr val="tx1">
              <a:lumMod val="85000"/>
              <a:lumOff val="15000"/>
            </a:schemeClr>
          </a:solidFill>
          <a:ln>
            <a:noFill/>
          </a:ln>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ctr">
              <a:buFont typeface="Arial" panose="020B0604020202020204" pitchFamily="34" charset="0"/>
              <a:buChar char="•"/>
            </a:pPr>
            <a:r>
              <a:rPr lang="zh-CN" altLang="en-US" sz="1200" b="1">
                <a:latin typeface="宋体" panose="02010600030101010101" pitchFamily="2" charset="-122"/>
                <a:ea typeface="仿宋_GB2312" pitchFamily="49" charset="-122"/>
              </a:rPr>
              <a:t>　</a:t>
            </a:r>
            <a:endParaRPr lang="zh-CN" altLang="en-US" sz="2400" b="1">
              <a:latin typeface="Times New Roman" panose="02020603050405020304" pitchFamily="18" charset="0"/>
              <a:ea typeface="仿宋_GB2312" pitchFamily="49" charset="-122"/>
            </a:endParaRPr>
          </a:p>
        </p:txBody>
      </p:sp>
      <p:sp>
        <p:nvSpPr>
          <p:cNvPr id="108" name="直接连接符 115782"/>
          <p:cNvSpPr>
            <a:spLocks noChangeShapeType="1"/>
          </p:cNvSpPr>
          <p:nvPr/>
        </p:nvSpPr>
        <p:spPr bwMode="auto">
          <a:xfrm>
            <a:off x="1155730" y="5767406"/>
            <a:ext cx="2873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9" name="直接连接符 115783"/>
          <p:cNvSpPr>
            <a:spLocks noChangeShapeType="1"/>
          </p:cNvSpPr>
          <p:nvPr/>
        </p:nvSpPr>
        <p:spPr bwMode="auto">
          <a:xfrm>
            <a:off x="1155730" y="6526231"/>
            <a:ext cx="2873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0" name="直接连接符 115784"/>
          <p:cNvSpPr>
            <a:spLocks noChangeShapeType="1"/>
          </p:cNvSpPr>
          <p:nvPr/>
        </p:nvSpPr>
        <p:spPr bwMode="auto">
          <a:xfrm>
            <a:off x="1155730" y="5767406"/>
            <a:ext cx="0" cy="7588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直接连接符 115785"/>
          <p:cNvSpPr>
            <a:spLocks noChangeShapeType="1"/>
          </p:cNvSpPr>
          <p:nvPr/>
        </p:nvSpPr>
        <p:spPr bwMode="auto">
          <a:xfrm>
            <a:off x="1443067" y="5767406"/>
            <a:ext cx="0" cy="7588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文本框 115786"/>
          <p:cNvSpPr txBox="1">
            <a:spLocks noChangeArrowheads="1"/>
          </p:cNvSpPr>
          <p:nvPr/>
        </p:nvSpPr>
        <p:spPr bwMode="auto">
          <a:xfrm>
            <a:off x="1429892" y="5703117"/>
            <a:ext cx="1894173" cy="410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15000"/>
              </a:lnSpc>
              <a:spcBef>
                <a:spcPct val="50000"/>
              </a:spcBef>
            </a:pPr>
            <a:r>
              <a:rPr lang="zh-CN" altLang="en-US" b="1">
                <a:latin typeface="张海山锐线体简" panose="02000000000000000000" pitchFamily="2" charset="-122"/>
                <a:ea typeface="张海山锐线体简" panose="02000000000000000000" pitchFamily="2" charset="-122"/>
              </a:rPr>
              <a:t>工作占用的</a:t>
            </a:r>
            <a:r>
              <a:rPr lang="zh-CN" altLang="en-US" b="1" smtClean="0">
                <a:latin typeface="张海山锐线体简" panose="02000000000000000000" pitchFamily="2" charset="-122"/>
                <a:ea typeface="张海山锐线体简" panose="02000000000000000000" pitchFamily="2" charset="-122"/>
              </a:rPr>
              <a:t>时间</a:t>
            </a:r>
            <a:endParaRPr lang="zh-CN" altLang="en-US" b="1">
              <a:latin typeface="张海山锐线体简" panose="02000000000000000000" pitchFamily="2" charset="-122"/>
              <a:ea typeface="张海山锐线体简" panose="02000000000000000000" pitchFamily="2" charset="-122"/>
            </a:endParaRPr>
          </a:p>
        </p:txBody>
      </p:sp>
      <p:sp>
        <p:nvSpPr>
          <p:cNvPr id="114" name="文本框 115786"/>
          <p:cNvSpPr txBox="1">
            <a:spLocks noChangeArrowheads="1"/>
          </p:cNvSpPr>
          <p:nvPr/>
        </p:nvSpPr>
        <p:spPr bwMode="auto">
          <a:xfrm>
            <a:off x="3746053" y="5703117"/>
            <a:ext cx="1894172" cy="410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15000"/>
              </a:lnSpc>
              <a:spcBef>
                <a:spcPct val="50000"/>
              </a:spcBef>
            </a:pPr>
            <a:r>
              <a:rPr lang="zh-CN" altLang="en-US" b="1" smtClean="0">
                <a:latin typeface="张海山锐线体简" panose="02000000000000000000" pitchFamily="2" charset="-122"/>
                <a:ea typeface="张海山锐线体简" panose="02000000000000000000" pitchFamily="2" charset="-122"/>
              </a:rPr>
              <a:t>浪费</a:t>
            </a:r>
            <a:r>
              <a:rPr lang="zh-CN" altLang="en-US" b="1">
                <a:latin typeface="张海山锐线体简" panose="02000000000000000000" pitchFamily="2" charset="-122"/>
                <a:ea typeface="张海山锐线体简" panose="02000000000000000000" pitchFamily="2" charset="-122"/>
              </a:rPr>
              <a:t>占用的时间</a:t>
            </a:r>
          </a:p>
        </p:txBody>
      </p:sp>
    </p:spTree>
    <p:extLst>
      <p:ext uri="{BB962C8B-B14F-4D97-AF65-F5344CB8AC3E}">
        <p14:creationId xmlns:p14="http://schemas.microsoft.com/office/powerpoint/2010/main" val="8382078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p:tgtEl>
                                          <p:spTgt spid="25"/>
                                        </p:tgtEl>
                                        <p:attrNameLst>
                                          <p:attrName>ppt_x</p:attrName>
                                        </p:attrNameLst>
                                      </p:cBhvr>
                                      <p:tavLst>
                                        <p:tav tm="0">
                                          <p:val>
                                            <p:strVal val="#ppt_x-#ppt_w*1.125000"/>
                                          </p:val>
                                        </p:tav>
                                        <p:tav tm="100000">
                                          <p:val>
                                            <p:strVal val="#ppt_x"/>
                                          </p:val>
                                        </p:tav>
                                      </p:tavLst>
                                    </p:anim>
                                    <p:animEffect transition="in" filter="wipe(right)">
                                      <p:cBhvr>
                                        <p:cTn id="12" dur="500"/>
                                        <p:tgtEl>
                                          <p:spTgt spid="2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p:tgtEl>
                                          <p:spTgt spid="45"/>
                                        </p:tgtEl>
                                        <p:attrNameLst>
                                          <p:attrName>ppt_x</p:attrName>
                                        </p:attrNameLst>
                                      </p:cBhvr>
                                      <p:tavLst>
                                        <p:tav tm="0">
                                          <p:val>
                                            <p:strVal val="#ppt_x-#ppt_w*1.125000"/>
                                          </p:val>
                                        </p:tav>
                                        <p:tav tm="100000">
                                          <p:val>
                                            <p:strVal val="#ppt_x"/>
                                          </p:val>
                                        </p:tav>
                                      </p:tavLst>
                                    </p:anim>
                                    <p:animEffect transition="in" filter="wipe(right)">
                                      <p:cBhvr>
                                        <p:cTn id="16" dur="500"/>
                                        <p:tgtEl>
                                          <p:spTgt spid="45"/>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Effect transition="in" filter="fade">
                                      <p:cBhvr>
                                        <p:cTn id="38" dur="500"/>
                                        <p:tgtEl>
                                          <p:spTgt spid="40"/>
                                        </p:tgtEl>
                                      </p:cBhvr>
                                    </p:animEffect>
                                  </p:childTnLst>
                                </p:cTn>
                              </p:par>
                            </p:childTnLst>
                          </p:cTn>
                        </p:par>
                        <p:par>
                          <p:cTn id="39" fill="hold">
                            <p:stCondLst>
                              <p:cond delay="2000"/>
                            </p:stCondLst>
                            <p:childTnLst>
                              <p:par>
                                <p:cTn id="40" presetID="17" presetClass="entr" presetSubtype="10" fill="hold"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strVal val="#ppt_h"/>
                                          </p:val>
                                        </p:tav>
                                        <p:tav tm="100000">
                                          <p:val>
                                            <p:strVal val="#ppt_h"/>
                                          </p:val>
                                        </p:tav>
                                      </p:tavLst>
                                    </p:anim>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additive="base">
                                        <p:cTn id="47" dur="500"/>
                                        <p:tgtEl>
                                          <p:spTgt spid="101"/>
                                        </p:tgtEl>
                                        <p:attrNameLst>
                                          <p:attrName>ppt_y</p:attrName>
                                        </p:attrNameLst>
                                      </p:cBhvr>
                                      <p:tavLst>
                                        <p:tav tm="0">
                                          <p:val>
                                            <p:strVal val="#ppt_y+#ppt_h*1.125000"/>
                                          </p:val>
                                        </p:tav>
                                        <p:tav tm="100000">
                                          <p:val>
                                            <p:strVal val="#ppt_y"/>
                                          </p:val>
                                        </p:tav>
                                      </p:tavLst>
                                    </p:anim>
                                    <p:animEffect transition="in" filter="wipe(up)">
                                      <p:cBhvr>
                                        <p:cTn id="48" dur="500"/>
                                        <p:tgtEl>
                                          <p:spTgt spid="101"/>
                                        </p:tgtEl>
                                      </p:cBhvr>
                                    </p:animEffect>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wipe(left)">
                                      <p:cBhvr>
                                        <p:cTn id="52" dur="500"/>
                                        <p:tgtEl>
                                          <p:spTgt spid="63"/>
                                        </p:tgtEl>
                                      </p:cBhvr>
                                    </p:animEffect>
                                  </p:childTnLst>
                                </p:cTn>
                              </p:par>
                            </p:childTnLst>
                          </p:cTn>
                        </p:par>
                        <p:par>
                          <p:cTn id="53" fill="hold">
                            <p:stCondLst>
                              <p:cond delay="3500"/>
                            </p:stCondLst>
                            <p:childTnLst>
                              <p:par>
                                <p:cTn id="54" presetID="12" presetClass="entr" presetSubtype="4" fill="hold" grpId="0" nodeType="afterEffect">
                                  <p:stCondLst>
                                    <p:cond delay="0"/>
                                  </p:stCondLst>
                                  <p:childTnLst>
                                    <p:set>
                                      <p:cBhvr>
                                        <p:cTn id="55" dur="1" fill="hold">
                                          <p:stCondLst>
                                            <p:cond delay="0"/>
                                          </p:stCondLst>
                                        </p:cTn>
                                        <p:tgtEl>
                                          <p:spTgt spid="102"/>
                                        </p:tgtEl>
                                        <p:attrNameLst>
                                          <p:attrName>style.visibility</p:attrName>
                                        </p:attrNameLst>
                                      </p:cBhvr>
                                      <p:to>
                                        <p:strVal val="visible"/>
                                      </p:to>
                                    </p:set>
                                    <p:anim calcmode="lin" valueType="num">
                                      <p:cBhvr additive="base">
                                        <p:cTn id="56" dur="500"/>
                                        <p:tgtEl>
                                          <p:spTgt spid="102"/>
                                        </p:tgtEl>
                                        <p:attrNameLst>
                                          <p:attrName>ppt_y</p:attrName>
                                        </p:attrNameLst>
                                      </p:cBhvr>
                                      <p:tavLst>
                                        <p:tav tm="0">
                                          <p:val>
                                            <p:strVal val="#ppt_y+#ppt_h*1.125000"/>
                                          </p:val>
                                        </p:tav>
                                        <p:tav tm="100000">
                                          <p:val>
                                            <p:strVal val="#ppt_y"/>
                                          </p:val>
                                        </p:tav>
                                      </p:tavLst>
                                    </p:anim>
                                    <p:animEffect transition="in" filter="wipe(up)">
                                      <p:cBhvr>
                                        <p:cTn id="57" dur="500"/>
                                        <p:tgtEl>
                                          <p:spTgt spid="102"/>
                                        </p:tgtEl>
                                      </p:cBhvr>
                                    </p:animEffect>
                                  </p:childTnLst>
                                </p:cTn>
                              </p:par>
                            </p:childTnLst>
                          </p:cTn>
                        </p:par>
                        <p:par>
                          <p:cTn id="58" fill="hold">
                            <p:stCondLst>
                              <p:cond delay="4000"/>
                            </p:stCondLst>
                            <p:childTnLst>
                              <p:par>
                                <p:cTn id="59" presetID="22" presetClass="entr" presetSubtype="8" fill="hold"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4500"/>
                            </p:stCondLst>
                            <p:childTnLst>
                              <p:par>
                                <p:cTn id="63" presetID="53" presetClass="entr" presetSubtype="16" fill="hold" grpId="0" nodeType="afterEffect">
                                  <p:stCondLst>
                                    <p:cond delay="0"/>
                                  </p:stCondLst>
                                  <p:childTnLst>
                                    <p:set>
                                      <p:cBhvr>
                                        <p:cTn id="64" dur="1" fill="hold">
                                          <p:stCondLst>
                                            <p:cond delay="0"/>
                                          </p:stCondLst>
                                        </p:cTn>
                                        <p:tgtEl>
                                          <p:spTgt spid="107"/>
                                        </p:tgtEl>
                                        <p:attrNameLst>
                                          <p:attrName>style.visibility</p:attrName>
                                        </p:attrNameLst>
                                      </p:cBhvr>
                                      <p:to>
                                        <p:strVal val="visible"/>
                                      </p:to>
                                    </p:set>
                                    <p:anim calcmode="lin" valueType="num">
                                      <p:cBhvr>
                                        <p:cTn id="65" dur="500" fill="hold"/>
                                        <p:tgtEl>
                                          <p:spTgt spid="107"/>
                                        </p:tgtEl>
                                        <p:attrNameLst>
                                          <p:attrName>ppt_w</p:attrName>
                                        </p:attrNameLst>
                                      </p:cBhvr>
                                      <p:tavLst>
                                        <p:tav tm="0">
                                          <p:val>
                                            <p:fltVal val="0"/>
                                          </p:val>
                                        </p:tav>
                                        <p:tav tm="100000">
                                          <p:val>
                                            <p:strVal val="#ppt_w"/>
                                          </p:val>
                                        </p:tav>
                                      </p:tavLst>
                                    </p:anim>
                                    <p:anim calcmode="lin" valueType="num">
                                      <p:cBhvr>
                                        <p:cTn id="66" dur="500" fill="hold"/>
                                        <p:tgtEl>
                                          <p:spTgt spid="107"/>
                                        </p:tgtEl>
                                        <p:attrNameLst>
                                          <p:attrName>ppt_h</p:attrName>
                                        </p:attrNameLst>
                                      </p:cBhvr>
                                      <p:tavLst>
                                        <p:tav tm="0">
                                          <p:val>
                                            <p:fltVal val="0"/>
                                          </p:val>
                                        </p:tav>
                                        <p:tav tm="100000">
                                          <p:val>
                                            <p:strVal val="#ppt_h"/>
                                          </p:val>
                                        </p:tav>
                                      </p:tavLst>
                                    </p:anim>
                                    <p:animEffect transition="in" filter="fade">
                                      <p:cBhvr>
                                        <p:cTn id="67" dur="500"/>
                                        <p:tgtEl>
                                          <p:spTgt spid="107"/>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500" fill="hold"/>
                                        <p:tgtEl>
                                          <p:spTgt spid="105"/>
                                        </p:tgtEl>
                                        <p:attrNameLst>
                                          <p:attrName>ppt_w</p:attrName>
                                        </p:attrNameLst>
                                      </p:cBhvr>
                                      <p:tavLst>
                                        <p:tav tm="0">
                                          <p:val>
                                            <p:fltVal val="0"/>
                                          </p:val>
                                        </p:tav>
                                        <p:tav tm="100000">
                                          <p:val>
                                            <p:strVal val="#ppt_w"/>
                                          </p:val>
                                        </p:tav>
                                      </p:tavLst>
                                    </p:anim>
                                    <p:anim calcmode="lin" valueType="num">
                                      <p:cBhvr>
                                        <p:cTn id="71" dur="500" fill="hold"/>
                                        <p:tgtEl>
                                          <p:spTgt spid="105"/>
                                        </p:tgtEl>
                                        <p:attrNameLst>
                                          <p:attrName>ppt_h</p:attrName>
                                        </p:attrNameLst>
                                      </p:cBhvr>
                                      <p:tavLst>
                                        <p:tav tm="0">
                                          <p:val>
                                            <p:fltVal val="0"/>
                                          </p:val>
                                        </p:tav>
                                        <p:tav tm="100000">
                                          <p:val>
                                            <p:strVal val="#ppt_h"/>
                                          </p:val>
                                        </p:tav>
                                      </p:tavLst>
                                    </p:anim>
                                    <p:animEffect transition="in" filter="fade">
                                      <p:cBhvr>
                                        <p:cTn id="72" dur="500"/>
                                        <p:tgtEl>
                                          <p:spTgt spid="105"/>
                                        </p:tgtEl>
                                      </p:cBhvr>
                                    </p:animEffect>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112"/>
                                        </p:tgtEl>
                                        <p:attrNameLst>
                                          <p:attrName>style.visibility</p:attrName>
                                        </p:attrNameLst>
                                      </p:cBhvr>
                                      <p:to>
                                        <p:strVal val="visible"/>
                                      </p:to>
                                    </p:set>
                                    <p:animEffect transition="in" filter="fade">
                                      <p:cBhvr>
                                        <p:cTn id="76" dur="500"/>
                                        <p:tgtEl>
                                          <p:spTgt spid="11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14"/>
                                        </p:tgtEl>
                                        <p:attrNameLst>
                                          <p:attrName>style.visibility</p:attrName>
                                        </p:attrNameLst>
                                      </p:cBhvr>
                                      <p:to>
                                        <p:strVal val="visible"/>
                                      </p:to>
                                    </p:set>
                                    <p:animEffect transition="in" filter="fade">
                                      <p:cBhvr>
                                        <p:cTn id="79"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7" grpId="0"/>
      <p:bldP spid="40" grpId="0"/>
      <p:bldP spid="45" grpId="0"/>
      <p:bldP spid="101" grpId="0"/>
      <p:bldP spid="102" grpId="0"/>
      <p:bldP spid="105" grpId="0" animBg="1"/>
      <p:bldP spid="107" grpId="0" animBg="1"/>
      <p:bldP spid="112" grpId="0"/>
      <p:bldP spid="1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1072357"/>
            <a:chOff x="85010" y="397799"/>
            <a:chExt cx="3503980" cy="1072357"/>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954107"/>
            </a:xfrm>
            <a:prstGeom prst="rect">
              <a:avLst/>
            </a:prstGeom>
            <a:noFill/>
            <a:effectLst/>
          </p:spPr>
          <p:txBody>
            <a:bodyPr wrap="square" rtlCol="0">
              <a:spAutoFit/>
            </a:bodyPr>
            <a:lstStyle/>
            <a:p>
              <a:pPr algn="ctr"/>
              <a:r>
                <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rPr>
                <a:t>为何</a:t>
              </a: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要进行精益生产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02</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grpSp>
        <p:nvGrpSpPr>
          <p:cNvPr id="10" name="组合 9"/>
          <p:cNvGrpSpPr/>
          <p:nvPr/>
        </p:nvGrpSpPr>
        <p:grpSpPr>
          <a:xfrm>
            <a:off x="4479973" y="2353782"/>
            <a:ext cx="3232054" cy="3158787"/>
            <a:chOff x="4479973" y="2130262"/>
            <a:chExt cx="3232054" cy="3158787"/>
          </a:xfrm>
        </p:grpSpPr>
        <p:sp>
          <p:nvSpPr>
            <p:cNvPr id="11" name="新月形 10"/>
            <p:cNvSpPr/>
            <p:nvPr/>
          </p:nvSpPr>
          <p:spPr bwMode="auto">
            <a:xfrm rot="20751297">
              <a:off x="4479973" y="2351989"/>
              <a:ext cx="1493304" cy="2929114"/>
            </a:xfrm>
            <a:prstGeom prst="moon">
              <a:avLst>
                <a:gd name="adj" fmla="val 15190"/>
              </a:avLst>
            </a:prstGeom>
            <a:solidFill>
              <a:schemeClr val="tx1">
                <a:lumMod val="85000"/>
                <a:lumOff val="15000"/>
              </a:schemeClr>
            </a:solidFill>
            <a:ln w="3175"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a:ea typeface="宋体"/>
              </a:endParaRPr>
            </a:p>
          </p:txBody>
        </p:sp>
        <p:sp>
          <p:nvSpPr>
            <p:cNvPr id="12" name="新月形 11"/>
            <p:cNvSpPr/>
            <p:nvPr/>
          </p:nvSpPr>
          <p:spPr bwMode="auto">
            <a:xfrm rot="4551297">
              <a:off x="5259125" y="1369237"/>
              <a:ext cx="1464557" cy="2986608"/>
            </a:xfrm>
            <a:prstGeom prst="moon">
              <a:avLst>
                <a:gd name="adj" fmla="val 15190"/>
              </a:avLst>
            </a:prstGeom>
            <a:solidFill>
              <a:srgbClr val="FFC000"/>
            </a:solidFill>
            <a:ln w="3175"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a:ea typeface="宋体"/>
              </a:endParaRPr>
            </a:p>
          </p:txBody>
        </p:sp>
        <p:sp>
          <p:nvSpPr>
            <p:cNvPr id="13" name="新月形 12"/>
            <p:cNvSpPr/>
            <p:nvPr/>
          </p:nvSpPr>
          <p:spPr bwMode="auto">
            <a:xfrm rot="9951297">
              <a:off x="6218723" y="2148818"/>
              <a:ext cx="1493304" cy="2929114"/>
            </a:xfrm>
            <a:prstGeom prst="moon">
              <a:avLst>
                <a:gd name="adj" fmla="val 15190"/>
              </a:avLst>
            </a:prstGeom>
            <a:solidFill>
              <a:schemeClr val="tx1">
                <a:lumMod val="85000"/>
                <a:lumOff val="15000"/>
              </a:schemeClr>
            </a:solidFill>
            <a:ln w="3175"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a:ea typeface="宋体"/>
              </a:endParaRPr>
            </a:p>
          </p:txBody>
        </p:sp>
        <p:sp>
          <p:nvSpPr>
            <p:cNvPr id="14" name="新月形 13"/>
            <p:cNvSpPr/>
            <p:nvPr/>
          </p:nvSpPr>
          <p:spPr bwMode="auto">
            <a:xfrm rot="15351297">
              <a:off x="5481126" y="3063467"/>
              <a:ext cx="1464557" cy="2986608"/>
            </a:xfrm>
            <a:prstGeom prst="moon">
              <a:avLst>
                <a:gd name="adj" fmla="val 15190"/>
              </a:avLst>
            </a:prstGeom>
            <a:solidFill>
              <a:srgbClr val="FFC000"/>
            </a:solidFill>
            <a:ln w="3175"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a:ea typeface="宋体"/>
              </a:endParaRPr>
            </a:p>
          </p:txBody>
        </p:sp>
      </p:grpSp>
      <p:sp>
        <p:nvSpPr>
          <p:cNvPr id="15" name="TextBox 11"/>
          <p:cNvSpPr txBox="1">
            <a:spLocks noChangeArrowheads="1"/>
          </p:cNvSpPr>
          <p:nvPr/>
        </p:nvSpPr>
        <p:spPr bwMode="auto">
          <a:xfrm flipH="1">
            <a:off x="4820808" y="3719317"/>
            <a:ext cx="2563813" cy="52322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2800" kern="0" smtClean="0">
                <a:solidFill>
                  <a:schemeClr val="tx1">
                    <a:lumMod val="85000"/>
                    <a:lumOff val="15000"/>
                  </a:schemeClr>
                </a:solidFill>
                <a:latin typeface="汉仪菱心体简" panose="02010609000101010101" pitchFamily="49" charset="-122"/>
                <a:ea typeface="汉仪菱心体简" panose="02010609000101010101" pitchFamily="49" charset="-122"/>
              </a:rPr>
              <a:t>增值与浪费</a:t>
            </a:r>
            <a:endParaRPr lang="en-US" altLang="zh-CN" sz="2800" kern="0" dirty="0">
              <a:solidFill>
                <a:schemeClr val="tx1">
                  <a:lumMod val="85000"/>
                  <a:lumOff val="15000"/>
                </a:schemeClr>
              </a:solidFill>
              <a:latin typeface="汉仪菱心体简" panose="02010609000101010101" pitchFamily="49" charset="-122"/>
              <a:ea typeface="汉仪菱心体简" panose="02010609000101010101" pitchFamily="49" charset="-122"/>
            </a:endParaRPr>
          </a:p>
        </p:txBody>
      </p:sp>
      <p:cxnSp>
        <p:nvCxnSpPr>
          <p:cNvPr id="16" name="直接连接符 34"/>
          <p:cNvCxnSpPr>
            <a:cxnSpLocks noChangeShapeType="1"/>
          </p:cNvCxnSpPr>
          <p:nvPr/>
        </p:nvCxnSpPr>
        <p:spPr bwMode="auto">
          <a:xfrm flipH="1">
            <a:off x="2132454" y="4386856"/>
            <a:ext cx="2543175" cy="0"/>
          </a:xfrm>
          <a:prstGeom prst="line">
            <a:avLst/>
          </a:prstGeom>
          <a:noFill/>
          <a:ln w="12700" algn="ctr">
            <a:solidFill>
              <a:schemeClr val="tx1">
                <a:lumMod val="85000"/>
                <a:lumOff val="15000"/>
              </a:schemeClr>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19" name="直接连接符 37"/>
          <p:cNvCxnSpPr>
            <a:cxnSpLocks noChangeShapeType="1"/>
          </p:cNvCxnSpPr>
          <p:nvPr/>
        </p:nvCxnSpPr>
        <p:spPr bwMode="auto">
          <a:xfrm flipH="1">
            <a:off x="7618385" y="4386856"/>
            <a:ext cx="2622895" cy="0"/>
          </a:xfrm>
          <a:prstGeom prst="line">
            <a:avLst/>
          </a:prstGeom>
          <a:noFill/>
          <a:ln w="12700" algn="ctr">
            <a:solidFill>
              <a:schemeClr val="tx1">
                <a:lumMod val="85000"/>
                <a:lumOff val="15000"/>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21" name="TextBox 13"/>
          <p:cNvSpPr txBox="1">
            <a:spLocks noChangeArrowheads="1"/>
          </p:cNvSpPr>
          <p:nvPr/>
        </p:nvSpPr>
        <p:spPr bwMode="auto">
          <a:xfrm>
            <a:off x="1311476" y="2622605"/>
            <a:ext cx="16139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3600" smtClean="0">
                <a:solidFill>
                  <a:srgbClr val="FFC000"/>
                </a:solidFill>
                <a:latin typeface="张海山锐谐体" panose="02000000000000000000" pitchFamily="2" charset="-122"/>
                <a:ea typeface="张海山锐谐体" panose="02000000000000000000" pitchFamily="2" charset="-122"/>
                <a:sym typeface="Arial" panose="020B0604020202020204" pitchFamily="34" charset="0"/>
              </a:rPr>
              <a:t>增值</a:t>
            </a:r>
            <a:endParaRPr lang="en-US" altLang="zh-CN" sz="3600">
              <a:solidFill>
                <a:srgbClr val="FFC000"/>
              </a:solidFill>
              <a:latin typeface="张海山锐谐体" panose="02000000000000000000" pitchFamily="2" charset="-122"/>
              <a:ea typeface="张海山锐谐体" panose="02000000000000000000" pitchFamily="2" charset="-122"/>
              <a:sym typeface="Arial" panose="020B0604020202020204" pitchFamily="34" charset="0"/>
            </a:endParaRPr>
          </a:p>
        </p:txBody>
      </p:sp>
      <p:sp>
        <p:nvSpPr>
          <p:cNvPr id="22" name="TextBox 13"/>
          <p:cNvSpPr txBox="1">
            <a:spLocks noChangeArrowheads="1"/>
          </p:cNvSpPr>
          <p:nvPr/>
        </p:nvSpPr>
        <p:spPr bwMode="auto">
          <a:xfrm>
            <a:off x="447565" y="3298523"/>
            <a:ext cx="3341801"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05000"/>
              </a:lnSpc>
              <a:spcBef>
                <a:spcPct val="50000"/>
              </a:spcBef>
            </a:pPr>
            <a:r>
              <a:rPr lang="zh-CN" altLang="en-US">
                <a:solidFill>
                  <a:schemeClr val="tx1">
                    <a:lumMod val="85000"/>
                    <a:lumOff val="15000"/>
                  </a:schemeClr>
                </a:solidFill>
                <a:latin typeface="张海山锐线体简" panose="02000000000000000000" pitchFamily="2" charset="-122"/>
                <a:ea typeface="张海山锐线体简" panose="02000000000000000000" pitchFamily="2" charset="-122"/>
              </a:rPr>
              <a:t>（第一次）改变材料或信息的大小、形状、准备、形式或功能等来</a:t>
            </a:r>
            <a:r>
              <a:rPr lang="zh-CN" altLang="en-US" b="1">
                <a:solidFill>
                  <a:schemeClr val="tx1">
                    <a:lumMod val="85000"/>
                    <a:lumOff val="15000"/>
                  </a:schemeClr>
                </a:solidFill>
                <a:latin typeface="张海山锐线体简" panose="02000000000000000000" pitchFamily="2" charset="-122"/>
                <a:ea typeface="张海山锐线体简" panose="02000000000000000000" pitchFamily="2" charset="-122"/>
              </a:rPr>
              <a:t>满足顾客的要求</a:t>
            </a:r>
            <a:r>
              <a:rPr lang="zh-CN" altLang="en-US">
                <a:solidFill>
                  <a:schemeClr val="tx1">
                    <a:lumMod val="85000"/>
                    <a:lumOff val="15000"/>
                  </a:schemeClr>
                </a:solidFill>
                <a:latin typeface="张海山锐线体简" panose="02000000000000000000" pitchFamily="2" charset="-122"/>
                <a:ea typeface="张海山锐线体简" panose="02000000000000000000" pitchFamily="2" charset="-122"/>
              </a:rPr>
              <a:t>的活动</a:t>
            </a:r>
          </a:p>
        </p:txBody>
      </p:sp>
      <p:sp>
        <p:nvSpPr>
          <p:cNvPr id="27" name="TextBox 13"/>
          <p:cNvSpPr txBox="1">
            <a:spLocks noChangeArrowheads="1"/>
          </p:cNvSpPr>
          <p:nvPr/>
        </p:nvSpPr>
        <p:spPr bwMode="auto">
          <a:xfrm>
            <a:off x="9426319" y="2622605"/>
            <a:ext cx="16139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3600">
                <a:solidFill>
                  <a:srgbClr val="FFC000"/>
                </a:solidFill>
                <a:latin typeface="张海山锐谐体" panose="02000000000000000000" pitchFamily="2" charset="-122"/>
                <a:ea typeface="张海山锐谐体" panose="02000000000000000000" pitchFamily="2" charset="-122"/>
                <a:sym typeface="Arial" panose="020B0604020202020204" pitchFamily="34" charset="0"/>
              </a:rPr>
              <a:t>浪费</a:t>
            </a:r>
            <a:endParaRPr lang="en-US" altLang="zh-CN" sz="3600">
              <a:solidFill>
                <a:srgbClr val="FFC000"/>
              </a:solidFill>
              <a:latin typeface="张海山锐谐体" panose="02000000000000000000" pitchFamily="2" charset="-122"/>
              <a:ea typeface="张海山锐谐体" panose="02000000000000000000" pitchFamily="2" charset="-122"/>
              <a:sym typeface="Arial" panose="020B0604020202020204" pitchFamily="34" charset="0"/>
            </a:endParaRPr>
          </a:p>
        </p:txBody>
      </p:sp>
      <p:sp>
        <p:nvSpPr>
          <p:cNvPr id="28" name="TextBox 13"/>
          <p:cNvSpPr txBox="1">
            <a:spLocks noChangeArrowheads="1"/>
          </p:cNvSpPr>
          <p:nvPr/>
        </p:nvSpPr>
        <p:spPr bwMode="auto">
          <a:xfrm>
            <a:off x="8630217" y="3298523"/>
            <a:ext cx="320618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05000"/>
              </a:lnSpc>
              <a:spcBef>
                <a:spcPct val="50000"/>
              </a:spcBef>
            </a:pPr>
            <a:r>
              <a:rPr lang="zh-CN" altLang="en-US">
                <a:solidFill>
                  <a:schemeClr val="tx1">
                    <a:lumMod val="85000"/>
                    <a:lumOff val="15000"/>
                  </a:schemeClr>
                </a:solidFill>
                <a:latin typeface="张海山锐线体简" panose="02000000000000000000" pitchFamily="2" charset="-122"/>
                <a:ea typeface="张海山锐线体简" panose="02000000000000000000" pitchFamily="2" charset="-122"/>
              </a:rPr>
              <a:t>任何消耗了资源却没有为顾客创造价值的活动</a:t>
            </a:r>
            <a:r>
              <a:rPr lang="en-US" altLang="zh-CN">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b="1">
                <a:solidFill>
                  <a:schemeClr val="tx1">
                    <a:lumMod val="85000"/>
                    <a:lumOff val="15000"/>
                  </a:schemeClr>
                </a:solidFill>
                <a:latin typeface="张海山锐线体简" panose="02000000000000000000" pitchFamily="2" charset="-122"/>
                <a:ea typeface="张海山锐线体简" panose="02000000000000000000" pitchFamily="2" charset="-122"/>
              </a:rPr>
              <a:t>不用于满足顾客要求</a:t>
            </a:r>
            <a:r>
              <a:rPr lang="zh-CN" altLang="en-US">
                <a:solidFill>
                  <a:schemeClr val="tx1">
                    <a:lumMod val="85000"/>
                    <a:lumOff val="15000"/>
                  </a:schemeClr>
                </a:solidFill>
                <a:latin typeface="张海山锐线体简" panose="02000000000000000000" pitchFamily="2" charset="-122"/>
                <a:ea typeface="张海山锐线体简" panose="02000000000000000000" pitchFamily="2" charset="-122"/>
              </a:rPr>
              <a:t>的时间或财力的活动</a:t>
            </a:r>
            <a:r>
              <a:rPr lang="en-US" altLang="zh-CN">
                <a:solidFill>
                  <a:schemeClr val="tx1">
                    <a:lumMod val="85000"/>
                    <a:lumOff val="15000"/>
                  </a:schemeClr>
                </a:solidFill>
                <a:latin typeface="张海山锐线体简" panose="02000000000000000000" pitchFamily="2" charset="-122"/>
                <a:ea typeface="张海山锐线体简" panose="02000000000000000000" pitchFamily="2" charset="-122"/>
              </a:rPr>
              <a:t>)</a:t>
            </a:r>
          </a:p>
        </p:txBody>
      </p:sp>
    </p:spTree>
    <p:extLst>
      <p:ext uri="{BB962C8B-B14F-4D97-AF65-F5344CB8AC3E}">
        <p14:creationId xmlns:p14="http://schemas.microsoft.com/office/powerpoint/2010/main" val="159145881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360"/>
                                          </p:val>
                                        </p:tav>
                                        <p:tav tm="100000">
                                          <p:val>
                                            <p:fltVal val="0"/>
                                          </p:val>
                                        </p:tav>
                                      </p:tavLst>
                                    </p:anim>
                                    <p:animEffect transition="in" filter="fade">
                                      <p:cBhvr>
                                        <p:cTn id="10" dur="500"/>
                                        <p:tgtEl>
                                          <p:spTgt spid="10"/>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ppt_x</p:attrName>
                                        </p:attrNameLst>
                                      </p:cBhvr>
                                      <p:tavLst>
                                        <p:tav tm="0">
                                          <p:val>
                                            <p:strVal val="#ppt_x-#ppt_w*1.125000"/>
                                          </p:val>
                                        </p:tav>
                                        <p:tav tm="100000">
                                          <p:val>
                                            <p:strVal val="#ppt_x"/>
                                          </p:val>
                                        </p:tav>
                                      </p:tavLst>
                                    </p:anim>
                                    <p:animEffect transition="in" filter="wipe(right)">
                                      <p:cBhvr>
                                        <p:cTn id="21" dur="500"/>
                                        <p:tgtEl>
                                          <p:spTgt spid="19"/>
                                        </p:tgtEl>
                                      </p:cBhvr>
                                    </p:animEffect>
                                  </p:childTnLst>
                                </p:cTn>
                              </p:par>
                              <p:par>
                                <p:cTn id="22" presetID="12" presetClass="entr" presetSubtype="2"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ppt_x</p:attrName>
                                        </p:attrNameLst>
                                      </p:cBhvr>
                                      <p:tavLst>
                                        <p:tav tm="0">
                                          <p:val>
                                            <p:strVal val="#ppt_x+#ppt_w*1.125000"/>
                                          </p:val>
                                        </p:tav>
                                        <p:tav tm="100000">
                                          <p:val>
                                            <p:strVal val="#ppt_x"/>
                                          </p:val>
                                        </p:tav>
                                      </p:tavLst>
                                    </p:anim>
                                    <p:animEffect transition="in" filter="wipe(left)">
                                      <p:cBhvr>
                                        <p:cTn id="25" dur="500"/>
                                        <p:tgtEl>
                                          <p:spTgt spid="16"/>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childTnLst>
                          </p:cTn>
                        </p:par>
                        <p:par>
                          <p:cTn id="37" fill="hold">
                            <p:stCondLst>
                              <p:cond delay="2000"/>
                            </p:stCondLst>
                            <p:childTnLst>
                              <p:par>
                                <p:cTn id="38" presetID="12" presetClass="entr" presetSubtype="1"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p:tgtEl>
                                          <p:spTgt spid="28"/>
                                        </p:tgtEl>
                                        <p:attrNameLst>
                                          <p:attrName>ppt_y</p:attrName>
                                        </p:attrNameLst>
                                      </p:cBhvr>
                                      <p:tavLst>
                                        <p:tav tm="0">
                                          <p:val>
                                            <p:strVal val="#ppt_y-#ppt_h*1.125000"/>
                                          </p:val>
                                        </p:tav>
                                        <p:tav tm="100000">
                                          <p:val>
                                            <p:strVal val="#ppt_y"/>
                                          </p:val>
                                        </p:tav>
                                      </p:tavLst>
                                    </p:anim>
                                    <p:animEffect transition="in" filter="wipe(down)">
                                      <p:cBhvr>
                                        <p:cTn id="41" dur="500"/>
                                        <p:tgtEl>
                                          <p:spTgt spid="28"/>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down)">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P spid="22" grpId="0"/>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1072357"/>
            <a:chOff x="85010" y="397799"/>
            <a:chExt cx="3503980" cy="1072357"/>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954107"/>
            </a:xfrm>
            <a:prstGeom prst="rect">
              <a:avLst/>
            </a:prstGeom>
            <a:noFill/>
            <a:effectLst/>
          </p:spPr>
          <p:txBody>
            <a:bodyPr wrap="square" rtlCol="0">
              <a:spAutoFit/>
            </a:bodyPr>
            <a:lstStyle/>
            <a:p>
              <a:pPr algn="ctr"/>
              <a:r>
                <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rPr>
                <a:t>为何</a:t>
              </a: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要进行精益生产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02</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10" name="Title 1"/>
          <p:cNvSpPr txBox="1">
            <a:spLocks noChangeArrowheads="1"/>
          </p:cNvSpPr>
          <p:nvPr/>
        </p:nvSpPr>
        <p:spPr bwMode="auto">
          <a:xfrm>
            <a:off x="6776305" y="2120040"/>
            <a:ext cx="4095750" cy="91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ts val="3338"/>
              </a:lnSpc>
            </a:pPr>
            <a:r>
              <a:rPr lang="en-US" altLang="zh-CN" sz="4200">
                <a:solidFill>
                  <a:schemeClr val="bg1"/>
                </a:solidFill>
                <a:latin typeface="Bebas Neue"/>
              </a:rPr>
              <a:t>Business</a:t>
            </a:r>
          </a:p>
          <a:p>
            <a:pPr eaLnBrk="1" hangingPunct="1">
              <a:lnSpc>
                <a:spcPts val="3338"/>
              </a:lnSpc>
            </a:pP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精益生产的意义</a:t>
            </a:r>
            <a:r>
              <a:rPr lang="en-US" altLang="zh-CN" sz="4200" smtClean="0">
                <a:solidFill>
                  <a:schemeClr val="tx1">
                    <a:lumMod val="85000"/>
                    <a:lumOff val="15000"/>
                  </a:schemeClr>
                </a:solidFill>
                <a:latin typeface="张海山锐谐体" panose="02000000000000000000" pitchFamily="2" charset="-122"/>
                <a:ea typeface="张海山锐谐体" panose="02000000000000000000" pitchFamily="2" charset="-122"/>
              </a:rPr>
              <a:t> </a:t>
            </a:r>
            <a:r>
              <a:rPr lang="en-US" altLang="zh-CN" sz="4200">
                <a:solidFill>
                  <a:schemeClr val="bg1"/>
                </a:solidFill>
                <a:latin typeface="Bebas Neue"/>
              </a:rPr>
              <a:t>ready</a:t>
            </a:r>
          </a:p>
        </p:txBody>
      </p:sp>
      <p:grpSp>
        <p:nvGrpSpPr>
          <p:cNvPr id="11" name="组合 10"/>
          <p:cNvGrpSpPr/>
          <p:nvPr/>
        </p:nvGrpSpPr>
        <p:grpSpPr>
          <a:xfrm>
            <a:off x="493713" y="2316995"/>
            <a:ext cx="5638799" cy="4546600"/>
            <a:chOff x="493713" y="1830854"/>
            <a:chExt cx="5638799" cy="4546600"/>
          </a:xfrm>
        </p:grpSpPr>
        <p:sp>
          <p:nvSpPr>
            <p:cNvPr id="12" name="Freeform 6"/>
            <p:cNvSpPr>
              <a:spLocks/>
            </p:cNvSpPr>
            <p:nvPr/>
          </p:nvSpPr>
          <p:spPr bwMode="auto">
            <a:xfrm flipH="1">
              <a:off x="493713" y="1830854"/>
              <a:ext cx="5605463" cy="4546600"/>
            </a:xfrm>
            <a:custGeom>
              <a:avLst/>
              <a:gdLst>
                <a:gd name="T0" fmla="*/ 0 w 4332"/>
                <a:gd name="T1" fmla="*/ 0 h 3638"/>
                <a:gd name="T2" fmla="*/ 1268087 w 4332"/>
                <a:gd name="T3" fmla="*/ 319937 h 3638"/>
                <a:gd name="T4" fmla="*/ 2540056 w 4332"/>
                <a:gd name="T5" fmla="*/ 628626 h 3638"/>
                <a:gd name="T6" fmla="*/ 2012118 w 4332"/>
                <a:gd name="T7" fmla="*/ 1148523 h 3638"/>
                <a:gd name="T8" fmla="*/ 5605463 w 4332"/>
                <a:gd name="T9" fmla="*/ 4546600 h 3638"/>
                <a:gd name="T10" fmla="*/ 4061761 w 4332"/>
                <a:gd name="T11" fmla="*/ 4546600 h 3638"/>
                <a:gd name="T12" fmla="*/ 2972241 w 4332"/>
                <a:gd name="T13" fmla="*/ 3515554 h 3638"/>
                <a:gd name="T14" fmla="*/ 3238798 w 4332"/>
                <a:gd name="T15" fmla="*/ 3253106 h 3638"/>
                <a:gd name="T16" fmla="*/ 3482064 w 4332"/>
                <a:gd name="T17" fmla="*/ 3014403 h 3638"/>
                <a:gd name="T18" fmla="*/ 3146927 w 4332"/>
                <a:gd name="T19" fmla="*/ 2933169 h 3638"/>
                <a:gd name="T20" fmla="*/ 2167394 w 4332"/>
                <a:gd name="T21" fmla="*/ 2695716 h 3638"/>
                <a:gd name="T22" fmla="*/ 2169982 w 4332"/>
                <a:gd name="T23" fmla="*/ 2695716 h 3638"/>
                <a:gd name="T24" fmla="*/ 2013412 w 4332"/>
                <a:gd name="T25" fmla="*/ 2655724 h 3638"/>
                <a:gd name="T26" fmla="*/ 1233150 w 4332"/>
                <a:gd name="T27" fmla="*/ 1919620 h 3638"/>
                <a:gd name="T28" fmla="*/ 707800 w 4332"/>
                <a:gd name="T29" fmla="*/ 2442017 h 3638"/>
                <a:gd name="T30" fmla="*/ 358429 w 4332"/>
                <a:gd name="T31" fmla="*/ 1221008 h 3638"/>
                <a:gd name="T32" fmla="*/ 0 w 4332"/>
                <a:gd name="T33" fmla="*/ 0 h 36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32" h="3638">
                  <a:moveTo>
                    <a:pt x="0" y="0"/>
                  </a:moveTo>
                  <a:lnTo>
                    <a:pt x="980" y="256"/>
                  </a:lnTo>
                  <a:lnTo>
                    <a:pt x="1963" y="503"/>
                  </a:lnTo>
                  <a:lnTo>
                    <a:pt x="1555" y="919"/>
                  </a:lnTo>
                  <a:lnTo>
                    <a:pt x="4332" y="3638"/>
                  </a:lnTo>
                  <a:lnTo>
                    <a:pt x="3139" y="3638"/>
                  </a:lnTo>
                  <a:lnTo>
                    <a:pt x="2297" y="2813"/>
                  </a:lnTo>
                  <a:lnTo>
                    <a:pt x="2503" y="2603"/>
                  </a:lnTo>
                  <a:lnTo>
                    <a:pt x="2691" y="2412"/>
                  </a:lnTo>
                  <a:lnTo>
                    <a:pt x="2432" y="2347"/>
                  </a:lnTo>
                  <a:lnTo>
                    <a:pt x="1675" y="2157"/>
                  </a:lnTo>
                  <a:lnTo>
                    <a:pt x="1677" y="2157"/>
                  </a:lnTo>
                  <a:lnTo>
                    <a:pt x="1556" y="2125"/>
                  </a:lnTo>
                  <a:lnTo>
                    <a:pt x="953" y="1536"/>
                  </a:lnTo>
                  <a:lnTo>
                    <a:pt x="547" y="1954"/>
                  </a:lnTo>
                  <a:lnTo>
                    <a:pt x="277" y="977"/>
                  </a:lnTo>
                  <a:lnTo>
                    <a:pt x="0" y="0"/>
                  </a:lnTo>
                  <a:close/>
                </a:path>
              </a:pathLst>
            </a:custGeom>
            <a:solidFill>
              <a:srgbClr val="FFC000"/>
            </a:solidFill>
            <a:ln>
              <a:noFill/>
            </a:ln>
          </p:spPr>
          <p:txBody>
            <a:bodyPr lIns="121920" tIns="60960" rIns="121920" bIns="60960"/>
            <a:lstStyle/>
            <a:p>
              <a:endParaRPr lang="zh-CN" altLang="en-US"/>
            </a:p>
          </p:txBody>
        </p:sp>
        <p:sp>
          <p:nvSpPr>
            <p:cNvPr id="13" name="TextBox 20"/>
            <p:cNvSpPr txBox="1">
              <a:spLocks noChangeArrowheads="1"/>
            </p:cNvSpPr>
            <p:nvPr/>
          </p:nvSpPr>
          <p:spPr bwMode="auto">
            <a:xfrm>
              <a:off x="3853630" y="2519782"/>
              <a:ext cx="22788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600" smtClean="0">
                  <a:solidFill>
                    <a:srgbClr val="FFFFFF"/>
                  </a:solidFill>
                  <a:latin typeface="张海山锐谐体" panose="02000000000000000000" pitchFamily="2" charset="-122"/>
                  <a:ea typeface="张海山锐谐体" panose="02000000000000000000" pitchFamily="2" charset="-122"/>
                </a:rPr>
                <a:t>2018</a:t>
              </a:r>
              <a:endParaRPr lang="en-US" altLang="zh-CN" sz="3600">
                <a:solidFill>
                  <a:srgbClr val="FFFFFF"/>
                </a:solidFill>
                <a:latin typeface="张海山锐谐体" panose="02000000000000000000" pitchFamily="2" charset="-122"/>
                <a:ea typeface="张海山锐谐体" panose="02000000000000000000" pitchFamily="2" charset="-122"/>
              </a:endParaRPr>
            </a:p>
          </p:txBody>
        </p:sp>
      </p:grpSp>
      <p:grpSp>
        <p:nvGrpSpPr>
          <p:cNvPr id="14" name="组合 13"/>
          <p:cNvGrpSpPr/>
          <p:nvPr/>
        </p:nvGrpSpPr>
        <p:grpSpPr>
          <a:xfrm>
            <a:off x="2432051" y="4952245"/>
            <a:ext cx="2635250" cy="1911350"/>
            <a:chOff x="2432051" y="4466104"/>
            <a:chExt cx="2635250" cy="1911350"/>
          </a:xfrm>
        </p:grpSpPr>
        <p:sp>
          <p:nvSpPr>
            <p:cNvPr id="15" name="Freeform 7"/>
            <p:cNvSpPr>
              <a:spLocks/>
            </p:cNvSpPr>
            <p:nvPr/>
          </p:nvSpPr>
          <p:spPr bwMode="auto">
            <a:xfrm flipH="1">
              <a:off x="2432051" y="4466104"/>
              <a:ext cx="2635250" cy="1911350"/>
            </a:xfrm>
            <a:custGeom>
              <a:avLst/>
              <a:gdLst>
                <a:gd name="T0" fmla="*/ 0 w 2037"/>
                <a:gd name="T1" fmla="*/ 0 h 1530"/>
                <a:gd name="T2" fmla="*/ 975444 w 2037"/>
                <a:gd name="T3" fmla="*/ 246102 h 1530"/>
                <a:gd name="T4" fmla="*/ 1954768 w 2037"/>
                <a:gd name="T5" fmla="*/ 484708 h 1530"/>
                <a:gd name="T6" fmla="*/ 1548549 w 2037"/>
                <a:gd name="T7" fmla="*/ 884468 h 1530"/>
                <a:gd name="T8" fmla="*/ 2635250 w 2037"/>
                <a:gd name="T9" fmla="*/ 1911350 h 1530"/>
                <a:gd name="T10" fmla="*/ 1407537 w 2037"/>
                <a:gd name="T11" fmla="*/ 1911350 h 1530"/>
                <a:gd name="T12" fmla="*/ 948276 w 2037"/>
                <a:gd name="T13" fmla="*/ 1477861 h 1530"/>
                <a:gd name="T14" fmla="*/ 544644 w 2037"/>
                <a:gd name="T15" fmla="*/ 1880119 h 1530"/>
                <a:gd name="T16" fmla="*/ 275556 w 2037"/>
                <a:gd name="T17" fmla="*/ 938186 h 1530"/>
                <a:gd name="T18" fmla="*/ 0 w 2037"/>
                <a:gd name="T19" fmla="*/ 0 h 15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37" h="1530">
                  <a:moveTo>
                    <a:pt x="0" y="0"/>
                  </a:moveTo>
                  <a:lnTo>
                    <a:pt x="754" y="197"/>
                  </a:lnTo>
                  <a:lnTo>
                    <a:pt x="1511" y="388"/>
                  </a:lnTo>
                  <a:lnTo>
                    <a:pt x="1197" y="708"/>
                  </a:lnTo>
                  <a:lnTo>
                    <a:pt x="2037" y="1530"/>
                  </a:lnTo>
                  <a:lnTo>
                    <a:pt x="1088" y="1530"/>
                  </a:lnTo>
                  <a:lnTo>
                    <a:pt x="733" y="1183"/>
                  </a:lnTo>
                  <a:lnTo>
                    <a:pt x="421" y="1505"/>
                  </a:lnTo>
                  <a:lnTo>
                    <a:pt x="213" y="751"/>
                  </a:lnTo>
                  <a:lnTo>
                    <a:pt x="0" y="0"/>
                  </a:lnTo>
                  <a:close/>
                </a:path>
              </a:pathLst>
            </a:custGeom>
            <a:solidFill>
              <a:schemeClr val="tx1">
                <a:lumMod val="85000"/>
                <a:lumOff val="15000"/>
              </a:schemeClr>
            </a:solidFill>
            <a:ln>
              <a:noFill/>
            </a:ln>
          </p:spPr>
          <p:txBody>
            <a:bodyPr lIns="121920" tIns="60960" rIns="121920" bIns="60960"/>
            <a:lstStyle/>
            <a:p>
              <a:endParaRPr lang="zh-CN" altLang="en-US"/>
            </a:p>
          </p:txBody>
        </p:sp>
        <p:sp>
          <p:nvSpPr>
            <p:cNvPr id="16" name="TextBox 21"/>
            <p:cNvSpPr txBox="1">
              <a:spLocks noChangeArrowheads="1"/>
            </p:cNvSpPr>
            <p:nvPr/>
          </p:nvSpPr>
          <p:spPr bwMode="auto">
            <a:xfrm>
              <a:off x="3364296" y="4991415"/>
              <a:ext cx="1670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smtClean="0">
                  <a:solidFill>
                    <a:srgbClr val="FFFFFF"/>
                  </a:solidFill>
                  <a:latin typeface="张海山锐谐体" panose="02000000000000000000" pitchFamily="2" charset="-122"/>
                  <a:ea typeface="张海山锐谐体" panose="02000000000000000000" pitchFamily="2" charset="-122"/>
                </a:rPr>
                <a:t>2017</a:t>
              </a:r>
              <a:endParaRPr lang="en-US" altLang="zh-CN" sz="3200">
                <a:solidFill>
                  <a:srgbClr val="FFFFFF"/>
                </a:solidFill>
                <a:latin typeface="张海山锐谐体" panose="02000000000000000000" pitchFamily="2" charset="-122"/>
                <a:ea typeface="张海山锐谐体" panose="02000000000000000000" pitchFamily="2" charset="-122"/>
              </a:endParaRPr>
            </a:p>
          </p:txBody>
        </p:sp>
      </p:grpSp>
      <p:sp>
        <p:nvSpPr>
          <p:cNvPr id="17" name="矩形 13"/>
          <p:cNvSpPr>
            <a:spLocks noChangeArrowheads="1"/>
          </p:cNvSpPr>
          <p:nvPr/>
        </p:nvSpPr>
        <p:spPr bwMode="auto">
          <a:xfrm>
            <a:off x="6819849" y="3570774"/>
            <a:ext cx="4534147"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spcBef>
                <a:spcPct val="65000"/>
              </a:spcBef>
            </a:pPr>
            <a:r>
              <a:rPr lang="en-US" altLang="zh-CN" sz="2400" b="1">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精</a:t>
            </a:r>
            <a:r>
              <a:rPr lang="zh-CN" altLang="en-US" sz="2400" b="1">
                <a:solidFill>
                  <a:schemeClr val="bg2">
                    <a:lumMod val="25000"/>
                  </a:schemeClr>
                </a:solidFill>
                <a:latin typeface="张海山锐线体简" panose="02000000000000000000" pitchFamily="2" charset="-122"/>
                <a:ea typeface="张海山锐线体简" panose="02000000000000000000" pitchFamily="2" charset="-122"/>
              </a:rPr>
              <a:t>益生产是一套系统的以创造价值为目标的</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方法</a:t>
            </a:r>
            <a:r>
              <a:rPr lang="en-US" altLang="zh-CN" sz="24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这</a:t>
            </a:r>
            <a:r>
              <a:rPr lang="zh-CN" altLang="en-US" sz="2400" b="1">
                <a:solidFill>
                  <a:schemeClr val="bg2">
                    <a:lumMod val="25000"/>
                  </a:schemeClr>
                </a:solidFill>
                <a:latin typeface="张海山锐线体简" panose="02000000000000000000" pitchFamily="2" charset="-122"/>
                <a:ea typeface="张海山锐线体简" panose="02000000000000000000" pitchFamily="2" charset="-122"/>
              </a:rPr>
              <a:t>套方法通过减少浪费以实现提高速度、降低成本的</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目的</a:t>
            </a:r>
            <a:r>
              <a:rPr lang="en-US" altLang="zh-CN" sz="2400" b="1" smtClean="0">
                <a:solidFill>
                  <a:schemeClr val="bg2">
                    <a:lumMod val="25000"/>
                  </a:schemeClr>
                </a:solidFill>
                <a:latin typeface="张海山锐线体简" panose="02000000000000000000" pitchFamily="2" charset="-122"/>
                <a:ea typeface="张海山锐线体简" panose="02000000000000000000" pitchFamily="2" charset="-122"/>
              </a:rPr>
              <a:t>.</a:t>
            </a:r>
          </a:p>
          <a:p>
            <a:pPr algn="just">
              <a:spcBef>
                <a:spcPct val="65000"/>
              </a:spcBef>
            </a:pP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en-US" altLang="zh-CN" sz="24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精</a:t>
            </a:r>
            <a:r>
              <a:rPr lang="zh-CN" altLang="en-US" sz="2400" b="1">
                <a:solidFill>
                  <a:schemeClr val="bg2">
                    <a:lumMod val="25000"/>
                  </a:schemeClr>
                </a:solidFill>
                <a:latin typeface="张海山锐线体简" panose="02000000000000000000" pitchFamily="2" charset="-122"/>
                <a:ea typeface="张海山锐线体简" panose="02000000000000000000" pitchFamily="2" charset="-122"/>
              </a:rPr>
              <a:t>益生产是一种制造</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哲学</a:t>
            </a:r>
            <a:r>
              <a:rPr lang="en-US" altLang="zh-CN" sz="24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它</a:t>
            </a:r>
            <a:r>
              <a:rPr lang="zh-CN" altLang="en-US" sz="2400" b="1">
                <a:solidFill>
                  <a:schemeClr val="bg2">
                    <a:lumMod val="25000"/>
                  </a:schemeClr>
                </a:solidFill>
                <a:latin typeface="张海山锐线体简" panose="02000000000000000000" pitchFamily="2" charset="-122"/>
                <a:ea typeface="张海山锐线体简" panose="02000000000000000000" pitchFamily="2" charset="-122"/>
              </a:rPr>
              <a:t>通过减少浪费来缩短从客户下单到交付之间的</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时间</a:t>
            </a:r>
            <a:r>
              <a:rPr lang="en-US" altLang="zh-CN" sz="2400" b="1" smtClean="0">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400" b="1" smtClean="0">
                <a:solidFill>
                  <a:schemeClr val="bg2">
                    <a:lumMod val="25000"/>
                  </a:schemeClr>
                </a:solidFill>
                <a:latin typeface="张海山锐线体简" panose="02000000000000000000" pitchFamily="2" charset="-122"/>
                <a:ea typeface="张海山锐线体简" panose="02000000000000000000" pitchFamily="2" charset="-122"/>
              </a:rPr>
              <a:t> </a:t>
            </a:r>
            <a:endParaRPr lang="zh-CN" altLang="en-US" sz="2400" b="1">
              <a:solidFill>
                <a:schemeClr val="bg2">
                  <a:lumMod val="25000"/>
                </a:schemeClr>
              </a:solidFill>
              <a:latin typeface="张海山锐线体简" panose="02000000000000000000" pitchFamily="2" charset="-122"/>
              <a:ea typeface="张海山锐线体简" panose="02000000000000000000" pitchFamily="2" charset="-122"/>
            </a:endParaRPr>
          </a:p>
          <a:p>
            <a:pPr>
              <a:spcBef>
                <a:spcPct val="40000"/>
              </a:spcBef>
            </a:pPr>
            <a:endParaRPr lang="zh-CN" altLang="en-US" sz="3600" b="1">
              <a:latin typeface="仿宋_GB2312" pitchFamily="49" charset="-122"/>
              <a:ea typeface="仿宋_GB2312" pitchFamily="49" charset="-122"/>
            </a:endParaRPr>
          </a:p>
        </p:txBody>
      </p:sp>
      <p:sp>
        <p:nvSpPr>
          <p:cNvPr id="18" name="文本框 17"/>
          <p:cNvSpPr txBox="1"/>
          <p:nvPr/>
        </p:nvSpPr>
        <p:spPr>
          <a:xfrm>
            <a:off x="6819848" y="2795653"/>
            <a:ext cx="2334311" cy="400110"/>
          </a:xfrm>
          <a:prstGeom prst="rect">
            <a:avLst/>
          </a:prstGeom>
          <a:noFill/>
        </p:spPr>
        <p:txBody>
          <a:bodyPr wrap="square" rtlCol="0">
            <a:spAutoFit/>
          </a:bodyPr>
          <a:lstStyle/>
          <a:p>
            <a:r>
              <a:rPr lang="zh-CN" altLang="en-US" sz="2000" spc="300">
                <a:solidFill>
                  <a:schemeClr val="tx1">
                    <a:lumMod val="85000"/>
                    <a:lumOff val="15000"/>
                  </a:schemeClr>
                </a:solidFill>
                <a:latin typeface="张海山锐线体简" panose="02000000000000000000" pitchFamily="2" charset="-122"/>
                <a:ea typeface="张海山锐线体简" panose="02000000000000000000" pitchFamily="2" charset="-122"/>
              </a:rPr>
              <a:t>请添加您的标题</a:t>
            </a:r>
          </a:p>
        </p:txBody>
      </p:sp>
      <p:cxnSp>
        <p:nvCxnSpPr>
          <p:cNvPr id="19" name="直接连接符 18"/>
          <p:cNvCxnSpPr/>
          <p:nvPr/>
        </p:nvCxnSpPr>
        <p:spPr>
          <a:xfrm>
            <a:off x="6947939" y="3331355"/>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974839"/>
      </p:ext>
    </p:extLst>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ppt_y</p:attrName>
                                        </p:attrNameLst>
                                      </p:cBhvr>
                                      <p:tavLst>
                                        <p:tav tm="0">
                                          <p:val>
                                            <p:strVal val="#ppt_y+#ppt_h*1.125000"/>
                                          </p:val>
                                        </p:tav>
                                        <p:tav tm="100000">
                                          <p:val>
                                            <p:strVal val="#ppt_y"/>
                                          </p:val>
                                        </p:tav>
                                      </p:tavLst>
                                    </p:anim>
                                    <p:animEffect transition="in" filter="wipe(up)">
                                      <p:cBhvr>
                                        <p:cTn id="13" dur="500"/>
                                        <p:tgtEl>
                                          <p:spTgt spid="11"/>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ppt_y</p:attrName>
                                        </p:attrNameLst>
                                      </p:cBhvr>
                                      <p:tavLst>
                                        <p:tav tm="0">
                                          <p:val>
                                            <p:strVal val="#ppt_y+#ppt_h*1.125000"/>
                                          </p:val>
                                        </p:tav>
                                        <p:tav tm="100000">
                                          <p:val>
                                            <p:strVal val="#ppt_y"/>
                                          </p:val>
                                        </p:tav>
                                      </p:tavLst>
                                    </p:anim>
                                    <p:animEffect transition="in" filter="wipe(up)">
                                      <p:cBhvr>
                                        <p:cTn id="18" dur="500"/>
                                        <p:tgtEl>
                                          <p:spTgt spid="10"/>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par>
                          <p:cTn id="23" fill="hold">
                            <p:stCondLst>
                              <p:cond delay="2000"/>
                            </p:stCondLst>
                            <p:childTnLst>
                              <p:par>
                                <p:cTn id="24" presetID="17" presetClass="entr" presetSubtype="1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strVal val="#ppt_h"/>
                                          </p:val>
                                        </p:tav>
                                        <p:tav tm="100000">
                                          <p:val>
                                            <p:strVal val="#ppt_h"/>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2153920"/>
            <a:ext cx="12192000" cy="2550160"/>
          </a:xfrm>
          <a:prstGeom prst="rect">
            <a:avLst/>
          </a:prstGeom>
          <a:solidFill>
            <a:schemeClr val="bg2">
              <a:lumMod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016416" y="2816022"/>
            <a:ext cx="7881741" cy="1107996"/>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zh-CN" altLang="en-US" sz="6600" smtClean="0">
                <a:solidFill>
                  <a:schemeClr val="bg1"/>
                </a:solidFill>
                <a:latin typeface="张海山锐谐体" panose="02000000000000000000" pitchFamily="2" charset="-122"/>
                <a:ea typeface="张海山锐谐体" panose="02000000000000000000" pitchFamily="2" charset="-122"/>
              </a:rPr>
              <a:t>精益生产的七大浪费</a:t>
            </a:r>
            <a:endParaRPr lang="zh-CN" altLang="en-US" sz="6600">
              <a:solidFill>
                <a:schemeClr val="bg1"/>
              </a:solidFill>
              <a:latin typeface="张海山锐谐体" panose="02000000000000000000" pitchFamily="2" charset="-122"/>
              <a:ea typeface="张海山锐谐体" panose="02000000000000000000" pitchFamily="2" charset="-122"/>
            </a:endParaRPr>
          </a:p>
        </p:txBody>
      </p:sp>
      <p:grpSp>
        <p:nvGrpSpPr>
          <p:cNvPr id="2" name="组合 1"/>
          <p:cNvGrpSpPr/>
          <p:nvPr/>
        </p:nvGrpSpPr>
        <p:grpSpPr>
          <a:xfrm>
            <a:off x="1818640" y="2516892"/>
            <a:ext cx="1046481" cy="1824215"/>
            <a:chOff x="1939782" y="2516892"/>
            <a:chExt cx="1047439" cy="1824215"/>
          </a:xfrm>
        </p:grpSpPr>
        <p:cxnSp>
          <p:nvCxnSpPr>
            <p:cNvPr id="35" name="直接连接符 34"/>
            <p:cNvCxnSpPr/>
            <p:nvPr/>
          </p:nvCxnSpPr>
          <p:spPr>
            <a:xfrm>
              <a:off x="1939782" y="2538196"/>
              <a:ext cx="1047439" cy="0"/>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952252" y="2516892"/>
              <a:ext cx="0" cy="1824215"/>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939782" y="4330724"/>
              <a:ext cx="1041204" cy="0"/>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980986" y="2522903"/>
              <a:ext cx="0" cy="255591"/>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980986" y="4085516"/>
              <a:ext cx="0" cy="255591"/>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grpSp>
      <p:sp>
        <p:nvSpPr>
          <p:cNvPr id="44" name="文本框 43"/>
          <p:cNvSpPr txBox="1"/>
          <p:nvPr/>
        </p:nvSpPr>
        <p:spPr>
          <a:xfrm>
            <a:off x="2128496" y="2715740"/>
            <a:ext cx="1974979" cy="1446551"/>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altLang="zh-CN" sz="8800" spc="-300" smtClean="0">
                <a:solidFill>
                  <a:schemeClr val="bg1"/>
                </a:solidFill>
                <a:latin typeface="张海山锐谐体" panose="02000000000000000000" pitchFamily="2" charset="-122"/>
                <a:ea typeface="张海山锐谐体" panose="02000000000000000000" pitchFamily="2" charset="-122"/>
              </a:rPr>
              <a:t>03</a:t>
            </a:r>
            <a:endParaRPr lang="zh-CN" altLang="en-US" sz="8800" spc="-300">
              <a:solidFill>
                <a:schemeClr val="bg1"/>
              </a:solidFill>
              <a:latin typeface="张海山锐谐体" panose="02000000000000000000" pitchFamily="2" charset="-122"/>
              <a:ea typeface="张海山锐谐体" panose="02000000000000000000" pitchFamily="2" charset="-122"/>
            </a:endParaRPr>
          </a:p>
        </p:txBody>
      </p:sp>
      <p:sp>
        <p:nvSpPr>
          <p:cNvPr id="51" name="文本框 50"/>
          <p:cNvSpPr txBox="1"/>
          <p:nvPr/>
        </p:nvSpPr>
        <p:spPr>
          <a:xfrm>
            <a:off x="4860767" y="3989639"/>
            <a:ext cx="5805467" cy="584775"/>
          </a:xfrm>
          <a:prstGeom prst="rect">
            <a:avLst/>
          </a:prstGeom>
          <a:noFill/>
        </p:spPr>
        <p:txBody>
          <a:bodyPr wrap="square" rtlCol="0">
            <a:spAutoFit/>
          </a:bodyPr>
          <a:lstStyle/>
          <a:p>
            <a:pPr algn="ctr"/>
            <a:r>
              <a:rPr lang="zh-CN" altLang="en-US" sz="1600" smtClean="0">
                <a:solidFill>
                  <a:schemeClr val="bg1"/>
                </a:solidFill>
                <a:latin typeface="张海山锐线体简" panose="02000000000000000000" pitchFamily="2" charset="-122"/>
                <a:ea typeface="张海山锐线体简" panose="02000000000000000000" pitchFamily="2" charset="-122"/>
              </a:rPr>
              <a:t>请添加你的标题的关键字；</a:t>
            </a:r>
            <a:r>
              <a:rPr lang="zh-CN" altLang="en-US" sz="1600">
                <a:solidFill>
                  <a:schemeClr val="bg1"/>
                </a:solidFill>
                <a:latin typeface="张海山锐线体简" panose="02000000000000000000" pitchFamily="2" charset="-122"/>
                <a:ea typeface="张海山锐线体简" panose="02000000000000000000" pitchFamily="2" charset="-122"/>
              </a:rPr>
              <a:t>请添加你的标题的关键字</a:t>
            </a:r>
            <a:r>
              <a:rPr lang="zh-CN" altLang="en-US" sz="1600" smtClean="0">
                <a:solidFill>
                  <a:schemeClr val="bg1"/>
                </a:solidFill>
                <a:latin typeface="张海山锐线体简" panose="02000000000000000000" pitchFamily="2" charset="-122"/>
                <a:ea typeface="张海山锐线体简" panose="02000000000000000000" pitchFamily="2" charset="-122"/>
              </a:rPr>
              <a:t>；</a:t>
            </a:r>
            <a:r>
              <a:rPr lang="zh-CN" altLang="en-US" sz="1600">
                <a:solidFill>
                  <a:schemeClr val="bg1"/>
                </a:solidFill>
                <a:latin typeface="张海山锐线体简" panose="02000000000000000000" pitchFamily="2" charset="-122"/>
                <a:ea typeface="张海山锐线体简" panose="02000000000000000000" pitchFamily="2" charset="-122"/>
              </a:rPr>
              <a:t>请添加你的标题的关键字；请添加你的标题的关键字</a:t>
            </a:r>
            <a:r>
              <a:rPr lang="zh-CN" altLang="en-US" sz="1600" smtClean="0">
                <a:solidFill>
                  <a:schemeClr val="bg1"/>
                </a:solidFill>
                <a:latin typeface="张海山锐线体简" panose="02000000000000000000" pitchFamily="2" charset="-122"/>
                <a:ea typeface="张海山锐线体简" panose="02000000000000000000" pitchFamily="2" charset="-122"/>
              </a:rPr>
              <a:t>；</a:t>
            </a:r>
            <a:endParaRPr lang="zh-CN" altLang="en-US" sz="2000">
              <a:solidFill>
                <a:schemeClr val="bg1"/>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10395718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p:tgtEl>
                                          <p:spTgt spid="51"/>
                                        </p:tgtEl>
                                        <p:attrNameLst>
                                          <p:attrName>ppt_y</p:attrName>
                                        </p:attrNameLst>
                                      </p:cBhvr>
                                      <p:tavLst>
                                        <p:tav tm="0">
                                          <p:val>
                                            <p:strVal val="#ppt_y-#ppt_h*1.125000"/>
                                          </p:val>
                                        </p:tav>
                                        <p:tav tm="100000">
                                          <p:val>
                                            <p:strVal val="#ppt_y"/>
                                          </p:val>
                                        </p:tav>
                                      </p:tavLst>
                                    </p:anim>
                                    <p:animEffect transition="in" filter="wipe(down)">
                                      <p:cBhvr>
                                        <p:cTn id="2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p:bldP spid="44"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or 749"/>
          <p:cNvCxnSpPr>
            <a:cxnSpLocks noChangeShapeType="1"/>
            <a:stCxn id="24" idx="0"/>
            <a:endCxn id="29" idx="0"/>
          </p:cNvCxnSpPr>
          <p:nvPr/>
        </p:nvCxnSpPr>
        <p:spPr bwMode="auto">
          <a:xfrm>
            <a:off x="2357331" y="2197034"/>
            <a:ext cx="3741847" cy="1343877"/>
          </a:xfrm>
          <a:prstGeom prst="straightConnector1">
            <a:avLst/>
          </a:prstGeom>
          <a:noFill/>
          <a:ln w="12700" cap="sq">
            <a:solidFill>
              <a:schemeClr val="bg1">
                <a:lumMod val="65000"/>
              </a:schemeClr>
            </a:solidFill>
            <a:round/>
            <a:headEnd/>
            <a:tailEnd/>
          </a:ln>
          <a:extLst>
            <a:ext uri="{909E8E84-426E-40DD-AFC4-6F175D3DCCD1}">
              <a14:hiddenFill xmlns:a14="http://schemas.microsoft.com/office/drawing/2010/main">
                <a:noFill/>
              </a14:hiddenFill>
            </a:ext>
          </a:extLst>
        </p:spPr>
      </p:cxnSp>
      <p:cxnSp>
        <p:nvCxnSpPr>
          <p:cNvPr id="5" name="Connector 750"/>
          <p:cNvCxnSpPr>
            <a:cxnSpLocks noChangeShapeType="1"/>
            <a:stCxn id="18" idx="0"/>
            <a:endCxn id="29" idx="0"/>
          </p:cNvCxnSpPr>
          <p:nvPr/>
        </p:nvCxnSpPr>
        <p:spPr bwMode="auto">
          <a:xfrm>
            <a:off x="4824125" y="2331060"/>
            <a:ext cx="1275053" cy="1209852"/>
          </a:xfrm>
          <a:prstGeom prst="straightConnector1">
            <a:avLst/>
          </a:prstGeom>
          <a:noFill/>
          <a:ln w="12700" cap="sq">
            <a:solidFill>
              <a:schemeClr val="bg1">
                <a:lumMod val="65000"/>
              </a:schemeClr>
            </a:solidFill>
            <a:round/>
            <a:headEnd/>
            <a:tailEnd/>
          </a:ln>
          <a:extLst>
            <a:ext uri="{909E8E84-426E-40DD-AFC4-6F175D3DCCD1}">
              <a14:hiddenFill xmlns:a14="http://schemas.microsoft.com/office/drawing/2010/main">
                <a:noFill/>
              </a14:hiddenFill>
            </a:ext>
          </a:extLst>
        </p:spPr>
      </p:cxnSp>
      <p:cxnSp>
        <p:nvCxnSpPr>
          <p:cNvPr id="7" name="Connector 752"/>
          <p:cNvCxnSpPr>
            <a:cxnSpLocks noChangeShapeType="1"/>
            <a:stCxn id="19" idx="0"/>
            <a:endCxn id="29" idx="0"/>
          </p:cNvCxnSpPr>
          <p:nvPr/>
        </p:nvCxnSpPr>
        <p:spPr bwMode="auto">
          <a:xfrm flipH="1">
            <a:off x="6099178" y="2479574"/>
            <a:ext cx="1626417" cy="1061337"/>
          </a:xfrm>
          <a:prstGeom prst="straightConnector1">
            <a:avLst/>
          </a:prstGeom>
          <a:noFill/>
          <a:ln w="12700" cap="sq">
            <a:solidFill>
              <a:schemeClr val="bg1">
                <a:lumMod val="65000"/>
              </a:schemeClr>
            </a:solidFill>
            <a:round/>
            <a:headEnd/>
            <a:tailEnd/>
          </a:ln>
          <a:extLst>
            <a:ext uri="{909E8E84-426E-40DD-AFC4-6F175D3DCCD1}">
              <a14:hiddenFill xmlns:a14="http://schemas.microsoft.com/office/drawing/2010/main">
                <a:noFill/>
              </a14:hiddenFill>
            </a:ext>
          </a:extLst>
        </p:spPr>
      </p:cxnSp>
      <p:cxnSp>
        <p:nvCxnSpPr>
          <p:cNvPr id="8" name="Connector 753"/>
          <p:cNvCxnSpPr>
            <a:cxnSpLocks noChangeShapeType="1"/>
            <a:stCxn id="29" idx="0"/>
            <a:endCxn id="21" idx="0"/>
          </p:cNvCxnSpPr>
          <p:nvPr/>
        </p:nvCxnSpPr>
        <p:spPr bwMode="auto">
          <a:xfrm>
            <a:off x="6099178" y="3540911"/>
            <a:ext cx="2734844" cy="228206"/>
          </a:xfrm>
          <a:prstGeom prst="straightConnector1">
            <a:avLst/>
          </a:prstGeom>
          <a:noFill/>
          <a:ln w="12700" cap="sq">
            <a:solidFill>
              <a:schemeClr val="bg1">
                <a:lumMod val="65000"/>
              </a:schemeClr>
            </a:solidFill>
            <a:round/>
            <a:headEnd/>
            <a:tailEnd/>
          </a:ln>
          <a:extLst>
            <a:ext uri="{909E8E84-426E-40DD-AFC4-6F175D3DCCD1}">
              <a14:hiddenFill xmlns:a14="http://schemas.microsoft.com/office/drawing/2010/main">
                <a:noFill/>
              </a14:hiddenFill>
            </a:ext>
          </a:extLst>
        </p:spPr>
      </p:cxnSp>
      <p:cxnSp>
        <p:nvCxnSpPr>
          <p:cNvPr id="11" name="Connector 756"/>
          <p:cNvCxnSpPr>
            <a:cxnSpLocks noChangeShapeType="1"/>
            <a:stCxn id="29" idx="0"/>
            <a:endCxn id="20" idx="0"/>
          </p:cNvCxnSpPr>
          <p:nvPr/>
        </p:nvCxnSpPr>
        <p:spPr bwMode="auto">
          <a:xfrm>
            <a:off x="6099178" y="3540911"/>
            <a:ext cx="1304032" cy="1289543"/>
          </a:xfrm>
          <a:prstGeom prst="straightConnector1">
            <a:avLst/>
          </a:prstGeom>
          <a:noFill/>
          <a:ln w="12700" cap="sq">
            <a:solidFill>
              <a:schemeClr val="bg1">
                <a:lumMod val="65000"/>
              </a:schemeClr>
            </a:solidFill>
            <a:round/>
            <a:headEnd/>
            <a:tailEnd/>
          </a:ln>
          <a:extLst>
            <a:ext uri="{909E8E84-426E-40DD-AFC4-6F175D3DCCD1}">
              <a14:hiddenFill xmlns:a14="http://schemas.microsoft.com/office/drawing/2010/main">
                <a:noFill/>
              </a14:hiddenFill>
            </a:ext>
          </a:extLst>
        </p:spPr>
      </p:cxnSp>
      <p:cxnSp>
        <p:nvCxnSpPr>
          <p:cNvPr id="13" name="Connector 758"/>
          <p:cNvCxnSpPr>
            <a:cxnSpLocks noChangeShapeType="1"/>
            <a:stCxn id="29" idx="0"/>
            <a:endCxn id="17" idx="0"/>
          </p:cNvCxnSpPr>
          <p:nvPr/>
        </p:nvCxnSpPr>
        <p:spPr bwMode="auto">
          <a:xfrm flipH="1">
            <a:off x="4494494" y="3540911"/>
            <a:ext cx="1604684" cy="1141028"/>
          </a:xfrm>
          <a:prstGeom prst="straightConnector1">
            <a:avLst/>
          </a:prstGeom>
          <a:noFill/>
          <a:ln w="12700" cap="sq">
            <a:solidFill>
              <a:schemeClr val="bg1">
                <a:lumMod val="65000"/>
              </a:schemeClr>
            </a:solidFill>
            <a:round/>
            <a:headEnd/>
            <a:tailEnd/>
          </a:ln>
          <a:extLst>
            <a:ext uri="{909E8E84-426E-40DD-AFC4-6F175D3DCCD1}">
              <a14:hiddenFill xmlns:a14="http://schemas.microsoft.com/office/drawing/2010/main">
                <a:noFill/>
              </a14:hiddenFill>
            </a:ext>
          </a:extLst>
        </p:spPr>
      </p:cxnSp>
      <p:cxnSp>
        <p:nvCxnSpPr>
          <p:cNvPr id="15" name="Connector 760"/>
          <p:cNvCxnSpPr>
            <a:cxnSpLocks noChangeShapeType="1"/>
            <a:stCxn id="16" idx="0"/>
            <a:endCxn id="29" idx="0"/>
          </p:cNvCxnSpPr>
          <p:nvPr/>
        </p:nvCxnSpPr>
        <p:spPr bwMode="auto">
          <a:xfrm>
            <a:off x="3364333" y="3204036"/>
            <a:ext cx="2734844" cy="336875"/>
          </a:xfrm>
          <a:prstGeom prst="straightConnector1">
            <a:avLst/>
          </a:prstGeom>
          <a:noFill/>
          <a:ln w="12700" cap="sq">
            <a:solidFill>
              <a:schemeClr val="bg1">
                <a:lumMod val="65000"/>
              </a:schemeClr>
            </a:solidFill>
            <a:round/>
            <a:headEnd/>
            <a:tailEnd/>
          </a:ln>
          <a:extLst>
            <a:ext uri="{909E8E84-426E-40DD-AFC4-6F175D3DCCD1}">
              <a14:hiddenFill xmlns:a14="http://schemas.microsoft.com/office/drawing/2010/main">
                <a:noFill/>
              </a14:hiddenFill>
            </a:ext>
          </a:extLst>
        </p:spPr>
      </p:cxnSp>
      <p:sp>
        <p:nvSpPr>
          <p:cNvPr id="16" name="Shape 762"/>
          <p:cNvSpPr>
            <a:spLocks/>
          </p:cNvSpPr>
          <p:nvPr/>
        </p:nvSpPr>
        <p:spPr bwMode="auto">
          <a:xfrm>
            <a:off x="2860832" y="2700535"/>
            <a:ext cx="1007002" cy="1007002"/>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50000"/>
            </a:schemeClr>
          </a:solidFill>
          <a:ln>
            <a:noFill/>
          </a:ln>
          <a:extLst/>
        </p:spPr>
        <p:txBody>
          <a:bodyPr lIns="0" tIns="0" rIns="0" bIns="0" anchor="ctr"/>
          <a:lstStyle/>
          <a:p>
            <a:endParaRPr lang="zh-CN" altLang="en-US"/>
          </a:p>
        </p:txBody>
      </p:sp>
      <p:sp>
        <p:nvSpPr>
          <p:cNvPr id="17" name="Shape 763"/>
          <p:cNvSpPr>
            <a:spLocks/>
          </p:cNvSpPr>
          <p:nvPr/>
        </p:nvSpPr>
        <p:spPr bwMode="auto">
          <a:xfrm>
            <a:off x="3708453" y="3895898"/>
            <a:ext cx="1572083" cy="157208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tx1">
              <a:lumMod val="85000"/>
              <a:lumOff val="15000"/>
            </a:schemeClr>
          </a:solidFill>
          <a:ln>
            <a:noFill/>
          </a:ln>
          <a:extLst/>
        </p:spPr>
        <p:txBody>
          <a:bodyPr lIns="0" tIns="0" rIns="0" bIns="0" anchor="ctr"/>
          <a:lstStyle/>
          <a:p>
            <a:endParaRPr lang="zh-CN" altLang="en-US"/>
          </a:p>
        </p:txBody>
      </p:sp>
      <p:sp>
        <p:nvSpPr>
          <p:cNvPr id="18" name="Shape 764"/>
          <p:cNvSpPr>
            <a:spLocks/>
          </p:cNvSpPr>
          <p:nvPr/>
        </p:nvSpPr>
        <p:spPr bwMode="auto">
          <a:xfrm>
            <a:off x="4186598" y="1693533"/>
            <a:ext cx="1275053" cy="127505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50000"/>
            </a:schemeClr>
          </a:solidFill>
          <a:ln>
            <a:noFill/>
          </a:ln>
          <a:extLst/>
        </p:spPr>
        <p:txBody>
          <a:bodyPr lIns="0" tIns="0" rIns="0" bIns="0" anchor="ctr"/>
          <a:lstStyle/>
          <a:p>
            <a:endParaRPr lang="zh-CN" altLang="en-US"/>
          </a:p>
        </p:txBody>
      </p:sp>
      <p:sp>
        <p:nvSpPr>
          <p:cNvPr id="19" name="Shape 765"/>
          <p:cNvSpPr>
            <a:spLocks/>
          </p:cNvSpPr>
          <p:nvPr/>
        </p:nvSpPr>
        <p:spPr bwMode="auto">
          <a:xfrm>
            <a:off x="6939554" y="1693533"/>
            <a:ext cx="1572083" cy="157208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tx1">
              <a:lumMod val="85000"/>
              <a:lumOff val="15000"/>
            </a:schemeClr>
          </a:solidFill>
          <a:ln>
            <a:noFill/>
          </a:ln>
          <a:extLst/>
        </p:spPr>
        <p:txBody>
          <a:bodyPr lIns="0" tIns="0" rIns="0" bIns="0" anchor="ctr"/>
          <a:lstStyle/>
          <a:p>
            <a:endParaRPr lang="zh-CN" altLang="en-US"/>
          </a:p>
        </p:txBody>
      </p:sp>
      <p:sp>
        <p:nvSpPr>
          <p:cNvPr id="20" name="Shape 766"/>
          <p:cNvSpPr>
            <a:spLocks/>
          </p:cNvSpPr>
          <p:nvPr/>
        </p:nvSpPr>
        <p:spPr bwMode="auto">
          <a:xfrm>
            <a:off x="6765683" y="4192927"/>
            <a:ext cx="1275053" cy="127505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tx1">
              <a:lumMod val="85000"/>
              <a:lumOff val="15000"/>
            </a:schemeClr>
          </a:solidFill>
          <a:ln>
            <a:noFill/>
          </a:ln>
          <a:extLst/>
        </p:spPr>
        <p:txBody>
          <a:bodyPr lIns="0" tIns="0" rIns="0" bIns="0" anchor="ctr"/>
          <a:lstStyle/>
          <a:p>
            <a:endParaRPr lang="zh-CN" altLang="en-US"/>
          </a:p>
        </p:txBody>
      </p:sp>
      <p:sp>
        <p:nvSpPr>
          <p:cNvPr id="21" name="Shape 767"/>
          <p:cNvSpPr>
            <a:spLocks/>
          </p:cNvSpPr>
          <p:nvPr/>
        </p:nvSpPr>
        <p:spPr bwMode="auto">
          <a:xfrm>
            <a:off x="8330521" y="3265616"/>
            <a:ext cx="1007002" cy="1007002"/>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50000"/>
            </a:schemeClr>
          </a:solidFill>
          <a:ln>
            <a:noFill/>
          </a:ln>
          <a:extLst/>
        </p:spPr>
        <p:txBody>
          <a:bodyPr lIns="0" tIns="0" rIns="0" bIns="0" anchor="ctr"/>
          <a:lstStyle/>
          <a:p>
            <a:endParaRPr lang="zh-CN" altLang="en-US"/>
          </a:p>
        </p:txBody>
      </p:sp>
      <p:sp>
        <p:nvSpPr>
          <p:cNvPr id="24" name="Shape 770"/>
          <p:cNvSpPr>
            <a:spLocks/>
          </p:cNvSpPr>
          <p:nvPr/>
        </p:nvSpPr>
        <p:spPr bwMode="auto">
          <a:xfrm>
            <a:off x="1853830" y="1693533"/>
            <a:ext cx="1007002" cy="1007002"/>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50000"/>
            </a:schemeClr>
          </a:solidFill>
          <a:ln>
            <a:noFill/>
          </a:ln>
          <a:extLst/>
        </p:spPr>
        <p:txBody>
          <a:bodyPr lIns="0" tIns="0" rIns="0" bIns="0" anchor="ctr"/>
          <a:lstStyle/>
          <a:p>
            <a:endParaRPr lang="zh-CN" altLang="en-US"/>
          </a:p>
        </p:txBody>
      </p:sp>
      <p:sp>
        <p:nvSpPr>
          <p:cNvPr id="29" name="Shape 761"/>
          <p:cNvSpPr>
            <a:spLocks/>
          </p:cNvSpPr>
          <p:nvPr/>
        </p:nvSpPr>
        <p:spPr bwMode="auto">
          <a:xfrm>
            <a:off x="5287780" y="2729514"/>
            <a:ext cx="1622795" cy="162279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C000"/>
          </a:solidFill>
          <a:ln>
            <a:noFill/>
          </a:ln>
          <a:extLst/>
        </p:spPr>
        <p:txBody>
          <a:bodyPr lIns="0" tIns="0" rIns="0" bIns="0" anchor="ctr"/>
          <a:lstStyle/>
          <a:p>
            <a:endParaRPr lang="zh-CN" altLang="en-US"/>
          </a:p>
        </p:txBody>
      </p:sp>
      <p:sp>
        <p:nvSpPr>
          <p:cNvPr id="31" name="文本框 30"/>
          <p:cNvSpPr txBox="1"/>
          <p:nvPr/>
        </p:nvSpPr>
        <p:spPr>
          <a:xfrm>
            <a:off x="4148221" y="2160955"/>
            <a:ext cx="1385338" cy="369332"/>
          </a:xfrm>
          <a:prstGeom prst="rect">
            <a:avLst/>
          </a:prstGeom>
          <a:noFill/>
        </p:spPr>
        <p:txBody>
          <a:bodyPr wrap="square" rtlCol="0">
            <a:spAutoFit/>
          </a:bodyPr>
          <a:lstStyle/>
          <a:p>
            <a:pPr algn="ctr"/>
            <a:r>
              <a:rPr lang="zh-CN" altLang="en-US" smtClean="0">
                <a:solidFill>
                  <a:schemeClr val="bg1"/>
                </a:solidFill>
                <a:latin typeface="张海山锐线体简" panose="02000000000000000000" pitchFamily="2" charset="-122"/>
                <a:ea typeface="张海山锐线体简" panose="02000000000000000000" pitchFamily="2" charset="-122"/>
              </a:rPr>
              <a:t>过度加工</a:t>
            </a:r>
            <a:endParaRPr lang="zh-CN" altLang="en-US">
              <a:solidFill>
                <a:schemeClr val="bg1"/>
              </a:solidFill>
              <a:latin typeface="张海山锐线体简" panose="02000000000000000000" pitchFamily="2" charset="-122"/>
              <a:ea typeface="张海山锐线体简" panose="02000000000000000000" pitchFamily="2" charset="-122"/>
            </a:endParaRPr>
          </a:p>
        </p:txBody>
      </p:sp>
      <p:sp>
        <p:nvSpPr>
          <p:cNvPr id="32" name="文本框 31"/>
          <p:cNvSpPr txBox="1"/>
          <p:nvPr/>
        </p:nvSpPr>
        <p:spPr>
          <a:xfrm>
            <a:off x="6983404" y="2211651"/>
            <a:ext cx="1477137" cy="523220"/>
          </a:xfrm>
          <a:prstGeom prst="rect">
            <a:avLst/>
          </a:prstGeom>
          <a:noFill/>
        </p:spPr>
        <p:txBody>
          <a:bodyPr wrap="square" rtlCol="0">
            <a:spAutoFit/>
          </a:bodyPr>
          <a:lstStyle/>
          <a:p>
            <a:pPr algn="ctr"/>
            <a:r>
              <a:rPr lang="zh-CN" altLang="en-US" sz="2800" smtClean="0">
                <a:solidFill>
                  <a:schemeClr val="bg1"/>
                </a:solidFill>
                <a:latin typeface="张海山锐线体简" panose="02000000000000000000" pitchFamily="2" charset="-122"/>
                <a:ea typeface="张海山锐线体简" panose="02000000000000000000" pitchFamily="2" charset="-122"/>
              </a:rPr>
              <a:t>库存</a:t>
            </a:r>
            <a:endParaRPr lang="zh-CN" altLang="en-US" sz="2800">
              <a:solidFill>
                <a:schemeClr val="bg1"/>
              </a:solidFill>
              <a:latin typeface="张海山锐线体简" panose="02000000000000000000" pitchFamily="2" charset="-122"/>
              <a:ea typeface="张海山锐线体简" panose="02000000000000000000" pitchFamily="2" charset="-122"/>
            </a:endParaRPr>
          </a:p>
        </p:txBody>
      </p:sp>
      <p:sp>
        <p:nvSpPr>
          <p:cNvPr id="33" name="文本框 32"/>
          <p:cNvSpPr txBox="1"/>
          <p:nvPr/>
        </p:nvSpPr>
        <p:spPr>
          <a:xfrm>
            <a:off x="3716080" y="4494661"/>
            <a:ext cx="1477137" cy="461665"/>
          </a:xfrm>
          <a:prstGeom prst="rect">
            <a:avLst/>
          </a:prstGeom>
          <a:noFill/>
        </p:spPr>
        <p:txBody>
          <a:bodyPr wrap="square" rtlCol="0">
            <a:spAutoFit/>
          </a:bodyPr>
          <a:lstStyle/>
          <a:p>
            <a:pPr algn="ctr"/>
            <a:r>
              <a:rPr lang="zh-CN" altLang="en-US" sz="2400" smtClean="0">
                <a:solidFill>
                  <a:schemeClr val="bg1"/>
                </a:solidFill>
                <a:latin typeface="张海山锐线体简" panose="02000000000000000000" pitchFamily="2" charset="-122"/>
                <a:ea typeface="张海山锐线体简" panose="02000000000000000000" pitchFamily="2" charset="-122"/>
              </a:rPr>
              <a:t>生产过剩</a:t>
            </a:r>
            <a:endParaRPr lang="zh-CN" altLang="en-US" sz="2400">
              <a:solidFill>
                <a:schemeClr val="bg1"/>
              </a:solidFill>
              <a:latin typeface="张海山锐线体简" panose="02000000000000000000" pitchFamily="2" charset="-122"/>
              <a:ea typeface="张海山锐线体简" panose="02000000000000000000" pitchFamily="2" charset="-122"/>
            </a:endParaRPr>
          </a:p>
        </p:txBody>
      </p:sp>
      <p:sp>
        <p:nvSpPr>
          <p:cNvPr id="34" name="文本框 33"/>
          <p:cNvSpPr txBox="1"/>
          <p:nvPr/>
        </p:nvSpPr>
        <p:spPr>
          <a:xfrm>
            <a:off x="6710542" y="4641105"/>
            <a:ext cx="1385338" cy="461665"/>
          </a:xfrm>
          <a:prstGeom prst="rect">
            <a:avLst/>
          </a:prstGeom>
          <a:noFill/>
        </p:spPr>
        <p:txBody>
          <a:bodyPr wrap="square" rtlCol="0">
            <a:spAutoFit/>
          </a:bodyPr>
          <a:lstStyle/>
          <a:p>
            <a:pPr algn="ctr"/>
            <a:r>
              <a:rPr lang="zh-CN" altLang="en-US" sz="2400" smtClean="0">
                <a:solidFill>
                  <a:schemeClr val="bg1"/>
                </a:solidFill>
                <a:latin typeface="张海山锐线体简" panose="02000000000000000000" pitchFamily="2" charset="-122"/>
                <a:ea typeface="张海山锐线体简" panose="02000000000000000000" pitchFamily="2" charset="-122"/>
              </a:rPr>
              <a:t>运输</a:t>
            </a:r>
            <a:endParaRPr lang="zh-CN" altLang="en-US" sz="2400">
              <a:solidFill>
                <a:schemeClr val="bg1"/>
              </a:solidFill>
              <a:latin typeface="张海山锐线体简" panose="02000000000000000000" pitchFamily="2" charset="-122"/>
              <a:ea typeface="张海山锐线体简" panose="02000000000000000000" pitchFamily="2" charset="-122"/>
            </a:endParaRPr>
          </a:p>
        </p:txBody>
      </p:sp>
      <p:sp>
        <p:nvSpPr>
          <p:cNvPr id="35" name="文本框 34"/>
          <p:cNvSpPr txBox="1"/>
          <p:nvPr/>
        </p:nvSpPr>
        <p:spPr>
          <a:xfrm>
            <a:off x="2676982" y="3033877"/>
            <a:ext cx="1385338" cy="400110"/>
          </a:xfrm>
          <a:prstGeom prst="rect">
            <a:avLst/>
          </a:prstGeom>
          <a:noFill/>
        </p:spPr>
        <p:txBody>
          <a:bodyPr wrap="square" rtlCol="0">
            <a:spAutoFit/>
          </a:bodyPr>
          <a:lstStyle/>
          <a:p>
            <a:pPr algn="ctr"/>
            <a:r>
              <a:rPr lang="zh-CN" altLang="en-US" sz="2000" smtClean="0">
                <a:solidFill>
                  <a:schemeClr val="bg1"/>
                </a:solidFill>
                <a:latin typeface="张海山锐线体简" panose="02000000000000000000" pitchFamily="2" charset="-122"/>
                <a:ea typeface="张海山锐线体简" panose="02000000000000000000" pitchFamily="2" charset="-122"/>
              </a:rPr>
              <a:t>等待</a:t>
            </a:r>
            <a:endParaRPr lang="zh-CN" altLang="en-US" sz="2000">
              <a:solidFill>
                <a:schemeClr val="bg1"/>
              </a:solidFill>
              <a:latin typeface="张海山锐线体简" panose="02000000000000000000" pitchFamily="2" charset="-122"/>
              <a:ea typeface="张海山锐线体简" panose="02000000000000000000" pitchFamily="2" charset="-122"/>
            </a:endParaRPr>
          </a:p>
        </p:txBody>
      </p:sp>
      <p:sp>
        <p:nvSpPr>
          <p:cNvPr id="37" name="文本框 36"/>
          <p:cNvSpPr txBox="1"/>
          <p:nvPr/>
        </p:nvSpPr>
        <p:spPr>
          <a:xfrm>
            <a:off x="8141353" y="3571812"/>
            <a:ext cx="1385338" cy="400110"/>
          </a:xfrm>
          <a:prstGeom prst="rect">
            <a:avLst/>
          </a:prstGeom>
          <a:noFill/>
        </p:spPr>
        <p:txBody>
          <a:bodyPr wrap="square" rtlCol="0">
            <a:spAutoFit/>
          </a:bodyPr>
          <a:lstStyle/>
          <a:p>
            <a:pPr algn="ctr"/>
            <a:r>
              <a:rPr lang="zh-CN" altLang="en-US" sz="2000">
                <a:solidFill>
                  <a:schemeClr val="bg1"/>
                </a:solidFill>
                <a:latin typeface="张海山锐线体简" panose="02000000000000000000" pitchFamily="2" charset="-122"/>
                <a:ea typeface="张海山锐线体简" panose="02000000000000000000" pitchFamily="2" charset="-122"/>
              </a:rPr>
              <a:t>缺陷</a:t>
            </a:r>
          </a:p>
        </p:txBody>
      </p:sp>
      <p:sp>
        <p:nvSpPr>
          <p:cNvPr id="39" name="文本框 38"/>
          <p:cNvSpPr txBox="1"/>
          <p:nvPr/>
        </p:nvSpPr>
        <p:spPr>
          <a:xfrm>
            <a:off x="5406508" y="5119250"/>
            <a:ext cx="1385338" cy="369332"/>
          </a:xfrm>
          <a:prstGeom prst="rect">
            <a:avLst/>
          </a:prstGeom>
          <a:noFill/>
        </p:spPr>
        <p:txBody>
          <a:bodyPr wrap="square" rtlCol="0">
            <a:spAutoFit/>
          </a:bodyPr>
          <a:lstStyle/>
          <a:p>
            <a:pPr algn="ctr"/>
            <a:r>
              <a:rPr lang="zh-CN" altLang="en-US" smtClean="0">
                <a:solidFill>
                  <a:schemeClr val="bg1"/>
                </a:solidFill>
                <a:latin typeface="张海山锐线体简" panose="02000000000000000000" pitchFamily="2" charset="-122"/>
                <a:ea typeface="张海山锐线体简" panose="02000000000000000000" pitchFamily="2" charset="-122"/>
              </a:rPr>
              <a:t>标题</a:t>
            </a:r>
            <a:endParaRPr lang="zh-CN" altLang="en-US">
              <a:solidFill>
                <a:schemeClr val="bg1"/>
              </a:solidFill>
              <a:latin typeface="张海山锐线体简" panose="02000000000000000000" pitchFamily="2" charset="-122"/>
              <a:ea typeface="张海山锐线体简" panose="02000000000000000000" pitchFamily="2" charset="-122"/>
            </a:endParaRPr>
          </a:p>
        </p:txBody>
      </p:sp>
      <p:sp>
        <p:nvSpPr>
          <p:cNvPr id="42" name="文本框 41"/>
          <p:cNvSpPr txBox="1"/>
          <p:nvPr/>
        </p:nvSpPr>
        <p:spPr>
          <a:xfrm>
            <a:off x="5402079" y="1836311"/>
            <a:ext cx="1385338" cy="369332"/>
          </a:xfrm>
          <a:prstGeom prst="rect">
            <a:avLst/>
          </a:prstGeom>
          <a:noFill/>
        </p:spPr>
        <p:txBody>
          <a:bodyPr wrap="square" rtlCol="0">
            <a:spAutoFit/>
          </a:bodyPr>
          <a:lstStyle/>
          <a:p>
            <a:pPr algn="ctr"/>
            <a:r>
              <a:rPr lang="zh-CN" altLang="en-US" smtClean="0">
                <a:solidFill>
                  <a:schemeClr val="bg1"/>
                </a:solidFill>
                <a:latin typeface="张海山锐线体简" panose="02000000000000000000" pitchFamily="2" charset="-122"/>
                <a:ea typeface="张海山锐线体简" panose="02000000000000000000" pitchFamily="2" charset="-122"/>
              </a:rPr>
              <a:t>标题</a:t>
            </a:r>
            <a:endParaRPr lang="zh-CN" altLang="en-US">
              <a:solidFill>
                <a:schemeClr val="bg1"/>
              </a:solidFill>
              <a:latin typeface="张海山锐线体简" panose="02000000000000000000" pitchFamily="2" charset="-122"/>
              <a:ea typeface="张海山锐线体简" panose="02000000000000000000" pitchFamily="2" charset="-122"/>
            </a:endParaRPr>
          </a:p>
        </p:txBody>
      </p:sp>
      <p:grpSp>
        <p:nvGrpSpPr>
          <p:cNvPr id="43" name="组合 42"/>
          <p:cNvGrpSpPr/>
          <p:nvPr/>
        </p:nvGrpSpPr>
        <p:grpSpPr>
          <a:xfrm>
            <a:off x="192242" y="209411"/>
            <a:ext cx="4345033" cy="641470"/>
            <a:chOff x="85010" y="397799"/>
            <a:chExt cx="3503980" cy="641470"/>
          </a:xfrm>
        </p:grpSpPr>
        <p:grpSp>
          <p:nvGrpSpPr>
            <p:cNvPr id="44" name="组合 43"/>
            <p:cNvGrpSpPr/>
            <p:nvPr/>
          </p:nvGrpSpPr>
          <p:grpSpPr>
            <a:xfrm>
              <a:off x="161399" y="397799"/>
              <a:ext cx="625679" cy="625679"/>
              <a:chOff x="254642" y="231494"/>
              <a:chExt cx="722664" cy="722664"/>
            </a:xfrm>
          </p:grpSpPr>
          <p:sp>
            <p:nvSpPr>
              <p:cNvPr id="47" name="矩形 46"/>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44"/>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46" name="文本框 45"/>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03</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49" name="文本框 48"/>
          <p:cNvSpPr txBox="1"/>
          <p:nvPr/>
        </p:nvSpPr>
        <p:spPr>
          <a:xfrm>
            <a:off x="5503308" y="3062766"/>
            <a:ext cx="1191740" cy="954107"/>
          </a:xfrm>
          <a:prstGeom prst="rect">
            <a:avLst/>
          </a:prstGeom>
          <a:noFill/>
        </p:spPr>
        <p:txBody>
          <a:bodyPr wrap="square" rtlCol="0">
            <a:spAutoFit/>
          </a:bodyPr>
          <a:lstStyle/>
          <a:p>
            <a:pPr algn="ctr"/>
            <a:r>
              <a:rPr lang="zh-CN" altLang="en-US" sz="2800" smtClean="0">
                <a:solidFill>
                  <a:schemeClr val="bg1"/>
                </a:solidFill>
                <a:latin typeface="张海山锐谐体" panose="02000000000000000000" pitchFamily="2" charset="-122"/>
                <a:ea typeface="张海山锐谐体" panose="02000000000000000000" pitchFamily="2" charset="-122"/>
              </a:rPr>
              <a:t>七种类型</a:t>
            </a:r>
            <a:endParaRPr lang="zh-CN" altLang="en-US" sz="2800">
              <a:solidFill>
                <a:schemeClr val="bg1"/>
              </a:solidFill>
              <a:latin typeface="张海山锐谐体" panose="02000000000000000000" pitchFamily="2" charset="-122"/>
              <a:ea typeface="张海山锐谐体" panose="02000000000000000000" pitchFamily="2" charset="-122"/>
            </a:endParaRPr>
          </a:p>
        </p:txBody>
      </p:sp>
      <p:sp>
        <p:nvSpPr>
          <p:cNvPr id="54" name="任意多边形 53"/>
          <p:cNvSpPr>
            <a:spLocks/>
          </p:cNvSpPr>
          <p:nvPr/>
        </p:nvSpPr>
        <p:spPr bwMode="auto">
          <a:xfrm>
            <a:off x="1843816" y="1697579"/>
            <a:ext cx="461412" cy="998909"/>
          </a:xfrm>
          <a:custGeom>
            <a:avLst/>
            <a:gdLst>
              <a:gd name="connsiteX0" fmla="*/ 461412 w 461412"/>
              <a:gd name="connsiteY0" fmla="*/ 0 h 998909"/>
              <a:gd name="connsiteX1" fmla="*/ 461412 w 461412"/>
              <a:gd name="connsiteY1" fmla="*/ 998909 h 998909"/>
              <a:gd name="connsiteX2" fmla="*/ 407329 w 461412"/>
              <a:gd name="connsiteY2" fmla="*/ 993725 h 998909"/>
              <a:gd name="connsiteX3" fmla="*/ 147489 w 461412"/>
              <a:gd name="connsiteY3" fmla="*/ 855454 h 998909"/>
              <a:gd name="connsiteX4" fmla="*/ 147489 w 461412"/>
              <a:gd name="connsiteY4" fmla="*/ 143455 h 998909"/>
              <a:gd name="connsiteX5" fmla="*/ 407329 w 461412"/>
              <a:gd name="connsiteY5" fmla="*/ 5184 h 99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412" h="998909">
                <a:moveTo>
                  <a:pt x="461412" y="0"/>
                </a:moveTo>
                <a:lnTo>
                  <a:pt x="461412" y="998909"/>
                </a:lnTo>
                <a:lnTo>
                  <a:pt x="407329" y="993725"/>
                </a:lnTo>
                <a:cubicBezTo>
                  <a:pt x="312123" y="975289"/>
                  <a:pt x="221214" y="929199"/>
                  <a:pt x="147489" y="855454"/>
                </a:cubicBezTo>
                <a:cubicBezTo>
                  <a:pt x="-49163" y="658854"/>
                  <a:pt x="-49163" y="340056"/>
                  <a:pt x="147489" y="143455"/>
                </a:cubicBezTo>
                <a:cubicBezTo>
                  <a:pt x="221214" y="69711"/>
                  <a:pt x="312123" y="23620"/>
                  <a:pt x="407329" y="5184"/>
                </a:cubicBezTo>
                <a:close/>
              </a:path>
            </a:pathLst>
          </a:custGeom>
          <a:solidFill>
            <a:srgbClr val="FFC000"/>
          </a:solidFill>
          <a:ln>
            <a:noFill/>
          </a:ln>
          <a:extLst/>
        </p:spPr>
        <p:txBody>
          <a:bodyPr wrap="square" lIns="0" tIns="0" rIns="0" bIns="0" anchor="ctr">
            <a:noAutofit/>
          </a:bodyPr>
          <a:lstStyle/>
          <a:p>
            <a:endParaRPr lang="zh-CN" altLang="en-US"/>
          </a:p>
        </p:txBody>
      </p:sp>
      <p:sp>
        <p:nvSpPr>
          <p:cNvPr id="36" name="文本框 35"/>
          <p:cNvSpPr txBox="1"/>
          <p:nvPr/>
        </p:nvSpPr>
        <p:spPr>
          <a:xfrm>
            <a:off x="1612559" y="2030408"/>
            <a:ext cx="1385338" cy="400110"/>
          </a:xfrm>
          <a:prstGeom prst="rect">
            <a:avLst/>
          </a:prstGeom>
          <a:noFill/>
        </p:spPr>
        <p:txBody>
          <a:bodyPr wrap="square" rtlCol="0">
            <a:spAutoFit/>
          </a:bodyPr>
          <a:lstStyle/>
          <a:p>
            <a:pPr algn="ctr"/>
            <a:r>
              <a:rPr lang="zh-CN" altLang="en-US" sz="2000" smtClean="0">
                <a:solidFill>
                  <a:schemeClr val="tx1">
                    <a:lumMod val="85000"/>
                    <a:lumOff val="15000"/>
                  </a:schemeClr>
                </a:solidFill>
                <a:latin typeface="张海山锐线体简" panose="02000000000000000000" pitchFamily="2" charset="-122"/>
                <a:ea typeface="张海山锐线体简" panose="02000000000000000000" pitchFamily="2" charset="-122"/>
              </a:rPr>
              <a:t>动 </a:t>
            </a:r>
            <a:r>
              <a:rPr lang="zh-CN" altLang="en-US" sz="2000" smtClean="0">
                <a:solidFill>
                  <a:schemeClr val="bg1"/>
                </a:solidFill>
                <a:latin typeface="张海山锐线体简" panose="02000000000000000000" pitchFamily="2" charset="-122"/>
                <a:ea typeface="张海山锐线体简" panose="02000000000000000000" pitchFamily="2" charset="-122"/>
              </a:rPr>
              <a:t>作</a:t>
            </a:r>
            <a:endParaRPr lang="zh-CN" altLang="en-US" sz="2000">
              <a:solidFill>
                <a:schemeClr val="bg1"/>
              </a:solidFill>
              <a:latin typeface="张海山锐线体简" panose="02000000000000000000" pitchFamily="2" charset="-122"/>
              <a:ea typeface="张海山锐线体简" panose="02000000000000000000" pitchFamily="2" charset="-122"/>
            </a:endParaRPr>
          </a:p>
        </p:txBody>
      </p:sp>
      <p:grpSp>
        <p:nvGrpSpPr>
          <p:cNvPr id="67" name="组合 66"/>
          <p:cNvGrpSpPr/>
          <p:nvPr/>
        </p:nvGrpSpPr>
        <p:grpSpPr>
          <a:xfrm>
            <a:off x="3420794" y="6108608"/>
            <a:ext cx="5353087" cy="462192"/>
            <a:chOff x="3237914" y="6108608"/>
            <a:chExt cx="5353087" cy="462192"/>
          </a:xfrm>
        </p:grpSpPr>
        <p:grpSp>
          <p:nvGrpSpPr>
            <p:cNvPr id="66" name="组合 65"/>
            <p:cNvGrpSpPr/>
            <p:nvPr/>
          </p:nvGrpSpPr>
          <p:grpSpPr>
            <a:xfrm>
              <a:off x="3237914" y="6108608"/>
              <a:ext cx="1574535" cy="461665"/>
              <a:chOff x="3237914" y="6108608"/>
              <a:chExt cx="1574535" cy="461665"/>
            </a:xfrm>
          </p:grpSpPr>
          <p:sp>
            <p:nvSpPr>
              <p:cNvPr id="55" name="Shape 766"/>
              <p:cNvSpPr>
                <a:spLocks/>
              </p:cNvSpPr>
              <p:nvPr/>
            </p:nvSpPr>
            <p:spPr bwMode="auto">
              <a:xfrm>
                <a:off x="3237914" y="6108608"/>
                <a:ext cx="444115" cy="44411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tx1">
                  <a:lumMod val="85000"/>
                  <a:lumOff val="15000"/>
                </a:schemeClr>
              </a:solidFill>
              <a:ln>
                <a:noFill/>
              </a:ln>
              <a:extLst/>
            </p:spPr>
            <p:txBody>
              <a:bodyPr lIns="0" tIns="0" rIns="0" bIns="0" anchor="ctr"/>
              <a:lstStyle/>
              <a:p>
                <a:endParaRPr lang="zh-CN" altLang="en-US"/>
              </a:p>
            </p:txBody>
          </p:sp>
          <p:sp>
            <p:nvSpPr>
              <p:cNvPr id="56" name="文本框 55"/>
              <p:cNvSpPr txBox="1"/>
              <p:nvPr/>
            </p:nvSpPr>
            <p:spPr>
              <a:xfrm>
                <a:off x="3611133" y="6108608"/>
                <a:ext cx="1201316" cy="461665"/>
              </a:xfrm>
              <a:prstGeom prst="rect">
                <a:avLst/>
              </a:prstGeom>
              <a:noFill/>
            </p:spPr>
            <p:txBody>
              <a:bodyPr wrap="square" rtlCol="0">
                <a:spAutoFit/>
              </a:bodyPr>
              <a:lstStyle/>
              <a:p>
                <a:pPr algn="ctr"/>
                <a:r>
                  <a:rPr lang="zh-CN" altLang="en-US" sz="2400" smtClean="0">
                    <a:solidFill>
                      <a:schemeClr val="tx1">
                        <a:lumMod val="85000"/>
                        <a:lumOff val="15000"/>
                      </a:schemeClr>
                    </a:solidFill>
                    <a:latin typeface="张海山锐线体简" panose="02000000000000000000" pitchFamily="2" charset="-122"/>
                    <a:ea typeface="张海山锐线体简" panose="02000000000000000000" pitchFamily="2" charset="-122"/>
                  </a:rPr>
                  <a:t>数量的</a:t>
                </a:r>
                <a:endParaRPr lang="zh-CN" altLang="en-US" sz="2400">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grpSp>
        <p:grpSp>
          <p:nvGrpSpPr>
            <p:cNvPr id="65" name="组合 64"/>
            <p:cNvGrpSpPr/>
            <p:nvPr/>
          </p:nvGrpSpPr>
          <p:grpSpPr>
            <a:xfrm>
              <a:off x="5179502" y="6109135"/>
              <a:ext cx="1506585" cy="461665"/>
              <a:chOff x="5176007" y="6109135"/>
              <a:chExt cx="1506585" cy="461665"/>
            </a:xfrm>
          </p:grpSpPr>
          <p:sp>
            <p:nvSpPr>
              <p:cNvPr id="57" name="Shape 766"/>
              <p:cNvSpPr>
                <a:spLocks/>
              </p:cNvSpPr>
              <p:nvPr/>
            </p:nvSpPr>
            <p:spPr bwMode="auto">
              <a:xfrm>
                <a:off x="5176007" y="6109135"/>
                <a:ext cx="444115" cy="44411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50000"/>
                </a:schemeClr>
              </a:solidFill>
              <a:ln>
                <a:noFill/>
              </a:ln>
              <a:extLst/>
            </p:spPr>
            <p:txBody>
              <a:bodyPr lIns="0" tIns="0" rIns="0" bIns="0" anchor="ctr"/>
              <a:lstStyle/>
              <a:p>
                <a:endParaRPr lang="zh-CN" altLang="en-US"/>
              </a:p>
            </p:txBody>
          </p:sp>
          <p:sp>
            <p:nvSpPr>
              <p:cNvPr id="58" name="文本框 57"/>
              <p:cNvSpPr txBox="1"/>
              <p:nvPr/>
            </p:nvSpPr>
            <p:spPr>
              <a:xfrm>
                <a:off x="5585312" y="6109135"/>
                <a:ext cx="1097280" cy="461665"/>
              </a:xfrm>
              <a:prstGeom prst="rect">
                <a:avLst/>
              </a:prstGeom>
              <a:noFill/>
            </p:spPr>
            <p:txBody>
              <a:bodyPr wrap="square" rtlCol="0">
                <a:spAutoFit/>
              </a:bodyPr>
              <a:lstStyle/>
              <a:p>
                <a:pPr algn="ctr"/>
                <a:r>
                  <a:rPr lang="zh-CN" altLang="en-US" sz="2400" smtClean="0">
                    <a:solidFill>
                      <a:schemeClr val="tx1">
                        <a:lumMod val="85000"/>
                        <a:lumOff val="15000"/>
                      </a:schemeClr>
                    </a:solidFill>
                    <a:latin typeface="张海山锐线体简" panose="02000000000000000000" pitchFamily="2" charset="-122"/>
                    <a:ea typeface="张海山锐线体简" panose="02000000000000000000" pitchFamily="2" charset="-122"/>
                  </a:rPr>
                  <a:t>人员的</a:t>
                </a:r>
                <a:endParaRPr lang="zh-CN" altLang="en-US" sz="2400">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grpSp>
        <p:grpSp>
          <p:nvGrpSpPr>
            <p:cNvPr id="64" name="组合 63"/>
            <p:cNvGrpSpPr/>
            <p:nvPr/>
          </p:nvGrpSpPr>
          <p:grpSpPr>
            <a:xfrm>
              <a:off x="7053140" y="6109135"/>
              <a:ext cx="1537861" cy="461665"/>
              <a:chOff x="7053140" y="6109135"/>
              <a:chExt cx="1537861" cy="461665"/>
            </a:xfrm>
          </p:grpSpPr>
          <p:sp>
            <p:nvSpPr>
              <p:cNvPr id="59" name="Shape 766"/>
              <p:cNvSpPr>
                <a:spLocks/>
              </p:cNvSpPr>
              <p:nvPr/>
            </p:nvSpPr>
            <p:spPr bwMode="auto">
              <a:xfrm>
                <a:off x="7053140" y="6109135"/>
                <a:ext cx="444115" cy="44411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C000"/>
              </a:solidFill>
              <a:ln>
                <a:noFill/>
              </a:ln>
              <a:extLst/>
            </p:spPr>
            <p:txBody>
              <a:bodyPr lIns="0" tIns="0" rIns="0" bIns="0" anchor="ctr"/>
              <a:lstStyle/>
              <a:p>
                <a:endParaRPr lang="zh-CN" altLang="en-US"/>
              </a:p>
            </p:txBody>
          </p:sp>
          <p:sp>
            <p:nvSpPr>
              <p:cNvPr id="60" name="文本框 59"/>
              <p:cNvSpPr txBox="1"/>
              <p:nvPr/>
            </p:nvSpPr>
            <p:spPr>
              <a:xfrm>
                <a:off x="7455455" y="6109135"/>
                <a:ext cx="1135546" cy="461665"/>
              </a:xfrm>
              <a:prstGeom prst="rect">
                <a:avLst/>
              </a:prstGeom>
              <a:noFill/>
            </p:spPr>
            <p:txBody>
              <a:bodyPr wrap="square" rtlCol="0">
                <a:spAutoFit/>
              </a:bodyPr>
              <a:lstStyle/>
              <a:p>
                <a:pPr algn="ctr"/>
                <a:r>
                  <a:rPr lang="zh-CN" altLang="en-US" sz="2400" smtClean="0">
                    <a:solidFill>
                      <a:schemeClr val="tx1">
                        <a:lumMod val="85000"/>
                        <a:lumOff val="15000"/>
                      </a:schemeClr>
                    </a:solidFill>
                    <a:latin typeface="张海山锐线体简" panose="02000000000000000000" pitchFamily="2" charset="-122"/>
                    <a:ea typeface="张海山锐线体简" panose="02000000000000000000" pitchFamily="2" charset="-122"/>
                  </a:rPr>
                  <a:t>质量的</a:t>
                </a:r>
                <a:endParaRPr lang="zh-CN" altLang="en-US" sz="2400">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grpSp>
      </p:grpSp>
    </p:spTree>
    <p:extLst>
      <p:ext uri="{BB962C8B-B14F-4D97-AF65-F5344CB8AC3E}">
        <p14:creationId xmlns:p14="http://schemas.microsoft.com/office/powerpoint/2010/main" val="157085101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ppt_x</p:attrName>
                                        </p:attrNameLst>
                                      </p:cBhvr>
                                      <p:tavLst>
                                        <p:tav tm="0">
                                          <p:val>
                                            <p:strVal val="#ppt_x-#ppt_w*1.125000"/>
                                          </p:val>
                                        </p:tav>
                                        <p:tav tm="100000">
                                          <p:val>
                                            <p:strVal val="#ppt_x"/>
                                          </p:val>
                                        </p:tav>
                                      </p:tavLst>
                                    </p:anim>
                                    <p:animEffect transition="in" filter="wipe(right)">
                                      <p:cBhvr>
                                        <p:cTn id="14" dur="500"/>
                                        <p:tgtEl>
                                          <p:spTgt spid="7"/>
                                        </p:tgtEl>
                                      </p:cBhvr>
                                    </p:animEffect>
                                  </p:childTnLst>
                                </p:cTn>
                              </p:par>
                              <p:par>
                                <p:cTn id="15" presetID="1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p:tgtEl>
                                          <p:spTgt spid="8"/>
                                        </p:tgtEl>
                                        <p:attrNameLst>
                                          <p:attrName>ppt_x</p:attrName>
                                        </p:attrNameLst>
                                      </p:cBhvr>
                                      <p:tavLst>
                                        <p:tav tm="0">
                                          <p:val>
                                            <p:strVal val="#ppt_x-#ppt_w*1.125000"/>
                                          </p:val>
                                        </p:tav>
                                        <p:tav tm="100000">
                                          <p:val>
                                            <p:strVal val="#ppt_x"/>
                                          </p:val>
                                        </p:tav>
                                      </p:tavLst>
                                    </p:anim>
                                    <p:animEffect transition="in" filter="wipe(right)">
                                      <p:cBhvr>
                                        <p:cTn id="18" dur="500"/>
                                        <p:tgtEl>
                                          <p:spTgt spid="8"/>
                                        </p:tgtEl>
                                      </p:cBhvr>
                                    </p:animEffect>
                                  </p:childTnLst>
                                </p:cTn>
                              </p:par>
                              <p:par>
                                <p:cTn id="19" presetID="12" presetClass="entr" presetSubtype="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ppt_y</p:attrName>
                                        </p:attrNameLst>
                                      </p:cBhvr>
                                      <p:tavLst>
                                        <p:tav tm="0">
                                          <p:val>
                                            <p:strVal val="#ppt_y-#ppt_h*1.125000"/>
                                          </p:val>
                                        </p:tav>
                                        <p:tav tm="100000">
                                          <p:val>
                                            <p:strVal val="#ppt_y"/>
                                          </p:val>
                                        </p:tav>
                                      </p:tavLst>
                                    </p:anim>
                                    <p:animEffect transition="in" filter="wipe(down)">
                                      <p:cBhvr>
                                        <p:cTn id="22" dur="500"/>
                                        <p:tgtEl>
                                          <p:spTgt spid="11"/>
                                        </p:tgtEl>
                                      </p:cBhvr>
                                    </p:animEffect>
                                  </p:childTnLst>
                                </p:cTn>
                              </p:par>
                              <p:par>
                                <p:cTn id="23" presetID="12" presetClass="entr" presetSubtype="1"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ppt_y</p:attrName>
                                        </p:attrNameLst>
                                      </p:cBhvr>
                                      <p:tavLst>
                                        <p:tav tm="0">
                                          <p:val>
                                            <p:strVal val="#ppt_y-#ppt_h*1.125000"/>
                                          </p:val>
                                        </p:tav>
                                        <p:tav tm="100000">
                                          <p:val>
                                            <p:strVal val="#ppt_y"/>
                                          </p:val>
                                        </p:tav>
                                      </p:tavLst>
                                    </p:anim>
                                    <p:animEffect transition="in" filter="wipe(down)">
                                      <p:cBhvr>
                                        <p:cTn id="26" dur="500"/>
                                        <p:tgtEl>
                                          <p:spTgt spid="13"/>
                                        </p:tgtEl>
                                      </p:cBhvr>
                                    </p:animEffect>
                                  </p:childTnLst>
                                </p:cTn>
                              </p:par>
                              <p:par>
                                <p:cTn id="27" presetID="12" presetClass="entr" presetSubtype="2"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p:tgtEl>
                                          <p:spTgt spid="15"/>
                                        </p:tgtEl>
                                        <p:attrNameLst>
                                          <p:attrName>ppt_x</p:attrName>
                                        </p:attrNameLst>
                                      </p:cBhvr>
                                      <p:tavLst>
                                        <p:tav tm="0">
                                          <p:val>
                                            <p:strVal val="#ppt_x+#ppt_w*1.125000"/>
                                          </p:val>
                                        </p:tav>
                                        <p:tav tm="100000">
                                          <p:val>
                                            <p:strVal val="#ppt_x"/>
                                          </p:val>
                                        </p:tav>
                                      </p:tavLst>
                                    </p:anim>
                                    <p:animEffect transition="in" filter="wipe(left)">
                                      <p:cBhvr>
                                        <p:cTn id="30" dur="500"/>
                                        <p:tgtEl>
                                          <p:spTgt spid="15"/>
                                        </p:tgtEl>
                                      </p:cBhvr>
                                    </p:animEffect>
                                  </p:childTnLst>
                                </p:cTn>
                              </p:par>
                              <p:par>
                                <p:cTn id="31" presetID="12" presetClass="entr" presetSubtype="2"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p:tgtEl>
                                          <p:spTgt spid="4"/>
                                        </p:tgtEl>
                                        <p:attrNameLst>
                                          <p:attrName>ppt_x</p:attrName>
                                        </p:attrNameLst>
                                      </p:cBhvr>
                                      <p:tavLst>
                                        <p:tav tm="0">
                                          <p:val>
                                            <p:strVal val="#ppt_x+#ppt_w*1.125000"/>
                                          </p:val>
                                        </p:tav>
                                        <p:tav tm="100000">
                                          <p:val>
                                            <p:strVal val="#ppt_x"/>
                                          </p:val>
                                        </p:tav>
                                      </p:tavLst>
                                    </p:anim>
                                    <p:animEffect transition="in" filter="wipe(left)">
                                      <p:cBhvr>
                                        <p:cTn id="34" dur="500"/>
                                        <p:tgtEl>
                                          <p:spTgt spid="4"/>
                                        </p:tgtEl>
                                      </p:cBhvr>
                                    </p:animEffect>
                                  </p:childTnLst>
                                </p:cTn>
                              </p:par>
                              <p:par>
                                <p:cTn id="35" presetID="12" presetClass="entr" presetSubtype="2"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p:tgtEl>
                                          <p:spTgt spid="5"/>
                                        </p:tgtEl>
                                        <p:attrNameLst>
                                          <p:attrName>ppt_x</p:attrName>
                                        </p:attrNameLst>
                                      </p:cBhvr>
                                      <p:tavLst>
                                        <p:tav tm="0">
                                          <p:val>
                                            <p:strVal val="#ppt_x+#ppt_w*1.125000"/>
                                          </p:val>
                                        </p:tav>
                                        <p:tav tm="100000">
                                          <p:val>
                                            <p:strVal val="#ppt_x"/>
                                          </p:val>
                                        </p:tav>
                                      </p:tavLst>
                                    </p:anim>
                                    <p:animEffect transition="in" filter="wipe(left)">
                                      <p:cBhvr>
                                        <p:cTn id="38" dur="500"/>
                                        <p:tgtEl>
                                          <p:spTgt spid="5"/>
                                        </p:tgtEl>
                                      </p:cBhvr>
                                    </p:animEffect>
                                  </p:childTnLst>
                                </p:cTn>
                              </p:par>
                            </p:childTnLst>
                          </p:cTn>
                        </p:par>
                        <p:par>
                          <p:cTn id="39" fill="hold">
                            <p:stCondLst>
                              <p:cond delay="1000"/>
                            </p:stCondLst>
                            <p:childTnLst>
                              <p:par>
                                <p:cTn id="40" presetID="23" presetClass="entr" presetSubtype="16"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childTnLst>
                                </p:cTn>
                              </p:par>
                            </p:childTnLst>
                          </p:cTn>
                        </p:par>
                        <p:par>
                          <p:cTn id="48" fill="hold">
                            <p:stCondLst>
                              <p:cond delay="1500"/>
                            </p:stCondLst>
                            <p:childTnLst>
                              <p:par>
                                <p:cTn id="49" presetID="23" presetClass="entr" presetSubtype="16"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childTnLst>
                                </p:cTn>
                              </p:par>
                            </p:childTnLst>
                          </p:cTn>
                        </p:par>
                        <p:par>
                          <p:cTn id="57" fill="hold">
                            <p:stCondLst>
                              <p:cond delay="2000"/>
                            </p:stCondLst>
                            <p:childTnLst>
                              <p:par>
                                <p:cTn id="58" presetID="23" presetClass="entr" presetSubtype="16"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childTnLst>
                                </p:cTn>
                              </p:par>
                              <p:par>
                                <p:cTn id="62" presetID="23" presetClass="entr" presetSubtype="16"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childTnLst>
                                </p:cTn>
                              </p:par>
                            </p:childTnLst>
                          </p:cTn>
                        </p:par>
                        <p:par>
                          <p:cTn id="66" fill="hold">
                            <p:stCondLst>
                              <p:cond delay="2500"/>
                            </p:stCondLst>
                            <p:childTnLst>
                              <p:par>
                                <p:cTn id="67" presetID="23" presetClass="entr" presetSubtype="16"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fltVal val="0"/>
                                          </p:val>
                                        </p:tav>
                                        <p:tav tm="100000">
                                          <p:val>
                                            <p:strVal val="#ppt_h"/>
                                          </p:val>
                                        </p:tav>
                                      </p:tavLst>
                                    </p:anim>
                                  </p:childTnLst>
                                </p:cTn>
                              </p:par>
                            </p:childTnLst>
                          </p:cTn>
                        </p:par>
                        <p:par>
                          <p:cTn id="71" fill="hold">
                            <p:stCondLst>
                              <p:cond delay="3000"/>
                            </p:stCondLst>
                            <p:childTnLst>
                              <p:par>
                                <p:cTn id="72" presetID="10" presetClass="entr" presetSubtype="0" fill="hold" grpId="0"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500"/>
                                        <p:tgtEl>
                                          <p:spTgt spid="5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500"/>
                                        <p:tgtEl>
                                          <p:spTgt spid="49"/>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7"/>
                                        </p:tgtEl>
                                        <p:attrNameLst>
                                          <p:attrName>style.visibility</p:attrName>
                                        </p:attrNameLst>
                                      </p:cBhvr>
                                      <p:to>
                                        <p:strVal val="visible"/>
                                      </p:to>
                                    </p:set>
                                    <p:anim calcmode="lin" valueType="num">
                                      <p:cBhvr>
                                        <p:cTn id="80" dur="500" fill="hold"/>
                                        <p:tgtEl>
                                          <p:spTgt spid="37"/>
                                        </p:tgtEl>
                                        <p:attrNameLst>
                                          <p:attrName>ppt_w</p:attrName>
                                        </p:attrNameLst>
                                      </p:cBhvr>
                                      <p:tavLst>
                                        <p:tav tm="0">
                                          <p:val>
                                            <p:fltVal val="0"/>
                                          </p:val>
                                        </p:tav>
                                        <p:tav tm="100000">
                                          <p:val>
                                            <p:strVal val="#ppt_w"/>
                                          </p:val>
                                        </p:tav>
                                      </p:tavLst>
                                    </p:anim>
                                    <p:anim calcmode="lin" valueType="num">
                                      <p:cBhvr>
                                        <p:cTn id="81" dur="500" fill="hold"/>
                                        <p:tgtEl>
                                          <p:spTgt spid="37"/>
                                        </p:tgtEl>
                                        <p:attrNameLst>
                                          <p:attrName>ppt_h</p:attrName>
                                        </p:attrNameLst>
                                      </p:cBhvr>
                                      <p:tavLst>
                                        <p:tav tm="0">
                                          <p:val>
                                            <p:fltVal val="0"/>
                                          </p:val>
                                        </p:tav>
                                        <p:tav tm="100000">
                                          <p:val>
                                            <p:strVal val="#ppt_h"/>
                                          </p:val>
                                        </p:tav>
                                      </p:tavLst>
                                    </p:anim>
                                    <p:animEffect transition="in" filter="fade">
                                      <p:cBhvr>
                                        <p:cTn id="82" dur="500"/>
                                        <p:tgtEl>
                                          <p:spTgt spid="37"/>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500" fill="hold"/>
                                        <p:tgtEl>
                                          <p:spTgt spid="32"/>
                                        </p:tgtEl>
                                        <p:attrNameLst>
                                          <p:attrName>ppt_w</p:attrName>
                                        </p:attrNameLst>
                                      </p:cBhvr>
                                      <p:tavLst>
                                        <p:tav tm="0">
                                          <p:val>
                                            <p:fltVal val="0"/>
                                          </p:val>
                                        </p:tav>
                                        <p:tav tm="100000">
                                          <p:val>
                                            <p:strVal val="#ppt_w"/>
                                          </p:val>
                                        </p:tav>
                                      </p:tavLst>
                                    </p:anim>
                                    <p:anim calcmode="lin" valueType="num">
                                      <p:cBhvr>
                                        <p:cTn id="86" dur="500" fill="hold"/>
                                        <p:tgtEl>
                                          <p:spTgt spid="32"/>
                                        </p:tgtEl>
                                        <p:attrNameLst>
                                          <p:attrName>ppt_h</p:attrName>
                                        </p:attrNameLst>
                                      </p:cBhvr>
                                      <p:tavLst>
                                        <p:tav tm="0">
                                          <p:val>
                                            <p:fltVal val="0"/>
                                          </p:val>
                                        </p:tav>
                                        <p:tav tm="100000">
                                          <p:val>
                                            <p:strVal val="#ppt_h"/>
                                          </p:val>
                                        </p:tav>
                                      </p:tavLst>
                                    </p:anim>
                                    <p:animEffect transition="in" filter="fade">
                                      <p:cBhvr>
                                        <p:cTn id="87" dur="500"/>
                                        <p:tgtEl>
                                          <p:spTgt spid="32"/>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cBhvr>
                                        <p:cTn id="90" dur="500" fill="hold"/>
                                        <p:tgtEl>
                                          <p:spTgt spid="34"/>
                                        </p:tgtEl>
                                        <p:attrNameLst>
                                          <p:attrName>ppt_w</p:attrName>
                                        </p:attrNameLst>
                                      </p:cBhvr>
                                      <p:tavLst>
                                        <p:tav tm="0">
                                          <p:val>
                                            <p:fltVal val="0"/>
                                          </p:val>
                                        </p:tav>
                                        <p:tav tm="100000">
                                          <p:val>
                                            <p:strVal val="#ppt_w"/>
                                          </p:val>
                                        </p:tav>
                                      </p:tavLst>
                                    </p:anim>
                                    <p:anim calcmode="lin" valueType="num">
                                      <p:cBhvr>
                                        <p:cTn id="91" dur="500" fill="hold"/>
                                        <p:tgtEl>
                                          <p:spTgt spid="34"/>
                                        </p:tgtEl>
                                        <p:attrNameLst>
                                          <p:attrName>ppt_h</p:attrName>
                                        </p:attrNameLst>
                                      </p:cBhvr>
                                      <p:tavLst>
                                        <p:tav tm="0">
                                          <p:val>
                                            <p:fltVal val="0"/>
                                          </p:val>
                                        </p:tav>
                                        <p:tav tm="100000">
                                          <p:val>
                                            <p:strVal val="#ppt_h"/>
                                          </p:val>
                                        </p:tav>
                                      </p:tavLst>
                                    </p:anim>
                                    <p:animEffect transition="in" filter="fade">
                                      <p:cBhvr>
                                        <p:cTn id="92" dur="500"/>
                                        <p:tgtEl>
                                          <p:spTgt spid="34"/>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 calcmode="lin" valueType="num">
                                      <p:cBhvr>
                                        <p:cTn id="100" dur="500" fill="hold"/>
                                        <p:tgtEl>
                                          <p:spTgt spid="33"/>
                                        </p:tgtEl>
                                        <p:attrNameLst>
                                          <p:attrName>ppt_w</p:attrName>
                                        </p:attrNameLst>
                                      </p:cBhvr>
                                      <p:tavLst>
                                        <p:tav tm="0">
                                          <p:val>
                                            <p:fltVal val="0"/>
                                          </p:val>
                                        </p:tav>
                                        <p:tav tm="100000">
                                          <p:val>
                                            <p:strVal val="#ppt_w"/>
                                          </p:val>
                                        </p:tav>
                                      </p:tavLst>
                                    </p:anim>
                                    <p:anim calcmode="lin" valueType="num">
                                      <p:cBhvr>
                                        <p:cTn id="101" dur="500" fill="hold"/>
                                        <p:tgtEl>
                                          <p:spTgt spid="33"/>
                                        </p:tgtEl>
                                        <p:attrNameLst>
                                          <p:attrName>ppt_h</p:attrName>
                                        </p:attrNameLst>
                                      </p:cBhvr>
                                      <p:tavLst>
                                        <p:tav tm="0">
                                          <p:val>
                                            <p:fltVal val="0"/>
                                          </p:val>
                                        </p:tav>
                                        <p:tav tm="100000">
                                          <p:val>
                                            <p:strVal val="#ppt_h"/>
                                          </p:val>
                                        </p:tav>
                                      </p:tavLst>
                                    </p:anim>
                                    <p:animEffect transition="in" filter="fade">
                                      <p:cBhvr>
                                        <p:cTn id="102" dur="500"/>
                                        <p:tgtEl>
                                          <p:spTgt spid="33"/>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500" fill="hold"/>
                                        <p:tgtEl>
                                          <p:spTgt spid="35"/>
                                        </p:tgtEl>
                                        <p:attrNameLst>
                                          <p:attrName>ppt_w</p:attrName>
                                        </p:attrNameLst>
                                      </p:cBhvr>
                                      <p:tavLst>
                                        <p:tav tm="0">
                                          <p:val>
                                            <p:fltVal val="0"/>
                                          </p:val>
                                        </p:tav>
                                        <p:tav tm="100000">
                                          <p:val>
                                            <p:strVal val="#ppt_w"/>
                                          </p:val>
                                        </p:tav>
                                      </p:tavLst>
                                    </p:anim>
                                    <p:anim calcmode="lin" valueType="num">
                                      <p:cBhvr>
                                        <p:cTn id="106" dur="500" fill="hold"/>
                                        <p:tgtEl>
                                          <p:spTgt spid="35"/>
                                        </p:tgtEl>
                                        <p:attrNameLst>
                                          <p:attrName>ppt_h</p:attrName>
                                        </p:attrNameLst>
                                      </p:cBhvr>
                                      <p:tavLst>
                                        <p:tav tm="0">
                                          <p:val>
                                            <p:fltVal val="0"/>
                                          </p:val>
                                        </p:tav>
                                        <p:tav tm="100000">
                                          <p:val>
                                            <p:strVal val="#ppt_h"/>
                                          </p:val>
                                        </p:tav>
                                      </p:tavLst>
                                    </p:anim>
                                    <p:animEffect transition="in" filter="fade">
                                      <p:cBhvr>
                                        <p:cTn id="107" dur="500"/>
                                        <p:tgtEl>
                                          <p:spTgt spid="35"/>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31"/>
                                        </p:tgtEl>
                                        <p:attrNameLst>
                                          <p:attrName>style.visibility</p:attrName>
                                        </p:attrNameLst>
                                      </p:cBhvr>
                                      <p:to>
                                        <p:strVal val="visible"/>
                                      </p:to>
                                    </p:set>
                                    <p:anim calcmode="lin" valueType="num">
                                      <p:cBhvr>
                                        <p:cTn id="110" dur="500" fill="hold"/>
                                        <p:tgtEl>
                                          <p:spTgt spid="31"/>
                                        </p:tgtEl>
                                        <p:attrNameLst>
                                          <p:attrName>ppt_w</p:attrName>
                                        </p:attrNameLst>
                                      </p:cBhvr>
                                      <p:tavLst>
                                        <p:tav tm="0">
                                          <p:val>
                                            <p:fltVal val="0"/>
                                          </p:val>
                                        </p:tav>
                                        <p:tav tm="100000">
                                          <p:val>
                                            <p:strVal val="#ppt_w"/>
                                          </p:val>
                                        </p:tav>
                                      </p:tavLst>
                                    </p:anim>
                                    <p:anim calcmode="lin" valueType="num">
                                      <p:cBhvr>
                                        <p:cTn id="111" dur="500" fill="hold"/>
                                        <p:tgtEl>
                                          <p:spTgt spid="31"/>
                                        </p:tgtEl>
                                        <p:attrNameLst>
                                          <p:attrName>ppt_h</p:attrName>
                                        </p:attrNameLst>
                                      </p:cBhvr>
                                      <p:tavLst>
                                        <p:tav tm="0">
                                          <p:val>
                                            <p:fltVal val="0"/>
                                          </p:val>
                                        </p:tav>
                                        <p:tav tm="100000">
                                          <p:val>
                                            <p:strVal val="#ppt_h"/>
                                          </p:val>
                                        </p:tav>
                                      </p:tavLst>
                                    </p:anim>
                                    <p:animEffect transition="in" filter="fade">
                                      <p:cBhvr>
                                        <p:cTn id="112" dur="500"/>
                                        <p:tgtEl>
                                          <p:spTgt spid="31"/>
                                        </p:tgtEl>
                                      </p:cBhvr>
                                    </p:animEffect>
                                  </p:childTnLst>
                                </p:cTn>
                              </p:par>
                              <p:par>
                                <p:cTn id="113" presetID="53" presetClass="entr" presetSubtype="16" fill="hold" grpId="0" nodeType="with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p:cTn id="115" dur="500" fill="hold"/>
                                        <p:tgtEl>
                                          <p:spTgt spid="42"/>
                                        </p:tgtEl>
                                        <p:attrNameLst>
                                          <p:attrName>ppt_w</p:attrName>
                                        </p:attrNameLst>
                                      </p:cBhvr>
                                      <p:tavLst>
                                        <p:tav tm="0">
                                          <p:val>
                                            <p:fltVal val="0"/>
                                          </p:val>
                                        </p:tav>
                                        <p:tav tm="100000">
                                          <p:val>
                                            <p:strVal val="#ppt_w"/>
                                          </p:val>
                                        </p:tav>
                                      </p:tavLst>
                                    </p:anim>
                                    <p:anim calcmode="lin" valueType="num">
                                      <p:cBhvr>
                                        <p:cTn id="116" dur="500" fill="hold"/>
                                        <p:tgtEl>
                                          <p:spTgt spid="42"/>
                                        </p:tgtEl>
                                        <p:attrNameLst>
                                          <p:attrName>ppt_h</p:attrName>
                                        </p:attrNameLst>
                                      </p:cBhvr>
                                      <p:tavLst>
                                        <p:tav tm="0">
                                          <p:val>
                                            <p:fltVal val="0"/>
                                          </p:val>
                                        </p:tav>
                                        <p:tav tm="100000">
                                          <p:val>
                                            <p:strVal val="#ppt_h"/>
                                          </p:val>
                                        </p:tav>
                                      </p:tavLst>
                                    </p:anim>
                                    <p:animEffect transition="in" filter="fade">
                                      <p:cBhvr>
                                        <p:cTn id="117" dur="500"/>
                                        <p:tgtEl>
                                          <p:spTgt spid="42"/>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 calcmode="lin" valueType="num">
                                      <p:cBhvr>
                                        <p:cTn id="120" dur="500" fill="hold"/>
                                        <p:tgtEl>
                                          <p:spTgt spid="36"/>
                                        </p:tgtEl>
                                        <p:attrNameLst>
                                          <p:attrName>ppt_w</p:attrName>
                                        </p:attrNameLst>
                                      </p:cBhvr>
                                      <p:tavLst>
                                        <p:tav tm="0">
                                          <p:val>
                                            <p:fltVal val="0"/>
                                          </p:val>
                                        </p:tav>
                                        <p:tav tm="100000">
                                          <p:val>
                                            <p:strVal val="#ppt_w"/>
                                          </p:val>
                                        </p:tav>
                                      </p:tavLst>
                                    </p:anim>
                                    <p:anim calcmode="lin" valueType="num">
                                      <p:cBhvr>
                                        <p:cTn id="121" dur="500" fill="hold"/>
                                        <p:tgtEl>
                                          <p:spTgt spid="36"/>
                                        </p:tgtEl>
                                        <p:attrNameLst>
                                          <p:attrName>ppt_h</p:attrName>
                                        </p:attrNameLst>
                                      </p:cBhvr>
                                      <p:tavLst>
                                        <p:tav tm="0">
                                          <p:val>
                                            <p:fltVal val="0"/>
                                          </p:val>
                                        </p:tav>
                                        <p:tav tm="100000">
                                          <p:val>
                                            <p:strVal val="#ppt_h"/>
                                          </p:val>
                                        </p:tav>
                                      </p:tavLst>
                                    </p:anim>
                                    <p:animEffect transition="in" filter="fade">
                                      <p:cBhvr>
                                        <p:cTn id="122" dur="500"/>
                                        <p:tgtEl>
                                          <p:spTgt spid="36"/>
                                        </p:tgtEl>
                                      </p:cBhvr>
                                    </p:animEffect>
                                  </p:childTnLst>
                                </p:cTn>
                              </p:par>
                            </p:childTnLst>
                          </p:cTn>
                        </p:par>
                        <p:par>
                          <p:cTn id="123" fill="hold">
                            <p:stCondLst>
                              <p:cond delay="3500"/>
                            </p:stCondLst>
                            <p:childTnLst>
                              <p:par>
                                <p:cTn id="124" presetID="10" presetClass="entr" presetSubtype="0" fill="hold" nodeType="afterEffect">
                                  <p:stCondLst>
                                    <p:cond delay="0"/>
                                  </p:stCondLst>
                                  <p:childTnLst>
                                    <p:set>
                                      <p:cBhvr>
                                        <p:cTn id="125" dur="1" fill="hold">
                                          <p:stCondLst>
                                            <p:cond delay="0"/>
                                          </p:stCondLst>
                                        </p:cTn>
                                        <p:tgtEl>
                                          <p:spTgt spid="67"/>
                                        </p:tgtEl>
                                        <p:attrNameLst>
                                          <p:attrName>style.visibility</p:attrName>
                                        </p:attrNameLst>
                                      </p:cBhvr>
                                      <p:to>
                                        <p:strVal val="visible"/>
                                      </p:to>
                                    </p:set>
                                    <p:animEffect transition="in" filter="fade">
                                      <p:cBhvr>
                                        <p:cTn id="12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4" grpId="0" animBg="1"/>
      <p:bldP spid="29" grpId="0" animBg="1"/>
      <p:bldP spid="31" grpId="0"/>
      <p:bldP spid="32" grpId="0"/>
      <p:bldP spid="33" grpId="0"/>
      <p:bldP spid="34" grpId="0"/>
      <p:bldP spid="35" grpId="0"/>
      <p:bldP spid="37" grpId="0"/>
      <p:bldP spid="39" grpId="0"/>
      <p:bldP spid="42" grpId="0"/>
      <p:bldP spid="49" grpId="0"/>
      <p:bldP spid="54" grpId="0" animBg="1"/>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461598" y="3080134"/>
            <a:ext cx="1379853" cy="138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17"/>
          <p:cNvSpPr>
            <a:spLocks noChangeArrowheads="1"/>
          </p:cNvSpPr>
          <p:nvPr/>
        </p:nvSpPr>
        <p:spPr bwMode="auto">
          <a:xfrm>
            <a:off x="1461601" y="1607331"/>
            <a:ext cx="1379852" cy="1380142"/>
          </a:xfrm>
          <a:prstGeom prst="rect">
            <a:avLst/>
          </a:prstGeom>
          <a:solidFill>
            <a:srgbClr val="FFC00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6" name="矩形 18"/>
          <p:cNvSpPr>
            <a:spLocks noChangeArrowheads="1"/>
          </p:cNvSpPr>
          <p:nvPr/>
        </p:nvSpPr>
        <p:spPr bwMode="auto">
          <a:xfrm>
            <a:off x="2942493" y="3085501"/>
            <a:ext cx="1389306" cy="1380143"/>
          </a:xfrm>
          <a:prstGeom prst="rect">
            <a:avLst/>
          </a:prstGeom>
          <a:solidFill>
            <a:schemeClr val="tx1">
              <a:lumMod val="85000"/>
              <a:lumOff val="1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 name="矩形 14"/>
          <p:cNvSpPr>
            <a:spLocks noChangeArrowheads="1"/>
          </p:cNvSpPr>
          <p:nvPr/>
        </p:nvSpPr>
        <p:spPr bwMode="auto">
          <a:xfrm>
            <a:off x="1461600" y="4535663"/>
            <a:ext cx="1379852" cy="1380142"/>
          </a:xfrm>
          <a:prstGeom prst="rect">
            <a:avLst/>
          </a:prstGeom>
          <a:solidFill>
            <a:srgbClr val="3536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8" name="图片 1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951948" y="1615229"/>
            <a:ext cx="1379851" cy="137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951948" y="4563671"/>
            <a:ext cx="1379851" cy="1352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21"/>
          <p:cNvSpPr>
            <a:spLocks noChangeArrowheads="1"/>
          </p:cNvSpPr>
          <p:nvPr/>
        </p:nvSpPr>
        <p:spPr bwMode="auto">
          <a:xfrm>
            <a:off x="4442924" y="1615229"/>
            <a:ext cx="1379537" cy="1372244"/>
          </a:xfrm>
          <a:prstGeom prst="rect">
            <a:avLst/>
          </a:prstGeom>
          <a:solidFill>
            <a:schemeClr val="bg1">
              <a:lumMod val="5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1" name="Title 1"/>
          <p:cNvSpPr txBox="1">
            <a:spLocks noChangeArrowheads="1"/>
          </p:cNvSpPr>
          <p:nvPr/>
        </p:nvSpPr>
        <p:spPr bwMode="auto">
          <a:xfrm>
            <a:off x="6501985" y="2404520"/>
            <a:ext cx="4095750" cy="91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ts val="3338"/>
              </a:lnSpc>
            </a:pPr>
            <a:r>
              <a:rPr lang="en-US" altLang="zh-CN" sz="4200" smtClean="0">
                <a:solidFill>
                  <a:schemeClr val="bg1"/>
                </a:solidFill>
                <a:latin typeface="Bebas Neue"/>
              </a:rPr>
              <a:t>Business</a:t>
            </a:r>
            <a:endParaRPr lang="en-US" altLang="zh-CN" sz="4200">
              <a:solidFill>
                <a:schemeClr val="bg1"/>
              </a:solidFill>
              <a:latin typeface="Bebas Neue"/>
            </a:endParaRPr>
          </a:p>
          <a:p>
            <a:pPr eaLnBrk="1" hangingPunct="1">
              <a:lnSpc>
                <a:spcPts val="3338"/>
              </a:lnSpc>
            </a:pPr>
            <a:r>
              <a:rPr lang="zh-CN" altLang="en-US" sz="4000" smtClean="0">
                <a:solidFill>
                  <a:schemeClr val="tx1">
                    <a:lumMod val="85000"/>
                    <a:lumOff val="15000"/>
                  </a:schemeClr>
                </a:solidFill>
                <a:latin typeface="张海山锐谐体" panose="02000000000000000000" pitchFamily="2" charset="-122"/>
                <a:ea typeface="张海山锐谐体" panose="02000000000000000000" pitchFamily="2" charset="-122"/>
              </a:rPr>
              <a:t>生产过剩浪费</a:t>
            </a:r>
            <a:r>
              <a:rPr lang="en-US" altLang="zh-CN" sz="4200" smtClean="0">
                <a:solidFill>
                  <a:schemeClr val="bg1"/>
                </a:solidFill>
                <a:latin typeface="Bebas Neue"/>
              </a:rPr>
              <a:t>All </a:t>
            </a:r>
            <a:r>
              <a:rPr lang="en-US" altLang="zh-CN" sz="4200">
                <a:solidFill>
                  <a:schemeClr val="bg1"/>
                </a:solidFill>
                <a:latin typeface="Bebas Neue"/>
              </a:rPr>
              <a:t>ready</a:t>
            </a:r>
          </a:p>
        </p:txBody>
      </p:sp>
      <p:sp>
        <p:nvSpPr>
          <p:cNvPr id="12" name="矩形 13"/>
          <p:cNvSpPr>
            <a:spLocks noChangeArrowheads="1"/>
          </p:cNvSpPr>
          <p:nvPr/>
        </p:nvSpPr>
        <p:spPr bwMode="auto">
          <a:xfrm>
            <a:off x="6673619" y="3997494"/>
            <a:ext cx="4821588" cy="235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indent="-312738" algn="just">
              <a:spcAft>
                <a:spcPct val="30000"/>
              </a:spcAft>
            </a:pPr>
            <a:r>
              <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rPr>
              <a:t>解决对策</a:t>
            </a:r>
            <a:r>
              <a:rPr lang="zh-CN" altLang="en-US" sz="2800">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sz="2800" b="1">
                <a:solidFill>
                  <a:schemeClr val="tx1">
                    <a:lumMod val="85000"/>
                    <a:lumOff val="15000"/>
                  </a:schemeClr>
                </a:solidFill>
                <a:latin typeface="张海山锐线体简" panose="02000000000000000000" pitchFamily="2" charset="-122"/>
                <a:ea typeface="张海山锐线体简" panose="02000000000000000000" pitchFamily="2" charset="-122"/>
              </a:rPr>
              <a:t>在合适的时间，以合适的数量，生产或订购合适的产品</a:t>
            </a:r>
          </a:p>
          <a:p>
            <a:pPr algn="just"/>
            <a:endParaRPr lang="en-US" altLang="zh-CN" sz="1600">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20000"/>
              </a:lnSpc>
              <a:spcBef>
                <a:spcPct val="20000"/>
              </a:spcBef>
            </a:pPr>
            <a:endParaRPr lang="zh-CN" altLang="en-US" sz="1600">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20000"/>
              </a:lnSpc>
              <a:spcBef>
                <a:spcPct val="20000"/>
              </a:spcBef>
            </a:pPr>
            <a:r>
              <a:rPr lang="en-US" altLang="zh-CN" sz="1600">
                <a:solidFill>
                  <a:schemeClr val="bg2">
                    <a:lumMod val="25000"/>
                  </a:schemeClr>
                </a:solidFill>
                <a:latin typeface="张海山锐线体简" panose="02000000000000000000" pitchFamily="2" charset="-122"/>
                <a:ea typeface="张海山锐线体简" panose="02000000000000000000" pitchFamily="2" charset="-122"/>
                <a:sym typeface="Arial" panose="020B0604020202020204" pitchFamily="34" charset="0"/>
              </a:rPr>
              <a:t>.</a:t>
            </a:r>
          </a:p>
        </p:txBody>
      </p:sp>
      <p:sp>
        <p:nvSpPr>
          <p:cNvPr id="13" name="文本框 12"/>
          <p:cNvSpPr txBox="1"/>
          <p:nvPr/>
        </p:nvSpPr>
        <p:spPr>
          <a:xfrm>
            <a:off x="6545528" y="3080133"/>
            <a:ext cx="3055672" cy="369332"/>
          </a:xfrm>
          <a:prstGeom prst="rect">
            <a:avLst/>
          </a:prstGeom>
          <a:noFill/>
        </p:spPr>
        <p:txBody>
          <a:bodyPr wrap="square" rtlCol="0">
            <a:spAutoFit/>
          </a:bodyPr>
          <a:lstStyle/>
          <a:p>
            <a:pPr indent="-312738" algn="just" defTabSz="1216025">
              <a:spcAft>
                <a:spcPct val="30000"/>
              </a:spcAft>
            </a:pPr>
            <a:r>
              <a:rPr lang="zh-CN" altLang="en-US">
                <a:solidFill>
                  <a:schemeClr val="bg2">
                    <a:lumMod val="25000"/>
                  </a:schemeClr>
                </a:solidFill>
                <a:latin typeface="张海山锐线体简" panose="02000000000000000000" pitchFamily="2" charset="-122"/>
                <a:ea typeface="张海山锐线体简" panose="02000000000000000000" pitchFamily="2" charset="-122"/>
              </a:rPr>
              <a:t>生产多于所需，快于所需</a:t>
            </a:r>
          </a:p>
        </p:txBody>
      </p:sp>
      <p:cxnSp>
        <p:nvCxnSpPr>
          <p:cNvPr id="14" name="直接连接符 13"/>
          <p:cNvCxnSpPr/>
          <p:nvPr/>
        </p:nvCxnSpPr>
        <p:spPr>
          <a:xfrm>
            <a:off x="6673619" y="3595515"/>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92242" y="209411"/>
            <a:ext cx="4345033" cy="641470"/>
            <a:chOff x="85010" y="397799"/>
            <a:chExt cx="3503980" cy="641470"/>
          </a:xfrm>
        </p:grpSpPr>
        <p:grpSp>
          <p:nvGrpSpPr>
            <p:cNvPr id="16" name="组合 15"/>
            <p:cNvGrpSpPr/>
            <p:nvPr/>
          </p:nvGrpSpPr>
          <p:grpSpPr>
            <a:xfrm>
              <a:off x="161399" y="397799"/>
              <a:ext cx="625679" cy="625679"/>
              <a:chOff x="254642" y="231494"/>
              <a:chExt cx="722664" cy="722664"/>
            </a:xfrm>
          </p:grpSpPr>
          <p:sp>
            <p:nvSpPr>
              <p:cNvPr id="19" name="矩形 18"/>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18" name="文本框 17"/>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03</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140317333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360"/>
                                          </p:val>
                                        </p:tav>
                                        <p:tav tm="100000">
                                          <p:val>
                                            <p:fltVal val="0"/>
                                          </p:val>
                                        </p:tav>
                                      </p:tavLst>
                                    </p:anim>
                                    <p:animEffect transition="in" filter="fade">
                                      <p:cBhvr>
                                        <p:cTn id="28" dur="500"/>
                                        <p:tgtEl>
                                          <p:spTgt spid="10"/>
                                        </p:tgtEl>
                                      </p:cBhvr>
                                    </p:animEffect>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par>
                          <p:cTn id="45" fill="hold">
                            <p:stCondLst>
                              <p:cond delay="1000"/>
                            </p:stCondLst>
                            <p:childTnLst>
                              <p:par>
                                <p:cTn id="46" presetID="12" presetClass="entr" presetSubtype="4"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ppt_y</p:attrName>
                                        </p:attrNameLst>
                                      </p:cBhvr>
                                      <p:tavLst>
                                        <p:tav tm="0">
                                          <p:val>
                                            <p:strVal val="#ppt_y+#ppt_h*1.125000"/>
                                          </p:val>
                                        </p:tav>
                                        <p:tav tm="100000">
                                          <p:val>
                                            <p:strVal val="#ppt_y"/>
                                          </p:val>
                                        </p:tav>
                                      </p:tavLst>
                                    </p:anim>
                                    <p:animEffect transition="in" filter="wipe(up)">
                                      <p:cBhvr>
                                        <p:cTn id="49" dur="500"/>
                                        <p:tgtEl>
                                          <p:spTgt spid="11"/>
                                        </p:tgtEl>
                                      </p:cBhvr>
                                    </p:animEffect>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2000"/>
                            </p:stCondLst>
                            <p:childTnLst>
                              <p:par>
                                <p:cTn id="55" presetID="17" presetClass="entr" presetSubtype="10"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strVal val="#ppt_h"/>
                                          </p:val>
                                        </p:tav>
                                        <p:tav tm="100000">
                                          <p:val>
                                            <p:strVal val="#ppt_h"/>
                                          </p:val>
                                        </p:tav>
                                      </p:tavLst>
                                    </p:anim>
                                  </p:childTnLst>
                                </p:cTn>
                              </p:par>
                            </p:childTnLst>
                          </p:cTn>
                        </p:par>
                        <p:par>
                          <p:cTn id="59" fill="hold">
                            <p:stCondLst>
                              <p:cond delay="2500"/>
                            </p:stCondLst>
                            <p:childTnLst>
                              <p:par>
                                <p:cTn id="60" presetID="10"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641470"/>
            <a:chOff x="85010" y="397799"/>
            <a:chExt cx="3503980"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03</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grpSp>
        <p:nvGrpSpPr>
          <p:cNvPr id="21" name="组合 20"/>
          <p:cNvGrpSpPr/>
          <p:nvPr/>
        </p:nvGrpSpPr>
        <p:grpSpPr>
          <a:xfrm>
            <a:off x="1461598" y="1607331"/>
            <a:ext cx="4360863" cy="4308474"/>
            <a:chOff x="1461598" y="1607331"/>
            <a:chExt cx="4360863" cy="4308474"/>
          </a:xfrm>
        </p:grpSpPr>
        <p:pic>
          <p:nvPicPr>
            <p:cNvPr id="10" name="图片 1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461598" y="3080134"/>
              <a:ext cx="1379853" cy="138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7"/>
            <p:cNvSpPr>
              <a:spLocks noChangeArrowheads="1"/>
            </p:cNvSpPr>
            <p:nvPr/>
          </p:nvSpPr>
          <p:spPr bwMode="auto">
            <a:xfrm>
              <a:off x="1461601" y="1607331"/>
              <a:ext cx="1379852" cy="1380142"/>
            </a:xfrm>
            <a:prstGeom prst="rect">
              <a:avLst/>
            </a:prstGeom>
            <a:solidFill>
              <a:srgbClr val="FFC00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2" name="矩形 18"/>
            <p:cNvSpPr>
              <a:spLocks noChangeArrowheads="1"/>
            </p:cNvSpPr>
            <p:nvPr/>
          </p:nvSpPr>
          <p:spPr bwMode="auto">
            <a:xfrm>
              <a:off x="2942493" y="3085501"/>
              <a:ext cx="1389306" cy="1380143"/>
            </a:xfrm>
            <a:prstGeom prst="rect">
              <a:avLst/>
            </a:prstGeom>
            <a:solidFill>
              <a:schemeClr val="tx1">
                <a:lumMod val="85000"/>
                <a:lumOff val="1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3" name="矩形 14"/>
            <p:cNvSpPr>
              <a:spLocks noChangeArrowheads="1"/>
            </p:cNvSpPr>
            <p:nvPr/>
          </p:nvSpPr>
          <p:spPr bwMode="auto">
            <a:xfrm>
              <a:off x="1461600" y="4535663"/>
              <a:ext cx="1379852" cy="1380142"/>
            </a:xfrm>
            <a:prstGeom prst="rect">
              <a:avLst/>
            </a:prstGeom>
            <a:solidFill>
              <a:srgbClr val="3536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14" name="图片 1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951948" y="1615229"/>
              <a:ext cx="1379851" cy="137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951948" y="4563671"/>
              <a:ext cx="1379851" cy="1352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21"/>
            <p:cNvSpPr>
              <a:spLocks noChangeArrowheads="1"/>
            </p:cNvSpPr>
            <p:nvPr/>
          </p:nvSpPr>
          <p:spPr bwMode="auto">
            <a:xfrm>
              <a:off x="4442924" y="1615229"/>
              <a:ext cx="1379537" cy="1372244"/>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17" name="Title 1"/>
          <p:cNvSpPr txBox="1">
            <a:spLocks noChangeArrowheads="1"/>
          </p:cNvSpPr>
          <p:nvPr/>
        </p:nvSpPr>
        <p:spPr bwMode="auto">
          <a:xfrm>
            <a:off x="6501985" y="2404520"/>
            <a:ext cx="4095750" cy="91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ts val="3338"/>
              </a:lnSpc>
            </a:pPr>
            <a:r>
              <a:rPr lang="en-US" altLang="zh-CN" sz="4200" smtClean="0">
                <a:solidFill>
                  <a:schemeClr val="bg1"/>
                </a:solidFill>
                <a:latin typeface="Bebas Neue"/>
              </a:rPr>
              <a:t>Business</a:t>
            </a:r>
            <a:endParaRPr lang="en-US" altLang="zh-CN" sz="4200">
              <a:solidFill>
                <a:schemeClr val="bg1"/>
              </a:solidFill>
              <a:latin typeface="Bebas Neue"/>
            </a:endParaRPr>
          </a:p>
          <a:p>
            <a:pPr>
              <a:lnSpc>
                <a:spcPts val="3338"/>
              </a:lnSpc>
            </a:pPr>
            <a:r>
              <a:rPr lang="zh-CN" altLang="en-US" sz="4000">
                <a:solidFill>
                  <a:schemeClr val="tx1">
                    <a:lumMod val="85000"/>
                    <a:lumOff val="15000"/>
                  </a:schemeClr>
                </a:solidFill>
                <a:latin typeface="张海山锐谐体" panose="02000000000000000000" pitchFamily="2" charset="-122"/>
                <a:ea typeface="张海山锐谐体" panose="02000000000000000000" pitchFamily="2" charset="-122"/>
              </a:rPr>
              <a:t>库存浪费</a:t>
            </a:r>
            <a:r>
              <a:rPr lang="en-US" altLang="zh-CN" sz="4200" smtClean="0">
                <a:solidFill>
                  <a:schemeClr val="bg1"/>
                </a:solidFill>
                <a:latin typeface="Bebas Neue"/>
              </a:rPr>
              <a:t>All </a:t>
            </a:r>
            <a:r>
              <a:rPr lang="en-US" altLang="zh-CN" sz="4200">
                <a:solidFill>
                  <a:schemeClr val="bg1"/>
                </a:solidFill>
                <a:latin typeface="Bebas Neue"/>
              </a:rPr>
              <a:t>ready</a:t>
            </a:r>
          </a:p>
        </p:txBody>
      </p:sp>
      <p:sp>
        <p:nvSpPr>
          <p:cNvPr id="18" name="矩形 13"/>
          <p:cNvSpPr>
            <a:spLocks noChangeArrowheads="1"/>
          </p:cNvSpPr>
          <p:nvPr/>
        </p:nvSpPr>
        <p:spPr bwMode="auto">
          <a:xfrm>
            <a:off x="6673619" y="3997494"/>
            <a:ext cx="4821588"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indent="-312738" algn="just">
              <a:spcAft>
                <a:spcPct val="30000"/>
              </a:spcAft>
            </a:pPr>
            <a:r>
              <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rPr>
              <a:t>解决对策</a:t>
            </a:r>
            <a:r>
              <a:rPr lang="zh-CN" altLang="en-US" sz="2800" smtClean="0">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sz="2800" b="1">
                <a:solidFill>
                  <a:schemeClr val="tx1">
                    <a:lumMod val="85000"/>
                    <a:lumOff val="15000"/>
                  </a:schemeClr>
                </a:solidFill>
                <a:latin typeface="张海山锐线体简" panose="02000000000000000000" pitchFamily="2" charset="-122"/>
                <a:ea typeface="张海山锐线体简" panose="02000000000000000000" pitchFamily="2" charset="-122"/>
              </a:rPr>
              <a:t>建立有效的库存，不是“以防万一”的库存</a:t>
            </a:r>
          </a:p>
          <a:p>
            <a:pPr indent="-312738" algn="just">
              <a:spcAft>
                <a:spcPct val="30000"/>
              </a:spcAft>
            </a:pPr>
            <a:endParaRPr lang="en-US" altLang="zh-CN" sz="1600">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20000"/>
              </a:lnSpc>
              <a:spcBef>
                <a:spcPct val="20000"/>
              </a:spcBef>
            </a:pPr>
            <a:endParaRPr lang="zh-CN" altLang="en-US" sz="1600">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20000"/>
              </a:lnSpc>
              <a:spcBef>
                <a:spcPct val="20000"/>
              </a:spcBef>
            </a:pPr>
            <a:r>
              <a:rPr lang="en-US" altLang="zh-CN" sz="1600">
                <a:solidFill>
                  <a:schemeClr val="bg2">
                    <a:lumMod val="25000"/>
                  </a:schemeClr>
                </a:solidFill>
                <a:latin typeface="张海山锐线体简" panose="02000000000000000000" pitchFamily="2" charset="-122"/>
                <a:ea typeface="张海山锐线体简" panose="02000000000000000000" pitchFamily="2" charset="-122"/>
                <a:sym typeface="Arial" panose="020B0604020202020204" pitchFamily="34" charset="0"/>
              </a:rPr>
              <a:t>.</a:t>
            </a:r>
          </a:p>
        </p:txBody>
      </p:sp>
      <p:sp>
        <p:nvSpPr>
          <p:cNvPr id="19" name="文本框 18"/>
          <p:cNvSpPr txBox="1"/>
          <p:nvPr/>
        </p:nvSpPr>
        <p:spPr>
          <a:xfrm>
            <a:off x="6545528" y="3080133"/>
            <a:ext cx="3248712" cy="369332"/>
          </a:xfrm>
          <a:prstGeom prst="rect">
            <a:avLst/>
          </a:prstGeom>
          <a:noFill/>
        </p:spPr>
        <p:txBody>
          <a:bodyPr wrap="square" rtlCol="0">
            <a:spAutoFit/>
          </a:bodyPr>
          <a:lstStyle/>
          <a:p>
            <a:pPr indent="-312738" algn="just" defTabSz="1216025">
              <a:spcAft>
                <a:spcPct val="30000"/>
              </a:spcAft>
            </a:pPr>
            <a:r>
              <a:rPr lang="zh-CN" altLang="en-US">
                <a:solidFill>
                  <a:schemeClr val="bg2">
                    <a:lumMod val="25000"/>
                  </a:schemeClr>
                </a:solidFill>
                <a:latin typeface="张海山锐线体简" panose="02000000000000000000" pitchFamily="2" charset="-122"/>
                <a:ea typeface="张海山锐线体简" panose="02000000000000000000" pitchFamily="2" charset="-122"/>
              </a:rPr>
              <a:t>任何超过加工必须的物料供应</a:t>
            </a:r>
          </a:p>
        </p:txBody>
      </p:sp>
      <p:cxnSp>
        <p:nvCxnSpPr>
          <p:cNvPr id="20" name="直接连接符 19"/>
          <p:cNvCxnSpPr/>
          <p:nvPr/>
        </p:nvCxnSpPr>
        <p:spPr>
          <a:xfrm>
            <a:off x="6673619" y="3595515"/>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8859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1000"/>
                            </p:stCondLst>
                            <p:childTnLst>
                              <p:par>
                                <p:cTn id="14" presetID="17" presetClass="entr" presetSubtype="1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641470"/>
            <a:chOff x="85010" y="397799"/>
            <a:chExt cx="3503980"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03</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grpSp>
        <p:nvGrpSpPr>
          <p:cNvPr id="2" name="组合 1"/>
          <p:cNvGrpSpPr/>
          <p:nvPr/>
        </p:nvGrpSpPr>
        <p:grpSpPr>
          <a:xfrm>
            <a:off x="1461598" y="1607331"/>
            <a:ext cx="4360863" cy="4308474"/>
            <a:chOff x="1461598" y="1607331"/>
            <a:chExt cx="4360863" cy="4308474"/>
          </a:xfrm>
        </p:grpSpPr>
        <p:pic>
          <p:nvPicPr>
            <p:cNvPr id="10" name="图片 1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461598" y="3080134"/>
              <a:ext cx="1379853" cy="138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7"/>
            <p:cNvSpPr>
              <a:spLocks noChangeArrowheads="1"/>
            </p:cNvSpPr>
            <p:nvPr/>
          </p:nvSpPr>
          <p:spPr bwMode="auto">
            <a:xfrm>
              <a:off x="1461601" y="1607331"/>
              <a:ext cx="1379852" cy="1380142"/>
            </a:xfrm>
            <a:prstGeom prst="rect">
              <a:avLst/>
            </a:prstGeom>
            <a:solidFill>
              <a:srgbClr val="FFC00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2" name="矩形 18"/>
            <p:cNvSpPr>
              <a:spLocks noChangeArrowheads="1"/>
            </p:cNvSpPr>
            <p:nvPr/>
          </p:nvSpPr>
          <p:spPr bwMode="auto">
            <a:xfrm>
              <a:off x="2942493" y="3085501"/>
              <a:ext cx="1389306" cy="1380143"/>
            </a:xfrm>
            <a:prstGeom prst="rect">
              <a:avLst/>
            </a:prstGeom>
            <a:solidFill>
              <a:schemeClr val="tx1">
                <a:lumMod val="85000"/>
                <a:lumOff val="1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3" name="矩形 14"/>
            <p:cNvSpPr>
              <a:spLocks noChangeArrowheads="1"/>
            </p:cNvSpPr>
            <p:nvPr/>
          </p:nvSpPr>
          <p:spPr bwMode="auto">
            <a:xfrm>
              <a:off x="1461600" y="4535663"/>
              <a:ext cx="1379852" cy="1380142"/>
            </a:xfrm>
            <a:prstGeom prst="rect">
              <a:avLst/>
            </a:prstGeom>
            <a:solidFill>
              <a:srgbClr val="3536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14" name="图片 1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951948" y="1615229"/>
              <a:ext cx="1379851" cy="137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951948" y="4563671"/>
              <a:ext cx="1379851" cy="1352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21"/>
            <p:cNvSpPr>
              <a:spLocks noChangeArrowheads="1"/>
            </p:cNvSpPr>
            <p:nvPr/>
          </p:nvSpPr>
          <p:spPr bwMode="auto">
            <a:xfrm>
              <a:off x="4442924" y="1615229"/>
              <a:ext cx="1379537" cy="1372244"/>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17" name="Title 1"/>
          <p:cNvSpPr txBox="1">
            <a:spLocks noChangeArrowheads="1"/>
          </p:cNvSpPr>
          <p:nvPr/>
        </p:nvSpPr>
        <p:spPr bwMode="auto">
          <a:xfrm>
            <a:off x="6501985" y="2404520"/>
            <a:ext cx="4095750" cy="91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ts val="3338"/>
              </a:lnSpc>
            </a:pPr>
            <a:r>
              <a:rPr lang="en-US" altLang="zh-CN" sz="4200" smtClean="0">
                <a:solidFill>
                  <a:schemeClr val="bg1"/>
                </a:solidFill>
                <a:latin typeface="Bebas Neue"/>
              </a:rPr>
              <a:t>Business</a:t>
            </a:r>
            <a:endParaRPr lang="en-US" altLang="zh-CN" sz="4200">
              <a:solidFill>
                <a:schemeClr val="bg1"/>
              </a:solidFill>
              <a:latin typeface="Bebas Neue"/>
            </a:endParaRPr>
          </a:p>
          <a:p>
            <a:pPr>
              <a:lnSpc>
                <a:spcPts val="3338"/>
              </a:lnSpc>
            </a:pPr>
            <a:r>
              <a:rPr lang="zh-CN" altLang="en-US" sz="4000" b="1">
                <a:latin typeface="张海山锐谐体" panose="02000000000000000000" pitchFamily="2" charset="-122"/>
                <a:ea typeface="张海山锐谐体" panose="02000000000000000000" pitchFamily="2" charset="-122"/>
              </a:rPr>
              <a:t>过度加工浪费</a:t>
            </a:r>
            <a:r>
              <a:rPr lang="en-US" altLang="zh-CN" sz="4200" smtClean="0">
                <a:solidFill>
                  <a:schemeClr val="bg1"/>
                </a:solidFill>
                <a:latin typeface="Bebas Neue"/>
              </a:rPr>
              <a:t>All </a:t>
            </a:r>
            <a:r>
              <a:rPr lang="en-US" altLang="zh-CN" sz="4200">
                <a:solidFill>
                  <a:schemeClr val="bg1"/>
                </a:solidFill>
                <a:latin typeface="Bebas Neue"/>
              </a:rPr>
              <a:t>ready</a:t>
            </a:r>
          </a:p>
        </p:txBody>
      </p:sp>
      <p:sp>
        <p:nvSpPr>
          <p:cNvPr id="18" name="矩形 13"/>
          <p:cNvSpPr>
            <a:spLocks noChangeArrowheads="1"/>
          </p:cNvSpPr>
          <p:nvPr/>
        </p:nvSpPr>
        <p:spPr bwMode="auto">
          <a:xfrm>
            <a:off x="6673619" y="3997494"/>
            <a:ext cx="4821588" cy="225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indent="-312738" algn="just">
              <a:lnSpc>
                <a:spcPct val="130000"/>
              </a:lnSpc>
              <a:spcAft>
                <a:spcPct val="30000"/>
              </a:spcAft>
            </a:pPr>
            <a:r>
              <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rPr>
              <a:t>解决对策</a:t>
            </a:r>
            <a:r>
              <a:rPr lang="zh-CN" altLang="en-US" sz="2800" smtClean="0">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sz="2800" b="1">
                <a:solidFill>
                  <a:schemeClr val="tx1">
                    <a:lumMod val="85000"/>
                    <a:lumOff val="15000"/>
                  </a:schemeClr>
                </a:solidFill>
                <a:latin typeface="张海山锐线体简" panose="02000000000000000000" pitchFamily="2" charset="-122"/>
                <a:ea typeface="张海山锐线体简" panose="02000000000000000000" pitchFamily="2" charset="-122"/>
              </a:rPr>
              <a:t>标准化、简化，消除多余的工作</a:t>
            </a:r>
          </a:p>
          <a:p>
            <a:pPr indent="-312738" algn="just">
              <a:spcAft>
                <a:spcPct val="30000"/>
              </a:spcAft>
            </a:pPr>
            <a:endParaRPr lang="en-US" altLang="zh-CN" sz="1600">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20000"/>
              </a:lnSpc>
              <a:spcBef>
                <a:spcPct val="20000"/>
              </a:spcBef>
            </a:pPr>
            <a:endParaRPr lang="zh-CN" altLang="en-US" sz="1600">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20000"/>
              </a:lnSpc>
              <a:spcBef>
                <a:spcPct val="20000"/>
              </a:spcBef>
            </a:pPr>
            <a:r>
              <a:rPr lang="en-US" altLang="zh-CN" sz="1600">
                <a:solidFill>
                  <a:schemeClr val="bg2">
                    <a:lumMod val="25000"/>
                  </a:schemeClr>
                </a:solidFill>
                <a:latin typeface="张海山锐线体简" panose="02000000000000000000" pitchFamily="2" charset="-122"/>
                <a:ea typeface="张海山锐线体简" panose="02000000000000000000" pitchFamily="2" charset="-122"/>
                <a:sym typeface="Arial" panose="020B0604020202020204" pitchFamily="34" charset="0"/>
              </a:rPr>
              <a:t>.</a:t>
            </a:r>
          </a:p>
        </p:txBody>
      </p:sp>
      <p:sp>
        <p:nvSpPr>
          <p:cNvPr id="19" name="文本框 18"/>
          <p:cNvSpPr txBox="1"/>
          <p:nvPr/>
        </p:nvSpPr>
        <p:spPr>
          <a:xfrm>
            <a:off x="6545528" y="3080133"/>
            <a:ext cx="3868472" cy="452432"/>
          </a:xfrm>
          <a:prstGeom prst="rect">
            <a:avLst/>
          </a:prstGeom>
          <a:noFill/>
        </p:spPr>
        <p:txBody>
          <a:bodyPr wrap="square" rtlCol="0">
            <a:spAutoFit/>
          </a:bodyPr>
          <a:lstStyle/>
          <a:p>
            <a:pPr indent="-312738" algn="just" defTabSz="1216025">
              <a:lnSpc>
                <a:spcPct val="130000"/>
              </a:lnSpc>
              <a:spcAft>
                <a:spcPct val="30000"/>
              </a:spcAft>
            </a:pPr>
            <a:r>
              <a:rPr lang="zh-CN" altLang="en-US">
                <a:solidFill>
                  <a:schemeClr val="bg2">
                    <a:lumMod val="25000"/>
                  </a:schemeClr>
                </a:solidFill>
                <a:latin typeface="张海山锐线体简" panose="02000000000000000000" pitchFamily="2" charset="-122"/>
                <a:ea typeface="张海山锐线体简" panose="02000000000000000000" pitchFamily="2" charset="-122"/>
              </a:rPr>
              <a:t>对最终产品或服务不增加价值的过程</a:t>
            </a:r>
          </a:p>
        </p:txBody>
      </p:sp>
      <p:cxnSp>
        <p:nvCxnSpPr>
          <p:cNvPr id="20" name="直接连接符 19"/>
          <p:cNvCxnSpPr/>
          <p:nvPr/>
        </p:nvCxnSpPr>
        <p:spPr>
          <a:xfrm>
            <a:off x="6673619" y="3595515"/>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660413"/>
      </p:ext>
    </p:extLst>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1000"/>
                            </p:stCondLst>
                            <p:childTnLst>
                              <p:par>
                                <p:cTn id="14" presetID="17" presetClass="entr" presetSubtype="1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641470"/>
            <a:chOff x="85010" y="397799"/>
            <a:chExt cx="3503980"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03</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29" name="文本框 28"/>
          <p:cNvSpPr txBox="1"/>
          <p:nvPr/>
        </p:nvSpPr>
        <p:spPr>
          <a:xfrm>
            <a:off x="5345854" y="1347071"/>
            <a:ext cx="1431157" cy="584775"/>
          </a:xfrm>
          <a:prstGeom prst="rect">
            <a:avLst/>
          </a:prstGeom>
          <a:noFill/>
        </p:spPr>
        <p:txBody>
          <a:bodyPr wrap="square" rtlCol="0">
            <a:spAutoFit/>
          </a:bodyPr>
          <a:lstStyle/>
          <a:p>
            <a:pPr algn="ct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问题点</a:t>
            </a:r>
            <a:endPar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33" name="文本框 32"/>
          <p:cNvSpPr txBox="1"/>
          <p:nvPr/>
        </p:nvSpPr>
        <p:spPr>
          <a:xfrm>
            <a:off x="2268812" y="1347071"/>
            <a:ext cx="1053736" cy="584775"/>
          </a:xfrm>
          <a:prstGeom prst="rect">
            <a:avLst/>
          </a:prstGeom>
          <a:noFill/>
        </p:spPr>
        <p:txBody>
          <a:bodyPr wrap="square" rtlCol="0">
            <a:spAutoFit/>
          </a:bodyPr>
          <a:lstStyle/>
          <a:p>
            <a:pPr algn="ctr"/>
            <a:r>
              <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rPr>
              <a:t>原因</a:t>
            </a:r>
          </a:p>
        </p:txBody>
      </p:sp>
      <p:sp>
        <p:nvSpPr>
          <p:cNvPr id="30" name="矩形 29"/>
          <p:cNvSpPr/>
          <p:nvPr/>
        </p:nvSpPr>
        <p:spPr>
          <a:xfrm>
            <a:off x="4856469" y="4280754"/>
            <a:ext cx="2698216" cy="1569660"/>
          </a:xfrm>
          <a:prstGeom prst="rect">
            <a:avLst/>
          </a:prstGeom>
        </p:spPr>
        <p:txBody>
          <a:bodyPr wrap="square">
            <a:spAutoFit/>
          </a:bodyPr>
          <a:lstStyle/>
          <a:p>
            <a:pPr>
              <a:lnSpc>
                <a:spcPct val="150000"/>
              </a:lnSpc>
            </a:pPr>
            <a:r>
              <a:rPr lang="en-US" altLang="ko-KR"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非效率的空间利用</a:t>
            </a:r>
            <a:endPar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生产效率的低下</a:t>
            </a:r>
            <a:endPar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搬运工</a:t>
            </a:r>
            <a:r>
              <a:rPr lang="zh-CN"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时增加及设备增设</a:t>
            </a:r>
            <a:endPar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产品发生瑕疵</a:t>
            </a:r>
            <a:endPar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sp>
        <p:nvSpPr>
          <p:cNvPr id="34" name="矩形 33"/>
          <p:cNvSpPr/>
          <p:nvPr/>
        </p:nvSpPr>
        <p:spPr>
          <a:xfrm>
            <a:off x="1392990" y="4280754"/>
            <a:ext cx="2920765" cy="1569660"/>
          </a:xfrm>
          <a:prstGeom prst="rect">
            <a:avLst/>
          </a:prstGeom>
        </p:spPr>
        <p:txBody>
          <a:bodyPr wrap="square">
            <a:spAutoFit/>
          </a:bodyPr>
          <a:lstStyle/>
          <a:p>
            <a:pPr>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不</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合理的</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布局或</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流程</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不连续</a:t>
            </a:r>
            <a:endParaRPr lang="en-US" altLang="zh-CN" sz="16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en-US" altLang="ko-KR" sz="16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原材料</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放置</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不当</a:t>
            </a:r>
            <a:endParaRPr lang="en-US" altLang="zh-CN" sz="16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单</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技能工</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无计划的生产</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38" name="矩形 37"/>
          <p:cNvSpPr/>
          <p:nvPr/>
        </p:nvSpPr>
        <p:spPr>
          <a:xfrm>
            <a:off x="8188839" y="4280754"/>
            <a:ext cx="2753481" cy="1569660"/>
          </a:xfrm>
          <a:prstGeom prst="rect">
            <a:avLst/>
          </a:prstGeom>
        </p:spPr>
        <p:txBody>
          <a:bodyPr wrap="square">
            <a:spAutoFit/>
          </a:bodyPr>
          <a:lstStyle/>
          <a:p>
            <a:pPr algn="just">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布局调整</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、流程</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完善</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规范原材料配置</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多技能工化</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制定生产</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计划并</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严格执行</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37" name="文本框 36"/>
          <p:cNvSpPr txBox="1"/>
          <p:nvPr/>
        </p:nvSpPr>
        <p:spPr>
          <a:xfrm>
            <a:off x="8341239" y="1347071"/>
            <a:ext cx="1927440" cy="584775"/>
          </a:xfrm>
          <a:prstGeom prst="rect">
            <a:avLst/>
          </a:prstGeom>
          <a:noFill/>
        </p:spPr>
        <p:txBody>
          <a:bodyPr wrap="square" rtlCol="0">
            <a:spAutoFit/>
          </a:bodyPr>
          <a:lstStyle/>
          <a:p>
            <a:pPr algn="ctr"/>
            <a:r>
              <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rPr>
              <a:t>解决方案</a:t>
            </a:r>
          </a:p>
        </p:txBody>
      </p:sp>
      <p:pic>
        <p:nvPicPr>
          <p:cNvPr id="46" name="图片 45"/>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865711" y="2323140"/>
            <a:ext cx="1800000"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pic>
        <p:nvPicPr>
          <p:cNvPr id="47" name="图片 46"/>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162641" y="2323140"/>
            <a:ext cx="1797581"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pic>
        <p:nvPicPr>
          <p:cNvPr id="48" name="图片 47"/>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430494" y="2323140"/>
            <a:ext cx="1800000"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sp>
        <p:nvSpPr>
          <p:cNvPr id="55" name="燕尾形箭头 54"/>
          <p:cNvSpPr/>
          <p:nvPr/>
        </p:nvSpPr>
        <p:spPr>
          <a:xfrm>
            <a:off x="3962400" y="2976880"/>
            <a:ext cx="894080" cy="487680"/>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燕尾形箭头 55"/>
          <p:cNvSpPr/>
          <p:nvPr/>
        </p:nvSpPr>
        <p:spPr>
          <a:xfrm>
            <a:off x="7239725" y="2976880"/>
            <a:ext cx="894080" cy="487680"/>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占位符 125953"/>
          <p:cNvSpPr txBox="1">
            <a:spLocks noChangeArrowheads="1"/>
          </p:cNvSpPr>
          <p:nvPr/>
        </p:nvSpPr>
        <p:spPr>
          <a:xfrm>
            <a:off x="4126643" y="6057377"/>
            <a:ext cx="5510056" cy="550502"/>
          </a:xfrm>
          <a:prstGeom prst="rect">
            <a:avLst/>
          </a:prstGeom>
        </p:spPr>
        <p:txBody>
          <a:bodyPr vert="horz" lIns="90488" tIns="46038" rIns="90488" bIns="46038"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98525">
              <a:lnSpc>
                <a:spcPct val="120000"/>
              </a:lnSpc>
              <a:buNone/>
            </a:pPr>
            <a:r>
              <a:rPr lang="zh-CN" altLang="en-US" smtClean="0">
                <a:latin typeface="张海山锐线体简" panose="02000000000000000000" pitchFamily="2" charset="-122"/>
                <a:ea typeface="张海山锐线体简" panose="02000000000000000000" pitchFamily="2" charset="-122"/>
              </a:rPr>
              <a:t>不符合精益生产的一切物料搬运活动</a:t>
            </a:r>
            <a:endParaRPr lang="zh-CN" altLang="en-US">
              <a:latin typeface="张海山锐线体简" panose="02000000000000000000" pitchFamily="2" charset="-122"/>
              <a:ea typeface="张海山锐线体简" panose="02000000000000000000" pitchFamily="2" charset="-122"/>
            </a:endParaRPr>
          </a:p>
        </p:txBody>
      </p:sp>
      <p:grpSp>
        <p:nvGrpSpPr>
          <p:cNvPr id="58" name="组合 57"/>
          <p:cNvGrpSpPr/>
          <p:nvPr/>
        </p:nvGrpSpPr>
        <p:grpSpPr>
          <a:xfrm>
            <a:off x="2483678" y="6058968"/>
            <a:ext cx="1642965" cy="569231"/>
            <a:chOff x="1239076" y="1412240"/>
            <a:chExt cx="2043601" cy="569231"/>
          </a:xfrm>
        </p:grpSpPr>
        <p:sp>
          <p:nvSpPr>
            <p:cNvPr id="59" name="矩形 58"/>
            <p:cNvSpPr/>
            <p:nvPr/>
          </p:nvSpPr>
          <p:spPr>
            <a:xfrm>
              <a:off x="1275100" y="141224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1239076" y="1476464"/>
              <a:ext cx="2043601" cy="461665"/>
            </a:xfrm>
            <a:prstGeom prst="rect">
              <a:avLst/>
            </a:prstGeom>
            <a:noFill/>
          </p:spPr>
          <p:txBody>
            <a:bodyPr wrap="square" rtlCol="0">
              <a:spAutoFit/>
            </a:bodyPr>
            <a:lstStyle/>
            <a:p>
              <a:pPr algn="ctr"/>
              <a:r>
                <a:rPr lang="zh-CN" altLang="en-US" sz="24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运输浪费</a:t>
              </a:r>
              <a:endParaRPr lang="zh-CN" altLang="en-US" sz="24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3595494523"/>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 calcmode="lin" valueType="num">
                                      <p:cBhvr>
                                        <p:cTn id="15" dur="500" fill="hold"/>
                                        <p:tgtEl>
                                          <p:spTgt spid="47"/>
                                        </p:tgtEl>
                                        <p:attrNameLst>
                                          <p:attrName>style.rotation</p:attrName>
                                        </p:attrNameLst>
                                      </p:cBhvr>
                                      <p:tavLst>
                                        <p:tav tm="0">
                                          <p:val>
                                            <p:fltVal val="360"/>
                                          </p:val>
                                        </p:tav>
                                        <p:tav tm="100000">
                                          <p:val>
                                            <p:fltVal val="0"/>
                                          </p:val>
                                        </p:tav>
                                      </p:tavLst>
                                    </p:anim>
                                    <p:animEffect transition="in" filter="fade">
                                      <p:cBhvr>
                                        <p:cTn id="16" dur="500"/>
                                        <p:tgtEl>
                                          <p:spTgt spid="4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 calcmode="lin" valueType="num">
                                      <p:cBhvr>
                                        <p:cTn id="21" dur="500" fill="hold"/>
                                        <p:tgtEl>
                                          <p:spTgt spid="48"/>
                                        </p:tgtEl>
                                        <p:attrNameLst>
                                          <p:attrName>style.rotation</p:attrName>
                                        </p:attrNameLst>
                                      </p:cBhvr>
                                      <p:tavLst>
                                        <p:tav tm="0">
                                          <p:val>
                                            <p:fltVal val="360"/>
                                          </p:val>
                                        </p:tav>
                                        <p:tav tm="100000">
                                          <p:val>
                                            <p:fltVal val="0"/>
                                          </p:val>
                                        </p:tav>
                                      </p:tavLst>
                                    </p:anim>
                                    <p:animEffect transition="in" filter="fade">
                                      <p:cBhvr>
                                        <p:cTn id="22" dur="500"/>
                                        <p:tgtEl>
                                          <p:spTgt spid="48"/>
                                        </p:tgtEl>
                                      </p:cBhvr>
                                    </p:animEffect>
                                  </p:childTnLst>
                                </p:cTn>
                              </p:par>
                            </p:childTnLst>
                          </p:cTn>
                        </p:par>
                        <p:par>
                          <p:cTn id="23" fill="hold">
                            <p:stCondLst>
                              <p:cond delay="500"/>
                            </p:stCondLst>
                            <p:childTnLst>
                              <p:par>
                                <p:cTn id="24" presetID="2" presetClass="entr" presetSubtype="8"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additive="base">
                                        <p:cTn id="26" dur="500" fill="hold"/>
                                        <p:tgtEl>
                                          <p:spTgt spid="56"/>
                                        </p:tgtEl>
                                        <p:attrNameLst>
                                          <p:attrName>ppt_x</p:attrName>
                                        </p:attrNameLst>
                                      </p:cBhvr>
                                      <p:tavLst>
                                        <p:tav tm="0">
                                          <p:val>
                                            <p:strVal val="0-#ppt_w/2"/>
                                          </p:val>
                                        </p:tav>
                                        <p:tav tm="100000">
                                          <p:val>
                                            <p:strVal val="#ppt_x"/>
                                          </p:val>
                                        </p:tav>
                                      </p:tavLst>
                                    </p:anim>
                                    <p:anim calcmode="lin" valueType="num">
                                      <p:cBhvr additive="base">
                                        <p:cTn id="27" dur="500" fill="hold"/>
                                        <p:tgtEl>
                                          <p:spTgt spid="5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0-#ppt_w/2"/>
                                          </p:val>
                                        </p:tav>
                                        <p:tav tm="100000">
                                          <p:val>
                                            <p:strVal val="#ppt_x"/>
                                          </p:val>
                                        </p:tav>
                                      </p:tavLst>
                                    </p:anim>
                                    <p:anim calcmode="lin" valueType="num">
                                      <p:cBhvr additive="base">
                                        <p:cTn id="31" dur="500" fill="hold"/>
                                        <p:tgtEl>
                                          <p:spTgt spid="55"/>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12" presetClass="entr" presetSubtype="4"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p:tgtEl>
                                          <p:spTgt spid="33"/>
                                        </p:tgtEl>
                                        <p:attrNameLst>
                                          <p:attrName>ppt_y</p:attrName>
                                        </p:attrNameLst>
                                      </p:cBhvr>
                                      <p:tavLst>
                                        <p:tav tm="0">
                                          <p:val>
                                            <p:strVal val="#ppt_y+#ppt_h*1.125000"/>
                                          </p:val>
                                        </p:tav>
                                        <p:tav tm="100000">
                                          <p:val>
                                            <p:strVal val="#ppt_y"/>
                                          </p:val>
                                        </p:tav>
                                      </p:tavLst>
                                    </p:anim>
                                    <p:animEffect transition="in" filter="wipe(up)">
                                      <p:cBhvr>
                                        <p:cTn id="36" dur="500"/>
                                        <p:tgtEl>
                                          <p:spTgt spid="33"/>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down)">
                                      <p:cBhvr>
                                        <p:cTn id="40" dur="500"/>
                                        <p:tgtEl>
                                          <p:spTgt spid="34"/>
                                        </p:tgtEl>
                                      </p:cBhvr>
                                    </p:animEffect>
                                  </p:childTnLst>
                                </p:cTn>
                              </p:par>
                            </p:childTnLst>
                          </p:cTn>
                        </p:par>
                        <p:par>
                          <p:cTn id="41" fill="hold">
                            <p:stCondLst>
                              <p:cond delay="1500"/>
                            </p:stCondLst>
                            <p:childTnLst>
                              <p:par>
                                <p:cTn id="42" presetID="12" presetClass="entr" presetSubtype="4"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p:tgtEl>
                                          <p:spTgt spid="29"/>
                                        </p:tgtEl>
                                        <p:attrNameLst>
                                          <p:attrName>ppt_y</p:attrName>
                                        </p:attrNameLst>
                                      </p:cBhvr>
                                      <p:tavLst>
                                        <p:tav tm="0">
                                          <p:val>
                                            <p:strVal val="#ppt_y+#ppt_h*1.125000"/>
                                          </p:val>
                                        </p:tav>
                                        <p:tav tm="100000">
                                          <p:val>
                                            <p:strVal val="#ppt_y"/>
                                          </p:val>
                                        </p:tav>
                                      </p:tavLst>
                                    </p:anim>
                                    <p:animEffect transition="in" filter="wipe(up)">
                                      <p:cBhvr>
                                        <p:cTn id="45" dur="500"/>
                                        <p:tgtEl>
                                          <p:spTgt spid="29"/>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p:tgtEl>
                                          <p:spTgt spid="30"/>
                                        </p:tgtEl>
                                        <p:attrNameLst>
                                          <p:attrName>ppt_y</p:attrName>
                                        </p:attrNameLst>
                                      </p:cBhvr>
                                      <p:tavLst>
                                        <p:tav tm="0">
                                          <p:val>
                                            <p:strVal val="#ppt_y-#ppt_h*1.125000"/>
                                          </p:val>
                                        </p:tav>
                                        <p:tav tm="100000">
                                          <p:val>
                                            <p:strVal val="#ppt_y"/>
                                          </p:val>
                                        </p:tav>
                                      </p:tavLst>
                                    </p:anim>
                                    <p:animEffect transition="in" filter="wipe(down)">
                                      <p:cBhvr>
                                        <p:cTn id="49" dur="500"/>
                                        <p:tgtEl>
                                          <p:spTgt spid="30"/>
                                        </p:tgtEl>
                                      </p:cBhvr>
                                    </p:animEffect>
                                  </p:childTnLst>
                                </p:cTn>
                              </p:par>
                            </p:childTnLst>
                          </p:cTn>
                        </p:par>
                        <p:par>
                          <p:cTn id="50" fill="hold">
                            <p:stCondLst>
                              <p:cond delay="2000"/>
                            </p:stCondLst>
                            <p:childTnLst>
                              <p:par>
                                <p:cTn id="51" presetID="12" presetClass="entr" presetSubtype="4"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p:tgtEl>
                                          <p:spTgt spid="37"/>
                                        </p:tgtEl>
                                        <p:attrNameLst>
                                          <p:attrName>ppt_y</p:attrName>
                                        </p:attrNameLst>
                                      </p:cBhvr>
                                      <p:tavLst>
                                        <p:tav tm="0">
                                          <p:val>
                                            <p:strVal val="#ppt_y+#ppt_h*1.125000"/>
                                          </p:val>
                                        </p:tav>
                                        <p:tav tm="100000">
                                          <p:val>
                                            <p:strVal val="#ppt_y"/>
                                          </p:val>
                                        </p:tav>
                                      </p:tavLst>
                                    </p:anim>
                                    <p:animEffect transition="in" filter="wipe(up)">
                                      <p:cBhvr>
                                        <p:cTn id="54" dur="500"/>
                                        <p:tgtEl>
                                          <p:spTgt spid="37"/>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p:tgtEl>
                                          <p:spTgt spid="38"/>
                                        </p:tgtEl>
                                        <p:attrNameLst>
                                          <p:attrName>ppt_y</p:attrName>
                                        </p:attrNameLst>
                                      </p:cBhvr>
                                      <p:tavLst>
                                        <p:tav tm="0">
                                          <p:val>
                                            <p:strVal val="#ppt_y-#ppt_h*1.125000"/>
                                          </p:val>
                                        </p:tav>
                                        <p:tav tm="100000">
                                          <p:val>
                                            <p:strVal val="#ppt_y"/>
                                          </p:val>
                                        </p:tav>
                                      </p:tavLst>
                                    </p:anim>
                                    <p:animEffect transition="in" filter="wipe(down)">
                                      <p:cBhvr>
                                        <p:cTn id="58" dur="500"/>
                                        <p:tgtEl>
                                          <p:spTgt spid="38"/>
                                        </p:tgtEl>
                                      </p:cBhvr>
                                    </p:animEffect>
                                  </p:childTnLst>
                                </p:cTn>
                              </p:par>
                            </p:childTnLst>
                          </p:cTn>
                        </p:par>
                        <p:par>
                          <p:cTn id="59" fill="hold">
                            <p:stCondLst>
                              <p:cond delay="2500"/>
                            </p:stCondLst>
                            <p:childTnLst>
                              <p:par>
                                <p:cTn id="60" presetID="53" presetClass="entr" presetSubtype="16" fill="hold" nodeType="afterEffect">
                                  <p:stCondLst>
                                    <p:cond delay="0"/>
                                  </p:stCondLst>
                                  <p:childTnLst>
                                    <p:set>
                                      <p:cBhvr>
                                        <p:cTn id="61" dur="1" fill="hold">
                                          <p:stCondLst>
                                            <p:cond delay="0"/>
                                          </p:stCondLst>
                                        </p:cTn>
                                        <p:tgtEl>
                                          <p:spTgt spid="58"/>
                                        </p:tgtEl>
                                        <p:attrNameLst>
                                          <p:attrName>style.visibility</p:attrName>
                                        </p:attrNameLst>
                                      </p:cBhvr>
                                      <p:to>
                                        <p:strVal val="visible"/>
                                      </p:to>
                                    </p:set>
                                    <p:anim calcmode="lin" valueType="num">
                                      <p:cBhvr>
                                        <p:cTn id="62" dur="500" fill="hold"/>
                                        <p:tgtEl>
                                          <p:spTgt spid="58"/>
                                        </p:tgtEl>
                                        <p:attrNameLst>
                                          <p:attrName>ppt_w</p:attrName>
                                        </p:attrNameLst>
                                      </p:cBhvr>
                                      <p:tavLst>
                                        <p:tav tm="0">
                                          <p:val>
                                            <p:fltVal val="0"/>
                                          </p:val>
                                        </p:tav>
                                        <p:tav tm="100000">
                                          <p:val>
                                            <p:strVal val="#ppt_w"/>
                                          </p:val>
                                        </p:tav>
                                      </p:tavLst>
                                    </p:anim>
                                    <p:anim calcmode="lin" valueType="num">
                                      <p:cBhvr>
                                        <p:cTn id="63" dur="500" fill="hold"/>
                                        <p:tgtEl>
                                          <p:spTgt spid="58"/>
                                        </p:tgtEl>
                                        <p:attrNameLst>
                                          <p:attrName>ppt_h</p:attrName>
                                        </p:attrNameLst>
                                      </p:cBhvr>
                                      <p:tavLst>
                                        <p:tav tm="0">
                                          <p:val>
                                            <p:fltVal val="0"/>
                                          </p:val>
                                        </p:tav>
                                        <p:tav tm="100000">
                                          <p:val>
                                            <p:strVal val="#ppt_h"/>
                                          </p:val>
                                        </p:tav>
                                      </p:tavLst>
                                    </p:anim>
                                    <p:animEffect transition="in" filter="fade">
                                      <p:cBhvr>
                                        <p:cTn id="64" dur="500"/>
                                        <p:tgtEl>
                                          <p:spTgt spid="58"/>
                                        </p:tgtEl>
                                      </p:cBhvr>
                                    </p:animEffect>
                                  </p:childTnLst>
                                </p:cTn>
                              </p:par>
                            </p:childTnLst>
                          </p:cTn>
                        </p:par>
                        <p:par>
                          <p:cTn id="65" fill="hold">
                            <p:stCondLst>
                              <p:cond delay="3000"/>
                            </p:stCondLst>
                            <p:childTnLst>
                              <p:par>
                                <p:cTn id="66" presetID="12" presetClass="entr" presetSubtype="8"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 calcmode="lin" valueType="num">
                                      <p:cBhvr additive="base">
                                        <p:cTn id="68" dur="500"/>
                                        <p:tgtEl>
                                          <p:spTgt spid="57"/>
                                        </p:tgtEl>
                                        <p:attrNameLst>
                                          <p:attrName>ppt_x</p:attrName>
                                        </p:attrNameLst>
                                      </p:cBhvr>
                                      <p:tavLst>
                                        <p:tav tm="0">
                                          <p:val>
                                            <p:strVal val="#ppt_x-#ppt_w*1.125000"/>
                                          </p:val>
                                        </p:tav>
                                        <p:tav tm="100000">
                                          <p:val>
                                            <p:strVal val="#ppt_x"/>
                                          </p:val>
                                        </p:tav>
                                      </p:tavLst>
                                    </p:anim>
                                    <p:animEffect transition="in" filter="wipe(right)">
                                      <p:cBhvr>
                                        <p:cTn id="6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0" grpId="0"/>
      <p:bldP spid="34" grpId="0"/>
      <p:bldP spid="38" grpId="0"/>
      <p:bldP spid="37" grpId="0"/>
      <p:bldP spid="55" grpId="0" animBg="1"/>
      <p:bldP spid="56" grpId="0" animBg="1"/>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641470"/>
            <a:chOff x="85010" y="397799"/>
            <a:chExt cx="3503980"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03</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37" name="文本框 36"/>
          <p:cNvSpPr txBox="1"/>
          <p:nvPr/>
        </p:nvSpPr>
        <p:spPr>
          <a:xfrm>
            <a:off x="5345854" y="1347071"/>
            <a:ext cx="1431157" cy="584775"/>
          </a:xfrm>
          <a:prstGeom prst="rect">
            <a:avLst/>
          </a:prstGeom>
          <a:noFill/>
        </p:spPr>
        <p:txBody>
          <a:bodyPr wrap="square" rtlCol="0">
            <a:spAutoFit/>
          </a:bodyPr>
          <a:lstStyle/>
          <a:p>
            <a:pPr algn="ct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问题点</a:t>
            </a:r>
            <a:endPar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38" name="文本框 37"/>
          <p:cNvSpPr txBox="1"/>
          <p:nvPr/>
        </p:nvSpPr>
        <p:spPr>
          <a:xfrm>
            <a:off x="2268812" y="1347071"/>
            <a:ext cx="1053736" cy="584775"/>
          </a:xfrm>
          <a:prstGeom prst="rect">
            <a:avLst/>
          </a:prstGeom>
          <a:noFill/>
        </p:spPr>
        <p:txBody>
          <a:bodyPr wrap="square" rtlCol="0">
            <a:spAutoFit/>
          </a:bodyPr>
          <a:lstStyle/>
          <a:p>
            <a:pPr algn="ctr"/>
            <a:r>
              <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rPr>
              <a:t>原因</a:t>
            </a:r>
          </a:p>
        </p:txBody>
      </p:sp>
      <p:sp>
        <p:nvSpPr>
          <p:cNvPr id="39" name="矩形 38"/>
          <p:cNvSpPr/>
          <p:nvPr/>
        </p:nvSpPr>
        <p:spPr>
          <a:xfrm>
            <a:off x="4856469" y="4290914"/>
            <a:ext cx="2698216" cy="1163717"/>
          </a:xfrm>
          <a:prstGeom prst="rect">
            <a:avLst/>
          </a:prstGeom>
        </p:spPr>
        <p:txBody>
          <a:bodyPr wrap="square">
            <a:spAutoFit/>
          </a:bodyPr>
          <a:lstStyle/>
          <a:p>
            <a:pPr>
              <a:lnSpc>
                <a:spcPct val="150000"/>
              </a:lnSpc>
            </a:pPr>
            <a:r>
              <a:rPr lang="en-US" altLang="ko-KR"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人员</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工时的增加</a:t>
            </a:r>
          </a:p>
          <a:p>
            <a:pPr>
              <a:lnSpc>
                <a:spcPct val="150000"/>
              </a:lnSpc>
            </a:pPr>
            <a:r>
              <a:rPr lang="ko-KR"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各类资源的浪费</a:t>
            </a:r>
          </a:p>
          <a:p>
            <a:pPr>
              <a:lnSpc>
                <a:spcPct val="150000"/>
              </a:lnSpc>
            </a:pPr>
            <a:r>
              <a:rPr lang="ko-KR"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在制品及库存增加</a:t>
            </a:r>
            <a:endPar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sp>
        <p:nvSpPr>
          <p:cNvPr id="40" name="矩形 39"/>
          <p:cNvSpPr/>
          <p:nvPr/>
        </p:nvSpPr>
        <p:spPr>
          <a:xfrm>
            <a:off x="1392990" y="4280754"/>
            <a:ext cx="2920765" cy="1569660"/>
          </a:xfrm>
          <a:prstGeom prst="rect">
            <a:avLst/>
          </a:prstGeom>
        </p:spPr>
        <p:txBody>
          <a:bodyPr wrap="square">
            <a:spAutoFit/>
          </a:bodyPr>
          <a:lstStyle/>
          <a:p>
            <a:pPr>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不合理的设备布置</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前工序发生问题</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操作岗位</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能力不均衡</a:t>
            </a:r>
            <a:endParaRPr lang="en-US" altLang="zh-CN" sz="16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大批量订单</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的首</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件生产</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1" name="矩形 40"/>
          <p:cNvSpPr/>
          <p:nvPr/>
        </p:nvSpPr>
        <p:spPr>
          <a:xfrm>
            <a:off x="8188839" y="4280754"/>
            <a:ext cx="2753481" cy="1569660"/>
          </a:xfrm>
          <a:prstGeom prst="rect">
            <a:avLst/>
          </a:prstGeom>
        </p:spPr>
        <p:txBody>
          <a:bodyPr wrap="square">
            <a:spAutoFit/>
          </a:bodyPr>
          <a:lstStyle/>
          <a:p>
            <a:pPr algn="just">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对设备进行调整</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质量问题处理方案</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生产流程中</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的</a:t>
            </a:r>
            <a:r>
              <a:rPr lang="en-US" altLang="zh-CN" sz="1600" b="1" smtClean="0">
                <a:solidFill>
                  <a:schemeClr val="bg2">
                    <a:lumMod val="25000"/>
                  </a:schemeClr>
                </a:solidFill>
                <a:latin typeface="张海山锐线体简" panose="02000000000000000000" pitchFamily="2" charset="-122"/>
                <a:ea typeface="张海山锐线体简" panose="02000000000000000000" pitchFamily="2" charset="-122"/>
              </a:rPr>
              <a:t>LOB</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平衡</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生产计划合理安排</a:t>
            </a:r>
          </a:p>
        </p:txBody>
      </p:sp>
      <p:sp>
        <p:nvSpPr>
          <p:cNvPr id="42" name="文本框 41"/>
          <p:cNvSpPr txBox="1"/>
          <p:nvPr/>
        </p:nvSpPr>
        <p:spPr>
          <a:xfrm>
            <a:off x="8341239" y="1347071"/>
            <a:ext cx="1927440" cy="584775"/>
          </a:xfrm>
          <a:prstGeom prst="rect">
            <a:avLst/>
          </a:prstGeom>
          <a:noFill/>
        </p:spPr>
        <p:txBody>
          <a:bodyPr wrap="square" rtlCol="0">
            <a:spAutoFit/>
          </a:bodyPr>
          <a:lstStyle/>
          <a:p>
            <a:pPr algn="ctr"/>
            <a:r>
              <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rPr>
              <a:t>解决方案</a:t>
            </a:r>
          </a:p>
        </p:txBody>
      </p:sp>
      <p:pic>
        <p:nvPicPr>
          <p:cNvPr id="43" name="图片 42"/>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865711" y="2323140"/>
            <a:ext cx="1800000"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pic>
        <p:nvPicPr>
          <p:cNvPr id="44" name="图片 4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162641" y="2323140"/>
            <a:ext cx="1797581"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pic>
        <p:nvPicPr>
          <p:cNvPr id="45" name="图片 44"/>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430494" y="2323140"/>
            <a:ext cx="1800000"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sp>
        <p:nvSpPr>
          <p:cNvPr id="46" name="燕尾形箭头 45"/>
          <p:cNvSpPr/>
          <p:nvPr/>
        </p:nvSpPr>
        <p:spPr>
          <a:xfrm>
            <a:off x="3962400" y="2976880"/>
            <a:ext cx="894080" cy="487680"/>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燕尾形箭头 46"/>
          <p:cNvSpPr/>
          <p:nvPr/>
        </p:nvSpPr>
        <p:spPr>
          <a:xfrm>
            <a:off x="7239725" y="2976880"/>
            <a:ext cx="894080" cy="487680"/>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占位符 125953"/>
          <p:cNvSpPr txBox="1">
            <a:spLocks noChangeArrowheads="1"/>
          </p:cNvSpPr>
          <p:nvPr/>
        </p:nvSpPr>
        <p:spPr>
          <a:xfrm>
            <a:off x="2917602" y="6087857"/>
            <a:ext cx="7933277" cy="550502"/>
          </a:xfrm>
          <a:prstGeom prst="rect">
            <a:avLst/>
          </a:prstGeom>
        </p:spPr>
        <p:txBody>
          <a:bodyPr vert="horz" lIns="90488" tIns="46038" rIns="90488" bIns="46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98525">
              <a:lnSpc>
                <a:spcPct val="120000"/>
              </a:lnSpc>
              <a:buNone/>
            </a:pPr>
            <a:r>
              <a:rPr lang="zh-CN" altLang="en-US" sz="2600">
                <a:latin typeface="张海山锐线体简" panose="02000000000000000000" pitchFamily="2" charset="-122"/>
                <a:ea typeface="张海山锐线体简" panose="02000000000000000000" pitchFamily="2" charset="-122"/>
              </a:rPr>
              <a:t>当两个关联要素间未能完全同步时所产生的空闲时间</a:t>
            </a:r>
          </a:p>
          <a:p>
            <a:pPr marL="0" indent="0" defTabSz="898525">
              <a:lnSpc>
                <a:spcPct val="120000"/>
              </a:lnSpc>
              <a:buNone/>
            </a:pPr>
            <a:endParaRPr lang="zh-CN" altLang="en-US" sz="2600">
              <a:latin typeface="张海山锐线体简" panose="02000000000000000000" pitchFamily="2" charset="-122"/>
              <a:ea typeface="张海山锐线体简" panose="02000000000000000000" pitchFamily="2" charset="-122"/>
            </a:endParaRPr>
          </a:p>
        </p:txBody>
      </p:sp>
      <p:grpSp>
        <p:nvGrpSpPr>
          <p:cNvPr id="50" name="组合 49"/>
          <p:cNvGrpSpPr/>
          <p:nvPr/>
        </p:nvGrpSpPr>
        <p:grpSpPr>
          <a:xfrm>
            <a:off x="1274638" y="6109768"/>
            <a:ext cx="1642965" cy="569231"/>
            <a:chOff x="1239076" y="1432560"/>
            <a:chExt cx="2043601" cy="569231"/>
          </a:xfrm>
        </p:grpSpPr>
        <p:sp>
          <p:nvSpPr>
            <p:cNvPr id="51" name="矩形 50"/>
            <p:cNvSpPr/>
            <p:nvPr/>
          </p:nvSpPr>
          <p:spPr>
            <a:xfrm>
              <a:off x="1275100" y="143256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1239076" y="1517104"/>
              <a:ext cx="2043601" cy="461665"/>
            </a:xfrm>
            <a:prstGeom prst="rect">
              <a:avLst/>
            </a:prstGeom>
            <a:noFill/>
          </p:spPr>
          <p:txBody>
            <a:bodyPr wrap="square" rtlCol="0">
              <a:spAutoFit/>
            </a:bodyPr>
            <a:lstStyle/>
            <a:p>
              <a:pPr algn="ctr"/>
              <a:r>
                <a:rPr lang="zh-CN" altLang="en-US" sz="24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等待浪费</a:t>
              </a:r>
              <a:endParaRPr lang="zh-CN" altLang="en-US" sz="24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944531014"/>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 calcmode="lin" valueType="num">
                                      <p:cBhvr>
                                        <p:cTn id="15" dur="500" fill="hold"/>
                                        <p:tgtEl>
                                          <p:spTgt spid="44"/>
                                        </p:tgtEl>
                                        <p:attrNameLst>
                                          <p:attrName>style.rotation</p:attrName>
                                        </p:attrNameLst>
                                      </p:cBhvr>
                                      <p:tavLst>
                                        <p:tav tm="0">
                                          <p:val>
                                            <p:fltVal val="360"/>
                                          </p:val>
                                        </p:tav>
                                        <p:tav tm="100000">
                                          <p:val>
                                            <p:fltVal val="0"/>
                                          </p:val>
                                        </p:tav>
                                      </p:tavLst>
                                    </p:anim>
                                    <p:animEffect transition="in" filter="fade">
                                      <p:cBhvr>
                                        <p:cTn id="16" dur="500"/>
                                        <p:tgtEl>
                                          <p:spTgt spid="4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 calcmode="lin" valueType="num">
                                      <p:cBhvr>
                                        <p:cTn id="21" dur="500" fill="hold"/>
                                        <p:tgtEl>
                                          <p:spTgt spid="45"/>
                                        </p:tgtEl>
                                        <p:attrNameLst>
                                          <p:attrName>style.rotation</p:attrName>
                                        </p:attrNameLst>
                                      </p:cBhvr>
                                      <p:tavLst>
                                        <p:tav tm="0">
                                          <p:val>
                                            <p:fltVal val="360"/>
                                          </p:val>
                                        </p:tav>
                                        <p:tav tm="100000">
                                          <p:val>
                                            <p:fltVal val="0"/>
                                          </p:val>
                                        </p:tav>
                                      </p:tavLst>
                                    </p:anim>
                                    <p:animEffect transition="in" filter="fade">
                                      <p:cBhvr>
                                        <p:cTn id="22" dur="500"/>
                                        <p:tgtEl>
                                          <p:spTgt spid="45"/>
                                        </p:tgtEl>
                                      </p:cBhvr>
                                    </p:animEffect>
                                  </p:childTnLst>
                                </p:cTn>
                              </p:par>
                            </p:childTnLst>
                          </p:cTn>
                        </p:par>
                        <p:par>
                          <p:cTn id="23" fill="hold">
                            <p:stCondLst>
                              <p:cond delay="500"/>
                            </p:stCondLst>
                            <p:childTnLst>
                              <p:par>
                                <p:cTn id="24" presetID="2" presetClass="entr" presetSubtype="8"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0-#ppt_w/2"/>
                                          </p:val>
                                        </p:tav>
                                        <p:tav tm="100000">
                                          <p:val>
                                            <p:strVal val="#ppt_x"/>
                                          </p:val>
                                        </p:tav>
                                      </p:tavLst>
                                    </p:anim>
                                    <p:anim calcmode="lin" valueType="num">
                                      <p:cBhvr additive="base">
                                        <p:cTn id="27" dur="500" fill="hold"/>
                                        <p:tgtEl>
                                          <p:spTgt spid="4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500" fill="hold"/>
                                        <p:tgtEl>
                                          <p:spTgt spid="47"/>
                                        </p:tgtEl>
                                        <p:attrNameLst>
                                          <p:attrName>ppt_x</p:attrName>
                                        </p:attrNameLst>
                                      </p:cBhvr>
                                      <p:tavLst>
                                        <p:tav tm="0">
                                          <p:val>
                                            <p:strVal val="0-#ppt_w/2"/>
                                          </p:val>
                                        </p:tav>
                                        <p:tav tm="100000">
                                          <p:val>
                                            <p:strVal val="#ppt_x"/>
                                          </p:val>
                                        </p:tav>
                                      </p:tavLst>
                                    </p:anim>
                                    <p:anim calcmode="lin" valueType="num">
                                      <p:cBhvr additive="base">
                                        <p:cTn id="31" dur="500" fill="hold"/>
                                        <p:tgtEl>
                                          <p:spTgt spid="47"/>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12" presetClass="entr" presetSubtype="4"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p:tgtEl>
                                          <p:spTgt spid="38"/>
                                        </p:tgtEl>
                                        <p:attrNameLst>
                                          <p:attrName>ppt_y</p:attrName>
                                        </p:attrNameLst>
                                      </p:cBhvr>
                                      <p:tavLst>
                                        <p:tav tm="0">
                                          <p:val>
                                            <p:strVal val="#ppt_y+#ppt_h*1.125000"/>
                                          </p:val>
                                        </p:tav>
                                        <p:tav tm="100000">
                                          <p:val>
                                            <p:strVal val="#ppt_y"/>
                                          </p:val>
                                        </p:tav>
                                      </p:tavLst>
                                    </p:anim>
                                    <p:animEffect transition="in" filter="wipe(up)">
                                      <p:cBhvr>
                                        <p:cTn id="36" dur="500"/>
                                        <p:tgtEl>
                                          <p:spTgt spid="38"/>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p:tgtEl>
                                          <p:spTgt spid="40"/>
                                        </p:tgtEl>
                                        <p:attrNameLst>
                                          <p:attrName>ppt_y</p:attrName>
                                        </p:attrNameLst>
                                      </p:cBhvr>
                                      <p:tavLst>
                                        <p:tav tm="0">
                                          <p:val>
                                            <p:strVal val="#ppt_y-#ppt_h*1.125000"/>
                                          </p:val>
                                        </p:tav>
                                        <p:tav tm="100000">
                                          <p:val>
                                            <p:strVal val="#ppt_y"/>
                                          </p:val>
                                        </p:tav>
                                      </p:tavLst>
                                    </p:anim>
                                    <p:animEffect transition="in" filter="wipe(down)">
                                      <p:cBhvr>
                                        <p:cTn id="40" dur="500"/>
                                        <p:tgtEl>
                                          <p:spTgt spid="40"/>
                                        </p:tgtEl>
                                      </p:cBhvr>
                                    </p:animEffect>
                                  </p:childTnLst>
                                </p:cTn>
                              </p:par>
                            </p:childTnLst>
                          </p:cTn>
                        </p:par>
                        <p:par>
                          <p:cTn id="41" fill="hold">
                            <p:stCondLst>
                              <p:cond delay="1500"/>
                            </p:stCondLst>
                            <p:childTnLst>
                              <p:par>
                                <p:cTn id="42" presetID="1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ppt_y</p:attrName>
                                        </p:attrNameLst>
                                      </p:cBhvr>
                                      <p:tavLst>
                                        <p:tav tm="0">
                                          <p:val>
                                            <p:strVal val="#ppt_y+#ppt_h*1.125000"/>
                                          </p:val>
                                        </p:tav>
                                        <p:tav tm="100000">
                                          <p:val>
                                            <p:strVal val="#ppt_y"/>
                                          </p:val>
                                        </p:tav>
                                      </p:tavLst>
                                    </p:anim>
                                    <p:animEffect transition="in" filter="wipe(up)">
                                      <p:cBhvr>
                                        <p:cTn id="45" dur="500"/>
                                        <p:tgtEl>
                                          <p:spTgt spid="3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p:tgtEl>
                                          <p:spTgt spid="39"/>
                                        </p:tgtEl>
                                        <p:attrNameLst>
                                          <p:attrName>ppt_y</p:attrName>
                                        </p:attrNameLst>
                                      </p:cBhvr>
                                      <p:tavLst>
                                        <p:tav tm="0">
                                          <p:val>
                                            <p:strVal val="#ppt_y-#ppt_h*1.125000"/>
                                          </p:val>
                                        </p:tav>
                                        <p:tav tm="100000">
                                          <p:val>
                                            <p:strVal val="#ppt_y"/>
                                          </p:val>
                                        </p:tav>
                                      </p:tavLst>
                                    </p:anim>
                                    <p:animEffect transition="in" filter="wipe(down)">
                                      <p:cBhvr>
                                        <p:cTn id="49" dur="500"/>
                                        <p:tgtEl>
                                          <p:spTgt spid="39"/>
                                        </p:tgtEl>
                                      </p:cBhvr>
                                    </p:animEffect>
                                  </p:childTnLst>
                                </p:cTn>
                              </p:par>
                            </p:childTnLst>
                          </p:cTn>
                        </p:par>
                        <p:par>
                          <p:cTn id="50" fill="hold">
                            <p:stCondLst>
                              <p:cond delay="2000"/>
                            </p:stCondLst>
                            <p:childTnLst>
                              <p:par>
                                <p:cTn id="51" presetID="12" presetClass="entr" presetSubtype="4"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p:tgtEl>
                                          <p:spTgt spid="42"/>
                                        </p:tgtEl>
                                        <p:attrNameLst>
                                          <p:attrName>ppt_y</p:attrName>
                                        </p:attrNameLst>
                                      </p:cBhvr>
                                      <p:tavLst>
                                        <p:tav tm="0">
                                          <p:val>
                                            <p:strVal val="#ppt_y+#ppt_h*1.125000"/>
                                          </p:val>
                                        </p:tav>
                                        <p:tav tm="100000">
                                          <p:val>
                                            <p:strVal val="#ppt_y"/>
                                          </p:val>
                                        </p:tav>
                                      </p:tavLst>
                                    </p:anim>
                                    <p:animEffect transition="in" filter="wipe(up)">
                                      <p:cBhvr>
                                        <p:cTn id="54" dur="500"/>
                                        <p:tgtEl>
                                          <p:spTgt spid="42"/>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p:tgtEl>
                                          <p:spTgt spid="41"/>
                                        </p:tgtEl>
                                        <p:attrNameLst>
                                          <p:attrName>ppt_y</p:attrName>
                                        </p:attrNameLst>
                                      </p:cBhvr>
                                      <p:tavLst>
                                        <p:tav tm="0">
                                          <p:val>
                                            <p:strVal val="#ppt_y-#ppt_h*1.125000"/>
                                          </p:val>
                                        </p:tav>
                                        <p:tav tm="100000">
                                          <p:val>
                                            <p:strVal val="#ppt_y"/>
                                          </p:val>
                                        </p:tav>
                                      </p:tavLst>
                                    </p:anim>
                                    <p:animEffect transition="in" filter="wipe(down)">
                                      <p:cBhvr>
                                        <p:cTn id="58" dur="500"/>
                                        <p:tgtEl>
                                          <p:spTgt spid="41"/>
                                        </p:tgtEl>
                                      </p:cBhvr>
                                    </p:animEffect>
                                  </p:childTnLst>
                                </p:cTn>
                              </p:par>
                            </p:childTnLst>
                          </p:cTn>
                        </p:par>
                        <p:par>
                          <p:cTn id="59" fill="hold">
                            <p:stCondLst>
                              <p:cond delay="2500"/>
                            </p:stCondLst>
                            <p:childTnLst>
                              <p:par>
                                <p:cTn id="60" presetID="53" presetClass="entr" presetSubtype="16" fill="hold" nodeType="after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p:cTn id="62" dur="500" fill="hold"/>
                                        <p:tgtEl>
                                          <p:spTgt spid="50"/>
                                        </p:tgtEl>
                                        <p:attrNameLst>
                                          <p:attrName>ppt_w</p:attrName>
                                        </p:attrNameLst>
                                      </p:cBhvr>
                                      <p:tavLst>
                                        <p:tav tm="0">
                                          <p:val>
                                            <p:fltVal val="0"/>
                                          </p:val>
                                        </p:tav>
                                        <p:tav tm="100000">
                                          <p:val>
                                            <p:strVal val="#ppt_w"/>
                                          </p:val>
                                        </p:tav>
                                      </p:tavLst>
                                    </p:anim>
                                    <p:anim calcmode="lin" valueType="num">
                                      <p:cBhvr>
                                        <p:cTn id="63" dur="500" fill="hold"/>
                                        <p:tgtEl>
                                          <p:spTgt spid="50"/>
                                        </p:tgtEl>
                                        <p:attrNameLst>
                                          <p:attrName>ppt_h</p:attrName>
                                        </p:attrNameLst>
                                      </p:cBhvr>
                                      <p:tavLst>
                                        <p:tav tm="0">
                                          <p:val>
                                            <p:fltVal val="0"/>
                                          </p:val>
                                        </p:tav>
                                        <p:tav tm="100000">
                                          <p:val>
                                            <p:strVal val="#ppt_h"/>
                                          </p:val>
                                        </p:tav>
                                      </p:tavLst>
                                    </p:anim>
                                    <p:animEffect transition="in" filter="fade">
                                      <p:cBhvr>
                                        <p:cTn id="64" dur="500"/>
                                        <p:tgtEl>
                                          <p:spTgt spid="50"/>
                                        </p:tgtEl>
                                      </p:cBhvr>
                                    </p:animEffect>
                                  </p:childTnLst>
                                </p:cTn>
                              </p:par>
                            </p:childTnLst>
                          </p:cTn>
                        </p:par>
                        <p:par>
                          <p:cTn id="65" fill="hold">
                            <p:stCondLst>
                              <p:cond delay="3000"/>
                            </p:stCondLst>
                            <p:childTnLst>
                              <p:par>
                                <p:cTn id="66" presetID="12" presetClass="entr" presetSubtype="8"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right)">
                                      <p:cBhvr>
                                        <p:cTn id="6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6" grpId="0" animBg="1"/>
      <p:bldP spid="47" grpId="0" animBg="1"/>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641470"/>
            <a:chOff x="85010" y="397799"/>
            <a:chExt cx="3503980"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03</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10" name="文本框 9"/>
          <p:cNvSpPr txBox="1"/>
          <p:nvPr/>
        </p:nvSpPr>
        <p:spPr>
          <a:xfrm>
            <a:off x="5345854" y="1347071"/>
            <a:ext cx="1431157" cy="584775"/>
          </a:xfrm>
          <a:prstGeom prst="rect">
            <a:avLst/>
          </a:prstGeom>
          <a:noFill/>
        </p:spPr>
        <p:txBody>
          <a:bodyPr wrap="square" rtlCol="0">
            <a:spAutoFit/>
          </a:bodyPr>
          <a:lstStyle/>
          <a:p>
            <a:pPr algn="ct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问题点</a:t>
            </a:r>
            <a:endPar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11" name="文本框 10"/>
          <p:cNvSpPr txBox="1"/>
          <p:nvPr/>
        </p:nvSpPr>
        <p:spPr>
          <a:xfrm>
            <a:off x="2268812" y="1347071"/>
            <a:ext cx="1053736" cy="584775"/>
          </a:xfrm>
          <a:prstGeom prst="rect">
            <a:avLst/>
          </a:prstGeom>
          <a:noFill/>
        </p:spPr>
        <p:txBody>
          <a:bodyPr wrap="square" rtlCol="0">
            <a:spAutoFit/>
          </a:bodyPr>
          <a:lstStyle/>
          <a:p>
            <a:pPr algn="ctr"/>
            <a:r>
              <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rPr>
              <a:t>原因</a:t>
            </a:r>
          </a:p>
        </p:txBody>
      </p:sp>
      <p:sp>
        <p:nvSpPr>
          <p:cNvPr id="12" name="矩形 11"/>
          <p:cNvSpPr/>
          <p:nvPr/>
        </p:nvSpPr>
        <p:spPr>
          <a:xfrm>
            <a:off x="4856469" y="4280754"/>
            <a:ext cx="2698216" cy="1533048"/>
          </a:xfrm>
          <a:prstGeom prst="rect">
            <a:avLst/>
          </a:prstGeom>
        </p:spPr>
        <p:txBody>
          <a:bodyPr wrap="square">
            <a:spAutoFit/>
          </a:bodyPr>
          <a:lstStyle/>
          <a:p>
            <a:pPr>
              <a:lnSpc>
                <a:spcPct val="150000"/>
              </a:lnSpc>
            </a:pPr>
            <a:r>
              <a:rPr lang="en-US" altLang="ko-KR"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人员工时的增加</a:t>
            </a:r>
          </a:p>
          <a:p>
            <a:pPr>
              <a:lnSpc>
                <a:spcPct val="150000"/>
              </a:lnSpc>
            </a:pPr>
            <a:r>
              <a:rPr lang="ko-KR"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资源的浪费</a:t>
            </a:r>
          </a:p>
          <a:p>
            <a:pPr>
              <a:lnSpc>
                <a:spcPct val="150000"/>
              </a:lnSpc>
            </a:pPr>
            <a:r>
              <a:rPr lang="ko-KR"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作业的不稳定</a:t>
            </a:r>
          </a:p>
          <a:p>
            <a:pPr>
              <a:lnSpc>
                <a:spcPct val="150000"/>
              </a:lnSpc>
            </a:pPr>
            <a:r>
              <a:rPr lang="ko-KR"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不必要的动作</a:t>
            </a:r>
            <a:endPar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sp>
        <p:nvSpPr>
          <p:cNvPr id="13" name="矩形 12"/>
          <p:cNvSpPr/>
          <p:nvPr/>
        </p:nvSpPr>
        <p:spPr>
          <a:xfrm>
            <a:off x="1392990" y="4280754"/>
            <a:ext cx="2920765" cy="1533048"/>
          </a:xfrm>
          <a:prstGeom prst="rect">
            <a:avLst/>
          </a:prstGeom>
        </p:spPr>
        <p:txBody>
          <a:bodyPr wrap="square">
            <a:spAutoFit/>
          </a:bodyPr>
          <a:lstStyle/>
          <a:p>
            <a:pPr>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 </a:t>
            </a:r>
            <a:r>
              <a:rPr lang="en-US" altLang="zh-CN" sz="1600" b="1">
                <a:solidFill>
                  <a:schemeClr val="bg2">
                    <a:lumMod val="25000"/>
                  </a:schemeClr>
                </a:solidFill>
                <a:latin typeface="张海山锐线体简" panose="02000000000000000000" pitchFamily="2" charset="-122"/>
                <a:ea typeface="张海山锐线体简" panose="02000000000000000000" pitchFamily="2" charset="-122"/>
              </a:rPr>
              <a:t>5S</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没有做到位</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检测工具使用问题</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不合理的设备</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、物料</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布局</a:t>
            </a:r>
            <a:endParaRPr lang="en-US" altLang="ko-KR" sz="16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标准作业规程不完善</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14" name="矩形 13"/>
          <p:cNvSpPr/>
          <p:nvPr/>
        </p:nvSpPr>
        <p:spPr>
          <a:xfrm>
            <a:off x="8188839" y="4280754"/>
            <a:ext cx="2753481" cy="1569660"/>
          </a:xfrm>
          <a:prstGeom prst="rect">
            <a:avLst/>
          </a:prstGeom>
        </p:spPr>
        <p:txBody>
          <a:bodyPr wrap="square">
            <a:spAutoFit/>
          </a:bodyPr>
          <a:lstStyle/>
          <a:p>
            <a:pPr algn="just">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进行</a:t>
            </a:r>
            <a:r>
              <a:rPr lang="en-US" altLang="zh-CN" sz="1600" b="1">
                <a:solidFill>
                  <a:schemeClr val="bg2">
                    <a:lumMod val="25000"/>
                  </a:schemeClr>
                </a:solidFill>
                <a:latin typeface="张海山锐线体简" panose="02000000000000000000" pitchFamily="2" charset="-122"/>
                <a:ea typeface="张海山锐线体简" panose="02000000000000000000" pitchFamily="2" charset="-122"/>
              </a:rPr>
              <a:t>5S</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管理</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提高检测工具</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利用率</a:t>
            </a:r>
            <a:endParaRPr lang="en-US" altLang="zh-CN" sz="16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现场布局调整</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简化、减少或</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合并动作</a:t>
            </a:r>
            <a:endParaRPr lang="zh-CN" altLang="en-US" sz="16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15" name="文本框 14"/>
          <p:cNvSpPr txBox="1"/>
          <p:nvPr/>
        </p:nvSpPr>
        <p:spPr>
          <a:xfrm>
            <a:off x="8341239" y="1347071"/>
            <a:ext cx="1927440" cy="584775"/>
          </a:xfrm>
          <a:prstGeom prst="rect">
            <a:avLst/>
          </a:prstGeom>
          <a:noFill/>
        </p:spPr>
        <p:txBody>
          <a:bodyPr wrap="square" rtlCol="0">
            <a:spAutoFit/>
          </a:bodyPr>
          <a:lstStyle/>
          <a:p>
            <a:pPr algn="ctr"/>
            <a:r>
              <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rPr>
              <a:t>解决方案</a:t>
            </a:r>
          </a:p>
        </p:txBody>
      </p:sp>
      <p:pic>
        <p:nvPicPr>
          <p:cNvPr id="16" name="图片 15"/>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865711" y="2323140"/>
            <a:ext cx="1800000"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pic>
        <p:nvPicPr>
          <p:cNvPr id="17" name="图片 16"/>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162641" y="2323140"/>
            <a:ext cx="1797581"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pic>
        <p:nvPicPr>
          <p:cNvPr id="18" name="图片 17"/>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430494" y="2323140"/>
            <a:ext cx="1800000"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sp>
        <p:nvSpPr>
          <p:cNvPr id="19" name="燕尾形箭头 18"/>
          <p:cNvSpPr/>
          <p:nvPr/>
        </p:nvSpPr>
        <p:spPr>
          <a:xfrm>
            <a:off x="3962400" y="2976880"/>
            <a:ext cx="894080" cy="487680"/>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燕尾形箭头 19"/>
          <p:cNvSpPr/>
          <p:nvPr/>
        </p:nvSpPr>
        <p:spPr>
          <a:xfrm>
            <a:off x="7239725" y="2976880"/>
            <a:ext cx="894080" cy="487680"/>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占位符 125953"/>
          <p:cNvSpPr txBox="1">
            <a:spLocks noChangeArrowheads="1"/>
          </p:cNvSpPr>
          <p:nvPr/>
        </p:nvSpPr>
        <p:spPr>
          <a:xfrm>
            <a:off x="3283362" y="6057377"/>
            <a:ext cx="7191597" cy="550502"/>
          </a:xfrm>
          <a:prstGeom prst="rect">
            <a:avLst/>
          </a:prstGeom>
        </p:spPr>
        <p:txBody>
          <a:bodyPr vert="horz" lIns="90488" tIns="46038" rIns="90488" bIns="46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98525">
              <a:lnSpc>
                <a:spcPct val="130000"/>
              </a:lnSpc>
              <a:buNone/>
            </a:pPr>
            <a:r>
              <a:rPr lang="zh-CN" altLang="en-US" sz="2600">
                <a:latin typeface="张海山锐线体简" panose="02000000000000000000" pitchFamily="2" charset="-122"/>
                <a:ea typeface="张海山锐线体简" panose="02000000000000000000" pitchFamily="2" charset="-122"/>
              </a:rPr>
              <a:t>任何不增加产品或服务价值的人员和设备的动作</a:t>
            </a:r>
          </a:p>
        </p:txBody>
      </p:sp>
      <p:grpSp>
        <p:nvGrpSpPr>
          <p:cNvPr id="23" name="组合 22"/>
          <p:cNvGrpSpPr/>
          <p:nvPr/>
        </p:nvGrpSpPr>
        <p:grpSpPr>
          <a:xfrm>
            <a:off x="1640398" y="6079288"/>
            <a:ext cx="1642965" cy="569231"/>
            <a:chOff x="1239076" y="1432560"/>
            <a:chExt cx="2043601" cy="569231"/>
          </a:xfrm>
        </p:grpSpPr>
        <p:sp>
          <p:nvSpPr>
            <p:cNvPr id="24" name="矩形 23"/>
            <p:cNvSpPr/>
            <p:nvPr/>
          </p:nvSpPr>
          <p:spPr>
            <a:xfrm>
              <a:off x="1275100" y="143256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239076" y="1517104"/>
              <a:ext cx="2043601" cy="461665"/>
            </a:xfrm>
            <a:prstGeom prst="rect">
              <a:avLst/>
            </a:prstGeom>
            <a:noFill/>
          </p:spPr>
          <p:txBody>
            <a:bodyPr wrap="square" rtlCol="0">
              <a:spAutoFit/>
            </a:bodyPr>
            <a:lstStyle/>
            <a:p>
              <a:pPr algn="ctr"/>
              <a:r>
                <a:rPr lang="zh-CN" altLang="en-US" sz="240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动作</a:t>
              </a:r>
              <a:r>
                <a:rPr lang="zh-CN" altLang="en-US" sz="24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浪费</a:t>
              </a:r>
              <a:endParaRPr lang="zh-CN" altLang="en-US" sz="24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3710238712"/>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360"/>
                                          </p:val>
                                        </p:tav>
                                        <p:tav tm="100000">
                                          <p:val>
                                            <p:fltVal val="0"/>
                                          </p:val>
                                        </p:tav>
                                      </p:tavLst>
                                    </p:anim>
                                    <p:animEffect transition="in" filter="fade">
                                      <p:cBhvr>
                                        <p:cTn id="10" dur="500"/>
                                        <p:tgtEl>
                                          <p:spTgt spid="1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360"/>
                                          </p:val>
                                        </p:tav>
                                        <p:tav tm="100000">
                                          <p:val>
                                            <p:fltVal val="0"/>
                                          </p:val>
                                        </p:tav>
                                      </p:tavLst>
                                    </p:anim>
                                    <p:animEffect transition="in" filter="fade">
                                      <p:cBhvr>
                                        <p:cTn id="16" dur="500"/>
                                        <p:tgtEl>
                                          <p:spTgt spid="1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360"/>
                                          </p:val>
                                        </p:tav>
                                        <p:tav tm="100000">
                                          <p:val>
                                            <p:fltVal val="0"/>
                                          </p:val>
                                        </p:tav>
                                      </p:tavLst>
                                    </p:anim>
                                    <p:animEffect transition="in" filter="fade">
                                      <p:cBhvr>
                                        <p:cTn id="22" dur="500"/>
                                        <p:tgtEl>
                                          <p:spTgt spid="18"/>
                                        </p:tgtEl>
                                      </p:cBhvr>
                                    </p:animEffect>
                                  </p:childTnLst>
                                </p:cTn>
                              </p:par>
                            </p:childTnLst>
                          </p:cTn>
                        </p:par>
                        <p:par>
                          <p:cTn id="23" fill="hold">
                            <p:stCondLst>
                              <p:cond delay="500"/>
                            </p:stCondLst>
                            <p:childTnLst>
                              <p:par>
                                <p:cTn id="24" presetID="2" presetClass="entr" presetSubtype="8"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0-#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1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ppt_y</p:attrName>
                                        </p:attrNameLst>
                                      </p:cBhvr>
                                      <p:tavLst>
                                        <p:tav tm="0">
                                          <p:val>
                                            <p:strVal val="#ppt_y+#ppt_h*1.125000"/>
                                          </p:val>
                                        </p:tav>
                                        <p:tav tm="100000">
                                          <p:val>
                                            <p:strVal val="#ppt_y"/>
                                          </p:val>
                                        </p:tav>
                                      </p:tavLst>
                                    </p:anim>
                                    <p:animEffect transition="in" filter="wipe(up)">
                                      <p:cBhvr>
                                        <p:cTn id="36" dur="500"/>
                                        <p:tgtEl>
                                          <p:spTgt spid="11"/>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p:tgtEl>
                                          <p:spTgt spid="13"/>
                                        </p:tgtEl>
                                        <p:attrNameLst>
                                          <p:attrName>ppt_y</p:attrName>
                                        </p:attrNameLst>
                                      </p:cBhvr>
                                      <p:tavLst>
                                        <p:tav tm="0">
                                          <p:val>
                                            <p:strVal val="#ppt_y-#ppt_h*1.125000"/>
                                          </p:val>
                                        </p:tav>
                                        <p:tav tm="100000">
                                          <p:val>
                                            <p:strVal val="#ppt_y"/>
                                          </p:val>
                                        </p:tav>
                                      </p:tavLst>
                                    </p:anim>
                                    <p:animEffect transition="in" filter="wipe(down)">
                                      <p:cBhvr>
                                        <p:cTn id="40" dur="500"/>
                                        <p:tgtEl>
                                          <p:spTgt spid="13"/>
                                        </p:tgtEl>
                                      </p:cBhvr>
                                    </p:animEffect>
                                  </p:childTnLst>
                                </p:cTn>
                              </p:par>
                            </p:childTnLst>
                          </p:cTn>
                        </p:par>
                        <p:par>
                          <p:cTn id="41" fill="hold">
                            <p:stCondLst>
                              <p:cond delay="1500"/>
                            </p:stCondLst>
                            <p:childTnLst>
                              <p:par>
                                <p:cTn id="42" presetID="1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ppt_y</p:attrName>
                                        </p:attrNameLst>
                                      </p:cBhvr>
                                      <p:tavLst>
                                        <p:tav tm="0">
                                          <p:val>
                                            <p:strVal val="#ppt_y+#ppt_h*1.125000"/>
                                          </p:val>
                                        </p:tav>
                                        <p:tav tm="100000">
                                          <p:val>
                                            <p:strVal val="#ppt_y"/>
                                          </p:val>
                                        </p:tav>
                                      </p:tavLst>
                                    </p:anim>
                                    <p:animEffect transition="in" filter="wipe(up)">
                                      <p:cBhvr>
                                        <p:cTn id="45" dur="500"/>
                                        <p:tgtEl>
                                          <p:spTgt spid="10"/>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down)">
                                      <p:cBhvr>
                                        <p:cTn id="49" dur="500"/>
                                        <p:tgtEl>
                                          <p:spTgt spid="12"/>
                                        </p:tgtEl>
                                      </p:cBhvr>
                                    </p:animEffect>
                                  </p:childTnLst>
                                </p:cTn>
                              </p:par>
                            </p:childTnLst>
                          </p:cTn>
                        </p:par>
                        <p:par>
                          <p:cTn id="50" fill="hold">
                            <p:stCondLst>
                              <p:cond delay="2000"/>
                            </p:stCondLst>
                            <p:childTnLst>
                              <p:par>
                                <p:cTn id="51" presetID="12" presetClass="entr" presetSubtype="4"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p:tgtEl>
                                          <p:spTgt spid="15"/>
                                        </p:tgtEl>
                                        <p:attrNameLst>
                                          <p:attrName>ppt_y</p:attrName>
                                        </p:attrNameLst>
                                      </p:cBhvr>
                                      <p:tavLst>
                                        <p:tav tm="0">
                                          <p:val>
                                            <p:strVal val="#ppt_y+#ppt_h*1.125000"/>
                                          </p:val>
                                        </p:tav>
                                        <p:tav tm="100000">
                                          <p:val>
                                            <p:strVal val="#ppt_y"/>
                                          </p:val>
                                        </p:tav>
                                      </p:tavLst>
                                    </p:anim>
                                    <p:animEffect transition="in" filter="wipe(up)">
                                      <p:cBhvr>
                                        <p:cTn id="54" dur="500"/>
                                        <p:tgtEl>
                                          <p:spTgt spid="15"/>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p:tgtEl>
                                          <p:spTgt spid="14"/>
                                        </p:tgtEl>
                                        <p:attrNameLst>
                                          <p:attrName>ppt_y</p:attrName>
                                        </p:attrNameLst>
                                      </p:cBhvr>
                                      <p:tavLst>
                                        <p:tav tm="0">
                                          <p:val>
                                            <p:strVal val="#ppt_y-#ppt_h*1.125000"/>
                                          </p:val>
                                        </p:tav>
                                        <p:tav tm="100000">
                                          <p:val>
                                            <p:strVal val="#ppt_y"/>
                                          </p:val>
                                        </p:tav>
                                      </p:tavLst>
                                    </p:anim>
                                    <p:animEffect transition="in" filter="wipe(down)">
                                      <p:cBhvr>
                                        <p:cTn id="58" dur="500"/>
                                        <p:tgtEl>
                                          <p:spTgt spid="14"/>
                                        </p:tgtEl>
                                      </p:cBhvr>
                                    </p:animEffect>
                                  </p:childTnLst>
                                </p:cTn>
                              </p:par>
                            </p:childTnLst>
                          </p:cTn>
                        </p:par>
                        <p:par>
                          <p:cTn id="59" fill="hold">
                            <p:stCondLst>
                              <p:cond delay="25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3000"/>
                            </p:stCondLst>
                            <p:childTnLst>
                              <p:par>
                                <p:cTn id="66" presetID="12" presetClass="entr" presetSubtype="8"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500"/>
                                        <p:tgtEl>
                                          <p:spTgt spid="22"/>
                                        </p:tgtEl>
                                        <p:attrNameLst>
                                          <p:attrName>ppt_x</p:attrName>
                                        </p:attrNameLst>
                                      </p:cBhvr>
                                      <p:tavLst>
                                        <p:tav tm="0">
                                          <p:val>
                                            <p:strVal val="#ppt_x-#ppt_w*1.125000"/>
                                          </p:val>
                                        </p:tav>
                                        <p:tav tm="100000">
                                          <p:val>
                                            <p:strVal val="#ppt_x"/>
                                          </p:val>
                                        </p:tav>
                                      </p:tavLst>
                                    </p:anim>
                                    <p:animEffect transition="in" filter="wipe(right)">
                                      <p:cBhvr>
                                        <p:cTn id="6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9" grpId="0" animBg="1"/>
      <p:bldP spid="20" grpId="0" animBg="1"/>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345033" cy="641470"/>
            <a:chOff x="85010" y="397799"/>
            <a:chExt cx="3503980"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759037"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精益生产的七大浪费</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03</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10" name="文本框 9"/>
          <p:cNvSpPr txBox="1"/>
          <p:nvPr/>
        </p:nvSpPr>
        <p:spPr>
          <a:xfrm>
            <a:off x="5345854" y="1347071"/>
            <a:ext cx="1431157" cy="584775"/>
          </a:xfrm>
          <a:prstGeom prst="rect">
            <a:avLst/>
          </a:prstGeom>
          <a:noFill/>
        </p:spPr>
        <p:txBody>
          <a:bodyPr wrap="square" rtlCol="0">
            <a:spAutoFit/>
          </a:bodyPr>
          <a:lstStyle/>
          <a:p>
            <a:pPr algn="ctr"/>
            <a:r>
              <a:rPr lang="zh-CN" altLang="en-US" sz="3200" smtClean="0">
                <a:solidFill>
                  <a:schemeClr val="tx1">
                    <a:lumMod val="85000"/>
                    <a:lumOff val="15000"/>
                  </a:schemeClr>
                </a:solidFill>
                <a:latin typeface="张海山锐谐体" panose="02000000000000000000" pitchFamily="2" charset="-122"/>
                <a:ea typeface="张海山锐谐体" panose="02000000000000000000" pitchFamily="2" charset="-122"/>
              </a:rPr>
              <a:t>问题点</a:t>
            </a:r>
            <a:endPar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11" name="文本框 10"/>
          <p:cNvSpPr txBox="1"/>
          <p:nvPr/>
        </p:nvSpPr>
        <p:spPr>
          <a:xfrm>
            <a:off x="2268812" y="1347071"/>
            <a:ext cx="1053736" cy="584775"/>
          </a:xfrm>
          <a:prstGeom prst="rect">
            <a:avLst/>
          </a:prstGeom>
          <a:noFill/>
        </p:spPr>
        <p:txBody>
          <a:bodyPr wrap="square" rtlCol="0">
            <a:spAutoFit/>
          </a:bodyPr>
          <a:lstStyle/>
          <a:p>
            <a:pPr algn="ctr"/>
            <a:r>
              <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rPr>
              <a:t>原因</a:t>
            </a:r>
          </a:p>
        </p:txBody>
      </p:sp>
      <p:sp>
        <p:nvSpPr>
          <p:cNvPr id="12" name="矩形 11"/>
          <p:cNvSpPr/>
          <p:nvPr/>
        </p:nvSpPr>
        <p:spPr>
          <a:xfrm>
            <a:off x="4856469" y="4294308"/>
            <a:ext cx="2698216" cy="1569660"/>
          </a:xfrm>
          <a:prstGeom prst="rect">
            <a:avLst/>
          </a:prstGeom>
        </p:spPr>
        <p:txBody>
          <a:bodyPr wrap="square">
            <a:spAutoFit/>
          </a:bodyPr>
          <a:lstStyle/>
          <a:p>
            <a:pPr>
              <a:lnSpc>
                <a:spcPct val="150000"/>
              </a:lnSpc>
            </a:pPr>
            <a:r>
              <a:rPr lang="en-US" altLang="ko-KR"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原材料损失</a:t>
            </a:r>
            <a:endPar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设备</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折旧损失</a:t>
            </a:r>
          </a:p>
          <a:p>
            <a:pPr>
              <a:lnSpc>
                <a:spcPct val="150000"/>
              </a:lnSpc>
            </a:pPr>
            <a:r>
              <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人工成本损失</a:t>
            </a:r>
            <a:endPar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nSpc>
                <a:spcPct val="150000"/>
              </a:lnSpc>
            </a:pPr>
            <a:r>
              <a:rPr lang="ko-KR"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rPr>
              <a:t>◇ </a:t>
            </a:r>
            <a:r>
              <a:rPr lang="zh-CN" altLang="en-US" sz="1600" b="1" smtClean="0">
                <a:solidFill>
                  <a:schemeClr val="tx1">
                    <a:lumMod val="85000"/>
                    <a:lumOff val="15000"/>
                  </a:schemeClr>
                </a:solidFill>
                <a:latin typeface="张海山锐线体简" panose="02000000000000000000" pitchFamily="2" charset="-122"/>
                <a:ea typeface="张海山锐线体简" panose="02000000000000000000" pitchFamily="2" charset="-122"/>
              </a:rPr>
              <a:t>能源、价格、信誉损失</a:t>
            </a:r>
            <a:endParaRPr lang="zh-CN" altLang="en-US" sz="1600" b="1">
              <a:solidFill>
                <a:schemeClr val="tx1">
                  <a:lumMod val="85000"/>
                  <a:lumOff val="15000"/>
                </a:schemeClr>
              </a:solidFill>
              <a:latin typeface="张海山锐线体简" panose="02000000000000000000" pitchFamily="2" charset="-122"/>
              <a:ea typeface="张海山锐线体简" panose="02000000000000000000" pitchFamily="2" charset="-122"/>
            </a:endParaRPr>
          </a:p>
        </p:txBody>
      </p:sp>
      <p:sp>
        <p:nvSpPr>
          <p:cNvPr id="13" name="矩形 12"/>
          <p:cNvSpPr/>
          <p:nvPr/>
        </p:nvSpPr>
        <p:spPr>
          <a:xfrm>
            <a:off x="1392990" y="4280754"/>
            <a:ext cx="2920765" cy="1533048"/>
          </a:xfrm>
          <a:prstGeom prst="rect">
            <a:avLst/>
          </a:prstGeom>
        </p:spPr>
        <p:txBody>
          <a:bodyPr wrap="square">
            <a:spAutoFit/>
          </a:bodyPr>
          <a:lstStyle/>
          <a:p>
            <a:pPr>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没有标准作业</a:t>
            </a:r>
          </a:p>
          <a:p>
            <a:pPr>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设备保障能力不足</a:t>
            </a:r>
          </a:p>
          <a:p>
            <a:pPr>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缺乏防错机制</a:t>
            </a:r>
          </a:p>
          <a:p>
            <a:pPr>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设计</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能力、</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操作水平</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不足</a:t>
            </a:r>
            <a:endParaRPr lang="zh-CN" altLang="en-US" sz="16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14" name="矩形 13"/>
          <p:cNvSpPr/>
          <p:nvPr/>
        </p:nvSpPr>
        <p:spPr>
          <a:xfrm>
            <a:off x="8188839" y="4280754"/>
            <a:ext cx="2753481" cy="1938992"/>
          </a:xfrm>
          <a:prstGeom prst="rect">
            <a:avLst/>
          </a:prstGeom>
        </p:spPr>
        <p:txBody>
          <a:bodyPr wrap="square">
            <a:spAutoFit/>
          </a:bodyPr>
          <a:lstStyle/>
          <a:p>
            <a:pPr algn="just">
              <a:lnSpc>
                <a:spcPct val="150000"/>
              </a:lnSpc>
            </a:pPr>
            <a:r>
              <a:rPr lang="en-US" altLang="ko-KR"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自动化</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、标准作业化</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建立防差错机制</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提高设计的质量管控</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员工定期培训</a:t>
            </a:r>
          </a:p>
          <a:p>
            <a:pPr algn="just">
              <a:lnSpc>
                <a:spcPct val="150000"/>
              </a:lnSpc>
            </a:pPr>
            <a:r>
              <a:rPr lang="ko-KR" altLang="en-US" sz="1600" b="1">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操作人员</a:t>
            </a:r>
            <a:r>
              <a:rPr lang="en-US" altLang="zh-CN" sz="1600" b="1">
                <a:solidFill>
                  <a:schemeClr val="bg2">
                    <a:lumMod val="25000"/>
                  </a:schemeClr>
                </a:solidFill>
                <a:latin typeface="张海山锐线体简" panose="02000000000000000000" pitchFamily="2" charset="-122"/>
                <a:ea typeface="张海山锐线体简" panose="02000000000000000000" pitchFamily="2" charset="-122"/>
              </a:rPr>
              <a:t>100%</a:t>
            </a:r>
            <a:r>
              <a:rPr lang="zh-CN" altLang="en-US" sz="1600" b="1">
                <a:solidFill>
                  <a:schemeClr val="bg2">
                    <a:lumMod val="25000"/>
                  </a:schemeClr>
                </a:solidFill>
                <a:latin typeface="张海山锐线体简" panose="02000000000000000000" pitchFamily="2" charset="-122"/>
                <a:ea typeface="张海山锐线体简" panose="02000000000000000000" pitchFamily="2" charset="-122"/>
              </a:rPr>
              <a:t>自检</a:t>
            </a:r>
            <a:endParaRPr lang="ko-KR" altLang="en-US" sz="16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15" name="文本框 14"/>
          <p:cNvSpPr txBox="1"/>
          <p:nvPr/>
        </p:nvSpPr>
        <p:spPr>
          <a:xfrm>
            <a:off x="8341239" y="1347071"/>
            <a:ext cx="1927440" cy="584775"/>
          </a:xfrm>
          <a:prstGeom prst="rect">
            <a:avLst/>
          </a:prstGeom>
          <a:noFill/>
        </p:spPr>
        <p:txBody>
          <a:bodyPr wrap="square" rtlCol="0">
            <a:spAutoFit/>
          </a:bodyPr>
          <a:lstStyle/>
          <a:p>
            <a:pPr algn="ctr"/>
            <a:r>
              <a:rPr lang="zh-CN" altLang="en-US" sz="3200">
                <a:solidFill>
                  <a:schemeClr val="tx1">
                    <a:lumMod val="85000"/>
                    <a:lumOff val="15000"/>
                  </a:schemeClr>
                </a:solidFill>
                <a:latin typeface="张海山锐谐体" panose="02000000000000000000" pitchFamily="2" charset="-122"/>
                <a:ea typeface="张海山锐谐体" panose="02000000000000000000" pitchFamily="2" charset="-122"/>
              </a:rPr>
              <a:t>解决方案</a:t>
            </a:r>
          </a:p>
        </p:txBody>
      </p:sp>
      <p:pic>
        <p:nvPicPr>
          <p:cNvPr id="16" name="图片 15"/>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865711" y="2323140"/>
            <a:ext cx="1800000"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pic>
        <p:nvPicPr>
          <p:cNvPr id="17" name="图片 16"/>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162641" y="2323140"/>
            <a:ext cx="1797581"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pic>
        <p:nvPicPr>
          <p:cNvPr id="18" name="图片 17"/>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430494" y="2323140"/>
            <a:ext cx="1800000" cy="1800000"/>
          </a:xfrm>
          <a:custGeom>
            <a:avLst/>
            <a:gdLst>
              <a:gd name="connsiteX0" fmla="*/ 1548393 w 3182040"/>
              <a:gd name="connsiteY0" fmla="*/ 0 h 3187953"/>
              <a:gd name="connsiteX1" fmla="*/ 1633648 w 3182040"/>
              <a:gd name="connsiteY1" fmla="*/ 0 h 3187953"/>
              <a:gd name="connsiteX2" fmla="*/ 1753693 w 3182040"/>
              <a:gd name="connsiteY2" fmla="*/ 6077 h 3187953"/>
              <a:gd name="connsiteX3" fmla="*/ 3182040 w 3182040"/>
              <a:gd name="connsiteY3" fmla="*/ 1592898 h 3187953"/>
              <a:gd name="connsiteX4" fmla="*/ 1753693 w 3182040"/>
              <a:gd name="connsiteY4" fmla="*/ 3179719 h 3187953"/>
              <a:gd name="connsiteX5" fmla="*/ 1591041 w 3182040"/>
              <a:gd name="connsiteY5" fmla="*/ 3187953 h 3187953"/>
              <a:gd name="connsiteX6" fmla="*/ 1591000 w 3182040"/>
              <a:gd name="connsiteY6" fmla="*/ 3187953 h 3187953"/>
              <a:gd name="connsiteX7" fmla="*/ 1428348 w 3182040"/>
              <a:gd name="connsiteY7" fmla="*/ 3179719 h 3187953"/>
              <a:gd name="connsiteX8" fmla="*/ 0 w 3182040"/>
              <a:gd name="connsiteY8" fmla="*/ 1592898 h 3187953"/>
              <a:gd name="connsiteX9" fmla="*/ 1428348 w 3182040"/>
              <a:gd name="connsiteY9" fmla="*/ 6077 h 318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2040" h="3187953">
                <a:moveTo>
                  <a:pt x="1548393" y="0"/>
                </a:moveTo>
                <a:lnTo>
                  <a:pt x="1633648" y="0"/>
                </a:lnTo>
                <a:lnTo>
                  <a:pt x="1753693" y="6077"/>
                </a:lnTo>
                <a:cubicBezTo>
                  <a:pt x="2555974" y="87760"/>
                  <a:pt x="3182040" y="767031"/>
                  <a:pt x="3182040" y="1592898"/>
                </a:cubicBezTo>
                <a:cubicBezTo>
                  <a:pt x="3182040" y="2418765"/>
                  <a:pt x="2555974" y="3098036"/>
                  <a:pt x="1753693" y="3179719"/>
                </a:cubicBezTo>
                <a:lnTo>
                  <a:pt x="1591041" y="3187953"/>
                </a:lnTo>
                <a:lnTo>
                  <a:pt x="1591000" y="3187953"/>
                </a:lnTo>
                <a:lnTo>
                  <a:pt x="1428348" y="3179719"/>
                </a:lnTo>
                <a:cubicBezTo>
                  <a:pt x="626066" y="3098036"/>
                  <a:pt x="0" y="2418765"/>
                  <a:pt x="0" y="1592898"/>
                </a:cubicBezTo>
                <a:cubicBezTo>
                  <a:pt x="0" y="767031"/>
                  <a:pt x="626066" y="87760"/>
                  <a:pt x="1428348" y="6077"/>
                </a:cubicBezTo>
                <a:close/>
              </a:path>
            </a:pathLst>
          </a:custGeom>
          <a:ln w="22225">
            <a:solidFill>
              <a:srgbClr val="FFC000"/>
            </a:solidFill>
          </a:ln>
          <a:effectLst>
            <a:outerShdw blurRad="63500" sx="102000" sy="102000" algn="ctr" rotWithShape="0">
              <a:prstClr val="black">
                <a:alpha val="20000"/>
              </a:prstClr>
            </a:outerShdw>
          </a:effectLst>
        </p:spPr>
      </p:pic>
      <p:sp>
        <p:nvSpPr>
          <p:cNvPr id="19" name="燕尾形箭头 18"/>
          <p:cNvSpPr/>
          <p:nvPr/>
        </p:nvSpPr>
        <p:spPr>
          <a:xfrm>
            <a:off x="3962400" y="2976880"/>
            <a:ext cx="894080" cy="487680"/>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燕尾形箭头 19"/>
          <p:cNvSpPr/>
          <p:nvPr/>
        </p:nvSpPr>
        <p:spPr>
          <a:xfrm>
            <a:off x="7239725" y="2976880"/>
            <a:ext cx="894080" cy="487680"/>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占位符 125953"/>
          <p:cNvSpPr txBox="1">
            <a:spLocks noChangeArrowheads="1"/>
          </p:cNvSpPr>
          <p:nvPr/>
        </p:nvSpPr>
        <p:spPr>
          <a:xfrm>
            <a:off x="3080162" y="6088652"/>
            <a:ext cx="7608158" cy="550502"/>
          </a:xfrm>
          <a:prstGeom prst="rect">
            <a:avLst/>
          </a:prstGeom>
        </p:spPr>
        <p:txBody>
          <a:bodyPr vert="horz" lIns="90488" tIns="46038" rIns="90488" bIns="46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98525">
              <a:lnSpc>
                <a:spcPct val="130000"/>
              </a:lnSpc>
              <a:buNone/>
            </a:pPr>
            <a:r>
              <a:rPr lang="zh-CN" altLang="en-US" sz="2000">
                <a:latin typeface="张海山锐线体简" panose="02000000000000000000" pitchFamily="2" charset="-122"/>
                <a:ea typeface="张海山锐线体简" panose="02000000000000000000" pitchFamily="2" charset="-122"/>
              </a:rPr>
              <a:t>工序生产无标准确认或有标准未对照标准作业，导致产品出现缺陷</a:t>
            </a:r>
          </a:p>
        </p:txBody>
      </p:sp>
      <p:grpSp>
        <p:nvGrpSpPr>
          <p:cNvPr id="23" name="组合 22"/>
          <p:cNvGrpSpPr/>
          <p:nvPr/>
        </p:nvGrpSpPr>
        <p:grpSpPr>
          <a:xfrm>
            <a:off x="1437198" y="6079288"/>
            <a:ext cx="1642965" cy="569231"/>
            <a:chOff x="1239076" y="1432560"/>
            <a:chExt cx="2043601" cy="569231"/>
          </a:xfrm>
        </p:grpSpPr>
        <p:sp>
          <p:nvSpPr>
            <p:cNvPr id="24" name="矩形 23"/>
            <p:cNvSpPr/>
            <p:nvPr/>
          </p:nvSpPr>
          <p:spPr>
            <a:xfrm>
              <a:off x="1275100" y="1432560"/>
              <a:ext cx="1971554" cy="5692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239076" y="1486624"/>
              <a:ext cx="2043601" cy="461665"/>
            </a:xfrm>
            <a:prstGeom prst="rect">
              <a:avLst/>
            </a:prstGeom>
            <a:noFill/>
          </p:spPr>
          <p:txBody>
            <a:bodyPr wrap="square" rtlCol="0">
              <a:spAutoFit/>
            </a:bodyPr>
            <a:lstStyle/>
            <a:p>
              <a:pPr algn="ctr"/>
              <a:r>
                <a:rPr lang="zh-CN" altLang="en-US" sz="2400" smtClean="0">
                  <a:ln w="0">
                    <a:noFill/>
                  </a:ln>
                  <a:solidFill>
                    <a:schemeClr val="tx1">
                      <a:lumMod val="85000"/>
                      <a:lumOff val="15000"/>
                    </a:schemeClr>
                  </a:solidFill>
                  <a:latin typeface="张海山锐谐体" panose="02000000000000000000" pitchFamily="2" charset="-122"/>
                  <a:ea typeface="张海山锐谐体" panose="02000000000000000000" pitchFamily="2" charset="-122"/>
                </a:rPr>
                <a:t>缺陷浪费</a:t>
              </a:r>
              <a:endParaRPr lang="zh-CN" altLang="en-US" sz="2400">
                <a:ln w="0">
                  <a:noFill/>
                </a:ln>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1840010322"/>
      </p:ext>
    </p:extLst>
  </p:cSld>
  <p:clrMapOvr>
    <a:masterClrMapping/>
  </p:clrMapOvr>
  <mc:AlternateContent xmlns:mc="http://schemas.openxmlformats.org/markup-compatibility/2006" xmlns:p14="http://schemas.microsoft.com/office/powerpoint/2010/main">
    <mc:Choice Requires="p14">
      <p:transition spd="slow" p14:dur="1300" advTm="0">
        <p14:pa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360"/>
                                          </p:val>
                                        </p:tav>
                                        <p:tav tm="100000">
                                          <p:val>
                                            <p:fltVal val="0"/>
                                          </p:val>
                                        </p:tav>
                                      </p:tavLst>
                                    </p:anim>
                                    <p:animEffect transition="in" filter="fade">
                                      <p:cBhvr>
                                        <p:cTn id="10" dur="500"/>
                                        <p:tgtEl>
                                          <p:spTgt spid="1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360"/>
                                          </p:val>
                                        </p:tav>
                                        <p:tav tm="100000">
                                          <p:val>
                                            <p:fltVal val="0"/>
                                          </p:val>
                                        </p:tav>
                                      </p:tavLst>
                                    </p:anim>
                                    <p:animEffect transition="in" filter="fade">
                                      <p:cBhvr>
                                        <p:cTn id="16" dur="500"/>
                                        <p:tgtEl>
                                          <p:spTgt spid="1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360"/>
                                          </p:val>
                                        </p:tav>
                                        <p:tav tm="100000">
                                          <p:val>
                                            <p:fltVal val="0"/>
                                          </p:val>
                                        </p:tav>
                                      </p:tavLst>
                                    </p:anim>
                                    <p:animEffect transition="in" filter="fade">
                                      <p:cBhvr>
                                        <p:cTn id="22" dur="500"/>
                                        <p:tgtEl>
                                          <p:spTgt spid="18"/>
                                        </p:tgtEl>
                                      </p:cBhvr>
                                    </p:animEffect>
                                  </p:childTnLst>
                                </p:cTn>
                              </p:par>
                            </p:childTnLst>
                          </p:cTn>
                        </p:par>
                        <p:par>
                          <p:cTn id="23" fill="hold">
                            <p:stCondLst>
                              <p:cond delay="500"/>
                            </p:stCondLst>
                            <p:childTnLst>
                              <p:par>
                                <p:cTn id="24" presetID="2" presetClass="entr" presetSubtype="8"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0-#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1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ppt_y</p:attrName>
                                        </p:attrNameLst>
                                      </p:cBhvr>
                                      <p:tavLst>
                                        <p:tav tm="0">
                                          <p:val>
                                            <p:strVal val="#ppt_y+#ppt_h*1.125000"/>
                                          </p:val>
                                        </p:tav>
                                        <p:tav tm="100000">
                                          <p:val>
                                            <p:strVal val="#ppt_y"/>
                                          </p:val>
                                        </p:tav>
                                      </p:tavLst>
                                    </p:anim>
                                    <p:animEffect transition="in" filter="wipe(up)">
                                      <p:cBhvr>
                                        <p:cTn id="36" dur="500"/>
                                        <p:tgtEl>
                                          <p:spTgt spid="11"/>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p:tgtEl>
                                          <p:spTgt spid="13"/>
                                        </p:tgtEl>
                                        <p:attrNameLst>
                                          <p:attrName>ppt_y</p:attrName>
                                        </p:attrNameLst>
                                      </p:cBhvr>
                                      <p:tavLst>
                                        <p:tav tm="0">
                                          <p:val>
                                            <p:strVal val="#ppt_y-#ppt_h*1.125000"/>
                                          </p:val>
                                        </p:tav>
                                        <p:tav tm="100000">
                                          <p:val>
                                            <p:strVal val="#ppt_y"/>
                                          </p:val>
                                        </p:tav>
                                      </p:tavLst>
                                    </p:anim>
                                    <p:animEffect transition="in" filter="wipe(down)">
                                      <p:cBhvr>
                                        <p:cTn id="40" dur="500"/>
                                        <p:tgtEl>
                                          <p:spTgt spid="13"/>
                                        </p:tgtEl>
                                      </p:cBhvr>
                                    </p:animEffect>
                                  </p:childTnLst>
                                </p:cTn>
                              </p:par>
                            </p:childTnLst>
                          </p:cTn>
                        </p:par>
                        <p:par>
                          <p:cTn id="41" fill="hold">
                            <p:stCondLst>
                              <p:cond delay="1500"/>
                            </p:stCondLst>
                            <p:childTnLst>
                              <p:par>
                                <p:cTn id="42" presetID="1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ppt_y</p:attrName>
                                        </p:attrNameLst>
                                      </p:cBhvr>
                                      <p:tavLst>
                                        <p:tav tm="0">
                                          <p:val>
                                            <p:strVal val="#ppt_y+#ppt_h*1.125000"/>
                                          </p:val>
                                        </p:tav>
                                        <p:tav tm="100000">
                                          <p:val>
                                            <p:strVal val="#ppt_y"/>
                                          </p:val>
                                        </p:tav>
                                      </p:tavLst>
                                    </p:anim>
                                    <p:animEffect transition="in" filter="wipe(up)">
                                      <p:cBhvr>
                                        <p:cTn id="45" dur="500"/>
                                        <p:tgtEl>
                                          <p:spTgt spid="10"/>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down)">
                                      <p:cBhvr>
                                        <p:cTn id="49" dur="500"/>
                                        <p:tgtEl>
                                          <p:spTgt spid="12"/>
                                        </p:tgtEl>
                                      </p:cBhvr>
                                    </p:animEffect>
                                  </p:childTnLst>
                                </p:cTn>
                              </p:par>
                            </p:childTnLst>
                          </p:cTn>
                        </p:par>
                        <p:par>
                          <p:cTn id="50" fill="hold">
                            <p:stCondLst>
                              <p:cond delay="2000"/>
                            </p:stCondLst>
                            <p:childTnLst>
                              <p:par>
                                <p:cTn id="51" presetID="12" presetClass="entr" presetSubtype="4"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p:tgtEl>
                                          <p:spTgt spid="15"/>
                                        </p:tgtEl>
                                        <p:attrNameLst>
                                          <p:attrName>ppt_y</p:attrName>
                                        </p:attrNameLst>
                                      </p:cBhvr>
                                      <p:tavLst>
                                        <p:tav tm="0">
                                          <p:val>
                                            <p:strVal val="#ppt_y+#ppt_h*1.125000"/>
                                          </p:val>
                                        </p:tav>
                                        <p:tav tm="100000">
                                          <p:val>
                                            <p:strVal val="#ppt_y"/>
                                          </p:val>
                                        </p:tav>
                                      </p:tavLst>
                                    </p:anim>
                                    <p:animEffect transition="in" filter="wipe(up)">
                                      <p:cBhvr>
                                        <p:cTn id="54" dur="500"/>
                                        <p:tgtEl>
                                          <p:spTgt spid="15"/>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p:tgtEl>
                                          <p:spTgt spid="14"/>
                                        </p:tgtEl>
                                        <p:attrNameLst>
                                          <p:attrName>ppt_y</p:attrName>
                                        </p:attrNameLst>
                                      </p:cBhvr>
                                      <p:tavLst>
                                        <p:tav tm="0">
                                          <p:val>
                                            <p:strVal val="#ppt_y-#ppt_h*1.125000"/>
                                          </p:val>
                                        </p:tav>
                                        <p:tav tm="100000">
                                          <p:val>
                                            <p:strVal val="#ppt_y"/>
                                          </p:val>
                                        </p:tav>
                                      </p:tavLst>
                                    </p:anim>
                                    <p:animEffect transition="in" filter="wipe(down)">
                                      <p:cBhvr>
                                        <p:cTn id="58" dur="500"/>
                                        <p:tgtEl>
                                          <p:spTgt spid="14"/>
                                        </p:tgtEl>
                                      </p:cBhvr>
                                    </p:animEffect>
                                  </p:childTnLst>
                                </p:cTn>
                              </p:par>
                            </p:childTnLst>
                          </p:cTn>
                        </p:par>
                        <p:par>
                          <p:cTn id="59" fill="hold">
                            <p:stCondLst>
                              <p:cond delay="25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3000"/>
                            </p:stCondLst>
                            <p:childTnLst>
                              <p:par>
                                <p:cTn id="66" presetID="12" presetClass="entr" presetSubtype="8"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500"/>
                                        <p:tgtEl>
                                          <p:spTgt spid="22"/>
                                        </p:tgtEl>
                                        <p:attrNameLst>
                                          <p:attrName>ppt_x</p:attrName>
                                        </p:attrNameLst>
                                      </p:cBhvr>
                                      <p:tavLst>
                                        <p:tav tm="0">
                                          <p:val>
                                            <p:strVal val="#ppt_x-#ppt_w*1.125000"/>
                                          </p:val>
                                        </p:tav>
                                        <p:tav tm="100000">
                                          <p:val>
                                            <p:strVal val="#ppt_x"/>
                                          </p:val>
                                        </p:tav>
                                      </p:tavLst>
                                    </p:anim>
                                    <p:animEffect transition="in" filter="wipe(right)">
                                      <p:cBhvr>
                                        <p:cTn id="6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9" grpId="0" animBg="1"/>
      <p:bldP spid="20"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2153920"/>
            <a:ext cx="12192000" cy="2550160"/>
          </a:xfrm>
          <a:prstGeom prst="rect">
            <a:avLst/>
          </a:prstGeom>
          <a:solidFill>
            <a:schemeClr val="bg2">
              <a:lumMod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016416" y="2816022"/>
            <a:ext cx="7881741" cy="1200329"/>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zh-CN" altLang="en-US" sz="7200" smtClean="0">
                <a:solidFill>
                  <a:schemeClr val="bg1"/>
                </a:solidFill>
                <a:latin typeface="张海山锐谐体" panose="02000000000000000000" pitchFamily="2" charset="-122"/>
                <a:ea typeface="张海山锐谐体" panose="02000000000000000000" pitchFamily="2" charset="-122"/>
              </a:rPr>
              <a:t>如何做精益生产</a:t>
            </a:r>
            <a:endParaRPr lang="zh-CN" altLang="en-US" sz="7200">
              <a:solidFill>
                <a:schemeClr val="bg1"/>
              </a:solidFill>
              <a:latin typeface="张海山锐谐体" panose="02000000000000000000" pitchFamily="2" charset="-122"/>
              <a:ea typeface="张海山锐谐体" panose="02000000000000000000" pitchFamily="2" charset="-122"/>
            </a:endParaRPr>
          </a:p>
        </p:txBody>
      </p:sp>
      <p:grpSp>
        <p:nvGrpSpPr>
          <p:cNvPr id="2" name="组合 1"/>
          <p:cNvGrpSpPr/>
          <p:nvPr/>
        </p:nvGrpSpPr>
        <p:grpSpPr>
          <a:xfrm>
            <a:off x="1818640" y="2516892"/>
            <a:ext cx="1046481" cy="1824215"/>
            <a:chOff x="1939782" y="2516892"/>
            <a:chExt cx="1047439" cy="1824215"/>
          </a:xfrm>
        </p:grpSpPr>
        <p:cxnSp>
          <p:nvCxnSpPr>
            <p:cNvPr id="35" name="直接连接符 34"/>
            <p:cNvCxnSpPr/>
            <p:nvPr/>
          </p:nvCxnSpPr>
          <p:spPr>
            <a:xfrm>
              <a:off x="1939782" y="2538196"/>
              <a:ext cx="1047439" cy="0"/>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952252" y="2516892"/>
              <a:ext cx="0" cy="1824215"/>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939782" y="4330724"/>
              <a:ext cx="1041204" cy="0"/>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980986" y="2522903"/>
              <a:ext cx="0" cy="255591"/>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980986" y="4085516"/>
              <a:ext cx="0" cy="255591"/>
            </a:xfrm>
            <a:prstGeom prst="line">
              <a:avLst/>
            </a:prstGeom>
            <a:ln w="31750">
              <a:solidFill>
                <a:schemeClr val="bg1"/>
              </a:solidFill>
            </a:ln>
            <a:effectLst>
              <a:outerShdw blurRad="50800" dist="38100" dir="5400000" algn="t" rotWithShape="0">
                <a:schemeClr val="tx1">
                  <a:lumMod val="85000"/>
                  <a:lumOff val="15000"/>
                  <a:alpha val="20000"/>
                </a:schemeClr>
              </a:outerShdw>
            </a:effectLst>
          </p:spPr>
          <p:style>
            <a:lnRef idx="1">
              <a:schemeClr val="accent1"/>
            </a:lnRef>
            <a:fillRef idx="0">
              <a:schemeClr val="accent1"/>
            </a:fillRef>
            <a:effectRef idx="0">
              <a:schemeClr val="accent1"/>
            </a:effectRef>
            <a:fontRef idx="minor">
              <a:schemeClr val="tx1"/>
            </a:fontRef>
          </p:style>
        </p:cxnSp>
      </p:grpSp>
      <p:sp>
        <p:nvSpPr>
          <p:cNvPr id="44" name="文本框 43"/>
          <p:cNvSpPr txBox="1"/>
          <p:nvPr/>
        </p:nvSpPr>
        <p:spPr>
          <a:xfrm>
            <a:off x="2128496" y="2715740"/>
            <a:ext cx="1974979" cy="1446551"/>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altLang="zh-CN" sz="8800" spc="-300" smtClean="0">
                <a:solidFill>
                  <a:schemeClr val="bg1"/>
                </a:solidFill>
                <a:latin typeface="张海山锐谐体" panose="02000000000000000000" pitchFamily="2" charset="-122"/>
                <a:ea typeface="张海山锐谐体" panose="02000000000000000000" pitchFamily="2" charset="-122"/>
              </a:rPr>
              <a:t>04</a:t>
            </a:r>
            <a:endParaRPr lang="zh-CN" altLang="en-US" sz="8800" spc="-300">
              <a:solidFill>
                <a:schemeClr val="bg1"/>
              </a:solidFill>
              <a:latin typeface="张海山锐谐体" panose="02000000000000000000" pitchFamily="2" charset="-122"/>
              <a:ea typeface="张海山锐谐体" panose="02000000000000000000" pitchFamily="2" charset="-122"/>
            </a:endParaRPr>
          </a:p>
        </p:txBody>
      </p:sp>
      <p:sp>
        <p:nvSpPr>
          <p:cNvPr id="51" name="文本框 50"/>
          <p:cNvSpPr txBox="1"/>
          <p:nvPr/>
        </p:nvSpPr>
        <p:spPr>
          <a:xfrm>
            <a:off x="4860767" y="3989639"/>
            <a:ext cx="5805467" cy="584775"/>
          </a:xfrm>
          <a:prstGeom prst="rect">
            <a:avLst/>
          </a:prstGeom>
          <a:noFill/>
        </p:spPr>
        <p:txBody>
          <a:bodyPr wrap="square" rtlCol="0">
            <a:spAutoFit/>
          </a:bodyPr>
          <a:lstStyle/>
          <a:p>
            <a:pPr algn="ctr"/>
            <a:r>
              <a:rPr lang="zh-CN" altLang="en-US" sz="1600" smtClean="0">
                <a:solidFill>
                  <a:schemeClr val="bg1"/>
                </a:solidFill>
                <a:latin typeface="张海山锐线体简" panose="02000000000000000000" pitchFamily="2" charset="-122"/>
                <a:ea typeface="张海山锐线体简" panose="02000000000000000000" pitchFamily="2" charset="-122"/>
              </a:rPr>
              <a:t>请添加你的标题的关键字；</a:t>
            </a:r>
            <a:r>
              <a:rPr lang="zh-CN" altLang="en-US" sz="1600">
                <a:solidFill>
                  <a:schemeClr val="bg1"/>
                </a:solidFill>
                <a:latin typeface="张海山锐线体简" panose="02000000000000000000" pitchFamily="2" charset="-122"/>
                <a:ea typeface="张海山锐线体简" panose="02000000000000000000" pitchFamily="2" charset="-122"/>
              </a:rPr>
              <a:t>请添加你的标题的关键字</a:t>
            </a:r>
            <a:r>
              <a:rPr lang="zh-CN" altLang="en-US" sz="1600" smtClean="0">
                <a:solidFill>
                  <a:schemeClr val="bg1"/>
                </a:solidFill>
                <a:latin typeface="张海山锐线体简" panose="02000000000000000000" pitchFamily="2" charset="-122"/>
                <a:ea typeface="张海山锐线体简" panose="02000000000000000000" pitchFamily="2" charset="-122"/>
              </a:rPr>
              <a:t>；</a:t>
            </a:r>
            <a:r>
              <a:rPr lang="zh-CN" altLang="en-US" sz="1600">
                <a:solidFill>
                  <a:schemeClr val="bg1"/>
                </a:solidFill>
                <a:latin typeface="张海山锐线体简" panose="02000000000000000000" pitchFamily="2" charset="-122"/>
                <a:ea typeface="张海山锐线体简" panose="02000000000000000000" pitchFamily="2" charset="-122"/>
              </a:rPr>
              <a:t>请添加你的标题的关键字；请添加你的标题的关键字</a:t>
            </a:r>
            <a:r>
              <a:rPr lang="zh-CN" altLang="en-US" sz="1600" smtClean="0">
                <a:solidFill>
                  <a:schemeClr val="bg1"/>
                </a:solidFill>
                <a:latin typeface="张海山锐线体简" panose="02000000000000000000" pitchFamily="2" charset="-122"/>
                <a:ea typeface="张海山锐线体简" panose="02000000000000000000" pitchFamily="2" charset="-122"/>
              </a:rPr>
              <a:t>；</a:t>
            </a:r>
            <a:endParaRPr lang="zh-CN" altLang="en-US" sz="2000">
              <a:solidFill>
                <a:schemeClr val="bg1"/>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11065680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p:tgtEl>
                                          <p:spTgt spid="51"/>
                                        </p:tgtEl>
                                        <p:attrNameLst>
                                          <p:attrName>ppt_y</p:attrName>
                                        </p:attrNameLst>
                                      </p:cBhvr>
                                      <p:tavLst>
                                        <p:tav tm="0">
                                          <p:val>
                                            <p:strVal val="#ppt_y-#ppt_h*1.125000"/>
                                          </p:val>
                                        </p:tav>
                                        <p:tav tm="100000">
                                          <p:val>
                                            <p:strVal val="#ppt_y"/>
                                          </p:val>
                                        </p:tav>
                                      </p:tavLst>
                                    </p:anim>
                                    <p:animEffect transition="in" filter="wipe(down)">
                                      <p:cBhvr>
                                        <p:cTn id="2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p:bldP spid="44"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接连接符 178197"/>
          <p:cNvSpPr>
            <a:spLocks noChangeShapeType="1"/>
          </p:cNvSpPr>
          <p:nvPr/>
        </p:nvSpPr>
        <p:spPr bwMode="auto">
          <a:xfrm>
            <a:off x="5100539" y="1763355"/>
            <a:ext cx="0" cy="4232197"/>
          </a:xfrm>
          <a:prstGeom prst="line">
            <a:avLst/>
          </a:prstGeom>
          <a:noFill/>
          <a:ln w="38100">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 name="组合 3"/>
          <p:cNvGrpSpPr/>
          <p:nvPr/>
        </p:nvGrpSpPr>
        <p:grpSpPr>
          <a:xfrm>
            <a:off x="192242" y="209411"/>
            <a:ext cx="4019936" cy="641470"/>
            <a:chOff x="85010" y="397799"/>
            <a:chExt cx="3241811"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496868"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如何做精益生产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04</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11" name="直接连接符 178178"/>
          <p:cNvSpPr>
            <a:spLocks noChangeShapeType="1"/>
          </p:cNvSpPr>
          <p:nvPr/>
        </p:nvSpPr>
        <p:spPr bwMode="auto">
          <a:xfrm>
            <a:off x="6271440" y="1763356"/>
            <a:ext cx="0" cy="4232195"/>
          </a:xfrm>
          <a:prstGeom prst="line">
            <a:avLst/>
          </a:prstGeom>
          <a:noFill/>
          <a:ln w="38100">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八边形 11"/>
          <p:cNvSpPr/>
          <p:nvPr/>
        </p:nvSpPr>
        <p:spPr>
          <a:xfrm>
            <a:off x="6009884" y="2007757"/>
            <a:ext cx="520401" cy="1170901"/>
          </a:xfrm>
          <a:prstGeom prst="octagon">
            <a:avLst>
              <a:gd name="adj" fmla="val 29287"/>
            </a:avLst>
          </a:prstGeom>
          <a:solidFill>
            <a:schemeClr val="accent1">
              <a:lumMod val="75000"/>
            </a:schemeClr>
          </a:solidFill>
          <a:ln w="9525" cap="flat" cmpd="sng">
            <a:noFill/>
            <a:prstDash val="solid"/>
            <a:miter/>
            <a:headEnd type="none" w="med" len="med"/>
            <a:tailEnd type="none" w="med" len="med"/>
          </a:ln>
        </p:spPr>
        <p:txBody>
          <a:bodyPr wrap="none" anchor="ctr"/>
          <a:lstStyle/>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变</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换</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机</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种</a:t>
            </a:r>
          </a:p>
        </p:txBody>
      </p:sp>
      <p:sp>
        <p:nvSpPr>
          <p:cNvPr id="13" name="直接连接符 178180"/>
          <p:cNvSpPr>
            <a:spLocks noChangeShapeType="1"/>
          </p:cNvSpPr>
          <p:nvPr/>
        </p:nvSpPr>
        <p:spPr bwMode="auto">
          <a:xfrm>
            <a:off x="7572442" y="1763356"/>
            <a:ext cx="0" cy="4232197"/>
          </a:xfrm>
          <a:prstGeom prst="line">
            <a:avLst/>
          </a:prstGeom>
          <a:noFill/>
          <a:ln w="38100">
            <a:solidFill>
              <a:schemeClr val="tx1">
                <a:lumMod val="75000"/>
                <a:lumOff val="25000"/>
              </a:schemeClr>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矩形 178181"/>
          <p:cNvSpPr>
            <a:spLocks noChangeArrowheads="1"/>
          </p:cNvSpPr>
          <p:nvPr/>
        </p:nvSpPr>
        <p:spPr bwMode="auto">
          <a:xfrm>
            <a:off x="2562230" y="1552406"/>
            <a:ext cx="6830258" cy="4618556"/>
          </a:xfrm>
          <a:prstGeom prst="rect">
            <a:avLst/>
          </a:prstGeom>
          <a:noFill/>
          <a:ln w="38100">
            <a:solidFill>
              <a:schemeClr val="tx1">
                <a:lumMod val="85000"/>
                <a:lumOff val="1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5" name="五边形 14"/>
          <p:cNvSpPr/>
          <p:nvPr/>
        </p:nvSpPr>
        <p:spPr>
          <a:xfrm>
            <a:off x="2432130" y="3048558"/>
            <a:ext cx="520401" cy="1691302"/>
          </a:xfrm>
          <a:prstGeom prst="homePlate">
            <a:avLst>
              <a:gd name="adj" fmla="val 25000"/>
            </a:avLst>
          </a:prstGeom>
          <a:solidFill>
            <a:srgbClr val="FFC000"/>
          </a:solidFill>
          <a:ln w="9525" cap="flat" cmpd="sng">
            <a:noFill/>
            <a:prstDash val="solid"/>
            <a:headEnd type="none" w="med" len="med"/>
            <a:tailEnd type="none" w="med" len="med"/>
          </a:ln>
        </p:spPr>
        <p:txBody>
          <a:bodyPr wrap="none" anchor="ctr"/>
          <a:lstStyle/>
          <a:p>
            <a:pPr algn="ctr">
              <a:buClr>
                <a:schemeClr val="bg1"/>
              </a:buClr>
            </a:pPr>
            <a:r>
              <a:rPr lang="zh-CN" altLang="en-US" sz="20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意</a:t>
            </a:r>
            <a:endParaRPr lang="zh-CN" altLang="en-US" sz="2000" b="1" noProof="1">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2000" b="1" noProof="1">
                <a:solidFill>
                  <a:schemeClr val="tx1">
                    <a:lumMod val="85000"/>
                    <a:lumOff val="15000"/>
                  </a:schemeClr>
                </a:solidFill>
                <a:latin typeface="张海山锐谐体" panose="02000000000000000000" pitchFamily="2" charset="-122"/>
                <a:ea typeface="张海山锐谐体" panose="02000000000000000000" pitchFamily="2" charset="-122"/>
              </a:rPr>
              <a:t>识</a:t>
            </a:r>
          </a:p>
          <a:p>
            <a:pPr algn="ctr">
              <a:buClr>
                <a:schemeClr val="bg1"/>
              </a:buClr>
            </a:pPr>
            <a:r>
              <a:rPr lang="zh-CN" altLang="en-US" sz="2000" b="1" noProof="1">
                <a:solidFill>
                  <a:schemeClr val="tx1">
                    <a:lumMod val="85000"/>
                    <a:lumOff val="15000"/>
                  </a:schemeClr>
                </a:solidFill>
                <a:latin typeface="张海山锐谐体" panose="02000000000000000000" pitchFamily="2" charset="-122"/>
                <a:ea typeface="张海山锐谐体" panose="02000000000000000000" pitchFamily="2" charset="-122"/>
              </a:rPr>
              <a:t>改</a:t>
            </a:r>
          </a:p>
          <a:p>
            <a:pPr algn="ctr">
              <a:buClr>
                <a:schemeClr val="bg1"/>
              </a:buClr>
            </a:pPr>
            <a:r>
              <a:rPr lang="zh-CN" altLang="en-US" sz="2000" b="1" noProof="1">
                <a:solidFill>
                  <a:schemeClr val="tx1">
                    <a:lumMod val="85000"/>
                    <a:lumOff val="15000"/>
                  </a:schemeClr>
                </a:solidFill>
                <a:latin typeface="张海山锐谐体" panose="02000000000000000000" pitchFamily="2" charset="-122"/>
                <a:ea typeface="张海山锐谐体" panose="02000000000000000000" pitchFamily="2" charset="-122"/>
              </a:rPr>
              <a:t>革</a:t>
            </a:r>
          </a:p>
        </p:txBody>
      </p:sp>
      <p:sp>
        <p:nvSpPr>
          <p:cNvPr id="16" name="五边形 15"/>
          <p:cNvSpPr/>
          <p:nvPr/>
        </p:nvSpPr>
        <p:spPr>
          <a:xfrm>
            <a:off x="3488906" y="2398057"/>
            <a:ext cx="585451" cy="2992304"/>
          </a:xfrm>
          <a:prstGeom prst="homePlate">
            <a:avLst>
              <a:gd name="adj" fmla="val 25000"/>
            </a:avLst>
          </a:prstGeom>
          <a:solidFill>
            <a:srgbClr val="FFC000"/>
          </a:solidFill>
          <a:ln w="9525" cap="flat" cmpd="sng">
            <a:noFill/>
            <a:prstDash val="solid"/>
            <a:headEnd type="none" w="med" len="med"/>
            <a:tailEnd type="none" w="med" len="med"/>
          </a:ln>
        </p:spPr>
        <p:txBody>
          <a:bodyPr wrap="none" anchor="ctr"/>
          <a:lstStyle/>
          <a:p>
            <a:pPr algn="ctr">
              <a:buClr>
                <a:schemeClr val="bg1"/>
              </a:buClr>
            </a:pPr>
            <a:r>
              <a:rPr lang="zh-CN" altLang="en-US"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现</a:t>
            </a:r>
            <a:endParaRPr lang="zh-CN" altLang="en-US" b="1" noProof="1">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b="1" noProof="1">
                <a:solidFill>
                  <a:schemeClr val="tx1">
                    <a:lumMod val="85000"/>
                    <a:lumOff val="15000"/>
                  </a:schemeClr>
                </a:solidFill>
                <a:latin typeface="张海山锐谐体" panose="02000000000000000000" pitchFamily="2" charset="-122"/>
                <a:ea typeface="张海山锐谐体" panose="02000000000000000000" pitchFamily="2" charset="-122"/>
              </a:rPr>
              <a:t>场</a:t>
            </a:r>
          </a:p>
          <a:p>
            <a:pPr algn="ctr">
              <a:buClr>
                <a:schemeClr val="bg1"/>
              </a:buClr>
            </a:pPr>
            <a:r>
              <a:rPr lang="zh-CN" altLang="en-US" b="1" noProof="1">
                <a:solidFill>
                  <a:schemeClr val="tx1">
                    <a:lumMod val="85000"/>
                    <a:lumOff val="15000"/>
                  </a:schemeClr>
                </a:solidFill>
                <a:latin typeface="张海山锐谐体" panose="02000000000000000000" pitchFamily="2" charset="-122"/>
                <a:ea typeface="张海山锐谐体" panose="02000000000000000000" pitchFamily="2" charset="-122"/>
              </a:rPr>
              <a:t>改</a:t>
            </a:r>
          </a:p>
          <a:p>
            <a:pPr algn="ctr">
              <a:buClr>
                <a:schemeClr val="bg1"/>
              </a:buClr>
            </a:pPr>
            <a:r>
              <a:rPr lang="zh-CN" altLang="en-US" b="1" noProof="1">
                <a:solidFill>
                  <a:schemeClr val="tx1">
                    <a:lumMod val="85000"/>
                    <a:lumOff val="15000"/>
                  </a:schemeClr>
                </a:solidFill>
                <a:latin typeface="张海山锐谐体" panose="02000000000000000000" pitchFamily="2" charset="-122"/>
                <a:ea typeface="张海山锐谐体" panose="02000000000000000000" pitchFamily="2" charset="-122"/>
              </a:rPr>
              <a:t>善</a:t>
            </a:r>
          </a:p>
          <a:p>
            <a:pPr algn="ctr">
              <a:buClr>
                <a:schemeClr val="bg1"/>
              </a:buClr>
            </a:pPr>
            <a:r>
              <a:rPr lang="zh-CN" altLang="en-US" b="1" noProof="1">
                <a:solidFill>
                  <a:schemeClr val="tx1">
                    <a:lumMod val="85000"/>
                    <a:lumOff val="15000"/>
                  </a:schemeClr>
                </a:solidFill>
                <a:latin typeface="张海山锐谐体" panose="02000000000000000000" pitchFamily="2" charset="-122"/>
                <a:ea typeface="张海山锐谐体" panose="02000000000000000000" pitchFamily="2" charset="-122"/>
              </a:rPr>
              <a:t>的</a:t>
            </a:r>
          </a:p>
          <a:p>
            <a:pPr algn="ctr">
              <a:buClr>
                <a:schemeClr val="bg1"/>
              </a:buClr>
            </a:pPr>
            <a:r>
              <a:rPr lang="zh-CN" altLang="en-US" b="1" noProof="1">
                <a:solidFill>
                  <a:schemeClr val="tx1">
                    <a:lumMod val="85000"/>
                    <a:lumOff val="15000"/>
                  </a:schemeClr>
                </a:solidFill>
                <a:latin typeface="张海山锐谐体" panose="02000000000000000000" pitchFamily="2" charset="-122"/>
                <a:ea typeface="张海山锐谐体" panose="02000000000000000000" pitchFamily="2" charset="-122"/>
              </a:rPr>
              <a:t>基</a:t>
            </a:r>
          </a:p>
          <a:p>
            <a:pPr algn="ctr">
              <a:buClr>
                <a:schemeClr val="bg1"/>
              </a:buClr>
            </a:pPr>
            <a:r>
              <a:rPr lang="zh-CN" altLang="en-US" b="1" noProof="1">
                <a:solidFill>
                  <a:schemeClr val="tx1">
                    <a:lumMod val="85000"/>
                    <a:lumOff val="15000"/>
                  </a:schemeClr>
                </a:solidFill>
                <a:latin typeface="张海山锐谐体" panose="02000000000000000000" pitchFamily="2" charset="-122"/>
                <a:ea typeface="张海山锐谐体" panose="02000000000000000000" pitchFamily="2" charset="-122"/>
              </a:rPr>
              <a:t>础</a:t>
            </a:r>
          </a:p>
          <a:p>
            <a:pPr algn="ctr">
              <a:buClr>
                <a:schemeClr val="bg1"/>
              </a:buClr>
            </a:pPr>
            <a:r>
              <a:rPr lang="en-US" altLang="zh-CN" b="1" noProof="1">
                <a:solidFill>
                  <a:schemeClr val="tx1">
                    <a:lumMod val="85000"/>
                    <a:lumOff val="15000"/>
                  </a:schemeClr>
                </a:solidFill>
                <a:latin typeface="张海山锐谐体" panose="02000000000000000000" pitchFamily="2" charset="-122"/>
                <a:ea typeface="张海山锐谐体" panose="02000000000000000000" pitchFamily="2" charset="-122"/>
              </a:rPr>
              <a:t>↓</a:t>
            </a:r>
          </a:p>
          <a:p>
            <a:pPr algn="ctr">
              <a:buClr>
                <a:schemeClr val="bg1"/>
              </a:buClr>
            </a:pPr>
            <a:r>
              <a:rPr lang="en-US" altLang="zh-CN" b="1" noProof="1">
                <a:solidFill>
                  <a:schemeClr val="tx1">
                    <a:lumMod val="85000"/>
                    <a:lumOff val="15000"/>
                  </a:schemeClr>
                </a:solidFill>
                <a:latin typeface="张海山锐谐体" panose="02000000000000000000" pitchFamily="2" charset="-122"/>
                <a:ea typeface="张海山锐谐体" panose="02000000000000000000" pitchFamily="2" charset="-122"/>
              </a:rPr>
              <a:t>5</a:t>
            </a:r>
          </a:p>
          <a:p>
            <a:pPr algn="ctr">
              <a:buClr>
                <a:schemeClr val="bg1"/>
              </a:buClr>
            </a:pPr>
            <a:r>
              <a:rPr lang="en-US" altLang="zh-CN" b="1" noProof="1">
                <a:solidFill>
                  <a:schemeClr val="tx1">
                    <a:lumMod val="85000"/>
                    <a:lumOff val="15000"/>
                  </a:schemeClr>
                </a:solidFill>
                <a:latin typeface="张海山锐谐体" panose="02000000000000000000" pitchFamily="2" charset="-122"/>
                <a:ea typeface="张海山锐谐体" panose="02000000000000000000" pitchFamily="2" charset="-122"/>
              </a:rPr>
              <a:t>S</a:t>
            </a:r>
          </a:p>
        </p:txBody>
      </p:sp>
      <p:sp>
        <p:nvSpPr>
          <p:cNvPr id="17" name="五边形 16"/>
          <p:cNvSpPr/>
          <p:nvPr/>
        </p:nvSpPr>
        <p:spPr>
          <a:xfrm>
            <a:off x="6009884" y="3243708"/>
            <a:ext cx="585451" cy="1301002"/>
          </a:xfrm>
          <a:prstGeom prst="homePlate">
            <a:avLst>
              <a:gd name="adj" fmla="val 25000"/>
            </a:avLst>
          </a:prstGeom>
          <a:solidFill>
            <a:srgbClr val="FFC000"/>
          </a:solidFill>
          <a:ln w="9525" cap="flat" cmpd="sng">
            <a:noFill/>
            <a:prstDash val="solid"/>
            <a:headEnd type="none" w="med" len="med"/>
            <a:tailEnd type="none" w="med" len="med"/>
          </a:ln>
        </p:spPr>
        <p:txBody>
          <a:bodyPr wrap="none" anchor="ctr"/>
          <a:lstStyle/>
          <a:p>
            <a:pPr algn="ctr">
              <a:buClr>
                <a:schemeClr val="bg1"/>
              </a:buClr>
            </a:pPr>
            <a:endParaRPr lang="en-US" altLang="zh-CN" sz="16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16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平</a:t>
            </a:r>
            <a:endPar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rPr>
              <a:t>准</a:t>
            </a:r>
          </a:p>
          <a:p>
            <a:pPr algn="ctr">
              <a:buClr>
                <a:schemeClr val="bg1"/>
              </a:buClr>
            </a:pPr>
            <a:r>
              <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rPr>
              <a:t>化</a:t>
            </a:r>
          </a:p>
          <a:p>
            <a:pPr algn="ctr">
              <a:buClr>
                <a:schemeClr val="bg1"/>
              </a:buClr>
            </a:pPr>
            <a:endParaRPr lang="zh-CN" altLang="en-US" sz="2000" b="1" noProof="1">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18" name="五边形 17"/>
          <p:cNvSpPr/>
          <p:nvPr/>
        </p:nvSpPr>
        <p:spPr>
          <a:xfrm>
            <a:off x="7310886" y="3243708"/>
            <a:ext cx="585451" cy="1301002"/>
          </a:xfrm>
          <a:prstGeom prst="homePlate">
            <a:avLst>
              <a:gd name="adj" fmla="val 25000"/>
            </a:avLst>
          </a:prstGeom>
          <a:solidFill>
            <a:srgbClr val="FFC000"/>
          </a:solidFill>
          <a:ln w="9525" cap="flat" cmpd="sng">
            <a:noFill/>
            <a:prstDash val="solid"/>
            <a:headEnd type="none" w="med" len="med"/>
            <a:tailEnd type="none" w="med" len="med"/>
          </a:ln>
        </p:spPr>
        <p:txBody>
          <a:bodyPr wrap="none" anchor="ctr"/>
          <a:lstStyle/>
          <a:p>
            <a:pPr algn="ctr">
              <a:buClr>
                <a:schemeClr val="bg1"/>
              </a:buClr>
            </a:pPr>
            <a:r>
              <a:rPr lang="zh-CN" altLang="en-US" sz="16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标</a:t>
            </a:r>
            <a:endPar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rPr>
              <a:t>准</a:t>
            </a:r>
          </a:p>
          <a:p>
            <a:pPr algn="ctr">
              <a:buClr>
                <a:schemeClr val="bg1"/>
              </a:buClr>
            </a:pPr>
            <a:r>
              <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rPr>
              <a:t>作</a:t>
            </a:r>
          </a:p>
          <a:p>
            <a:pPr algn="ctr">
              <a:buClr>
                <a:schemeClr val="bg1"/>
              </a:buClr>
            </a:pPr>
            <a:r>
              <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rPr>
              <a:t>业</a:t>
            </a:r>
          </a:p>
        </p:txBody>
      </p:sp>
      <p:sp>
        <p:nvSpPr>
          <p:cNvPr id="19" name="圆角矩形 18"/>
          <p:cNvSpPr/>
          <p:nvPr/>
        </p:nvSpPr>
        <p:spPr>
          <a:xfrm>
            <a:off x="9099084" y="2398057"/>
            <a:ext cx="585451" cy="2992304"/>
          </a:xfrm>
          <a:prstGeom prst="roundRect">
            <a:avLst>
              <a:gd name="adj" fmla="val 41926"/>
            </a:avLst>
          </a:prstGeom>
          <a:solidFill>
            <a:srgbClr val="FFC000"/>
          </a:solidFill>
          <a:ln w="9525" cap="flat" cmpd="sng">
            <a:noFill/>
            <a:prstDash val="solid"/>
            <a:headEnd type="none" w="med" len="med"/>
            <a:tailEnd type="none" w="med" len="med"/>
          </a:ln>
        </p:spPr>
        <p:txBody>
          <a:bodyPr wrap="none" anchor="ctr"/>
          <a:lstStyle/>
          <a:p>
            <a:pPr algn="ctr">
              <a:buClr>
                <a:schemeClr val="bg1"/>
              </a:buClr>
            </a:pPr>
            <a:endParaRPr lang="en-US" altLang="zh-CN" sz="28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28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及</a:t>
            </a:r>
            <a:endParaRPr lang="zh-CN" altLang="en-US" sz="2800" b="1" noProof="1">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2800" b="1" noProof="1">
                <a:solidFill>
                  <a:schemeClr val="tx1">
                    <a:lumMod val="85000"/>
                    <a:lumOff val="15000"/>
                  </a:schemeClr>
                </a:solidFill>
                <a:latin typeface="张海山锐谐体" panose="02000000000000000000" pitchFamily="2" charset="-122"/>
                <a:ea typeface="张海山锐谐体" panose="02000000000000000000" pitchFamily="2" charset="-122"/>
              </a:rPr>
              <a:t>时</a:t>
            </a:r>
          </a:p>
          <a:p>
            <a:pPr algn="ctr">
              <a:buClr>
                <a:schemeClr val="bg1"/>
              </a:buClr>
            </a:pPr>
            <a:r>
              <a:rPr lang="zh-CN" altLang="en-US" sz="2800" b="1" noProof="1">
                <a:solidFill>
                  <a:schemeClr val="tx1">
                    <a:lumMod val="85000"/>
                    <a:lumOff val="15000"/>
                  </a:schemeClr>
                </a:solidFill>
                <a:latin typeface="张海山锐谐体" panose="02000000000000000000" pitchFamily="2" charset="-122"/>
                <a:ea typeface="张海山锐谐体" panose="02000000000000000000" pitchFamily="2" charset="-122"/>
              </a:rPr>
              <a:t>生</a:t>
            </a:r>
          </a:p>
          <a:p>
            <a:pPr algn="ctr">
              <a:buClr>
                <a:schemeClr val="bg1"/>
              </a:buClr>
            </a:pPr>
            <a:r>
              <a:rPr lang="zh-CN" altLang="en-US" sz="2800" b="1" noProof="1">
                <a:solidFill>
                  <a:schemeClr val="tx1">
                    <a:lumMod val="85000"/>
                    <a:lumOff val="15000"/>
                  </a:schemeClr>
                </a:solidFill>
                <a:latin typeface="张海山锐谐体" panose="02000000000000000000" pitchFamily="2" charset="-122"/>
                <a:ea typeface="张海山锐谐体" panose="02000000000000000000" pitchFamily="2" charset="-122"/>
              </a:rPr>
              <a:t>产</a:t>
            </a:r>
          </a:p>
          <a:p>
            <a:pPr algn="ctr">
              <a:buClr>
                <a:schemeClr val="bg1"/>
              </a:buClr>
            </a:pPr>
            <a:endParaRPr lang="zh-CN" altLang="en-US" sz="2800" b="1" noProof="1">
              <a:effectLst>
                <a:outerShdw blurRad="38100" dist="38100" dir="2700000">
                  <a:srgbClr val="C0C0C0"/>
                </a:outerShdw>
              </a:effectLst>
              <a:latin typeface="楷体_GB2312" pitchFamily="49" charset="-122"/>
              <a:ea typeface="楷体_GB2312" pitchFamily="49" charset="-122"/>
            </a:endParaRPr>
          </a:p>
        </p:txBody>
      </p:sp>
      <p:sp>
        <p:nvSpPr>
          <p:cNvPr id="20" name="八边形 19"/>
          <p:cNvSpPr/>
          <p:nvPr/>
        </p:nvSpPr>
        <p:spPr>
          <a:xfrm>
            <a:off x="6009884" y="4609760"/>
            <a:ext cx="520401" cy="1170901"/>
          </a:xfrm>
          <a:prstGeom prst="octagon">
            <a:avLst>
              <a:gd name="adj" fmla="val 29287"/>
            </a:avLst>
          </a:prstGeom>
          <a:solidFill>
            <a:schemeClr val="accent1">
              <a:lumMod val="75000"/>
            </a:schemeClr>
          </a:solidFill>
          <a:ln w="9525" cap="flat" cmpd="sng">
            <a:noFill/>
            <a:prstDash val="solid"/>
            <a:miter/>
            <a:headEnd type="none" w="med" len="med"/>
            <a:tailEnd type="none" w="med" len="med"/>
          </a:ln>
        </p:spPr>
        <p:txBody>
          <a:bodyPr wrap="none" anchor="ctr"/>
          <a:lstStyle/>
          <a:p>
            <a:pPr algn="ctr">
              <a:buClr>
                <a:schemeClr val="bg1"/>
              </a:buClr>
            </a:pPr>
            <a:r>
              <a:rPr lang="zh-CN" altLang="en-US" sz="1600" b="1" noProof="1">
                <a:solidFill>
                  <a:schemeClr val="bg1"/>
                </a:solidFill>
                <a:latin typeface="张海山锐线体简" panose="02000000000000000000" pitchFamily="2" charset="-122"/>
                <a:ea typeface="张海山锐线体简" panose="02000000000000000000" pitchFamily="2" charset="-122"/>
              </a:rPr>
              <a:t>品</a:t>
            </a:r>
          </a:p>
          <a:p>
            <a:pPr algn="ctr">
              <a:buClr>
                <a:schemeClr val="bg1"/>
              </a:buClr>
            </a:pPr>
            <a:r>
              <a:rPr lang="zh-CN" altLang="en-US" sz="1600" b="1" noProof="1">
                <a:solidFill>
                  <a:schemeClr val="bg1"/>
                </a:solidFill>
                <a:latin typeface="张海山锐线体简" panose="02000000000000000000" pitchFamily="2" charset="-122"/>
                <a:ea typeface="张海山锐线体简" panose="02000000000000000000" pitchFamily="2" charset="-122"/>
              </a:rPr>
              <a:t>质</a:t>
            </a:r>
          </a:p>
          <a:p>
            <a:pPr algn="ctr">
              <a:buClr>
                <a:schemeClr val="bg1"/>
              </a:buClr>
            </a:pPr>
            <a:r>
              <a:rPr lang="zh-CN" altLang="en-US" sz="1600" b="1" noProof="1">
                <a:solidFill>
                  <a:schemeClr val="bg1"/>
                </a:solidFill>
                <a:latin typeface="张海山锐线体简" panose="02000000000000000000" pitchFamily="2" charset="-122"/>
                <a:ea typeface="张海山锐线体简" panose="02000000000000000000" pitchFamily="2" charset="-122"/>
              </a:rPr>
              <a:t>保</a:t>
            </a:r>
          </a:p>
          <a:p>
            <a:pPr algn="ctr">
              <a:buClr>
                <a:schemeClr val="bg1"/>
              </a:buClr>
            </a:pPr>
            <a:r>
              <a:rPr lang="zh-CN" altLang="en-US" sz="1600" b="1" noProof="1">
                <a:solidFill>
                  <a:schemeClr val="bg1"/>
                </a:solidFill>
                <a:latin typeface="张海山锐线体简" panose="02000000000000000000" pitchFamily="2" charset="-122"/>
                <a:ea typeface="张海山锐线体简" panose="02000000000000000000" pitchFamily="2" charset="-122"/>
              </a:rPr>
              <a:t>证</a:t>
            </a:r>
          </a:p>
        </p:txBody>
      </p:sp>
      <p:sp>
        <p:nvSpPr>
          <p:cNvPr id="21" name="八边形 20"/>
          <p:cNvSpPr/>
          <p:nvPr/>
        </p:nvSpPr>
        <p:spPr>
          <a:xfrm>
            <a:off x="7310886" y="2007757"/>
            <a:ext cx="520401" cy="1170901"/>
          </a:xfrm>
          <a:prstGeom prst="octagon">
            <a:avLst>
              <a:gd name="adj" fmla="val 29287"/>
            </a:avLst>
          </a:prstGeom>
          <a:solidFill>
            <a:schemeClr val="accent1">
              <a:lumMod val="75000"/>
            </a:schemeClr>
          </a:solidFill>
          <a:ln w="9525" cap="flat" cmpd="sng">
            <a:noFill/>
            <a:prstDash val="solid"/>
            <a:miter/>
            <a:headEnd type="none" w="med" len="med"/>
            <a:tailEnd type="none" w="med" len="med"/>
          </a:ln>
        </p:spPr>
        <p:txBody>
          <a:bodyPr wrap="none" anchor="ctr"/>
          <a:lstStyle/>
          <a:p>
            <a:pPr algn="ctr">
              <a:buClr>
                <a:schemeClr val="bg1"/>
              </a:buClr>
            </a:pPr>
            <a:r>
              <a:rPr lang="zh-CN" altLang="en-US" b="1" noProof="1">
                <a:solidFill>
                  <a:schemeClr val="bg1"/>
                </a:solidFill>
                <a:latin typeface="张海山锐线体简" panose="02000000000000000000" pitchFamily="2" charset="-122"/>
                <a:ea typeface="张海山锐线体简" panose="02000000000000000000" pitchFamily="2" charset="-122"/>
              </a:rPr>
              <a:t>自</a:t>
            </a:r>
          </a:p>
          <a:p>
            <a:pPr algn="ctr">
              <a:buClr>
                <a:schemeClr val="bg1"/>
              </a:buClr>
            </a:pPr>
            <a:r>
              <a:rPr lang="zh-CN" altLang="en-US" b="1" noProof="1">
                <a:solidFill>
                  <a:schemeClr val="bg1"/>
                </a:solidFill>
                <a:latin typeface="张海山锐线体简" panose="02000000000000000000" pitchFamily="2" charset="-122"/>
                <a:ea typeface="张海山锐线体简" panose="02000000000000000000" pitchFamily="2" charset="-122"/>
              </a:rPr>
              <a:t>动</a:t>
            </a:r>
          </a:p>
          <a:p>
            <a:pPr algn="ctr">
              <a:buClr>
                <a:schemeClr val="bg1"/>
              </a:buClr>
            </a:pPr>
            <a:r>
              <a:rPr lang="zh-CN" altLang="en-US" b="1" noProof="1">
                <a:solidFill>
                  <a:schemeClr val="bg1"/>
                </a:solidFill>
                <a:latin typeface="张海山锐线体简" panose="02000000000000000000" pitchFamily="2" charset="-122"/>
                <a:ea typeface="张海山锐线体简" panose="02000000000000000000" pitchFamily="2" charset="-122"/>
              </a:rPr>
              <a:t>化</a:t>
            </a:r>
          </a:p>
        </p:txBody>
      </p:sp>
      <p:sp>
        <p:nvSpPr>
          <p:cNvPr id="22" name="八边形 21"/>
          <p:cNvSpPr/>
          <p:nvPr/>
        </p:nvSpPr>
        <p:spPr>
          <a:xfrm>
            <a:off x="7310886" y="4609760"/>
            <a:ext cx="520401" cy="1170901"/>
          </a:xfrm>
          <a:prstGeom prst="octagon">
            <a:avLst>
              <a:gd name="adj" fmla="val 29287"/>
            </a:avLst>
          </a:prstGeom>
          <a:solidFill>
            <a:schemeClr val="accent1">
              <a:lumMod val="75000"/>
            </a:schemeClr>
          </a:solidFill>
          <a:ln w="9525" cap="flat" cmpd="sng">
            <a:noFill/>
            <a:prstDash val="solid"/>
            <a:miter/>
            <a:headEnd type="none" w="med" len="med"/>
            <a:tailEnd type="none" w="med" len="med"/>
          </a:ln>
        </p:spPr>
        <p:txBody>
          <a:bodyPr wrap="none" anchor="ctr"/>
          <a:lstStyle/>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保</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全</a:t>
            </a:r>
          </a:p>
          <a:p>
            <a:pPr algn="ctr">
              <a:buClr>
                <a:schemeClr val="bg1"/>
              </a:buClr>
            </a:pPr>
            <a:r>
              <a:rPr lang="en-US" altLang="zh-CN" sz="1400" b="1" noProof="1">
                <a:solidFill>
                  <a:schemeClr val="bg1"/>
                </a:solidFill>
                <a:latin typeface="张海山锐线体简" panose="02000000000000000000" pitchFamily="2" charset="-122"/>
                <a:ea typeface="张海山锐线体简" panose="02000000000000000000" pitchFamily="2" charset="-122"/>
              </a:rPr>
              <a:t>·</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安</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全</a:t>
            </a:r>
          </a:p>
        </p:txBody>
      </p:sp>
      <p:sp>
        <p:nvSpPr>
          <p:cNvPr id="23" name="圆角矩形 22"/>
          <p:cNvSpPr/>
          <p:nvPr/>
        </p:nvSpPr>
        <p:spPr>
          <a:xfrm>
            <a:off x="4318582" y="1318396"/>
            <a:ext cx="3707854" cy="455351"/>
          </a:xfrm>
          <a:prstGeom prst="roundRect">
            <a:avLst>
              <a:gd name="adj" fmla="val 50000"/>
            </a:avLst>
          </a:prstGeom>
          <a:solidFill>
            <a:srgbClr val="FFC000"/>
          </a:solidFill>
          <a:ln w="9525" cap="flat" cmpd="sng">
            <a:noFill/>
            <a:prstDash val="solid"/>
            <a:headEnd type="none" w="med" len="med"/>
            <a:tailEnd type="none" w="med" len="med"/>
          </a:ln>
        </p:spPr>
        <p:txBody>
          <a:bodyPr wrap="none" anchor="ctr"/>
          <a:lstStyle/>
          <a:p>
            <a:pPr algn="ctr">
              <a:buClr>
                <a:schemeClr val="bg1"/>
              </a:buClr>
            </a:pPr>
            <a:r>
              <a:rPr lang="zh-CN" altLang="en-US" sz="2800" b="1" noProof="1">
                <a:solidFill>
                  <a:schemeClr val="tx1">
                    <a:lumMod val="85000"/>
                    <a:lumOff val="15000"/>
                  </a:schemeClr>
                </a:solidFill>
                <a:latin typeface="张海山锐谐体" panose="02000000000000000000" pitchFamily="2" charset="-122"/>
                <a:ea typeface="张海山锐谐体" panose="02000000000000000000" pitchFamily="2" charset="-122"/>
              </a:rPr>
              <a:t>少 人 化</a:t>
            </a:r>
          </a:p>
        </p:txBody>
      </p:sp>
      <p:sp>
        <p:nvSpPr>
          <p:cNvPr id="24" name="圆角矩形 23"/>
          <p:cNvSpPr/>
          <p:nvPr/>
        </p:nvSpPr>
        <p:spPr>
          <a:xfrm>
            <a:off x="4318582" y="5936279"/>
            <a:ext cx="3707854" cy="455351"/>
          </a:xfrm>
          <a:prstGeom prst="roundRect">
            <a:avLst>
              <a:gd name="adj" fmla="val 50000"/>
            </a:avLst>
          </a:prstGeom>
          <a:solidFill>
            <a:srgbClr val="FFC000"/>
          </a:solidFill>
          <a:ln w="9525" cap="flat" cmpd="sng">
            <a:noFill/>
            <a:prstDash val="solid"/>
            <a:headEnd type="none" w="med" len="med"/>
            <a:tailEnd type="none" w="med" len="med"/>
          </a:ln>
        </p:spPr>
        <p:txBody>
          <a:bodyPr wrap="none" anchor="ctr"/>
          <a:lstStyle/>
          <a:p>
            <a:pPr algn="ctr">
              <a:buClr>
                <a:schemeClr val="bg1"/>
              </a:buClr>
            </a:pPr>
            <a:r>
              <a:rPr lang="zh-CN" altLang="en-US" sz="2800" b="1" noProof="1">
                <a:solidFill>
                  <a:schemeClr val="tx1">
                    <a:lumMod val="85000"/>
                    <a:lumOff val="15000"/>
                  </a:schemeClr>
                </a:solidFill>
                <a:latin typeface="张海山锐谐体" panose="02000000000000000000" pitchFamily="2" charset="-122"/>
                <a:ea typeface="张海山锐谐体" panose="02000000000000000000" pitchFamily="2" charset="-122"/>
              </a:rPr>
              <a:t>目 视 管 理</a:t>
            </a:r>
          </a:p>
        </p:txBody>
      </p:sp>
      <p:sp>
        <p:nvSpPr>
          <p:cNvPr id="25" name="任意多边形 178193"/>
          <p:cNvSpPr>
            <a:spLocks noChangeArrowheads="1"/>
          </p:cNvSpPr>
          <p:nvPr/>
        </p:nvSpPr>
        <p:spPr bwMode="auto">
          <a:xfrm>
            <a:off x="3013463" y="3373808"/>
            <a:ext cx="406275" cy="1040801"/>
          </a:xfrm>
          <a:custGeom>
            <a:avLst/>
            <a:gdLst>
              <a:gd name="T0" fmla="*/ 9563 w 21600"/>
              <a:gd name="T1" fmla="*/ 0 h 21600"/>
              <a:gd name="T2" fmla="*/ 9563 w 21600"/>
              <a:gd name="T3" fmla="*/ 5625 h 21600"/>
              <a:gd name="T4" fmla="*/ 3375 w 21600"/>
              <a:gd name="T5" fmla="*/ 5625 h 21600"/>
              <a:gd name="T6" fmla="*/ 3375 w 21600"/>
              <a:gd name="T7" fmla="*/ 15975 h 21600"/>
              <a:gd name="T8" fmla="*/ 9563 w 21600"/>
              <a:gd name="T9" fmla="*/ 15975 h 21600"/>
              <a:gd name="T10" fmla="*/ 9563 w 21600"/>
              <a:gd name="T11" fmla="*/ 21600 h 21600"/>
              <a:gd name="T12" fmla="*/ 21600 w 21600"/>
              <a:gd name="T13" fmla="*/ 10800 h 21600"/>
              <a:gd name="T14" fmla="*/ 1350 w 21600"/>
              <a:gd name="T15" fmla="*/ 5625 h 21600"/>
              <a:gd name="T16" fmla="*/ 1350 w 21600"/>
              <a:gd name="T17" fmla="*/ 15975 h 21600"/>
              <a:gd name="T18" fmla="*/ 2700 w 21600"/>
              <a:gd name="T19" fmla="*/ 15975 h 21600"/>
              <a:gd name="T20" fmla="*/ 2700 w 21600"/>
              <a:gd name="T21" fmla="*/ 5625 h 21600"/>
              <a:gd name="T22" fmla="*/ 0 w 21600"/>
              <a:gd name="T23" fmla="*/ 5625 h 21600"/>
              <a:gd name="T24" fmla="*/ 0 w 21600"/>
              <a:gd name="T25" fmla="*/ 15975 h 21600"/>
              <a:gd name="T26" fmla="*/ 675 w 21600"/>
              <a:gd name="T27" fmla="*/ 15975 h 21600"/>
              <a:gd name="T28" fmla="*/ 675 w 21600"/>
              <a:gd name="T29" fmla="*/ 562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9563" y="0"/>
                </a:moveTo>
                <a:lnTo>
                  <a:pt x="9563" y="5625"/>
                </a:lnTo>
                <a:lnTo>
                  <a:pt x="3375" y="5625"/>
                </a:lnTo>
                <a:lnTo>
                  <a:pt x="3375" y="15975"/>
                </a:lnTo>
                <a:lnTo>
                  <a:pt x="9563" y="15975"/>
                </a:lnTo>
                <a:lnTo>
                  <a:pt x="9563" y="21600"/>
                </a:lnTo>
                <a:lnTo>
                  <a:pt x="21600" y="10800"/>
                </a:lnTo>
                <a:close/>
              </a:path>
              <a:path w="21600" h="21600">
                <a:moveTo>
                  <a:pt x="1350" y="5625"/>
                </a:moveTo>
                <a:lnTo>
                  <a:pt x="1350" y="15975"/>
                </a:lnTo>
                <a:lnTo>
                  <a:pt x="2700" y="15975"/>
                </a:lnTo>
                <a:lnTo>
                  <a:pt x="2700" y="5625"/>
                </a:lnTo>
                <a:close/>
              </a:path>
              <a:path w="21600" h="21600">
                <a:moveTo>
                  <a:pt x="0" y="5625"/>
                </a:moveTo>
                <a:lnTo>
                  <a:pt x="0" y="15975"/>
                </a:lnTo>
                <a:lnTo>
                  <a:pt x="675" y="15975"/>
                </a:lnTo>
                <a:lnTo>
                  <a:pt x="675" y="5625"/>
                </a:lnTo>
                <a:close/>
              </a:path>
            </a:pathLst>
          </a:custGeom>
          <a:solidFill>
            <a:srgbClr val="FFC000"/>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6" name="任意多边形 178194"/>
          <p:cNvSpPr>
            <a:spLocks noChangeArrowheads="1"/>
          </p:cNvSpPr>
          <p:nvPr/>
        </p:nvSpPr>
        <p:spPr bwMode="auto">
          <a:xfrm>
            <a:off x="4188763" y="3373808"/>
            <a:ext cx="520401" cy="1040801"/>
          </a:xfrm>
          <a:custGeom>
            <a:avLst/>
            <a:gdLst>
              <a:gd name="T0" fmla="*/ 9563 w 21600"/>
              <a:gd name="T1" fmla="*/ 0 h 21600"/>
              <a:gd name="T2" fmla="*/ 9563 w 21600"/>
              <a:gd name="T3" fmla="*/ 5625 h 21600"/>
              <a:gd name="T4" fmla="*/ 3375 w 21600"/>
              <a:gd name="T5" fmla="*/ 5625 h 21600"/>
              <a:gd name="T6" fmla="*/ 3375 w 21600"/>
              <a:gd name="T7" fmla="*/ 15975 h 21600"/>
              <a:gd name="T8" fmla="*/ 9563 w 21600"/>
              <a:gd name="T9" fmla="*/ 15975 h 21600"/>
              <a:gd name="T10" fmla="*/ 9563 w 21600"/>
              <a:gd name="T11" fmla="*/ 21600 h 21600"/>
              <a:gd name="T12" fmla="*/ 21600 w 21600"/>
              <a:gd name="T13" fmla="*/ 10800 h 21600"/>
              <a:gd name="T14" fmla="*/ 1350 w 21600"/>
              <a:gd name="T15" fmla="*/ 5625 h 21600"/>
              <a:gd name="T16" fmla="*/ 1350 w 21600"/>
              <a:gd name="T17" fmla="*/ 15975 h 21600"/>
              <a:gd name="T18" fmla="*/ 2700 w 21600"/>
              <a:gd name="T19" fmla="*/ 15975 h 21600"/>
              <a:gd name="T20" fmla="*/ 2700 w 21600"/>
              <a:gd name="T21" fmla="*/ 5625 h 21600"/>
              <a:gd name="T22" fmla="*/ 0 w 21600"/>
              <a:gd name="T23" fmla="*/ 5625 h 21600"/>
              <a:gd name="T24" fmla="*/ 0 w 21600"/>
              <a:gd name="T25" fmla="*/ 15975 h 21600"/>
              <a:gd name="T26" fmla="*/ 675 w 21600"/>
              <a:gd name="T27" fmla="*/ 15975 h 21600"/>
              <a:gd name="T28" fmla="*/ 675 w 21600"/>
              <a:gd name="T29" fmla="*/ 562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9563" y="0"/>
                </a:moveTo>
                <a:lnTo>
                  <a:pt x="9563" y="5625"/>
                </a:lnTo>
                <a:lnTo>
                  <a:pt x="3375" y="5625"/>
                </a:lnTo>
                <a:lnTo>
                  <a:pt x="3375" y="15975"/>
                </a:lnTo>
                <a:lnTo>
                  <a:pt x="9563" y="15975"/>
                </a:lnTo>
                <a:lnTo>
                  <a:pt x="9563" y="21600"/>
                </a:lnTo>
                <a:lnTo>
                  <a:pt x="21600" y="10800"/>
                </a:lnTo>
                <a:close/>
              </a:path>
              <a:path w="21600" h="21600">
                <a:moveTo>
                  <a:pt x="1350" y="5625"/>
                </a:moveTo>
                <a:lnTo>
                  <a:pt x="1350" y="15975"/>
                </a:lnTo>
                <a:lnTo>
                  <a:pt x="2700" y="15975"/>
                </a:lnTo>
                <a:lnTo>
                  <a:pt x="2700" y="5625"/>
                </a:lnTo>
                <a:close/>
              </a:path>
              <a:path w="21600" h="21600">
                <a:moveTo>
                  <a:pt x="0" y="5625"/>
                </a:moveTo>
                <a:lnTo>
                  <a:pt x="0" y="15975"/>
                </a:lnTo>
                <a:lnTo>
                  <a:pt x="675" y="15975"/>
                </a:lnTo>
                <a:lnTo>
                  <a:pt x="675" y="5625"/>
                </a:lnTo>
                <a:close/>
              </a:path>
            </a:pathLst>
          </a:custGeom>
          <a:solidFill>
            <a:srgbClr val="FFC000"/>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7" name="任意多边形 178195"/>
          <p:cNvSpPr>
            <a:spLocks noChangeArrowheads="1"/>
          </p:cNvSpPr>
          <p:nvPr/>
        </p:nvSpPr>
        <p:spPr bwMode="auto">
          <a:xfrm>
            <a:off x="5485365" y="3373808"/>
            <a:ext cx="520401" cy="1040801"/>
          </a:xfrm>
          <a:custGeom>
            <a:avLst/>
            <a:gdLst>
              <a:gd name="T0" fmla="*/ 9563 w 21600"/>
              <a:gd name="T1" fmla="*/ 0 h 21600"/>
              <a:gd name="T2" fmla="*/ 9563 w 21600"/>
              <a:gd name="T3" fmla="*/ 5625 h 21600"/>
              <a:gd name="T4" fmla="*/ 3375 w 21600"/>
              <a:gd name="T5" fmla="*/ 5625 h 21600"/>
              <a:gd name="T6" fmla="*/ 3375 w 21600"/>
              <a:gd name="T7" fmla="*/ 15975 h 21600"/>
              <a:gd name="T8" fmla="*/ 9563 w 21600"/>
              <a:gd name="T9" fmla="*/ 15975 h 21600"/>
              <a:gd name="T10" fmla="*/ 9563 w 21600"/>
              <a:gd name="T11" fmla="*/ 21600 h 21600"/>
              <a:gd name="T12" fmla="*/ 21600 w 21600"/>
              <a:gd name="T13" fmla="*/ 10800 h 21600"/>
              <a:gd name="T14" fmla="*/ 1350 w 21600"/>
              <a:gd name="T15" fmla="*/ 5625 h 21600"/>
              <a:gd name="T16" fmla="*/ 1350 w 21600"/>
              <a:gd name="T17" fmla="*/ 15975 h 21600"/>
              <a:gd name="T18" fmla="*/ 2700 w 21600"/>
              <a:gd name="T19" fmla="*/ 15975 h 21600"/>
              <a:gd name="T20" fmla="*/ 2700 w 21600"/>
              <a:gd name="T21" fmla="*/ 5625 h 21600"/>
              <a:gd name="T22" fmla="*/ 0 w 21600"/>
              <a:gd name="T23" fmla="*/ 5625 h 21600"/>
              <a:gd name="T24" fmla="*/ 0 w 21600"/>
              <a:gd name="T25" fmla="*/ 15975 h 21600"/>
              <a:gd name="T26" fmla="*/ 675 w 21600"/>
              <a:gd name="T27" fmla="*/ 15975 h 21600"/>
              <a:gd name="T28" fmla="*/ 675 w 21600"/>
              <a:gd name="T29" fmla="*/ 562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9563" y="0"/>
                </a:moveTo>
                <a:lnTo>
                  <a:pt x="9563" y="5625"/>
                </a:lnTo>
                <a:lnTo>
                  <a:pt x="3375" y="5625"/>
                </a:lnTo>
                <a:lnTo>
                  <a:pt x="3375" y="15975"/>
                </a:lnTo>
                <a:lnTo>
                  <a:pt x="9563" y="15975"/>
                </a:lnTo>
                <a:lnTo>
                  <a:pt x="9563" y="21600"/>
                </a:lnTo>
                <a:lnTo>
                  <a:pt x="21600" y="10800"/>
                </a:lnTo>
                <a:close/>
              </a:path>
              <a:path w="21600" h="21600">
                <a:moveTo>
                  <a:pt x="1350" y="5625"/>
                </a:moveTo>
                <a:lnTo>
                  <a:pt x="1350" y="15975"/>
                </a:lnTo>
                <a:lnTo>
                  <a:pt x="2700" y="15975"/>
                </a:lnTo>
                <a:lnTo>
                  <a:pt x="2700" y="5625"/>
                </a:lnTo>
                <a:close/>
              </a:path>
              <a:path w="21600" h="21600">
                <a:moveTo>
                  <a:pt x="0" y="5625"/>
                </a:moveTo>
                <a:lnTo>
                  <a:pt x="0" y="15975"/>
                </a:lnTo>
                <a:lnTo>
                  <a:pt x="675" y="15975"/>
                </a:lnTo>
                <a:lnTo>
                  <a:pt x="675" y="5625"/>
                </a:lnTo>
                <a:close/>
              </a:path>
            </a:pathLst>
          </a:custGeom>
          <a:solidFill>
            <a:srgbClr val="FFC000"/>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8" name="任意多边形 178196"/>
          <p:cNvSpPr>
            <a:spLocks noChangeArrowheads="1"/>
          </p:cNvSpPr>
          <p:nvPr/>
        </p:nvSpPr>
        <p:spPr bwMode="auto">
          <a:xfrm>
            <a:off x="6721317" y="3373808"/>
            <a:ext cx="520401" cy="1040801"/>
          </a:xfrm>
          <a:custGeom>
            <a:avLst/>
            <a:gdLst>
              <a:gd name="T0" fmla="*/ 9563 w 21600"/>
              <a:gd name="T1" fmla="*/ 0 h 21600"/>
              <a:gd name="T2" fmla="*/ 9563 w 21600"/>
              <a:gd name="T3" fmla="*/ 5625 h 21600"/>
              <a:gd name="T4" fmla="*/ 3375 w 21600"/>
              <a:gd name="T5" fmla="*/ 5625 h 21600"/>
              <a:gd name="T6" fmla="*/ 3375 w 21600"/>
              <a:gd name="T7" fmla="*/ 15975 h 21600"/>
              <a:gd name="T8" fmla="*/ 9563 w 21600"/>
              <a:gd name="T9" fmla="*/ 15975 h 21600"/>
              <a:gd name="T10" fmla="*/ 9563 w 21600"/>
              <a:gd name="T11" fmla="*/ 21600 h 21600"/>
              <a:gd name="T12" fmla="*/ 21600 w 21600"/>
              <a:gd name="T13" fmla="*/ 10800 h 21600"/>
              <a:gd name="T14" fmla="*/ 1350 w 21600"/>
              <a:gd name="T15" fmla="*/ 5625 h 21600"/>
              <a:gd name="T16" fmla="*/ 1350 w 21600"/>
              <a:gd name="T17" fmla="*/ 15975 h 21600"/>
              <a:gd name="T18" fmla="*/ 2700 w 21600"/>
              <a:gd name="T19" fmla="*/ 15975 h 21600"/>
              <a:gd name="T20" fmla="*/ 2700 w 21600"/>
              <a:gd name="T21" fmla="*/ 5625 h 21600"/>
              <a:gd name="T22" fmla="*/ 0 w 21600"/>
              <a:gd name="T23" fmla="*/ 5625 h 21600"/>
              <a:gd name="T24" fmla="*/ 0 w 21600"/>
              <a:gd name="T25" fmla="*/ 15975 h 21600"/>
              <a:gd name="T26" fmla="*/ 675 w 21600"/>
              <a:gd name="T27" fmla="*/ 15975 h 21600"/>
              <a:gd name="T28" fmla="*/ 675 w 21600"/>
              <a:gd name="T29" fmla="*/ 562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9563" y="0"/>
                </a:moveTo>
                <a:lnTo>
                  <a:pt x="9563" y="5625"/>
                </a:lnTo>
                <a:lnTo>
                  <a:pt x="3375" y="5625"/>
                </a:lnTo>
                <a:lnTo>
                  <a:pt x="3375" y="15975"/>
                </a:lnTo>
                <a:lnTo>
                  <a:pt x="9563" y="15975"/>
                </a:lnTo>
                <a:lnTo>
                  <a:pt x="9563" y="21600"/>
                </a:lnTo>
                <a:lnTo>
                  <a:pt x="21600" y="10800"/>
                </a:lnTo>
                <a:close/>
              </a:path>
              <a:path w="21600" h="21600">
                <a:moveTo>
                  <a:pt x="1350" y="5625"/>
                </a:moveTo>
                <a:lnTo>
                  <a:pt x="1350" y="15975"/>
                </a:lnTo>
                <a:lnTo>
                  <a:pt x="2700" y="15975"/>
                </a:lnTo>
                <a:lnTo>
                  <a:pt x="2700" y="5625"/>
                </a:lnTo>
                <a:close/>
              </a:path>
              <a:path w="21600" h="21600">
                <a:moveTo>
                  <a:pt x="0" y="5625"/>
                </a:moveTo>
                <a:lnTo>
                  <a:pt x="0" y="15975"/>
                </a:lnTo>
                <a:lnTo>
                  <a:pt x="675" y="15975"/>
                </a:lnTo>
                <a:lnTo>
                  <a:pt x="675" y="5625"/>
                </a:lnTo>
                <a:close/>
              </a:path>
            </a:pathLst>
          </a:custGeom>
          <a:solidFill>
            <a:srgbClr val="FFC000"/>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0" name="任意多边形 178198"/>
          <p:cNvSpPr>
            <a:spLocks noChangeArrowheads="1"/>
          </p:cNvSpPr>
          <p:nvPr/>
        </p:nvSpPr>
        <p:spPr bwMode="auto">
          <a:xfrm>
            <a:off x="8087368" y="3373808"/>
            <a:ext cx="849770" cy="1040801"/>
          </a:xfrm>
          <a:custGeom>
            <a:avLst/>
            <a:gdLst>
              <a:gd name="T0" fmla="*/ 9563 w 21600"/>
              <a:gd name="T1" fmla="*/ 0 h 21600"/>
              <a:gd name="T2" fmla="*/ 9563 w 21600"/>
              <a:gd name="T3" fmla="*/ 5625 h 21600"/>
              <a:gd name="T4" fmla="*/ 3375 w 21600"/>
              <a:gd name="T5" fmla="*/ 5625 h 21600"/>
              <a:gd name="T6" fmla="*/ 3375 w 21600"/>
              <a:gd name="T7" fmla="*/ 15975 h 21600"/>
              <a:gd name="T8" fmla="*/ 9563 w 21600"/>
              <a:gd name="T9" fmla="*/ 15975 h 21600"/>
              <a:gd name="T10" fmla="*/ 9563 w 21600"/>
              <a:gd name="T11" fmla="*/ 21600 h 21600"/>
              <a:gd name="T12" fmla="*/ 21600 w 21600"/>
              <a:gd name="T13" fmla="*/ 10800 h 21600"/>
              <a:gd name="T14" fmla="*/ 1350 w 21600"/>
              <a:gd name="T15" fmla="*/ 5625 h 21600"/>
              <a:gd name="T16" fmla="*/ 1350 w 21600"/>
              <a:gd name="T17" fmla="*/ 15975 h 21600"/>
              <a:gd name="T18" fmla="*/ 2700 w 21600"/>
              <a:gd name="T19" fmla="*/ 15975 h 21600"/>
              <a:gd name="T20" fmla="*/ 2700 w 21600"/>
              <a:gd name="T21" fmla="*/ 5625 h 21600"/>
              <a:gd name="T22" fmla="*/ 0 w 21600"/>
              <a:gd name="T23" fmla="*/ 5625 h 21600"/>
              <a:gd name="T24" fmla="*/ 0 w 21600"/>
              <a:gd name="T25" fmla="*/ 15975 h 21600"/>
              <a:gd name="T26" fmla="*/ 675 w 21600"/>
              <a:gd name="T27" fmla="*/ 15975 h 21600"/>
              <a:gd name="T28" fmla="*/ 675 w 21600"/>
              <a:gd name="T29" fmla="*/ 562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9563" y="0"/>
                </a:moveTo>
                <a:lnTo>
                  <a:pt x="9563" y="5625"/>
                </a:lnTo>
                <a:lnTo>
                  <a:pt x="3375" y="5625"/>
                </a:lnTo>
                <a:lnTo>
                  <a:pt x="3375" y="15975"/>
                </a:lnTo>
                <a:lnTo>
                  <a:pt x="9563" y="15975"/>
                </a:lnTo>
                <a:lnTo>
                  <a:pt x="9563" y="21600"/>
                </a:lnTo>
                <a:lnTo>
                  <a:pt x="21600" y="10800"/>
                </a:lnTo>
                <a:close/>
              </a:path>
              <a:path w="21600" h="21600">
                <a:moveTo>
                  <a:pt x="1350" y="5625"/>
                </a:moveTo>
                <a:lnTo>
                  <a:pt x="1350" y="15975"/>
                </a:lnTo>
                <a:lnTo>
                  <a:pt x="2700" y="15975"/>
                </a:lnTo>
                <a:lnTo>
                  <a:pt x="2700" y="5625"/>
                </a:lnTo>
                <a:close/>
              </a:path>
              <a:path w="21600" h="21600">
                <a:moveTo>
                  <a:pt x="0" y="5625"/>
                </a:moveTo>
                <a:lnTo>
                  <a:pt x="0" y="15975"/>
                </a:lnTo>
                <a:lnTo>
                  <a:pt x="675" y="15975"/>
                </a:lnTo>
                <a:lnTo>
                  <a:pt x="675" y="5625"/>
                </a:lnTo>
                <a:close/>
              </a:path>
            </a:pathLst>
          </a:custGeom>
          <a:solidFill>
            <a:srgbClr val="FFC000"/>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 name="八边形 30"/>
          <p:cNvSpPr/>
          <p:nvPr/>
        </p:nvSpPr>
        <p:spPr>
          <a:xfrm>
            <a:off x="4838983" y="2007757"/>
            <a:ext cx="520401" cy="1170901"/>
          </a:xfrm>
          <a:prstGeom prst="octagon">
            <a:avLst>
              <a:gd name="adj" fmla="val 29287"/>
            </a:avLst>
          </a:prstGeom>
          <a:solidFill>
            <a:schemeClr val="accent1">
              <a:lumMod val="75000"/>
            </a:schemeClr>
          </a:solidFill>
          <a:ln w="9525" cap="flat" cmpd="sng">
            <a:noFill/>
            <a:prstDash val="solid"/>
            <a:miter/>
            <a:headEnd type="none" w="med" len="med"/>
            <a:tailEnd type="none" w="med" len="med"/>
          </a:ln>
        </p:spPr>
        <p:txBody>
          <a:bodyPr wrap="none" anchor="ctr"/>
          <a:lstStyle/>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多</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工</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程</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操</a:t>
            </a:r>
          </a:p>
          <a:p>
            <a:pPr algn="ctr">
              <a:buClr>
                <a:schemeClr val="bg1"/>
              </a:buClr>
            </a:pPr>
            <a:r>
              <a:rPr lang="zh-CN" altLang="en-US" sz="1400" b="1" noProof="1">
                <a:solidFill>
                  <a:schemeClr val="bg1"/>
                </a:solidFill>
                <a:latin typeface="张海山锐线体简" panose="02000000000000000000" pitchFamily="2" charset="-122"/>
                <a:ea typeface="张海山锐线体简" panose="02000000000000000000" pitchFamily="2" charset="-122"/>
              </a:rPr>
              <a:t>作</a:t>
            </a:r>
          </a:p>
        </p:txBody>
      </p:sp>
      <p:sp>
        <p:nvSpPr>
          <p:cNvPr id="32" name="五边形 31"/>
          <p:cNvSpPr/>
          <p:nvPr/>
        </p:nvSpPr>
        <p:spPr>
          <a:xfrm>
            <a:off x="4838983" y="3243708"/>
            <a:ext cx="585451" cy="1301002"/>
          </a:xfrm>
          <a:prstGeom prst="homePlate">
            <a:avLst>
              <a:gd name="adj" fmla="val 25000"/>
            </a:avLst>
          </a:prstGeom>
          <a:solidFill>
            <a:srgbClr val="FFC000"/>
          </a:solidFill>
          <a:ln w="9525" cap="flat" cmpd="sng">
            <a:noFill/>
            <a:prstDash val="solid"/>
            <a:headEnd type="none" w="med" len="med"/>
            <a:tailEnd type="none" w="med" len="med"/>
          </a:ln>
        </p:spPr>
        <p:txBody>
          <a:bodyPr wrap="none" anchor="ctr"/>
          <a:lstStyle/>
          <a:p>
            <a:pPr algn="ctr">
              <a:buClr>
                <a:schemeClr val="bg1"/>
              </a:buClr>
            </a:pPr>
            <a:r>
              <a:rPr lang="zh-CN" altLang="en-US" sz="16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流</a:t>
            </a:r>
            <a:endPar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rPr>
              <a:t>动</a:t>
            </a:r>
          </a:p>
          <a:p>
            <a:pPr algn="ctr">
              <a:buClr>
                <a:schemeClr val="bg1"/>
              </a:buClr>
            </a:pPr>
            <a:r>
              <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rPr>
              <a:t>生</a:t>
            </a:r>
          </a:p>
          <a:p>
            <a:pPr algn="ctr">
              <a:buClr>
                <a:schemeClr val="bg1"/>
              </a:buClr>
            </a:pPr>
            <a:r>
              <a:rPr lang="zh-CN" altLang="en-US" sz="1600" b="1" noProof="1">
                <a:solidFill>
                  <a:schemeClr val="tx1">
                    <a:lumMod val="85000"/>
                    <a:lumOff val="15000"/>
                  </a:schemeClr>
                </a:solidFill>
                <a:latin typeface="张海山锐谐体" panose="02000000000000000000" pitchFamily="2" charset="-122"/>
                <a:ea typeface="张海山锐谐体" panose="02000000000000000000" pitchFamily="2" charset="-122"/>
              </a:rPr>
              <a:t>产</a:t>
            </a:r>
          </a:p>
        </p:txBody>
      </p:sp>
      <p:sp>
        <p:nvSpPr>
          <p:cNvPr id="33" name="八边形 32"/>
          <p:cNvSpPr/>
          <p:nvPr/>
        </p:nvSpPr>
        <p:spPr>
          <a:xfrm>
            <a:off x="4838983" y="4609760"/>
            <a:ext cx="520401" cy="1170901"/>
          </a:xfrm>
          <a:prstGeom prst="octagon">
            <a:avLst>
              <a:gd name="adj" fmla="val 29287"/>
            </a:avLst>
          </a:prstGeom>
          <a:solidFill>
            <a:schemeClr val="accent1">
              <a:lumMod val="75000"/>
            </a:schemeClr>
          </a:solidFill>
          <a:ln w="9525" cap="flat" cmpd="sng">
            <a:noFill/>
            <a:prstDash val="solid"/>
            <a:miter/>
            <a:headEnd type="none" w="med" len="med"/>
            <a:tailEnd type="none" w="med" len="med"/>
          </a:ln>
        </p:spPr>
        <p:txBody>
          <a:bodyPr wrap="none" anchor="ctr"/>
          <a:lstStyle/>
          <a:p>
            <a:pPr algn="ctr">
              <a:buClr>
                <a:schemeClr val="bg1"/>
              </a:buClr>
            </a:pPr>
            <a:r>
              <a:rPr lang="zh-CN" altLang="en-US" b="1" noProof="1">
                <a:solidFill>
                  <a:schemeClr val="bg1"/>
                </a:solidFill>
                <a:latin typeface="张海山锐线体简" panose="02000000000000000000" pitchFamily="2" charset="-122"/>
                <a:ea typeface="张海山锐线体简" panose="02000000000000000000" pitchFamily="2" charset="-122"/>
              </a:rPr>
              <a:t>看</a:t>
            </a:r>
          </a:p>
          <a:p>
            <a:pPr algn="ctr">
              <a:buClr>
                <a:schemeClr val="bg1"/>
              </a:buClr>
            </a:pPr>
            <a:r>
              <a:rPr lang="zh-CN" altLang="en-US" b="1" noProof="1">
                <a:solidFill>
                  <a:schemeClr val="bg1"/>
                </a:solidFill>
                <a:latin typeface="张海山锐线体简" panose="02000000000000000000" pitchFamily="2" charset="-122"/>
                <a:ea typeface="张海山锐线体简" panose="02000000000000000000" pitchFamily="2" charset="-122"/>
              </a:rPr>
              <a:t>板</a:t>
            </a:r>
          </a:p>
        </p:txBody>
      </p:sp>
      <p:grpSp>
        <p:nvGrpSpPr>
          <p:cNvPr id="58" name="组合 57"/>
          <p:cNvGrpSpPr/>
          <p:nvPr/>
        </p:nvGrpSpPr>
        <p:grpSpPr>
          <a:xfrm>
            <a:off x="10228538" y="392391"/>
            <a:ext cx="1551798" cy="1156585"/>
            <a:chOff x="1283108" y="3156483"/>
            <a:chExt cx="1551798" cy="1156585"/>
          </a:xfrm>
        </p:grpSpPr>
        <p:sp>
          <p:nvSpPr>
            <p:cNvPr id="54" name="矩形 53"/>
            <p:cNvSpPr/>
            <p:nvPr/>
          </p:nvSpPr>
          <p:spPr>
            <a:xfrm>
              <a:off x="1283108" y="3156483"/>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375602" y="3221534"/>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56" name="矩形 55"/>
            <p:cNvSpPr/>
            <p:nvPr/>
          </p:nvSpPr>
          <p:spPr>
            <a:xfrm>
              <a:off x="2243385" y="3331002"/>
              <a:ext cx="569387" cy="923330"/>
            </a:xfrm>
            <a:prstGeom prst="rect">
              <a:avLst/>
            </a:prstGeom>
          </p:spPr>
          <p:txBody>
            <a:bodyPr wrap="none">
              <a:spAutoFit/>
            </a:bodyPr>
            <a:lstStyle/>
            <a:p>
              <a:pPr algn="ctr">
                <a:buClr>
                  <a:schemeClr val="bg1"/>
                </a:buClr>
              </a:pPr>
              <a:r>
                <a:rPr lang="en-US" altLang="zh-CN" sz="5400" b="1" smtClean="0">
                  <a:solidFill>
                    <a:schemeClr val="tx1">
                      <a:lumMod val="85000"/>
                      <a:lumOff val="15000"/>
                    </a:schemeClr>
                  </a:solidFill>
                  <a:latin typeface="华文细黑" panose="02010600040101010101" pitchFamily="2" charset="-122"/>
                  <a:ea typeface="华文细黑" panose="02010600040101010101" pitchFamily="2" charset="-122"/>
                </a:rPr>
                <a:t>1</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377836365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trips(downRight)">
                                      <p:cBhvr>
                                        <p:cTn id="11" dur="500"/>
                                        <p:tgtEl>
                                          <p:spTgt spid="14"/>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0-#ppt_w/2"/>
                                          </p:val>
                                        </p:tav>
                                        <p:tav tm="100000">
                                          <p:val>
                                            <p:strVal val="#ppt_x"/>
                                          </p:val>
                                        </p:tav>
                                      </p:tavLst>
                                    </p:anim>
                                    <p:anim calcmode="lin" valueType="num">
                                      <p:cBhvr additive="base">
                                        <p:cTn id="34" dur="500" fill="hold"/>
                                        <p:tgtEl>
                                          <p:spTgt spid="32"/>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fill="hold"/>
                                        <p:tgtEl>
                                          <p:spTgt spid="31"/>
                                        </p:tgtEl>
                                        <p:attrNameLst>
                                          <p:attrName>ppt_x</p:attrName>
                                        </p:attrNameLst>
                                      </p:cBhvr>
                                      <p:tavLst>
                                        <p:tav tm="0">
                                          <p:val>
                                            <p:strVal val="#ppt_x"/>
                                          </p:val>
                                        </p:tav>
                                        <p:tav tm="100000">
                                          <p:val>
                                            <p:strVal val="#ppt_x"/>
                                          </p:val>
                                        </p:tav>
                                      </p:tavLst>
                                    </p:anim>
                                    <p:anim calcmode="lin" valueType="num">
                                      <p:cBhvr additive="base">
                                        <p:cTn id="39" dur="500" fill="hold"/>
                                        <p:tgtEl>
                                          <p:spTgt spid="31"/>
                                        </p:tgtEl>
                                        <p:attrNameLst>
                                          <p:attrName>ppt_y</p:attrName>
                                        </p:attrNameLst>
                                      </p:cBhvr>
                                      <p:tavLst>
                                        <p:tav tm="0">
                                          <p:val>
                                            <p:strVal val="1+#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16" presetClass="entr" presetSubtype="42"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outHorizontal)">
                                      <p:cBhvr>
                                        <p:cTn id="47" dur="500"/>
                                        <p:tgtEl>
                                          <p:spTgt spid="29"/>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5000"/>
                            </p:stCondLst>
                            <p:childTnLst>
                              <p:par>
                                <p:cTn id="53" presetID="2" presetClass="entr" presetSubtype="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0-#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2" presetClass="entr" presetSubtype="4"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fill="hold"/>
                                        <p:tgtEl>
                                          <p:spTgt spid="12"/>
                                        </p:tgtEl>
                                        <p:attrNameLst>
                                          <p:attrName>ppt_x</p:attrName>
                                        </p:attrNameLst>
                                      </p:cBhvr>
                                      <p:tavLst>
                                        <p:tav tm="0">
                                          <p:val>
                                            <p:strVal val="#ppt_x"/>
                                          </p:val>
                                        </p:tav>
                                        <p:tav tm="100000">
                                          <p:val>
                                            <p:strVal val="#ppt_x"/>
                                          </p:val>
                                        </p:tav>
                                      </p:tavLst>
                                    </p:anim>
                                    <p:anim calcmode="lin" valueType="num">
                                      <p:cBhvr additive="base">
                                        <p:cTn id="61" dur="500" fill="hold"/>
                                        <p:tgtEl>
                                          <p:spTgt spid="12"/>
                                        </p:tgtEl>
                                        <p:attrNameLst>
                                          <p:attrName>ppt_y</p:attrName>
                                        </p:attrNameLst>
                                      </p:cBhvr>
                                      <p:tavLst>
                                        <p:tav tm="0">
                                          <p:val>
                                            <p:strVal val="1+#ppt_h/2"/>
                                          </p:val>
                                        </p:tav>
                                        <p:tav tm="100000">
                                          <p:val>
                                            <p:strVal val="#ppt_y"/>
                                          </p:val>
                                        </p:tav>
                                      </p:tavLst>
                                    </p:anim>
                                  </p:childTnLst>
                                </p:cTn>
                              </p:par>
                              <p:par>
                                <p:cTn id="62" presetID="2" presetClass="entr" presetSubtype="1"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ppt_x"/>
                                          </p:val>
                                        </p:tav>
                                        <p:tav tm="100000">
                                          <p:val>
                                            <p:strVal val="#ppt_x"/>
                                          </p:val>
                                        </p:tav>
                                      </p:tavLst>
                                    </p:anim>
                                    <p:anim calcmode="lin" valueType="num">
                                      <p:cBhvr additive="base">
                                        <p:cTn id="65" dur="500" fill="hold"/>
                                        <p:tgtEl>
                                          <p:spTgt spid="20"/>
                                        </p:tgtEl>
                                        <p:attrNameLst>
                                          <p:attrName>ppt_y</p:attrName>
                                        </p:attrNameLst>
                                      </p:cBhvr>
                                      <p:tavLst>
                                        <p:tav tm="0">
                                          <p:val>
                                            <p:strVal val="0-#ppt_h/2"/>
                                          </p:val>
                                        </p:tav>
                                        <p:tav tm="100000">
                                          <p:val>
                                            <p:strVal val="#ppt_y"/>
                                          </p:val>
                                        </p:tav>
                                      </p:tavLst>
                                    </p:anim>
                                  </p:childTnLst>
                                </p:cTn>
                              </p:par>
                            </p:childTnLst>
                          </p:cTn>
                        </p:par>
                        <p:par>
                          <p:cTn id="66" fill="hold">
                            <p:stCondLst>
                              <p:cond delay="6000"/>
                            </p:stCondLst>
                            <p:childTnLst>
                              <p:par>
                                <p:cTn id="67" presetID="16" presetClass="entr" presetSubtype="42"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barn(outHorizontal)">
                                      <p:cBhvr>
                                        <p:cTn id="69" dur="500"/>
                                        <p:tgtEl>
                                          <p:spTgt spid="11"/>
                                        </p:tgtEl>
                                      </p:cBhvr>
                                    </p:animEffect>
                                  </p:childTnLst>
                                </p:cTn>
                              </p:par>
                            </p:childTnLst>
                          </p:cTn>
                        </p:par>
                        <p:par>
                          <p:cTn id="70" fill="hold">
                            <p:stCondLst>
                              <p:cond delay="6500"/>
                            </p:stCondLst>
                            <p:childTnLst>
                              <p:par>
                                <p:cTn id="71" presetID="22" presetClass="entr" presetSubtype="8"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left)">
                                      <p:cBhvr>
                                        <p:cTn id="73" dur="500"/>
                                        <p:tgtEl>
                                          <p:spTgt spid="28"/>
                                        </p:tgtEl>
                                      </p:cBhvr>
                                    </p:animEffect>
                                  </p:childTnLst>
                                </p:cTn>
                              </p:par>
                            </p:childTnLst>
                          </p:cTn>
                        </p:par>
                        <p:par>
                          <p:cTn id="74" fill="hold">
                            <p:stCondLst>
                              <p:cond delay="7000"/>
                            </p:stCondLst>
                            <p:childTnLst>
                              <p:par>
                                <p:cTn id="75" presetID="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fill="hold"/>
                                        <p:tgtEl>
                                          <p:spTgt spid="18"/>
                                        </p:tgtEl>
                                        <p:attrNameLst>
                                          <p:attrName>ppt_x</p:attrName>
                                        </p:attrNameLst>
                                      </p:cBhvr>
                                      <p:tavLst>
                                        <p:tav tm="0">
                                          <p:val>
                                            <p:strVal val="0-#ppt_w/2"/>
                                          </p:val>
                                        </p:tav>
                                        <p:tav tm="100000">
                                          <p:val>
                                            <p:strVal val="#ppt_x"/>
                                          </p:val>
                                        </p:tav>
                                      </p:tavLst>
                                    </p:anim>
                                    <p:anim calcmode="lin" valueType="num">
                                      <p:cBhvr additive="base">
                                        <p:cTn id="78" dur="500" fill="hold"/>
                                        <p:tgtEl>
                                          <p:spTgt spid="18"/>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additive="base">
                                        <p:cTn id="82" dur="500" fill="hold"/>
                                        <p:tgtEl>
                                          <p:spTgt spid="21"/>
                                        </p:tgtEl>
                                        <p:attrNameLst>
                                          <p:attrName>ppt_x</p:attrName>
                                        </p:attrNameLst>
                                      </p:cBhvr>
                                      <p:tavLst>
                                        <p:tav tm="0">
                                          <p:val>
                                            <p:strVal val="#ppt_x"/>
                                          </p:val>
                                        </p:tav>
                                        <p:tav tm="100000">
                                          <p:val>
                                            <p:strVal val="#ppt_x"/>
                                          </p:val>
                                        </p:tav>
                                      </p:tavLst>
                                    </p:anim>
                                    <p:anim calcmode="lin" valueType="num">
                                      <p:cBhvr additive="base">
                                        <p:cTn id="83" dur="500" fill="hold"/>
                                        <p:tgtEl>
                                          <p:spTgt spid="21"/>
                                        </p:tgtEl>
                                        <p:attrNameLst>
                                          <p:attrName>ppt_y</p:attrName>
                                        </p:attrNameLst>
                                      </p:cBhvr>
                                      <p:tavLst>
                                        <p:tav tm="0">
                                          <p:val>
                                            <p:strVal val="1+#ppt_h/2"/>
                                          </p:val>
                                        </p:tav>
                                        <p:tav tm="100000">
                                          <p:val>
                                            <p:strVal val="#ppt_y"/>
                                          </p:val>
                                        </p:tav>
                                      </p:tavLst>
                                    </p:anim>
                                  </p:childTnLst>
                                </p:cTn>
                              </p:par>
                              <p:par>
                                <p:cTn id="84" presetID="2" presetClass="entr" presetSubtype="1"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fill="hold"/>
                                        <p:tgtEl>
                                          <p:spTgt spid="22"/>
                                        </p:tgtEl>
                                        <p:attrNameLst>
                                          <p:attrName>ppt_x</p:attrName>
                                        </p:attrNameLst>
                                      </p:cBhvr>
                                      <p:tavLst>
                                        <p:tav tm="0">
                                          <p:val>
                                            <p:strVal val="#ppt_x"/>
                                          </p:val>
                                        </p:tav>
                                        <p:tav tm="100000">
                                          <p:val>
                                            <p:strVal val="#ppt_x"/>
                                          </p:val>
                                        </p:tav>
                                      </p:tavLst>
                                    </p:anim>
                                    <p:anim calcmode="lin" valueType="num">
                                      <p:cBhvr additive="base">
                                        <p:cTn id="87" dur="500" fill="hold"/>
                                        <p:tgtEl>
                                          <p:spTgt spid="22"/>
                                        </p:tgtEl>
                                        <p:attrNameLst>
                                          <p:attrName>ppt_y</p:attrName>
                                        </p:attrNameLst>
                                      </p:cBhvr>
                                      <p:tavLst>
                                        <p:tav tm="0">
                                          <p:val>
                                            <p:strVal val="0-#ppt_h/2"/>
                                          </p:val>
                                        </p:tav>
                                        <p:tav tm="100000">
                                          <p:val>
                                            <p:strVal val="#ppt_y"/>
                                          </p:val>
                                        </p:tav>
                                      </p:tavLst>
                                    </p:anim>
                                  </p:childTnLst>
                                </p:cTn>
                              </p:par>
                            </p:childTnLst>
                          </p:cTn>
                        </p:par>
                        <p:par>
                          <p:cTn id="88" fill="hold">
                            <p:stCondLst>
                              <p:cond delay="8000"/>
                            </p:stCondLst>
                            <p:childTnLst>
                              <p:par>
                                <p:cTn id="89" presetID="16" presetClass="entr" presetSubtype="42" fill="hold" grpId="0"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barn(outHorizontal)">
                                      <p:cBhvr>
                                        <p:cTn id="91" dur="500"/>
                                        <p:tgtEl>
                                          <p:spTgt spid="13"/>
                                        </p:tgtEl>
                                      </p:cBhvr>
                                    </p:animEffect>
                                  </p:childTnLst>
                                </p:cTn>
                              </p:par>
                            </p:childTnLst>
                          </p:cTn>
                        </p:par>
                        <p:par>
                          <p:cTn id="92" fill="hold">
                            <p:stCondLst>
                              <p:cond delay="8500"/>
                            </p:stCondLst>
                            <p:childTnLst>
                              <p:par>
                                <p:cTn id="93" presetID="22" presetClass="entr" presetSubtype="8"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par>
                          <p:cTn id="96" fill="hold">
                            <p:stCondLst>
                              <p:cond delay="9000"/>
                            </p:stCondLst>
                            <p:childTnLst>
                              <p:par>
                                <p:cTn id="97" presetID="2" presetClass="entr" presetSubtype="1"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additive="base">
                                        <p:cTn id="99" dur="500" fill="hold"/>
                                        <p:tgtEl>
                                          <p:spTgt spid="24"/>
                                        </p:tgtEl>
                                        <p:attrNameLst>
                                          <p:attrName>ppt_x</p:attrName>
                                        </p:attrNameLst>
                                      </p:cBhvr>
                                      <p:tavLst>
                                        <p:tav tm="0">
                                          <p:val>
                                            <p:strVal val="#ppt_x"/>
                                          </p:val>
                                        </p:tav>
                                        <p:tav tm="100000">
                                          <p:val>
                                            <p:strVal val="#ppt_x"/>
                                          </p:val>
                                        </p:tav>
                                      </p:tavLst>
                                    </p:anim>
                                    <p:anim calcmode="lin" valueType="num">
                                      <p:cBhvr additive="base">
                                        <p:cTn id="100" dur="500" fill="hold"/>
                                        <p:tgtEl>
                                          <p:spTgt spid="24"/>
                                        </p:tgtEl>
                                        <p:attrNameLst>
                                          <p:attrName>ppt_y</p:attrName>
                                        </p:attrNameLst>
                                      </p:cBhvr>
                                      <p:tavLst>
                                        <p:tav tm="0">
                                          <p:val>
                                            <p:strVal val="0-#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500" fill="hold"/>
                                        <p:tgtEl>
                                          <p:spTgt spid="23"/>
                                        </p:tgtEl>
                                        <p:attrNameLst>
                                          <p:attrName>ppt_x</p:attrName>
                                        </p:attrNameLst>
                                      </p:cBhvr>
                                      <p:tavLst>
                                        <p:tav tm="0">
                                          <p:val>
                                            <p:strVal val="#ppt_x"/>
                                          </p:val>
                                        </p:tav>
                                        <p:tav tm="100000">
                                          <p:val>
                                            <p:strVal val="#ppt_x"/>
                                          </p:val>
                                        </p:tav>
                                      </p:tavLst>
                                    </p:anim>
                                    <p:anim calcmode="lin" valueType="num">
                                      <p:cBhvr additive="base">
                                        <p:cTn id="104" dur="500" fill="hold"/>
                                        <p:tgtEl>
                                          <p:spTgt spid="23"/>
                                        </p:tgtEl>
                                        <p:attrNameLst>
                                          <p:attrName>ppt_y</p:attrName>
                                        </p:attrNameLst>
                                      </p:cBhvr>
                                      <p:tavLst>
                                        <p:tav tm="0">
                                          <p:val>
                                            <p:strVal val="1+#ppt_h/2"/>
                                          </p:val>
                                        </p:tav>
                                        <p:tav tm="100000">
                                          <p:val>
                                            <p:strVal val="#ppt_y"/>
                                          </p:val>
                                        </p:tav>
                                      </p:tavLst>
                                    </p:anim>
                                  </p:childTnLst>
                                </p:cTn>
                              </p:par>
                            </p:childTnLst>
                          </p:cTn>
                        </p:par>
                        <p:par>
                          <p:cTn id="105" fill="hold">
                            <p:stCondLst>
                              <p:cond delay="9500"/>
                            </p:stCondLst>
                            <p:childTnLst>
                              <p:par>
                                <p:cTn id="106" presetID="2" presetClass="entr" presetSubtype="8" fill="hold" grpId="0" nodeType="afterEffect">
                                  <p:stCondLst>
                                    <p:cond delay="0"/>
                                  </p:stCondLst>
                                  <p:childTnLst>
                                    <p:set>
                                      <p:cBhvr>
                                        <p:cTn id="107" dur="1" fill="hold">
                                          <p:stCondLst>
                                            <p:cond delay="0"/>
                                          </p:stCondLst>
                                        </p:cTn>
                                        <p:tgtEl>
                                          <p:spTgt spid="19"/>
                                        </p:tgtEl>
                                        <p:attrNameLst>
                                          <p:attrName>style.visibility</p:attrName>
                                        </p:attrNameLst>
                                      </p:cBhvr>
                                      <p:to>
                                        <p:strVal val="visible"/>
                                      </p:to>
                                    </p:set>
                                    <p:anim calcmode="lin" valueType="num">
                                      <p:cBhvr additive="base">
                                        <p:cTn id="108" dur="500" fill="hold"/>
                                        <p:tgtEl>
                                          <p:spTgt spid="19"/>
                                        </p:tgtEl>
                                        <p:attrNameLst>
                                          <p:attrName>ppt_x</p:attrName>
                                        </p:attrNameLst>
                                      </p:cBhvr>
                                      <p:tavLst>
                                        <p:tav tm="0">
                                          <p:val>
                                            <p:strVal val="0-#ppt_w/2"/>
                                          </p:val>
                                        </p:tav>
                                        <p:tav tm="100000">
                                          <p:val>
                                            <p:strVal val="#ppt_x"/>
                                          </p:val>
                                        </p:tav>
                                      </p:tavLst>
                                    </p:anim>
                                    <p:anim calcmode="lin" valueType="num">
                                      <p:cBhvr additive="base">
                                        <p:cTn id="109"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animBg="1"/>
      <p:bldP spid="31"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1"/>
          <p:cNvSpPr>
            <a:spLocks/>
          </p:cNvSpPr>
          <p:nvPr/>
        </p:nvSpPr>
        <p:spPr bwMode="auto">
          <a:xfrm>
            <a:off x="613460" y="1920977"/>
            <a:ext cx="9794876" cy="3880222"/>
          </a:xfrm>
          <a:custGeom>
            <a:avLst/>
            <a:gdLst>
              <a:gd name="T0" fmla="*/ 0 w 2828"/>
              <a:gd name="T1" fmla="*/ 2971936 h 1032"/>
              <a:gd name="T2" fmla="*/ 2285933 w 2828"/>
              <a:gd name="T3" fmla="*/ 1874819 h 1032"/>
              <a:gd name="T4" fmla="*/ 4267075 w 2828"/>
              <a:gd name="T5" fmla="*/ 2499759 h 1032"/>
              <a:gd name="T6" fmla="*/ 6137383 w 2828"/>
              <a:gd name="T7" fmla="*/ 1111004 h 1032"/>
              <a:gd name="T8" fmla="*/ 8018083 w 2828"/>
              <a:gd name="T9" fmla="*/ 1663034 h 1032"/>
              <a:gd name="T10" fmla="*/ 9794876 w 2828"/>
              <a:gd name="T11" fmla="*/ 0 h 10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9050" cap="flat" cmpd="sng">
            <a:solidFill>
              <a:schemeClr val="tx1">
                <a:lumMod val="85000"/>
                <a:lumOff val="15000"/>
              </a:schemeClr>
            </a:solidFill>
            <a:prstDash val="dash"/>
            <a:round/>
            <a:headEnd/>
            <a:tailEnd/>
          </a:ln>
          <a:effectLst>
            <a:outerShdw dist="63500" dir="8100000" algn="ctr" rotWithShape="0">
              <a:srgbClr val="000000">
                <a:alpha val="25000"/>
              </a:srgbClr>
            </a:outerShdw>
          </a:effectLst>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5" name="Straight Connector 55"/>
          <p:cNvCxnSpPr>
            <a:cxnSpLocks noChangeShapeType="1"/>
          </p:cNvCxnSpPr>
          <p:nvPr/>
        </p:nvCxnSpPr>
        <p:spPr bwMode="auto">
          <a:xfrm flipV="1">
            <a:off x="4867961" y="3522965"/>
            <a:ext cx="0" cy="858837"/>
          </a:xfrm>
          <a:prstGeom prst="line">
            <a:avLst/>
          </a:prstGeom>
          <a:noFill/>
          <a:ln w="12700">
            <a:solidFill>
              <a:schemeClr val="bg1"/>
            </a:solidFill>
            <a:round/>
            <a:headEnd/>
            <a:tailEnd type="oval" w="med" len="med"/>
          </a:ln>
          <a:extLst>
            <a:ext uri="{909E8E84-426E-40DD-AFC4-6F175D3DCCD1}">
              <a14:hiddenFill xmlns:a14="http://schemas.microsoft.com/office/drawing/2010/main">
                <a:noFill/>
              </a14:hiddenFill>
            </a:ext>
          </a:extLst>
        </p:spPr>
      </p:cxnSp>
      <p:cxnSp>
        <p:nvCxnSpPr>
          <p:cNvPr id="6" name="Straight Connector 56"/>
          <p:cNvCxnSpPr>
            <a:cxnSpLocks noChangeShapeType="1"/>
          </p:cNvCxnSpPr>
          <p:nvPr/>
        </p:nvCxnSpPr>
        <p:spPr bwMode="auto">
          <a:xfrm>
            <a:off x="6752323" y="3243223"/>
            <a:ext cx="0" cy="858838"/>
          </a:xfrm>
          <a:prstGeom prst="line">
            <a:avLst/>
          </a:prstGeom>
          <a:noFill/>
          <a:ln w="12700">
            <a:solidFill>
              <a:schemeClr val="bg1"/>
            </a:solidFill>
            <a:round/>
            <a:headEnd/>
            <a:tailEnd type="oval" w="med" len="med"/>
          </a:ln>
          <a:extLst>
            <a:ext uri="{909E8E84-426E-40DD-AFC4-6F175D3DCCD1}">
              <a14:hiddenFill xmlns:a14="http://schemas.microsoft.com/office/drawing/2010/main">
                <a:noFill/>
              </a14:hiddenFill>
            </a:ext>
          </a:extLst>
        </p:spPr>
      </p:cxnSp>
      <p:cxnSp>
        <p:nvCxnSpPr>
          <p:cNvPr id="7" name="Straight Connector 57"/>
          <p:cNvCxnSpPr>
            <a:cxnSpLocks noChangeShapeType="1"/>
          </p:cNvCxnSpPr>
          <p:nvPr/>
        </p:nvCxnSpPr>
        <p:spPr bwMode="auto">
          <a:xfrm flipV="1">
            <a:off x="8636686" y="2729155"/>
            <a:ext cx="0" cy="858838"/>
          </a:xfrm>
          <a:prstGeom prst="line">
            <a:avLst/>
          </a:prstGeom>
          <a:noFill/>
          <a:ln w="12700">
            <a:solidFill>
              <a:schemeClr val="bg1"/>
            </a:solidFill>
            <a:round/>
            <a:headEnd/>
            <a:tailEnd type="oval" w="med" len="med"/>
          </a:ln>
          <a:extLst>
            <a:ext uri="{909E8E84-426E-40DD-AFC4-6F175D3DCCD1}">
              <a14:hiddenFill xmlns:a14="http://schemas.microsoft.com/office/drawing/2010/main">
                <a:noFill/>
              </a14:hiddenFill>
            </a:ext>
          </a:extLst>
        </p:spPr>
      </p:cxnSp>
      <p:cxnSp>
        <p:nvCxnSpPr>
          <p:cNvPr id="8" name="Straight Connector 60"/>
          <p:cNvCxnSpPr>
            <a:cxnSpLocks noChangeShapeType="1"/>
          </p:cNvCxnSpPr>
          <p:nvPr/>
        </p:nvCxnSpPr>
        <p:spPr bwMode="auto">
          <a:xfrm flipV="1">
            <a:off x="2959786" y="2713497"/>
            <a:ext cx="0" cy="860425"/>
          </a:xfrm>
          <a:prstGeom prst="line">
            <a:avLst/>
          </a:prstGeom>
          <a:noFill/>
          <a:ln w="12700">
            <a:solidFill>
              <a:schemeClr val="bg1"/>
            </a:solidFill>
            <a:round/>
            <a:headEnd/>
            <a:tailEnd type="oval" w="med" len="med"/>
          </a:ln>
          <a:extLst>
            <a:ext uri="{909E8E84-426E-40DD-AFC4-6F175D3DCCD1}">
              <a14:hiddenFill xmlns:a14="http://schemas.microsoft.com/office/drawing/2010/main">
                <a:noFill/>
              </a14:hiddenFill>
            </a:ext>
          </a:extLst>
        </p:spPr>
      </p:cxnSp>
      <p:sp>
        <p:nvSpPr>
          <p:cNvPr id="11" name="Oval 19"/>
          <p:cNvSpPr>
            <a:spLocks noChangeArrowheads="1"/>
          </p:cNvSpPr>
          <p:nvPr/>
        </p:nvSpPr>
        <p:spPr bwMode="auto">
          <a:xfrm>
            <a:off x="4243438" y="4087259"/>
            <a:ext cx="996950" cy="993775"/>
          </a:xfrm>
          <a:prstGeom prst="ellipse">
            <a:avLst/>
          </a:prstGeom>
          <a:solidFill>
            <a:schemeClr val="tx1">
              <a:lumMod val="85000"/>
              <a:lumOff val="15000"/>
            </a:schemeClr>
          </a:solidFill>
          <a:ln w="28575">
            <a:solidFill>
              <a:schemeClr val="bg1"/>
            </a:solidFill>
            <a:round/>
            <a:headEnd/>
            <a:tailEnd/>
          </a:ln>
          <a:effectLst>
            <a:outerShdw blurRad="63500" sx="101000" sy="101000" algn="ctr" rotWithShape="0">
              <a:prstClr val="black">
                <a:alpha val="20000"/>
              </a:prstClr>
            </a:outerShdw>
          </a:effectLst>
        </p:spPr>
        <p:txBody>
          <a:bodyPr anchor="ctr"/>
          <a:lstStyle/>
          <a:p>
            <a:pPr algn="ctr"/>
            <a:r>
              <a:rPr lang="en-US" altLang="zh-CN" sz="3100" smtClean="0">
                <a:solidFill>
                  <a:srgbClr val="FFFFFF"/>
                </a:solidFill>
                <a:latin typeface="Century Gothic" panose="020B0502020202020204" pitchFamily="34" charset="0"/>
                <a:ea typeface="宋体" panose="02010600030101010101" pitchFamily="2" charset="-122"/>
                <a:sym typeface="Arial" panose="020B0604020202020204" pitchFamily="34" charset="0"/>
              </a:rPr>
              <a:t>3</a:t>
            </a:r>
            <a:endParaRPr lang="en-US" altLang="zh-CN" sz="3100">
              <a:solidFill>
                <a:srgbClr val="FFFFFF"/>
              </a:solidFill>
              <a:latin typeface="Century Gothic" panose="020B0502020202020204" pitchFamily="34" charset="0"/>
              <a:ea typeface="宋体" panose="02010600030101010101" pitchFamily="2" charset="-122"/>
              <a:sym typeface="Arial" panose="020B0604020202020204" pitchFamily="34" charset="0"/>
            </a:endParaRPr>
          </a:p>
        </p:txBody>
      </p:sp>
      <p:sp>
        <p:nvSpPr>
          <p:cNvPr id="14" name="Oval 19"/>
          <p:cNvSpPr>
            <a:spLocks noChangeArrowheads="1"/>
          </p:cNvSpPr>
          <p:nvPr/>
        </p:nvSpPr>
        <p:spPr bwMode="auto">
          <a:xfrm>
            <a:off x="6223696" y="2660742"/>
            <a:ext cx="996950" cy="993775"/>
          </a:xfrm>
          <a:prstGeom prst="ellipse">
            <a:avLst/>
          </a:prstGeom>
          <a:solidFill>
            <a:srgbClr val="FFC000"/>
          </a:solidFill>
          <a:ln w="28575">
            <a:solidFill>
              <a:schemeClr val="bg1"/>
            </a:solidFill>
            <a:round/>
            <a:headEnd/>
            <a:tailEnd/>
          </a:ln>
          <a:effectLst>
            <a:outerShdw blurRad="63500" sx="101000" sy="101000" algn="ctr" rotWithShape="0">
              <a:prstClr val="black">
                <a:alpha val="20000"/>
              </a:prstClr>
            </a:outerShdw>
          </a:effectLst>
        </p:spPr>
        <p:txBody>
          <a:bodyPr anchor="ctr"/>
          <a:lstStyle/>
          <a:p>
            <a:pPr algn="ctr"/>
            <a:r>
              <a:rPr lang="en-US" altLang="zh-CN" sz="3100" smtClean="0">
                <a:solidFill>
                  <a:srgbClr val="FFFFFF"/>
                </a:solidFill>
                <a:latin typeface="Century Gothic" panose="020B0502020202020204" pitchFamily="34" charset="0"/>
                <a:ea typeface="宋体" panose="02010600030101010101" pitchFamily="2" charset="-122"/>
                <a:sym typeface="Arial" panose="020B0604020202020204" pitchFamily="34" charset="0"/>
              </a:rPr>
              <a:t>4</a:t>
            </a:r>
            <a:endParaRPr lang="en-US" altLang="zh-CN" sz="3100">
              <a:solidFill>
                <a:srgbClr val="FFFFFF"/>
              </a:solidFill>
              <a:latin typeface="Century Gothic" panose="020B0502020202020204" pitchFamily="34" charset="0"/>
              <a:ea typeface="宋体" panose="02010600030101010101" pitchFamily="2" charset="-122"/>
              <a:sym typeface="Arial" panose="020B0604020202020204" pitchFamily="34" charset="0"/>
            </a:endParaRPr>
          </a:p>
        </p:txBody>
      </p:sp>
      <p:sp>
        <p:nvSpPr>
          <p:cNvPr id="17" name="Oval 19"/>
          <p:cNvSpPr>
            <a:spLocks noChangeArrowheads="1"/>
          </p:cNvSpPr>
          <p:nvPr/>
        </p:nvSpPr>
        <p:spPr bwMode="auto">
          <a:xfrm>
            <a:off x="8131747" y="3174257"/>
            <a:ext cx="995363" cy="992187"/>
          </a:xfrm>
          <a:prstGeom prst="ellipse">
            <a:avLst/>
          </a:prstGeom>
          <a:solidFill>
            <a:schemeClr val="tx1">
              <a:lumMod val="85000"/>
              <a:lumOff val="15000"/>
            </a:schemeClr>
          </a:solidFill>
          <a:ln w="28575">
            <a:solidFill>
              <a:schemeClr val="bg1"/>
            </a:solidFill>
            <a:round/>
            <a:headEnd/>
            <a:tailEnd/>
          </a:ln>
          <a:effectLst>
            <a:outerShdw blurRad="63500" sx="101000" sy="101000" algn="ctr" rotWithShape="0">
              <a:prstClr val="black">
                <a:alpha val="20000"/>
              </a:prstClr>
            </a:outerShdw>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3100" smtClean="0">
                <a:solidFill>
                  <a:srgbClr val="FFFFFF"/>
                </a:solidFill>
                <a:latin typeface="Century Gothic" panose="020B0502020202020204" pitchFamily="34" charset="0"/>
                <a:sym typeface="Arial" panose="020B0604020202020204" pitchFamily="34" charset="0"/>
              </a:rPr>
              <a:t>5</a:t>
            </a:r>
            <a:endParaRPr lang="en-US" altLang="zh-CN" sz="3100">
              <a:solidFill>
                <a:srgbClr val="FFFFFF"/>
              </a:solidFill>
              <a:latin typeface="Century Gothic" panose="020B0502020202020204" pitchFamily="34" charset="0"/>
              <a:sym typeface="Arial" panose="020B0604020202020204" pitchFamily="34" charset="0"/>
            </a:endParaRPr>
          </a:p>
        </p:txBody>
      </p:sp>
      <p:sp>
        <p:nvSpPr>
          <p:cNvPr id="20" name="Oval 19"/>
          <p:cNvSpPr>
            <a:spLocks noChangeArrowheads="1"/>
          </p:cNvSpPr>
          <p:nvPr/>
        </p:nvSpPr>
        <p:spPr bwMode="auto">
          <a:xfrm>
            <a:off x="2245432" y="3314802"/>
            <a:ext cx="995362" cy="993775"/>
          </a:xfrm>
          <a:prstGeom prst="ellipse">
            <a:avLst/>
          </a:prstGeom>
          <a:solidFill>
            <a:srgbClr val="FFC000"/>
          </a:solidFill>
          <a:ln w="28575">
            <a:solidFill>
              <a:schemeClr val="bg1"/>
            </a:solidFill>
            <a:round/>
            <a:headEnd/>
            <a:tailEnd/>
          </a:ln>
          <a:effectLst>
            <a:outerShdw blurRad="63500" sx="101000" sy="101000" algn="ctr" rotWithShape="0">
              <a:prstClr val="black">
                <a:alpha val="20000"/>
              </a:prstClr>
            </a:outerShdw>
          </a:effectLst>
        </p:spPr>
        <p:txBody>
          <a:bodyPr anchor="ctr"/>
          <a:lstStyle/>
          <a:p>
            <a:pPr algn="ctr"/>
            <a:r>
              <a:rPr lang="en-US" altLang="zh-CN" sz="3100" smtClean="0">
                <a:solidFill>
                  <a:srgbClr val="FFFFFF"/>
                </a:solidFill>
                <a:latin typeface="Century Gothic" panose="020B0502020202020204" pitchFamily="34" charset="0"/>
                <a:ea typeface="宋体" panose="02010600030101010101" pitchFamily="2" charset="-122"/>
                <a:sym typeface="Arial" panose="020B0604020202020204" pitchFamily="34" charset="0"/>
              </a:rPr>
              <a:t>2</a:t>
            </a:r>
            <a:endParaRPr lang="en-US" altLang="zh-CN" sz="3100">
              <a:solidFill>
                <a:srgbClr val="FFFFFF"/>
              </a:solidFill>
              <a:latin typeface="Century Gothic" panose="020B0502020202020204" pitchFamily="34" charset="0"/>
              <a:ea typeface="宋体" panose="02010600030101010101" pitchFamily="2" charset="-122"/>
              <a:sym typeface="Arial" panose="020B0604020202020204" pitchFamily="34" charset="0"/>
            </a:endParaRPr>
          </a:p>
        </p:txBody>
      </p:sp>
      <p:grpSp>
        <p:nvGrpSpPr>
          <p:cNvPr id="21" name="组合 20"/>
          <p:cNvGrpSpPr/>
          <p:nvPr/>
        </p:nvGrpSpPr>
        <p:grpSpPr>
          <a:xfrm>
            <a:off x="10610075" y="922109"/>
            <a:ext cx="1316038" cy="790575"/>
            <a:chOff x="9739313" y="2037480"/>
            <a:chExt cx="1316038" cy="790575"/>
          </a:xfrm>
        </p:grpSpPr>
        <p:sp>
          <p:nvSpPr>
            <p:cNvPr id="22" name="Freeform 22"/>
            <p:cNvSpPr>
              <a:spLocks/>
            </p:cNvSpPr>
            <p:nvPr/>
          </p:nvSpPr>
          <p:spPr bwMode="auto">
            <a:xfrm>
              <a:off x="10093326" y="2472455"/>
              <a:ext cx="406400" cy="355600"/>
            </a:xfrm>
            <a:custGeom>
              <a:avLst/>
              <a:gdLst>
                <a:gd name="T0" fmla="*/ 406400 w 71"/>
                <a:gd name="T1" fmla="*/ 17206 h 62"/>
                <a:gd name="T2" fmla="*/ 0 w 71"/>
                <a:gd name="T3" fmla="*/ 355600 h 62"/>
                <a:gd name="T4" fmla="*/ 80135 w 71"/>
                <a:gd name="T5" fmla="*/ 0 h 62"/>
                <a:gd name="T6" fmla="*/ 406400 w 71"/>
                <a:gd name="T7" fmla="*/ 17206 h 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 h="62">
                  <a:moveTo>
                    <a:pt x="71" y="3"/>
                  </a:moveTo>
                  <a:lnTo>
                    <a:pt x="0" y="62"/>
                  </a:lnTo>
                  <a:lnTo>
                    <a:pt x="14" y="0"/>
                  </a:lnTo>
                  <a:lnTo>
                    <a:pt x="71" y="3"/>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23"/>
            <p:cNvSpPr>
              <a:spLocks/>
            </p:cNvSpPr>
            <p:nvPr/>
          </p:nvSpPr>
          <p:spPr bwMode="auto">
            <a:xfrm>
              <a:off x="9739313" y="2037480"/>
              <a:ext cx="1316038" cy="681037"/>
            </a:xfrm>
            <a:custGeom>
              <a:avLst/>
              <a:gdLst>
                <a:gd name="T0" fmla="*/ 1316038 w 230"/>
                <a:gd name="T1" fmla="*/ 0 h 119"/>
                <a:gd name="T2" fmla="*/ 0 w 230"/>
                <a:gd name="T3" fmla="*/ 148798 h 119"/>
                <a:gd name="T4" fmla="*/ 801067 w 230"/>
                <a:gd name="T5" fmla="*/ 681037 h 119"/>
                <a:gd name="T6" fmla="*/ 1316038 w 230"/>
                <a:gd name="T7" fmla="*/ 0 h 1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0" h="119">
                  <a:moveTo>
                    <a:pt x="230" y="0"/>
                  </a:moveTo>
                  <a:lnTo>
                    <a:pt x="0" y="26"/>
                  </a:lnTo>
                  <a:lnTo>
                    <a:pt x="140" y="119"/>
                  </a:lnTo>
                  <a:lnTo>
                    <a:pt x="230" y="0"/>
                  </a:lnTo>
                  <a:close/>
                </a:path>
              </a:pathLst>
            </a:custGeom>
            <a:solidFill>
              <a:srgbClr val="030F1B"/>
            </a:solidFill>
            <a:ln w="22225"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sp>
          <p:nvSpPr>
            <p:cNvPr id="24" name="Freeform 24"/>
            <p:cNvSpPr>
              <a:spLocks/>
            </p:cNvSpPr>
            <p:nvPr/>
          </p:nvSpPr>
          <p:spPr bwMode="auto">
            <a:xfrm>
              <a:off x="10025063" y="2083517"/>
              <a:ext cx="933450" cy="744538"/>
            </a:xfrm>
            <a:custGeom>
              <a:avLst/>
              <a:gdLst>
                <a:gd name="T0" fmla="*/ 933450 w 163"/>
                <a:gd name="T1" fmla="*/ 0 h 130"/>
                <a:gd name="T2" fmla="*/ 0 w 163"/>
                <a:gd name="T3" fmla="*/ 297815 h 130"/>
                <a:gd name="T4" fmla="*/ 68720 w 163"/>
                <a:gd name="T5" fmla="*/ 744538 h 130"/>
                <a:gd name="T6" fmla="*/ 148894 w 163"/>
                <a:gd name="T7" fmla="*/ 389451 h 130"/>
                <a:gd name="T8" fmla="*/ 933450 w 163"/>
                <a:gd name="T9" fmla="*/ 0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3" h="130">
                  <a:moveTo>
                    <a:pt x="163" y="0"/>
                  </a:moveTo>
                  <a:lnTo>
                    <a:pt x="0" y="52"/>
                  </a:lnTo>
                  <a:lnTo>
                    <a:pt x="12" y="130"/>
                  </a:lnTo>
                  <a:lnTo>
                    <a:pt x="26" y="68"/>
                  </a:lnTo>
                  <a:lnTo>
                    <a:pt x="163" y="0"/>
                  </a:lnTo>
                  <a:close/>
                </a:path>
              </a:pathLst>
            </a:custGeom>
            <a:solidFill>
              <a:srgbClr val="030F1B"/>
            </a:solidFill>
            <a:ln w="22225"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grpSp>
      <p:grpSp>
        <p:nvGrpSpPr>
          <p:cNvPr id="25" name="组合 24"/>
          <p:cNvGrpSpPr/>
          <p:nvPr/>
        </p:nvGrpSpPr>
        <p:grpSpPr>
          <a:xfrm>
            <a:off x="1826438" y="4546545"/>
            <a:ext cx="2072251" cy="1305454"/>
            <a:chOff x="1555152" y="2039524"/>
            <a:chExt cx="2072251" cy="1305454"/>
          </a:xfrm>
        </p:grpSpPr>
        <p:sp>
          <p:nvSpPr>
            <p:cNvPr id="26" name="TextBox 73"/>
            <p:cNvSpPr txBox="1">
              <a:spLocks noChangeArrowheads="1"/>
            </p:cNvSpPr>
            <p:nvPr/>
          </p:nvSpPr>
          <p:spPr bwMode="auto">
            <a:xfrm flipH="1">
              <a:off x="1804672" y="2039524"/>
              <a:ext cx="15732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AU" altLang="en-US" sz="2800" b="1" smtClean="0">
                  <a:solidFill>
                    <a:schemeClr val="tx1">
                      <a:lumMod val="85000"/>
                      <a:lumOff val="15000"/>
                    </a:schemeClr>
                  </a:solidFill>
                  <a:latin typeface="张海山锐线体简" panose="02000000000000000000" pitchFamily="2" charset="-122"/>
                  <a:ea typeface="张海山锐线体简" panose="02000000000000000000" pitchFamily="2" charset="-122"/>
                  <a:sym typeface="Arial" panose="020B0604020202020204" pitchFamily="34" charset="0"/>
                </a:rPr>
                <a:t>5S</a:t>
              </a:r>
              <a:endParaRPr lang="en-AU" altLang="en-US" sz="2800" b="1">
                <a:solidFill>
                  <a:schemeClr val="tx1">
                    <a:lumMod val="85000"/>
                    <a:lumOff val="15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27" name="文本框 26"/>
            <p:cNvSpPr txBox="1"/>
            <p:nvPr/>
          </p:nvSpPr>
          <p:spPr>
            <a:xfrm>
              <a:off x="1555152" y="2421648"/>
              <a:ext cx="2072251" cy="923330"/>
            </a:xfrm>
            <a:prstGeom prst="rect">
              <a:avLst/>
            </a:prstGeom>
            <a:noFill/>
            <a:effectLst/>
          </p:spPr>
          <p:txBody>
            <a:bodyPr wrap="square" rtlCol="0">
              <a:spAutoFit/>
            </a:bodyPr>
            <a:lstStyle/>
            <a:p>
              <a:pPr algn="ctr"/>
              <a:r>
                <a:rPr lang="en-US" altLang="zh-CN">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JIT</a:t>
              </a: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改善的基础是</a:t>
              </a:r>
              <a:endParaRPr lang="en-US" altLang="zh-CN">
                <a:ln w="0">
                  <a:noFill/>
                </a:ln>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gn="ct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整理、整顿、清扫</a:t>
              </a:r>
              <a:endParaRPr lang="en-US" altLang="zh-CN">
                <a:ln w="0">
                  <a:noFill/>
                </a:ln>
                <a:solidFill>
                  <a:schemeClr val="tx1">
                    <a:lumMod val="85000"/>
                    <a:lumOff val="15000"/>
                  </a:schemeClr>
                </a:solidFill>
                <a:latin typeface="张海山锐线体简" panose="02000000000000000000" pitchFamily="2" charset="-122"/>
                <a:ea typeface="张海山锐线体简" panose="02000000000000000000" pitchFamily="2" charset="-122"/>
              </a:endParaRPr>
            </a:p>
            <a:p>
              <a:pPr algn="ct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清洁、教养等</a:t>
              </a:r>
              <a:r>
                <a:rPr lang="en-US" altLang="zh-CN">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5S</a:t>
              </a:r>
            </a:p>
          </p:txBody>
        </p:sp>
      </p:grpSp>
      <p:grpSp>
        <p:nvGrpSpPr>
          <p:cNvPr id="28" name="组合 27"/>
          <p:cNvGrpSpPr/>
          <p:nvPr/>
        </p:nvGrpSpPr>
        <p:grpSpPr>
          <a:xfrm>
            <a:off x="3525773" y="2607883"/>
            <a:ext cx="2416916" cy="1352885"/>
            <a:chOff x="3071650" y="2825337"/>
            <a:chExt cx="2416916" cy="1352885"/>
          </a:xfrm>
        </p:grpSpPr>
        <p:sp>
          <p:nvSpPr>
            <p:cNvPr id="29" name="TextBox 72"/>
            <p:cNvSpPr txBox="1">
              <a:spLocks noChangeArrowheads="1"/>
            </p:cNvSpPr>
            <p:nvPr/>
          </p:nvSpPr>
          <p:spPr bwMode="auto">
            <a:xfrm flipH="1">
              <a:off x="3491515" y="2825337"/>
              <a:ext cx="15732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buClr>
                  <a:schemeClr val="bg1"/>
                </a:buClr>
              </a:pPr>
              <a:r>
                <a:rPr lang="zh-CN" altLang="en-US" sz="2800" b="1" noProof="1">
                  <a:solidFill>
                    <a:schemeClr val="tx1">
                      <a:lumMod val="85000"/>
                      <a:lumOff val="15000"/>
                    </a:schemeClr>
                  </a:solidFill>
                  <a:latin typeface="张海山锐谐体" panose="02000000000000000000" pitchFamily="2" charset="-122"/>
                  <a:ea typeface="张海山锐谐体" panose="02000000000000000000" pitchFamily="2" charset="-122"/>
                </a:rPr>
                <a:t>流动生产</a:t>
              </a:r>
            </a:p>
          </p:txBody>
        </p:sp>
        <p:sp>
          <p:nvSpPr>
            <p:cNvPr id="30" name="文本框 29"/>
            <p:cNvSpPr txBox="1"/>
            <p:nvPr/>
          </p:nvSpPr>
          <p:spPr>
            <a:xfrm>
              <a:off x="3071650" y="3254892"/>
              <a:ext cx="2416916" cy="923330"/>
            </a:xfrm>
            <a:prstGeom prst="rect">
              <a:avLst/>
            </a:prstGeom>
            <a:noFill/>
          </p:spPr>
          <p:txBody>
            <a:bodyPr wrap="square" rtlCol="0">
              <a:spAutoFit/>
            </a:bodyPr>
            <a:lstStyle/>
            <a:p>
              <a:pPr algn="ct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停止大批制造，让每一项</a:t>
              </a:r>
              <a:r>
                <a:rPr lang="zh-CN" altLang="en-US"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工程都</a:t>
              </a: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遵循顺序来制造</a:t>
              </a:r>
            </a:p>
          </p:txBody>
        </p:sp>
      </p:grpSp>
      <p:grpSp>
        <p:nvGrpSpPr>
          <p:cNvPr id="31" name="组合 30"/>
          <p:cNvGrpSpPr/>
          <p:nvPr/>
        </p:nvGrpSpPr>
        <p:grpSpPr>
          <a:xfrm>
            <a:off x="5570375" y="3869439"/>
            <a:ext cx="2594359" cy="1370078"/>
            <a:chOff x="4807512" y="4866861"/>
            <a:chExt cx="2594359" cy="1370078"/>
          </a:xfrm>
        </p:grpSpPr>
        <p:sp>
          <p:nvSpPr>
            <p:cNvPr id="32" name="TextBox 76"/>
            <p:cNvSpPr txBox="1">
              <a:spLocks noChangeArrowheads="1"/>
            </p:cNvSpPr>
            <p:nvPr/>
          </p:nvSpPr>
          <p:spPr bwMode="auto">
            <a:xfrm flipH="1">
              <a:off x="5316591" y="4866861"/>
              <a:ext cx="15732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buClr>
                  <a:schemeClr val="bg1"/>
                </a:buClr>
              </a:pPr>
              <a:r>
                <a:rPr lang="zh-CN" altLang="en-US" sz="2800" b="1">
                  <a:solidFill>
                    <a:schemeClr val="tx1">
                      <a:lumMod val="85000"/>
                      <a:lumOff val="15000"/>
                    </a:schemeClr>
                  </a:solidFill>
                  <a:latin typeface="张海山锐谐体" panose="02000000000000000000" pitchFamily="2" charset="-122"/>
                  <a:ea typeface="张海山锐谐体" panose="02000000000000000000" pitchFamily="2" charset="-122"/>
                  <a:sym typeface="Arial" panose="020B0604020202020204" pitchFamily="34" charset="0"/>
                </a:rPr>
                <a:t>平</a:t>
              </a:r>
              <a:r>
                <a:rPr lang="zh-CN" altLang="en-US" sz="2800" b="1" smtClean="0">
                  <a:solidFill>
                    <a:schemeClr val="tx1">
                      <a:lumMod val="85000"/>
                      <a:lumOff val="15000"/>
                    </a:schemeClr>
                  </a:solidFill>
                  <a:latin typeface="张海山锐谐体" panose="02000000000000000000" pitchFamily="2" charset="-122"/>
                  <a:ea typeface="张海山锐谐体" panose="02000000000000000000" pitchFamily="2" charset="-122"/>
                  <a:sym typeface="Arial" panose="020B0604020202020204" pitchFamily="34" charset="0"/>
                </a:rPr>
                <a:t>准化</a:t>
              </a:r>
              <a:endParaRPr lang="en-AU" altLang="en-US" sz="2800" b="1">
                <a:solidFill>
                  <a:schemeClr val="tx1">
                    <a:lumMod val="85000"/>
                    <a:lumOff val="15000"/>
                  </a:schemeClr>
                </a:solidFill>
                <a:latin typeface="张海山锐谐体" panose="02000000000000000000" pitchFamily="2" charset="-122"/>
                <a:ea typeface="张海山锐谐体" panose="02000000000000000000" pitchFamily="2" charset="-122"/>
                <a:sym typeface="Arial" panose="020B0604020202020204" pitchFamily="34" charset="0"/>
              </a:endParaRPr>
            </a:p>
          </p:txBody>
        </p:sp>
        <p:sp>
          <p:nvSpPr>
            <p:cNvPr id="33" name="文本框 32"/>
            <p:cNvSpPr txBox="1"/>
            <p:nvPr/>
          </p:nvSpPr>
          <p:spPr>
            <a:xfrm>
              <a:off x="4807512" y="5313609"/>
              <a:ext cx="2594359" cy="923330"/>
            </a:xfrm>
            <a:prstGeom prst="rect">
              <a:avLst/>
            </a:prstGeom>
            <a:noFill/>
          </p:spPr>
          <p:txBody>
            <a:bodyPr wrap="square" rtlCol="0">
              <a:spAutoFit/>
            </a:bodyPr>
            <a:lstStyle/>
            <a:p>
              <a:pPr algn="ct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不可有落单式制造，无论何时</a:t>
              </a:r>
              <a:r>
                <a:rPr lang="zh-CN" altLang="en-US"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所生产</a:t>
              </a: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的都是均等的数量</a:t>
              </a:r>
            </a:p>
          </p:txBody>
        </p:sp>
      </p:grpSp>
      <p:grpSp>
        <p:nvGrpSpPr>
          <p:cNvPr id="34" name="组合 33"/>
          <p:cNvGrpSpPr/>
          <p:nvPr/>
        </p:nvGrpSpPr>
        <p:grpSpPr>
          <a:xfrm>
            <a:off x="7256496" y="1797126"/>
            <a:ext cx="2353415" cy="1345033"/>
            <a:chOff x="6829053" y="1988724"/>
            <a:chExt cx="2353415" cy="1345033"/>
          </a:xfrm>
        </p:grpSpPr>
        <p:sp>
          <p:nvSpPr>
            <p:cNvPr id="35" name="TextBox 79"/>
            <p:cNvSpPr txBox="1">
              <a:spLocks noChangeArrowheads="1"/>
            </p:cNvSpPr>
            <p:nvPr/>
          </p:nvSpPr>
          <p:spPr bwMode="auto">
            <a:xfrm flipH="1">
              <a:off x="7219155" y="1988724"/>
              <a:ext cx="15732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buClr>
                  <a:schemeClr val="bg1"/>
                </a:buClr>
              </a:pPr>
              <a:r>
                <a:rPr lang="zh-CN" altLang="en-US" sz="2800" b="1" smtClean="0">
                  <a:solidFill>
                    <a:schemeClr val="tx1">
                      <a:lumMod val="85000"/>
                      <a:lumOff val="15000"/>
                    </a:schemeClr>
                  </a:solidFill>
                  <a:latin typeface="张海山锐谐体" panose="02000000000000000000" pitchFamily="2" charset="-122"/>
                  <a:ea typeface="张海山锐谐体" panose="02000000000000000000" pitchFamily="2" charset="-122"/>
                  <a:sym typeface="Arial" panose="020B0604020202020204" pitchFamily="34" charset="0"/>
                </a:rPr>
                <a:t>标准作业</a:t>
              </a:r>
              <a:endParaRPr lang="en-AU" altLang="en-US" sz="2800" b="1">
                <a:solidFill>
                  <a:schemeClr val="tx1">
                    <a:lumMod val="85000"/>
                    <a:lumOff val="15000"/>
                  </a:schemeClr>
                </a:solidFill>
                <a:latin typeface="张海山锐谐体" panose="02000000000000000000" pitchFamily="2" charset="-122"/>
                <a:ea typeface="张海山锐谐体" panose="02000000000000000000" pitchFamily="2" charset="-122"/>
                <a:sym typeface="Arial" panose="020B0604020202020204" pitchFamily="34" charset="0"/>
              </a:endParaRPr>
            </a:p>
          </p:txBody>
        </p:sp>
        <p:sp>
          <p:nvSpPr>
            <p:cNvPr id="36" name="文本框 35"/>
            <p:cNvSpPr txBox="1"/>
            <p:nvPr/>
          </p:nvSpPr>
          <p:spPr>
            <a:xfrm>
              <a:off x="6829053" y="2410427"/>
              <a:ext cx="2353415" cy="923330"/>
            </a:xfrm>
            <a:prstGeom prst="rect">
              <a:avLst/>
            </a:prstGeom>
            <a:noFill/>
          </p:spPr>
          <p:txBody>
            <a:bodyPr wrap="square" rtlCol="0">
              <a:spAutoFit/>
            </a:bodyPr>
            <a:lstStyle/>
            <a:p>
              <a:pPr algn="ct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好不容易所完成的物品流程</a:t>
              </a:r>
              <a:r>
                <a:rPr lang="zh-CN" altLang="en-US" smtClean="0">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，不可</a:t>
              </a: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弄乱，要牢记在心</a:t>
              </a:r>
            </a:p>
          </p:txBody>
        </p:sp>
      </p:grpSp>
      <p:sp>
        <p:nvSpPr>
          <p:cNvPr id="37" name="Oval 19"/>
          <p:cNvSpPr>
            <a:spLocks noChangeArrowheads="1"/>
          </p:cNvSpPr>
          <p:nvPr/>
        </p:nvSpPr>
        <p:spPr bwMode="auto">
          <a:xfrm>
            <a:off x="57015" y="4782876"/>
            <a:ext cx="995362" cy="993775"/>
          </a:xfrm>
          <a:prstGeom prst="ellipse">
            <a:avLst/>
          </a:prstGeom>
          <a:solidFill>
            <a:schemeClr val="tx1">
              <a:lumMod val="85000"/>
              <a:lumOff val="15000"/>
            </a:schemeClr>
          </a:solidFill>
          <a:ln w="28575">
            <a:solidFill>
              <a:schemeClr val="bg1"/>
            </a:solidFill>
            <a:round/>
            <a:headEnd/>
            <a:tailEnd/>
          </a:ln>
          <a:effectLst>
            <a:outerShdw blurRad="63500" sx="101000" sy="101000" algn="ctr" rotWithShape="0">
              <a:prstClr val="black">
                <a:alpha val="20000"/>
              </a:prstClr>
            </a:outerShdw>
          </a:effectLst>
        </p:spPr>
        <p:txBody>
          <a:bodyPr anchor="ctr"/>
          <a:lstStyle/>
          <a:p>
            <a:pPr algn="ctr"/>
            <a:r>
              <a:rPr lang="en-US" altLang="zh-CN" sz="3100" smtClean="0">
                <a:solidFill>
                  <a:srgbClr val="FFFFFF"/>
                </a:solidFill>
                <a:latin typeface="Century Gothic" panose="020B0502020202020204" pitchFamily="34" charset="0"/>
                <a:ea typeface="宋体" panose="02010600030101010101" pitchFamily="2" charset="-122"/>
                <a:sym typeface="Arial" panose="020B0604020202020204" pitchFamily="34" charset="0"/>
              </a:rPr>
              <a:t>1</a:t>
            </a:r>
            <a:endParaRPr lang="en-US" altLang="zh-CN" sz="3100">
              <a:solidFill>
                <a:srgbClr val="FFFFFF"/>
              </a:solidFill>
              <a:latin typeface="Century Gothic" panose="020B0502020202020204" pitchFamily="34" charset="0"/>
              <a:ea typeface="宋体" panose="02010600030101010101" pitchFamily="2" charset="-122"/>
              <a:sym typeface="Arial" panose="020B0604020202020204" pitchFamily="34" charset="0"/>
            </a:endParaRPr>
          </a:p>
        </p:txBody>
      </p:sp>
      <p:sp>
        <p:nvSpPr>
          <p:cNvPr id="38" name="Oval 19"/>
          <p:cNvSpPr>
            <a:spLocks noChangeArrowheads="1"/>
          </p:cNvSpPr>
          <p:nvPr/>
        </p:nvSpPr>
        <p:spPr bwMode="auto">
          <a:xfrm>
            <a:off x="9815423" y="1416197"/>
            <a:ext cx="995363" cy="992187"/>
          </a:xfrm>
          <a:prstGeom prst="ellipse">
            <a:avLst/>
          </a:prstGeom>
          <a:solidFill>
            <a:srgbClr val="FFC000"/>
          </a:solidFill>
          <a:ln w="28575">
            <a:solidFill>
              <a:schemeClr val="bg1"/>
            </a:solidFill>
            <a:round/>
            <a:headEnd/>
            <a:tailEnd/>
          </a:ln>
          <a:effectLst>
            <a:outerShdw blurRad="63500" sx="101000" sy="101000" algn="ctr" rotWithShape="0">
              <a:prstClr val="black">
                <a:alpha val="20000"/>
              </a:prstClr>
            </a:outerShdw>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3100" smtClean="0">
                <a:solidFill>
                  <a:srgbClr val="FFFFFF"/>
                </a:solidFill>
                <a:latin typeface="Century Gothic" panose="020B0502020202020204" pitchFamily="34" charset="0"/>
                <a:sym typeface="Arial" panose="020B0604020202020204" pitchFamily="34" charset="0"/>
              </a:rPr>
              <a:t>6</a:t>
            </a:r>
            <a:endParaRPr lang="en-US" altLang="zh-CN" sz="3100">
              <a:solidFill>
                <a:srgbClr val="FFFFFF"/>
              </a:solidFill>
              <a:latin typeface="Century Gothic" panose="020B0502020202020204" pitchFamily="34" charset="0"/>
              <a:sym typeface="Arial" panose="020B0604020202020204" pitchFamily="34" charset="0"/>
            </a:endParaRPr>
          </a:p>
        </p:txBody>
      </p:sp>
      <p:grpSp>
        <p:nvGrpSpPr>
          <p:cNvPr id="39" name="组合 38"/>
          <p:cNvGrpSpPr/>
          <p:nvPr/>
        </p:nvGrpSpPr>
        <p:grpSpPr>
          <a:xfrm>
            <a:off x="192242" y="209411"/>
            <a:ext cx="4019936" cy="641470"/>
            <a:chOff x="85010" y="397799"/>
            <a:chExt cx="3241811" cy="641470"/>
          </a:xfrm>
        </p:grpSpPr>
        <p:grpSp>
          <p:nvGrpSpPr>
            <p:cNvPr id="40" name="组合 39"/>
            <p:cNvGrpSpPr/>
            <p:nvPr/>
          </p:nvGrpSpPr>
          <p:grpSpPr>
            <a:xfrm>
              <a:off x="161399" y="397799"/>
              <a:ext cx="625679" cy="625679"/>
              <a:chOff x="254642" y="231494"/>
              <a:chExt cx="722664" cy="722664"/>
            </a:xfrm>
          </p:grpSpPr>
          <p:sp>
            <p:nvSpPr>
              <p:cNvPr id="43" name="矩形 42"/>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496868"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如何做精益生产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42" name="文本框 41"/>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04</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grpSp>
        <p:nvGrpSpPr>
          <p:cNvPr id="45" name="组合 44"/>
          <p:cNvGrpSpPr/>
          <p:nvPr/>
        </p:nvGrpSpPr>
        <p:grpSpPr>
          <a:xfrm>
            <a:off x="-272334" y="3583063"/>
            <a:ext cx="2545936" cy="1099062"/>
            <a:chOff x="859515" y="2039524"/>
            <a:chExt cx="2545936" cy="1099062"/>
          </a:xfrm>
        </p:grpSpPr>
        <p:sp>
          <p:nvSpPr>
            <p:cNvPr id="46" name="TextBox 73"/>
            <p:cNvSpPr txBox="1">
              <a:spLocks noChangeArrowheads="1"/>
            </p:cNvSpPr>
            <p:nvPr/>
          </p:nvSpPr>
          <p:spPr bwMode="auto">
            <a:xfrm flipH="1">
              <a:off x="859515" y="2039524"/>
              <a:ext cx="220009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buClr>
                  <a:schemeClr val="bg1"/>
                </a:buClr>
              </a:pPr>
              <a:r>
                <a:rPr lang="zh-CN" altLang="en-US" sz="2800" b="1" noProof="1">
                  <a:solidFill>
                    <a:schemeClr val="tx1">
                      <a:lumMod val="85000"/>
                      <a:lumOff val="15000"/>
                    </a:schemeClr>
                  </a:solidFill>
                  <a:latin typeface="张海山锐谐体" panose="02000000000000000000" pitchFamily="2" charset="-122"/>
                  <a:ea typeface="张海山锐谐体" panose="02000000000000000000" pitchFamily="2" charset="-122"/>
                </a:rPr>
                <a:t>意识改革</a:t>
              </a:r>
            </a:p>
          </p:txBody>
        </p:sp>
        <p:sp>
          <p:nvSpPr>
            <p:cNvPr id="47" name="文本框 46"/>
            <p:cNvSpPr txBox="1"/>
            <p:nvPr/>
          </p:nvSpPr>
          <p:spPr>
            <a:xfrm>
              <a:off x="1168852" y="2492255"/>
              <a:ext cx="2236599" cy="646331"/>
            </a:xfrm>
            <a:prstGeom prst="rect">
              <a:avLst/>
            </a:prstGeom>
            <a:noFill/>
            <a:effectLst/>
          </p:spPr>
          <p:txBody>
            <a:bodyPr wrap="square" rtlCol="0">
              <a:spAutoFit/>
            </a:bodyPr>
            <a:lstStyle/>
            <a:p>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舍弃陈旧的想法，采用</a:t>
              </a:r>
              <a:r>
                <a:rPr lang="en-US" altLang="zh-CN">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JIT</a:t>
              </a:r>
              <a:r>
                <a:rPr lang="zh-CN" altLang="en-US">
                  <a:ln w="0">
                    <a:noFill/>
                  </a:ln>
                  <a:solidFill>
                    <a:schemeClr val="tx1">
                      <a:lumMod val="85000"/>
                      <a:lumOff val="15000"/>
                    </a:schemeClr>
                  </a:solidFill>
                  <a:latin typeface="张海山锐线体简" panose="02000000000000000000" pitchFamily="2" charset="-122"/>
                  <a:ea typeface="张海山锐线体简" panose="02000000000000000000" pitchFamily="2" charset="-122"/>
                </a:rPr>
                <a:t>思想</a:t>
              </a:r>
            </a:p>
          </p:txBody>
        </p:sp>
      </p:grpSp>
      <p:sp>
        <p:nvSpPr>
          <p:cNvPr id="49" name="TextBox 79"/>
          <p:cNvSpPr txBox="1">
            <a:spLocks noChangeArrowheads="1"/>
          </p:cNvSpPr>
          <p:nvPr/>
        </p:nvSpPr>
        <p:spPr bwMode="auto">
          <a:xfrm flipH="1">
            <a:off x="9526498" y="2526606"/>
            <a:ext cx="157321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buClr>
                <a:schemeClr val="bg1"/>
              </a:buClr>
            </a:pPr>
            <a:r>
              <a:rPr lang="en-AU" altLang="en-US" sz="4000" b="1" smtClean="0">
                <a:solidFill>
                  <a:schemeClr val="tx1">
                    <a:lumMod val="85000"/>
                    <a:lumOff val="15000"/>
                  </a:schemeClr>
                </a:solidFill>
                <a:latin typeface="张海山锐谐体" panose="02000000000000000000" pitchFamily="2" charset="-122"/>
                <a:ea typeface="张海山锐谐体" panose="02000000000000000000" pitchFamily="2" charset="-122"/>
                <a:sym typeface="Arial" panose="020B0604020202020204" pitchFamily="34" charset="0"/>
              </a:rPr>
              <a:t>JIT</a:t>
            </a:r>
            <a:endParaRPr lang="en-AU" altLang="en-US" sz="4000" b="1">
              <a:solidFill>
                <a:schemeClr val="tx1">
                  <a:lumMod val="85000"/>
                  <a:lumOff val="15000"/>
                </a:schemeClr>
              </a:solidFill>
              <a:latin typeface="张海山锐谐体" panose="02000000000000000000" pitchFamily="2" charset="-122"/>
              <a:ea typeface="张海山锐谐体" panose="02000000000000000000" pitchFamily="2" charset="-122"/>
              <a:sym typeface="Arial" panose="020B0604020202020204" pitchFamily="34" charset="0"/>
            </a:endParaRPr>
          </a:p>
        </p:txBody>
      </p:sp>
      <p:sp>
        <p:nvSpPr>
          <p:cNvPr id="63" name="矩形 62"/>
          <p:cNvSpPr/>
          <p:nvPr/>
        </p:nvSpPr>
        <p:spPr>
          <a:xfrm>
            <a:off x="10188189" y="5273706"/>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0280683" y="5338757"/>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5" name="矩形 64"/>
          <p:cNvSpPr/>
          <p:nvPr/>
        </p:nvSpPr>
        <p:spPr>
          <a:xfrm>
            <a:off x="11148465" y="5448225"/>
            <a:ext cx="569388"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华文细黑" panose="02010600040101010101" pitchFamily="2" charset="-122"/>
                <a:ea typeface="华文细黑" panose="02010600040101010101" pitchFamily="2" charset="-122"/>
              </a:rPr>
              <a:t>2</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13959603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upRight)">
                                      <p:cBhvr>
                                        <p:cTn id="11" dur="1000"/>
                                        <p:tgtEl>
                                          <p:spTgt spid="4"/>
                                        </p:tgtEl>
                                      </p:cBhvr>
                                    </p:animEffect>
                                  </p:childTnLst>
                                </p:cTn>
                              </p:par>
                            </p:childTnLst>
                          </p:cTn>
                        </p:par>
                        <p:par>
                          <p:cTn id="12" fill="hold">
                            <p:stCondLst>
                              <p:cond delay="1500"/>
                            </p:stCondLst>
                            <p:childTnLst>
                              <p:par>
                                <p:cTn id="13" presetID="2" presetClass="entr" presetSubtype="1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2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par>
                                <p:cTn id="21" presetID="22" presetClass="entr" presetSubtype="1"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par>
                                <p:cTn id="24" presetID="22" presetClass="entr" presetSubtype="4"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par>
                                <p:cTn id="27" presetID="22" presetClass="entr" presetSubtype="4"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par>
                          <p:cTn id="30" fill="hold">
                            <p:stCondLst>
                              <p:cond delay="3000"/>
                            </p:stCondLst>
                            <p:childTnLst>
                              <p:par>
                                <p:cTn id="31" presetID="49" presetClass="entr" presetSubtype="0" decel="10000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 calcmode="lin" valueType="num">
                                      <p:cBhvr>
                                        <p:cTn id="35" dur="500" fill="hold"/>
                                        <p:tgtEl>
                                          <p:spTgt spid="37"/>
                                        </p:tgtEl>
                                        <p:attrNameLst>
                                          <p:attrName>style.rotation</p:attrName>
                                        </p:attrNameLst>
                                      </p:cBhvr>
                                      <p:tavLst>
                                        <p:tav tm="0">
                                          <p:val>
                                            <p:fltVal val="360"/>
                                          </p:val>
                                        </p:tav>
                                        <p:tav tm="100000">
                                          <p:val>
                                            <p:fltVal val="0"/>
                                          </p:val>
                                        </p:tav>
                                      </p:tavLst>
                                    </p:anim>
                                    <p:animEffect transition="in" filter="fade">
                                      <p:cBhvr>
                                        <p:cTn id="36" dur="500"/>
                                        <p:tgtEl>
                                          <p:spTgt spid="37"/>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 calcmode="lin" valueType="num">
                                      <p:cBhvr>
                                        <p:cTn id="41" dur="500" fill="hold"/>
                                        <p:tgtEl>
                                          <p:spTgt spid="20"/>
                                        </p:tgtEl>
                                        <p:attrNameLst>
                                          <p:attrName>style.rotation</p:attrName>
                                        </p:attrNameLst>
                                      </p:cBhvr>
                                      <p:tavLst>
                                        <p:tav tm="0">
                                          <p:val>
                                            <p:fltVal val="360"/>
                                          </p:val>
                                        </p:tav>
                                        <p:tav tm="100000">
                                          <p:val>
                                            <p:fltVal val="0"/>
                                          </p:val>
                                        </p:tav>
                                      </p:tavLst>
                                    </p:anim>
                                    <p:animEffect transition="in" filter="fade">
                                      <p:cBhvr>
                                        <p:cTn id="42" dur="500"/>
                                        <p:tgtEl>
                                          <p:spTgt spid="20"/>
                                        </p:tgtEl>
                                      </p:cBhvr>
                                    </p:animEffect>
                                  </p:childTnLst>
                                </p:cTn>
                              </p:par>
                              <p:par>
                                <p:cTn id="43" presetID="49" presetClass="entr" presetSubtype="0" decel="10000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 calcmode="lin" valueType="num">
                                      <p:cBhvr>
                                        <p:cTn id="47" dur="500" fill="hold"/>
                                        <p:tgtEl>
                                          <p:spTgt spid="11"/>
                                        </p:tgtEl>
                                        <p:attrNameLst>
                                          <p:attrName>style.rotation</p:attrName>
                                        </p:attrNameLst>
                                      </p:cBhvr>
                                      <p:tavLst>
                                        <p:tav tm="0">
                                          <p:val>
                                            <p:fltVal val="360"/>
                                          </p:val>
                                        </p:tav>
                                        <p:tav tm="100000">
                                          <p:val>
                                            <p:fltVal val="0"/>
                                          </p:val>
                                        </p:tav>
                                      </p:tavLst>
                                    </p:anim>
                                    <p:animEffect transition="in" filter="fade">
                                      <p:cBhvr>
                                        <p:cTn id="48" dur="500"/>
                                        <p:tgtEl>
                                          <p:spTgt spid="11"/>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360"/>
                                          </p:val>
                                        </p:tav>
                                        <p:tav tm="100000">
                                          <p:val>
                                            <p:fltVal val="0"/>
                                          </p:val>
                                        </p:tav>
                                      </p:tavLst>
                                    </p:anim>
                                    <p:animEffect transition="in" filter="fade">
                                      <p:cBhvr>
                                        <p:cTn id="54" dur="500"/>
                                        <p:tgtEl>
                                          <p:spTgt spid="14"/>
                                        </p:tgtEl>
                                      </p:cBhvr>
                                    </p:animEffect>
                                  </p:childTnLst>
                                </p:cTn>
                              </p:par>
                              <p:par>
                                <p:cTn id="55" presetID="49" presetClass="entr" presetSubtype="0" decel="10000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360"/>
                                          </p:val>
                                        </p:tav>
                                        <p:tav tm="100000">
                                          <p:val>
                                            <p:fltVal val="0"/>
                                          </p:val>
                                        </p:tav>
                                      </p:tavLst>
                                    </p:anim>
                                    <p:animEffect transition="in" filter="fade">
                                      <p:cBhvr>
                                        <p:cTn id="60" dur="500"/>
                                        <p:tgtEl>
                                          <p:spTgt spid="17"/>
                                        </p:tgtEl>
                                      </p:cBhvr>
                                    </p:animEffect>
                                  </p:childTnLst>
                                </p:cTn>
                              </p:par>
                              <p:par>
                                <p:cTn id="61" presetID="49" presetClass="entr" presetSubtype="0" decel="10000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 calcmode="lin" valueType="num">
                                      <p:cBhvr>
                                        <p:cTn id="65" dur="500" fill="hold"/>
                                        <p:tgtEl>
                                          <p:spTgt spid="38"/>
                                        </p:tgtEl>
                                        <p:attrNameLst>
                                          <p:attrName>style.rotation</p:attrName>
                                        </p:attrNameLst>
                                      </p:cBhvr>
                                      <p:tavLst>
                                        <p:tav tm="0">
                                          <p:val>
                                            <p:fltVal val="360"/>
                                          </p:val>
                                        </p:tav>
                                        <p:tav tm="100000">
                                          <p:val>
                                            <p:fltVal val="0"/>
                                          </p:val>
                                        </p:tav>
                                      </p:tavLst>
                                    </p:anim>
                                    <p:animEffect transition="in" filter="fade">
                                      <p:cBhvr>
                                        <p:cTn id="66" dur="500"/>
                                        <p:tgtEl>
                                          <p:spTgt spid="38"/>
                                        </p:tgtEl>
                                      </p:cBhvr>
                                    </p:animEffect>
                                  </p:childTnLst>
                                </p:cTn>
                              </p:par>
                            </p:childTnLst>
                          </p:cTn>
                        </p:par>
                        <p:par>
                          <p:cTn id="67" fill="hold">
                            <p:stCondLst>
                              <p:cond delay="3500"/>
                            </p:stCondLst>
                            <p:childTnLst>
                              <p:par>
                                <p:cTn id="68" presetID="12" presetClass="entr" presetSubtype="4"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additive="base">
                                        <p:cTn id="70" dur="500"/>
                                        <p:tgtEl>
                                          <p:spTgt spid="34"/>
                                        </p:tgtEl>
                                        <p:attrNameLst>
                                          <p:attrName>ppt_y</p:attrName>
                                        </p:attrNameLst>
                                      </p:cBhvr>
                                      <p:tavLst>
                                        <p:tav tm="0">
                                          <p:val>
                                            <p:strVal val="#ppt_y+#ppt_h*1.125000"/>
                                          </p:val>
                                        </p:tav>
                                        <p:tav tm="100000">
                                          <p:val>
                                            <p:strVal val="#ppt_y"/>
                                          </p:val>
                                        </p:tav>
                                      </p:tavLst>
                                    </p:anim>
                                    <p:animEffect transition="in" filter="wipe(up)">
                                      <p:cBhvr>
                                        <p:cTn id="71" dur="500"/>
                                        <p:tgtEl>
                                          <p:spTgt spid="34"/>
                                        </p:tgtEl>
                                      </p:cBhvr>
                                    </p:animEffect>
                                  </p:childTnLst>
                                </p:cTn>
                              </p:par>
                              <p:par>
                                <p:cTn id="72" presetID="12" presetClass="entr" presetSubtype="4" fill="hold" nodeType="with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additive="base">
                                        <p:cTn id="74" dur="500"/>
                                        <p:tgtEl>
                                          <p:spTgt spid="28"/>
                                        </p:tgtEl>
                                        <p:attrNameLst>
                                          <p:attrName>ppt_y</p:attrName>
                                        </p:attrNameLst>
                                      </p:cBhvr>
                                      <p:tavLst>
                                        <p:tav tm="0">
                                          <p:val>
                                            <p:strVal val="#ppt_y+#ppt_h*1.125000"/>
                                          </p:val>
                                        </p:tav>
                                        <p:tav tm="100000">
                                          <p:val>
                                            <p:strVal val="#ppt_y"/>
                                          </p:val>
                                        </p:tav>
                                      </p:tavLst>
                                    </p:anim>
                                    <p:animEffect transition="in" filter="wipe(up)">
                                      <p:cBhvr>
                                        <p:cTn id="75" dur="500"/>
                                        <p:tgtEl>
                                          <p:spTgt spid="28"/>
                                        </p:tgtEl>
                                      </p:cBhvr>
                                    </p:animEffect>
                                  </p:childTnLst>
                                </p:cTn>
                              </p:par>
                              <p:par>
                                <p:cTn id="76" presetID="12" presetClass="entr" presetSubtype="4" fill="hold" nodeType="with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additive="base">
                                        <p:cTn id="78" dur="500"/>
                                        <p:tgtEl>
                                          <p:spTgt spid="25"/>
                                        </p:tgtEl>
                                        <p:attrNameLst>
                                          <p:attrName>ppt_y</p:attrName>
                                        </p:attrNameLst>
                                      </p:cBhvr>
                                      <p:tavLst>
                                        <p:tav tm="0">
                                          <p:val>
                                            <p:strVal val="#ppt_y+#ppt_h*1.125000"/>
                                          </p:val>
                                        </p:tav>
                                        <p:tav tm="100000">
                                          <p:val>
                                            <p:strVal val="#ppt_y"/>
                                          </p:val>
                                        </p:tav>
                                      </p:tavLst>
                                    </p:anim>
                                    <p:animEffect transition="in" filter="wipe(up)">
                                      <p:cBhvr>
                                        <p:cTn id="79" dur="500"/>
                                        <p:tgtEl>
                                          <p:spTgt spid="25"/>
                                        </p:tgtEl>
                                      </p:cBhvr>
                                    </p:animEffect>
                                  </p:childTnLst>
                                </p:cTn>
                              </p:par>
                              <p:par>
                                <p:cTn id="80" presetID="12" presetClass="entr" presetSubtype="1" fill="hold" nodeType="with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p:tgtEl>
                                          <p:spTgt spid="31"/>
                                        </p:tgtEl>
                                        <p:attrNameLst>
                                          <p:attrName>ppt_y</p:attrName>
                                        </p:attrNameLst>
                                      </p:cBhvr>
                                      <p:tavLst>
                                        <p:tav tm="0">
                                          <p:val>
                                            <p:strVal val="#ppt_y-#ppt_h*1.125000"/>
                                          </p:val>
                                        </p:tav>
                                        <p:tav tm="100000">
                                          <p:val>
                                            <p:strVal val="#ppt_y"/>
                                          </p:val>
                                        </p:tav>
                                      </p:tavLst>
                                    </p:anim>
                                    <p:animEffect transition="in" filter="wipe(down)">
                                      <p:cBhvr>
                                        <p:cTn id="83" dur="500"/>
                                        <p:tgtEl>
                                          <p:spTgt spid="31"/>
                                        </p:tgtEl>
                                      </p:cBhvr>
                                    </p:animEffect>
                                  </p:childTnLst>
                                </p:cTn>
                              </p:par>
                              <p:par>
                                <p:cTn id="84" presetID="12" presetClass="entr" presetSubtype="4" fill="hold" nodeType="withEffect">
                                  <p:stCondLst>
                                    <p:cond delay="0"/>
                                  </p:stCondLst>
                                  <p:childTnLst>
                                    <p:set>
                                      <p:cBhvr>
                                        <p:cTn id="85" dur="1" fill="hold">
                                          <p:stCondLst>
                                            <p:cond delay="0"/>
                                          </p:stCondLst>
                                        </p:cTn>
                                        <p:tgtEl>
                                          <p:spTgt spid="45"/>
                                        </p:tgtEl>
                                        <p:attrNameLst>
                                          <p:attrName>style.visibility</p:attrName>
                                        </p:attrNameLst>
                                      </p:cBhvr>
                                      <p:to>
                                        <p:strVal val="visible"/>
                                      </p:to>
                                    </p:set>
                                    <p:anim calcmode="lin" valueType="num">
                                      <p:cBhvr additive="base">
                                        <p:cTn id="86" dur="500"/>
                                        <p:tgtEl>
                                          <p:spTgt spid="45"/>
                                        </p:tgtEl>
                                        <p:attrNameLst>
                                          <p:attrName>ppt_y</p:attrName>
                                        </p:attrNameLst>
                                      </p:cBhvr>
                                      <p:tavLst>
                                        <p:tav tm="0">
                                          <p:val>
                                            <p:strVal val="#ppt_y+#ppt_h*1.125000"/>
                                          </p:val>
                                        </p:tav>
                                        <p:tav tm="100000">
                                          <p:val>
                                            <p:strVal val="#ppt_y"/>
                                          </p:val>
                                        </p:tav>
                                      </p:tavLst>
                                    </p:anim>
                                    <p:animEffect transition="in" filter="wipe(up)">
                                      <p:cBhvr>
                                        <p:cTn id="87" dur="500"/>
                                        <p:tgtEl>
                                          <p:spTgt spid="45"/>
                                        </p:tgtEl>
                                      </p:cBhvr>
                                    </p:animEffect>
                                  </p:childTnLst>
                                </p:cTn>
                              </p:par>
                              <p:par>
                                <p:cTn id="88" presetID="12" presetClass="entr" presetSubtype="1"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500"/>
                                        <p:tgtEl>
                                          <p:spTgt spid="49"/>
                                        </p:tgtEl>
                                        <p:attrNameLst>
                                          <p:attrName>ppt_y</p:attrName>
                                        </p:attrNameLst>
                                      </p:cBhvr>
                                      <p:tavLst>
                                        <p:tav tm="0">
                                          <p:val>
                                            <p:strVal val="#ppt_y-#ppt_h*1.125000"/>
                                          </p:val>
                                        </p:tav>
                                        <p:tav tm="100000">
                                          <p:val>
                                            <p:strVal val="#ppt_y"/>
                                          </p:val>
                                        </p:tav>
                                      </p:tavLst>
                                    </p:anim>
                                    <p:animEffect transition="in" filter="wipe(down)">
                                      <p:cBhvr>
                                        <p:cTn id="9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4" grpId="0" animBg="1"/>
      <p:bldP spid="17" grpId="0" animBg="1"/>
      <p:bldP spid="20" grpId="0" animBg="1"/>
      <p:bldP spid="37" grpId="0" animBg="1"/>
      <p:bldP spid="38" grpId="0" animBg="1"/>
      <p:bldP spid="49" grpId="0"/>
      <p:bldP spid="6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726716" y="2876105"/>
            <a:ext cx="5725220" cy="3063531"/>
          </a:xfrm>
          <a:prstGeom prst="rect">
            <a:avLst/>
          </a:prstGeom>
          <a:noFill/>
        </p:spPr>
        <p:txBody>
          <a:bodyPr wrap="square" rtlCol="0">
            <a:spAutoFit/>
          </a:bodyPr>
          <a:lstStyle/>
          <a:p>
            <a:pPr>
              <a:lnSpc>
                <a:spcPct val="200000"/>
              </a:lnSpc>
            </a:pPr>
            <a:r>
              <a:rPr lang="en-US" altLang="zh-CN" b="1">
                <a:solidFill>
                  <a:schemeClr val="bg2">
                    <a:lumMod val="25000"/>
                  </a:schemeClr>
                </a:solidFill>
                <a:latin typeface="张海山锐谐体" panose="02000000000000000000" pitchFamily="2" charset="-122"/>
                <a:ea typeface="张海山锐谐体" panose="02000000000000000000" pitchFamily="2" charset="-122"/>
              </a:rPr>
              <a:t>1.</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在设备或机械上，加装轮子，是其可以简易移动</a:t>
            </a:r>
            <a:endParaRPr lang="en-US" altLang="zh-CN"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en-US" altLang="zh-CN" b="1">
                <a:solidFill>
                  <a:schemeClr val="bg2">
                    <a:lumMod val="25000"/>
                  </a:schemeClr>
                </a:solidFill>
                <a:latin typeface="张海山锐谐体" panose="02000000000000000000" pitchFamily="2" charset="-122"/>
                <a:ea typeface="张海山锐谐体" panose="02000000000000000000" pitchFamily="2" charset="-122"/>
              </a:rPr>
              <a:t>2.</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不要有孤立的机械配置，集中在一处作业，使生产</a:t>
            </a:r>
          </a:p>
          <a:p>
            <a:pPr>
              <a:lnSpc>
                <a:spcPct val="150000"/>
              </a:lnSpc>
            </a:pP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    线形成多工程操作</a:t>
            </a:r>
            <a:endParaRPr lang="en-US" altLang="zh-CN"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b="1">
                <a:solidFill>
                  <a:schemeClr val="bg2">
                    <a:lumMod val="25000"/>
                  </a:schemeClr>
                </a:solidFill>
                <a:latin typeface="张海山锐谐体" panose="02000000000000000000" pitchFamily="2" charset="-122"/>
                <a:ea typeface="张海山锐谐体" panose="02000000000000000000" pitchFamily="2" charset="-122"/>
              </a:rPr>
              <a:t>3.</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标准化任何人都可以操作的简单作业</a:t>
            </a:r>
            <a:endParaRPr lang="en-US" altLang="zh-CN"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b="1">
                <a:solidFill>
                  <a:schemeClr val="bg2">
                    <a:lumMod val="25000"/>
                  </a:schemeClr>
                </a:solidFill>
                <a:latin typeface="张海山锐谐体" panose="02000000000000000000" pitchFamily="2" charset="-122"/>
                <a:ea typeface="张海山锐谐体" panose="02000000000000000000" pitchFamily="2" charset="-122"/>
              </a:rPr>
              <a:t>4.</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训练员工成为掌握多种技能的能手</a:t>
            </a:r>
            <a:endParaRPr lang="en-US" altLang="zh-CN"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b="1">
                <a:solidFill>
                  <a:schemeClr val="bg2">
                    <a:lumMod val="25000"/>
                  </a:schemeClr>
                </a:solidFill>
                <a:latin typeface="张海山锐谐体" panose="02000000000000000000" pitchFamily="2" charset="-122"/>
                <a:ea typeface="张海山锐谐体" panose="02000000000000000000" pitchFamily="2" charset="-122"/>
              </a:rPr>
              <a:t>5.</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摒弃以工程定员的思想</a:t>
            </a:r>
            <a:endParaRPr lang="ko-KR" altLang="en-US" b="1">
              <a:solidFill>
                <a:schemeClr val="bg2">
                  <a:lumMod val="25000"/>
                </a:schemeClr>
              </a:solidFill>
              <a:latin typeface="张海山锐线体简" panose="02000000000000000000" pitchFamily="2" charset="-122"/>
              <a:ea typeface="张海山锐线体简" panose="02000000000000000000" pitchFamily="2" charset="-122"/>
            </a:endParaRPr>
          </a:p>
        </p:txBody>
      </p:sp>
      <p:grpSp>
        <p:nvGrpSpPr>
          <p:cNvPr id="4" name="组合 3"/>
          <p:cNvGrpSpPr/>
          <p:nvPr/>
        </p:nvGrpSpPr>
        <p:grpSpPr>
          <a:xfrm>
            <a:off x="192242" y="209411"/>
            <a:ext cx="4019936" cy="641470"/>
            <a:chOff x="85010" y="397799"/>
            <a:chExt cx="3241811"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496868"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如何做精益生产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04</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21" name="文本框 20"/>
          <p:cNvSpPr txBox="1"/>
          <p:nvPr/>
        </p:nvSpPr>
        <p:spPr>
          <a:xfrm>
            <a:off x="702957" y="1312547"/>
            <a:ext cx="3278221" cy="769441"/>
          </a:xfrm>
          <a:prstGeom prst="rect">
            <a:avLst/>
          </a:prstGeom>
          <a:noFill/>
        </p:spPr>
        <p:txBody>
          <a:bodyPr wrap="square" rtlCol="0">
            <a:spAutoFit/>
          </a:bodyPr>
          <a:lstStyle/>
          <a:p>
            <a:r>
              <a:rPr lang="zh-CN" altLang="en-US" sz="4400" smtClean="0">
                <a:solidFill>
                  <a:srgbClr val="FFC000"/>
                </a:solidFill>
                <a:latin typeface="张海山锐谐体" panose="02000000000000000000" pitchFamily="2" charset="-122"/>
                <a:ea typeface="张海山锐谐体" panose="02000000000000000000" pitchFamily="2" charset="-122"/>
              </a:rPr>
              <a:t>少人化</a:t>
            </a:r>
            <a:endParaRPr lang="zh-CN" altLang="en-US" sz="4400">
              <a:solidFill>
                <a:srgbClr val="FFC000"/>
              </a:solidFill>
              <a:latin typeface="张海山锐谐体" panose="02000000000000000000" pitchFamily="2" charset="-122"/>
              <a:ea typeface="张海山锐谐体" panose="02000000000000000000" pitchFamily="2" charset="-122"/>
            </a:endParaRPr>
          </a:p>
        </p:txBody>
      </p:sp>
      <p:sp>
        <p:nvSpPr>
          <p:cNvPr id="22" name="文本框 21"/>
          <p:cNvSpPr txBox="1"/>
          <p:nvPr/>
        </p:nvSpPr>
        <p:spPr>
          <a:xfrm>
            <a:off x="756082" y="2090809"/>
            <a:ext cx="5028380" cy="584775"/>
          </a:xfrm>
          <a:prstGeom prst="rect">
            <a:avLst/>
          </a:prstGeom>
          <a:noFill/>
        </p:spPr>
        <p:txBody>
          <a:bodyPr wrap="square" rtlCol="0">
            <a:spAutoFit/>
          </a:bodyPr>
          <a:lstStyle/>
          <a:p>
            <a:r>
              <a:rPr lang="zh-CN" altLang="en-US" sz="1600" b="1" spc="300">
                <a:solidFill>
                  <a:schemeClr val="tx1">
                    <a:lumMod val="95000"/>
                    <a:lumOff val="5000"/>
                  </a:schemeClr>
                </a:solidFill>
                <a:latin typeface="张海山锐线体简" panose="02000000000000000000" pitchFamily="2" charset="-122"/>
                <a:ea typeface="张海山锐线体简" panose="02000000000000000000" pitchFamily="2" charset="-122"/>
              </a:rPr>
              <a:t>为了对应市场变化的要求，以更少的人对应生产，以降低成本</a:t>
            </a:r>
          </a:p>
        </p:txBody>
      </p:sp>
      <p:cxnSp>
        <p:nvCxnSpPr>
          <p:cNvPr id="23" name="直接连接符 22"/>
          <p:cNvCxnSpPr/>
          <p:nvPr/>
        </p:nvCxnSpPr>
        <p:spPr>
          <a:xfrm>
            <a:off x="872597" y="2742424"/>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43531" y="6223895"/>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31708" y="6223895"/>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419884" y="6223895"/>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48293"/>
          <a:stretch/>
        </p:blipFill>
        <p:spPr>
          <a:xfrm>
            <a:off x="6991108" y="0"/>
            <a:ext cx="5200891" cy="6858000"/>
          </a:xfrm>
          <a:prstGeom prst="rect">
            <a:avLst/>
          </a:prstGeom>
        </p:spPr>
      </p:pic>
      <p:grpSp>
        <p:nvGrpSpPr>
          <p:cNvPr id="2" name="组合 1"/>
          <p:cNvGrpSpPr/>
          <p:nvPr/>
        </p:nvGrpSpPr>
        <p:grpSpPr>
          <a:xfrm>
            <a:off x="5934417" y="5104546"/>
            <a:ext cx="1551798" cy="1156585"/>
            <a:chOff x="10216750" y="334899"/>
            <a:chExt cx="1551798" cy="1156585"/>
          </a:xfrm>
        </p:grpSpPr>
        <p:sp>
          <p:nvSpPr>
            <p:cNvPr id="26" name="矩形 25"/>
            <p:cNvSpPr/>
            <p:nvPr/>
          </p:nvSpPr>
          <p:spPr>
            <a:xfrm>
              <a:off x="10216750" y="334899"/>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8" name="矩形 27"/>
            <p:cNvSpPr/>
            <p:nvPr/>
          </p:nvSpPr>
          <p:spPr>
            <a:xfrm>
              <a:off x="11177026" y="509418"/>
              <a:ext cx="569388"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华文细黑" panose="02010600040101010101" pitchFamily="2" charset="-122"/>
                  <a:ea typeface="华文细黑" panose="02010600040101010101" pitchFamily="2" charset="-122"/>
                </a:rPr>
                <a:t>3</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87738839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ppt_y</p:attrName>
                                        </p:attrNameLst>
                                      </p:cBhvr>
                                      <p:tavLst>
                                        <p:tav tm="0">
                                          <p:val>
                                            <p:strVal val="#ppt_y+#ppt_h*1.125000"/>
                                          </p:val>
                                        </p:tav>
                                        <p:tav tm="100000">
                                          <p:val>
                                            <p:strVal val="#ppt_y"/>
                                          </p:val>
                                        </p:tav>
                                      </p:tavLst>
                                    </p:anim>
                                    <p:animEffect transition="in" filter="wipe(up)">
                                      <p:cBhvr>
                                        <p:cTn id="16" dur="500"/>
                                        <p:tgtEl>
                                          <p:spTgt spid="2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7" presetClass="entr" presetSubtype="1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87552" y="540972"/>
            <a:ext cx="3278221" cy="707886"/>
          </a:xfrm>
          <a:prstGeom prst="rect">
            <a:avLst/>
          </a:prstGeom>
          <a:noFill/>
        </p:spPr>
        <p:txBody>
          <a:bodyPr wrap="square" rtlCol="0">
            <a:spAutoFit/>
          </a:bodyPr>
          <a:lstStyle/>
          <a:p>
            <a:pPr algn="ctr"/>
            <a:r>
              <a:rPr lang="zh-CN" altLang="en-US" sz="4000" smtClean="0">
                <a:solidFill>
                  <a:srgbClr val="FFC000"/>
                </a:solidFill>
                <a:latin typeface="张海山锐谐体" panose="02000000000000000000" pitchFamily="2" charset="-122"/>
                <a:ea typeface="张海山锐谐体" panose="02000000000000000000" pitchFamily="2" charset="-122"/>
              </a:rPr>
              <a:t>多工程操作</a:t>
            </a:r>
            <a:endParaRPr lang="zh-CN" altLang="en-US" sz="4000">
              <a:solidFill>
                <a:srgbClr val="FFC000"/>
              </a:solidFill>
              <a:latin typeface="张海山锐谐体" panose="02000000000000000000" pitchFamily="2" charset="-122"/>
              <a:ea typeface="张海山锐谐体" panose="02000000000000000000" pitchFamily="2" charset="-122"/>
            </a:endParaRPr>
          </a:p>
        </p:txBody>
      </p:sp>
      <p:sp>
        <p:nvSpPr>
          <p:cNvPr id="22" name="文本框 21"/>
          <p:cNvSpPr txBox="1"/>
          <p:nvPr/>
        </p:nvSpPr>
        <p:spPr>
          <a:xfrm>
            <a:off x="518938" y="1210726"/>
            <a:ext cx="5525471" cy="646331"/>
          </a:xfrm>
          <a:prstGeom prst="rect">
            <a:avLst/>
          </a:prstGeom>
          <a:noFill/>
        </p:spPr>
        <p:txBody>
          <a:bodyPr wrap="square" rtlCol="0">
            <a:spAutoFit/>
          </a:bodyPr>
          <a:lstStyle/>
          <a:p>
            <a:r>
              <a:rPr lang="zh-CN" altLang="en-US" b="1" spc="300">
                <a:solidFill>
                  <a:schemeClr val="tx1">
                    <a:lumMod val="95000"/>
                    <a:lumOff val="5000"/>
                  </a:schemeClr>
                </a:solidFill>
                <a:latin typeface="张海山锐线体简" panose="02000000000000000000" pitchFamily="2" charset="-122"/>
                <a:ea typeface="张海山锐线体简" panose="02000000000000000000" pitchFamily="2" charset="-122"/>
              </a:rPr>
              <a:t>为了对应市场不断变化的要求，力求以更少的人对应生产，以降低成本</a:t>
            </a:r>
          </a:p>
        </p:txBody>
      </p:sp>
      <p:cxnSp>
        <p:nvCxnSpPr>
          <p:cNvPr id="23" name="直接连接符 22"/>
          <p:cNvCxnSpPr/>
          <p:nvPr/>
        </p:nvCxnSpPr>
        <p:spPr>
          <a:xfrm>
            <a:off x="634947" y="1953965"/>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826214" y="584825"/>
            <a:ext cx="1551798" cy="1156585"/>
            <a:chOff x="10216750" y="334899"/>
            <a:chExt cx="1551798" cy="1156585"/>
          </a:xfrm>
        </p:grpSpPr>
        <p:sp>
          <p:nvSpPr>
            <p:cNvPr id="26" name="矩形 25"/>
            <p:cNvSpPr/>
            <p:nvPr/>
          </p:nvSpPr>
          <p:spPr>
            <a:xfrm>
              <a:off x="10216750" y="334899"/>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8" name="矩形 27"/>
            <p:cNvSpPr/>
            <p:nvPr/>
          </p:nvSpPr>
          <p:spPr>
            <a:xfrm>
              <a:off x="11177026" y="509418"/>
              <a:ext cx="569388"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华文细黑" panose="02010600040101010101" pitchFamily="2" charset="-122"/>
                  <a:ea typeface="华文细黑" panose="02010600040101010101" pitchFamily="2" charset="-122"/>
                </a:rPr>
                <a:t>4</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grpSp>
      <p:grpSp>
        <p:nvGrpSpPr>
          <p:cNvPr id="11" name="组合 10"/>
          <p:cNvGrpSpPr/>
          <p:nvPr/>
        </p:nvGrpSpPr>
        <p:grpSpPr>
          <a:xfrm>
            <a:off x="6021200" y="3436649"/>
            <a:ext cx="1725613" cy="1362076"/>
            <a:chOff x="6021200" y="3436649"/>
            <a:chExt cx="1725613" cy="1362076"/>
          </a:xfrm>
        </p:grpSpPr>
        <p:sp>
          <p:nvSpPr>
            <p:cNvPr id="24" name="MH_Other_1"/>
            <p:cNvSpPr/>
            <p:nvPr/>
          </p:nvSpPr>
          <p:spPr bwMode="auto">
            <a:xfrm>
              <a:off x="6021200" y="3436649"/>
              <a:ext cx="1725613" cy="681038"/>
            </a:xfrm>
            <a:custGeom>
              <a:avLst/>
              <a:gdLst>
                <a:gd name="T0" fmla="*/ 824 w 1302"/>
                <a:gd name="T1" fmla="*/ 0 h 514"/>
                <a:gd name="T2" fmla="*/ 513 w 1302"/>
                <a:gd name="T3" fmla="*/ 0 h 514"/>
                <a:gd name="T4" fmla="*/ 0 w 1302"/>
                <a:gd name="T5" fmla="*/ 514 h 514"/>
                <a:gd name="T6" fmla="*/ 1302 w 1302"/>
                <a:gd name="T7" fmla="*/ 514 h 514"/>
                <a:gd name="T8" fmla="*/ 824 w 1302"/>
                <a:gd name="T9" fmla="*/ 0 h 514"/>
              </a:gdLst>
              <a:ahLst/>
              <a:cxnLst>
                <a:cxn ang="0">
                  <a:pos x="T0" y="T1"/>
                </a:cxn>
                <a:cxn ang="0">
                  <a:pos x="T2" y="T3"/>
                </a:cxn>
                <a:cxn ang="0">
                  <a:pos x="T4" y="T5"/>
                </a:cxn>
                <a:cxn ang="0">
                  <a:pos x="T6" y="T7"/>
                </a:cxn>
                <a:cxn ang="0">
                  <a:pos x="T8" y="T9"/>
                </a:cxn>
              </a:cxnLst>
              <a:rect l="0" t="0" r="r" b="b"/>
              <a:pathLst>
                <a:path w="1302" h="514">
                  <a:moveTo>
                    <a:pt x="824" y="0"/>
                  </a:moveTo>
                  <a:lnTo>
                    <a:pt x="513" y="0"/>
                  </a:lnTo>
                  <a:lnTo>
                    <a:pt x="0" y="514"/>
                  </a:lnTo>
                  <a:lnTo>
                    <a:pt x="1302" y="514"/>
                  </a:lnTo>
                  <a:lnTo>
                    <a:pt x="824" y="0"/>
                  </a:lnTo>
                  <a:close/>
                </a:path>
              </a:pathLst>
            </a:custGeom>
            <a:solidFill>
              <a:srgbClr val="FFD85D"/>
            </a:solidFill>
            <a:ln>
              <a:noFill/>
            </a:ln>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Calibri" panose="020F0502020204030204"/>
                <a:ea typeface="宋体" panose="02010600030101010101" pitchFamily="2" charset="-122"/>
              </a:endParaRPr>
            </a:p>
          </p:txBody>
        </p:sp>
        <p:sp>
          <p:nvSpPr>
            <p:cNvPr id="25" name="MH_Other_2"/>
            <p:cNvSpPr/>
            <p:nvPr/>
          </p:nvSpPr>
          <p:spPr bwMode="auto">
            <a:xfrm>
              <a:off x="6021200" y="4117688"/>
              <a:ext cx="1725613" cy="681037"/>
            </a:xfrm>
            <a:custGeom>
              <a:avLst/>
              <a:gdLst>
                <a:gd name="T0" fmla="*/ 824 w 1302"/>
                <a:gd name="T1" fmla="*/ 514 h 514"/>
                <a:gd name="T2" fmla="*/ 513 w 1302"/>
                <a:gd name="T3" fmla="*/ 514 h 514"/>
                <a:gd name="T4" fmla="*/ 0 w 1302"/>
                <a:gd name="T5" fmla="*/ 0 h 514"/>
                <a:gd name="T6" fmla="*/ 1302 w 1302"/>
                <a:gd name="T7" fmla="*/ 0 h 514"/>
                <a:gd name="T8" fmla="*/ 824 w 1302"/>
                <a:gd name="T9" fmla="*/ 514 h 514"/>
              </a:gdLst>
              <a:ahLst/>
              <a:cxnLst>
                <a:cxn ang="0">
                  <a:pos x="T0" y="T1"/>
                </a:cxn>
                <a:cxn ang="0">
                  <a:pos x="T2" y="T3"/>
                </a:cxn>
                <a:cxn ang="0">
                  <a:pos x="T4" y="T5"/>
                </a:cxn>
                <a:cxn ang="0">
                  <a:pos x="T6" y="T7"/>
                </a:cxn>
                <a:cxn ang="0">
                  <a:pos x="T8" y="T9"/>
                </a:cxn>
              </a:cxnLst>
              <a:rect l="0" t="0" r="r" b="b"/>
              <a:pathLst>
                <a:path w="1302" h="514">
                  <a:moveTo>
                    <a:pt x="824" y="514"/>
                  </a:moveTo>
                  <a:lnTo>
                    <a:pt x="513" y="514"/>
                  </a:lnTo>
                  <a:lnTo>
                    <a:pt x="0" y="0"/>
                  </a:lnTo>
                  <a:lnTo>
                    <a:pt x="1302" y="0"/>
                  </a:lnTo>
                  <a:lnTo>
                    <a:pt x="824" y="514"/>
                  </a:lnTo>
                  <a:close/>
                </a:path>
              </a:pathLst>
            </a:custGeom>
            <a:solidFill>
              <a:srgbClr val="FFC000"/>
            </a:solidFill>
            <a:ln>
              <a:noFill/>
            </a:ln>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Calibri" panose="020F0502020204030204"/>
                <a:ea typeface="宋体" panose="02010600030101010101" pitchFamily="2" charset="-122"/>
              </a:endParaRPr>
            </a:p>
          </p:txBody>
        </p:sp>
      </p:grpSp>
      <p:grpSp>
        <p:nvGrpSpPr>
          <p:cNvPr id="12" name="组合 11"/>
          <p:cNvGrpSpPr/>
          <p:nvPr/>
        </p:nvGrpSpPr>
        <p:grpSpPr>
          <a:xfrm>
            <a:off x="4290824" y="3436649"/>
            <a:ext cx="1722438" cy="1362076"/>
            <a:chOff x="4290824" y="3436649"/>
            <a:chExt cx="1722438" cy="1362076"/>
          </a:xfrm>
        </p:grpSpPr>
        <p:sp>
          <p:nvSpPr>
            <p:cNvPr id="32" name="MH_Other_5"/>
            <p:cNvSpPr/>
            <p:nvPr/>
          </p:nvSpPr>
          <p:spPr bwMode="auto">
            <a:xfrm>
              <a:off x="4290824" y="4117688"/>
              <a:ext cx="1722438" cy="681037"/>
            </a:xfrm>
            <a:custGeom>
              <a:avLst/>
              <a:gdLst>
                <a:gd name="T0" fmla="*/ 477 w 1299"/>
                <a:gd name="T1" fmla="*/ 514 h 514"/>
                <a:gd name="T2" fmla="*/ 786 w 1299"/>
                <a:gd name="T3" fmla="*/ 514 h 514"/>
                <a:gd name="T4" fmla="*/ 1299 w 1299"/>
                <a:gd name="T5" fmla="*/ 0 h 514"/>
                <a:gd name="T6" fmla="*/ 0 w 1299"/>
                <a:gd name="T7" fmla="*/ 0 h 514"/>
                <a:gd name="T8" fmla="*/ 477 w 1299"/>
                <a:gd name="T9" fmla="*/ 514 h 514"/>
              </a:gdLst>
              <a:ahLst/>
              <a:cxnLst>
                <a:cxn ang="0">
                  <a:pos x="T0" y="T1"/>
                </a:cxn>
                <a:cxn ang="0">
                  <a:pos x="T2" y="T3"/>
                </a:cxn>
                <a:cxn ang="0">
                  <a:pos x="T4" y="T5"/>
                </a:cxn>
                <a:cxn ang="0">
                  <a:pos x="T6" y="T7"/>
                </a:cxn>
                <a:cxn ang="0">
                  <a:pos x="T8" y="T9"/>
                </a:cxn>
              </a:cxnLst>
              <a:rect l="0" t="0" r="r" b="b"/>
              <a:pathLst>
                <a:path w="1299" h="514">
                  <a:moveTo>
                    <a:pt x="477" y="514"/>
                  </a:moveTo>
                  <a:lnTo>
                    <a:pt x="786" y="514"/>
                  </a:lnTo>
                  <a:lnTo>
                    <a:pt x="1299" y="0"/>
                  </a:lnTo>
                  <a:lnTo>
                    <a:pt x="0" y="0"/>
                  </a:lnTo>
                  <a:lnTo>
                    <a:pt x="477" y="514"/>
                  </a:lnTo>
                  <a:close/>
                </a:path>
              </a:pathLst>
            </a:custGeom>
            <a:solidFill>
              <a:srgbClr val="FFC000"/>
            </a:solidFill>
            <a:ln>
              <a:noFill/>
            </a:ln>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Calibri" panose="020F0502020204030204"/>
                <a:ea typeface="宋体" panose="02010600030101010101" pitchFamily="2" charset="-122"/>
              </a:endParaRPr>
            </a:p>
          </p:txBody>
        </p:sp>
        <p:sp>
          <p:nvSpPr>
            <p:cNvPr id="34" name="MH_Other_6"/>
            <p:cNvSpPr/>
            <p:nvPr/>
          </p:nvSpPr>
          <p:spPr bwMode="auto">
            <a:xfrm>
              <a:off x="4290824" y="3436649"/>
              <a:ext cx="1722438" cy="681038"/>
            </a:xfrm>
            <a:custGeom>
              <a:avLst/>
              <a:gdLst>
                <a:gd name="T0" fmla="*/ 477 w 1299"/>
                <a:gd name="T1" fmla="*/ 0 h 514"/>
                <a:gd name="T2" fmla="*/ 786 w 1299"/>
                <a:gd name="T3" fmla="*/ 0 h 514"/>
                <a:gd name="T4" fmla="*/ 1299 w 1299"/>
                <a:gd name="T5" fmla="*/ 514 h 514"/>
                <a:gd name="T6" fmla="*/ 0 w 1299"/>
                <a:gd name="T7" fmla="*/ 514 h 514"/>
                <a:gd name="T8" fmla="*/ 477 w 1299"/>
                <a:gd name="T9" fmla="*/ 0 h 514"/>
              </a:gdLst>
              <a:ahLst/>
              <a:cxnLst>
                <a:cxn ang="0">
                  <a:pos x="T0" y="T1"/>
                </a:cxn>
                <a:cxn ang="0">
                  <a:pos x="T2" y="T3"/>
                </a:cxn>
                <a:cxn ang="0">
                  <a:pos x="T4" y="T5"/>
                </a:cxn>
                <a:cxn ang="0">
                  <a:pos x="T6" y="T7"/>
                </a:cxn>
                <a:cxn ang="0">
                  <a:pos x="T8" y="T9"/>
                </a:cxn>
              </a:cxnLst>
              <a:rect l="0" t="0" r="r" b="b"/>
              <a:pathLst>
                <a:path w="1299" h="514">
                  <a:moveTo>
                    <a:pt x="477" y="0"/>
                  </a:moveTo>
                  <a:lnTo>
                    <a:pt x="786" y="0"/>
                  </a:lnTo>
                  <a:lnTo>
                    <a:pt x="1299" y="514"/>
                  </a:lnTo>
                  <a:lnTo>
                    <a:pt x="0" y="514"/>
                  </a:lnTo>
                  <a:lnTo>
                    <a:pt x="477" y="0"/>
                  </a:lnTo>
                  <a:close/>
                </a:path>
              </a:pathLst>
            </a:custGeom>
            <a:solidFill>
              <a:srgbClr val="FFD85D"/>
            </a:solidFill>
            <a:ln>
              <a:noFill/>
            </a:ln>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Calibri" panose="020F0502020204030204"/>
                <a:ea typeface="宋体" panose="02010600030101010101" pitchFamily="2" charset="-122"/>
              </a:endParaRPr>
            </a:p>
          </p:txBody>
        </p:sp>
      </p:grpSp>
      <p:grpSp>
        <p:nvGrpSpPr>
          <p:cNvPr id="3" name="组合 2"/>
          <p:cNvGrpSpPr/>
          <p:nvPr/>
        </p:nvGrpSpPr>
        <p:grpSpPr>
          <a:xfrm>
            <a:off x="5332224" y="2319049"/>
            <a:ext cx="1362076" cy="1720850"/>
            <a:chOff x="5332224" y="2319049"/>
            <a:chExt cx="1362076" cy="1720850"/>
          </a:xfrm>
        </p:grpSpPr>
        <p:sp>
          <p:nvSpPr>
            <p:cNvPr id="30" name="MH_Other_3"/>
            <p:cNvSpPr/>
            <p:nvPr/>
          </p:nvSpPr>
          <p:spPr bwMode="auto">
            <a:xfrm>
              <a:off x="5332224" y="2319049"/>
              <a:ext cx="681038" cy="1720850"/>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tx1">
                <a:lumMod val="75000"/>
                <a:lumOff val="25000"/>
              </a:schemeClr>
            </a:solidFill>
            <a:ln>
              <a:noFill/>
            </a:ln>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Calibri" panose="020F0502020204030204"/>
                <a:ea typeface="宋体" panose="02010600030101010101" pitchFamily="2" charset="-122"/>
              </a:endParaRPr>
            </a:p>
          </p:txBody>
        </p:sp>
        <p:sp>
          <p:nvSpPr>
            <p:cNvPr id="31" name="MH_Other_4"/>
            <p:cNvSpPr/>
            <p:nvPr/>
          </p:nvSpPr>
          <p:spPr bwMode="auto">
            <a:xfrm>
              <a:off x="6013263" y="2319049"/>
              <a:ext cx="681037" cy="1720850"/>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tx1">
                <a:lumMod val="85000"/>
                <a:lumOff val="15000"/>
              </a:schemeClr>
            </a:solidFill>
            <a:ln>
              <a:noFill/>
            </a:ln>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Calibri" panose="020F0502020204030204"/>
                <a:ea typeface="宋体" panose="02010600030101010101" pitchFamily="2" charset="-122"/>
              </a:endParaRPr>
            </a:p>
          </p:txBody>
        </p:sp>
      </p:grpSp>
      <p:grpSp>
        <p:nvGrpSpPr>
          <p:cNvPr id="13" name="组合 12"/>
          <p:cNvGrpSpPr/>
          <p:nvPr/>
        </p:nvGrpSpPr>
        <p:grpSpPr>
          <a:xfrm>
            <a:off x="5332224" y="4193887"/>
            <a:ext cx="1362076" cy="1727200"/>
            <a:chOff x="5332224" y="4193887"/>
            <a:chExt cx="1362076" cy="1727200"/>
          </a:xfrm>
        </p:grpSpPr>
        <p:sp>
          <p:nvSpPr>
            <p:cNvPr id="35" name="MH_Other_7"/>
            <p:cNvSpPr/>
            <p:nvPr/>
          </p:nvSpPr>
          <p:spPr bwMode="auto">
            <a:xfrm>
              <a:off x="6013263" y="4193887"/>
              <a:ext cx="681037" cy="1727200"/>
            </a:xfrm>
            <a:custGeom>
              <a:avLst/>
              <a:gdLst>
                <a:gd name="T0" fmla="*/ 514 w 514"/>
                <a:gd name="T1" fmla="*/ 824 h 1302"/>
                <a:gd name="T2" fmla="*/ 514 w 514"/>
                <a:gd name="T3" fmla="*/ 513 h 1302"/>
                <a:gd name="T4" fmla="*/ 0 w 514"/>
                <a:gd name="T5" fmla="*/ 0 h 1302"/>
                <a:gd name="T6" fmla="*/ 0 w 514"/>
                <a:gd name="T7" fmla="*/ 1302 h 1302"/>
                <a:gd name="T8" fmla="*/ 514 w 514"/>
                <a:gd name="T9" fmla="*/ 824 h 1302"/>
              </a:gdLst>
              <a:ahLst/>
              <a:cxnLst>
                <a:cxn ang="0">
                  <a:pos x="T0" y="T1"/>
                </a:cxn>
                <a:cxn ang="0">
                  <a:pos x="T2" y="T3"/>
                </a:cxn>
                <a:cxn ang="0">
                  <a:pos x="T4" y="T5"/>
                </a:cxn>
                <a:cxn ang="0">
                  <a:pos x="T6" y="T7"/>
                </a:cxn>
                <a:cxn ang="0">
                  <a:pos x="T8" y="T9"/>
                </a:cxn>
              </a:cxnLst>
              <a:rect l="0" t="0" r="r" b="b"/>
              <a:pathLst>
                <a:path w="514" h="1302">
                  <a:moveTo>
                    <a:pt x="514" y="824"/>
                  </a:moveTo>
                  <a:lnTo>
                    <a:pt x="514" y="513"/>
                  </a:lnTo>
                  <a:lnTo>
                    <a:pt x="0" y="0"/>
                  </a:lnTo>
                  <a:lnTo>
                    <a:pt x="0" y="1302"/>
                  </a:lnTo>
                  <a:lnTo>
                    <a:pt x="514" y="824"/>
                  </a:lnTo>
                  <a:close/>
                </a:path>
              </a:pathLst>
            </a:custGeom>
            <a:solidFill>
              <a:schemeClr val="tx1">
                <a:lumMod val="85000"/>
                <a:lumOff val="15000"/>
              </a:schemeClr>
            </a:solidFill>
            <a:ln>
              <a:noFill/>
            </a:ln>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Calibri" panose="020F0502020204030204"/>
                <a:ea typeface="宋体" panose="02010600030101010101" pitchFamily="2" charset="-122"/>
              </a:endParaRPr>
            </a:p>
          </p:txBody>
        </p:sp>
        <p:sp>
          <p:nvSpPr>
            <p:cNvPr id="38" name="MH_Other_8"/>
            <p:cNvSpPr/>
            <p:nvPr/>
          </p:nvSpPr>
          <p:spPr bwMode="auto">
            <a:xfrm>
              <a:off x="5332224" y="4193887"/>
              <a:ext cx="681038" cy="1727200"/>
            </a:xfrm>
            <a:custGeom>
              <a:avLst/>
              <a:gdLst>
                <a:gd name="T0" fmla="*/ 0 w 514"/>
                <a:gd name="T1" fmla="*/ 824 h 1302"/>
                <a:gd name="T2" fmla="*/ 0 w 514"/>
                <a:gd name="T3" fmla="*/ 513 h 1302"/>
                <a:gd name="T4" fmla="*/ 514 w 514"/>
                <a:gd name="T5" fmla="*/ 0 h 1302"/>
                <a:gd name="T6" fmla="*/ 514 w 514"/>
                <a:gd name="T7" fmla="*/ 1302 h 1302"/>
                <a:gd name="T8" fmla="*/ 0 w 514"/>
                <a:gd name="T9" fmla="*/ 824 h 1302"/>
              </a:gdLst>
              <a:ahLst/>
              <a:cxnLst>
                <a:cxn ang="0">
                  <a:pos x="T0" y="T1"/>
                </a:cxn>
                <a:cxn ang="0">
                  <a:pos x="T2" y="T3"/>
                </a:cxn>
                <a:cxn ang="0">
                  <a:pos x="T4" y="T5"/>
                </a:cxn>
                <a:cxn ang="0">
                  <a:pos x="T6" y="T7"/>
                </a:cxn>
                <a:cxn ang="0">
                  <a:pos x="T8" y="T9"/>
                </a:cxn>
              </a:cxnLst>
              <a:rect l="0" t="0" r="r" b="b"/>
              <a:pathLst>
                <a:path w="514" h="1302">
                  <a:moveTo>
                    <a:pt x="0" y="824"/>
                  </a:moveTo>
                  <a:lnTo>
                    <a:pt x="0" y="513"/>
                  </a:lnTo>
                  <a:lnTo>
                    <a:pt x="514" y="0"/>
                  </a:lnTo>
                  <a:lnTo>
                    <a:pt x="514" y="1302"/>
                  </a:lnTo>
                  <a:lnTo>
                    <a:pt x="0" y="824"/>
                  </a:lnTo>
                  <a:close/>
                </a:path>
              </a:pathLst>
            </a:custGeom>
            <a:solidFill>
              <a:schemeClr val="tx1">
                <a:lumMod val="75000"/>
                <a:lumOff val="25000"/>
              </a:schemeClr>
            </a:solidFill>
            <a:ln>
              <a:noFill/>
            </a:ln>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Calibri" panose="020F0502020204030204"/>
                <a:ea typeface="宋体" panose="02010600030101010101" pitchFamily="2" charset="-122"/>
              </a:endParaRPr>
            </a:p>
          </p:txBody>
        </p:sp>
      </p:grpSp>
      <p:sp>
        <p:nvSpPr>
          <p:cNvPr id="39" name="MH_Other_9"/>
          <p:cNvSpPr>
            <a:spLocks noChangeAspect="1" noEditPoints="1"/>
          </p:cNvSpPr>
          <p:nvPr/>
        </p:nvSpPr>
        <p:spPr bwMode="auto">
          <a:xfrm>
            <a:off x="5002024" y="3906549"/>
            <a:ext cx="414338" cy="420688"/>
          </a:xfrm>
          <a:custGeom>
            <a:avLst/>
            <a:gdLst>
              <a:gd name="T0" fmla="*/ 760006211 w 104"/>
              <a:gd name="T1" fmla="*/ 595884000 h 105"/>
              <a:gd name="T2" fmla="*/ 760006211 w 104"/>
              <a:gd name="T3" fmla="*/ 297942000 h 105"/>
              <a:gd name="T4" fmla="*/ 592544419 w 104"/>
              <a:gd name="T5" fmla="*/ 297942000 h 105"/>
              <a:gd name="T6" fmla="*/ 592544419 w 104"/>
              <a:gd name="T7" fmla="*/ 595884000 h 105"/>
              <a:gd name="T8" fmla="*/ 309153610 w 104"/>
              <a:gd name="T9" fmla="*/ 595884000 h 105"/>
              <a:gd name="T10" fmla="*/ 309153610 w 104"/>
              <a:gd name="T11" fmla="*/ 764286000 h 105"/>
              <a:gd name="T12" fmla="*/ 592544419 w 104"/>
              <a:gd name="T13" fmla="*/ 764286000 h 105"/>
              <a:gd name="T14" fmla="*/ 592544419 w 104"/>
              <a:gd name="T15" fmla="*/ 1062228000 h 105"/>
              <a:gd name="T16" fmla="*/ 760006211 w 104"/>
              <a:gd name="T17" fmla="*/ 1062228000 h 105"/>
              <a:gd name="T18" fmla="*/ 760006211 w 104"/>
              <a:gd name="T19" fmla="*/ 764286000 h 105"/>
              <a:gd name="T20" fmla="*/ 1043397020 w 104"/>
              <a:gd name="T21" fmla="*/ 764286000 h 105"/>
              <a:gd name="T22" fmla="*/ 1043397020 w 104"/>
              <a:gd name="T23" fmla="*/ 595884000 h 105"/>
              <a:gd name="T24" fmla="*/ 760006211 w 104"/>
              <a:gd name="T25" fmla="*/ 595884000 h 105"/>
              <a:gd name="T26" fmla="*/ 669836408 w 104"/>
              <a:gd name="T27" fmla="*/ 0 h 105"/>
              <a:gd name="T28" fmla="*/ 0 w 104"/>
              <a:gd name="T29" fmla="*/ 686562000 h 105"/>
              <a:gd name="T30" fmla="*/ 669836408 w 104"/>
              <a:gd name="T31" fmla="*/ 1360170000 h 105"/>
              <a:gd name="T32" fmla="*/ 1339669229 w 104"/>
              <a:gd name="T33" fmla="*/ 686562000 h 105"/>
              <a:gd name="T34" fmla="*/ 669836408 w 104"/>
              <a:gd name="T35" fmla="*/ 0 h 105"/>
              <a:gd name="T36" fmla="*/ 669836408 w 104"/>
              <a:gd name="T37" fmla="*/ 1204722000 h 105"/>
              <a:gd name="T38" fmla="*/ 154576805 w 104"/>
              <a:gd name="T39" fmla="*/ 686562000 h 105"/>
              <a:gd name="T40" fmla="*/ 669836408 w 104"/>
              <a:gd name="T41" fmla="*/ 155448000 h 105"/>
              <a:gd name="T42" fmla="*/ 1197973825 w 104"/>
              <a:gd name="T43" fmla="*/ 686562000 h 105"/>
              <a:gd name="T44" fmla="*/ 669836408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Arial" panose="020B0604020202020204" pitchFamily="34" charset="0"/>
              <a:ea typeface="宋体" panose="02010600030101010101" pitchFamily="2" charset="-122"/>
            </a:endParaRPr>
          </a:p>
        </p:txBody>
      </p:sp>
      <p:sp>
        <p:nvSpPr>
          <p:cNvPr id="40" name="MH_Other_10"/>
          <p:cNvSpPr>
            <a:spLocks noChangeAspect="1" noEditPoints="1"/>
          </p:cNvSpPr>
          <p:nvPr/>
        </p:nvSpPr>
        <p:spPr bwMode="auto">
          <a:xfrm>
            <a:off x="5787838" y="4876512"/>
            <a:ext cx="466725" cy="423862"/>
          </a:xfrm>
          <a:custGeom>
            <a:avLst/>
            <a:gdLst>
              <a:gd name="T0" fmla="*/ 812168355 w 106"/>
              <a:gd name="T1" fmla="*/ 969364271 h 95"/>
              <a:gd name="T2" fmla="*/ 577891455 w 106"/>
              <a:gd name="T3" fmla="*/ 1144165830 h 95"/>
              <a:gd name="T4" fmla="*/ 577891455 w 106"/>
              <a:gd name="T5" fmla="*/ 889907201 h 95"/>
              <a:gd name="T6" fmla="*/ 312371836 w 106"/>
              <a:gd name="T7" fmla="*/ 492625845 h 95"/>
              <a:gd name="T8" fmla="*/ 0 w 106"/>
              <a:gd name="T9" fmla="*/ 874015787 h 95"/>
              <a:gd name="T10" fmla="*/ 624743672 w 106"/>
              <a:gd name="T11" fmla="*/ 1303079970 h 95"/>
              <a:gd name="T12" fmla="*/ 827789714 w 106"/>
              <a:gd name="T13" fmla="*/ 1287188556 h 95"/>
              <a:gd name="T14" fmla="*/ 1046449208 w 106"/>
              <a:gd name="T15" fmla="*/ 1509664358 h 95"/>
              <a:gd name="T16" fmla="*/ 983975632 w 106"/>
              <a:gd name="T17" fmla="*/ 1239514314 h 95"/>
              <a:gd name="T18" fmla="*/ 1249491297 w 106"/>
              <a:gd name="T19" fmla="*/ 953472857 h 95"/>
              <a:gd name="T20" fmla="*/ 999593038 w 106"/>
              <a:gd name="T21" fmla="*/ 985255685 h 95"/>
              <a:gd name="T22" fmla="*/ 812168355 w 106"/>
              <a:gd name="T23" fmla="*/ 969364271 h 95"/>
              <a:gd name="T24" fmla="*/ 1030831803 w 106"/>
              <a:gd name="T25" fmla="*/ 0 h 95"/>
              <a:gd name="T26" fmla="*/ 406084177 w 106"/>
              <a:gd name="T27" fmla="*/ 429064183 h 95"/>
              <a:gd name="T28" fmla="*/ 671599842 w 106"/>
              <a:gd name="T29" fmla="*/ 794558717 h 95"/>
              <a:gd name="T30" fmla="*/ 671599842 w 106"/>
              <a:gd name="T31" fmla="*/ 969364271 h 95"/>
              <a:gd name="T32" fmla="*/ 843407120 w 106"/>
              <a:gd name="T33" fmla="*/ 842232959 h 95"/>
              <a:gd name="T34" fmla="*/ 1030831803 w 106"/>
              <a:gd name="T35" fmla="*/ 874015787 h 95"/>
              <a:gd name="T36" fmla="*/ 1655575475 w 106"/>
              <a:gd name="T37" fmla="*/ 42906418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Arial" panose="020B0604020202020204" pitchFamily="34" charset="0"/>
              <a:ea typeface="宋体" panose="02010600030101010101" pitchFamily="2" charset="-122"/>
            </a:endParaRPr>
          </a:p>
        </p:txBody>
      </p:sp>
      <p:sp>
        <p:nvSpPr>
          <p:cNvPr id="41" name="MH_Other_11"/>
          <p:cNvSpPr>
            <a:spLocks noChangeAspect="1" noEditPoints="1"/>
          </p:cNvSpPr>
          <p:nvPr/>
        </p:nvSpPr>
        <p:spPr bwMode="auto">
          <a:xfrm>
            <a:off x="6535549" y="3884325"/>
            <a:ext cx="698500" cy="404813"/>
          </a:xfrm>
          <a:custGeom>
            <a:avLst/>
            <a:gdLst>
              <a:gd name="T0" fmla="*/ 2147483646 w 132"/>
              <a:gd name="T1" fmla="*/ 764997897 h 67"/>
              <a:gd name="T2" fmla="*/ 2147483646 w 132"/>
              <a:gd name="T3" fmla="*/ 941536290 h 67"/>
              <a:gd name="T4" fmla="*/ 2147483646 w 132"/>
              <a:gd name="T5" fmla="*/ 1088649810 h 67"/>
              <a:gd name="T6" fmla="*/ 2147483646 w 132"/>
              <a:gd name="T7" fmla="*/ 1618259564 h 67"/>
              <a:gd name="T8" fmla="*/ 2147483646 w 132"/>
              <a:gd name="T9" fmla="*/ 1618259564 h 67"/>
              <a:gd name="T10" fmla="*/ 2147483646 w 132"/>
              <a:gd name="T11" fmla="*/ 1441721171 h 67"/>
              <a:gd name="T12" fmla="*/ 2147483646 w 132"/>
              <a:gd name="T13" fmla="*/ 1971336351 h 67"/>
              <a:gd name="T14" fmla="*/ 2147483646 w 132"/>
              <a:gd name="T15" fmla="*/ 1971336351 h 67"/>
              <a:gd name="T16" fmla="*/ 2147483646 w 132"/>
              <a:gd name="T17" fmla="*/ 1765378510 h 67"/>
              <a:gd name="T18" fmla="*/ 2147483646 w 132"/>
              <a:gd name="T19" fmla="*/ 1971336351 h 67"/>
              <a:gd name="T20" fmla="*/ 2147483646 w 132"/>
              <a:gd name="T21" fmla="*/ 1971336351 h 67"/>
              <a:gd name="T22" fmla="*/ 2147483646 w 132"/>
              <a:gd name="T23" fmla="*/ 1441721171 h 67"/>
              <a:gd name="T24" fmla="*/ 2147483646 w 132"/>
              <a:gd name="T25" fmla="*/ 1618259564 h 67"/>
              <a:gd name="T26" fmla="*/ 2147483646 w 132"/>
              <a:gd name="T27" fmla="*/ 1618259564 h 67"/>
              <a:gd name="T28" fmla="*/ 2147483646 w 132"/>
              <a:gd name="T29" fmla="*/ 1088649810 h 67"/>
              <a:gd name="T30" fmla="*/ 2147483646 w 132"/>
              <a:gd name="T31" fmla="*/ 941536290 h 67"/>
              <a:gd name="T32" fmla="*/ 2147483646 w 132"/>
              <a:gd name="T33" fmla="*/ 764997897 h 67"/>
              <a:gd name="T34" fmla="*/ 405775621 w 132"/>
              <a:gd name="T35" fmla="*/ 764997897 h 67"/>
              <a:gd name="T36" fmla="*/ 247974518 w 132"/>
              <a:gd name="T37" fmla="*/ 941536290 h 67"/>
              <a:gd name="T38" fmla="*/ 293061226 w 132"/>
              <a:gd name="T39" fmla="*/ 1088649810 h 67"/>
              <a:gd name="T40" fmla="*/ 45086708 w 132"/>
              <a:gd name="T41" fmla="*/ 1618259564 h 67"/>
              <a:gd name="T42" fmla="*/ 67627687 w 132"/>
              <a:gd name="T43" fmla="*/ 1618259564 h 67"/>
              <a:gd name="T44" fmla="*/ 247974518 w 132"/>
              <a:gd name="T45" fmla="*/ 1441721171 h 67"/>
              <a:gd name="T46" fmla="*/ 157801102 w 132"/>
              <a:gd name="T47" fmla="*/ 1971336351 h 67"/>
              <a:gd name="T48" fmla="*/ 293061226 w 132"/>
              <a:gd name="T49" fmla="*/ 1971336351 h 67"/>
              <a:gd name="T50" fmla="*/ 405775621 w 132"/>
              <a:gd name="T51" fmla="*/ 1765378510 h 67"/>
              <a:gd name="T52" fmla="*/ 495949036 w 132"/>
              <a:gd name="T53" fmla="*/ 1971336351 h 67"/>
              <a:gd name="T54" fmla="*/ 631209160 w 132"/>
              <a:gd name="T55" fmla="*/ 1971336351 h 67"/>
              <a:gd name="T56" fmla="*/ 541035744 w 132"/>
              <a:gd name="T57" fmla="*/ 1441721171 h 67"/>
              <a:gd name="T58" fmla="*/ 721377825 w 132"/>
              <a:gd name="T59" fmla="*/ 1618259564 h 67"/>
              <a:gd name="T60" fmla="*/ 743923555 w 132"/>
              <a:gd name="T61" fmla="*/ 1618259564 h 67"/>
              <a:gd name="T62" fmla="*/ 495949036 w 132"/>
              <a:gd name="T63" fmla="*/ 1088649810 h 67"/>
              <a:gd name="T64" fmla="*/ 541035744 w 132"/>
              <a:gd name="T65" fmla="*/ 941536290 h 67"/>
              <a:gd name="T66" fmla="*/ 405775621 w 132"/>
              <a:gd name="T67" fmla="*/ 764997897 h 67"/>
              <a:gd name="T68" fmla="*/ 1510388088 w 132"/>
              <a:gd name="T69" fmla="*/ 0 h 67"/>
              <a:gd name="T70" fmla="*/ 1284954548 w 132"/>
              <a:gd name="T71" fmla="*/ 294227039 h 67"/>
              <a:gd name="T72" fmla="*/ 1352586985 w 132"/>
              <a:gd name="T73" fmla="*/ 529615181 h 67"/>
              <a:gd name="T74" fmla="*/ 946811365 w 132"/>
              <a:gd name="T75" fmla="*/ 1382876848 h 67"/>
              <a:gd name="T76" fmla="*/ 991898073 w 132"/>
              <a:gd name="T77" fmla="*/ 1412301722 h 67"/>
              <a:gd name="T78" fmla="*/ 1262413570 w 132"/>
              <a:gd name="T79" fmla="*/ 1118069258 h 67"/>
              <a:gd name="T80" fmla="*/ 1127153446 w 132"/>
              <a:gd name="T81" fmla="*/ 1971336351 h 67"/>
              <a:gd name="T82" fmla="*/ 1352586985 w 132"/>
              <a:gd name="T83" fmla="*/ 1971336351 h 67"/>
              <a:gd name="T84" fmla="*/ 1510388088 w 132"/>
              <a:gd name="T85" fmla="*/ 1618259564 h 67"/>
              <a:gd name="T86" fmla="*/ 1668189190 w 132"/>
              <a:gd name="T87" fmla="*/ 1971336351 h 67"/>
              <a:gd name="T88" fmla="*/ 1893622730 w 132"/>
              <a:gd name="T89" fmla="*/ 1971336351 h 67"/>
              <a:gd name="T90" fmla="*/ 1758362606 w 132"/>
              <a:gd name="T91" fmla="*/ 1118069258 h 67"/>
              <a:gd name="T92" fmla="*/ 2028878103 w 132"/>
              <a:gd name="T93" fmla="*/ 1412301722 h 67"/>
              <a:gd name="T94" fmla="*/ 2073964811 w 132"/>
              <a:gd name="T95" fmla="*/ 1382876848 h 67"/>
              <a:gd name="T96" fmla="*/ 1668189190 w 132"/>
              <a:gd name="T97" fmla="*/ 529615181 h 67"/>
              <a:gd name="T98" fmla="*/ 1735816877 w 132"/>
              <a:gd name="T99" fmla="*/ 294227039 h 67"/>
              <a:gd name="T100" fmla="*/ 1510388088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Arial" panose="020B0604020202020204" pitchFamily="34" charset="0"/>
              <a:ea typeface="宋体" panose="02010600030101010101" pitchFamily="2" charset="-122"/>
            </a:endParaRPr>
          </a:p>
        </p:txBody>
      </p:sp>
      <p:sp>
        <p:nvSpPr>
          <p:cNvPr id="42" name="MH_Other_12"/>
          <p:cNvSpPr>
            <a:spLocks noChangeAspect="1" noEditPoints="1"/>
          </p:cNvSpPr>
          <p:nvPr/>
        </p:nvSpPr>
        <p:spPr bwMode="auto">
          <a:xfrm>
            <a:off x="5786249" y="2969924"/>
            <a:ext cx="469900" cy="420688"/>
          </a:xfrm>
          <a:custGeom>
            <a:avLst/>
            <a:gdLst>
              <a:gd name="T0" fmla="*/ 341775088 w 254"/>
              <a:gd name="T1" fmla="*/ 445069564 h 228"/>
              <a:gd name="T2" fmla="*/ 289406338 w 254"/>
              <a:gd name="T3" fmla="*/ 445069564 h 228"/>
              <a:gd name="T4" fmla="*/ 289406338 w 254"/>
              <a:gd name="T5" fmla="*/ 489026520 h 228"/>
              <a:gd name="T6" fmla="*/ 341775088 w 254"/>
              <a:gd name="T7" fmla="*/ 489026520 h 228"/>
              <a:gd name="T8" fmla="*/ 341775088 w 254"/>
              <a:gd name="T9" fmla="*/ 445069564 h 228"/>
              <a:gd name="T10" fmla="*/ 118517963 w 254"/>
              <a:gd name="T11" fmla="*/ 299461112 h 228"/>
              <a:gd name="T12" fmla="*/ 355555550 w 254"/>
              <a:gd name="T13" fmla="*/ 71430468 h 228"/>
              <a:gd name="T14" fmla="*/ 584323863 w 254"/>
              <a:gd name="T15" fmla="*/ 299461112 h 228"/>
              <a:gd name="T16" fmla="*/ 151593400 w 254"/>
              <a:gd name="T17" fmla="*/ 299461112 h 228"/>
              <a:gd name="T18" fmla="*/ 118517963 w 254"/>
              <a:gd name="T19" fmla="*/ 299461112 h 228"/>
              <a:gd name="T20" fmla="*/ 355555550 w 254"/>
              <a:gd name="T21" fmla="*/ 0 h 228"/>
              <a:gd name="T22" fmla="*/ 333505813 w 254"/>
              <a:gd name="T23" fmla="*/ 19230961 h 228"/>
              <a:gd name="T24" fmla="*/ 41343050 w 254"/>
              <a:gd name="T25" fmla="*/ 307702006 h 228"/>
              <a:gd name="T26" fmla="*/ 0 w 254"/>
              <a:gd name="T27" fmla="*/ 351660619 h 228"/>
              <a:gd name="T28" fmla="*/ 146080550 w 254"/>
              <a:gd name="T29" fmla="*/ 351660619 h 228"/>
              <a:gd name="T30" fmla="*/ 146080550 w 254"/>
              <a:gd name="T31" fmla="*/ 626394079 h 228"/>
              <a:gd name="T32" fmla="*/ 190181688 w 254"/>
              <a:gd name="T33" fmla="*/ 626394079 h 228"/>
              <a:gd name="T34" fmla="*/ 190181688 w 254"/>
              <a:gd name="T35" fmla="*/ 351660619 h 228"/>
              <a:gd name="T36" fmla="*/ 498881338 w 254"/>
              <a:gd name="T37" fmla="*/ 351660619 h 228"/>
              <a:gd name="T38" fmla="*/ 498881338 w 254"/>
              <a:gd name="T39" fmla="*/ 626394079 h 228"/>
              <a:gd name="T40" fmla="*/ 542980813 w 254"/>
              <a:gd name="T41" fmla="*/ 626394079 h 228"/>
              <a:gd name="T42" fmla="*/ 542980813 w 254"/>
              <a:gd name="T43" fmla="*/ 351660619 h 228"/>
              <a:gd name="T44" fmla="*/ 700087063 w 254"/>
              <a:gd name="T45" fmla="*/ 351660619 h 228"/>
              <a:gd name="T46" fmla="*/ 661498775 w 254"/>
              <a:gd name="T47" fmla="*/ 307702006 h 228"/>
              <a:gd name="T48" fmla="*/ 667011625 w 254"/>
              <a:gd name="T49" fmla="*/ 299461112 h 228"/>
              <a:gd name="T50" fmla="*/ 661498775 w 254"/>
              <a:gd name="T51" fmla="*/ 307702006 h 228"/>
              <a:gd name="T52" fmla="*/ 366581250 w 254"/>
              <a:gd name="T53" fmla="*/ 19230961 h 228"/>
              <a:gd name="T54" fmla="*/ 355555550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ln>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Arial" panose="020B0604020202020204" pitchFamily="34" charset="0"/>
              <a:ea typeface="宋体" panose="02010600030101010101" pitchFamily="2" charset="-122"/>
            </a:endParaRPr>
          </a:p>
        </p:txBody>
      </p:sp>
      <p:sp>
        <p:nvSpPr>
          <p:cNvPr id="43" name="MH_SubTitle_1"/>
          <p:cNvSpPr txBox="1">
            <a:spLocks noChangeArrowheads="1"/>
          </p:cNvSpPr>
          <p:nvPr/>
        </p:nvSpPr>
        <p:spPr bwMode="auto">
          <a:xfrm>
            <a:off x="7026929" y="2339166"/>
            <a:ext cx="4139627"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en-US" altLang="zh-CN" sz="2000">
                <a:solidFill>
                  <a:schemeClr val="bg2">
                    <a:lumMod val="25000"/>
                  </a:schemeClr>
                </a:solidFill>
                <a:latin typeface="张海山锐谐体" panose="02000000000000000000" pitchFamily="2" charset="-122"/>
                <a:ea typeface="张海山锐谐体" panose="02000000000000000000" pitchFamily="2" charset="-122"/>
              </a:rPr>
              <a:t>1.</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明确划分人与机械的工作，作业者尽可能让</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机器独立</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作业，人与机械保持分离状态</a:t>
            </a:r>
            <a:endParaRPr lang="ko-KR" altLang="en-US"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4" name="MH_Other_13"/>
          <p:cNvSpPr txBox="1">
            <a:spLocks noChangeArrowheads="1"/>
          </p:cNvSpPr>
          <p:nvPr/>
        </p:nvSpPr>
        <p:spPr bwMode="auto">
          <a:xfrm>
            <a:off x="6413312" y="2287299"/>
            <a:ext cx="633412"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rgbClr val="FFC000"/>
                </a:solidFill>
                <a:latin typeface="张海山锐谐体" panose="02000000000000000000" pitchFamily="2" charset="-122"/>
                <a:ea typeface="张海山锐谐体" panose="02000000000000000000" pitchFamily="2" charset="-122"/>
              </a:rPr>
              <a:t>01</a:t>
            </a:r>
            <a:endParaRPr lang="zh-CN" altLang="en-US" sz="3000">
              <a:solidFill>
                <a:srgbClr val="FFC000"/>
              </a:solidFill>
              <a:latin typeface="张海山锐谐体" panose="02000000000000000000" pitchFamily="2" charset="-122"/>
              <a:ea typeface="张海山锐谐体" panose="02000000000000000000" pitchFamily="2" charset="-122"/>
            </a:endParaRPr>
          </a:p>
        </p:txBody>
      </p:sp>
      <p:sp>
        <p:nvSpPr>
          <p:cNvPr id="45" name="MH_SubTitle_2"/>
          <p:cNvSpPr txBox="1">
            <a:spLocks noChangeArrowheads="1"/>
          </p:cNvSpPr>
          <p:nvPr/>
        </p:nvSpPr>
        <p:spPr bwMode="auto">
          <a:xfrm>
            <a:off x="8171463" y="4165899"/>
            <a:ext cx="306251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just"/>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生产线作成</a:t>
            </a: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U</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字形，机械设备改成自动化</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6" name="MH_Other_14"/>
          <p:cNvSpPr txBox="1">
            <a:spLocks noChangeArrowheads="1"/>
          </p:cNvSpPr>
          <p:nvPr/>
        </p:nvSpPr>
        <p:spPr bwMode="auto">
          <a:xfrm>
            <a:off x="7470587" y="4284374"/>
            <a:ext cx="633412"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tx1">
                    <a:lumMod val="85000"/>
                    <a:lumOff val="15000"/>
                  </a:schemeClr>
                </a:solidFill>
                <a:latin typeface="张海山锐谐体" panose="02000000000000000000" pitchFamily="2" charset="-122"/>
                <a:ea typeface="张海山锐谐体" panose="02000000000000000000" pitchFamily="2" charset="-122"/>
              </a:rPr>
              <a:t>02</a:t>
            </a:r>
            <a:endParaRPr lang="zh-CN" altLang="en-US" sz="30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47" name="MH_SubTitle_4"/>
          <p:cNvSpPr txBox="1">
            <a:spLocks noChangeArrowheads="1"/>
          </p:cNvSpPr>
          <p:nvPr/>
        </p:nvSpPr>
        <p:spPr bwMode="auto">
          <a:xfrm>
            <a:off x="1317622" y="3220361"/>
            <a:ext cx="2559277"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just"/>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站立作业要彻底实施</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8" name="MH_Other_15"/>
          <p:cNvSpPr txBox="1">
            <a:spLocks noChangeArrowheads="1"/>
          </p:cNvSpPr>
          <p:nvPr/>
        </p:nvSpPr>
        <p:spPr bwMode="auto">
          <a:xfrm>
            <a:off x="3745678" y="3449349"/>
            <a:ext cx="63341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tx1">
                    <a:lumMod val="85000"/>
                    <a:lumOff val="15000"/>
                  </a:schemeClr>
                </a:solidFill>
                <a:latin typeface="张海山锐谐体" panose="02000000000000000000" pitchFamily="2" charset="-122"/>
                <a:ea typeface="张海山锐谐体" panose="02000000000000000000" pitchFamily="2" charset="-122"/>
              </a:rPr>
              <a:t>04</a:t>
            </a:r>
            <a:endParaRPr lang="zh-CN" altLang="en-US" sz="30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49" name="MH_SubTitle_3"/>
          <p:cNvSpPr txBox="1">
            <a:spLocks noChangeArrowheads="1"/>
          </p:cNvSpPr>
          <p:nvPr/>
        </p:nvSpPr>
        <p:spPr bwMode="auto">
          <a:xfrm>
            <a:off x="817684" y="5351002"/>
            <a:ext cx="4218736"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将离岛型的机器集中在一起，对于生产量</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而精简</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人员，做到少人化</a:t>
            </a:r>
            <a:endParaRPr lang="ko-KR" altLang="en-US"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50" name="MH_Other_16"/>
          <p:cNvSpPr txBox="1">
            <a:spLocks noChangeArrowheads="1"/>
          </p:cNvSpPr>
          <p:nvPr/>
        </p:nvSpPr>
        <p:spPr bwMode="auto">
          <a:xfrm>
            <a:off x="4949726" y="5472328"/>
            <a:ext cx="6350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rgbClr val="FFC000"/>
                </a:solidFill>
                <a:latin typeface="张海山锐谐体" panose="02000000000000000000" pitchFamily="2" charset="-122"/>
                <a:ea typeface="张海山锐谐体" panose="02000000000000000000" pitchFamily="2" charset="-122"/>
              </a:rPr>
              <a:t>03</a:t>
            </a:r>
            <a:endParaRPr lang="zh-CN" altLang="en-US" sz="3000">
              <a:solidFill>
                <a:srgbClr val="FFC000"/>
              </a:solidFill>
              <a:latin typeface="张海山锐谐体" panose="02000000000000000000" pitchFamily="2" charset="-122"/>
              <a:ea typeface="张海山锐谐体" panose="02000000000000000000" pitchFamily="2" charset="-122"/>
            </a:endParaRPr>
          </a:p>
        </p:txBody>
      </p:sp>
    </p:spTree>
    <p:extLst>
      <p:ext uri="{BB962C8B-B14F-4D97-AF65-F5344CB8AC3E}">
        <p14:creationId xmlns:p14="http://schemas.microsoft.com/office/powerpoint/2010/main" val="204082466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down)">
                                      <p:cBhvr>
                                        <p:cTn id="8" dur="500"/>
                                        <p:tgtEl>
                                          <p:spTgt spid="13"/>
                                        </p:tgtEl>
                                      </p:cBhvr>
                                    </p:animEffect>
                                  </p:childTnLst>
                                </p:cTn>
                              </p:par>
                              <p:par>
                                <p:cTn id="9" presetID="1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par>
                                <p:cTn id="17" presetID="12" presetClass="entr" presetSubtype="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1000"/>
                            </p:stCondLst>
                            <p:childTnLst>
                              <p:par>
                                <p:cTn id="26" presetID="12" presetClass="entr" presetSubtype="4"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ppt_y</p:attrName>
                                        </p:attrNameLst>
                                      </p:cBhvr>
                                      <p:tavLst>
                                        <p:tav tm="0">
                                          <p:val>
                                            <p:strVal val="#ppt_y+#ppt_h*1.125000"/>
                                          </p:val>
                                        </p:tav>
                                        <p:tav tm="100000">
                                          <p:val>
                                            <p:strVal val="#ppt_y"/>
                                          </p:val>
                                        </p:tav>
                                      </p:tavLst>
                                    </p:anim>
                                    <p:animEffect transition="in" filter="wipe(up)">
                                      <p:cBhvr>
                                        <p:cTn id="29" dur="500"/>
                                        <p:tgtEl>
                                          <p:spTgt spid="21"/>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2000"/>
                            </p:stCondLst>
                            <p:childTnLst>
                              <p:par>
                                <p:cTn id="35" presetID="17" presetClass="entr" presetSubtype="1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strVal val="#ppt_h"/>
                                          </p:val>
                                        </p:tav>
                                        <p:tav tm="100000">
                                          <p:val>
                                            <p:strVal val="#ppt_h"/>
                                          </p:val>
                                        </p:tav>
                                      </p:tavLst>
                                    </p:anim>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500" fill="hold"/>
                                        <p:tgtEl>
                                          <p:spTgt spid="46"/>
                                        </p:tgtEl>
                                        <p:attrNameLst>
                                          <p:attrName>ppt_w</p:attrName>
                                        </p:attrNameLst>
                                      </p:cBhvr>
                                      <p:tavLst>
                                        <p:tav tm="0">
                                          <p:val>
                                            <p:fltVal val="0"/>
                                          </p:val>
                                        </p:tav>
                                        <p:tav tm="100000">
                                          <p:val>
                                            <p:strVal val="#ppt_w"/>
                                          </p:val>
                                        </p:tav>
                                      </p:tavLst>
                                    </p:anim>
                                    <p:anim calcmode="lin" valueType="num">
                                      <p:cBhvr>
                                        <p:cTn id="56" dur="500" fill="hold"/>
                                        <p:tgtEl>
                                          <p:spTgt spid="46"/>
                                        </p:tgtEl>
                                        <p:attrNameLst>
                                          <p:attrName>ppt_h</p:attrName>
                                        </p:attrNameLst>
                                      </p:cBhvr>
                                      <p:tavLst>
                                        <p:tav tm="0">
                                          <p:val>
                                            <p:fltVal val="0"/>
                                          </p:val>
                                        </p:tav>
                                        <p:tav tm="100000">
                                          <p:val>
                                            <p:strVal val="#ppt_h"/>
                                          </p:val>
                                        </p:tav>
                                      </p:tavLst>
                                    </p:anim>
                                    <p:animEffect transition="in" filter="fade">
                                      <p:cBhvr>
                                        <p:cTn id="57" dur="500"/>
                                        <p:tgtEl>
                                          <p:spTgt spid="4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p:cTn id="60" dur="500" fill="hold"/>
                                        <p:tgtEl>
                                          <p:spTgt spid="44"/>
                                        </p:tgtEl>
                                        <p:attrNameLst>
                                          <p:attrName>ppt_w</p:attrName>
                                        </p:attrNameLst>
                                      </p:cBhvr>
                                      <p:tavLst>
                                        <p:tav tm="0">
                                          <p:val>
                                            <p:fltVal val="0"/>
                                          </p:val>
                                        </p:tav>
                                        <p:tav tm="100000">
                                          <p:val>
                                            <p:strVal val="#ppt_w"/>
                                          </p:val>
                                        </p:tav>
                                      </p:tavLst>
                                    </p:anim>
                                    <p:anim calcmode="lin" valueType="num">
                                      <p:cBhvr>
                                        <p:cTn id="61" dur="500" fill="hold"/>
                                        <p:tgtEl>
                                          <p:spTgt spid="44"/>
                                        </p:tgtEl>
                                        <p:attrNameLst>
                                          <p:attrName>ppt_h</p:attrName>
                                        </p:attrNameLst>
                                      </p:cBhvr>
                                      <p:tavLst>
                                        <p:tav tm="0">
                                          <p:val>
                                            <p:fltVal val="0"/>
                                          </p:val>
                                        </p:tav>
                                        <p:tav tm="100000">
                                          <p:val>
                                            <p:strVal val="#ppt_h"/>
                                          </p:val>
                                        </p:tav>
                                      </p:tavLst>
                                    </p:anim>
                                    <p:animEffect transition="in" filter="fade">
                                      <p:cBhvr>
                                        <p:cTn id="62" dur="500"/>
                                        <p:tgtEl>
                                          <p:spTgt spid="4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500" fill="hold"/>
                                        <p:tgtEl>
                                          <p:spTgt spid="48"/>
                                        </p:tgtEl>
                                        <p:attrNameLst>
                                          <p:attrName>ppt_w</p:attrName>
                                        </p:attrNameLst>
                                      </p:cBhvr>
                                      <p:tavLst>
                                        <p:tav tm="0">
                                          <p:val>
                                            <p:fltVal val="0"/>
                                          </p:val>
                                        </p:tav>
                                        <p:tav tm="100000">
                                          <p:val>
                                            <p:strVal val="#ppt_w"/>
                                          </p:val>
                                        </p:tav>
                                      </p:tavLst>
                                    </p:anim>
                                    <p:anim calcmode="lin" valueType="num">
                                      <p:cBhvr>
                                        <p:cTn id="71" dur="500" fill="hold"/>
                                        <p:tgtEl>
                                          <p:spTgt spid="48"/>
                                        </p:tgtEl>
                                        <p:attrNameLst>
                                          <p:attrName>ppt_h</p:attrName>
                                        </p:attrNameLst>
                                      </p:cBhvr>
                                      <p:tavLst>
                                        <p:tav tm="0">
                                          <p:val>
                                            <p:fltVal val="0"/>
                                          </p:val>
                                        </p:tav>
                                        <p:tav tm="100000">
                                          <p:val>
                                            <p:strVal val="#ppt_h"/>
                                          </p:val>
                                        </p:tav>
                                      </p:tavLst>
                                    </p:anim>
                                    <p:animEffect transition="in" filter="fade">
                                      <p:cBhvr>
                                        <p:cTn id="72" dur="500"/>
                                        <p:tgtEl>
                                          <p:spTgt spid="48"/>
                                        </p:tgtEl>
                                      </p:cBhvr>
                                    </p:animEffect>
                                  </p:childTnLst>
                                </p:cTn>
                              </p:par>
                            </p:childTnLst>
                          </p:cTn>
                        </p:par>
                        <p:par>
                          <p:cTn id="73" fill="hold">
                            <p:stCondLst>
                              <p:cond delay="3500"/>
                            </p:stCondLst>
                            <p:childTnLst>
                              <p:par>
                                <p:cTn id="74" presetID="1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additive="base">
                                        <p:cTn id="76" dur="500"/>
                                        <p:tgtEl>
                                          <p:spTgt spid="43"/>
                                        </p:tgtEl>
                                        <p:attrNameLst>
                                          <p:attrName>ppt_x</p:attrName>
                                        </p:attrNameLst>
                                      </p:cBhvr>
                                      <p:tavLst>
                                        <p:tav tm="0">
                                          <p:val>
                                            <p:strVal val="#ppt_x-#ppt_w*1.125000"/>
                                          </p:val>
                                        </p:tav>
                                        <p:tav tm="100000">
                                          <p:val>
                                            <p:strVal val="#ppt_x"/>
                                          </p:val>
                                        </p:tav>
                                      </p:tavLst>
                                    </p:anim>
                                    <p:animEffect transition="in" filter="wipe(right)">
                                      <p:cBhvr>
                                        <p:cTn id="77" dur="500"/>
                                        <p:tgtEl>
                                          <p:spTgt spid="43"/>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p:tgtEl>
                                          <p:spTgt spid="45"/>
                                        </p:tgtEl>
                                        <p:attrNameLst>
                                          <p:attrName>ppt_x</p:attrName>
                                        </p:attrNameLst>
                                      </p:cBhvr>
                                      <p:tavLst>
                                        <p:tav tm="0">
                                          <p:val>
                                            <p:strVal val="#ppt_x-#ppt_w*1.125000"/>
                                          </p:val>
                                        </p:tav>
                                        <p:tav tm="100000">
                                          <p:val>
                                            <p:strVal val="#ppt_x"/>
                                          </p:val>
                                        </p:tav>
                                      </p:tavLst>
                                    </p:anim>
                                    <p:animEffect transition="in" filter="wipe(right)">
                                      <p:cBhvr>
                                        <p:cTn id="81" dur="500"/>
                                        <p:tgtEl>
                                          <p:spTgt spid="45"/>
                                        </p:tgtEl>
                                      </p:cBhvr>
                                    </p:animEffect>
                                  </p:childTnLst>
                                </p:cTn>
                              </p:par>
                              <p:par>
                                <p:cTn id="82" presetID="12" presetClass="entr" presetSubtype="2"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additive="base">
                                        <p:cTn id="84" dur="500"/>
                                        <p:tgtEl>
                                          <p:spTgt spid="47"/>
                                        </p:tgtEl>
                                        <p:attrNameLst>
                                          <p:attrName>ppt_x</p:attrName>
                                        </p:attrNameLst>
                                      </p:cBhvr>
                                      <p:tavLst>
                                        <p:tav tm="0">
                                          <p:val>
                                            <p:strVal val="#ppt_x+#ppt_w*1.125000"/>
                                          </p:val>
                                        </p:tav>
                                        <p:tav tm="100000">
                                          <p:val>
                                            <p:strVal val="#ppt_x"/>
                                          </p:val>
                                        </p:tav>
                                      </p:tavLst>
                                    </p:anim>
                                    <p:animEffect transition="in" filter="wipe(left)">
                                      <p:cBhvr>
                                        <p:cTn id="85" dur="500"/>
                                        <p:tgtEl>
                                          <p:spTgt spid="47"/>
                                        </p:tgtEl>
                                      </p:cBhvr>
                                    </p:animEffect>
                                  </p:childTnLst>
                                </p:cTn>
                              </p:par>
                              <p:par>
                                <p:cTn id="86" presetID="12" presetClass="entr" presetSubtype="2" fill="hold" grpId="0" nodeType="withEffect">
                                  <p:stCondLst>
                                    <p:cond delay="0"/>
                                  </p:stCondLst>
                                  <p:childTnLst>
                                    <p:set>
                                      <p:cBhvr>
                                        <p:cTn id="87" dur="1" fill="hold">
                                          <p:stCondLst>
                                            <p:cond delay="0"/>
                                          </p:stCondLst>
                                        </p:cTn>
                                        <p:tgtEl>
                                          <p:spTgt spid="49"/>
                                        </p:tgtEl>
                                        <p:attrNameLst>
                                          <p:attrName>style.visibility</p:attrName>
                                        </p:attrNameLst>
                                      </p:cBhvr>
                                      <p:to>
                                        <p:strVal val="visible"/>
                                      </p:to>
                                    </p:set>
                                    <p:anim calcmode="lin" valueType="num">
                                      <p:cBhvr additive="base">
                                        <p:cTn id="88" dur="500"/>
                                        <p:tgtEl>
                                          <p:spTgt spid="49"/>
                                        </p:tgtEl>
                                        <p:attrNameLst>
                                          <p:attrName>ppt_x</p:attrName>
                                        </p:attrNameLst>
                                      </p:cBhvr>
                                      <p:tavLst>
                                        <p:tav tm="0">
                                          <p:val>
                                            <p:strVal val="#ppt_x+#ppt_w*1.125000"/>
                                          </p:val>
                                        </p:tav>
                                        <p:tav tm="100000">
                                          <p:val>
                                            <p:strVal val="#ppt_x"/>
                                          </p:val>
                                        </p:tav>
                                      </p:tavLst>
                                    </p:anim>
                                    <p:animEffect transition="in" filter="wipe(left)">
                                      <p:cBhvr>
                                        <p:cTn id="8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9" grpId="0" animBg="1"/>
      <p:bldP spid="40" grpId="0" animBg="1"/>
      <p:bldP spid="41" grpId="0" animBg="1"/>
      <p:bldP spid="42" grpId="0" animBg="1"/>
      <p:bldP spid="43" grpId="0"/>
      <p:bldP spid="44" grpId="0"/>
      <p:bldP spid="45" grpId="0"/>
      <p:bldP spid="46" grpId="0"/>
      <p:bldP spid="47" grpId="0"/>
      <p:bldP spid="48" grpId="0"/>
      <p:bldP spid="49" grpId="0"/>
      <p:bldP spid="5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25750" b="16250"/>
          <a:stretch/>
        </p:blipFill>
        <p:spPr>
          <a:xfrm>
            <a:off x="21282" y="0"/>
            <a:ext cx="12170717" cy="3535680"/>
          </a:xfrm>
          <a:prstGeom prst="rect">
            <a:avLst/>
          </a:prstGeom>
        </p:spPr>
      </p:pic>
      <p:sp>
        <p:nvSpPr>
          <p:cNvPr id="10" name="矩形 9"/>
          <p:cNvSpPr/>
          <p:nvPr/>
        </p:nvSpPr>
        <p:spPr>
          <a:xfrm>
            <a:off x="0" y="0"/>
            <a:ext cx="12192000" cy="360429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78602" y="477712"/>
            <a:ext cx="1551798" cy="1156585"/>
            <a:chOff x="10216750" y="334899"/>
            <a:chExt cx="1551798" cy="1156585"/>
          </a:xfrm>
          <a:effectLst>
            <a:outerShdw blurRad="63500" sx="102000" sy="102000" algn="ctr" rotWithShape="0">
              <a:prstClr val="black">
                <a:alpha val="20000"/>
              </a:prstClr>
            </a:outerShdw>
          </a:effectLst>
        </p:grpSpPr>
        <p:sp>
          <p:nvSpPr>
            <p:cNvPr id="26" name="矩形 25"/>
            <p:cNvSpPr/>
            <p:nvPr/>
          </p:nvSpPr>
          <p:spPr>
            <a:xfrm>
              <a:off x="10216750" y="334899"/>
              <a:ext cx="1551798" cy="115658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8" name="矩形 27"/>
            <p:cNvSpPr/>
            <p:nvPr/>
          </p:nvSpPr>
          <p:spPr>
            <a:xfrm>
              <a:off x="11177026" y="509418"/>
              <a:ext cx="569388"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华文细黑" panose="02010600040101010101" pitchFamily="2" charset="-122"/>
                  <a:ea typeface="华文细黑" panose="02010600040101010101" pitchFamily="2" charset="-122"/>
                </a:rPr>
                <a:t>5</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grpSp>
      <p:sp>
        <p:nvSpPr>
          <p:cNvPr id="21" name="文本框 20"/>
          <p:cNvSpPr txBox="1"/>
          <p:nvPr/>
        </p:nvSpPr>
        <p:spPr>
          <a:xfrm>
            <a:off x="3537405" y="477712"/>
            <a:ext cx="5069067" cy="1569660"/>
          </a:xfrm>
          <a:prstGeom prst="rect">
            <a:avLst/>
          </a:prstGeom>
          <a:noFill/>
        </p:spPr>
        <p:txBody>
          <a:bodyPr wrap="square" rtlCol="0">
            <a:spAutoFit/>
          </a:bodyPr>
          <a:lstStyle/>
          <a:p>
            <a:pPr algn="ctr"/>
            <a:r>
              <a:rPr lang="zh-CN" altLang="en-US" sz="9600" smtClean="0">
                <a:solidFill>
                  <a:schemeClr val="bg1"/>
                </a:solidFill>
                <a:latin typeface="张海山锐谐体" panose="02000000000000000000" pitchFamily="2" charset="-122"/>
                <a:ea typeface="张海山锐谐体" panose="02000000000000000000" pitchFamily="2" charset="-122"/>
              </a:rPr>
              <a:t>自 动 化</a:t>
            </a:r>
            <a:endParaRPr lang="zh-CN" altLang="en-US" sz="9600">
              <a:solidFill>
                <a:schemeClr val="bg1"/>
              </a:solidFill>
              <a:latin typeface="张海山锐谐体" panose="02000000000000000000" pitchFamily="2" charset="-122"/>
              <a:ea typeface="张海山锐谐体" panose="02000000000000000000" pitchFamily="2" charset="-122"/>
            </a:endParaRPr>
          </a:p>
        </p:txBody>
      </p:sp>
      <p:sp>
        <p:nvSpPr>
          <p:cNvPr id="22" name="文本框 21"/>
          <p:cNvSpPr txBox="1"/>
          <p:nvPr/>
        </p:nvSpPr>
        <p:spPr>
          <a:xfrm>
            <a:off x="196060" y="2280502"/>
            <a:ext cx="11719559" cy="707886"/>
          </a:xfrm>
          <a:prstGeom prst="rect">
            <a:avLst/>
          </a:prstGeom>
          <a:noFill/>
        </p:spPr>
        <p:txBody>
          <a:bodyPr wrap="square" rtlCol="0">
            <a:spAutoFit/>
          </a:bodyPr>
          <a:lstStyle/>
          <a:p>
            <a:pPr algn="ctr"/>
            <a:r>
              <a:rPr lang="zh-CN" altLang="en-US" sz="2000" spc="300">
                <a:solidFill>
                  <a:schemeClr val="bg1"/>
                </a:solidFill>
                <a:latin typeface="张海山锐线体简" panose="02000000000000000000" pitchFamily="2" charset="-122"/>
                <a:ea typeface="张海山锐线体简" panose="02000000000000000000" pitchFamily="2" charset="-122"/>
              </a:rPr>
              <a:t>导入一种结构，使机械设备在生产中，不会发生不良，及时无人看守，</a:t>
            </a:r>
            <a:r>
              <a:rPr lang="zh-CN" altLang="en-US" sz="2000" spc="300" smtClean="0">
                <a:solidFill>
                  <a:schemeClr val="bg1"/>
                </a:solidFill>
                <a:latin typeface="张海山锐线体简" panose="02000000000000000000" pitchFamily="2" charset="-122"/>
                <a:ea typeface="张海山锐线体简" panose="02000000000000000000" pitchFamily="2" charset="-122"/>
              </a:rPr>
              <a:t>机械</a:t>
            </a:r>
            <a:endParaRPr lang="en-US" altLang="zh-CN" sz="2000" spc="300" smtClean="0">
              <a:solidFill>
                <a:schemeClr val="bg1"/>
              </a:solidFill>
              <a:latin typeface="张海山锐线体简" panose="02000000000000000000" pitchFamily="2" charset="-122"/>
              <a:ea typeface="张海山锐线体简" panose="02000000000000000000" pitchFamily="2" charset="-122"/>
            </a:endParaRPr>
          </a:p>
          <a:p>
            <a:pPr algn="ctr"/>
            <a:r>
              <a:rPr lang="zh-CN" altLang="en-US" sz="2000" spc="300" smtClean="0">
                <a:solidFill>
                  <a:schemeClr val="bg1"/>
                </a:solidFill>
                <a:latin typeface="张海山锐线体简" panose="02000000000000000000" pitchFamily="2" charset="-122"/>
                <a:ea typeface="张海山锐线体简" panose="02000000000000000000" pitchFamily="2" charset="-122"/>
              </a:rPr>
              <a:t>本身</a:t>
            </a:r>
            <a:r>
              <a:rPr lang="zh-CN" altLang="en-US" sz="2000" spc="300">
                <a:solidFill>
                  <a:schemeClr val="bg1"/>
                </a:solidFill>
                <a:latin typeface="张海山锐线体简" panose="02000000000000000000" pitchFamily="2" charset="-122"/>
                <a:ea typeface="张海山锐线体简" panose="02000000000000000000" pitchFamily="2" charset="-122"/>
              </a:rPr>
              <a:t>也能产生附加值的“自动机械”</a:t>
            </a:r>
          </a:p>
        </p:txBody>
      </p:sp>
      <p:cxnSp>
        <p:nvCxnSpPr>
          <p:cNvPr id="23" name="直接连接符 22"/>
          <p:cNvCxnSpPr/>
          <p:nvPr/>
        </p:nvCxnSpPr>
        <p:spPr>
          <a:xfrm>
            <a:off x="5695839" y="3198850"/>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687374" y="6347985"/>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975551" y="6347985"/>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263727" y="6347985"/>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68099" y="4082011"/>
            <a:ext cx="4325821" cy="1938992"/>
          </a:xfrm>
          <a:prstGeom prst="rect">
            <a:avLst/>
          </a:prstGeom>
          <a:noFill/>
        </p:spPr>
        <p:txBody>
          <a:bodyPr wrap="square" rtlCol="0">
            <a:spAutoFit/>
          </a:bodyPr>
          <a:lstStyle/>
          <a:p>
            <a:pPr algn="ctr">
              <a:lnSpc>
                <a:spcPct val="150000"/>
              </a:lnSpc>
            </a:pPr>
            <a:r>
              <a:rPr lang="en-US" altLang="zh-CN" sz="4000" b="1" smtClean="0">
                <a:solidFill>
                  <a:schemeClr val="bg2">
                    <a:lumMod val="25000"/>
                  </a:schemeClr>
                </a:solidFill>
                <a:latin typeface="张海山锐谐体" panose="02000000000000000000" pitchFamily="2" charset="-122"/>
                <a:ea typeface="张海山锐谐体" panose="02000000000000000000" pitchFamily="2" charset="-122"/>
              </a:rPr>
              <a:t>1</a:t>
            </a:r>
          </a:p>
          <a:p>
            <a:pPr algn="ctr">
              <a:lnSpc>
                <a:spcPct val="150000"/>
              </a:lnSpc>
            </a:pP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一切</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加工动作，全由机械进行，</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保持</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gn="ctr">
              <a:lnSpc>
                <a:spcPct val="150000"/>
              </a:lnSpc>
            </a:pP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人</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与机械分开</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”的状态</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33" name="文本框 32"/>
          <p:cNvSpPr txBox="1"/>
          <p:nvPr/>
        </p:nvSpPr>
        <p:spPr>
          <a:xfrm>
            <a:off x="7254240" y="4082011"/>
            <a:ext cx="4444570" cy="1938992"/>
          </a:xfrm>
          <a:prstGeom prst="rect">
            <a:avLst/>
          </a:prstGeom>
          <a:noFill/>
        </p:spPr>
        <p:txBody>
          <a:bodyPr wrap="square" rtlCol="0">
            <a:spAutoFit/>
          </a:bodyPr>
          <a:lstStyle/>
          <a:p>
            <a:pPr algn="ctr">
              <a:lnSpc>
                <a:spcPct val="150000"/>
              </a:lnSpc>
            </a:pPr>
            <a:r>
              <a:rPr lang="en-US" altLang="zh-CN" sz="4000" b="1" smtClean="0">
                <a:solidFill>
                  <a:schemeClr val="bg2">
                    <a:lumMod val="25000"/>
                  </a:schemeClr>
                </a:solidFill>
                <a:latin typeface="张海山锐谐体" panose="02000000000000000000" pitchFamily="2" charset="-122"/>
                <a:ea typeface="张海山锐谐体" panose="02000000000000000000" pitchFamily="2" charset="-122"/>
              </a:rPr>
              <a:t>2</a:t>
            </a:r>
          </a:p>
          <a:p>
            <a:pPr algn="ctr">
              <a:lnSpc>
                <a:spcPct val="150000"/>
              </a:lnSpc>
            </a:pP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无人</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监视的情况下，一旦发生不良</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gn="ctr">
              <a:lnSpc>
                <a:spcPct val="150000"/>
              </a:lnSpc>
            </a:pP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机器</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马上停止</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8829698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0" grpId="0"/>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242" y="209411"/>
            <a:ext cx="4019936" cy="641470"/>
            <a:chOff x="85010" y="397799"/>
            <a:chExt cx="3241811"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496868"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如何做精益生产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04</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21" name="文本框 20"/>
          <p:cNvSpPr txBox="1"/>
          <p:nvPr/>
        </p:nvSpPr>
        <p:spPr>
          <a:xfrm>
            <a:off x="4394467" y="640373"/>
            <a:ext cx="3278221" cy="707886"/>
          </a:xfrm>
          <a:prstGeom prst="rect">
            <a:avLst/>
          </a:prstGeom>
          <a:noFill/>
        </p:spPr>
        <p:txBody>
          <a:bodyPr wrap="square" rtlCol="0">
            <a:spAutoFit/>
          </a:bodyPr>
          <a:lstStyle/>
          <a:p>
            <a:pPr algn="ctr"/>
            <a:r>
              <a:rPr lang="zh-CN" altLang="en-US" sz="4000" smtClean="0">
                <a:solidFill>
                  <a:srgbClr val="FFC000"/>
                </a:solidFill>
                <a:latin typeface="张海山锐谐体" panose="02000000000000000000" pitchFamily="2" charset="-122"/>
                <a:ea typeface="张海山锐谐体" panose="02000000000000000000" pitchFamily="2" charset="-122"/>
              </a:rPr>
              <a:t>平准化</a:t>
            </a:r>
            <a:endParaRPr lang="zh-CN" altLang="en-US" sz="4000">
              <a:solidFill>
                <a:srgbClr val="FFC000"/>
              </a:solidFill>
              <a:latin typeface="张海山锐谐体" panose="02000000000000000000" pitchFamily="2" charset="-122"/>
              <a:ea typeface="张海山锐谐体" panose="02000000000000000000" pitchFamily="2" charset="-122"/>
            </a:endParaRPr>
          </a:p>
        </p:txBody>
      </p:sp>
      <p:sp>
        <p:nvSpPr>
          <p:cNvPr id="22" name="文本框 21"/>
          <p:cNvSpPr txBox="1"/>
          <p:nvPr/>
        </p:nvSpPr>
        <p:spPr>
          <a:xfrm>
            <a:off x="2001376" y="1223337"/>
            <a:ext cx="8064403" cy="461665"/>
          </a:xfrm>
          <a:prstGeom prst="rect">
            <a:avLst/>
          </a:prstGeom>
          <a:noFill/>
        </p:spPr>
        <p:txBody>
          <a:bodyPr wrap="square" rtlCol="0">
            <a:spAutoFit/>
          </a:bodyPr>
          <a:lstStyle/>
          <a:p>
            <a:pPr algn="ctr"/>
            <a:r>
              <a:rPr lang="zh-CN" altLang="en-US" sz="2400" b="1" spc="300">
                <a:solidFill>
                  <a:schemeClr val="tx1">
                    <a:lumMod val="95000"/>
                    <a:lumOff val="5000"/>
                  </a:schemeClr>
                </a:solidFill>
                <a:latin typeface="张海山锐线体简" panose="02000000000000000000" pitchFamily="2" charset="-122"/>
                <a:ea typeface="张海山锐线体简" panose="02000000000000000000" pitchFamily="2" charset="-122"/>
              </a:rPr>
              <a:t>计划安排好出产产品的品种、数量的时间及种类</a:t>
            </a:r>
          </a:p>
        </p:txBody>
      </p:sp>
      <p:cxnSp>
        <p:nvCxnSpPr>
          <p:cNvPr id="23" name="直接连接符 22"/>
          <p:cNvCxnSpPr/>
          <p:nvPr/>
        </p:nvCxnSpPr>
        <p:spPr>
          <a:xfrm>
            <a:off x="5673577" y="1813041"/>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640202" y="835090"/>
            <a:ext cx="1551798" cy="1156585"/>
            <a:chOff x="10216750" y="334899"/>
            <a:chExt cx="1551798" cy="1156585"/>
          </a:xfrm>
        </p:grpSpPr>
        <p:sp>
          <p:nvSpPr>
            <p:cNvPr id="26" name="矩形 25"/>
            <p:cNvSpPr/>
            <p:nvPr/>
          </p:nvSpPr>
          <p:spPr>
            <a:xfrm>
              <a:off x="10216750" y="334899"/>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8" name="矩形 27"/>
            <p:cNvSpPr/>
            <p:nvPr/>
          </p:nvSpPr>
          <p:spPr>
            <a:xfrm>
              <a:off x="11177026" y="509418"/>
              <a:ext cx="569388"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华文细黑" panose="02010600040101010101" pitchFamily="2" charset="-122"/>
                  <a:ea typeface="华文细黑" panose="02010600040101010101" pitchFamily="2" charset="-122"/>
                </a:rPr>
                <a:t>6</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grpSp>
      <p:grpSp>
        <p:nvGrpSpPr>
          <p:cNvPr id="11" name="组合 10"/>
          <p:cNvGrpSpPr/>
          <p:nvPr/>
        </p:nvGrpSpPr>
        <p:grpSpPr>
          <a:xfrm>
            <a:off x="3880485" y="4515870"/>
            <a:ext cx="4242435" cy="831062"/>
            <a:chOff x="4535805" y="8529321"/>
            <a:chExt cx="3100387" cy="779463"/>
          </a:xfrm>
        </p:grpSpPr>
        <p:sp>
          <p:nvSpPr>
            <p:cNvPr id="29" name="MH_Other_3"/>
            <p:cNvSpPr/>
            <p:nvPr/>
          </p:nvSpPr>
          <p:spPr>
            <a:xfrm flipV="1">
              <a:off x="4535805" y="8529321"/>
              <a:ext cx="3100387" cy="779463"/>
            </a:xfrm>
            <a:custGeom>
              <a:avLst/>
              <a:gdLst>
                <a:gd name="connsiteX0" fmla="*/ 203614 w 3005186"/>
                <a:gd name="connsiteY0" fmla="*/ 0 h 756000"/>
                <a:gd name="connsiteX1" fmla="*/ 2801572 w 3005186"/>
                <a:gd name="connsiteY1" fmla="*/ 0 h 756000"/>
                <a:gd name="connsiteX2" fmla="*/ 2823831 w 3005186"/>
                <a:gd name="connsiteY2" fmla="*/ 36639 h 756000"/>
                <a:gd name="connsiteX3" fmla="*/ 3005186 w 3005186"/>
                <a:gd name="connsiteY3" fmla="*/ 752864 h 756000"/>
                <a:gd name="connsiteX4" fmla="*/ 3005028 w 3005186"/>
                <a:gd name="connsiteY4" fmla="*/ 756000 h 756000"/>
                <a:gd name="connsiteX5" fmla="*/ 158 w 3005186"/>
                <a:gd name="connsiteY5" fmla="*/ 756000 h 756000"/>
                <a:gd name="connsiteX6" fmla="*/ 0 w 3005186"/>
                <a:gd name="connsiteY6" fmla="*/ 752864 h 756000"/>
                <a:gd name="connsiteX7" fmla="*/ 181355 w 3005186"/>
                <a:gd name="connsiteY7" fmla="*/ 36639 h 75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5186" h="756000">
                  <a:moveTo>
                    <a:pt x="203614" y="0"/>
                  </a:moveTo>
                  <a:lnTo>
                    <a:pt x="2801572" y="0"/>
                  </a:lnTo>
                  <a:lnTo>
                    <a:pt x="2823831" y="36639"/>
                  </a:lnTo>
                  <a:cubicBezTo>
                    <a:pt x="2939489" y="249546"/>
                    <a:pt x="3005186" y="493533"/>
                    <a:pt x="3005186" y="752864"/>
                  </a:cubicBezTo>
                  <a:lnTo>
                    <a:pt x="3005028" y="756000"/>
                  </a:lnTo>
                  <a:lnTo>
                    <a:pt x="158" y="756000"/>
                  </a:lnTo>
                  <a:lnTo>
                    <a:pt x="0" y="752864"/>
                  </a:lnTo>
                  <a:cubicBezTo>
                    <a:pt x="0" y="493533"/>
                    <a:pt x="65697" y="249546"/>
                    <a:pt x="181355" y="36639"/>
                  </a:cubicBezTo>
                  <a:close/>
                </a:path>
              </a:pathLst>
            </a:custGeom>
            <a:solidFill>
              <a:schemeClr val="tx1">
                <a:lumMod val="85000"/>
                <a:lumOff val="15000"/>
              </a:schemeClr>
            </a:solidFill>
            <a:ln w="12700" cap="flat" cmpd="sng" algn="ctr">
              <a:noFill/>
              <a:prstDash val="solid"/>
              <a:miter lim="800000"/>
            </a:ln>
            <a:effectLst/>
          </p:spPr>
          <p:txBody>
            <a:bodyPr anchor="ctr"/>
            <a:lstStyle/>
            <a:p>
              <a:pPr algn="ctr" defTabSz="685800"/>
              <a:endParaRPr lang="zh-CN" altLang="en-US" sz="1350" kern="0">
                <a:solidFill>
                  <a:prstClr val="white"/>
                </a:solidFill>
                <a:latin typeface="Calibri" panose="020F0502020204030204"/>
                <a:ea typeface="宋体" panose="02010600030101010101" pitchFamily="2" charset="-122"/>
              </a:endParaRPr>
            </a:p>
          </p:txBody>
        </p:sp>
        <p:sp>
          <p:nvSpPr>
            <p:cNvPr id="37" name="MH_Other_7"/>
            <p:cNvSpPr>
              <a:spLocks noChangeAspect="1" noEditPoints="1"/>
            </p:cNvSpPr>
            <p:nvPr/>
          </p:nvSpPr>
          <p:spPr bwMode="auto">
            <a:xfrm>
              <a:off x="5822949" y="8731251"/>
              <a:ext cx="495300" cy="447675"/>
            </a:xfrm>
            <a:custGeom>
              <a:avLst/>
              <a:gdLst>
                <a:gd name="T0" fmla="*/ 812168355 w 106"/>
                <a:gd name="T1" fmla="*/ 965307081 h 95"/>
                <a:gd name="T2" fmla="*/ 577891455 w 106"/>
                <a:gd name="T3" fmla="*/ 1139377024 h 95"/>
                <a:gd name="T4" fmla="*/ 577891455 w 106"/>
                <a:gd name="T5" fmla="*/ 886182572 h 95"/>
                <a:gd name="T6" fmla="*/ 312371836 w 106"/>
                <a:gd name="T7" fmla="*/ 490564003 h 95"/>
                <a:gd name="T8" fmla="*/ 0 w 106"/>
                <a:gd name="T9" fmla="*/ 870357670 h 95"/>
                <a:gd name="T10" fmla="*/ 624743672 w 106"/>
                <a:gd name="T11" fmla="*/ 1297626043 h 95"/>
                <a:gd name="T12" fmla="*/ 827789714 w 106"/>
                <a:gd name="T13" fmla="*/ 1281801141 h 95"/>
                <a:gd name="T14" fmla="*/ 1046449208 w 106"/>
                <a:gd name="T15" fmla="*/ 1503345789 h 95"/>
                <a:gd name="T16" fmla="*/ 983975632 w 106"/>
                <a:gd name="T17" fmla="*/ 1234326435 h 95"/>
                <a:gd name="T18" fmla="*/ 1249491297 w 106"/>
                <a:gd name="T19" fmla="*/ 949482179 h 95"/>
                <a:gd name="T20" fmla="*/ 999593038 w 106"/>
                <a:gd name="T21" fmla="*/ 981131983 h 95"/>
                <a:gd name="T22" fmla="*/ 812168355 w 106"/>
                <a:gd name="T23" fmla="*/ 965307081 h 95"/>
                <a:gd name="T24" fmla="*/ 1030831803 w 106"/>
                <a:gd name="T25" fmla="*/ 0 h 95"/>
                <a:gd name="T26" fmla="*/ 406084177 w 106"/>
                <a:gd name="T27" fmla="*/ 427268373 h 95"/>
                <a:gd name="T28" fmla="*/ 671599842 w 106"/>
                <a:gd name="T29" fmla="*/ 791233161 h 95"/>
                <a:gd name="T30" fmla="*/ 671599842 w 106"/>
                <a:gd name="T31" fmla="*/ 965307081 h 95"/>
                <a:gd name="T32" fmla="*/ 843407120 w 106"/>
                <a:gd name="T33" fmla="*/ 838707866 h 95"/>
                <a:gd name="T34" fmla="*/ 1030831803 w 106"/>
                <a:gd name="T35" fmla="*/ 870357670 h 95"/>
                <a:gd name="T36" fmla="*/ 1655575475 w 106"/>
                <a:gd name="T37" fmla="*/ 42726837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rgbClr val="FFFFFF"/>
            </a:solidFill>
            <a:ln>
              <a:noFill/>
            </a:ln>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Arial" panose="020B0604020202020204" pitchFamily="34" charset="0"/>
                <a:ea typeface="宋体" panose="02010600030101010101" pitchFamily="2" charset="-122"/>
              </a:endParaRPr>
            </a:p>
          </p:txBody>
        </p:sp>
      </p:grpSp>
      <p:grpSp>
        <p:nvGrpSpPr>
          <p:cNvPr id="10" name="组合 9"/>
          <p:cNvGrpSpPr/>
          <p:nvPr/>
        </p:nvGrpSpPr>
        <p:grpSpPr>
          <a:xfrm>
            <a:off x="3880485" y="3461048"/>
            <a:ext cx="4242435" cy="832754"/>
            <a:chOff x="4535805" y="7748270"/>
            <a:chExt cx="3100387" cy="781050"/>
          </a:xfrm>
        </p:grpSpPr>
        <p:sp>
          <p:nvSpPr>
            <p:cNvPr id="34" name="MH_Other_4"/>
            <p:cNvSpPr/>
            <p:nvPr/>
          </p:nvSpPr>
          <p:spPr>
            <a:xfrm>
              <a:off x="4535805" y="7748270"/>
              <a:ext cx="3100387" cy="781050"/>
            </a:xfrm>
            <a:custGeom>
              <a:avLst/>
              <a:gdLst>
                <a:gd name="connsiteX0" fmla="*/ 203614 w 3005186"/>
                <a:gd name="connsiteY0" fmla="*/ 0 h 756000"/>
                <a:gd name="connsiteX1" fmla="*/ 2801572 w 3005186"/>
                <a:gd name="connsiteY1" fmla="*/ 0 h 756000"/>
                <a:gd name="connsiteX2" fmla="*/ 2823831 w 3005186"/>
                <a:gd name="connsiteY2" fmla="*/ 36639 h 756000"/>
                <a:gd name="connsiteX3" fmla="*/ 3005186 w 3005186"/>
                <a:gd name="connsiteY3" fmla="*/ 752864 h 756000"/>
                <a:gd name="connsiteX4" fmla="*/ 3005028 w 3005186"/>
                <a:gd name="connsiteY4" fmla="*/ 756000 h 756000"/>
                <a:gd name="connsiteX5" fmla="*/ 158 w 3005186"/>
                <a:gd name="connsiteY5" fmla="*/ 756000 h 756000"/>
                <a:gd name="connsiteX6" fmla="*/ 0 w 3005186"/>
                <a:gd name="connsiteY6" fmla="*/ 752864 h 756000"/>
                <a:gd name="connsiteX7" fmla="*/ 181355 w 3005186"/>
                <a:gd name="connsiteY7" fmla="*/ 36639 h 75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5186" h="756000">
                  <a:moveTo>
                    <a:pt x="203614" y="0"/>
                  </a:moveTo>
                  <a:lnTo>
                    <a:pt x="2801572" y="0"/>
                  </a:lnTo>
                  <a:lnTo>
                    <a:pt x="2823831" y="36639"/>
                  </a:lnTo>
                  <a:cubicBezTo>
                    <a:pt x="2939489" y="249546"/>
                    <a:pt x="3005186" y="493533"/>
                    <a:pt x="3005186" y="752864"/>
                  </a:cubicBezTo>
                  <a:lnTo>
                    <a:pt x="3005028" y="756000"/>
                  </a:lnTo>
                  <a:lnTo>
                    <a:pt x="158" y="756000"/>
                  </a:lnTo>
                  <a:lnTo>
                    <a:pt x="0" y="752864"/>
                  </a:lnTo>
                  <a:cubicBezTo>
                    <a:pt x="0" y="493533"/>
                    <a:pt x="65697" y="249546"/>
                    <a:pt x="181355" y="36639"/>
                  </a:cubicBezTo>
                  <a:close/>
                </a:path>
              </a:pathLst>
            </a:custGeom>
            <a:solidFill>
              <a:srgbClr val="FFC000"/>
            </a:solidFill>
            <a:ln w="12700" cap="flat" cmpd="sng" algn="ctr">
              <a:noFill/>
              <a:prstDash val="solid"/>
              <a:miter lim="800000"/>
            </a:ln>
            <a:effectLst/>
          </p:spPr>
          <p:txBody>
            <a:bodyPr anchor="ctr"/>
            <a:lstStyle/>
            <a:p>
              <a:pPr algn="ctr" defTabSz="685800"/>
              <a:endParaRPr lang="zh-CN" altLang="en-US" sz="1350" kern="0">
                <a:solidFill>
                  <a:prstClr val="white"/>
                </a:solidFill>
                <a:latin typeface="Calibri" panose="020F0502020204030204"/>
                <a:ea typeface="宋体" panose="02010600030101010101" pitchFamily="2" charset="-122"/>
              </a:endParaRPr>
            </a:p>
          </p:txBody>
        </p:sp>
        <p:sp>
          <p:nvSpPr>
            <p:cNvPr id="38" name="MH_Other_8"/>
            <p:cNvSpPr>
              <a:spLocks noChangeAspect="1" noEditPoints="1"/>
            </p:cNvSpPr>
            <p:nvPr/>
          </p:nvSpPr>
          <p:spPr bwMode="auto">
            <a:xfrm>
              <a:off x="5715317" y="7923689"/>
              <a:ext cx="741363" cy="430212"/>
            </a:xfrm>
            <a:custGeom>
              <a:avLst/>
              <a:gdLst>
                <a:gd name="T0" fmla="*/ 2147483646 w 132"/>
                <a:gd name="T1" fmla="*/ 764997897 h 67"/>
                <a:gd name="T2" fmla="*/ 2147483646 w 132"/>
                <a:gd name="T3" fmla="*/ 941536290 h 67"/>
                <a:gd name="T4" fmla="*/ 2147483646 w 132"/>
                <a:gd name="T5" fmla="*/ 1088649810 h 67"/>
                <a:gd name="T6" fmla="*/ 2147483646 w 132"/>
                <a:gd name="T7" fmla="*/ 1618259564 h 67"/>
                <a:gd name="T8" fmla="*/ 2147483646 w 132"/>
                <a:gd name="T9" fmla="*/ 1618259564 h 67"/>
                <a:gd name="T10" fmla="*/ 2147483646 w 132"/>
                <a:gd name="T11" fmla="*/ 1441721171 h 67"/>
                <a:gd name="T12" fmla="*/ 2147483646 w 132"/>
                <a:gd name="T13" fmla="*/ 1971336351 h 67"/>
                <a:gd name="T14" fmla="*/ 2147483646 w 132"/>
                <a:gd name="T15" fmla="*/ 1971336351 h 67"/>
                <a:gd name="T16" fmla="*/ 2147483646 w 132"/>
                <a:gd name="T17" fmla="*/ 1765378510 h 67"/>
                <a:gd name="T18" fmla="*/ 2147483646 w 132"/>
                <a:gd name="T19" fmla="*/ 1971336351 h 67"/>
                <a:gd name="T20" fmla="*/ 2147483646 w 132"/>
                <a:gd name="T21" fmla="*/ 1971336351 h 67"/>
                <a:gd name="T22" fmla="*/ 2147483646 w 132"/>
                <a:gd name="T23" fmla="*/ 1441721171 h 67"/>
                <a:gd name="T24" fmla="*/ 2147483646 w 132"/>
                <a:gd name="T25" fmla="*/ 1618259564 h 67"/>
                <a:gd name="T26" fmla="*/ 2147483646 w 132"/>
                <a:gd name="T27" fmla="*/ 1618259564 h 67"/>
                <a:gd name="T28" fmla="*/ 2147483646 w 132"/>
                <a:gd name="T29" fmla="*/ 1088649810 h 67"/>
                <a:gd name="T30" fmla="*/ 2147483646 w 132"/>
                <a:gd name="T31" fmla="*/ 941536290 h 67"/>
                <a:gd name="T32" fmla="*/ 2147483646 w 132"/>
                <a:gd name="T33" fmla="*/ 764997897 h 67"/>
                <a:gd name="T34" fmla="*/ 405776268 w 132"/>
                <a:gd name="T35" fmla="*/ 764997897 h 67"/>
                <a:gd name="T36" fmla="*/ 247974914 w 132"/>
                <a:gd name="T37" fmla="*/ 941536290 h 67"/>
                <a:gd name="T38" fmla="*/ 293061693 w 132"/>
                <a:gd name="T39" fmla="*/ 1088649810 h 67"/>
                <a:gd name="T40" fmla="*/ 45086780 w 132"/>
                <a:gd name="T41" fmla="*/ 1618259564 h 67"/>
                <a:gd name="T42" fmla="*/ 67627794 w 132"/>
                <a:gd name="T43" fmla="*/ 1618259564 h 67"/>
                <a:gd name="T44" fmla="*/ 247974914 w 132"/>
                <a:gd name="T45" fmla="*/ 1441721171 h 67"/>
                <a:gd name="T46" fmla="*/ 157801354 w 132"/>
                <a:gd name="T47" fmla="*/ 1971336351 h 67"/>
                <a:gd name="T48" fmla="*/ 293061693 w 132"/>
                <a:gd name="T49" fmla="*/ 1971336351 h 67"/>
                <a:gd name="T50" fmla="*/ 405776268 w 132"/>
                <a:gd name="T51" fmla="*/ 1765378510 h 67"/>
                <a:gd name="T52" fmla="*/ 495949827 w 132"/>
                <a:gd name="T53" fmla="*/ 1971336351 h 67"/>
                <a:gd name="T54" fmla="*/ 631210167 w 132"/>
                <a:gd name="T55" fmla="*/ 1971336351 h 67"/>
                <a:gd name="T56" fmla="*/ 541036607 w 132"/>
                <a:gd name="T57" fmla="*/ 1441721171 h 67"/>
                <a:gd name="T58" fmla="*/ 721378976 w 132"/>
                <a:gd name="T59" fmla="*/ 1618259564 h 67"/>
                <a:gd name="T60" fmla="*/ 743924741 w 132"/>
                <a:gd name="T61" fmla="*/ 1618259564 h 67"/>
                <a:gd name="T62" fmla="*/ 495949827 w 132"/>
                <a:gd name="T63" fmla="*/ 1088649810 h 67"/>
                <a:gd name="T64" fmla="*/ 541036607 w 132"/>
                <a:gd name="T65" fmla="*/ 941536290 h 67"/>
                <a:gd name="T66" fmla="*/ 405776268 w 132"/>
                <a:gd name="T67" fmla="*/ 764997897 h 67"/>
                <a:gd name="T68" fmla="*/ 1510390496 w 132"/>
                <a:gd name="T69" fmla="*/ 0 h 67"/>
                <a:gd name="T70" fmla="*/ 1284956598 w 132"/>
                <a:gd name="T71" fmla="*/ 294227039 h 67"/>
                <a:gd name="T72" fmla="*/ 1352589142 w 132"/>
                <a:gd name="T73" fmla="*/ 529615181 h 67"/>
                <a:gd name="T74" fmla="*/ 946812875 w 132"/>
                <a:gd name="T75" fmla="*/ 1382876848 h 67"/>
                <a:gd name="T76" fmla="*/ 991899655 w 132"/>
                <a:gd name="T77" fmla="*/ 1412301722 h 67"/>
                <a:gd name="T78" fmla="*/ 1262415583 w 132"/>
                <a:gd name="T79" fmla="*/ 1118069258 h 67"/>
                <a:gd name="T80" fmla="*/ 1127155243 w 132"/>
                <a:gd name="T81" fmla="*/ 1971336351 h 67"/>
                <a:gd name="T82" fmla="*/ 1352589142 w 132"/>
                <a:gd name="T83" fmla="*/ 1971336351 h 67"/>
                <a:gd name="T84" fmla="*/ 1510390496 w 132"/>
                <a:gd name="T85" fmla="*/ 1618259564 h 67"/>
                <a:gd name="T86" fmla="*/ 1668191851 w 132"/>
                <a:gd name="T87" fmla="*/ 1971336351 h 67"/>
                <a:gd name="T88" fmla="*/ 1893625750 w 132"/>
                <a:gd name="T89" fmla="*/ 1971336351 h 67"/>
                <a:gd name="T90" fmla="*/ 1758365410 w 132"/>
                <a:gd name="T91" fmla="*/ 1118069258 h 67"/>
                <a:gd name="T92" fmla="*/ 2028881338 w 132"/>
                <a:gd name="T93" fmla="*/ 1412301722 h 67"/>
                <a:gd name="T94" fmla="*/ 2073968118 w 132"/>
                <a:gd name="T95" fmla="*/ 1382876848 h 67"/>
                <a:gd name="T96" fmla="*/ 1668191851 w 132"/>
                <a:gd name="T97" fmla="*/ 529615181 h 67"/>
                <a:gd name="T98" fmla="*/ 1735819645 w 132"/>
                <a:gd name="T99" fmla="*/ 294227039 h 67"/>
                <a:gd name="T100" fmla="*/ 1510390496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rgbClr val="FFFFFF"/>
            </a:solidFill>
            <a:ln>
              <a:noFill/>
            </a:ln>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Arial" panose="020B0604020202020204" pitchFamily="34" charset="0"/>
                <a:ea typeface="宋体" panose="02010600030101010101" pitchFamily="2" charset="-122"/>
              </a:endParaRPr>
            </a:p>
          </p:txBody>
        </p:sp>
      </p:grpSp>
      <p:grpSp>
        <p:nvGrpSpPr>
          <p:cNvPr id="12" name="组合 11"/>
          <p:cNvGrpSpPr/>
          <p:nvPr/>
        </p:nvGrpSpPr>
        <p:grpSpPr>
          <a:xfrm>
            <a:off x="4275595" y="5568999"/>
            <a:ext cx="3497121" cy="832754"/>
            <a:chOff x="4740592" y="9308783"/>
            <a:chExt cx="2689225" cy="781050"/>
          </a:xfrm>
        </p:grpSpPr>
        <p:sp>
          <p:nvSpPr>
            <p:cNvPr id="25" name="MH_Other_2"/>
            <p:cNvSpPr/>
            <p:nvPr/>
          </p:nvSpPr>
          <p:spPr>
            <a:xfrm flipV="1">
              <a:off x="4740592" y="9308783"/>
              <a:ext cx="2689225" cy="781050"/>
            </a:xfrm>
            <a:custGeom>
              <a:avLst/>
              <a:gdLst>
                <a:gd name="connsiteX0" fmla="*/ 1302789 w 2605578"/>
                <a:gd name="connsiteY0" fmla="*/ 0 h 756000"/>
                <a:gd name="connsiteX1" fmla="*/ 2548763 w 2605578"/>
                <a:gd name="connsiteY1" fmla="*/ 662479 h 756000"/>
                <a:gd name="connsiteX2" fmla="*/ 2605578 w 2605578"/>
                <a:gd name="connsiteY2" fmla="*/ 756000 h 756000"/>
                <a:gd name="connsiteX3" fmla="*/ 0 w 2605578"/>
                <a:gd name="connsiteY3" fmla="*/ 756000 h 756000"/>
                <a:gd name="connsiteX4" fmla="*/ 56815 w 2605578"/>
                <a:gd name="connsiteY4" fmla="*/ 662479 h 756000"/>
                <a:gd name="connsiteX5" fmla="*/ 1302789 w 2605578"/>
                <a:gd name="connsiteY5" fmla="*/ 0 h 75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5578" h="756000">
                  <a:moveTo>
                    <a:pt x="1302789" y="0"/>
                  </a:moveTo>
                  <a:cubicBezTo>
                    <a:pt x="1821451" y="0"/>
                    <a:pt x="2278736" y="262787"/>
                    <a:pt x="2548763" y="662479"/>
                  </a:cubicBezTo>
                  <a:lnTo>
                    <a:pt x="2605578" y="756000"/>
                  </a:lnTo>
                  <a:lnTo>
                    <a:pt x="0" y="756000"/>
                  </a:lnTo>
                  <a:lnTo>
                    <a:pt x="56815" y="662479"/>
                  </a:lnTo>
                  <a:cubicBezTo>
                    <a:pt x="326842" y="262787"/>
                    <a:pt x="784127" y="0"/>
                    <a:pt x="1302789" y="0"/>
                  </a:cubicBezTo>
                  <a:close/>
                </a:path>
              </a:pathLst>
            </a:custGeom>
            <a:solidFill>
              <a:srgbClr val="FFC000"/>
            </a:solidFill>
            <a:ln w="12700" cap="flat" cmpd="sng" algn="ctr">
              <a:noFill/>
              <a:prstDash val="solid"/>
              <a:miter lim="800000"/>
            </a:ln>
            <a:effectLst/>
          </p:spPr>
          <p:txBody>
            <a:bodyPr anchor="ctr"/>
            <a:lstStyle/>
            <a:p>
              <a:pPr algn="ctr" defTabSz="685800"/>
              <a:endParaRPr lang="zh-CN" altLang="en-US" sz="1350" kern="0">
                <a:solidFill>
                  <a:prstClr val="white"/>
                </a:solidFill>
                <a:latin typeface="Calibri" panose="020F0502020204030204"/>
                <a:ea typeface="宋体" panose="02010600030101010101" pitchFamily="2" charset="-122"/>
              </a:endParaRPr>
            </a:p>
          </p:txBody>
        </p:sp>
        <p:sp>
          <p:nvSpPr>
            <p:cNvPr id="36" name="MH_Other_6"/>
            <p:cNvSpPr>
              <a:spLocks noChangeAspect="1" noEditPoints="1"/>
            </p:cNvSpPr>
            <p:nvPr/>
          </p:nvSpPr>
          <p:spPr bwMode="auto">
            <a:xfrm>
              <a:off x="5866130" y="9492934"/>
              <a:ext cx="441325" cy="447675"/>
            </a:xfrm>
            <a:custGeom>
              <a:avLst/>
              <a:gdLst>
                <a:gd name="T0" fmla="*/ 760008248 w 104"/>
                <a:gd name="T1" fmla="*/ 595884000 h 105"/>
                <a:gd name="T2" fmla="*/ 760008248 w 104"/>
                <a:gd name="T3" fmla="*/ 297942000 h 105"/>
                <a:gd name="T4" fmla="*/ 592546007 w 104"/>
                <a:gd name="T5" fmla="*/ 297942000 h 105"/>
                <a:gd name="T6" fmla="*/ 592546007 w 104"/>
                <a:gd name="T7" fmla="*/ 595884000 h 105"/>
                <a:gd name="T8" fmla="*/ 309154438 w 104"/>
                <a:gd name="T9" fmla="*/ 595884000 h 105"/>
                <a:gd name="T10" fmla="*/ 309154438 w 104"/>
                <a:gd name="T11" fmla="*/ 764286000 h 105"/>
                <a:gd name="T12" fmla="*/ 592546007 w 104"/>
                <a:gd name="T13" fmla="*/ 764286000 h 105"/>
                <a:gd name="T14" fmla="*/ 592546007 w 104"/>
                <a:gd name="T15" fmla="*/ 1062228000 h 105"/>
                <a:gd name="T16" fmla="*/ 760008248 w 104"/>
                <a:gd name="T17" fmla="*/ 1062228000 h 105"/>
                <a:gd name="T18" fmla="*/ 760008248 w 104"/>
                <a:gd name="T19" fmla="*/ 764286000 h 105"/>
                <a:gd name="T20" fmla="*/ 1043399817 w 104"/>
                <a:gd name="T21" fmla="*/ 764286000 h 105"/>
                <a:gd name="T22" fmla="*/ 1043399817 w 104"/>
                <a:gd name="T23" fmla="*/ 595884000 h 105"/>
                <a:gd name="T24" fmla="*/ 760008248 w 104"/>
                <a:gd name="T25" fmla="*/ 595884000 h 105"/>
                <a:gd name="T26" fmla="*/ 669838204 w 104"/>
                <a:gd name="T27" fmla="*/ 0 h 105"/>
                <a:gd name="T28" fmla="*/ 0 w 104"/>
                <a:gd name="T29" fmla="*/ 686562000 h 105"/>
                <a:gd name="T30" fmla="*/ 669838204 w 104"/>
                <a:gd name="T31" fmla="*/ 1360170000 h 105"/>
                <a:gd name="T32" fmla="*/ 1339672820 w 104"/>
                <a:gd name="T33" fmla="*/ 686562000 h 105"/>
                <a:gd name="T34" fmla="*/ 669838204 w 104"/>
                <a:gd name="T35" fmla="*/ 0 h 105"/>
                <a:gd name="T36" fmla="*/ 669838204 w 104"/>
                <a:gd name="T37" fmla="*/ 1204722000 h 105"/>
                <a:gd name="T38" fmla="*/ 154577219 w 104"/>
                <a:gd name="T39" fmla="*/ 686562000 h 105"/>
                <a:gd name="T40" fmla="*/ 669838204 w 104"/>
                <a:gd name="T41" fmla="*/ 155448000 h 105"/>
                <a:gd name="T42" fmla="*/ 1197977036 w 104"/>
                <a:gd name="T43" fmla="*/ 686562000 h 105"/>
                <a:gd name="T44" fmla="*/ 669838204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rgbClr val="FFFFFF"/>
            </a:solidFill>
            <a:ln>
              <a:noFill/>
            </a:ln>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Arial" panose="020B0604020202020204" pitchFamily="34" charset="0"/>
                <a:ea typeface="宋体" panose="02010600030101010101" pitchFamily="2" charset="-122"/>
              </a:endParaRPr>
            </a:p>
          </p:txBody>
        </p:sp>
      </p:grpSp>
      <p:grpSp>
        <p:nvGrpSpPr>
          <p:cNvPr id="3" name="组合 2"/>
          <p:cNvGrpSpPr/>
          <p:nvPr/>
        </p:nvGrpSpPr>
        <p:grpSpPr>
          <a:xfrm>
            <a:off x="4275595" y="2407920"/>
            <a:ext cx="3497121" cy="831061"/>
            <a:chOff x="4740592" y="6496368"/>
            <a:chExt cx="2689225" cy="779462"/>
          </a:xfrm>
        </p:grpSpPr>
        <p:sp>
          <p:nvSpPr>
            <p:cNvPr id="35" name="MH_Other_5"/>
            <p:cNvSpPr/>
            <p:nvPr/>
          </p:nvSpPr>
          <p:spPr>
            <a:xfrm>
              <a:off x="4740592" y="6496368"/>
              <a:ext cx="2689225" cy="779462"/>
            </a:xfrm>
            <a:custGeom>
              <a:avLst/>
              <a:gdLst>
                <a:gd name="connsiteX0" fmla="*/ 1302789 w 2605578"/>
                <a:gd name="connsiteY0" fmla="*/ 0 h 756000"/>
                <a:gd name="connsiteX1" fmla="*/ 2548763 w 2605578"/>
                <a:gd name="connsiteY1" fmla="*/ 662479 h 756000"/>
                <a:gd name="connsiteX2" fmla="*/ 2605578 w 2605578"/>
                <a:gd name="connsiteY2" fmla="*/ 756000 h 756000"/>
                <a:gd name="connsiteX3" fmla="*/ 0 w 2605578"/>
                <a:gd name="connsiteY3" fmla="*/ 756000 h 756000"/>
                <a:gd name="connsiteX4" fmla="*/ 56815 w 2605578"/>
                <a:gd name="connsiteY4" fmla="*/ 662479 h 756000"/>
                <a:gd name="connsiteX5" fmla="*/ 1302789 w 2605578"/>
                <a:gd name="connsiteY5" fmla="*/ 0 h 75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5578" h="756000">
                  <a:moveTo>
                    <a:pt x="1302789" y="0"/>
                  </a:moveTo>
                  <a:cubicBezTo>
                    <a:pt x="1821451" y="0"/>
                    <a:pt x="2278736" y="262787"/>
                    <a:pt x="2548763" y="662479"/>
                  </a:cubicBezTo>
                  <a:lnTo>
                    <a:pt x="2605578" y="756000"/>
                  </a:lnTo>
                  <a:lnTo>
                    <a:pt x="0" y="756000"/>
                  </a:lnTo>
                  <a:lnTo>
                    <a:pt x="56815" y="662479"/>
                  </a:lnTo>
                  <a:cubicBezTo>
                    <a:pt x="326842" y="262787"/>
                    <a:pt x="784127" y="0"/>
                    <a:pt x="1302789" y="0"/>
                  </a:cubicBezTo>
                  <a:close/>
                </a:path>
              </a:pathLst>
            </a:custGeom>
            <a:solidFill>
              <a:schemeClr val="tx1">
                <a:lumMod val="85000"/>
                <a:lumOff val="15000"/>
              </a:schemeClr>
            </a:solidFill>
            <a:ln w="12700" cap="flat" cmpd="sng" algn="ctr">
              <a:noFill/>
              <a:prstDash val="solid"/>
              <a:miter lim="800000"/>
            </a:ln>
            <a:effectLst/>
          </p:spPr>
          <p:txBody>
            <a:bodyPr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9" name="MH_Other_9"/>
            <p:cNvSpPr>
              <a:spLocks noChangeAspect="1" noEditPoints="1"/>
            </p:cNvSpPr>
            <p:nvPr/>
          </p:nvSpPr>
          <p:spPr bwMode="auto">
            <a:xfrm>
              <a:off x="5836761" y="6662262"/>
              <a:ext cx="496887" cy="447675"/>
            </a:xfrm>
            <a:custGeom>
              <a:avLst/>
              <a:gdLst>
                <a:gd name="T0" fmla="*/ 340489814 w 254"/>
                <a:gd name="T1" fmla="*/ 445069564 h 228"/>
                <a:gd name="T2" fmla="*/ 288318001 w 254"/>
                <a:gd name="T3" fmla="*/ 445069564 h 228"/>
                <a:gd name="T4" fmla="*/ 288318001 w 254"/>
                <a:gd name="T5" fmla="*/ 489026520 h 228"/>
                <a:gd name="T6" fmla="*/ 340489814 w 254"/>
                <a:gd name="T7" fmla="*/ 489026520 h 228"/>
                <a:gd name="T8" fmla="*/ 340489814 w 254"/>
                <a:gd name="T9" fmla="*/ 445069564 h 228"/>
                <a:gd name="T10" fmla="*/ 118072266 w 254"/>
                <a:gd name="T11" fmla="*/ 299461112 h 228"/>
                <a:gd name="T12" fmla="*/ 354218454 w 254"/>
                <a:gd name="T13" fmla="*/ 71430468 h 228"/>
                <a:gd name="T14" fmla="*/ 582126464 w 254"/>
                <a:gd name="T15" fmla="*/ 299461112 h 228"/>
                <a:gd name="T16" fmla="*/ 151023321 w 254"/>
                <a:gd name="T17" fmla="*/ 299461112 h 228"/>
                <a:gd name="T18" fmla="*/ 118072266 w 254"/>
                <a:gd name="T19" fmla="*/ 299461112 h 228"/>
                <a:gd name="T20" fmla="*/ 354218454 w 254"/>
                <a:gd name="T21" fmla="*/ 0 h 228"/>
                <a:gd name="T22" fmla="*/ 332251636 w 254"/>
                <a:gd name="T23" fmla="*/ 19230961 h 228"/>
                <a:gd name="T24" fmla="*/ 41187576 w 254"/>
                <a:gd name="T25" fmla="*/ 307702006 h 228"/>
                <a:gd name="T26" fmla="*/ 0 w 254"/>
                <a:gd name="T27" fmla="*/ 351660619 h 228"/>
                <a:gd name="T28" fmla="*/ 145531202 w 254"/>
                <a:gd name="T29" fmla="*/ 351660619 h 228"/>
                <a:gd name="T30" fmla="*/ 145531202 w 254"/>
                <a:gd name="T31" fmla="*/ 626394079 h 228"/>
                <a:gd name="T32" fmla="*/ 189466494 w 254"/>
                <a:gd name="T33" fmla="*/ 626394079 h 228"/>
                <a:gd name="T34" fmla="*/ 189466494 w 254"/>
                <a:gd name="T35" fmla="*/ 351660619 h 228"/>
                <a:gd name="T36" fmla="*/ 497005253 w 254"/>
                <a:gd name="T37" fmla="*/ 351660619 h 228"/>
                <a:gd name="T38" fmla="*/ 497005253 w 254"/>
                <a:gd name="T39" fmla="*/ 626394079 h 228"/>
                <a:gd name="T40" fmla="*/ 540938888 w 254"/>
                <a:gd name="T41" fmla="*/ 626394079 h 228"/>
                <a:gd name="T42" fmla="*/ 540938888 w 254"/>
                <a:gd name="T43" fmla="*/ 351660619 h 228"/>
                <a:gd name="T44" fmla="*/ 697454327 w 254"/>
                <a:gd name="T45" fmla="*/ 351660619 h 228"/>
                <a:gd name="T46" fmla="*/ 659011154 w 254"/>
                <a:gd name="T47" fmla="*/ 307702006 h 228"/>
                <a:gd name="T48" fmla="*/ 664503273 w 254"/>
                <a:gd name="T49" fmla="*/ 299461112 h 228"/>
                <a:gd name="T50" fmla="*/ 659011154 w 254"/>
                <a:gd name="T51" fmla="*/ 307702006 h 228"/>
                <a:gd name="T52" fmla="*/ 365202691 w 254"/>
                <a:gd name="T53" fmla="*/ 19230961 h 228"/>
                <a:gd name="T54" fmla="*/ 354218454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rgbClr val="FFFFFF"/>
            </a:solidFill>
            <a:ln>
              <a:noFill/>
            </a:ln>
          </p:spPr>
          <p:txBody>
            <a:bodyPr lIns="68580" tIns="34290" rIns="68580" bIns="3429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endParaRPr lang="zh-CN" altLang="en-US" kern="0">
                <a:solidFill>
                  <a:prstClr val="black"/>
                </a:solidFill>
                <a:latin typeface="Arial" panose="020B0604020202020204" pitchFamily="34" charset="0"/>
                <a:ea typeface="宋体" panose="02010600030101010101" pitchFamily="2" charset="-122"/>
              </a:endParaRPr>
            </a:p>
          </p:txBody>
        </p:sp>
      </p:grpSp>
      <p:grpSp>
        <p:nvGrpSpPr>
          <p:cNvPr id="61" name="组合 60"/>
          <p:cNvGrpSpPr/>
          <p:nvPr/>
        </p:nvGrpSpPr>
        <p:grpSpPr>
          <a:xfrm>
            <a:off x="2030798" y="5247959"/>
            <a:ext cx="2319337" cy="1006160"/>
            <a:chOff x="2030798" y="5247959"/>
            <a:chExt cx="2319337" cy="1006160"/>
          </a:xfrm>
        </p:grpSpPr>
        <p:sp>
          <p:nvSpPr>
            <p:cNvPr id="43" name="MH_SubTitle_4"/>
            <p:cNvSpPr txBox="1">
              <a:spLocks noChangeArrowheads="1"/>
            </p:cNvSpPr>
            <p:nvPr/>
          </p:nvSpPr>
          <p:spPr bwMode="auto">
            <a:xfrm>
              <a:off x="2030798" y="5716633"/>
              <a:ext cx="2319337" cy="537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生产流程标准化</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4" name="MH_Other_10"/>
            <p:cNvSpPr txBox="1">
              <a:spLocks noChangeArrowheads="1"/>
            </p:cNvSpPr>
            <p:nvPr/>
          </p:nvSpPr>
          <p:spPr bwMode="auto">
            <a:xfrm>
              <a:off x="3241992" y="5247959"/>
              <a:ext cx="5746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en-US" altLang="zh-CN" sz="3000">
                  <a:solidFill>
                    <a:schemeClr val="tx1">
                      <a:lumMod val="85000"/>
                      <a:lumOff val="15000"/>
                    </a:schemeClr>
                  </a:solidFill>
                  <a:latin typeface="张海山锐谐体" panose="02000000000000000000" pitchFamily="2" charset="-122"/>
                  <a:ea typeface="张海山锐谐体" panose="02000000000000000000" pitchFamily="2" charset="-122"/>
                </a:rPr>
                <a:t>04</a:t>
              </a:r>
              <a:endParaRPr lang="zh-CN" altLang="en-US" sz="30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grpSp>
        <p:nvGrpSpPr>
          <p:cNvPr id="18" name="组合 17"/>
          <p:cNvGrpSpPr/>
          <p:nvPr/>
        </p:nvGrpSpPr>
        <p:grpSpPr>
          <a:xfrm>
            <a:off x="469658" y="3423920"/>
            <a:ext cx="3672512" cy="1307247"/>
            <a:chOff x="469658" y="3423920"/>
            <a:chExt cx="3672512" cy="1307247"/>
          </a:xfrm>
        </p:grpSpPr>
        <p:sp>
          <p:nvSpPr>
            <p:cNvPr id="42" name="MH_SubTitle_2"/>
            <p:cNvSpPr txBox="1">
              <a:spLocks noChangeArrowheads="1"/>
            </p:cNvSpPr>
            <p:nvPr/>
          </p:nvSpPr>
          <p:spPr bwMode="auto">
            <a:xfrm>
              <a:off x="469658" y="3726280"/>
              <a:ext cx="3672512"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以“循环钟”为基本作成周期表</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5" name="MH_Other_11"/>
            <p:cNvSpPr txBox="1">
              <a:spLocks noChangeArrowheads="1"/>
            </p:cNvSpPr>
            <p:nvPr/>
          </p:nvSpPr>
          <p:spPr bwMode="auto">
            <a:xfrm>
              <a:off x="3129279" y="3423920"/>
              <a:ext cx="57626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en-US" altLang="zh-CN" sz="3000">
                  <a:solidFill>
                    <a:schemeClr val="tx1">
                      <a:lumMod val="85000"/>
                      <a:lumOff val="15000"/>
                    </a:schemeClr>
                  </a:solidFill>
                  <a:latin typeface="张海山锐谐体" panose="02000000000000000000" pitchFamily="2" charset="-122"/>
                  <a:ea typeface="张海山锐谐体" panose="02000000000000000000" pitchFamily="2" charset="-122"/>
                </a:rPr>
                <a:t>02</a:t>
              </a:r>
              <a:endParaRPr lang="zh-CN" altLang="en-US" sz="30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grpSp>
      <p:grpSp>
        <p:nvGrpSpPr>
          <p:cNvPr id="16" name="组合 15"/>
          <p:cNvGrpSpPr/>
          <p:nvPr/>
        </p:nvGrpSpPr>
        <p:grpSpPr>
          <a:xfrm>
            <a:off x="8202295" y="2081510"/>
            <a:ext cx="3364865" cy="1379538"/>
            <a:chOff x="8202295" y="2081510"/>
            <a:chExt cx="3364865" cy="1379538"/>
          </a:xfrm>
        </p:grpSpPr>
        <p:sp>
          <p:nvSpPr>
            <p:cNvPr id="40" name="MH_SubTitle_1"/>
            <p:cNvSpPr txBox="1">
              <a:spLocks noChangeArrowheads="1"/>
            </p:cNvSpPr>
            <p:nvPr/>
          </p:nvSpPr>
          <p:spPr bwMode="auto">
            <a:xfrm>
              <a:off x="8202295" y="2610148"/>
              <a:ext cx="3364865"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将月产量、日产量换算成循环时间（循环钟）</a:t>
              </a:r>
              <a:endParaRPr lang="zh-CN" altLang="en-US" sz="2000">
                <a:solidFill>
                  <a:schemeClr val="tx1">
                    <a:lumMod val="85000"/>
                  </a:schemeClr>
                </a:solidFill>
                <a:latin typeface="时尚中黑简体" panose="01010104010101010101" pitchFamily="2" charset="-122"/>
                <a:ea typeface="时尚中黑简体" panose="01010104010101010101" pitchFamily="2" charset="-122"/>
              </a:endParaRPr>
            </a:p>
          </p:txBody>
        </p:sp>
        <p:sp>
          <p:nvSpPr>
            <p:cNvPr id="46" name="MH_Other_12"/>
            <p:cNvSpPr txBox="1">
              <a:spLocks noChangeArrowheads="1"/>
            </p:cNvSpPr>
            <p:nvPr/>
          </p:nvSpPr>
          <p:spPr bwMode="auto">
            <a:xfrm>
              <a:off x="8213725" y="2081510"/>
              <a:ext cx="574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en-US" altLang="zh-CN" sz="3000">
                  <a:solidFill>
                    <a:srgbClr val="FFC000"/>
                  </a:solidFill>
                  <a:latin typeface="张海山锐谐体" panose="02000000000000000000" pitchFamily="2" charset="-122"/>
                  <a:ea typeface="张海山锐谐体" panose="02000000000000000000" pitchFamily="2" charset="-122"/>
                </a:rPr>
                <a:t>01</a:t>
              </a:r>
              <a:endParaRPr lang="zh-CN" altLang="en-US" sz="3000">
                <a:solidFill>
                  <a:srgbClr val="FFC000"/>
                </a:solidFill>
                <a:latin typeface="张海山锐谐体" panose="02000000000000000000" pitchFamily="2" charset="-122"/>
                <a:ea typeface="张海山锐谐体" panose="02000000000000000000" pitchFamily="2" charset="-122"/>
              </a:endParaRPr>
            </a:p>
          </p:txBody>
        </p:sp>
      </p:grpSp>
      <p:grpSp>
        <p:nvGrpSpPr>
          <p:cNvPr id="19" name="组合 18"/>
          <p:cNvGrpSpPr/>
          <p:nvPr/>
        </p:nvGrpSpPr>
        <p:grpSpPr>
          <a:xfrm>
            <a:off x="8217534" y="4412934"/>
            <a:ext cx="3791586" cy="1304389"/>
            <a:chOff x="8217534" y="4412934"/>
            <a:chExt cx="3791586" cy="1304389"/>
          </a:xfrm>
        </p:grpSpPr>
        <p:sp>
          <p:nvSpPr>
            <p:cNvPr id="41" name="MH_SubTitle_3"/>
            <p:cNvSpPr txBox="1">
              <a:spLocks noChangeArrowheads="1"/>
            </p:cNvSpPr>
            <p:nvPr/>
          </p:nvSpPr>
          <p:spPr bwMode="auto">
            <a:xfrm>
              <a:off x="8226206" y="4866423"/>
              <a:ext cx="3782914"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缩短变化准备及零件更换（机种切换）的时间</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7" name="MH_Other_13"/>
            <p:cNvSpPr txBox="1">
              <a:spLocks noChangeArrowheads="1"/>
            </p:cNvSpPr>
            <p:nvPr/>
          </p:nvSpPr>
          <p:spPr bwMode="auto">
            <a:xfrm>
              <a:off x="8217534" y="4412934"/>
              <a:ext cx="5762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en-US" altLang="zh-CN" sz="3000">
                  <a:solidFill>
                    <a:srgbClr val="FFC000"/>
                  </a:solidFill>
                  <a:latin typeface="张海山锐谐体" panose="02000000000000000000" pitchFamily="2" charset="-122"/>
                  <a:ea typeface="张海山锐谐体" panose="02000000000000000000" pitchFamily="2" charset="-122"/>
                </a:rPr>
                <a:t>03</a:t>
              </a:r>
              <a:endParaRPr lang="zh-CN" altLang="en-US" sz="3000">
                <a:solidFill>
                  <a:srgbClr val="FFC000"/>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278134633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47"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ppt_x</p:attrName>
                                        </p:attrNameLst>
                                      </p:cBhvr>
                                      <p:tavLst>
                                        <p:tav tm="0">
                                          <p:val>
                                            <p:strVal val="#ppt_x-#ppt_w*1.125000"/>
                                          </p:val>
                                        </p:tav>
                                        <p:tav tm="100000">
                                          <p:val>
                                            <p:strVal val="#ppt_x"/>
                                          </p:val>
                                        </p:tav>
                                      </p:tavLst>
                                    </p:anim>
                                    <p:animEffect transition="in" filter="wipe(right)">
                                      <p:cBhvr>
                                        <p:cTn id="32" dur="500"/>
                                        <p:tgtEl>
                                          <p:spTgt spid="16"/>
                                        </p:tgtEl>
                                      </p:cBhvr>
                                    </p:animEffect>
                                  </p:childTnLst>
                                </p:cTn>
                              </p:par>
                            </p:childTnLst>
                          </p:cTn>
                        </p:par>
                        <p:par>
                          <p:cTn id="33" fill="hold">
                            <p:stCondLst>
                              <p:cond delay="3000"/>
                            </p:stCondLst>
                            <p:childTnLst>
                              <p:par>
                                <p:cTn id="34" presetID="47"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anim calcmode="lin" valueType="num">
                                      <p:cBhvr>
                                        <p:cTn id="37" dur="500" fill="hold"/>
                                        <p:tgtEl>
                                          <p:spTgt spid="10"/>
                                        </p:tgtEl>
                                        <p:attrNameLst>
                                          <p:attrName>ppt_x</p:attrName>
                                        </p:attrNameLst>
                                      </p:cBhvr>
                                      <p:tavLst>
                                        <p:tav tm="0">
                                          <p:val>
                                            <p:strVal val="#ppt_x"/>
                                          </p:val>
                                        </p:tav>
                                        <p:tav tm="100000">
                                          <p:val>
                                            <p:strVal val="#ppt_x"/>
                                          </p:val>
                                        </p:tav>
                                      </p:tavLst>
                                    </p:anim>
                                    <p:anim calcmode="lin" valueType="num">
                                      <p:cBhvr>
                                        <p:cTn id="38" dur="500" fill="hold"/>
                                        <p:tgtEl>
                                          <p:spTgt spid="10"/>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12" presetClass="entr" presetSubtype="2"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left)">
                                      <p:cBhvr>
                                        <p:cTn id="43" dur="500"/>
                                        <p:tgtEl>
                                          <p:spTgt spid="18"/>
                                        </p:tgtEl>
                                      </p:cBhvr>
                                    </p:animEffect>
                                  </p:childTnLst>
                                </p:cTn>
                              </p:par>
                            </p:childTnLst>
                          </p:cTn>
                        </p:par>
                        <p:par>
                          <p:cTn id="44" fill="hold">
                            <p:stCondLst>
                              <p:cond delay="4000"/>
                            </p:stCondLst>
                            <p:childTnLst>
                              <p:par>
                                <p:cTn id="45" presetID="47"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anim calcmode="lin" valueType="num">
                                      <p:cBhvr>
                                        <p:cTn id="48" dur="500" fill="hold"/>
                                        <p:tgtEl>
                                          <p:spTgt spid="11"/>
                                        </p:tgtEl>
                                        <p:attrNameLst>
                                          <p:attrName>ppt_x</p:attrName>
                                        </p:attrNameLst>
                                      </p:cBhvr>
                                      <p:tavLst>
                                        <p:tav tm="0">
                                          <p:val>
                                            <p:strVal val="#ppt_x"/>
                                          </p:val>
                                        </p:tav>
                                        <p:tav tm="100000">
                                          <p:val>
                                            <p:strVal val="#ppt_x"/>
                                          </p:val>
                                        </p:tav>
                                      </p:tavLst>
                                    </p:anim>
                                    <p:anim calcmode="lin" valueType="num">
                                      <p:cBhvr>
                                        <p:cTn id="49" dur="50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12" presetClass="entr" presetSubtype="8"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ppt_x</p:attrName>
                                        </p:attrNameLst>
                                      </p:cBhvr>
                                      <p:tavLst>
                                        <p:tav tm="0">
                                          <p:val>
                                            <p:strVal val="#ppt_x-#ppt_w*1.125000"/>
                                          </p:val>
                                        </p:tav>
                                        <p:tav tm="100000">
                                          <p:val>
                                            <p:strVal val="#ppt_x"/>
                                          </p:val>
                                        </p:tav>
                                      </p:tavLst>
                                    </p:anim>
                                    <p:animEffect transition="in" filter="wipe(right)">
                                      <p:cBhvr>
                                        <p:cTn id="54" dur="500"/>
                                        <p:tgtEl>
                                          <p:spTgt spid="19"/>
                                        </p:tgtEl>
                                      </p:cBhvr>
                                    </p:animEffect>
                                  </p:childTnLst>
                                </p:cTn>
                              </p:par>
                            </p:childTnLst>
                          </p:cTn>
                        </p:par>
                        <p:par>
                          <p:cTn id="55" fill="hold">
                            <p:stCondLst>
                              <p:cond delay="5000"/>
                            </p:stCondLst>
                            <p:childTnLst>
                              <p:par>
                                <p:cTn id="56" presetID="47" presetClass="entr" presetSubtype="0"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anim calcmode="lin" valueType="num">
                                      <p:cBhvr>
                                        <p:cTn id="59" dur="500" fill="hold"/>
                                        <p:tgtEl>
                                          <p:spTgt spid="12"/>
                                        </p:tgtEl>
                                        <p:attrNameLst>
                                          <p:attrName>ppt_x</p:attrName>
                                        </p:attrNameLst>
                                      </p:cBhvr>
                                      <p:tavLst>
                                        <p:tav tm="0">
                                          <p:val>
                                            <p:strVal val="#ppt_x"/>
                                          </p:val>
                                        </p:tav>
                                        <p:tav tm="100000">
                                          <p:val>
                                            <p:strVal val="#ppt_x"/>
                                          </p:val>
                                        </p:tav>
                                      </p:tavLst>
                                    </p:anim>
                                    <p:anim calcmode="lin" valueType="num">
                                      <p:cBhvr>
                                        <p:cTn id="60" dur="500" fill="hold"/>
                                        <p:tgtEl>
                                          <p:spTgt spid="12"/>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12" presetClass="entr" presetSubtype="2"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 calcmode="lin" valueType="num">
                                      <p:cBhvr additive="base">
                                        <p:cTn id="64" dur="500"/>
                                        <p:tgtEl>
                                          <p:spTgt spid="61"/>
                                        </p:tgtEl>
                                        <p:attrNameLst>
                                          <p:attrName>ppt_x</p:attrName>
                                        </p:attrNameLst>
                                      </p:cBhvr>
                                      <p:tavLst>
                                        <p:tav tm="0">
                                          <p:val>
                                            <p:strVal val="#ppt_x+#ppt_w*1.125000"/>
                                          </p:val>
                                        </p:tav>
                                        <p:tav tm="100000">
                                          <p:val>
                                            <p:strVal val="#ppt_x"/>
                                          </p:val>
                                        </p:tav>
                                      </p:tavLst>
                                    </p:anim>
                                    <p:animEffect transition="in" filter="wipe(left)">
                                      <p:cBhvr>
                                        <p:cTn id="65"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9397" b="8780"/>
          <a:stretch/>
        </p:blipFill>
        <p:spPr>
          <a:xfrm>
            <a:off x="0" y="2791839"/>
            <a:ext cx="12192000" cy="4066161"/>
          </a:xfrm>
          <a:prstGeom prst="rect">
            <a:avLst/>
          </a:prstGeom>
        </p:spPr>
      </p:pic>
      <p:grpSp>
        <p:nvGrpSpPr>
          <p:cNvPr id="4" name="组合 3"/>
          <p:cNvGrpSpPr/>
          <p:nvPr/>
        </p:nvGrpSpPr>
        <p:grpSpPr>
          <a:xfrm>
            <a:off x="192242" y="209411"/>
            <a:ext cx="4019936" cy="641470"/>
            <a:chOff x="85010" y="397799"/>
            <a:chExt cx="3241811" cy="641470"/>
          </a:xfrm>
        </p:grpSpPr>
        <p:grpSp>
          <p:nvGrpSpPr>
            <p:cNvPr id="5" name="组合 4"/>
            <p:cNvGrpSpPr/>
            <p:nvPr/>
          </p:nvGrpSpPr>
          <p:grpSpPr>
            <a:xfrm>
              <a:off x="161399" y="397799"/>
              <a:ext cx="625679" cy="625679"/>
              <a:chOff x="254642" y="231494"/>
              <a:chExt cx="722664" cy="722664"/>
            </a:xfrm>
          </p:grpSpPr>
          <p:sp>
            <p:nvSpPr>
              <p:cNvPr id="8" name="矩形 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496868"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如何做精益生产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7" name="文本框 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04</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
        <p:nvSpPr>
          <p:cNvPr id="30" name="文本框 29"/>
          <p:cNvSpPr txBox="1"/>
          <p:nvPr/>
        </p:nvSpPr>
        <p:spPr>
          <a:xfrm>
            <a:off x="2671763" y="882641"/>
            <a:ext cx="6705600" cy="1877437"/>
          </a:xfrm>
          <a:prstGeom prst="rect">
            <a:avLst/>
          </a:prstGeom>
          <a:noFill/>
        </p:spPr>
        <p:txBody>
          <a:bodyPr wrap="square" rtlCol="0">
            <a:spAutoFit/>
          </a:bodyPr>
          <a:lstStyle/>
          <a:p>
            <a:pPr algn="ctr">
              <a:lnSpc>
                <a:spcPct val="200000"/>
              </a:lnSpc>
            </a:pPr>
            <a:r>
              <a:rPr lang="en-US" altLang="zh-CN" sz="2000" b="1">
                <a:solidFill>
                  <a:schemeClr val="bg2">
                    <a:lumMod val="25000"/>
                  </a:schemeClr>
                </a:solidFill>
                <a:latin typeface="张海山锐谐体" panose="02000000000000000000" pitchFamily="2" charset="-122"/>
                <a:ea typeface="张海山锐谐体" panose="02000000000000000000" pitchFamily="2" charset="-122"/>
              </a:rPr>
              <a:t>1</a:t>
            </a:r>
            <a:r>
              <a:rPr lang="en-US" altLang="zh-CN" sz="2000" b="1" smtClean="0">
                <a:solidFill>
                  <a:schemeClr val="bg2">
                    <a:lumMod val="25000"/>
                  </a:schemeClr>
                </a:solidFill>
                <a:latin typeface="张海山锐谐体" panose="02000000000000000000" pitchFamily="2" charset="-122"/>
                <a:ea typeface="张海山锐谐体" panose="02000000000000000000" pitchFamily="2" charset="-122"/>
              </a:rPr>
              <a:t>.</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准备时间：内部准备时间＋外部准备</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时间</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gn="ctr">
              <a:lnSpc>
                <a:spcPct val="200000"/>
              </a:lnSpc>
            </a:pPr>
            <a:r>
              <a:rPr lang="en-US" altLang="zh-CN" sz="2000" b="1" smtClean="0">
                <a:solidFill>
                  <a:schemeClr val="bg2">
                    <a:lumMod val="25000"/>
                  </a:schemeClr>
                </a:solidFill>
                <a:latin typeface="张海山锐谐体" panose="02000000000000000000" pitchFamily="2" charset="-122"/>
                <a:ea typeface="张海山锐谐体" panose="02000000000000000000" pitchFamily="2" charset="-122"/>
              </a:rPr>
              <a:t>2.</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需彻底实施</a:t>
            </a: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5S</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基础</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a:p>
            <a:pPr algn="ctr">
              <a:lnSpc>
                <a:spcPct val="200000"/>
              </a:lnSpc>
            </a:pPr>
            <a:endParaRPr lang="en-US" altLang="zh-CN"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24" name="矩形 23"/>
          <p:cNvSpPr/>
          <p:nvPr/>
        </p:nvSpPr>
        <p:spPr>
          <a:xfrm>
            <a:off x="0" y="2791839"/>
            <a:ext cx="12192000" cy="4066161"/>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824162" y="3560445"/>
            <a:ext cx="6400802" cy="1323439"/>
          </a:xfrm>
          <a:prstGeom prst="rect">
            <a:avLst/>
          </a:prstGeom>
          <a:noFill/>
        </p:spPr>
        <p:txBody>
          <a:bodyPr wrap="square" rtlCol="0">
            <a:spAutoFit/>
          </a:bodyPr>
          <a:lstStyle/>
          <a:p>
            <a:pPr algn="ctr">
              <a:buClr>
                <a:schemeClr val="bg1"/>
              </a:buClr>
            </a:pPr>
            <a:r>
              <a:rPr lang="zh-CN" altLang="en-US" sz="8000" noProof="1">
                <a:solidFill>
                  <a:schemeClr val="bg1"/>
                </a:solidFill>
                <a:latin typeface="张海山锐谐体" panose="02000000000000000000" pitchFamily="2" charset="-122"/>
                <a:ea typeface="张海山锐谐体" panose="02000000000000000000" pitchFamily="2" charset="-122"/>
              </a:rPr>
              <a:t>变换准备时间</a:t>
            </a:r>
          </a:p>
        </p:txBody>
      </p:sp>
      <p:sp>
        <p:nvSpPr>
          <p:cNvPr id="22" name="文本框 21"/>
          <p:cNvSpPr txBox="1"/>
          <p:nvPr/>
        </p:nvSpPr>
        <p:spPr>
          <a:xfrm>
            <a:off x="1775767" y="4863404"/>
            <a:ext cx="8499351" cy="646331"/>
          </a:xfrm>
          <a:prstGeom prst="rect">
            <a:avLst/>
          </a:prstGeom>
          <a:noFill/>
        </p:spPr>
        <p:txBody>
          <a:bodyPr wrap="square" rtlCol="0">
            <a:spAutoFit/>
          </a:bodyPr>
          <a:lstStyle/>
          <a:p>
            <a:pPr algn="ctr"/>
            <a:r>
              <a:rPr lang="zh-CN" altLang="en-US" spc="300">
                <a:solidFill>
                  <a:schemeClr val="bg1"/>
                </a:solidFill>
                <a:latin typeface="张海山锐线体简" panose="02000000000000000000" pitchFamily="2" charset="-122"/>
                <a:ea typeface="张海山锐线体简" panose="02000000000000000000" pitchFamily="2" charset="-122"/>
              </a:rPr>
              <a:t>指加工</a:t>
            </a:r>
            <a:r>
              <a:rPr lang="zh-CN" altLang="en-US" spc="300" smtClean="0">
                <a:solidFill>
                  <a:schemeClr val="bg1"/>
                </a:solidFill>
                <a:latin typeface="张海山锐线体简" panose="02000000000000000000" pitchFamily="2" charset="-122"/>
                <a:ea typeface="张海山锐线体简" panose="02000000000000000000" pitchFamily="2" charset="-122"/>
              </a:rPr>
              <a:t>完成后</a:t>
            </a:r>
            <a:r>
              <a:rPr lang="zh-CN" altLang="en-US" spc="300">
                <a:solidFill>
                  <a:schemeClr val="bg1"/>
                </a:solidFill>
                <a:latin typeface="张海山锐线体简" panose="02000000000000000000" pitchFamily="2" charset="-122"/>
                <a:ea typeface="张海山锐线体简" panose="02000000000000000000" pitchFamily="2" charset="-122"/>
              </a:rPr>
              <a:t>到</a:t>
            </a:r>
            <a:r>
              <a:rPr lang="zh-CN" altLang="en-US" spc="300" smtClean="0">
                <a:solidFill>
                  <a:schemeClr val="bg1"/>
                </a:solidFill>
                <a:latin typeface="张海山锐线体简" panose="02000000000000000000" pitchFamily="2" charset="-122"/>
                <a:ea typeface="张海山锐线体简" panose="02000000000000000000" pitchFamily="2" charset="-122"/>
              </a:rPr>
              <a:t>下个</a:t>
            </a:r>
            <a:r>
              <a:rPr lang="zh-CN" altLang="en-US" spc="300">
                <a:solidFill>
                  <a:schemeClr val="bg1"/>
                </a:solidFill>
                <a:latin typeface="张海山锐线体简" panose="02000000000000000000" pitchFamily="2" charset="-122"/>
                <a:ea typeface="张海山锐线体简" panose="02000000000000000000" pitchFamily="2" charset="-122"/>
              </a:rPr>
              <a:t>加工品</a:t>
            </a:r>
            <a:r>
              <a:rPr lang="zh-CN" altLang="en-US" spc="300" smtClean="0">
                <a:solidFill>
                  <a:schemeClr val="bg1"/>
                </a:solidFill>
                <a:latin typeface="张海山锐线体简" panose="02000000000000000000" pitchFamily="2" charset="-122"/>
                <a:ea typeface="张海山锐线体简" panose="02000000000000000000" pitchFamily="2" charset="-122"/>
              </a:rPr>
              <a:t>产出前</a:t>
            </a:r>
            <a:r>
              <a:rPr lang="zh-CN" altLang="en-US" spc="300">
                <a:solidFill>
                  <a:schemeClr val="bg1"/>
                </a:solidFill>
                <a:latin typeface="张海山锐线体简" panose="02000000000000000000" pitchFamily="2" charset="-122"/>
                <a:ea typeface="张海山锐线体简" panose="02000000000000000000" pitchFamily="2" charset="-122"/>
              </a:rPr>
              <a:t>的时间</a:t>
            </a:r>
            <a:r>
              <a:rPr lang="en-US" altLang="zh-CN" spc="300">
                <a:solidFill>
                  <a:schemeClr val="bg1"/>
                </a:solidFill>
                <a:latin typeface="张海山锐线体简" panose="02000000000000000000" pitchFamily="2" charset="-122"/>
                <a:ea typeface="张海山锐线体简" panose="02000000000000000000" pitchFamily="2" charset="-122"/>
              </a:rPr>
              <a:t>.</a:t>
            </a:r>
            <a:r>
              <a:rPr lang="zh-CN" altLang="en-US" spc="300">
                <a:solidFill>
                  <a:schemeClr val="bg1"/>
                </a:solidFill>
                <a:latin typeface="张海山锐线体简" panose="02000000000000000000" pitchFamily="2" charset="-122"/>
                <a:ea typeface="张海山锐线体简" panose="02000000000000000000" pitchFamily="2" charset="-122"/>
              </a:rPr>
              <a:t>包括替换模具、车削物、变更基准作业</a:t>
            </a:r>
            <a:r>
              <a:rPr lang="en-US" altLang="zh-CN" spc="300">
                <a:solidFill>
                  <a:schemeClr val="bg1"/>
                </a:solidFill>
                <a:latin typeface="张海山锐线体简" panose="02000000000000000000" pitchFamily="2" charset="-122"/>
                <a:ea typeface="张海山锐线体简" panose="02000000000000000000" pitchFamily="2" charset="-122"/>
              </a:rPr>
              <a:t>.</a:t>
            </a:r>
            <a:r>
              <a:rPr lang="zh-CN" altLang="en-US" spc="300">
                <a:solidFill>
                  <a:schemeClr val="bg1"/>
                </a:solidFill>
                <a:latin typeface="张海山锐线体简" panose="02000000000000000000" pitchFamily="2" charset="-122"/>
                <a:ea typeface="张海山锐线体简" panose="02000000000000000000" pitchFamily="2" charset="-122"/>
              </a:rPr>
              <a:t>以及装配物、零件等变换作业</a:t>
            </a:r>
          </a:p>
        </p:txBody>
      </p:sp>
      <p:cxnSp>
        <p:nvCxnSpPr>
          <p:cNvPr id="23" name="直接连接符 22"/>
          <p:cNvCxnSpPr/>
          <p:nvPr/>
        </p:nvCxnSpPr>
        <p:spPr>
          <a:xfrm>
            <a:off x="5645107" y="6195746"/>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682041" y="2431017"/>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970218" y="2431017"/>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258394" y="2431017"/>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720277" y="5432627"/>
            <a:ext cx="1551798" cy="1156585"/>
            <a:chOff x="10216750" y="334899"/>
            <a:chExt cx="1551798" cy="1156585"/>
          </a:xfrm>
        </p:grpSpPr>
        <p:sp>
          <p:nvSpPr>
            <p:cNvPr id="26" name="矩形 25"/>
            <p:cNvSpPr/>
            <p:nvPr/>
          </p:nvSpPr>
          <p:spPr>
            <a:xfrm>
              <a:off x="10216750" y="334899"/>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8" name="矩形 27"/>
            <p:cNvSpPr/>
            <p:nvPr/>
          </p:nvSpPr>
          <p:spPr>
            <a:xfrm>
              <a:off x="11177026" y="509418"/>
              <a:ext cx="569388"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华文细黑" panose="02010600040101010101" pitchFamily="2" charset="-122"/>
                  <a:ea typeface="华文细黑" panose="02010600040101010101" pitchFamily="2" charset="-122"/>
                </a:rPr>
                <a:t>7</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195579262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1"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4563" y="0"/>
            <a:ext cx="6167437" cy="6858000"/>
          </a:xfrm>
          <a:prstGeom prst="rect">
            <a:avLst/>
          </a:prstGeom>
        </p:spPr>
      </p:pic>
      <p:sp>
        <p:nvSpPr>
          <p:cNvPr id="20" name="文本框 19"/>
          <p:cNvSpPr txBox="1"/>
          <p:nvPr/>
        </p:nvSpPr>
        <p:spPr>
          <a:xfrm>
            <a:off x="101790" y="3336159"/>
            <a:ext cx="6209731" cy="2862322"/>
          </a:xfrm>
          <a:prstGeom prst="rect">
            <a:avLst/>
          </a:prstGeom>
          <a:noFill/>
        </p:spPr>
        <p:txBody>
          <a:bodyPr wrap="square" rtlCol="0">
            <a:spAutoFit/>
          </a:bodyPr>
          <a:lstStyle/>
          <a:p>
            <a:pPr>
              <a:lnSpc>
                <a:spcPct val="200000"/>
              </a:lnSpc>
            </a:pPr>
            <a:r>
              <a:rPr lang="en-US" altLang="zh-CN">
                <a:solidFill>
                  <a:schemeClr val="bg2">
                    <a:lumMod val="25000"/>
                  </a:schemeClr>
                </a:solidFill>
                <a:latin typeface="张海山锐谐体" panose="02000000000000000000" pitchFamily="2" charset="-122"/>
                <a:ea typeface="张海山锐谐体" panose="02000000000000000000" pitchFamily="2" charset="-122"/>
              </a:rPr>
              <a:t>1</a:t>
            </a:r>
            <a:r>
              <a:rPr lang="en-US" altLang="zh-CN" smtClean="0">
                <a:solidFill>
                  <a:schemeClr val="bg2">
                    <a:lumMod val="25000"/>
                  </a:schemeClr>
                </a:solidFill>
                <a:latin typeface="张海山锐谐体" panose="02000000000000000000" pitchFamily="2" charset="-122"/>
                <a:ea typeface="张海山锐谐体" panose="02000000000000000000" pitchFamily="2" charset="-122"/>
              </a:rPr>
              <a:t>.</a:t>
            </a:r>
            <a:r>
              <a:rPr lang="zh-CN" altLang="en-US" b="1" smtClean="0">
                <a:solidFill>
                  <a:schemeClr val="bg2">
                    <a:lumMod val="25000"/>
                  </a:schemeClr>
                </a:solidFill>
                <a:latin typeface="张海山锐线体简" panose="02000000000000000000" pitchFamily="2" charset="-122"/>
                <a:ea typeface="张海山锐线体简" panose="02000000000000000000" pitchFamily="2" charset="-122"/>
              </a:rPr>
              <a:t>即使只生产</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一件不良品，</a:t>
            </a:r>
            <a:r>
              <a:rPr lang="zh-CN" altLang="en-US" b="1" smtClean="0">
                <a:solidFill>
                  <a:schemeClr val="bg2">
                    <a:lumMod val="25000"/>
                  </a:schemeClr>
                </a:solidFill>
                <a:latin typeface="张海山锐线体简" panose="02000000000000000000" pitchFamily="2" charset="-122"/>
                <a:ea typeface="张海山锐线体简" panose="02000000000000000000" pitchFamily="2" charset="-122"/>
              </a:rPr>
              <a:t>也</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要</a:t>
            </a:r>
            <a:r>
              <a:rPr lang="zh-CN" altLang="en-US" b="1" smtClean="0">
                <a:solidFill>
                  <a:schemeClr val="bg2">
                    <a:lumMod val="25000"/>
                  </a:schemeClr>
                </a:solidFill>
                <a:latin typeface="张海山锐线体简" panose="02000000000000000000" pitchFamily="2" charset="-122"/>
                <a:ea typeface="张海山锐线体简" panose="02000000000000000000" pitchFamily="2" charset="-122"/>
              </a:rPr>
              <a:t>当场</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究明原因并予解决</a:t>
            </a:r>
            <a:endParaRPr lang="en-US" altLang="zh-CN"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a:solidFill>
                  <a:schemeClr val="bg2">
                    <a:lumMod val="25000"/>
                  </a:schemeClr>
                </a:solidFill>
                <a:latin typeface="张海山锐谐体" panose="02000000000000000000" pitchFamily="2" charset="-122"/>
                <a:ea typeface="张海山锐谐体" panose="02000000000000000000" pitchFamily="2" charset="-122"/>
              </a:rPr>
              <a:t>2</a:t>
            </a:r>
            <a:r>
              <a:rPr lang="en-US" altLang="zh-CN" smtClean="0">
                <a:solidFill>
                  <a:schemeClr val="bg2">
                    <a:lumMod val="25000"/>
                  </a:schemeClr>
                </a:solidFill>
                <a:latin typeface="张海山锐谐体" panose="02000000000000000000" pitchFamily="2" charset="-122"/>
                <a:ea typeface="张海山锐谐体" panose="02000000000000000000" pitchFamily="2" charset="-122"/>
              </a:rPr>
              <a:t>.</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消除库存、搬运、停滞的浪费，有效地制造</a:t>
            </a:r>
            <a:r>
              <a:rPr lang="zh-CN" altLang="en-US" b="1" smtClean="0">
                <a:solidFill>
                  <a:schemeClr val="bg2">
                    <a:lumMod val="25000"/>
                  </a:schemeClr>
                </a:solidFill>
                <a:latin typeface="张海山锐线体简" panose="02000000000000000000" pitchFamily="2" charset="-122"/>
                <a:ea typeface="张海山锐线体简" panose="02000000000000000000" pitchFamily="2" charset="-122"/>
              </a:rPr>
              <a:t>产品</a:t>
            </a:r>
            <a:endParaRPr lang="en-US" altLang="zh-CN"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smtClean="0">
                <a:solidFill>
                  <a:schemeClr val="bg2">
                    <a:lumMod val="25000"/>
                  </a:schemeClr>
                </a:solidFill>
                <a:latin typeface="张海山锐谐体" panose="02000000000000000000" pitchFamily="2" charset="-122"/>
                <a:ea typeface="张海山锐谐体" panose="02000000000000000000" pitchFamily="2" charset="-122"/>
              </a:rPr>
              <a:t>3.</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将目前的生产方式“表格化”，定为标准</a:t>
            </a:r>
            <a:r>
              <a:rPr lang="zh-CN" altLang="en-US" b="1" smtClean="0">
                <a:solidFill>
                  <a:schemeClr val="bg2">
                    <a:lumMod val="25000"/>
                  </a:schemeClr>
                </a:solidFill>
                <a:latin typeface="张海山锐线体简" panose="02000000000000000000" pitchFamily="2" charset="-122"/>
                <a:ea typeface="张海山锐线体简" panose="02000000000000000000" pitchFamily="2" charset="-122"/>
              </a:rPr>
              <a:t>作业</a:t>
            </a:r>
            <a:endParaRPr lang="en-US" altLang="zh-CN"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smtClean="0">
                <a:solidFill>
                  <a:schemeClr val="bg2">
                    <a:lumMod val="25000"/>
                  </a:schemeClr>
                </a:solidFill>
                <a:latin typeface="张海山锐谐体" panose="02000000000000000000" pitchFamily="2" charset="-122"/>
                <a:ea typeface="张海山锐谐体" panose="02000000000000000000" pitchFamily="2" charset="-122"/>
              </a:rPr>
              <a:t>4.</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一个个的制造，形成无不良的自动化</a:t>
            </a:r>
            <a:r>
              <a:rPr lang="zh-CN" altLang="en-US" b="1" smtClean="0">
                <a:solidFill>
                  <a:schemeClr val="bg2">
                    <a:lumMod val="25000"/>
                  </a:schemeClr>
                </a:solidFill>
                <a:latin typeface="张海山锐线体简" panose="02000000000000000000" pitchFamily="2" charset="-122"/>
                <a:ea typeface="张海山锐线体简" panose="02000000000000000000" pitchFamily="2" charset="-122"/>
              </a:rPr>
              <a:t>生产线</a:t>
            </a:r>
            <a:endParaRPr lang="en-US" altLang="zh-CN"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smtClean="0">
                <a:solidFill>
                  <a:schemeClr val="bg2">
                    <a:lumMod val="25000"/>
                  </a:schemeClr>
                </a:solidFill>
                <a:latin typeface="张海山锐谐体" panose="02000000000000000000" pitchFamily="2" charset="-122"/>
                <a:ea typeface="张海山锐谐体" panose="02000000000000000000" pitchFamily="2" charset="-122"/>
              </a:rPr>
              <a:t>5.</a:t>
            </a:r>
            <a:r>
              <a:rPr lang="zh-CN" altLang="en-US" b="1">
                <a:solidFill>
                  <a:schemeClr val="bg2">
                    <a:lumMod val="25000"/>
                  </a:schemeClr>
                </a:solidFill>
                <a:latin typeface="张海山锐线体简" panose="02000000000000000000" pitchFamily="2" charset="-122"/>
                <a:ea typeface="张海山锐线体简" panose="02000000000000000000" pitchFamily="2" charset="-122"/>
              </a:rPr>
              <a:t>不将不良品送到后工序</a:t>
            </a:r>
            <a:endParaRPr lang="en-US" altLang="zh-CN" b="1">
              <a:solidFill>
                <a:schemeClr val="bg2">
                  <a:lumMod val="25000"/>
                </a:schemeClr>
              </a:solidFill>
              <a:latin typeface="张海山锐线体简" panose="02000000000000000000" pitchFamily="2" charset="-122"/>
              <a:ea typeface="张海山锐线体简" panose="02000000000000000000" pitchFamily="2" charset="-122"/>
            </a:endParaRPr>
          </a:p>
        </p:txBody>
      </p:sp>
      <p:grpSp>
        <p:nvGrpSpPr>
          <p:cNvPr id="2" name="组合 1"/>
          <p:cNvGrpSpPr/>
          <p:nvPr/>
        </p:nvGrpSpPr>
        <p:grpSpPr>
          <a:xfrm>
            <a:off x="4953840" y="248470"/>
            <a:ext cx="1551798" cy="1156585"/>
            <a:chOff x="10216750" y="334899"/>
            <a:chExt cx="1551798" cy="1156585"/>
          </a:xfrm>
        </p:grpSpPr>
        <p:sp>
          <p:nvSpPr>
            <p:cNvPr id="26" name="矩形 25"/>
            <p:cNvSpPr/>
            <p:nvPr/>
          </p:nvSpPr>
          <p:spPr>
            <a:xfrm>
              <a:off x="10216750" y="334899"/>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8" name="矩形 27"/>
            <p:cNvSpPr/>
            <p:nvPr/>
          </p:nvSpPr>
          <p:spPr>
            <a:xfrm>
              <a:off x="11177026" y="509418"/>
              <a:ext cx="569388"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华文细黑" panose="02010600040101010101" pitchFamily="2" charset="-122"/>
                  <a:ea typeface="华文细黑" panose="02010600040101010101" pitchFamily="2" charset="-122"/>
                </a:rPr>
                <a:t>8</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grpSp>
      <p:sp>
        <p:nvSpPr>
          <p:cNvPr id="21" name="文本框 20"/>
          <p:cNvSpPr txBox="1"/>
          <p:nvPr/>
        </p:nvSpPr>
        <p:spPr>
          <a:xfrm>
            <a:off x="-15240" y="1113998"/>
            <a:ext cx="2671890" cy="769441"/>
          </a:xfrm>
          <a:prstGeom prst="rect">
            <a:avLst/>
          </a:prstGeom>
          <a:noFill/>
        </p:spPr>
        <p:txBody>
          <a:bodyPr wrap="square" rtlCol="0">
            <a:spAutoFit/>
          </a:bodyPr>
          <a:lstStyle/>
          <a:p>
            <a:pPr algn="ctr"/>
            <a:r>
              <a:rPr lang="zh-CN" altLang="en-US" sz="4400" smtClean="0">
                <a:solidFill>
                  <a:srgbClr val="FFC000"/>
                </a:solidFill>
                <a:latin typeface="张海山锐谐体" panose="02000000000000000000" pitchFamily="2" charset="-122"/>
                <a:ea typeface="张海山锐谐体" panose="02000000000000000000" pitchFamily="2" charset="-122"/>
              </a:rPr>
              <a:t>品质保证</a:t>
            </a:r>
            <a:endParaRPr lang="zh-CN" altLang="en-US" sz="4400">
              <a:solidFill>
                <a:srgbClr val="FFC000"/>
              </a:solidFill>
              <a:latin typeface="张海山锐谐体" panose="02000000000000000000" pitchFamily="2" charset="-122"/>
              <a:ea typeface="张海山锐谐体" panose="02000000000000000000" pitchFamily="2" charset="-122"/>
            </a:endParaRPr>
          </a:p>
        </p:txBody>
      </p:sp>
      <p:sp>
        <p:nvSpPr>
          <p:cNvPr id="22" name="文本框 21"/>
          <p:cNvSpPr txBox="1"/>
          <p:nvPr/>
        </p:nvSpPr>
        <p:spPr>
          <a:xfrm>
            <a:off x="106651" y="1965888"/>
            <a:ext cx="5562629" cy="1015663"/>
          </a:xfrm>
          <a:prstGeom prst="rect">
            <a:avLst/>
          </a:prstGeom>
          <a:noFill/>
        </p:spPr>
        <p:txBody>
          <a:bodyPr wrap="square" rtlCol="0">
            <a:spAutoFit/>
          </a:bodyPr>
          <a:lstStyle/>
          <a:p>
            <a:r>
              <a:rPr lang="zh-CN" altLang="en-US" sz="2000" b="1" spc="300">
                <a:solidFill>
                  <a:schemeClr val="tx1">
                    <a:lumMod val="95000"/>
                    <a:lumOff val="5000"/>
                  </a:schemeClr>
                </a:solidFill>
                <a:latin typeface="张海山锐线体简" panose="02000000000000000000" pitchFamily="2" charset="-122"/>
                <a:ea typeface="张海山锐线体简" panose="02000000000000000000" pitchFamily="2" charset="-122"/>
              </a:rPr>
              <a:t>指为满足顾客所要求的品质，调整完善人、物、设备及生产方式，保持品质无懈可击的综合体系</a:t>
            </a:r>
          </a:p>
        </p:txBody>
      </p:sp>
      <p:cxnSp>
        <p:nvCxnSpPr>
          <p:cNvPr id="23" name="直接连接符 22"/>
          <p:cNvCxnSpPr/>
          <p:nvPr/>
        </p:nvCxnSpPr>
        <p:spPr>
          <a:xfrm>
            <a:off x="199400" y="3192154"/>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04479" y="6357914"/>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92656" y="6357914"/>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80832" y="6357914"/>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92242" y="209411"/>
            <a:ext cx="4019936" cy="641470"/>
            <a:chOff x="85010" y="397799"/>
            <a:chExt cx="3241811" cy="641470"/>
          </a:xfrm>
        </p:grpSpPr>
        <p:grpSp>
          <p:nvGrpSpPr>
            <p:cNvPr id="15" name="组合 14"/>
            <p:cNvGrpSpPr/>
            <p:nvPr/>
          </p:nvGrpSpPr>
          <p:grpSpPr>
            <a:xfrm>
              <a:off x="161399" y="397799"/>
              <a:ext cx="625679" cy="625679"/>
              <a:chOff x="254642" y="231494"/>
              <a:chExt cx="722664" cy="722664"/>
            </a:xfrm>
          </p:grpSpPr>
          <p:sp>
            <p:nvSpPr>
              <p:cNvPr id="18" name="矩形 17"/>
              <p:cNvSpPr/>
              <p:nvPr/>
            </p:nvSpPr>
            <p:spPr>
              <a:xfrm>
                <a:off x="254642" y="231494"/>
                <a:ext cx="422687" cy="422687"/>
              </a:xfrm>
              <a:prstGeom prst="rect">
                <a:avLst/>
              </a:prstGeom>
              <a:noFill/>
              <a:ln w="412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77351" y="354203"/>
                <a:ext cx="599955" cy="599955"/>
              </a:xfrm>
              <a:prstGeom prst="rect">
                <a:avLst/>
              </a:prstGeom>
              <a:solidFill>
                <a:srgbClr val="FFC000"/>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496868" y="516049"/>
              <a:ext cx="2829953" cy="523220"/>
            </a:xfrm>
            <a:prstGeom prst="rect">
              <a:avLst/>
            </a:prstGeom>
            <a:noFill/>
            <a:effectLst/>
          </p:spPr>
          <p:txBody>
            <a:bodyPr wrap="square" rtlCol="0">
              <a:spAutoFit/>
            </a:bodyPr>
            <a:lstStyle/>
            <a:p>
              <a:pPr algn="ctr"/>
              <a:r>
                <a:rPr lang="zh-CN" altLang="en-US" sz="2800" smtClean="0">
                  <a:solidFill>
                    <a:schemeClr val="tx1">
                      <a:lumMod val="85000"/>
                      <a:lumOff val="15000"/>
                    </a:schemeClr>
                  </a:solidFill>
                  <a:latin typeface="张海山锐谐体" panose="02000000000000000000" pitchFamily="2" charset="-122"/>
                  <a:ea typeface="张海山锐谐体" panose="02000000000000000000" pitchFamily="2" charset="-122"/>
                </a:rPr>
                <a:t>如何做精益生产</a:t>
              </a:r>
              <a:endParaRPr lang="zh-CN" altLang="en-US" sz="28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sp>
          <p:nvSpPr>
            <p:cNvPr id="17" name="文本框 16"/>
            <p:cNvSpPr txBox="1"/>
            <p:nvPr/>
          </p:nvSpPr>
          <p:spPr>
            <a:xfrm>
              <a:off x="85010" y="516049"/>
              <a:ext cx="861054" cy="523220"/>
            </a:xfrm>
            <a:prstGeom prst="rect">
              <a:avLst/>
            </a:prstGeom>
            <a:noFill/>
            <a:effectLst/>
          </p:spPr>
          <p:txBody>
            <a:bodyPr wrap="square" rtlCol="0">
              <a:spAutoFit/>
            </a:bodyPr>
            <a:lstStyle/>
            <a:p>
              <a:pPr algn="ctr"/>
              <a:r>
                <a:rPr lang="en-US" altLang="zh-CN" sz="2800" spc="-300" smtClean="0">
                  <a:solidFill>
                    <a:schemeClr val="bg1"/>
                  </a:solidFill>
                  <a:latin typeface="张海山锐谐体" panose="02000000000000000000" pitchFamily="2" charset="-122"/>
                  <a:ea typeface="张海山锐谐体" panose="02000000000000000000" pitchFamily="2" charset="-122"/>
                </a:rPr>
                <a:t>04</a:t>
              </a:r>
              <a:endParaRPr lang="zh-CN" altLang="en-US" sz="2800" spc="-300">
                <a:solidFill>
                  <a:schemeClr val="bg1"/>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416971804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17" presetClass="entr" presetSubtype="1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strVal val="#ppt_h"/>
                                          </p:val>
                                        </p:tav>
                                        <p:tav tm="100000">
                                          <p:val>
                                            <p:strVal val="#ppt_h"/>
                                          </p:val>
                                        </p:tav>
                                      </p:tavLst>
                                    </p:anim>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6024563" cy="34290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4564" y="3429001"/>
            <a:ext cx="6167436" cy="3428999"/>
          </a:xfrm>
          <a:prstGeom prst="rect">
            <a:avLst/>
          </a:prstGeom>
        </p:spPr>
      </p:pic>
      <p:sp>
        <p:nvSpPr>
          <p:cNvPr id="6" name="矩形 5"/>
          <p:cNvSpPr/>
          <p:nvPr/>
        </p:nvSpPr>
        <p:spPr>
          <a:xfrm>
            <a:off x="0" y="1"/>
            <a:ext cx="6024563" cy="3429000"/>
          </a:xfrm>
          <a:prstGeom prst="rect">
            <a:avLst/>
          </a:prstGeom>
          <a:solidFill>
            <a:schemeClr val="tx1">
              <a:lumMod val="85000"/>
              <a:lumOff val="1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024563" y="3429001"/>
            <a:ext cx="6167437" cy="3428999"/>
          </a:xfrm>
          <a:prstGeom prst="rect">
            <a:avLst/>
          </a:prstGeom>
          <a:solidFill>
            <a:schemeClr val="tx1">
              <a:lumMod val="85000"/>
              <a:lumOff val="1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373170" y="927494"/>
            <a:ext cx="3278221" cy="769441"/>
          </a:xfrm>
          <a:prstGeom prst="rect">
            <a:avLst/>
          </a:prstGeom>
          <a:noFill/>
        </p:spPr>
        <p:txBody>
          <a:bodyPr wrap="square" rtlCol="0">
            <a:spAutoFit/>
          </a:bodyPr>
          <a:lstStyle/>
          <a:p>
            <a:pPr algn="ctr"/>
            <a:r>
              <a:rPr lang="zh-CN" altLang="en-US" sz="4400">
                <a:solidFill>
                  <a:schemeClr val="bg1"/>
                </a:solidFill>
                <a:latin typeface="张海山锐谐体" panose="02000000000000000000" pitchFamily="2" charset="-122"/>
                <a:ea typeface="张海山锐谐体" panose="02000000000000000000" pitchFamily="2" charset="-122"/>
              </a:rPr>
              <a:t>看板</a:t>
            </a:r>
            <a:r>
              <a:rPr lang="zh-CN" altLang="en-US" sz="4400" smtClean="0">
                <a:solidFill>
                  <a:schemeClr val="bg1"/>
                </a:solidFill>
                <a:latin typeface="张海山锐谐体" panose="02000000000000000000" pitchFamily="2" charset="-122"/>
                <a:ea typeface="张海山锐谐体" panose="02000000000000000000" pitchFamily="2" charset="-122"/>
              </a:rPr>
              <a:t>管理</a:t>
            </a:r>
            <a:endParaRPr lang="zh-CN" altLang="en-US" sz="4400">
              <a:solidFill>
                <a:schemeClr val="bg1"/>
              </a:solidFill>
              <a:latin typeface="张海山锐谐体" panose="02000000000000000000" pitchFamily="2" charset="-122"/>
              <a:ea typeface="张海山锐谐体" panose="02000000000000000000" pitchFamily="2" charset="-122"/>
            </a:endParaRPr>
          </a:p>
        </p:txBody>
      </p:sp>
      <p:grpSp>
        <p:nvGrpSpPr>
          <p:cNvPr id="9" name="组合 8"/>
          <p:cNvGrpSpPr/>
          <p:nvPr/>
        </p:nvGrpSpPr>
        <p:grpSpPr>
          <a:xfrm>
            <a:off x="4715959" y="3378"/>
            <a:ext cx="1551798" cy="1156585"/>
            <a:chOff x="10216750" y="334899"/>
            <a:chExt cx="1551798" cy="1156585"/>
          </a:xfrm>
        </p:grpSpPr>
        <p:sp>
          <p:nvSpPr>
            <p:cNvPr id="10" name="矩形 9"/>
            <p:cNvSpPr/>
            <p:nvPr/>
          </p:nvSpPr>
          <p:spPr>
            <a:xfrm>
              <a:off x="10216750" y="334899"/>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2" name="矩形 11"/>
            <p:cNvSpPr/>
            <p:nvPr/>
          </p:nvSpPr>
          <p:spPr>
            <a:xfrm>
              <a:off x="11177026" y="509418"/>
              <a:ext cx="569388"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华文细黑" panose="02010600040101010101" pitchFamily="2" charset="-122"/>
                  <a:ea typeface="华文细黑" panose="02010600040101010101" pitchFamily="2" charset="-122"/>
                </a:rPr>
                <a:t>9</a:t>
              </a:r>
              <a:endParaRPr lang="zh-CN" altLang="en-US" sz="5400" b="1">
                <a:solidFill>
                  <a:schemeClr val="tx1">
                    <a:lumMod val="85000"/>
                    <a:lumOff val="15000"/>
                  </a:schemeClr>
                </a:solidFill>
                <a:latin typeface="华文细黑" panose="02010600040101010101" pitchFamily="2" charset="-122"/>
                <a:ea typeface="华文细黑" panose="02010600040101010101" pitchFamily="2" charset="-122"/>
              </a:endParaRPr>
            </a:p>
          </p:txBody>
        </p:sp>
      </p:grpSp>
      <p:sp>
        <p:nvSpPr>
          <p:cNvPr id="13" name="文本框 12"/>
          <p:cNvSpPr txBox="1"/>
          <p:nvPr/>
        </p:nvSpPr>
        <p:spPr>
          <a:xfrm>
            <a:off x="498090" y="1825941"/>
            <a:ext cx="5028380" cy="400110"/>
          </a:xfrm>
          <a:prstGeom prst="rect">
            <a:avLst/>
          </a:prstGeom>
          <a:noFill/>
        </p:spPr>
        <p:txBody>
          <a:bodyPr wrap="square" rtlCol="0">
            <a:spAutoFit/>
          </a:bodyPr>
          <a:lstStyle/>
          <a:p>
            <a:pPr algn="ctr"/>
            <a:r>
              <a:rPr lang="zh-CN" altLang="en-US" sz="2000" spc="300">
                <a:solidFill>
                  <a:schemeClr val="bg1"/>
                </a:solidFill>
                <a:latin typeface="张海山锐线体简" panose="02000000000000000000" pitchFamily="2" charset="-122"/>
                <a:ea typeface="张海山锐线体简" panose="02000000000000000000" pitchFamily="2" charset="-122"/>
              </a:rPr>
              <a:t>是作业指示及零件调配的依据</a:t>
            </a:r>
          </a:p>
        </p:txBody>
      </p:sp>
      <p:cxnSp>
        <p:nvCxnSpPr>
          <p:cNvPr id="14" name="直接连接符 13"/>
          <p:cNvCxnSpPr/>
          <p:nvPr/>
        </p:nvCxnSpPr>
        <p:spPr>
          <a:xfrm>
            <a:off x="2652281" y="2939460"/>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6718753" y="-28574"/>
            <a:ext cx="5725220" cy="3170099"/>
          </a:xfrm>
          <a:prstGeom prst="rect">
            <a:avLst/>
          </a:prstGeom>
          <a:noFill/>
        </p:spPr>
        <p:txBody>
          <a:bodyPr wrap="square" rtlCol="0">
            <a:spAutoFit/>
          </a:bodyPr>
          <a:lstStyle/>
          <a:p>
            <a:pPr>
              <a:lnSpc>
                <a:spcPct val="200000"/>
              </a:lnSpc>
            </a:pPr>
            <a:r>
              <a:rPr lang="en-US" altLang="zh-CN" sz="2000">
                <a:solidFill>
                  <a:schemeClr val="bg2">
                    <a:lumMod val="25000"/>
                  </a:schemeClr>
                </a:solidFill>
                <a:latin typeface="张海山锐谐体" panose="02000000000000000000" pitchFamily="2" charset="-122"/>
                <a:ea typeface="张海山锐谐体" panose="02000000000000000000" pitchFamily="2" charset="-122"/>
              </a:rPr>
              <a:t>1</a:t>
            </a:r>
            <a:r>
              <a:rPr lang="en-US" altLang="zh-CN" sz="2000" smtClean="0">
                <a:solidFill>
                  <a:schemeClr val="bg2">
                    <a:lumMod val="25000"/>
                  </a:schemeClr>
                </a:solidFill>
                <a:latin typeface="张海山锐谐体" panose="02000000000000000000" pitchFamily="2" charset="-122"/>
                <a:ea typeface="张海山锐谐体" panose="02000000000000000000" pitchFamily="2" charset="-122"/>
              </a:rPr>
              <a:t>.</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后工序至前工序拿取已被前工序用毕的看板</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sz="2000">
                <a:solidFill>
                  <a:schemeClr val="bg2">
                    <a:lumMod val="25000"/>
                  </a:schemeClr>
                </a:solidFill>
                <a:latin typeface="张海山锐谐体" panose="02000000000000000000" pitchFamily="2" charset="-122"/>
                <a:ea typeface="张海山锐谐体" panose="02000000000000000000" pitchFamily="2" charset="-122"/>
              </a:rPr>
              <a:t>2</a:t>
            </a:r>
            <a:r>
              <a:rPr lang="en-US" altLang="zh-CN" sz="2000" smtClean="0">
                <a:solidFill>
                  <a:schemeClr val="bg2">
                    <a:lumMod val="25000"/>
                  </a:schemeClr>
                </a:solidFill>
                <a:latin typeface="张海山锐谐体" panose="02000000000000000000" pitchFamily="2" charset="-122"/>
                <a:ea typeface="张海山锐谐体" panose="02000000000000000000" pitchFamily="2" charset="-122"/>
              </a:rPr>
              <a:t>.</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前工序只要生产后工序取去的</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数量</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sz="2000" smtClean="0">
                <a:solidFill>
                  <a:schemeClr val="bg2">
                    <a:lumMod val="25000"/>
                  </a:schemeClr>
                </a:solidFill>
                <a:latin typeface="张海山锐谐体" panose="02000000000000000000" pitchFamily="2" charset="-122"/>
                <a:ea typeface="张海山锐谐体" panose="02000000000000000000" pitchFamily="2" charset="-122"/>
              </a:rPr>
              <a:t>3.</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看板与现品一起流动，彻底执行目视</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管理</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sz="2000" smtClean="0">
                <a:solidFill>
                  <a:schemeClr val="bg2">
                    <a:lumMod val="25000"/>
                  </a:schemeClr>
                </a:solidFill>
                <a:latin typeface="张海山锐谐体" panose="02000000000000000000" pitchFamily="2" charset="-122"/>
                <a:ea typeface="张海山锐谐体" panose="02000000000000000000" pitchFamily="2" charset="-122"/>
              </a:rPr>
              <a:t>4.</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为避免生产误失，消除浪费，生产实施平准</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化</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200000"/>
              </a:lnSpc>
            </a:pPr>
            <a:r>
              <a:rPr lang="en-US" altLang="zh-CN" sz="2000" b="1" smtClean="0">
                <a:solidFill>
                  <a:schemeClr val="bg2">
                    <a:lumMod val="25000"/>
                  </a:schemeClr>
                </a:solidFill>
                <a:latin typeface="张海山锐谐体" panose="02000000000000000000" pitchFamily="2" charset="-122"/>
                <a:ea typeface="张海山锐谐体" panose="02000000000000000000" pitchFamily="2" charset="-122"/>
              </a:rPr>
              <a:t>5.</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尽量减少看板的数量</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cxnSp>
        <p:nvCxnSpPr>
          <p:cNvPr id="16" name="直接连接符 15"/>
          <p:cNvCxnSpPr/>
          <p:nvPr/>
        </p:nvCxnSpPr>
        <p:spPr>
          <a:xfrm>
            <a:off x="6828449" y="3201093"/>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116626" y="3201093"/>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404802" y="3201093"/>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469171" y="4277198"/>
            <a:ext cx="3278221" cy="769441"/>
          </a:xfrm>
          <a:prstGeom prst="rect">
            <a:avLst/>
          </a:prstGeom>
          <a:noFill/>
        </p:spPr>
        <p:txBody>
          <a:bodyPr wrap="square" rtlCol="0">
            <a:spAutoFit/>
          </a:bodyPr>
          <a:lstStyle/>
          <a:p>
            <a:pPr algn="ctr"/>
            <a:r>
              <a:rPr lang="zh-CN" altLang="en-US" sz="4400" smtClean="0">
                <a:solidFill>
                  <a:schemeClr val="bg1"/>
                </a:solidFill>
                <a:latin typeface="张海山锐谐体" panose="02000000000000000000" pitchFamily="2" charset="-122"/>
                <a:ea typeface="张海山锐谐体" panose="02000000000000000000" pitchFamily="2" charset="-122"/>
              </a:rPr>
              <a:t>目视管理</a:t>
            </a:r>
            <a:endParaRPr lang="zh-CN" altLang="en-US" sz="4400">
              <a:solidFill>
                <a:schemeClr val="bg1"/>
              </a:solidFill>
              <a:latin typeface="张海山锐谐体" panose="02000000000000000000" pitchFamily="2" charset="-122"/>
              <a:ea typeface="张海山锐谐体" panose="02000000000000000000" pitchFamily="2" charset="-122"/>
            </a:endParaRPr>
          </a:p>
        </p:txBody>
      </p:sp>
      <p:sp>
        <p:nvSpPr>
          <p:cNvPr id="20" name="文本框 19"/>
          <p:cNvSpPr txBox="1"/>
          <p:nvPr/>
        </p:nvSpPr>
        <p:spPr>
          <a:xfrm>
            <a:off x="6359586" y="5223431"/>
            <a:ext cx="5497390" cy="707886"/>
          </a:xfrm>
          <a:prstGeom prst="rect">
            <a:avLst/>
          </a:prstGeom>
          <a:noFill/>
        </p:spPr>
        <p:txBody>
          <a:bodyPr wrap="square" rtlCol="0">
            <a:spAutoFit/>
          </a:bodyPr>
          <a:lstStyle/>
          <a:p>
            <a:pPr algn="ctr"/>
            <a:r>
              <a:rPr lang="zh-CN" altLang="en-US" sz="2000" spc="300">
                <a:solidFill>
                  <a:schemeClr val="bg1"/>
                </a:solidFill>
                <a:latin typeface="张海山锐线体简" panose="02000000000000000000" pitchFamily="2" charset="-122"/>
                <a:ea typeface="张海山锐线体简" panose="02000000000000000000" pitchFamily="2" charset="-122"/>
              </a:rPr>
              <a:t>是指让大家一看就明白何者正常、</a:t>
            </a:r>
            <a:r>
              <a:rPr lang="zh-CN" altLang="en-US" sz="2000" spc="300" smtClean="0">
                <a:solidFill>
                  <a:schemeClr val="bg1"/>
                </a:solidFill>
                <a:latin typeface="张海山锐线体简" panose="02000000000000000000" pitchFamily="2" charset="-122"/>
                <a:ea typeface="张海山锐线体简" panose="02000000000000000000" pitchFamily="2" charset="-122"/>
              </a:rPr>
              <a:t>何者</a:t>
            </a:r>
            <a:endParaRPr lang="en-US" altLang="zh-CN" sz="2000" spc="300" smtClean="0">
              <a:solidFill>
                <a:schemeClr val="bg1"/>
              </a:solidFill>
              <a:latin typeface="张海山锐线体简" panose="02000000000000000000" pitchFamily="2" charset="-122"/>
              <a:ea typeface="张海山锐线体简" panose="02000000000000000000" pitchFamily="2" charset="-122"/>
            </a:endParaRPr>
          </a:p>
          <a:p>
            <a:pPr algn="ctr"/>
            <a:r>
              <a:rPr lang="zh-CN" altLang="en-US" sz="2000" spc="300" smtClean="0">
                <a:solidFill>
                  <a:schemeClr val="bg1"/>
                </a:solidFill>
                <a:latin typeface="张海山锐线体简" panose="02000000000000000000" pitchFamily="2" charset="-122"/>
                <a:ea typeface="张海山锐线体简" panose="02000000000000000000" pitchFamily="2" charset="-122"/>
              </a:rPr>
              <a:t>有</a:t>
            </a:r>
            <a:r>
              <a:rPr lang="zh-CN" altLang="en-US" sz="2000" spc="300">
                <a:solidFill>
                  <a:schemeClr val="bg1"/>
                </a:solidFill>
                <a:latin typeface="张海山锐线体简" panose="02000000000000000000" pitchFamily="2" charset="-122"/>
                <a:ea typeface="张海山锐线体简" panose="02000000000000000000" pitchFamily="2" charset="-122"/>
              </a:rPr>
              <a:t>异常、何处有浪费的管理</a:t>
            </a:r>
          </a:p>
        </p:txBody>
      </p:sp>
      <p:cxnSp>
        <p:nvCxnSpPr>
          <p:cNvPr id="21" name="直接连接符 20"/>
          <p:cNvCxnSpPr/>
          <p:nvPr/>
        </p:nvCxnSpPr>
        <p:spPr>
          <a:xfrm>
            <a:off x="8748281" y="6506269"/>
            <a:ext cx="72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5693819" y="3436873"/>
            <a:ext cx="1577754" cy="1156585"/>
            <a:chOff x="10216750" y="334899"/>
            <a:chExt cx="1577754" cy="1156585"/>
          </a:xfrm>
        </p:grpSpPr>
        <p:sp>
          <p:nvSpPr>
            <p:cNvPr id="23" name="矩形 22"/>
            <p:cNvSpPr/>
            <p:nvPr/>
          </p:nvSpPr>
          <p:spPr>
            <a:xfrm>
              <a:off x="10216750" y="334899"/>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5" name="矩形 24"/>
            <p:cNvSpPr/>
            <p:nvPr/>
          </p:nvSpPr>
          <p:spPr>
            <a:xfrm>
              <a:off x="11128937" y="509418"/>
              <a:ext cx="665567" cy="923330"/>
            </a:xfrm>
            <a:prstGeom prst="rect">
              <a:avLst/>
            </a:prstGeom>
          </p:spPr>
          <p:txBody>
            <a:bodyPr wrap="none">
              <a:spAutoFit/>
            </a:bodyPr>
            <a:lstStyle/>
            <a:p>
              <a:pPr algn="ctr">
                <a:buClr>
                  <a:schemeClr val="bg1"/>
                </a:buClr>
              </a:pPr>
              <a:r>
                <a:rPr lang="en-US" altLang="zh-CN" sz="5400" b="1" smtClean="0">
                  <a:solidFill>
                    <a:schemeClr val="tx1">
                      <a:lumMod val="85000"/>
                      <a:lumOff val="15000"/>
                    </a:schemeClr>
                  </a:solidFill>
                  <a:latin typeface="造字工房悦黑体验版纤细超长体" pitchFamily="50" charset="-122"/>
                  <a:ea typeface="造字工房悦黑体验版纤细超长体" pitchFamily="50" charset="-122"/>
                </a:rPr>
                <a:t>10</a:t>
              </a:r>
              <a:endParaRPr lang="zh-CN" altLang="en-US" sz="5400" b="1">
                <a:solidFill>
                  <a:schemeClr val="tx1">
                    <a:lumMod val="85000"/>
                    <a:lumOff val="15000"/>
                  </a:schemeClr>
                </a:solidFill>
                <a:latin typeface="造字工房悦黑体验版纤细超长体" pitchFamily="50" charset="-122"/>
                <a:ea typeface="造字工房悦黑体验版纤细超长体" pitchFamily="50" charset="-122"/>
              </a:endParaRPr>
            </a:p>
          </p:txBody>
        </p:sp>
      </p:grpSp>
      <p:sp>
        <p:nvSpPr>
          <p:cNvPr id="26" name="文本框 25"/>
          <p:cNvSpPr txBox="1"/>
          <p:nvPr/>
        </p:nvSpPr>
        <p:spPr>
          <a:xfrm>
            <a:off x="98938" y="3674419"/>
            <a:ext cx="5427532" cy="2862322"/>
          </a:xfrm>
          <a:prstGeom prst="rect">
            <a:avLst/>
          </a:prstGeom>
          <a:noFill/>
        </p:spPr>
        <p:txBody>
          <a:bodyPr wrap="square" rtlCol="0">
            <a:spAutoFit/>
          </a:bodyPr>
          <a:lstStyle/>
          <a:p>
            <a:pPr>
              <a:lnSpc>
                <a:spcPct val="150000"/>
              </a:lnSpc>
            </a:pPr>
            <a:r>
              <a:rPr lang="en-US" altLang="zh-CN" sz="2000">
                <a:solidFill>
                  <a:schemeClr val="bg2">
                    <a:lumMod val="25000"/>
                  </a:schemeClr>
                </a:solidFill>
                <a:latin typeface="张海山锐谐体" panose="02000000000000000000" pitchFamily="2" charset="-122"/>
                <a:ea typeface="张海山锐谐体" panose="02000000000000000000" pitchFamily="2" charset="-122"/>
              </a:rPr>
              <a:t>1</a:t>
            </a:r>
            <a:r>
              <a:rPr lang="en-US" altLang="zh-CN" sz="2000" smtClean="0">
                <a:solidFill>
                  <a:schemeClr val="bg2">
                    <a:lumMod val="25000"/>
                  </a:schemeClr>
                </a:solidFill>
                <a:latin typeface="张海山锐谐体" panose="02000000000000000000" pitchFamily="2" charset="-122"/>
                <a:ea typeface="张海山锐谐体" panose="02000000000000000000" pitchFamily="2" charset="-122"/>
              </a:rPr>
              <a:t>.</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以</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红牌与</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看板作战进行目视的整理、</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整顿</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en-US" altLang="zh-CN" sz="2000" smtClean="0">
                <a:solidFill>
                  <a:schemeClr val="bg2">
                    <a:lumMod val="25000"/>
                  </a:schemeClr>
                </a:solidFill>
                <a:latin typeface="张海山锐谐体" panose="02000000000000000000" pitchFamily="2" charset="-122"/>
                <a:ea typeface="张海山锐谐体" panose="02000000000000000000" pitchFamily="2" charset="-122"/>
              </a:rPr>
              <a:t>2.</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利用指示灯传达工程异常、零件供应、</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刀具 </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 </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交换等讯息</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en-US" altLang="zh-CN" sz="2000" smtClean="0">
                <a:solidFill>
                  <a:schemeClr val="bg2">
                    <a:lumMod val="25000"/>
                  </a:schemeClr>
                </a:solidFill>
                <a:latin typeface="张海山锐谐体" panose="02000000000000000000" pitchFamily="2" charset="-122"/>
                <a:ea typeface="张海山锐谐体" panose="02000000000000000000" pitchFamily="2" charset="-122"/>
              </a:rPr>
              <a:t>3.</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制作生产管理看板，使大家知道生产线的</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作      </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 </a:t>
            </a:r>
            <a:r>
              <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rPr>
              <a:t>   </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业状况或</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停止</a:t>
            </a:r>
            <a:r>
              <a:rPr lang="zh-CN" altLang="en-US" sz="2000" b="1" smtClean="0">
                <a:solidFill>
                  <a:schemeClr val="bg2">
                    <a:lumMod val="25000"/>
                  </a:schemeClr>
                </a:solidFill>
                <a:latin typeface="张海山锐线体简" panose="02000000000000000000" pitchFamily="2" charset="-122"/>
                <a:ea typeface="张海山锐线体简" panose="02000000000000000000" pitchFamily="2" charset="-122"/>
              </a:rPr>
              <a:t>内容</a:t>
            </a:r>
            <a:endParaRPr lang="en-US" altLang="zh-CN" sz="2000" b="1" smtClean="0">
              <a:solidFill>
                <a:schemeClr val="bg2">
                  <a:lumMod val="25000"/>
                </a:schemeClr>
              </a:solidFill>
              <a:latin typeface="张海山锐线体简" panose="02000000000000000000" pitchFamily="2" charset="-122"/>
              <a:ea typeface="张海山锐线体简" panose="02000000000000000000" pitchFamily="2" charset="-122"/>
            </a:endParaRPr>
          </a:p>
          <a:p>
            <a:pPr>
              <a:lnSpc>
                <a:spcPct val="150000"/>
              </a:lnSpc>
            </a:pPr>
            <a:r>
              <a:rPr lang="en-US" altLang="zh-CN" sz="2000" smtClean="0">
                <a:solidFill>
                  <a:schemeClr val="bg2">
                    <a:lumMod val="25000"/>
                  </a:schemeClr>
                </a:solidFill>
                <a:latin typeface="张海山锐谐体" panose="02000000000000000000" pitchFamily="2" charset="-122"/>
                <a:ea typeface="张海山锐谐体" panose="02000000000000000000" pitchFamily="2" charset="-122"/>
              </a:rPr>
              <a:t>4.</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标志现场不良品区</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cxnSp>
        <p:nvCxnSpPr>
          <p:cNvPr id="27" name="直接连接符 26"/>
          <p:cNvCxnSpPr/>
          <p:nvPr/>
        </p:nvCxnSpPr>
        <p:spPr>
          <a:xfrm>
            <a:off x="225029" y="6594797"/>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13206" y="6594797"/>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801382" y="6594797"/>
            <a:ext cx="108000" cy="0"/>
          </a:xfrm>
          <a:prstGeom prst="line">
            <a:avLst/>
          </a:prstGeom>
          <a:ln w="1016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07268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500"/>
                            </p:stCondLst>
                            <p:childTnLst>
                              <p:par>
                                <p:cTn id="14" presetID="17" presetClass="entr" presetSubtype="1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strVal val="#ppt_h"/>
                                          </p:val>
                                        </p:tav>
                                        <p:tav tm="100000">
                                          <p:val>
                                            <p:strVal val="#ppt_h"/>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p:tgtEl>
                                          <p:spTgt spid="19"/>
                                        </p:tgtEl>
                                        <p:attrNameLst>
                                          <p:attrName>ppt_y</p:attrName>
                                        </p:attrNameLst>
                                      </p:cBhvr>
                                      <p:tavLst>
                                        <p:tav tm="0">
                                          <p:val>
                                            <p:strVal val="#ppt_y+#ppt_h*1.125000"/>
                                          </p:val>
                                        </p:tav>
                                        <p:tav tm="100000">
                                          <p:val>
                                            <p:strVal val="#ppt_y"/>
                                          </p:val>
                                        </p:tav>
                                      </p:tavLst>
                                    </p:anim>
                                    <p:animEffect transition="in" filter="wipe(up)">
                                      <p:cBhvr>
                                        <p:cTn id="44" dur="500"/>
                                        <p:tgtEl>
                                          <p:spTgt spid="19"/>
                                        </p:tgtEl>
                                      </p:cBhvr>
                                    </p:animEffect>
                                  </p:childTnLst>
                                </p:cTn>
                              </p:par>
                            </p:childTnLst>
                          </p:cTn>
                        </p:par>
                        <p:par>
                          <p:cTn id="45" fill="hold">
                            <p:stCondLst>
                              <p:cond delay="550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par>
                          <p:cTn id="58" fill="hold">
                            <p:stCondLst>
                              <p:cond delay="700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1000"/>
                                        <p:tgtEl>
                                          <p:spTgt spid="26"/>
                                        </p:tgtEl>
                                      </p:cBhvr>
                                    </p:animEffect>
                                    <p:anim calcmode="lin" valueType="num">
                                      <p:cBhvr>
                                        <p:cTn id="62" dur="1000" fill="hold"/>
                                        <p:tgtEl>
                                          <p:spTgt spid="26"/>
                                        </p:tgtEl>
                                        <p:attrNameLst>
                                          <p:attrName>ppt_x</p:attrName>
                                        </p:attrNameLst>
                                      </p:cBhvr>
                                      <p:tavLst>
                                        <p:tav tm="0">
                                          <p:val>
                                            <p:strVal val="#ppt_x"/>
                                          </p:val>
                                        </p:tav>
                                        <p:tav tm="100000">
                                          <p:val>
                                            <p:strVal val="#ppt_x"/>
                                          </p:val>
                                        </p:tav>
                                      </p:tavLst>
                                    </p:anim>
                                    <p:anim calcmode="lin" valueType="num">
                                      <p:cBhvr>
                                        <p:cTn id="63" dur="1000" fill="hold"/>
                                        <p:tgtEl>
                                          <p:spTgt spid="26"/>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10" presetClass="entr" presetSubtype="0"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5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9000"/>
                            </p:stCondLst>
                            <p:childTnLst>
                              <p:par>
                                <p:cTn id="73" presetID="10" presetClass="entr" presetSubtype="0" fill="hold"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5" grpId="0"/>
      <p:bldP spid="19" grpId="0"/>
      <p:bldP spid="20"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p:nvPr/>
        </p:nvSpPr>
        <p:spPr>
          <a:xfrm>
            <a:off x="-1005803" y="79297"/>
            <a:ext cx="5568798" cy="923330"/>
          </a:xfrm>
          <a:prstGeom prst="rect">
            <a:avLst/>
          </a:prstGeom>
          <a:noFill/>
        </p:spPr>
        <p:txBody>
          <a:bodyPr wrap="square" rtlCol="0">
            <a:spAutoFit/>
          </a:bodyPr>
          <a:lstStyle/>
          <a:p>
            <a:pPr algn="ctr"/>
            <a:r>
              <a:rPr lang="zh-CN" altLang="en-US" sz="5400" smtClean="0">
                <a:solidFill>
                  <a:srgbClr val="FFC000"/>
                </a:solidFill>
                <a:latin typeface="张海山锐谐体" panose="02000000000000000000" pitchFamily="2" charset="-122"/>
                <a:ea typeface="张海山锐谐体" panose="02000000000000000000" pitchFamily="2" charset="-122"/>
              </a:rPr>
              <a:t>保养</a:t>
            </a:r>
            <a:r>
              <a:rPr lang="en-US" altLang="zh-CN" sz="5400" smtClean="0">
                <a:solidFill>
                  <a:srgbClr val="FFC000"/>
                </a:solidFill>
                <a:latin typeface="张海山锐谐体" panose="02000000000000000000" pitchFamily="2" charset="-122"/>
                <a:ea typeface="张海山锐谐体" panose="02000000000000000000" pitchFamily="2" charset="-122"/>
              </a:rPr>
              <a:t>·</a:t>
            </a:r>
            <a:r>
              <a:rPr lang="zh-CN" altLang="en-US" sz="5400" smtClean="0">
                <a:solidFill>
                  <a:srgbClr val="FFC000"/>
                </a:solidFill>
                <a:latin typeface="张海山锐谐体" panose="02000000000000000000" pitchFamily="2" charset="-122"/>
                <a:ea typeface="张海山锐谐体" panose="02000000000000000000" pitchFamily="2" charset="-122"/>
              </a:rPr>
              <a:t>安全</a:t>
            </a:r>
            <a:endParaRPr lang="zh-CN" altLang="en-US" sz="5400">
              <a:solidFill>
                <a:srgbClr val="FFC000"/>
              </a:solidFill>
              <a:latin typeface="张海山锐谐体" panose="02000000000000000000" pitchFamily="2" charset="-122"/>
              <a:ea typeface="张海山锐谐体" panose="02000000000000000000" pitchFamily="2" charset="-122"/>
            </a:endParaRPr>
          </a:p>
        </p:txBody>
      </p:sp>
      <p:grpSp>
        <p:nvGrpSpPr>
          <p:cNvPr id="24" name="组合 23"/>
          <p:cNvGrpSpPr/>
          <p:nvPr/>
        </p:nvGrpSpPr>
        <p:grpSpPr>
          <a:xfrm>
            <a:off x="10741864" y="310790"/>
            <a:ext cx="1577754" cy="1156585"/>
            <a:chOff x="10216750" y="334899"/>
            <a:chExt cx="1577754" cy="1156585"/>
          </a:xfrm>
        </p:grpSpPr>
        <p:sp>
          <p:nvSpPr>
            <p:cNvPr id="25" name="矩形 24"/>
            <p:cNvSpPr/>
            <p:nvPr/>
          </p:nvSpPr>
          <p:spPr>
            <a:xfrm>
              <a:off x="10216750" y="334899"/>
              <a:ext cx="1551798" cy="1156585"/>
            </a:xfrm>
            <a:prstGeom prst="rect">
              <a:avLst/>
            </a:prstGeom>
            <a:solidFill>
              <a:srgbClr val="FFC000"/>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309244" y="399950"/>
              <a:ext cx="994182" cy="1077218"/>
            </a:xfrm>
            <a:prstGeom prst="rect">
              <a:avLst/>
            </a:prstGeom>
          </p:spPr>
          <p:txBody>
            <a:bodyPr wrap="none">
              <a:spAutoFit/>
            </a:bodyPr>
            <a:lstStyle/>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推进</a:t>
              </a:r>
              <a:endParaRPr lang="en-US" altLang="zh-CN"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endParaRPr>
            </a:p>
            <a:p>
              <a:pPr algn="ctr">
                <a:buClr>
                  <a:schemeClr val="bg1"/>
                </a:buClr>
              </a:pPr>
              <a:r>
                <a:rPr lang="zh-CN" altLang="en-US" sz="3200" b="1" noProof="1" smtClean="0">
                  <a:solidFill>
                    <a:schemeClr val="tx1">
                      <a:lumMod val="85000"/>
                      <a:lumOff val="15000"/>
                    </a:schemeClr>
                  </a:solidFill>
                  <a:latin typeface="张海山锐谐体" panose="02000000000000000000" pitchFamily="2" charset="-122"/>
                  <a:ea typeface="张海山锐谐体" panose="02000000000000000000" pitchFamily="2" charset="-122"/>
                </a:rPr>
                <a:t>顺序</a:t>
              </a:r>
              <a:endParaRPr lang="zh-CN" altLang="en-US" sz="3200"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34" name="矩形 33"/>
            <p:cNvSpPr/>
            <p:nvPr/>
          </p:nvSpPr>
          <p:spPr>
            <a:xfrm>
              <a:off x="11128937" y="509418"/>
              <a:ext cx="665567" cy="923330"/>
            </a:xfrm>
            <a:prstGeom prst="rect">
              <a:avLst/>
            </a:prstGeom>
          </p:spPr>
          <p:txBody>
            <a:bodyPr wrap="none">
              <a:spAutoFit/>
            </a:bodyPr>
            <a:lstStyle/>
            <a:p>
              <a:pPr algn="ctr">
                <a:buClr>
                  <a:schemeClr val="bg1"/>
                </a:buClr>
              </a:pPr>
              <a:r>
                <a:rPr lang="en-US" altLang="zh-CN" sz="5400" b="1">
                  <a:solidFill>
                    <a:schemeClr val="tx1">
                      <a:lumMod val="85000"/>
                      <a:lumOff val="15000"/>
                    </a:schemeClr>
                  </a:solidFill>
                  <a:latin typeface="造字工房悦黑体验版纤细超长体" pitchFamily="50" charset="-122"/>
                  <a:ea typeface="造字工房悦黑体验版纤细超长体" pitchFamily="50" charset="-122"/>
                </a:rPr>
                <a:t>11</a:t>
              </a:r>
              <a:endParaRPr lang="zh-CN" altLang="en-US" sz="5400" b="1">
                <a:solidFill>
                  <a:schemeClr val="tx1">
                    <a:lumMod val="85000"/>
                    <a:lumOff val="15000"/>
                  </a:schemeClr>
                </a:solidFill>
                <a:latin typeface="造字工房悦黑体验版纤细超长体" pitchFamily="50" charset="-122"/>
                <a:ea typeface="造字工房悦黑体验版纤细超长体" pitchFamily="50" charset="-122"/>
              </a:endParaRPr>
            </a:p>
          </p:txBody>
        </p:sp>
      </p:grpSp>
      <p:sp>
        <p:nvSpPr>
          <p:cNvPr id="37" name="文本框 36"/>
          <p:cNvSpPr txBox="1"/>
          <p:nvPr/>
        </p:nvSpPr>
        <p:spPr>
          <a:xfrm>
            <a:off x="306333" y="890479"/>
            <a:ext cx="9288888" cy="707886"/>
          </a:xfrm>
          <a:prstGeom prst="rect">
            <a:avLst/>
          </a:prstGeom>
          <a:noFill/>
        </p:spPr>
        <p:txBody>
          <a:bodyPr wrap="square" rtlCol="0">
            <a:spAutoFit/>
          </a:bodyPr>
          <a:lstStyle/>
          <a:p>
            <a:r>
              <a:rPr lang="zh-CN" altLang="en-US" sz="2000" spc="300">
                <a:solidFill>
                  <a:schemeClr val="tx1">
                    <a:lumMod val="85000"/>
                    <a:lumOff val="15000"/>
                  </a:schemeClr>
                </a:solidFill>
                <a:latin typeface="张海山锐线体简" panose="02000000000000000000" pitchFamily="2" charset="-122"/>
                <a:ea typeface="张海山锐线体简" panose="02000000000000000000" pitchFamily="2" charset="-122"/>
              </a:rPr>
              <a:t>保全指保养机械或</a:t>
            </a:r>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设备</a:t>
            </a:r>
            <a:r>
              <a:rPr lang="en-US" altLang="zh-CN"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使</a:t>
            </a:r>
            <a:r>
              <a:rPr lang="zh-CN" altLang="en-US" sz="2000" spc="300">
                <a:solidFill>
                  <a:schemeClr val="tx1">
                    <a:lumMod val="85000"/>
                    <a:lumOff val="15000"/>
                  </a:schemeClr>
                </a:solidFill>
                <a:latin typeface="张海山锐线体简" panose="02000000000000000000" pitchFamily="2" charset="-122"/>
                <a:ea typeface="张海山锐线体简" panose="02000000000000000000" pitchFamily="2" charset="-122"/>
              </a:rPr>
              <a:t>之不</a:t>
            </a:r>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发生故障</a:t>
            </a:r>
            <a:r>
              <a:rPr lang="en-US" altLang="zh-CN"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提高</a:t>
            </a:r>
            <a:r>
              <a:rPr lang="zh-CN" altLang="en-US" sz="2000" spc="300">
                <a:solidFill>
                  <a:schemeClr val="tx1">
                    <a:lumMod val="85000"/>
                    <a:lumOff val="15000"/>
                  </a:schemeClr>
                </a:solidFill>
                <a:latin typeface="张海山锐线体简" panose="02000000000000000000" pitchFamily="2" charset="-122"/>
                <a:ea typeface="张海山锐线体简" panose="02000000000000000000" pitchFamily="2" charset="-122"/>
              </a:rPr>
              <a:t>机械可</a:t>
            </a:r>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利用率</a:t>
            </a:r>
            <a:r>
              <a:rPr lang="en-US" altLang="zh-CN" sz="2000" spc="300">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安全指设计防止</a:t>
            </a:r>
            <a:r>
              <a:rPr lang="zh-CN" altLang="en-US" sz="2000" spc="300">
                <a:solidFill>
                  <a:schemeClr val="tx1">
                    <a:lumMod val="85000"/>
                    <a:lumOff val="15000"/>
                  </a:schemeClr>
                </a:solidFill>
                <a:latin typeface="张海山锐线体简" panose="02000000000000000000" pitchFamily="2" charset="-122"/>
                <a:ea typeface="张海山锐线体简" panose="02000000000000000000" pitchFamily="2" charset="-122"/>
              </a:rPr>
              <a:t>事故或者灾害</a:t>
            </a:r>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发生的工厂构造与规则</a:t>
            </a:r>
            <a:r>
              <a:rPr lang="en-US" altLang="zh-CN"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a:t>
            </a:r>
            <a:r>
              <a:rPr lang="zh-CN" altLang="en-US" sz="2000" spc="300" smtClean="0">
                <a:solidFill>
                  <a:schemeClr val="tx1">
                    <a:lumMod val="85000"/>
                    <a:lumOff val="15000"/>
                  </a:schemeClr>
                </a:solidFill>
                <a:latin typeface="张海山锐线体简" panose="02000000000000000000" pitchFamily="2" charset="-122"/>
                <a:ea typeface="张海山锐线体简" panose="02000000000000000000" pitchFamily="2" charset="-122"/>
              </a:rPr>
              <a:t>并</a:t>
            </a:r>
            <a:r>
              <a:rPr lang="zh-CN" altLang="en-US" sz="2000" spc="300">
                <a:solidFill>
                  <a:schemeClr val="tx1">
                    <a:lumMod val="85000"/>
                    <a:lumOff val="15000"/>
                  </a:schemeClr>
                </a:solidFill>
                <a:latin typeface="张海山锐线体简" panose="02000000000000000000" pitchFamily="2" charset="-122"/>
                <a:ea typeface="张海山锐线体简" panose="02000000000000000000" pitchFamily="2" charset="-122"/>
              </a:rPr>
              <a:t>遵守之</a:t>
            </a:r>
          </a:p>
        </p:txBody>
      </p:sp>
      <p:cxnSp>
        <p:nvCxnSpPr>
          <p:cNvPr id="38" name="直接连接符 37"/>
          <p:cNvCxnSpPr/>
          <p:nvPr/>
        </p:nvCxnSpPr>
        <p:spPr>
          <a:xfrm>
            <a:off x="424570" y="1768850"/>
            <a:ext cx="5400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75" name="Block Arc 49"/>
          <p:cNvSpPr/>
          <p:nvPr/>
        </p:nvSpPr>
        <p:spPr>
          <a:xfrm>
            <a:off x="983397" y="2986843"/>
            <a:ext cx="2156108" cy="2156108"/>
          </a:xfrm>
          <a:prstGeom prst="blockArc">
            <a:avLst>
              <a:gd name="adj1" fmla="val 10800000"/>
              <a:gd name="adj2" fmla="val 0"/>
              <a:gd name="adj3" fmla="val 807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lumMod val="85000"/>
                  <a:lumOff val="15000"/>
                </a:schemeClr>
              </a:solidFill>
              <a:latin typeface="Arial" panose="020B0604020202020204" pitchFamily="34" charset="0"/>
              <a:cs typeface="Arial" panose="020B0604020202020204" pitchFamily="34" charset="0"/>
            </a:endParaRPr>
          </a:p>
        </p:txBody>
      </p:sp>
      <p:sp>
        <p:nvSpPr>
          <p:cNvPr id="76" name="Block Arc 50"/>
          <p:cNvSpPr/>
          <p:nvPr/>
        </p:nvSpPr>
        <p:spPr>
          <a:xfrm flipV="1">
            <a:off x="2967087" y="2972775"/>
            <a:ext cx="2156108" cy="2156108"/>
          </a:xfrm>
          <a:prstGeom prst="blockArc">
            <a:avLst>
              <a:gd name="adj1" fmla="val 10800000"/>
              <a:gd name="adj2" fmla="val 0"/>
              <a:gd name="adj3" fmla="val 807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77" name="Block Arc 51"/>
          <p:cNvSpPr/>
          <p:nvPr/>
        </p:nvSpPr>
        <p:spPr>
          <a:xfrm>
            <a:off x="4950777" y="2986843"/>
            <a:ext cx="2156108" cy="2156108"/>
          </a:xfrm>
          <a:prstGeom prst="blockArc">
            <a:avLst>
              <a:gd name="adj1" fmla="val 10800000"/>
              <a:gd name="adj2" fmla="val 0"/>
              <a:gd name="adj3" fmla="val 807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78" name="Block Arc 52"/>
          <p:cNvSpPr/>
          <p:nvPr/>
        </p:nvSpPr>
        <p:spPr>
          <a:xfrm flipV="1">
            <a:off x="6934467" y="2972775"/>
            <a:ext cx="2156108" cy="2156108"/>
          </a:xfrm>
          <a:prstGeom prst="blockArc">
            <a:avLst>
              <a:gd name="adj1" fmla="val 10800000"/>
              <a:gd name="adj2" fmla="val 0"/>
              <a:gd name="adj3" fmla="val 807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79" name="Block Arc 53"/>
          <p:cNvSpPr/>
          <p:nvPr/>
        </p:nvSpPr>
        <p:spPr>
          <a:xfrm>
            <a:off x="8918157" y="2986843"/>
            <a:ext cx="2156108" cy="2156108"/>
          </a:xfrm>
          <a:prstGeom prst="blockArc">
            <a:avLst>
              <a:gd name="adj1" fmla="val 10800000"/>
              <a:gd name="adj2" fmla="val 0"/>
              <a:gd name="adj3" fmla="val 807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73" name="Oval 58"/>
          <p:cNvSpPr/>
          <p:nvPr/>
        </p:nvSpPr>
        <p:spPr>
          <a:xfrm>
            <a:off x="7403988" y="3442296"/>
            <a:ext cx="1217066" cy="12170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74" name="Freeform 60"/>
          <p:cNvSpPr>
            <a:spLocks noEditPoints="1"/>
          </p:cNvSpPr>
          <p:nvPr/>
        </p:nvSpPr>
        <p:spPr bwMode="auto">
          <a:xfrm>
            <a:off x="7818562" y="3840145"/>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tx1">
              <a:lumMod val="85000"/>
              <a:lumOff val="1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71" name="Oval 59"/>
          <p:cNvSpPr/>
          <p:nvPr/>
        </p:nvSpPr>
        <p:spPr>
          <a:xfrm>
            <a:off x="9387678" y="3442296"/>
            <a:ext cx="1217066" cy="12170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72" name="Freeform 61"/>
          <p:cNvSpPr>
            <a:spLocks noEditPoints="1"/>
          </p:cNvSpPr>
          <p:nvPr/>
        </p:nvSpPr>
        <p:spPr bwMode="auto">
          <a:xfrm>
            <a:off x="9787243" y="3811843"/>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69" name="Oval 56"/>
          <p:cNvSpPr/>
          <p:nvPr/>
        </p:nvSpPr>
        <p:spPr>
          <a:xfrm>
            <a:off x="3436608" y="3442296"/>
            <a:ext cx="1217066" cy="121706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70" name="Freeform 62"/>
          <p:cNvSpPr>
            <a:spLocks noEditPoints="1"/>
          </p:cNvSpPr>
          <p:nvPr/>
        </p:nvSpPr>
        <p:spPr bwMode="auto">
          <a:xfrm>
            <a:off x="3877736" y="3798811"/>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tx1">
              <a:lumMod val="85000"/>
              <a:lumOff val="1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67" name="Oval 57"/>
          <p:cNvSpPr/>
          <p:nvPr/>
        </p:nvSpPr>
        <p:spPr>
          <a:xfrm>
            <a:off x="5420298" y="3442296"/>
            <a:ext cx="1217066" cy="121706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68" name="Freeform 63"/>
          <p:cNvSpPr>
            <a:spLocks noEditPoints="1"/>
          </p:cNvSpPr>
          <p:nvPr/>
        </p:nvSpPr>
        <p:spPr bwMode="auto">
          <a:xfrm>
            <a:off x="5795253" y="3826291"/>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65" name="Oval 55"/>
          <p:cNvSpPr/>
          <p:nvPr/>
        </p:nvSpPr>
        <p:spPr>
          <a:xfrm>
            <a:off x="1452918" y="3442296"/>
            <a:ext cx="1217066" cy="1217066"/>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66" name="Freeform 64"/>
          <p:cNvSpPr>
            <a:spLocks noEditPoints="1"/>
          </p:cNvSpPr>
          <p:nvPr/>
        </p:nvSpPr>
        <p:spPr bwMode="auto">
          <a:xfrm>
            <a:off x="1824896" y="3791428"/>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nvGrpSpPr>
          <p:cNvPr id="30" name="Group 68"/>
          <p:cNvGrpSpPr/>
          <p:nvPr/>
        </p:nvGrpSpPr>
        <p:grpSpPr>
          <a:xfrm>
            <a:off x="1980358" y="4783403"/>
            <a:ext cx="149512" cy="525438"/>
            <a:chOff x="8243431" y="1672074"/>
            <a:chExt cx="199000" cy="699358"/>
          </a:xfrm>
          <a:solidFill>
            <a:srgbClr val="FFC000"/>
          </a:solidFill>
        </p:grpSpPr>
        <p:sp>
          <p:nvSpPr>
            <p:cNvPr id="62" name="Oval 65"/>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63" name="Oval 66"/>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64" name="Oval 67"/>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31" name="Group 69"/>
          <p:cNvGrpSpPr/>
          <p:nvPr/>
        </p:nvGrpSpPr>
        <p:grpSpPr>
          <a:xfrm>
            <a:off x="5954075" y="4783403"/>
            <a:ext cx="149512" cy="525438"/>
            <a:chOff x="8243431" y="1672074"/>
            <a:chExt cx="199000" cy="699358"/>
          </a:xfrm>
          <a:solidFill>
            <a:srgbClr val="FFC000"/>
          </a:solidFill>
        </p:grpSpPr>
        <p:sp>
          <p:nvSpPr>
            <p:cNvPr id="59" name="Oval 70"/>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60" name="Oval 71"/>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61" name="Oval 72"/>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32" name="Group 73"/>
          <p:cNvGrpSpPr/>
          <p:nvPr/>
        </p:nvGrpSpPr>
        <p:grpSpPr>
          <a:xfrm>
            <a:off x="9921454" y="4783403"/>
            <a:ext cx="149512" cy="525438"/>
            <a:chOff x="8243431" y="1672074"/>
            <a:chExt cx="199000" cy="699358"/>
          </a:xfrm>
          <a:solidFill>
            <a:srgbClr val="FFC000"/>
          </a:solidFill>
        </p:grpSpPr>
        <p:sp>
          <p:nvSpPr>
            <p:cNvPr id="56" name="Oval 74"/>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57" name="Oval 75"/>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58" name="Oval 76"/>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42" name="Group 77"/>
          <p:cNvGrpSpPr/>
          <p:nvPr/>
        </p:nvGrpSpPr>
        <p:grpSpPr>
          <a:xfrm>
            <a:off x="3970384" y="2792815"/>
            <a:ext cx="149512" cy="525438"/>
            <a:chOff x="8243431" y="1672074"/>
            <a:chExt cx="199000" cy="699358"/>
          </a:xfrm>
          <a:solidFill>
            <a:schemeClr val="tx1">
              <a:lumMod val="85000"/>
              <a:lumOff val="15000"/>
            </a:schemeClr>
          </a:solidFill>
        </p:grpSpPr>
        <p:sp>
          <p:nvSpPr>
            <p:cNvPr id="53" name="Oval 78"/>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54" name="Oval 79"/>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55" name="Oval 80"/>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43" name="Group 81"/>
          <p:cNvGrpSpPr/>
          <p:nvPr/>
        </p:nvGrpSpPr>
        <p:grpSpPr>
          <a:xfrm>
            <a:off x="7937765" y="2792815"/>
            <a:ext cx="149512" cy="525438"/>
            <a:chOff x="8243431" y="1672074"/>
            <a:chExt cx="199000" cy="699358"/>
          </a:xfrm>
          <a:solidFill>
            <a:schemeClr val="tx1">
              <a:lumMod val="85000"/>
              <a:lumOff val="15000"/>
            </a:schemeClr>
          </a:solidFill>
        </p:grpSpPr>
        <p:sp>
          <p:nvSpPr>
            <p:cNvPr id="49" name="Oval 82"/>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50" name="Oval 83"/>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52" name="Oval 84"/>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sp>
        <p:nvSpPr>
          <p:cNvPr id="44" name="Rectangle 85"/>
          <p:cNvSpPr/>
          <p:nvPr/>
        </p:nvSpPr>
        <p:spPr>
          <a:xfrm>
            <a:off x="380702" y="5332649"/>
            <a:ext cx="3269372" cy="96994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保养的习惯：清扫、给油、点检</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5" name="Rectangle 86"/>
          <p:cNvSpPr/>
          <p:nvPr/>
        </p:nvSpPr>
        <p:spPr>
          <a:xfrm>
            <a:off x="8559240" y="5332649"/>
            <a:ext cx="3073852" cy="147732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对于现场安全存在的隐患提前进行排查</a:t>
            </a: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避免出现工伤事件发生</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6" name="Rectangle 87"/>
          <p:cNvSpPr/>
          <p:nvPr/>
        </p:nvSpPr>
        <p:spPr>
          <a:xfrm>
            <a:off x="4045140" y="5332649"/>
            <a:ext cx="3901105" cy="147732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人机间保持距离、彻底执行相关措施、严守规则</a:t>
            </a:r>
            <a:r>
              <a:rPr lang="en-US" altLang="zh-CN" sz="2000" b="1">
                <a:solidFill>
                  <a:schemeClr val="bg2">
                    <a:lumMod val="25000"/>
                  </a:schemeClr>
                </a:solidFill>
                <a:latin typeface="张海山锐线体简" panose="02000000000000000000" pitchFamily="2" charset="-122"/>
                <a:ea typeface="张海山锐线体简" panose="02000000000000000000" pitchFamily="2" charset="-122"/>
              </a:rPr>
              <a:t>,</a:t>
            </a: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寻找真正原因并防止再发</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7" name="Rectangle 88"/>
          <p:cNvSpPr/>
          <p:nvPr/>
        </p:nvSpPr>
        <p:spPr>
          <a:xfrm>
            <a:off x="6267198" y="1752757"/>
            <a:ext cx="3386763" cy="96994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000" b="1">
                <a:solidFill>
                  <a:schemeClr val="bg2">
                    <a:lumMod val="25000"/>
                  </a:schemeClr>
                </a:solidFill>
                <a:latin typeface="张海山锐线体简" panose="02000000000000000000" pitchFamily="2" charset="-122"/>
                <a:ea typeface="张海山锐线体简" panose="02000000000000000000" pitchFamily="2" charset="-122"/>
              </a:rPr>
              <a:t>员工在上岗之前按照要求佩戴相应的劳动保护用品</a:t>
            </a:r>
            <a:endParaRPr lang="en-US" altLang="zh-CN" sz="2000" b="1">
              <a:solidFill>
                <a:schemeClr val="bg2">
                  <a:lumMod val="25000"/>
                </a:schemeClr>
              </a:solidFill>
              <a:latin typeface="张海山锐线体简" panose="02000000000000000000" pitchFamily="2" charset="-122"/>
              <a:ea typeface="张海山锐线体简" panose="02000000000000000000" pitchFamily="2" charset="-122"/>
            </a:endParaRPr>
          </a:p>
        </p:txBody>
      </p:sp>
      <p:sp>
        <p:nvSpPr>
          <p:cNvPr id="48" name="Rectangle 89"/>
          <p:cNvSpPr/>
          <p:nvPr/>
        </p:nvSpPr>
        <p:spPr>
          <a:xfrm>
            <a:off x="2718979" y="1937339"/>
            <a:ext cx="2553551" cy="67460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800" b="1">
                <a:solidFill>
                  <a:schemeClr val="bg2">
                    <a:lumMod val="25000"/>
                  </a:schemeClr>
                </a:solidFill>
                <a:latin typeface="张海山锐线体简" panose="02000000000000000000" pitchFamily="2" charset="-122"/>
                <a:ea typeface="张海山锐线体简" panose="02000000000000000000" pitchFamily="2" charset="-122"/>
              </a:rPr>
              <a:t>安全的要求</a:t>
            </a:r>
            <a:endParaRPr lang="en-US" altLang="zh-CN" sz="2800" b="1">
              <a:solidFill>
                <a:schemeClr val="bg2">
                  <a:lumMod val="25000"/>
                </a:schemeClr>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50818836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ppt_y</p:attrName>
                                        </p:attrNameLst>
                                      </p:cBhvr>
                                      <p:tavLst>
                                        <p:tav tm="0">
                                          <p:val>
                                            <p:strVal val="#ppt_y+#ppt_h*1.125000"/>
                                          </p:val>
                                        </p:tav>
                                        <p:tav tm="100000">
                                          <p:val>
                                            <p:strVal val="#ppt_y"/>
                                          </p:val>
                                        </p:tav>
                                      </p:tavLst>
                                    </p:anim>
                                    <p:animEffect transition="in" filter="wipe(up)">
                                      <p:cBhvr>
                                        <p:cTn id="8" dur="500"/>
                                        <p:tgtEl>
                                          <p:spTgt spid="36"/>
                                        </p:tgtEl>
                                      </p:cBhvr>
                                    </p:animEffec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par>
                          <p:cTn id="13" fill="hold">
                            <p:stCondLst>
                              <p:cond delay="1500"/>
                            </p:stCondLst>
                            <p:childTnLst>
                              <p:par>
                                <p:cTn id="14" presetID="17" presetClass="entr" presetSubtype="1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strVal val="#ppt_h"/>
                                          </p:val>
                                        </p:tav>
                                        <p:tav tm="100000">
                                          <p:val>
                                            <p:strVal val="#ppt_h"/>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500"/>
                            </p:stCondLst>
                            <p:childTnLst>
                              <p:par>
                                <p:cTn id="23" presetID="12" presetClass="entr" presetSubtype="4" fill="hold" grpId="0"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additive="base">
                                        <p:cTn id="25" dur="500"/>
                                        <p:tgtEl>
                                          <p:spTgt spid="75"/>
                                        </p:tgtEl>
                                        <p:attrNameLst>
                                          <p:attrName>ppt_y</p:attrName>
                                        </p:attrNameLst>
                                      </p:cBhvr>
                                      <p:tavLst>
                                        <p:tav tm="0">
                                          <p:val>
                                            <p:strVal val="#ppt_y+#ppt_h*1.125000"/>
                                          </p:val>
                                        </p:tav>
                                        <p:tav tm="100000">
                                          <p:val>
                                            <p:strVal val="#ppt_y"/>
                                          </p:val>
                                        </p:tav>
                                      </p:tavLst>
                                    </p:anim>
                                    <p:animEffect transition="in" filter="wipe(up)">
                                      <p:cBhvr>
                                        <p:cTn id="26" dur="500"/>
                                        <p:tgtEl>
                                          <p:spTgt spid="75"/>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additive="base">
                                        <p:cTn id="29" dur="500"/>
                                        <p:tgtEl>
                                          <p:spTgt spid="76"/>
                                        </p:tgtEl>
                                        <p:attrNameLst>
                                          <p:attrName>ppt_y</p:attrName>
                                        </p:attrNameLst>
                                      </p:cBhvr>
                                      <p:tavLst>
                                        <p:tav tm="0">
                                          <p:val>
                                            <p:strVal val="#ppt_y-#ppt_h*1.125000"/>
                                          </p:val>
                                        </p:tav>
                                        <p:tav tm="100000">
                                          <p:val>
                                            <p:strVal val="#ppt_y"/>
                                          </p:val>
                                        </p:tav>
                                      </p:tavLst>
                                    </p:anim>
                                    <p:animEffect transition="in" filter="wipe(down)">
                                      <p:cBhvr>
                                        <p:cTn id="30" dur="500"/>
                                        <p:tgtEl>
                                          <p:spTgt spid="76"/>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additive="base">
                                        <p:cTn id="33" dur="500"/>
                                        <p:tgtEl>
                                          <p:spTgt spid="77"/>
                                        </p:tgtEl>
                                        <p:attrNameLst>
                                          <p:attrName>ppt_y</p:attrName>
                                        </p:attrNameLst>
                                      </p:cBhvr>
                                      <p:tavLst>
                                        <p:tav tm="0">
                                          <p:val>
                                            <p:strVal val="#ppt_y+#ppt_h*1.125000"/>
                                          </p:val>
                                        </p:tav>
                                        <p:tav tm="100000">
                                          <p:val>
                                            <p:strVal val="#ppt_y"/>
                                          </p:val>
                                        </p:tav>
                                      </p:tavLst>
                                    </p:anim>
                                    <p:animEffect transition="in" filter="wipe(up)">
                                      <p:cBhvr>
                                        <p:cTn id="34" dur="500"/>
                                        <p:tgtEl>
                                          <p:spTgt spid="77"/>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additive="base">
                                        <p:cTn id="37" dur="500"/>
                                        <p:tgtEl>
                                          <p:spTgt spid="78"/>
                                        </p:tgtEl>
                                        <p:attrNameLst>
                                          <p:attrName>ppt_y</p:attrName>
                                        </p:attrNameLst>
                                      </p:cBhvr>
                                      <p:tavLst>
                                        <p:tav tm="0">
                                          <p:val>
                                            <p:strVal val="#ppt_y-#ppt_h*1.125000"/>
                                          </p:val>
                                        </p:tav>
                                        <p:tav tm="100000">
                                          <p:val>
                                            <p:strVal val="#ppt_y"/>
                                          </p:val>
                                        </p:tav>
                                      </p:tavLst>
                                    </p:anim>
                                    <p:animEffect transition="in" filter="wipe(down)">
                                      <p:cBhvr>
                                        <p:cTn id="38" dur="500"/>
                                        <p:tgtEl>
                                          <p:spTgt spid="78"/>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 calcmode="lin" valueType="num">
                                      <p:cBhvr additive="base">
                                        <p:cTn id="41" dur="500"/>
                                        <p:tgtEl>
                                          <p:spTgt spid="79"/>
                                        </p:tgtEl>
                                        <p:attrNameLst>
                                          <p:attrName>ppt_y</p:attrName>
                                        </p:attrNameLst>
                                      </p:cBhvr>
                                      <p:tavLst>
                                        <p:tav tm="0">
                                          <p:val>
                                            <p:strVal val="#ppt_y+#ppt_h*1.125000"/>
                                          </p:val>
                                        </p:tav>
                                        <p:tav tm="100000">
                                          <p:val>
                                            <p:strVal val="#ppt_y"/>
                                          </p:val>
                                        </p:tav>
                                      </p:tavLst>
                                    </p:anim>
                                    <p:animEffect transition="in" filter="wipe(up)">
                                      <p:cBhvr>
                                        <p:cTn id="42" dur="500"/>
                                        <p:tgtEl>
                                          <p:spTgt spid="79"/>
                                        </p:tgtEl>
                                      </p:cBhvr>
                                    </p:animEffect>
                                  </p:childTnLst>
                                </p:cTn>
                              </p:par>
                            </p:childTnLst>
                          </p:cTn>
                        </p:par>
                        <p:par>
                          <p:cTn id="43" fill="hold">
                            <p:stCondLst>
                              <p:cond delay="3000"/>
                            </p:stCondLst>
                            <p:childTnLst>
                              <p:par>
                                <p:cTn id="44" presetID="49" presetClass="entr" presetSubtype="0" decel="100000" fill="hold" grpId="0" nodeType="after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p:cTn id="46" dur="500" fill="hold"/>
                                        <p:tgtEl>
                                          <p:spTgt spid="65"/>
                                        </p:tgtEl>
                                        <p:attrNameLst>
                                          <p:attrName>ppt_w</p:attrName>
                                        </p:attrNameLst>
                                      </p:cBhvr>
                                      <p:tavLst>
                                        <p:tav tm="0">
                                          <p:val>
                                            <p:fltVal val="0"/>
                                          </p:val>
                                        </p:tav>
                                        <p:tav tm="100000">
                                          <p:val>
                                            <p:strVal val="#ppt_w"/>
                                          </p:val>
                                        </p:tav>
                                      </p:tavLst>
                                    </p:anim>
                                    <p:anim calcmode="lin" valueType="num">
                                      <p:cBhvr>
                                        <p:cTn id="47" dur="500" fill="hold"/>
                                        <p:tgtEl>
                                          <p:spTgt spid="65"/>
                                        </p:tgtEl>
                                        <p:attrNameLst>
                                          <p:attrName>ppt_h</p:attrName>
                                        </p:attrNameLst>
                                      </p:cBhvr>
                                      <p:tavLst>
                                        <p:tav tm="0">
                                          <p:val>
                                            <p:fltVal val="0"/>
                                          </p:val>
                                        </p:tav>
                                        <p:tav tm="100000">
                                          <p:val>
                                            <p:strVal val="#ppt_h"/>
                                          </p:val>
                                        </p:tav>
                                      </p:tavLst>
                                    </p:anim>
                                    <p:anim calcmode="lin" valueType="num">
                                      <p:cBhvr>
                                        <p:cTn id="48" dur="500" fill="hold"/>
                                        <p:tgtEl>
                                          <p:spTgt spid="65"/>
                                        </p:tgtEl>
                                        <p:attrNameLst>
                                          <p:attrName>style.rotation</p:attrName>
                                        </p:attrNameLst>
                                      </p:cBhvr>
                                      <p:tavLst>
                                        <p:tav tm="0">
                                          <p:val>
                                            <p:fltVal val="360"/>
                                          </p:val>
                                        </p:tav>
                                        <p:tav tm="100000">
                                          <p:val>
                                            <p:fltVal val="0"/>
                                          </p:val>
                                        </p:tav>
                                      </p:tavLst>
                                    </p:anim>
                                    <p:animEffect transition="in" filter="fade">
                                      <p:cBhvr>
                                        <p:cTn id="49" dur="500"/>
                                        <p:tgtEl>
                                          <p:spTgt spid="65"/>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 calcmode="lin" valueType="num">
                                      <p:cBhvr>
                                        <p:cTn id="54" dur="500" fill="hold"/>
                                        <p:tgtEl>
                                          <p:spTgt spid="69"/>
                                        </p:tgtEl>
                                        <p:attrNameLst>
                                          <p:attrName>style.rotation</p:attrName>
                                        </p:attrNameLst>
                                      </p:cBhvr>
                                      <p:tavLst>
                                        <p:tav tm="0">
                                          <p:val>
                                            <p:fltVal val="360"/>
                                          </p:val>
                                        </p:tav>
                                        <p:tav tm="100000">
                                          <p:val>
                                            <p:fltVal val="0"/>
                                          </p:val>
                                        </p:tav>
                                      </p:tavLst>
                                    </p:anim>
                                    <p:animEffect transition="in" filter="fade">
                                      <p:cBhvr>
                                        <p:cTn id="55" dur="500"/>
                                        <p:tgtEl>
                                          <p:spTgt spid="69"/>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 calcmode="lin" valueType="num">
                                      <p:cBhvr>
                                        <p:cTn id="60" dur="500" fill="hold"/>
                                        <p:tgtEl>
                                          <p:spTgt spid="67"/>
                                        </p:tgtEl>
                                        <p:attrNameLst>
                                          <p:attrName>style.rotation</p:attrName>
                                        </p:attrNameLst>
                                      </p:cBhvr>
                                      <p:tavLst>
                                        <p:tav tm="0">
                                          <p:val>
                                            <p:fltVal val="360"/>
                                          </p:val>
                                        </p:tav>
                                        <p:tav tm="100000">
                                          <p:val>
                                            <p:fltVal val="0"/>
                                          </p:val>
                                        </p:tav>
                                      </p:tavLst>
                                    </p:anim>
                                    <p:animEffect transition="in" filter="fade">
                                      <p:cBhvr>
                                        <p:cTn id="61" dur="500"/>
                                        <p:tgtEl>
                                          <p:spTgt spid="67"/>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73"/>
                                        </p:tgtEl>
                                        <p:attrNameLst>
                                          <p:attrName>style.visibility</p:attrName>
                                        </p:attrNameLst>
                                      </p:cBhvr>
                                      <p:to>
                                        <p:strVal val="visible"/>
                                      </p:to>
                                    </p:set>
                                    <p:anim calcmode="lin" valueType="num">
                                      <p:cBhvr>
                                        <p:cTn id="64" dur="500" fill="hold"/>
                                        <p:tgtEl>
                                          <p:spTgt spid="73"/>
                                        </p:tgtEl>
                                        <p:attrNameLst>
                                          <p:attrName>ppt_w</p:attrName>
                                        </p:attrNameLst>
                                      </p:cBhvr>
                                      <p:tavLst>
                                        <p:tav tm="0">
                                          <p:val>
                                            <p:fltVal val="0"/>
                                          </p:val>
                                        </p:tav>
                                        <p:tav tm="100000">
                                          <p:val>
                                            <p:strVal val="#ppt_w"/>
                                          </p:val>
                                        </p:tav>
                                      </p:tavLst>
                                    </p:anim>
                                    <p:anim calcmode="lin" valueType="num">
                                      <p:cBhvr>
                                        <p:cTn id="65" dur="500" fill="hold"/>
                                        <p:tgtEl>
                                          <p:spTgt spid="73"/>
                                        </p:tgtEl>
                                        <p:attrNameLst>
                                          <p:attrName>ppt_h</p:attrName>
                                        </p:attrNameLst>
                                      </p:cBhvr>
                                      <p:tavLst>
                                        <p:tav tm="0">
                                          <p:val>
                                            <p:fltVal val="0"/>
                                          </p:val>
                                        </p:tav>
                                        <p:tav tm="100000">
                                          <p:val>
                                            <p:strVal val="#ppt_h"/>
                                          </p:val>
                                        </p:tav>
                                      </p:tavLst>
                                    </p:anim>
                                    <p:anim calcmode="lin" valueType="num">
                                      <p:cBhvr>
                                        <p:cTn id="66" dur="500" fill="hold"/>
                                        <p:tgtEl>
                                          <p:spTgt spid="73"/>
                                        </p:tgtEl>
                                        <p:attrNameLst>
                                          <p:attrName>style.rotation</p:attrName>
                                        </p:attrNameLst>
                                      </p:cBhvr>
                                      <p:tavLst>
                                        <p:tav tm="0">
                                          <p:val>
                                            <p:fltVal val="360"/>
                                          </p:val>
                                        </p:tav>
                                        <p:tav tm="100000">
                                          <p:val>
                                            <p:fltVal val="0"/>
                                          </p:val>
                                        </p:tav>
                                      </p:tavLst>
                                    </p:anim>
                                    <p:animEffect transition="in" filter="fade">
                                      <p:cBhvr>
                                        <p:cTn id="67" dur="500"/>
                                        <p:tgtEl>
                                          <p:spTgt spid="73"/>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71"/>
                                        </p:tgtEl>
                                        <p:attrNameLst>
                                          <p:attrName>style.visibility</p:attrName>
                                        </p:attrNameLst>
                                      </p:cBhvr>
                                      <p:to>
                                        <p:strVal val="visible"/>
                                      </p:to>
                                    </p:set>
                                    <p:anim calcmode="lin" valueType="num">
                                      <p:cBhvr>
                                        <p:cTn id="70" dur="500" fill="hold"/>
                                        <p:tgtEl>
                                          <p:spTgt spid="71"/>
                                        </p:tgtEl>
                                        <p:attrNameLst>
                                          <p:attrName>ppt_w</p:attrName>
                                        </p:attrNameLst>
                                      </p:cBhvr>
                                      <p:tavLst>
                                        <p:tav tm="0">
                                          <p:val>
                                            <p:fltVal val="0"/>
                                          </p:val>
                                        </p:tav>
                                        <p:tav tm="100000">
                                          <p:val>
                                            <p:strVal val="#ppt_w"/>
                                          </p:val>
                                        </p:tav>
                                      </p:tavLst>
                                    </p:anim>
                                    <p:anim calcmode="lin" valueType="num">
                                      <p:cBhvr>
                                        <p:cTn id="71" dur="500" fill="hold"/>
                                        <p:tgtEl>
                                          <p:spTgt spid="71"/>
                                        </p:tgtEl>
                                        <p:attrNameLst>
                                          <p:attrName>ppt_h</p:attrName>
                                        </p:attrNameLst>
                                      </p:cBhvr>
                                      <p:tavLst>
                                        <p:tav tm="0">
                                          <p:val>
                                            <p:fltVal val="0"/>
                                          </p:val>
                                        </p:tav>
                                        <p:tav tm="100000">
                                          <p:val>
                                            <p:strVal val="#ppt_h"/>
                                          </p:val>
                                        </p:tav>
                                      </p:tavLst>
                                    </p:anim>
                                    <p:anim calcmode="lin" valueType="num">
                                      <p:cBhvr>
                                        <p:cTn id="72" dur="500" fill="hold"/>
                                        <p:tgtEl>
                                          <p:spTgt spid="71"/>
                                        </p:tgtEl>
                                        <p:attrNameLst>
                                          <p:attrName>style.rotation</p:attrName>
                                        </p:attrNameLst>
                                      </p:cBhvr>
                                      <p:tavLst>
                                        <p:tav tm="0">
                                          <p:val>
                                            <p:fltVal val="360"/>
                                          </p:val>
                                        </p:tav>
                                        <p:tav tm="100000">
                                          <p:val>
                                            <p:fltVal val="0"/>
                                          </p:val>
                                        </p:tav>
                                      </p:tavLst>
                                    </p:anim>
                                    <p:animEffect transition="in" filter="fade">
                                      <p:cBhvr>
                                        <p:cTn id="73" dur="500"/>
                                        <p:tgtEl>
                                          <p:spTgt spid="71"/>
                                        </p:tgtEl>
                                      </p:cBhvr>
                                    </p:animEffect>
                                  </p:childTnLst>
                                </p:cTn>
                              </p:par>
                            </p:childTnLst>
                          </p:cTn>
                        </p:par>
                        <p:par>
                          <p:cTn id="74" fill="hold">
                            <p:stCondLst>
                              <p:cond delay="3500"/>
                            </p:stCondLst>
                            <p:childTnLst>
                              <p:par>
                                <p:cTn id="75" presetID="10" presetClass="entr" presetSubtype="0" fill="hold" grpId="0" nodeType="after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fade">
                                      <p:cBhvr>
                                        <p:cTn id="77" dur="500"/>
                                        <p:tgtEl>
                                          <p:spTgt spid="7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fade">
                                      <p:cBhvr>
                                        <p:cTn id="80" dur="500"/>
                                        <p:tgtEl>
                                          <p:spTgt spid="6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animEffect transition="in" filter="fade">
                                      <p:cBhvr>
                                        <p:cTn id="83" dur="500"/>
                                        <p:tgtEl>
                                          <p:spTgt spid="6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500"/>
                                        <p:tgtEl>
                                          <p:spTgt spid="7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fade">
                                      <p:cBhvr>
                                        <p:cTn id="89" dur="500"/>
                                        <p:tgtEl>
                                          <p:spTgt spid="70"/>
                                        </p:tgtEl>
                                      </p:cBhvr>
                                    </p:animEffect>
                                  </p:childTnLst>
                                </p:cTn>
                              </p:par>
                            </p:childTnLst>
                          </p:cTn>
                        </p:par>
                        <p:par>
                          <p:cTn id="90" fill="hold">
                            <p:stCondLst>
                              <p:cond delay="4000"/>
                            </p:stCondLst>
                            <p:childTnLst>
                              <p:par>
                                <p:cTn id="91" presetID="12" presetClass="entr" presetSubtype="4"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anim calcmode="lin" valueType="num">
                                      <p:cBhvr additive="base">
                                        <p:cTn id="93" dur="500"/>
                                        <p:tgtEl>
                                          <p:spTgt spid="30"/>
                                        </p:tgtEl>
                                        <p:attrNameLst>
                                          <p:attrName>ppt_y</p:attrName>
                                        </p:attrNameLst>
                                      </p:cBhvr>
                                      <p:tavLst>
                                        <p:tav tm="0">
                                          <p:val>
                                            <p:strVal val="#ppt_y+#ppt_h*1.125000"/>
                                          </p:val>
                                        </p:tav>
                                        <p:tav tm="100000">
                                          <p:val>
                                            <p:strVal val="#ppt_y"/>
                                          </p:val>
                                        </p:tav>
                                      </p:tavLst>
                                    </p:anim>
                                    <p:animEffect transition="in" filter="wipe(up)">
                                      <p:cBhvr>
                                        <p:cTn id="94" dur="500"/>
                                        <p:tgtEl>
                                          <p:spTgt spid="30"/>
                                        </p:tgtEl>
                                      </p:cBhvr>
                                    </p:animEffect>
                                  </p:childTnLst>
                                </p:cTn>
                              </p:par>
                              <p:par>
                                <p:cTn id="95" presetID="12" presetClass="entr" presetSubtype="1" fill="hold" nodeType="withEffect">
                                  <p:stCondLst>
                                    <p:cond delay="0"/>
                                  </p:stCondLst>
                                  <p:childTnLst>
                                    <p:set>
                                      <p:cBhvr>
                                        <p:cTn id="96" dur="1" fill="hold">
                                          <p:stCondLst>
                                            <p:cond delay="0"/>
                                          </p:stCondLst>
                                        </p:cTn>
                                        <p:tgtEl>
                                          <p:spTgt spid="42"/>
                                        </p:tgtEl>
                                        <p:attrNameLst>
                                          <p:attrName>style.visibility</p:attrName>
                                        </p:attrNameLst>
                                      </p:cBhvr>
                                      <p:to>
                                        <p:strVal val="visible"/>
                                      </p:to>
                                    </p:set>
                                    <p:anim calcmode="lin" valueType="num">
                                      <p:cBhvr additive="base">
                                        <p:cTn id="97" dur="500"/>
                                        <p:tgtEl>
                                          <p:spTgt spid="42"/>
                                        </p:tgtEl>
                                        <p:attrNameLst>
                                          <p:attrName>ppt_y</p:attrName>
                                        </p:attrNameLst>
                                      </p:cBhvr>
                                      <p:tavLst>
                                        <p:tav tm="0">
                                          <p:val>
                                            <p:strVal val="#ppt_y-#ppt_h*1.125000"/>
                                          </p:val>
                                        </p:tav>
                                        <p:tav tm="100000">
                                          <p:val>
                                            <p:strVal val="#ppt_y"/>
                                          </p:val>
                                        </p:tav>
                                      </p:tavLst>
                                    </p:anim>
                                    <p:animEffect transition="in" filter="wipe(down)">
                                      <p:cBhvr>
                                        <p:cTn id="98" dur="500"/>
                                        <p:tgtEl>
                                          <p:spTgt spid="42"/>
                                        </p:tgtEl>
                                      </p:cBhvr>
                                    </p:animEffect>
                                  </p:childTnLst>
                                </p:cTn>
                              </p:par>
                              <p:par>
                                <p:cTn id="99" presetID="12" presetClass="entr" presetSubtype="4" fill="hold" nodeType="with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p:tgtEl>
                                          <p:spTgt spid="31"/>
                                        </p:tgtEl>
                                        <p:attrNameLst>
                                          <p:attrName>ppt_y</p:attrName>
                                        </p:attrNameLst>
                                      </p:cBhvr>
                                      <p:tavLst>
                                        <p:tav tm="0">
                                          <p:val>
                                            <p:strVal val="#ppt_y+#ppt_h*1.125000"/>
                                          </p:val>
                                        </p:tav>
                                        <p:tav tm="100000">
                                          <p:val>
                                            <p:strVal val="#ppt_y"/>
                                          </p:val>
                                        </p:tav>
                                      </p:tavLst>
                                    </p:anim>
                                    <p:animEffect transition="in" filter="wipe(up)">
                                      <p:cBhvr>
                                        <p:cTn id="102" dur="500"/>
                                        <p:tgtEl>
                                          <p:spTgt spid="31"/>
                                        </p:tgtEl>
                                      </p:cBhvr>
                                    </p:animEffect>
                                  </p:childTnLst>
                                </p:cTn>
                              </p:par>
                              <p:par>
                                <p:cTn id="103" presetID="12" presetClass="entr" presetSubtype="1" fill="hold" nodeType="withEffect">
                                  <p:stCondLst>
                                    <p:cond delay="0"/>
                                  </p:stCondLst>
                                  <p:childTnLst>
                                    <p:set>
                                      <p:cBhvr>
                                        <p:cTn id="104" dur="1" fill="hold">
                                          <p:stCondLst>
                                            <p:cond delay="0"/>
                                          </p:stCondLst>
                                        </p:cTn>
                                        <p:tgtEl>
                                          <p:spTgt spid="43"/>
                                        </p:tgtEl>
                                        <p:attrNameLst>
                                          <p:attrName>style.visibility</p:attrName>
                                        </p:attrNameLst>
                                      </p:cBhvr>
                                      <p:to>
                                        <p:strVal val="visible"/>
                                      </p:to>
                                    </p:set>
                                    <p:anim calcmode="lin" valueType="num">
                                      <p:cBhvr additive="base">
                                        <p:cTn id="105" dur="500"/>
                                        <p:tgtEl>
                                          <p:spTgt spid="43"/>
                                        </p:tgtEl>
                                        <p:attrNameLst>
                                          <p:attrName>ppt_y</p:attrName>
                                        </p:attrNameLst>
                                      </p:cBhvr>
                                      <p:tavLst>
                                        <p:tav tm="0">
                                          <p:val>
                                            <p:strVal val="#ppt_y-#ppt_h*1.125000"/>
                                          </p:val>
                                        </p:tav>
                                        <p:tav tm="100000">
                                          <p:val>
                                            <p:strVal val="#ppt_y"/>
                                          </p:val>
                                        </p:tav>
                                      </p:tavLst>
                                    </p:anim>
                                    <p:animEffect transition="in" filter="wipe(down)">
                                      <p:cBhvr>
                                        <p:cTn id="106" dur="500"/>
                                        <p:tgtEl>
                                          <p:spTgt spid="43"/>
                                        </p:tgtEl>
                                      </p:cBhvr>
                                    </p:animEffect>
                                  </p:childTnLst>
                                </p:cTn>
                              </p:par>
                              <p:par>
                                <p:cTn id="107" presetID="12" presetClass="entr" presetSubtype="4" fill="hold" nodeType="withEffect">
                                  <p:stCondLst>
                                    <p:cond delay="0"/>
                                  </p:stCondLst>
                                  <p:childTnLst>
                                    <p:set>
                                      <p:cBhvr>
                                        <p:cTn id="108" dur="1" fill="hold">
                                          <p:stCondLst>
                                            <p:cond delay="0"/>
                                          </p:stCondLst>
                                        </p:cTn>
                                        <p:tgtEl>
                                          <p:spTgt spid="32"/>
                                        </p:tgtEl>
                                        <p:attrNameLst>
                                          <p:attrName>style.visibility</p:attrName>
                                        </p:attrNameLst>
                                      </p:cBhvr>
                                      <p:to>
                                        <p:strVal val="visible"/>
                                      </p:to>
                                    </p:set>
                                    <p:anim calcmode="lin" valueType="num">
                                      <p:cBhvr additive="base">
                                        <p:cTn id="109" dur="500"/>
                                        <p:tgtEl>
                                          <p:spTgt spid="32"/>
                                        </p:tgtEl>
                                        <p:attrNameLst>
                                          <p:attrName>ppt_y</p:attrName>
                                        </p:attrNameLst>
                                      </p:cBhvr>
                                      <p:tavLst>
                                        <p:tav tm="0">
                                          <p:val>
                                            <p:strVal val="#ppt_y+#ppt_h*1.125000"/>
                                          </p:val>
                                        </p:tav>
                                        <p:tav tm="100000">
                                          <p:val>
                                            <p:strVal val="#ppt_y"/>
                                          </p:val>
                                        </p:tav>
                                      </p:tavLst>
                                    </p:anim>
                                    <p:animEffect transition="in" filter="wipe(up)">
                                      <p:cBhvr>
                                        <p:cTn id="110" dur="500"/>
                                        <p:tgtEl>
                                          <p:spTgt spid="32"/>
                                        </p:tgtEl>
                                      </p:cBhvr>
                                    </p:animEffect>
                                  </p:childTnLst>
                                </p:cTn>
                              </p:par>
                            </p:childTnLst>
                          </p:cTn>
                        </p:par>
                        <p:par>
                          <p:cTn id="111" fill="hold">
                            <p:stCondLst>
                              <p:cond delay="4500"/>
                            </p:stCondLst>
                            <p:childTnLst>
                              <p:par>
                                <p:cTn id="112" presetID="10" presetClass="entr" presetSubtype="0" fill="hold" grpId="0" nodeType="after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fade">
                                      <p:cBhvr>
                                        <p:cTn id="114" dur="500"/>
                                        <p:tgtEl>
                                          <p:spTgt spid="4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500"/>
                                        <p:tgtEl>
                                          <p:spTgt spid="4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fade">
                                      <p:cBhvr>
                                        <p:cTn id="120" dur="500"/>
                                        <p:tgtEl>
                                          <p:spTgt spid="4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Effect transition="in" filter="fade">
                                      <p:cBhvr>
                                        <p:cTn id="123" dur="500"/>
                                        <p:tgtEl>
                                          <p:spTgt spid="46"/>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5"/>
                                        </p:tgtEl>
                                        <p:attrNameLst>
                                          <p:attrName>style.visibility</p:attrName>
                                        </p:attrNameLst>
                                      </p:cBhvr>
                                      <p:to>
                                        <p:strVal val="visible"/>
                                      </p:to>
                                    </p:set>
                                    <p:animEffect transition="in" filter="fade">
                                      <p:cBhvr>
                                        <p:cTn id="12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75" grpId="0" animBg="1"/>
      <p:bldP spid="76" grpId="0" animBg="1"/>
      <p:bldP spid="77" grpId="0" animBg="1"/>
      <p:bldP spid="78" grpId="0" animBg="1"/>
      <p:bldP spid="79" grpId="0" animBg="1"/>
      <p:bldP spid="73" grpId="0" animBg="1"/>
      <p:bldP spid="74" grpId="0" animBg="1"/>
      <p:bldP spid="71" grpId="0" animBg="1"/>
      <p:bldP spid="72" grpId="0" animBg="1"/>
      <p:bldP spid="69" grpId="0" animBg="1"/>
      <p:bldP spid="70" grpId="0" animBg="1"/>
      <p:bldP spid="67" grpId="0" animBg="1"/>
      <p:bldP spid="68" grpId="0" animBg="1"/>
      <p:bldP spid="65" grpId="0" animBg="1"/>
      <p:bldP spid="66" grpId="0" animBg="1"/>
      <p:bldP spid="44" grpId="0"/>
      <p:bldP spid="45" grpId="0"/>
      <p:bldP spid="46" grpId="0"/>
      <p:bldP spid="47" grpId="0"/>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平行四边形 11"/>
          <p:cNvSpPr/>
          <p:nvPr/>
        </p:nvSpPr>
        <p:spPr>
          <a:xfrm>
            <a:off x="-1394748" y="1508465"/>
            <a:ext cx="8675224" cy="3295029"/>
          </a:xfrm>
          <a:prstGeom prst="parallelogram">
            <a:avLst>
              <a:gd name="adj" fmla="val 41436"/>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09903" y="2228260"/>
            <a:ext cx="6840638" cy="1046440"/>
          </a:xfrm>
          <a:prstGeom prst="rect">
            <a:avLst/>
          </a:prstGeom>
          <a:noFill/>
        </p:spPr>
        <p:txBody>
          <a:bodyPr wrap="square" rtlCol="0">
            <a:spAutoFit/>
          </a:bodyPr>
          <a:lstStyle/>
          <a:p>
            <a:r>
              <a:rPr lang="zh-CN" altLang="en-US" sz="6200" spc="300" smtClean="0">
                <a:solidFill>
                  <a:schemeClr val="tx1">
                    <a:lumMod val="85000"/>
                    <a:lumOff val="15000"/>
                  </a:schemeClr>
                </a:solidFill>
                <a:latin typeface="张海山锐谐体" panose="02000000000000000000" pitchFamily="2" charset="-122"/>
                <a:ea typeface="张海山锐谐体" panose="02000000000000000000" pitchFamily="2" charset="-122"/>
              </a:rPr>
              <a:t>谢谢聆听！</a:t>
            </a:r>
            <a:endParaRPr lang="zh-CN" altLang="en-US" sz="6200" spc="300">
              <a:solidFill>
                <a:schemeClr val="tx1">
                  <a:lumMod val="85000"/>
                  <a:lumOff val="15000"/>
                </a:schemeClr>
              </a:solidFill>
              <a:latin typeface="张海山锐谐体" panose="02000000000000000000" pitchFamily="2" charset="-122"/>
              <a:ea typeface="张海山锐谐体" panose="02000000000000000000" pitchFamily="2" charset="-122"/>
            </a:endParaRPr>
          </a:p>
        </p:txBody>
      </p:sp>
      <p:cxnSp>
        <p:nvCxnSpPr>
          <p:cNvPr id="18" name="直接连接符 17"/>
          <p:cNvCxnSpPr/>
          <p:nvPr/>
        </p:nvCxnSpPr>
        <p:spPr>
          <a:xfrm>
            <a:off x="-109903" y="3545252"/>
            <a:ext cx="5081287" cy="0"/>
          </a:xfrm>
          <a:prstGeom prst="line">
            <a:avLst/>
          </a:prstGeom>
          <a:ln w="19050">
            <a:solidFill>
              <a:schemeClr val="tx1">
                <a:lumMod val="85000"/>
                <a:lumOff val="15000"/>
                <a:alpha val="99000"/>
              </a:schemeClr>
            </a:solidFill>
            <a:headEnd w="lg" len="med"/>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2032" y="3592278"/>
            <a:ext cx="5744900" cy="338554"/>
          </a:xfrm>
          <a:prstGeom prst="rect">
            <a:avLst/>
          </a:prstGeom>
        </p:spPr>
        <p:txBody>
          <a:bodyPr wrap="square">
            <a:spAutoFit/>
          </a:bodyPr>
          <a:lstStyle/>
          <a:p>
            <a:r>
              <a:rPr lang="zh-CN" altLang="en-US" sz="1600" spc="300" smtClean="0">
                <a:latin typeface="Century Gothic" panose="020B0502020202020204" pitchFamily="34" charset="0"/>
              </a:rPr>
              <a:t>厂商</a:t>
            </a:r>
            <a:r>
              <a:rPr lang="en-US" altLang="zh-CN" sz="1600" spc="300" smtClean="0">
                <a:latin typeface="Century Gothic" panose="020B0502020202020204" pitchFamily="34" charset="0"/>
              </a:rPr>
              <a:t>/</a:t>
            </a:r>
            <a:r>
              <a:rPr lang="zh-CN" altLang="en-US" sz="1600" spc="300" smtClean="0">
                <a:latin typeface="Century Gothic" panose="020B0502020202020204" pitchFamily="34" charset="0"/>
              </a:rPr>
              <a:t>车间工人</a:t>
            </a:r>
            <a:r>
              <a:rPr lang="en-US" altLang="zh-CN" sz="1600" spc="300" smtClean="0">
                <a:latin typeface="Century Gothic" panose="020B0502020202020204" pitchFamily="34" charset="0"/>
              </a:rPr>
              <a:t>/</a:t>
            </a:r>
            <a:r>
              <a:rPr lang="zh-CN" altLang="en-US" sz="1600" spc="300" smtClean="0">
                <a:latin typeface="Century Gothic" panose="020B0502020202020204" pitchFamily="34" charset="0"/>
              </a:rPr>
              <a:t>讲师</a:t>
            </a:r>
            <a:r>
              <a:rPr lang="en-US" altLang="zh-CN" sz="1600" spc="300" smtClean="0">
                <a:latin typeface="Century Gothic" panose="020B0502020202020204" pitchFamily="34" charset="0"/>
              </a:rPr>
              <a:t>/</a:t>
            </a:r>
            <a:r>
              <a:rPr lang="zh-CN" altLang="en-US" sz="1600" spc="300" smtClean="0">
                <a:latin typeface="Century Gothic" panose="020B0502020202020204" pitchFamily="34" charset="0"/>
              </a:rPr>
              <a:t>工程师</a:t>
            </a:r>
            <a:r>
              <a:rPr lang="en-US" altLang="zh-CN" sz="1600" spc="300" smtClean="0">
                <a:latin typeface="Century Gothic" panose="020B0502020202020204" pitchFamily="34" charset="0"/>
              </a:rPr>
              <a:t>/</a:t>
            </a:r>
            <a:r>
              <a:rPr lang="zh-CN" altLang="en-US" sz="1600" spc="300" smtClean="0">
                <a:latin typeface="Century Gothic" panose="020B0502020202020204" pitchFamily="34" charset="0"/>
              </a:rPr>
              <a:t>建筑师</a:t>
            </a:r>
            <a:endParaRPr lang="zh-CN" altLang="en-US" sz="1600" spc="300">
              <a:latin typeface="Century Gothic" panose="020B0502020202020204" pitchFamily="34" charset="0"/>
            </a:endParaRPr>
          </a:p>
        </p:txBody>
      </p:sp>
      <p:sp>
        <p:nvSpPr>
          <p:cNvPr id="27" name="矩形 26"/>
          <p:cNvSpPr/>
          <p:nvPr/>
        </p:nvSpPr>
        <p:spPr>
          <a:xfrm>
            <a:off x="-52032" y="3098158"/>
            <a:ext cx="4953965" cy="400110"/>
          </a:xfrm>
          <a:prstGeom prst="rect">
            <a:avLst/>
          </a:prstGeom>
        </p:spPr>
        <p:txBody>
          <a:bodyPr wrap="square">
            <a:spAutoFit/>
          </a:bodyPr>
          <a:lstStyle/>
          <a:p>
            <a:pPr algn="dist"/>
            <a:r>
              <a:rPr lang="en-US" altLang="zh-CN" sz="2000" smtClean="0">
                <a:latin typeface="Century Gothic" panose="020B0502020202020204" pitchFamily="34" charset="0"/>
              </a:rPr>
              <a:t>Thank you for whatching</a:t>
            </a:r>
            <a:endParaRPr lang="zh-CN" altLang="en-US" sz="2000">
              <a:latin typeface="Century Gothic" panose="020B0502020202020204" pitchFamily="34" charset="0"/>
            </a:endParaRPr>
          </a:p>
        </p:txBody>
      </p:sp>
    </p:spTree>
    <p:extLst>
      <p:ext uri="{BB962C8B-B14F-4D97-AF65-F5344CB8AC3E}">
        <p14:creationId xmlns:p14="http://schemas.microsoft.com/office/powerpoint/2010/main" val="124837797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up)">
                                      <p:cBhvr>
                                        <p:cTn id="13" dur="500"/>
                                        <p:tgtEl>
                                          <p:spTgt spid="10"/>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P spid="25"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益生产培训PPT"/>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1589</TotalTime>
  <Words>2209</Words>
  <Application>Microsoft Office PowerPoint</Application>
  <PresentationFormat>宽屏</PresentationFormat>
  <Paragraphs>487</Paragraphs>
  <Slides>33</Slides>
  <Notes>33</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33</vt:i4>
      </vt:variant>
    </vt:vector>
  </HeadingPairs>
  <TitlesOfParts>
    <vt:vector size="52" baseType="lpstr">
      <vt:lpstr>Bebas Neue</vt:lpstr>
      <vt:lpstr>Lovelo Black</vt:lpstr>
      <vt:lpstr>等线</vt:lpstr>
      <vt:lpstr>等线 Light</vt:lpstr>
      <vt:lpstr>仿宋_GB2312</vt:lpstr>
      <vt:lpstr>汉仪菱心体简</vt:lpstr>
      <vt:lpstr>华文细黑</vt:lpstr>
      <vt:lpstr>楷体_GB2312</vt:lpstr>
      <vt:lpstr>时尚中黑简体</vt:lpstr>
      <vt:lpstr>宋体</vt:lpstr>
      <vt:lpstr>微软雅黑</vt:lpstr>
      <vt:lpstr>造字工房悦黑体验版纤细超长体</vt:lpstr>
      <vt:lpstr>张海山锐线体简</vt:lpstr>
      <vt:lpstr>张海山锐谐体</vt:lpstr>
      <vt:lpstr>Arial</vt:lpstr>
      <vt:lpstr>Calibri</vt:lpstr>
      <vt:lpstr>Century Gothic</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精益生产培训PPT</dc:title>
  <dc:creator>刘鹏</dc:creator>
  <cp:lastModifiedBy>faith123</cp:lastModifiedBy>
  <cp:revision>80</cp:revision>
  <dcterms:created xsi:type="dcterms:W3CDTF">2017-12-28T05:42:57Z</dcterms:created>
  <dcterms:modified xsi:type="dcterms:W3CDTF">2018-12-05T05:39:44Z</dcterms:modified>
</cp:coreProperties>
</file>