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365" r:id="rId3"/>
    <p:sldId id="358" r:id="rId5"/>
    <p:sldId id="359" r:id="rId6"/>
    <p:sldId id="285" r:id="rId7"/>
    <p:sldId id="287" r:id="rId8"/>
    <p:sldId id="288" r:id="rId9"/>
    <p:sldId id="284" r:id="rId10"/>
    <p:sldId id="286" r:id="rId11"/>
    <p:sldId id="305" r:id="rId12"/>
    <p:sldId id="307" r:id="rId13"/>
    <p:sldId id="360" r:id="rId14"/>
    <p:sldId id="292" r:id="rId15"/>
    <p:sldId id="326" r:id="rId16"/>
    <p:sldId id="330" r:id="rId17"/>
    <p:sldId id="327" r:id="rId18"/>
    <p:sldId id="331" r:id="rId19"/>
    <p:sldId id="361" r:id="rId20"/>
    <p:sldId id="329" r:id="rId21"/>
    <p:sldId id="338" r:id="rId22"/>
    <p:sldId id="332" r:id="rId23"/>
    <p:sldId id="340" r:id="rId24"/>
    <p:sldId id="333" r:id="rId25"/>
    <p:sldId id="362" r:id="rId26"/>
    <p:sldId id="334" r:id="rId27"/>
    <p:sldId id="342" r:id="rId28"/>
    <p:sldId id="335" r:id="rId29"/>
    <p:sldId id="364" r:id="rId30"/>
  </p:sldIdLst>
  <p:sldSz cx="12192000" cy="6858000"/>
  <p:notesSz cx="6858000" cy="9144000"/>
  <p:embeddedFontLst>
    <p:embeddedFont>
      <p:font typeface="造字工房悦黑（非商用）常规体" pitchFamily="2" charset="-122"/>
      <p:regular r:id="rId34"/>
    </p:embeddedFont>
    <p:embeddedFont>
      <p:font typeface="华文细黑" panose="02010600040101010101" pitchFamily="2" charset="-122"/>
      <p:regular r:id="rId35"/>
    </p:embeddedFont>
    <p:embeddedFont>
      <p:font typeface="微软雅黑" panose="020B0503020204020204" pitchFamily="34" charset="-122"/>
      <p:regular r:id="rId36"/>
    </p:embeddedFont>
    <p:embeddedFont>
      <p:font typeface="微软雅黑 Light" panose="020B0502040204020203" pitchFamily="34" charset="-122"/>
      <p:regular r:id="rId37"/>
    </p:embeddedFont>
    <p:embeddedFont>
      <p:font typeface="Impact" panose="020B0806030902050204" pitchFamily="34" charset="0"/>
      <p:regular r:id="rId38"/>
    </p:embeddedFont>
    <p:embeddedFont>
      <p:font typeface="Calibri" panose="020F0502020204030204" charset="0"/>
      <p:regular r:id="rId39"/>
      <p:bold r:id="rId40"/>
      <p:italic r:id="rId41"/>
      <p:boldItalic r:id="rId42"/>
    </p:embeddedFont>
    <p:embeddedFont>
      <p:font typeface="方正兰亭黑简体" panose="02000000000000000000" pitchFamily="2" charset="-122"/>
      <p:regular r:id="rId43"/>
    </p:embeddedFont>
    <p:embeddedFont>
      <p:font typeface="David" panose="020E0502060401010101" pitchFamily="34" charset="-79"/>
      <p:regular r:id="rId44"/>
      <p:bold r:id="rId4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557B"/>
    <a:srgbClr val="DEDEDE"/>
    <a:srgbClr val="87CB3D"/>
    <a:srgbClr val="93D051"/>
    <a:srgbClr val="138A40"/>
    <a:srgbClr val="E91A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67" autoAdjust="0"/>
    <p:restoredTop sz="93943" autoAdjust="0"/>
  </p:normalViewPr>
  <p:slideViewPr>
    <p:cSldViewPr snapToGrid="0">
      <p:cViewPr varScale="1">
        <p:scale>
          <a:sx n="107" d="100"/>
          <a:sy n="107" d="100"/>
        </p:scale>
        <p:origin x="4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5" Type="http://schemas.openxmlformats.org/officeDocument/2006/relationships/font" Target="fonts/font12.fntdata"/><Relationship Id="rId44" Type="http://schemas.openxmlformats.org/officeDocument/2006/relationships/font" Target="fonts/font11.fntdata"/><Relationship Id="rId43" Type="http://schemas.openxmlformats.org/officeDocument/2006/relationships/font" Target="fonts/font10.fntdata"/><Relationship Id="rId42" Type="http://schemas.openxmlformats.org/officeDocument/2006/relationships/font" Target="fonts/font9.fntdata"/><Relationship Id="rId41" Type="http://schemas.openxmlformats.org/officeDocument/2006/relationships/font" Target="fonts/font8.fntdata"/><Relationship Id="rId40" Type="http://schemas.openxmlformats.org/officeDocument/2006/relationships/font" Target="fonts/font7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6.fntdata"/><Relationship Id="rId38" Type="http://schemas.openxmlformats.org/officeDocument/2006/relationships/font" Target="fonts/font5.fntdata"/><Relationship Id="rId37" Type="http://schemas.openxmlformats.org/officeDocument/2006/relationships/font" Target="fonts/font4.fntdata"/><Relationship Id="rId36" Type="http://schemas.openxmlformats.org/officeDocument/2006/relationships/font" Target="fonts/font3.fntdata"/><Relationship Id="rId35" Type="http://schemas.openxmlformats.org/officeDocument/2006/relationships/font" Target="fonts/font2.fntdata"/><Relationship Id="rId34" Type="http://schemas.openxmlformats.org/officeDocument/2006/relationships/font" Target="fonts/font1.fntdata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6610FC-6276-4F81-AD6F-9F82D29AD64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75D051-88F7-4393-BF36-2CE53BE1032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75D051-88F7-4393-BF36-2CE53BE103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BAD54-3AEB-4227-BB1F-BDDA1BDBA5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BAD54-3AEB-4227-BB1F-BDDA1BDBA5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75D051-88F7-4393-BF36-2CE53BE103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BAD54-3AEB-4227-BB1F-BDDA1BDBA5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BAD54-3AEB-4227-BB1F-BDDA1BDBA5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75D051-88F7-4393-BF36-2CE53BE103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BAD54-3AEB-4227-BB1F-BDDA1BDBA5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DBB0C9-B4B5-4981-8185-40C817E1AF7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BAD54-3AEB-4227-BB1F-BDDA1BDBA5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BAD54-3AEB-4227-BB1F-BDDA1BDBA5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BAD54-3AEB-4227-BB1F-BDDA1BDBA5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BAD54-3AEB-4227-BB1F-BDDA1BDBA5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BAD54-3AEB-4227-BB1F-BDDA1BDBA5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BAD54-3AEB-4227-BB1F-BDDA1BDBA5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BAD54-3AEB-4227-BB1F-BDDA1BDBA5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BAD54-3AEB-4227-BB1F-BDDA1BDBA5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BAD54-3AEB-4227-BB1F-BDDA1BDBA5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BAD54-3AEB-4227-BB1F-BDDA1BDBA5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BAD54-3AEB-4227-BB1F-BDDA1BDBA5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BAD54-3AEB-4227-BB1F-BDDA1BDBA5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BAD54-3AEB-4227-BB1F-BDDA1BDBA5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BAD54-3AEB-4227-BB1F-BDDA1BDBA5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BAD54-3AEB-4227-BB1F-BDDA1BDBA5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4BAD54-3AEB-4227-BB1F-BDDA1BDBA5F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75D051-88F7-4393-BF36-2CE53BE1032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B6C681-6A9E-4A40-ACC4-41369FA72A28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535E36A-2D70-4C32-BEFF-67102CE6AC3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内容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12192000" cy="4338918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01693"/>
            <a:ext cx="3261152" cy="2379735"/>
          </a:xfrm>
          <a:prstGeom prst="rect">
            <a:avLst/>
          </a:prstGeom>
        </p:spPr>
      </p:pic>
      <p:sp>
        <p:nvSpPr>
          <p:cNvPr id="81" name="文本框 80"/>
          <p:cNvSpPr txBox="1"/>
          <p:nvPr/>
        </p:nvSpPr>
        <p:spPr>
          <a:xfrm>
            <a:off x="5090162" y="5054188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ysClr val="windowText" lastClr="000000"/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汇报人：</a:t>
            </a:r>
            <a:r>
              <a:rPr lang="en-US" altLang="zh-CN" sz="2400" dirty="0">
                <a:solidFill>
                  <a:sysClr val="windowText" lastClr="000000"/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XXX</a:t>
            </a:r>
            <a:endParaRPr lang="en-US" altLang="zh-CN" sz="2400" dirty="0">
              <a:solidFill>
                <a:sysClr val="windowText" lastClr="000000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4679054" y="5560727"/>
            <a:ext cx="31566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ysClr val="windowText" lastClr="000000"/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日期：</a:t>
            </a:r>
            <a:r>
              <a:rPr lang="en-US" altLang="zh-CN" sz="2400" dirty="0">
                <a:solidFill>
                  <a:sysClr val="windowText" lastClr="000000"/>
                </a:solidFill>
                <a:latin typeface="+mn-ea"/>
              </a:rPr>
              <a:t>XX</a:t>
            </a:r>
            <a:r>
              <a:rPr lang="zh-CN" altLang="en-US" sz="2400" dirty="0">
                <a:solidFill>
                  <a:sysClr val="windowText" lastClr="000000"/>
                </a:solidFill>
                <a:latin typeface="+mn-ea"/>
              </a:rPr>
              <a:t>年</a:t>
            </a:r>
            <a:r>
              <a:rPr lang="en-US" altLang="zh-CN" sz="2400" dirty="0">
                <a:solidFill>
                  <a:sysClr val="windowText" lastClr="000000"/>
                </a:solidFill>
                <a:latin typeface="+mn-ea"/>
              </a:rPr>
              <a:t>XX</a:t>
            </a:r>
            <a:r>
              <a:rPr lang="zh-CN" altLang="en-US" sz="2400" dirty="0">
                <a:solidFill>
                  <a:sysClr val="windowText" lastClr="000000"/>
                </a:solidFill>
                <a:latin typeface="+mn-ea"/>
              </a:rPr>
              <a:t>月</a:t>
            </a:r>
            <a:r>
              <a:rPr lang="en-US" altLang="zh-CN" sz="2400" dirty="0">
                <a:solidFill>
                  <a:sysClr val="windowText" lastClr="000000"/>
                </a:solidFill>
                <a:latin typeface="+mn-ea"/>
              </a:rPr>
              <a:t>XX</a:t>
            </a:r>
            <a:r>
              <a:rPr lang="zh-CN" altLang="en-US" sz="2400" dirty="0">
                <a:solidFill>
                  <a:sysClr val="windowText" lastClr="000000"/>
                </a:solidFill>
                <a:latin typeface="+mn-ea"/>
              </a:rPr>
              <a:t>日</a:t>
            </a:r>
            <a:endParaRPr lang="zh-CN" altLang="en-US" sz="2400" dirty="0">
              <a:solidFill>
                <a:sysClr val="windowText" lastClr="000000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0"/>
            <a:ext cx="12192000" cy="4338918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文本框 78"/>
          <p:cNvSpPr txBox="1"/>
          <p:nvPr/>
        </p:nvSpPr>
        <p:spPr>
          <a:xfrm>
            <a:off x="488005" y="1423459"/>
            <a:ext cx="112159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dirty="0">
                <a:solidFill>
                  <a:schemeClr val="bg1"/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员工入职培训企业内训</a:t>
            </a:r>
            <a:endParaRPr lang="zh-CN" altLang="en-US" sz="7200" dirty="0">
              <a:solidFill>
                <a:schemeClr val="bg1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3573155" y="3045076"/>
            <a:ext cx="50456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chemeClr val="bg1"/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某某集团有限责任公司</a:t>
            </a:r>
            <a:endParaRPr lang="zh-CN" altLang="en-US" sz="3600" dirty="0">
              <a:solidFill>
                <a:schemeClr val="bg1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12192000" cy="374904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平行四边形 2"/>
          <p:cNvSpPr/>
          <p:nvPr/>
        </p:nvSpPr>
        <p:spPr>
          <a:xfrm>
            <a:off x="338834" y="0"/>
            <a:ext cx="4912305" cy="6544733"/>
          </a:xfrm>
          <a:custGeom>
            <a:avLst/>
            <a:gdLst>
              <a:gd name="connsiteX0" fmla="*/ 0 w 3403218"/>
              <a:gd name="connsiteY0" fmla="*/ 4613251 h 4613251"/>
              <a:gd name="connsiteX1" fmla="*/ 850805 w 3403218"/>
              <a:gd name="connsiteY1" fmla="*/ 0 h 4613251"/>
              <a:gd name="connsiteX2" fmla="*/ 3403218 w 3403218"/>
              <a:gd name="connsiteY2" fmla="*/ 0 h 4613251"/>
              <a:gd name="connsiteX3" fmla="*/ 2552414 w 3403218"/>
              <a:gd name="connsiteY3" fmla="*/ 4613251 h 4613251"/>
              <a:gd name="connsiteX4" fmla="*/ 0 w 3403218"/>
              <a:gd name="connsiteY4" fmla="*/ 4613251 h 4613251"/>
              <a:gd name="connsiteX0-1" fmla="*/ 0 w 4427621"/>
              <a:gd name="connsiteY0-2" fmla="*/ 4592626 h 4613251"/>
              <a:gd name="connsiteX1-3" fmla="*/ 1875208 w 4427621"/>
              <a:gd name="connsiteY1-4" fmla="*/ 0 h 4613251"/>
              <a:gd name="connsiteX2-5" fmla="*/ 4427621 w 4427621"/>
              <a:gd name="connsiteY2-6" fmla="*/ 0 h 4613251"/>
              <a:gd name="connsiteX3-7" fmla="*/ 3576817 w 4427621"/>
              <a:gd name="connsiteY3-8" fmla="*/ 4613251 h 4613251"/>
              <a:gd name="connsiteX4-9" fmla="*/ 0 w 4427621"/>
              <a:gd name="connsiteY4-10" fmla="*/ 4592626 h 4613251"/>
              <a:gd name="connsiteX0-11" fmla="*/ 0 w 4427621"/>
              <a:gd name="connsiteY0-12" fmla="*/ 4592626 h 4606376"/>
              <a:gd name="connsiteX1-13" fmla="*/ 1875208 w 4427621"/>
              <a:gd name="connsiteY1-14" fmla="*/ 0 h 4606376"/>
              <a:gd name="connsiteX2-15" fmla="*/ 4427621 w 4427621"/>
              <a:gd name="connsiteY2-16" fmla="*/ 0 h 4606376"/>
              <a:gd name="connsiteX3-17" fmla="*/ 2628041 w 4427621"/>
              <a:gd name="connsiteY3-18" fmla="*/ 4606376 h 4606376"/>
              <a:gd name="connsiteX4-19" fmla="*/ 0 w 4427621"/>
              <a:gd name="connsiteY4-20" fmla="*/ 4592626 h 46063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427621" h="4606376">
                <a:moveTo>
                  <a:pt x="0" y="4592626"/>
                </a:moveTo>
                <a:lnTo>
                  <a:pt x="1875208" y="0"/>
                </a:lnTo>
                <a:lnTo>
                  <a:pt x="4427621" y="0"/>
                </a:lnTo>
                <a:lnTo>
                  <a:pt x="2628041" y="4606376"/>
                </a:lnTo>
                <a:lnTo>
                  <a:pt x="0" y="4592626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45" name="平行四边形 2"/>
          <p:cNvSpPr/>
          <p:nvPr/>
        </p:nvSpPr>
        <p:spPr>
          <a:xfrm>
            <a:off x="3528309" y="2910418"/>
            <a:ext cx="1477088" cy="3634316"/>
          </a:xfrm>
          <a:custGeom>
            <a:avLst/>
            <a:gdLst>
              <a:gd name="connsiteX0" fmla="*/ 0 w 3403218"/>
              <a:gd name="connsiteY0" fmla="*/ 4613251 h 4613251"/>
              <a:gd name="connsiteX1" fmla="*/ 850805 w 3403218"/>
              <a:gd name="connsiteY1" fmla="*/ 0 h 4613251"/>
              <a:gd name="connsiteX2" fmla="*/ 3403218 w 3403218"/>
              <a:gd name="connsiteY2" fmla="*/ 0 h 4613251"/>
              <a:gd name="connsiteX3" fmla="*/ 2552414 w 3403218"/>
              <a:gd name="connsiteY3" fmla="*/ 4613251 h 4613251"/>
              <a:gd name="connsiteX4" fmla="*/ 0 w 3403218"/>
              <a:gd name="connsiteY4" fmla="*/ 4613251 h 4613251"/>
              <a:gd name="connsiteX0-1" fmla="*/ 0 w 4427621"/>
              <a:gd name="connsiteY0-2" fmla="*/ 4592626 h 4613251"/>
              <a:gd name="connsiteX1-3" fmla="*/ 1875208 w 4427621"/>
              <a:gd name="connsiteY1-4" fmla="*/ 0 h 4613251"/>
              <a:gd name="connsiteX2-5" fmla="*/ 4427621 w 4427621"/>
              <a:gd name="connsiteY2-6" fmla="*/ 0 h 4613251"/>
              <a:gd name="connsiteX3-7" fmla="*/ 3576817 w 4427621"/>
              <a:gd name="connsiteY3-8" fmla="*/ 4613251 h 4613251"/>
              <a:gd name="connsiteX4-9" fmla="*/ 0 w 4427621"/>
              <a:gd name="connsiteY4-10" fmla="*/ 4592626 h 4613251"/>
              <a:gd name="connsiteX0-11" fmla="*/ 0 w 4427621"/>
              <a:gd name="connsiteY0-12" fmla="*/ 4592626 h 4606376"/>
              <a:gd name="connsiteX1-13" fmla="*/ 1875208 w 4427621"/>
              <a:gd name="connsiteY1-14" fmla="*/ 0 h 4606376"/>
              <a:gd name="connsiteX2-15" fmla="*/ 4427621 w 4427621"/>
              <a:gd name="connsiteY2-16" fmla="*/ 0 h 4606376"/>
              <a:gd name="connsiteX3-17" fmla="*/ 2628041 w 4427621"/>
              <a:gd name="connsiteY3-18" fmla="*/ 4606376 h 4606376"/>
              <a:gd name="connsiteX4-19" fmla="*/ 0 w 4427621"/>
              <a:gd name="connsiteY4-20" fmla="*/ 4592626 h 4606376"/>
              <a:gd name="connsiteX0-21" fmla="*/ 0 w 9661037"/>
              <a:gd name="connsiteY0-22" fmla="*/ 7990952 h 8004702"/>
              <a:gd name="connsiteX1-23" fmla="*/ 1875208 w 9661037"/>
              <a:gd name="connsiteY1-24" fmla="*/ 3398326 h 8004702"/>
              <a:gd name="connsiteX2-25" fmla="*/ 9661037 w 9661037"/>
              <a:gd name="connsiteY2-26" fmla="*/ 0 h 8004702"/>
              <a:gd name="connsiteX3-27" fmla="*/ 2628041 w 9661037"/>
              <a:gd name="connsiteY3-28" fmla="*/ 8004702 h 8004702"/>
              <a:gd name="connsiteX4-29" fmla="*/ 0 w 9661037"/>
              <a:gd name="connsiteY4-30" fmla="*/ 7990952 h 8004702"/>
              <a:gd name="connsiteX0-31" fmla="*/ 0 w 9661037"/>
              <a:gd name="connsiteY0-32" fmla="*/ 7990952 h 8004702"/>
              <a:gd name="connsiteX1-33" fmla="*/ 7357832 w 9661037"/>
              <a:gd name="connsiteY1-34" fmla="*/ 21511 h 8004702"/>
              <a:gd name="connsiteX2-35" fmla="*/ 9661037 w 9661037"/>
              <a:gd name="connsiteY2-36" fmla="*/ 0 h 8004702"/>
              <a:gd name="connsiteX3-37" fmla="*/ 2628041 w 9661037"/>
              <a:gd name="connsiteY3-38" fmla="*/ 8004702 h 8004702"/>
              <a:gd name="connsiteX4-39" fmla="*/ 0 w 9661037"/>
              <a:gd name="connsiteY4-40" fmla="*/ 7990952 h 8004702"/>
              <a:gd name="connsiteX0-41" fmla="*/ 0 w 9661037"/>
              <a:gd name="connsiteY0-42" fmla="*/ 7990952 h 8004702"/>
              <a:gd name="connsiteX1-43" fmla="*/ 7108622 w 9661037"/>
              <a:gd name="connsiteY1-44" fmla="*/ 3 h 8004702"/>
              <a:gd name="connsiteX2-45" fmla="*/ 9661037 w 9661037"/>
              <a:gd name="connsiteY2-46" fmla="*/ 0 h 8004702"/>
              <a:gd name="connsiteX3-47" fmla="*/ 2628041 w 9661037"/>
              <a:gd name="connsiteY3-48" fmla="*/ 8004702 h 8004702"/>
              <a:gd name="connsiteX4-49" fmla="*/ 0 w 9661037"/>
              <a:gd name="connsiteY4-50" fmla="*/ 7990952 h 80047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661037" h="8004702">
                <a:moveTo>
                  <a:pt x="0" y="7990952"/>
                </a:moveTo>
                <a:lnTo>
                  <a:pt x="7108622" y="3"/>
                </a:lnTo>
                <a:lnTo>
                  <a:pt x="9661037" y="0"/>
                </a:lnTo>
                <a:lnTo>
                  <a:pt x="2628041" y="8004702"/>
                </a:lnTo>
                <a:lnTo>
                  <a:pt x="0" y="7990952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46" name="平行四边形 2"/>
          <p:cNvSpPr/>
          <p:nvPr/>
        </p:nvSpPr>
        <p:spPr>
          <a:xfrm>
            <a:off x="87936" y="1"/>
            <a:ext cx="2044907" cy="2461684"/>
          </a:xfrm>
          <a:custGeom>
            <a:avLst/>
            <a:gdLst>
              <a:gd name="connsiteX0" fmla="*/ 0 w 3403218"/>
              <a:gd name="connsiteY0" fmla="*/ 4613251 h 4613251"/>
              <a:gd name="connsiteX1" fmla="*/ 850805 w 3403218"/>
              <a:gd name="connsiteY1" fmla="*/ 0 h 4613251"/>
              <a:gd name="connsiteX2" fmla="*/ 3403218 w 3403218"/>
              <a:gd name="connsiteY2" fmla="*/ 0 h 4613251"/>
              <a:gd name="connsiteX3" fmla="*/ 2552414 w 3403218"/>
              <a:gd name="connsiteY3" fmla="*/ 4613251 h 4613251"/>
              <a:gd name="connsiteX4" fmla="*/ 0 w 3403218"/>
              <a:gd name="connsiteY4" fmla="*/ 4613251 h 4613251"/>
              <a:gd name="connsiteX0-1" fmla="*/ 0 w 4427621"/>
              <a:gd name="connsiteY0-2" fmla="*/ 4592626 h 4613251"/>
              <a:gd name="connsiteX1-3" fmla="*/ 1875208 w 4427621"/>
              <a:gd name="connsiteY1-4" fmla="*/ 0 h 4613251"/>
              <a:gd name="connsiteX2-5" fmla="*/ 4427621 w 4427621"/>
              <a:gd name="connsiteY2-6" fmla="*/ 0 h 4613251"/>
              <a:gd name="connsiteX3-7" fmla="*/ 3576817 w 4427621"/>
              <a:gd name="connsiteY3-8" fmla="*/ 4613251 h 4613251"/>
              <a:gd name="connsiteX4-9" fmla="*/ 0 w 4427621"/>
              <a:gd name="connsiteY4-10" fmla="*/ 4592626 h 4613251"/>
              <a:gd name="connsiteX0-11" fmla="*/ 0 w 4427621"/>
              <a:gd name="connsiteY0-12" fmla="*/ 4592626 h 4606376"/>
              <a:gd name="connsiteX1-13" fmla="*/ 1875208 w 4427621"/>
              <a:gd name="connsiteY1-14" fmla="*/ 0 h 4606376"/>
              <a:gd name="connsiteX2-15" fmla="*/ 4427621 w 4427621"/>
              <a:gd name="connsiteY2-16" fmla="*/ 0 h 4606376"/>
              <a:gd name="connsiteX3-17" fmla="*/ 2628041 w 4427621"/>
              <a:gd name="connsiteY3-18" fmla="*/ 4606376 h 4606376"/>
              <a:gd name="connsiteX4-19" fmla="*/ 0 w 4427621"/>
              <a:gd name="connsiteY4-20" fmla="*/ 4592626 h 46063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427621" h="4606376">
                <a:moveTo>
                  <a:pt x="0" y="4592626"/>
                </a:moveTo>
                <a:lnTo>
                  <a:pt x="1875208" y="0"/>
                </a:lnTo>
                <a:lnTo>
                  <a:pt x="4427621" y="0"/>
                </a:lnTo>
                <a:lnTo>
                  <a:pt x="2628041" y="4606376"/>
                </a:lnTo>
                <a:lnTo>
                  <a:pt x="0" y="4592626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47" name="平行四边形 2"/>
          <p:cNvSpPr/>
          <p:nvPr/>
        </p:nvSpPr>
        <p:spPr>
          <a:xfrm>
            <a:off x="255831" y="2123018"/>
            <a:ext cx="733827" cy="933449"/>
          </a:xfrm>
          <a:custGeom>
            <a:avLst/>
            <a:gdLst>
              <a:gd name="connsiteX0" fmla="*/ 0 w 3403218"/>
              <a:gd name="connsiteY0" fmla="*/ 4613251 h 4613251"/>
              <a:gd name="connsiteX1" fmla="*/ 850805 w 3403218"/>
              <a:gd name="connsiteY1" fmla="*/ 0 h 4613251"/>
              <a:gd name="connsiteX2" fmla="*/ 3403218 w 3403218"/>
              <a:gd name="connsiteY2" fmla="*/ 0 h 4613251"/>
              <a:gd name="connsiteX3" fmla="*/ 2552414 w 3403218"/>
              <a:gd name="connsiteY3" fmla="*/ 4613251 h 4613251"/>
              <a:gd name="connsiteX4" fmla="*/ 0 w 3403218"/>
              <a:gd name="connsiteY4" fmla="*/ 4613251 h 4613251"/>
              <a:gd name="connsiteX0-1" fmla="*/ 0 w 4427621"/>
              <a:gd name="connsiteY0-2" fmla="*/ 4592626 h 4613251"/>
              <a:gd name="connsiteX1-3" fmla="*/ 1875208 w 4427621"/>
              <a:gd name="connsiteY1-4" fmla="*/ 0 h 4613251"/>
              <a:gd name="connsiteX2-5" fmla="*/ 4427621 w 4427621"/>
              <a:gd name="connsiteY2-6" fmla="*/ 0 h 4613251"/>
              <a:gd name="connsiteX3-7" fmla="*/ 3576817 w 4427621"/>
              <a:gd name="connsiteY3-8" fmla="*/ 4613251 h 4613251"/>
              <a:gd name="connsiteX4-9" fmla="*/ 0 w 4427621"/>
              <a:gd name="connsiteY4-10" fmla="*/ 4592626 h 4613251"/>
              <a:gd name="connsiteX0-11" fmla="*/ 0 w 4427621"/>
              <a:gd name="connsiteY0-12" fmla="*/ 4592626 h 4606376"/>
              <a:gd name="connsiteX1-13" fmla="*/ 1875208 w 4427621"/>
              <a:gd name="connsiteY1-14" fmla="*/ 0 h 4606376"/>
              <a:gd name="connsiteX2-15" fmla="*/ 4427621 w 4427621"/>
              <a:gd name="connsiteY2-16" fmla="*/ 0 h 4606376"/>
              <a:gd name="connsiteX3-17" fmla="*/ 2628041 w 4427621"/>
              <a:gd name="connsiteY3-18" fmla="*/ 4606376 h 4606376"/>
              <a:gd name="connsiteX4-19" fmla="*/ 0 w 4427621"/>
              <a:gd name="connsiteY4-20" fmla="*/ 4592626 h 4606376"/>
              <a:gd name="connsiteX0-21" fmla="*/ 0 w 4688885"/>
              <a:gd name="connsiteY0-22" fmla="*/ 4592626 h 4606376"/>
              <a:gd name="connsiteX1-23" fmla="*/ 1875208 w 4688885"/>
              <a:gd name="connsiteY1-24" fmla="*/ 0 h 4606376"/>
              <a:gd name="connsiteX2-25" fmla="*/ 4688885 w 4688885"/>
              <a:gd name="connsiteY2-26" fmla="*/ 215805 h 4606376"/>
              <a:gd name="connsiteX3-27" fmla="*/ 2628041 w 4688885"/>
              <a:gd name="connsiteY3-28" fmla="*/ 4606376 h 4606376"/>
              <a:gd name="connsiteX4-29" fmla="*/ 0 w 4688885"/>
              <a:gd name="connsiteY4-30" fmla="*/ 4592626 h 4606376"/>
              <a:gd name="connsiteX0-31" fmla="*/ 0 w 4688885"/>
              <a:gd name="connsiteY0-32" fmla="*/ 4376821 h 4390571"/>
              <a:gd name="connsiteX1-33" fmla="*/ 1979717 w 4688885"/>
              <a:gd name="connsiteY1-34" fmla="*/ 0 h 4390571"/>
              <a:gd name="connsiteX2-35" fmla="*/ 4688885 w 4688885"/>
              <a:gd name="connsiteY2-36" fmla="*/ 0 h 4390571"/>
              <a:gd name="connsiteX3-37" fmla="*/ 2628041 w 4688885"/>
              <a:gd name="connsiteY3-38" fmla="*/ 4390571 h 4390571"/>
              <a:gd name="connsiteX4-39" fmla="*/ 0 w 4688885"/>
              <a:gd name="connsiteY4-40" fmla="*/ 4376821 h 43905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88885" h="4390571">
                <a:moveTo>
                  <a:pt x="0" y="4376821"/>
                </a:moveTo>
                <a:lnTo>
                  <a:pt x="1979717" y="0"/>
                </a:lnTo>
                <a:lnTo>
                  <a:pt x="4688885" y="0"/>
                </a:lnTo>
                <a:lnTo>
                  <a:pt x="2628041" y="4390571"/>
                </a:lnTo>
                <a:lnTo>
                  <a:pt x="0" y="4376821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48" name="平行四边形 2"/>
          <p:cNvSpPr/>
          <p:nvPr/>
        </p:nvSpPr>
        <p:spPr>
          <a:xfrm>
            <a:off x="-490279" y="4277784"/>
            <a:ext cx="1087967" cy="2226733"/>
          </a:xfrm>
          <a:custGeom>
            <a:avLst/>
            <a:gdLst>
              <a:gd name="connsiteX0" fmla="*/ 0 w 3403218"/>
              <a:gd name="connsiteY0" fmla="*/ 4613251 h 4613251"/>
              <a:gd name="connsiteX1" fmla="*/ 850805 w 3403218"/>
              <a:gd name="connsiteY1" fmla="*/ 0 h 4613251"/>
              <a:gd name="connsiteX2" fmla="*/ 3403218 w 3403218"/>
              <a:gd name="connsiteY2" fmla="*/ 0 h 4613251"/>
              <a:gd name="connsiteX3" fmla="*/ 2552414 w 3403218"/>
              <a:gd name="connsiteY3" fmla="*/ 4613251 h 4613251"/>
              <a:gd name="connsiteX4" fmla="*/ 0 w 3403218"/>
              <a:gd name="connsiteY4" fmla="*/ 4613251 h 4613251"/>
              <a:gd name="connsiteX0-1" fmla="*/ 0 w 4427621"/>
              <a:gd name="connsiteY0-2" fmla="*/ 4592626 h 4613251"/>
              <a:gd name="connsiteX1-3" fmla="*/ 1875208 w 4427621"/>
              <a:gd name="connsiteY1-4" fmla="*/ 0 h 4613251"/>
              <a:gd name="connsiteX2-5" fmla="*/ 4427621 w 4427621"/>
              <a:gd name="connsiteY2-6" fmla="*/ 0 h 4613251"/>
              <a:gd name="connsiteX3-7" fmla="*/ 3576817 w 4427621"/>
              <a:gd name="connsiteY3-8" fmla="*/ 4613251 h 4613251"/>
              <a:gd name="connsiteX4-9" fmla="*/ 0 w 4427621"/>
              <a:gd name="connsiteY4-10" fmla="*/ 4592626 h 4613251"/>
              <a:gd name="connsiteX0-11" fmla="*/ 0 w 4427621"/>
              <a:gd name="connsiteY0-12" fmla="*/ 4592626 h 4606376"/>
              <a:gd name="connsiteX1-13" fmla="*/ 1875208 w 4427621"/>
              <a:gd name="connsiteY1-14" fmla="*/ 0 h 4606376"/>
              <a:gd name="connsiteX2-15" fmla="*/ 4427621 w 4427621"/>
              <a:gd name="connsiteY2-16" fmla="*/ 0 h 4606376"/>
              <a:gd name="connsiteX3-17" fmla="*/ 2628041 w 4427621"/>
              <a:gd name="connsiteY3-18" fmla="*/ 4606376 h 4606376"/>
              <a:gd name="connsiteX4-19" fmla="*/ 0 w 4427621"/>
              <a:gd name="connsiteY4-20" fmla="*/ 4592626 h 4606376"/>
              <a:gd name="connsiteX0-21" fmla="*/ 0 w 9661037"/>
              <a:gd name="connsiteY0-22" fmla="*/ 7990952 h 8004702"/>
              <a:gd name="connsiteX1-23" fmla="*/ 1875208 w 9661037"/>
              <a:gd name="connsiteY1-24" fmla="*/ 3398326 h 8004702"/>
              <a:gd name="connsiteX2-25" fmla="*/ 9661037 w 9661037"/>
              <a:gd name="connsiteY2-26" fmla="*/ 0 h 8004702"/>
              <a:gd name="connsiteX3-27" fmla="*/ 2628041 w 9661037"/>
              <a:gd name="connsiteY3-28" fmla="*/ 8004702 h 8004702"/>
              <a:gd name="connsiteX4-29" fmla="*/ 0 w 9661037"/>
              <a:gd name="connsiteY4-30" fmla="*/ 7990952 h 8004702"/>
              <a:gd name="connsiteX0-31" fmla="*/ 0 w 9661037"/>
              <a:gd name="connsiteY0-32" fmla="*/ 7990952 h 8004702"/>
              <a:gd name="connsiteX1-33" fmla="*/ 7357832 w 9661037"/>
              <a:gd name="connsiteY1-34" fmla="*/ 21511 h 8004702"/>
              <a:gd name="connsiteX2-35" fmla="*/ 9661037 w 9661037"/>
              <a:gd name="connsiteY2-36" fmla="*/ 0 h 8004702"/>
              <a:gd name="connsiteX3-37" fmla="*/ 2628041 w 9661037"/>
              <a:gd name="connsiteY3-38" fmla="*/ 8004702 h 8004702"/>
              <a:gd name="connsiteX4-39" fmla="*/ 0 w 9661037"/>
              <a:gd name="connsiteY4-40" fmla="*/ 7990952 h 8004702"/>
              <a:gd name="connsiteX0-41" fmla="*/ 0 w 9661037"/>
              <a:gd name="connsiteY0-42" fmla="*/ 7990952 h 8004702"/>
              <a:gd name="connsiteX1-43" fmla="*/ 7108622 w 9661037"/>
              <a:gd name="connsiteY1-44" fmla="*/ 3 h 8004702"/>
              <a:gd name="connsiteX2-45" fmla="*/ 9661037 w 9661037"/>
              <a:gd name="connsiteY2-46" fmla="*/ 0 h 8004702"/>
              <a:gd name="connsiteX3-47" fmla="*/ 2628041 w 9661037"/>
              <a:gd name="connsiteY3-48" fmla="*/ 8004702 h 8004702"/>
              <a:gd name="connsiteX4-49" fmla="*/ 0 w 9661037"/>
              <a:gd name="connsiteY4-50" fmla="*/ 7990952 h 8004702"/>
              <a:gd name="connsiteX0-51" fmla="*/ 0 w 10223153"/>
              <a:gd name="connsiteY0-52" fmla="*/ 7990947 h 8004697"/>
              <a:gd name="connsiteX1-53" fmla="*/ 7108622 w 10223153"/>
              <a:gd name="connsiteY1-54" fmla="*/ -2 h 8004697"/>
              <a:gd name="connsiteX2-55" fmla="*/ 10223153 w 10223153"/>
              <a:gd name="connsiteY2-56" fmla="*/ 103949 h 8004697"/>
              <a:gd name="connsiteX3-57" fmla="*/ 2628041 w 10223153"/>
              <a:gd name="connsiteY3-58" fmla="*/ 8004697 h 8004697"/>
              <a:gd name="connsiteX4-59" fmla="*/ 0 w 10223153"/>
              <a:gd name="connsiteY4-60" fmla="*/ 7990947 h 8004697"/>
              <a:gd name="connsiteX0-61" fmla="*/ 0 w 10223153"/>
              <a:gd name="connsiteY0-62" fmla="*/ 7886998 h 7900748"/>
              <a:gd name="connsiteX1-63" fmla="*/ 7911631 w 10223153"/>
              <a:gd name="connsiteY1-64" fmla="*/ 10 h 7900748"/>
              <a:gd name="connsiteX2-65" fmla="*/ 10223153 w 10223153"/>
              <a:gd name="connsiteY2-66" fmla="*/ 0 h 7900748"/>
              <a:gd name="connsiteX3-67" fmla="*/ 2628041 w 10223153"/>
              <a:gd name="connsiteY3-68" fmla="*/ 7900748 h 7900748"/>
              <a:gd name="connsiteX4-69" fmla="*/ 0 w 10223153"/>
              <a:gd name="connsiteY4-70" fmla="*/ 7886998 h 7900748"/>
              <a:gd name="connsiteX0-71" fmla="*/ 0 w 10223153"/>
              <a:gd name="connsiteY0-72" fmla="*/ 7886998 h 7900748"/>
              <a:gd name="connsiteX1-73" fmla="*/ 7510125 w 10223153"/>
              <a:gd name="connsiteY1-74" fmla="*/ 10 h 7900748"/>
              <a:gd name="connsiteX2-75" fmla="*/ 10223153 w 10223153"/>
              <a:gd name="connsiteY2-76" fmla="*/ 0 h 7900748"/>
              <a:gd name="connsiteX3-77" fmla="*/ 2628041 w 10223153"/>
              <a:gd name="connsiteY3-78" fmla="*/ 7900748 h 7900748"/>
              <a:gd name="connsiteX4-79" fmla="*/ 0 w 10223153"/>
              <a:gd name="connsiteY4-80" fmla="*/ 7886998 h 79007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223153" h="7900748">
                <a:moveTo>
                  <a:pt x="0" y="7886998"/>
                </a:moveTo>
                <a:lnTo>
                  <a:pt x="7510125" y="10"/>
                </a:lnTo>
                <a:lnTo>
                  <a:pt x="10223153" y="0"/>
                </a:lnTo>
                <a:lnTo>
                  <a:pt x="2628041" y="7900748"/>
                </a:lnTo>
                <a:lnTo>
                  <a:pt x="0" y="7886998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15" name="圆角矩形 14"/>
          <p:cNvSpPr>
            <a:spLocks noChangeAspect="1"/>
          </p:cNvSpPr>
          <p:nvPr/>
        </p:nvSpPr>
        <p:spPr>
          <a:xfrm>
            <a:off x="4996412" y="4372558"/>
            <a:ext cx="396000" cy="396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942384" y="4351777"/>
            <a:ext cx="522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01</a:t>
            </a:r>
            <a:endParaRPr lang="zh-CN" altLang="en-US" sz="20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5590456" y="4336558"/>
            <a:ext cx="0" cy="46800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5662464" y="4308948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公司概况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8" name="圆角矩形 27"/>
          <p:cNvSpPr>
            <a:spLocks noChangeAspect="1"/>
          </p:cNvSpPr>
          <p:nvPr/>
        </p:nvSpPr>
        <p:spPr>
          <a:xfrm>
            <a:off x="8699676" y="4404217"/>
            <a:ext cx="396000" cy="396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645648" y="4383436"/>
            <a:ext cx="522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02</a:t>
            </a:r>
            <a:endParaRPr lang="zh-CN" altLang="en-US" sz="20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9293720" y="4368217"/>
            <a:ext cx="0" cy="46800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文本框 30"/>
          <p:cNvSpPr txBox="1"/>
          <p:nvPr/>
        </p:nvSpPr>
        <p:spPr>
          <a:xfrm>
            <a:off x="9365728" y="4340607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公司规章制度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3" name="圆角矩形 32"/>
          <p:cNvSpPr>
            <a:spLocks noChangeAspect="1"/>
          </p:cNvSpPr>
          <p:nvPr/>
        </p:nvSpPr>
        <p:spPr>
          <a:xfrm>
            <a:off x="4996412" y="5790641"/>
            <a:ext cx="396000" cy="396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942384" y="5769860"/>
            <a:ext cx="522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03</a:t>
            </a:r>
            <a:endParaRPr lang="zh-CN" altLang="en-US" sz="20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5590456" y="5754641"/>
            <a:ext cx="0" cy="46800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5662464" y="5727031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员工手册细则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8" name="圆角矩形 37"/>
          <p:cNvSpPr>
            <a:spLocks noChangeAspect="1"/>
          </p:cNvSpPr>
          <p:nvPr/>
        </p:nvSpPr>
        <p:spPr>
          <a:xfrm>
            <a:off x="8699676" y="5822300"/>
            <a:ext cx="396000" cy="396000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645648" y="5801519"/>
            <a:ext cx="5220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04</a:t>
            </a:r>
            <a:endParaRPr lang="zh-CN" altLang="en-US" sz="200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9293720" y="5786300"/>
            <a:ext cx="0" cy="468000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/>
          <p:cNvSpPr txBox="1"/>
          <p:nvPr/>
        </p:nvSpPr>
        <p:spPr>
          <a:xfrm>
            <a:off x="9365728" y="5758690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公司礼仪规范</a:t>
            </a:r>
            <a:endParaRPr lang="zh-CN" altLang="en-US" sz="2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2" name="文本框 1"/>
          <p:cNvSpPr txBox="1">
            <a:spLocks noChangeArrowheads="1"/>
          </p:cNvSpPr>
          <p:nvPr/>
        </p:nvSpPr>
        <p:spPr bwMode="auto">
          <a:xfrm>
            <a:off x="977436" y="4649813"/>
            <a:ext cx="246592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Nexa Light" panose="02000000000000000000" pitchFamily="50" charset="0"/>
                <a:ea typeface="微软雅黑" panose="020B0503020204020204" pitchFamily="34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600" dirty="0">
                <a:solidFill>
                  <a:schemeClr val="bg1"/>
                </a:solidFill>
                <a:latin typeface="+mn-ea"/>
                <a:ea typeface="+mn-ea"/>
              </a:rPr>
              <a:t>目录 </a:t>
            </a:r>
            <a:endParaRPr lang="en-US" altLang="zh-CN" sz="3600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bg1"/>
                </a:solidFill>
                <a:latin typeface="+mn-ea"/>
                <a:ea typeface="+mn-ea"/>
              </a:rPr>
              <a:t>CONTENTS</a:t>
            </a:r>
            <a:endParaRPr lang="zh-CN" altLang="en-US" sz="2800" dirty="0">
              <a:solidFill>
                <a:schemeClr val="bg1"/>
              </a:solidFill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416052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381331" y="4605494"/>
            <a:ext cx="264687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4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cs typeface="Times New Roman" panose="02020603050405020304" pitchFamily="18" charset="0"/>
              </a:rPr>
              <a:t>公司概况</a:t>
            </a:r>
            <a:endParaRPr lang="zh-CN" altLang="zh-CN" sz="48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12" name="TextBox 23"/>
          <p:cNvSpPr txBox="1"/>
          <p:nvPr/>
        </p:nvSpPr>
        <p:spPr bwMode="auto">
          <a:xfrm>
            <a:off x="5436333" y="5566461"/>
            <a:ext cx="172354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81000" indent="-381000">
              <a:buFont typeface="Wingdings" panose="05000000000000000000" pitchFamily="2" charset="2"/>
              <a:buChar char="ü"/>
              <a:defRPr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</a:rPr>
              <a:t>添加文字一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</a:endParaRPr>
          </a:p>
        </p:txBody>
      </p:sp>
      <p:sp>
        <p:nvSpPr>
          <p:cNvPr id="13" name="TextBox 24"/>
          <p:cNvSpPr txBox="1"/>
          <p:nvPr/>
        </p:nvSpPr>
        <p:spPr bwMode="auto">
          <a:xfrm>
            <a:off x="5436333" y="6002494"/>
            <a:ext cx="172354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81000" indent="-381000">
              <a:buFont typeface="Wingdings" panose="05000000000000000000" pitchFamily="2" charset="2"/>
              <a:buChar char="ü"/>
              <a:defRPr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</a:rPr>
              <a:t>添加文字二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</a:endParaRPr>
          </a:p>
        </p:txBody>
      </p:sp>
      <p:sp>
        <p:nvSpPr>
          <p:cNvPr id="18" name="TextBox 23"/>
          <p:cNvSpPr txBox="1"/>
          <p:nvPr/>
        </p:nvSpPr>
        <p:spPr bwMode="auto">
          <a:xfrm>
            <a:off x="7254085" y="5566461"/>
            <a:ext cx="172354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81000" indent="-381000">
              <a:buFont typeface="Wingdings" panose="05000000000000000000" pitchFamily="2" charset="2"/>
              <a:buChar char="ü"/>
              <a:defRPr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</a:rPr>
              <a:t>添加文字三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</a:endParaRPr>
          </a:p>
        </p:txBody>
      </p:sp>
      <p:sp>
        <p:nvSpPr>
          <p:cNvPr id="19" name="TextBox 24"/>
          <p:cNvSpPr txBox="1"/>
          <p:nvPr/>
        </p:nvSpPr>
        <p:spPr bwMode="auto">
          <a:xfrm>
            <a:off x="7254085" y="6002493"/>
            <a:ext cx="172354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81000" indent="-381000">
              <a:buFont typeface="Wingdings" panose="05000000000000000000" pitchFamily="2" charset="2"/>
              <a:buChar char="ü"/>
              <a:defRPr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</a:rPr>
              <a:t>添加文字四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</a:endParaRPr>
          </a:p>
        </p:txBody>
      </p:sp>
      <p:sp>
        <p:nvSpPr>
          <p:cNvPr id="22" name="平行四边形 2"/>
          <p:cNvSpPr/>
          <p:nvPr/>
        </p:nvSpPr>
        <p:spPr>
          <a:xfrm>
            <a:off x="1033778" y="0"/>
            <a:ext cx="4912305" cy="6544733"/>
          </a:xfrm>
          <a:custGeom>
            <a:avLst/>
            <a:gdLst>
              <a:gd name="connsiteX0" fmla="*/ 0 w 3403218"/>
              <a:gd name="connsiteY0" fmla="*/ 4613251 h 4613251"/>
              <a:gd name="connsiteX1" fmla="*/ 850805 w 3403218"/>
              <a:gd name="connsiteY1" fmla="*/ 0 h 4613251"/>
              <a:gd name="connsiteX2" fmla="*/ 3403218 w 3403218"/>
              <a:gd name="connsiteY2" fmla="*/ 0 h 4613251"/>
              <a:gd name="connsiteX3" fmla="*/ 2552414 w 3403218"/>
              <a:gd name="connsiteY3" fmla="*/ 4613251 h 4613251"/>
              <a:gd name="connsiteX4" fmla="*/ 0 w 3403218"/>
              <a:gd name="connsiteY4" fmla="*/ 4613251 h 4613251"/>
              <a:gd name="connsiteX0-1" fmla="*/ 0 w 4427621"/>
              <a:gd name="connsiteY0-2" fmla="*/ 4592626 h 4613251"/>
              <a:gd name="connsiteX1-3" fmla="*/ 1875208 w 4427621"/>
              <a:gd name="connsiteY1-4" fmla="*/ 0 h 4613251"/>
              <a:gd name="connsiteX2-5" fmla="*/ 4427621 w 4427621"/>
              <a:gd name="connsiteY2-6" fmla="*/ 0 h 4613251"/>
              <a:gd name="connsiteX3-7" fmla="*/ 3576817 w 4427621"/>
              <a:gd name="connsiteY3-8" fmla="*/ 4613251 h 4613251"/>
              <a:gd name="connsiteX4-9" fmla="*/ 0 w 4427621"/>
              <a:gd name="connsiteY4-10" fmla="*/ 4592626 h 4613251"/>
              <a:gd name="connsiteX0-11" fmla="*/ 0 w 4427621"/>
              <a:gd name="connsiteY0-12" fmla="*/ 4592626 h 4606376"/>
              <a:gd name="connsiteX1-13" fmla="*/ 1875208 w 4427621"/>
              <a:gd name="connsiteY1-14" fmla="*/ 0 h 4606376"/>
              <a:gd name="connsiteX2-15" fmla="*/ 4427621 w 4427621"/>
              <a:gd name="connsiteY2-16" fmla="*/ 0 h 4606376"/>
              <a:gd name="connsiteX3-17" fmla="*/ 2628041 w 4427621"/>
              <a:gd name="connsiteY3-18" fmla="*/ 4606376 h 4606376"/>
              <a:gd name="connsiteX4-19" fmla="*/ 0 w 4427621"/>
              <a:gd name="connsiteY4-20" fmla="*/ 4592626 h 46063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427621" h="4606376">
                <a:moveTo>
                  <a:pt x="0" y="4592626"/>
                </a:moveTo>
                <a:lnTo>
                  <a:pt x="1875208" y="0"/>
                </a:lnTo>
                <a:lnTo>
                  <a:pt x="4427621" y="0"/>
                </a:lnTo>
                <a:lnTo>
                  <a:pt x="2628041" y="4606376"/>
                </a:lnTo>
                <a:lnTo>
                  <a:pt x="0" y="4592626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23" name="平行四边形 2"/>
          <p:cNvSpPr/>
          <p:nvPr/>
        </p:nvSpPr>
        <p:spPr>
          <a:xfrm>
            <a:off x="4223253" y="2910418"/>
            <a:ext cx="1477088" cy="3634316"/>
          </a:xfrm>
          <a:custGeom>
            <a:avLst/>
            <a:gdLst>
              <a:gd name="connsiteX0" fmla="*/ 0 w 3403218"/>
              <a:gd name="connsiteY0" fmla="*/ 4613251 h 4613251"/>
              <a:gd name="connsiteX1" fmla="*/ 850805 w 3403218"/>
              <a:gd name="connsiteY1" fmla="*/ 0 h 4613251"/>
              <a:gd name="connsiteX2" fmla="*/ 3403218 w 3403218"/>
              <a:gd name="connsiteY2" fmla="*/ 0 h 4613251"/>
              <a:gd name="connsiteX3" fmla="*/ 2552414 w 3403218"/>
              <a:gd name="connsiteY3" fmla="*/ 4613251 h 4613251"/>
              <a:gd name="connsiteX4" fmla="*/ 0 w 3403218"/>
              <a:gd name="connsiteY4" fmla="*/ 4613251 h 4613251"/>
              <a:gd name="connsiteX0-1" fmla="*/ 0 w 4427621"/>
              <a:gd name="connsiteY0-2" fmla="*/ 4592626 h 4613251"/>
              <a:gd name="connsiteX1-3" fmla="*/ 1875208 w 4427621"/>
              <a:gd name="connsiteY1-4" fmla="*/ 0 h 4613251"/>
              <a:gd name="connsiteX2-5" fmla="*/ 4427621 w 4427621"/>
              <a:gd name="connsiteY2-6" fmla="*/ 0 h 4613251"/>
              <a:gd name="connsiteX3-7" fmla="*/ 3576817 w 4427621"/>
              <a:gd name="connsiteY3-8" fmla="*/ 4613251 h 4613251"/>
              <a:gd name="connsiteX4-9" fmla="*/ 0 w 4427621"/>
              <a:gd name="connsiteY4-10" fmla="*/ 4592626 h 4613251"/>
              <a:gd name="connsiteX0-11" fmla="*/ 0 w 4427621"/>
              <a:gd name="connsiteY0-12" fmla="*/ 4592626 h 4606376"/>
              <a:gd name="connsiteX1-13" fmla="*/ 1875208 w 4427621"/>
              <a:gd name="connsiteY1-14" fmla="*/ 0 h 4606376"/>
              <a:gd name="connsiteX2-15" fmla="*/ 4427621 w 4427621"/>
              <a:gd name="connsiteY2-16" fmla="*/ 0 h 4606376"/>
              <a:gd name="connsiteX3-17" fmla="*/ 2628041 w 4427621"/>
              <a:gd name="connsiteY3-18" fmla="*/ 4606376 h 4606376"/>
              <a:gd name="connsiteX4-19" fmla="*/ 0 w 4427621"/>
              <a:gd name="connsiteY4-20" fmla="*/ 4592626 h 4606376"/>
              <a:gd name="connsiteX0-21" fmla="*/ 0 w 9661037"/>
              <a:gd name="connsiteY0-22" fmla="*/ 7990952 h 8004702"/>
              <a:gd name="connsiteX1-23" fmla="*/ 1875208 w 9661037"/>
              <a:gd name="connsiteY1-24" fmla="*/ 3398326 h 8004702"/>
              <a:gd name="connsiteX2-25" fmla="*/ 9661037 w 9661037"/>
              <a:gd name="connsiteY2-26" fmla="*/ 0 h 8004702"/>
              <a:gd name="connsiteX3-27" fmla="*/ 2628041 w 9661037"/>
              <a:gd name="connsiteY3-28" fmla="*/ 8004702 h 8004702"/>
              <a:gd name="connsiteX4-29" fmla="*/ 0 w 9661037"/>
              <a:gd name="connsiteY4-30" fmla="*/ 7990952 h 8004702"/>
              <a:gd name="connsiteX0-31" fmla="*/ 0 w 9661037"/>
              <a:gd name="connsiteY0-32" fmla="*/ 7990952 h 8004702"/>
              <a:gd name="connsiteX1-33" fmla="*/ 7357832 w 9661037"/>
              <a:gd name="connsiteY1-34" fmla="*/ 21511 h 8004702"/>
              <a:gd name="connsiteX2-35" fmla="*/ 9661037 w 9661037"/>
              <a:gd name="connsiteY2-36" fmla="*/ 0 h 8004702"/>
              <a:gd name="connsiteX3-37" fmla="*/ 2628041 w 9661037"/>
              <a:gd name="connsiteY3-38" fmla="*/ 8004702 h 8004702"/>
              <a:gd name="connsiteX4-39" fmla="*/ 0 w 9661037"/>
              <a:gd name="connsiteY4-40" fmla="*/ 7990952 h 8004702"/>
              <a:gd name="connsiteX0-41" fmla="*/ 0 w 9661037"/>
              <a:gd name="connsiteY0-42" fmla="*/ 7990952 h 8004702"/>
              <a:gd name="connsiteX1-43" fmla="*/ 7108622 w 9661037"/>
              <a:gd name="connsiteY1-44" fmla="*/ 3 h 8004702"/>
              <a:gd name="connsiteX2-45" fmla="*/ 9661037 w 9661037"/>
              <a:gd name="connsiteY2-46" fmla="*/ 0 h 8004702"/>
              <a:gd name="connsiteX3-47" fmla="*/ 2628041 w 9661037"/>
              <a:gd name="connsiteY3-48" fmla="*/ 8004702 h 8004702"/>
              <a:gd name="connsiteX4-49" fmla="*/ 0 w 9661037"/>
              <a:gd name="connsiteY4-50" fmla="*/ 7990952 h 80047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661037" h="8004702">
                <a:moveTo>
                  <a:pt x="0" y="7990952"/>
                </a:moveTo>
                <a:lnTo>
                  <a:pt x="7108622" y="3"/>
                </a:lnTo>
                <a:lnTo>
                  <a:pt x="9661037" y="0"/>
                </a:lnTo>
                <a:lnTo>
                  <a:pt x="2628041" y="8004702"/>
                </a:lnTo>
                <a:lnTo>
                  <a:pt x="0" y="7990952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平行四边形 2"/>
          <p:cNvSpPr/>
          <p:nvPr/>
        </p:nvSpPr>
        <p:spPr>
          <a:xfrm>
            <a:off x="782880" y="1"/>
            <a:ext cx="2044907" cy="2461684"/>
          </a:xfrm>
          <a:custGeom>
            <a:avLst/>
            <a:gdLst>
              <a:gd name="connsiteX0" fmla="*/ 0 w 3403218"/>
              <a:gd name="connsiteY0" fmla="*/ 4613251 h 4613251"/>
              <a:gd name="connsiteX1" fmla="*/ 850805 w 3403218"/>
              <a:gd name="connsiteY1" fmla="*/ 0 h 4613251"/>
              <a:gd name="connsiteX2" fmla="*/ 3403218 w 3403218"/>
              <a:gd name="connsiteY2" fmla="*/ 0 h 4613251"/>
              <a:gd name="connsiteX3" fmla="*/ 2552414 w 3403218"/>
              <a:gd name="connsiteY3" fmla="*/ 4613251 h 4613251"/>
              <a:gd name="connsiteX4" fmla="*/ 0 w 3403218"/>
              <a:gd name="connsiteY4" fmla="*/ 4613251 h 4613251"/>
              <a:gd name="connsiteX0-1" fmla="*/ 0 w 4427621"/>
              <a:gd name="connsiteY0-2" fmla="*/ 4592626 h 4613251"/>
              <a:gd name="connsiteX1-3" fmla="*/ 1875208 w 4427621"/>
              <a:gd name="connsiteY1-4" fmla="*/ 0 h 4613251"/>
              <a:gd name="connsiteX2-5" fmla="*/ 4427621 w 4427621"/>
              <a:gd name="connsiteY2-6" fmla="*/ 0 h 4613251"/>
              <a:gd name="connsiteX3-7" fmla="*/ 3576817 w 4427621"/>
              <a:gd name="connsiteY3-8" fmla="*/ 4613251 h 4613251"/>
              <a:gd name="connsiteX4-9" fmla="*/ 0 w 4427621"/>
              <a:gd name="connsiteY4-10" fmla="*/ 4592626 h 4613251"/>
              <a:gd name="connsiteX0-11" fmla="*/ 0 w 4427621"/>
              <a:gd name="connsiteY0-12" fmla="*/ 4592626 h 4606376"/>
              <a:gd name="connsiteX1-13" fmla="*/ 1875208 w 4427621"/>
              <a:gd name="connsiteY1-14" fmla="*/ 0 h 4606376"/>
              <a:gd name="connsiteX2-15" fmla="*/ 4427621 w 4427621"/>
              <a:gd name="connsiteY2-16" fmla="*/ 0 h 4606376"/>
              <a:gd name="connsiteX3-17" fmla="*/ 2628041 w 4427621"/>
              <a:gd name="connsiteY3-18" fmla="*/ 4606376 h 4606376"/>
              <a:gd name="connsiteX4-19" fmla="*/ 0 w 4427621"/>
              <a:gd name="connsiteY4-20" fmla="*/ 4592626 h 46063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427621" h="4606376">
                <a:moveTo>
                  <a:pt x="0" y="4592626"/>
                </a:moveTo>
                <a:lnTo>
                  <a:pt x="1875208" y="0"/>
                </a:lnTo>
                <a:lnTo>
                  <a:pt x="4427621" y="0"/>
                </a:lnTo>
                <a:lnTo>
                  <a:pt x="2628041" y="4606376"/>
                </a:lnTo>
                <a:lnTo>
                  <a:pt x="0" y="4592626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25" name="平行四边形 2"/>
          <p:cNvSpPr/>
          <p:nvPr/>
        </p:nvSpPr>
        <p:spPr>
          <a:xfrm>
            <a:off x="950775" y="2123018"/>
            <a:ext cx="733827" cy="933449"/>
          </a:xfrm>
          <a:custGeom>
            <a:avLst/>
            <a:gdLst>
              <a:gd name="connsiteX0" fmla="*/ 0 w 3403218"/>
              <a:gd name="connsiteY0" fmla="*/ 4613251 h 4613251"/>
              <a:gd name="connsiteX1" fmla="*/ 850805 w 3403218"/>
              <a:gd name="connsiteY1" fmla="*/ 0 h 4613251"/>
              <a:gd name="connsiteX2" fmla="*/ 3403218 w 3403218"/>
              <a:gd name="connsiteY2" fmla="*/ 0 h 4613251"/>
              <a:gd name="connsiteX3" fmla="*/ 2552414 w 3403218"/>
              <a:gd name="connsiteY3" fmla="*/ 4613251 h 4613251"/>
              <a:gd name="connsiteX4" fmla="*/ 0 w 3403218"/>
              <a:gd name="connsiteY4" fmla="*/ 4613251 h 4613251"/>
              <a:gd name="connsiteX0-1" fmla="*/ 0 w 4427621"/>
              <a:gd name="connsiteY0-2" fmla="*/ 4592626 h 4613251"/>
              <a:gd name="connsiteX1-3" fmla="*/ 1875208 w 4427621"/>
              <a:gd name="connsiteY1-4" fmla="*/ 0 h 4613251"/>
              <a:gd name="connsiteX2-5" fmla="*/ 4427621 w 4427621"/>
              <a:gd name="connsiteY2-6" fmla="*/ 0 h 4613251"/>
              <a:gd name="connsiteX3-7" fmla="*/ 3576817 w 4427621"/>
              <a:gd name="connsiteY3-8" fmla="*/ 4613251 h 4613251"/>
              <a:gd name="connsiteX4-9" fmla="*/ 0 w 4427621"/>
              <a:gd name="connsiteY4-10" fmla="*/ 4592626 h 4613251"/>
              <a:gd name="connsiteX0-11" fmla="*/ 0 w 4427621"/>
              <a:gd name="connsiteY0-12" fmla="*/ 4592626 h 4606376"/>
              <a:gd name="connsiteX1-13" fmla="*/ 1875208 w 4427621"/>
              <a:gd name="connsiteY1-14" fmla="*/ 0 h 4606376"/>
              <a:gd name="connsiteX2-15" fmla="*/ 4427621 w 4427621"/>
              <a:gd name="connsiteY2-16" fmla="*/ 0 h 4606376"/>
              <a:gd name="connsiteX3-17" fmla="*/ 2628041 w 4427621"/>
              <a:gd name="connsiteY3-18" fmla="*/ 4606376 h 4606376"/>
              <a:gd name="connsiteX4-19" fmla="*/ 0 w 4427621"/>
              <a:gd name="connsiteY4-20" fmla="*/ 4592626 h 4606376"/>
              <a:gd name="connsiteX0-21" fmla="*/ 0 w 4688885"/>
              <a:gd name="connsiteY0-22" fmla="*/ 4592626 h 4606376"/>
              <a:gd name="connsiteX1-23" fmla="*/ 1875208 w 4688885"/>
              <a:gd name="connsiteY1-24" fmla="*/ 0 h 4606376"/>
              <a:gd name="connsiteX2-25" fmla="*/ 4688885 w 4688885"/>
              <a:gd name="connsiteY2-26" fmla="*/ 215805 h 4606376"/>
              <a:gd name="connsiteX3-27" fmla="*/ 2628041 w 4688885"/>
              <a:gd name="connsiteY3-28" fmla="*/ 4606376 h 4606376"/>
              <a:gd name="connsiteX4-29" fmla="*/ 0 w 4688885"/>
              <a:gd name="connsiteY4-30" fmla="*/ 4592626 h 4606376"/>
              <a:gd name="connsiteX0-31" fmla="*/ 0 w 4688885"/>
              <a:gd name="connsiteY0-32" fmla="*/ 4376821 h 4390571"/>
              <a:gd name="connsiteX1-33" fmla="*/ 1979717 w 4688885"/>
              <a:gd name="connsiteY1-34" fmla="*/ 0 h 4390571"/>
              <a:gd name="connsiteX2-35" fmla="*/ 4688885 w 4688885"/>
              <a:gd name="connsiteY2-36" fmla="*/ 0 h 4390571"/>
              <a:gd name="connsiteX3-37" fmla="*/ 2628041 w 4688885"/>
              <a:gd name="connsiteY3-38" fmla="*/ 4390571 h 4390571"/>
              <a:gd name="connsiteX4-39" fmla="*/ 0 w 4688885"/>
              <a:gd name="connsiteY4-40" fmla="*/ 4376821 h 43905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88885" h="4390571">
                <a:moveTo>
                  <a:pt x="0" y="4376821"/>
                </a:moveTo>
                <a:lnTo>
                  <a:pt x="1979717" y="0"/>
                </a:lnTo>
                <a:lnTo>
                  <a:pt x="4688885" y="0"/>
                </a:lnTo>
                <a:lnTo>
                  <a:pt x="2628041" y="4390571"/>
                </a:lnTo>
                <a:lnTo>
                  <a:pt x="0" y="4376821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26" name="平行四边形 2"/>
          <p:cNvSpPr/>
          <p:nvPr/>
        </p:nvSpPr>
        <p:spPr>
          <a:xfrm>
            <a:off x="204665" y="4277784"/>
            <a:ext cx="1087967" cy="2226733"/>
          </a:xfrm>
          <a:custGeom>
            <a:avLst/>
            <a:gdLst>
              <a:gd name="connsiteX0" fmla="*/ 0 w 3403218"/>
              <a:gd name="connsiteY0" fmla="*/ 4613251 h 4613251"/>
              <a:gd name="connsiteX1" fmla="*/ 850805 w 3403218"/>
              <a:gd name="connsiteY1" fmla="*/ 0 h 4613251"/>
              <a:gd name="connsiteX2" fmla="*/ 3403218 w 3403218"/>
              <a:gd name="connsiteY2" fmla="*/ 0 h 4613251"/>
              <a:gd name="connsiteX3" fmla="*/ 2552414 w 3403218"/>
              <a:gd name="connsiteY3" fmla="*/ 4613251 h 4613251"/>
              <a:gd name="connsiteX4" fmla="*/ 0 w 3403218"/>
              <a:gd name="connsiteY4" fmla="*/ 4613251 h 4613251"/>
              <a:gd name="connsiteX0-1" fmla="*/ 0 w 4427621"/>
              <a:gd name="connsiteY0-2" fmla="*/ 4592626 h 4613251"/>
              <a:gd name="connsiteX1-3" fmla="*/ 1875208 w 4427621"/>
              <a:gd name="connsiteY1-4" fmla="*/ 0 h 4613251"/>
              <a:gd name="connsiteX2-5" fmla="*/ 4427621 w 4427621"/>
              <a:gd name="connsiteY2-6" fmla="*/ 0 h 4613251"/>
              <a:gd name="connsiteX3-7" fmla="*/ 3576817 w 4427621"/>
              <a:gd name="connsiteY3-8" fmla="*/ 4613251 h 4613251"/>
              <a:gd name="connsiteX4-9" fmla="*/ 0 w 4427621"/>
              <a:gd name="connsiteY4-10" fmla="*/ 4592626 h 4613251"/>
              <a:gd name="connsiteX0-11" fmla="*/ 0 w 4427621"/>
              <a:gd name="connsiteY0-12" fmla="*/ 4592626 h 4606376"/>
              <a:gd name="connsiteX1-13" fmla="*/ 1875208 w 4427621"/>
              <a:gd name="connsiteY1-14" fmla="*/ 0 h 4606376"/>
              <a:gd name="connsiteX2-15" fmla="*/ 4427621 w 4427621"/>
              <a:gd name="connsiteY2-16" fmla="*/ 0 h 4606376"/>
              <a:gd name="connsiteX3-17" fmla="*/ 2628041 w 4427621"/>
              <a:gd name="connsiteY3-18" fmla="*/ 4606376 h 4606376"/>
              <a:gd name="connsiteX4-19" fmla="*/ 0 w 4427621"/>
              <a:gd name="connsiteY4-20" fmla="*/ 4592626 h 4606376"/>
              <a:gd name="connsiteX0-21" fmla="*/ 0 w 9661037"/>
              <a:gd name="connsiteY0-22" fmla="*/ 7990952 h 8004702"/>
              <a:gd name="connsiteX1-23" fmla="*/ 1875208 w 9661037"/>
              <a:gd name="connsiteY1-24" fmla="*/ 3398326 h 8004702"/>
              <a:gd name="connsiteX2-25" fmla="*/ 9661037 w 9661037"/>
              <a:gd name="connsiteY2-26" fmla="*/ 0 h 8004702"/>
              <a:gd name="connsiteX3-27" fmla="*/ 2628041 w 9661037"/>
              <a:gd name="connsiteY3-28" fmla="*/ 8004702 h 8004702"/>
              <a:gd name="connsiteX4-29" fmla="*/ 0 w 9661037"/>
              <a:gd name="connsiteY4-30" fmla="*/ 7990952 h 8004702"/>
              <a:gd name="connsiteX0-31" fmla="*/ 0 w 9661037"/>
              <a:gd name="connsiteY0-32" fmla="*/ 7990952 h 8004702"/>
              <a:gd name="connsiteX1-33" fmla="*/ 7357832 w 9661037"/>
              <a:gd name="connsiteY1-34" fmla="*/ 21511 h 8004702"/>
              <a:gd name="connsiteX2-35" fmla="*/ 9661037 w 9661037"/>
              <a:gd name="connsiteY2-36" fmla="*/ 0 h 8004702"/>
              <a:gd name="connsiteX3-37" fmla="*/ 2628041 w 9661037"/>
              <a:gd name="connsiteY3-38" fmla="*/ 8004702 h 8004702"/>
              <a:gd name="connsiteX4-39" fmla="*/ 0 w 9661037"/>
              <a:gd name="connsiteY4-40" fmla="*/ 7990952 h 8004702"/>
              <a:gd name="connsiteX0-41" fmla="*/ 0 w 9661037"/>
              <a:gd name="connsiteY0-42" fmla="*/ 7990952 h 8004702"/>
              <a:gd name="connsiteX1-43" fmla="*/ 7108622 w 9661037"/>
              <a:gd name="connsiteY1-44" fmla="*/ 3 h 8004702"/>
              <a:gd name="connsiteX2-45" fmla="*/ 9661037 w 9661037"/>
              <a:gd name="connsiteY2-46" fmla="*/ 0 h 8004702"/>
              <a:gd name="connsiteX3-47" fmla="*/ 2628041 w 9661037"/>
              <a:gd name="connsiteY3-48" fmla="*/ 8004702 h 8004702"/>
              <a:gd name="connsiteX4-49" fmla="*/ 0 w 9661037"/>
              <a:gd name="connsiteY4-50" fmla="*/ 7990952 h 8004702"/>
              <a:gd name="connsiteX0-51" fmla="*/ 0 w 10223153"/>
              <a:gd name="connsiteY0-52" fmla="*/ 7990947 h 8004697"/>
              <a:gd name="connsiteX1-53" fmla="*/ 7108622 w 10223153"/>
              <a:gd name="connsiteY1-54" fmla="*/ -2 h 8004697"/>
              <a:gd name="connsiteX2-55" fmla="*/ 10223153 w 10223153"/>
              <a:gd name="connsiteY2-56" fmla="*/ 103949 h 8004697"/>
              <a:gd name="connsiteX3-57" fmla="*/ 2628041 w 10223153"/>
              <a:gd name="connsiteY3-58" fmla="*/ 8004697 h 8004697"/>
              <a:gd name="connsiteX4-59" fmla="*/ 0 w 10223153"/>
              <a:gd name="connsiteY4-60" fmla="*/ 7990947 h 8004697"/>
              <a:gd name="connsiteX0-61" fmla="*/ 0 w 10223153"/>
              <a:gd name="connsiteY0-62" fmla="*/ 7886998 h 7900748"/>
              <a:gd name="connsiteX1-63" fmla="*/ 7911631 w 10223153"/>
              <a:gd name="connsiteY1-64" fmla="*/ 10 h 7900748"/>
              <a:gd name="connsiteX2-65" fmla="*/ 10223153 w 10223153"/>
              <a:gd name="connsiteY2-66" fmla="*/ 0 h 7900748"/>
              <a:gd name="connsiteX3-67" fmla="*/ 2628041 w 10223153"/>
              <a:gd name="connsiteY3-68" fmla="*/ 7900748 h 7900748"/>
              <a:gd name="connsiteX4-69" fmla="*/ 0 w 10223153"/>
              <a:gd name="connsiteY4-70" fmla="*/ 7886998 h 7900748"/>
              <a:gd name="connsiteX0-71" fmla="*/ 0 w 10223153"/>
              <a:gd name="connsiteY0-72" fmla="*/ 7886998 h 7900748"/>
              <a:gd name="connsiteX1-73" fmla="*/ 7510125 w 10223153"/>
              <a:gd name="connsiteY1-74" fmla="*/ 10 h 7900748"/>
              <a:gd name="connsiteX2-75" fmla="*/ 10223153 w 10223153"/>
              <a:gd name="connsiteY2-76" fmla="*/ 0 h 7900748"/>
              <a:gd name="connsiteX3-77" fmla="*/ 2628041 w 10223153"/>
              <a:gd name="connsiteY3-78" fmla="*/ 7900748 h 7900748"/>
              <a:gd name="connsiteX4-79" fmla="*/ 0 w 10223153"/>
              <a:gd name="connsiteY4-80" fmla="*/ 7886998 h 79007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223153" h="7900748">
                <a:moveTo>
                  <a:pt x="0" y="7886998"/>
                </a:moveTo>
                <a:lnTo>
                  <a:pt x="7510125" y="10"/>
                </a:lnTo>
                <a:lnTo>
                  <a:pt x="10223153" y="0"/>
                </a:lnTo>
                <a:lnTo>
                  <a:pt x="2628041" y="7900748"/>
                </a:lnTo>
                <a:lnTo>
                  <a:pt x="0" y="7886998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27" name="矩形 26"/>
          <p:cNvSpPr/>
          <p:nvPr/>
        </p:nvSpPr>
        <p:spPr>
          <a:xfrm>
            <a:off x="2290817" y="4719849"/>
            <a:ext cx="112562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8000" kern="100" dirty="0">
                <a:solidFill>
                  <a:schemeClr val="bg1"/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01</a:t>
            </a:r>
            <a:endParaRPr lang="zh-CN" altLang="zh-CN" sz="8000" kern="100" dirty="0">
              <a:solidFill>
                <a:schemeClr val="bg1"/>
              </a:solidFill>
              <a:latin typeface="Impact" panose="020B080603090205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/>
          <p:cNvSpPr txBox="1"/>
          <p:nvPr/>
        </p:nvSpPr>
        <p:spPr>
          <a:xfrm>
            <a:off x="6121400" y="2036869"/>
            <a:ext cx="5911275" cy="3893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中国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某某总公司</a:t>
            </a:r>
            <a:r>
              <a:rPr lang="zh-CN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简介</a:t>
            </a:r>
            <a:endParaRPr lang="zh-CN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一、</a:t>
            </a:r>
            <a:r>
              <a:rPr lang="en-US" altLang="zh-CN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1984</a:t>
            </a:r>
            <a:r>
              <a:rPr lang="zh-CN" altLang="zh-CN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年，由邓朴方创立的国企，注册资金超过</a:t>
            </a:r>
            <a:r>
              <a:rPr lang="en-US" altLang="zh-CN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</a:t>
            </a:r>
            <a:r>
              <a:rPr lang="zh-CN" altLang="zh-CN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亿元。</a:t>
            </a:r>
            <a:endParaRPr lang="zh-CN" altLang="zh-CN" sz="1465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现在隶属与首旅集团，首旅股份（</a:t>
            </a:r>
            <a:r>
              <a:rPr lang="en-US" altLang="zh-CN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600258</a:t>
            </a:r>
            <a:r>
              <a:rPr lang="zh-CN" altLang="zh-CN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）是上海上市公司。</a:t>
            </a:r>
            <a:endParaRPr lang="zh-CN" altLang="zh-CN" sz="1465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二、经营出境、入境、国内、商旅会展等全方位旅游产品和服务</a:t>
            </a:r>
            <a:r>
              <a:rPr lang="zh-CN" altLang="en-US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。</a:t>
            </a:r>
            <a:endParaRPr lang="en-US" altLang="zh-CN" sz="1465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广州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某某公司</a:t>
            </a:r>
            <a:r>
              <a:rPr lang="zh-CN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简介</a:t>
            </a:r>
            <a:endParaRPr lang="zh-CN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一、接待国内及海外人数超过</a:t>
            </a:r>
            <a:r>
              <a:rPr lang="en-US" altLang="zh-CN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100</a:t>
            </a:r>
            <a:r>
              <a:rPr lang="zh-CN" altLang="zh-CN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万</a:t>
            </a:r>
            <a:endParaRPr lang="zh-CN" altLang="zh-CN" sz="1465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二、</a:t>
            </a:r>
            <a:r>
              <a:rPr lang="en-US" altLang="zh-CN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2002-08</a:t>
            </a:r>
            <a:r>
              <a:rPr lang="zh-CN" altLang="zh-CN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年成为销售业绩广州第四</a:t>
            </a:r>
            <a:endParaRPr lang="zh-CN" altLang="zh-CN" sz="1465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三、</a:t>
            </a:r>
            <a:r>
              <a:rPr lang="en-US" altLang="zh-CN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2013-14</a:t>
            </a:r>
            <a:r>
              <a:rPr lang="zh-CN" altLang="zh-CN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年连续成为 “广州地区最受欢迎的旅行社”</a:t>
            </a:r>
            <a:endParaRPr lang="zh-CN" altLang="zh-CN" sz="1465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四、</a:t>
            </a:r>
            <a:r>
              <a:rPr lang="en-US" altLang="zh-CN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2007-2012</a:t>
            </a:r>
            <a:r>
              <a:rPr lang="zh-CN" altLang="zh-CN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年获南方航空国际组团旅行社金奖</a:t>
            </a:r>
            <a:endParaRPr lang="zh-CN" altLang="zh-CN" sz="1465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五、</a:t>
            </a:r>
            <a:r>
              <a:rPr lang="en-US" altLang="zh-CN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2010-13</a:t>
            </a:r>
            <a:r>
              <a:rPr lang="zh-CN" altLang="zh-CN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年连续</a:t>
            </a:r>
            <a:r>
              <a:rPr lang="en-US" altLang="zh-CN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</a:t>
            </a:r>
            <a:r>
              <a:rPr lang="zh-CN" altLang="zh-CN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年获工商局“守合同重信用企业”</a:t>
            </a:r>
            <a:endParaRPr lang="zh-CN" altLang="zh-CN" sz="1465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六、营业网点广州</a:t>
            </a:r>
            <a:r>
              <a:rPr lang="en-US" altLang="zh-CN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60</a:t>
            </a:r>
            <a:r>
              <a:rPr lang="zh-CN" altLang="zh-CN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多个</a:t>
            </a:r>
            <a:endParaRPr lang="zh-CN" altLang="zh-CN" sz="1465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zh-CN" sz="146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七、珠三角网点东莞、佛山、深圳、惠州、肇庆、汕头、梅州、珠海</a:t>
            </a:r>
            <a:endParaRPr lang="zh-CN" altLang="zh-CN" sz="1465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endParaRPr lang="zh-CN" altLang="zh-CN" sz="1465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280094" y="2036869"/>
            <a:ext cx="5289975" cy="3788198"/>
            <a:chOff x="937979" y="1752909"/>
            <a:chExt cx="2701946" cy="2701946"/>
          </a:xfrm>
        </p:grpSpPr>
        <p:sp>
          <p:nvSpPr>
            <p:cNvPr id="35" name="椭圆 12"/>
            <p:cNvSpPr>
              <a:spLocks noChangeAspect="1"/>
            </p:cNvSpPr>
            <p:nvPr/>
          </p:nvSpPr>
          <p:spPr>
            <a:xfrm>
              <a:off x="937979" y="1752909"/>
              <a:ext cx="2701946" cy="2701946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 w="190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254000" dist="254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圆角矩形 13"/>
            <p:cNvSpPr>
              <a:spLocks noChangeAspect="1"/>
            </p:cNvSpPr>
            <p:nvPr/>
          </p:nvSpPr>
          <p:spPr>
            <a:xfrm>
              <a:off x="1028517" y="1843446"/>
              <a:ext cx="2520870" cy="2520871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B8BBBC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14"/>
            <p:cNvSpPr>
              <a:spLocks noChangeAspect="1"/>
            </p:cNvSpPr>
            <p:nvPr/>
          </p:nvSpPr>
          <p:spPr>
            <a:xfrm>
              <a:off x="1153062" y="1967992"/>
              <a:ext cx="2271780" cy="2271780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2814918" y="152758"/>
            <a:ext cx="1976718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>
                <a:solidFill>
                  <a:schemeClr val="bg1"/>
                </a:solidFill>
                <a:latin typeface="Impact" panose="020B0806030902050204" pitchFamily="34" charset="0"/>
              </a:rPr>
              <a:t>公司概况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968239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02     </a:t>
            </a:r>
            <a:r>
              <a:rPr lang="zh-CN" altLang="en-US" dirty="0">
                <a:latin typeface="Impact" panose="020B0806030902050204" pitchFamily="34" charset="0"/>
              </a:rPr>
              <a:t>公司规章制度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340301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03     </a:t>
            </a:r>
            <a:r>
              <a:rPr lang="zh-CN" altLang="en-US" dirty="0">
                <a:latin typeface="Impact" panose="020B0806030902050204" pitchFamily="34" charset="0"/>
              </a:rPr>
              <a:t>员工手册细则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712364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04    </a:t>
            </a:r>
            <a:r>
              <a:rPr lang="zh-CN" altLang="en-US" dirty="0">
                <a:latin typeface="Impact" panose="020B0806030902050204" pitchFamily="34" charset="0"/>
              </a:rPr>
              <a:t>公司礼仪规范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9368" y="188619"/>
            <a:ext cx="2524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Impact" panose="020B0806030902050204" pitchFamily="34" charset="0"/>
              </a:rPr>
              <a:t>此处输入您的企业名称</a:t>
            </a:r>
            <a:endParaRPr lang="zh-CN" altLang="en-US" dirty="0"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6094747" y="1626788"/>
            <a:ext cx="1250580" cy="2756491"/>
            <a:chOff x="6094746" y="1626787"/>
            <a:chExt cx="1250580" cy="2756491"/>
          </a:xfrm>
        </p:grpSpPr>
        <p:cxnSp>
          <p:nvCxnSpPr>
            <p:cNvPr id="4" name="Straight Connector 3"/>
            <p:cNvCxnSpPr/>
            <p:nvPr/>
          </p:nvCxnSpPr>
          <p:spPr>
            <a:xfrm>
              <a:off x="6094746" y="1626787"/>
              <a:ext cx="1254" cy="219456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Arc 5"/>
            <p:cNvSpPr/>
            <p:nvPr/>
          </p:nvSpPr>
          <p:spPr>
            <a:xfrm rot="5400000" flipV="1">
              <a:off x="6096000" y="3133952"/>
              <a:ext cx="1249326" cy="1249326"/>
            </a:xfrm>
            <a:prstGeom prst="arc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cxnSp>
        <p:nvCxnSpPr>
          <p:cNvPr id="8" name="Straight Connector 7"/>
          <p:cNvCxnSpPr/>
          <p:nvPr/>
        </p:nvCxnSpPr>
        <p:spPr>
          <a:xfrm>
            <a:off x="6710029" y="4383279"/>
            <a:ext cx="54864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7526078" y="4290243"/>
            <a:ext cx="186071" cy="186071"/>
          </a:xfrm>
          <a:prstGeom prst="ellipse">
            <a:avLst/>
          </a:prstGeom>
          <a:gradFill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5400000" scaled="1"/>
          </a:gradFill>
          <a:ln w="28575" cap="flat"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395334" y="3811062"/>
            <a:ext cx="5421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pitchFamily="34" charset="-122"/>
              </a:rPr>
              <a:t>201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pitchFamily="34" charset="-122"/>
              </a:rPr>
              <a:t>X</a:t>
            </a:r>
            <a:endParaRPr lang="en-US" sz="1200" dirty="0">
              <a:solidFill>
                <a:schemeClr val="tx1">
                  <a:lumMod val="65000"/>
                  <a:lumOff val="35000"/>
                </a:schemeClr>
              </a:solidFill>
              <a:ea typeface="微软雅黑 Light" panose="020B0502040204020203" pitchFamily="34" charset="-122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10481778" y="4290243"/>
            <a:ext cx="186071" cy="186071"/>
          </a:xfrm>
          <a:prstGeom prst="ellipse">
            <a:avLst/>
          </a:prstGeom>
          <a:gradFill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5400000" scaled="1"/>
          </a:gradFill>
          <a:ln w="28575" cap="flat"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351034" y="3811062"/>
            <a:ext cx="5421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pitchFamily="34" charset="-122"/>
              </a:rPr>
              <a:t>201X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a typeface="微软雅黑 Light" panose="020B0502040204020203" pitchFamily="34" charset="-122"/>
            </a:endParaRPr>
          </a:p>
        </p:txBody>
      </p:sp>
      <p:sp>
        <p:nvSpPr>
          <p:cNvPr id="29" name="Oval 28"/>
          <p:cNvSpPr/>
          <p:nvPr/>
        </p:nvSpPr>
        <p:spPr>
          <a:xfrm>
            <a:off x="6060118" y="1586920"/>
            <a:ext cx="71765" cy="71765"/>
          </a:xfrm>
          <a:prstGeom prst="ellipse">
            <a:avLst/>
          </a:prstGeom>
          <a:gradFill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5400000" scaled="1"/>
          </a:gradFill>
          <a:ln w="28575" cap="flat"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387934" y="4549085"/>
            <a:ext cx="2465551" cy="1625563"/>
            <a:chOff x="6387933" y="4549086"/>
            <a:chExt cx="2465550" cy="1625562"/>
          </a:xfrm>
        </p:grpSpPr>
        <p:sp>
          <p:nvSpPr>
            <p:cNvPr id="26" name="Text Placeholder 4"/>
            <p:cNvSpPr txBox="1"/>
            <p:nvPr/>
          </p:nvSpPr>
          <p:spPr>
            <a:xfrm>
              <a:off x="6791412" y="4549086"/>
              <a:ext cx="1658592" cy="453417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  <a:defRPr sz="1800" b="0">
                  <a:solidFill>
                    <a:srgbClr val="000000"/>
                  </a:solidFill>
                </a:defRPr>
              </a:pPr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添加事件一</a:t>
              </a:r>
              <a:endPara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  <p:sp>
          <p:nvSpPr>
            <p:cNvPr id="27" name="Text Placeholder 5"/>
            <p:cNvSpPr txBox="1"/>
            <p:nvPr/>
          </p:nvSpPr>
          <p:spPr>
            <a:xfrm>
              <a:off x="6387933" y="4971934"/>
              <a:ext cx="2465550" cy="120271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点击输入简要文字内容，文字内容概括精炼，不用多余的文字修饰，言短意赅的说明该项内容点击输入简要文字内容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9342038" y="4549085"/>
            <a:ext cx="2465551" cy="1625563"/>
            <a:chOff x="6387933" y="4549086"/>
            <a:chExt cx="2465550" cy="1625562"/>
          </a:xfrm>
        </p:grpSpPr>
        <p:sp>
          <p:nvSpPr>
            <p:cNvPr id="33" name="Text Placeholder 4"/>
            <p:cNvSpPr txBox="1"/>
            <p:nvPr/>
          </p:nvSpPr>
          <p:spPr>
            <a:xfrm>
              <a:off x="6791412" y="4549086"/>
              <a:ext cx="1658592" cy="453417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  <a:defRPr sz="1800" b="0">
                  <a:solidFill>
                    <a:srgbClr val="000000"/>
                  </a:solidFill>
                </a:defRPr>
              </a:pPr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添加事件二</a:t>
              </a:r>
              <a:endPara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  <p:sp>
          <p:nvSpPr>
            <p:cNvPr id="34" name="Text Placeholder 5"/>
            <p:cNvSpPr txBox="1"/>
            <p:nvPr/>
          </p:nvSpPr>
          <p:spPr>
            <a:xfrm>
              <a:off x="6387933" y="4971934"/>
              <a:ext cx="2465550" cy="120271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点击输入简要文字内容，文字内容概括精炼，不用多余的文字修饰，言短意赅的说明该项内容点击输入简要文字内容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35" name="Text Placeholder 7"/>
          <p:cNvSpPr txBox="1"/>
          <p:nvPr/>
        </p:nvSpPr>
        <p:spPr>
          <a:xfrm>
            <a:off x="722794" y="1859537"/>
            <a:ext cx="2095631" cy="33835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1" kern="120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800" b="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公司大事记</a:t>
            </a:r>
            <a:endParaRPr lang="es-ES_tradnl" sz="1800" b="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36" name="Text Placeholder 2"/>
          <p:cNvSpPr txBox="1"/>
          <p:nvPr/>
        </p:nvSpPr>
        <p:spPr>
          <a:xfrm>
            <a:off x="722794" y="2282865"/>
            <a:ext cx="4616949" cy="3056392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点击输入简要文字内容，文字内容概括精炼，不用多余的文字修饰，言短意赅的说明该项内容。点击输入简要文字内容，文字内容概括精炼，不用多余的文字修饰，言短意赅的说明该项内容。点击输入简要文字内容。点击输入简要文字内容</a:t>
            </a:r>
            <a:endParaRPr lang="en-US" altLang="zh-CN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点击输入简要文字内容，文字内容概括精炼，不用多余的文字修饰，言短意赅的说明该项内容。点击输入简要文字内容，文字内容概括精炼，不用多余的文字修饰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043113" y="2557952"/>
            <a:ext cx="1152000" cy="1152000"/>
            <a:chOff x="9422815" y="656154"/>
            <a:chExt cx="1152000" cy="1152000"/>
          </a:xfrm>
        </p:grpSpPr>
        <p:sp>
          <p:nvSpPr>
            <p:cNvPr id="42" name="椭圆 41"/>
            <p:cNvSpPr>
              <a:spLocks noChangeAspect="1"/>
            </p:cNvSpPr>
            <p:nvPr/>
          </p:nvSpPr>
          <p:spPr>
            <a:xfrm>
              <a:off x="9422815" y="656154"/>
              <a:ext cx="1152000" cy="1152000"/>
            </a:xfrm>
            <a:prstGeom prst="ellipse">
              <a:avLst/>
            </a:prstGeom>
            <a:gradFill flip="none" rotWithShape="1">
              <a:gsLst>
                <a:gs pos="100000">
                  <a:srgbClr val="FFFFFF"/>
                </a:gs>
                <a:gs pos="0">
                  <a:srgbClr val="B8BBBC"/>
                </a:gs>
              </a:gsLst>
              <a:lin ang="5400000" scaled="1"/>
              <a:tileRect/>
            </a:gradFill>
            <a:ln w="444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152400" dist="381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椭圆 1"/>
            <p:cNvSpPr>
              <a:spLocks noChangeAspect="1"/>
            </p:cNvSpPr>
            <p:nvPr/>
          </p:nvSpPr>
          <p:spPr>
            <a:xfrm>
              <a:off x="9518215" y="751554"/>
              <a:ext cx="961200" cy="961200"/>
            </a:xfrm>
            <a:prstGeom prst="ellipse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9998813" y="2549651"/>
            <a:ext cx="1152000" cy="1152000"/>
            <a:chOff x="9422815" y="656154"/>
            <a:chExt cx="1152000" cy="1152000"/>
          </a:xfrm>
        </p:grpSpPr>
        <p:sp>
          <p:nvSpPr>
            <p:cNvPr id="45" name="椭圆 44"/>
            <p:cNvSpPr>
              <a:spLocks noChangeAspect="1"/>
            </p:cNvSpPr>
            <p:nvPr/>
          </p:nvSpPr>
          <p:spPr>
            <a:xfrm>
              <a:off x="9422815" y="656154"/>
              <a:ext cx="1152000" cy="1152000"/>
            </a:xfrm>
            <a:prstGeom prst="ellipse">
              <a:avLst/>
            </a:prstGeom>
            <a:gradFill flip="none" rotWithShape="1">
              <a:gsLst>
                <a:gs pos="100000">
                  <a:srgbClr val="FFFFFF"/>
                </a:gs>
                <a:gs pos="0">
                  <a:srgbClr val="B8BBBC"/>
                </a:gs>
              </a:gsLst>
              <a:lin ang="5400000" scaled="1"/>
              <a:tileRect/>
            </a:gradFill>
            <a:ln w="444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152400" dist="381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椭圆 45"/>
            <p:cNvSpPr>
              <a:spLocks noChangeAspect="1"/>
            </p:cNvSpPr>
            <p:nvPr/>
          </p:nvSpPr>
          <p:spPr>
            <a:xfrm>
              <a:off x="9518215" y="751554"/>
              <a:ext cx="961200" cy="961200"/>
            </a:xfrm>
            <a:prstGeom prst="ellipse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0" name="任意多边形 29"/>
          <p:cNvSpPr/>
          <p:nvPr/>
        </p:nvSpPr>
        <p:spPr>
          <a:xfrm>
            <a:off x="2814918" y="152758"/>
            <a:ext cx="1976718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>
                <a:solidFill>
                  <a:schemeClr val="bg1"/>
                </a:solidFill>
                <a:latin typeface="Impact" panose="020B0806030902050204" pitchFamily="34" charset="0"/>
              </a:rPr>
              <a:t>公司概况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968239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02     </a:t>
            </a:r>
            <a:r>
              <a:rPr lang="zh-CN" altLang="en-US" dirty="0">
                <a:latin typeface="Impact" panose="020B0806030902050204" pitchFamily="34" charset="0"/>
              </a:rPr>
              <a:t>公司规章制度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340301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03     </a:t>
            </a:r>
            <a:r>
              <a:rPr lang="zh-CN" altLang="en-US" dirty="0">
                <a:latin typeface="Impact" panose="020B0806030902050204" pitchFamily="34" charset="0"/>
              </a:rPr>
              <a:t>员工手册细则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9712364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04    </a:t>
            </a:r>
            <a:r>
              <a:rPr lang="zh-CN" altLang="en-US" dirty="0">
                <a:latin typeface="Impact" panose="020B0806030902050204" pitchFamily="34" charset="0"/>
              </a:rPr>
              <a:t>公司礼仪规范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09368" y="188619"/>
            <a:ext cx="2524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Impact" panose="020B0806030902050204" pitchFamily="34" charset="0"/>
              </a:rPr>
              <a:t>此处输入您的企业名称</a:t>
            </a:r>
            <a:endParaRPr lang="zh-CN" altLang="en-US" dirty="0"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0" y="4383279"/>
            <a:ext cx="548640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/>
          <p:cNvGrpSpPr/>
          <p:nvPr/>
        </p:nvGrpSpPr>
        <p:grpSpPr>
          <a:xfrm>
            <a:off x="4851987" y="1088244"/>
            <a:ext cx="2498652" cy="3295035"/>
            <a:chOff x="4851987" y="1088243"/>
            <a:chExt cx="2498652" cy="3295035"/>
          </a:xfrm>
        </p:grpSpPr>
        <p:sp>
          <p:nvSpPr>
            <p:cNvPr id="6" name="Arc 5"/>
            <p:cNvSpPr/>
            <p:nvPr/>
          </p:nvSpPr>
          <p:spPr>
            <a:xfrm rot="16200000" flipH="1" flipV="1">
              <a:off x="4851987" y="3133952"/>
              <a:ext cx="1249326" cy="1249326"/>
            </a:xfrm>
            <a:prstGeom prst="arc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6105379" y="1712906"/>
              <a:ext cx="1254" cy="2051020"/>
            </a:xfrm>
            <a:prstGeom prst="line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Arc 7"/>
            <p:cNvSpPr/>
            <p:nvPr/>
          </p:nvSpPr>
          <p:spPr>
            <a:xfrm rot="16200000">
              <a:off x="6101313" y="1088243"/>
              <a:ext cx="1249326" cy="1249326"/>
            </a:xfrm>
            <a:prstGeom prst="arc">
              <a:avLst/>
            </a:prstGeom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cxnSp>
        <p:nvCxnSpPr>
          <p:cNvPr id="9" name="Straight Connector 8"/>
          <p:cNvCxnSpPr/>
          <p:nvPr/>
        </p:nvCxnSpPr>
        <p:spPr>
          <a:xfrm>
            <a:off x="6725976" y="1088243"/>
            <a:ext cx="2011680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8691936" y="1042523"/>
            <a:ext cx="91440" cy="91440"/>
          </a:xfrm>
          <a:prstGeom prst="ellipse">
            <a:avLst/>
          </a:prstGeom>
          <a:gradFill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5400000" scaled="1"/>
          </a:gradFill>
          <a:ln w="28575" cap="flat"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1625007" y="4290243"/>
            <a:ext cx="186071" cy="186071"/>
          </a:xfrm>
          <a:prstGeom prst="ellipse">
            <a:avLst/>
          </a:prstGeom>
          <a:gradFill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5400000" scaled="1"/>
          </a:gradFill>
          <a:ln w="28575" cap="flat"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Oval 14"/>
          <p:cNvSpPr/>
          <p:nvPr/>
        </p:nvSpPr>
        <p:spPr>
          <a:xfrm>
            <a:off x="4330109" y="4290243"/>
            <a:ext cx="186071" cy="186071"/>
          </a:xfrm>
          <a:prstGeom prst="ellipse">
            <a:avLst/>
          </a:prstGeom>
          <a:gradFill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5400000" scaled="1"/>
          </a:gradFill>
          <a:ln w="28575" cap="flat"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6002966" y="2480585"/>
            <a:ext cx="186071" cy="186071"/>
          </a:xfrm>
          <a:prstGeom prst="ellipse">
            <a:avLst/>
          </a:prstGeom>
          <a:gradFill>
            <a:gsLst>
              <a:gs pos="100000">
                <a:schemeClr val="accent1"/>
              </a:gs>
              <a:gs pos="0">
                <a:schemeClr val="accent1">
                  <a:lumMod val="75000"/>
                </a:schemeClr>
              </a:gs>
            </a:gsLst>
            <a:lin ang="5400000" scaled="1"/>
          </a:gradFill>
          <a:ln w="28575" cap="flat"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</a:gradFill>
            <a:prstDash val="solid"/>
            <a:miter lim="800000"/>
          </a:ln>
          <a:effectLst>
            <a:outerShdw blurRad="228600" dist="228600" dir="5400000" algn="t" rotWithShape="0">
              <a:schemeClr val="tx1">
                <a:lumMod val="85000"/>
                <a:lumOff val="15000"/>
                <a:alpha val="28000"/>
              </a:scheme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48542" y="3811059"/>
            <a:ext cx="5421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pitchFamily="34" charset="-122"/>
              </a:rPr>
              <a:t>201X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a typeface="微软雅黑 Light" panose="020B0502040204020203" pitchFamily="34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190221" y="3811059"/>
            <a:ext cx="5421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pitchFamily="34" charset="-122"/>
              </a:rPr>
              <a:t>201X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a typeface="微软雅黑 Light" panose="020B0502040204020203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291021" y="2458203"/>
            <a:ext cx="5421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 Light" panose="020B0502040204020203" pitchFamily="34" charset="-122"/>
              </a:rPr>
              <a:t>201X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ea typeface="微软雅黑 Light" panose="020B0502040204020203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485266" y="4577137"/>
            <a:ext cx="2465551" cy="1625563"/>
            <a:chOff x="6387933" y="4549086"/>
            <a:chExt cx="2465550" cy="1625562"/>
          </a:xfrm>
        </p:grpSpPr>
        <p:sp>
          <p:nvSpPr>
            <p:cNvPr id="24" name="Text Placeholder 4"/>
            <p:cNvSpPr txBox="1"/>
            <p:nvPr/>
          </p:nvSpPr>
          <p:spPr>
            <a:xfrm>
              <a:off x="6791412" y="4549086"/>
              <a:ext cx="1658592" cy="453417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  <a:defRPr sz="1800" b="0">
                  <a:solidFill>
                    <a:srgbClr val="000000"/>
                  </a:solidFill>
                </a:defRPr>
              </a:pPr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添加事件三</a:t>
              </a:r>
              <a:endPara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  <p:sp>
          <p:nvSpPr>
            <p:cNvPr id="25" name="Text Placeholder 5"/>
            <p:cNvSpPr txBox="1"/>
            <p:nvPr/>
          </p:nvSpPr>
          <p:spPr>
            <a:xfrm>
              <a:off x="6387933" y="4971934"/>
              <a:ext cx="2465550" cy="120271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点击输入简要文字内容，文字内容概括精炼，不用多余的文字修饰，言短意赅的说明该项内容点击输入简要文字内容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190369" y="4577137"/>
            <a:ext cx="2465551" cy="1625563"/>
            <a:chOff x="6387933" y="4549086"/>
            <a:chExt cx="2465550" cy="1625562"/>
          </a:xfrm>
        </p:grpSpPr>
        <p:sp>
          <p:nvSpPr>
            <p:cNvPr id="27" name="Text Placeholder 4"/>
            <p:cNvSpPr txBox="1"/>
            <p:nvPr/>
          </p:nvSpPr>
          <p:spPr>
            <a:xfrm>
              <a:off x="6791412" y="4549086"/>
              <a:ext cx="1658592" cy="453417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  <a:defRPr sz="1800" b="0">
                  <a:solidFill>
                    <a:srgbClr val="000000"/>
                  </a:solidFill>
                </a:defRPr>
              </a:pPr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添加事件四</a:t>
              </a:r>
              <a:endPara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  <p:sp>
          <p:nvSpPr>
            <p:cNvPr id="28" name="Text Placeholder 5"/>
            <p:cNvSpPr txBox="1"/>
            <p:nvPr/>
          </p:nvSpPr>
          <p:spPr>
            <a:xfrm>
              <a:off x="6387933" y="4971934"/>
              <a:ext cx="2465550" cy="120271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点击输入简要文字内容，文字内容概括精炼，不用多余的文字修饰，言短意赅的说明该项内容点击输入简要文字内容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286386" y="2300913"/>
            <a:ext cx="2465551" cy="1543267"/>
            <a:chOff x="6387933" y="4549086"/>
            <a:chExt cx="2465550" cy="1543266"/>
          </a:xfrm>
        </p:grpSpPr>
        <p:sp>
          <p:nvSpPr>
            <p:cNvPr id="30" name="Text Placeholder 4"/>
            <p:cNvSpPr txBox="1"/>
            <p:nvPr/>
          </p:nvSpPr>
          <p:spPr>
            <a:xfrm>
              <a:off x="6387933" y="4549086"/>
              <a:ext cx="2062071" cy="453417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spcBef>
                  <a:spcPts val="0"/>
                </a:spcBef>
                <a:buNone/>
                <a:defRPr sz="1800" b="0">
                  <a:solidFill>
                    <a:srgbClr val="000000"/>
                  </a:solidFill>
                </a:defRPr>
              </a:pPr>
              <a:r>
                <a:rPr lang="zh-CN" altLang="en-US" sz="1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添加事件五</a:t>
              </a:r>
              <a:endParaRPr 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  <p:sp>
          <p:nvSpPr>
            <p:cNvPr id="31" name="Text Placeholder 5"/>
            <p:cNvSpPr txBox="1"/>
            <p:nvPr/>
          </p:nvSpPr>
          <p:spPr>
            <a:xfrm>
              <a:off x="6387933" y="4889638"/>
              <a:ext cx="2465550" cy="120271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点击输入简要文字内容，文字内容概括精炼，不用多余的文字修饰，言短意赅的说明该项内容点击输入简要文字内容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1142041" y="2534859"/>
            <a:ext cx="1152000" cy="1152000"/>
            <a:chOff x="9422815" y="656154"/>
            <a:chExt cx="1152000" cy="1152000"/>
          </a:xfrm>
        </p:grpSpPr>
        <p:sp>
          <p:nvSpPr>
            <p:cNvPr id="34" name="椭圆 33"/>
            <p:cNvSpPr>
              <a:spLocks noChangeAspect="1"/>
            </p:cNvSpPr>
            <p:nvPr/>
          </p:nvSpPr>
          <p:spPr>
            <a:xfrm>
              <a:off x="9422815" y="656154"/>
              <a:ext cx="1152000" cy="1152000"/>
            </a:xfrm>
            <a:prstGeom prst="ellipse">
              <a:avLst/>
            </a:prstGeom>
            <a:gradFill flip="none" rotWithShape="1">
              <a:gsLst>
                <a:gs pos="100000">
                  <a:srgbClr val="FFFFFF"/>
                </a:gs>
                <a:gs pos="0">
                  <a:srgbClr val="B8BBBC"/>
                </a:gs>
              </a:gsLst>
              <a:lin ang="5400000" scaled="1"/>
              <a:tileRect/>
            </a:gradFill>
            <a:ln w="444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152400" dist="381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/>
            <p:cNvSpPr>
              <a:spLocks noChangeAspect="1"/>
            </p:cNvSpPr>
            <p:nvPr/>
          </p:nvSpPr>
          <p:spPr>
            <a:xfrm>
              <a:off x="9518215" y="751554"/>
              <a:ext cx="961200" cy="961200"/>
            </a:xfrm>
            <a:prstGeom prst="ellipse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847144" y="2534859"/>
            <a:ext cx="1152000" cy="1152000"/>
            <a:chOff x="9422815" y="656154"/>
            <a:chExt cx="1152000" cy="1152000"/>
          </a:xfrm>
        </p:grpSpPr>
        <p:sp>
          <p:nvSpPr>
            <p:cNvPr id="37" name="椭圆 36"/>
            <p:cNvSpPr>
              <a:spLocks noChangeAspect="1"/>
            </p:cNvSpPr>
            <p:nvPr/>
          </p:nvSpPr>
          <p:spPr>
            <a:xfrm>
              <a:off x="9422815" y="656154"/>
              <a:ext cx="1152000" cy="1152000"/>
            </a:xfrm>
            <a:prstGeom prst="ellipse">
              <a:avLst/>
            </a:prstGeom>
            <a:gradFill flip="none" rotWithShape="1">
              <a:gsLst>
                <a:gs pos="100000">
                  <a:srgbClr val="FFFFFF"/>
                </a:gs>
                <a:gs pos="0">
                  <a:srgbClr val="B8BBBC"/>
                </a:gs>
              </a:gsLst>
              <a:lin ang="5400000" scaled="1"/>
              <a:tileRect/>
            </a:gradFill>
            <a:ln w="444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152400" dist="381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/>
            <p:cNvSpPr>
              <a:spLocks noChangeAspect="1"/>
            </p:cNvSpPr>
            <p:nvPr/>
          </p:nvSpPr>
          <p:spPr>
            <a:xfrm>
              <a:off x="9518215" y="751554"/>
              <a:ext cx="961200" cy="961200"/>
            </a:xfrm>
            <a:prstGeom prst="ellipse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931690" y="2178330"/>
            <a:ext cx="1152000" cy="1152000"/>
            <a:chOff x="9422815" y="656154"/>
            <a:chExt cx="1152000" cy="1152000"/>
          </a:xfrm>
        </p:grpSpPr>
        <p:sp>
          <p:nvSpPr>
            <p:cNvPr id="46" name="椭圆 45"/>
            <p:cNvSpPr>
              <a:spLocks noChangeAspect="1"/>
            </p:cNvSpPr>
            <p:nvPr/>
          </p:nvSpPr>
          <p:spPr>
            <a:xfrm>
              <a:off x="9422815" y="656154"/>
              <a:ext cx="1152000" cy="1152000"/>
            </a:xfrm>
            <a:prstGeom prst="ellipse">
              <a:avLst/>
            </a:prstGeom>
            <a:gradFill flip="none" rotWithShape="1">
              <a:gsLst>
                <a:gs pos="100000">
                  <a:srgbClr val="FFFFFF"/>
                </a:gs>
                <a:gs pos="0">
                  <a:srgbClr val="B8BBBC"/>
                </a:gs>
              </a:gsLst>
              <a:lin ang="5400000" scaled="1"/>
              <a:tileRect/>
            </a:gradFill>
            <a:ln w="444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152400" dist="381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椭圆 46"/>
            <p:cNvSpPr>
              <a:spLocks noChangeAspect="1"/>
            </p:cNvSpPr>
            <p:nvPr/>
          </p:nvSpPr>
          <p:spPr>
            <a:xfrm>
              <a:off x="9518215" y="751554"/>
              <a:ext cx="961200" cy="961200"/>
            </a:xfrm>
            <a:prstGeom prst="ellipse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9" name="任意多边形 38"/>
          <p:cNvSpPr/>
          <p:nvPr/>
        </p:nvSpPr>
        <p:spPr>
          <a:xfrm>
            <a:off x="2814918" y="152758"/>
            <a:ext cx="1976718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>
                <a:solidFill>
                  <a:schemeClr val="bg1"/>
                </a:solidFill>
                <a:latin typeface="Impact" panose="020B0806030902050204" pitchFamily="34" charset="0"/>
              </a:rPr>
              <a:t>公司概况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968239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02     </a:t>
            </a:r>
            <a:r>
              <a:rPr lang="zh-CN" altLang="en-US" dirty="0">
                <a:latin typeface="Impact" panose="020B0806030902050204" pitchFamily="34" charset="0"/>
              </a:rPr>
              <a:t>公司规章制度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340301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03     </a:t>
            </a:r>
            <a:r>
              <a:rPr lang="zh-CN" altLang="en-US" dirty="0">
                <a:latin typeface="Impact" panose="020B0806030902050204" pitchFamily="34" charset="0"/>
              </a:rPr>
              <a:t>员工手册细则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712364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04    </a:t>
            </a:r>
            <a:r>
              <a:rPr lang="zh-CN" altLang="en-US" dirty="0">
                <a:latin typeface="Impact" panose="020B0806030902050204" pitchFamily="34" charset="0"/>
              </a:rPr>
              <a:t>公司礼仪规范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09368" y="188619"/>
            <a:ext cx="2524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Impact" panose="020B0806030902050204" pitchFamily="34" charset="0"/>
              </a:rPr>
              <a:t>此处输入您的企业名称</a:t>
            </a:r>
            <a:endParaRPr lang="zh-CN" altLang="en-US" dirty="0"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768658" y="4077076"/>
            <a:ext cx="2465550" cy="1719900"/>
            <a:chOff x="768658" y="4186804"/>
            <a:chExt cx="2465550" cy="1719900"/>
          </a:xfrm>
        </p:grpSpPr>
        <p:sp>
          <p:nvSpPr>
            <p:cNvPr id="60" name="Text Placeholder 4"/>
            <p:cNvSpPr txBox="1"/>
            <p:nvPr/>
          </p:nvSpPr>
          <p:spPr>
            <a:xfrm>
              <a:off x="768658" y="4186804"/>
              <a:ext cx="2465550" cy="453417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  <a:defRPr sz="1800" b="0">
                  <a:solidFill>
                    <a:srgbClr val="000000"/>
                  </a:solidFill>
                </a:defRPr>
              </a:pPr>
              <a:r>
                <a:rPr lang="zh-CN" alt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董事长</a:t>
              </a:r>
              <a:endParaRPr 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  <p:sp>
          <p:nvSpPr>
            <p:cNvPr id="61" name="Text Placeholder 5"/>
            <p:cNvSpPr txBox="1"/>
            <p:nvPr/>
          </p:nvSpPr>
          <p:spPr>
            <a:xfrm>
              <a:off x="768658" y="4703990"/>
              <a:ext cx="2465550" cy="120271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点击输入简要文字内容，文字内容概括精炼，不用多余的文字修饰，言短意赅的说明该项内容点击输入简要文字内容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63" name="Text Placeholder 6"/>
          <p:cNvSpPr txBox="1"/>
          <p:nvPr/>
        </p:nvSpPr>
        <p:spPr>
          <a:xfrm>
            <a:off x="3623736" y="4077076"/>
            <a:ext cx="2465550" cy="45341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  <a:defRPr sz="1800" b="0">
                <a:solidFill>
                  <a:srgbClr val="000000"/>
                </a:solidFill>
              </a:defRPr>
            </a:pP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总经理</a:t>
            </a:r>
            <a:endParaRPr lang="en-US" altLang="zh-CN" sz="2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</a:endParaRPr>
          </a:p>
        </p:txBody>
      </p:sp>
      <p:sp>
        <p:nvSpPr>
          <p:cNvPr id="64" name="Text Placeholder 5"/>
          <p:cNvSpPr txBox="1"/>
          <p:nvPr/>
        </p:nvSpPr>
        <p:spPr>
          <a:xfrm>
            <a:off x="3571098" y="4591454"/>
            <a:ext cx="2465550" cy="1202714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点击输入简要文字内容，文字内容概括精炼，不用多余的文字修饰，言短意赅的说明该项内容点击输入简要文字内容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6373538" y="4054774"/>
            <a:ext cx="2465550" cy="1739394"/>
            <a:chOff x="6313780" y="4164502"/>
            <a:chExt cx="2465550" cy="1739394"/>
          </a:xfrm>
        </p:grpSpPr>
        <p:sp>
          <p:nvSpPr>
            <p:cNvPr id="66" name="Text Placeholder 8"/>
            <p:cNvSpPr txBox="1"/>
            <p:nvPr/>
          </p:nvSpPr>
          <p:spPr>
            <a:xfrm>
              <a:off x="6313780" y="4164502"/>
              <a:ext cx="2465550" cy="453417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  <a:defRPr sz="1800" b="0">
                  <a:solidFill>
                    <a:srgbClr val="000000"/>
                  </a:solidFill>
                </a:defRPr>
              </a:pPr>
              <a:r>
                <a:rPr lang="zh-CN" alt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项目总监</a:t>
              </a:r>
              <a:endPara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  <p:sp>
          <p:nvSpPr>
            <p:cNvPr id="67" name="Text Placeholder 5"/>
            <p:cNvSpPr txBox="1"/>
            <p:nvPr/>
          </p:nvSpPr>
          <p:spPr>
            <a:xfrm>
              <a:off x="6313780" y="4701182"/>
              <a:ext cx="2465550" cy="120271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点击输入简要文字内容，文字内容概括精炼，不用多余的文字修饰，言短意赅的说明该项内容点击输入简要文字内容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175979" y="4077076"/>
            <a:ext cx="2465550" cy="1717092"/>
            <a:chOff x="9175979" y="4186804"/>
            <a:chExt cx="2465550" cy="1717092"/>
          </a:xfrm>
        </p:grpSpPr>
        <p:sp>
          <p:nvSpPr>
            <p:cNvPr id="69" name="Text Placeholder 10"/>
            <p:cNvSpPr txBox="1"/>
            <p:nvPr/>
          </p:nvSpPr>
          <p:spPr>
            <a:xfrm>
              <a:off x="9175979" y="4186804"/>
              <a:ext cx="2465550" cy="453417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  <a:defRPr sz="1800" b="0">
                  <a:solidFill>
                    <a:srgbClr val="000000"/>
                  </a:solidFill>
                </a:defRPr>
              </a:pPr>
              <a:r>
                <a:rPr lang="zh-CN" altLang="en-US" sz="2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</a:rPr>
                <a:t>财务总监</a:t>
              </a:r>
              <a:endPara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endParaRPr>
            </a:p>
          </p:txBody>
        </p:sp>
        <p:sp>
          <p:nvSpPr>
            <p:cNvPr id="70" name="Text Placeholder 5"/>
            <p:cNvSpPr txBox="1"/>
            <p:nvPr/>
          </p:nvSpPr>
          <p:spPr>
            <a:xfrm>
              <a:off x="9175979" y="4701182"/>
              <a:ext cx="2465550" cy="1202714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150000"/>
                </a:lnSpc>
                <a:spcBef>
                  <a:spcPts val="0"/>
                </a:spcBef>
                <a:buNone/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点击输入简要文字内容，文字内容概括精炼，不用多余的文字修饰，言短意赅的说明该项内容点击输入简要文字内容</a:t>
              </a:r>
              <a:endParaRPr lang="en-US" altLang="zh-CN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070682" y="1927683"/>
            <a:ext cx="1861502" cy="1861502"/>
            <a:chOff x="937979" y="1752909"/>
            <a:chExt cx="2701946" cy="2701946"/>
          </a:xfrm>
        </p:grpSpPr>
        <p:sp>
          <p:nvSpPr>
            <p:cNvPr id="26" name="椭圆 25"/>
            <p:cNvSpPr>
              <a:spLocks noChangeAspect="1"/>
            </p:cNvSpPr>
            <p:nvPr/>
          </p:nvSpPr>
          <p:spPr>
            <a:xfrm>
              <a:off x="937979" y="1752909"/>
              <a:ext cx="2701946" cy="270194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 w="190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254000" dist="254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圆角矩形 26"/>
            <p:cNvSpPr>
              <a:spLocks noChangeAspect="1"/>
            </p:cNvSpPr>
            <p:nvPr/>
          </p:nvSpPr>
          <p:spPr>
            <a:xfrm>
              <a:off x="1071310" y="1886240"/>
              <a:ext cx="2435285" cy="243528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B8BBBC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/>
            <p:cNvSpPr>
              <a:spLocks noChangeAspect="1"/>
            </p:cNvSpPr>
            <p:nvPr/>
          </p:nvSpPr>
          <p:spPr>
            <a:xfrm>
              <a:off x="1241779" y="2056709"/>
              <a:ext cx="2094345" cy="2094345"/>
            </a:xfrm>
            <a:prstGeom prst="ellipse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873122" y="1927683"/>
            <a:ext cx="1861502" cy="1861502"/>
            <a:chOff x="937979" y="1752909"/>
            <a:chExt cx="2701946" cy="2701946"/>
          </a:xfrm>
        </p:grpSpPr>
        <p:sp>
          <p:nvSpPr>
            <p:cNvPr id="18" name="椭圆 17"/>
            <p:cNvSpPr>
              <a:spLocks noChangeAspect="1"/>
            </p:cNvSpPr>
            <p:nvPr/>
          </p:nvSpPr>
          <p:spPr>
            <a:xfrm>
              <a:off x="937979" y="1752909"/>
              <a:ext cx="2701946" cy="270194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 w="190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254000" dist="254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圆角矩形 18"/>
            <p:cNvSpPr>
              <a:spLocks noChangeAspect="1"/>
            </p:cNvSpPr>
            <p:nvPr/>
          </p:nvSpPr>
          <p:spPr>
            <a:xfrm>
              <a:off x="1071310" y="1886240"/>
              <a:ext cx="2435285" cy="243528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B8BBBC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>
              <a:spLocks noChangeAspect="1"/>
            </p:cNvSpPr>
            <p:nvPr/>
          </p:nvSpPr>
          <p:spPr>
            <a:xfrm>
              <a:off x="1241779" y="2056709"/>
              <a:ext cx="2094345" cy="2094345"/>
            </a:xfrm>
            <a:prstGeom prst="ellipse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675562" y="1927683"/>
            <a:ext cx="1861502" cy="1861502"/>
            <a:chOff x="937979" y="1752909"/>
            <a:chExt cx="2701946" cy="2701946"/>
          </a:xfrm>
        </p:grpSpPr>
        <p:sp>
          <p:nvSpPr>
            <p:cNvPr id="22" name="椭圆 21"/>
            <p:cNvSpPr>
              <a:spLocks noChangeAspect="1"/>
            </p:cNvSpPr>
            <p:nvPr/>
          </p:nvSpPr>
          <p:spPr>
            <a:xfrm>
              <a:off x="937979" y="1752909"/>
              <a:ext cx="2701946" cy="270194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 w="190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254000" dist="254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圆角矩形 22"/>
            <p:cNvSpPr>
              <a:spLocks noChangeAspect="1"/>
            </p:cNvSpPr>
            <p:nvPr/>
          </p:nvSpPr>
          <p:spPr>
            <a:xfrm>
              <a:off x="1071310" y="1886240"/>
              <a:ext cx="2435285" cy="243528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B8BBBC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>
              <a:spLocks noChangeAspect="1"/>
            </p:cNvSpPr>
            <p:nvPr/>
          </p:nvSpPr>
          <p:spPr>
            <a:xfrm>
              <a:off x="1241779" y="2056709"/>
              <a:ext cx="2094345" cy="2094345"/>
            </a:xfrm>
            <a:prstGeom prst="ellipse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478003" y="1927683"/>
            <a:ext cx="1861502" cy="1861502"/>
            <a:chOff x="937979" y="1752909"/>
            <a:chExt cx="2701946" cy="2701946"/>
          </a:xfrm>
        </p:grpSpPr>
        <p:sp>
          <p:nvSpPr>
            <p:cNvPr id="30" name="椭圆 29"/>
            <p:cNvSpPr>
              <a:spLocks noChangeAspect="1"/>
            </p:cNvSpPr>
            <p:nvPr/>
          </p:nvSpPr>
          <p:spPr>
            <a:xfrm>
              <a:off x="937979" y="1752909"/>
              <a:ext cx="2701946" cy="270194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 w="190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254000" dist="254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圆角矩形 30"/>
            <p:cNvSpPr>
              <a:spLocks noChangeAspect="1"/>
            </p:cNvSpPr>
            <p:nvPr/>
          </p:nvSpPr>
          <p:spPr>
            <a:xfrm>
              <a:off x="1071310" y="1886240"/>
              <a:ext cx="2435285" cy="243528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B8BBBC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/>
            <p:cNvSpPr>
              <a:spLocks noChangeAspect="1"/>
            </p:cNvSpPr>
            <p:nvPr/>
          </p:nvSpPr>
          <p:spPr>
            <a:xfrm>
              <a:off x="1241779" y="2056709"/>
              <a:ext cx="2094345" cy="2094345"/>
            </a:xfrm>
            <a:prstGeom prst="ellipse">
              <a:avLst/>
            </a:prstGeom>
            <a:blipFill>
              <a:blip r:embed="rId2"/>
              <a:stretch>
                <a:fillRect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任意多边形 32"/>
          <p:cNvSpPr/>
          <p:nvPr/>
        </p:nvSpPr>
        <p:spPr>
          <a:xfrm>
            <a:off x="2814918" y="152758"/>
            <a:ext cx="1976718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>
                <a:solidFill>
                  <a:schemeClr val="bg1"/>
                </a:solidFill>
                <a:latin typeface="Impact" panose="020B0806030902050204" pitchFamily="34" charset="0"/>
              </a:rPr>
              <a:t>公司概况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968239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02     </a:t>
            </a:r>
            <a:r>
              <a:rPr lang="zh-CN" altLang="en-US" dirty="0">
                <a:latin typeface="Impact" panose="020B0806030902050204" pitchFamily="34" charset="0"/>
              </a:rPr>
              <a:t>公司规章制度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7340301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03     </a:t>
            </a:r>
            <a:r>
              <a:rPr lang="zh-CN" altLang="en-US" dirty="0">
                <a:latin typeface="Impact" panose="020B0806030902050204" pitchFamily="34" charset="0"/>
              </a:rPr>
              <a:t>员工手册细则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9712364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04    </a:t>
            </a:r>
            <a:r>
              <a:rPr lang="zh-CN" altLang="en-US" dirty="0">
                <a:latin typeface="Impact" panose="020B0806030902050204" pitchFamily="34" charset="0"/>
              </a:rPr>
              <a:t>公司礼仪规范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109368" y="188619"/>
            <a:ext cx="2524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Impact" panose="020B0806030902050204" pitchFamily="34" charset="0"/>
              </a:rPr>
              <a:t>此处输入您的企业名称</a:t>
            </a:r>
            <a:endParaRPr lang="zh-CN" altLang="en-US" dirty="0"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/>
          <p:cNvSpPr txBox="1"/>
          <p:nvPr/>
        </p:nvSpPr>
        <p:spPr>
          <a:xfrm>
            <a:off x="2842588" y="2168402"/>
            <a:ext cx="3856483" cy="19314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。点击输入简要文字内容，文字内容概括精炼，不用多余的文字修饰，言短意赅的说明该项内容。点击输入简要文字内容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096017" y="2072494"/>
            <a:ext cx="4243795" cy="1785452"/>
            <a:chOff x="7096017" y="2072494"/>
            <a:chExt cx="4243795" cy="1785452"/>
          </a:xfrm>
        </p:grpSpPr>
        <p:sp>
          <p:nvSpPr>
            <p:cNvPr id="19" name="AutoShape 6"/>
            <p:cNvSpPr/>
            <p:nvPr/>
          </p:nvSpPr>
          <p:spPr bwMode="auto">
            <a:xfrm rot="10800000" flipH="1">
              <a:off x="8203210" y="2605984"/>
              <a:ext cx="3136602" cy="11259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solidFill>
              <a:srgbClr val="F3F3F3"/>
            </a:solidFill>
            <a:ln w="22225">
              <a:noFill/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AutoShape 7"/>
            <p:cNvSpPr/>
            <p:nvPr/>
          </p:nvSpPr>
          <p:spPr bwMode="auto">
            <a:xfrm rot="10800000" flipH="1">
              <a:off x="8203210" y="2605984"/>
              <a:ext cx="2654048" cy="11259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solidFill>
              <a:schemeClr val="accent1"/>
            </a:solidFill>
            <a:ln w="2222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AutoShape 8"/>
            <p:cNvSpPr/>
            <p:nvPr/>
          </p:nvSpPr>
          <p:spPr bwMode="auto">
            <a:xfrm>
              <a:off x="7136229" y="2557729"/>
              <a:ext cx="1069663" cy="21446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spcBef>
                  <a:spcPts val="600"/>
                </a:spcBef>
                <a:defRPr/>
              </a:pPr>
              <a:r>
                <a:rPr lang="es-ES" sz="1100">
                  <a:solidFill>
                    <a:srgbClr val="646464"/>
                  </a:solidFill>
                  <a:cs typeface="Lato Regular" charset="0"/>
                  <a:sym typeface="Lato Regular" charset="0"/>
                </a:rPr>
                <a:t>Web Design</a:t>
              </a:r>
              <a:endParaRPr lang="es-ES" sz="3600">
                <a:cs typeface="Calibri" panose="020F0502020204030204" charset="0"/>
              </a:endParaRPr>
            </a:p>
          </p:txBody>
        </p:sp>
        <p:sp>
          <p:nvSpPr>
            <p:cNvPr id="22" name="AutoShape 9"/>
            <p:cNvSpPr/>
            <p:nvPr/>
          </p:nvSpPr>
          <p:spPr bwMode="auto">
            <a:xfrm rot="10800000" flipH="1">
              <a:off x="8203210" y="2967902"/>
              <a:ext cx="3136602" cy="11259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AutoShape 10"/>
            <p:cNvSpPr/>
            <p:nvPr/>
          </p:nvSpPr>
          <p:spPr bwMode="auto">
            <a:xfrm rot="10800000" flipH="1">
              <a:off x="8205892" y="2967902"/>
              <a:ext cx="2251919" cy="11259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solidFill>
              <a:schemeClr val="accent1"/>
            </a:solidFill>
            <a:ln w="28575" cap="flat">
              <a:noFill/>
              <a:prstDash val="solid"/>
              <a:miter lim="800000"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s-ES">
                <a:solidFill>
                  <a:prstClr val="black"/>
                </a:solidFill>
              </a:endParaRPr>
            </a:p>
          </p:txBody>
        </p:sp>
        <p:sp>
          <p:nvSpPr>
            <p:cNvPr id="24" name="AutoShape 11"/>
            <p:cNvSpPr/>
            <p:nvPr/>
          </p:nvSpPr>
          <p:spPr bwMode="auto">
            <a:xfrm>
              <a:off x="7125506" y="2919645"/>
              <a:ext cx="1072343" cy="21446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spcBef>
                  <a:spcPts val="600"/>
                </a:spcBef>
                <a:defRPr/>
              </a:pPr>
              <a:r>
                <a:rPr lang="es-ES" sz="1100">
                  <a:solidFill>
                    <a:srgbClr val="646464"/>
                  </a:solidFill>
                  <a:cs typeface="Lato Regular" charset="0"/>
                  <a:sym typeface="Lato Regular" charset="0"/>
                </a:rPr>
                <a:t>Graphic Design</a:t>
              </a:r>
              <a:endParaRPr lang="es-ES" sz="3600">
                <a:cs typeface="Calibri" panose="020F0502020204030204" charset="0"/>
              </a:endParaRPr>
            </a:p>
          </p:txBody>
        </p:sp>
        <p:sp>
          <p:nvSpPr>
            <p:cNvPr id="25" name="AutoShape 12"/>
            <p:cNvSpPr/>
            <p:nvPr/>
          </p:nvSpPr>
          <p:spPr bwMode="auto">
            <a:xfrm rot="10800000" flipH="1">
              <a:off x="8203210" y="3329817"/>
              <a:ext cx="3136602" cy="11259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AutoShape 13"/>
            <p:cNvSpPr/>
            <p:nvPr/>
          </p:nvSpPr>
          <p:spPr bwMode="auto">
            <a:xfrm rot="10800000" flipH="1">
              <a:off x="8205892" y="3329817"/>
              <a:ext cx="1608514" cy="11259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solidFill>
              <a:schemeClr val="accent1"/>
            </a:solidFill>
            <a:ln w="28575" cap="flat">
              <a:noFill/>
              <a:prstDash val="solid"/>
              <a:miter lim="800000"/>
            </a:ln>
            <a:effectLst>
              <a:outerShdw blurRad="228600" dist="228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s-ES">
                <a:solidFill>
                  <a:prstClr val="black"/>
                </a:solidFill>
              </a:endParaRPr>
            </a:p>
          </p:txBody>
        </p:sp>
        <p:sp>
          <p:nvSpPr>
            <p:cNvPr id="27" name="AutoShape 14"/>
            <p:cNvSpPr/>
            <p:nvPr/>
          </p:nvSpPr>
          <p:spPr bwMode="auto">
            <a:xfrm>
              <a:off x="7136229" y="3281561"/>
              <a:ext cx="1069663" cy="21446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spcBef>
                  <a:spcPts val="600"/>
                </a:spcBef>
                <a:defRPr/>
              </a:pPr>
              <a:r>
                <a:rPr lang="es-ES" sz="1100" dirty="0">
                  <a:solidFill>
                    <a:srgbClr val="646464"/>
                  </a:solidFill>
                  <a:cs typeface="Lato Regular" charset="0"/>
                  <a:sym typeface="Lato Regular" charset="0"/>
                </a:rPr>
                <a:t>Muse Design</a:t>
              </a:r>
              <a:endParaRPr lang="es-ES" sz="3600" dirty="0">
                <a:cs typeface="Calibri" panose="020F0502020204030204" charset="0"/>
              </a:endParaRPr>
            </a:p>
          </p:txBody>
        </p:sp>
        <p:sp>
          <p:nvSpPr>
            <p:cNvPr id="28" name="AutoShape 15"/>
            <p:cNvSpPr/>
            <p:nvPr/>
          </p:nvSpPr>
          <p:spPr bwMode="auto">
            <a:xfrm rot="10800000" flipH="1">
              <a:off x="8203210" y="3691733"/>
              <a:ext cx="3136602" cy="11259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AutoShape 16"/>
            <p:cNvSpPr/>
            <p:nvPr/>
          </p:nvSpPr>
          <p:spPr bwMode="auto">
            <a:xfrm rot="10800000" flipH="1">
              <a:off x="8205892" y="3691733"/>
              <a:ext cx="2814899" cy="11259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solidFill>
              <a:schemeClr val="accent1"/>
            </a:solidFill>
            <a:ln w="28575" cap="flat">
              <a:noFill/>
              <a:prstDash val="solid"/>
              <a:miter lim="800000"/>
            </a:ln>
            <a:effectLst>
              <a:outerShdw blurRad="228600" dist="101600" dir="5400000" algn="t" rotWithShape="0">
                <a:schemeClr val="tx1">
                  <a:lumMod val="85000"/>
                  <a:lumOff val="15000"/>
                  <a:alpha val="28000"/>
                </a:schemeClr>
              </a:outerShdw>
            </a:effec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s-ES">
                <a:solidFill>
                  <a:prstClr val="black"/>
                </a:solidFill>
              </a:endParaRPr>
            </a:p>
          </p:txBody>
        </p:sp>
        <p:sp>
          <p:nvSpPr>
            <p:cNvPr id="30" name="AutoShape 17"/>
            <p:cNvSpPr/>
            <p:nvPr/>
          </p:nvSpPr>
          <p:spPr bwMode="auto">
            <a:xfrm>
              <a:off x="7136229" y="3643478"/>
              <a:ext cx="1069663" cy="21446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0" tIns="0" rIns="0" bIns="0"/>
            <a:lstStyle/>
            <a:p>
              <a:pPr>
                <a:spcBef>
                  <a:spcPts val="600"/>
                </a:spcBef>
                <a:defRPr/>
              </a:pPr>
              <a:r>
                <a:rPr lang="es-ES" sz="1100">
                  <a:solidFill>
                    <a:srgbClr val="646464"/>
                  </a:solidFill>
                  <a:cs typeface="Lato Regular" charset="0"/>
                  <a:sym typeface="Lato Regular" charset="0"/>
                </a:rPr>
                <a:t>Development</a:t>
              </a:r>
              <a:endParaRPr lang="es-ES" sz="3600">
                <a:cs typeface="Calibri" panose="020F0502020204030204" charset="0"/>
              </a:endParaRPr>
            </a:p>
          </p:txBody>
        </p:sp>
        <p:sp>
          <p:nvSpPr>
            <p:cNvPr id="31" name="AutoShape 18"/>
            <p:cNvSpPr/>
            <p:nvPr/>
          </p:nvSpPr>
          <p:spPr bwMode="auto">
            <a:xfrm>
              <a:off x="7096017" y="2072494"/>
              <a:ext cx="1415492" cy="3431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lIns="0" tIns="0" rIns="0" bIns="0" anchor="ctr"/>
            <a:lstStyle/>
            <a:p>
              <a:pPr>
                <a:defRPr/>
              </a:pPr>
              <a:r>
                <a:rPr lang="es-ES" sz="2400" dirty="0">
                  <a:solidFill>
                    <a:srgbClr val="313131"/>
                  </a:solidFill>
                  <a:cs typeface="Lato Black" charset="0"/>
                  <a:sym typeface="Lato Black" charset="0"/>
                </a:rPr>
                <a:t>Skills</a:t>
              </a:r>
              <a:endParaRPr lang="es-ES" sz="3600" dirty="0">
                <a:cs typeface="Calibri" panose="020F0502020204030204" charset="0"/>
              </a:endParaRPr>
            </a:p>
          </p:txBody>
        </p:sp>
      </p:grpSp>
      <p:sp>
        <p:nvSpPr>
          <p:cNvPr id="33" name="Text Placeholder 4"/>
          <p:cNvSpPr txBox="1"/>
          <p:nvPr/>
        </p:nvSpPr>
        <p:spPr>
          <a:xfrm>
            <a:off x="646284" y="4592724"/>
            <a:ext cx="10911309" cy="12757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。点击输入简要文字内容，文字内容概括精炼，不用多余的文字修饰，言短意赅的说明该项内容。点击输入简要文字内容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rPr>
              <a:t>。</a:t>
            </a: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点击输入简要文字内容，文字内容概括精炼，不用多余的文字修饰，言短意赅的说明该项内容。点击输入简要文字内容，文字内容概括精炼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662065" y="2093448"/>
            <a:ext cx="1861502" cy="1861502"/>
            <a:chOff x="937979" y="1752909"/>
            <a:chExt cx="2701946" cy="2701946"/>
          </a:xfrm>
        </p:grpSpPr>
        <p:sp>
          <p:nvSpPr>
            <p:cNvPr id="40" name="椭圆 39"/>
            <p:cNvSpPr>
              <a:spLocks noChangeAspect="1"/>
            </p:cNvSpPr>
            <p:nvPr/>
          </p:nvSpPr>
          <p:spPr>
            <a:xfrm>
              <a:off x="937979" y="1752909"/>
              <a:ext cx="2701946" cy="2701946"/>
            </a:xfrm>
            <a:prstGeom prst="ellipse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 w="190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254000" dist="254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圆角矩形 40"/>
            <p:cNvSpPr>
              <a:spLocks noChangeAspect="1"/>
            </p:cNvSpPr>
            <p:nvPr/>
          </p:nvSpPr>
          <p:spPr>
            <a:xfrm>
              <a:off x="1071310" y="1886240"/>
              <a:ext cx="2435285" cy="2435285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100000">
                  <a:schemeClr val="bg1"/>
                </a:gs>
                <a:gs pos="0">
                  <a:srgbClr val="B8BBBC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>
              <a:spLocks noChangeAspect="1"/>
            </p:cNvSpPr>
            <p:nvPr/>
          </p:nvSpPr>
          <p:spPr>
            <a:xfrm>
              <a:off x="1241779" y="2056709"/>
              <a:ext cx="2094345" cy="2094345"/>
            </a:xfrm>
            <a:prstGeom prst="ellipse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任意多边形 34"/>
          <p:cNvSpPr/>
          <p:nvPr/>
        </p:nvSpPr>
        <p:spPr>
          <a:xfrm>
            <a:off x="2814918" y="152758"/>
            <a:ext cx="1976718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>
                <a:solidFill>
                  <a:schemeClr val="bg1"/>
                </a:solidFill>
                <a:latin typeface="Impact" panose="020B0806030902050204" pitchFamily="34" charset="0"/>
              </a:rPr>
              <a:t>公司概况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4968239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02     </a:t>
            </a:r>
            <a:r>
              <a:rPr lang="zh-CN" altLang="en-US" dirty="0">
                <a:latin typeface="Impact" panose="020B0806030902050204" pitchFamily="34" charset="0"/>
              </a:rPr>
              <a:t>公司规章制度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340301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03     </a:t>
            </a:r>
            <a:r>
              <a:rPr lang="zh-CN" altLang="en-US" dirty="0">
                <a:latin typeface="Impact" panose="020B0806030902050204" pitchFamily="34" charset="0"/>
              </a:rPr>
              <a:t>员工手册细则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712364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04    </a:t>
            </a:r>
            <a:r>
              <a:rPr lang="zh-CN" altLang="en-US" dirty="0">
                <a:latin typeface="Impact" panose="020B0806030902050204" pitchFamily="34" charset="0"/>
              </a:rPr>
              <a:t>公司礼仪规范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09368" y="188619"/>
            <a:ext cx="2524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Impact" panose="020B0806030902050204" pitchFamily="34" charset="0"/>
              </a:rPr>
              <a:t>此处输入您的企业名称</a:t>
            </a:r>
            <a:endParaRPr lang="zh-CN" altLang="en-US" dirty="0"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灰色圆形背景"/>
          <p:cNvSpPr>
            <a:spLocks noChangeArrowheads="1"/>
          </p:cNvSpPr>
          <p:nvPr/>
        </p:nvSpPr>
        <p:spPr bwMode="auto">
          <a:xfrm>
            <a:off x="1894359" y="2408767"/>
            <a:ext cx="3359149" cy="3361822"/>
          </a:xfrm>
          <a:custGeom>
            <a:avLst/>
            <a:gdLst>
              <a:gd name="G0" fmla="+- 411 0 0"/>
              <a:gd name="G1" fmla="+- 21600 0 411"/>
              <a:gd name="G2" fmla="+- 21600 0 411"/>
              <a:gd name="G3" fmla="*/ G0 2929 10000"/>
              <a:gd name="G4" fmla="+- 21600 0 G3"/>
              <a:gd name="G5" fmla="+- 21600 0 G3"/>
              <a:gd name="T0" fmla="*/ 10800 w 21600"/>
              <a:gd name="T1" fmla="*/ 0 h 21600"/>
              <a:gd name="T2" fmla="*/ 3163 w 21600"/>
              <a:gd name="T3" fmla="*/ 3163 h 21600"/>
              <a:gd name="T4" fmla="*/ 0 w 21600"/>
              <a:gd name="T5" fmla="*/ 10800 h 21600"/>
              <a:gd name="T6" fmla="*/ 3163 w 21600"/>
              <a:gd name="T7" fmla="*/ 18437 h 21600"/>
              <a:gd name="T8" fmla="*/ 10800 w 21600"/>
              <a:gd name="T9" fmla="*/ 21600 h 21600"/>
              <a:gd name="T10" fmla="*/ 18437 w 21600"/>
              <a:gd name="T11" fmla="*/ 18437 h 21600"/>
              <a:gd name="T12" fmla="*/ 21600 w 21600"/>
              <a:gd name="T13" fmla="*/ 10800 h 21600"/>
              <a:gd name="T14" fmla="*/ 18437 w 21600"/>
              <a:gd name="T15" fmla="*/ 3163 h 21600"/>
              <a:gd name="T16" fmla="*/ 3163 w 21600"/>
              <a:gd name="T17" fmla="*/ 3163 h 21600"/>
              <a:gd name="T18" fmla="*/ 18437 w 21600"/>
              <a:gd name="T19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0" y="10800"/>
                </a:moveTo>
                <a:cubicBezTo>
                  <a:pt x="0" y="4835"/>
                  <a:pt x="4835" y="0"/>
                  <a:pt x="10800" y="0"/>
                </a:cubicBezTo>
                <a:cubicBezTo>
                  <a:pt x="16765" y="0"/>
                  <a:pt x="21600" y="4835"/>
                  <a:pt x="21600" y="10800"/>
                </a:cubicBezTo>
                <a:cubicBezTo>
                  <a:pt x="21600" y="16765"/>
                  <a:pt x="16765" y="21600"/>
                  <a:pt x="10800" y="21600"/>
                </a:cubicBezTo>
                <a:cubicBezTo>
                  <a:pt x="4835" y="21600"/>
                  <a:pt x="0" y="16765"/>
                  <a:pt x="0" y="10800"/>
                </a:cubicBezTo>
                <a:close/>
                <a:moveTo>
                  <a:pt x="411" y="10800"/>
                </a:moveTo>
                <a:cubicBezTo>
                  <a:pt x="411" y="16538"/>
                  <a:pt x="5062" y="21189"/>
                  <a:pt x="10800" y="21189"/>
                </a:cubicBezTo>
                <a:cubicBezTo>
                  <a:pt x="16538" y="21189"/>
                  <a:pt x="21189" y="16538"/>
                  <a:pt x="21189" y="10800"/>
                </a:cubicBezTo>
                <a:cubicBezTo>
                  <a:pt x="21189" y="5062"/>
                  <a:pt x="16538" y="411"/>
                  <a:pt x="10800" y="411"/>
                </a:cubicBezTo>
                <a:cubicBezTo>
                  <a:pt x="5062" y="411"/>
                  <a:pt x="411" y="5062"/>
                  <a:pt x="411" y="10800"/>
                </a:cubicBezTo>
                <a:close/>
              </a:path>
            </a:pathLst>
          </a:custGeom>
          <a:solidFill>
            <a:srgbClr val="F3F3F3"/>
          </a:solidFill>
          <a:ln w="22225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  <a:effectLst>
            <a:innerShdw blurRad="76200" dist="38100" dir="16200000">
              <a:prstClr val="black">
                <a:alpha val="3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zh-CN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68" name="TextBox 96"/>
          <p:cNvSpPr>
            <a:spLocks noChangeArrowheads="1"/>
          </p:cNvSpPr>
          <p:nvPr/>
        </p:nvSpPr>
        <p:spPr bwMode="auto">
          <a:xfrm>
            <a:off x="6966325" y="2058524"/>
            <a:ext cx="4881790" cy="338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尊重人才、鼓励创新，全方位打造人文气息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69" name="TextBox 97"/>
          <p:cNvSpPr>
            <a:spLocks noChangeArrowheads="1"/>
          </p:cNvSpPr>
          <p:nvPr/>
        </p:nvSpPr>
        <p:spPr bwMode="auto">
          <a:xfrm>
            <a:off x="6980580" y="2366821"/>
            <a:ext cx="4195362" cy="707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</a:t>
            </a:r>
            <a:endParaRPr lang="zh-CN" altLang="en-US" sz="1335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2" name="TextBox 91"/>
          <p:cNvSpPr>
            <a:spLocks noChangeArrowheads="1"/>
          </p:cNvSpPr>
          <p:nvPr/>
        </p:nvSpPr>
        <p:spPr bwMode="auto">
          <a:xfrm>
            <a:off x="6966325" y="3323167"/>
            <a:ext cx="414900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人文感知，社会责任感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3" name="TextBox 92"/>
          <p:cNvSpPr>
            <a:spLocks noChangeArrowheads="1"/>
          </p:cNvSpPr>
          <p:nvPr/>
        </p:nvSpPr>
        <p:spPr bwMode="auto">
          <a:xfrm>
            <a:off x="6980580" y="3613537"/>
            <a:ext cx="4195362" cy="707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</a:t>
            </a:r>
            <a:endParaRPr lang="zh-CN" altLang="en-US" sz="1335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76" name="TextBox 87"/>
          <p:cNvSpPr>
            <a:spLocks noChangeArrowheads="1"/>
          </p:cNvSpPr>
          <p:nvPr/>
        </p:nvSpPr>
        <p:spPr bwMode="auto">
          <a:xfrm>
            <a:off x="6966326" y="4605867"/>
            <a:ext cx="4497747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策略先导</a:t>
            </a: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-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实效执行</a:t>
            </a: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-</a:t>
            </a:r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解决之道，定制式解决方案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77" name="TextBox 88"/>
          <p:cNvSpPr>
            <a:spLocks noChangeArrowheads="1"/>
          </p:cNvSpPr>
          <p:nvPr/>
        </p:nvSpPr>
        <p:spPr bwMode="auto">
          <a:xfrm>
            <a:off x="6980581" y="4896237"/>
            <a:ext cx="4195361" cy="7077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您的内容打在这里，或者通过复制您的文本后，在此框中选择粘贴，并选择只保留文字您的内容</a:t>
            </a:r>
            <a:endParaRPr lang="zh-CN" altLang="en-US" sz="1335" dirty="0">
              <a:solidFill>
                <a:srgbClr val="333333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84" name="组合 83"/>
          <p:cNvGrpSpPr>
            <a:grpSpLocks noChangeAspect="1"/>
          </p:cNvGrpSpPr>
          <p:nvPr/>
        </p:nvGrpSpPr>
        <p:grpSpPr>
          <a:xfrm>
            <a:off x="2875562" y="1599134"/>
            <a:ext cx="1512000" cy="1512000"/>
            <a:chOff x="8818304" y="362364"/>
            <a:chExt cx="2124000" cy="2124000"/>
          </a:xfrm>
        </p:grpSpPr>
        <p:sp>
          <p:nvSpPr>
            <p:cNvPr id="85" name="Freeform 13"/>
            <p:cNvSpPr/>
            <p:nvPr/>
          </p:nvSpPr>
          <p:spPr bwMode="auto">
            <a:xfrm>
              <a:off x="8818304" y="362364"/>
              <a:ext cx="2124000" cy="2124000"/>
            </a:xfrm>
            <a:prstGeom prst="ellipse">
              <a:avLst/>
            </a:pr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Freeform 13"/>
            <p:cNvSpPr/>
            <p:nvPr/>
          </p:nvSpPr>
          <p:spPr bwMode="auto">
            <a:xfrm>
              <a:off x="8944304" y="488364"/>
              <a:ext cx="1872000" cy="1872000"/>
            </a:xfrm>
            <a:prstGeom prst="ellipse">
              <a:avLst/>
            </a:prstGeom>
            <a:solidFill>
              <a:schemeClr val="accent1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87" name="组合 86"/>
          <p:cNvGrpSpPr>
            <a:grpSpLocks noChangeAspect="1"/>
          </p:cNvGrpSpPr>
          <p:nvPr/>
        </p:nvGrpSpPr>
        <p:grpSpPr>
          <a:xfrm>
            <a:off x="1461208" y="4482058"/>
            <a:ext cx="1512000" cy="1512000"/>
            <a:chOff x="8818304" y="362364"/>
            <a:chExt cx="2124000" cy="2124000"/>
          </a:xfrm>
        </p:grpSpPr>
        <p:sp>
          <p:nvSpPr>
            <p:cNvPr id="88" name="Freeform 13"/>
            <p:cNvSpPr/>
            <p:nvPr/>
          </p:nvSpPr>
          <p:spPr bwMode="auto">
            <a:xfrm>
              <a:off x="8818304" y="362364"/>
              <a:ext cx="2124000" cy="2124000"/>
            </a:xfrm>
            <a:prstGeom prst="ellipse">
              <a:avLst/>
            </a:pr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9" name="Freeform 13"/>
            <p:cNvSpPr/>
            <p:nvPr/>
          </p:nvSpPr>
          <p:spPr bwMode="auto">
            <a:xfrm>
              <a:off x="8944304" y="488364"/>
              <a:ext cx="1872000" cy="1872000"/>
            </a:xfrm>
            <a:prstGeom prst="ellipse">
              <a:avLst/>
            </a:prstGeom>
            <a:solidFill>
              <a:schemeClr val="accent1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0" name="组合 89"/>
          <p:cNvGrpSpPr>
            <a:grpSpLocks noChangeAspect="1"/>
          </p:cNvGrpSpPr>
          <p:nvPr/>
        </p:nvGrpSpPr>
        <p:grpSpPr>
          <a:xfrm>
            <a:off x="4143771" y="4494116"/>
            <a:ext cx="1512000" cy="1512000"/>
            <a:chOff x="8818304" y="362364"/>
            <a:chExt cx="2124000" cy="2124000"/>
          </a:xfrm>
        </p:grpSpPr>
        <p:sp>
          <p:nvSpPr>
            <p:cNvPr id="91" name="Freeform 13"/>
            <p:cNvSpPr/>
            <p:nvPr/>
          </p:nvSpPr>
          <p:spPr bwMode="auto">
            <a:xfrm>
              <a:off x="8818304" y="362364"/>
              <a:ext cx="2124000" cy="2124000"/>
            </a:xfrm>
            <a:prstGeom prst="ellipse">
              <a:avLst/>
            </a:pr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2" name="Freeform 13"/>
            <p:cNvSpPr/>
            <p:nvPr/>
          </p:nvSpPr>
          <p:spPr bwMode="auto">
            <a:xfrm>
              <a:off x="8944304" y="488364"/>
              <a:ext cx="1872000" cy="1872000"/>
            </a:xfrm>
            <a:prstGeom prst="ellipse">
              <a:avLst/>
            </a:prstGeom>
            <a:solidFill>
              <a:schemeClr val="accent1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581395" y="3111134"/>
            <a:ext cx="1936864" cy="1936864"/>
            <a:chOff x="2581395" y="3111134"/>
            <a:chExt cx="1936864" cy="1936864"/>
          </a:xfrm>
        </p:grpSpPr>
        <p:grpSp>
          <p:nvGrpSpPr>
            <p:cNvPr id="93" name="组合 92"/>
            <p:cNvGrpSpPr>
              <a:grpSpLocks noChangeAspect="1"/>
            </p:cNvGrpSpPr>
            <p:nvPr/>
          </p:nvGrpSpPr>
          <p:grpSpPr>
            <a:xfrm>
              <a:off x="2581395" y="3111134"/>
              <a:ext cx="1936864" cy="1936864"/>
              <a:chOff x="8818304" y="362364"/>
              <a:chExt cx="2124000" cy="2124000"/>
            </a:xfrm>
          </p:grpSpPr>
          <p:sp>
            <p:nvSpPr>
              <p:cNvPr id="94" name="Freeform 13"/>
              <p:cNvSpPr/>
              <p:nvPr/>
            </p:nvSpPr>
            <p:spPr bwMode="auto">
              <a:xfrm>
                <a:off x="8818304" y="362364"/>
                <a:ext cx="2124000" cy="2124000"/>
              </a:xfrm>
              <a:prstGeom prst="ellipse">
                <a:avLst/>
              </a:prstGeom>
              <a:solidFill>
                <a:srgbClr val="F3F3F3"/>
              </a:solidFill>
              <a:ln w="22225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76200" dist="38100" dir="16200000">
                  <a:prstClr val="black">
                    <a:alpha val="3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Freeform 13"/>
              <p:cNvSpPr/>
              <p:nvPr/>
            </p:nvSpPr>
            <p:spPr bwMode="auto">
              <a:xfrm>
                <a:off x="8944304" y="488364"/>
                <a:ext cx="1872000" cy="1872000"/>
              </a:xfrm>
              <a:prstGeom prst="ellipse">
                <a:avLst/>
              </a:prstGeom>
              <a:solidFill>
                <a:schemeClr val="accent1"/>
              </a:solidFill>
              <a:ln w="22225">
                <a:gradFill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5400000" scaled="1"/>
                </a:gradFill>
              </a:ln>
              <a:effectLst>
                <a:innerShdw blurRad="76200" dist="38100" dir="16200000">
                  <a:prstClr val="black">
                    <a:alpha val="37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96" name="矩形 108"/>
            <p:cNvSpPr>
              <a:spLocks noChangeArrowheads="1"/>
            </p:cNvSpPr>
            <p:nvPr/>
          </p:nvSpPr>
          <p:spPr bwMode="auto">
            <a:xfrm>
              <a:off x="2620600" y="3792410"/>
              <a:ext cx="1836265" cy="51552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>
                <a:lnSpc>
                  <a:spcPts val="3335"/>
                </a:lnSpc>
              </a:pPr>
              <a:r>
                <a:rPr lang="zh-CN" altLang="en-US" sz="2665" dirty="0">
                  <a:solidFill>
                    <a:schemeClr val="bg1"/>
                  </a:solidFill>
                  <a:latin typeface="方正兰亭黑简体" panose="02000000000000000000" pitchFamily="2" charset="-122"/>
                  <a:ea typeface="方正兰亭黑简体" panose="02000000000000000000" pitchFamily="2" charset="-122"/>
                  <a:sym typeface="微软雅黑" panose="020B0503020204020204" pitchFamily="34" charset="-122"/>
                </a:rPr>
                <a:t>人文精神</a:t>
              </a:r>
              <a:endParaRPr lang="zh-CN" altLang="en-US" sz="2665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97" name="矩形 113"/>
          <p:cNvSpPr>
            <a:spLocks noChangeArrowheads="1"/>
          </p:cNvSpPr>
          <p:nvPr/>
        </p:nvSpPr>
        <p:spPr bwMode="auto">
          <a:xfrm>
            <a:off x="2973468" y="2129161"/>
            <a:ext cx="1316187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ts val="2265"/>
              </a:lnSpc>
            </a:pPr>
            <a:r>
              <a:rPr lang="zh-CN" altLang="en-US" sz="1865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尊重人才</a:t>
            </a:r>
            <a:endParaRPr lang="zh-CN" altLang="en-US" sz="1865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8" name="矩形 123"/>
          <p:cNvSpPr>
            <a:spLocks noChangeArrowheads="1"/>
          </p:cNvSpPr>
          <p:nvPr/>
        </p:nvSpPr>
        <p:spPr bwMode="auto">
          <a:xfrm>
            <a:off x="1559114" y="5088285"/>
            <a:ext cx="1316188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ts val="2265"/>
              </a:lnSpc>
            </a:pPr>
            <a:r>
              <a:rPr lang="zh-CN" altLang="en-US" sz="1865" dirty="0">
                <a:solidFill>
                  <a:schemeClr val="bg1"/>
                </a:solidFill>
              </a:rPr>
              <a:t>人文感知</a:t>
            </a:r>
            <a:endParaRPr lang="zh-CN" altLang="en-US" sz="1865" dirty="0">
              <a:solidFill>
                <a:schemeClr val="bg1"/>
              </a:solidFill>
            </a:endParaRPr>
          </a:p>
        </p:txBody>
      </p:sp>
      <p:sp>
        <p:nvSpPr>
          <p:cNvPr id="99" name="矩形 118"/>
          <p:cNvSpPr>
            <a:spLocks noChangeArrowheads="1"/>
          </p:cNvSpPr>
          <p:nvPr/>
        </p:nvSpPr>
        <p:spPr bwMode="auto">
          <a:xfrm>
            <a:off x="4248597" y="5072963"/>
            <a:ext cx="1316188" cy="387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lnSpc>
                <a:spcPts val="2265"/>
              </a:lnSpc>
            </a:pPr>
            <a:r>
              <a:rPr lang="zh-CN" altLang="en-US" sz="1865" dirty="0">
                <a:solidFill>
                  <a:schemeClr val="bg1"/>
                </a:solidFill>
              </a:rPr>
              <a:t>策略先导</a:t>
            </a:r>
            <a:endParaRPr lang="zh-CN" altLang="en-US" sz="1865" dirty="0">
              <a:solidFill>
                <a:schemeClr val="bg1"/>
              </a:solidFill>
            </a:endParaRPr>
          </a:p>
        </p:txBody>
      </p:sp>
      <p:grpSp>
        <p:nvGrpSpPr>
          <p:cNvPr id="100" name="组合 99"/>
          <p:cNvGrpSpPr>
            <a:grpSpLocks noChangeAspect="1"/>
          </p:cNvGrpSpPr>
          <p:nvPr/>
        </p:nvGrpSpPr>
        <p:grpSpPr>
          <a:xfrm>
            <a:off x="6712605" y="2091021"/>
            <a:ext cx="288000" cy="288000"/>
            <a:chOff x="8818304" y="362364"/>
            <a:chExt cx="2124000" cy="2124000"/>
          </a:xfrm>
        </p:grpSpPr>
        <p:sp>
          <p:nvSpPr>
            <p:cNvPr id="101" name="Freeform 13"/>
            <p:cNvSpPr/>
            <p:nvPr/>
          </p:nvSpPr>
          <p:spPr bwMode="auto">
            <a:xfrm>
              <a:off x="8818304" y="362364"/>
              <a:ext cx="2124000" cy="2124000"/>
            </a:xfrm>
            <a:prstGeom prst="ellipse">
              <a:avLst/>
            </a:pr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2" name="Freeform 13"/>
            <p:cNvSpPr/>
            <p:nvPr/>
          </p:nvSpPr>
          <p:spPr bwMode="auto">
            <a:xfrm>
              <a:off x="8944304" y="488364"/>
              <a:ext cx="1872000" cy="1872000"/>
            </a:xfrm>
            <a:prstGeom prst="ellipse">
              <a:avLst/>
            </a:prstGeom>
            <a:solidFill>
              <a:schemeClr val="accent1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3" name="组合 102"/>
          <p:cNvGrpSpPr>
            <a:grpSpLocks noChangeAspect="1"/>
          </p:cNvGrpSpPr>
          <p:nvPr/>
        </p:nvGrpSpPr>
        <p:grpSpPr>
          <a:xfrm>
            <a:off x="6712605" y="3341223"/>
            <a:ext cx="288000" cy="288000"/>
            <a:chOff x="8818304" y="362364"/>
            <a:chExt cx="2124000" cy="2124000"/>
          </a:xfrm>
        </p:grpSpPr>
        <p:sp>
          <p:nvSpPr>
            <p:cNvPr id="104" name="Freeform 13"/>
            <p:cNvSpPr/>
            <p:nvPr/>
          </p:nvSpPr>
          <p:spPr bwMode="auto">
            <a:xfrm>
              <a:off x="8818304" y="362364"/>
              <a:ext cx="2124000" cy="2124000"/>
            </a:xfrm>
            <a:prstGeom prst="ellipse">
              <a:avLst/>
            </a:pr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5" name="Freeform 13"/>
            <p:cNvSpPr/>
            <p:nvPr/>
          </p:nvSpPr>
          <p:spPr bwMode="auto">
            <a:xfrm>
              <a:off x="8944304" y="488364"/>
              <a:ext cx="1872000" cy="1872000"/>
            </a:xfrm>
            <a:prstGeom prst="ellipse">
              <a:avLst/>
            </a:prstGeom>
            <a:solidFill>
              <a:schemeClr val="accent1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6" name="组合 105"/>
          <p:cNvGrpSpPr>
            <a:grpSpLocks noChangeAspect="1"/>
          </p:cNvGrpSpPr>
          <p:nvPr/>
        </p:nvGrpSpPr>
        <p:grpSpPr>
          <a:xfrm>
            <a:off x="6712605" y="4656421"/>
            <a:ext cx="288000" cy="288000"/>
            <a:chOff x="8818304" y="362364"/>
            <a:chExt cx="2124000" cy="2124000"/>
          </a:xfrm>
        </p:grpSpPr>
        <p:sp>
          <p:nvSpPr>
            <p:cNvPr id="107" name="Freeform 13"/>
            <p:cNvSpPr/>
            <p:nvPr/>
          </p:nvSpPr>
          <p:spPr bwMode="auto">
            <a:xfrm>
              <a:off x="8818304" y="362364"/>
              <a:ext cx="2124000" cy="2124000"/>
            </a:xfrm>
            <a:prstGeom prst="ellipse">
              <a:avLst/>
            </a:prstGeom>
            <a:solidFill>
              <a:srgbClr val="F3F3F3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Freeform 13"/>
            <p:cNvSpPr/>
            <p:nvPr/>
          </p:nvSpPr>
          <p:spPr bwMode="auto">
            <a:xfrm>
              <a:off x="8944304" y="488364"/>
              <a:ext cx="1872000" cy="1872000"/>
            </a:xfrm>
            <a:prstGeom prst="ellipse">
              <a:avLst/>
            </a:prstGeom>
            <a:solidFill>
              <a:schemeClr val="accent1"/>
            </a:solidFill>
            <a:ln w="22225"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</a:ln>
            <a:effectLst>
              <a:innerShdw blurRad="76200" dist="38100" dir="16200000">
                <a:prstClr val="black">
                  <a:alpha val="37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任意多边形 38"/>
          <p:cNvSpPr/>
          <p:nvPr/>
        </p:nvSpPr>
        <p:spPr>
          <a:xfrm>
            <a:off x="2814918" y="152758"/>
            <a:ext cx="1976718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>
                <a:solidFill>
                  <a:schemeClr val="bg1"/>
                </a:solidFill>
                <a:latin typeface="Impact" panose="020B0806030902050204" pitchFamily="34" charset="0"/>
              </a:rPr>
              <a:t>公司概况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4968239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02     </a:t>
            </a:r>
            <a:r>
              <a:rPr lang="zh-CN" altLang="en-US" dirty="0">
                <a:latin typeface="Impact" panose="020B0806030902050204" pitchFamily="34" charset="0"/>
              </a:rPr>
              <a:t>公司规章制度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340301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03     </a:t>
            </a:r>
            <a:r>
              <a:rPr lang="zh-CN" altLang="en-US" dirty="0">
                <a:latin typeface="Impact" panose="020B0806030902050204" pitchFamily="34" charset="0"/>
              </a:rPr>
              <a:t>员工手册细则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9712364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04    </a:t>
            </a:r>
            <a:r>
              <a:rPr lang="zh-CN" altLang="en-US" dirty="0">
                <a:latin typeface="Impact" panose="020B0806030902050204" pitchFamily="34" charset="0"/>
              </a:rPr>
              <a:t>公司礼仪规范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09368" y="188619"/>
            <a:ext cx="2524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Impact" panose="020B0806030902050204" pitchFamily="34" charset="0"/>
              </a:rPr>
              <a:t>此处输入您的企业名称</a:t>
            </a:r>
            <a:endParaRPr lang="zh-CN" altLang="en-US" dirty="0"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2"/>
          <p:cNvGrpSpPr/>
          <p:nvPr/>
        </p:nvGrpSpPr>
        <p:grpSpPr bwMode="auto">
          <a:xfrm>
            <a:off x="606232" y="1895688"/>
            <a:ext cx="4881789" cy="1089589"/>
            <a:chOff x="154352" y="-45380"/>
            <a:chExt cx="3662274" cy="816542"/>
          </a:xfrm>
        </p:grpSpPr>
        <p:sp>
          <p:nvSpPr>
            <p:cNvPr id="35" name="TextBox 96"/>
            <p:cNvSpPr>
              <a:spLocks noChangeArrowheads="1"/>
            </p:cNvSpPr>
            <p:nvPr/>
          </p:nvSpPr>
          <p:spPr bwMode="auto">
            <a:xfrm>
              <a:off x="154352" y="-45380"/>
              <a:ext cx="3662274" cy="315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2135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追求客户利益最大化</a:t>
              </a:r>
              <a:endParaRPr lang="zh-CN" altLang="en-US" sz="2135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37" name="TextBox 97"/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553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您的内容打在这里，或者通过复制您的文本后，在此框中选择粘贴，并选择只保留文字您的内容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9" name="Group 36"/>
          <p:cNvGrpSpPr/>
          <p:nvPr/>
        </p:nvGrpSpPr>
        <p:grpSpPr bwMode="auto">
          <a:xfrm>
            <a:off x="606231" y="3207233"/>
            <a:ext cx="5467659" cy="1114288"/>
            <a:chOff x="154352" y="-63890"/>
            <a:chExt cx="3158016" cy="835051"/>
          </a:xfrm>
        </p:grpSpPr>
        <p:sp>
          <p:nvSpPr>
            <p:cNvPr id="40" name="TextBox 91"/>
            <p:cNvSpPr>
              <a:spLocks noChangeArrowheads="1"/>
            </p:cNvSpPr>
            <p:nvPr/>
          </p:nvSpPr>
          <p:spPr bwMode="auto">
            <a:xfrm>
              <a:off x="154352" y="-63890"/>
              <a:ext cx="3112542" cy="315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sz="2135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追求可持续发展的战略方针</a:t>
              </a:r>
              <a:endParaRPr lang="zh-CN" altLang="en-US" sz="2135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55" name="TextBox 92"/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553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您的内容打在这里，或者通过复制您的文本后，在此框中选择粘贴并选择只保留文字您的内容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6" name="Group 40"/>
          <p:cNvGrpSpPr/>
          <p:nvPr/>
        </p:nvGrpSpPr>
        <p:grpSpPr bwMode="auto">
          <a:xfrm>
            <a:off x="606232" y="4506983"/>
            <a:ext cx="5841896" cy="1097238"/>
            <a:chOff x="154352" y="-51112"/>
            <a:chExt cx="3374169" cy="822273"/>
          </a:xfrm>
        </p:grpSpPr>
        <p:sp>
          <p:nvSpPr>
            <p:cNvPr id="57" name="TextBox 87"/>
            <p:cNvSpPr>
              <a:spLocks noChangeArrowheads="1"/>
            </p:cNvSpPr>
            <p:nvPr/>
          </p:nvSpPr>
          <p:spPr bwMode="auto">
            <a:xfrm>
              <a:off x="154352" y="-51112"/>
              <a:ext cx="3374169" cy="315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zh-CN" altLang="en-US" sz="2135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追求以人为本的生存之道</a:t>
              </a:r>
              <a:endParaRPr lang="zh-CN" altLang="en-US" sz="2135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58" name="TextBox 88"/>
            <p:cNvSpPr>
              <a:spLocks noChangeArrowheads="1"/>
            </p:cNvSpPr>
            <p:nvPr/>
          </p:nvSpPr>
          <p:spPr bwMode="auto">
            <a:xfrm>
              <a:off x="165046" y="217604"/>
              <a:ext cx="3147322" cy="5535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rPr>
                <a:t>您的内容打在这里，或者通过复制您的文本后，在此框中选择粘贴并选择只保留文字您的内容</a:t>
              </a:r>
              <a:endPara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317417" y="1561171"/>
            <a:ext cx="5729617" cy="4043050"/>
            <a:chOff x="937979" y="1752909"/>
            <a:chExt cx="2701946" cy="2701946"/>
          </a:xfrm>
        </p:grpSpPr>
        <p:sp>
          <p:nvSpPr>
            <p:cNvPr id="18" name="椭圆 12"/>
            <p:cNvSpPr>
              <a:spLocks noChangeAspect="1"/>
            </p:cNvSpPr>
            <p:nvPr/>
          </p:nvSpPr>
          <p:spPr>
            <a:xfrm>
              <a:off x="937979" y="1752909"/>
              <a:ext cx="2701946" cy="2701946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 w="19050">
              <a:gradFill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lin ang="5400000" scaled="1"/>
              </a:gradFill>
            </a:ln>
            <a:effectLst>
              <a:outerShdw blurRad="254000" dist="254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圆角矩形 13"/>
            <p:cNvSpPr>
              <a:spLocks noChangeAspect="1"/>
            </p:cNvSpPr>
            <p:nvPr/>
          </p:nvSpPr>
          <p:spPr>
            <a:xfrm>
              <a:off x="1028517" y="1843446"/>
              <a:ext cx="2520870" cy="2520871"/>
            </a:xfrm>
            <a:prstGeom prst="rect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B8BBBC"/>
                </a:gs>
              </a:gsLst>
              <a:lin ang="5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4"/>
            <p:cNvSpPr>
              <a:spLocks noChangeAspect="1"/>
            </p:cNvSpPr>
            <p:nvPr/>
          </p:nvSpPr>
          <p:spPr>
            <a:xfrm>
              <a:off x="1153062" y="1967992"/>
              <a:ext cx="2271780" cy="2271780"/>
            </a:xfrm>
            <a:prstGeom prst="rect">
              <a:avLst/>
            </a:prstGeom>
            <a:blipFill>
              <a:blip r:embed="rId1"/>
              <a:stretch>
                <a:fillRect/>
              </a:stretch>
            </a:blipFill>
            <a:ln>
              <a:noFill/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任意多边形 22"/>
          <p:cNvSpPr/>
          <p:nvPr/>
        </p:nvSpPr>
        <p:spPr>
          <a:xfrm>
            <a:off x="2814918" y="152758"/>
            <a:ext cx="1976718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>
                <a:solidFill>
                  <a:schemeClr val="bg1"/>
                </a:solidFill>
                <a:latin typeface="Impact" panose="020B0806030902050204" pitchFamily="34" charset="0"/>
              </a:rPr>
              <a:t>公司概况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968239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02     </a:t>
            </a:r>
            <a:r>
              <a:rPr lang="zh-CN" altLang="en-US" dirty="0">
                <a:latin typeface="Impact" panose="020B0806030902050204" pitchFamily="34" charset="0"/>
              </a:rPr>
              <a:t>公司规章制度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7340301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03     </a:t>
            </a:r>
            <a:r>
              <a:rPr lang="zh-CN" altLang="en-US" dirty="0">
                <a:latin typeface="Impact" panose="020B0806030902050204" pitchFamily="34" charset="0"/>
              </a:rPr>
              <a:t>员工手册细则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712364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04    </a:t>
            </a:r>
            <a:r>
              <a:rPr lang="zh-CN" altLang="en-US" dirty="0">
                <a:latin typeface="Impact" panose="020B0806030902050204" pitchFamily="34" charset="0"/>
              </a:rPr>
              <a:t>公司礼仪规范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09368" y="188619"/>
            <a:ext cx="2524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Impact" panose="020B0806030902050204" pitchFamily="34" charset="0"/>
              </a:rPr>
              <a:t>此处输入您的企业名称</a:t>
            </a:r>
            <a:endParaRPr lang="zh-CN" altLang="en-US" dirty="0"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416052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381331" y="4605494"/>
            <a:ext cx="387921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4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cs typeface="Times New Roman" panose="02020603050405020304" pitchFamily="18" charset="0"/>
              </a:rPr>
              <a:t>公司规章制度</a:t>
            </a:r>
            <a:endParaRPr lang="zh-CN" altLang="zh-CN" sz="48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12" name="TextBox 23"/>
          <p:cNvSpPr txBox="1"/>
          <p:nvPr/>
        </p:nvSpPr>
        <p:spPr bwMode="auto">
          <a:xfrm>
            <a:off x="5436333" y="5566461"/>
            <a:ext cx="172354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81000" indent="-381000">
              <a:buFont typeface="Wingdings" panose="05000000000000000000" pitchFamily="2" charset="2"/>
              <a:buChar char="ü"/>
              <a:defRPr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</a:rPr>
              <a:t>添加文字一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</a:endParaRPr>
          </a:p>
        </p:txBody>
      </p:sp>
      <p:sp>
        <p:nvSpPr>
          <p:cNvPr id="13" name="TextBox 24"/>
          <p:cNvSpPr txBox="1"/>
          <p:nvPr/>
        </p:nvSpPr>
        <p:spPr bwMode="auto">
          <a:xfrm>
            <a:off x="5436333" y="6002494"/>
            <a:ext cx="172354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81000" indent="-381000">
              <a:buFont typeface="Wingdings" panose="05000000000000000000" pitchFamily="2" charset="2"/>
              <a:buChar char="ü"/>
              <a:defRPr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</a:rPr>
              <a:t>添加文字二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</a:endParaRPr>
          </a:p>
        </p:txBody>
      </p:sp>
      <p:sp>
        <p:nvSpPr>
          <p:cNvPr id="18" name="TextBox 23"/>
          <p:cNvSpPr txBox="1"/>
          <p:nvPr/>
        </p:nvSpPr>
        <p:spPr bwMode="auto">
          <a:xfrm>
            <a:off x="7254085" y="5566461"/>
            <a:ext cx="172354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81000" indent="-381000">
              <a:buFont typeface="Wingdings" panose="05000000000000000000" pitchFamily="2" charset="2"/>
              <a:buChar char="ü"/>
              <a:defRPr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</a:rPr>
              <a:t>添加文字三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</a:endParaRPr>
          </a:p>
        </p:txBody>
      </p:sp>
      <p:sp>
        <p:nvSpPr>
          <p:cNvPr id="19" name="TextBox 24"/>
          <p:cNvSpPr txBox="1"/>
          <p:nvPr/>
        </p:nvSpPr>
        <p:spPr bwMode="auto">
          <a:xfrm>
            <a:off x="7254085" y="6002493"/>
            <a:ext cx="172354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81000" indent="-381000">
              <a:buFont typeface="Wingdings" panose="05000000000000000000" pitchFamily="2" charset="2"/>
              <a:buChar char="ü"/>
              <a:defRPr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</a:rPr>
              <a:t>添加文字四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</a:endParaRPr>
          </a:p>
        </p:txBody>
      </p:sp>
      <p:sp>
        <p:nvSpPr>
          <p:cNvPr id="22" name="平行四边形 2"/>
          <p:cNvSpPr/>
          <p:nvPr/>
        </p:nvSpPr>
        <p:spPr>
          <a:xfrm>
            <a:off x="1033778" y="0"/>
            <a:ext cx="4912305" cy="6544733"/>
          </a:xfrm>
          <a:custGeom>
            <a:avLst/>
            <a:gdLst>
              <a:gd name="connsiteX0" fmla="*/ 0 w 3403218"/>
              <a:gd name="connsiteY0" fmla="*/ 4613251 h 4613251"/>
              <a:gd name="connsiteX1" fmla="*/ 850805 w 3403218"/>
              <a:gd name="connsiteY1" fmla="*/ 0 h 4613251"/>
              <a:gd name="connsiteX2" fmla="*/ 3403218 w 3403218"/>
              <a:gd name="connsiteY2" fmla="*/ 0 h 4613251"/>
              <a:gd name="connsiteX3" fmla="*/ 2552414 w 3403218"/>
              <a:gd name="connsiteY3" fmla="*/ 4613251 h 4613251"/>
              <a:gd name="connsiteX4" fmla="*/ 0 w 3403218"/>
              <a:gd name="connsiteY4" fmla="*/ 4613251 h 4613251"/>
              <a:gd name="connsiteX0-1" fmla="*/ 0 w 4427621"/>
              <a:gd name="connsiteY0-2" fmla="*/ 4592626 h 4613251"/>
              <a:gd name="connsiteX1-3" fmla="*/ 1875208 w 4427621"/>
              <a:gd name="connsiteY1-4" fmla="*/ 0 h 4613251"/>
              <a:gd name="connsiteX2-5" fmla="*/ 4427621 w 4427621"/>
              <a:gd name="connsiteY2-6" fmla="*/ 0 h 4613251"/>
              <a:gd name="connsiteX3-7" fmla="*/ 3576817 w 4427621"/>
              <a:gd name="connsiteY3-8" fmla="*/ 4613251 h 4613251"/>
              <a:gd name="connsiteX4-9" fmla="*/ 0 w 4427621"/>
              <a:gd name="connsiteY4-10" fmla="*/ 4592626 h 4613251"/>
              <a:gd name="connsiteX0-11" fmla="*/ 0 w 4427621"/>
              <a:gd name="connsiteY0-12" fmla="*/ 4592626 h 4606376"/>
              <a:gd name="connsiteX1-13" fmla="*/ 1875208 w 4427621"/>
              <a:gd name="connsiteY1-14" fmla="*/ 0 h 4606376"/>
              <a:gd name="connsiteX2-15" fmla="*/ 4427621 w 4427621"/>
              <a:gd name="connsiteY2-16" fmla="*/ 0 h 4606376"/>
              <a:gd name="connsiteX3-17" fmla="*/ 2628041 w 4427621"/>
              <a:gd name="connsiteY3-18" fmla="*/ 4606376 h 4606376"/>
              <a:gd name="connsiteX4-19" fmla="*/ 0 w 4427621"/>
              <a:gd name="connsiteY4-20" fmla="*/ 4592626 h 46063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427621" h="4606376">
                <a:moveTo>
                  <a:pt x="0" y="4592626"/>
                </a:moveTo>
                <a:lnTo>
                  <a:pt x="1875208" y="0"/>
                </a:lnTo>
                <a:lnTo>
                  <a:pt x="4427621" y="0"/>
                </a:lnTo>
                <a:lnTo>
                  <a:pt x="2628041" y="4606376"/>
                </a:lnTo>
                <a:lnTo>
                  <a:pt x="0" y="4592626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23" name="平行四边形 2"/>
          <p:cNvSpPr/>
          <p:nvPr/>
        </p:nvSpPr>
        <p:spPr>
          <a:xfrm>
            <a:off x="4223253" y="2910418"/>
            <a:ext cx="1477088" cy="3634316"/>
          </a:xfrm>
          <a:custGeom>
            <a:avLst/>
            <a:gdLst>
              <a:gd name="connsiteX0" fmla="*/ 0 w 3403218"/>
              <a:gd name="connsiteY0" fmla="*/ 4613251 h 4613251"/>
              <a:gd name="connsiteX1" fmla="*/ 850805 w 3403218"/>
              <a:gd name="connsiteY1" fmla="*/ 0 h 4613251"/>
              <a:gd name="connsiteX2" fmla="*/ 3403218 w 3403218"/>
              <a:gd name="connsiteY2" fmla="*/ 0 h 4613251"/>
              <a:gd name="connsiteX3" fmla="*/ 2552414 w 3403218"/>
              <a:gd name="connsiteY3" fmla="*/ 4613251 h 4613251"/>
              <a:gd name="connsiteX4" fmla="*/ 0 w 3403218"/>
              <a:gd name="connsiteY4" fmla="*/ 4613251 h 4613251"/>
              <a:gd name="connsiteX0-1" fmla="*/ 0 w 4427621"/>
              <a:gd name="connsiteY0-2" fmla="*/ 4592626 h 4613251"/>
              <a:gd name="connsiteX1-3" fmla="*/ 1875208 w 4427621"/>
              <a:gd name="connsiteY1-4" fmla="*/ 0 h 4613251"/>
              <a:gd name="connsiteX2-5" fmla="*/ 4427621 w 4427621"/>
              <a:gd name="connsiteY2-6" fmla="*/ 0 h 4613251"/>
              <a:gd name="connsiteX3-7" fmla="*/ 3576817 w 4427621"/>
              <a:gd name="connsiteY3-8" fmla="*/ 4613251 h 4613251"/>
              <a:gd name="connsiteX4-9" fmla="*/ 0 w 4427621"/>
              <a:gd name="connsiteY4-10" fmla="*/ 4592626 h 4613251"/>
              <a:gd name="connsiteX0-11" fmla="*/ 0 w 4427621"/>
              <a:gd name="connsiteY0-12" fmla="*/ 4592626 h 4606376"/>
              <a:gd name="connsiteX1-13" fmla="*/ 1875208 w 4427621"/>
              <a:gd name="connsiteY1-14" fmla="*/ 0 h 4606376"/>
              <a:gd name="connsiteX2-15" fmla="*/ 4427621 w 4427621"/>
              <a:gd name="connsiteY2-16" fmla="*/ 0 h 4606376"/>
              <a:gd name="connsiteX3-17" fmla="*/ 2628041 w 4427621"/>
              <a:gd name="connsiteY3-18" fmla="*/ 4606376 h 4606376"/>
              <a:gd name="connsiteX4-19" fmla="*/ 0 w 4427621"/>
              <a:gd name="connsiteY4-20" fmla="*/ 4592626 h 4606376"/>
              <a:gd name="connsiteX0-21" fmla="*/ 0 w 9661037"/>
              <a:gd name="connsiteY0-22" fmla="*/ 7990952 h 8004702"/>
              <a:gd name="connsiteX1-23" fmla="*/ 1875208 w 9661037"/>
              <a:gd name="connsiteY1-24" fmla="*/ 3398326 h 8004702"/>
              <a:gd name="connsiteX2-25" fmla="*/ 9661037 w 9661037"/>
              <a:gd name="connsiteY2-26" fmla="*/ 0 h 8004702"/>
              <a:gd name="connsiteX3-27" fmla="*/ 2628041 w 9661037"/>
              <a:gd name="connsiteY3-28" fmla="*/ 8004702 h 8004702"/>
              <a:gd name="connsiteX4-29" fmla="*/ 0 w 9661037"/>
              <a:gd name="connsiteY4-30" fmla="*/ 7990952 h 8004702"/>
              <a:gd name="connsiteX0-31" fmla="*/ 0 w 9661037"/>
              <a:gd name="connsiteY0-32" fmla="*/ 7990952 h 8004702"/>
              <a:gd name="connsiteX1-33" fmla="*/ 7357832 w 9661037"/>
              <a:gd name="connsiteY1-34" fmla="*/ 21511 h 8004702"/>
              <a:gd name="connsiteX2-35" fmla="*/ 9661037 w 9661037"/>
              <a:gd name="connsiteY2-36" fmla="*/ 0 h 8004702"/>
              <a:gd name="connsiteX3-37" fmla="*/ 2628041 w 9661037"/>
              <a:gd name="connsiteY3-38" fmla="*/ 8004702 h 8004702"/>
              <a:gd name="connsiteX4-39" fmla="*/ 0 w 9661037"/>
              <a:gd name="connsiteY4-40" fmla="*/ 7990952 h 8004702"/>
              <a:gd name="connsiteX0-41" fmla="*/ 0 w 9661037"/>
              <a:gd name="connsiteY0-42" fmla="*/ 7990952 h 8004702"/>
              <a:gd name="connsiteX1-43" fmla="*/ 7108622 w 9661037"/>
              <a:gd name="connsiteY1-44" fmla="*/ 3 h 8004702"/>
              <a:gd name="connsiteX2-45" fmla="*/ 9661037 w 9661037"/>
              <a:gd name="connsiteY2-46" fmla="*/ 0 h 8004702"/>
              <a:gd name="connsiteX3-47" fmla="*/ 2628041 w 9661037"/>
              <a:gd name="connsiteY3-48" fmla="*/ 8004702 h 8004702"/>
              <a:gd name="connsiteX4-49" fmla="*/ 0 w 9661037"/>
              <a:gd name="connsiteY4-50" fmla="*/ 7990952 h 80047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661037" h="8004702">
                <a:moveTo>
                  <a:pt x="0" y="7990952"/>
                </a:moveTo>
                <a:lnTo>
                  <a:pt x="7108622" y="3"/>
                </a:lnTo>
                <a:lnTo>
                  <a:pt x="9661037" y="0"/>
                </a:lnTo>
                <a:lnTo>
                  <a:pt x="2628041" y="8004702"/>
                </a:lnTo>
                <a:lnTo>
                  <a:pt x="0" y="7990952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平行四边形 2"/>
          <p:cNvSpPr/>
          <p:nvPr/>
        </p:nvSpPr>
        <p:spPr>
          <a:xfrm>
            <a:off x="782880" y="1"/>
            <a:ext cx="2044907" cy="2461684"/>
          </a:xfrm>
          <a:custGeom>
            <a:avLst/>
            <a:gdLst>
              <a:gd name="connsiteX0" fmla="*/ 0 w 3403218"/>
              <a:gd name="connsiteY0" fmla="*/ 4613251 h 4613251"/>
              <a:gd name="connsiteX1" fmla="*/ 850805 w 3403218"/>
              <a:gd name="connsiteY1" fmla="*/ 0 h 4613251"/>
              <a:gd name="connsiteX2" fmla="*/ 3403218 w 3403218"/>
              <a:gd name="connsiteY2" fmla="*/ 0 h 4613251"/>
              <a:gd name="connsiteX3" fmla="*/ 2552414 w 3403218"/>
              <a:gd name="connsiteY3" fmla="*/ 4613251 h 4613251"/>
              <a:gd name="connsiteX4" fmla="*/ 0 w 3403218"/>
              <a:gd name="connsiteY4" fmla="*/ 4613251 h 4613251"/>
              <a:gd name="connsiteX0-1" fmla="*/ 0 w 4427621"/>
              <a:gd name="connsiteY0-2" fmla="*/ 4592626 h 4613251"/>
              <a:gd name="connsiteX1-3" fmla="*/ 1875208 w 4427621"/>
              <a:gd name="connsiteY1-4" fmla="*/ 0 h 4613251"/>
              <a:gd name="connsiteX2-5" fmla="*/ 4427621 w 4427621"/>
              <a:gd name="connsiteY2-6" fmla="*/ 0 h 4613251"/>
              <a:gd name="connsiteX3-7" fmla="*/ 3576817 w 4427621"/>
              <a:gd name="connsiteY3-8" fmla="*/ 4613251 h 4613251"/>
              <a:gd name="connsiteX4-9" fmla="*/ 0 w 4427621"/>
              <a:gd name="connsiteY4-10" fmla="*/ 4592626 h 4613251"/>
              <a:gd name="connsiteX0-11" fmla="*/ 0 w 4427621"/>
              <a:gd name="connsiteY0-12" fmla="*/ 4592626 h 4606376"/>
              <a:gd name="connsiteX1-13" fmla="*/ 1875208 w 4427621"/>
              <a:gd name="connsiteY1-14" fmla="*/ 0 h 4606376"/>
              <a:gd name="connsiteX2-15" fmla="*/ 4427621 w 4427621"/>
              <a:gd name="connsiteY2-16" fmla="*/ 0 h 4606376"/>
              <a:gd name="connsiteX3-17" fmla="*/ 2628041 w 4427621"/>
              <a:gd name="connsiteY3-18" fmla="*/ 4606376 h 4606376"/>
              <a:gd name="connsiteX4-19" fmla="*/ 0 w 4427621"/>
              <a:gd name="connsiteY4-20" fmla="*/ 4592626 h 46063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427621" h="4606376">
                <a:moveTo>
                  <a:pt x="0" y="4592626"/>
                </a:moveTo>
                <a:lnTo>
                  <a:pt x="1875208" y="0"/>
                </a:lnTo>
                <a:lnTo>
                  <a:pt x="4427621" y="0"/>
                </a:lnTo>
                <a:lnTo>
                  <a:pt x="2628041" y="4606376"/>
                </a:lnTo>
                <a:lnTo>
                  <a:pt x="0" y="4592626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25" name="平行四边形 2"/>
          <p:cNvSpPr/>
          <p:nvPr/>
        </p:nvSpPr>
        <p:spPr>
          <a:xfrm>
            <a:off x="950775" y="2123018"/>
            <a:ext cx="733827" cy="933449"/>
          </a:xfrm>
          <a:custGeom>
            <a:avLst/>
            <a:gdLst>
              <a:gd name="connsiteX0" fmla="*/ 0 w 3403218"/>
              <a:gd name="connsiteY0" fmla="*/ 4613251 h 4613251"/>
              <a:gd name="connsiteX1" fmla="*/ 850805 w 3403218"/>
              <a:gd name="connsiteY1" fmla="*/ 0 h 4613251"/>
              <a:gd name="connsiteX2" fmla="*/ 3403218 w 3403218"/>
              <a:gd name="connsiteY2" fmla="*/ 0 h 4613251"/>
              <a:gd name="connsiteX3" fmla="*/ 2552414 w 3403218"/>
              <a:gd name="connsiteY3" fmla="*/ 4613251 h 4613251"/>
              <a:gd name="connsiteX4" fmla="*/ 0 w 3403218"/>
              <a:gd name="connsiteY4" fmla="*/ 4613251 h 4613251"/>
              <a:gd name="connsiteX0-1" fmla="*/ 0 w 4427621"/>
              <a:gd name="connsiteY0-2" fmla="*/ 4592626 h 4613251"/>
              <a:gd name="connsiteX1-3" fmla="*/ 1875208 w 4427621"/>
              <a:gd name="connsiteY1-4" fmla="*/ 0 h 4613251"/>
              <a:gd name="connsiteX2-5" fmla="*/ 4427621 w 4427621"/>
              <a:gd name="connsiteY2-6" fmla="*/ 0 h 4613251"/>
              <a:gd name="connsiteX3-7" fmla="*/ 3576817 w 4427621"/>
              <a:gd name="connsiteY3-8" fmla="*/ 4613251 h 4613251"/>
              <a:gd name="connsiteX4-9" fmla="*/ 0 w 4427621"/>
              <a:gd name="connsiteY4-10" fmla="*/ 4592626 h 4613251"/>
              <a:gd name="connsiteX0-11" fmla="*/ 0 w 4427621"/>
              <a:gd name="connsiteY0-12" fmla="*/ 4592626 h 4606376"/>
              <a:gd name="connsiteX1-13" fmla="*/ 1875208 w 4427621"/>
              <a:gd name="connsiteY1-14" fmla="*/ 0 h 4606376"/>
              <a:gd name="connsiteX2-15" fmla="*/ 4427621 w 4427621"/>
              <a:gd name="connsiteY2-16" fmla="*/ 0 h 4606376"/>
              <a:gd name="connsiteX3-17" fmla="*/ 2628041 w 4427621"/>
              <a:gd name="connsiteY3-18" fmla="*/ 4606376 h 4606376"/>
              <a:gd name="connsiteX4-19" fmla="*/ 0 w 4427621"/>
              <a:gd name="connsiteY4-20" fmla="*/ 4592626 h 4606376"/>
              <a:gd name="connsiteX0-21" fmla="*/ 0 w 4688885"/>
              <a:gd name="connsiteY0-22" fmla="*/ 4592626 h 4606376"/>
              <a:gd name="connsiteX1-23" fmla="*/ 1875208 w 4688885"/>
              <a:gd name="connsiteY1-24" fmla="*/ 0 h 4606376"/>
              <a:gd name="connsiteX2-25" fmla="*/ 4688885 w 4688885"/>
              <a:gd name="connsiteY2-26" fmla="*/ 215805 h 4606376"/>
              <a:gd name="connsiteX3-27" fmla="*/ 2628041 w 4688885"/>
              <a:gd name="connsiteY3-28" fmla="*/ 4606376 h 4606376"/>
              <a:gd name="connsiteX4-29" fmla="*/ 0 w 4688885"/>
              <a:gd name="connsiteY4-30" fmla="*/ 4592626 h 4606376"/>
              <a:gd name="connsiteX0-31" fmla="*/ 0 w 4688885"/>
              <a:gd name="connsiteY0-32" fmla="*/ 4376821 h 4390571"/>
              <a:gd name="connsiteX1-33" fmla="*/ 1979717 w 4688885"/>
              <a:gd name="connsiteY1-34" fmla="*/ 0 h 4390571"/>
              <a:gd name="connsiteX2-35" fmla="*/ 4688885 w 4688885"/>
              <a:gd name="connsiteY2-36" fmla="*/ 0 h 4390571"/>
              <a:gd name="connsiteX3-37" fmla="*/ 2628041 w 4688885"/>
              <a:gd name="connsiteY3-38" fmla="*/ 4390571 h 4390571"/>
              <a:gd name="connsiteX4-39" fmla="*/ 0 w 4688885"/>
              <a:gd name="connsiteY4-40" fmla="*/ 4376821 h 43905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88885" h="4390571">
                <a:moveTo>
                  <a:pt x="0" y="4376821"/>
                </a:moveTo>
                <a:lnTo>
                  <a:pt x="1979717" y="0"/>
                </a:lnTo>
                <a:lnTo>
                  <a:pt x="4688885" y="0"/>
                </a:lnTo>
                <a:lnTo>
                  <a:pt x="2628041" y="4390571"/>
                </a:lnTo>
                <a:lnTo>
                  <a:pt x="0" y="4376821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26" name="平行四边形 2"/>
          <p:cNvSpPr/>
          <p:nvPr/>
        </p:nvSpPr>
        <p:spPr>
          <a:xfrm>
            <a:off x="204665" y="4277784"/>
            <a:ext cx="1087967" cy="2226733"/>
          </a:xfrm>
          <a:custGeom>
            <a:avLst/>
            <a:gdLst>
              <a:gd name="connsiteX0" fmla="*/ 0 w 3403218"/>
              <a:gd name="connsiteY0" fmla="*/ 4613251 h 4613251"/>
              <a:gd name="connsiteX1" fmla="*/ 850805 w 3403218"/>
              <a:gd name="connsiteY1" fmla="*/ 0 h 4613251"/>
              <a:gd name="connsiteX2" fmla="*/ 3403218 w 3403218"/>
              <a:gd name="connsiteY2" fmla="*/ 0 h 4613251"/>
              <a:gd name="connsiteX3" fmla="*/ 2552414 w 3403218"/>
              <a:gd name="connsiteY3" fmla="*/ 4613251 h 4613251"/>
              <a:gd name="connsiteX4" fmla="*/ 0 w 3403218"/>
              <a:gd name="connsiteY4" fmla="*/ 4613251 h 4613251"/>
              <a:gd name="connsiteX0-1" fmla="*/ 0 w 4427621"/>
              <a:gd name="connsiteY0-2" fmla="*/ 4592626 h 4613251"/>
              <a:gd name="connsiteX1-3" fmla="*/ 1875208 w 4427621"/>
              <a:gd name="connsiteY1-4" fmla="*/ 0 h 4613251"/>
              <a:gd name="connsiteX2-5" fmla="*/ 4427621 w 4427621"/>
              <a:gd name="connsiteY2-6" fmla="*/ 0 h 4613251"/>
              <a:gd name="connsiteX3-7" fmla="*/ 3576817 w 4427621"/>
              <a:gd name="connsiteY3-8" fmla="*/ 4613251 h 4613251"/>
              <a:gd name="connsiteX4-9" fmla="*/ 0 w 4427621"/>
              <a:gd name="connsiteY4-10" fmla="*/ 4592626 h 4613251"/>
              <a:gd name="connsiteX0-11" fmla="*/ 0 w 4427621"/>
              <a:gd name="connsiteY0-12" fmla="*/ 4592626 h 4606376"/>
              <a:gd name="connsiteX1-13" fmla="*/ 1875208 w 4427621"/>
              <a:gd name="connsiteY1-14" fmla="*/ 0 h 4606376"/>
              <a:gd name="connsiteX2-15" fmla="*/ 4427621 w 4427621"/>
              <a:gd name="connsiteY2-16" fmla="*/ 0 h 4606376"/>
              <a:gd name="connsiteX3-17" fmla="*/ 2628041 w 4427621"/>
              <a:gd name="connsiteY3-18" fmla="*/ 4606376 h 4606376"/>
              <a:gd name="connsiteX4-19" fmla="*/ 0 w 4427621"/>
              <a:gd name="connsiteY4-20" fmla="*/ 4592626 h 4606376"/>
              <a:gd name="connsiteX0-21" fmla="*/ 0 w 9661037"/>
              <a:gd name="connsiteY0-22" fmla="*/ 7990952 h 8004702"/>
              <a:gd name="connsiteX1-23" fmla="*/ 1875208 w 9661037"/>
              <a:gd name="connsiteY1-24" fmla="*/ 3398326 h 8004702"/>
              <a:gd name="connsiteX2-25" fmla="*/ 9661037 w 9661037"/>
              <a:gd name="connsiteY2-26" fmla="*/ 0 h 8004702"/>
              <a:gd name="connsiteX3-27" fmla="*/ 2628041 w 9661037"/>
              <a:gd name="connsiteY3-28" fmla="*/ 8004702 h 8004702"/>
              <a:gd name="connsiteX4-29" fmla="*/ 0 w 9661037"/>
              <a:gd name="connsiteY4-30" fmla="*/ 7990952 h 8004702"/>
              <a:gd name="connsiteX0-31" fmla="*/ 0 w 9661037"/>
              <a:gd name="connsiteY0-32" fmla="*/ 7990952 h 8004702"/>
              <a:gd name="connsiteX1-33" fmla="*/ 7357832 w 9661037"/>
              <a:gd name="connsiteY1-34" fmla="*/ 21511 h 8004702"/>
              <a:gd name="connsiteX2-35" fmla="*/ 9661037 w 9661037"/>
              <a:gd name="connsiteY2-36" fmla="*/ 0 h 8004702"/>
              <a:gd name="connsiteX3-37" fmla="*/ 2628041 w 9661037"/>
              <a:gd name="connsiteY3-38" fmla="*/ 8004702 h 8004702"/>
              <a:gd name="connsiteX4-39" fmla="*/ 0 w 9661037"/>
              <a:gd name="connsiteY4-40" fmla="*/ 7990952 h 8004702"/>
              <a:gd name="connsiteX0-41" fmla="*/ 0 w 9661037"/>
              <a:gd name="connsiteY0-42" fmla="*/ 7990952 h 8004702"/>
              <a:gd name="connsiteX1-43" fmla="*/ 7108622 w 9661037"/>
              <a:gd name="connsiteY1-44" fmla="*/ 3 h 8004702"/>
              <a:gd name="connsiteX2-45" fmla="*/ 9661037 w 9661037"/>
              <a:gd name="connsiteY2-46" fmla="*/ 0 h 8004702"/>
              <a:gd name="connsiteX3-47" fmla="*/ 2628041 w 9661037"/>
              <a:gd name="connsiteY3-48" fmla="*/ 8004702 h 8004702"/>
              <a:gd name="connsiteX4-49" fmla="*/ 0 w 9661037"/>
              <a:gd name="connsiteY4-50" fmla="*/ 7990952 h 8004702"/>
              <a:gd name="connsiteX0-51" fmla="*/ 0 w 10223153"/>
              <a:gd name="connsiteY0-52" fmla="*/ 7990947 h 8004697"/>
              <a:gd name="connsiteX1-53" fmla="*/ 7108622 w 10223153"/>
              <a:gd name="connsiteY1-54" fmla="*/ -2 h 8004697"/>
              <a:gd name="connsiteX2-55" fmla="*/ 10223153 w 10223153"/>
              <a:gd name="connsiteY2-56" fmla="*/ 103949 h 8004697"/>
              <a:gd name="connsiteX3-57" fmla="*/ 2628041 w 10223153"/>
              <a:gd name="connsiteY3-58" fmla="*/ 8004697 h 8004697"/>
              <a:gd name="connsiteX4-59" fmla="*/ 0 w 10223153"/>
              <a:gd name="connsiteY4-60" fmla="*/ 7990947 h 8004697"/>
              <a:gd name="connsiteX0-61" fmla="*/ 0 w 10223153"/>
              <a:gd name="connsiteY0-62" fmla="*/ 7886998 h 7900748"/>
              <a:gd name="connsiteX1-63" fmla="*/ 7911631 w 10223153"/>
              <a:gd name="connsiteY1-64" fmla="*/ 10 h 7900748"/>
              <a:gd name="connsiteX2-65" fmla="*/ 10223153 w 10223153"/>
              <a:gd name="connsiteY2-66" fmla="*/ 0 h 7900748"/>
              <a:gd name="connsiteX3-67" fmla="*/ 2628041 w 10223153"/>
              <a:gd name="connsiteY3-68" fmla="*/ 7900748 h 7900748"/>
              <a:gd name="connsiteX4-69" fmla="*/ 0 w 10223153"/>
              <a:gd name="connsiteY4-70" fmla="*/ 7886998 h 7900748"/>
              <a:gd name="connsiteX0-71" fmla="*/ 0 w 10223153"/>
              <a:gd name="connsiteY0-72" fmla="*/ 7886998 h 7900748"/>
              <a:gd name="connsiteX1-73" fmla="*/ 7510125 w 10223153"/>
              <a:gd name="connsiteY1-74" fmla="*/ 10 h 7900748"/>
              <a:gd name="connsiteX2-75" fmla="*/ 10223153 w 10223153"/>
              <a:gd name="connsiteY2-76" fmla="*/ 0 h 7900748"/>
              <a:gd name="connsiteX3-77" fmla="*/ 2628041 w 10223153"/>
              <a:gd name="connsiteY3-78" fmla="*/ 7900748 h 7900748"/>
              <a:gd name="connsiteX4-79" fmla="*/ 0 w 10223153"/>
              <a:gd name="connsiteY4-80" fmla="*/ 7886998 h 79007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223153" h="7900748">
                <a:moveTo>
                  <a:pt x="0" y="7886998"/>
                </a:moveTo>
                <a:lnTo>
                  <a:pt x="7510125" y="10"/>
                </a:lnTo>
                <a:lnTo>
                  <a:pt x="10223153" y="0"/>
                </a:lnTo>
                <a:lnTo>
                  <a:pt x="2628041" y="7900748"/>
                </a:lnTo>
                <a:lnTo>
                  <a:pt x="0" y="7886998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27" name="矩形 26"/>
          <p:cNvSpPr/>
          <p:nvPr/>
        </p:nvSpPr>
        <p:spPr>
          <a:xfrm>
            <a:off x="2290817" y="4719849"/>
            <a:ext cx="124906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8000" kern="100" dirty="0">
                <a:solidFill>
                  <a:schemeClr val="bg1"/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02</a:t>
            </a:r>
            <a:endParaRPr lang="zh-CN" altLang="zh-CN" sz="8000" kern="100" dirty="0">
              <a:solidFill>
                <a:schemeClr val="bg1"/>
              </a:solidFill>
              <a:latin typeface="Impact" panose="020B080603090205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椭圆 11"/>
          <p:cNvSpPr/>
          <p:nvPr/>
        </p:nvSpPr>
        <p:spPr>
          <a:xfrm>
            <a:off x="5325682" y="2047514"/>
            <a:ext cx="5747477" cy="3806875"/>
          </a:xfrm>
          <a:prstGeom prst="roundRect">
            <a:avLst>
              <a:gd name="adj" fmla="val 8995"/>
            </a:avLst>
          </a:prstGeom>
          <a:solidFill>
            <a:schemeClr val="bg1"/>
          </a:solidFill>
          <a:ln w="22225">
            <a:solidFill>
              <a:schemeClr val="tx1">
                <a:lumMod val="75000"/>
                <a:lumOff val="2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013823" y="1700560"/>
            <a:ext cx="3137214" cy="4705821"/>
            <a:chOff x="1013823" y="1700560"/>
            <a:chExt cx="3137214" cy="4705821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3823" y="1700560"/>
              <a:ext cx="3137214" cy="4705821"/>
            </a:xfrm>
            <a:prstGeom prst="rect">
              <a:avLst/>
            </a:prstGeom>
          </p:spPr>
        </p:pic>
        <p:sp>
          <p:nvSpPr>
            <p:cNvPr id="77" name="矩形 76"/>
            <p:cNvSpPr/>
            <p:nvPr/>
          </p:nvSpPr>
          <p:spPr>
            <a:xfrm rot="20639308">
              <a:off x="1566768" y="3377157"/>
              <a:ext cx="2031325" cy="10248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录取了要做些</a:t>
              </a:r>
              <a:endPara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  <a:p>
              <a:pPr algn="ctr">
                <a:lnSpc>
                  <a:spcPct val="130000"/>
                </a:lnSpc>
              </a:pPr>
              <a:r>
                <a:rPr lang="zh-CN" altLang="en-US" sz="2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造字工房悦黑（非商用）常规体" pitchFamily="2" charset="-122"/>
                  <a:ea typeface="造字工房悦黑（非商用）常规体" pitchFamily="2" charset="-122"/>
                </a:rPr>
                <a:t>什么呢？</a:t>
              </a:r>
              <a:endPara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造字工房悦黑（非商用）常规体" pitchFamily="2" charset="-122"/>
                <a:ea typeface="造字工房悦黑（非商用）常规体" pitchFamily="2" charset="-122"/>
              </a:endParaRPr>
            </a:p>
          </p:txBody>
        </p:sp>
      </p:grpSp>
      <p:sp>
        <p:nvSpPr>
          <p:cNvPr id="78" name="Text Box 6"/>
          <p:cNvSpPr txBox="1">
            <a:spLocks noChangeArrowheads="1"/>
          </p:cNvSpPr>
          <p:nvPr/>
        </p:nvSpPr>
        <p:spPr bwMode="auto">
          <a:xfrm>
            <a:off x="5620564" y="2310624"/>
            <a:ext cx="5430295" cy="2935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009" tIns="36005" rIns="72009" bIns="36005">
            <a:spAutoFit/>
          </a:bodyPr>
          <a:lstStyle>
            <a:lvl1pPr marL="297180" indent="-297180" defTabSz="720725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20725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20725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20725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20725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72072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72072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72072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72072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eaLnBrk="1" hangingPunct="1">
              <a:lnSpc>
                <a:spcPct val="150000"/>
              </a:lnSpc>
            </a:pPr>
            <a:r>
              <a:rPr kumimoji="1" lang="zh-CN" altLang="en-US" sz="2800" dirty="0">
                <a:latin typeface="+mn-ea"/>
              </a:rPr>
              <a:t>报到材料的准备：</a:t>
            </a:r>
            <a:endParaRPr kumimoji="1" lang="en-US" altLang="zh-CN" dirty="0">
              <a:latin typeface="+mn-ea"/>
            </a:endParaRPr>
          </a:p>
          <a:p>
            <a:pPr marL="0" eaLnBrk="1" hangingPunct="1">
              <a:lnSpc>
                <a:spcPct val="150000"/>
              </a:lnSpc>
            </a:pPr>
            <a:r>
              <a:rPr kumimoji="1" lang="en-US" altLang="zh-CN" sz="2400" dirty="0">
                <a:latin typeface="+mn-ea"/>
              </a:rPr>
              <a:t>1</a:t>
            </a:r>
            <a:r>
              <a:rPr kumimoji="1" lang="zh-CN" altLang="en-US" sz="2400" dirty="0">
                <a:latin typeface="+mn-ea"/>
              </a:rPr>
              <a:t>）毕业证书、学位证书、职称证书、身份证等复印件各一张；</a:t>
            </a:r>
            <a:endParaRPr kumimoji="1" lang="en-US" altLang="zh-CN" sz="2400" dirty="0">
              <a:latin typeface="+mn-ea"/>
            </a:endParaRPr>
          </a:p>
          <a:p>
            <a:pPr marL="0" eaLnBrk="1" hangingPunct="1">
              <a:lnSpc>
                <a:spcPct val="150000"/>
              </a:lnSpc>
            </a:pPr>
            <a:r>
              <a:rPr kumimoji="1" lang="en-US" altLang="zh-CN" sz="2400" dirty="0">
                <a:latin typeface="+mn-ea"/>
              </a:rPr>
              <a:t>2</a:t>
            </a:r>
            <a:r>
              <a:rPr kumimoji="1" lang="zh-CN" altLang="en-US" sz="2400" dirty="0">
                <a:latin typeface="+mn-ea"/>
              </a:rPr>
              <a:t>）与原单位解除劳动合同的凭证；</a:t>
            </a:r>
            <a:endParaRPr kumimoji="1" lang="en-US" altLang="zh-CN" sz="2400" dirty="0">
              <a:latin typeface="+mn-ea"/>
            </a:endParaRPr>
          </a:p>
          <a:p>
            <a:pPr marL="0" eaLnBrk="1" hangingPunct="1">
              <a:lnSpc>
                <a:spcPct val="150000"/>
              </a:lnSpc>
            </a:pPr>
            <a:r>
              <a:rPr kumimoji="1" lang="en-US" altLang="zh-CN" sz="2400" dirty="0">
                <a:latin typeface="+mn-ea"/>
              </a:rPr>
              <a:t>3</a:t>
            </a:r>
            <a:r>
              <a:rPr kumimoji="1" lang="zh-CN" altLang="en-US" sz="2400" dirty="0">
                <a:latin typeface="+mn-ea"/>
              </a:rPr>
              <a:t>）一寸彩色照片两张</a:t>
            </a:r>
            <a:endParaRPr kumimoji="1" lang="zh-CN" altLang="en-US" sz="2400" dirty="0">
              <a:latin typeface="+mn-ea"/>
            </a:endParaRPr>
          </a:p>
        </p:txBody>
      </p:sp>
      <p:sp>
        <p:nvSpPr>
          <p:cNvPr id="9" name="任意多边形 8"/>
          <p:cNvSpPr/>
          <p:nvPr/>
        </p:nvSpPr>
        <p:spPr>
          <a:xfrm>
            <a:off x="4886913" y="152758"/>
            <a:ext cx="2196000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公司概况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968239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02     </a:t>
            </a:r>
            <a:r>
              <a:rPr lang="zh-CN" altLang="en-US" dirty="0">
                <a:solidFill>
                  <a:schemeClr val="bg1"/>
                </a:solidFill>
                <a:latin typeface="Impact" panose="020B0806030902050204" pitchFamily="34" charset="0"/>
              </a:rPr>
              <a:t>公司规章制度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340301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03     </a:t>
            </a:r>
            <a:r>
              <a:rPr lang="zh-CN" altLang="en-US" dirty="0">
                <a:latin typeface="Impact" panose="020B0806030902050204" pitchFamily="34" charset="0"/>
              </a:rPr>
              <a:t>员工手册细则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712364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04    </a:t>
            </a:r>
            <a:r>
              <a:rPr lang="zh-CN" altLang="en-US" dirty="0">
                <a:latin typeface="Impact" panose="020B0806030902050204" pitchFamily="34" charset="0"/>
              </a:rPr>
              <a:t>公司礼仪规范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9368" y="188619"/>
            <a:ext cx="2524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Impact" panose="020B0806030902050204" pitchFamily="34" charset="0"/>
              </a:rPr>
              <a:t>此处输入您的企业名称</a:t>
            </a:r>
            <a:endParaRPr lang="zh-CN" altLang="en-US" dirty="0"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19"/>
          <p:cNvSpPr>
            <a:spLocks noChangeAspect="1" noChangeArrowheads="1"/>
          </p:cNvSpPr>
          <p:nvPr/>
        </p:nvSpPr>
        <p:spPr bwMode="auto">
          <a:xfrm rot="5400000" flipV="1">
            <a:off x="2127806" y="2951641"/>
            <a:ext cx="1008000" cy="208870"/>
          </a:xfrm>
          <a:prstGeom prst="rightArrow">
            <a:avLst>
              <a:gd name="adj1" fmla="val 50000"/>
              <a:gd name="adj2" fmla="val 12065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</a:gradFill>
          <a:ln w="25400" cap="flat" cmpd="sng" algn="ctr">
            <a:noFill/>
            <a:prstDash val="solid"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zh-CN" altLang="en-US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4" name="AutoShape 19"/>
          <p:cNvSpPr>
            <a:spLocks noChangeAspect="1" noChangeArrowheads="1"/>
          </p:cNvSpPr>
          <p:nvPr/>
        </p:nvSpPr>
        <p:spPr bwMode="auto">
          <a:xfrm rot="5400000" flipV="1">
            <a:off x="2127806" y="4826213"/>
            <a:ext cx="1008000" cy="208870"/>
          </a:xfrm>
          <a:prstGeom prst="rightArrow">
            <a:avLst>
              <a:gd name="adj1" fmla="val 50000"/>
              <a:gd name="adj2" fmla="val 12065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</a:gradFill>
          <a:ln w="25400" cap="flat" cmpd="sng" algn="ctr">
            <a:noFill/>
            <a:prstDash val="solid"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zh-CN" altLang="en-US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264249" y="1720886"/>
            <a:ext cx="2794795" cy="685439"/>
            <a:chOff x="1264249" y="1720886"/>
            <a:chExt cx="2794795" cy="685439"/>
          </a:xfrm>
        </p:grpSpPr>
        <p:grpSp>
          <p:nvGrpSpPr>
            <p:cNvPr id="2" name="组合 1"/>
            <p:cNvGrpSpPr/>
            <p:nvPr/>
          </p:nvGrpSpPr>
          <p:grpSpPr>
            <a:xfrm>
              <a:off x="1264249" y="1720886"/>
              <a:ext cx="2794795" cy="685439"/>
              <a:chOff x="1264249" y="1497866"/>
              <a:chExt cx="2794795" cy="685439"/>
            </a:xfrm>
          </p:grpSpPr>
          <p:sp>
            <p:nvSpPr>
              <p:cNvPr id="9" name="椭圆 33"/>
              <p:cNvSpPr/>
              <p:nvPr/>
            </p:nvSpPr>
            <p:spPr>
              <a:xfrm>
                <a:off x="1264249" y="1497866"/>
                <a:ext cx="2794795" cy="685439"/>
              </a:xfrm>
              <a:prstGeom prst="roundRect">
                <a:avLst/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>
                <a:outerShdw blurRad="190500" dist="889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0" name="椭圆 34"/>
              <p:cNvSpPr/>
              <p:nvPr/>
            </p:nvSpPr>
            <p:spPr>
              <a:xfrm>
                <a:off x="1316068" y="1545560"/>
                <a:ext cx="2664000" cy="594344"/>
              </a:xfrm>
              <a:prstGeom prst="roundRect">
                <a:avLst/>
              </a:prstGeom>
              <a:solidFill>
                <a:schemeClr val="accent1"/>
              </a:solidFill>
              <a:ln w="25400" cap="flat" cmpd="sng" algn="ctr">
                <a:gradFill flip="none" rotWithShape="1"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/>
                    </a:gs>
                  </a:gsLst>
                  <a:lin ang="2700000" scaled="1"/>
                  <a:tileRect/>
                </a:gradFill>
                <a:prstDash val="solid"/>
              </a:ln>
              <a:effectLst>
                <a:innerShdw blurRad="88900" dist="38100" dir="13500000">
                  <a:prstClr val="black">
                    <a:alpha val="40000"/>
                  </a:prstClr>
                </a:innerShdw>
              </a:effectLst>
            </p:spPr>
            <p:txBody>
              <a:bodyPr rtlCol="0" anchor="ctr"/>
              <a:lstStyle/>
              <a:p>
                <a:pPr algn="ctr"/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9" name="文本框 18"/>
            <p:cNvSpPr txBox="1"/>
            <p:nvPr/>
          </p:nvSpPr>
          <p:spPr>
            <a:xfrm>
              <a:off x="1643990" y="1846853"/>
              <a:ext cx="20081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</a:rPr>
                <a:t>报到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264249" y="3595458"/>
            <a:ext cx="2794795" cy="685439"/>
            <a:chOff x="1264249" y="3595458"/>
            <a:chExt cx="2794795" cy="685439"/>
          </a:xfrm>
        </p:grpSpPr>
        <p:grpSp>
          <p:nvGrpSpPr>
            <p:cNvPr id="3" name="组合 2"/>
            <p:cNvGrpSpPr/>
            <p:nvPr/>
          </p:nvGrpSpPr>
          <p:grpSpPr>
            <a:xfrm>
              <a:off x="1264249" y="3595458"/>
              <a:ext cx="2794795" cy="685439"/>
              <a:chOff x="1264249" y="3372438"/>
              <a:chExt cx="2794795" cy="685439"/>
            </a:xfrm>
          </p:grpSpPr>
          <p:sp>
            <p:nvSpPr>
              <p:cNvPr id="12" name="椭圆 33"/>
              <p:cNvSpPr/>
              <p:nvPr/>
            </p:nvSpPr>
            <p:spPr>
              <a:xfrm>
                <a:off x="1264249" y="3372438"/>
                <a:ext cx="2794795" cy="685439"/>
              </a:xfrm>
              <a:prstGeom prst="roundRect">
                <a:avLst/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>
                <a:outerShdw blurRad="190500" dist="889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3" name="椭圆 34"/>
              <p:cNvSpPr/>
              <p:nvPr/>
            </p:nvSpPr>
            <p:spPr>
              <a:xfrm>
                <a:off x="1316068" y="3420132"/>
                <a:ext cx="2664000" cy="594344"/>
              </a:xfrm>
              <a:prstGeom prst="roundRect">
                <a:avLst/>
              </a:prstGeom>
              <a:solidFill>
                <a:schemeClr val="accent1"/>
              </a:solidFill>
              <a:ln w="25400" cap="flat" cmpd="sng" algn="ctr">
                <a:gradFill flip="none" rotWithShape="1"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/>
                    </a:gs>
                  </a:gsLst>
                  <a:lin ang="2700000" scaled="1"/>
                  <a:tileRect/>
                </a:gradFill>
                <a:prstDash val="solid"/>
              </a:ln>
              <a:effectLst>
                <a:innerShdw blurRad="88900" dist="38100" dir="13500000">
                  <a:prstClr val="black">
                    <a:alpha val="40000"/>
                  </a:prstClr>
                </a:innerShdw>
              </a:effectLst>
            </p:spPr>
            <p:txBody>
              <a:bodyPr rtlCol="0" anchor="ctr"/>
              <a:lstStyle/>
              <a:p>
                <a:pPr algn="ctr"/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>
              <a:off x="1538520" y="3721425"/>
              <a:ext cx="22305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</a:rPr>
                <a:t>办理劳动合同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264249" y="5470030"/>
            <a:ext cx="2794795" cy="685439"/>
            <a:chOff x="1264249" y="5470030"/>
            <a:chExt cx="2794795" cy="685439"/>
          </a:xfrm>
        </p:grpSpPr>
        <p:grpSp>
          <p:nvGrpSpPr>
            <p:cNvPr id="18" name="组合 17"/>
            <p:cNvGrpSpPr/>
            <p:nvPr/>
          </p:nvGrpSpPr>
          <p:grpSpPr>
            <a:xfrm>
              <a:off x="1264249" y="5470030"/>
              <a:ext cx="2794795" cy="685439"/>
              <a:chOff x="1264249" y="5247010"/>
              <a:chExt cx="2794795" cy="685439"/>
            </a:xfrm>
          </p:grpSpPr>
          <p:sp>
            <p:nvSpPr>
              <p:cNvPr id="16" name="椭圆 33"/>
              <p:cNvSpPr/>
              <p:nvPr/>
            </p:nvSpPr>
            <p:spPr>
              <a:xfrm>
                <a:off x="1264249" y="5247010"/>
                <a:ext cx="2794795" cy="685439"/>
              </a:xfrm>
              <a:prstGeom prst="roundRect">
                <a:avLst/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>
                <a:outerShdw blurRad="190500" dist="889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7" name="椭圆 34"/>
              <p:cNvSpPr/>
              <p:nvPr/>
            </p:nvSpPr>
            <p:spPr>
              <a:xfrm>
                <a:off x="1327219" y="5294704"/>
                <a:ext cx="2664000" cy="594344"/>
              </a:xfrm>
              <a:prstGeom prst="roundRect">
                <a:avLst/>
              </a:prstGeom>
              <a:solidFill>
                <a:schemeClr val="accent1"/>
              </a:solidFill>
              <a:ln w="25400" cap="flat" cmpd="sng" algn="ctr">
                <a:gradFill flip="none" rotWithShape="1"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/>
                    </a:gs>
                  </a:gsLst>
                  <a:lin ang="2700000" scaled="1"/>
                  <a:tileRect/>
                </a:gradFill>
                <a:prstDash val="solid"/>
              </a:ln>
              <a:effectLst>
                <a:innerShdw blurRad="88900" dist="38100" dir="13500000">
                  <a:prstClr val="black">
                    <a:alpha val="40000"/>
                  </a:prstClr>
                </a:innerShdw>
              </a:effectLst>
            </p:spPr>
            <p:txBody>
              <a:bodyPr rtlCol="0" anchor="ctr"/>
              <a:lstStyle/>
              <a:p>
                <a:pPr algn="ctr"/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1627728" y="5594131"/>
              <a:ext cx="20081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</a:rPr>
                <a:t>办理一卡通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4849506" y="1728144"/>
            <a:ext cx="5609064" cy="729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/>
              <a:t>提交相关资料，填写入职卡，领取文件袋</a:t>
            </a:r>
            <a:endParaRPr lang="zh-CN" altLang="en-US" dirty="0"/>
          </a:p>
          <a:p>
            <a:pPr>
              <a:lnSpc>
                <a:spcPct val="120000"/>
              </a:lnSpc>
            </a:pPr>
            <a:r>
              <a:rPr lang="zh-CN" altLang="en-US" dirty="0"/>
              <a:t>办理部门：人力资源部</a:t>
            </a:r>
            <a:endParaRPr lang="zh-CN" altLang="en-US" dirty="0"/>
          </a:p>
        </p:txBody>
      </p:sp>
      <p:sp>
        <p:nvSpPr>
          <p:cNvPr id="27" name="文本框 26"/>
          <p:cNvSpPr txBox="1"/>
          <p:nvPr/>
        </p:nvSpPr>
        <p:spPr>
          <a:xfrm>
            <a:off x="4849506" y="3568630"/>
            <a:ext cx="5609064" cy="729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/>
              <a:t>签</a:t>
            </a:r>
            <a:r>
              <a:rPr lang="en-US" altLang="zh-CN" dirty="0"/>
              <a:t>《</a:t>
            </a:r>
            <a:r>
              <a:rPr lang="zh-CN" altLang="en-US" dirty="0"/>
              <a:t>劳动合同签署声明</a:t>
            </a:r>
            <a:r>
              <a:rPr lang="en-US" altLang="zh-CN" dirty="0"/>
              <a:t>》</a:t>
            </a:r>
            <a:r>
              <a:rPr lang="zh-CN" altLang="en-US" dirty="0"/>
              <a:t>，签</a:t>
            </a:r>
            <a:r>
              <a:rPr lang="en-US" altLang="zh-CN" dirty="0"/>
              <a:t>《</a:t>
            </a:r>
            <a:r>
              <a:rPr lang="zh-CN" altLang="en-US" dirty="0"/>
              <a:t>劳动（聘用）合同书</a:t>
            </a:r>
            <a:r>
              <a:rPr lang="en-US" altLang="zh-CN" dirty="0"/>
              <a:t>》</a:t>
            </a:r>
            <a:endParaRPr lang="en-US" altLang="zh-CN" dirty="0"/>
          </a:p>
          <a:p>
            <a:pPr>
              <a:lnSpc>
                <a:spcPct val="120000"/>
              </a:lnSpc>
            </a:pPr>
            <a:r>
              <a:rPr lang="zh-CN" altLang="en-US" dirty="0"/>
              <a:t>办理部门：人力资源部</a:t>
            </a:r>
            <a:endParaRPr lang="zh-CN" altLang="en-US" dirty="0"/>
          </a:p>
        </p:txBody>
      </p:sp>
      <p:sp>
        <p:nvSpPr>
          <p:cNvPr id="29" name="文本框 28"/>
          <p:cNvSpPr txBox="1"/>
          <p:nvPr/>
        </p:nvSpPr>
        <p:spPr>
          <a:xfrm>
            <a:off x="4848038" y="5306166"/>
            <a:ext cx="6503903" cy="1311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latin typeface="+mn-ea"/>
              </a:rPr>
              <a:t>在公司住宿的员工需办理暂住证（身份证原件，</a:t>
            </a:r>
            <a:r>
              <a:rPr lang="en-US" altLang="zh-CN" sz="1600" dirty="0">
                <a:latin typeface="+mn-ea"/>
              </a:rPr>
              <a:t>2</a:t>
            </a:r>
            <a:r>
              <a:rPr lang="zh-CN" altLang="en-US" sz="1600" dirty="0">
                <a:latin typeface="+mn-ea"/>
              </a:rPr>
              <a:t>白底或蓝底</a:t>
            </a:r>
            <a:r>
              <a:rPr lang="en-US" altLang="zh-CN" sz="1600" dirty="0">
                <a:latin typeface="+mn-ea"/>
              </a:rPr>
              <a:t>1</a:t>
            </a:r>
            <a:r>
              <a:rPr lang="zh-CN" altLang="en-US" sz="1600" dirty="0">
                <a:latin typeface="+mn-ea"/>
              </a:rPr>
              <a:t>寸照片，交到人力资源部），办理一卡通（一卡通</a:t>
            </a:r>
            <a:r>
              <a:rPr lang="en-US" altLang="zh-CN" sz="1600" dirty="0">
                <a:latin typeface="+mn-ea"/>
              </a:rPr>
              <a:t>——</a:t>
            </a:r>
            <a:r>
              <a:rPr lang="zh-CN" altLang="en-US" sz="1600" dirty="0">
                <a:latin typeface="+mn-ea"/>
              </a:rPr>
              <a:t>考勤卡、饭卡、洗浴卡），办理胸卡（统一安排照相，需穿白衬衣）</a:t>
            </a:r>
            <a:endParaRPr lang="zh-CN" altLang="en-US" sz="16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latin typeface="+mn-ea"/>
              </a:rPr>
              <a:t>办理部门：人力资源部</a:t>
            </a:r>
            <a:endParaRPr lang="zh-CN" altLang="en-US" sz="1600" dirty="0">
              <a:latin typeface="+mn-ea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4886913" y="152758"/>
            <a:ext cx="2196000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公司概况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968239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02     </a:t>
            </a:r>
            <a:r>
              <a:rPr lang="zh-CN" altLang="en-US" dirty="0">
                <a:solidFill>
                  <a:schemeClr val="bg1"/>
                </a:solidFill>
                <a:latin typeface="Impact" panose="020B0806030902050204" pitchFamily="34" charset="0"/>
              </a:rPr>
              <a:t>公司规章制度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340301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03     </a:t>
            </a:r>
            <a:r>
              <a:rPr lang="zh-CN" altLang="en-US" dirty="0">
                <a:latin typeface="Impact" panose="020B0806030902050204" pitchFamily="34" charset="0"/>
              </a:rPr>
              <a:t>员工手册细则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712364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04    </a:t>
            </a:r>
            <a:r>
              <a:rPr lang="zh-CN" altLang="en-US" dirty="0">
                <a:latin typeface="Impact" panose="020B0806030902050204" pitchFamily="34" charset="0"/>
              </a:rPr>
              <a:t>公司礼仪规范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09368" y="188619"/>
            <a:ext cx="2524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Impact" panose="020B0806030902050204" pitchFamily="34" charset="0"/>
              </a:rPr>
              <a:t>此处输入您的企业名称</a:t>
            </a:r>
            <a:endParaRPr lang="zh-CN" altLang="en-US" dirty="0"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19"/>
          <p:cNvSpPr>
            <a:spLocks noChangeAspect="1" noChangeArrowheads="1"/>
          </p:cNvSpPr>
          <p:nvPr/>
        </p:nvSpPr>
        <p:spPr bwMode="auto">
          <a:xfrm rot="5400000" flipV="1">
            <a:off x="2127806" y="2951641"/>
            <a:ext cx="1008000" cy="208870"/>
          </a:xfrm>
          <a:prstGeom prst="rightArrow">
            <a:avLst>
              <a:gd name="adj1" fmla="val 50000"/>
              <a:gd name="adj2" fmla="val 12065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</a:gradFill>
          <a:ln w="25400" cap="flat" cmpd="sng" algn="ctr">
            <a:noFill/>
            <a:prstDash val="solid"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zh-CN" altLang="en-US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14" name="AutoShape 19"/>
          <p:cNvSpPr>
            <a:spLocks noChangeAspect="1" noChangeArrowheads="1"/>
          </p:cNvSpPr>
          <p:nvPr/>
        </p:nvSpPr>
        <p:spPr bwMode="auto">
          <a:xfrm rot="5400000" flipV="1">
            <a:off x="2127806" y="4826213"/>
            <a:ext cx="1008000" cy="208870"/>
          </a:xfrm>
          <a:prstGeom prst="rightArrow">
            <a:avLst>
              <a:gd name="adj1" fmla="val 50000"/>
              <a:gd name="adj2" fmla="val 12065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</a:gradFill>
          <a:ln w="25400" cap="flat" cmpd="sng" algn="ctr">
            <a:noFill/>
            <a:prstDash val="solid"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zh-CN" altLang="en-US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1264249" y="1720886"/>
            <a:ext cx="2794795" cy="685439"/>
            <a:chOff x="1264249" y="1720886"/>
            <a:chExt cx="2794795" cy="685439"/>
          </a:xfrm>
        </p:grpSpPr>
        <p:grpSp>
          <p:nvGrpSpPr>
            <p:cNvPr id="2" name="组合 1"/>
            <p:cNvGrpSpPr/>
            <p:nvPr/>
          </p:nvGrpSpPr>
          <p:grpSpPr>
            <a:xfrm>
              <a:off x="1264249" y="1720886"/>
              <a:ext cx="2794795" cy="685439"/>
              <a:chOff x="1264249" y="1497866"/>
              <a:chExt cx="2794795" cy="685439"/>
            </a:xfrm>
          </p:grpSpPr>
          <p:sp>
            <p:nvSpPr>
              <p:cNvPr id="9" name="椭圆 33"/>
              <p:cNvSpPr/>
              <p:nvPr/>
            </p:nvSpPr>
            <p:spPr>
              <a:xfrm>
                <a:off x="1264249" y="1497866"/>
                <a:ext cx="2794795" cy="685439"/>
              </a:xfrm>
              <a:prstGeom prst="roundRect">
                <a:avLst/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>
                <a:outerShdw blurRad="190500" dist="889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0" name="椭圆 34"/>
              <p:cNvSpPr/>
              <p:nvPr/>
            </p:nvSpPr>
            <p:spPr>
              <a:xfrm>
                <a:off x="1316068" y="1545560"/>
                <a:ext cx="2664000" cy="594344"/>
              </a:xfrm>
              <a:prstGeom prst="roundRect">
                <a:avLst/>
              </a:prstGeom>
              <a:solidFill>
                <a:schemeClr val="accent1"/>
              </a:solidFill>
              <a:ln w="25400" cap="flat" cmpd="sng" algn="ctr">
                <a:gradFill flip="none" rotWithShape="1"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/>
                    </a:gs>
                  </a:gsLst>
                  <a:lin ang="2700000" scaled="1"/>
                  <a:tileRect/>
                </a:gradFill>
                <a:prstDash val="solid"/>
              </a:ln>
              <a:effectLst>
                <a:innerShdw blurRad="88900" dist="38100" dir="13500000">
                  <a:prstClr val="black">
                    <a:alpha val="40000"/>
                  </a:prstClr>
                </a:innerShdw>
              </a:effectLst>
            </p:spPr>
            <p:txBody>
              <a:bodyPr rtlCol="0" anchor="ctr"/>
              <a:lstStyle/>
              <a:p>
                <a:pPr algn="ctr"/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9" name="文本框 18"/>
            <p:cNvSpPr txBox="1"/>
            <p:nvPr/>
          </p:nvSpPr>
          <p:spPr>
            <a:xfrm>
              <a:off x="1616577" y="1846853"/>
              <a:ext cx="21136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</a:rPr>
                <a:t>办理工资社保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264249" y="3595458"/>
            <a:ext cx="2794795" cy="685439"/>
            <a:chOff x="1264249" y="3595458"/>
            <a:chExt cx="2794795" cy="685439"/>
          </a:xfrm>
        </p:grpSpPr>
        <p:grpSp>
          <p:nvGrpSpPr>
            <p:cNvPr id="3" name="组合 2"/>
            <p:cNvGrpSpPr/>
            <p:nvPr/>
          </p:nvGrpSpPr>
          <p:grpSpPr>
            <a:xfrm>
              <a:off x="1264249" y="3595458"/>
              <a:ext cx="2794795" cy="685439"/>
              <a:chOff x="1264249" y="3372438"/>
              <a:chExt cx="2794795" cy="685439"/>
            </a:xfrm>
          </p:grpSpPr>
          <p:sp>
            <p:nvSpPr>
              <p:cNvPr id="12" name="椭圆 33"/>
              <p:cNvSpPr/>
              <p:nvPr/>
            </p:nvSpPr>
            <p:spPr>
              <a:xfrm>
                <a:off x="1264249" y="3372438"/>
                <a:ext cx="2794795" cy="685439"/>
              </a:xfrm>
              <a:prstGeom prst="roundRect">
                <a:avLst/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>
                <a:outerShdw blurRad="190500" dist="889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3" name="椭圆 34"/>
              <p:cNvSpPr/>
              <p:nvPr/>
            </p:nvSpPr>
            <p:spPr>
              <a:xfrm>
                <a:off x="1316068" y="3420132"/>
                <a:ext cx="2664000" cy="594344"/>
              </a:xfrm>
              <a:prstGeom prst="roundRect">
                <a:avLst/>
              </a:prstGeom>
              <a:solidFill>
                <a:schemeClr val="accent1"/>
              </a:solidFill>
              <a:ln w="25400" cap="flat" cmpd="sng" algn="ctr">
                <a:gradFill flip="none" rotWithShape="1"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/>
                    </a:gs>
                  </a:gsLst>
                  <a:lin ang="2700000" scaled="1"/>
                  <a:tileRect/>
                </a:gradFill>
                <a:prstDash val="solid"/>
              </a:ln>
              <a:effectLst>
                <a:innerShdw blurRad="88900" dist="38100" dir="13500000">
                  <a:prstClr val="black">
                    <a:alpha val="40000"/>
                  </a:prstClr>
                </a:innerShdw>
              </a:effectLst>
            </p:spPr>
            <p:txBody>
              <a:bodyPr rtlCol="0" anchor="ctr"/>
              <a:lstStyle/>
              <a:p>
                <a:pPr algn="ctr"/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2" name="文本框 21"/>
            <p:cNvSpPr txBox="1"/>
            <p:nvPr/>
          </p:nvSpPr>
          <p:spPr>
            <a:xfrm>
              <a:off x="1538520" y="3721425"/>
              <a:ext cx="22305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</a:rPr>
                <a:t>建立员工档案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264249" y="5470030"/>
            <a:ext cx="2794795" cy="685439"/>
            <a:chOff x="1264249" y="5470030"/>
            <a:chExt cx="2794795" cy="685439"/>
          </a:xfrm>
        </p:grpSpPr>
        <p:grpSp>
          <p:nvGrpSpPr>
            <p:cNvPr id="18" name="组合 17"/>
            <p:cNvGrpSpPr/>
            <p:nvPr/>
          </p:nvGrpSpPr>
          <p:grpSpPr>
            <a:xfrm>
              <a:off x="1264249" y="5470030"/>
              <a:ext cx="2794795" cy="685439"/>
              <a:chOff x="1264249" y="5247010"/>
              <a:chExt cx="2794795" cy="685439"/>
            </a:xfrm>
          </p:grpSpPr>
          <p:sp>
            <p:nvSpPr>
              <p:cNvPr id="16" name="椭圆 33"/>
              <p:cNvSpPr/>
              <p:nvPr/>
            </p:nvSpPr>
            <p:spPr>
              <a:xfrm>
                <a:off x="1264249" y="5247010"/>
                <a:ext cx="2794795" cy="685439"/>
              </a:xfrm>
              <a:prstGeom prst="roundRect">
                <a:avLst/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>
                <a:outerShdw blurRad="190500" dist="889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7" name="椭圆 34"/>
              <p:cNvSpPr/>
              <p:nvPr/>
            </p:nvSpPr>
            <p:spPr>
              <a:xfrm>
                <a:off x="1327219" y="5294704"/>
                <a:ext cx="2664000" cy="594344"/>
              </a:xfrm>
              <a:prstGeom prst="roundRect">
                <a:avLst/>
              </a:prstGeom>
              <a:solidFill>
                <a:schemeClr val="accent1"/>
              </a:solidFill>
              <a:ln w="25400" cap="flat" cmpd="sng" algn="ctr">
                <a:gradFill flip="none" rotWithShape="1"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/>
                    </a:gs>
                  </a:gsLst>
                  <a:lin ang="2700000" scaled="1"/>
                  <a:tileRect/>
                </a:gradFill>
                <a:prstDash val="solid"/>
              </a:ln>
              <a:effectLst>
                <a:innerShdw blurRad="88900" dist="38100" dir="13500000">
                  <a:prstClr val="black">
                    <a:alpha val="40000"/>
                  </a:prstClr>
                </a:innerShdw>
              </a:effectLst>
            </p:spPr>
            <p:txBody>
              <a:bodyPr rtlCol="0" anchor="ctr"/>
              <a:lstStyle/>
              <a:p>
                <a:pPr algn="ctr"/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3" name="文本框 22"/>
            <p:cNvSpPr txBox="1"/>
            <p:nvPr/>
          </p:nvSpPr>
          <p:spPr>
            <a:xfrm>
              <a:off x="1627728" y="5594131"/>
              <a:ext cx="200815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400" dirty="0">
                  <a:solidFill>
                    <a:schemeClr val="bg1"/>
                  </a:solidFill>
                </a:rPr>
                <a:t>解决住宿</a:t>
              </a:r>
              <a:endParaRPr lang="zh-CN" altLang="en-US" sz="2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4849506" y="1728144"/>
            <a:ext cx="5609064" cy="729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/>
              <a:t>办理工资卡</a:t>
            </a:r>
            <a:endParaRPr lang="zh-CN" altLang="en-US" dirty="0"/>
          </a:p>
          <a:p>
            <a:pPr>
              <a:lnSpc>
                <a:spcPct val="120000"/>
              </a:lnSpc>
            </a:pPr>
            <a:r>
              <a:rPr lang="zh-CN" altLang="en-US" dirty="0"/>
              <a:t>办理部门：人力资源部 </a:t>
            </a:r>
            <a:endParaRPr lang="zh-CN" altLang="en-US" dirty="0"/>
          </a:p>
        </p:txBody>
      </p:sp>
      <p:sp>
        <p:nvSpPr>
          <p:cNvPr id="27" name="文本框 26"/>
          <p:cNvSpPr txBox="1"/>
          <p:nvPr/>
        </p:nvSpPr>
        <p:spPr>
          <a:xfrm>
            <a:off x="4849506" y="3501724"/>
            <a:ext cx="6413226" cy="12741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latin typeface="+mn-ea"/>
              </a:rPr>
              <a:t>交以下材料</a:t>
            </a:r>
            <a:endParaRPr lang="zh-CN" altLang="en-US" sz="16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en-US" altLang="zh-CN" sz="1600" dirty="0">
                <a:latin typeface="+mn-ea"/>
              </a:rPr>
              <a:t>1</a:t>
            </a:r>
            <a:r>
              <a:rPr lang="zh-CN" altLang="en-US" sz="1600" dirty="0">
                <a:latin typeface="+mn-ea"/>
              </a:rPr>
              <a:t>）毕业证书复印件     </a:t>
            </a:r>
            <a:r>
              <a:rPr lang="en-US" altLang="zh-CN" sz="1600" dirty="0">
                <a:latin typeface="+mn-ea"/>
              </a:rPr>
              <a:t>2</a:t>
            </a:r>
            <a:r>
              <a:rPr lang="zh-CN" altLang="en-US" sz="1600" dirty="0">
                <a:latin typeface="+mn-ea"/>
              </a:rPr>
              <a:t>）学位证书复印件      </a:t>
            </a:r>
            <a:r>
              <a:rPr lang="en-US" altLang="zh-CN" sz="1600" dirty="0">
                <a:latin typeface="+mn-ea"/>
              </a:rPr>
              <a:t>3</a:t>
            </a:r>
            <a:r>
              <a:rPr lang="zh-CN" altLang="en-US" sz="1600" dirty="0">
                <a:latin typeface="+mn-ea"/>
              </a:rPr>
              <a:t>）职称证书复印件       </a:t>
            </a:r>
            <a:r>
              <a:rPr lang="en-US" altLang="zh-CN" sz="1600" dirty="0">
                <a:latin typeface="+mn-ea"/>
              </a:rPr>
              <a:t>4</a:t>
            </a:r>
            <a:r>
              <a:rPr lang="zh-CN" altLang="en-US" sz="1600" dirty="0">
                <a:latin typeface="+mn-ea"/>
              </a:rPr>
              <a:t>）身份证复印件        </a:t>
            </a:r>
            <a:r>
              <a:rPr lang="en-US" altLang="zh-CN" sz="1600" dirty="0">
                <a:latin typeface="+mn-ea"/>
              </a:rPr>
              <a:t>5</a:t>
            </a:r>
            <a:r>
              <a:rPr lang="zh-CN" altLang="en-US" sz="1600" dirty="0">
                <a:latin typeface="+mn-ea"/>
              </a:rPr>
              <a:t>）</a:t>
            </a:r>
            <a:r>
              <a:rPr lang="en-US" altLang="zh-CN" sz="1600" dirty="0">
                <a:latin typeface="+mn-ea"/>
              </a:rPr>
              <a:t>《</a:t>
            </a:r>
            <a:r>
              <a:rPr lang="zh-CN" altLang="en-US" sz="1600" dirty="0">
                <a:latin typeface="+mn-ea"/>
              </a:rPr>
              <a:t>员工履历表</a:t>
            </a:r>
            <a:r>
              <a:rPr lang="en-US" altLang="zh-CN" sz="1600" dirty="0">
                <a:latin typeface="+mn-ea"/>
              </a:rPr>
              <a:t>》      6</a:t>
            </a:r>
            <a:r>
              <a:rPr lang="zh-CN" altLang="en-US" sz="1600" dirty="0">
                <a:latin typeface="+mn-ea"/>
              </a:rPr>
              <a:t>）</a:t>
            </a:r>
            <a:r>
              <a:rPr lang="en-US" altLang="zh-CN" sz="1600" dirty="0">
                <a:latin typeface="+mn-ea"/>
              </a:rPr>
              <a:t>《</a:t>
            </a:r>
            <a:r>
              <a:rPr lang="zh-CN" altLang="en-US" sz="1600" dirty="0">
                <a:latin typeface="+mn-ea"/>
              </a:rPr>
              <a:t>员工基本信息表</a:t>
            </a:r>
            <a:r>
              <a:rPr lang="en-US" altLang="zh-CN" sz="1600" dirty="0">
                <a:latin typeface="+mn-ea"/>
              </a:rPr>
              <a:t>》</a:t>
            </a:r>
            <a:endParaRPr lang="en-US" altLang="zh-CN" sz="1600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sz="1600" dirty="0">
                <a:latin typeface="+mn-ea"/>
              </a:rPr>
              <a:t>办理部门：人力资源部</a:t>
            </a:r>
            <a:endParaRPr lang="zh-CN" altLang="en-US" sz="1600" dirty="0">
              <a:latin typeface="+mn-ea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848038" y="5462281"/>
            <a:ext cx="6503903" cy="730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latin typeface="+mn-ea"/>
              </a:rPr>
              <a:t>通过</a:t>
            </a:r>
            <a:r>
              <a:rPr lang="en-US" altLang="zh-CN" dirty="0">
                <a:latin typeface="+mn-ea"/>
              </a:rPr>
              <a:t>OA</a:t>
            </a:r>
            <a:r>
              <a:rPr lang="zh-CN" altLang="en-US" dirty="0">
                <a:latin typeface="+mn-ea"/>
              </a:rPr>
              <a:t>申请，办理住宿登记，领取钥匙，退宿时通过</a:t>
            </a:r>
            <a:r>
              <a:rPr lang="en-US" altLang="zh-CN" dirty="0">
                <a:latin typeface="+mn-ea"/>
              </a:rPr>
              <a:t>OA</a:t>
            </a:r>
            <a:r>
              <a:rPr lang="zh-CN" altLang="en-US" dirty="0">
                <a:latin typeface="+mn-ea"/>
              </a:rPr>
              <a:t>申请</a:t>
            </a:r>
            <a:endParaRPr lang="zh-CN" altLang="en-US" dirty="0">
              <a:latin typeface="+mn-ea"/>
            </a:endParaRPr>
          </a:p>
          <a:p>
            <a:pPr>
              <a:lnSpc>
                <a:spcPct val="120000"/>
              </a:lnSpc>
            </a:pPr>
            <a:r>
              <a:rPr lang="zh-CN" altLang="en-US" dirty="0">
                <a:latin typeface="+mn-ea"/>
              </a:rPr>
              <a:t>办理部门：行政部</a:t>
            </a:r>
            <a:endParaRPr lang="zh-CN" altLang="en-US" dirty="0">
              <a:latin typeface="+mn-ea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4886913" y="152758"/>
            <a:ext cx="2196000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公司概况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968239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02     </a:t>
            </a:r>
            <a:r>
              <a:rPr lang="zh-CN" altLang="en-US" dirty="0">
                <a:solidFill>
                  <a:schemeClr val="bg1"/>
                </a:solidFill>
                <a:latin typeface="Impact" panose="020B0806030902050204" pitchFamily="34" charset="0"/>
              </a:rPr>
              <a:t>公司规章制度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340301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03     </a:t>
            </a:r>
            <a:r>
              <a:rPr lang="zh-CN" altLang="en-US" dirty="0">
                <a:latin typeface="Impact" panose="020B0806030902050204" pitchFamily="34" charset="0"/>
              </a:rPr>
              <a:t>员工手册细则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712364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04    </a:t>
            </a:r>
            <a:r>
              <a:rPr lang="zh-CN" altLang="en-US" dirty="0">
                <a:latin typeface="Impact" panose="020B0806030902050204" pitchFamily="34" charset="0"/>
              </a:rPr>
              <a:t>公司礼仪规范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109368" y="188619"/>
            <a:ext cx="2524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Impact" panose="020B0806030902050204" pitchFamily="34" charset="0"/>
              </a:rPr>
              <a:t>此处输入您的企业名称</a:t>
            </a:r>
            <a:endParaRPr lang="zh-CN" altLang="en-US" dirty="0">
              <a:latin typeface="Impact" panose="020B0806030902050204" pitchFamily="34" charset="0"/>
            </a:endParaRPr>
          </a:p>
        </p:txBody>
      </p:sp>
    </p:spTree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椭圆 11"/>
          <p:cNvSpPr/>
          <p:nvPr/>
        </p:nvSpPr>
        <p:spPr>
          <a:xfrm>
            <a:off x="4690064" y="1692183"/>
            <a:ext cx="7152533" cy="4641710"/>
          </a:xfrm>
          <a:prstGeom prst="roundRect">
            <a:avLst>
              <a:gd name="adj" fmla="val 8995"/>
            </a:avLst>
          </a:prstGeom>
          <a:solidFill>
            <a:srgbClr val="F3F3F3"/>
          </a:solidFill>
          <a:ln w="22225">
            <a:gradFill>
              <a:gsLst>
                <a:gs pos="0">
                  <a:schemeClr val="bg1">
                    <a:lumMod val="8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  <a:effectLst>
            <a:innerShdw blurRad="76200" dist="38100" dir="16200000">
              <a:prstClr val="black">
                <a:alpha val="37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879594" y="1773044"/>
            <a:ext cx="6773429" cy="46905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kumimoji="1" lang="en-US" altLang="zh-CN" dirty="0">
                <a:latin typeface="+mn-ea"/>
              </a:rPr>
              <a:t>1</a:t>
            </a:r>
            <a:r>
              <a:rPr kumimoji="1" lang="zh-CN" altLang="en-US" dirty="0">
                <a:latin typeface="+mn-ea"/>
              </a:rPr>
              <a:t>、公司实行每周六天工作制，上班佩戴工作卡，上下班打卡，工作时间为上午</a:t>
            </a:r>
            <a:r>
              <a:rPr kumimoji="1" lang="en-US" altLang="zh-CN" dirty="0">
                <a:latin typeface="+mn-ea"/>
              </a:rPr>
              <a:t>8:00-12:00</a:t>
            </a:r>
            <a:r>
              <a:rPr kumimoji="1" lang="zh-CN" altLang="en-US" dirty="0">
                <a:latin typeface="+mn-ea"/>
              </a:rPr>
              <a:t>，下午</a:t>
            </a:r>
            <a:r>
              <a:rPr kumimoji="1" lang="en-US" altLang="zh-CN" dirty="0">
                <a:latin typeface="+mn-ea"/>
              </a:rPr>
              <a:t>2</a:t>
            </a:r>
            <a:r>
              <a:rPr kumimoji="1" lang="zh-CN" altLang="en-US" dirty="0">
                <a:latin typeface="+mn-ea"/>
              </a:rPr>
              <a:t>：</a:t>
            </a:r>
            <a:r>
              <a:rPr kumimoji="1" lang="en-US" altLang="zh-CN" dirty="0">
                <a:latin typeface="+mn-ea"/>
              </a:rPr>
              <a:t>00-18</a:t>
            </a:r>
            <a:r>
              <a:rPr kumimoji="1" lang="zh-CN" altLang="en-US" dirty="0">
                <a:latin typeface="+mn-ea"/>
              </a:rPr>
              <a:t>：</a:t>
            </a:r>
            <a:r>
              <a:rPr kumimoji="1" lang="en-US" altLang="zh-CN" dirty="0">
                <a:latin typeface="+mn-ea"/>
              </a:rPr>
              <a:t>00</a:t>
            </a:r>
            <a:r>
              <a:rPr kumimoji="1" lang="zh-CN" altLang="en-US" dirty="0">
                <a:latin typeface="+mn-ea"/>
              </a:rPr>
              <a:t>（春季）， </a:t>
            </a:r>
            <a:r>
              <a:rPr kumimoji="1" lang="en-US" altLang="zh-CN" dirty="0">
                <a:latin typeface="+mn-ea"/>
              </a:rPr>
              <a:t>8:00-12:00</a:t>
            </a:r>
            <a:r>
              <a:rPr kumimoji="1" lang="zh-CN" altLang="en-US" dirty="0">
                <a:latin typeface="+mn-ea"/>
              </a:rPr>
              <a:t>，下午</a:t>
            </a:r>
            <a:r>
              <a:rPr kumimoji="1" lang="en-US" altLang="zh-CN" dirty="0">
                <a:latin typeface="+mn-ea"/>
              </a:rPr>
              <a:t>13</a:t>
            </a:r>
            <a:r>
              <a:rPr kumimoji="1" lang="zh-CN" altLang="en-US" dirty="0">
                <a:latin typeface="+mn-ea"/>
              </a:rPr>
              <a:t>：</a:t>
            </a:r>
            <a:r>
              <a:rPr kumimoji="1" lang="en-US" altLang="zh-CN" dirty="0">
                <a:latin typeface="+mn-ea"/>
              </a:rPr>
              <a:t>30-17</a:t>
            </a:r>
            <a:r>
              <a:rPr kumimoji="1" lang="zh-CN" altLang="en-US" dirty="0">
                <a:latin typeface="+mn-ea"/>
              </a:rPr>
              <a:t>：</a:t>
            </a:r>
            <a:r>
              <a:rPr kumimoji="1" lang="en-US" altLang="zh-CN" dirty="0">
                <a:latin typeface="+mn-ea"/>
              </a:rPr>
              <a:t>30</a:t>
            </a:r>
            <a:r>
              <a:rPr kumimoji="1" lang="zh-CN" altLang="en-US" dirty="0">
                <a:latin typeface="+mn-ea"/>
              </a:rPr>
              <a:t>（夏季），。</a:t>
            </a:r>
            <a:endParaRPr kumimoji="1" lang="zh-CN" altLang="en-US" dirty="0">
              <a:latin typeface="+mn-ea"/>
            </a:endParaRPr>
          </a:p>
          <a:p>
            <a:pPr>
              <a:lnSpc>
                <a:spcPct val="130000"/>
              </a:lnSpc>
            </a:pPr>
            <a:r>
              <a:rPr kumimoji="1" lang="en-US" altLang="zh-CN" dirty="0">
                <a:latin typeface="+mn-ea"/>
              </a:rPr>
              <a:t>2</a:t>
            </a:r>
            <a:r>
              <a:rPr kumimoji="1" lang="zh-CN" altLang="en-US" dirty="0">
                <a:latin typeface="+mn-ea"/>
              </a:rPr>
              <a:t>、遵守公司礼仪，谦和礼貌待人。</a:t>
            </a:r>
            <a:endParaRPr kumimoji="1" lang="zh-CN" altLang="en-US" dirty="0">
              <a:latin typeface="+mn-ea"/>
            </a:endParaRPr>
          </a:p>
          <a:p>
            <a:pPr>
              <a:lnSpc>
                <a:spcPct val="130000"/>
              </a:lnSpc>
            </a:pPr>
            <a:r>
              <a:rPr kumimoji="1" lang="en-US" altLang="zh-CN" dirty="0">
                <a:latin typeface="+mn-ea"/>
              </a:rPr>
              <a:t>3</a:t>
            </a:r>
            <a:r>
              <a:rPr kumimoji="1" lang="zh-CN" altLang="en-US" dirty="0">
                <a:latin typeface="+mn-ea"/>
              </a:rPr>
              <a:t>、工作时间不得擅离职守，禁止聊天、办私事、大声喧哗，不得妨碍他人工作。</a:t>
            </a:r>
            <a:endParaRPr kumimoji="1" lang="zh-CN" altLang="en-US" dirty="0">
              <a:latin typeface="+mn-ea"/>
            </a:endParaRPr>
          </a:p>
          <a:p>
            <a:pPr>
              <a:lnSpc>
                <a:spcPct val="130000"/>
              </a:lnSpc>
            </a:pPr>
            <a:r>
              <a:rPr kumimoji="1" lang="en-US" altLang="zh-CN" dirty="0">
                <a:latin typeface="+mn-ea"/>
              </a:rPr>
              <a:t>4</a:t>
            </a:r>
            <a:r>
              <a:rPr kumimoji="1" lang="zh-CN" altLang="en-US" dirty="0">
                <a:latin typeface="+mn-ea"/>
              </a:rPr>
              <a:t>、办公区内不得吸烟、吃东西。</a:t>
            </a:r>
            <a:endParaRPr kumimoji="1" lang="zh-CN" altLang="en-US" dirty="0">
              <a:latin typeface="+mn-ea"/>
            </a:endParaRPr>
          </a:p>
          <a:p>
            <a:pPr>
              <a:lnSpc>
                <a:spcPct val="130000"/>
              </a:lnSpc>
            </a:pPr>
            <a:r>
              <a:rPr kumimoji="1" lang="en-US" altLang="zh-CN" dirty="0">
                <a:latin typeface="+mn-ea"/>
              </a:rPr>
              <a:t>5</a:t>
            </a:r>
            <a:r>
              <a:rPr kumimoji="1" lang="zh-CN" altLang="en-US" dirty="0">
                <a:latin typeface="+mn-ea"/>
              </a:rPr>
              <a:t>、工作时间衣着得体大方，男士不得穿无袖上装和短裤，女士不得穿太透、太露的衣衫或超短裙、连衣裙；男士头发不盖耳，女士不浓妆艳抹。</a:t>
            </a:r>
            <a:endParaRPr kumimoji="1" lang="zh-CN" altLang="en-US" dirty="0">
              <a:latin typeface="+mn-ea"/>
            </a:endParaRPr>
          </a:p>
          <a:p>
            <a:pPr>
              <a:lnSpc>
                <a:spcPct val="130000"/>
              </a:lnSpc>
            </a:pPr>
            <a:r>
              <a:rPr kumimoji="1" lang="en-US" altLang="zh-CN" dirty="0">
                <a:latin typeface="+mn-ea"/>
              </a:rPr>
              <a:t>6</a:t>
            </a:r>
            <a:r>
              <a:rPr kumimoji="1" lang="zh-CN" altLang="en-US" dirty="0">
                <a:latin typeface="+mn-ea"/>
              </a:rPr>
              <a:t>、接电话时应先致以“您好，</a:t>
            </a:r>
            <a:r>
              <a:rPr kumimoji="1" lang="en-US" altLang="zh-CN" dirty="0">
                <a:latin typeface="+mn-ea"/>
              </a:rPr>
              <a:t>XXX</a:t>
            </a:r>
            <a:r>
              <a:rPr kumimoji="1" lang="zh-CN" altLang="en-US" dirty="0">
                <a:latin typeface="+mn-ea"/>
              </a:rPr>
              <a:t>部</a:t>
            </a:r>
            <a:r>
              <a:rPr kumimoji="1" lang="en-US" altLang="zh-CN" dirty="0">
                <a:latin typeface="+mn-ea"/>
              </a:rPr>
              <a:t>XXX”</a:t>
            </a:r>
            <a:r>
              <a:rPr kumimoji="1" lang="zh-CN" altLang="en-US" dirty="0">
                <a:latin typeface="+mn-ea"/>
              </a:rPr>
              <a:t>，通话要简明扼要，尽量放低声音，以免影响他人工作。</a:t>
            </a:r>
            <a:endParaRPr kumimoji="1" lang="zh-CN" altLang="en-US" dirty="0">
              <a:latin typeface="+mn-ea"/>
            </a:endParaRPr>
          </a:p>
          <a:p>
            <a:endParaRPr lang="zh-CN" altLang="en-US" dirty="0">
              <a:latin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6105" y="1678254"/>
            <a:ext cx="3880635" cy="4527409"/>
          </a:xfrm>
          <a:prstGeom prst="rect">
            <a:avLst/>
          </a:prstGeom>
        </p:spPr>
      </p:pic>
      <p:sp>
        <p:nvSpPr>
          <p:cNvPr id="7" name="任意多边形 6"/>
          <p:cNvSpPr/>
          <p:nvPr/>
        </p:nvSpPr>
        <p:spPr>
          <a:xfrm>
            <a:off x="4886913" y="152758"/>
            <a:ext cx="2196000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公司概况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68239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02     </a:t>
            </a:r>
            <a:r>
              <a:rPr lang="zh-CN" altLang="en-US" dirty="0">
                <a:solidFill>
                  <a:schemeClr val="bg1"/>
                </a:solidFill>
                <a:latin typeface="Impact" panose="020B0806030902050204" pitchFamily="34" charset="0"/>
              </a:rPr>
              <a:t>公司规章制度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340301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03     </a:t>
            </a:r>
            <a:r>
              <a:rPr lang="zh-CN" altLang="en-US" dirty="0">
                <a:latin typeface="Impact" panose="020B0806030902050204" pitchFamily="34" charset="0"/>
              </a:rPr>
              <a:t>员工手册细则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712364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04    </a:t>
            </a:r>
            <a:r>
              <a:rPr lang="zh-CN" altLang="en-US" dirty="0">
                <a:latin typeface="Impact" panose="020B0806030902050204" pitchFamily="34" charset="0"/>
              </a:rPr>
              <a:t>公司礼仪规范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9368" y="188619"/>
            <a:ext cx="2524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Impact" panose="020B0806030902050204" pitchFamily="34" charset="0"/>
              </a:rPr>
              <a:t>此处输入您的企业名称</a:t>
            </a:r>
            <a:endParaRPr lang="zh-CN" altLang="en-US" dirty="0"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19"/>
          <p:cNvSpPr>
            <a:spLocks noChangeAspect="1" noChangeArrowheads="1"/>
          </p:cNvSpPr>
          <p:nvPr/>
        </p:nvSpPr>
        <p:spPr bwMode="auto">
          <a:xfrm flipV="1">
            <a:off x="3483663" y="2885738"/>
            <a:ext cx="1216144" cy="252000"/>
          </a:xfrm>
          <a:prstGeom prst="rightArrow">
            <a:avLst>
              <a:gd name="adj1" fmla="val 50000"/>
              <a:gd name="adj2" fmla="val 12065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</a:gradFill>
          <a:ln w="25400" cap="flat" cmpd="sng" algn="ctr">
            <a:noFill/>
            <a:prstDash val="solid"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zh-CN" altLang="en-US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901653" y="2506157"/>
            <a:ext cx="2371635" cy="1011163"/>
            <a:chOff x="1264249" y="1720886"/>
            <a:chExt cx="2794795" cy="685439"/>
          </a:xfrm>
        </p:grpSpPr>
        <p:grpSp>
          <p:nvGrpSpPr>
            <p:cNvPr id="2" name="组合 1"/>
            <p:cNvGrpSpPr/>
            <p:nvPr/>
          </p:nvGrpSpPr>
          <p:grpSpPr>
            <a:xfrm>
              <a:off x="1264249" y="1720886"/>
              <a:ext cx="2794795" cy="685439"/>
              <a:chOff x="1264249" y="1497866"/>
              <a:chExt cx="2794795" cy="685439"/>
            </a:xfrm>
          </p:grpSpPr>
          <p:sp>
            <p:nvSpPr>
              <p:cNvPr id="9" name="椭圆 33"/>
              <p:cNvSpPr/>
              <p:nvPr/>
            </p:nvSpPr>
            <p:spPr>
              <a:xfrm>
                <a:off x="1264249" y="1497866"/>
                <a:ext cx="2794795" cy="685439"/>
              </a:xfrm>
              <a:prstGeom prst="roundRect">
                <a:avLst/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>
                <a:outerShdw blurRad="190500" dist="889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10" name="椭圆 34"/>
              <p:cNvSpPr/>
              <p:nvPr/>
            </p:nvSpPr>
            <p:spPr>
              <a:xfrm>
                <a:off x="1316068" y="1545560"/>
                <a:ext cx="2664000" cy="594344"/>
              </a:xfrm>
              <a:prstGeom prst="roundRect">
                <a:avLst/>
              </a:prstGeom>
              <a:solidFill>
                <a:schemeClr val="accent1"/>
              </a:solidFill>
              <a:ln w="25400" cap="flat" cmpd="sng" algn="ctr">
                <a:gradFill flip="none" rotWithShape="1"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/>
                    </a:gs>
                  </a:gsLst>
                  <a:lin ang="2700000" scaled="1"/>
                  <a:tileRect/>
                </a:gradFill>
                <a:prstDash val="solid"/>
              </a:ln>
              <a:effectLst>
                <a:innerShdw blurRad="88900" dist="38100" dir="13500000">
                  <a:prstClr val="black">
                    <a:alpha val="40000"/>
                  </a:prstClr>
                </a:innerShdw>
              </a:effectLst>
            </p:spPr>
            <p:txBody>
              <a:bodyPr rtlCol="0" anchor="ctr"/>
              <a:lstStyle/>
              <a:p>
                <a:pPr algn="ctr"/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19" name="文本框 18"/>
            <p:cNvSpPr txBox="1"/>
            <p:nvPr/>
          </p:nvSpPr>
          <p:spPr>
            <a:xfrm>
              <a:off x="1616577" y="1884648"/>
              <a:ext cx="2113626" cy="396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bg1"/>
                  </a:solidFill>
                </a:rPr>
                <a:t>第一月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910182" y="2506157"/>
            <a:ext cx="2371635" cy="1011163"/>
            <a:chOff x="1264249" y="1720886"/>
            <a:chExt cx="2794795" cy="685439"/>
          </a:xfrm>
        </p:grpSpPr>
        <p:grpSp>
          <p:nvGrpSpPr>
            <p:cNvPr id="26" name="组合 25"/>
            <p:cNvGrpSpPr/>
            <p:nvPr/>
          </p:nvGrpSpPr>
          <p:grpSpPr>
            <a:xfrm>
              <a:off x="1264249" y="1720886"/>
              <a:ext cx="2794795" cy="685439"/>
              <a:chOff x="1264249" y="1497866"/>
              <a:chExt cx="2794795" cy="685439"/>
            </a:xfrm>
          </p:grpSpPr>
          <p:sp>
            <p:nvSpPr>
              <p:cNvPr id="30" name="椭圆 33"/>
              <p:cNvSpPr/>
              <p:nvPr/>
            </p:nvSpPr>
            <p:spPr>
              <a:xfrm>
                <a:off x="1264249" y="1497866"/>
                <a:ext cx="2794795" cy="685439"/>
              </a:xfrm>
              <a:prstGeom prst="roundRect">
                <a:avLst/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>
                <a:outerShdw blurRad="190500" dist="889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33" name="椭圆 34"/>
              <p:cNvSpPr/>
              <p:nvPr/>
            </p:nvSpPr>
            <p:spPr>
              <a:xfrm>
                <a:off x="1316068" y="1545560"/>
                <a:ext cx="2664000" cy="594344"/>
              </a:xfrm>
              <a:prstGeom prst="roundRect">
                <a:avLst/>
              </a:prstGeom>
              <a:solidFill>
                <a:schemeClr val="accent1"/>
              </a:solidFill>
              <a:ln w="25400" cap="flat" cmpd="sng" algn="ctr">
                <a:gradFill flip="none" rotWithShape="1"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/>
                    </a:gs>
                  </a:gsLst>
                  <a:lin ang="2700000" scaled="1"/>
                  <a:tileRect/>
                </a:gradFill>
                <a:prstDash val="solid"/>
              </a:ln>
              <a:effectLst>
                <a:innerShdw blurRad="88900" dist="38100" dir="13500000">
                  <a:prstClr val="black">
                    <a:alpha val="40000"/>
                  </a:prstClr>
                </a:innerShdw>
              </a:effectLst>
            </p:spPr>
            <p:txBody>
              <a:bodyPr rtlCol="0" anchor="ctr"/>
              <a:lstStyle/>
              <a:p>
                <a:pPr algn="ctr"/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28" name="文本框 27"/>
            <p:cNvSpPr txBox="1"/>
            <p:nvPr/>
          </p:nvSpPr>
          <p:spPr>
            <a:xfrm>
              <a:off x="1616577" y="1884648"/>
              <a:ext cx="2113626" cy="396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bg1"/>
                  </a:solidFill>
                </a:rPr>
                <a:t>第二月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sp>
        <p:nvSpPr>
          <p:cNvPr id="35" name="AutoShape 19"/>
          <p:cNvSpPr>
            <a:spLocks noChangeAspect="1" noChangeArrowheads="1"/>
          </p:cNvSpPr>
          <p:nvPr/>
        </p:nvSpPr>
        <p:spPr bwMode="auto">
          <a:xfrm flipV="1">
            <a:off x="7492193" y="2885738"/>
            <a:ext cx="1216144" cy="252000"/>
          </a:xfrm>
          <a:prstGeom prst="rightArrow">
            <a:avLst>
              <a:gd name="adj1" fmla="val 50000"/>
              <a:gd name="adj2" fmla="val 12065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/>
              </a:gs>
            </a:gsLst>
            <a:lin ang="2700000" scaled="1"/>
          </a:gradFill>
          <a:ln w="25400" cap="flat" cmpd="sng" algn="ctr">
            <a:noFill/>
            <a:prstDash val="solid"/>
          </a:ln>
          <a:effectLst>
            <a:outerShdw blurRad="190500" dist="88900" dir="2700000" algn="tl" rotWithShape="0">
              <a:prstClr val="black">
                <a:alpha val="3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zh-CN" altLang="en-US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8918713" y="2506157"/>
            <a:ext cx="2371635" cy="1011163"/>
            <a:chOff x="1264249" y="1720886"/>
            <a:chExt cx="2794795" cy="685439"/>
          </a:xfrm>
        </p:grpSpPr>
        <p:grpSp>
          <p:nvGrpSpPr>
            <p:cNvPr id="37" name="组合 36"/>
            <p:cNvGrpSpPr/>
            <p:nvPr/>
          </p:nvGrpSpPr>
          <p:grpSpPr>
            <a:xfrm>
              <a:off x="1264249" y="1720886"/>
              <a:ext cx="2794795" cy="685439"/>
              <a:chOff x="1264249" y="1497866"/>
              <a:chExt cx="2794795" cy="685439"/>
            </a:xfrm>
          </p:grpSpPr>
          <p:sp>
            <p:nvSpPr>
              <p:cNvPr id="39" name="椭圆 33"/>
              <p:cNvSpPr/>
              <p:nvPr/>
            </p:nvSpPr>
            <p:spPr>
              <a:xfrm>
                <a:off x="1264249" y="1497866"/>
                <a:ext cx="2794795" cy="685439"/>
              </a:xfrm>
              <a:prstGeom prst="roundRect">
                <a:avLst/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8100000" scaled="0"/>
              </a:gradFill>
              <a:ln w="25400" cap="flat" cmpd="sng" algn="ctr">
                <a:noFill/>
                <a:prstDash val="solid"/>
              </a:ln>
              <a:effectLst>
                <a:outerShdw blurRad="190500" dist="88900" dir="2700000" algn="tl" rotWithShape="0">
                  <a:prstClr val="black">
                    <a:alpha val="30000"/>
                  </a:prstClr>
                </a:outerShdw>
              </a:effectLst>
            </p:spPr>
            <p:txBody>
              <a:bodyPr wrap="square" rtlCol="0" anchor="ctr">
                <a:noAutofit/>
              </a:bodyPr>
              <a:lstStyle/>
              <a:p>
                <a:pPr algn="ctr">
                  <a:defRPr/>
                </a:pPr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  <p:sp>
            <p:nvSpPr>
              <p:cNvPr id="40" name="椭圆 34"/>
              <p:cNvSpPr/>
              <p:nvPr/>
            </p:nvSpPr>
            <p:spPr>
              <a:xfrm>
                <a:off x="1316068" y="1545560"/>
                <a:ext cx="2664000" cy="594344"/>
              </a:xfrm>
              <a:prstGeom prst="roundRect">
                <a:avLst/>
              </a:prstGeom>
              <a:solidFill>
                <a:schemeClr val="accent1"/>
              </a:solidFill>
              <a:ln w="25400" cap="flat" cmpd="sng" algn="ctr">
                <a:gradFill flip="none" rotWithShape="1">
                  <a:gsLst>
                    <a:gs pos="0">
                      <a:sysClr val="window" lastClr="FFFFFF">
                        <a:lumMod val="85000"/>
                      </a:sysClr>
                    </a:gs>
                    <a:gs pos="100000">
                      <a:sysClr val="window" lastClr="FFFFFF"/>
                    </a:gs>
                  </a:gsLst>
                  <a:lin ang="2700000" scaled="1"/>
                  <a:tileRect/>
                </a:gradFill>
                <a:prstDash val="solid"/>
              </a:ln>
              <a:effectLst>
                <a:innerShdw blurRad="88900" dist="38100" dir="13500000">
                  <a:prstClr val="black">
                    <a:alpha val="40000"/>
                  </a:prstClr>
                </a:innerShdw>
              </a:effectLst>
            </p:spPr>
            <p:txBody>
              <a:bodyPr rtlCol="0" anchor="ctr"/>
              <a:lstStyle/>
              <a:p>
                <a:pPr algn="ctr"/>
                <a:endParaRPr lang="zh-CN" altLang="en-US" kern="0">
                  <a:solidFill>
                    <a:sysClr val="window" lastClr="FFFFFF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  <p:sp>
          <p:nvSpPr>
            <p:cNvPr id="38" name="文本框 37"/>
            <p:cNvSpPr txBox="1"/>
            <p:nvPr/>
          </p:nvSpPr>
          <p:spPr>
            <a:xfrm>
              <a:off x="1616577" y="1884648"/>
              <a:ext cx="2113626" cy="3964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200" dirty="0">
                  <a:solidFill>
                    <a:schemeClr val="bg1"/>
                  </a:solidFill>
                </a:rPr>
                <a:t>第三月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sp>
        <p:nvSpPr>
          <p:cNvPr id="41" name="文本框 40"/>
          <p:cNvSpPr txBox="1"/>
          <p:nvPr/>
        </p:nvSpPr>
        <p:spPr>
          <a:xfrm>
            <a:off x="526976" y="4187679"/>
            <a:ext cx="3140919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/>
              <a:t>参加培训熟悉相关制度</a:t>
            </a:r>
            <a:endParaRPr lang="zh-CN" altLang="en-US" dirty="0"/>
          </a:p>
        </p:txBody>
      </p:sp>
      <p:sp>
        <p:nvSpPr>
          <p:cNvPr id="42" name="文本框 41"/>
          <p:cNvSpPr txBox="1"/>
          <p:nvPr/>
        </p:nvSpPr>
        <p:spPr>
          <a:xfrm>
            <a:off x="4514017" y="4042715"/>
            <a:ext cx="3140919" cy="729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/>
              <a:t>进入工作角色掌握</a:t>
            </a:r>
            <a:endParaRPr lang="en-US" altLang="zh-CN" dirty="0"/>
          </a:p>
          <a:p>
            <a:pPr algn="ctr">
              <a:lnSpc>
                <a:spcPct val="120000"/>
              </a:lnSpc>
            </a:pPr>
            <a:r>
              <a:rPr lang="zh-CN" altLang="en-US" dirty="0"/>
              <a:t>个人工作的主要工具</a:t>
            </a:r>
            <a:endParaRPr lang="zh-CN" altLang="en-US" dirty="0"/>
          </a:p>
        </p:txBody>
      </p:sp>
      <p:sp>
        <p:nvSpPr>
          <p:cNvPr id="43" name="文本框 42"/>
          <p:cNvSpPr txBox="1"/>
          <p:nvPr/>
        </p:nvSpPr>
        <p:spPr>
          <a:xfrm>
            <a:off x="8544036" y="4035073"/>
            <a:ext cx="3140919" cy="729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/>
              <a:t>独立承担工作任务</a:t>
            </a:r>
            <a:endParaRPr lang="en-US" altLang="zh-CN" dirty="0"/>
          </a:p>
          <a:p>
            <a:pPr algn="ctr">
              <a:lnSpc>
                <a:spcPct val="120000"/>
              </a:lnSpc>
            </a:pPr>
            <a:r>
              <a:rPr lang="zh-CN" altLang="en-US" dirty="0"/>
              <a:t>参加转正考察</a:t>
            </a:r>
            <a:endParaRPr lang="zh-CN" altLang="en-US" dirty="0"/>
          </a:p>
        </p:txBody>
      </p:sp>
      <p:sp>
        <p:nvSpPr>
          <p:cNvPr id="44" name="文本框 43"/>
          <p:cNvSpPr txBox="1"/>
          <p:nvPr/>
        </p:nvSpPr>
        <p:spPr>
          <a:xfrm>
            <a:off x="1268731" y="5468778"/>
            <a:ext cx="9654538" cy="962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/>
              <a:t>在员工进入部门后的第三个月，除了逐渐具备独立工作任务的能力以外，还要参加</a:t>
            </a:r>
            <a:endParaRPr lang="en-US" altLang="zh-CN" sz="2000" dirty="0"/>
          </a:p>
          <a:p>
            <a:pPr algn="ctr">
              <a:lnSpc>
                <a:spcPct val="150000"/>
              </a:lnSpc>
            </a:pPr>
            <a:r>
              <a:rPr lang="zh-CN" altLang="en-US" sz="2000" dirty="0"/>
              <a:t>考察综合评定结果与新员工的转正结果挂钩。</a:t>
            </a:r>
            <a:endParaRPr lang="zh-CN" altLang="en-US" sz="2000" dirty="0"/>
          </a:p>
        </p:txBody>
      </p:sp>
      <p:sp>
        <p:nvSpPr>
          <p:cNvPr id="27" name="任意多边形 26"/>
          <p:cNvSpPr/>
          <p:nvPr/>
        </p:nvSpPr>
        <p:spPr>
          <a:xfrm>
            <a:off x="4886913" y="152758"/>
            <a:ext cx="2196000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公司概况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4968239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02     </a:t>
            </a:r>
            <a:r>
              <a:rPr lang="zh-CN" altLang="en-US" dirty="0">
                <a:solidFill>
                  <a:schemeClr val="bg1"/>
                </a:solidFill>
                <a:latin typeface="Impact" panose="020B0806030902050204" pitchFamily="34" charset="0"/>
              </a:rPr>
              <a:t>公司规章制度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340301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03     </a:t>
            </a:r>
            <a:r>
              <a:rPr lang="zh-CN" altLang="en-US" dirty="0">
                <a:latin typeface="Impact" panose="020B0806030902050204" pitchFamily="34" charset="0"/>
              </a:rPr>
              <a:t>员工手册细则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712364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04    </a:t>
            </a:r>
            <a:r>
              <a:rPr lang="zh-CN" altLang="en-US" dirty="0">
                <a:latin typeface="Impact" panose="020B0806030902050204" pitchFamily="34" charset="0"/>
              </a:rPr>
              <a:t>公司礼仪规范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109368" y="188619"/>
            <a:ext cx="2524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Impact" panose="020B0806030902050204" pitchFamily="34" charset="0"/>
              </a:rPr>
              <a:t>此处输入您的企业名称</a:t>
            </a:r>
            <a:endParaRPr lang="zh-CN" altLang="en-US" dirty="0"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416052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381331" y="4605494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4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cs typeface="Times New Roman" panose="02020603050405020304" pitchFamily="18" charset="0"/>
              </a:rPr>
              <a:t>员工手册细则</a:t>
            </a:r>
            <a:endParaRPr lang="zh-CN" altLang="zh-CN" sz="48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12" name="TextBox 23"/>
          <p:cNvSpPr txBox="1"/>
          <p:nvPr/>
        </p:nvSpPr>
        <p:spPr bwMode="auto">
          <a:xfrm>
            <a:off x="5436333" y="5566461"/>
            <a:ext cx="172354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81000" indent="-381000">
              <a:buFont typeface="Wingdings" panose="05000000000000000000" pitchFamily="2" charset="2"/>
              <a:buChar char="ü"/>
              <a:defRPr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</a:rPr>
              <a:t>添加文字一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</a:endParaRPr>
          </a:p>
        </p:txBody>
      </p:sp>
      <p:sp>
        <p:nvSpPr>
          <p:cNvPr id="13" name="TextBox 24"/>
          <p:cNvSpPr txBox="1"/>
          <p:nvPr/>
        </p:nvSpPr>
        <p:spPr bwMode="auto">
          <a:xfrm>
            <a:off x="5436333" y="6002494"/>
            <a:ext cx="172354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81000" indent="-381000">
              <a:buFont typeface="Wingdings" panose="05000000000000000000" pitchFamily="2" charset="2"/>
              <a:buChar char="ü"/>
              <a:defRPr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</a:rPr>
              <a:t>添加文字二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</a:endParaRPr>
          </a:p>
        </p:txBody>
      </p:sp>
      <p:sp>
        <p:nvSpPr>
          <p:cNvPr id="18" name="TextBox 23"/>
          <p:cNvSpPr txBox="1"/>
          <p:nvPr/>
        </p:nvSpPr>
        <p:spPr bwMode="auto">
          <a:xfrm>
            <a:off x="7254085" y="5566461"/>
            <a:ext cx="172354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81000" indent="-381000">
              <a:buFont typeface="Wingdings" panose="05000000000000000000" pitchFamily="2" charset="2"/>
              <a:buChar char="ü"/>
              <a:defRPr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</a:rPr>
              <a:t>添加文字三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</a:endParaRPr>
          </a:p>
        </p:txBody>
      </p:sp>
      <p:sp>
        <p:nvSpPr>
          <p:cNvPr id="19" name="TextBox 24"/>
          <p:cNvSpPr txBox="1"/>
          <p:nvPr/>
        </p:nvSpPr>
        <p:spPr bwMode="auto">
          <a:xfrm>
            <a:off x="7254085" y="6002493"/>
            <a:ext cx="172354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81000" indent="-381000">
              <a:buFont typeface="Wingdings" panose="05000000000000000000" pitchFamily="2" charset="2"/>
              <a:buChar char="ü"/>
              <a:defRPr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</a:rPr>
              <a:t>添加文字四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</a:endParaRPr>
          </a:p>
        </p:txBody>
      </p:sp>
      <p:sp>
        <p:nvSpPr>
          <p:cNvPr id="22" name="平行四边形 2"/>
          <p:cNvSpPr/>
          <p:nvPr/>
        </p:nvSpPr>
        <p:spPr>
          <a:xfrm>
            <a:off x="1033778" y="0"/>
            <a:ext cx="4912305" cy="6544733"/>
          </a:xfrm>
          <a:custGeom>
            <a:avLst/>
            <a:gdLst>
              <a:gd name="connsiteX0" fmla="*/ 0 w 3403218"/>
              <a:gd name="connsiteY0" fmla="*/ 4613251 h 4613251"/>
              <a:gd name="connsiteX1" fmla="*/ 850805 w 3403218"/>
              <a:gd name="connsiteY1" fmla="*/ 0 h 4613251"/>
              <a:gd name="connsiteX2" fmla="*/ 3403218 w 3403218"/>
              <a:gd name="connsiteY2" fmla="*/ 0 h 4613251"/>
              <a:gd name="connsiteX3" fmla="*/ 2552414 w 3403218"/>
              <a:gd name="connsiteY3" fmla="*/ 4613251 h 4613251"/>
              <a:gd name="connsiteX4" fmla="*/ 0 w 3403218"/>
              <a:gd name="connsiteY4" fmla="*/ 4613251 h 4613251"/>
              <a:gd name="connsiteX0-1" fmla="*/ 0 w 4427621"/>
              <a:gd name="connsiteY0-2" fmla="*/ 4592626 h 4613251"/>
              <a:gd name="connsiteX1-3" fmla="*/ 1875208 w 4427621"/>
              <a:gd name="connsiteY1-4" fmla="*/ 0 h 4613251"/>
              <a:gd name="connsiteX2-5" fmla="*/ 4427621 w 4427621"/>
              <a:gd name="connsiteY2-6" fmla="*/ 0 h 4613251"/>
              <a:gd name="connsiteX3-7" fmla="*/ 3576817 w 4427621"/>
              <a:gd name="connsiteY3-8" fmla="*/ 4613251 h 4613251"/>
              <a:gd name="connsiteX4-9" fmla="*/ 0 w 4427621"/>
              <a:gd name="connsiteY4-10" fmla="*/ 4592626 h 4613251"/>
              <a:gd name="connsiteX0-11" fmla="*/ 0 w 4427621"/>
              <a:gd name="connsiteY0-12" fmla="*/ 4592626 h 4606376"/>
              <a:gd name="connsiteX1-13" fmla="*/ 1875208 w 4427621"/>
              <a:gd name="connsiteY1-14" fmla="*/ 0 h 4606376"/>
              <a:gd name="connsiteX2-15" fmla="*/ 4427621 w 4427621"/>
              <a:gd name="connsiteY2-16" fmla="*/ 0 h 4606376"/>
              <a:gd name="connsiteX3-17" fmla="*/ 2628041 w 4427621"/>
              <a:gd name="connsiteY3-18" fmla="*/ 4606376 h 4606376"/>
              <a:gd name="connsiteX4-19" fmla="*/ 0 w 4427621"/>
              <a:gd name="connsiteY4-20" fmla="*/ 4592626 h 46063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427621" h="4606376">
                <a:moveTo>
                  <a:pt x="0" y="4592626"/>
                </a:moveTo>
                <a:lnTo>
                  <a:pt x="1875208" y="0"/>
                </a:lnTo>
                <a:lnTo>
                  <a:pt x="4427621" y="0"/>
                </a:lnTo>
                <a:lnTo>
                  <a:pt x="2628041" y="4606376"/>
                </a:lnTo>
                <a:lnTo>
                  <a:pt x="0" y="4592626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23" name="平行四边形 2"/>
          <p:cNvSpPr/>
          <p:nvPr/>
        </p:nvSpPr>
        <p:spPr>
          <a:xfrm>
            <a:off x="4223253" y="2910418"/>
            <a:ext cx="1477088" cy="3634316"/>
          </a:xfrm>
          <a:custGeom>
            <a:avLst/>
            <a:gdLst>
              <a:gd name="connsiteX0" fmla="*/ 0 w 3403218"/>
              <a:gd name="connsiteY0" fmla="*/ 4613251 h 4613251"/>
              <a:gd name="connsiteX1" fmla="*/ 850805 w 3403218"/>
              <a:gd name="connsiteY1" fmla="*/ 0 h 4613251"/>
              <a:gd name="connsiteX2" fmla="*/ 3403218 w 3403218"/>
              <a:gd name="connsiteY2" fmla="*/ 0 h 4613251"/>
              <a:gd name="connsiteX3" fmla="*/ 2552414 w 3403218"/>
              <a:gd name="connsiteY3" fmla="*/ 4613251 h 4613251"/>
              <a:gd name="connsiteX4" fmla="*/ 0 w 3403218"/>
              <a:gd name="connsiteY4" fmla="*/ 4613251 h 4613251"/>
              <a:gd name="connsiteX0-1" fmla="*/ 0 w 4427621"/>
              <a:gd name="connsiteY0-2" fmla="*/ 4592626 h 4613251"/>
              <a:gd name="connsiteX1-3" fmla="*/ 1875208 w 4427621"/>
              <a:gd name="connsiteY1-4" fmla="*/ 0 h 4613251"/>
              <a:gd name="connsiteX2-5" fmla="*/ 4427621 w 4427621"/>
              <a:gd name="connsiteY2-6" fmla="*/ 0 h 4613251"/>
              <a:gd name="connsiteX3-7" fmla="*/ 3576817 w 4427621"/>
              <a:gd name="connsiteY3-8" fmla="*/ 4613251 h 4613251"/>
              <a:gd name="connsiteX4-9" fmla="*/ 0 w 4427621"/>
              <a:gd name="connsiteY4-10" fmla="*/ 4592626 h 4613251"/>
              <a:gd name="connsiteX0-11" fmla="*/ 0 w 4427621"/>
              <a:gd name="connsiteY0-12" fmla="*/ 4592626 h 4606376"/>
              <a:gd name="connsiteX1-13" fmla="*/ 1875208 w 4427621"/>
              <a:gd name="connsiteY1-14" fmla="*/ 0 h 4606376"/>
              <a:gd name="connsiteX2-15" fmla="*/ 4427621 w 4427621"/>
              <a:gd name="connsiteY2-16" fmla="*/ 0 h 4606376"/>
              <a:gd name="connsiteX3-17" fmla="*/ 2628041 w 4427621"/>
              <a:gd name="connsiteY3-18" fmla="*/ 4606376 h 4606376"/>
              <a:gd name="connsiteX4-19" fmla="*/ 0 w 4427621"/>
              <a:gd name="connsiteY4-20" fmla="*/ 4592626 h 4606376"/>
              <a:gd name="connsiteX0-21" fmla="*/ 0 w 9661037"/>
              <a:gd name="connsiteY0-22" fmla="*/ 7990952 h 8004702"/>
              <a:gd name="connsiteX1-23" fmla="*/ 1875208 w 9661037"/>
              <a:gd name="connsiteY1-24" fmla="*/ 3398326 h 8004702"/>
              <a:gd name="connsiteX2-25" fmla="*/ 9661037 w 9661037"/>
              <a:gd name="connsiteY2-26" fmla="*/ 0 h 8004702"/>
              <a:gd name="connsiteX3-27" fmla="*/ 2628041 w 9661037"/>
              <a:gd name="connsiteY3-28" fmla="*/ 8004702 h 8004702"/>
              <a:gd name="connsiteX4-29" fmla="*/ 0 w 9661037"/>
              <a:gd name="connsiteY4-30" fmla="*/ 7990952 h 8004702"/>
              <a:gd name="connsiteX0-31" fmla="*/ 0 w 9661037"/>
              <a:gd name="connsiteY0-32" fmla="*/ 7990952 h 8004702"/>
              <a:gd name="connsiteX1-33" fmla="*/ 7357832 w 9661037"/>
              <a:gd name="connsiteY1-34" fmla="*/ 21511 h 8004702"/>
              <a:gd name="connsiteX2-35" fmla="*/ 9661037 w 9661037"/>
              <a:gd name="connsiteY2-36" fmla="*/ 0 h 8004702"/>
              <a:gd name="connsiteX3-37" fmla="*/ 2628041 w 9661037"/>
              <a:gd name="connsiteY3-38" fmla="*/ 8004702 h 8004702"/>
              <a:gd name="connsiteX4-39" fmla="*/ 0 w 9661037"/>
              <a:gd name="connsiteY4-40" fmla="*/ 7990952 h 8004702"/>
              <a:gd name="connsiteX0-41" fmla="*/ 0 w 9661037"/>
              <a:gd name="connsiteY0-42" fmla="*/ 7990952 h 8004702"/>
              <a:gd name="connsiteX1-43" fmla="*/ 7108622 w 9661037"/>
              <a:gd name="connsiteY1-44" fmla="*/ 3 h 8004702"/>
              <a:gd name="connsiteX2-45" fmla="*/ 9661037 w 9661037"/>
              <a:gd name="connsiteY2-46" fmla="*/ 0 h 8004702"/>
              <a:gd name="connsiteX3-47" fmla="*/ 2628041 w 9661037"/>
              <a:gd name="connsiteY3-48" fmla="*/ 8004702 h 8004702"/>
              <a:gd name="connsiteX4-49" fmla="*/ 0 w 9661037"/>
              <a:gd name="connsiteY4-50" fmla="*/ 7990952 h 80047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661037" h="8004702">
                <a:moveTo>
                  <a:pt x="0" y="7990952"/>
                </a:moveTo>
                <a:lnTo>
                  <a:pt x="7108622" y="3"/>
                </a:lnTo>
                <a:lnTo>
                  <a:pt x="9661037" y="0"/>
                </a:lnTo>
                <a:lnTo>
                  <a:pt x="2628041" y="8004702"/>
                </a:lnTo>
                <a:lnTo>
                  <a:pt x="0" y="7990952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平行四边形 2"/>
          <p:cNvSpPr/>
          <p:nvPr/>
        </p:nvSpPr>
        <p:spPr>
          <a:xfrm>
            <a:off x="782880" y="1"/>
            <a:ext cx="2044907" cy="2461684"/>
          </a:xfrm>
          <a:custGeom>
            <a:avLst/>
            <a:gdLst>
              <a:gd name="connsiteX0" fmla="*/ 0 w 3403218"/>
              <a:gd name="connsiteY0" fmla="*/ 4613251 h 4613251"/>
              <a:gd name="connsiteX1" fmla="*/ 850805 w 3403218"/>
              <a:gd name="connsiteY1" fmla="*/ 0 h 4613251"/>
              <a:gd name="connsiteX2" fmla="*/ 3403218 w 3403218"/>
              <a:gd name="connsiteY2" fmla="*/ 0 h 4613251"/>
              <a:gd name="connsiteX3" fmla="*/ 2552414 w 3403218"/>
              <a:gd name="connsiteY3" fmla="*/ 4613251 h 4613251"/>
              <a:gd name="connsiteX4" fmla="*/ 0 w 3403218"/>
              <a:gd name="connsiteY4" fmla="*/ 4613251 h 4613251"/>
              <a:gd name="connsiteX0-1" fmla="*/ 0 w 4427621"/>
              <a:gd name="connsiteY0-2" fmla="*/ 4592626 h 4613251"/>
              <a:gd name="connsiteX1-3" fmla="*/ 1875208 w 4427621"/>
              <a:gd name="connsiteY1-4" fmla="*/ 0 h 4613251"/>
              <a:gd name="connsiteX2-5" fmla="*/ 4427621 w 4427621"/>
              <a:gd name="connsiteY2-6" fmla="*/ 0 h 4613251"/>
              <a:gd name="connsiteX3-7" fmla="*/ 3576817 w 4427621"/>
              <a:gd name="connsiteY3-8" fmla="*/ 4613251 h 4613251"/>
              <a:gd name="connsiteX4-9" fmla="*/ 0 w 4427621"/>
              <a:gd name="connsiteY4-10" fmla="*/ 4592626 h 4613251"/>
              <a:gd name="connsiteX0-11" fmla="*/ 0 w 4427621"/>
              <a:gd name="connsiteY0-12" fmla="*/ 4592626 h 4606376"/>
              <a:gd name="connsiteX1-13" fmla="*/ 1875208 w 4427621"/>
              <a:gd name="connsiteY1-14" fmla="*/ 0 h 4606376"/>
              <a:gd name="connsiteX2-15" fmla="*/ 4427621 w 4427621"/>
              <a:gd name="connsiteY2-16" fmla="*/ 0 h 4606376"/>
              <a:gd name="connsiteX3-17" fmla="*/ 2628041 w 4427621"/>
              <a:gd name="connsiteY3-18" fmla="*/ 4606376 h 4606376"/>
              <a:gd name="connsiteX4-19" fmla="*/ 0 w 4427621"/>
              <a:gd name="connsiteY4-20" fmla="*/ 4592626 h 46063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427621" h="4606376">
                <a:moveTo>
                  <a:pt x="0" y="4592626"/>
                </a:moveTo>
                <a:lnTo>
                  <a:pt x="1875208" y="0"/>
                </a:lnTo>
                <a:lnTo>
                  <a:pt x="4427621" y="0"/>
                </a:lnTo>
                <a:lnTo>
                  <a:pt x="2628041" y="4606376"/>
                </a:lnTo>
                <a:lnTo>
                  <a:pt x="0" y="4592626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25" name="平行四边形 2"/>
          <p:cNvSpPr/>
          <p:nvPr/>
        </p:nvSpPr>
        <p:spPr>
          <a:xfrm>
            <a:off x="950775" y="2123018"/>
            <a:ext cx="733827" cy="933449"/>
          </a:xfrm>
          <a:custGeom>
            <a:avLst/>
            <a:gdLst>
              <a:gd name="connsiteX0" fmla="*/ 0 w 3403218"/>
              <a:gd name="connsiteY0" fmla="*/ 4613251 h 4613251"/>
              <a:gd name="connsiteX1" fmla="*/ 850805 w 3403218"/>
              <a:gd name="connsiteY1" fmla="*/ 0 h 4613251"/>
              <a:gd name="connsiteX2" fmla="*/ 3403218 w 3403218"/>
              <a:gd name="connsiteY2" fmla="*/ 0 h 4613251"/>
              <a:gd name="connsiteX3" fmla="*/ 2552414 w 3403218"/>
              <a:gd name="connsiteY3" fmla="*/ 4613251 h 4613251"/>
              <a:gd name="connsiteX4" fmla="*/ 0 w 3403218"/>
              <a:gd name="connsiteY4" fmla="*/ 4613251 h 4613251"/>
              <a:gd name="connsiteX0-1" fmla="*/ 0 w 4427621"/>
              <a:gd name="connsiteY0-2" fmla="*/ 4592626 h 4613251"/>
              <a:gd name="connsiteX1-3" fmla="*/ 1875208 w 4427621"/>
              <a:gd name="connsiteY1-4" fmla="*/ 0 h 4613251"/>
              <a:gd name="connsiteX2-5" fmla="*/ 4427621 w 4427621"/>
              <a:gd name="connsiteY2-6" fmla="*/ 0 h 4613251"/>
              <a:gd name="connsiteX3-7" fmla="*/ 3576817 w 4427621"/>
              <a:gd name="connsiteY3-8" fmla="*/ 4613251 h 4613251"/>
              <a:gd name="connsiteX4-9" fmla="*/ 0 w 4427621"/>
              <a:gd name="connsiteY4-10" fmla="*/ 4592626 h 4613251"/>
              <a:gd name="connsiteX0-11" fmla="*/ 0 w 4427621"/>
              <a:gd name="connsiteY0-12" fmla="*/ 4592626 h 4606376"/>
              <a:gd name="connsiteX1-13" fmla="*/ 1875208 w 4427621"/>
              <a:gd name="connsiteY1-14" fmla="*/ 0 h 4606376"/>
              <a:gd name="connsiteX2-15" fmla="*/ 4427621 w 4427621"/>
              <a:gd name="connsiteY2-16" fmla="*/ 0 h 4606376"/>
              <a:gd name="connsiteX3-17" fmla="*/ 2628041 w 4427621"/>
              <a:gd name="connsiteY3-18" fmla="*/ 4606376 h 4606376"/>
              <a:gd name="connsiteX4-19" fmla="*/ 0 w 4427621"/>
              <a:gd name="connsiteY4-20" fmla="*/ 4592626 h 4606376"/>
              <a:gd name="connsiteX0-21" fmla="*/ 0 w 4688885"/>
              <a:gd name="connsiteY0-22" fmla="*/ 4592626 h 4606376"/>
              <a:gd name="connsiteX1-23" fmla="*/ 1875208 w 4688885"/>
              <a:gd name="connsiteY1-24" fmla="*/ 0 h 4606376"/>
              <a:gd name="connsiteX2-25" fmla="*/ 4688885 w 4688885"/>
              <a:gd name="connsiteY2-26" fmla="*/ 215805 h 4606376"/>
              <a:gd name="connsiteX3-27" fmla="*/ 2628041 w 4688885"/>
              <a:gd name="connsiteY3-28" fmla="*/ 4606376 h 4606376"/>
              <a:gd name="connsiteX4-29" fmla="*/ 0 w 4688885"/>
              <a:gd name="connsiteY4-30" fmla="*/ 4592626 h 4606376"/>
              <a:gd name="connsiteX0-31" fmla="*/ 0 w 4688885"/>
              <a:gd name="connsiteY0-32" fmla="*/ 4376821 h 4390571"/>
              <a:gd name="connsiteX1-33" fmla="*/ 1979717 w 4688885"/>
              <a:gd name="connsiteY1-34" fmla="*/ 0 h 4390571"/>
              <a:gd name="connsiteX2-35" fmla="*/ 4688885 w 4688885"/>
              <a:gd name="connsiteY2-36" fmla="*/ 0 h 4390571"/>
              <a:gd name="connsiteX3-37" fmla="*/ 2628041 w 4688885"/>
              <a:gd name="connsiteY3-38" fmla="*/ 4390571 h 4390571"/>
              <a:gd name="connsiteX4-39" fmla="*/ 0 w 4688885"/>
              <a:gd name="connsiteY4-40" fmla="*/ 4376821 h 43905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88885" h="4390571">
                <a:moveTo>
                  <a:pt x="0" y="4376821"/>
                </a:moveTo>
                <a:lnTo>
                  <a:pt x="1979717" y="0"/>
                </a:lnTo>
                <a:lnTo>
                  <a:pt x="4688885" y="0"/>
                </a:lnTo>
                <a:lnTo>
                  <a:pt x="2628041" y="4390571"/>
                </a:lnTo>
                <a:lnTo>
                  <a:pt x="0" y="4376821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26" name="平行四边形 2"/>
          <p:cNvSpPr/>
          <p:nvPr/>
        </p:nvSpPr>
        <p:spPr>
          <a:xfrm>
            <a:off x="204665" y="4277784"/>
            <a:ext cx="1087967" cy="2226733"/>
          </a:xfrm>
          <a:custGeom>
            <a:avLst/>
            <a:gdLst>
              <a:gd name="connsiteX0" fmla="*/ 0 w 3403218"/>
              <a:gd name="connsiteY0" fmla="*/ 4613251 h 4613251"/>
              <a:gd name="connsiteX1" fmla="*/ 850805 w 3403218"/>
              <a:gd name="connsiteY1" fmla="*/ 0 h 4613251"/>
              <a:gd name="connsiteX2" fmla="*/ 3403218 w 3403218"/>
              <a:gd name="connsiteY2" fmla="*/ 0 h 4613251"/>
              <a:gd name="connsiteX3" fmla="*/ 2552414 w 3403218"/>
              <a:gd name="connsiteY3" fmla="*/ 4613251 h 4613251"/>
              <a:gd name="connsiteX4" fmla="*/ 0 w 3403218"/>
              <a:gd name="connsiteY4" fmla="*/ 4613251 h 4613251"/>
              <a:gd name="connsiteX0-1" fmla="*/ 0 w 4427621"/>
              <a:gd name="connsiteY0-2" fmla="*/ 4592626 h 4613251"/>
              <a:gd name="connsiteX1-3" fmla="*/ 1875208 w 4427621"/>
              <a:gd name="connsiteY1-4" fmla="*/ 0 h 4613251"/>
              <a:gd name="connsiteX2-5" fmla="*/ 4427621 w 4427621"/>
              <a:gd name="connsiteY2-6" fmla="*/ 0 h 4613251"/>
              <a:gd name="connsiteX3-7" fmla="*/ 3576817 w 4427621"/>
              <a:gd name="connsiteY3-8" fmla="*/ 4613251 h 4613251"/>
              <a:gd name="connsiteX4-9" fmla="*/ 0 w 4427621"/>
              <a:gd name="connsiteY4-10" fmla="*/ 4592626 h 4613251"/>
              <a:gd name="connsiteX0-11" fmla="*/ 0 w 4427621"/>
              <a:gd name="connsiteY0-12" fmla="*/ 4592626 h 4606376"/>
              <a:gd name="connsiteX1-13" fmla="*/ 1875208 w 4427621"/>
              <a:gd name="connsiteY1-14" fmla="*/ 0 h 4606376"/>
              <a:gd name="connsiteX2-15" fmla="*/ 4427621 w 4427621"/>
              <a:gd name="connsiteY2-16" fmla="*/ 0 h 4606376"/>
              <a:gd name="connsiteX3-17" fmla="*/ 2628041 w 4427621"/>
              <a:gd name="connsiteY3-18" fmla="*/ 4606376 h 4606376"/>
              <a:gd name="connsiteX4-19" fmla="*/ 0 w 4427621"/>
              <a:gd name="connsiteY4-20" fmla="*/ 4592626 h 4606376"/>
              <a:gd name="connsiteX0-21" fmla="*/ 0 w 9661037"/>
              <a:gd name="connsiteY0-22" fmla="*/ 7990952 h 8004702"/>
              <a:gd name="connsiteX1-23" fmla="*/ 1875208 w 9661037"/>
              <a:gd name="connsiteY1-24" fmla="*/ 3398326 h 8004702"/>
              <a:gd name="connsiteX2-25" fmla="*/ 9661037 w 9661037"/>
              <a:gd name="connsiteY2-26" fmla="*/ 0 h 8004702"/>
              <a:gd name="connsiteX3-27" fmla="*/ 2628041 w 9661037"/>
              <a:gd name="connsiteY3-28" fmla="*/ 8004702 h 8004702"/>
              <a:gd name="connsiteX4-29" fmla="*/ 0 w 9661037"/>
              <a:gd name="connsiteY4-30" fmla="*/ 7990952 h 8004702"/>
              <a:gd name="connsiteX0-31" fmla="*/ 0 w 9661037"/>
              <a:gd name="connsiteY0-32" fmla="*/ 7990952 h 8004702"/>
              <a:gd name="connsiteX1-33" fmla="*/ 7357832 w 9661037"/>
              <a:gd name="connsiteY1-34" fmla="*/ 21511 h 8004702"/>
              <a:gd name="connsiteX2-35" fmla="*/ 9661037 w 9661037"/>
              <a:gd name="connsiteY2-36" fmla="*/ 0 h 8004702"/>
              <a:gd name="connsiteX3-37" fmla="*/ 2628041 w 9661037"/>
              <a:gd name="connsiteY3-38" fmla="*/ 8004702 h 8004702"/>
              <a:gd name="connsiteX4-39" fmla="*/ 0 w 9661037"/>
              <a:gd name="connsiteY4-40" fmla="*/ 7990952 h 8004702"/>
              <a:gd name="connsiteX0-41" fmla="*/ 0 w 9661037"/>
              <a:gd name="connsiteY0-42" fmla="*/ 7990952 h 8004702"/>
              <a:gd name="connsiteX1-43" fmla="*/ 7108622 w 9661037"/>
              <a:gd name="connsiteY1-44" fmla="*/ 3 h 8004702"/>
              <a:gd name="connsiteX2-45" fmla="*/ 9661037 w 9661037"/>
              <a:gd name="connsiteY2-46" fmla="*/ 0 h 8004702"/>
              <a:gd name="connsiteX3-47" fmla="*/ 2628041 w 9661037"/>
              <a:gd name="connsiteY3-48" fmla="*/ 8004702 h 8004702"/>
              <a:gd name="connsiteX4-49" fmla="*/ 0 w 9661037"/>
              <a:gd name="connsiteY4-50" fmla="*/ 7990952 h 8004702"/>
              <a:gd name="connsiteX0-51" fmla="*/ 0 w 10223153"/>
              <a:gd name="connsiteY0-52" fmla="*/ 7990947 h 8004697"/>
              <a:gd name="connsiteX1-53" fmla="*/ 7108622 w 10223153"/>
              <a:gd name="connsiteY1-54" fmla="*/ -2 h 8004697"/>
              <a:gd name="connsiteX2-55" fmla="*/ 10223153 w 10223153"/>
              <a:gd name="connsiteY2-56" fmla="*/ 103949 h 8004697"/>
              <a:gd name="connsiteX3-57" fmla="*/ 2628041 w 10223153"/>
              <a:gd name="connsiteY3-58" fmla="*/ 8004697 h 8004697"/>
              <a:gd name="connsiteX4-59" fmla="*/ 0 w 10223153"/>
              <a:gd name="connsiteY4-60" fmla="*/ 7990947 h 8004697"/>
              <a:gd name="connsiteX0-61" fmla="*/ 0 w 10223153"/>
              <a:gd name="connsiteY0-62" fmla="*/ 7886998 h 7900748"/>
              <a:gd name="connsiteX1-63" fmla="*/ 7911631 w 10223153"/>
              <a:gd name="connsiteY1-64" fmla="*/ 10 h 7900748"/>
              <a:gd name="connsiteX2-65" fmla="*/ 10223153 w 10223153"/>
              <a:gd name="connsiteY2-66" fmla="*/ 0 h 7900748"/>
              <a:gd name="connsiteX3-67" fmla="*/ 2628041 w 10223153"/>
              <a:gd name="connsiteY3-68" fmla="*/ 7900748 h 7900748"/>
              <a:gd name="connsiteX4-69" fmla="*/ 0 w 10223153"/>
              <a:gd name="connsiteY4-70" fmla="*/ 7886998 h 7900748"/>
              <a:gd name="connsiteX0-71" fmla="*/ 0 w 10223153"/>
              <a:gd name="connsiteY0-72" fmla="*/ 7886998 h 7900748"/>
              <a:gd name="connsiteX1-73" fmla="*/ 7510125 w 10223153"/>
              <a:gd name="connsiteY1-74" fmla="*/ 10 h 7900748"/>
              <a:gd name="connsiteX2-75" fmla="*/ 10223153 w 10223153"/>
              <a:gd name="connsiteY2-76" fmla="*/ 0 h 7900748"/>
              <a:gd name="connsiteX3-77" fmla="*/ 2628041 w 10223153"/>
              <a:gd name="connsiteY3-78" fmla="*/ 7900748 h 7900748"/>
              <a:gd name="connsiteX4-79" fmla="*/ 0 w 10223153"/>
              <a:gd name="connsiteY4-80" fmla="*/ 7886998 h 79007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223153" h="7900748">
                <a:moveTo>
                  <a:pt x="0" y="7886998"/>
                </a:moveTo>
                <a:lnTo>
                  <a:pt x="7510125" y="10"/>
                </a:lnTo>
                <a:lnTo>
                  <a:pt x="10223153" y="0"/>
                </a:lnTo>
                <a:lnTo>
                  <a:pt x="2628041" y="7900748"/>
                </a:lnTo>
                <a:lnTo>
                  <a:pt x="0" y="7886998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27" name="矩形 26"/>
          <p:cNvSpPr/>
          <p:nvPr/>
        </p:nvSpPr>
        <p:spPr>
          <a:xfrm>
            <a:off x="2290817" y="4719849"/>
            <a:ext cx="127791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8000" kern="100" dirty="0">
                <a:solidFill>
                  <a:schemeClr val="bg1"/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03</a:t>
            </a:r>
            <a:endParaRPr lang="zh-CN" altLang="zh-CN" sz="8000" kern="100" dirty="0">
              <a:solidFill>
                <a:schemeClr val="bg1"/>
              </a:solidFill>
              <a:latin typeface="Impact" panose="020B080603090205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1344208" y="1540572"/>
            <a:ext cx="2951792" cy="4861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五角星 4"/>
          <p:cNvSpPr>
            <a:spLocks noChangeAspect="1"/>
          </p:cNvSpPr>
          <p:nvPr/>
        </p:nvSpPr>
        <p:spPr bwMode="auto">
          <a:xfrm>
            <a:off x="5654870" y="1828800"/>
            <a:ext cx="323850" cy="323850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五角星 5"/>
          <p:cNvSpPr>
            <a:spLocks noChangeAspect="1"/>
          </p:cNvSpPr>
          <p:nvPr/>
        </p:nvSpPr>
        <p:spPr bwMode="auto">
          <a:xfrm>
            <a:off x="6050157" y="1828800"/>
            <a:ext cx="323850" cy="323850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五角星 6"/>
          <p:cNvSpPr>
            <a:spLocks noChangeAspect="1"/>
          </p:cNvSpPr>
          <p:nvPr/>
        </p:nvSpPr>
        <p:spPr bwMode="auto">
          <a:xfrm>
            <a:off x="6448620" y="1828800"/>
            <a:ext cx="323850" cy="323850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五角星 7"/>
          <p:cNvSpPr>
            <a:spLocks noChangeAspect="1"/>
          </p:cNvSpPr>
          <p:nvPr/>
        </p:nvSpPr>
        <p:spPr bwMode="auto">
          <a:xfrm>
            <a:off x="6848670" y="1828800"/>
            <a:ext cx="323850" cy="323850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五角星 8"/>
          <p:cNvSpPr>
            <a:spLocks noChangeAspect="1"/>
          </p:cNvSpPr>
          <p:nvPr/>
        </p:nvSpPr>
        <p:spPr bwMode="auto">
          <a:xfrm>
            <a:off x="7248720" y="1828800"/>
            <a:ext cx="323850" cy="323850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5654869" y="2341563"/>
            <a:ext cx="55800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  <a:alpha val="7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5538982" y="2478088"/>
            <a:ext cx="41243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dirty="0">
                <a:solidFill>
                  <a:schemeClr val="accent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David" panose="020E0502060401010101" pitchFamily="34" charset="-79"/>
              </a:rPr>
              <a:t>文件保密规定</a:t>
            </a:r>
            <a:endParaRPr lang="zh-CN" altLang="en-US" sz="3200" dirty="0">
              <a:solidFill>
                <a:schemeClr val="accent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David" panose="020E0502060401010101" pitchFamily="34" charset="-79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627882" y="3012535"/>
            <a:ext cx="5842000" cy="295369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随着公司的发展和市场竞争程度的加剧，企业商业秘密的重要性也越来越突出。为了更有利地贯彻实施公司的保密制度，防止公司商业秘密的泄露和流失，请大家遵守如下规定：公司不允许向外发布和扩散保密文件。公司的保密文件是指与公司一切经营活动有关的、包括各种文件、函件、文档、报告、报表、纪要、目录、清单、合同、协议、备忘录等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654869" y="6115590"/>
            <a:ext cx="55800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  <a:alpha val="7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任意多边形 13"/>
          <p:cNvSpPr/>
          <p:nvPr/>
        </p:nvSpPr>
        <p:spPr>
          <a:xfrm>
            <a:off x="7250740" y="152758"/>
            <a:ext cx="2196000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公司概况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968239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02    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公司规章制度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340301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03     </a:t>
            </a:r>
            <a:r>
              <a:rPr lang="zh-CN" altLang="en-US" dirty="0">
                <a:solidFill>
                  <a:schemeClr val="bg1"/>
                </a:solidFill>
                <a:latin typeface="Impact" panose="020B0806030902050204" pitchFamily="34" charset="0"/>
              </a:rPr>
              <a:t>员工手册细则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712364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04    </a:t>
            </a:r>
            <a:r>
              <a:rPr lang="zh-CN" altLang="en-US" dirty="0">
                <a:latin typeface="Impact" panose="020B0806030902050204" pitchFamily="34" charset="0"/>
              </a:rPr>
              <a:t>公司礼仪规范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09368" y="188619"/>
            <a:ext cx="2524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Impact" panose="020B0806030902050204" pitchFamily="34" charset="0"/>
              </a:rPr>
              <a:t>此处输入您的企业名称</a:t>
            </a:r>
            <a:endParaRPr lang="zh-CN" altLang="en-US" dirty="0"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44208" y="2089391"/>
            <a:ext cx="2951792" cy="376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五角星 4"/>
          <p:cNvSpPr>
            <a:spLocks noChangeAspect="1"/>
          </p:cNvSpPr>
          <p:nvPr/>
        </p:nvSpPr>
        <p:spPr bwMode="auto">
          <a:xfrm>
            <a:off x="5654870" y="1996067"/>
            <a:ext cx="323850" cy="323850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五角星 5"/>
          <p:cNvSpPr>
            <a:spLocks noChangeAspect="1"/>
          </p:cNvSpPr>
          <p:nvPr/>
        </p:nvSpPr>
        <p:spPr bwMode="auto">
          <a:xfrm>
            <a:off x="6050157" y="1996067"/>
            <a:ext cx="323850" cy="323850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五角星 6"/>
          <p:cNvSpPr>
            <a:spLocks noChangeAspect="1"/>
          </p:cNvSpPr>
          <p:nvPr/>
        </p:nvSpPr>
        <p:spPr bwMode="auto">
          <a:xfrm>
            <a:off x="6448620" y="1996067"/>
            <a:ext cx="323850" cy="323850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五角星 7"/>
          <p:cNvSpPr>
            <a:spLocks noChangeAspect="1"/>
          </p:cNvSpPr>
          <p:nvPr/>
        </p:nvSpPr>
        <p:spPr bwMode="auto">
          <a:xfrm>
            <a:off x="6848670" y="1996067"/>
            <a:ext cx="323850" cy="323850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五角星 8"/>
          <p:cNvSpPr>
            <a:spLocks noChangeAspect="1"/>
          </p:cNvSpPr>
          <p:nvPr/>
        </p:nvSpPr>
        <p:spPr bwMode="auto">
          <a:xfrm>
            <a:off x="7248720" y="1996067"/>
            <a:ext cx="323850" cy="323850"/>
          </a:xfrm>
          <a:prstGeom prst="star5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5654869" y="2508830"/>
            <a:ext cx="55800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  <a:alpha val="7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5538982" y="2645355"/>
            <a:ext cx="41243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dirty="0">
                <a:solidFill>
                  <a:schemeClr val="accent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David" panose="020E0502060401010101" pitchFamily="34" charset="-79"/>
              </a:rPr>
              <a:t>工资保密规定</a:t>
            </a:r>
            <a:endParaRPr lang="zh-CN" altLang="en-US" sz="3200" dirty="0">
              <a:solidFill>
                <a:schemeClr val="accent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David" panose="020E0502060401010101" pitchFamily="34" charset="-79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627882" y="3179802"/>
            <a:ext cx="5842000" cy="258532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公司实行的是秘密薪制度，这是公司一项非常重要的制度，请您务必严格按照公司的薪酬保密制度执行。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主要原则有三点：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严禁向外发布和扩散公司的薪酬制度、薪酬数据。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严禁向他人泄露自己的薪酬。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严禁打听别人的薪酬。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654869" y="5881415"/>
            <a:ext cx="5580000" cy="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  <a:alpha val="7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任意多边形 13"/>
          <p:cNvSpPr/>
          <p:nvPr/>
        </p:nvSpPr>
        <p:spPr>
          <a:xfrm>
            <a:off x="7250740" y="152758"/>
            <a:ext cx="2196000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公司概况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968239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02    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公司规章制度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340301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03     </a:t>
            </a:r>
            <a:r>
              <a:rPr lang="zh-CN" altLang="en-US" dirty="0">
                <a:solidFill>
                  <a:schemeClr val="bg1"/>
                </a:solidFill>
                <a:latin typeface="Impact" panose="020B0806030902050204" pitchFamily="34" charset="0"/>
              </a:rPr>
              <a:t>员工手册细则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712364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04    </a:t>
            </a:r>
            <a:r>
              <a:rPr lang="zh-CN" altLang="en-US" dirty="0">
                <a:latin typeface="Impact" panose="020B0806030902050204" pitchFamily="34" charset="0"/>
              </a:rPr>
              <a:t>公司礼仪规范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09368" y="188619"/>
            <a:ext cx="2524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Impact" panose="020B0806030902050204" pitchFamily="34" charset="0"/>
              </a:rPr>
              <a:t>此处输入您的企业名称</a:t>
            </a:r>
            <a:endParaRPr lang="zh-CN" altLang="en-US" dirty="0"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4817327" y="2040671"/>
            <a:ext cx="7374673" cy="363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4936271" y="2174485"/>
            <a:ext cx="719719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考勤工作是对员工的实际出勤情况进行记录，以加强员工对作息时间的实施，并提供必要的统计资料。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员工使用考勤卡</a:t>
            </a:r>
            <a:r>
              <a:rPr lang="en-US" altLang="zh-CN" sz="1600" dirty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上下班刷卡</a:t>
            </a:r>
            <a:r>
              <a:rPr lang="en-US" altLang="zh-CN" sz="1600" dirty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来记录每个人每天的出勤情况。公司严禁代打卡行为，对于代打卡员工，一经发现，一次扣罚当事人</a:t>
            </a:r>
            <a:r>
              <a:rPr lang="en-US" altLang="zh-CN" sz="1600" dirty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代打卡人和委托人</a:t>
            </a:r>
            <a:r>
              <a:rPr lang="en-US" altLang="zh-CN" sz="1600" dirty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人民币</a:t>
            </a:r>
            <a:r>
              <a:rPr lang="en-US" altLang="zh-CN" sz="1600" dirty="0">
                <a:solidFill>
                  <a:schemeClr val="bg1"/>
                </a:solidFill>
                <a:latin typeface="+mn-ea"/>
              </a:rPr>
              <a:t>50</a:t>
            </a: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元。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员工请假、休假必须履行相关的程序和手续。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凡是下列情况之一的行为，均视为迟到、早退：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迟到：上班时间已到，未打卡到岗者；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早退：下班时间未到，提前离岗者</a:t>
            </a:r>
            <a:r>
              <a:rPr lang="en-US" altLang="zh-CN" sz="1600" dirty="0">
                <a:solidFill>
                  <a:schemeClr val="bg1"/>
                </a:solidFill>
                <a:latin typeface="+mn-ea"/>
              </a:rPr>
              <a:t>【</a:t>
            </a: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严禁在刷卡机旁边等待刷卡下班的行为，违反一次：罚</a:t>
            </a:r>
            <a:r>
              <a:rPr lang="en-US" altLang="zh-CN" sz="1600" dirty="0">
                <a:solidFill>
                  <a:schemeClr val="bg1"/>
                </a:solidFill>
                <a:latin typeface="+mn-ea"/>
              </a:rPr>
              <a:t>10</a:t>
            </a: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元</a:t>
            </a:r>
            <a:r>
              <a:rPr lang="en-US" altLang="zh-CN" sz="1600" dirty="0">
                <a:solidFill>
                  <a:schemeClr val="bg1"/>
                </a:solidFill>
                <a:latin typeface="+mn-ea"/>
              </a:rPr>
              <a:t>/</a:t>
            </a: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次</a:t>
            </a:r>
            <a:r>
              <a:rPr lang="en-US" altLang="zh-CN" sz="1600" dirty="0">
                <a:solidFill>
                  <a:schemeClr val="bg1"/>
                </a:solidFill>
                <a:latin typeface="+mn-ea"/>
              </a:rPr>
              <a:t>】</a:t>
            </a:r>
            <a:r>
              <a:rPr lang="zh-CN" altLang="en-US" sz="1600" dirty="0">
                <a:solidFill>
                  <a:schemeClr val="bg1"/>
                </a:solidFill>
                <a:latin typeface="+mn-ea"/>
              </a:rPr>
              <a:t>。</a:t>
            </a:r>
            <a:endParaRPr lang="zh-CN" altLang="en-US" sz="16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2040672"/>
            <a:ext cx="4817327" cy="363600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7250740" y="152758"/>
            <a:ext cx="2196000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公司概况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68239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02    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公司规章制度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340301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03     </a:t>
            </a:r>
            <a:r>
              <a:rPr lang="zh-CN" altLang="en-US" dirty="0">
                <a:solidFill>
                  <a:schemeClr val="bg1"/>
                </a:solidFill>
                <a:latin typeface="Impact" panose="020B0806030902050204" pitchFamily="34" charset="0"/>
              </a:rPr>
              <a:t>员工手册细则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712364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04    </a:t>
            </a:r>
            <a:r>
              <a:rPr lang="zh-CN" altLang="en-US" dirty="0">
                <a:latin typeface="Impact" panose="020B0806030902050204" pitchFamily="34" charset="0"/>
              </a:rPr>
              <a:t>公司礼仪规范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9368" y="188619"/>
            <a:ext cx="2524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Impact" panose="020B0806030902050204" pitchFamily="34" charset="0"/>
              </a:rPr>
              <a:t>此处输入您的企业名称</a:t>
            </a:r>
            <a:endParaRPr lang="zh-CN" altLang="en-US" dirty="0"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>
            <a:off x="4217942" y="1803695"/>
            <a:ext cx="7780771" cy="4329476"/>
          </a:xfrm>
          <a:prstGeom prst="roundRect">
            <a:avLst>
              <a:gd name="adj" fmla="val 64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2540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355600" dist="88900" dir="2700000" algn="tl" rotWithShape="0">
              <a:prstClr val="black">
                <a:alpha val="28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4800">
              <a:solidFill>
                <a:prstClr val="black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62" y="1612958"/>
            <a:ext cx="3488268" cy="4520213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4438185" y="1884556"/>
            <a:ext cx="736352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>
                <a:latin typeface="+mn-ea"/>
              </a:rPr>
              <a:t>请假、休假管理</a:t>
            </a:r>
            <a:endParaRPr lang="zh-CN" altLang="en-US" sz="2000" dirty="0"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latin typeface="+mn-ea"/>
              </a:rPr>
              <a:t>请假是指公司规定的时间内，员工需从事个人的特定活动，必须经过相关领导的批准，履行一定的手续。休假是指员工按国家或公司规定的时间进行休息或休养。</a:t>
            </a:r>
            <a:endParaRPr lang="zh-CN" altLang="en-US" sz="1600" dirty="0"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latin typeface="+mn-ea"/>
              </a:rPr>
              <a:t>法定假日</a:t>
            </a:r>
            <a:r>
              <a:rPr lang="en-US" altLang="zh-CN" sz="1600" dirty="0">
                <a:latin typeface="+mn-ea"/>
              </a:rPr>
              <a:t>【</a:t>
            </a:r>
            <a:r>
              <a:rPr lang="zh-CN" altLang="en-US" sz="1600" dirty="0">
                <a:latin typeface="+mn-ea"/>
              </a:rPr>
              <a:t>除公休假日外，休假期间，带薪</a:t>
            </a:r>
            <a:r>
              <a:rPr lang="en-US" altLang="zh-CN" sz="1600" dirty="0">
                <a:latin typeface="+mn-ea"/>
              </a:rPr>
              <a:t>】</a:t>
            </a:r>
            <a:r>
              <a:rPr lang="zh-CN" altLang="en-US" sz="1600" dirty="0">
                <a:latin typeface="+mn-ea"/>
              </a:rPr>
              <a:t>公休假日：一周一天全民法定假日，</a:t>
            </a:r>
            <a:r>
              <a:rPr lang="en-US" altLang="zh-CN" sz="1600" dirty="0">
                <a:latin typeface="+mn-ea"/>
              </a:rPr>
              <a:t>【</a:t>
            </a:r>
            <a:r>
              <a:rPr lang="zh-CN" altLang="en-US" sz="1600" dirty="0">
                <a:latin typeface="+mn-ea"/>
              </a:rPr>
              <a:t>依据</a:t>
            </a:r>
            <a:r>
              <a:rPr lang="en-US" altLang="zh-CN" sz="1600" dirty="0">
                <a:latin typeface="+mn-ea"/>
              </a:rPr>
              <a:t>《</a:t>
            </a:r>
            <a:r>
              <a:rPr lang="zh-CN" altLang="en-US" sz="1600" dirty="0">
                <a:latin typeface="+mn-ea"/>
              </a:rPr>
              <a:t>全国年节及纪念日放假办法</a:t>
            </a:r>
            <a:r>
              <a:rPr lang="en-US" altLang="zh-CN" sz="1600" dirty="0">
                <a:latin typeface="+mn-ea"/>
              </a:rPr>
              <a:t>》】 </a:t>
            </a:r>
            <a:endParaRPr lang="en-US" altLang="zh-CN" sz="1600" dirty="0"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2000" dirty="0">
                <a:latin typeface="+mn-ea"/>
              </a:rPr>
              <a:t>病假、事假</a:t>
            </a:r>
            <a:endParaRPr lang="zh-CN" altLang="en-US" sz="2000" dirty="0"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latin typeface="+mn-ea"/>
              </a:rPr>
              <a:t>病假：员工患病停工治疗，实行医疗假的制度。</a:t>
            </a:r>
            <a:endParaRPr lang="zh-CN" altLang="en-US" sz="1600" dirty="0">
              <a:latin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latin typeface="+mn-ea"/>
              </a:rPr>
              <a:t>注意：职工病假期间遇到国家法定节假日</a:t>
            </a:r>
            <a:r>
              <a:rPr lang="en-US" altLang="zh-CN" sz="1600" dirty="0">
                <a:latin typeface="+mn-ea"/>
              </a:rPr>
              <a:t>【</a:t>
            </a:r>
            <a:r>
              <a:rPr lang="zh-CN" altLang="en-US" sz="1600" dirty="0">
                <a:latin typeface="+mn-ea"/>
              </a:rPr>
              <a:t>新年、春节、清明节、国庆节等</a:t>
            </a:r>
            <a:r>
              <a:rPr lang="en-US" altLang="zh-CN" sz="1600" dirty="0">
                <a:latin typeface="+mn-ea"/>
              </a:rPr>
              <a:t>】</a:t>
            </a:r>
            <a:r>
              <a:rPr lang="zh-CN" altLang="en-US" sz="1600" dirty="0">
                <a:latin typeface="+mn-ea"/>
              </a:rPr>
              <a:t>和公休假时，应算做病假期间。事假：员工因个人或家庭需要请假的可以申请事假，事假以天或小时为计算单位。婚假</a:t>
            </a:r>
            <a:r>
              <a:rPr lang="en-US" altLang="zh-CN" sz="1600" dirty="0">
                <a:latin typeface="+mn-ea"/>
              </a:rPr>
              <a:t>【</a:t>
            </a:r>
            <a:r>
              <a:rPr lang="zh-CN" altLang="en-US" sz="1600" dirty="0">
                <a:latin typeface="+mn-ea"/>
              </a:rPr>
              <a:t>含公休假日和法定假日</a:t>
            </a:r>
            <a:r>
              <a:rPr lang="en-US" altLang="zh-CN" sz="1600" dirty="0">
                <a:latin typeface="+mn-ea"/>
              </a:rPr>
              <a:t>】</a:t>
            </a:r>
            <a:r>
              <a:rPr lang="zh-CN" altLang="en-US" sz="1600" dirty="0">
                <a:latin typeface="+mn-ea"/>
              </a:rPr>
              <a:t>：指劳动者本人结婚依法享有的假期；加入本公司满三年的员工方可享受带薪婚假；员工在原单位结婚的，婚假不能带入本公司；员工的婚假需在结婚后一年内修完。</a:t>
            </a:r>
            <a:endParaRPr lang="zh-CN" altLang="en-US" sz="1600" dirty="0">
              <a:latin typeface="+mn-ea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7250740" y="152758"/>
            <a:ext cx="2196000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公司概况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68239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02    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公司规章制度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340301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03     </a:t>
            </a:r>
            <a:r>
              <a:rPr lang="zh-CN" altLang="en-US" dirty="0">
                <a:solidFill>
                  <a:schemeClr val="bg1"/>
                </a:solidFill>
                <a:latin typeface="Impact" panose="020B0806030902050204" pitchFamily="34" charset="0"/>
              </a:rPr>
              <a:t>员工手册细则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712364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04    </a:t>
            </a:r>
            <a:r>
              <a:rPr lang="zh-CN" altLang="en-US" dirty="0">
                <a:latin typeface="Impact" panose="020B0806030902050204" pitchFamily="34" charset="0"/>
              </a:rPr>
              <a:t>公司礼仪规范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9368" y="188619"/>
            <a:ext cx="2524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Impact" panose="020B0806030902050204" pitchFamily="34" charset="0"/>
              </a:rPr>
              <a:t>此处输入您的企业名称</a:t>
            </a:r>
            <a:endParaRPr lang="zh-CN" altLang="en-US" dirty="0"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3"/>
          <p:cNvSpPr/>
          <p:nvPr/>
        </p:nvSpPr>
        <p:spPr>
          <a:xfrm>
            <a:off x="8537553" y="2844325"/>
            <a:ext cx="2912826" cy="2607515"/>
          </a:xfrm>
          <a:prstGeom prst="roundRect">
            <a:avLst>
              <a:gd name="adj" fmla="val 64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2540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355600" dist="88900" dir="2700000" algn="tl" rotWithShape="0">
              <a:prstClr val="black">
                <a:alpha val="28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4800">
              <a:solidFill>
                <a:prstClr val="black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524665" y="1885729"/>
            <a:ext cx="2938602" cy="787440"/>
            <a:chOff x="9087077" y="1527388"/>
            <a:chExt cx="2303707" cy="2303706"/>
          </a:xfrm>
        </p:grpSpPr>
        <p:sp>
          <p:nvSpPr>
            <p:cNvPr id="6" name="椭圆 33"/>
            <p:cNvSpPr/>
            <p:nvPr/>
          </p:nvSpPr>
          <p:spPr>
            <a:xfrm>
              <a:off x="9087077" y="1527388"/>
              <a:ext cx="2303707" cy="2303706"/>
            </a:xfrm>
            <a:prstGeom prst="roundRect">
              <a:avLst/>
            </a:prstGeom>
            <a:gradFill>
              <a:gsLst>
                <a:gs pos="0">
                  <a:sysClr val="window" lastClr="FFFFFF"/>
                </a:gs>
                <a:gs pos="100000">
                  <a:srgbClr val="E2E2E2"/>
                </a:gs>
              </a:gsLst>
              <a:lin ang="2700000" scaled="1"/>
            </a:gradFill>
            <a:ln w="25400" cap="flat" cmpd="sng" algn="ctr">
              <a:noFill/>
              <a:prstDash val="solid"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7" name="椭圆 34"/>
            <p:cNvSpPr/>
            <p:nvPr/>
          </p:nvSpPr>
          <p:spPr>
            <a:xfrm>
              <a:off x="9166557" y="1710379"/>
              <a:ext cx="2144746" cy="1937724"/>
            </a:xfrm>
            <a:prstGeom prst="roundRect">
              <a:avLst/>
            </a:prstGeom>
            <a:solidFill>
              <a:schemeClr val="accent1"/>
            </a:solidFill>
            <a:ln w="25400" cap="flat" cmpd="sng" algn="ctr">
              <a:gradFill flip="none" rotWithShape="1"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  <a:tileRect/>
              </a:gradFill>
              <a:prstDash val="solid"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txBody>
            <a:bodyPr rtlCol="0" anchor="ctr"/>
            <a:lstStyle/>
            <a:p>
              <a:pPr algn="ctr"/>
              <a:endParaRPr lang="zh-CN" altLang="en-US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8" name="圆角矩形 7"/>
          <p:cNvSpPr/>
          <p:nvPr/>
        </p:nvSpPr>
        <p:spPr>
          <a:xfrm>
            <a:off x="4631997" y="2844325"/>
            <a:ext cx="2912826" cy="2607515"/>
          </a:xfrm>
          <a:prstGeom prst="roundRect">
            <a:avLst>
              <a:gd name="adj" fmla="val 64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2540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355600" dist="88900" dir="2700000" algn="tl" rotWithShape="0">
              <a:prstClr val="black">
                <a:alpha val="28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4800">
              <a:solidFill>
                <a:prstClr val="black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4619109" y="1885729"/>
            <a:ext cx="2938602" cy="787440"/>
            <a:chOff x="9087077" y="1527388"/>
            <a:chExt cx="2303707" cy="2303706"/>
          </a:xfrm>
        </p:grpSpPr>
        <p:sp>
          <p:nvSpPr>
            <p:cNvPr id="10" name="椭圆 33"/>
            <p:cNvSpPr/>
            <p:nvPr/>
          </p:nvSpPr>
          <p:spPr>
            <a:xfrm>
              <a:off x="9087077" y="1527388"/>
              <a:ext cx="2303707" cy="2303706"/>
            </a:xfrm>
            <a:prstGeom prst="roundRect">
              <a:avLst/>
            </a:prstGeom>
            <a:gradFill>
              <a:gsLst>
                <a:gs pos="0">
                  <a:sysClr val="window" lastClr="FFFFFF"/>
                </a:gs>
                <a:gs pos="100000">
                  <a:srgbClr val="E2E2E2"/>
                </a:gs>
              </a:gsLst>
              <a:lin ang="2700000" scaled="1"/>
            </a:gradFill>
            <a:ln w="25400" cap="flat" cmpd="sng" algn="ctr">
              <a:noFill/>
              <a:prstDash val="solid"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1" name="椭圆 34"/>
            <p:cNvSpPr/>
            <p:nvPr/>
          </p:nvSpPr>
          <p:spPr>
            <a:xfrm>
              <a:off x="9166557" y="1710379"/>
              <a:ext cx="2144746" cy="1937724"/>
            </a:xfrm>
            <a:prstGeom prst="roundRect">
              <a:avLst/>
            </a:prstGeom>
            <a:solidFill>
              <a:schemeClr val="accent1"/>
            </a:solidFill>
            <a:ln w="25400" cap="flat" cmpd="sng" algn="ctr">
              <a:gradFill flip="none" rotWithShape="1"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  <a:tileRect/>
              </a:gradFill>
              <a:prstDash val="solid"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txBody>
            <a:bodyPr rtlCol="0" anchor="ctr"/>
            <a:lstStyle/>
            <a:p>
              <a:pPr algn="ctr"/>
              <a:endParaRPr lang="zh-CN" altLang="en-US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sp>
        <p:nvSpPr>
          <p:cNvPr id="12" name="圆角矩形 11"/>
          <p:cNvSpPr/>
          <p:nvPr/>
        </p:nvSpPr>
        <p:spPr>
          <a:xfrm>
            <a:off x="687028" y="2862071"/>
            <a:ext cx="2912826" cy="2607515"/>
          </a:xfrm>
          <a:prstGeom prst="roundRect">
            <a:avLst>
              <a:gd name="adj" fmla="val 64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2540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355600" dist="88900" dir="2700000" algn="tl" rotWithShape="0">
              <a:prstClr val="black">
                <a:alpha val="28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4800">
              <a:solidFill>
                <a:prstClr val="black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74140" y="1903475"/>
            <a:ext cx="2938602" cy="787440"/>
            <a:chOff x="9087077" y="1527388"/>
            <a:chExt cx="2303707" cy="2303706"/>
          </a:xfrm>
        </p:grpSpPr>
        <p:sp>
          <p:nvSpPr>
            <p:cNvPr id="14" name="椭圆 33"/>
            <p:cNvSpPr/>
            <p:nvPr/>
          </p:nvSpPr>
          <p:spPr>
            <a:xfrm>
              <a:off x="9087077" y="1527388"/>
              <a:ext cx="2303707" cy="2303706"/>
            </a:xfrm>
            <a:prstGeom prst="roundRect">
              <a:avLst/>
            </a:prstGeom>
            <a:gradFill>
              <a:gsLst>
                <a:gs pos="0">
                  <a:sysClr val="window" lastClr="FFFFFF"/>
                </a:gs>
                <a:gs pos="100000">
                  <a:srgbClr val="E2E2E2"/>
                </a:gs>
              </a:gsLst>
              <a:lin ang="2700000" scaled="1"/>
            </a:gradFill>
            <a:ln w="25400" cap="flat" cmpd="sng" algn="ctr">
              <a:noFill/>
              <a:prstDash val="solid"/>
            </a:ln>
            <a:effectLst>
              <a:outerShdw blurRad="190500" dist="88900" dir="2700000" algn="tl" rotWithShape="0">
                <a:prstClr val="black">
                  <a:alpha val="30000"/>
                </a:prstClr>
              </a:outerShdw>
            </a:effectLst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15" name="椭圆 34"/>
            <p:cNvSpPr/>
            <p:nvPr/>
          </p:nvSpPr>
          <p:spPr>
            <a:xfrm>
              <a:off x="9166557" y="1710379"/>
              <a:ext cx="2144746" cy="1937724"/>
            </a:xfrm>
            <a:prstGeom prst="roundRect">
              <a:avLst/>
            </a:prstGeom>
            <a:solidFill>
              <a:schemeClr val="accent1"/>
            </a:solidFill>
            <a:ln w="25400" cap="flat" cmpd="sng" algn="ctr">
              <a:gradFill flip="none" rotWithShape="1">
                <a:gsLst>
                  <a:gs pos="0">
                    <a:sysClr val="window" lastClr="FFFFFF">
                      <a:lumMod val="85000"/>
                    </a:sysClr>
                  </a:gs>
                  <a:gs pos="100000">
                    <a:sysClr val="window" lastClr="FFFFFF"/>
                  </a:gs>
                </a:gsLst>
                <a:lin ang="2700000" scaled="1"/>
                <a:tileRect/>
              </a:gradFill>
              <a:prstDash val="solid"/>
            </a:ln>
            <a:effectLst>
              <a:innerShdw blurRad="88900" dist="38100" dir="13500000">
                <a:prstClr val="black">
                  <a:alpha val="40000"/>
                </a:prstClr>
              </a:innerShdw>
            </a:effectLst>
          </p:spPr>
          <p:txBody>
            <a:bodyPr rtlCol="0" anchor="ctr"/>
            <a:lstStyle/>
            <a:p>
              <a:pPr algn="ctr"/>
              <a:endParaRPr lang="zh-CN" altLang="en-US" kern="0">
                <a:solidFill>
                  <a:sysClr val="window" lastClr="FFFFFF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</p:grpSp>
      <p:cxnSp>
        <p:nvCxnSpPr>
          <p:cNvPr id="16" name="直接连接符 15"/>
          <p:cNvCxnSpPr/>
          <p:nvPr/>
        </p:nvCxnSpPr>
        <p:spPr>
          <a:xfrm>
            <a:off x="4106483" y="1577164"/>
            <a:ext cx="10583" cy="381600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8006291" y="1577164"/>
            <a:ext cx="8467" cy="381600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845901" y="2081180"/>
            <a:ext cx="25950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400" dirty="0">
                <a:solidFill>
                  <a:schemeClr val="bg1"/>
                </a:solidFill>
                <a:latin typeface="+mn-ea"/>
              </a:rPr>
              <a:t>保险种类</a:t>
            </a:r>
            <a:endParaRPr lang="zh-CN" altLang="en-US" sz="24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9" name="文本框 92"/>
          <p:cNvSpPr txBox="1">
            <a:spLocks noChangeArrowheads="1"/>
          </p:cNvSpPr>
          <p:nvPr/>
        </p:nvSpPr>
        <p:spPr bwMode="auto">
          <a:xfrm>
            <a:off x="4862005" y="2081180"/>
            <a:ext cx="245281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algn="ctr" eaLnBrk="1" hangingPunct="1"/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办理程序</a:t>
            </a:r>
            <a:endParaRPr lang="zh-CN" altLang="en-US" sz="24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20" name="文本框 94"/>
          <p:cNvSpPr txBox="1">
            <a:spLocks noChangeArrowheads="1"/>
          </p:cNvSpPr>
          <p:nvPr/>
        </p:nvSpPr>
        <p:spPr bwMode="auto">
          <a:xfrm>
            <a:off x="8777302" y="2081180"/>
            <a:ext cx="243332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algn="ctr" eaLnBrk="1" hangingPunct="1"/>
            <a:r>
              <a:rPr lang="zh-CN" altLang="en-US" sz="2400" dirty="0">
                <a:solidFill>
                  <a:schemeClr val="bg1"/>
                </a:solidFill>
                <a:latin typeface="+mn-ea"/>
                <a:ea typeface="+mn-ea"/>
              </a:rPr>
              <a:t>薪酬发放</a:t>
            </a:r>
            <a:endParaRPr lang="zh-CN" altLang="en-US" sz="24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60299" y="2920723"/>
            <a:ext cx="2808816" cy="1336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zh-CN" altLang="en-US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社会保险：养老保险、失业保险、医疗保险、工伤保险、生育保险</a:t>
            </a:r>
            <a:endParaRPr lang="en-US" altLang="zh-CN" sz="1865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2" name="Text Box 9"/>
          <p:cNvSpPr txBox="1">
            <a:spLocks noChangeArrowheads="1"/>
          </p:cNvSpPr>
          <p:nvPr/>
        </p:nvSpPr>
        <p:spPr bwMode="auto">
          <a:xfrm>
            <a:off x="4744850" y="2886857"/>
            <a:ext cx="2793451" cy="17071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新参保人员需提交身份证和户口本复印件（首页和本人页）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2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张照片 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4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家定点医院</a:t>
            </a:r>
            <a:endParaRPr lang="en-US" altLang="zh-CN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3" name="Text Box 5"/>
          <p:cNvSpPr txBox="1">
            <a:spLocks noChangeArrowheads="1"/>
          </p:cNvSpPr>
          <p:nvPr/>
        </p:nvSpPr>
        <p:spPr bwMode="auto">
          <a:xfrm>
            <a:off x="8651588" y="2901673"/>
            <a:ext cx="2939949" cy="905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zh-CN" altLang="en-US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时间：每月</a:t>
            </a:r>
            <a:r>
              <a:rPr lang="en-US" altLang="zh-CN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30</a:t>
            </a:r>
            <a:r>
              <a:rPr lang="zh-CN" altLang="en-US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号</a:t>
            </a:r>
            <a:endParaRPr lang="zh-CN" altLang="en-US" sz="1865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  <a:p>
            <a:pPr defTabSz="1015365">
              <a:lnSpc>
                <a:spcPct val="150000"/>
              </a:lnSpc>
              <a:buClr>
                <a:srgbClr val="E84E2D"/>
              </a:buClr>
              <a:defRPr/>
            </a:pPr>
            <a:r>
              <a:rPr lang="zh-CN" altLang="en-US" sz="1865" dirty="0">
                <a:solidFill>
                  <a:schemeClr val="tx1">
                    <a:lumMod val="85000"/>
                    <a:lumOff val="15000"/>
                  </a:schemeClr>
                </a:solidFill>
                <a:latin typeface="+mj-ea"/>
                <a:ea typeface="+mj-ea"/>
              </a:rPr>
              <a:t>形式：工资卡</a:t>
            </a:r>
            <a:endParaRPr lang="zh-CN" altLang="en-US" sz="1865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4" name="任意多边形 23"/>
          <p:cNvSpPr/>
          <p:nvPr/>
        </p:nvSpPr>
        <p:spPr>
          <a:xfrm>
            <a:off x="7250740" y="152758"/>
            <a:ext cx="2196000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公司概况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968239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02    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公司规章制度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340301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03     </a:t>
            </a:r>
            <a:r>
              <a:rPr lang="zh-CN" altLang="en-US" dirty="0">
                <a:solidFill>
                  <a:schemeClr val="bg1"/>
                </a:solidFill>
                <a:latin typeface="Impact" panose="020B0806030902050204" pitchFamily="34" charset="0"/>
              </a:rPr>
              <a:t>员工手册细则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712364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latin typeface="Impact" panose="020B0806030902050204" pitchFamily="34" charset="0"/>
              </a:rPr>
              <a:t>04    </a:t>
            </a:r>
            <a:r>
              <a:rPr lang="zh-CN" altLang="en-US" dirty="0">
                <a:latin typeface="Impact" panose="020B0806030902050204" pitchFamily="34" charset="0"/>
              </a:rPr>
              <a:t>公司礼仪规范</a:t>
            </a:r>
            <a:endParaRPr lang="zh-CN" altLang="en-US" dirty="0">
              <a:latin typeface="Impact" panose="020B0806030902050204" pitchFamily="34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09368" y="188619"/>
            <a:ext cx="2524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Impact" panose="020B0806030902050204" pitchFamily="34" charset="0"/>
              </a:rPr>
              <a:t>此处输入您的企业名称</a:t>
            </a:r>
            <a:endParaRPr lang="zh-CN" altLang="en-US" dirty="0"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0"/>
            <a:ext cx="12192000" cy="4160520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5381331" y="4605494"/>
            <a:ext cx="387798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4800" kern="1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  <a:cs typeface="Times New Roman" panose="02020603050405020304" pitchFamily="18" charset="0"/>
              </a:rPr>
              <a:t>公司礼仪规范</a:t>
            </a:r>
            <a:endParaRPr lang="zh-CN" altLang="zh-CN" sz="4800" kern="100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12" name="TextBox 23"/>
          <p:cNvSpPr txBox="1"/>
          <p:nvPr/>
        </p:nvSpPr>
        <p:spPr bwMode="auto">
          <a:xfrm>
            <a:off x="5436333" y="5566461"/>
            <a:ext cx="172354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81000" indent="-381000">
              <a:buFont typeface="Wingdings" panose="05000000000000000000" pitchFamily="2" charset="2"/>
              <a:buChar char="ü"/>
              <a:defRPr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</a:rPr>
              <a:t>添加文字一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</a:endParaRPr>
          </a:p>
        </p:txBody>
      </p:sp>
      <p:sp>
        <p:nvSpPr>
          <p:cNvPr id="13" name="TextBox 24"/>
          <p:cNvSpPr txBox="1"/>
          <p:nvPr/>
        </p:nvSpPr>
        <p:spPr bwMode="auto">
          <a:xfrm>
            <a:off x="5436333" y="6002494"/>
            <a:ext cx="172354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81000" indent="-381000">
              <a:buFont typeface="Wingdings" panose="05000000000000000000" pitchFamily="2" charset="2"/>
              <a:buChar char="ü"/>
              <a:defRPr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</a:rPr>
              <a:t>添加文字二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</a:endParaRPr>
          </a:p>
        </p:txBody>
      </p:sp>
      <p:sp>
        <p:nvSpPr>
          <p:cNvPr id="18" name="TextBox 23"/>
          <p:cNvSpPr txBox="1"/>
          <p:nvPr/>
        </p:nvSpPr>
        <p:spPr bwMode="auto">
          <a:xfrm>
            <a:off x="7254085" y="5566461"/>
            <a:ext cx="172354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81000" indent="-381000">
              <a:buFont typeface="Wingdings" panose="05000000000000000000" pitchFamily="2" charset="2"/>
              <a:buChar char="ü"/>
              <a:defRPr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</a:rPr>
              <a:t>添加文字三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</a:endParaRPr>
          </a:p>
        </p:txBody>
      </p:sp>
      <p:sp>
        <p:nvSpPr>
          <p:cNvPr id="19" name="TextBox 24"/>
          <p:cNvSpPr txBox="1"/>
          <p:nvPr/>
        </p:nvSpPr>
        <p:spPr bwMode="auto">
          <a:xfrm>
            <a:off x="7254085" y="6002493"/>
            <a:ext cx="172354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81000" indent="-381000">
              <a:buFont typeface="Wingdings" panose="05000000000000000000" pitchFamily="2" charset="2"/>
              <a:buChar char="ü"/>
              <a:defRPr/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</a:rPr>
              <a:t>添加文字四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 Light" panose="020B0502040204020203" pitchFamily="34" charset="-122"/>
            </a:endParaRPr>
          </a:p>
        </p:txBody>
      </p:sp>
      <p:sp>
        <p:nvSpPr>
          <p:cNvPr id="22" name="平行四边形 2"/>
          <p:cNvSpPr/>
          <p:nvPr/>
        </p:nvSpPr>
        <p:spPr>
          <a:xfrm>
            <a:off x="1033778" y="0"/>
            <a:ext cx="4912305" cy="6544733"/>
          </a:xfrm>
          <a:custGeom>
            <a:avLst/>
            <a:gdLst>
              <a:gd name="connsiteX0" fmla="*/ 0 w 3403218"/>
              <a:gd name="connsiteY0" fmla="*/ 4613251 h 4613251"/>
              <a:gd name="connsiteX1" fmla="*/ 850805 w 3403218"/>
              <a:gd name="connsiteY1" fmla="*/ 0 h 4613251"/>
              <a:gd name="connsiteX2" fmla="*/ 3403218 w 3403218"/>
              <a:gd name="connsiteY2" fmla="*/ 0 h 4613251"/>
              <a:gd name="connsiteX3" fmla="*/ 2552414 w 3403218"/>
              <a:gd name="connsiteY3" fmla="*/ 4613251 h 4613251"/>
              <a:gd name="connsiteX4" fmla="*/ 0 w 3403218"/>
              <a:gd name="connsiteY4" fmla="*/ 4613251 h 4613251"/>
              <a:gd name="connsiteX0-1" fmla="*/ 0 w 4427621"/>
              <a:gd name="connsiteY0-2" fmla="*/ 4592626 h 4613251"/>
              <a:gd name="connsiteX1-3" fmla="*/ 1875208 w 4427621"/>
              <a:gd name="connsiteY1-4" fmla="*/ 0 h 4613251"/>
              <a:gd name="connsiteX2-5" fmla="*/ 4427621 w 4427621"/>
              <a:gd name="connsiteY2-6" fmla="*/ 0 h 4613251"/>
              <a:gd name="connsiteX3-7" fmla="*/ 3576817 w 4427621"/>
              <a:gd name="connsiteY3-8" fmla="*/ 4613251 h 4613251"/>
              <a:gd name="connsiteX4-9" fmla="*/ 0 w 4427621"/>
              <a:gd name="connsiteY4-10" fmla="*/ 4592626 h 4613251"/>
              <a:gd name="connsiteX0-11" fmla="*/ 0 w 4427621"/>
              <a:gd name="connsiteY0-12" fmla="*/ 4592626 h 4606376"/>
              <a:gd name="connsiteX1-13" fmla="*/ 1875208 w 4427621"/>
              <a:gd name="connsiteY1-14" fmla="*/ 0 h 4606376"/>
              <a:gd name="connsiteX2-15" fmla="*/ 4427621 w 4427621"/>
              <a:gd name="connsiteY2-16" fmla="*/ 0 h 4606376"/>
              <a:gd name="connsiteX3-17" fmla="*/ 2628041 w 4427621"/>
              <a:gd name="connsiteY3-18" fmla="*/ 4606376 h 4606376"/>
              <a:gd name="connsiteX4-19" fmla="*/ 0 w 4427621"/>
              <a:gd name="connsiteY4-20" fmla="*/ 4592626 h 46063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427621" h="4606376">
                <a:moveTo>
                  <a:pt x="0" y="4592626"/>
                </a:moveTo>
                <a:lnTo>
                  <a:pt x="1875208" y="0"/>
                </a:lnTo>
                <a:lnTo>
                  <a:pt x="4427621" y="0"/>
                </a:lnTo>
                <a:lnTo>
                  <a:pt x="2628041" y="4606376"/>
                </a:lnTo>
                <a:lnTo>
                  <a:pt x="0" y="4592626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23" name="平行四边形 2"/>
          <p:cNvSpPr/>
          <p:nvPr/>
        </p:nvSpPr>
        <p:spPr>
          <a:xfrm>
            <a:off x="4223253" y="2910418"/>
            <a:ext cx="1477088" cy="3634316"/>
          </a:xfrm>
          <a:custGeom>
            <a:avLst/>
            <a:gdLst>
              <a:gd name="connsiteX0" fmla="*/ 0 w 3403218"/>
              <a:gd name="connsiteY0" fmla="*/ 4613251 h 4613251"/>
              <a:gd name="connsiteX1" fmla="*/ 850805 w 3403218"/>
              <a:gd name="connsiteY1" fmla="*/ 0 h 4613251"/>
              <a:gd name="connsiteX2" fmla="*/ 3403218 w 3403218"/>
              <a:gd name="connsiteY2" fmla="*/ 0 h 4613251"/>
              <a:gd name="connsiteX3" fmla="*/ 2552414 w 3403218"/>
              <a:gd name="connsiteY3" fmla="*/ 4613251 h 4613251"/>
              <a:gd name="connsiteX4" fmla="*/ 0 w 3403218"/>
              <a:gd name="connsiteY4" fmla="*/ 4613251 h 4613251"/>
              <a:gd name="connsiteX0-1" fmla="*/ 0 w 4427621"/>
              <a:gd name="connsiteY0-2" fmla="*/ 4592626 h 4613251"/>
              <a:gd name="connsiteX1-3" fmla="*/ 1875208 w 4427621"/>
              <a:gd name="connsiteY1-4" fmla="*/ 0 h 4613251"/>
              <a:gd name="connsiteX2-5" fmla="*/ 4427621 w 4427621"/>
              <a:gd name="connsiteY2-6" fmla="*/ 0 h 4613251"/>
              <a:gd name="connsiteX3-7" fmla="*/ 3576817 w 4427621"/>
              <a:gd name="connsiteY3-8" fmla="*/ 4613251 h 4613251"/>
              <a:gd name="connsiteX4-9" fmla="*/ 0 w 4427621"/>
              <a:gd name="connsiteY4-10" fmla="*/ 4592626 h 4613251"/>
              <a:gd name="connsiteX0-11" fmla="*/ 0 w 4427621"/>
              <a:gd name="connsiteY0-12" fmla="*/ 4592626 h 4606376"/>
              <a:gd name="connsiteX1-13" fmla="*/ 1875208 w 4427621"/>
              <a:gd name="connsiteY1-14" fmla="*/ 0 h 4606376"/>
              <a:gd name="connsiteX2-15" fmla="*/ 4427621 w 4427621"/>
              <a:gd name="connsiteY2-16" fmla="*/ 0 h 4606376"/>
              <a:gd name="connsiteX3-17" fmla="*/ 2628041 w 4427621"/>
              <a:gd name="connsiteY3-18" fmla="*/ 4606376 h 4606376"/>
              <a:gd name="connsiteX4-19" fmla="*/ 0 w 4427621"/>
              <a:gd name="connsiteY4-20" fmla="*/ 4592626 h 4606376"/>
              <a:gd name="connsiteX0-21" fmla="*/ 0 w 9661037"/>
              <a:gd name="connsiteY0-22" fmla="*/ 7990952 h 8004702"/>
              <a:gd name="connsiteX1-23" fmla="*/ 1875208 w 9661037"/>
              <a:gd name="connsiteY1-24" fmla="*/ 3398326 h 8004702"/>
              <a:gd name="connsiteX2-25" fmla="*/ 9661037 w 9661037"/>
              <a:gd name="connsiteY2-26" fmla="*/ 0 h 8004702"/>
              <a:gd name="connsiteX3-27" fmla="*/ 2628041 w 9661037"/>
              <a:gd name="connsiteY3-28" fmla="*/ 8004702 h 8004702"/>
              <a:gd name="connsiteX4-29" fmla="*/ 0 w 9661037"/>
              <a:gd name="connsiteY4-30" fmla="*/ 7990952 h 8004702"/>
              <a:gd name="connsiteX0-31" fmla="*/ 0 w 9661037"/>
              <a:gd name="connsiteY0-32" fmla="*/ 7990952 h 8004702"/>
              <a:gd name="connsiteX1-33" fmla="*/ 7357832 w 9661037"/>
              <a:gd name="connsiteY1-34" fmla="*/ 21511 h 8004702"/>
              <a:gd name="connsiteX2-35" fmla="*/ 9661037 w 9661037"/>
              <a:gd name="connsiteY2-36" fmla="*/ 0 h 8004702"/>
              <a:gd name="connsiteX3-37" fmla="*/ 2628041 w 9661037"/>
              <a:gd name="connsiteY3-38" fmla="*/ 8004702 h 8004702"/>
              <a:gd name="connsiteX4-39" fmla="*/ 0 w 9661037"/>
              <a:gd name="connsiteY4-40" fmla="*/ 7990952 h 8004702"/>
              <a:gd name="connsiteX0-41" fmla="*/ 0 w 9661037"/>
              <a:gd name="connsiteY0-42" fmla="*/ 7990952 h 8004702"/>
              <a:gd name="connsiteX1-43" fmla="*/ 7108622 w 9661037"/>
              <a:gd name="connsiteY1-44" fmla="*/ 3 h 8004702"/>
              <a:gd name="connsiteX2-45" fmla="*/ 9661037 w 9661037"/>
              <a:gd name="connsiteY2-46" fmla="*/ 0 h 8004702"/>
              <a:gd name="connsiteX3-47" fmla="*/ 2628041 w 9661037"/>
              <a:gd name="connsiteY3-48" fmla="*/ 8004702 h 8004702"/>
              <a:gd name="connsiteX4-49" fmla="*/ 0 w 9661037"/>
              <a:gd name="connsiteY4-50" fmla="*/ 7990952 h 800470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661037" h="8004702">
                <a:moveTo>
                  <a:pt x="0" y="7990952"/>
                </a:moveTo>
                <a:lnTo>
                  <a:pt x="7108622" y="3"/>
                </a:lnTo>
                <a:lnTo>
                  <a:pt x="9661037" y="0"/>
                </a:lnTo>
                <a:lnTo>
                  <a:pt x="2628041" y="8004702"/>
                </a:lnTo>
                <a:lnTo>
                  <a:pt x="0" y="7990952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24" name="平行四边形 2"/>
          <p:cNvSpPr/>
          <p:nvPr/>
        </p:nvSpPr>
        <p:spPr>
          <a:xfrm>
            <a:off x="782880" y="1"/>
            <a:ext cx="2044907" cy="2461684"/>
          </a:xfrm>
          <a:custGeom>
            <a:avLst/>
            <a:gdLst>
              <a:gd name="connsiteX0" fmla="*/ 0 w 3403218"/>
              <a:gd name="connsiteY0" fmla="*/ 4613251 h 4613251"/>
              <a:gd name="connsiteX1" fmla="*/ 850805 w 3403218"/>
              <a:gd name="connsiteY1" fmla="*/ 0 h 4613251"/>
              <a:gd name="connsiteX2" fmla="*/ 3403218 w 3403218"/>
              <a:gd name="connsiteY2" fmla="*/ 0 h 4613251"/>
              <a:gd name="connsiteX3" fmla="*/ 2552414 w 3403218"/>
              <a:gd name="connsiteY3" fmla="*/ 4613251 h 4613251"/>
              <a:gd name="connsiteX4" fmla="*/ 0 w 3403218"/>
              <a:gd name="connsiteY4" fmla="*/ 4613251 h 4613251"/>
              <a:gd name="connsiteX0-1" fmla="*/ 0 w 4427621"/>
              <a:gd name="connsiteY0-2" fmla="*/ 4592626 h 4613251"/>
              <a:gd name="connsiteX1-3" fmla="*/ 1875208 w 4427621"/>
              <a:gd name="connsiteY1-4" fmla="*/ 0 h 4613251"/>
              <a:gd name="connsiteX2-5" fmla="*/ 4427621 w 4427621"/>
              <a:gd name="connsiteY2-6" fmla="*/ 0 h 4613251"/>
              <a:gd name="connsiteX3-7" fmla="*/ 3576817 w 4427621"/>
              <a:gd name="connsiteY3-8" fmla="*/ 4613251 h 4613251"/>
              <a:gd name="connsiteX4-9" fmla="*/ 0 w 4427621"/>
              <a:gd name="connsiteY4-10" fmla="*/ 4592626 h 4613251"/>
              <a:gd name="connsiteX0-11" fmla="*/ 0 w 4427621"/>
              <a:gd name="connsiteY0-12" fmla="*/ 4592626 h 4606376"/>
              <a:gd name="connsiteX1-13" fmla="*/ 1875208 w 4427621"/>
              <a:gd name="connsiteY1-14" fmla="*/ 0 h 4606376"/>
              <a:gd name="connsiteX2-15" fmla="*/ 4427621 w 4427621"/>
              <a:gd name="connsiteY2-16" fmla="*/ 0 h 4606376"/>
              <a:gd name="connsiteX3-17" fmla="*/ 2628041 w 4427621"/>
              <a:gd name="connsiteY3-18" fmla="*/ 4606376 h 4606376"/>
              <a:gd name="connsiteX4-19" fmla="*/ 0 w 4427621"/>
              <a:gd name="connsiteY4-20" fmla="*/ 4592626 h 46063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427621" h="4606376">
                <a:moveTo>
                  <a:pt x="0" y="4592626"/>
                </a:moveTo>
                <a:lnTo>
                  <a:pt x="1875208" y="0"/>
                </a:lnTo>
                <a:lnTo>
                  <a:pt x="4427621" y="0"/>
                </a:lnTo>
                <a:lnTo>
                  <a:pt x="2628041" y="4606376"/>
                </a:lnTo>
                <a:lnTo>
                  <a:pt x="0" y="4592626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25" name="平行四边形 2"/>
          <p:cNvSpPr/>
          <p:nvPr/>
        </p:nvSpPr>
        <p:spPr>
          <a:xfrm>
            <a:off x="950775" y="2123018"/>
            <a:ext cx="733827" cy="933449"/>
          </a:xfrm>
          <a:custGeom>
            <a:avLst/>
            <a:gdLst>
              <a:gd name="connsiteX0" fmla="*/ 0 w 3403218"/>
              <a:gd name="connsiteY0" fmla="*/ 4613251 h 4613251"/>
              <a:gd name="connsiteX1" fmla="*/ 850805 w 3403218"/>
              <a:gd name="connsiteY1" fmla="*/ 0 h 4613251"/>
              <a:gd name="connsiteX2" fmla="*/ 3403218 w 3403218"/>
              <a:gd name="connsiteY2" fmla="*/ 0 h 4613251"/>
              <a:gd name="connsiteX3" fmla="*/ 2552414 w 3403218"/>
              <a:gd name="connsiteY3" fmla="*/ 4613251 h 4613251"/>
              <a:gd name="connsiteX4" fmla="*/ 0 w 3403218"/>
              <a:gd name="connsiteY4" fmla="*/ 4613251 h 4613251"/>
              <a:gd name="connsiteX0-1" fmla="*/ 0 w 4427621"/>
              <a:gd name="connsiteY0-2" fmla="*/ 4592626 h 4613251"/>
              <a:gd name="connsiteX1-3" fmla="*/ 1875208 w 4427621"/>
              <a:gd name="connsiteY1-4" fmla="*/ 0 h 4613251"/>
              <a:gd name="connsiteX2-5" fmla="*/ 4427621 w 4427621"/>
              <a:gd name="connsiteY2-6" fmla="*/ 0 h 4613251"/>
              <a:gd name="connsiteX3-7" fmla="*/ 3576817 w 4427621"/>
              <a:gd name="connsiteY3-8" fmla="*/ 4613251 h 4613251"/>
              <a:gd name="connsiteX4-9" fmla="*/ 0 w 4427621"/>
              <a:gd name="connsiteY4-10" fmla="*/ 4592626 h 4613251"/>
              <a:gd name="connsiteX0-11" fmla="*/ 0 w 4427621"/>
              <a:gd name="connsiteY0-12" fmla="*/ 4592626 h 4606376"/>
              <a:gd name="connsiteX1-13" fmla="*/ 1875208 w 4427621"/>
              <a:gd name="connsiteY1-14" fmla="*/ 0 h 4606376"/>
              <a:gd name="connsiteX2-15" fmla="*/ 4427621 w 4427621"/>
              <a:gd name="connsiteY2-16" fmla="*/ 0 h 4606376"/>
              <a:gd name="connsiteX3-17" fmla="*/ 2628041 w 4427621"/>
              <a:gd name="connsiteY3-18" fmla="*/ 4606376 h 4606376"/>
              <a:gd name="connsiteX4-19" fmla="*/ 0 w 4427621"/>
              <a:gd name="connsiteY4-20" fmla="*/ 4592626 h 4606376"/>
              <a:gd name="connsiteX0-21" fmla="*/ 0 w 4688885"/>
              <a:gd name="connsiteY0-22" fmla="*/ 4592626 h 4606376"/>
              <a:gd name="connsiteX1-23" fmla="*/ 1875208 w 4688885"/>
              <a:gd name="connsiteY1-24" fmla="*/ 0 h 4606376"/>
              <a:gd name="connsiteX2-25" fmla="*/ 4688885 w 4688885"/>
              <a:gd name="connsiteY2-26" fmla="*/ 215805 h 4606376"/>
              <a:gd name="connsiteX3-27" fmla="*/ 2628041 w 4688885"/>
              <a:gd name="connsiteY3-28" fmla="*/ 4606376 h 4606376"/>
              <a:gd name="connsiteX4-29" fmla="*/ 0 w 4688885"/>
              <a:gd name="connsiteY4-30" fmla="*/ 4592626 h 4606376"/>
              <a:gd name="connsiteX0-31" fmla="*/ 0 w 4688885"/>
              <a:gd name="connsiteY0-32" fmla="*/ 4376821 h 4390571"/>
              <a:gd name="connsiteX1-33" fmla="*/ 1979717 w 4688885"/>
              <a:gd name="connsiteY1-34" fmla="*/ 0 h 4390571"/>
              <a:gd name="connsiteX2-35" fmla="*/ 4688885 w 4688885"/>
              <a:gd name="connsiteY2-36" fmla="*/ 0 h 4390571"/>
              <a:gd name="connsiteX3-37" fmla="*/ 2628041 w 4688885"/>
              <a:gd name="connsiteY3-38" fmla="*/ 4390571 h 4390571"/>
              <a:gd name="connsiteX4-39" fmla="*/ 0 w 4688885"/>
              <a:gd name="connsiteY4-40" fmla="*/ 4376821 h 439057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4688885" h="4390571">
                <a:moveTo>
                  <a:pt x="0" y="4376821"/>
                </a:moveTo>
                <a:lnTo>
                  <a:pt x="1979717" y="0"/>
                </a:lnTo>
                <a:lnTo>
                  <a:pt x="4688885" y="0"/>
                </a:lnTo>
                <a:lnTo>
                  <a:pt x="2628041" y="4390571"/>
                </a:lnTo>
                <a:lnTo>
                  <a:pt x="0" y="4376821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26" name="平行四边形 2"/>
          <p:cNvSpPr/>
          <p:nvPr/>
        </p:nvSpPr>
        <p:spPr>
          <a:xfrm>
            <a:off x="204665" y="4277784"/>
            <a:ext cx="1087967" cy="2226733"/>
          </a:xfrm>
          <a:custGeom>
            <a:avLst/>
            <a:gdLst>
              <a:gd name="connsiteX0" fmla="*/ 0 w 3403218"/>
              <a:gd name="connsiteY0" fmla="*/ 4613251 h 4613251"/>
              <a:gd name="connsiteX1" fmla="*/ 850805 w 3403218"/>
              <a:gd name="connsiteY1" fmla="*/ 0 h 4613251"/>
              <a:gd name="connsiteX2" fmla="*/ 3403218 w 3403218"/>
              <a:gd name="connsiteY2" fmla="*/ 0 h 4613251"/>
              <a:gd name="connsiteX3" fmla="*/ 2552414 w 3403218"/>
              <a:gd name="connsiteY3" fmla="*/ 4613251 h 4613251"/>
              <a:gd name="connsiteX4" fmla="*/ 0 w 3403218"/>
              <a:gd name="connsiteY4" fmla="*/ 4613251 h 4613251"/>
              <a:gd name="connsiteX0-1" fmla="*/ 0 w 4427621"/>
              <a:gd name="connsiteY0-2" fmla="*/ 4592626 h 4613251"/>
              <a:gd name="connsiteX1-3" fmla="*/ 1875208 w 4427621"/>
              <a:gd name="connsiteY1-4" fmla="*/ 0 h 4613251"/>
              <a:gd name="connsiteX2-5" fmla="*/ 4427621 w 4427621"/>
              <a:gd name="connsiteY2-6" fmla="*/ 0 h 4613251"/>
              <a:gd name="connsiteX3-7" fmla="*/ 3576817 w 4427621"/>
              <a:gd name="connsiteY3-8" fmla="*/ 4613251 h 4613251"/>
              <a:gd name="connsiteX4-9" fmla="*/ 0 w 4427621"/>
              <a:gd name="connsiteY4-10" fmla="*/ 4592626 h 4613251"/>
              <a:gd name="connsiteX0-11" fmla="*/ 0 w 4427621"/>
              <a:gd name="connsiteY0-12" fmla="*/ 4592626 h 4606376"/>
              <a:gd name="connsiteX1-13" fmla="*/ 1875208 w 4427621"/>
              <a:gd name="connsiteY1-14" fmla="*/ 0 h 4606376"/>
              <a:gd name="connsiteX2-15" fmla="*/ 4427621 w 4427621"/>
              <a:gd name="connsiteY2-16" fmla="*/ 0 h 4606376"/>
              <a:gd name="connsiteX3-17" fmla="*/ 2628041 w 4427621"/>
              <a:gd name="connsiteY3-18" fmla="*/ 4606376 h 4606376"/>
              <a:gd name="connsiteX4-19" fmla="*/ 0 w 4427621"/>
              <a:gd name="connsiteY4-20" fmla="*/ 4592626 h 4606376"/>
              <a:gd name="connsiteX0-21" fmla="*/ 0 w 9661037"/>
              <a:gd name="connsiteY0-22" fmla="*/ 7990952 h 8004702"/>
              <a:gd name="connsiteX1-23" fmla="*/ 1875208 w 9661037"/>
              <a:gd name="connsiteY1-24" fmla="*/ 3398326 h 8004702"/>
              <a:gd name="connsiteX2-25" fmla="*/ 9661037 w 9661037"/>
              <a:gd name="connsiteY2-26" fmla="*/ 0 h 8004702"/>
              <a:gd name="connsiteX3-27" fmla="*/ 2628041 w 9661037"/>
              <a:gd name="connsiteY3-28" fmla="*/ 8004702 h 8004702"/>
              <a:gd name="connsiteX4-29" fmla="*/ 0 w 9661037"/>
              <a:gd name="connsiteY4-30" fmla="*/ 7990952 h 8004702"/>
              <a:gd name="connsiteX0-31" fmla="*/ 0 w 9661037"/>
              <a:gd name="connsiteY0-32" fmla="*/ 7990952 h 8004702"/>
              <a:gd name="connsiteX1-33" fmla="*/ 7357832 w 9661037"/>
              <a:gd name="connsiteY1-34" fmla="*/ 21511 h 8004702"/>
              <a:gd name="connsiteX2-35" fmla="*/ 9661037 w 9661037"/>
              <a:gd name="connsiteY2-36" fmla="*/ 0 h 8004702"/>
              <a:gd name="connsiteX3-37" fmla="*/ 2628041 w 9661037"/>
              <a:gd name="connsiteY3-38" fmla="*/ 8004702 h 8004702"/>
              <a:gd name="connsiteX4-39" fmla="*/ 0 w 9661037"/>
              <a:gd name="connsiteY4-40" fmla="*/ 7990952 h 8004702"/>
              <a:gd name="connsiteX0-41" fmla="*/ 0 w 9661037"/>
              <a:gd name="connsiteY0-42" fmla="*/ 7990952 h 8004702"/>
              <a:gd name="connsiteX1-43" fmla="*/ 7108622 w 9661037"/>
              <a:gd name="connsiteY1-44" fmla="*/ 3 h 8004702"/>
              <a:gd name="connsiteX2-45" fmla="*/ 9661037 w 9661037"/>
              <a:gd name="connsiteY2-46" fmla="*/ 0 h 8004702"/>
              <a:gd name="connsiteX3-47" fmla="*/ 2628041 w 9661037"/>
              <a:gd name="connsiteY3-48" fmla="*/ 8004702 h 8004702"/>
              <a:gd name="connsiteX4-49" fmla="*/ 0 w 9661037"/>
              <a:gd name="connsiteY4-50" fmla="*/ 7990952 h 8004702"/>
              <a:gd name="connsiteX0-51" fmla="*/ 0 w 10223153"/>
              <a:gd name="connsiteY0-52" fmla="*/ 7990947 h 8004697"/>
              <a:gd name="connsiteX1-53" fmla="*/ 7108622 w 10223153"/>
              <a:gd name="connsiteY1-54" fmla="*/ -2 h 8004697"/>
              <a:gd name="connsiteX2-55" fmla="*/ 10223153 w 10223153"/>
              <a:gd name="connsiteY2-56" fmla="*/ 103949 h 8004697"/>
              <a:gd name="connsiteX3-57" fmla="*/ 2628041 w 10223153"/>
              <a:gd name="connsiteY3-58" fmla="*/ 8004697 h 8004697"/>
              <a:gd name="connsiteX4-59" fmla="*/ 0 w 10223153"/>
              <a:gd name="connsiteY4-60" fmla="*/ 7990947 h 8004697"/>
              <a:gd name="connsiteX0-61" fmla="*/ 0 w 10223153"/>
              <a:gd name="connsiteY0-62" fmla="*/ 7886998 h 7900748"/>
              <a:gd name="connsiteX1-63" fmla="*/ 7911631 w 10223153"/>
              <a:gd name="connsiteY1-64" fmla="*/ 10 h 7900748"/>
              <a:gd name="connsiteX2-65" fmla="*/ 10223153 w 10223153"/>
              <a:gd name="connsiteY2-66" fmla="*/ 0 h 7900748"/>
              <a:gd name="connsiteX3-67" fmla="*/ 2628041 w 10223153"/>
              <a:gd name="connsiteY3-68" fmla="*/ 7900748 h 7900748"/>
              <a:gd name="connsiteX4-69" fmla="*/ 0 w 10223153"/>
              <a:gd name="connsiteY4-70" fmla="*/ 7886998 h 7900748"/>
              <a:gd name="connsiteX0-71" fmla="*/ 0 w 10223153"/>
              <a:gd name="connsiteY0-72" fmla="*/ 7886998 h 7900748"/>
              <a:gd name="connsiteX1-73" fmla="*/ 7510125 w 10223153"/>
              <a:gd name="connsiteY1-74" fmla="*/ 10 h 7900748"/>
              <a:gd name="connsiteX2-75" fmla="*/ 10223153 w 10223153"/>
              <a:gd name="connsiteY2-76" fmla="*/ 0 h 7900748"/>
              <a:gd name="connsiteX3-77" fmla="*/ 2628041 w 10223153"/>
              <a:gd name="connsiteY3-78" fmla="*/ 7900748 h 7900748"/>
              <a:gd name="connsiteX4-79" fmla="*/ 0 w 10223153"/>
              <a:gd name="connsiteY4-80" fmla="*/ 7886998 h 790074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223153" h="7900748">
                <a:moveTo>
                  <a:pt x="0" y="7886998"/>
                </a:moveTo>
                <a:lnTo>
                  <a:pt x="7510125" y="10"/>
                </a:lnTo>
                <a:lnTo>
                  <a:pt x="10223153" y="0"/>
                </a:lnTo>
                <a:lnTo>
                  <a:pt x="2628041" y="7900748"/>
                </a:lnTo>
                <a:lnTo>
                  <a:pt x="0" y="7886998"/>
                </a:lnTo>
                <a:close/>
              </a:path>
            </a:pathLst>
          </a:custGeom>
          <a:solidFill>
            <a:schemeClr val="accent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27" name="矩形 26"/>
          <p:cNvSpPr/>
          <p:nvPr/>
        </p:nvSpPr>
        <p:spPr>
          <a:xfrm>
            <a:off x="2290817" y="4719849"/>
            <a:ext cx="1277914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8000" kern="100" dirty="0">
                <a:solidFill>
                  <a:schemeClr val="bg1"/>
                </a:solidFill>
                <a:latin typeface="Impact" panose="020B0806030902050204" pitchFamily="34" charset="0"/>
                <a:cs typeface="Times New Roman" panose="02020603050405020304" pitchFamily="18" charset="0"/>
              </a:rPr>
              <a:t>04</a:t>
            </a:r>
            <a:endParaRPr lang="zh-CN" altLang="zh-CN" sz="8000" kern="100" dirty="0">
              <a:solidFill>
                <a:schemeClr val="bg1"/>
              </a:solidFill>
              <a:latin typeface="Impact" panose="020B080603090205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flip dir="r"/>
      </p:transition>
    </mc:Choice>
    <mc:Fallback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3096" y="2170564"/>
            <a:ext cx="2560108" cy="4687436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4005614" y="2170564"/>
            <a:ext cx="7780771" cy="4329476"/>
          </a:xfrm>
          <a:prstGeom prst="roundRect">
            <a:avLst>
              <a:gd name="adj" fmla="val 64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2540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355600" dist="88900" dir="2700000" algn="tl" rotWithShape="0">
              <a:prstClr val="black">
                <a:alpha val="28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4800">
              <a:solidFill>
                <a:prstClr val="black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25857" y="2351784"/>
            <a:ext cx="736352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+mn-ea"/>
              </a:rPr>
              <a:t>第一条 员工上班着装应整洁、得体、大方，颜色力求稳重。保持服装纽扣齐全，无掉扣，无破洞。</a:t>
            </a:r>
            <a:endParaRPr lang="zh-CN" altLang="en-US" sz="16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+mn-ea"/>
              </a:rPr>
              <a:t>第二条 男员工上班不得穿无袖背心、短裤、紧身衣服或其他有碍观瞻的奇装异服。着衬衫时需扣紧袖口，将衬衫的下摆束在裤内，不得敞胸露怀。</a:t>
            </a:r>
            <a:endParaRPr lang="zh-CN" altLang="en-US" sz="16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+mn-ea"/>
              </a:rPr>
              <a:t>第三条 男员工穿衬衫时提倡系领带，领带外露时领带夹应夹在</a:t>
            </a:r>
            <a:r>
              <a:rPr lang="en-US" altLang="zh-CN" sz="1600" dirty="0">
                <a:latin typeface="+mn-ea"/>
              </a:rPr>
              <a:t>3—4</a:t>
            </a:r>
            <a:r>
              <a:rPr lang="zh-CN" altLang="en-US" sz="1600" dirty="0">
                <a:latin typeface="+mn-ea"/>
              </a:rPr>
              <a:t>个纽扣之间。</a:t>
            </a:r>
            <a:endParaRPr lang="zh-CN" altLang="en-US" sz="16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+mn-ea"/>
              </a:rPr>
              <a:t>第四条 工作时间不得穿广告（或者带有不文明图案、标识）衫。</a:t>
            </a:r>
            <a:endParaRPr lang="zh-CN" altLang="en-US" sz="16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+mn-ea"/>
              </a:rPr>
              <a:t>第五条 遇公司有宾客来访等重大活动时，由行政部通知，请各单位员工根据公司要求和场合不同，恰当着装，不得穿</a:t>
            </a:r>
            <a:r>
              <a:rPr lang="en-US" altLang="zh-CN" sz="1600" dirty="0">
                <a:latin typeface="+mn-ea"/>
              </a:rPr>
              <a:t>T</a:t>
            </a:r>
            <a:r>
              <a:rPr lang="zh-CN" altLang="en-US" sz="1600" dirty="0">
                <a:latin typeface="+mn-ea"/>
              </a:rPr>
              <a:t>恤衫、运动衣、运动鞋、牛仔裤、颜色艳丽、夸张等的服装。</a:t>
            </a:r>
            <a:endParaRPr lang="zh-CN" altLang="en-US" sz="16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+mn-ea"/>
              </a:rPr>
              <a:t>第六条 工作时间不得穿拖鞋（含拖式凉鞋）或无带式凉鞋。</a:t>
            </a:r>
            <a:endParaRPr lang="zh-CN" altLang="en-US" sz="1600" dirty="0">
              <a:latin typeface="+mn-ea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9624294" y="152758"/>
            <a:ext cx="2196000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公司概况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68239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02    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公司规章制度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340301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03    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员工手册细则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712364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04    </a:t>
            </a:r>
            <a:r>
              <a:rPr lang="zh-CN" altLang="en-US" dirty="0">
                <a:solidFill>
                  <a:schemeClr val="bg1"/>
                </a:solidFill>
                <a:latin typeface="Impact" panose="020B0806030902050204" pitchFamily="34" charset="0"/>
              </a:rPr>
              <a:t>公司礼仪规范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9368" y="188619"/>
            <a:ext cx="2524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Impact" panose="020B0806030902050204" pitchFamily="34" charset="0"/>
              </a:rPr>
              <a:t>此处输入您的企业名称</a:t>
            </a:r>
            <a:endParaRPr lang="zh-CN" altLang="en-US" dirty="0"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8449" y="1146048"/>
            <a:ext cx="2726848" cy="5711952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4005614" y="2070205"/>
            <a:ext cx="7780771" cy="4329476"/>
          </a:xfrm>
          <a:prstGeom prst="roundRect">
            <a:avLst>
              <a:gd name="adj" fmla="val 64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2540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355600" dist="88900" dir="2700000" algn="tl" rotWithShape="0">
              <a:prstClr val="black">
                <a:alpha val="28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4800">
              <a:solidFill>
                <a:prstClr val="black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25857" y="2251425"/>
            <a:ext cx="736352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latin typeface="+mn-ea"/>
              </a:rPr>
              <a:t>第一条 员工上班着装应整洁、得体、大方，颜色力求稳重。保持服装纽扣齐全，无掉扣，无破洞。</a:t>
            </a:r>
            <a:endParaRPr lang="zh-CN" altLang="en-US" sz="16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+mn-ea"/>
              </a:rPr>
              <a:t>第二条 女员工上班严禁穿无袖、低胸、露脐、露腰、露背、超薄、吊带裙、吊带背心、超短裙（膝盖上</a:t>
            </a:r>
            <a:r>
              <a:rPr lang="en-US" altLang="zh-CN" sz="1600" dirty="0">
                <a:latin typeface="+mn-ea"/>
              </a:rPr>
              <a:t>10cm</a:t>
            </a:r>
            <a:r>
              <a:rPr lang="zh-CN" altLang="en-US" sz="1600" dirty="0">
                <a:latin typeface="+mn-ea"/>
              </a:rPr>
              <a:t>以上）、短裤（膝盖上</a:t>
            </a:r>
            <a:r>
              <a:rPr lang="en-US" altLang="zh-CN" sz="1600" dirty="0">
                <a:latin typeface="+mn-ea"/>
              </a:rPr>
              <a:t>10cm</a:t>
            </a:r>
            <a:r>
              <a:rPr lang="zh-CN" altLang="en-US" sz="1600" dirty="0">
                <a:latin typeface="+mn-ea"/>
              </a:rPr>
              <a:t>以上）、及紧身衣服或其他有碍观瞻的奇装异服。</a:t>
            </a:r>
            <a:endParaRPr lang="en-US" altLang="zh-CN" sz="16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+mn-ea"/>
              </a:rPr>
              <a:t>第三条 工作时间不得穿广告（或者带有不文明图案、标识）衫。</a:t>
            </a:r>
            <a:endParaRPr lang="zh-CN" altLang="en-US" sz="16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+mn-ea"/>
              </a:rPr>
              <a:t>第四条 遇公司有宾客来访等重大活动时，由行政部通知，请各单位员工根据公司要求和场合不同，恰当着装，不得穿</a:t>
            </a:r>
            <a:r>
              <a:rPr lang="en-US" altLang="zh-CN" sz="1600" dirty="0">
                <a:latin typeface="+mn-ea"/>
              </a:rPr>
              <a:t>T</a:t>
            </a:r>
            <a:r>
              <a:rPr lang="zh-CN" altLang="en-US" sz="1600" dirty="0">
                <a:latin typeface="+mn-ea"/>
              </a:rPr>
              <a:t>恤衫、运动衣、运动鞋、牛仔裤、颜色艳丽、夸张等的服装。</a:t>
            </a:r>
            <a:endParaRPr lang="zh-CN" altLang="en-US" sz="16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+mn-ea"/>
              </a:rPr>
              <a:t>第五条 工作时间不得穿拖鞋（含拖式凉鞋）或无带式凉鞋。</a:t>
            </a:r>
            <a:endParaRPr lang="zh-CN" altLang="en-US" sz="1600" dirty="0">
              <a:latin typeface="+mn-ea"/>
            </a:endParaRPr>
          </a:p>
        </p:txBody>
      </p:sp>
      <p:sp>
        <p:nvSpPr>
          <p:cNvPr id="7" name="任意多边形 6"/>
          <p:cNvSpPr/>
          <p:nvPr/>
        </p:nvSpPr>
        <p:spPr>
          <a:xfrm>
            <a:off x="9624294" y="152758"/>
            <a:ext cx="2196000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公司概况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68239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02    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公司规章制度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340301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03    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员工手册细则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712364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04    </a:t>
            </a:r>
            <a:r>
              <a:rPr lang="zh-CN" altLang="en-US" dirty="0">
                <a:solidFill>
                  <a:schemeClr val="bg1"/>
                </a:solidFill>
                <a:latin typeface="Impact" panose="020B0806030902050204" pitchFamily="34" charset="0"/>
              </a:rPr>
              <a:t>公司礼仪规范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9368" y="188619"/>
            <a:ext cx="2524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Impact" panose="020B0806030902050204" pitchFamily="34" charset="0"/>
              </a:rPr>
              <a:t>此处输入您的企业名称</a:t>
            </a:r>
            <a:endParaRPr lang="zh-CN" altLang="en-US" dirty="0"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4771" y="1644293"/>
            <a:ext cx="3513220" cy="5213707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4005614" y="2070205"/>
            <a:ext cx="7780771" cy="4329476"/>
          </a:xfrm>
          <a:prstGeom prst="roundRect">
            <a:avLst>
              <a:gd name="adj" fmla="val 6410"/>
            </a:avLst>
          </a:prstGeom>
          <a:gradFill flip="none" rotWithShape="1">
            <a:gsLst>
              <a:gs pos="0">
                <a:schemeClr val="bg1"/>
              </a:gs>
              <a:gs pos="73000">
                <a:srgbClr val="ECECEC"/>
              </a:gs>
              <a:gs pos="100000">
                <a:srgbClr val="D9D9D9"/>
              </a:gs>
            </a:gsLst>
            <a:lin ang="2700000" scaled="1"/>
            <a:tileRect/>
          </a:gradFill>
          <a:ln w="25400">
            <a:gradFill flip="none" rotWithShape="1">
              <a:gsLst>
                <a:gs pos="29000">
                  <a:srgbClr val="E0E0E0"/>
                </a:gs>
                <a:gs pos="0">
                  <a:srgbClr val="999999"/>
                </a:gs>
                <a:gs pos="83000">
                  <a:schemeClr val="bg1"/>
                </a:gs>
              </a:gsLst>
              <a:lin ang="2700000" scaled="1"/>
              <a:tileRect/>
            </a:gradFill>
          </a:ln>
          <a:effectLst>
            <a:outerShdw blurRad="355600" dist="88900" dir="2700000" algn="tl" rotWithShape="0">
              <a:prstClr val="black">
                <a:alpha val="28000"/>
              </a:prstClr>
            </a:outerShdw>
          </a:effec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4800">
              <a:solidFill>
                <a:prstClr val="black"/>
              </a:solidFill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4337210" y="2160150"/>
            <a:ext cx="7148545" cy="42338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2009" tIns="36005" rIns="72009" bIns="36005">
            <a:spAutoFit/>
          </a:bodyPr>
          <a:lstStyle>
            <a:lvl1pPr defTabSz="720725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720725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720725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720725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720725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defTabSz="72072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defTabSz="72072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defTabSz="72072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defTabSz="720725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130000"/>
              </a:lnSpc>
            </a:pPr>
            <a:r>
              <a:rPr kumimoji="1" lang="zh-CN" altLang="en-US" sz="1600" dirty="0">
                <a:latin typeface="+mn-ea"/>
              </a:rPr>
              <a:t>第一条 对方来电话应及时接答，未及时接答，应向对方表示歉意。</a:t>
            </a:r>
            <a:endParaRPr kumimoji="1" lang="zh-CN" altLang="en-US" sz="1600" dirty="0">
              <a:latin typeface="+mn-ea"/>
            </a:endParaRPr>
          </a:p>
          <a:p>
            <a:pPr algn="l" eaLnBrk="1" hangingPunct="1">
              <a:lnSpc>
                <a:spcPct val="130000"/>
              </a:lnSpc>
            </a:pPr>
            <a:r>
              <a:rPr kumimoji="1" lang="zh-CN" altLang="en-US" sz="1600" dirty="0">
                <a:latin typeface="+mn-ea"/>
              </a:rPr>
              <a:t>第二条 接电话应先问好，报单位和姓名，再询问对方单位、姓名和事由。</a:t>
            </a:r>
            <a:endParaRPr kumimoji="1" lang="zh-CN" altLang="en-US" sz="1600" dirty="0">
              <a:latin typeface="+mn-ea"/>
            </a:endParaRPr>
          </a:p>
          <a:p>
            <a:pPr algn="l" eaLnBrk="1" hangingPunct="1">
              <a:lnSpc>
                <a:spcPct val="130000"/>
              </a:lnSpc>
            </a:pPr>
            <a:r>
              <a:rPr kumimoji="1" lang="zh-CN" altLang="en-US" sz="1600" dirty="0">
                <a:latin typeface="+mn-ea"/>
              </a:rPr>
              <a:t>第三条 接转电话时应说“请您稍候”。</a:t>
            </a:r>
            <a:endParaRPr kumimoji="1" lang="zh-CN" altLang="en-US" sz="1600" dirty="0">
              <a:latin typeface="+mn-ea"/>
            </a:endParaRPr>
          </a:p>
          <a:p>
            <a:pPr algn="l" eaLnBrk="1" hangingPunct="1">
              <a:lnSpc>
                <a:spcPct val="130000"/>
              </a:lnSpc>
            </a:pPr>
            <a:r>
              <a:rPr kumimoji="1" lang="zh-CN" altLang="en-US" sz="1600" dirty="0">
                <a:latin typeface="+mn-ea"/>
              </a:rPr>
              <a:t>第四条 对方寻找的人不在时，应回答：“对不起，</a:t>
            </a:r>
            <a:r>
              <a:rPr kumimoji="1" lang="en-US" altLang="zh-CN" sz="1600" dirty="0">
                <a:latin typeface="+mn-ea"/>
              </a:rPr>
              <a:t>×××</a:t>
            </a:r>
            <a:r>
              <a:rPr kumimoji="1" lang="zh-CN" altLang="en-US" sz="1600" dirty="0">
                <a:latin typeface="+mn-ea"/>
              </a:rPr>
              <a:t>不在，您有事需要转告吗，或者在您方便的情况下可以留下您的联系方式？”。</a:t>
            </a:r>
            <a:endParaRPr kumimoji="1" lang="zh-CN" altLang="en-US" sz="1600" dirty="0">
              <a:latin typeface="+mn-ea"/>
            </a:endParaRPr>
          </a:p>
          <a:p>
            <a:pPr algn="l" eaLnBrk="1" hangingPunct="1">
              <a:lnSpc>
                <a:spcPct val="130000"/>
              </a:lnSpc>
            </a:pPr>
            <a:r>
              <a:rPr kumimoji="1" lang="zh-CN" altLang="en-US" sz="1600" dirty="0">
                <a:latin typeface="+mn-ea"/>
              </a:rPr>
              <a:t>第五条 对方打错电话时，应主动帮助接转电话或告知对方如何转接对象。</a:t>
            </a:r>
            <a:endParaRPr kumimoji="1" lang="zh-CN" altLang="en-US" sz="1600" dirty="0">
              <a:latin typeface="+mn-ea"/>
            </a:endParaRPr>
          </a:p>
          <a:p>
            <a:pPr algn="l" eaLnBrk="1" hangingPunct="1">
              <a:lnSpc>
                <a:spcPct val="130000"/>
              </a:lnSpc>
            </a:pPr>
            <a:r>
              <a:rPr kumimoji="1" lang="zh-CN" altLang="en-US" sz="1600" dirty="0">
                <a:latin typeface="+mn-ea"/>
              </a:rPr>
              <a:t>第六条 因故中途暂时中断通话，应说“对不起，请您稍等一下”。</a:t>
            </a:r>
            <a:endParaRPr kumimoji="1" lang="zh-CN" altLang="en-US" sz="1600" dirty="0">
              <a:latin typeface="+mn-ea"/>
            </a:endParaRPr>
          </a:p>
          <a:p>
            <a:pPr algn="l" eaLnBrk="1" hangingPunct="1">
              <a:lnSpc>
                <a:spcPct val="130000"/>
              </a:lnSpc>
            </a:pPr>
            <a:r>
              <a:rPr kumimoji="1" lang="zh-CN" altLang="en-US" sz="1600" dirty="0">
                <a:latin typeface="+mn-ea"/>
              </a:rPr>
              <a:t>第七条 打电话联系工作时，应说：“您好，我是北京恒日的</a:t>
            </a:r>
            <a:r>
              <a:rPr kumimoji="1" lang="en-US" altLang="zh-CN" sz="1600" dirty="0">
                <a:latin typeface="+mn-ea"/>
              </a:rPr>
              <a:t>×××</a:t>
            </a:r>
            <a:r>
              <a:rPr kumimoji="1" lang="zh-CN" altLang="en-US" sz="1600" dirty="0">
                <a:latin typeface="+mn-ea"/>
              </a:rPr>
              <a:t>，请问</a:t>
            </a:r>
            <a:r>
              <a:rPr kumimoji="1" lang="en-US" altLang="zh-CN" sz="1600" dirty="0">
                <a:latin typeface="+mn-ea"/>
              </a:rPr>
              <a:t>……”.</a:t>
            </a:r>
            <a:r>
              <a:rPr kumimoji="1" lang="zh-CN" altLang="en-US" sz="1600" dirty="0">
                <a:latin typeface="+mn-ea"/>
              </a:rPr>
              <a:t>。</a:t>
            </a:r>
            <a:endParaRPr kumimoji="1" lang="en-US" altLang="zh-CN" sz="1600" dirty="0">
              <a:latin typeface="+mn-ea"/>
            </a:endParaRPr>
          </a:p>
          <a:p>
            <a:pPr eaLnBrk="1" hangingPunct="1">
              <a:lnSpc>
                <a:spcPct val="130000"/>
              </a:lnSpc>
            </a:pPr>
            <a:r>
              <a:rPr kumimoji="1" lang="zh-CN" altLang="en-US" sz="1600" dirty="0">
                <a:latin typeface="+mn-ea"/>
              </a:rPr>
              <a:t>第八条 重要通话，需问清要点，做好记录，必要时可向对方复述一遍。</a:t>
            </a:r>
            <a:endParaRPr kumimoji="1" lang="zh-CN" altLang="en-US" sz="1600" dirty="0">
              <a:latin typeface="+mn-ea"/>
            </a:endParaRPr>
          </a:p>
          <a:p>
            <a:pPr eaLnBrk="1" hangingPunct="1">
              <a:lnSpc>
                <a:spcPct val="130000"/>
              </a:lnSpc>
            </a:pPr>
            <a:r>
              <a:rPr kumimoji="1" lang="zh-CN" altLang="en-US" sz="1600" dirty="0">
                <a:latin typeface="+mn-ea"/>
              </a:rPr>
              <a:t>第九条 重要电话通知，应事先备好通知提纲，以免遗漏。</a:t>
            </a:r>
            <a:endParaRPr kumimoji="1" lang="zh-CN" altLang="en-US" sz="1600" dirty="0">
              <a:latin typeface="+mn-ea"/>
            </a:endParaRPr>
          </a:p>
          <a:p>
            <a:pPr eaLnBrk="1" hangingPunct="1">
              <a:lnSpc>
                <a:spcPct val="130000"/>
              </a:lnSpc>
            </a:pPr>
            <a:r>
              <a:rPr kumimoji="1" lang="zh-CN" altLang="en-US" sz="1600" dirty="0">
                <a:latin typeface="+mn-ea"/>
              </a:rPr>
              <a:t>第十条 接转公司主要领导电话时，应问清对方的单位、姓名和事由，并说：“请您稍候，我看一下</a:t>
            </a:r>
            <a:r>
              <a:rPr kumimoji="1" lang="en-US" altLang="zh-CN" sz="1600" dirty="0">
                <a:latin typeface="+mn-ea"/>
              </a:rPr>
              <a:t>×××</a:t>
            </a:r>
            <a:r>
              <a:rPr kumimoji="1" lang="zh-CN" altLang="en-US" sz="1600" dirty="0">
                <a:latin typeface="+mn-ea"/>
              </a:rPr>
              <a:t>是否在公司”，在征得领导意见后说：“对不起，让您久等了，我帮您把电话 </a:t>
            </a:r>
            <a:endParaRPr kumimoji="1" lang="zh-CN" altLang="en-US" sz="1600" dirty="0">
              <a:latin typeface="+mn-ea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9624294" y="152758"/>
            <a:ext cx="2196000" cy="468000"/>
          </a:xfrm>
          <a:custGeom>
            <a:avLst/>
            <a:gdLst>
              <a:gd name="connsiteX0" fmla="*/ 0 w 2232212"/>
              <a:gd name="connsiteY0" fmla="*/ 0 h 421341"/>
              <a:gd name="connsiteX1" fmla="*/ 107577 w 2232212"/>
              <a:gd name="connsiteY1" fmla="*/ 215153 h 421341"/>
              <a:gd name="connsiteX2" fmla="*/ 17930 w 2232212"/>
              <a:gd name="connsiteY2" fmla="*/ 421341 h 421341"/>
              <a:gd name="connsiteX3" fmla="*/ 2133600 w 2232212"/>
              <a:gd name="connsiteY3" fmla="*/ 421341 h 421341"/>
              <a:gd name="connsiteX4" fmla="*/ 2232212 w 2232212"/>
              <a:gd name="connsiteY4" fmla="*/ 188259 h 421341"/>
              <a:gd name="connsiteX5" fmla="*/ 2124636 w 2232212"/>
              <a:gd name="connsiteY5" fmla="*/ 0 h 421341"/>
              <a:gd name="connsiteX6" fmla="*/ 0 w 2232212"/>
              <a:gd name="connsiteY6" fmla="*/ 0 h 421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32212" h="421341">
                <a:moveTo>
                  <a:pt x="0" y="0"/>
                </a:moveTo>
                <a:lnTo>
                  <a:pt x="107577" y="215153"/>
                </a:lnTo>
                <a:lnTo>
                  <a:pt x="17930" y="421341"/>
                </a:lnTo>
                <a:lnTo>
                  <a:pt x="2133600" y="421341"/>
                </a:lnTo>
                <a:lnTo>
                  <a:pt x="2232212" y="188259"/>
                </a:lnTo>
                <a:lnTo>
                  <a:pt x="2124636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0" y="717175"/>
            <a:ext cx="12192000" cy="7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2940423" y="197584"/>
            <a:ext cx="1721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01    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公司概况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968239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02    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公司规章制度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340301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03     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Impact" panose="020B0806030902050204" pitchFamily="34" charset="0"/>
              </a:rPr>
              <a:t>员工手册细则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Impact" panose="020B080603090205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712364" y="197584"/>
            <a:ext cx="2065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Impact" panose="020B0806030902050204" pitchFamily="34" charset="0"/>
              </a:rPr>
              <a:t>04    </a:t>
            </a:r>
            <a:r>
              <a:rPr lang="zh-CN" altLang="en-US" dirty="0">
                <a:solidFill>
                  <a:schemeClr val="bg1"/>
                </a:solidFill>
                <a:latin typeface="Impact" panose="020B0806030902050204" pitchFamily="34" charset="0"/>
              </a:rPr>
              <a:t>公司礼仪规范</a:t>
            </a:r>
            <a:endParaRPr lang="zh-CN" altLang="en-US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09368" y="188619"/>
            <a:ext cx="2524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latin typeface="Impact" panose="020B0806030902050204" pitchFamily="34" charset="0"/>
              </a:rPr>
              <a:t>此处输入您的企业名称</a:t>
            </a:r>
            <a:endParaRPr lang="zh-CN" altLang="en-US" dirty="0"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8916" y="1703105"/>
            <a:ext cx="7064188" cy="5154895"/>
          </a:xfrm>
          <a:prstGeom prst="rect">
            <a:avLst/>
          </a:prstGeom>
        </p:spPr>
      </p:pic>
      <p:sp>
        <p:nvSpPr>
          <p:cNvPr id="79" name="文本框 78"/>
          <p:cNvSpPr txBox="1"/>
          <p:nvPr/>
        </p:nvSpPr>
        <p:spPr>
          <a:xfrm>
            <a:off x="5984095" y="1630934"/>
            <a:ext cx="59437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谢谢观赏</a:t>
            </a:r>
            <a:endParaRPr lang="zh-CN" altLang="en-US" sz="5400" dirty="0">
              <a:solidFill>
                <a:schemeClr val="bg1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9244361" y="6330605"/>
            <a:ext cx="2826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chemeClr val="bg1"/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某某集团有限公司</a:t>
            </a:r>
            <a:endParaRPr lang="zh-CN" altLang="en-US" sz="2400" dirty="0">
              <a:solidFill>
                <a:schemeClr val="bg1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7734859" y="3427162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汇报人：</a:t>
            </a:r>
            <a:r>
              <a:rPr lang="en-US" altLang="zh-CN" sz="2400" dirty="0">
                <a:solidFill>
                  <a:schemeClr val="bg1"/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XXX</a:t>
            </a:r>
            <a:endParaRPr lang="en-US" altLang="zh-CN" sz="2400" dirty="0">
              <a:solidFill>
                <a:schemeClr val="bg1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7162382" y="4141525"/>
            <a:ext cx="31566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造字工房悦黑（非商用）常规体" pitchFamily="2" charset="-122"/>
                <a:ea typeface="造字工房悦黑（非商用）常规体" pitchFamily="2" charset="-122"/>
              </a:rPr>
              <a:t>日期：</a:t>
            </a:r>
            <a:r>
              <a:rPr lang="en-US" altLang="zh-CN" sz="2400" dirty="0">
                <a:solidFill>
                  <a:schemeClr val="bg1"/>
                </a:solidFill>
                <a:latin typeface="+mj-ea"/>
                <a:ea typeface="+mj-ea"/>
              </a:rPr>
              <a:t>XX</a:t>
            </a:r>
            <a:r>
              <a:rPr lang="zh-CN" altLang="en-US" sz="2400" dirty="0">
                <a:solidFill>
                  <a:schemeClr val="bg1"/>
                </a:solidFill>
                <a:latin typeface="+mj-ea"/>
                <a:ea typeface="+mj-ea"/>
              </a:rPr>
              <a:t>年</a:t>
            </a:r>
            <a:r>
              <a:rPr lang="en-US" altLang="zh-CN" sz="2400" dirty="0">
                <a:solidFill>
                  <a:schemeClr val="bg1"/>
                </a:solidFill>
                <a:latin typeface="+mj-ea"/>
                <a:ea typeface="+mj-ea"/>
              </a:rPr>
              <a:t>XX</a:t>
            </a:r>
            <a:r>
              <a:rPr lang="zh-CN" altLang="en-US" sz="2400" dirty="0">
                <a:solidFill>
                  <a:schemeClr val="bg1"/>
                </a:solidFill>
                <a:latin typeface="+mj-ea"/>
                <a:ea typeface="+mj-ea"/>
              </a:rPr>
              <a:t>月</a:t>
            </a:r>
            <a:r>
              <a:rPr lang="en-US" altLang="zh-CN" sz="2400" dirty="0">
                <a:solidFill>
                  <a:schemeClr val="bg1"/>
                </a:solidFill>
                <a:latin typeface="+mj-ea"/>
                <a:ea typeface="+mj-ea"/>
              </a:rPr>
              <a:t>XX</a:t>
            </a:r>
            <a:r>
              <a:rPr lang="zh-CN" altLang="en-US" sz="2400" dirty="0">
                <a:solidFill>
                  <a:schemeClr val="bg1"/>
                </a:solidFill>
                <a:latin typeface="+mj-ea"/>
                <a:ea typeface="+mj-ea"/>
              </a:rPr>
              <a:t>日</a:t>
            </a:r>
            <a:endParaRPr lang="zh-CN" altLang="en-US" sz="2400" dirty="0">
              <a:solidFill>
                <a:schemeClr val="bg1"/>
              </a:solidFill>
              <a:latin typeface="造字工房悦黑（非商用）常规体" pitchFamily="2" charset="-122"/>
              <a:ea typeface="造字工房悦黑（非商用）常规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theme/theme1.xml><?xml version="1.0" encoding="utf-8"?>
<a:theme xmlns:a="http://schemas.openxmlformats.org/drawingml/2006/main" name="Office 主题">
  <a:themeElements>
    <a:clrScheme name="自定义 46-淡雅蓝">
      <a:dk1>
        <a:srgbClr val="000000"/>
      </a:dk1>
      <a:lt1>
        <a:sysClr val="window" lastClr="FFFFFF"/>
      </a:lt1>
      <a:dk2>
        <a:srgbClr val="3F3F3F"/>
      </a:dk2>
      <a:lt2>
        <a:srgbClr val="FCFCFC"/>
      </a:lt2>
      <a:accent1>
        <a:srgbClr val="375D81"/>
      </a:accent1>
      <a:accent2>
        <a:srgbClr val="FDC006"/>
      </a:accent2>
      <a:accent3>
        <a:srgbClr val="659A2A"/>
      </a:accent3>
      <a:accent4>
        <a:srgbClr val="659A2A"/>
      </a:accent4>
      <a:accent5>
        <a:srgbClr val="659A2A"/>
      </a:accent5>
      <a:accent6>
        <a:srgbClr val="659A2A"/>
      </a:accent6>
      <a:hlink>
        <a:srgbClr val="0000FF"/>
      </a:hlink>
      <a:folHlink>
        <a:srgbClr val="800080"/>
      </a:folHlink>
    </a:clrScheme>
    <a:fontScheme name="自定义 6">
      <a:majorFont>
        <a:latin typeface="Arial"/>
        <a:ea typeface="微软雅黑 Light"/>
        <a:cs typeface=""/>
      </a:majorFont>
      <a:minorFont>
        <a:latin typeface="Arial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5649</Words>
  <Application>WPS 演示</Application>
  <PresentationFormat>宽屏</PresentationFormat>
  <Paragraphs>522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50" baseType="lpstr">
      <vt:lpstr>Arial</vt:lpstr>
      <vt:lpstr>宋体</vt:lpstr>
      <vt:lpstr>Wingdings</vt:lpstr>
      <vt:lpstr>造字工房悦黑（非商用）常规体</vt:lpstr>
      <vt:lpstr>华文细黑</vt:lpstr>
      <vt:lpstr>Nexa Light</vt:lpstr>
      <vt:lpstr>Wide Latin</vt:lpstr>
      <vt:lpstr>微软雅黑</vt:lpstr>
      <vt:lpstr>微软雅黑 Light</vt:lpstr>
      <vt:lpstr>Times New Roman</vt:lpstr>
      <vt:lpstr>Impact</vt:lpstr>
      <vt:lpstr>Lato Regular</vt:lpstr>
      <vt:lpstr>Segoe Print</vt:lpstr>
      <vt:lpstr>Lato Regular</vt:lpstr>
      <vt:lpstr>Calibri</vt:lpstr>
      <vt:lpstr>Lato Black</vt:lpstr>
      <vt:lpstr>方正兰亭黑简体</vt:lpstr>
      <vt:lpstr>Arial Unicode MS</vt:lpstr>
      <vt:lpstr>Calibri</vt:lpstr>
      <vt:lpstr>David</vt:lpstr>
      <vt:lpstr>方正正黑简体</vt:lpstr>
      <vt:lpstr>黑体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Sky123.Org</dc:creator>
  <cp:lastModifiedBy>拉普耶鲁</cp:lastModifiedBy>
  <cp:revision>109</cp:revision>
  <dcterms:created xsi:type="dcterms:W3CDTF">2015-10-07T12:54:00Z</dcterms:created>
  <dcterms:modified xsi:type="dcterms:W3CDTF">2020-09-16T09:22:47Z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