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9" r:id="rId3"/>
    <p:sldId id="260" r:id="rId4"/>
    <p:sldId id="262" r:id="rId5"/>
    <p:sldId id="261" r:id="rId6"/>
    <p:sldId id="263" r:id="rId7"/>
    <p:sldId id="264" r:id="rId8"/>
    <p:sldId id="265" r:id="rId9"/>
    <p:sldId id="266" r:id="rId10"/>
    <p:sldId id="267" r:id="rId11"/>
    <p:sldId id="278" r:id="rId12"/>
    <p:sldId id="268" r:id="rId13"/>
  </p:sldIdLst>
  <p:sldSz cx="12192000" cy="6858000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CCE9"/>
    <a:srgbClr val="B581B9"/>
    <a:srgbClr val="FF5C82"/>
    <a:srgbClr val="FFFFFF"/>
    <a:srgbClr val="2C8014"/>
    <a:srgbClr val="94CB64"/>
    <a:srgbClr val="2BB9D7"/>
    <a:srgbClr val="1364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18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45E8B-19A7-43B2-9C7D-663BA697FC70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0C8A6E-0DC6-4A99-A638-99522A413B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4765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0C8A6E-0DC6-4A99-A638-99522A413B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1566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0C8A6E-0DC6-4A99-A638-99522A413B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4566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0C8A6E-0DC6-4A99-A638-99522A413B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3219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0C8A6E-0DC6-4A99-A638-99522A413B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93678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0C8A6E-0DC6-4A99-A638-99522A413B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7912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0C8A6E-0DC6-4A99-A638-99522A413B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73522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0C8A6E-0DC6-4A99-A638-99522A413B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5363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0C8A6E-0DC6-4A99-A638-99522A413B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57931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0C8A6E-0DC6-4A99-A638-99522A413B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09069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0C8A6E-0DC6-4A99-A638-99522A413B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9042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0C8A6E-0DC6-4A99-A638-99522A413B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90207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0C8A6E-0DC6-4A99-A638-99522A413B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2705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94BFF20-6337-49FB-B5B0-98E0F529CA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E72AF626-8525-4EDE-B93C-2D47000E35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7A402E4-2463-4ECE-BCDE-240B1F5A3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EB44A-D39D-4E1E-8FC0-8C0380D69331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1297025-ACF8-4572-AA46-EFA16FB4C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A223356-2430-496D-8DA4-A62225CC2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78F3B-5B2A-4B22-A053-B054AA04D2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1216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D855257-139D-4EC4-A109-6E65F1432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6F4BE1E-3E32-48FA-B79C-392DBD1D2B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CF33D73-6D4D-4D13-853B-959BB9E5F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EB44A-D39D-4E1E-8FC0-8C0380D69331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E14EDC0E-D0F4-48CB-A802-B142CE2F6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C7586842-17F4-4146-BD07-7BEFC2CE4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78F3B-5B2A-4B22-A053-B054AA04D2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0543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0D11C75-FD89-4CC4-9B76-C29F59B5D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F53B45B1-098C-414C-8EB3-89B68660D3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5E9A539-2F90-4DBA-8222-227D61DC2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EB44A-D39D-4E1E-8FC0-8C0380D69331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7E1AB95-7519-4ABE-B308-3BA9E154F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EAA65EC1-3923-43E2-97EA-385D8B5A5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78F3B-5B2A-4B22-A053-B054AA04D2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6296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CD5F559-C6F1-40B9-AF35-7255B4EEC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1ED5EC1F-A549-4050-AD2C-1A8EEC82FF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CF3BF438-F044-449E-ADFD-C0E4119842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73A3483F-48A2-4FE8-B959-A64569ECF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EB44A-D39D-4E1E-8FC0-8C0380D69331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415C8D0C-77E1-4A64-A099-5EFEDD440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FF240459-8732-48E0-B8D1-B7690BFE4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78F3B-5B2A-4B22-A053-B054AA04D2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7559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47CE854-B970-458D-9647-D491B6B4C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6A48D2EA-7B4D-46DB-B5B4-595B3CF942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4E1D6929-1F70-4249-8178-C12ACB57CF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53308AA9-CD2F-4956-9C0E-8129D1FDA8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8BC8C299-5D90-4FCB-A87C-348CB0B73C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030A139C-6020-4854-8D95-8E816F26D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EB44A-D39D-4E1E-8FC0-8C0380D69331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E95D77BD-DFBA-4BC0-A81F-1DB4898AF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3C488E11-59C0-4D34-8044-1A99FCC0A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78F3B-5B2A-4B22-A053-B054AA04D2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8670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254BE2E-68CC-414E-AF9E-A3C60E69D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42715AAF-8346-4562-BC81-9B652F412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EB44A-D39D-4E1E-8FC0-8C0380D69331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347CE351-7C86-43D2-9CAC-0A8524E91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FD889BE8-431F-440B-859D-4C074DF24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78F3B-5B2A-4B22-A053-B054AA04D2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0395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AE69319E-2D78-4FC6-AE10-682AC7F26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EB44A-D39D-4E1E-8FC0-8C0380D69331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C83C4C92-537D-46E1-BE78-A3A0542CB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AAF9A5C0-00CF-4D2F-8C65-1812EE07C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78F3B-5B2A-4B22-A053-B054AA04D2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6074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3B0653B-A423-4D48-B2BC-E5686D97D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AC486D4-2E1A-42E0-9581-E945793F7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F7B5A668-7324-4B7B-BCC1-C919612ED0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18632558-98FC-4547-89D3-F2BCB704D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EB44A-D39D-4E1E-8FC0-8C0380D69331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10D54DA7-BD97-4DBC-AB40-445800C75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7284647-6682-41B6-9C01-F23BC5F9C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78F3B-5B2A-4B22-A053-B054AA04D2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4912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69ED29F-7ABE-4025-92E0-778A01C6B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E0542FC1-7BD5-492A-B892-26690095C7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714A5545-6F0D-4DFE-8BBB-AEE38202F1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FCB2EB0A-DD18-44E5-8385-EE4BCC404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EB44A-D39D-4E1E-8FC0-8C0380D69331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F8FCEDF4-0A98-4462-8A53-6BF813A12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B2536FF3-0B10-45AC-BB91-5D837AC1A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78F3B-5B2A-4B22-A053-B054AA04D2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8339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E286EB8-78F8-4575-BF99-4355A30EC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F8A3A36F-9579-4EDD-B9E3-DE28343598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C4CEA81-3992-46E2-A4A4-2BDD36440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EB44A-D39D-4E1E-8FC0-8C0380D69331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CD7D7A77-0171-41A3-87CB-1D24E3463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33D986A4-2F53-48C3-B602-F7979599B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78F3B-5B2A-4B22-A053-B054AA04D2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797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1CC95E02-D8B5-46AB-B4E3-E9D6E3D21F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E9C33E85-84AC-4CA1-A7F6-B530D9C67F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28E243C-9BB0-4502-98AB-CCD596616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EB44A-D39D-4E1E-8FC0-8C0380D69331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FC94C48-2234-425E-ADA0-F9CE1B5D5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EF13FE5-DD42-462F-8A80-FF72ECFCB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78F3B-5B2A-4B22-A053-B054AA04D2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309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25597BD0-BFFA-46E3-BC2C-5427C5357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85B6F5D9-F2DC-4EE7-B797-55FB48FAC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902006F7-B36E-4A15-838D-10E998C5C0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EB44A-D39D-4E1E-8FC0-8C0380D69331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416E84E4-2FC2-4E79-8D84-0F3D0FEF49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1542728-88EE-43ED-BA37-CF0B56BB0D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78F3B-5B2A-4B22-A053-B054AA04D2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6465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8.png"/><Relationship Id="rId3" Type="http://schemas.openxmlformats.org/officeDocument/2006/relationships/image" Target="../media/image10.jpeg"/><Relationship Id="rId7" Type="http://schemas.openxmlformats.org/officeDocument/2006/relationships/image" Target="../media/image13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2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1.png"/><Relationship Id="rId10" Type="http://schemas.openxmlformats.org/officeDocument/2006/relationships/image" Target="../media/image18.png"/><Relationship Id="rId4" Type="http://schemas.openxmlformats.org/officeDocument/2006/relationships/image" Target="../media/image2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0.png"/><Relationship Id="rId3" Type="http://schemas.openxmlformats.org/officeDocument/2006/relationships/image" Target="../media/image10.jpeg"/><Relationship Id="rId7" Type="http://schemas.openxmlformats.org/officeDocument/2006/relationships/image" Target="../media/image13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19.png"/><Relationship Id="rId5" Type="http://schemas.openxmlformats.org/officeDocument/2006/relationships/image" Target="../media/image11.png"/><Relationship Id="rId10" Type="http://schemas.openxmlformats.org/officeDocument/2006/relationships/image" Target="../media/image18.png"/><Relationship Id="rId4" Type="http://schemas.openxmlformats.org/officeDocument/2006/relationships/image" Target="../media/image2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2.png"/><Relationship Id="rId3" Type="http://schemas.openxmlformats.org/officeDocument/2006/relationships/image" Target="../media/image10.jpeg"/><Relationship Id="rId7" Type="http://schemas.openxmlformats.org/officeDocument/2006/relationships/image" Target="../media/image13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21.png"/><Relationship Id="rId5" Type="http://schemas.openxmlformats.org/officeDocument/2006/relationships/image" Target="../media/image11.png"/><Relationship Id="rId10" Type="http://schemas.openxmlformats.org/officeDocument/2006/relationships/image" Target="../media/image18.png"/><Relationship Id="rId4" Type="http://schemas.openxmlformats.org/officeDocument/2006/relationships/image" Target="../media/image2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4.png"/><Relationship Id="rId3" Type="http://schemas.openxmlformats.org/officeDocument/2006/relationships/image" Target="../media/image10.jpeg"/><Relationship Id="rId7" Type="http://schemas.openxmlformats.org/officeDocument/2006/relationships/image" Target="../media/image13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23.png"/><Relationship Id="rId5" Type="http://schemas.openxmlformats.org/officeDocument/2006/relationships/image" Target="../media/image11.png"/><Relationship Id="rId10" Type="http://schemas.openxmlformats.org/officeDocument/2006/relationships/image" Target="../media/image18.png"/><Relationship Id="rId4" Type="http://schemas.openxmlformats.org/officeDocument/2006/relationships/image" Target="../media/image2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6.png"/><Relationship Id="rId3" Type="http://schemas.openxmlformats.org/officeDocument/2006/relationships/image" Target="../media/image10.jpeg"/><Relationship Id="rId7" Type="http://schemas.openxmlformats.org/officeDocument/2006/relationships/image" Target="../media/image13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25.png"/><Relationship Id="rId5" Type="http://schemas.openxmlformats.org/officeDocument/2006/relationships/image" Target="../media/image11.png"/><Relationship Id="rId10" Type="http://schemas.openxmlformats.org/officeDocument/2006/relationships/image" Target="../media/image18.png"/><Relationship Id="rId4" Type="http://schemas.openxmlformats.org/officeDocument/2006/relationships/image" Target="../media/image2.png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8.png"/><Relationship Id="rId3" Type="http://schemas.openxmlformats.org/officeDocument/2006/relationships/image" Target="../media/image10.jpeg"/><Relationship Id="rId7" Type="http://schemas.openxmlformats.org/officeDocument/2006/relationships/image" Target="../media/image13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27.png"/><Relationship Id="rId5" Type="http://schemas.openxmlformats.org/officeDocument/2006/relationships/image" Target="../media/image11.png"/><Relationship Id="rId10" Type="http://schemas.openxmlformats.org/officeDocument/2006/relationships/image" Target="../media/image18.png"/><Relationship Id="rId4" Type="http://schemas.openxmlformats.org/officeDocument/2006/relationships/image" Target="../media/image2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1.png"/><Relationship Id="rId10" Type="http://schemas.openxmlformats.org/officeDocument/2006/relationships/image" Target="../media/image18.png"/><Relationship Id="rId4" Type="http://schemas.openxmlformats.org/officeDocument/2006/relationships/image" Target="../media/image2.png"/><Relationship Id="rId9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9113F4AF-0ED1-4E6C-9AA6-3D1694BC3E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3"/>
            <a:ext cx="12192000" cy="6916502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D7809C70-F2DC-4A9E-8520-435CB3B81D1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66"/>
          <a:stretch/>
        </p:blipFill>
        <p:spPr>
          <a:xfrm>
            <a:off x="0" y="2254950"/>
            <a:ext cx="12192000" cy="46613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5F6B4B41-17EC-40C9-B18E-B1BA073CF83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88060"/>
            <a:ext cx="6917635" cy="27430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B86DFD32-1C7F-41BB-9445-3AB2E395D4B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89" t="32235" b="33865"/>
          <a:stretch/>
        </p:blipFill>
        <p:spPr>
          <a:xfrm>
            <a:off x="4918936" y="435125"/>
            <a:ext cx="2663169" cy="1600525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A0C9CE5C-66E2-4E0D-8A83-B77BBAD5680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89" t="32235" b="33865"/>
          <a:stretch/>
        </p:blipFill>
        <p:spPr>
          <a:xfrm>
            <a:off x="463595" y="-717882"/>
            <a:ext cx="3839449" cy="2307452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32BCC129-6B55-43E7-AD1B-CEAFC19C52B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89" t="32235" b="33865"/>
          <a:stretch/>
        </p:blipFill>
        <p:spPr>
          <a:xfrm>
            <a:off x="7390403" y="-894311"/>
            <a:ext cx="5786753" cy="3477753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BD4F2B33-32A1-41FE-B233-618EEB6818B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" t="36993" r="54429" b="-2113"/>
          <a:stretch/>
        </p:blipFill>
        <p:spPr>
          <a:xfrm>
            <a:off x="493044" y="3837625"/>
            <a:ext cx="3810000" cy="27776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D7635AFF-2F81-4820-93C7-8B5092DA533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459" y="4542708"/>
            <a:ext cx="2994417" cy="29944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3" name="文本框 32">
            <a:extLst>
              <a:ext uri="{FF2B5EF4-FFF2-40B4-BE49-F238E27FC236}">
                <a16:creationId xmlns:a16="http://schemas.microsoft.com/office/drawing/2014/main" xmlns="" id="{C6471521-B545-492F-951F-CBC84D4D0BD0}"/>
              </a:ext>
            </a:extLst>
          </p:cNvPr>
          <p:cNvSpPr txBox="1"/>
          <p:nvPr/>
        </p:nvSpPr>
        <p:spPr>
          <a:xfrm>
            <a:off x="2466586" y="2212080"/>
            <a:ext cx="72588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b="1" dirty="0" smtClean="0">
                <a:solidFill>
                  <a:srgbClr val="FF5C82"/>
                </a:solidFill>
                <a:effectLst>
                  <a:outerShdw blurRad="203200" dist="165100" dir="18900000" sx="103000" sy="103000" algn="bl" rotWithShape="0">
                    <a:prstClr val="black">
                      <a:alpha val="22000"/>
                    </a:prstClr>
                  </a:outerShdw>
                </a:effectLst>
                <a:latin typeface="方正少儿_GBK" panose="03000509000000000000" pitchFamily="65" charset="-122"/>
                <a:ea typeface="方正少儿_GBK" panose="03000509000000000000" pitchFamily="65" charset="-122"/>
              </a:rPr>
              <a:t>致</a:t>
            </a:r>
            <a:r>
              <a:rPr lang="zh-CN" altLang="en-US" sz="7200" b="1" dirty="0" smtClean="0">
                <a:solidFill>
                  <a:srgbClr val="B581B9"/>
                </a:solidFill>
                <a:effectLst>
                  <a:outerShdw blurRad="203200" dist="165100" dir="18900000" sx="103000" sy="103000" algn="bl" rotWithShape="0">
                    <a:prstClr val="black">
                      <a:alpha val="22000"/>
                    </a:prstClr>
                  </a:outerShdw>
                </a:effectLst>
                <a:latin typeface="方正少儿_GBK" panose="03000509000000000000" pitchFamily="65" charset="-122"/>
                <a:ea typeface="方正少儿_GBK" panose="03000509000000000000" pitchFamily="65" charset="-122"/>
              </a:rPr>
              <a:t>家长</a:t>
            </a:r>
            <a:r>
              <a:rPr lang="zh-CN" altLang="en-US" sz="7200" b="1" dirty="0" smtClean="0">
                <a:solidFill>
                  <a:srgbClr val="94CB64"/>
                </a:solidFill>
                <a:effectLst>
                  <a:outerShdw blurRad="203200" dist="165100" dir="18900000" sx="103000" sy="103000" algn="bl" rotWithShape="0">
                    <a:prstClr val="black">
                      <a:alpha val="22000"/>
                    </a:prstClr>
                  </a:outerShdw>
                </a:effectLst>
                <a:latin typeface="方正少儿_GBK" panose="03000509000000000000" pitchFamily="65" charset="-122"/>
                <a:ea typeface="方正少儿_GBK" panose="03000509000000000000" pitchFamily="65" charset="-122"/>
              </a:rPr>
              <a:t>的</a:t>
            </a:r>
            <a:r>
              <a:rPr lang="zh-CN" altLang="en-US" sz="7200" b="1" dirty="0" smtClean="0">
                <a:solidFill>
                  <a:srgbClr val="2BB9D7"/>
                </a:solidFill>
                <a:effectLst>
                  <a:outerShdw blurRad="203200" dist="165100" dir="18900000" sx="103000" sy="103000" algn="bl" rotWithShape="0">
                    <a:prstClr val="black">
                      <a:alpha val="22000"/>
                    </a:prstClr>
                  </a:outerShdw>
                </a:effectLst>
                <a:latin typeface="方正少儿_GBK" panose="03000509000000000000" pitchFamily="65" charset="-122"/>
                <a:ea typeface="方正少儿_GBK" panose="03000509000000000000" pitchFamily="65" charset="-122"/>
              </a:rPr>
              <a:t>一封信</a:t>
            </a:r>
            <a:endParaRPr lang="zh-CN" altLang="en-US" sz="7200" b="1" dirty="0">
              <a:solidFill>
                <a:srgbClr val="2BB9D7"/>
              </a:solidFill>
              <a:effectLst>
                <a:outerShdw blurRad="203200" dist="165100" dir="18900000" sx="103000" sy="103000" algn="bl" rotWithShape="0">
                  <a:prstClr val="black">
                    <a:alpha val="22000"/>
                  </a:prstClr>
                </a:outerShdw>
              </a:effectLst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8BE8A8FC-5832-4A20-9BA2-10E9170AE734}"/>
              </a:ext>
            </a:extLst>
          </p:cNvPr>
          <p:cNvSpPr txBox="1"/>
          <p:nvPr/>
        </p:nvSpPr>
        <p:spPr>
          <a:xfrm>
            <a:off x="3146119" y="3824476"/>
            <a:ext cx="5899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外国学校生活</a:t>
            </a:r>
            <a:r>
              <a:rPr lang="en-US" altLang="zh-CN" sz="2400" dirty="0" err="1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F313FACD-0769-4EA7-AA31-080C18772FAA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32" t="-1" r="59364" b="66407"/>
          <a:stretch/>
        </p:blipFill>
        <p:spPr>
          <a:xfrm>
            <a:off x="3131056" y="1183755"/>
            <a:ext cx="1609771" cy="2047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49FB023A-C772-4671-9A0E-E1C4DDDA98DD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89" b="63698"/>
          <a:stretch/>
        </p:blipFill>
        <p:spPr>
          <a:xfrm>
            <a:off x="9023715" y="990964"/>
            <a:ext cx="2732340" cy="22129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上海小荧星合唱团 - 泡泡不见了">
            <a:hlinkClick r:id="" action="ppaction://media"/>
            <a:extLst>
              <a:ext uri="{FF2B5EF4-FFF2-40B4-BE49-F238E27FC236}">
                <a16:creationId xmlns:a16="http://schemas.microsoft.com/office/drawing/2014/main" xmlns="" id="{451F6D32-D5A2-43B4-8FF9-8CBACAAE7D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188356" y="123538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564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200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4.07407E-6 L 0.25 4.07407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repeatCount="2000" accel="50000" decel="5000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08333E-7 -2.59259E-6 L 0.25 -2.59259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repeatCount="2000" accel="50000" decel="50000" autoRev="1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-2.70833E-6 4.07407E-6 L 0.25 4.07407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repeatCount="2000" accel="50000" decel="5000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animMotion origin="layout" path="M -0.93346 -0.00023 L 0.36081 -0.00093 " pathEditMode="relative" rAng="0" ptsTypes="AA">
                                      <p:cBhvr>
                                        <p:cTn id="14" dur="5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14" y="-4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9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-0.00963 -0.2294 C -0.02357 -0.2044 -0.06745 -0.24445 -0.10781 -0.31621 C -0.14922 -0.38982 -0.17187 -0.46806 -0.15807 -0.49329 C -0.14388 -0.51783 -0.1668 -0.59653 -0.20846 -0.67061 C -0.24857 -0.7419 -0.29258 -0.78218 -0.30677 -0.75764 " pathEditMode="relative" rAng="13500000" ptsTypes="AAAAA">
                                      <p:cBhvr>
                                        <p:cTn id="1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57" y="-2641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59" presetClass="path" presetSubtype="0" accel="50000" decel="50000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animMotion origin="layout" path="M -0.05234 -0.43472 C -0.03281 -0.44143 -0.01224 -0.39861 -0.00495 -0.33981 C 0.00195 -0.27893 -0.00677 -0.22407 -0.02604 -0.21736 C -0.04531 -0.21018 -0.0543 -0.15578 -0.04714 -0.0949 C -0.03997 -0.03588 -0.01927 0.00718 1.04167E-6 -4.07407E-6 " pathEditMode="relative" rAng="4680000" ptsTypes="AAAAA">
                                      <p:cBhvr>
                                        <p:cTn id="1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0" y="2173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8" presetClass="entr" presetSubtype="0" accel="50000" fill="hold" grpId="0" nodeType="withEffect">
                                  <p:stCondLst>
                                    <p:cond delay="28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8" presetClass="entr" presetSubtype="12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3" grpId="0"/>
      <p:bldP spid="3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671E1611-844E-4917-9548-DE1A96D92A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4" r="535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9E658240-500E-4056-8D97-9707EF6AB9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66"/>
          <a:stretch/>
        </p:blipFill>
        <p:spPr>
          <a:xfrm>
            <a:off x="0" y="2254950"/>
            <a:ext cx="12192000" cy="46613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C193404E-84BF-4B2C-95B8-2ABCD59C8AD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0" y="-491256"/>
            <a:ext cx="3276610" cy="25985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矩形: 圆角 1">
            <a:extLst>
              <a:ext uri="{FF2B5EF4-FFF2-40B4-BE49-F238E27FC236}">
                <a16:creationId xmlns:a16="http://schemas.microsoft.com/office/drawing/2014/main" xmlns="" id="{0C72943D-44C1-4C20-B9DD-F52BD439B4C2}"/>
              </a:ext>
            </a:extLst>
          </p:cNvPr>
          <p:cNvSpPr/>
          <p:nvPr/>
        </p:nvSpPr>
        <p:spPr>
          <a:xfrm>
            <a:off x="1039091" y="1496296"/>
            <a:ext cx="10581405" cy="4641268"/>
          </a:xfrm>
          <a:prstGeom prst="roundRect">
            <a:avLst/>
          </a:prstGeom>
          <a:solidFill>
            <a:schemeClr val="bg1"/>
          </a:solidFill>
          <a:ln>
            <a:solidFill>
              <a:srgbClr val="5FCCE9"/>
            </a:solidFill>
            <a:prstDash val="dash"/>
          </a:ln>
          <a:effectLst>
            <a:outerShdw blurRad="177800" dist="1016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12982FFC-4247-4E98-B8C7-7F388D32AED0}"/>
              </a:ext>
            </a:extLst>
          </p:cNvPr>
          <p:cNvGrpSpPr/>
          <p:nvPr/>
        </p:nvGrpSpPr>
        <p:grpSpPr>
          <a:xfrm>
            <a:off x="3276610" y="356762"/>
            <a:ext cx="4175044" cy="2509139"/>
            <a:chOff x="3276610" y="356762"/>
            <a:chExt cx="4175044" cy="2509139"/>
          </a:xfrm>
        </p:grpSpPr>
        <p:pic>
          <p:nvPicPr>
            <p:cNvPr id="64" name="图片 63">
              <a:extLst>
                <a:ext uri="{FF2B5EF4-FFF2-40B4-BE49-F238E27FC236}">
                  <a16:creationId xmlns:a16="http://schemas.microsoft.com/office/drawing/2014/main" xmlns="" id="{0DFF92C8-FAF0-4EDA-BFC1-D9DA91B4B5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189" t="32235" b="33865"/>
            <a:stretch/>
          </p:blipFill>
          <p:spPr>
            <a:xfrm>
              <a:off x="3276610" y="356762"/>
              <a:ext cx="4175044" cy="2509139"/>
            </a:xfrm>
            <a:prstGeom prst="rect">
              <a:avLst/>
            </a:prstGeom>
          </p:spPr>
        </p:pic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xmlns="" id="{F2A5744F-2C70-46C5-9B45-1CD848C09DAE}"/>
                </a:ext>
              </a:extLst>
            </p:cNvPr>
            <p:cNvSpPr txBox="1"/>
            <p:nvPr/>
          </p:nvSpPr>
          <p:spPr>
            <a:xfrm>
              <a:off x="4398838" y="1011166"/>
              <a:ext cx="223058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7200" b="1" dirty="0">
                  <a:solidFill>
                    <a:srgbClr val="5FCCE9"/>
                  </a:solidFill>
                  <a:effectLst>
                    <a:outerShdw blurRad="203200" dist="165100" dir="18900000" sx="103000" sy="103000" algn="bl" rotWithShape="0">
                      <a:prstClr val="black">
                        <a:alpha val="22000"/>
                      </a:prstClr>
                    </a:outerShdw>
                  </a:effectLst>
                  <a:latin typeface="方正少儿_GBK" panose="03000509000000000000" pitchFamily="65" charset="-122"/>
                  <a:ea typeface="方正少儿_GBK" panose="03000509000000000000" pitchFamily="65" charset="-122"/>
                </a:rPr>
                <a:t>前言</a:t>
              </a: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3C3341EB-6363-4003-A5FB-D7C804A7B4FB}"/>
              </a:ext>
            </a:extLst>
          </p:cNvPr>
          <p:cNvSpPr txBox="1"/>
          <p:nvPr/>
        </p:nvSpPr>
        <p:spPr>
          <a:xfrm>
            <a:off x="1638304" y="2382982"/>
            <a:ext cx="925136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b="1" dirty="0">
                <a:solidFill>
                  <a:srgbClr val="FF5C82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尊敬的家长：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寒假是学生开展实践活动、锻炼实践能力和提升综合素质的大好时期，请指导孩子制定合理的假期计划，认真完成假期作业，积极参加家务劳动、社会实践、社区服务、文化体育活动等各种有益活动。教育孩子遵守国家法律和社会公德，文明礼让，避免与社会闲杂人员来往或与他人发生冲突，谨慎交友，自觉抵制不良分子的引诱，不参加封建迷信活动，不到禁止未成年人进入的娱乐场所，防止黄、赌、毒的侵害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积极参与尊廉崇洁活动，共建诚实守信的好家庭。教育孩子注意保暖和合理饮食，防止冻伤、暴饮暴食及食物中毒等，做到不抽烟、不酗酒，养成良好生活习惯。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25791374-8CBC-480C-ADD3-E650A983DDD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3" t="14217" r="16143" b="11404"/>
          <a:stretch/>
        </p:blipFill>
        <p:spPr>
          <a:xfrm>
            <a:off x="467587" y="4725904"/>
            <a:ext cx="1602298" cy="13860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DC13E6C6-5BA3-4E6E-A625-A9C2EB6EE6EB}"/>
              </a:ext>
            </a:extLst>
          </p:cNvPr>
          <p:cNvSpPr txBox="1"/>
          <p:nvPr/>
        </p:nvSpPr>
        <p:spPr>
          <a:xfrm>
            <a:off x="1704108" y="4682619"/>
            <a:ext cx="92513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000" b="1" dirty="0">
                <a:solidFill>
                  <a:srgbClr val="FF5C82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  </a:t>
            </a:r>
            <a:r>
              <a:rPr lang="zh-CN" altLang="zh-CN" sz="2000" b="1" dirty="0">
                <a:solidFill>
                  <a:srgbClr val="FF5C82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学校寒假从</a:t>
            </a:r>
            <a:r>
              <a:rPr lang="en-US" altLang="zh-CN" sz="2000" b="1" dirty="0">
                <a:solidFill>
                  <a:srgbClr val="FF5C82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1</a:t>
            </a:r>
            <a:r>
              <a:rPr lang="zh-CN" altLang="zh-CN" sz="2000" b="1" dirty="0">
                <a:solidFill>
                  <a:srgbClr val="FF5C82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月</a:t>
            </a:r>
            <a:r>
              <a:rPr lang="en-US" altLang="zh-CN" sz="2000" b="1" dirty="0">
                <a:solidFill>
                  <a:srgbClr val="FF5C82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28</a:t>
            </a:r>
            <a:r>
              <a:rPr lang="zh-CN" altLang="zh-CN" sz="2000" b="1" dirty="0">
                <a:solidFill>
                  <a:srgbClr val="FF5C82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号至</a:t>
            </a:r>
            <a:r>
              <a:rPr lang="en-US" altLang="zh-CN" sz="2000" b="1" dirty="0">
                <a:solidFill>
                  <a:srgbClr val="FF5C82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2</a:t>
            </a:r>
            <a:r>
              <a:rPr lang="zh-CN" altLang="zh-CN" sz="2000" b="1" dirty="0">
                <a:solidFill>
                  <a:srgbClr val="FF5C82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月</a:t>
            </a:r>
            <a:r>
              <a:rPr lang="en-US" altLang="zh-CN" sz="2000" b="1" dirty="0">
                <a:solidFill>
                  <a:srgbClr val="FF5C82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28</a:t>
            </a:r>
            <a:r>
              <a:rPr lang="zh-CN" altLang="zh-CN" sz="2000" b="1" dirty="0">
                <a:solidFill>
                  <a:srgbClr val="FF5C82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号，</a:t>
            </a:r>
            <a:r>
              <a:rPr lang="en-US" altLang="zh-CN" sz="2000" b="1" dirty="0">
                <a:solidFill>
                  <a:srgbClr val="FF5C82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28</a:t>
            </a:r>
            <a:r>
              <a:rPr lang="zh-CN" altLang="zh-CN" sz="2000" b="1" dirty="0">
                <a:solidFill>
                  <a:srgbClr val="FF5C82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号早上</a:t>
            </a:r>
            <a:r>
              <a:rPr lang="en-US" altLang="zh-CN" sz="2000" b="1" dirty="0">
                <a:solidFill>
                  <a:srgbClr val="FF5C82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8</a:t>
            </a:r>
            <a:r>
              <a:rPr lang="zh-CN" altLang="zh-CN" sz="2000" b="1" dirty="0">
                <a:solidFill>
                  <a:srgbClr val="FF5C82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：</a:t>
            </a:r>
            <a:r>
              <a:rPr lang="en-US" altLang="zh-CN" sz="2000" b="1" dirty="0">
                <a:solidFill>
                  <a:srgbClr val="FF5C82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00</a:t>
            </a:r>
            <a:r>
              <a:rPr lang="zh-CN" altLang="zh-CN" sz="2000" b="1" dirty="0">
                <a:solidFill>
                  <a:srgbClr val="FF5C82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到校注册。</a:t>
            </a:r>
            <a:r>
              <a:rPr lang="en-US" altLang="zh-CN" sz="2000" b="1" dirty="0">
                <a:solidFill>
                  <a:srgbClr val="FF5C82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3</a:t>
            </a:r>
            <a:r>
              <a:rPr lang="zh-CN" altLang="zh-CN" sz="2000" b="1" dirty="0">
                <a:solidFill>
                  <a:srgbClr val="FF5C82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月</a:t>
            </a:r>
            <a:r>
              <a:rPr lang="en-US" altLang="zh-CN" sz="2000" b="1" dirty="0">
                <a:solidFill>
                  <a:srgbClr val="FF5C82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2</a:t>
            </a:r>
            <a:r>
              <a:rPr lang="zh-CN" altLang="zh-CN" sz="2000" b="1" dirty="0">
                <a:solidFill>
                  <a:srgbClr val="FF5C82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号正式上课。</a:t>
            </a: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1728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6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671E1611-844E-4917-9548-DE1A96D92A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4" r="535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9E658240-500E-4056-8D97-9707EF6AB9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66"/>
          <a:stretch/>
        </p:blipFill>
        <p:spPr>
          <a:xfrm>
            <a:off x="0" y="2254950"/>
            <a:ext cx="12192000" cy="46613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C193404E-84BF-4B2C-95B8-2ABCD59C8AD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0" y="-491256"/>
            <a:ext cx="3276610" cy="25985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8FA04A90-9248-482C-862D-BF2F9C8A43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89" t="32235" b="33865"/>
          <a:stretch/>
        </p:blipFill>
        <p:spPr>
          <a:xfrm>
            <a:off x="6138607" y="-374343"/>
            <a:ext cx="4175044" cy="250913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54E84517-5A47-4DA7-ABEA-25AB1019010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89" b="63698"/>
          <a:stretch/>
        </p:blipFill>
        <p:spPr>
          <a:xfrm>
            <a:off x="10089232" y="444036"/>
            <a:ext cx="1930485" cy="15635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3" name="图片 62">
            <a:extLst>
              <a:ext uri="{FF2B5EF4-FFF2-40B4-BE49-F238E27FC236}">
                <a16:creationId xmlns:a16="http://schemas.microsoft.com/office/drawing/2014/main" xmlns="" id="{34EBF856-937C-4325-91EF-96A532E93F6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32" t="-1" r="59364" b="66407"/>
          <a:stretch/>
        </p:blipFill>
        <p:spPr>
          <a:xfrm>
            <a:off x="2650487" y="-348922"/>
            <a:ext cx="1609771" cy="2047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65" name="组合 64">
            <a:extLst>
              <a:ext uri="{FF2B5EF4-FFF2-40B4-BE49-F238E27FC236}">
                <a16:creationId xmlns:a16="http://schemas.microsoft.com/office/drawing/2014/main" xmlns="" id="{1F26F391-3666-4A93-8333-C5B0329B0ADB}"/>
              </a:ext>
            </a:extLst>
          </p:cNvPr>
          <p:cNvGrpSpPr/>
          <p:nvPr/>
        </p:nvGrpSpPr>
        <p:grpSpPr>
          <a:xfrm>
            <a:off x="604366" y="2018788"/>
            <a:ext cx="5702012" cy="925624"/>
            <a:chOff x="4505958" y="1586769"/>
            <a:chExt cx="5916045" cy="1128134"/>
          </a:xfrm>
        </p:grpSpPr>
        <p:grpSp>
          <p:nvGrpSpPr>
            <p:cNvPr id="66" name="组合 65">
              <a:extLst>
                <a:ext uri="{FF2B5EF4-FFF2-40B4-BE49-F238E27FC236}">
                  <a16:creationId xmlns:a16="http://schemas.microsoft.com/office/drawing/2014/main" xmlns="" id="{91B1218A-AA76-4DCC-8A5B-B1B687A1E2D8}"/>
                </a:ext>
              </a:extLst>
            </p:cNvPr>
            <p:cNvGrpSpPr/>
            <p:nvPr/>
          </p:nvGrpSpPr>
          <p:grpSpPr>
            <a:xfrm>
              <a:off x="4505958" y="1586769"/>
              <a:ext cx="1560899" cy="1128134"/>
              <a:chOff x="4505958" y="1586769"/>
              <a:chExt cx="1560899" cy="1128134"/>
            </a:xfrm>
          </p:grpSpPr>
          <p:pic>
            <p:nvPicPr>
              <p:cNvPr id="68" name="图片 67">
                <a:extLst>
                  <a:ext uri="{FF2B5EF4-FFF2-40B4-BE49-F238E27FC236}">
                    <a16:creationId xmlns:a16="http://schemas.microsoft.com/office/drawing/2014/main" xmlns="" id="{E849EDB6-40FD-4AC8-9CF8-9D871EC4572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7189" t="32235" b="33865"/>
              <a:stretch/>
            </p:blipFill>
            <p:spPr>
              <a:xfrm>
                <a:off x="4505958" y="1586769"/>
                <a:ext cx="1560899" cy="1128134"/>
              </a:xfrm>
              <a:prstGeom prst="rect">
                <a:avLst/>
              </a:prstGeom>
            </p:spPr>
          </p:pic>
          <p:sp>
            <p:nvSpPr>
              <p:cNvPr id="69" name="文本框 68">
                <a:extLst>
                  <a:ext uri="{FF2B5EF4-FFF2-40B4-BE49-F238E27FC236}">
                    <a16:creationId xmlns:a16="http://schemas.microsoft.com/office/drawing/2014/main" xmlns="" id="{C7B95B10-BE38-47AF-B7E3-7D7519C30ACB}"/>
                  </a:ext>
                </a:extLst>
              </p:cNvPr>
              <p:cNvSpPr txBox="1"/>
              <p:nvPr/>
            </p:nvSpPr>
            <p:spPr>
              <a:xfrm>
                <a:off x="4960273" y="1710355"/>
                <a:ext cx="902765" cy="8627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4000" b="1" dirty="0">
                    <a:solidFill>
                      <a:srgbClr val="FF5C82"/>
                    </a:solidFill>
                    <a:effectLst>
                      <a:outerShdw blurRad="203200" dist="165100" dir="18900000" sx="103000" sy="103000" algn="bl" rotWithShape="0">
                        <a:prstClr val="black">
                          <a:alpha val="22000"/>
                        </a:prstClr>
                      </a:outerShdw>
                    </a:effectLst>
                    <a:latin typeface="方正少儿_GBK" panose="03000509000000000000" pitchFamily="65" charset="-122"/>
                    <a:ea typeface="方正少儿_GBK" panose="03000509000000000000" pitchFamily="65" charset="-122"/>
                  </a:rPr>
                  <a:t>一</a:t>
                </a:r>
                <a:endParaRPr lang="en-US" altLang="zh-CN" sz="4000" b="1" dirty="0">
                  <a:solidFill>
                    <a:srgbClr val="FF5C82"/>
                  </a:solidFill>
                  <a:effectLst>
                    <a:outerShdw blurRad="203200" dist="165100" dir="18900000" sx="103000" sy="103000" algn="bl" rotWithShape="0">
                      <a:prstClr val="black">
                        <a:alpha val="22000"/>
                      </a:prstClr>
                    </a:outerShdw>
                  </a:effectLst>
                  <a:latin typeface="方正少儿_GBK" panose="03000509000000000000" pitchFamily="65" charset="-122"/>
                  <a:ea typeface="方正少儿_GBK" panose="03000509000000000000" pitchFamily="65" charset="-122"/>
                </a:endParaRPr>
              </a:p>
            </p:txBody>
          </p:sp>
        </p:grp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xmlns="" id="{6543C113-6849-4558-B87D-42448FE75753}"/>
                </a:ext>
              </a:extLst>
            </p:cNvPr>
            <p:cNvSpPr txBox="1"/>
            <p:nvPr/>
          </p:nvSpPr>
          <p:spPr>
            <a:xfrm>
              <a:off x="6168658" y="1739719"/>
              <a:ext cx="4253345" cy="8627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rgbClr val="FF5C82"/>
                  </a:solidFill>
                  <a:effectLst>
                    <a:outerShdw blurRad="203200" dist="165100" dir="18900000" sx="103000" sy="103000" algn="bl" rotWithShape="0">
                      <a:prstClr val="black">
                        <a:alpha val="22000"/>
                      </a:prstClr>
                    </a:outerShdw>
                  </a:effectLst>
                  <a:latin typeface="方正少儿_GBK" panose="03000509000000000000" pitchFamily="65" charset="-122"/>
                  <a:ea typeface="方正少儿_GBK" panose="03000509000000000000" pitchFamily="65" charset="-122"/>
                </a:rPr>
                <a:t>防交通事故</a:t>
              </a:r>
              <a:endParaRPr lang="en-US" altLang="zh-CN" sz="4000" b="1" dirty="0">
                <a:solidFill>
                  <a:srgbClr val="FF5C82"/>
                </a:solidFill>
                <a:effectLst>
                  <a:outerShdw blurRad="203200" dist="165100" dir="18900000" sx="103000" sy="103000" algn="bl" rotWithShape="0">
                    <a:prstClr val="black">
                      <a:alpha val="22000"/>
                    </a:prstClr>
                  </a:outerShdw>
                </a:effectLst>
                <a:latin typeface="方正少儿_GBK" panose="03000509000000000000" pitchFamily="65" charset="-122"/>
                <a:ea typeface="方正少儿_GBK" panose="03000509000000000000" pitchFamily="65" charset="-122"/>
              </a:endParaRPr>
            </a:p>
          </p:txBody>
        </p:sp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A41CE830-AE7E-499B-A57E-9482503A180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5" r="9710"/>
          <a:stretch>
            <a:fillRect/>
          </a:stretch>
        </p:blipFill>
        <p:spPr>
          <a:xfrm>
            <a:off x="7573174" y="3010985"/>
            <a:ext cx="3736791" cy="2757502"/>
          </a:xfrm>
          <a:custGeom>
            <a:avLst/>
            <a:gdLst>
              <a:gd name="connsiteX0" fmla="*/ 2339301 w 4958022"/>
              <a:gd name="connsiteY0" fmla="*/ 0 h 3658689"/>
              <a:gd name="connsiteX1" fmla="*/ 4958022 w 4958022"/>
              <a:gd name="connsiteY1" fmla="*/ 1896725 h 3658689"/>
              <a:gd name="connsiteX2" fmla="*/ 3358626 w 4958022"/>
              <a:gd name="connsiteY2" fmla="*/ 3644396 h 3658689"/>
              <a:gd name="connsiteX3" fmla="*/ 3304709 w 4958022"/>
              <a:gd name="connsiteY3" fmla="*/ 3658689 h 3658689"/>
              <a:gd name="connsiteX4" fmla="*/ 1373893 w 4958022"/>
              <a:gd name="connsiteY4" fmla="*/ 3658689 h 3658689"/>
              <a:gd name="connsiteX5" fmla="*/ 1319977 w 4958022"/>
              <a:gd name="connsiteY5" fmla="*/ 3644396 h 3658689"/>
              <a:gd name="connsiteX6" fmla="*/ 36646 w 4958022"/>
              <a:gd name="connsiteY6" fmla="*/ 2800817 h 3658689"/>
              <a:gd name="connsiteX7" fmla="*/ 0 w 4958022"/>
              <a:gd name="connsiteY7" fmla="*/ 2745719 h 3658689"/>
              <a:gd name="connsiteX8" fmla="*/ 0 w 4958022"/>
              <a:gd name="connsiteY8" fmla="*/ 1047732 h 3658689"/>
              <a:gd name="connsiteX9" fmla="*/ 36646 w 4958022"/>
              <a:gd name="connsiteY9" fmla="*/ 992633 h 3658689"/>
              <a:gd name="connsiteX10" fmla="*/ 2339301 w 4958022"/>
              <a:gd name="connsiteY10" fmla="*/ 0 h 3658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958022" h="3658689">
                <a:moveTo>
                  <a:pt x="2339301" y="0"/>
                </a:moveTo>
                <a:cubicBezTo>
                  <a:pt x="3785581" y="0"/>
                  <a:pt x="4958022" y="849193"/>
                  <a:pt x="4958022" y="1896725"/>
                </a:cubicBezTo>
                <a:cubicBezTo>
                  <a:pt x="4958022" y="2682374"/>
                  <a:pt x="4298524" y="3356458"/>
                  <a:pt x="3358626" y="3644396"/>
                </a:cubicBezTo>
                <a:lnTo>
                  <a:pt x="3304709" y="3658689"/>
                </a:lnTo>
                <a:lnTo>
                  <a:pt x="1373893" y="3658689"/>
                </a:lnTo>
                <a:lnTo>
                  <a:pt x="1319977" y="3644396"/>
                </a:lnTo>
                <a:cubicBezTo>
                  <a:pt x="771703" y="3476432"/>
                  <a:pt x="318843" y="3177071"/>
                  <a:pt x="36646" y="2800817"/>
                </a:cubicBezTo>
                <a:lnTo>
                  <a:pt x="0" y="2745719"/>
                </a:lnTo>
                <a:lnTo>
                  <a:pt x="0" y="1047732"/>
                </a:lnTo>
                <a:lnTo>
                  <a:pt x="36646" y="992633"/>
                </a:lnTo>
                <a:cubicBezTo>
                  <a:pt x="480098" y="401377"/>
                  <a:pt x="1344984" y="0"/>
                  <a:pt x="2339301" y="0"/>
                </a:cubicBezTo>
                <a:close/>
              </a:path>
            </a:pathLst>
          </a:custGeom>
          <a:effectLst>
            <a:outerShdw blurRad="292100" dist="762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6DE7CC93-0622-4C3C-ADBD-A9D59FB113A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11" t="27399" b="25474"/>
          <a:stretch/>
        </p:blipFill>
        <p:spPr>
          <a:xfrm>
            <a:off x="9198931" y="3204542"/>
            <a:ext cx="1780602" cy="2072468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6E7134EB-6ACE-4E4E-B919-1F5164BF306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6"/>
          <a:stretch>
            <a:fillRect/>
          </a:stretch>
        </p:blipFill>
        <p:spPr>
          <a:xfrm>
            <a:off x="5154959" y="418102"/>
            <a:ext cx="2956588" cy="3089366"/>
          </a:xfrm>
          <a:custGeom>
            <a:avLst/>
            <a:gdLst>
              <a:gd name="connsiteX0" fmla="*/ 1199465 w 2609524"/>
              <a:gd name="connsiteY0" fmla="*/ 0 h 2726716"/>
              <a:gd name="connsiteX1" fmla="*/ 2595077 w 2609524"/>
              <a:gd name="connsiteY1" fmla="*/ 418701 h 2726716"/>
              <a:gd name="connsiteX2" fmla="*/ 2609524 w 2609524"/>
              <a:gd name="connsiteY2" fmla="*/ 430215 h 2726716"/>
              <a:gd name="connsiteX3" fmla="*/ 2609524 w 2609524"/>
              <a:gd name="connsiteY3" fmla="*/ 2425873 h 2726716"/>
              <a:gd name="connsiteX4" fmla="*/ 2454917 w 2609524"/>
              <a:gd name="connsiteY4" fmla="*/ 2532634 h 2726716"/>
              <a:gd name="connsiteX5" fmla="*/ 2222897 w 2609524"/>
              <a:gd name="connsiteY5" fmla="*/ 2652111 h 2726716"/>
              <a:gd name="connsiteX6" fmla="*/ 2021691 w 2609524"/>
              <a:gd name="connsiteY6" fmla="*/ 2726716 h 2726716"/>
              <a:gd name="connsiteX7" fmla="*/ 372953 w 2609524"/>
              <a:gd name="connsiteY7" fmla="*/ 2726716 h 2726716"/>
              <a:gd name="connsiteX8" fmla="*/ 279737 w 2609524"/>
              <a:gd name="connsiteY8" fmla="*/ 2694696 h 2726716"/>
              <a:gd name="connsiteX9" fmla="*/ 135665 w 2609524"/>
              <a:gd name="connsiteY9" fmla="*/ 2633859 h 2726716"/>
              <a:gd name="connsiteX10" fmla="*/ 0 w 2609524"/>
              <a:gd name="connsiteY10" fmla="*/ 2564872 h 2726716"/>
              <a:gd name="connsiteX11" fmla="*/ 0 w 2609524"/>
              <a:gd name="connsiteY11" fmla="*/ 296463 h 2726716"/>
              <a:gd name="connsiteX12" fmla="*/ 176034 w 2609524"/>
              <a:gd name="connsiteY12" fmla="*/ 206959 h 2726716"/>
              <a:gd name="connsiteX13" fmla="*/ 1199465 w 2609524"/>
              <a:gd name="connsiteY13" fmla="*/ 0 h 2726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09524" h="2726716">
                <a:moveTo>
                  <a:pt x="1199465" y="0"/>
                </a:moveTo>
                <a:cubicBezTo>
                  <a:pt x="1744485" y="0"/>
                  <a:pt x="2237909" y="160006"/>
                  <a:pt x="2595077" y="418701"/>
                </a:cubicBezTo>
                <a:lnTo>
                  <a:pt x="2609524" y="430215"/>
                </a:lnTo>
                <a:lnTo>
                  <a:pt x="2609524" y="2425873"/>
                </a:lnTo>
                <a:lnTo>
                  <a:pt x="2454917" y="2532634"/>
                </a:lnTo>
                <a:cubicBezTo>
                  <a:pt x="2381809" y="2576333"/>
                  <a:pt x="2304283" y="2616294"/>
                  <a:pt x="2222897" y="2652111"/>
                </a:cubicBezTo>
                <a:lnTo>
                  <a:pt x="2021691" y="2726716"/>
                </a:lnTo>
                <a:lnTo>
                  <a:pt x="372953" y="2726716"/>
                </a:lnTo>
                <a:lnTo>
                  <a:pt x="279737" y="2694696"/>
                </a:lnTo>
                <a:cubicBezTo>
                  <a:pt x="230442" y="2675857"/>
                  <a:pt x="182381" y="2655552"/>
                  <a:pt x="135665" y="2633859"/>
                </a:cubicBezTo>
                <a:lnTo>
                  <a:pt x="0" y="2564872"/>
                </a:lnTo>
                <a:lnTo>
                  <a:pt x="0" y="296463"/>
                </a:lnTo>
                <a:lnTo>
                  <a:pt x="176034" y="206959"/>
                </a:lnTo>
                <a:cubicBezTo>
                  <a:pt x="474450" y="75628"/>
                  <a:pt x="824764" y="0"/>
                  <a:pt x="1199465" y="0"/>
                </a:cubicBezTo>
                <a:close/>
              </a:path>
            </a:pathLst>
          </a:cu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05C8E1C5-AF98-4975-8514-7AEA5CA3B75A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11" t="27399" b="25474"/>
          <a:stretch/>
        </p:blipFill>
        <p:spPr>
          <a:xfrm>
            <a:off x="6520700" y="1401622"/>
            <a:ext cx="1203110" cy="140031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6C8BDDC3-1994-4476-A78A-B85AA8246875}"/>
              </a:ext>
            </a:extLst>
          </p:cNvPr>
          <p:cNvSpPr/>
          <p:nvPr/>
        </p:nvSpPr>
        <p:spPr>
          <a:xfrm>
            <a:off x="848164" y="3128357"/>
            <a:ext cx="4856892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kern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仿宋_GB2312"/>
                <a:cs typeface="宋体" panose="02010600030101010101" pitchFamily="2" charset="-122"/>
              </a:rPr>
              <a:t>节日期间，人车流量骤增，家长应教育孩子遵守交通规则，不乱穿马路，不在马路上骑车、追逐、玩耍，禁止骑摩托车，禁止骑自行车带人（未满</a:t>
            </a:r>
            <a:r>
              <a:rPr lang="en-US" altLang="zh-CN" kern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仿宋_GB2312"/>
                <a:cs typeface="宋体" panose="02010600030101010101" pitchFamily="2" charset="-122"/>
              </a:rPr>
              <a:t>12</a:t>
            </a:r>
            <a:r>
              <a:rPr lang="zh-CN" altLang="zh-CN" kern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仿宋_GB2312"/>
                <a:cs typeface="宋体" panose="02010600030101010101" pitchFamily="2" charset="-122"/>
              </a:rPr>
              <a:t>周岁禁止骑自行车），不乘坐三无车辆和机动三轮车，防止发生交通事故。</a:t>
            </a:r>
            <a:endParaRPr lang="zh-CN" altLang="zh-CN" sz="1400" kern="100" dirty="0">
              <a:solidFill>
                <a:schemeClr val="bg2">
                  <a:lumMod val="50000"/>
                </a:schemeClr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FF860E01-9449-4E35-99E2-28372355C265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" t="36993" r="54429" b="-2113"/>
          <a:stretch/>
        </p:blipFill>
        <p:spPr>
          <a:xfrm>
            <a:off x="848164" y="5298182"/>
            <a:ext cx="1937531" cy="14125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95242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673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8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300"/>
                            </p:stCondLst>
                            <p:childTnLst>
                              <p:par>
                                <p:cTn id="17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8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300"/>
                            </p:stCondLst>
                            <p:childTnLst>
                              <p:par>
                                <p:cTn id="28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671E1611-844E-4917-9548-DE1A96D92A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4" r="535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9E658240-500E-4056-8D97-9707EF6AB9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66"/>
          <a:stretch/>
        </p:blipFill>
        <p:spPr>
          <a:xfrm>
            <a:off x="0" y="2254950"/>
            <a:ext cx="12192000" cy="46613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C193404E-84BF-4B2C-95B8-2ABCD59C8AD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0" y="-491256"/>
            <a:ext cx="3276610" cy="25985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8FA04A90-9248-482C-862D-BF2F9C8A43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89" t="32235" b="33865"/>
          <a:stretch/>
        </p:blipFill>
        <p:spPr>
          <a:xfrm>
            <a:off x="6138607" y="-374343"/>
            <a:ext cx="4175044" cy="250913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54E84517-5A47-4DA7-ABEA-25AB1019010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89" b="63698"/>
          <a:stretch/>
        </p:blipFill>
        <p:spPr>
          <a:xfrm>
            <a:off x="10089232" y="444036"/>
            <a:ext cx="1930485" cy="15635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3" name="图片 62">
            <a:extLst>
              <a:ext uri="{FF2B5EF4-FFF2-40B4-BE49-F238E27FC236}">
                <a16:creationId xmlns:a16="http://schemas.microsoft.com/office/drawing/2014/main" xmlns="" id="{34EBF856-937C-4325-91EF-96A532E93F6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32" t="-1" r="59364" b="66407"/>
          <a:stretch/>
        </p:blipFill>
        <p:spPr>
          <a:xfrm>
            <a:off x="2650487" y="-348922"/>
            <a:ext cx="1609771" cy="2047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6C8BDDC3-1994-4476-A78A-B85AA8246875}"/>
              </a:ext>
            </a:extLst>
          </p:cNvPr>
          <p:cNvSpPr/>
          <p:nvPr/>
        </p:nvSpPr>
        <p:spPr>
          <a:xfrm>
            <a:off x="848164" y="3128357"/>
            <a:ext cx="7043506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kern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</a:rPr>
              <a:t>少年儿童安全意识相对薄弱，自我保护能力差，特别需要成人保护。家长应结合家庭和周边环境情况，教育孩子树立安全防护意识，提高防侵袭能力。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681CF494-B136-4C78-BADB-69DD7619C711}"/>
              </a:ext>
            </a:extLst>
          </p:cNvPr>
          <p:cNvGrpSpPr/>
          <p:nvPr/>
        </p:nvGrpSpPr>
        <p:grpSpPr>
          <a:xfrm>
            <a:off x="848164" y="1981945"/>
            <a:ext cx="5702012" cy="925624"/>
            <a:chOff x="4505958" y="1586769"/>
            <a:chExt cx="5916045" cy="1128134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ABD4EA19-9CF8-48E5-BFD8-F8F3F528FC79}"/>
                </a:ext>
              </a:extLst>
            </p:cNvPr>
            <p:cNvGrpSpPr/>
            <p:nvPr/>
          </p:nvGrpSpPr>
          <p:grpSpPr>
            <a:xfrm>
              <a:off x="4505958" y="1586769"/>
              <a:ext cx="1560899" cy="1128134"/>
              <a:chOff x="4505958" y="1586769"/>
              <a:chExt cx="1560899" cy="1128134"/>
            </a:xfrm>
          </p:grpSpPr>
          <p:pic>
            <p:nvPicPr>
              <p:cNvPr id="24" name="图片 23">
                <a:extLst>
                  <a:ext uri="{FF2B5EF4-FFF2-40B4-BE49-F238E27FC236}">
                    <a16:creationId xmlns:a16="http://schemas.microsoft.com/office/drawing/2014/main" xmlns="" id="{C19D998D-3DBF-4608-B698-0ED97BD2855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7189" t="32235" b="33865"/>
              <a:stretch/>
            </p:blipFill>
            <p:spPr>
              <a:xfrm>
                <a:off x="4505958" y="1586769"/>
                <a:ext cx="1560899" cy="1128134"/>
              </a:xfrm>
              <a:prstGeom prst="rect">
                <a:avLst/>
              </a:prstGeom>
            </p:spPr>
          </p:pic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xmlns="" id="{7F9F43EF-C21B-4849-82E2-24048D484029}"/>
                  </a:ext>
                </a:extLst>
              </p:cNvPr>
              <p:cNvSpPr txBox="1"/>
              <p:nvPr/>
            </p:nvSpPr>
            <p:spPr>
              <a:xfrm>
                <a:off x="4960273" y="1710355"/>
                <a:ext cx="902765" cy="8627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4000" b="1" dirty="0">
                    <a:solidFill>
                      <a:srgbClr val="5FCCE9"/>
                    </a:solidFill>
                    <a:effectLst>
                      <a:outerShdw blurRad="203200" dist="165100" dir="18900000" sx="103000" sy="103000" algn="bl" rotWithShape="0">
                        <a:prstClr val="black">
                          <a:alpha val="22000"/>
                        </a:prstClr>
                      </a:outerShdw>
                    </a:effectLst>
                    <a:latin typeface="方正少儿_GBK" panose="03000509000000000000" pitchFamily="65" charset="-122"/>
                    <a:ea typeface="方正少儿_GBK" panose="03000509000000000000" pitchFamily="65" charset="-122"/>
                  </a:rPr>
                  <a:t>二</a:t>
                </a:r>
                <a:endParaRPr lang="en-US" altLang="zh-CN" sz="4000" b="1" dirty="0">
                  <a:solidFill>
                    <a:srgbClr val="5FCCE9"/>
                  </a:solidFill>
                  <a:effectLst>
                    <a:outerShdw blurRad="203200" dist="165100" dir="18900000" sx="103000" sy="103000" algn="bl" rotWithShape="0">
                      <a:prstClr val="black">
                        <a:alpha val="22000"/>
                      </a:prstClr>
                    </a:outerShdw>
                  </a:effectLst>
                  <a:latin typeface="方正少儿_GBK" panose="03000509000000000000" pitchFamily="65" charset="-122"/>
                  <a:ea typeface="方正少儿_GBK" panose="03000509000000000000" pitchFamily="65" charset="-122"/>
                </a:endParaRPr>
              </a:p>
            </p:txBody>
          </p:sp>
        </p:grp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454D96D3-9A52-4C03-BB16-7D24E24C6682}"/>
                </a:ext>
              </a:extLst>
            </p:cNvPr>
            <p:cNvSpPr txBox="1"/>
            <p:nvPr/>
          </p:nvSpPr>
          <p:spPr>
            <a:xfrm>
              <a:off x="6168658" y="1739719"/>
              <a:ext cx="4253345" cy="8627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rgbClr val="5FCCE9"/>
                  </a:solidFill>
                  <a:effectLst>
                    <a:outerShdw blurRad="203200" dist="165100" dir="18900000" sx="103000" sy="103000" algn="bl" rotWithShape="0">
                      <a:prstClr val="black">
                        <a:alpha val="22000"/>
                      </a:prstClr>
                    </a:outerShdw>
                  </a:effectLst>
                  <a:latin typeface="方正少儿_GBK" panose="03000509000000000000" pitchFamily="65" charset="-122"/>
                  <a:ea typeface="方正少儿_GBK" panose="03000509000000000000" pitchFamily="65" charset="-122"/>
                </a:rPr>
                <a:t>防意外伤害</a:t>
              </a:r>
              <a:endParaRPr lang="en-US" altLang="zh-CN" sz="4000" b="1" dirty="0">
                <a:solidFill>
                  <a:srgbClr val="5FCCE9"/>
                </a:solidFill>
                <a:effectLst>
                  <a:outerShdw blurRad="203200" dist="165100" dir="18900000" sx="103000" sy="103000" algn="bl" rotWithShape="0">
                    <a:prstClr val="black">
                      <a:alpha val="22000"/>
                    </a:prstClr>
                  </a:outerShdw>
                </a:effectLst>
                <a:latin typeface="方正少儿_GBK" panose="03000509000000000000" pitchFamily="65" charset="-122"/>
                <a:ea typeface="方正少儿_GBK" panose="03000509000000000000" pitchFamily="65" charset="-122"/>
              </a:endParaRPr>
            </a:p>
          </p:txBody>
        </p:sp>
      </p:grpSp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A62484F9-FCE4-48C1-A00B-02C2E1F0C0DD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" t="36993" r="54429" b="-2113"/>
          <a:stretch/>
        </p:blipFill>
        <p:spPr>
          <a:xfrm>
            <a:off x="848164" y="5298182"/>
            <a:ext cx="1937531" cy="14125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40770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673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671E1611-844E-4917-9548-DE1A96D92A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4" r="535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9E658240-500E-4056-8D97-9707EF6AB9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66"/>
          <a:stretch/>
        </p:blipFill>
        <p:spPr>
          <a:xfrm>
            <a:off x="0" y="2254950"/>
            <a:ext cx="12192000" cy="46613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C193404E-84BF-4B2C-95B8-2ABCD59C8AD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0" y="-491256"/>
            <a:ext cx="3276610" cy="25985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8FA04A90-9248-482C-862D-BF2F9C8A43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89" t="32235" b="33865"/>
          <a:stretch/>
        </p:blipFill>
        <p:spPr>
          <a:xfrm>
            <a:off x="6138607" y="-374343"/>
            <a:ext cx="4175044" cy="250913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54E84517-5A47-4DA7-ABEA-25AB1019010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89" b="63698"/>
          <a:stretch/>
        </p:blipFill>
        <p:spPr>
          <a:xfrm>
            <a:off x="10089232" y="444036"/>
            <a:ext cx="1930485" cy="15635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3" name="图片 62">
            <a:extLst>
              <a:ext uri="{FF2B5EF4-FFF2-40B4-BE49-F238E27FC236}">
                <a16:creationId xmlns:a16="http://schemas.microsoft.com/office/drawing/2014/main" xmlns="" id="{34EBF856-937C-4325-91EF-96A532E93F6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32" t="-1" r="59364" b="66407"/>
          <a:stretch/>
        </p:blipFill>
        <p:spPr>
          <a:xfrm>
            <a:off x="2650487" y="-348922"/>
            <a:ext cx="1609771" cy="2047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6C8BDDC3-1994-4476-A78A-B85AA8246875}"/>
              </a:ext>
            </a:extLst>
          </p:cNvPr>
          <p:cNvSpPr/>
          <p:nvPr/>
        </p:nvSpPr>
        <p:spPr>
          <a:xfrm>
            <a:off x="848163" y="3128357"/>
            <a:ext cx="5290443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kern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</a:rPr>
              <a:t>教育孩子不燃放烟花炮竹，不使用直排式、烟道式热水器，不在室内烧煤、碳取暖，睡觉时勿用衣物、被子蒙头，防止发生烧伤炸伤、煤气中毒、失火、窒息等事故；</a:t>
            </a:r>
            <a:endParaRPr lang="en-US" altLang="zh-CN" kern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kern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</a:rPr>
              <a:t>加强对孩子户外活动的监管，教育孩子不到水域、山顶、楼顶、天台、建筑工地等危险区域玩耍，防止发生溺水、坠落、摔伤等事故。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681CF494-B136-4C78-BADB-69DD7619C711}"/>
              </a:ext>
            </a:extLst>
          </p:cNvPr>
          <p:cNvGrpSpPr/>
          <p:nvPr/>
        </p:nvGrpSpPr>
        <p:grpSpPr>
          <a:xfrm>
            <a:off x="547372" y="2055030"/>
            <a:ext cx="5702012" cy="925624"/>
            <a:chOff x="4505958" y="1586769"/>
            <a:chExt cx="5916045" cy="1128134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ABD4EA19-9CF8-48E5-BFD8-F8F3F528FC79}"/>
                </a:ext>
              </a:extLst>
            </p:cNvPr>
            <p:cNvGrpSpPr/>
            <p:nvPr/>
          </p:nvGrpSpPr>
          <p:grpSpPr>
            <a:xfrm>
              <a:off x="4505958" y="1586769"/>
              <a:ext cx="1560899" cy="1128134"/>
              <a:chOff x="4505958" y="1586769"/>
              <a:chExt cx="1560899" cy="1128134"/>
            </a:xfrm>
          </p:grpSpPr>
          <p:pic>
            <p:nvPicPr>
              <p:cNvPr id="24" name="图片 23">
                <a:extLst>
                  <a:ext uri="{FF2B5EF4-FFF2-40B4-BE49-F238E27FC236}">
                    <a16:creationId xmlns:a16="http://schemas.microsoft.com/office/drawing/2014/main" xmlns="" id="{C19D998D-3DBF-4608-B698-0ED97BD2855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7189" t="32235" b="33865"/>
              <a:stretch/>
            </p:blipFill>
            <p:spPr>
              <a:xfrm>
                <a:off x="4505958" y="1586769"/>
                <a:ext cx="1560899" cy="1128134"/>
              </a:xfrm>
              <a:prstGeom prst="rect">
                <a:avLst/>
              </a:prstGeom>
            </p:spPr>
          </p:pic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xmlns="" id="{7F9F43EF-C21B-4849-82E2-24048D484029}"/>
                  </a:ext>
                </a:extLst>
              </p:cNvPr>
              <p:cNvSpPr txBox="1"/>
              <p:nvPr/>
            </p:nvSpPr>
            <p:spPr>
              <a:xfrm>
                <a:off x="4960273" y="1710355"/>
                <a:ext cx="902765" cy="8627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4000" b="1" dirty="0">
                    <a:solidFill>
                      <a:srgbClr val="5FCCE9"/>
                    </a:solidFill>
                    <a:effectLst>
                      <a:outerShdw blurRad="203200" dist="165100" dir="18900000" sx="103000" sy="103000" algn="bl" rotWithShape="0">
                        <a:prstClr val="black">
                          <a:alpha val="22000"/>
                        </a:prstClr>
                      </a:outerShdw>
                    </a:effectLst>
                    <a:latin typeface="方正少儿_GBK" panose="03000509000000000000" pitchFamily="65" charset="-122"/>
                    <a:ea typeface="方正少儿_GBK" panose="03000509000000000000" pitchFamily="65" charset="-122"/>
                  </a:rPr>
                  <a:t>二</a:t>
                </a:r>
                <a:endParaRPr lang="en-US" altLang="zh-CN" sz="4000" b="1" dirty="0">
                  <a:solidFill>
                    <a:srgbClr val="5FCCE9"/>
                  </a:solidFill>
                  <a:effectLst>
                    <a:outerShdw blurRad="203200" dist="165100" dir="18900000" sx="103000" sy="103000" algn="bl" rotWithShape="0">
                      <a:prstClr val="black">
                        <a:alpha val="22000"/>
                      </a:prstClr>
                    </a:outerShdw>
                  </a:effectLst>
                  <a:latin typeface="方正少儿_GBK" panose="03000509000000000000" pitchFamily="65" charset="-122"/>
                  <a:ea typeface="方正少儿_GBK" panose="03000509000000000000" pitchFamily="65" charset="-122"/>
                </a:endParaRPr>
              </a:p>
            </p:txBody>
          </p:sp>
        </p:grp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454D96D3-9A52-4C03-BB16-7D24E24C6682}"/>
                </a:ext>
              </a:extLst>
            </p:cNvPr>
            <p:cNvSpPr txBox="1"/>
            <p:nvPr/>
          </p:nvSpPr>
          <p:spPr>
            <a:xfrm>
              <a:off x="6168658" y="1739719"/>
              <a:ext cx="4253345" cy="8627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rgbClr val="5FCCE9"/>
                  </a:solidFill>
                  <a:effectLst>
                    <a:outerShdw blurRad="203200" dist="165100" dir="18900000" sx="103000" sy="103000" algn="bl" rotWithShape="0">
                      <a:prstClr val="black">
                        <a:alpha val="22000"/>
                      </a:prstClr>
                    </a:outerShdw>
                  </a:effectLst>
                  <a:latin typeface="方正少儿_GBK" panose="03000509000000000000" pitchFamily="65" charset="-122"/>
                  <a:ea typeface="方正少儿_GBK" panose="03000509000000000000" pitchFamily="65" charset="-122"/>
                </a:rPr>
                <a:t>防意外伤害</a:t>
              </a:r>
              <a:endParaRPr lang="en-US" altLang="zh-CN" sz="4000" b="1" dirty="0">
                <a:solidFill>
                  <a:srgbClr val="5FCCE9"/>
                </a:solidFill>
                <a:effectLst>
                  <a:outerShdw blurRad="203200" dist="165100" dir="18900000" sx="103000" sy="103000" algn="bl" rotWithShape="0">
                    <a:prstClr val="black">
                      <a:alpha val="22000"/>
                    </a:prstClr>
                  </a:outerShdw>
                </a:effectLst>
                <a:latin typeface="方正少儿_GBK" panose="03000509000000000000" pitchFamily="65" charset="-122"/>
                <a:ea typeface="方正少儿_GBK" panose="03000509000000000000" pitchFamily="65" charset="-122"/>
              </a:endParaRPr>
            </a:p>
          </p:txBody>
        </p:sp>
      </p:grpSp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5F0A6C6B-073A-4832-8BB3-6338BAB9E24F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" t="36993" r="54429" b="-2113"/>
          <a:stretch/>
        </p:blipFill>
        <p:spPr>
          <a:xfrm>
            <a:off x="16485" y="5494642"/>
            <a:ext cx="1937531" cy="14125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C97CCBDD-7C54-4978-8461-7A87896DB5A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707" y="1626432"/>
            <a:ext cx="2934255" cy="22225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05C8E1C5-AF98-4975-8514-7AEA5CA3B75A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11" t="27399" b="25474"/>
          <a:stretch/>
        </p:blipFill>
        <p:spPr>
          <a:xfrm>
            <a:off x="6576485" y="2503100"/>
            <a:ext cx="1203110" cy="140031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CFF18701-C711-4793-99F4-C345674ADF4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855" y="3480318"/>
            <a:ext cx="3360021" cy="28012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6DE7CC93-0622-4C3C-ADBD-A9D59FB113AC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11" t="27399" b="25474"/>
          <a:stretch/>
        </p:blipFill>
        <p:spPr>
          <a:xfrm>
            <a:off x="10313651" y="4917971"/>
            <a:ext cx="1274761" cy="148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63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673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406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906"/>
                            </p:stCondLst>
                            <p:childTnLst>
                              <p:par>
                                <p:cTn id="17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406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906"/>
                            </p:stCondLst>
                            <p:childTnLst>
                              <p:par>
                                <p:cTn id="28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406"/>
                            </p:stCondLst>
                            <p:childTnLst>
                              <p:par>
                                <p:cTn id="3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671E1611-844E-4917-9548-DE1A96D92A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4" r="535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9E658240-500E-4056-8D97-9707EF6AB9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66"/>
          <a:stretch/>
        </p:blipFill>
        <p:spPr>
          <a:xfrm>
            <a:off x="0" y="2254950"/>
            <a:ext cx="12192000" cy="46613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C193404E-84BF-4B2C-95B8-2ABCD59C8AD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0" y="-491256"/>
            <a:ext cx="3276610" cy="25985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8FA04A90-9248-482C-862D-BF2F9C8A43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89" t="32235" b="33865"/>
          <a:stretch/>
        </p:blipFill>
        <p:spPr>
          <a:xfrm>
            <a:off x="6138607" y="-374343"/>
            <a:ext cx="4175044" cy="250913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54E84517-5A47-4DA7-ABEA-25AB1019010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89" b="63698"/>
          <a:stretch/>
        </p:blipFill>
        <p:spPr>
          <a:xfrm>
            <a:off x="10089232" y="444036"/>
            <a:ext cx="1930485" cy="15635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3" name="图片 62">
            <a:extLst>
              <a:ext uri="{FF2B5EF4-FFF2-40B4-BE49-F238E27FC236}">
                <a16:creationId xmlns:a16="http://schemas.microsoft.com/office/drawing/2014/main" xmlns="" id="{34EBF856-937C-4325-91EF-96A532E93F6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32" t="-1" r="59364" b="66407"/>
          <a:stretch/>
        </p:blipFill>
        <p:spPr>
          <a:xfrm>
            <a:off x="2650487" y="-348922"/>
            <a:ext cx="1609771" cy="2047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6C8BDDC3-1994-4476-A78A-B85AA8246875}"/>
              </a:ext>
            </a:extLst>
          </p:cNvPr>
          <p:cNvSpPr/>
          <p:nvPr/>
        </p:nvSpPr>
        <p:spPr>
          <a:xfrm>
            <a:off x="3379304" y="2647571"/>
            <a:ext cx="478638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kern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</a:rPr>
              <a:t>家长应对家里的电线电器进行全面检查，对有安全隐患或质量不过关的电线、电器、插座，进行维修或更换；</a:t>
            </a:r>
            <a:endParaRPr lang="en-US" altLang="zh-CN" kern="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kern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</a:rPr>
              <a:t>经常反复地对孩子进行家用电器使用规范教育，不使用“热得快”等易发生触电意外的电器，不让孩子直接操作危险性高的电器，教会孩子应对意外电气事故的基本技能。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77D5125C-7C8C-44D5-BF03-2B2D17D3C999}"/>
              </a:ext>
            </a:extLst>
          </p:cNvPr>
          <p:cNvGrpSpPr/>
          <p:nvPr/>
        </p:nvGrpSpPr>
        <p:grpSpPr>
          <a:xfrm>
            <a:off x="3881528" y="1792138"/>
            <a:ext cx="5702012" cy="925624"/>
            <a:chOff x="4505958" y="1586769"/>
            <a:chExt cx="5916045" cy="1128134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xmlns="" id="{2611AE4C-79A2-4E73-A26F-0316C3D4D4F9}"/>
                </a:ext>
              </a:extLst>
            </p:cNvPr>
            <p:cNvGrpSpPr/>
            <p:nvPr/>
          </p:nvGrpSpPr>
          <p:grpSpPr>
            <a:xfrm>
              <a:off x="4505958" y="1586769"/>
              <a:ext cx="1560899" cy="1128134"/>
              <a:chOff x="4505958" y="1586769"/>
              <a:chExt cx="1560899" cy="1128134"/>
            </a:xfrm>
          </p:grpSpPr>
          <p:pic>
            <p:nvPicPr>
              <p:cNvPr id="29" name="图片 28">
                <a:extLst>
                  <a:ext uri="{FF2B5EF4-FFF2-40B4-BE49-F238E27FC236}">
                    <a16:creationId xmlns:a16="http://schemas.microsoft.com/office/drawing/2014/main" xmlns="" id="{3A9EF35C-ADE3-44B0-BED0-68C6D53E82E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7189" t="32235" b="33865"/>
              <a:stretch/>
            </p:blipFill>
            <p:spPr>
              <a:xfrm>
                <a:off x="4505958" y="1586769"/>
                <a:ext cx="1560899" cy="1128134"/>
              </a:xfrm>
              <a:prstGeom prst="rect">
                <a:avLst/>
              </a:prstGeom>
            </p:spPr>
          </p:pic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xmlns="" id="{87600AAE-2A92-41F8-B063-DC14246CEC73}"/>
                  </a:ext>
                </a:extLst>
              </p:cNvPr>
              <p:cNvSpPr txBox="1"/>
              <p:nvPr/>
            </p:nvSpPr>
            <p:spPr>
              <a:xfrm>
                <a:off x="4960273" y="1710355"/>
                <a:ext cx="902765" cy="8627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4000" b="1" dirty="0">
                    <a:solidFill>
                      <a:srgbClr val="B581B9"/>
                    </a:solidFill>
                    <a:effectLst>
                      <a:outerShdw blurRad="203200" dist="165100" dir="18900000" sx="103000" sy="103000" algn="bl" rotWithShape="0">
                        <a:prstClr val="black">
                          <a:alpha val="22000"/>
                        </a:prstClr>
                      </a:outerShdw>
                    </a:effectLst>
                    <a:latin typeface="方正少儿_GBK" panose="03000509000000000000" pitchFamily="65" charset="-122"/>
                    <a:ea typeface="方正少儿_GBK" panose="03000509000000000000" pitchFamily="65" charset="-122"/>
                  </a:rPr>
                  <a:t>三</a:t>
                </a:r>
                <a:endParaRPr lang="en-US" altLang="zh-CN" sz="4000" b="1" dirty="0">
                  <a:solidFill>
                    <a:srgbClr val="B581B9"/>
                  </a:solidFill>
                  <a:effectLst>
                    <a:outerShdw blurRad="203200" dist="165100" dir="18900000" sx="103000" sy="103000" algn="bl" rotWithShape="0">
                      <a:prstClr val="black">
                        <a:alpha val="22000"/>
                      </a:prstClr>
                    </a:outerShdw>
                  </a:effectLst>
                  <a:latin typeface="方正少儿_GBK" panose="03000509000000000000" pitchFamily="65" charset="-122"/>
                  <a:ea typeface="方正少儿_GBK" panose="03000509000000000000" pitchFamily="65" charset="-122"/>
                </a:endParaRPr>
              </a:p>
            </p:txBody>
          </p:sp>
        </p:grp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49171DB6-9937-4348-87B5-0E2A28F07503}"/>
                </a:ext>
              </a:extLst>
            </p:cNvPr>
            <p:cNvSpPr txBox="1"/>
            <p:nvPr/>
          </p:nvSpPr>
          <p:spPr>
            <a:xfrm>
              <a:off x="6168658" y="1739719"/>
              <a:ext cx="4253345" cy="8627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rgbClr val="B581B9"/>
                  </a:solidFill>
                  <a:effectLst>
                    <a:outerShdw blurRad="203200" dist="165100" dir="18900000" sx="103000" sy="103000" algn="bl" rotWithShape="0">
                      <a:prstClr val="black">
                        <a:alpha val="22000"/>
                      </a:prstClr>
                    </a:outerShdw>
                  </a:effectLst>
                  <a:latin typeface="方正少儿_GBK" panose="03000509000000000000" pitchFamily="65" charset="-122"/>
                  <a:ea typeface="方正少儿_GBK" panose="03000509000000000000" pitchFamily="65" charset="-122"/>
                </a:rPr>
                <a:t>防触电</a:t>
              </a:r>
              <a:endParaRPr lang="en-US" altLang="zh-CN" sz="4000" b="1" dirty="0">
                <a:solidFill>
                  <a:srgbClr val="B581B9"/>
                </a:solidFill>
                <a:effectLst>
                  <a:outerShdw blurRad="203200" dist="165100" dir="18900000" sx="103000" sy="103000" algn="bl" rotWithShape="0">
                    <a:prstClr val="black">
                      <a:alpha val="22000"/>
                    </a:prstClr>
                  </a:outerShdw>
                </a:effectLst>
                <a:latin typeface="方正少儿_GBK" panose="03000509000000000000" pitchFamily="65" charset="-122"/>
                <a:ea typeface="方正少儿_GBK" panose="03000509000000000000" pitchFamily="65" charset="-122"/>
              </a:endParaRPr>
            </a:p>
          </p:txBody>
        </p:sp>
      </p:grpSp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267BF718-B186-4088-8CBC-9704C422574F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" t="36993" r="54429" b="-2113"/>
          <a:stretch/>
        </p:blipFill>
        <p:spPr>
          <a:xfrm>
            <a:off x="848164" y="5298182"/>
            <a:ext cx="1937531" cy="14125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F4974DB8-06BE-4E0C-9604-5985C5C886E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85" y="2570059"/>
            <a:ext cx="2836919" cy="26543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05C8E1C5-AF98-4975-8514-7AEA5CA3B75A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11" t="27399" b="25474"/>
          <a:stretch/>
        </p:blipFill>
        <p:spPr>
          <a:xfrm>
            <a:off x="1615245" y="3940726"/>
            <a:ext cx="1203110" cy="140031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87298BB3-F3B5-44C7-91A7-4DFAF116FE9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9300" y="2773221"/>
            <a:ext cx="2883958" cy="24493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6DE7CC93-0622-4C3C-ADBD-A9D59FB113AC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11" t="27399" b="25474"/>
          <a:stretch/>
        </p:blipFill>
        <p:spPr>
          <a:xfrm>
            <a:off x="8888309" y="3688590"/>
            <a:ext cx="1468407" cy="170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99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673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741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241"/>
                            </p:stCondLst>
                            <p:childTnLst>
                              <p:par>
                                <p:cTn id="13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41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241"/>
                            </p:stCondLst>
                            <p:childTnLst>
                              <p:par>
                                <p:cTn id="24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nodeType="withEffect">
                                  <p:stCondLst>
                                    <p:cond delay="259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671E1611-844E-4917-9548-DE1A96D92A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4" r="535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9E658240-500E-4056-8D97-9707EF6AB9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66"/>
          <a:stretch/>
        </p:blipFill>
        <p:spPr>
          <a:xfrm>
            <a:off x="0" y="2236197"/>
            <a:ext cx="12192000" cy="46613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C193404E-84BF-4B2C-95B8-2ABCD59C8AD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0" y="-491256"/>
            <a:ext cx="3276610" cy="25985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8FA04A90-9248-482C-862D-BF2F9C8A43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89" t="32235" b="33865"/>
          <a:stretch/>
        </p:blipFill>
        <p:spPr>
          <a:xfrm>
            <a:off x="6138607" y="-374343"/>
            <a:ext cx="4175044" cy="250913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54E84517-5A47-4DA7-ABEA-25AB1019010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89" b="63698"/>
          <a:stretch/>
        </p:blipFill>
        <p:spPr>
          <a:xfrm>
            <a:off x="10089232" y="444036"/>
            <a:ext cx="1930485" cy="15635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3" name="图片 62">
            <a:extLst>
              <a:ext uri="{FF2B5EF4-FFF2-40B4-BE49-F238E27FC236}">
                <a16:creationId xmlns:a16="http://schemas.microsoft.com/office/drawing/2014/main" xmlns="" id="{34EBF856-937C-4325-91EF-96A532E93F6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32" t="-1" r="59364" b="66407"/>
          <a:stretch/>
        </p:blipFill>
        <p:spPr>
          <a:xfrm>
            <a:off x="2650487" y="-348922"/>
            <a:ext cx="1609771" cy="2047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6C8BDDC3-1994-4476-A78A-B85AA8246875}"/>
              </a:ext>
            </a:extLst>
          </p:cNvPr>
          <p:cNvSpPr/>
          <p:nvPr/>
        </p:nvSpPr>
        <p:spPr>
          <a:xfrm>
            <a:off x="3995380" y="2747437"/>
            <a:ext cx="3609408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kern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</a:rPr>
              <a:t>教育孩子不能玩火，教会孩子简单的家庭防火、灭火和逃生知识，熟悉逃生线路，做到时时提醒，防患于未然。</a:t>
            </a:r>
            <a:r>
              <a:rPr lang="en-US" altLang="zh-CN" kern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</a:rPr>
              <a:t/>
            </a:r>
            <a:br>
              <a:rPr lang="en-US" altLang="zh-CN" kern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</a:rPr>
            </a:br>
            <a:endParaRPr lang="zh-CN" altLang="zh-CN" kern="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12E387C4-9EFC-47D2-940E-34C6B7DC1FC7}"/>
              </a:ext>
            </a:extLst>
          </p:cNvPr>
          <p:cNvGrpSpPr/>
          <p:nvPr/>
        </p:nvGrpSpPr>
        <p:grpSpPr>
          <a:xfrm>
            <a:off x="4130806" y="1668457"/>
            <a:ext cx="2856403" cy="925624"/>
            <a:chOff x="4505958" y="1586769"/>
            <a:chExt cx="2963622" cy="1128134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15D2C25D-7A26-4F63-8B3A-E040D936D39F}"/>
                </a:ext>
              </a:extLst>
            </p:cNvPr>
            <p:cNvGrpSpPr/>
            <p:nvPr/>
          </p:nvGrpSpPr>
          <p:grpSpPr>
            <a:xfrm>
              <a:off x="4505958" y="1586769"/>
              <a:ext cx="1560899" cy="1128134"/>
              <a:chOff x="4505958" y="1586769"/>
              <a:chExt cx="1560899" cy="1128134"/>
            </a:xfrm>
          </p:grpSpPr>
          <p:pic>
            <p:nvPicPr>
              <p:cNvPr id="22" name="图片 21">
                <a:extLst>
                  <a:ext uri="{FF2B5EF4-FFF2-40B4-BE49-F238E27FC236}">
                    <a16:creationId xmlns:a16="http://schemas.microsoft.com/office/drawing/2014/main" xmlns="" id="{09AA072D-26C1-48C8-8561-FE08A04A067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7189" t="32235" b="33865"/>
              <a:stretch/>
            </p:blipFill>
            <p:spPr>
              <a:xfrm>
                <a:off x="4505958" y="1586769"/>
                <a:ext cx="1560899" cy="1128134"/>
              </a:xfrm>
              <a:prstGeom prst="rect">
                <a:avLst/>
              </a:prstGeom>
            </p:spPr>
          </p:pic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xmlns="" id="{614D83F4-22E2-48E0-B51D-F99379412CD9}"/>
                  </a:ext>
                </a:extLst>
              </p:cNvPr>
              <p:cNvSpPr txBox="1"/>
              <p:nvPr/>
            </p:nvSpPr>
            <p:spPr>
              <a:xfrm>
                <a:off x="4960273" y="1710355"/>
                <a:ext cx="902765" cy="8627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4000" b="1" dirty="0">
                    <a:solidFill>
                      <a:srgbClr val="FF5C82"/>
                    </a:solidFill>
                    <a:effectLst>
                      <a:outerShdw blurRad="203200" dist="165100" dir="18900000" sx="103000" sy="103000" algn="bl" rotWithShape="0">
                        <a:prstClr val="black">
                          <a:alpha val="22000"/>
                        </a:prstClr>
                      </a:outerShdw>
                    </a:effectLst>
                    <a:latin typeface="方正少儿_GBK" panose="03000509000000000000" pitchFamily="65" charset="-122"/>
                    <a:ea typeface="方正少儿_GBK" panose="03000509000000000000" pitchFamily="65" charset="-122"/>
                  </a:rPr>
                  <a:t>四</a:t>
                </a:r>
                <a:endParaRPr lang="en-US" altLang="zh-CN" sz="4000" b="1" dirty="0">
                  <a:solidFill>
                    <a:srgbClr val="FF5C82"/>
                  </a:solidFill>
                  <a:effectLst>
                    <a:outerShdw blurRad="203200" dist="165100" dir="18900000" sx="103000" sy="103000" algn="bl" rotWithShape="0">
                      <a:prstClr val="black">
                        <a:alpha val="22000"/>
                      </a:prstClr>
                    </a:outerShdw>
                  </a:effectLst>
                  <a:latin typeface="方正少儿_GBK" panose="03000509000000000000" pitchFamily="65" charset="-122"/>
                  <a:ea typeface="方正少儿_GBK" panose="03000509000000000000" pitchFamily="65" charset="-122"/>
                </a:endParaRPr>
              </a:p>
            </p:txBody>
          </p:sp>
        </p:grp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4F25B01F-C58D-4F79-B588-BA8EAC15D241}"/>
                </a:ext>
              </a:extLst>
            </p:cNvPr>
            <p:cNvSpPr txBox="1"/>
            <p:nvPr/>
          </p:nvSpPr>
          <p:spPr>
            <a:xfrm>
              <a:off x="6168658" y="1739719"/>
              <a:ext cx="1300922" cy="8627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rgbClr val="FF5C82"/>
                  </a:solidFill>
                  <a:effectLst>
                    <a:outerShdw blurRad="203200" dist="165100" dir="18900000" sx="103000" sy="103000" algn="bl" rotWithShape="0">
                      <a:prstClr val="black">
                        <a:alpha val="22000"/>
                      </a:prstClr>
                    </a:outerShdw>
                  </a:effectLst>
                  <a:latin typeface="方正少儿_GBK" panose="03000509000000000000" pitchFamily="65" charset="-122"/>
                  <a:ea typeface="方正少儿_GBK" panose="03000509000000000000" pitchFamily="65" charset="-122"/>
                </a:rPr>
                <a:t>防火</a:t>
              </a:r>
              <a:endParaRPr lang="en-US" altLang="zh-CN" sz="4000" b="1" dirty="0">
                <a:solidFill>
                  <a:srgbClr val="FF5C82"/>
                </a:solidFill>
                <a:effectLst>
                  <a:outerShdw blurRad="203200" dist="165100" dir="18900000" sx="103000" sy="103000" algn="bl" rotWithShape="0">
                    <a:prstClr val="black">
                      <a:alpha val="22000"/>
                    </a:prstClr>
                  </a:outerShdw>
                </a:effectLst>
                <a:latin typeface="方正少儿_GBK" panose="03000509000000000000" pitchFamily="65" charset="-122"/>
                <a:ea typeface="方正少儿_GBK" panose="03000509000000000000" pitchFamily="65" charset="-122"/>
              </a:endParaRPr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AE485836-84F6-47D1-94E3-E91288EF896F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" t="36993" r="54429" b="-2113"/>
          <a:stretch/>
        </p:blipFill>
        <p:spPr>
          <a:xfrm>
            <a:off x="848164" y="5298182"/>
            <a:ext cx="1937531" cy="14125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32F33ACC-DF99-48E8-888C-FA1478A374E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452" y="2375512"/>
            <a:ext cx="3234256" cy="28207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05C8E1C5-AF98-4975-8514-7AEA5CA3B75A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11" t="27399" b="25474"/>
          <a:stretch/>
        </p:blipFill>
        <p:spPr>
          <a:xfrm>
            <a:off x="1248451" y="3897865"/>
            <a:ext cx="1203110" cy="140031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36FCE385-7A76-4489-BEF8-B0CB7F7CA03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590" y="2510326"/>
            <a:ext cx="3097617" cy="27878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6DE7CC93-0622-4C3C-ADBD-A9D59FB113AC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11" t="27399" b="25474"/>
          <a:stretch/>
        </p:blipFill>
        <p:spPr>
          <a:xfrm>
            <a:off x="9423350" y="3467790"/>
            <a:ext cx="1780602" cy="207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577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673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382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82"/>
                            </p:stCondLst>
                            <p:childTnLst>
                              <p:par>
                                <p:cTn id="13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82"/>
                            </p:stCondLst>
                            <p:childTnLst>
                              <p:par>
                                <p:cTn id="24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nodeType="withEffect">
                                  <p:stCondLst>
                                    <p:cond delay="618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671E1611-844E-4917-9548-DE1A96D92A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4" r="535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9E658240-500E-4056-8D97-9707EF6AB9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66"/>
          <a:stretch/>
        </p:blipFill>
        <p:spPr>
          <a:xfrm>
            <a:off x="0" y="2236197"/>
            <a:ext cx="12192000" cy="46613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C193404E-84BF-4B2C-95B8-2ABCD59C8AD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0" y="-491256"/>
            <a:ext cx="3276610" cy="25985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8FA04A90-9248-482C-862D-BF2F9C8A43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89" t="32235" b="33865"/>
          <a:stretch/>
        </p:blipFill>
        <p:spPr>
          <a:xfrm>
            <a:off x="6138607" y="-374343"/>
            <a:ext cx="4175044" cy="250913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54E84517-5A47-4DA7-ABEA-25AB1019010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89" b="63698"/>
          <a:stretch/>
        </p:blipFill>
        <p:spPr>
          <a:xfrm>
            <a:off x="10089232" y="444036"/>
            <a:ext cx="1930485" cy="15635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3" name="图片 62">
            <a:extLst>
              <a:ext uri="{FF2B5EF4-FFF2-40B4-BE49-F238E27FC236}">
                <a16:creationId xmlns:a16="http://schemas.microsoft.com/office/drawing/2014/main" xmlns="" id="{34EBF856-937C-4325-91EF-96A532E93F6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32" t="-1" r="59364" b="66407"/>
          <a:stretch/>
        </p:blipFill>
        <p:spPr>
          <a:xfrm>
            <a:off x="2650487" y="-348922"/>
            <a:ext cx="1609771" cy="2047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6C8BDDC3-1994-4476-A78A-B85AA8246875}"/>
              </a:ext>
            </a:extLst>
          </p:cNvPr>
          <p:cNvSpPr/>
          <p:nvPr/>
        </p:nvSpPr>
        <p:spPr>
          <a:xfrm>
            <a:off x="3776870" y="2634955"/>
            <a:ext cx="442688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kern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</a:rPr>
              <a:t>假期是偷盗扒窃、街头诈骗等案件的高发期，家长应对孩子进行“警惕教育”。教育孩子在公共复杂场所分辨是非，防止被诈或被骗；教育孩子在人多拥挤场所保管好随身携带的物品；教育孩子在家如何提防陌生人、如何防盗等</a:t>
            </a:r>
            <a:r>
              <a:rPr lang="zh-CN" altLang="en-US" kern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</a:rPr>
              <a:t>。</a:t>
            </a:r>
            <a:endParaRPr lang="zh-CN" altLang="zh-CN" kern="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02E25F7F-076A-4581-97F3-0E8CBF772D1A}"/>
              </a:ext>
            </a:extLst>
          </p:cNvPr>
          <p:cNvGrpSpPr/>
          <p:nvPr/>
        </p:nvGrpSpPr>
        <p:grpSpPr>
          <a:xfrm>
            <a:off x="4214937" y="1634637"/>
            <a:ext cx="3995947" cy="925624"/>
            <a:chOff x="4505958" y="1586769"/>
            <a:chExt cx="4145940" cy="1128134"/>
          </a:xfrm>
        </p:grpSpPr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xmlns="" id="{D9ACAEDB-B501-4217-9B6E-300C764EF210}"/>
                </a:ext>
              </a:extLst>
            </p:cNvPr>
            <p:cNvGrpSpPr/>
            <p:nvPr/>
          </p:nvGrpSpPr>
          <p:grpSpPr>
            <a:xfrm>
              <a:off x="4505958" y="1586769"/>
              <a:ext cx="1560899" cy="1128134"/>
              <a:chOff x="4505958" y="1586769"/>
              <a:chExt cx="1560899" cy="1128134"/>
            </a:xfrm>
          </p:grpSpPr>
          <p:pic>
            <p:nvPicPr>
              <p:cNvPr id="28" name="图片 27">
                <a:extLst>
                  <a:ext uri="{FF2B5EF4-FFF2-40B4-BE49-F238E27FC236}">
                    <a16:creationId xmlns:a16="http://schemas.microsoft.com/office/drawing/2014/main" xmlns="" id="{27FC6A79-44FF-422D-BBF5-3FAF8AE3DCB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7189" t="32235" b="33865"/>
              <a:stretch/>
            </p:blipFill>
            <p:spPr>
              <a:xfrm>
                <a:off x="4505958" y="1586769"/>
                <a:ext cx="1560899" cy="1128134"/>
              </a:xfrm>
              <a:prstGeom prst="rect">
                <a:avLst/>
              </a:prstGeom>
            </p:spPr>
          </p:pic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xmlns="" id="{0DA79D99-B35E-4030-A0FF-647CDBDB486A}"/>
                  </a:ext>
                </a:extLst>
              </p:cNvPr>
              <p:cNvSpPr txBox="1"/>
              <p:nvPr/>
            </p:nvSpPr>
            <p:spPr>
              <a:xfrm>
                <a:off x="4960273" y="1710355"/>
                <a:ext cx="902765" cy="8627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4000" b="1" dirty="0">
                    <a:solidFill>
                      <a:srgbClr val="5FCCE9"/>
                    </a:solidFill>
                    <a:effectLst>
                      <a:outerShdw blurRad="203200" dist="165100" dir="18900000" sx="103000" sy="103000" algn="bl" rotWithShape="0">
                        <a:prstClr val="black">
                          <a:alpha val="22000"/>
                        </a:prstClr>
                      </a:outerShdw>
                    </a:effectLst>
                    <a:latin typeface="方正少儿_GBK" panose="03000509000000000000" pitchFamily="65" charset="-122"/>
                    <a:ea typeface="方正少儿_GBK" panose="03000509000000000000" pitchFamily="65" charset="-122"/>
                  </a:rPr>
                  <a:t>五</a:t>
                </a:r>
                <a:endParaRPr lang="en-US" altLang="zh-CN" sz="4000" b="1" dirty="0">
                  <a:solidFill>
                    <a:srgbClr val="5FCCE9"/>
                  </a:solidFill>
                  <a:effectLst>
                    <a:outerShdw blurRad="203200" dist="165100" dir="18900000" sx="103000" sy="103000" algn="bl" rotWithShape="0">
                      <a:prstClr val="black">
                        <a:alpha val="22000"/>
                      </a:prstClr>
                    </a:outerShdw>
                  </a:effectLst>
                  <a:latin typeface="方正少儿_GBK" panose="03000509000000000000" pitchFamily="65" charset="-122"/>
                  <a:ea typeface="方正少儿_GBK" panose="03000509000000000000" pitchFamily="65" charset="-122"/>
                </a:endParaRPr>
              </a:p>
            </p:txBody>
          </p:sp>
        </p:grp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14342E4F-866D-4FAF-883F-7D29EDB963AF}"/>
                </a:ext>
              </a:extLst>
            </p:cNvPr>
            <p:cNvSpPr txBox="1"/>
            <p:nvPr/>
          </p:nvSpPr>
          <p:spPr>
            <a:xfrm>
              <a:off x="6168658" y="1739719"/>
              <a:ext cx="2483240" cy="8627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rgbClr val="5FCCE9"/>
                  </a:solidFill>
                  <a:effectLst>
                    <a:outerShdw blurRad="203200" dist="165100" dir="18900000" sx="103000" sy="103000" algn="bl" rotWithShape="0">
                      <a:prstClr val="black">
                        <a:alpha val="22000"/>
                      </a:prstClr>
                    </a:outerShdw>
                  </a:effectLst>
                  <a:latin typeface="方正少儿_GBK" panose="03000509000000000000" pitchFamily="65" charset="-122"/>
                  <a:ea typeface="方正少儿_GBK" panose="03000509000000000000" pitchFamily="65" charset="-122"/>
                </a:rPr>
                <a:t>防盗防骗</a:t>
              </a:r>
              <a:endParaRPr lang="en-US" altLang="zh-CN" sz="4000" b="1" dirty="0">
                <a:solidFill>
                  <a:srgbClr val="5FCCE9"/>
                </a:solidFill>
                <a:effectLst>
                  <a:outerShdw blurRad="203200" dist="165100" dir="18900000" sx="103000" sy="103000" algn="bl" rotWithShape="0">
                    <a:prstClr val="black">
                      <a:alpha val="22000"/>
                    </a:prstClr>
                  </a:outerShdw>
                </a:effectLst>
                <a:latin typeface="方正少儿_GBK" panose="03000509000000000000" pitchFamily="65" charset="-122"/>
                <a:ea typeface="方正少儿_GBK" panose="03000509000000000000" pitchFamily="65" charset="-122"/>
              </a:endParaRPr>
            </a:p>
          </p:txBody>
        </p:sp>
      </p:grpSp>
      <p:pic>
        <p:nvPicPr>
          <p:cNvPr id="36" name="图片 35">
            <a:extLst>
              <a:ext uri="{FF2B5EF4-FFF2-40B4-BE49-F238E27FC236}">
                <a16:creationId xmlns:a16="http://schemas.microsoft.com/office/drawing/2014/main" xmlns="" id="{B2668B78-9F72-482A-BF1C-982A627A5D8C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" t="36993" r="54429" b="-2113"/>
          <a:stretch/>
        </p:blipFill>
        <p:spPr>
          <a:xfrm>
            <a:off x="848164" y="5298182"/>
            <a:ext cx="1937531" cy="14125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6A3CABA8-1EAE-40DF-A80E-B6073430010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35" y="2443924"/>
            <a:ext cx="3655670" cy="28761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05C8E1C5-AF98-4975-8514-7AEA5CA3B75A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11" t="27399" b="25474"/>
          <a:stretch/>
        </p:blipFill>
        <p:spPr>
          <a:xfrm>
            <a:off x="1970190" y="3812483"/>
            <a:ext cx="1203110" cy="140031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BB02BFC6-3678-4FE3-886C-0440BEE256B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556" y="2320803"/>
            <a:ext cx="3330731" cy="29121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6DE7CC93-0622-4C3C-ADBD-A9D59FB113AC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11" t="27399" b="25474"/>
          <a:stretch/>
        </p:blipFill>
        <p:spPr>
          <a:xfrm>
            <a:off x="9423350" y="3389064"/>
            <a:ext cx="1780602" cy="207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51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673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337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837"/>
                            </p:stCondLst>
                            <p:childTnLst>
                              <p:par>
                                <p:cTn id="13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337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837"/>
                            </p:stCondLst>
                            <p:childTnLst>
                              <p:par>
                                <p:cTn id="24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nodeType="withEffect">
                                  <p:stCondLst>
                                    <p:cond delay="564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nodeType="withEffect">
                                  <p:stCondLst>
                                    <p:cond delay="1264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671E1611-844E-4917-9548-DE1A96D92A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4" r="535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9E658240-500E-4056-8D97-9707EF6AB9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66"/>
          <a:stretch/>
        </p:blipFill>
        <p:spPr>
          <a:xfrm>
            <a:off x="0" y="2236197"/>
            <a:ext cx="12192000" cy="46613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C193404E-84BF-4B2C-95B8-2ABCD59C8AD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0" y="-491256"/>
            <a:ext cx="3276610" cy="25985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8FA04A90-9248-482C-862D-BF2F9C8A43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89" t="32235" b="33865"/>
          <a:stretch/>
        </p:blipFill>
        <p:spPr>
          <a:xfrm>
            <a:off x="6138607" y="-374343"/>
            <a:ext cx="4175044" cy="250913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54E84517-5A47-4DA7-ABEA-25AB1019010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89" b="63698"/>
          <a:stretch/>
        </p:blipFill>
        <p:spPr>
          <a:xfrm>
            <a:off x="10089232" y="444036"/>
            <a:ext cx="1930485" cy="15635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3" name="图片 62">
            <a:extLst>
              <a:ext uri="{FF2B5EF4-FFF2-40B4-BE49-F238E27FC236}">
                <a16:creationId xmlns:a16="http://schemas.microsoft.com/office/drawing/2014/main" xmlns="" id="{34EBF856-937C-4325-91EF-96A532E93F6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32" t="-1" r="59364" b="66407"/>
          <a:stretch/>
        </p:blipFill>
        <p:spPr>
          <a:xfrm>
            <a:off x="2650487" y="-348922"/>
            <a:ext cx="1609771" cy="2047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6C8BDDC3-1994-4476-A78A-B85AA8246875}"/>
              </a:ext>
            </a:extLst>
          </p:cNvPr>
          <p:cNvSpPr/>
          <p:nvPr/>
        </p:nvSpPr>
        <p:spPr>
          <a:xfrm>
            <a:off x="3776870" y="2634955"/>
            <a:ext cx="4426882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kern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</a:rPr>
              <a:t>假期是孩子上网的高峰期，家长应指导孩子利用互联网促进学习，不浏览不健康网页，不沉迷于电子游戏，不参与网上赌博，不看反动有害言论和参与讨论，杜绝孩子擅自到网吧上网。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9EE5EBA1-A609-44BF-B2DD-A47DD7A8AB88}"/>
              </a:ext>
            </a:extLst>
          </p:cNvPr>
          <p:cNvGrpSpPr/>
          <p:nvPr/>
        </p:nvGrpSpPr>
        <p:grpSpPr>
          <a:xfrm>
            <a:off x="4059719" y="1671984"/>
            <a:ext cx="3382777" cy="925624"/>
            <a:chOff x="4505958" y="1586769"/>
            <a:chExt cx="3509754" cy="1128134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19CA368F-89D9-4E37-8FFA-AC0C58A14C54}"/>
                </a:ext>
              </a:extLst>
            </p:cNvPr>
            <p:cNvGrpSpPr/>
            <p:nvPr/>
          </p:nvGrpSpPr>
          <p:grpSpPr>
            <a:xfrm>
              <a:off x="4505958" y="1586769"/>
              <a:ext cx="1560899" cy="1128134"/>
              <a:chOff x="4505958" y="1586769"/>
              <a:chExt cx="1560899" cy="1128134"/>
            </a:xfrm>
          </p:grpSpPr>
          <p:pic>
            <p:nvPicPr>
              <p:cNvPr id="22" name="图片 21">
                <a:extLst>
                  <a:ext uri="{FF2B5EF4-FFF2-40B4-BE49-F238E27FC236}">
                    <a16:creationId xmlns:a16="http://schemas.microsoft.com/office/drawing/2014/main" xmlns="" id="{7D837900-E9AC-49CD-8DE8-BC96173B3A1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7189" t="32235" b="33865"/>
              <a:stretch/>
            </p:blipFill>
            <p:spPr>
              <a:xfrm>
                <a:off x="4505958" y="1586769"/>
                <a:ext cx="1560899" cy="1128134"/>
              </a:xfrm>
              <a:prstGeom prst="rect">
                <a:avLst/>
              </a:prstGeom>
            </p:spPr>
          </p:pic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xmlns="" id="{B4EC3FE2-8F0F-46E8-892A-96BDED13D20F}"/>
                  </a:ext>
                </a:extLst>
              </p:cNvPr>
              <p:cNvSpPr txBox="1"/>
              <p:nvPr/>
            </p:nvSpPr>
            <p:spPr>
              <a:xfrm>
                <a:off x="4960273" y="1710355"/>
                <a:ext cx="902765" cy="8627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4000" b="1" dirty="0">
                    <a:solidFill>
                      <a:srgbClr val="B581B9"/>
                    </a:solidFill>
                    <a:effectLst>
                      <a:outerShdw blurRad="203200" dist="165100" dir="18900000" sx="103000" sy="103000" algn="bl" rotWithShape="0">
                        <a:prstClr val="black">
                          <a:alpha val="22000"/>
                        </a:prstClr>
                      </a:outerShdw>
                    </a:effectLst>
                    <a:latin typeface="方正少儿_GBK" panose="03000509000000000000" pitchFamily="65" charset="-122"/>
                    <a:ea typeface="方正少儿_GBK" panose="03000509000000000000" pitchFamily="65" charset="-122"/>
                  </a:rPr>
                  <a:t>六</a:t>
                </a:r>
                <a:endParaRPr lang="en-US" altLang="zh-CN" sz="4000" b="1" dirty="0">
                  <a:solidFill>
                    <a:srgbClr val="B581B9"/>
                  </a:solidFill>
                  <a:effectLst>
                    <a:outerShdw blurRad="203200" dist="165100" dir="18900000" sx="103000" sy="103000" algn="bl" rotWithShape="0">
                      <a:prstClr val="black">
                        <a:alpha val="22000"/>
                      </a:prstClr>
                    </a:outerShdw>
                  </a:effectLst>
                  <a:latin typeface="方正少儿_GBK" panose="03000509000000000000" pitchFamily="65" charset="-122"/>
                  <a:ea typeface="方正少儿_GBK" panose="03000509000000000000" pitchFamily="65" charset="-122"/>
                </a:endParaRPr>
              </a:p>
            </p:txBody>
          </p:sp>
        </p:grp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4209613B-F208-4D70-BDE5-2AB47E2E7CE9}"/>
                </a:ext>
              </a:extLst>
            </p:cNvPr>
            <p:cNvSpPr txBox="1"/>
            <p:nvPr/>
          </p:nvSpPr>
          <p:spPr>
            <a:xfrm>
              <a:off x="6168658" y="1739719"/>
              <a:ext cx="1847054" cy="8627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rgbClr val="B581B9"/>
                  </a:solidFill>
                  <a:effectLst>
                    <a:outerShdw blurRad="203200" dist="165100" dir="18900000" sx="103000" sy="103000" algn="bl" rotWithShape="0">
                      <a:prstClr val="black">
                        <a:alpha val="22000"/>
                      </a:prstClr>
                    </a:outerShdw>
                  </a:effectLst>
                  <a:latin typeface="方正少儿_GBK" panose="03000509000000000000" pitchFamily="65" charset="-122"/>
                  <a:ea typeface="方正少儿_GBK" panose="03000509000000000000" pitchFamily="65" charset="-122"/>
                </a:rPr>
                <a:t>防网溺</a:t>
              </a:r>
              <a:endParaRPr lang="en-US" altLang="zh-CN" sz="4000" b="1" dirty="0">
                <a:solidFill>
                  <a:srgbClr val="B581B9"/>
                </a:solidFill>
                <a:effectLst>
                  <a:outerShdw blurRad="203200" dist="165100" dir="18900000" sx="103000" sy="103000" algn="bl" rotWithShape="0">
                    <a:prstClr val="black">
                      <a:alpha val="22000"/>
                    </a:prstClr>
                  </a:outerShdw>
                </a:effectLst>
                <a:latin typeface="方正少儿_GBK" panose="03000509000000000000" pitchFamily="65" charset="-122"/>
                <a:ea typeface="方正少儿_GBK" panose="03000509000000000000" pitchFamily="65" charset="-122"/>
              </a:endParaRPr>
            </a:p>
          </p:txBody>
        </p:sp>
      </p:grpSp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79723969-AB20-4BC1-812A-8164D3713ED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" t="36993" r="54429" b="-2113"/>
          <a:stretch/>
        </p:blipFill>
        <p:spPr>
          <a:xfrm>
            <a:off x="848164" y="5298182"/>
            <a:ext cx="1937531" cy="14125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61484AB1-FD77-4EA1-AB66-6CC85476401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63" y="2301988"/>
            <a:ext cx="3139642" cy="2764788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05C8E1C5-AF98-4975-8514-7AEA5CA3B75A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11" t="27399" b="25474"/>
          <a:stretch/>
        </p:blipFill>
        <p:spPr>
          <a:xfrm>
            <a:off x="1638305" y="3723399"/>
            <a:ext cx="1203110" cy="140031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89408FA0-6DEB-4C9D-B1AD-99854EA1C98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0988" y="2127328"/>
            <a:ext cx="3469587" cy="2989814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6DE7CC93-0622-4C3C-ADBD-A9D59FB113AC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11" t="27399" b="25474"/>
          <a:stretch/>
        </p:blipFill>
        <p:spPr>
          <a:xfrm>
            <a:off x="10013779" y="3334749"/>
            <a:ext cx="1780602" cy="207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48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673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969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469"/>
                            </p:stCondLst>
                            <p:childTnLst>
                              <p:par>
                                <p:cTn id="13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969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469"/>
                            </p:stCondLst>
                            <p:childTnLst>
                              <p:par>
                                <p:cTn id="24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nodeType="withEffect">
                                  <p:stCondLst>
                                    <p:cond delay="731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nodeType="withEffect">
                                  <p:stCondLst>
                                    <p:cond delay="1331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671E1611-844E-4917-9548-DE1A96D92A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4" r="535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9E658240-500E-4056-8D97-9707EF6AB9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66"/>
          <a:stretch/>
        </p:blipFill>
        <p:spPr>
          <a:xfrm>
            <a:off x="0" y="2236197"/>
            <a:ext cx="12192000" cy="46613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C193404E-84BF-4B2C-95B8-2ABCD59C8AD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0" y="-491256"/>
            <a:ext cx="3276610" cy="25985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8FA04A90-9248-482C-862D-BF2F9C8A43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89" t="32235" b="33865"/>
          <a:stretch/>
        </p:blipFill>
        <p:spPr>
          <a:xfrm>
            <a:off x="6138607" y="-374343"/>
            <a:ext cx="4175044" cy="250913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54E84517-5A47-4DA7-ABEA-25AB1019010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89" b="63698"/>
          <a:stretch/>
        </p:blipFill>
        <p:spPr>
          <a:xfrm>
            <a:off x="10089232" y="444036"/>
            <a:ext cx="1930485" cy="15635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3" name="图片 62">
            <a:extLst>
              <a:ext uri="{FF2B5EF4-FFF2-40B4-BE49-F238E27FC236}">
                <a16:creationId xmlns:a16="http://schemas.microsoft.com/office/drawing/2014/main" xmlns="" id="{34EBF856-937C-4325-91EF-96A532E93F6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32" t="-1" r="59364" b="66407"/>
          <a:stretch/>
        </p:blipFill>
        <p:spPr>
          <a:xfrm>
            <a:off x="2650487" y="-348922"/>
            <a:ext cx="1609771" cy="2047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6C8BDDC3-1994-4476-A78A-B85AA8246875}"/>
              </a:ext>
            </a:extLst>
          </p:cNvPr>
          <p:cNvSpPr/>
          <p:nvPr/>
        </p:nvSpPr>
        <p:spPr>
          <a:xfrm>
            <a:off x="2478786" y="2951064"/>
            <a:ext cx="7319641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kern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</a:rPr>
              <a:t>假期为增强学生安全知识，教育局为全区学生开发了一个安全知识学习教育平台，请各位家长在假期陪同孩子共同学习安全知识。每个学生帐号由班主任下发到学生手中或班级</a:t>
            </a:r>
            <a:r>
              <a:rPr lang="en-US" altLang="zh-CN" kern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</a:rPr>
              <a:t>QQ</a:t>
            </a:r>
            <a:r>
              <a:rPr lang="zh-CN" altLang="zh-CN" kern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</a:rPr>
              <a:t>群中。</a:t>
            </a:r>
          </a:p>
          <a:p>
            <a:pPr algn="just"/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 </a:t>
            </a:r>
            <a:endParaRPr lang="zh-CN" altLang="zh-CN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A97692F0-6EE6-4FAE-BA97-DA188D1D993F}"/>
              </a:ext>
            </a:extLst>
          </p:cNvPr>
          <p:cNvGrpSpPr/>
          <p:nvPr/>
        </p:nvGrpSpPr>
        <p:grpSpPr>
          <a:xfrm>
            <a:off x="3776870" y="1557348"/>
            <a:ext cx="4366425" cy="925624"/>
            <a:chOff x="4505958" y="1586769"/>
            <a:chExt cx="4530325" cy="1128134"/>
          </a:xfrm>
        </p:grpSpPr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xmlns="" id="{5C4A5D3F-5701-417F-8232-20B4B41A92C8}"/>
                </a:ext>
              </a:extLst>
            </p:cNvPr>
            <p:cNvGrpSpPr/>
            <p:nvPr/>
          </p:nvGrpSpPr>
          <p:grpSpPr>
            <a:xfrm>
              <a:off x="4505958" y="1586769"/>
              <a:ext cx="1560899" cy="1128134"/>
              <a:chOff x="4505958" y="1586769"/>
              <a:chExt cx="1560899" cy="1128134"/>
            </a:xfrm>
          </p:grpSpPr>
          <p:pic>
            <p:nvPicPr>
              <p:cNvPr id="28" name="图片 27">
                <a:extLst>
                  <a:ext uri="{FF2B5EF4-FFF2-40B4-BE49-F238E27FC236}">
                    <a16:creationId xmlns:a16="http://schemas.microsoft.com/office/drawing/2014/main" xmlns="" id="{6B9BF5BC-54A5-4F07-9C6F-CE875EA79BF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7189" t="32235" b="33865"/>
              <a:stretch/>
            </p:blipFill>
            <p:spPr>
              <a:xfrm>
                <a:off x="4505958" y="1586769"/>
                <a:ext cx="1560899" cy="1128134"/>
              </a:xfrm>
              <a:prstGeom prst="rect">
                <a:avLst/>
              </a:prstGeom>
            </p:spPr>
          </p:pic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xmlns="" id="{EEEC6400-C9A1-4AC7-B493-1E0B550913D2}"/>
                  </a:ext>
                </a:extLst>
              </p:cNvPr>
              <p:cNvSpPr txBox="1"/>
              <p:nvPr/>
            </p:nvSpPr>
            <p:spPr>
              <a:xfrm>
                <a:off x="4960273" y="1710355"/>
                <a:ext cx="902765" cy="8627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4000" b="1" dirty="0">
                    <a:solidFill>
                      <a:srgbClr val="FF5C82"/>
                    </a:solidFill>
                    <a:effectLst>
                      <a:outerShdw blurRad="203200" dist="165100" dir="18900000" sx="103000" sy="103000" algn="bl" rotWithShape="0">
                        <a:prstClr val="black">
                          <a:alpha val="22000"/>
                        </a:prstClr>
                      </a:outerShdw>
                    </a:effectLst>
                    <a:latin typeface="方正少儿_GBK" panose="03000509000000000000" pitchFamily="65" charset="-122"/>
                    <a:ea typeface="方正少儿_GBK" panose="03000509000000000000" pitchFamily="65" charset="-122"/>
                  </a:rPr>
                  <a:t>七</a:t>
                </a:r>
                <a:endParaRPr lang="en-US" altLang="zh-CN" sz="4000" b="1" dirty="0">
                  <a:solidFill>
                    <a:srgbClr val="FF5C82"/>
                  </a:solidFill>
                  <a:effectLst>
                    <a:outerShdw blurRad="203200" dist="165100" dir="18900000" sx="103000" sy="103000" algn="bl" rotWithShape="0">
                      <a:prstClr val="black">
                        <a:alpha val="22000"/>
                      </a:prstClr>
                    </a:outerShdw>
                  </a:effectLst>
                  <a:latin typeface="方正少儿_GBK" panose="03000509000000000000" pitchFamily="65" charset="-122"/>
                  <a:ea typeface="方正少儿_GBK" panose="03000509000000000000" pitchFamily="65" charset="-122"/>
                </a:endParaRPr>
              </a:p>
            </p:txBody>
          </p:sp>
        </p:grp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81222196-A8B6-438B-A92B-46A90EF2A54D}"/>
                </a:ext>
              </a:extLst>
            </p:cNvPr>
            <p:cNvSpPr txBox="1"/>
            <p:nvPr/>
          </p:nvSpPr>
          <p:spPr>
            <a:xfrm>
              <a:off x="6168658" y="1739719"/>
              <a:ext cx="2867625" cy="8627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rgbClr val="FF5C82"/>
                  </a:solidFill>
                  <a:effectLst>
                    <a:outerShdw blurRad="203200" dist="165100" dir="18900000" sx="103000" sy="103000" algn="bl" rotWithShape="0">
                      <a:prstClr val="black">
                        <a:alpha val="22000"/>
                      </a:prstClr>
                    </a:outerShdw>
                  </a:effectLst>
                  <a:latin typeface="方正少儿_GBK" panose="03000509000000000000" pitchFamily="65" charset="-122"/>
                  <a:ea typeface="方正少儿_GBK" panose="03000509000000000000" pitchFamily="65" charset="-122"/>
                </a:rPr>
                <a:t>网络课程</a:t>
              </a:r>
              <a:endParaRPr lang="en-US" altLang="zh-CN" sz="4000" b="1" dirty="0">
                <a:solidFill>
                  <a:srgbClr val="FF5C82"/>
                </a:solidFill>
                <a:effectLst>
                  <a:outerShdw blurRad="203200" dist="165100" dir="18900000" sx="103000" sy="103000" algn="bl" rotWithShape="0">
                    <a:prstClr val="black">
                      <a:alpha val="22000"/>
                    </a:prstClr>
                  </a:outerShdw>
                </a:effectLst>
                <a:latin typeface="方正少儿_GBK" panose="03000509000000000000" pitchFamily="65" charset="-122"/>
                <a:ea typeface="方正少儿_GBK" panose="03000509000000000000" pitchFamily="65" charset="-122"/>
              </a:endParaRPr>
            </a:p>
          </p:txBody>
        </p:sp>
      </p:grpSp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DF0ECE43-FB85-4206-A360-6001E970D27E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" t="36993" r="54429" b="-2113"/>
          <a:stretch/>
        </p:blipFill>
        <p:spPr>
          <a:xfrm>
            <a:off x="848164" y="5298182"/>
            <a:ext cx="1937531" cy="14125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9915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673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9" presetClass="entr" presetSubtype="0" decel="10000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671E1611-844E-4917-9548-DE1A96D92A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4" r="535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9E658240-500E-4056-8D97-9707EF6AB9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66"/>
          <a:stretch/>
        </p:blipFill>
        <p:spPr>
          <a:xfrm>
            <a:off x="0" y="2254950"/>
            <a:ext cx="12192000" cy="46613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C193404E-84BF-4B2C-95B8-2ABCD59C8AD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0" y="-491256"/>
            <a:ext cx="3276610" cy="25985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矩形: 圆角 1">
            <a:extLst>
              <a:ext uri="{FF2B5EF4-FFF2-40B4-BE49-F238E27FC236}">
                <a16:creationId xmlns:a16="http://schemas.microsoft.com/office/drawing/2014/main" xmlns="" id="{0C72943D-44C1-4C20-B9DD-F52BD439B4C2}"/>
              </a:ext>
            </a:extLst>
          </p:cNvPr>
          <p:cNvSpPr/>
          <p:nvPr/>
        </p:nvSpPr>
        <p:spPr>
          <a:xfrm>
            <a:off x="1039091" y="1496296"/>
            <a:ext cx="10581405" cy="4641268"/>
          </a:xfrm>
          <a:prstGeom prst="roundRect">
            <a:avLst/>
          </a:prstGeom>
          <a:solidFill>
            <a:schemeClr val="bg1"/>
          </a:solidFill>
          <a:ln>
            <a:solidFill>
              <a:srgbClr val="5FCCE9"/>
            </a:solidFill>
            <a:prstDash val="dash"/>
          </a:ln>
          <a:effectLst>
            <a:outerShdw blurRad="177800" dist="1016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12982FFC-4247-4E98-B8C7-7F388D32AED0}"/>
              </a:ext>
            </a:extLst>
          </p:cNvPr>
          <p:cNvGrpSpPr/>
          <p:nvPr/>
        </p:nvGrpSpPr>
        <p:grpSpPr>
          <a:xfrm>
            <a:off x="3276610" y="356762"/>
            <a:ext cx="4175044" cy="2509139"/>
            <a:chOff x="3276610" y="356762"/>
            <a:chExt cx="4175044" cy="2509139"/>
          </a:xfrm>
        </p:grpSpPr>
        <p:pic>
          <p:nvPicPr>
            <p:cNvPr id="64" name="图片 63">
              <a:extLst>
                <a:ext uri="{FF2B5EF4-FFF2-40B4-BE49-F238E27FC236}">
                  <a16:creationId xmlns:a16="http://schemas.microsoft.com/office/drawing/2014/main" xmlns="" id="{0DFF92C8-FAF0-4EDA-BFC1-D9DA91B4B5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189" t="32235" b="33865"/>
            <a:stretch/>
          </p:blipFill>
          <p:spPr>
            <a:xfrm>
              <a:off x="3276610" y="356762"/>
              <a:ext cx="4175044" cy="2509139"/>
            </a:xfrm>
            <a:prstGeom prst="rect">
              <a:avLst/>
            </a:prstGeom>
          </p:spPr>
        </p:pic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xmlns="" id="{F2A5744F-2C70-46C5-9B45-1CD848C09DAE}"/>
                </a:ext>
              </a:extLst>
            </p:cNvPr>
            <p:cNvSpPr txBox="1"/>
            <p:nvPr/>
          </p:nvSpPr>
          <p:spPr>
            <a:xfrm>
              <a:off x="4398838" y="1011166"/>
              <a:ext cx="223058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7200" b="1" dirty="0">
                  <a:solidFill>
                    <a:srgbClr val="5FCCE9"/>
                  </a:solidFill>
                  <a:effectLst>
                    <a:outerShdw blurRad="203200" dist="165100" dir="18900000" sx="103000" sy="103000" algn="bl" rotWithShape="0">
                      <a:prstClr val="black">
                        <a:alpha val="22000"/>
                      </a:prstClr>
                    </a:outerShdw>
                  </a:effectLst>
                  <a:latin typeface="方正少儿_GBK" panose="03000509000000000000" pitchFamily="65" charset="-122"/>
                  <a:ea typeface="方正少儿_GBK" panose="03000509000000000000" pitchFamily="65" charset="-122"/>
                </a:rPr>
                <a:t>结语</a:t>
              </a: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3C3341EB-6363-4003-A5FB-D7C804A7B4FB}"/>
              </a:ext>
            </a:extLst>
          </p:cNvPr>
          <p:cNvSpPr txBox="1"/>
          <p:nvPr/>
        </p:nvSpPr>
        <p:spPr>
          <a:xfrm>
            <a:off x="2069885" y="2619861"/>
            <a:ext cx="81972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b="1" dirty="0">
                <a:solidFill>
                  <a:srgbClr val="FF5C82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家长朋友</a:t>
            </a:r>
            <a:r>
              <a:rPr lang="zh-CN" altLang="en-US" sz="2000" b="1" dirty="0">
                <a:solidFill>
                  <a:srgbClr val="FF5C82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：</a:t>
            </a:r>
            <a:endParaRPr lang="en-US" altLang="zh-CN" sz="2000" b="1" dirty="0">
              <a:solidFill>
                <a:srgbClr val="FF5C82"/>
              </a:solidFill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节假日正是您与孩子加强沟通、建立良好亲子关系的大好时机，请为孩子营造文明健康的家庭氛围。衷心祝您及家人节日平安、幸福！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25791374-8CBC-480C-ADD3-E650A983DDD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3" t="14217" r="16143" b="11404"/>
          <a:stretch/>
        </p:blipFill>
        <p:spPr>
          <a:xfrm>
            <a:off x="467587" y="4725904"/>
            <a:ext cx="1602298" cy="13860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DC13E6C6-5BA3-4E6E-A625-A9C2EB6EE6EB}"/>
              </a:ext>
            </a:extLst>
          </p:cNvPr>
          <p:cNvSpPr txBox="1"/>
          <p:nvPr/>
        </p:nvSpPr>
        <p:spPr>
          <a:xfrm>
            <a:off x="1638305" y="3926625"/>
            <a:ext cx="925136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sz="2000" b="1" dirty="0">
                <a:solidFill>
                  <a:srgbClr val="FF5C82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活动如遇到紧急或意外情况，请正确拨打以下电话：</a:t>
            </a:r>
            <a:endParaRPr lang="en-US" altLang="zh-CN" sz="2000" b="1" dirty="0">
              <a:solidFill>
                <a:srgbClr val="FF5C82"/>
              </a:solidFill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sz="3200" b="1" dirty="0">
                <a:solidFill>
                  <a:srgbClr val="FF5C82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匪警</a:t>
            </a:r>
            <a:r>
              <a:rPr lang="en-US" altLang="zh-CN" sz="3200" b="1" dirty="0">
                <a:solidFill>
                  <a:srgbClr val="FF5C82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110</a:t>
            </a:r>
            <a:r>
              <a:rPr lang="zh-CN" altLang="zh-CN" sz="3200" b="1" dirty="0">
                <a:solidFill>
                  <a:srgbClr val="FF5C82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，火警</a:t>
            </a:r>
            <a:r>
              <a:rPr lang="en-US" altLang="zh-CN" sz="3200" b="1" dirty="0">
                <a:solidFill>
                  <a:srgbClr val="FF5C82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119</a:t>
            </a:r>
            <a:r>
              <a:rPr lang="zh-CN" altLang="zh-CN" sz="3200" b="1" dirty="0">
                <a:solidFill>
                  <a:srgbClr val="FF5C82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，急救</a:t>
            </a:r>
            <a:r>
              <a:rPr lang="en-US" altLang="zh-CN" sz="3200" b="1" dirty="0">
                <a:solidFill>
                  <a:srgbClr val="FF5C82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120</a:t>
            </a:r>
            <a:r>
              <a:rPr lang="zh-CN" altLang="zh-CN" sz="3200" b="1" dirty="0">
                <a:solidFill>
                  <a:srgbClr val="FF5C82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，交通事故</a:t>
            </a:r>
            <a:r>
              <a:rPr lang="en-US" altLang="zh-CN" sz="3200" b="1" dirty="0">
                <a:solidFill>
                  <a:srgbClr val="FF5C82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122</a:t>
            </a:r>
            <a:r>
              <a:rPr lang="zh-CN" altLang="zh-CN" sz="3200" b="1" dirty="0">
                <a:solidFill>
                  <a:srgbClr val="FF5C82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。</a:t>
            </a:r>
          </a:p>
          <a:p>
            <a:pPr algn="ctr">
              <a:lnSpc>
                <a:spcPct val="150000"/>
              </a:lnSpc>
            </a:pPr>
            <a:endParaRPr lang="zh-CN" altLang="zh-CN" sz="2000" b="1" dirty="0">
              <a:solidFill>
                <a:srgbClr val="FF5C82"/>
              </a:solidFill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3201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6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9113F4AF-0ED1-4E6C-9AA6-3D1694BC3E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3"/>
            <a:ext cx="12192000" cy="6916502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D7809C70-F2DC-4A9E-8520-435CB3B81D1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66"/>
          <a:stretch/>
        </p:blipFill>
        <p:spPr>
          <a:xfrm>
            <a:off x="0" y="2254950"/>
            <a:ext cx="12192000" cy="46613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5F6B4B41-17EC-40C9-B18E-B1BA073CF8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88060"/>
            <a:ext cx="6917635" cy="27430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B86DFD32-1C7F-41BB-9445-3AB2E395D4B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89" t="32235" b="33865"/>
          <a:stretch/>
        </p:blipFill>
        <p:spPr>
          <a:xfrm>
            <a:off x="4918936" y="435125"/>
            <a:ext cx="2663169" cy="1600525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A0C9CE5C-66E2-4E0D-8A83-B77BBAD5680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89" t="32235" b="33865"/>
          <a:stretch/>
        </p:blipFill>
        <p:spPr>
          <a:xfrm>
            <a:off x="463595" y="-717882"/>
            <a:ext cx="3839449" cy="2307452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32BCC129-6B55-43E7-AD1B-CEAFC19C52B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89" t="32235" b="33865"/>
          <a:stretch/>
        </p:blipFill>
        <p:spPr>
          <a:xfrm>
            <a:off x="7390403" y="-894311"/>
            <a:ext cx="5786753" cy="3477753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BD4F2B33-32A1-41FE-B233-618EEB6818B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" t="36993" r="54429" b="-2113"/>
          <a:stretch/>
        </p:blipFill>
        <p:spPr>
          <a:xfrm>
            <a:off x="493044" y="3837625"/>
            <a:ext cx="3810000" cy="27776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D7635AFF-2F81-4820-93C7-8B5092DA533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459" y="4542708"/>
            <a:ext cx="2994417" cy="29944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3" name="文本框 32">
            <a:extLst>
              <a:ext uri="{FF2B5EF4-FFF2-40B4-BE49-F238E27FC236}">
                <a16:creationId xmlns:a16="http://schemas.microsoft.com/office/drawing/2014/main" xmlns="" id="{C6471521-B545-492F-951F-CBC84D4D0BD0}"/>
              </a:ext>
            </a:extLst>
          </p:cNvPr>
          <p:cNvSpPr txBox="1"/>
          <p:nvPr/>
        </p:nvSpPr>
        <p:spPr>
          <a:xfrm>
            <a:off x="2466586" y="2212080"/>
            <a:ext cx="72588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b="1" dirty="0">
                <a:solidFill>
                  <a:srgbClr val="FF5C82"/>
                </a:solidFill>
                <a:effectLst>
                  <a:outerShdw blurRad="203200" dist="165100" dir="18900000" sx="103000" sy="103000" algn="bl" rotWithShape="0">
                    <a:prstClr val="black">
                      <a:alpha val="22000"/>
                    </a:prstClr>
                  </a:outerShdw>
                </a:effectLst>
                <a:latin typeface="方正少儿_GBK" panose="03000509000000000000" pitchFamily="65" charset="-122"/>
                <a:ea typeface="方正少儿_GBK" panose="03000509000000000000" pitchFamily="65" charset="-122"/>
              </a:rPr>
              <a:t>祝</a:t>
            </a:r>
            <a:r>
              <a:rPr lang="zh-CN" altLang="en-US" sz="7200" b="1" dirty="0">
                <a:solidFill>
                  <a:srgbClr val="B581B9"/>
                </a:solidFill>
                <a:effectLst>
                  <a:outerShdw blurRad="203200" dist="165100" dir="18900000" sx="103000" sy="103000" algn="bl" rotWithShape="0">
                    <a:prstClr val="black">
                      <a:alpha val="22000"/>
                    </a:prstClr>
                  </a:outerShdw>
                </a:effectLst>
                <a:latin typeface="方正少儿_GBK" panose="03000509000000000000" pitchFamily="65" charset="-122"/>
                <a:ea typeface="方正少儿_GBK" panose="03000509000000000000" pitchFamily="65" charset="-122"/>
              </a:rPr>
              <a:t>大家</a:t>
            </a:r>
            <a:r>
              <a:rPr lang="zh-CN" altLang="en-US" sz="7200" b="1" dirty="0">
                <a:solidFill>
                  <a:srgbClr val="94CB64"/>
                </a:solidFill>
                <a:effectLst>
                  <a:outerShdw blurRad="203200" dist="165100" dir="18900000" sx="103000" sy="103000" algn="bl" rotWithShape="0">
                    <a:prstClr val="black">
                      <a:alpha val="22000"/>
                    </a:prstClr>
                  </a:outerShdw>
                </a:effectLst>
                <a:latin typeface="方正少儿_GBK" panose="03000509000000000000" pitchFamily="65" charset="-122"/>
                <a:ea typeface="方正少儿_GBK" panose="03000509000000000000" pitchFamily="65" charset="-122"/>
              </a:rPr>
              <a:t>假期快乐</a:t>
            </a:r>
            <a:endParaRPr lang="zh-CN" altLang="en-US" sz="7200" b="1" dirty="0">
              <a:solidFill>
                <a:srgbClr val="2BB9D7"/>
              </a:solidFill>
              <a:effectLst>
                <a:outerShdw blurRad="203200" dist="165100" dir="18900000" sx="103000" sy="103000" algn="bl" rotWithShape="0">
                  <a:prstClr val="black">
                    <a:alpha val="22000"/>
                  </a:prstClr>
                </a:outerShdw>
              </a:effectLst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8BE8A8FC-5832-4A20-9BA2-10E9170AE734}"/>
              </a:ext>
            </a:extLst>
          </p:cNvPr>
          <p:cNvSpPr txBox="1"/>
          <p:nvPr/>
        </p:nvSpPr>
        <p:spPr>
          <a:xfrm>
            <a:off x="3146119" y="3824476"/>
            <a:ext cx="5899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谢谢大家</a:t>
            </a: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F313FACD-0769-4EA7-AA31-080C18772FA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32" t="-1" r="59364" b="66407"/>
          <a:stretch/>
        </p:blipFill>
        <p:spPr>
          <a:xfrm>
            <a:off x="3131056" y="1183755"/>
            <a:ext cx="1609771" cy="2047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49FB023A-C772-4671-9A0E-E1C4DDDA98DD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89" b="63698"/>
          <a:stretch/>
        </p:blipFill>
        <p:spPr>
          <a:xfrm>
            <a:off x="12659037" y="4933418"/>
            <a:ext cx="2732340" cy="22129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4386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200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4.07407E-6 L 0.25 4.07407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2000" accel="50000" decel="5000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08333E-7 -2.59259E-6 L 0.25 -2.59259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repeatCount="2000" accel="50000" decel="50000" autoRev="1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-2.70833E-6 4.07407E-6 L 0.25 4.07407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repeatCount="2000" accel="50000" decel="5000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animMotion origin="layout" path="M -0.93346 -0.00023 L 0.36081 -0.00093 " pathEditMode="relative" rAng="0" ptsTypes="AA">
                                      <p:cBhvr>
                                        <p:cTn id="12" dur="5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14" y="-4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9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-0.00963 -0.2294 C -0.02357 -0.2044 -0.06745 -0.24445 -0.10781 -0.31621 C -0.14922 -0.38982 -0.17187 -0.46806 -0.15807 -0.49329 C -0.14388 -0.51783 -0.1668 -0.59653 -0.20846 -0.67061 C -0.24857 -0.7419 -0.29258 -0.78218 -0.30677 -0.75764 " pathEditMode="relative" rAng="13500000" ptsTypes="AAAAA">
                                      <p:cBhvr>
                                        <p:cTn id="1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57" y="-2641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9" presetClass="path" presetSubtype="0" accel="50000" decel="50000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animMotion origin="layout" path="M -0.05234 -0.43472 C -0.03281 -0.44143 -0.01224 -0.39861 -0.00495 -0.33981 C 0.00195 -0.27893 -0.00677 -0.22407 -0.02604 -0.21736 C -0.04531 -0.21018 -0.0543 -0.15578 -0.04714 -0.0949 C -0.03997 -0.03588 -0.01927 0.00718 1.04167E-6 -4.07407E-6 " pathEditMode="relative" rAng="4680000" ptsTypes="AAAAA">
                                      <p:cBhvr>
                                        <p:cTn id="1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0" y="2173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8" presetClass="entr" presetSubtype="0" accel="50000" fill="hold" grpId="0" nodeType="withEffect">
                                  <p:stCondLst>
                                    <p:cond delay="28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致家长的一封信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739</Words>
  <Application>Microsoft Office PowerPoint</Application>
  <PresentationFormat>宽屏</PresentationFormat>
  <Paragraphs>55</Paragraphs>
  <Slides>12</Slides>
  <Notes>12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2" baseType="lpstr">
      <vt:lpstr>等线</vt:lpstr>
      <vt:lpstr>等线 Light</vt:lpstr>
      <vt:lpstr>方正少儿_GBK</vt:lpstr>
      <vt:lpstr>仿宋_GB2312</vt:lpstr>
      <vt:lpstr>宋体</vt:lpstr>
      <vt:lpstr>微软雅黑</vt:lpstr>
      <vt:lpstr>Arial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致家长的一封信</dc:title>
  <dc:creator>Office</dc:creator>
  <cp:lastModifiedBy>faith123</cp:lastModifiedBy>
  <cp:revision>34</cp:revision>
  <dcterms:created xsi:type="dcterms:W3CDTF">2018-01-25T06:51:46Z</dcterms:created>
  <dcterms:modified xsi:type="dcterms:W3CDTF">2018-11-13T03:48:20Z</dcterms:modified>
</cp:coreProperties>
</file>