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2" r:id="rId17"/>
    <p:sldId id="273" r:id="rId18"/>
    <p:sldId id="275" r:id="rId19"/>
    <p:sldId id="276" r:id="rId20"/>
    <p:sldId id="279" r:id="rId21"/>
    <p:sldId id="277" r:id="rId22"/>
    <p:sldId id="278" r:id="rId23"/>
    <p:sldId id="28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  <a:srgbClr val="F7F7F7"/>
    <a:srgbClr val="E8E8E8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28" y="7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8A244-5B34-4DF7-9121-06C35A4E7DBB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A3BB0-EEAE-420E-B38B-A7ED22701E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096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884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361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34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45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2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024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008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6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364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00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66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881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44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621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003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937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087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852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840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39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598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4733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6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1577783-2D94-4A8E-A146-33C16279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6BB0-216C-460B-89AC-5865958B4F8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CBF12371-C84C-4024-A974-A37A44964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3F06A0D5-CF08-40B1-9D75-C3BC7B40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28C3-7BC5-4E1E-AF5F-6C2767E373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6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14:reveal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D86F236-48E9-4B19-BAC4-642C0985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83EB916-274F-4582-BA51-53530B0D2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91D0C3D-EE5A-435A-ADA9-8325B271A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fld id="{15336BB0-216C-460B-89AC-5865958B4F82}" type="datetimeFigureOut">
              <a:rPr lang="zh-CN" altLang="en-US" smtClean="0"/>
              <a:pPr/>
              <a:t>2020/4/9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DC52D97-96E1-4B6B-9B39-45991265F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8A56BEE-7F4E-4F5E-BB28-BDA0CD7E0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fld id="{212828C3-7BC5-4E1E-AF5F-6C2767E3731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106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14:reveal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AAD27C54-3F77-4F5A-80B1-C73AECFD5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2095">
            <a:off x="5556693" y="3641899"/>
            <a:ext cx="2322330" cy="6858000"/>
          </a:xfrm>
          <a:prstGeom prst="rect">
            <a:avLst/>
          </a:prstGeom>
        </p:spPr>
      </p:pic>
      <p:pic>
        <p:nvPicPr>
          <p:cNvPr id="34" name="图片 33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C24B88CD-B1CA-425E-B8CB-937E549E0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9037" flipH="1" flipV="1">
            <a:off x="3710568" y="-3558357"/>
            <a:ext cx="2322330" cy="6858000"/>
          </a:xfrm>
          <a:prstGeom prst="rect">
            <a:avLst/>
          </a:prstGeom>
        </p:spPr>
      </p:pic>
      <p:pic>
        <p:nvPicPr>
          <p:cNvPr id="35" name="图片 34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16948D62-08DE-4BB7-AF8A-1386A80E9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647" flipH="1" flipV="1">
            <a:off x="-1635783" y="-104528"/>
            <a:ext cx="2322330" cy="6858000"/>
          </a:xfrm>
          <a:prstGeom prst="rect">
            <a:avLst/>
          </a:prstGeom>
        </p:spPr>
      </p:pic>
      <p:pic>
        <p:nvPicPr>
          <p:cNvPr id="36" name="图片 35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39C04F4F-C319-4A91-9441-A4A156766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125">
            <a:off x="11126457" y="-294735"/>
            <a:ext cx="232233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784B831-8417-4433-B5BA-20A523906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528" y="2352377"/>
            <a:ext cx="5510944" cy="10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28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医疗扶贫业务培训</a:t>
            </a:r>
            <a:r>
              <a:rPr lang="en-US" altLang="zh-CN" sz="2800" b="1" spc="600" dirty="0" err="1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ppt</a:t>
            </a:r>
            <a:r>
              <a:rPr lang="zh-CN" altLang="en-US" sz="28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模板</a:t>
            </a:r>
            <a:endParaRPr lang="zh-CN" sz="2800" b="1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E33B27F-1D62-47A5-9D26-D140E5AC7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477" y="5032306"/>
            <a:ext cx="3969046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1FEDD77-33B5-4197-B01C-ECC854F97F40}"/>
              </a:ext>
            </a:extLst>
          </p:cNvPr>
          <p:cNvCxnSpPr>
            <a:cxnSpLocks/>
          </p:cNvCxnSpPr>
          <p:nvPr/>
        </p:nvCxnSpPr>
        <p:spPr>
          <a:xfrm>
            <a:off x="3686629" y="2237244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B4E5DF64-FDE1-4B65-9D52-927203F312CC}"/>
              </a:ext>
            </a:extLst>
          </p:cNvPr>
          <p:cNvSpPr/>
          <p:nvPr/>
        </p:nvSpPr>
        <p:spPr>
          <a:xfrm>
            <a:off x="4871733" y="1762192"/>
            <a:ext cx="2435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D E B R I E F I N G  R E P O R T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="" xmlns:a16="http://schemas.microsoft.com/office/drawing/2014/main" id="{DA148A60-6BB5-4827-A72A-8BC56CB8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139" y="3324472"/>
            <a:ext cx="1679723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清 新 </a:t>
            </a:r>
            <a:r>
              <a:rPr lang="en-US" altLang="zh-CN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· </a:t>
            </a:r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淡 雅</a:t>
            </a:r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D746E6C-2A20-4B2E-A1EE-F9CF7E37AFF9}"/>
              </a:ext>
            </a:extLst>
          </p:cNvPr>
          <p:cNvSpPr/>
          <p:nvPr/>
        </p:nvSpPr>
        <p:spPr>
          <a:xfrm>
            <a:off x="4714705" y="5379935"/>
            <a:ext cx="2762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Applicable To Turn The Job, Personal Summary, Cadres And Other Purposes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4195B789-E9A8-4FE9-B36F-B3F1CE7711B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EDF7E7BA-EE9A-45A1-B074-59DAF6D6F5F8}"/>
              </a:ext>
            </a:extLst>
          </p:cNvPr>
          <p:cNvCxnSpPr>
            <a:cxnSpLocks/>
          </p:cNvCxnSpPr>
          <p:nvPr/>
        </p:nvCxnSpPr>
        <p:spPr>
          <a:xfrm>
            <a:off x="3686629" y="3804786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3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4">
            <a:extLst>
              <a:ext uri="{FF2B5EF4-FFF2-40B4-BE49-F238E27FC236}">
                <a16:creationId xmlns="" xmlns:a16="http://schemas.microsoft.com/office/drawing/2014/main" id="{528179A3-2A58-492C-9AEF-1A7F42D715B7}"/>
              </a:ext>
            </a:extLst>
          </p:cNvPr>
          <p:cNvSpPr txBox="1"/>
          <p:nvPr/>
        </p:nvSpPr>
        <p:spPr>
          <a:xfrm>
            <a:off x="1551052" y="3177108"/>
            <a:ext cx="520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时光飞驰，我自去年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2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月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13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日来到某某岗位，转眼已愉快地度过了快八个月。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BEF3506-3B74-4351-94D7-CEFB0D44700B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26B28EB-8F24-4A1B-BE67-F2F066F14703}"/>
              </a:ext>
            </a:extLst>
          </p:cNvPr>
          <p:cNvSpPr/>
          <p:nvPr/>
        </p:nvSpPr>
        <p:spPr>
          <a:xfrm>
            <a:off x="1551052" y="3782639"/>
            <a:ext cx="51814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在公司领导的正确引领和各位同事们的关心下，我以积极进取的工作热情和踏实勤勉的工作态度，认真履职，大胆负责，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较好地完成了领导交办的工作任务。</a:t>
            </a:r>
            <a:endParaRPr lang="zh-CN" altLang="en-US" sz="1400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5B7DFF9-F5DD-413B-A3AB-48D81B93FD3B}"/>
              </a:ext>
            </a:extLst>
          </p:cNvPr>
          <p:cNvSpPr/>
          <p:nvPr/>
        </p:nvSpPr>
        <p:spPr>
          <a:xfrm>
            <a:off x="1551052" y="4603613"/>
            <a:ext cx="5181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入职以来，我努力实践着自己的诺言，力争做到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更高、更强、更优。下面，我就这六个月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的工作情况向各位领导与同事作个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简要汇报，以接受大家评议。</a:t>
            </a:r>
          </a:p>
        </p:txBody>
      </p:sp>
      <p:sp>
        <p:nvSpPr>
          <p:cNvPr id="3" name="TextBox 66">
            <a:extLst>
              <a:ext uri="{FF2B5EF4-FFF2-40B4-BE49-F238E27FC236}">
                <a16:creationId xmlns="" xmlns:a16="http://schemas.microsoft.com/office/drawing/2014/main" id="{B156ABD3-2D76-4DF4-8C1D-21B952F4E7E0}"/>
              </a:ext>
            </a:extLst>
          </p:cNvPr>
          <p:cNvSpPr txBox="1"/>
          <p:nvPr/>
        </p:nvSpPr>
        <p:spPr>
          <a:xfrm>
            <a:off x="1551052" y="1260232"/>
            <a:ext cx="1714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前  言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0F09924-EB19-4ED2-B8EF-0DA310CDB202}"/>
              </a:ext>
            </a:extLst>
          </p:cNvPr>
          <p:cNvSpPr/>
          <p:nvPr/>
        </p:nvSpPr>
        <p:spPr>
          <a:xfrm>
            <a:off x="1608391" y="2109542"/>
            <a:ext cx="13885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F O R E W O R D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D09956ED-6C37-4728-BCA9-08116F507EDE}"/>
              </a:ext>
            </a:extLst>
          </p:cNvPr>
          <p:cNvCxnSpPr>
            <a:cxnSpLocks/>
          </p:cNvCxnSpPr>
          <p:nvPr/>
        </p:nvCxnSpPr>
        <p:spPr>
          <a:xfrm>
            <a:off x="1611551" y="1223069"/>
            <a:ext cx="14968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0900EBB8-92D5-4746-B9FA-AE22C70177C8}"/>
              </a:ext>
            </a:extLst>
          </p:cNvPr>
          <p:cNvCxnSpPr>
            <a:cxnSpLocks/>
          </p:cNvCxnSpPr>
          <p:nvPr/>
        </p:nvCxnSpPr>
        <p:spPr>
          <a:xfrm>
            <a:off x="1608391" y="2006188"/>
            <a:ext cx="1503199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F2619016-D2E2-47E9-9E32-D97ABE0771C5}"/>
              </a:ext>
            </a:extLst>
          </p:cNvPr>
          <p:cNvCxnSpPr>
            <a:cxnSpLocks/>
          </p:cNvCxnSpPr>
          <p:nvPr/>
        </p:nvCxnSpPr>
        <p:spPr>
          <a:xfrm>
            <a:off x="1682023" y="2905107"/>
            <a:ext cx="54473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6">
            <a:extLst>
              <a:ext uri="{FF2B5EF4-FFF2-40B4-BE49-F238E27FC236}">
                <a16:creationId xmlns="" xmlns:a16="http://schemas.microsoft.com/office/drawing/2014/main" id="{410727EC-F83C-476B-B06C-1C7EE125F006}"/>
              </a:ext>
            </a:extLst>
          </p:cNvPr>
          <p:cNvSpPr txBox="1"/>
          <p:nvPr/>
        </p:nvSpPr>
        <p:spPr>
          <a:xfrm>
            <a:off x="10046269" y="517295"/>
            <a:ext cx="1617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10</a:t>
            </a:r>
            <a:endParaRPr lang="zh-CN" altLang="en-US" sz="4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5C264FD6-AE13-415B-8706-BE7C2BD39CFF}"/>
              </a:ext>
            </a:extLst>
          </p:cNvPr>
          <p:cNvCxnSpPr>
            <a:cxnSpLocks/>
          </p:cNvCxnSpPr>
          <p:nvPr/>
        </p:nvCxnSpPr>
        <p:spPr>
          <a:xfrm flipH="1">
            <a:off x="11199577" y="658457"/>
            <a:ext cx="87543" cy="166827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BA846BC0-9F34-40AE-B4D3-B7AF3857CB61}"/>
              </a:ext>
            </a:extLst>
          </p:cNvPr>
          <p:cNvSpPr/>
          <p:nvPr/>
        </p:nvSpPr>
        <p:spPr>
          <a:xfrm>
            <a:off x="11287118" y="587982"/>
            <a:ext cx="377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28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A41619CE-D649-45FC-993E-FBE4033A5BA2}"/>
              </a:ext>
            </a:extLst>
          </p:cNvPr>
          <p:cNvSpPr/>
          <p:nvPr/>
        </p:nvSpPr>
        <p:spPr>
          <a:xfrm>
            <a:off x="10572918" y="1102070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Oct</a:t>
            </a:r>
            <a:endParaRPr lang="zh-CN" altLang="en-US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C8C121CB-B2F4-4480-8F81-E27DDC206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0371" flipH="1">
            <a:off x="8870699" y="2006465"/>
            <a:ext cx="2178355" cy="523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植物&#10;&#10;已生成高可信度的说明">
            <a:extLst>
              <a:ext uri="{FF2B5EF4-FFF2-40B4-BE49-F238E27FC236}">
                <a16:creationId xmlns="" xmlns:a16="http://schemas.microsoft.com/office/drawing/2014/main" id="{5FF1DF55-8CC4-4787-82FA-96A4AA197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7596">
            <a:off x="5892943" y="617882"/>
            <a:ext cx="479126" cy="113369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C28A780-11B6-4186-8EB6-7CCC561E17BF}"/>
              </a:ext>
            </a:extLst>
          </p:cNvPr>
          <p:cNvSpPr/>
          <p:nvPr/>
        </p:nvSpPr>
        <p:spPr>
          <a:xfrm>
            <a:off x="5229090" y="891703"/>
            <a:ext cx="1750800" cy="769441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目  </a:t>
            </a:r>
            <a:r>
              <a:rPr lang="en-US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 </a:t>
            </a:r>
            <a:r>
              <a:rPr lang="zh-CN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录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ADC2A54-2A3B-4E21-9F02-BAB4DDD88996}"/>
              </a:ext>
            </a:extLst>
          </p:cNvPr>
          <p:cNvSpPr/>
          <p:nvPr/>
        </p:nvSpPr>
        <p:spPr>
          <a:xfrm>
            <a:off x="5432172" y="1804340"/>
            <a:ext cx="1400673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zh-CN" altLang="en-US" sz="12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TABLE</a:t>
            </a:r>
            <a:endParaRPr lang="en-US" altLang="zh-CN" sz="1200" spc="3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  <a:p>
            <a:pPr algn="ctr"/>
            <a:r>
              <a:rPr lang="zh-CN" altLang="en-US" sz="12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OF CONTENTS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17330C37-1FB6-42EA-8A09-8717DE82F65C}"/>
              </a:ext>
            </a:extLst>
          </p:cNvPr>
          <p:cNvSpPr/>
          <p:nvPr/>
        </p:nvSpPr>
        <p:spPr>
          <a:xfrm>
            <a:off x="1112656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78E6586A-FDB0-4723-A30B-43575DEBCD5D}"/>
              </a:ext>
            </a:extLst>
          </p:cNvPr>
          <p:cNvSpPr/>
          <p:nvPr/>
        </p:nvSpPr>
        <p:spPr>
          <a:xfrm>
            <a:off x="3785150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5D292A12-341F-44C3-A8A0-DAAFA9AE7E5B}"/>
              </a:ext>
            </a:extLst>
          </p:cNvPr>
          <p:cNvSpPr/>
          <p:nvPr/>
        </p:nvSpPr>
        <p:spPr>
          <a:xfrm>
            <a:off x="6457644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19BD50D1-50C0-4D94-B204-3CC7686E17DA}"/>
              </a:ext>
            </a:extLst>
          </p:cNvPr>
          <p:cNvSpPr/>
          <p:nvPr/>
        </p:nvSpPr>
        <p:spPr>
          <a:xfrm>
            <a:off x="9130138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 descr="图片包含 植物&#10;&#10;已生成极高可信度的说明">
            <a:extLst>
              <a:ext uri="{FF2B5EF4-FFF2-40B4-BE49-F238E27FC236}">
                <a16:creationId xmlns="" xmlns:a16="http://schemas.microsoft.com/office/drawing/2014/main" id="{5FE87A22-9370-4C30-A668-6DACB23828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75194">
            <a:off x="4249482" y="4071317"/>
            <a:ext cx="904230" cy="1902851"/>
          </a:xfrm>
          <a:prstGeom prst="rect">
            <a:avLst/>
          </a:prstGeom>
        </p:spPr>
      </p:pic>
      <p:pic>
        <p:nvPicPr>
          <p:cNvPr id="46" name="图片 45" descr="图片包含 植物, 龙舌兰&#10;&#10;已生成极高可信度的说明">
            <a:extLst>
              <a:ext uri="{FF2B5EF4-FFF2-40B4-BE49-F238E27FC236}">
                <a16:creationId xmlns="" xmlns:a16="http://schemas.microsoft.com/office/drawing/2014/main" id="{953A6D14-516D-47CA-BC0C-019898CA3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45592" flipV="1">
            <a:off x="1866662" y="3926768"/>
            <a:ext cx="680532" cy="2194370"/>
          </a:xfrm>
          <a:prstGeom prst="rect">
            <a:avLst/>
          </a:prstGeom>
        </p:spPr>
      </p:pic>
      <p:pic>
        <p:nvPicPr>
          <p:cNvPr id="47" name="图片 46" descr="图片包含 植物&#10;&#10;已生成极高可信度的说明">
            <a:extLst>
              <a:ext uri="{FF2B5EF4-FFF2-40B4-BE49-F238E27FC236}">
                <a16:creationId xmlns="" xmlns:a16="http://schemas.microsoft.com/office/drawing/2014/main" id="{9A695B7F-34EF-492B-B015-498C962327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1019" flipV="1">
            <a:off x="7017394" y="4049555"/>
            <a:ext cx="970536" cy="185785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84D7243-E41F-4EEA-BE2A-EB9F129AF2BF}"/>
              </a:ext>
            </a:extLst>
          </p:cNvPr>
          <p:cNvSpPr/>
          <p:nvPr/>
        </p:nvSpPr>
        <p:spPr>
          <a:xfrm>
            <a:off x="1657194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ONE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B1F0A4B-E940-4FCB-91F9-0AE5F0AD0A38}"/>
              </a:ext>
            </a:extLst>
          </p:cNvPr>
          <p:cNvSpPr/>
          <p:nvPr/>
        </p:nvSpPr>
        <p:spPr>
          <a:xfrm>
            <a:off x="4329688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TWO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ED53E4EC-C0A0-43FA-9F20-FA2AAAA8EB87}"/>
              </a:ext>
            </a:extLst>
          </p:cNvPr>
          <p:cNvSpPr/>
          <p:nvPr/>
        </p:nvSpPr>
        <p:spPr>
          <a:xfrm>
            <a:off x="6906954" y="3266840"/>
            <a:ext cx="1289422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THREE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96021B06-E235-47EE-8CA9-EE7BC3F3E926}"/>
              </a:ext>
            </a:extLst>
          </p:cNvPr>
          <p:cNvSpPr/>
          <p:nvPr/>
        </p:nvSpPr>
        <p:spPr>
          <a:xfrm>
            <a:off x="9674676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FOUR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1AEFB2FC-50BF-4066-9784-345C45F5E548}"/>
              </a:ext>
            </a:extLst>
          </p:cNvPr>
          <p:cNvSpPr txBox="1"/>
          <p:nvPr/>
        </p:nvSpPr>
        <p:spPr>
          <a:xfrm>
            <a:off x="1635228" y="3790060"/>
            <a:ext cx="1142899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工作回顾</a:t>
            </a:r>
            <a:endParaRPr lang="en-US" altLang="zh-CN" sz="2800" b="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17" name="TextBox 61">
            <a:extLst>
              <a:ext uri="{FF2B5EF4-FFF2-40B4-BE49-F238E27FC236}">
                <a16:creationId xmlns="" xmlns:a16="http://schemas.microsoft.com/office/drawing/2014/main" id="{0E18D81B-91C4-4E59-ABAA-5D7A9849A9F3}"/>
              </a:ext>
            </a:extLst>
          </p:cNvPr>
          <p:cNvSpPr txBox="1"/>
          <p:nvPr/>
        </p:nvSpPr>
        <p:spPr>
          <a:xfrm>
            <a:off x="4380872" y="3790060"/>
            <a:ext cx="986737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自我剖析</a:t>
            </a:r>
          </a:p>
        </p:txBody>
      </p:sp>
      <p:sp>
        <p:nvSpPr>
          <p:cNvPr id="22" name="TextBox 61">
            <a:extLst>
              <a:ext uri="{FF2B5EF4-FFF2-40B4-BE49-F238E27FC236}">
                <a16:creationId xmlns="" xmlns:a16="http://schemas.microsoft.com/office/drawing/2014/main" id="{A33EA65D-62B1-42C9-B2C0-A046AE6AF5DC}"/>
              </a:ext>
            </a:extLst>
          </p:cNvPr>
          <p:cNvSpPr txBox="1"/>
          <p:nvPr/>
        </p:nvSpPr>
        <p:spPr>
          <a:xfrm>
            <a:off x="7140154" y="3790060"/>
            <a:ext cx="95782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工作感悟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EE56E057-CA38-438A-8BB9-47D696EF7BDE}"/>
              </a:ext>
            </a:extLst>
          </p:cNvPr>
          <p:cNvCxnSpPr>
            <a:cxnSpLocks/>
          </p:cNvCxnSpPr>
          <p:nvPr/>
        </p:nvCxnSpPr>
        <p:spPr>
          <a:xfrm>
            <a:off x="5807373" y="1699860"/>
            <a:ext cx="650269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3574291A-9327-463D-B33A-00DF4848CC9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1B6ACBE1-FC73-499C-83D1-918F7575F0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9652832" y="4158395"/>
            <a:ext cx="1125120" cy="1478877"/>
          </a:xfrm>
          <a:prstGeom prst="rect">
            <a:avLst/>
          </a:prstGeom>
        </p:spPr>
      </p:pic>
      <p:sp>
        <p:nvSpPr>
          <p:cNvPr id="27" name="TextBox 61">
            <a:extLst>
              <a:ext uri="{FF2B5EF4-FFF2-40B4-BE49-F238E27FC236}">
                <a16:creationId xmlns="" xmlns:a16="http://schemas.microsoft.com/office/drawing/2014/main" id="{ABF97C6C-1973-46FE-ACFC-19E24062BCA8}"/>
              </a:ext>
            </a:extLst>
          </p:cNvPr>
          <p:cNvSpPr txBox="1"/>
          <p:nvPr/>
        </p:nvSpPr>
        <p:spPr>
          <a:xfrm>
            <a:off x="9707885" y="3790060"/>
            <a:ext cx="95782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工作规划</a:t>
            </a:r>
          </a:p>
        </p:txBody>
      </p:sp>
    </p:spTree>
    <p:extLst>
      <p:ext uri="{BB962C8B-B14F-4D97-AF65-F5344CB8AC3E}">
        <p14:creationId xmlns:p14="http://schemas.microsoft.com/office/powerpoint/2010/main" val="214749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1BABC55-19C5-4FD8-83DD-92425E97A91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61">
            <a:extLst>
              <a:ext uri="{FF2B5EF4-FFF2-40B4-BE49-F238E27FC236}">
                <a16:creationId xmlns="" xmlns:a16="http://schemas.microsoft.com/office/drawing/2014/main" id="{01ACD61F-6C0B-4D90-AADE-631516B54A1B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工作回顾</a:t>
            </a:r>
            <a:endParaRPr lang="en-US" altLang="zh-CN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3" name="TextBox 61">
            <a:extLst>
              <a:ext uri="{FF2B5EF4-FFF2-40B4-BE49-F238E27FC236}">
                <a16:creationId xmlns="" xmlns:a16="http://schemas.microsoft.com/office/drawing/2014/main" id="{D9A699A2-EEE1-4A00-B74E-DE1896FF8114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ONE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8AA48A1A-8DA0-453A-8C1C-C073E523D224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包含 植物, 龙舌兰&#10;&#10;已生成极高可信度的说明">
            <a:extLst>
              <a:ext uri="{FF2B5EF4-FFF2-40B4-BE49-F238E27FC236}">
                <a16:creationId xmlns="" xmlns:a16="http://schemas.microsoft.com/office/drawing/2014/main" id="{461747B4-A039-4ACB-8E46-25B15D49B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45592" flipV="1">
            <a:off x="5588714" y="436685"/>
            <a:ext cx="1014572" cy="327147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B50A2E06-53FF-4821-8D35-ECC1FE37035F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44BB8D0D-E17B-4190-916C-A948BA3587A1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11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="" xmlns:a16="http://schemas.microsoft.com/office/drawing/2014/main" id="{2E4F2B4C-B320-4C07-A46B-4583EAC55A46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工作岗位及职责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980DCAD-3A26-461B-9FC1-6A5C58784814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0B12D48-2829-4B7D-92B6-C0BDDA3277E9}"/>
              </a:ext>
            </a:extLst>
          </p:cNvPr>
          <p:cNvSpPr/>
          <p:nvPr/>
        </p:nvSpPr>
        <p:spPr>
          <a:xfrm>
            <a:off x="4911605" y="969816"/>
            <a:ext cx="2368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Jobs And Responsibilities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0402F41A-9DF6-4671-BBBC-9170C4E0F56E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8" name="图片 17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24F4D05D-E0BA-4C2C-A45B-CBB31695B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462A720B-0ABE-42DA-848D-45F71D23280F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21BFBD08-C6F9-45D3-8C2C-1D4683443C7E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AFA40839-30E0-4DA2-9444-039291E52760}"/>
              </a:ext>
            </a:extLst>
          </p:cNvPr>
          <p:cNvSpPr txBox="1"/>
          <p:nvPr/>
        </p:nvSpPr>
        <p:spPr>
          <a:xfrm>
            <a:off x="5218112" y="1976737"/>
            <a:ext cx="1755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行政助理</a:t>
            </a:r>
          </a:p>
        </p:txBody>
      </p:sp>
      <p:sp>
        <p:nvSpPr>
          <p:cNvPr id="4" name="TextBox 27">
            <a:extLst>
              <a:ext uri="{FF2B5EF4-FFF2-40B4-BE49-F238E27FC236}">
                <a16:creationId xmlns="" xmlns:a16="http://schemas.microsoft.com/office/drawing/2014/main" id="{BB79EC00-E62D-4C46-A647-F84A817A9B9A}"/>
              </a:ext>
            </a:extLst>
          </p:cNvPr>
          <p:cNvSpPr txBox="1"/>
          <p:nvPr/>
        </p:nvSpPr>
        <p:spPr>
          <a:xfrm>
            <a:off x="3066416" y="4832636"/>
            <a:ext cx="1834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日常工作</a:t>
            </a:r>
          </a:p>
        </p:txBody>
      </p:sp>
      <p:sp>
        <p:nvSpPr>
          <p:cNvPr id="6" name="TextBox 29">
            <a:extLst>
              <a:ext uri="{FF2B5EF4-FFF2-40B4-BE49-F238E27FC236}">
                <a16:creationId xmlns="" xmlns:a16="http://schemas.microsoft.com/office/drawing/2014/main" id="{EE99EA18-F45A-48A1-B6B6-D7044D94C0E4}"/>
              </a:ext>
            </a:extLst>
          </p:cNvPr>
          <p:cNvSpPr txBox="1"/>
          <p:nvPr/>
        </p:nvSpPr>
        <p:spPr>
          <a:xfrm>
            <a:off x="7280395" y="4826690"/>
            <a:ext cx="2067383" cy="412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网站管理</a:t>
            </a:r>
          </a:p>
        </p:txBody>
      </p:sp>
      <p:sp>
        <p:nvSpPr>
          <p:cNvPr id="7" name="TextBox 30">
            <a:extLst>
              <a:ext uri="{FF2B5EF4-FFF2-40B4-BE49-F238E27FC236}">
                <a16:creationId xmlns="" xmlns:a16="http://schemas.microsoft.com/office/drawing/2014/main" id="{A3151306-CEB8-49BA-B5BE-442A9785C165}"/>
              </a:ext>
            </a:extLst>
          </p:cNvPr>
          <p:cNvSpPr txBox="1"/>
          <p:nvPr/>
        </p:nvSpPr>
        <p:spPr>
          <a:xfrm>
            <a:off x="7280395" y="5206830"/>
            <a:ext cx="2743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负责管理本部门的网站、微信微博的更新与管理工作</a:t>
            </a: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A4FEE3C2-FD38-4742-BA0B-80BD3E263217}"/>
              </a:ext>
            </a:extLst>
          </p:cNvPr>
          <p:cNvSpPr txBox="1"/>
          <p:nvPr/>
        </p:nvSpPr>
        <p:spPr>
          <a:xfrm>
            <a:off x="7222122" y="3211446"/>
            <a:ext cx="1559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组织会议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="" xmlns:a16="http://schemas.microsoft.com/office/drawing/2014/main" id="{1A0A05BB-6595-4693-83A6-86D424B14CBE}"/>
              </a:ext>
            </a:extLst>
          </p:cNvPr>
          <p:cNvSpPr txBox="1"/>
          <p:nvPr/>
        </p:nvSpPr>
        <p:spPr>
          <a:xfrm>
            <a:off x="7222123" y="3637473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组织通知部门会议，打印会议材料，并对每次会做会议记录，整理会议纪要</a:t>
            </a:r>
          </a:p>
        </p:txBody>
      </p:sp>
      <p:sp>
        <p:nvSpPr>
          <p:cNvPr id="10" name="TextBox 33">
            <a:extLst>
              <a:ext uri="{FF2B5EF4-FFF2-40B4-BE49-F238E27FC236}">
                <a16:creationId xmlns="" xmlns:a16="http://schemas.microsoft.com/office/drawing/2014/main" id="{91C1BF70-1A8D-4C2D-BCDF-0341DBE68DD8}"/>
              </a:ext>
            </a:extLst>
          </p:cNvPr>
          <p:cNvSpPr txBox="1"/>
          <p:nvPr/>
        </p:nvSpPr>
        <p:spPr>
          <a:xfrm>
            <a:off x="2099013" y="3203783"/>
            <a:ext cx="2801692" cy="41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资料管理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="" xmlns:a16="http://schemas.microsoft.com/office/drawing/2014/main" id="{5018FBF8-0A3A-4EDE-A067-1577A8004F58}"/>
              </a:ext>
            </a:extLst>
          </p:cNvPr>
          <p:cNvSpPr txBox="1"/>
          <p:nvPr/>
        </p:nvSpPr>
        <p:spPr>
          <a:xfrm>
            <a:off x="2099013" y="3637473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资料室的管理工作，具体资料的存档，保管，资料室的日常维护工作</a:t>
            </a:r>
          </a:p>
        </p:txBody>
      </p:sp>
      <p:pic>
        <p:nvPicPr>
          <p:cNvPr id="30" name="图片 29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55F49BD9-3D90-447D-9A9A-790388E916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58182">
            <a:off x="4853260" y="2930468"/>
            <a:ext cx="2416307" cy="2516891"/>
          </a:xfrm>
          <a:prstGeom prst="rect">
            <a:avLst/>
          </a:prstGeom>
        </p:spPr>
      </p:pic>
      <p:sp>
        <p:nvSpPr>
          <p:cNvPr id="5" name="TextBox 28">
            <a:extLst>
              <a:ext uri="{FF2B5EF4-FFF2-40B4-BE49-F238E27FC236}">
                <a16:creationId xmlns="" xmlns:a16="http://schemas.microsoft.com/office/drawing/2014/main" id="{EC877A1A-9B2E-42BB-8A50-728B3408E774}"/>
              </a:ext>
            </a:extLst>
          </p:cNvPr>
          <p:cNvSpPr txBox="1"/>
          <p:nvPr/>
        </p:nvSpPr>
        <p:spPr>
          <a:xfrm>
            <a:off x="2099013" y="5206830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协助部门领导的资料收集、整理、打印，领导交办的其他工作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262A8933-5417-4848-9A7B-A8C87DA9D970}"/>
              </a:ext>
            </a:extLst>
          </p:cNvPr>
          <p:cNvSpPr/>
          <p:nvPr/>
        </p:nvSpPr>
        <p:spPr>
          <a:xfrm>
            <a:off x="5101305" y="2403357"/>
            <a:ext cx="19893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Administrative Assistant</a:t>
            </a:r>
          </a:p>
        </p:txBody>
      </p:sp>
    </p:spTree>
    <p:extLst>
      <p:ext uri="{BB962C8B-B14F-4D97-AF65-F5344CB8AC3E}">
        <p14:creationId xmlns:p14="http://schemas.microsoft.com/office/powerpoint/2010/main" val="196281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F795147A-B008-43F7-AB28-E910143CC3DA}"/>
              </a:ext>
            </a:extLst>
          </p:cNvPr>
          <p:cNvSpPr/>
          <p:nvPr/>
        </p:nvSpPr>
        <p:spPr>
          <a:xfrm>
            <a:off x="1616765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3102A74-6F17-4B60-AC14-05F5D987E8C9}"/>
              </a:ext>
            </a:extLst>
          </p:cNvPr>
          <p:cNvSpPr/>
          <p:nvPr/>
        </p:nvSpPr>
        <p:spPr>
          <a:xfrm>
            <a:off x="2616949" y="4822964"/>
            <a:ext cx="6918910" cy="61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在工作期间，在领导和同事的指导帮助下，通过大量的思考和学习，立足于多看、多写、勤写、深思，坚持脚踏实地进行广泛收集信息，把握问题关键，抓问题本质，提炼总结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8DDF523-5A4E-46B3-B169-5D5DC46EDA07}"/>
              </a:ext>
            </a:extLst>
          </p:cNvPr>
          <p:cNvSpPr/>
          <p:nvPr/>
        </p:nvSpPr>
        <p:spPr>
          <a:xfrm>
            <a:off x="1913845" y="2696192"/>
            <a:ext cx="1107996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工作报告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B56E9A8-C9AC-46C3-80B0-9503BEEAD8D7}"/>
              </a:ext>
            </a:extLst>
          </p:cNvPr>
          <p:cNvSpPr/>
          <p:nvPr/>
        </p:nvSpPr>
        <p:spPr>
          <a:xfrm>
            <a:off x="2159105" y="2932688"/>
            <a:ext cx="6174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9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4128F8-7A18-443D-B0B2-B82E0D3F0D31}"/>
              </a:ext>
            </a:extLst>
          </p:cNvPr>
          <p:cNvSpPr/>
          <p:nvPr/>
        </p:nvSpPr>
        <p:spPr>
          <a:xfrm>
            <a:off x="2260094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6DCC9B9-BAF4-47FC-8F4D-62B4B072CF11}"/>
              </a:ext>
            </a:extLst>
          </p:cNvPr>
          <p:cNvSpPr/>
          <p:nvPr/>
        </p:nvSpPr>
        <p:spPr>
          <a:xfrm>
            <a:off x="4303778" y="2932688"/>
            <a:ext cx="10502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13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913E60B-6BF7-425C-92EA-208B492B197A}"/>
              </a:ext>
            </a:extLst>
          </p:cNvPr>
          <p:cNvSpPr/>
          <p:nvPr/>
        </p:nvSpPr>
        <p:spPr>
          <a:xfrm>
            <a:off x="4621173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580519C-8C45-40DE-8AA1-B5A9F3BF637E}"/>
              </a:ext>
            </a:extLst>
          </p:cNvPr>
          <p:cNvSpPr/>
          <p:nvPr/>
        </p:nvSpPr>
        <p:spPr>
          <a:xfrm>
            <a:off x="6809326" y="2932688"/>
            <a:ext cx="10502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23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984B75C-4F62-4CB0-A6EB-A3588A29308F}"/>
              </a:ext>
            </a:extLst>
          </p:cNvPr>
          <p:cNvSpPr/>
          <p:nvPr/>
        </p:nvSpPr>
        <p:spPr>
          <a:xfrm>
            <a:off x="7126721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17476E83-3162-4B8C-A102-388FDCD25953}"/>
              </a:ext>
            </a:extLst>
          </p:cNvPr>
          <p:cNvSpPr/>
          <p:nvPr/>
        </p:nvSpPr>
        <p:spPr>
          <a:xfrm>
            <a:off x="9157256" y="2932688"/>
            <a:ext cx="11336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95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6F3315D-83F1-488C-B25A-1940CCBAF414}"/>
              </a:ext>
            </a:extLst>
          </p:cNvPr>
          <p:cNvSpPr/>
          <p:nvPr/>
        </p:nvSpPr>
        <p:spPr>
          <a:xfrm>
            <a:off x="9474651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="" xmlns:a16="http://schemas.microsoft.com/office/drawing/2014/main" id="{EF93EFFD-E519-4FF5-AF7B-9B1321A63B33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工作完成情况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535900FF-EF11-401B-852B-CEEAA9E5D1F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0430E66E-4F87-452C-B24B-CF737B43891E}"/>
              </a:ext>
            </a:extLst>
          </p:cNvPr>
          <p:cNvSpPr/>
          <p:nvPr/>
        </p:nvSpPr>
        <p:spPr>
          <a:xfrm>
            <a:off x="5117110" y="969816"/>
            <a:ext cx="1957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Completion Of Work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BBC1E20-DD67-4922-8858-A4C94EE92572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21" name="图片 20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67C2C2A5-DF55-423F-8CCB-80BE542F5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F23B1CCC-C083-483C-BD9E-C584472AD383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4A885A5A-A06D-4970-9643-F49684145B66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E1494B88-BA60-469C-B135-5A3B3D773963}"/>
              </a:ext>
            </a:extLst>
          </p:cNvPr>
          <p:cNvSpPr/>
          <p:nvPr/>
        </p:nvSpPr>
        <p:spPr>
          <a:xfrm>
            <a:off x="3977844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887EB90C-783D-4A84-AF1C-478B273BBE86}"/>
              </a:ext>
            </a:extLst>
          </p:cNvPr>
          <p:cNvSpPr/>
          <p:nvPr/>
        </p:nvSpPr>
        <p:spPr>
          <a:xfrm>
            <a:off x="6483392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AE2C1848-81E8-410E-B434-CFFD6467CBB0}"/>
              </a:ext>
            </a:extLst>
          </p:cNvPr>
          <p:cNvSpPr/>
          <p:nvPr/>
        </p:nvSpPr>
        <p:spPr>
          <a:xfrm>
            <a:off x="8831322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0B67CE52-9C35-4ADA-98C1-B7338AAF7156}"/>
              </a:ext>
            </a:extLst>
          </p:cNvPr>
          <p:cNvSpPr/>
          <p:nvPr/>
        </p:nvSpPr>
        <p:spPr>
          <a:xfrm>
            <a:off x="4274924" y="2696192"/>
            <a:ext cx="1107996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领导讲话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6D71F54-B389-4343-B340-BF409D917384}"/>
              </a:ext>
            </a:extLst>
          </p:cNvPr>
          <p:cNvSpPr/>
          <p:nvPr/>
        </p:nvSpPr>
        <p:spPr>
          <a:xfrm>
            <a:off x="6680285" y="2696192"/>
            <a:ext cx="1308371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总结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&amp;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材料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8D5D9AD-2BA4-44BB-BCAB-A19ACB8D478E}"/>
              </a:ext>
            </a:extLst>
          </p:cNvPr>
          <p:cNvSpPr/>
          <p:nvPr/>
        </p:nvSpPr>
        <p:spPr>
          <a:xfrm>
            <a:off x="9012986" y="2696192"/>
            <a:ext cx="1338828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新闻信息稿</a:t>
            </a:r>
          </a:p>
        </p:txBody>
      </p:sp>
      <p:pic>
        <p:nvPicPr>
          <p:cNvPr id="37" name="图片 36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543B63F3-0337-46A2-AD70-7010A0D95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93" y="2381250"/>
            <a:ext cx="588702" cy="2323706"/>
          </a:xfrm>
          <a:prstGeom prst="rect">
            <a:avLst/>
          </a:prstGeom>
        </p:spPr>
      </p:pic>
      <p:pic>
        <p:nvPicPr>
          <p:cNvPr id="38" name="图片 3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9437009B-A495-4800-9E84-66364836F4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07115" y="2381250"/>
            <a:ext cx="588702" cy="232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550F80D3-B3FA-4ADB-86D2-6C3EE64436B3}"/>
              </a:ext>
            </a:extLst>
          </p:cNvPr>
          <p:cNvGrpSpPr/>
          <p:nvPr/>
        </p:nvGrpSpPr>
        <p:grpSpPr>
          <a:xfrm>
            <a:off x="5001979" y="3003425"/>
            <a:ext cx="2188042" cy="2870606"/>
            <a:chOff x="4749704" y="3348658"/>
            <a:chExt cx="2188042" cy="2870606"/>
          </a:xfrm>
        </p:grpSpPr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1AA961DD-5EE6-4F49-A8D1-0BEB53BB5B6D}"/>
                </a:ext>
              </a:extLst>
            </p:cNvPr>
            <p:cNvSpPr/>
            <p:nvPr/>
          </p:nvSpPr>
          <p:spPr>
            <a:xfrm>
              <a:off x="4749704" y="3945781"/>
              <a:ext cx="2188042" cy="21880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3" name="图片 32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97179EDC-7C72-4BB5-AF12-8A0D5A3B7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5001">
              <a:off x="4958076" y="3348658"/>
              <a:ext cx="1475676" cy="2870606"/>
            </a:xfrm>
            <a:prstGeom prst="rect">
              <a:avLst/>
            </a:prstGeom>
          </p:spPr>
        </p:pic>
      </p:grp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48302B6D-86ED-4C77-A7B5-02CD32D914CA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自主学习情况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EAB76C-8154-4E06-BD1C-951A88BAEEF1}"/>
              </a:ext>
            </a:extLst>
          </p:cNvPr>
          <p:cNvSpPr/>
          <p:nvPr/>
        </p:nvSpPr>
        <p:spPr>
          <a:xfrm>
            <a:off x="5035485" y="969816"/>
            <a:ext cx="2121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Autonomous Learning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D97A849-147B-4679-84F2-059E750954A1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8" name="图片 17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D7540B4E-486B-4EA5-9F07-5FC099EA1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6B24FCB9-47EB-4FFD-B6AE-047E9A4574AF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E22FB521-5A70-49BD-A8DE-9E2ACAC8EE5B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57D154F5-5619-4F40-B375-C6F70C687E17}"/>
              </a:ext>
            </a:extLst>
          </p:cNvPr>
          <p:cNvGrpSpPr/>
          <p:nvPr/>
        </p:nvGrpSpPr>
        <p:grpSpPr>
          <a:xfrm>
            <a:off x="4995784" y="2535349"/>
            <a:ext cx="3883058" cy="646331"/>
            <a:chOff x="5371574" y="2643221"/>
            <a:chExt cx="3883058" cy="646331"/>
          </a:xfrm>
        </p:grpSpPr>
        <p:sp>
          <p:nvSpPr>
            <p:cNvPr id="4" name="TextBox 20">
              <a:extLst>
                <a:ext uri="{FF2B5EF4-FFF2-40B4-BE49-F238E27FC236}">
                  <a16:creationId xmlns="" xmlns:a16="http://schemas.microsoft.com/office/drawing/2014/main" id="{A090AD4C-8020-4EEB-87FC-A7C3E0F0C603}"/>
                </a:ext>
              </a:extLst>
            </p:cNvPr>
            <p:cNvSpPr txBox="1"/>
            <p:nvPr/>
          </p:nvSpPr>
          <p:spPr>
            <a:xfrm>
              <a:off x="6407233" y="2643221"/>
              <a:ext cx="284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熟悉工作内容、了解工作流程、掌握工作方法，工作思路形成严格的工作笔记制度，常反思，常总结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07EAA24E-D4AD-4859-AEF7-21C60A928A23}"/>
                </a:ext>
              </a:extLst>
            </p:cNvPr>
            <p:cNvSpPr/>
            <p:nvPr/>
          </p:nvSpPr>
          <p:spPr>
            <a:xfrm>
              <a:off x="5371574" y="2704776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工作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DE687F23-D9FA-4284-8AAA-5C05E4C12774}"/>
                </a:ext>
              </a:extLst>
            </p:cNvPr>
            <p:cNvCxnSpPr/>
            <p:nvPr/>
          </p:nvCxnSpPr>
          <p:spPr>
            <a:xfrm>
              <a:off x="6385501" y="2762105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DBF67D51-0BA1-43CB-9F17-70B94E5B9744}"/>
              </a:ext>
            </a:extLst>
          </p:cNvPr>
          <p:cNvGrpSpPr/>
          <p:nvPr/>
        </p:nvGrpSpPr>
        <p:grpSpPr>
          <a:xfrm>
            <a:off x="1076535" y="3921410"/>
            <a:ext cx="3919249" cy="523220"/>
            <a:chOff x="1076535" y="3798645"/>
            <a:chExt cx="3919249" cy="523220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9A9668F-4F58-4CEC-A3BD-10CA9723F728}"/>
                </a:ext>
              </a:extLst>
            </p:cNvPr>
            <p:cNvSpPr/>
            <p:nvPr/>
          </p:nvSpPr>
          <p:spPr>
            <a:xfrm>
              <a:off x="4092973" y="379864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会议</a:t>
              </a:r>
            </a:p>
          </p:txBody>
        </p:sp>
        <p:sp>
          <p:nvSpPr>
            <p:cNvPr id="38" name="TextBox 20">
              <a:extLst>
                <a:ext uri="{FF2B5EF4-FFF2-40B4-BE49-F238E27FC236}">
                  <a16:creationId xmlns="" xmlns:a16="http://schemas.microsoft.com/office/drawing/2014/main" id="{684A2165-39D9-4C35-AFE0-E1A16DF3A82E}"/>
                </a:ext>
              </a:extLst>
            </p:cNvPr>
            <p:cNvSpPr txBox="1"/>
            <p:nvPr/>
          </p:nvSpPr>
          <p:spPr>
            <a:xfrm>
              <a:off x="1076535" y="3829423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公司总经办会议、工程部周例会、资料员会议、评审会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1316DA7A-AFB5-4288-85CC-D888AD40BD9A}"/>
                </a:ext>
              </a:extLst>
            </p:cNvPr>
            <p:cNvCxnSpPr/>
            <p:nvPr/>
          </p:nvCxnSpPr>
          <p:spPr>
            <a:xfrm>
              <a:off x="3923934" y="3855974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2D6DC678-E6F2-4300-BA9B-422EFD841314}"/>
              </a:ext>
            </a:extLst>
          </p:cNvPr>
          <p:cNvGrpSpPr/>
          <p:nvPr/>
        </p:nvGrpSpPr>
        <p:grpSpPr>
          <a:xfrm>
            <a:off x="7156515" y="5028610"/>
            <a:ext cx="3893111" cy="523220"/>
            <a:chOff x="7156515" y="5004568"/>
            <a:chExt cx="3893111" cy="523220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F60A59CF-A86B-4834-876E-0DBD62B4BB9C}"/>
                </a:ext>
              </a:extLst>
            </p:cNvPr>
            <p:cNvSpPr/>
            <p:nvPr/>
          </p:nvSpPr>
          <p:spPr>
            <a:xfrm>
              <a:off x="7156515" y="500456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培训</a:t>
              </a:r>
            </a:p>
          </p:txBody>
        </p:sp>
        <p:sp>
          <p:nvSpPr>
            <p:cNvPr id="40" name="TextBox 20">
              <a:extLst>
                <a:ext uri="{FF2B5EF4-FFF2-40B4-BE49-F238E27FC236}">
                  <a16:creationId xmlns="" xmlns:a16="http://schemas.microsoft.com/office/drawing/2014/main" id="{3BB4BFC9-1FA1-4A76-BB9D-A05D2A3D15D2}"/>
                </a:ext>
              </a:extLst>
            </p:cNvPr>
            <p:cNvSpPr txBox="1"/>
            <p:nvPr/>
          </p:nvSpPr>
          <p:spPr>
            <a:xfrm>
              <a:off x="8202227" y="5035346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对中队生产运行的安全性可以全过程监控与纠偏，确保安全可控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="" xmlns:a16="http://schemas.microsoft.com/office/drawing/2014/main" id="{50DBA052-E1A9-4ABB-B1D6-CC6F2DD8D488}"/>
                </a:ext>
              </a:extLst>
            </p:cNvPr>
            <p:cNvCxnSpPr/>
            <p:nvPr/>
          </p:nvCxnSpPr>
          <p:spPr>
            <a:xfrm>
              <a:off x="8202227" y="5061897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00282BDD-7512-4157-860B-F6ED0646558F}"/>
              </a:ext>
            </a:extLst>
          </p:cNvPr>
          <p:cNvGrpSpPr/>
          <p:nvPr/>
        </p:nvGrpSpPr>
        <p:grpSpPr>
          <a:xfrm>
            <a:off x="1076535" y="5028610"/>
            <a:ext cx="3919249" cy="523220"/>
            <a:chOff x="1076535" y="5052653"/>
            <a:chExt cx="3919249" cy="523220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FB8B7E3-10CA-4195-8784-E5105084D174}"/>
                </a:ext>
              </a:extLst>
            </p:cNvPr>
            <p:cNvSpPr/>
            <p:nvPr/>
          </p:nvSpPr>
          <p:spPr>
            <a:xfrm>
              <a:off x="4092973" y="5052653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网络</a:t>
              </a:r>
            </a:p>
          </p:txBody>
        </p:sp>
        <p:sp>
          <p:nvSpPr>
            <p:cNvPr id="42" name="TextBox 20">
              <a:extLst>
                <a:ext uri="{FF2B5EF4-FFF2-40B4-BE49-F238E27FC236}">
                  <a16:creationId xmlns="" xmlns:a16="http://schemas.microsoft.com/office/drawing/2014/main" id="{195399E0-0C7E-48B7-AF20-2A1B630C90F1}"/>
                </a:ext>
              </a:extLst>
            </p:cNvPr>
            <p:cNvSpPr txBox="1"/>
            <p:nvPr/>
          </p:nvSpPr>
          <p:spPr>
            <a:xfrm>
              <a:off x="1076535" y="5083431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OA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平台制度文档学习、工作案例学习、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E-LEARNIN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学习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FCFCD4B1-B9E7-411F-AD84-E44DA19D16BC}"/>
                </a:ext>
              </a:extLst>
            </p:cNvPr>
            <p:cNvCxnSpPr/>
            <p:nvPr/>
          </p:nvCxnSpPr>
          <p:spPr>
            <a:xfrm>
              <a:off x="3923934" y="5109982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29C63463-BB12-4829-8B68-730B2EB7A01B}"/>
              </a:ext>
            </a:extLst>
          </p:cNvPr>
          <p:cNvGrpSpPr/>
          <p:nvPr/>
        </p:nvGrpSpPr>
        <p:grpSpPr>
          <a:xfrm>
            <a:off x="7156515" y="3859855"/>
            <a:ext cx="3893111" cy="646331"/>
            <a:chOff x="7156515" y="3726042"/>
            <a:chExt cx="3893111" cy="646331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66F7530-1A8A-451D-9708-9E4B98414E7A}"/>
                </a:ext>
              </a:extLst>
            </p:cNvPr>
            <p:cNvSpPr/>
            <p:nvPr/>
          </p:nvSpPr>
          <p:spPr>
            <a:xfrm>
              <a:off x="7156515" y="3787597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读书</a:t>
              </a:r>
            </a:p>
          </p:txBody>
        </p:sp>
        <p:sp>
          <p:nvSpPr>
            <p:cNvPr id="48" name="TextBox 20">
              <a:extLst>
                <a:ext uri="{FF2B5EF4-FFF2-40B4-BE49-F238E27FC236}">
                  <a16:creationId xmlns="" xmlns:a16="http://schemas.microsoft.com/office/drawing/2014/main" id="{8EC6649B-38D2-4E58-99BE-0662755D4B69}"/>
                </a:ext>
              </a:extLst>
            </p:cNvPr>
            <p:cNvSpPr txBox="1"/>
            <p:nvPr/>
          </p:nvSpPr>
          <p:spPr>
            <a:xfrm>
              <a:off x="8202227" y="3726042"/>
              <a:ext cx="284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在三个月里读完了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博弈论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行政组织理论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现代管理学概述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等著作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7192E41C-8D44-4F55-A765-AB525C3A54EE}"/>
                </a:ext>
              </a:extLst>
            </p:cNvPr>
            <p:cNvCxnSpPr/>
            <p:nvPr/>
          </p:nvCxnSpPr>
          <p:spPr>
            <a:xfrm>
              <a:off x="8202227" y="3844926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8D4CF10B-95B3-4E69-9EB4-162CE53E1DB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1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1D20E474-A6B8-44EA-B735-AD0759CA61C0}"/>
              </a:ext>
            </a:extLst>
          </p:cNvPr>
          <p:cNvSpPr txBox="1"/>
          <p:nvPr/>
        </p:nvSpPr>
        <p:spPr>
          <a:xfrm>
            <a:off x="2949930" y="2826133"/>
            <a:ext cx="11632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320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="" xmlns:a16="http://schemas.microsoft.com/office/drawing/2014/main" id="{76D7B055-2655-4CAF-89B9-DCA1A15C139F}"/>
              </a:ext>
            </a:extLst>
          </p:cNvPr>
          <p:cNvSpPr txBox="1"/>
          <p:nvPr/>
        </p:nvSpPr>
        <p:spPr>
          <a:xfrm>
            <a:off x="2766853" y="5086428"/>
            <a:ext cx="6727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共计编辑微信公众号图文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。其中原创文章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120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,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经营微信公众号三个月时间，订阅人数增长了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6000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，相当于过去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个月的增长量。编辑的资料在官网上每天转载人数达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人次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。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4DF2E804-026A-48F5-BEB0-1EDE1C60B7E4}"/>
              </a:ext>
            </a:extLst>
          </p:cNvPr>
          <p:cNvSpPr txBox="1"/>
          <p:nvPr/>
        </p:nvSpPr>
        <p:spPr>
          <a:xfrm>
            <a:off x="8078824" y="2826133"/>
            <a:ext cx="11632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2000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转载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/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天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="" xmlns:a16="http://schemas.microsoft.com/office/drawing/2014/main" id="{0D010952-028A-4538-8DC0-8E7152A277BA}"/>
              </a:ext>
            </a:extLst>
          </p:cNvPr>
          <p:cNvSpPr txBox="1"/>
          <p:nvPr/>
        </p:nvSpPr>
        <p:spPr>
          <a:xfrm>
            <a:off x="5500452" y="2826133"/>
            <a:ext cx="11910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6000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EE80F1D-F651-4497-9119-56123B0C93D6}"/>
              </a:ext>
            </a:extLst>
          </p:cNvPr>
          <p:cNvSpPr/>
          <p:nvPr/>
        </p:nvSpPr>
        <p:spPr>
          <a:xfrm>
            <a:off x="4084392" y="969816"/>
            <a:ext cx="4023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No. Operations Of The Micro-channel Public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29AA263-A8DD-4290-9C37-1D8E6B0F9AD2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5" name="图片 14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DEAC99D1-BA7C-4BE1-BDA1-124653690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E63707EC-FCAC-412D-8482-9554BCC662D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93F8BE20-0AB9-4661-9F98-31051B51A3F7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3">
            <a:extLst>
              <a:ext uri="{FF2B5EF4-FFF2-40B4-BE49-F238E27FC236}">
                <a16:creationId xmlns="" xmlns:a16="http://schemas.microsoft.com/office/drawing/2014/main" id="{F6B2F3FC-725C-4CAF-B5F5-73B08725D154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微信公众号运营情况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689A936E-0C61-485A-9C1B-E5CF52F5179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062DF27B-3A5D-425F-8DE5-68E249872475}"/>
              </a:ext>
            </a:extLst>
          </p:cNvPr>
          <p:cNvCxnSpPr/>
          <p:nvPr/>
        </p:nvCxnSpPr>
        <p:spPr>
          <a:xfrm>
            <a:off x="4806814" y="2597533"/>
            <a:ext cx="0" cy="1593467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3FED6E7A-AB4C-4DC9-A803-E06AA51F43B8}"/>
              </a:ext>
            </a:extLst>
          </p:cNvPr>
          <p:cNvCxnSpPr/>
          <p:nvPr/>
        </p:nvCxnSpPr>
        <p:spPr>
          <a:xfrm>
            <a:off x="7385187" y="2597533"/>
            <a:ext cx="0" cy="1593467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85A9A2B-3949-43C5-80AE-C6A4F82010C1}"/>
              </a:ext>
            </a:extLst>
          </p:cNvPr>
          <p:cNvCxnSpPr>
            <a:cxnSpLocks/>
          </p:cNvCxnSpPr>
          <p:nvPr/>
        </p:nvCxnSpPr>
        <p:spPr>
          <a:xfrm>
            <a:off x="5765738" y="4865570"/>
            <a:ext cx="660524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3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B4248560-4872-4ACA-8849-1B3814014848}"/>
              </a:ext>
            </a:extLst>
          </p:cNvPr>
          <p:cNvSpPr/>
          <p:nvPr/>
        </p:nvSpPr>
        <p:spPr>
          <a:xfrm>
            <a:off x="1699491" y="255493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33">
            <a:extLst>
              <a:ext uri="{FF2B5EF4-FFF2-40B4-BE49-F238E27FC236}">
                <a16:creationId xmlns="" xmlns:a16="http://schemas.microsoft.com/office/drawing/2014/main" id="{D982D198-F776-46A9-8C90-7C28B3EFEE28}"/>
              </a:ext>
            </a:extLst>
          </p:cNvPr>
          <p:cNvSpPr txBox="1"/>
          <p:nvPr/>
        </p:nvSpPr>
        <p:spPr>
          <a:xfrm>
            <a:off x="3157417" y="249008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协助工作</a:t>
            </a:r>
          </a:p>
        </p:txBody>
      </p:sp>
      <p:sp>
        <p:nvSpPr>
          <p:cNvPr id="13" name="矩形 25">
            <a:extLst>
              <a:ext uri="{FF2B5EF4-FFF2-40B4-BE49-F238E27FC236}">
                <a16:creationId xmlns="" xmlns:a16="http://schemas.microsoft.com/office/drawing/2014/main" id="{C37B2E7D-AB19-43EB-9294-E81E9A155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417" y="296470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5D7375B-C541-4EED-9008-DAEBA8414706}"/>
              </a:ext>
            </a:extLst>
          </p:cNvPr>
          <p:cNvSpPr/>
          <p:nvPr/>
        </p:nvSpPr>
        <p:spPr>
          <a:xfrm>
            <a:off x="5555371" y="969816"/>
            <a:ext cx="1081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Other jobs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D04AA14-8EB0-4E4D-A8BB-780E43325EF3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9" name="图片 18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01E148C3-8483-48F2-9570-4658EBE3F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CC35934C-DE01-4E32-AD49-C5D97A6B9E8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A00D505D-92EE-4962-A6FF-841613BBB074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3">
            <a:extLst>
              <a:ext uri="{FF2B5EF4-FFF2-40B4-BE49-F238E27FC236}">
                <a16:creationId xmlns="" xmlns:a16="http://schemas.microsoft.com/office/drawing/2014/main" id="{F3480C0B-41F7-48E4-8E77-B851FCBEF29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其他工作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7995CD06-C226-44BC-B7A8-021EA62CB7BB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图片包含 植物&#10;&#10;已生成极高可信度的说明">
            <a:extLst>
              <a:ext uri="{FF2B5EF4-FFF2-40B4-BE49-F238E27FC236}">
                <a16:creationId xmlns="" xmlns:a16="http://schemas.microsoft.com/office/drawing/2014/main" id="{8DC2E41F-EA1C-48B8-931D-987B4EF993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1587406" y="2604639"/>
            <a:ext cx="1550872" cy="881258"/>
          </a:xfrm>
          <a:prstGeom prst="rect">
            <a:avLst/>
          </a:prstGeom>
        </p:spPr>
      </p:pic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604AB501-F1DF-4215-BD11-C5B6C15DBADF}"/>
              </a:ext>
            </a:extLst>
          </p:cNvPr>
          <p:cNvSpPr/>
          <p:nvPr/>
        </p:nvSpPr>
        <p:spPr>
          <a:xfrm>
            <a:off x="6766039" y="255493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3">
            <a:extLst>
              <a:ext uri="{FF2B5EF4-FFF2-40B4-BE49-F238E27FC236}">
                <a16:creationId xmlns="" xmlns:a16="http://schemas.microsoft.com/office/drawing/2014/main" id="{FB6B7425-19E6-4EFD-9E58-93A2CB2BB7ED}"/>
              </a:ext>
            </a:extLst>
          </p:cNvPr>
          <p:cNvSpPr txBox="1"/>
          <p:nvPr/>
        </p:nvSpPr>
        <p:spPr>
          <a:xfrm>
            <a:off x="8223965" y="249008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参与项目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6" name="矩形 25">
            <a:extLst>
              <a:ext uri="{FF2B5EF4-FFF2-40B4-BE49-F238E27FC236}">
                <a16:creationId xmlns="" xmlns:a16="http://schemas.microsoft.com/office/drawing/2014/main" id="{87E8D93F-A975-4702-AB81-84AE89A7E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965" y="296470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37" name="图片 36" descr="图片包含 植物&#10;&#10;已生成极高可信度的说明">
            <a:extLst>
              <a:ext uri="{FF2B5EF4-FFF2-40B4-BE49-F238E27FC236}">
                <a16:creationId xmlns="" xmlns:a16="http://schemas.microsoft.com/office/drawing/2014/main" id="{32621DD1-9BFB-4602-B311-C44605CC6C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6653954" y="2604639"/>
            <a:ext cx="1550872" cy="881258"/>
          </a:xfrm>
          <a:prstGeom prst="rect">
            <a:avLst/>
          </a:prstGeom>
        </p:spPr>
      </p:pic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8BEB6E4-AEA9-469F-9986-971299DC498A}"/>
              </a:ext>
            </a:extLst>
          </p:cNvPr>
          <p:cNvSpPr/>
          <p:nvPr/>
        </p:nvSpPr>
        <p:spPr>
          <a:xfrm>
            <a:off x="1699491" y="464939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3">
            <a:extLst>
              <a:ext uri="{FF2B5EF4-FFF2-40B4-BE49-F238E27FC236}">
                <a16:creationId xmlns="" xmlns:a16="http://schemas.microsoft.com/office/drawing/2014/main" id="{F79E1045-B6A1-46D6-B300-32CB26D8E03F}"/>
              </a:ext>
            </a:extLst>
          </p:cNvPr>
          <p:cNvSpPr txBox="1"/>
          <p:nvPr/>
        </p:nvSpPr>
        <p:spPr>
          <a:xfrm>
            <a:off x="3157417" y="458454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参与活动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0" name="矩形 25">
            <a:extLst>
              <a:ext uri="{FF2B5EF4-FFF2-40B4-BE49-F238E27FC236}">
                <a16:creationId xmlns="" xmlns:a16="http://schemas.microsoft.com/office/drawing/2014/main" id="{D2CA5334-F23C-4D79-B501-8FF48BE48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417" y="505916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41" name="图片 40" descr="图片包含 植物&#10;&#10;已生成极高可信度的说明">
            <a:extLst>
              <a:ext uri="{FF2B5EF4-FFF2-40B4-BE49-F238E27FC236}">
                <a16:creationId xmlns="" xmlns:a16="http://schemas.microsoft.com/office/drawing/2014/main" id="{8095218C-650E-47FD-A967-5E854CB6D9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1587406" y="4699099"/>
            <a:ext cx="1550872" cy="881258"/>
          </a:xfrm>
          <a:prstGeom prst="rect">
            <a:avLst/>
          </a:prstGeom>
        </p:spPr>
      </p:pic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81A19EB4-759C-4040-A788-7802966AE9B0}"/>
              </a:ext>
            </a:extLst>
          </p:cNvPr>
          <p:cNvSpPr/>
          <p:nvPr/>
        </p:nvSpPr>
        <p:spPr>
          <a:xfrm>
            <a:off x="6766039" y="464939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33">
            <a:extLst>
              <a:ext uri="{FF2B5EF4-FFF2-40B4-BE49-F238E27FC236}">
                <a16:creationId xmlns="" xmlns:a16="http://schemas.microsoft.com/office/drawing/2014/main" id="{BEDD966C-6F53-460C-B260-FB4454D044A5}"/>
              </a:ext>
            </a:extLst>
          </p:cNvPr>
          <p:cNvSpPr txBox="1"/>
          <p:nvPr/>
        </p:nvSpPr>
        <p:spPr>
          <a:xfrm>
            <a:off x="8223965" y="458454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主持活动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4" name="矩形 25">
            <a:extLst>
              <a:ext uri="{FF2B5EF4-FFF2-40B4-BE49-F238E27FC236}">
                <a16:creationId xmlns="" xmlns:a16="http://schemas.microsoft.com/office/drawing/2014/main" id="{1077E2E9-74DB-4A61-8076-A17926AA7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965" y="505916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45" name="图片 44" descr="图片包含 植物&#10;&#10;已生成极高可信度的说明">
            <a:extLst>
              <a:ext uri="{FF2B5EF4-FFF2-40B4-BE49-F238E27FC236}">
                <a16:creationId xmlns="" xmlns:a16="http://schemas.microsoft.com/office/drawing/2014/main" id="{C7E84E04-958B-4E16-B1F4-3B486EAA5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6653954" y="4699099"/>
            <a:ext cx="1550872" cy="8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6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EAE94993-C1D1-4ACF-8C1C-A4F85A7C7C35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自我剖析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TextBox 61">
            <a:extLst>
              <a:ext uri="{FF2B5EF4-FFF2-40B4-BE49-F238E27FC236}">
                <a16:creationId xmlns="" xmlns:a16="http://schemas.microsoft.com/office/drawing/2014/main" id="{3D23C2EC-27F3-4BF7-85A9-13C021FE5C18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TWO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E692FE5-2334-46FE-B690-9EE956ABACF8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72799E7C-9C24-4247-B03D-1F1B62FDFF8D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F40DD9B9-213B-4854-9689-28A4B8A6AD9A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图片包含 植物&#10;&#10;已生成极高可信度的说明">
            <a:extLst>
              <a:ext uri="{FF2B5EF4-FFF2-40B4-BE49-F238E27FC236}">
                <a16:creationId xmlns="" xmlns:a16="http://schemas.microsoft.com/office/drawing/2014/main" id="{A0702431-767D-4A85-9E5D-6AB2E3230E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593883" y="624536"/>
            <a:ext cx="1303964" cy="274404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8D872F7-F2FB-4593-8E49-ADFE9BBAE595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5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99C66684-97BB-4AD0-AB35-421CF7B44A79}"/>
              </a:ext>
            </a:extLst>
          </p:cNvPr>
          <p:cNvSpPr/>
          <p:nvPr/>
        </p:nvSpPr>
        <p:spPr>
          <a:xfrm>
            <a:off x="1407541" y="2854470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4E5FBC36-9961-4671-AAF8-CE6C4079A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4" name="TextBox 30">
            <a:extLst>
              <a:ext uri="{FF2B5EF4-FFF2-40B4-BE49-F238E27FC236}">
                <a16:creationId xmlns="" xmlns:a16="http://schemas.microsoft.com/office/drawing/2014/main" id="{6AF1637F-99FE-4CD1-AE1E-7E72787C1C52}"/>
              </a:ext>
            </a:extLst>
          </p:cNvPr>
          <p:cNvSpPr txBox="1"/>
          <p:nvPr/>
        </p:nvSpPr>
        <p:spPr>
          <a:xfrm>
            <a:off x="4945902" y="2537049"/>
            <a:ext cx="4617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态度端正，工作学习态度端正，能够认真完成本岗本职各项工作，虚心学习。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A3EF85B-D5C6-4798-AFDC-AB40DA9F7FA5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6B9923C-EF11-49E7-BCB0-908565F9F345}"/>
              </a:ext>
            </a:extLst>
          </p:cNvPr>
          <p:cNvSpPr/>
          <p:nvPr/>
        </p:nvSpPr>
        <p:spPr>
          <a:xfrm>
            <a:off x="5444860" y="969816"/>
            <a:ext cx="1302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My strengths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6C0E49CD-AD6B-4794-9744-9F9BFE9064A0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FEF15B21-49D5-40A2-B951-F5BEFDF944A9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4A035FFC-2757-4244-AE0D-18393F95E4CC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我的优势</a:t>
            </a:r>
          </a:p>
        </p:txBody>
      </p:sp>
      <p:pic>
        <p:nvPicPr>
          <p:cNvPr id="18" name="图片 1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2535EFF7-D46F-46D1-AFF6-8C74062512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7160">
            <a:off x="1997206" y="2045134"/>
            <a:ext cx="2828050" cy="4017994"/>
          </a:xfrm>
          <a:prstGeom prst="rect">
            <a:avLst/>
          </a:prstGeom>
        </p:spPr>
      </p:pic>
      <p:sp>
        <p:nvSpPr>
          <p:cNvPr id="20" name="TextBox 33">
            <a:extLst>
              <a:ext uri="{FF2B5EF4-FFF2-40B4-BE49-F238E27FC236}">
                <a16:creationId xmlns="" xmlns:a16="http://schemas.microsoft.com/office/drawing/2014/main" id="{90173355-A42B-49ED-8998-A0F8554B78CF}"/>
              </a:ext>
            </a:extLst>
          </p:cNvPr>
          <p:cNvSpPr txBox="1"/>
          <p:nvPr/>
        </p:nvSpPr>
        <p:spPr>
          <a:xfrm>
            <a:off x="4941709" y="2120138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="" xmlns:a16="http://schemas.microsoft.com/office/drawing/2014/main" id="{5DD31C59-63FC-4B4F-B380-BF23DCE5EF4D}"/>
              </a:ext>
            </a:extLst>
          </p:cNvPr>
          <p:cNvSpPr txBox="1"/>
          <p:nvPr/>
        </p:nvSpPr>
        <p:spPr>
          <a:xfrm>
            <a:off x="5250702" y="3662800"/>
            <a:ext cx="5943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勤奋诚恳，上进心较强，有积累的意识，不骄不躁。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="" xmlns:a16="http://schemas.microsoft.com/office/drawing/2014/main" id="{609C0EF0-06C6-4518-ADAE-F60AE985D96B}"/>
              </a:ext>
            </a:extLst>
          </p:cNvPr>
          <p:cNvSpPr txBox="1"/>
          <p:nvPr/>
        </p:nvSpPr>
        <p:spPr>
          <a:xfrm>
            <a:off x="5250702" y="313070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二</a:t>
            </a:r>
          </a:p>
        </p:txBody>
      </p:sp>
      <p:sp>
        <p:nvSpPr>
          <p:cNvPr id="23" name="TextBox 30">
            <a:extLst>
              <a:ext uri="{FF2B5EF4-FFF2-40B4-BE49-F238E27FC236}">
                <a16:creationId xmlns="" xmlns:a16="http://schemas.microsoft.com/office/drawing/2014/main" id="{21B109AE-9FB2-4C7A-AEFB-7876992A34F8}"/>
              </a:ext>
            </a:extLst>
          </p:cNvPr>
          <p:cNvSpPr txBox="1"/>
          <p:nvPr/>
        </p:nvSpPr>
        <p:spPr>
          <a:xfrm>
            <a:off x="5250702" y="4542330"/>
            <a:ext cx="4922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团结合作，团队意识强，能与领导、同事们保持良好的合作关系。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BCE703F8-33CE-4656-94D8-FF5929CF8F8A}"/>
              </a:ext>
            </a:extLst>
          </p:cNvPr>
          <p:cNvSpPr txBox="1"/>
          <p:nvPr/>
        </p:nvSpPr>
        <p:spPr>
          <a:xfrm>
            <a:off x="5250702" y="401023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="" xmlns:a16="http://schemas.microsoft.com/office/drawing/2014/main" id="{B6B177BE-2BE0-4B1F-8580-88C99892E124}"/>
              </a:ext>
            </a:extLst>
          </p:cNvPr>
          <p:cNvSpPr txBox="1"/>
          <p:nvPr/>
        </p:nvSpPr>
        <p:spPr>
          <a:xfrm>
            <a:off x="4850652" y="5555212"/>
            <a:ext cx="4236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有较强的电脑技能，善用各种电脑软件完成工作，并有一定的创新。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="" xmlns:a16="http://schemas.microsoft.com/office/drawing/2014/main" id="{2129DE07-0BAF-4BB8-AEE8-02BD8A010675}"/>
              </a:ext>
            </a:extLst>
          </p:cNvPr>
          <p:cNvSpPr txBox="1"/>
          <p:nvPr/>
        </p:nvSpPr>
        <p:spPr>
          <a:xfrm>
            <a:off x="4850652" y="502311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四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22B6DF0C-2E05-489F-A437-92951ACC6C74}"/>
              </a:ext>
            </a:extLst>
          </p:cNvPr>
          <p:cNvSpPr/>
          <p:nvPr/>
        </p:nvSpPr>
        <p:spPr>
          <a:xfrm>
            <a:off x="1229109" y="2676038"/>
            <a:ext cx="3256968" cy="3256968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2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0">
            <a:extLst>
              <a:ext uri="{FF2B5EF4-FFF2-40B4-BE49-F238E27FC236}">
                <a16:creationId xmlns="" xmlns:a16="http://schemas.microsoft.com/office/drawing/2014/main" id="{7D6A31B0-E633-4BB8-B4E8-6F3223071A9A}"/>
              </a:ext>
            </a:extLst>
          </p:cNvPr>
          <p:cNvSpPr txBox="1"/>
          <p:nvPr/>
        </p:nvSpPr>
        <p:spPr>
          <a:xfrm>
            <a:off x="2405253" y="5205632"/>
            <a:ext cx="203642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技能有待学习加强面对突发情况不能单独应对</a:t>
            </a:r>
          </a:p>
        </p:txBody>
      </p:sp>
      <p:pic>
        <p:nvPicPr>
          <p:cNvPr id="9" name="图片 8" descr="图片包含 植物&#10;&#10;已生成极高可信度的说明">
            <a:extLst>
              <a:ext uri="{FF2B5EF4-FFF2-40B4-BE49-F238E27FC236}">
                <a16:creationId xmlns="" xmlns:a16="http://schemas.microsoft.com/office/drawing/2014/main" id="{74225126-9646-44D8-A07F-80FFDBFA7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DBE34C2-BBC4-44AE-90A4-DCA00B41D934}"/>
              </a:ext>
            </a:extLst>
          </p:cNvPr>
          <p:cNvSpPr/>
          <p:nvPr/>
        </p:nvSpPr>
        <p:spPr>
          <a:xfrm>
            <a:off x="5514751" y="969816"/>
            <a:ext cx="1162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Inadequate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F5886F65-E6E2-4842-8EA7-80060151714F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91B625F-96A2-4D71-BD39-24CBAB68829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B56CCA61-ECD6-4032-BEBD-5DD4B326F075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不足之处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E4737DB-569D-49A8-BEBF-751811A3CEA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图片包含 鲜花, 植物&#10;&#10;已生成极高可信度的说明">
            <a:extLst>
              <a:ext uri="{FF2B5EF4-FFF2-40B4-BE49-F238E27FC236}">
                <a16:creationId xmlns="" xmlns:a16="http://schemas.microsoft.com/office/drawing/2014/main" id="{E3D686A6-75D7-4227-98CA-36F3312C4E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374" y="3494759"/>
            <a:ext cx="527252" cy="3126332"/>
          </a:xfrm>
          <a:prstGeom prst="rect">
            <a:avLst/>
          </a:prstGeom>
        </p:spPr>
      </p:pic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3B84E39D-EA85-42B6-A87C-EA7E2A4B5F15}"/>
              </a:ext>
            </a:extLst>
          </p:cNvPr>
          <p:cNvSpPr/>
          <p:nvPr/>
        </p:nvSpPr>
        <p:spPr>
          <a:xfrm>
            <a:off x="4905240" y="4077538"/>
            <a:ext cx="2346446" cy="2346446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A1A31E6-3FE2-4066-9AEE-7D793270C5B3}"/>
              </a:ext>
            </a:extLst>
          </p:cNvPr>
          <p:cNvSpPr/>
          <p:nvPr/>
        </p:nvSpPr>
        <p:spPr>
          <a:xfrm>
            <a:off x="4760872" y="3933170"/>
            <a:ext cx="2635182" cy="263518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54B57DEC-36D5-46CB-92C0-2FD23178329C}"/>
              </a:ext>
            </a:extLst>
          </p:cNvPr>
          <p:cNvSpPr txBox="1"/>
          <p:nvPr/>
        </p:nvSpPr>
        <p:spPr>
          <a:xfrm>
            <a:off x="3829697" y="468241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="" xmlns:a16="http://schemas.microsoft.com/office/drawing/2014/main" id="{9357C0AC-9A83-4F47-B27E-C4E1571FB955}"/>
              </a:ext>
            </a:extLst>
          </p:cNvPr>
          <p:cNvSpPr txBox="1"/>
          <p:nvPr/>
        </p:nvSpPr>
        <p:spPr>
          <a:xfrm>
            <a:off x="2868820" y="4050130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有些粗心马虎，对细节的把握有待加强。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="" xmlns:a16="http://schemas.microsoft.com/office/drawing/2014/main" id="{C46EE581-CFFB-4BC9-AEA0-4A3062E177DB}"/>
              </a:ext>
            </a:extLst>
          </p:cNvPr>
          <p:cNvSpPr txBox="1"/>
          <p:nvPr/>
        </p:nvSpPr>
        <p:spPr>
          <a:xfrm>
            <a:off x="4293264" y="3526910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二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="" xmlns:a16="http://schemas.microsoft.com/office/drawing/2014/main" id="{D186DDFE-052A-446C-ABDA-1380A9C5A4C0}"/>
              </a:ext>
            </a:extLst>
          </p:cNvPr>
          <p:cNvSpPr txBox="1"/>
          <p:nvPr/>
        </p:nvSpPr>
        <p:spPr>
          <a:xfrm>
            <a:off x="4905240" y="2821093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思想认识上不够成熟，处于发展积累阶段。</a:t>
            </a:r>
          </a:p>
        </p:txBody>
      </p:sp>
      <p:sp>
        <p:nvSpPr>
          <p:cNvPr id="28" name="TextBox 33">
            <a:extLst>
              <a:ext uri="{FF2B5EF4-FFF2-40B4-BE49-F238E27FC236}">
                <a16:creationId xmlns="" xmlns:a16="http://schemas.microsoft.com/office/drawing/2014/main" id="{A587E20F-B762-4EE1-B7D0-54E495F41EF6}"/>
              </a:ext>
            </a:extLst>
          </p:cNvPr>
          <p:cNvSpPr txBox="1"/>
          <p:nvPr/>
        </p:nvSpPr>
        <p:spPr>
          <a:xfrm>
            <a:off x="5617462" y="2297873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="" xmlns:a16="http://schemas.microsoft.com/office/drawing/2014/main" id="{FF8DCBB7-4C8F-4761-A3C4-C3F09474DC49}"/>
              </a:ext>
            </a:extLst>
          </p:cNvPr>
          <p:cNvSpPr txBox="1"/>
          <p:nvPr/>
        </p:nvSpPr>
        <p:spPr>
          <a:xfrm>
            <a:off x="7288756" y="4097637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缺乏自信，有时思考太多贻误最佳时机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="" xmlns:a16="http://schemas.microsoft.com/office/drawing/2014/main" id="{108D249C-76EC-44A0-AB90-F053D173E62C}"/>
              </a:ext>
            </a:extLst>
          </p:cNvPr>
          <p:cNvSpPr txBox="1"/>
          <p:nvPr/>
        </p:nvSpPr>
        <p:spPr>
          <a:xfrm>
            <a:off x="7288756" y="3574417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四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80F2EEE-E554-450F-9F74-BEF280265ABB}"/>
              </a:ext>
            </a:extLst>
          </p:cNvPr>
          <p:cNvSpPr txBox="1"/>
          <p:nvPr/>
        </p:nvSpPr>
        <p:spPr>
          <a:xfrm>
            <a:off x="7715253" y="5218546"/>
            <a:ext cx="258989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不善于展示自己，让自己在陌生场合成为关注点。</a:t>
            </a:r>
          </a:p>
        </p:txBody>
      </p:sp>
      <p:sp>
        <p:nvSpPr>
          <p:cNvPr id="32" name="TextBox 33">
            <a:extLst>
              <a:ext uri="{FF2B5EF4-FFF2-40B4-BE49-F238E27FC236}">
                <a16:creationId xmlns="" xmlns:a16="http://schemas.microsoft.com/office/drawing/2014/main" id="{3EC9C8D5-29CE-4BD7-A71D-F2EF42085B8F}"/>
              </a:ext>
            </a:extLst>
          </p:cNvPr>
          <p:cNvSpPr txBox="1"/>
          <p:nvPr/>
        </p:nvSpPr>
        <p:spPr>
          <a:xfrm>
            <a:off x="7715253" y="4695326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</a:t>
            </a:r>
          </a:p>
        </p:txBody>
      </p:sp>
    </p:spTree>
    <p:extLst>
      <p:ext uri="{BB962C8B-B14F-4D97-AF65-F5344CB8AC3E}">
        <p14:creationId xmlns:p14="http://schemas.microsoft.com/office/powerpoint/2010/main" val="73970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="" xmlns:a16="http://schemas.microsoft.com/office/drawing/2014/main" id="{2F4A8A36-4167-4A36-ACBF-5D928FECD1B2}"/>
              </a:ext>
            </a:extLst>
          </p:cNvPr>
          <p:cNvSpPr txBox="1"/>
          <p:nvPr/>
        </p:nvSpPr>
        <p:spPr>
          <a:xfrm>
            <a:off x="1720667" y="4661623"/>
            <a:ext cx="1451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了解实际，才能从实际出发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="" xmlns:a16="http://schemas.microsoft.com/office/drawing/2014/main" id="{41E7B591-9321-4622-95C8-0448A6FB98D0}"/>
              </a:ext>
            </a:extLst>
          </p:cNvPr>
          <p:cNvSpPr txBox="1"/>
          <p:nvPr/>
        </p:nvSpPr>
        <p:spPr>
          <a:xfrm>
            <a:off x="1898467" y="3246174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切合实际</a:t>
            </a:r>
          </a:p>
        </p:txBody>
      </p:sp>
      <p:pic>
        <p:nvPicPr>
          <p:cNvPr id="9" name="图片 8" descr="图片包含 植物&#10;&#10;已生成极高可信度的说明">
            <a:extLst>
              <a:ext uri="{FF2B5EF4-FFF2-40B4-BE49-F238E27FC236}">
                <a16:creationId xmlns="" xmlns:a16="http://schemas.microsoft.com/office/drawing/2014/main" id="{90CDD63C-7B37-4F38-8610-EFDB17018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976E289-12A0-4DB6-A9E2-4F06FD486F30}"/>
              </a:ext>
            </a:extLst>
          </p:cNvPr>
          <p:cNvSpPr/>
          <p:nvPr/>
        </p:nvSpPr>
        <p:spPr>
          <a:xfrm>
            <a:off x="5030997" y="969816"/>
            <a:ext cx="21300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guiding ideology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4E634EA-4439-49DB-84FD-603D4EA69D4F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AB2BE3D-D329-416C-B1FA-B6B789D9C00A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E22200C3-8313-498E-9873-482105235F5A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工作指导思想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F1A20FF-AB23-4535-84DB-ABC1456FC12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8">
            <a:extLst>
              <a:ext uri="{FF2B5EF4-FFF2-40B4-BE49-F238E27FC236}">
                <a16:creationId xmlns="" xmlns:a16="http://schemas.microsoft.com/office/drawing/2014/main" id="{94A20605-2D22-4E9E-9FB9-8771B7943FDF}"/>
              </a:ext>
            </a:extLst>
          </p:cNvPr>
          <p:cNvSpPr txBox="1"/>
          <p:nvPr/>
        </p:nvSpPr>
        <p:spPr>
          <a:xfrm>
            <a:off x="3674360" y="4661623"/>
            <a:ext cx="1473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以人为本是员工自我价值的实现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0726D573-853C-414A-B0EC-98EC65D636C6}"/>
              </a:ext>
            </a:extLst>
          </p:cNvPr>
          <p:cNvSpPr txBox="1"/>
          <p:nvPr/>
        </p:nvSpPr>
        <p:spPr>
          <a:xfrm>
            <a:off x="3785488" y="3246174"/>
            <a:ext cx="1251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以人为本</a:t>
            </a:r>
          </a:p>
        </p:txBody>
      </p:sp>
      <p:sp>
        <p:nvSpPr>
          <p:cNvPr id="31" name="TextBox 8">
            <a:extLst>
              <a:ext uri="{FF2B5EF4-FFF2-40B4-BE49-F238E27FC236}">
                <a16:creationId xmlns="" xmlns:a16="http://schemas.microsoft.com/office/drawing/2014/main" id="{C04B7402-3B89-4F43-848F-609E882C74A8}"/>
              </a:ext>
            </a:extLst>
          </p:cNvPr>
          <p:cNvSpPr txBox="1"/>
          <p:nvPr/>
        </p:nvSpPr>
        <p:spPr>
          <a:xfrm>
            <a:off x="5826391" y="4661623"/>
            <a:ext cx="1537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更优秀的人比我还要勤奋，我有更有理由努力</a:t>
            </a:r>
          </a:p>
        </p:txBody>
      </p:sp>
      <p:sp>
        <p:nvSpPr>
          <p:cNvPr id="32" name="TextBox 10">
            <a:extLst>
              <a:ext uri="{FF2B5EF4-FFF2-40B4-BE49-F238E27FC236}">
                <a16:creationId xmlns="" xmlns:a16="http://schemas.microsoft.com/office/drawing/2014/main" id="{2D69ED07-B5D1-43D6-8540-80B453CDA766}"/>
              </a:ext>
            </a:extLst>
          </p:cNvPr>
          <p:cNvSpPr txBox="1"/>
          <p:nvPr/>
        </p:nvSpPr>
        <p:spPr>
          <a:xfrm>
            <a:off x="6035941" y="3246174"/>
            <a:ext cx="1117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勤奋务实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3B1490F0-11D5-4560-8FF2-6316A7CF48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0473" flipH="1">
            <a:off x="8714138" y="1522320"/>
            <a:ext cx="2016388" cy="5355922"/>
          </a:xfrm>
          <a:prstGeom prst="rect">
            <a:avLst/>
          </a:prstGeom>
        </p:spPr>
      </p:pic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421D62DD-4A5B-4E47-B2F5-83B8D4BE391F}"/>
              </a:ext>
            </a:extLst>
          </p:cNvPr>
          <p:cNvSpPr/>
          <p:nvPr/>
        </p:nvSpPr>
        <p:spPr>
          <a:xfrm>
            <a:off x="8746929" y="3361339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3ABDE825-1CF6-4B5C-9712-94BE02EBCFC0}"/>
              </a:ext>
            </a:extLst>
          </p:cNvPr>
          <p:cNvSpPr/>
          <p:nvPr/>
        </p:nvSpPr>
        <p:spPr>
          <a:xfrm>
            <a:off x="1720667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="" xmlns:a16="http://schemas.microsoft.com/office/drawing/2014/main" id="{6805707A-3FB8-48F0-9C8D-7303EEF50D7A}"/>
              </a:ext>
            </a:extLst>
          </p:cNvPr>
          <p:cNvSpPr/>
          <p:nvPr/>
        </p:nvSpPr>
        <p:spPr>
          <a:xfrm>
            <a:off x="3674360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16CB4D81-B7A0-45C3-A5D6-7644E0205F75}"/>
              </a:ext>
            </a:extLst>
          </p:cNvPr>
          <p:cNvSpPr/>
          <p:nvPr/>
        </p:nvSpPr>
        <p:spPr>
          <a:xfrm>
            <a:off x="5789727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090609C-A95E-42E7-9715-B2A4468BFA09}"/>
              </a:ext>
            </a:extLst>
          </p:cNvPr>
          <p:cNvSpPr/>
          <p:nvPr/>
        </p:nvSpPr>
        <p:spPr>
          <a:xfrm>
            <a:off x="8568497" y="3182907"/>
            <a:ext cx="3256968" cy="3256968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80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18F067A9-A213-47A4-9B93-09DD59996EB6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工作感悟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TextBox 61">
            <a:extLst>
              <a:ext uri="{FF2B5EF4-FFF2-40B4-BE49-F238E27FC236}">
                <a16:creationId xmlns="" xmlns:a16="http://schemas.microsoft.com/office/drawing/2014/main" id="{54B0D0FA-45FC-448C-82D7-7205F9706A7E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THREE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42384960-BAE3-4218-B154-AC19F5FDECAE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C8B1A538-4434-4A91-91BD-39411768C706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18ED97A9-34C5-4936-ACA0-FF7413FAC4E4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42AB20D-1243-4753-85D4-AAEA351B516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图片包含 植物&#10;&#10;已生成极高可信度的说明">
            <a:extLst>
              <a:ext uri="{FF2B5EF4-FFF2-40B4-BE49-F238E27FC236}">
                <a16:creationId xmlns="" xmlns:a16="http://schemas.microsoft.com/office/drawing/2014/main" id="{9267AC5D-ADEA-4D26-A284-7D6EE41E5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591936" y="836299"/>
            <a:ext cx="1308450" cy="25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0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79C2A9F-8667-43EF-B982-09F1186A5C83}"/>
              </a:ext>
            </a:extLst>
          </p:cNvPr>
          <p:cNvSpPr/>
          <p:nvPr/>
        </p:nvSpPr>
        <p:spPr>
          <a:xfrm>
            <a:off x="4473088" y="969816"/>
            <a:ext cx="32458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Understanding of corporate culture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E754F5B-FB02-494E-84E5-A60D6D9EC93D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1D942FD-B74B-4121-8B52-B0E1DA53C806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C68E6360-99DC-4AE3-BE1A-BE8F5EFCE58F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对企业文化的理解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D0B078E4-8966-4C9C-9D6D-DF3EF11374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32E14D7-5B91-400C-8669-D1A6ECA5E5C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8">
            <a:extLst>
              <a:ext uri="{FF2B5EF4-FFF2-40B4-BE49-F238E27FC236}">
                <a16:creationId xmlns="" xmlns:a16="http://schemas.microsoft.com/office/drawing/2014/main" id="{C7C6D876-8D25-4E03-8D57-4AB8AA4A4B2C}"/>
              </a:ext>
            </a:extLst>
          </p:cNvPr>
          <p:cNvSpPr txBox="1"/>
          <p:nvPr/>
        </p:nvSpPr>
        <p:spPr>
          <a:xfrm>
            <a:off x="1449823" y="3582638"/>
            <a:ext cx="2859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以务实的精神，积极开拓进取，实现财富的共享，实现知识的共享。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="" xmlns:a16="http://schemas.microsoft.com/office/drawing/2014/main" id="{C2CC23D3-1740-4BE7-8C0A-4DC77B7C4A6A}"/>
              </a:ext>
            </a:extLst>
          </p:cNvPr>
          <p:cNvSpPr txBox="1"/>
          <p:nvPr/>
        </p:nvSpPr>
        <p:spPr>
          <a:xfrm>
            <a:off x="1141598" y="3013385"/>
            <a:ext cx="316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求实、进取、共享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49449C2D-70DE-4035-A9FC-75488F62234D}"/>
              </a:ext>
            </a:extLst>
          </p:cNvPr>
          <p:cNvSpPr txBox="1"/>
          <p:nvPr/>
        </p:nvSpPr>
        <p:spPr>
          <a:xfrm>
            <a:off x="4112783" y="5685313"/>
            <a:ext cx="4214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以专业高效的服务服务精神为依托，以创新的技术为手段，实现企业与客户的共赢，企业与员工的共赢，企业与社会的共赢。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="" xmlns:a16="http://schemas.microsoft.com/office/drawing/2014/main" id="{BFD589BC-5B68-44A8-B630-93FBC3750199}"/>
              </a:ext>
            </a:extLst>
          </p:cNvPr>
          <p:cNvSpPr txBox="1"/>
          <p:nvPr/>
        </p:nvSpPr>
        <p:spPr>
          <a:xfrm>
            <a:off x="4272706" y="5196931"/>
            <a:ext cx="3711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专业、高效、创新、共赢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="" xmlns:a16="http://schemas.microsoft.com/office/drawing/2014/main" id="{E2174F97-94EF-475D-A74F-8B5ED576BC52}"/>
              </a:ext>
            </a:extLst>
          </p:cNvPr>
          <p:cNvSpPr txBox="1"/>
          <p:nvPr/>
        </p:nvSpPr>
        <p:spPr>
          <a:xfrm>
            <a:off x="7882438" y="3571716"/>
            <a:ext cx="3167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企业承担着自己应尽的社会责任，企业在创造利润的同时也在为社会增进福利，为员工提供了工作机会。企业的目标与社会需求，与员工的需求是相一致的。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="" xmlns:a16="http://schemas.microsoft.com/office/drawing/2014/main" id="{EFA43DB8-E2A7-4B1E-8C7B-33B6C86D1EC4}"/>
              </a:ext>
            </a:extLst>
          </p:cNvPr>
          <p:cNvSpPr txBox="1"/>
          <p:nvPr/>
        </p:nvSpPr>
        <p:spPr>
          <a:xfrm>
            <a:off x="7882438" y="3002463"/>
            <a:ext cx="316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社会责任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3" name="图片 22" descr="图片包含 植物&#10;&#10;已生成极高可信度的说明">
            <a:extLst>
              <a:ext uri="{FF2B5EF4-FFF2-40B4-BE49-F238E27FC236}">
                <a16:creationId xmlns="" xmlns:a16="http://schemas.microsoft.com/office/drawing/2014/main" id="{75A297A4-4414-4568-B08E-2FFB682652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90" y="2367394"/>
            <a:ext cx="2407163" cy="2663195"/>
          </a:xfrm>
          <a:prstGeom prst="rect">
            <a:avLst/>
          </a:prstGeom>
        </p:spPr>
      </p:pic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F2867FC1-B7DB-42BC-893A-FEBFB4B78C25}"/>
              </a:ext>
            </a:extLst>
          </p:cNvPr>
          <p:cNvSpPr/>
          <p:nvPr/>
        </p:nvSpPr>
        <p:spPr>
          <a:xfrm>
            <a:off x="4645948" y="2087626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79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E1B7B3B-0069-4C54-A4DB-A2C714012CF5}"/>
              </a:ext>
            </a:extLst>
          </p:cNvPr>
          <p:cNvSpPr/>
          <p:nvPr/>
        </p:nvSpPr>
        <p:spPr>
          <a:xfrm>
            <a:off x="5274749" y="969816"/>
            <a:ext cx="1642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experience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B9BDC855-1BA1-4650-8316-BFB06419C752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AE822917-B4A4-40B1-9291-84652FB30AD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EED0FACB-F854-4949-9137-CFB9867EAFD5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工作心得</a:t>
            </a:r>
          </a:p>
        </p:txBody>
      </p:sp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A5EAA2C6-BB7C-4614-A9B1-9ED625E339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E1E78714-42B1-4CA4-95F6-DE162D74B84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F4C14D10-3DBB-4C1F-8D60-922A9EF5BE03}"/>
              </a:ext>
            </a:extLst>
          </p:cNvPr>
          <p:cNvGrpSpPr/>
          <p:nvPr/>
        </p:nvGrpSpPr>
        <p:grpSpPr>
          <a:xfrm>
            <a:off x="2131708" y="2127445"/>
            <a:ext cx="1983092" cy="4000500"/>
            <a:chOff x="2131708" y="2261414"/>
            <a:chExt cx="1983092" cy="4000500"/>
          </a:xfrm>
        </p:grpSpPr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D34EFF1A-EE10-4B19-8645-C3690FF2631D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446B1F98-9A07-4E39-86C1-7DEA74B0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</p:spPr>
        </p:pic>
        <p:sp>
          <p:nvSpPr>
            <p:cNvPr id="28" name="TextBox 8">
              <a:extLst>
                <a:ext uri="{FF2B5EF4-FFF2-40B4-BE49-F238E27FC236}">
                  <a16:creationId xmlns="" xmlns:a16="http://schemas.microsoft.com/office/drawing/2014/main" id="{2810D524-5C6C-4C40-9897-F43F5E2ED6CE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这是我的第一份真正意义上的工作，是一个转折点。我要用我所学的知识去创造财富，为自己，为公司</a:t>
              </a:r>
            </a:p>
          </p:txBody>
        </p:sp>
        <p:sp>
          <p:nvSpPr>
            <p:cNvPr id="29" name="TextBox 10">
              <a:extLst>
                <a:ext uri="{FF2B5EF4-FFF2-40B4-BE49-F238E27FC236}">
                  <a16:creationId xmlns="" xmlns:a16="http://schemas.microsoft.com/office/drawing/2014/main" id="{A550C166-2125-4776-B8F2-53802D0018BF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新的定位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="" xmlns:a16="http://schemas.microsoft.com/office/drawing/2014/main" id="{E52A5430-3DED-489F-B211-53825F63C9BE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533884FC-34B9-4CCD-ABF7-77828307F332}"/>
              </a:ext>
            </a:extLst>
          </p:cNvPr>
          <p:cNvGrpSpPr/>
          <p:nvPr/>
        </p:nvGrpSpPr>
        <p:grpSpPr>
          <a:xfrm>
            <a:off x="5277158" y="2127445"/>
            <a:ext cx="1983092" cy="4000500"/>
            <a:chOff x="2131708" y="2261414"/>
            <a:chExt cx="1983092" cy="4000500"/>
          </a:xfrm>
          <a:noFill/>
        </p:grpSpPr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D9A1DC75-F775-4610-AB97-AE5061459A9B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13701278-9D5A-4521-A10C-5B7F18CB4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  <a:grpFill/>
          </p:spPr>
        </p:pic>
        <p:sp>
          <p:nvSpPr>
            <p:cNvPr id="51" name="TextBox 8">
              <a:extLst>
                <a:ext uri="{FF2B5EF4-FFF2-40B4-BE49-F238E27FC236}">
                  <a16:creationId xmlns="" xmlns:a16="http://schemas.microsoft.com/office/drawing/2014/main" id="{7D286200-4661-4E84-8201-F2B3FD29AA2B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8158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工作之中，我们就如螺丝钉，任何一个掉队都有可能导致机器瘫痪，只有协同合作，才能实现共同价值</a:t>
              </a:r>
            </a:p>
          </p:txBody>
        </p:sp>
        <p:sp>
          <p:nvSpPr>
            <p:cNvPr id="52" name="TextBox 10">
              <a:extLst>
                <a:ext uri="{FF2B5EF4-FFF2-40B4-BE49-F238E27FC236}">
                  <a16:creationId xmlns="" xmlns:a16="http://schemas.microsoft.com/office/drawing/2014/main" id="{3AEF9C3F-BD0F-4C4A-9847-0DAC1AA17ACA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团队精神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D1115BD2-4CAD-4362-A29F-1AFF06D60918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grpFill/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83558D47-D3FB-448D-B9D0-7909CE7AA90F}"/>
              </a:ext>
            </a:extLst>
          </p:cNvPr>
          <p:cNvGrpSpPr/>
          <p:nvPr/>
        </p:nvGrpSpPr>
        <p:grpSpPr>
          <a:xfrm>
            <a:off x="8422607" y="2127445"/>
            <a:ext cx="1983092" cy="4000500"/>
            <a:chOff x="2131708" y="2261414"/>
            <a:chExt cx="1983092" cy="4000500"/>
          </a:xfrm>
        </p:grpSpPr>
        <p:sp>
          <p:nvSpPr>
            <p:cNvPr id="55" name="矩形: 圆角 54">
              <a:extLst>
                <a:ext uri="{FF2B5EF4-FFF2-40B4-BE49-F238E27FC236}">
                  <a16:creationId xmlns="" xmlns:a16="http://schemas.microsoft.com/office/drawing/2014/main" id="{167FAD95-EFF4-4B1D-AC09-5E2DC99A5DD0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>
              <a:extLst>
                <a:ext uri="{FF2B5EF4-FFF2-40B4-BE49-F238E27FC236}">
                  <a16:creationId xmlns="" xmlns:a16="http://schemas.microsoft.com/office/drawing/2014/main" id="{7A56F91D-8BD8-4948-8150-9007DB80F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</p:spPr>
        </p:pic>
        <p:sp>
          <p:nvSpPr>
            <p:cNvPr id="57" name="TextBox 8">
              <a:extLst>
                <a:ext uri="{FF2B5EF4-FFF2-40B4-BE49-F238E27FC236}">
                  <a16:creationId xmlns="" xmlns:a16="http://schemas.microsoft.com/office/drawing/2014/main" id="{F83DA40E-A1CC-4AD6-9134-E64E9E069DE0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在工作中我也深深体会到要做一个勇于承担责任的人</a:t>
              </a:r>
              <a:r>
                <a:rPr lang="en-US" altLang="zh-CN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,</a:t>
              </a:r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真真正正认识到“负责”一词的意义</a:t>
              </a:r>
            </a:p>
          </p:txBody>
        </p:sp>
        <p:sp>
          <p:nvSpPr>
            <p:cNvPr id="58" name="TextBox 10">
              <a:extLst>
                <a:ext uri="{FF2B5EF4-FFF2-40B4-BE49-F238E27FC236}">
                  <a16:creationId xmlns="" xmlns:a16="http://schemas.microsoft.com/office/drawing/2014/main" id="{672FD3B9-BC15-42F4-BF59-889D1BFE4F4D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责任感</a:t>
              </a: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15BF5B4A-5D10-4922-9832-42BF54D55334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990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="" xmlns:a16="http://schemas.microsoft.com/office/drawing/2014/main" id="{7D7B7128-C79B-4990-99F7-825FC20C78A0}"/>
              </a:ext>
            </a:extLst>
          </p:cNvPr>
          <p:cNvSpPr txBox="1"/>
          <p:nvPr/>
        </p:nvSpPr>
        <p:spPr>
          <a:xfrm>
            <a:off x="3148308" y="2595775"/>
            <a:ext cx="465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 对工作负责任就是信守你的承诺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A4FFF9D-50D7-44FB-B61B-85F5B8187DE5}"/>
              </a:ext>
            </a:extLst>
          </p:cNvPr>
          <p:cNvSpPr/>
          <p:nvPr/>
        </p:nvSpPr>
        <p:spPr>
          <a:xfrm>
            <a:off x="5104126" y="969816"/>
            <a:ext cx="1983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About Responsibility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7E3359C-F4C1-4D6B-820C-6A072DB7B366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B3BA8F42-22D3-4DA6-9D0A-49D1B4CF845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">
            <a:extLst>
              <a:ext uri="{FF2B5EF4-FFF2-40B4-BE49-F238E27FC236}">
                <a16:creationId xmlns="" xmlns:a16="http://schemas.microsoft.com/office/drawing/2014/main" id="{CCB3ADE5-759B-4348-AABA-889BB80FC6A8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关于责任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1" name="图片 10" descr="图片包含 植物&#10;&#10;已生成极高可信度的说明">
            <a:extLst>
              <a:ext uri="{FF2B5EF4-FFF2-40B4-BE49-F238E27FC236}">
                <a16:creationId xmlns="" xmlns:a16="http://schemas.microsoft.com/office/drawing/2014/main" id="{56CF21AE-3679-498C-B085-FF45AF23C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pic>
        <p:nvPicPr>
          <p:cNvPr id="13" name="图片 12" descr="图片包含 植物&#10;&#10;已生成高可信度的说明">
            <a:extLst>
              <a:ext uri="{FF2B5EF4-FFF2-40B4-BE49-F238E27FC236}">
                <a16:creationId xmlns="" xmlns:a16="http://schemas.microsoft.com/office/drawing/2014/main" id="{62D473A9-7EC4-49CF-8EC8-F127B25909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32" y="2491119"/>
            <a:ext cx="2068076" cy="302104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D1ABD28-25C9-4F31-B5AD-7FAEB1D8DCB9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0A73CD5-FD74-4B43-9522-8DF7CF13A84A}"/>
              </a:ext>
            </a:extLst>
          </p:cNvPr>
          <p:cNvCxnSpPr/>
          <p:nvPr/>
        </p:nvCxnSpPr>
        <p:spPr>
          <a:xfrm>
            <a:off x="3333750" y="2491119"/>
            <a:ext cx="0" cy="302104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6220DDC8-5207-46B4-A811-A0AF53C7BA09}"/>
              </a:ext>
            </a:extLst>
          </p:cNvPr>
          <p:cNvSpPr txBox="1"/>
          <p:nvPr/>
        </p:nvSpPr>
        <p:spPr>
          <a:xfrm>
            <a:off x="3148308" y="3224475"/>
            <a:ext cx="5919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只有在工作中认真负责的人才能有自己的立足之地；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C3226CF7-B91C-461F-BCF0-744BB18A79A7}"/>
              </a:ext>
            </a:extLst>
          </p:cNvPr>
          <p:cNvSpPr txBox="1"/>
          <p:nvPr/>
        </p:nvSpPr>
        <p:spPr>
          <a:xfrm>
            <a:off x="3148308" y="3853175"/>
            <a:ext cx="465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责任给人力量、气魄、毅力；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0681A018-639D-4DDA-A692-11EF229D2696}"/>
              </a:ext>
            </a:extLst>
          </p:cNvPr>
          <p:cNvSpPr txBox="1"/>
          <p:nvPr/>
        </p:nvSpPr>
        <p:spPr>
          <a:xfrm>
            <a:off x="3148308" y="4481875"/>
            <a:ext cx="5614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责任给人机遇，它会让你脱颖页出、走向成功；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="" xmlns:a16="http://schemas.microsoft.com/office/drawing/2014/main" id="{F307394B-D803-4620-887C-E9E70A7CD7B4}"/>
              </a:ext>
            </a:extLst>
          </p:cNvPr>
          <p:cNvSpPr txBox="1"/>
          <p:nvPr/>
        </p:nvSpPr>
        <p:spPr>
          <a:xfrm>
            <a:off x="3148308" y="5110576"/>
            <a:ext cx="8224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我们正是通过履行自己的责任为自己带来安宁，为别人创造幸福，这就是我们的荣誉。</a:t>
            </a:r>
          </a:p>
        </p:txBody>
      </p:sp>
    </p:spTree>
    <p:extLst>
      <p:ext uri="{BB962C8B-B14F-4D97-AF65-F5344CB8AC3E}">
        <p14:creationId xmlns:p14="http://schemas.microsoft.com/office/powerpoint/2010/main" val="14546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9DE3B6A5-7B12-482B-901C-1BCF54C3D6E1}"/>
              </a:ext>
            </a:extLst>
          </p:cNvPr>
          <p:cNvSpPr txBox="1"/>
          <p:nvPr/>
        </p:nvSpPr>
        <p:spPr>
          <a:xfrm>
            <a:off x="1469745" y="2906215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包装区加装降温设备</a:t>
            </a:r>
            <a:endParaRPr lang="en-US" altLang="zh-CN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A92CF199-4F0C-49C2-B537-B4606A736169}"/>
              </a:ext>
            </a:extLst>
          </p:cNvPr>
          <p:cNvSpPr txBox="1"/>
          <p:nvPr/>
        </p:nvSpPr>
        <p:spPr>
          <a:xfrm>
            <a:off x="1092797" y="3508047"/>
            <a:ext cx="340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时至夏季，应当在包装区加装降温设备，以免汗水对包材产生污染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0C6E94C-2817-4A37-B4FC-FE0C3A46BEE6}"/>
              </a:ext>
            </a:extLst>
          </p:cNvPr>
          <p:cNvSpPr/>
          <p:nvPr/>
        </p:nvSpPr>
        <p:spPr>
          <a:xfrm>
            <a:off x="5380131" y="969816"/>
            <a:ext cx="1431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Related advice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1D19F1D0-8CE5-48B1-BF11-7E94CC84E75A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3269B99B-BF5A-4FFE-95FD-EDAFC7A950CD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C6D0304A-C4F6-4A77-9C92-597DD926AD7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相关建议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759DECE8-D5A9-4E04-996A-0194A0A0A0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30634DFA-F1D4-41CC-B946-D040CFA6831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图片包含 植物&#10;&#10;已生成极高可信度的说明">
            <a:extLst>
              <a:ext uri="{FF2B5EF4-FFF2-40B4-BE49-F238E27FC236}">
                <a16:creationId xmlns="" xmlns:a16="http://schemas.microsoft.com/office/drawing/2014/main" id="{EFF93999-BAF7-4E73-9DA4-B404B07CC7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80473">
            <a:off x="5042259" y="3200154"/>
            <a:ext cx="1892968" cy="2094308"/>
          </a:xfrm>
          <a:prstGeom prst="rect">
            <a:avLst/>
          </a:prstGeom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3D8CA267-9721-4BC7-A496-47D82DC39C6A}"/>
              </a:ext>
            </a:extLst>
          </p:cNvPr>
          <p:cNvSpPr/>
          <p:nvPr/>
        </p:nvSpPr>
        <p:spPr>
          <a:xfrm>
            <a:off x="4538691" y="2797256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solid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TextBox 24">
            <a:extLst>
              <a:ext uri="{FF2B5EF4-FFF2-40B4-BE49-F238E27FC236}">
                <a16:creationId xmlns="" xmlns:a16="http://schemas.microsoft.com/office/drawing/2014/main" id="{19CAB1C5-F551-4A7B-9187-451E055991CC}"/>
              </a:ext>
            </a:extLst>
          </p:cNvPr>
          <p:cNvSpPr txBox="1"/>
          <p:nvPr/>
        </p:nvSpPr>
        <p:spPr>
          <a:xfrm>
            <a:off x="1469745" y="4551906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让懂技术者有话语权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id="{7FCB38CD-C604-498A-B9EC-7445457996B2}"/>
              </a:ext>
            </a:extLst>
          </p:cNvPr>
          <p:cNvSpPr txBox="1"/>
          <p:nvPr/>
        </p:nvSpPr>
        <p:spPr>
          <a:xfrm>
            <a:off x="1092797" y="5153738"/>
            <a:ext cx="340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真正懂业务的人话语权不足，应当在管理层中增设技术人员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6="http://schemas.microsoft.com/office/drawing/2014/main" id="{CB4ED8BB-38C4-48CD-81F0-5D2FF81B53CE}"/>
              </a:ext>
            </a:extLst>
          </p:cNvPr>
          <p:cNvSpPr txBox="1"/>
          <p:nvPr/>
        </p:nvSpPr>
        <p:spPr>
          <a:xfrm>
            <a:off x="7480950" y="2856742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对设计师分级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4" name="TextBox 26">
            <a:extLst>
              <a:ext uri="{FF2B5EF4-FFF2-40B4-BE49-F238E27FC236}">
                <a16:creationId xmlns="" xmlns:a16="http://schemas.microsoft.com/office/drawing/2014/main" id="{321134AE-F06E-46A2-9411-2085A3FCCD17}"/>
              </a:ext>
            </a:extLst>
          </p:cNvPr>
          <p:cNvSpPr txBox="1"/>
          <p:nvPr/>
        </p:nvSpPr>
        <p:spPr>
          <a:xfrm>
            <a:off x="7480950" y="3458574"/>
            <a:ext cx="340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对设计人员进行分级管理，不同级别享受不同的待遇和责任，有利于提高设计师的积级性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E6502C6-C136-41F2-A0E6-71968227F620}"/>
              </a:ext>
            </a:extLst>
          </p:cNvPr>
          <p:cNvSpPr txBox="1"/>
          <p:nvPr/>
        </p:nvSpPr>
        <p:spPr>
          <a:xfrm>
            <a:off x="7480950" y="4502433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让懂技术者有话语权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6" name="TextBox 26">
            <a:extLst>
              <a:ext uri="{FF2B5EF4-FFF2-40B4-BE49-F238E27FC236}">
                <a16:creationId xmlns="" xmlns:a16="http://schemas.microsoft.com/office/drawing/2014/main" id="{498864EA-F39D-4146-ACCA-F330B4722E2A}"/>
              </a:ext>
            </a:extLst>
          </p:cNvPr>
          <p:cNvSpPr txBox="1"/>
          <p:nvPr/>
        </p:nvSpPr>
        <p:spPr>
          <a:xfrm>
            <a:off x="7480950" y="5104265"/>
            <a:ext cx="340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应当增设服务专员，专职处理某方面产生的问题，而不是由值班人员处理</a:t>
            </a:r>
          </a:p>
        </p:txBody>
      </p:sp>
    </p:spTree>
    <p:extLst>
      <p:ext uri="{BB962C8B-B14F-4D97-AF65-F5344CB8AC3E}">
        <p14:creationId xmlns:p14="http://schemas.microsoft.com/office/powerpoint/2010/main" val="11982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1">
            <a:extLst>
              <a:ext uri="{FF2B5EF4-FFF2-40B4-BE49-F238E27FC236}">
                <a16:creationId xmlns="" xmlns:a16="http://schemas.microsoft.com/office/drawing/2014/main" id="{EDC3EB91-2AAA-4687-ADB8-938FD696A430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工作规划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10" name="TextBox 61">
            <a:extLst>
              <a:ext uri="{FF2B5EF4-FFF2-40B4-BE49-F238E27FC236}">
                <a16:creationId xmlns="" xmlns:a16="http://schemas.microsoft.com/office/drawing/2014/main" id="{BE61CF66-8836-465F-82B0-B34066764B9F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FOUR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02652A16-003B-4EAB-B840-A89E15A54444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594CF6CC-3A5F-4921-B23E-063168B334CF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CCA09A09-0AC9-4724-AB66-489DC41CAADB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20CC2888-A47F-490A-A561-53B27F913B2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9AF473CD-D664-4D5D-B151-570F2332DA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423134" y="1138124"/>
            <a:ext cx="1345732" cy="17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6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CF5758AA-4803-43F7-86BC-61B5447B4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4D563B7-D4CA-4779-A5F9-5083438A44E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3A0818D0-0EA1-49BF-9B84-FC2026641B66}"/>
              </a:ext>
            </a:extLst>
          </p:cNvPr>
          <p:cNvSpPr/>
          <p:nvPr/>
        </p:nvSpPr>
        <p:spPr>
          <a:xfrm>
            <a:off x="5557391" y="969816"/>
            <a:ext cx="107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Plan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A6281FA7-614A-4FAD-B909-1C1FB13A0140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25B93C43-A044-4DFB-B106-7F6FC9681771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">
            <a:extLst>
              <a:ext uri="{FF2B5EF4-FFF2-40B4-BE49-F238E27FC236}">
                <a16:creationId xmlns="" xmlns:a16="http://schemas.microsoft.com/office/drawing/2014/main" id="{8A520058-0BA1-4784-BFFC-9BEE8B39BB2C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工作规划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0" name="图片 19" descr="图片包含 鲜花, 植物&#10;&#10;已生成极高可信度的说明">
            <a:extLst>
              <a:ext uri="{FF2B5EF4-FFF2-40B4-BE49-F238E27FC236}">
                <a16:creationId xmlns="" xmlns:a16="http://schemas.microsoft.com/office/drawing/2014/main" id="{9AFE72FE-0972-4A12-9E57-90C4475521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1203">
            <a:off x="5195979" y="534535"/>
            <a:ext cx="1389084" cy="8236537"/>
          </a:xfrm>
          <a:prstGeom prst="rect">
            <a:avLst/>
          </a:prstGeom>
        </p:spPr>
      </p:pic>
      <p:sp>
        <p:nvSpPr>
          <p:cNvPr id="21" name="TextBox 24">
            <a:extLst>
              <a:ext uri="{FF2B5EF4-FFF2-40B4-BE49-F238E27FC236}">
                <a16:creationId xmlns="" xmlns:a16="http://schemas.microsoft.com/office/drawing/2014/main" id="{CEAA04C7-28F1-44AD-B320-FFA258453B61}"/>
              </a:ext>
            </a:extLst>
          </p:cNvPr>
          <p:cNvSpPr txBox="1"/>
          <p:nvPr/>
        </p:nvSpPr>
        <p:spPr>
          <a:xfrm>
            <a:off x="1779109" y="4593362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六个月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id="{558F3B5C-2E91-43A3-98BD-46E69A1564E9}"/>
              </a:ext>
            </a:extLst>
          </p:cNvPr>
          <p:cNvSpPr txBox="1"/>
          <p:nvPr/>
        </p:nvSpPr>
        <p:spPr>
          <a:xfrm>
            <a:off x="944402" y="506659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做到收支平衡，销售额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6="http://schemas.microsoft.com/office/drawing/2014/main" id="{CB49D785-082D-44FE-AF4D-B13029D375C6}"/>
              </a:ext>
            </a:extLst>
          </p:cNvPr>
          <p:cNvSpPr txBox="1"/>
          <p:nvPr/>
        </p:nvSpPr>
        <p:spPr>
          <a:xfrm>
            <a:off x="5088177" y="3088352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两年后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="" xmlns:a16="http://schemas.microsoft.com/office/drawing/2014/main" id="{AF99D685-869F-49AA-9645-8CA029E3FB92}"/>
              </a:ext>
            </a:extLst>
          </p:cNvPr>
          <p:cNvSpPr txBox="1"/>
          <p:nvPr/>
        </p:nvSpPr>
        <p:spPr>
          <a:xfrm>
            <a:off x="4253470" y="356158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发展分公司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家，线下门店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0F0F329-2225-48BA-BAE5-0D21E5FEDB7E}"/>
              </a:ext>
            </a:extLst>
          </p:cNvPr>
          <p:cNvSpPr txBox="1"/>
          <p:nvPr/>
        </p:nvSpPr>
        <p:spPr>
          <a:xfrm>
            <a:off x="3956173" y="5323991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一年后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="" xmlns:a16="http://schemas.microsoft.com/office/drawing/2014/main" id="{2C96A3E3-F10C-4BC5-A9BC-A6724B8C954B}"/>
              </a:ext>
            </a:extLst>
          </p:cNvPr>
          <p:cNvSpPr txBox="1"/>
          <p:nvPr/>
        </p:nvSpPr>
        <p:spPr>
          <a:xfrm>
            <a:off x="3956173" y="5797227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基本收回成本，销售额突破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="" xmlns:a16="http://schemas.microsoft.com/office/drawing/2014/main" id="{6641AF45-A862-492F-8C6A-9BFB7D990997}"/>
              </a:ext>
            </a:extLst>
          </p:cNvPr>
          <p:cNvSpPr txBox="1"/>
          <p:nvPr/>
        </p:nvSpPr>
        <p:spPr>
          <a:xfrm>
            <a:off x="7070078" y="4599890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三年后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="" xmlns:a16="http://schemas.microsoft.com/office/drawing/2014/main" id="{68450083-5BAE-4E7C-A4A6-75B98FF487A7}"/>
              </a:ext>
            </a:extLst>
          </p:cNvPr>
          <p:cNvSpPr txBox="1"/>
          <p:nvPr/>
        </p:nvSpPr>
        <p:spPr>
          <a:xfrm>
            <a:off x="7070078" y="5073126"/>
            <a:ext cx="196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发展分公司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家，线下门店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家，营业额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5000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="" xmlns:a16="http://schemas.microsoft.com/office/drawing/2014/main" id="{02BFE917-B44F-46E1-897A-4BCC5E0592B0}"/>
              </a:ext>
            </a:extLst>
          </p:cNvPr>
          <p:cNvSpPr txBox="1"/>
          <p:nvPr/>
        </p:nvSpPr>
        <p:spPr>
          <a:xfrm>
            <a:off x="8869892" y="3022065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五年后</a:t>
            </a:r>
          </a:p>
        </p:txBody>
      </p:sp>
      <p:sp>
        <p:nvSpPr>
          <p:cNvPr id="30" name="TextBox 26">
            <a:extLst>
              <a:ext uri="{FF2B5EF4-FFF2-40B4-BE49-F238E27FC236}">
                <a16:creationId xmlns="" xmlns:a16="http://schemas.microsoft.com/office/drawing/2014/main" id="{36EFF284-FC41-4A7F-A775-EB7B4B07DEB9}"/>
              </a:ext>
            </a:extLst>
          </p:cNvPr>
          <p:cNvSpPr txBox="1"/>
          <p:nvPr/>
        </p:nvSpPr>
        <p:spPr>
          <a:xfrm>
            <a:off x="8869892" y="3495301"/>
            <a:ext cx="196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在某某领域做到市场份额、知名度前三，销售额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亿</a:t>
            </a:r>
          </a:p>
        </p:txBody>
      </p:sp>
    </p:spTree>
    <p:extLst>
      <p:ext uri="{BB962C8B-B14F-4D97-AF65-F5344CB8AC3E}">
        <p14:creationId xmlns:p14="http://schemas.microsoft.com/office/powerpoint/2010/main" val="9912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3C40B4AC-5A0F-4BD0-A94D-02A3B1F6E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A4A412B-CD07-43CA-AF0E-117AE964F377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E6928465-9C7C-44B1-94D2-F290171F9E75}"/>
              </a:ext>
            </a:extLst>
          </p:cNvPr>
          <p:cNvSpPr/>
          <p:nvPr/>
        </p:nvSpPr>
        <p:spPr>
          <a:xfrm>
            <a:off x="5306906" y="969816"/>
            <a:ext cx="1578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Career planning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F3E9714A-39B9-41E2-A5D8-0AF74022790B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97A04A20-7668-48FC-B75F-90ADBB3A514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>
            <a:extLst>
              <a:ext uri="{FF2B5EF4-FFF2-40B4-BE49-F238E27FC236}">
                <a16:creationId xmlns="" xmlns:a16="http://schemas.microsoft.com/office/drawing/2014/main" id="{46DD1E95-8719-48E2-9FAE-D0966C1FF8A3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职业规划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5" name="图片 24" descr="图片包含 植物&#10;&#10;已生成高可信度的说明">
            <a:extLst>
              <a:ext uri="{FF2B5EF4-FFF2-40B4-BE49-F238E27FC236}">
                <a16:creationId xmlns="" xmlns:a16="http://schemas.microsoft.com/office/drawing/2014/main" id="{59597372-36A0-4818-8365-863E54E924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9045">
            <a:off x="5038118" y="1795958"/>
            <a:ext cx="2064413" cy="4884760"/>
          </a:xfrm>
          <a:prstGeom prst="rect">
            <a:avLst/>
          </a:prstGeom>
        </p:spPr>
      </p:pic>
      <p:sp>
        <p:nvSpPr>
          <p:cNvPr id="26" name="TextBox 24">
            <a:extLst>
              <a:ext uri="{FF2B5EF4-FFF2-40B4-BE49-F238E27FC236}">
                <a16:creationId xmlns="" xmlns:a16="http://schemas.microsoft.com/office/drawing/2014/main" id="{2D155E0D-BBD1-478B-A024-A738F8F4D99F}"/>
              </a:ext>
            </a:extLst>
          </p:cNvPr>
          <p:cNvSpPr txBox="1"/>
          <p:nvPr/>
        </p:nvSpPr>
        <p:spPr>
          <a:xfrm>
            <a:off x="2038128" y="4993412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97EE1C3-B5AB-425F-8A91-563749AD3BF7}"/>
              </a:ext>
            </a:extLst>
          </p:cNvPr>
          <p:cNvSpPr txBox="1"/>
          <p:nvPr/>
        </p:nvSpPr>
        <p:spPr>
          <a:xfrm>
            <a:off x="4754670" y="5745160"/>
            <a:ext cx="340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团队的管理和指导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17268113-B7CC-4F3B-8E25-CC2C523F7092}"/>
              </a:ext>
            </a:extLst>
          </p:cNvPr>
          <p:cNvCxnSpPr>
            <a:cxnSpLocks/>
          </p:cNvCxnSpPr>
          <p:nvPr/>
        </p:nvCxnSpPr>
        <p:spPr>
          <a:xfrm>
            <a:off x="3000052" y="5149583"/>
            <a:ext cx="1169981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4">
            <a:extLst>
              <a:ext uri="{FF2B5EF4-FFF2-40B4-BE49-F238E27FC236}">
                <a16:creationId xmlns="" xmlns:a16="http://schemas.microsoft.com/office/drawing/2014/main" id="{0EF424D1-56F8-40F0-BD01-E115C5D006D5}"/>
              </a:ext>
            </a:extLst>
          </p:cNvPr>
          <p:cNvSpPr txBox="1"/>
          <p:nvPr/>
        </p:nvSpPr>
        <p:spPr>
          <a:xfrm>
            <a:off x="3772057" y="2878204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2018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="" xmlns:a16="http://schemas.microsoft.com/office/drawing/2014/main" id="{AD02F839-CE0D-4D51-BA87-B252227E6344}"/>
              </a:ext>
            </a:extLst>
          </p:cNvPr>
          <p:cNvSpPr txBox="1"/>
          <p:nvPr/>
        </p:nvSpPr>
        <p:spPr>
          <a:xfrm>
            <a:off x="1672448" y="546664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独立自主开展工作，技能持续提升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0FC5F279-EBB4-4882-9816-1C1947B0C7CF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4231438" y="3904003"/>
            <a:ext cx="460563" cy="316039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4">
            <a:extLst>
              <a:ext uri="{FF2B5EF4-FFF2-40B4-BE49-F238E27FC236}">
                <a16:creationId xmlns="" xmlns:a16="http://schemas.microsoft.com/office/drawing/2014/main" id="{2EE0673E-F5AC-42D7-A9A2-3CA09DF3022D}"/>
              </a:ext>
            </a:extLst>
          </p:cNvPr>
          <p:cNvSpPr txBox="1"/>
          <p:nvPr/>
        </p:nvSpPr>
        <p:spPr>
          <a:xfrm>
            <a:off x="6017959" y="5283495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2019</a:t>
            </a:r>
          </a:p>
        </p:txBody>
      </p:sp>
      <p:sp>
        <p:nvSpPr>
          <p:cNvPr id="38" name="TextBox 26">
            <a:extLst>
              <a:ext uri="{FF2B5EF4-FFF2-40B4-BE49-F238E27FC236}">
                <a16:creationId xmlns="" xmlns:a16="http://schemas.microsoft.com/office/drawing/2014/main" id="{F650B13A-CB82-4EBF-A04B-1BA64041D870}"/>
              </a:ext>
            </a:extLst>
          </p:cNvPr>
          <p:cNvSpPr txBox="1"/>
          <p:nvPr/>
        </p:nvSpPr>
        <p:spPr>
          <a:xfrm>
            <a:off x="7273379" y="4900149"/>
            <a:ext cx="340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某一专业领域的专家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94BDC7A1-674D-4DEA-BA08-1612349307E1}"/>
              </a:ext>
            </a:extLst>
          </p:cNvPr>
          <p:cNvCxnSpPr>
            <a:cxnSpLocks/>
          </p:cNvCxnSpPr>
          <p:nvPr/>
        </p:nvCxnSpPr>
        <p:spPr>
          <a:xfrm flipH="1" flipV="1">
            <a:off x="5576814" y="4980304"/>
            <a:ext cx="471272" cy="28587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6">
            <a:extLst>
              <a:ext uri="{FF2B5EF4-FFF2-40B4-BE49-F238E27FC236}">
                <a16:creationId xmlns="" xmlns:a16="http://schemas.microsoft.com/office/drawing/2014/main" id="{446D4064-65C5-4935-8570-79E490354B7A}"/>
              </a:ext>
            </a:extLst>
          </p:cNvPr>
          <p:cNvSpPr txBox="1"/>
          <p:nvPr/>
        </p:nvSpPr>
        <p:spPr>
          <a:xfrm>
            <a:off x="3165399" y="3319228"/>
            <a:ext cx="2132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持续学习，争取考上工程师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="" xmlns:a16="http://schemas.microsoft.com/office/drawing/2014/main" id="{F4D693AC-20CE-44BB-AA8F-4F4ED4C737B3}"/>
              </a:ext>
            </a:extLst>
          </p:cNvPr>
          <p:cNvSpPr txBox="1"/>
          <p:nvPr/>
        </p:nvSpPr>
        <p:spPr>
          <a:xfrm>
            <a:off x="6341996" y="2097792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2020</a:t>
            </a:r>
          </a:p>
        </p:txBody>
      </p:sp>
      <p:sp>
        <p:nvSpPr>
          <p:cNvPr id="46" name="TextBox 26">
            <a:extLst>
              <a:ext uri="{FF2B5EF4-FFF2-40B4-BE49-F238E27FC236}">
                <a16:creationId xmlns="" xmlns:a16="http://schemas.microsoft.com/office/drawing/2014/main" id="{5BFD579D-1755-46E5-ADC1-8B14DCB56072}"/>
              </a:ext>
            </a:extLst>
          </p:cNvPr>
          <p:cNvSpPr txBox="1"/>
          <p:nvPr/>
        </p:nvSpPr>
        <p:spPr>
          <a:xfrm>
            <a:off x="5735338" y="2538816"/>
            <a:ext cx="2132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获得高级工程师授衔</a:t>
            </a:r>
          </a:p>
        </p:txBody>
      </p:sp>
      <p:sp>
        <p:nvSpPr>
          <p:cNvPr id="47" name="TextBox 24">
            <a:extLst>
              <a:ext uri="{FF2B5EF4-FFF2-40B4-BE49-F238E27FC236}">
                <a16:creationId xmlns="" xmlns:a16="http://schemas.microsoft.com/office/drawing/2014/main" id="{0664953E-22FF-454C-8C70-EF282387D8AB}"/>
              </a:ext>
            </a:extLst>
          </p:cNvPr>
          <p:cNvSpPr txBox="1"/>
          <p:nvPr/>
        </p:nvSpPr>
        <p:spPr>
          <a:xfrm>
            <a:off x="8536668" y="4438484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2021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71DB1967-B0F9-46F4-AC1D-491D24E85C69}"/>
              </a:ext>
            </a:extLst>
          </p:cNvPr>
          <p:cNvCxnSpPr>
            <a:cxnSpLocks/>
            <a:stCxn id="47" idx="1"/>
          </p:cNvCxnSpPr>
          <p:nvPr/>
        </p:nvCxnSpPr>
        <p:spPr>
          <a:xfrm flipH="1" flipV="1">
            <a:off x="7140876" y="4350751"/>
            <a:ext cx="1395792" cy="318566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4">
            <a:extLst>
              <a:ext uri="{FF2B5EF4-FFF2-40B4-BE49-F238E27FC236}">
                <a16:creationId xmlns="" xmlns:a16="http://schemas.microsoft.com/office/drawing/2014/main" id="{3EDA668A-62D2-41AB-AE97-A7CCEBBFF6BA}"/>
              </a:ext>
            </a:extLst>
          </p:cNvPr>
          <p:cNvSpPr txBox="1"/>
          <p:nvPr/>
        </p:nvSpPr>
        <p:spPr>
          <a:xfrm>
            <a:off x="8940732" y="1964718"/>
            <a:ext cx="144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五年规划</a:t>
            </a:r>
          </a:p>
        </p:txBody>
      </p:sp>
      <p:sp>
        <p:nvSpPr>
          <p:cNvPr id="51" name="TextBox 26">
            <a:extLst>
              <a:ext uri="{FF2B5EF4-FFF2-40B4-BE49-F238E27FC236}">
                <a16:creationId xmlns="" xmlns:a16="http://schemas.microsoft.com/office/drawing/2014/main" id="{79E9C8B2-0210-46AB-BD09-33993F9C0D45}"/>
              </a:ext>
            </a:extLst>
          </p:cNvPr>
          <p:cNvSpPr txBox="1"/>
          <p:nvPr/>
        </p:nvSpPr>
        <p:spPr>
          <a:xfrm>
            <a:off x="8957837" y="2451967"/>
            <a:ext cx="205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这是根据自己的岗位实际工作做出的职业规划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ABA0AE9E-493E-4EF3-ADE8-6D020855627E}"/>
              </a:ext>
            </a:extLst>
          </p:cNvPr>
          <p:cNvCxnSpPr/>
          <p:nvPr/>
        </p:nvCxnSpPr>
        <p:spPr>
          <a:xfrm>
            <a:off x="8940732" y="1964718"/>
            <a:ext cx="207594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04ED4282-6C9F-4643-8F7D-7DF659C47F02}"/>
              </a:ext>
            </a:extLst>
          </p:cNvPr>
          <p:cNvCxnSpPr/>
          <p:nvPr/>
        </p:nvCxnSpPr>
        <p:spPr>
          <a:xfrm>
            <a:off x="8940732" y="3399587"/>
            <a:ext cx="207594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B1779016-83AF-446F-AD2B-8BD2A7CF591C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6756671" y="2877370"/>
            <a:ext cx="44706" cy="541691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11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F075FECB-6E6E-4CD2-9C50-F2B7C62DD9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4C6A27D-8CBD-4A91-B1A8-0CC72DD680D7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2B393C3-FFA7-494D-AEEB-F3B99925A3EB}"/>
              </a:ext>
            </a:extLst>
          </p:cNvPr>
          <p:cNvSpPr/>
          <p:nvPr/>
        </p:nvSpPr>
        <p:spPr>
          <a:xfrm>
            <a:off x="5306906" y="969816"/>
            <a:ext cx="1578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Career planning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0BE784B1-0D3F-4255-B4A3-997D0B500B08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8006FFC8-A78E-4D5E-AF74-52BBB035F59A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6F084B43-1A9C-4F31-94EF-64E0B31AC5A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实现目标的关键 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3" name="TextBox 8">
            <a:extLst>
              <a:ext uri="{FF2B5EF4-FFF2-40B4-BE49-F238E27FC236}">
                <a16:creationId xmlns="" xmlns:a16="http://schemas.microsoft.com/office/drawing/2014/main" id="{8DAD5C4A-EECD-4C33-B6FB-26E51802F4F6}"/>
              </a:ext>
            </a:extLst>
          </p:cNvPr>
          <p:cNvSpPr txBox="1"/>
          <p:nvPr/>
        </p:nvSpPr>
        <p:spPr>
          <a:xfrm>
            <a:off x="1834967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量力而行，遇到障碍多想一想，要想办法从思想意识上突破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="" xmlns:a16="http://schemas.microsoft.com/office/drawing/2014/main" id="{1CABE944-D735-4B6B-AAE1-9FF65A0F68EF}"/>
              </a:ext>
            </a:extLst>
          </p:cNvPr>
          <p:cNvSpPr txBox="1"/>
          <p:nvPr/>
        </p:nvSpPr>
        <p:spPr>
          <a:xfrm>
            <a:off x="2012767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突破心智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02A9C9D4-C722-47E2-BADA-C846F786CA11}"/>
              </a:ext>
            </a:extLst>
          </p:cNvPr>
          <p:cNvSpPr/>
          <p:nvPr/>
        </p:nvSpPr>
        <p:spPr>
          <a:xfrm>
            <a:off x="1834967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TextBox 8">
            <a:extLst>
              <a:ext uri="{FF2B5EF4-FFF2-40B4-BE49-F238E27FC236}">
                <a16:creationId xmlns="" xmlns:a16="http://schemas.microsoft.com/office/drawing/2014/main" id="{BE10A4DB-9386-4F74-9079-FC96F529EC33}"/>
              </a:ext>
            </a:extLst>
          </p:cNvPr>
          <p:cNvSpPr txBox="1"/>
          <p:nvPr/>
        </p:nvSpPr>
        <p:spPr>
          <a:xfrm>
            <a:off x="4235055" y="4480670"/>
            <a:ext cx="1451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认真是最大的资产，更快的学习与适应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="" xmlns:a16="http://schemas.microsoft.com/office/drawing/2014/main" id="{7736E81F-6212-4F8B-8D5B-CF50DC558FD8}"/>
              </a:ext>
            </a:extLst>
          </p:cNvPr>
          <p:cNvSpPr txBox="1"/>
          <p:nvPr/>
        </p:nvSpPr>
        <p:spPr>
          <a:xfrm>
            <a:off x="4412855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强化优势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E4783D8E-2BCC-4BBD-A768-90ADD9781C0C}"/>
              </a:ext>
            </a:extLst>
          </p:cNvPr>
          <p:cNvSpPr/>
          <p:nvPr/>
        </p:nvSpPr>
        <p:spPr>
          <a:xfrm>
            <a:off x="4235055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TextBox 8">
            <a:extLst>
              <a:ext uri="{FF2B5EF4-FFF2-40B4-BE49-F238E27FC236}">
                <a16:creationId xmlns="" xmlns:a16="http://schemas.microsoft.com/office/drawing/2014/main" id="{E11451B2-3D0C-4DF2-A2FB-797ED8E4C5A6}"/>
              </a:ext>
            </a:extLst>
          </p:cNvPr>
          <p:cNvSpPr txBox="1"/>
          <p:nvPr/>
        </p:nvSpPr>
        <p:spPr>
          <a:xfrm>
            <a:off x="6635143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补专业知识，补说话艺术，补为人处事的智慧，被职业成熟度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="" xmlns:a16="http://schemas.microsoft.com/office/drawing/2014/main" id="{EB366036-6054-4458-964B-A7AF02CE6461}"/>
              </a:ext>
            </a:extLst>
          </p:cNvPr>
          <p:cNvSpPr txBox="1"/>
          <p:nvPr/>
        </p:nvSpPr>
        <p:spPr>
          <a:xfrm>
            <a:off x="6812943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自我补课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9201BA19-2881-4ACA-8190-39834817CFED}"/>
              </a:ext>
            </a:extLst>
          </p:cNvPr>
          <p:cNvSpPr/>
          <p:nvPr/>
        </p:nvSpPr>
        <p:spPr>
          <a:xfrm>
            <a:off x="6635143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TextBox 8">
            <a:extLst>
              <a:ext uri="{FF2B5EF4-FFF2-40B4-BE49-F238E27FC236}">
                <a16:creationId xmlns="" xmlns:a16="http://schemas.microsoft.com/office/drawing/2014/main" id="{38C0C756-B205-4659-8F67-07C987AB94E2}"/>
              </a:ext>
            </a:extLst>
          </p:cNvPr>
          <p:cNvSpPr txBox="1"/>
          <p:nvPr/>
        </p:nvSpPr>
        <p:spPr>
          <a:xfrm>
            <a:off x="9035231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通过轮岗，业务交流，以会代训，案例学习等方式不断让自己落地</a:t>
            </a:r>
          </a:p>
        </p:txBody>
      </p:sp>
      <p:sp>
        <p:nvSpPr>
          <p:cNvPr id="33" name="TextBox 10">
            <a:extLst>
              <a:ext uri="{FF2B5EF4-FFF2-40B4-BE49-F238E27FC236}">
                <a16:creationId xmlns="" xmlns:a16="http://schemas.microsoft.com/office/drawing/2014/main" id="{6FD76025-7689-4E47-843F-F4342D4F0FB3}"/>
              </a:ext>
            </a:extLst>
          </p:cNvPr>
          <p:cNvSpPr txBox="1"/>
          <p:nvPr/>
        </p:nvSpPr>
        <p:spPr>
          <a:xfrm>
            <a:off x="9213031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业务实践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BA436C76-D3B6-4065-B7AC-F236C72F89B4}"/>
              </a:ext>
            </a:extLst>
          </p:cNvPr>
          <p:cNvSpPr/>
          <p:nvPr/>
        </p:nvSpPr>
        <p:spPr>
          <a:xfrm>
            <a:off x="9035231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 descr="图片包含 植物&#10;&#10;已生成高可信度的说明">
            <a:extLst>
              <a:ext uri="{FF2B5EF4-FFF2-40B4-BE49-F238E27FC236}">
                <a16:creationId xmlns="" xmlns:a16="http://schemas.microsoft.com/office/drawing/2014/main" id="{712DEBE4-1279-4757-BEC6-586158F045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2939557" y="2242694"/>
            <a:ext cx="467514" cy="1106219"/>
          </a:xfrm>
          <a:prstGeom prst="rect">
            <a:avLst/>
          </a:prstGeom>
        </p:spPr>
      </p:pic>
      <p:pic>
        <p:nvPicPr>
          <p:cNvPr id="36" name="图片 35" descr="图片包含 植物&#10;&#10;已生成高可信度的说明">
            <a:extLst>
              <a:ext uri="{FF2B5EF4-FFF2-40B4-BE49-F238E27FC236}">
                <a16:creationId xmlns="" xmlns:a16="http://schemas.microsoft.com/office/drawing/2014/main" id="{BC8ABE36-71C0-427B-BBD5-A75AFAD170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5348947" y="2242694"/>
            <a:ext cx="467514" cy="1106219"/>
          </a:xfrm>
          <a:prstGeom prst="rect">
            <a:avLst/>
          </a:prstGeom>
        </p:spPr>
      </p:pic>
      <p:pic>
        <p:nvPicPr>
          <p:cNvPr id="37" name="图片 36" descr="图片包含 植物&#10;&#10;已生成高可信度的说明">
            <a:extLst>
              <a:ext uri="{FF2B5EF4-FFF2-40B4-BE49-F238E27FC236}">
                <a16:creationId xmlns="" xmlns:a16="http://schemas.microsoft.com/office/drawing/2014/main" id="{818B3839-59F1-4945-B9AD-0F72E91FE0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7758335" y="2242694"/>
            <a:ext cx="467514" cy="1106219"/>
          </a:xfrm>
          <a:prstGeom prst="rect">
            <a:avLst/>
          </a:prstGeom>
        </p:spPr>
      </p:pic>
      <p:pic>
        <p:nvPicPr>
          <p:cNvPr id="38" name="图片 37" descr="图片包含 植物&#10;&#10;已生成高可信度的说明">
            <a:extLst>
              <a:ext uri="{FF2B5EF4-FFF2-40B4-BE49-F238E27FC236}">
                <a16:creationId xmlns="" xmlns:a16="http://schemas.microsoft.com/office/drawing/2014/main" id="{BED60E17-3A2E-4068-B5FC-2F75BED7D9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10187394" y="2242695"/>
            <a:ext cx="467514" cy="110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929E63C0-D5E5-45E5-B8E9-0D7D34D29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2095">
            <a:off x="5556693" y="3641899"/>
            <a:ext cx="2322330" cy="6858000"/>
          </a:xfrm>
          <a:prstGeom prst="rect">
            <a:avLst/>
          </a:prstGeom>
        </p:spPr>
      </p:pic>
      <p:pic>
        <p:nvPicPr>
          <p:cNvPr id="6" name="图片 5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4A864056-309C-457D-A63B-D62570ABC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9037" flipH="1" flipV="1">
            <a:off x="3710568" y="-3558357"/>
            <a:ext cx="2322330" cy="6858000"/>
          </a:xfrm>
          <a:prstGeom prst="rect">
            <a:avLst/>
          </a:prstGeom>
        </p:spPr>
      </p:pic>
      <p:pic>
        <p:nvPicPr>
          <p:cNvPr id="7" name="图片 6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4E56FEBD-4837-4B1E-B87B-FC8CE0D31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647" flipH="1" flipV="1">
            <a:off x="-1635783" y="-104528"/>
            <a:ext cx="2322330" cy="6858000"/>
          </a:xfrm>
          <a:prstGeom prst="rect">
            <a:avLst/>
          </a:prstGeom>
        </p:spPr>
      </p:pic>
      <p:pic>
        <p:nvPicPr>
          <p:cNvPr id="8" name="图片 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BCBC9C72-9AF4-40E1-AD3F-FCB9B5EB4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125">
            <a:off x="11126457" y="-294735"/>
            <a:ext cx="232233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646FD7E-4337-437A-AA36-CCA7FA6E0E0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3">
            <a:extLst>
              <a:ext uri="{FF2B5EF4-FFF2-40B4-BE49-F238E27FC236}">
                <a16:creationId xmlns="" xmlns:a16="http://schemas.microsoft.com/office/drawing/2014/main" id="{CD5DBC56-FBC1-48DF-9CB3-EC385A4B2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0439" y="2352377"/>
            <a:ext cx="6051122" cy="10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400" b="1" spc="600" dirty="0" smtClean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感</a:t>
            </a:r>
            <a:r>
              <a:rPr lang="zh-CN" altLang="en-US" sz="44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谢一路有你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00D3F86-B333-46C2-8A1E-2A4BF892F474}"/>
              </a:ext>
            </a:extLst>
          </p:cNvPr>
          <p:cNvCxnSpPr>
            <a:cxnSpLocks/>
          </p:cNvCxnSpPr>
          <p:nvPr/>
        </p:nvCxnSpPr>
        <p:spPr>
          <a:xfrm>
            <a:off x="3686629" y="2237244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6FC2F39-0E7A-428E-B9B1-67F2872129AF}"/>
              </a:ext>
            </a:extLst>
          </p:cNvPr>
          <p:cNvSpPr/>
          <p:nvPr/>
        </p:nvSpPr>
        <p:spPr>
          <a:xfrm>
            <a:off x="5051868" y="1762192"/>
            <a:ext cx="20882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THANKS FOR LISTENING</a:t>
            </a:r>
            <a:endParaRPr lang="zh-CN" altLang="en-US" sz="12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="" xmlns:a16="http://schemas.microsoft.com/office/drawing/2014/main" id="{AC6C3D2F-DD87-4160-9200-6FC167902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139" y="3324472"/>
            <a:ext cx="1679723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清 新 </a:t>
            </a:r>
            <a:r>
              <a:rPr lang="en-US" altLang="zh-CN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· </a:t>
            </a:r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淡 雅</a:t>
            </a:r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C0CF9F71-0F51-454E-B551-215C68D7793E}"/>
              </a:ext>
            </a:extLst>
          </p:cNvPr>
          <p:cNvSpPr/>
          <p:nvPr/>
        </p:nvSpPr>
        <p:spPr>
          <a:xfrm>
            <a:off x="4714705" y="5379935"/>
            <a:ext cx="2762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Applicable To Turn The Job, Personal Summary, Cadres And Other Purposes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FF4B94B-3459-4B47-AEB8-6E1C548D085F}"/>
              </a:ext>
            </a:extLst>
          </p:cNvPr>
          <p:cNvCxnSpPr>
            <a:cxnSpLocks/>
          </p:cNvCxnSpPr>
          <p:nvPr/>
        </p:nvCxnSpPr>
        <p:spPr>
          <a:xfrm>
            <a:off x="3686629" y="3804786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7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简约水彩绿叶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1424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等线 Light</vt:lpstr>
      <vt:lpstr>思源宋体</vt:lpstr>
      <vt:lpstr>思源宋体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清新简约水彩绿叶PPT模板</dc:title>
  <dc:creator>优品PPT</dc:creator>
  <cp:keywords>http:/www.ypppt.com</cp:keywords>
  <cp:lastModifiedBy>faith123</cp:lastModifiedBy>
  <cp:revision>146</cp:revision>
  <dcterms:created xsi:type="dcterms:W3CDTF">2017-10-10T00:44:20Z</dcterms:created>
  <dcterms:modified xsi:type="dcterms:W3CDTF">2020-04-09T06:01:08Z</dcterms:modified>
</cp:coreProperties>
</file>