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  <p:sldId id="259" r:id="rId6"/>
    <p:sldId id="260" r:id="rId7"/>
    <p:sldId id="266" r:id="rId8"/>
    <p:sldId id="262" r:id="rId9"/>
    <p:sldId id="263" r:id="rId10"/>
    <p:sldId id="264" r:id="rId11"/>
    <p:sldId id="265" r:id="rId12"/>
    <p:sldId id="268" r:id="rId13"/>
    <p:sldId id="267" r:id="rId14"/>
    <p:sldId id="269" r:id="rId15"/>
    <p:sldId id="270" r:id="rId16"/>
    <p:sldId id="279" r:id="rId17"/>
    <p:sldId id="275" r:id="rId18"/>
    <p:sldId id="272" r:id="rId19"/>
    <p:sldId id="273" r:id="rId20"/>
    <p:sldId id="274" r:id="rId21"/>
    <p:sldId id="280" r:id="rId22"/>
    <p:sldId id="281" r:id="rId23"/>
    <p:sldId id="271" r:id="rId24"/>
    <p:sldId id="276" r:id="rId25"/>
    <p:sldId id="277" r:id="rId26"/>
    <p:sldId id="278" r:id="rId27"/>
    <p:sldId id="28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5627"/>
    <a:srgbClr val="EA2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>
        <p:scale>
          <a:sx n="60" d="100"/>
          <a:sy n="60" d="100"/>
        </p:scale>
        <p:origin x="89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9F2C9-547C-4431-945D-8AFAE627E1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66ABA-6E5B-4D66-9F5E-7F4C98804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2FE56-EEED-4BAD-BF0E-05D6914C52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1A67E-314A-480D-BCE0-3223502C16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emf"/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5978" y="2236584"/>
            <a:ext cx="3619500" cy="221488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138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柏青体简" panose="02010604000101010101" charset="-122"/>
                <a:ea typeface="汉仪柏青体简" panose="02010604000101010101" charset="-122"/>
              </a:rPr>
              <a:t>冬至</a:t>
            </a:r>
            <a:endParaRPr lang="zh-CN" altLang="en-US" sz="13800" b="1" spc="-300" dirty="0">
              <a:solidFill>
                <a:schemeClr val="tx1">
                  <a:lumMod val="85000"/>
                  <a:lumOff val="15000"/>
                </a:schemeClr>
              </a:solidFill>
              <a:latin typeface="汉仪柏青体简" panose="02010604000101010101" charset="-122"/>
              <a:ea typeface="汉仪柏青体简" panose="0201060400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67146" y="2357666"/>
            <a:ext cx="3877985" cy="1571950"/>
            <a:chOff x="5443866" y="2238050"/>
            <a:chExt cx="3877985" cy="1571950"/>
          </a:xfrm>
        </p:grpSpPr>
        <p:sp>
          <p:nvSpPr>
            <p:cNvPr id="3" name="文本框 2"/>
            <p:cNvSpPr txBox="1"/>
            <p:nvPr/>
          </p:nvSpPr>
          <p:spPr>
            <a:xfrm>
              <a:off x="5443866" y="2238050"/>
              <a:ext cx="3877985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节气风俗展示</a:t>
              </a:r>
              <a:endPara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543898" y="3069047"/>
              <a:ext cx="3677920" cy="740953"/>
              <a:chOff x="5598160" y="3140167"/>
              <a:chExt cx="3677920" cy="740953"/>
            </a:xfrm>
          </p:grpSpPr>
          <p:sp>
            <p:nvSpPr>
              <p:cNvPr id="4" name="矩形: 圆角 3"/>
              <p:cNvSpPr/>
              <p:nvPr/>
            </p:nvSpPr>
            <p:spPr>
              <a:xfrm>
                <a:off x="5598160" y="3140167"/>
                <a:ext cx="3677920" cy="740953"/>
              </a:xfrm>
              <a:prstGeom prst="roundRect">
                <a:avLst>
                  <a:gd name="adj" fmla="val 37235"/>
                </a:avLst>
              </a:prstGeom>
              <a:solidFill>
                <a:srgbClr val="EC5627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6278880" y="3249658"/>
                <a:ext cx="2316480" cy="52197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bg1">
                        <a:lumMod val="9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二零</a:t>
                </a:r>
                <a:r>
                  <a:rPr lang="en-US" altLang="zh-CN" sz="2800" dirty="0">
                    <a:solidFill>
                      <a:schemeClr val="bg1">
                        <a:lumMod val="9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XX</a:t>
                </a:r>
                <a:r>
                  <a:rPr lang="zh-CN" altLang="en-US" sz="2800" dirty="0">
                    <a:solidFill>
                      <a:schemeClr val="bg1">
                        <a:lumMod val="9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年</a:t>
                </a:r>
                <a:r>
                  <a:rPr lang="en-US" altLang="zh-CN" sz="2800" dirty="0">
                    <a:solidFill>
                      <a:schemeClr val="bg1">
                        <a:lumMod val="9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XX</a:t>
                </a:r>
                <a:r>
                  <a:rPr lang="zh-CN" altLang="en-US" sz="2800" dirty="0">
                    <a:solidFill>
                      <a:schemeClr val="bg1">
                        <a:lumMod val="9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月</a:t>
                </a:r>
                <a:endParaRPr lang="zh-CN" altLang="en-US" sz="2800" dirty="0">
                  <a:solidFill>
                    <a:schemeClr val="bg1">
                      <a:lumMod val="9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56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50375" y="1341757"/>
            <a:ext cx="2627451" cy="1596803"/>
            <a:chOff x="4750375" y="1012146"/>
            <a:chExt cx="2627451" cy="1596803"/>
          </a:xfrm>
        </p:grpSpPr>
        <p:sp>
          <p:nvSpPr>
            <p:cNvPr id="4" name="文本框 3"/>
            <p:cNvSpPr txBox="1"/>
            <p:nvPr/>
          </p:nvSpPr>
          <p:spPr>
            <a:xfrm>
              <a:off x="4914535" y="1012146"/>
              <a:ext cx="2214068" cy="132343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8000" b="1" spc="-300" dirty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目录</a:t>
              </a:r>
              <a:endParaRPr lang="zh-CN" altLang="en-US" sz="8000" b="1" spc="-300" dirty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750375" y="2147284"/>
              <a:ext cx="26274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rPr>
                <a:t>— CONTENTS —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0669" y="3271476"/>
            <a:ext cx="2544286" cy="2203726"/>
            <a:chOff x="1136132" y="2753834"/>
            <a:chExt cx="2544286" cy="2203726"/>
          </a:xfrm>
        </p:grpSpPr>
        <p:grpSp>
          <p:nvGrpSpPr>
            <p:cNvPr id="9" name="组合 8"/>
            <p:cNvGrpSpPr/>
            <p:nvPr/>
          </p:nvGrpSpPr>
          <p:grpSpPr>
            <a:xfrm>
              <a:off x="1892595" y="2753834"/>
              <a:ext cx="1095153" cy="1095153"/>
              <a:chOff x="1913861" y="1945759"/>
              <a:chExt cx="1095153" cy="1095153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913861" y="1945759"/>
                <a:ext cx="1095153" cy="10951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2051283" y="2077837"/>
                <a:ext cx="777777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8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壹</a:t>
                </a:r>
                <a:endParaRPr lang="zh-CN" altLang="en-US" sz="48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136132" y="4034230"/>
              <a:ext cx="2544286" cy="92333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5400" spc="-8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5400" spc="-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333610" y="4012964"/>
              <a:ext cx="22343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82794" y="3271476"/>
            <a:ext cx="2544286" cy="2203726"/>
            <a:chOff x="1136129" y="2753834"/>
            <a:chExt cx="2544286" cy="2203726"/>
          </a:xfrm>
        </p:grpSpPr>
        <p:grpSp>
          <p:nvGrpSpPr>
            <p:cNvPr id="15" name="组合 14"/>
            <p:cNvGrpSpPr/>
            <p:nvPr/>
          </p:nvGrpSpPr>
          <p:grpSpPr>
            <a:xfrm>
              <a:off x="1892595" y="2753834"/>
              <a:ext cx="1095153" cy="1095153"/>
              <a:chOff x="1913861" y="1945759"/>
              <a:chExt cx="1095153" cy="1095153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913861" y="1945759"/>
                <a:ext cx="1095153" cy="10951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051283" y="2077837"/>
                <a:ext cx="777777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8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贰</a:t>
                </a:r>
                <a:endParaRPr lang="zh-CN" altLang="en-US" sz="48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6129" y="4034230"/>
              <a:ext cx="2544286" cy="92333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5400" spc="-8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5400" spc="-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333610" y="4012964"/>
              <a:ext cx="22343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264919" y="3271476"/>
            <a:ext cx="2544287" cy="2203726"/>
            <a:chOff x="1136129" y="2753834"/>
            <a:chExt cx="2544287" cy="2203726"/>
          </a:xfrm>
        </p:grpSpPr>
        <p:grpSp>
          <p:nvGrpSpPr>
            <p:cNvPr id="21" name="组合 20"/>
            <p:cNvGrpSpPr/>
            <p:nvPr/>
          </p:nvGrpSpPr>
          <p:grpSpPr>
            <a:xfrm>
              <a:off x="1892595" y="2753834"/>
              <a:ext cx="1095153" cy="1095153"/>
              <a:chOff x="1913861" y="1945759"/>
              <a:chExt cx="1095153" cy="109515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913861" y="1945759"/>
                <a:ext cx="1095153" cy="10951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051284" y="2077837"/>
                <a:ext cx="777777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8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叁</a:t>
                </a:r>
                <a:endParaRPr lang="zh-CN" altLang="en-US" sz="48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1136129" y="4034230"/>
              <a:ext cx="2544287" cy="92333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5400" spc="-8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5400" spc="-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333610" y="4012964"/>
              <a:ext cx="22343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9147044" y="3271476"/>
            <a:ext cx="2544287" cy="2203726"/>
            <a:chOff x="1136130" y="2753834"/>
            <a:chExt cx="2544287" cy="2203726"/>
          </a:xfrm>
        </p:grpSpPr>
        <p:grpSp>
          <p:nvGrpSpPr>
            <p:cNvPr id="27" name="组合 26"/>
            <p:cNvGrpSpPr/>
            <p:nvPr/>
          </p:nvGrpSpPr>
          <p:grpSpPr>
            <a:xfrm>
              <a:off x="1892595" y="2753834"/>
              <a:ext cx="1095153" cy="1095153"/>
              <a:chOff x="1913861" y="1945759"/>
              <a:chExt cx="1095153" cy="1095153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913861" y="1945759"/>
                <a:ext cx="1095153" cy="10951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051284" y="2077837"/>
                <a:ext cx="777778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8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肆</a:t>
                </a:r>
                <a:endParaRPr lang="zh-CN" altLang="en-US" sz="48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136130" y="4034230"/>
              <a:ext cx="2544287" cy="92333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5400" spc="-8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冬至诗歌</a:t>
              </a:r>
              <a:endParaRPr lang="zh-CN" altLang="en-US" sz="5400" spc="-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333610" y="4012964"/>
              <a:ext cx="22343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629643" y="883388"/>
            <a:ext cx="1415772" cy="4151136"/>
          </a:xfrm>
          <a:prstGeom prst="rect">
            <a:avLst/>
          </a:prstGeom>
          <a:noFill/>
        </p:spPr>
        <p:txBody>
          <a:bodyPr vert="eaVert" wrap="none" rtlCol="0" anchor="b">
            <a:spAutoFit/>
          </a:bodyPr>
          <a:lstStyle/>
          <a:p>
            <a:pPr algn="ctr"/>
            <a:r>
              <a:rPr lang="zh-CN" altLang="en-US" sz="8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节气常识</a:t>
            </a:r>
            <a:endParaRPr lang="zh-CN" altLang="en-US" sz="8000" b="1" spc="-3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29643" y="923264"/>
            <a:ext cx="0" cy="4071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267037" y="883388"/>
            <a:ext cx="1095153" cy="1095153"/>
            <a:chOff x="1913861" y="1945759"/>
            <a:chExt cx="1095153" cy="1095153"/>
          </a:xfrm>
        </p:grpSpPr>
        <p:sp>
          <p:nvSpPr>
            <p:cNvPr id="13" name="椭圆 12"/>
            <p:cNvSpPr/>
            <p:nvPr/>
          </p:nvSpPr>
          <p:spPr>
            <a:xfrm>
              <a:off x="1913861" y="1945759"/>
              <a:ext cx="1095153" cy="1095153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51283" y="2077837"/>
              <a:ext cx="77777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  <a:endParaRPr lang="zh-CN" altLang="en-US" sz="4800" b="1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3281" b="51425"/>
          <a:stretch>
            <a:fillRect/>
          </a:stretch>
        </p:blipFill>
        <p:spPr>
          <a:xfrm>
            <a:off x="1" y="2913325"/>
            <a:ext cx="12192000" cy="3944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3381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一、 节气常识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1637407"/>
            <a:ext cx="12192000" cy="2860158"/>
          </a:xfrm>
          <a:prstGeom prst="rect">
            <a:avLst/>
          </a:prstGeom>
          <a:solidFill>
            <a:srgbClr val="EC5627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310622" y="2056728"/>
            <a:ext cx="5570756" cy="20215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7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春雨惊春清谷天</a:t>
            </a:r>
            <a:endParaRPr lang="en-US" altLang="zh-CN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7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夏芒芒夏暑相连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47" y="2429963"/>
            <a:ext cx="1267588" cy="12750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065" y="2429963"/>
            <a:ext cx="1267588" cy="12750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r="3281" b="51425"/>
          <a:stretch>
            <a:fillRect/>
          </a:stretch>
        </p:blipFill>
        <p:spPr>
          <a:xfrm flipH="1">
            <a:off x="1" y="2913325"/>
            <a:ext cx="12192000" cy="3944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3381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一、 节气常识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1637407"/>
            <a:ext cx="12192000" cy="2860158"/>
          </a:xfrm>
          <a:prstGeom prst="rect">
            <a:avLst/>
          </a:prstGeom>
          <a:solidFill>
            <a:srgbClr val="EC5627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310612" y="2021045"/>
            <a:ext cx="5570756" cy="20928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7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秋处露秋寒霜降</a:t>
            </a:r>
            <a:endParaRPr lang="en-US" altLang="zh-CN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7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冬雪雪冬寒又寒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47" y="2429963"/>
            <a:ext cx="1267588" cy="12750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065" y="2429963"/>
            <a:ext cx="1267588" cy="12750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1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一、 节气常识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203472" y="1646091"/>
            <a:ext cx="54040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夏尽秋分日，春生冬至时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66646" y="2502196"/>
            <a:ext cx="527769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155004" y="2689191"/>
            <a:ext cx="5500979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是天文意义的冬天的开始，冬至一到表示寒冬到来，从这一天开始数九。冬至当天北半球白天最短，黑夜最长，从冬至之后白天一天比一天变长。冬至是古时的一个重要节日，每逢这一天都会放假一天过冬节，故有</a:t>
            </a:r>
            <a:r>
              <a:rPr lang="en-US" altLang="zh-CN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冬至如年</a:t>
            </a:r>
            <a:r>
              <a:rPr lang="en-US" altLang="zh-CN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的说法。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6" r="6034"/>
          <a:stretch>
            <a:fillRect/>
          </a:stretch>
        </p:blipFill>
        <p:spPr>
          <a:xfrm>
            <a:off x="7806987" y="0"/>
            <a:ext cx="4385014" cy="6857998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1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一、 节气常识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35" y="2349795"/>
            <a:ext cx="4200618" cy="3646969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5465144" y="2395878"/>
            <a:ext cx="5402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5929428" y="1512084"/>
            <a:ext cx="4295547" cy="646331"/>
            <a:chOff x="6010942" y="1352589"/>
            <a:chExt cx="4295547" cy="646331"/>
          </a:xfrm>
        </p:grpSpPr>
        <p:sp>
          <p:nvSpPr>
            <p:cNvPr id="3" name="矩形 2"/>
            <p:cNvSpPr/>
            <p:nvPr/>
          </p:nvSpPr>
          <p:spPr>
            <a:xfrm>
              <a:off x="6450555" y="1352589"/>
              <a:ext cx="3416321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冬至阳生春又来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880543" y="1495754"/>
              <a:ext cx="620797" cy="360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 flipH="1">
              <a:off x="9816090" y="1495754"/>
              <a:ext cx="620797" cy="360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5372987" y="2635645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六阴消尽一阳生。暗藏萌。雪花轻。</a:t>
            </a:r>
            <a:endParaRPr lang="zh-CN" alt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72987" y="3495041"/>
            <a:ext cx="5408428" cy="5293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二气周流无所住，阳数足，化龙升。</a:t>
            </a:r>
            <a:endParaRPr lang="zh-CN" alt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72987" y="4304103"/>
            <a:ext cx="5408428" cy="5293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归根复命性灵明。过天庭。入无形。</a:t>
            </a:r>
            <a:endParaRPr lang="zh-CN" alt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72987" y="5113165"/>
            <a:ext cx="5408428" cy="5293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夺得乾坤真造化，功行满，赴蓬瀛。</a:t>
            </a:r>
            <a:endParaRPr lang="zh-CN" altLang="en-US" sz="24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629643" y="883388"/>
            <a:ext cx="1415772" cy="4151136"/>
          </a:xfrm>
          <a:prstGeom prst="rect">
            <a:avLst/>
          </a:prstGeom>
          <a:noFill/>
        </p:spPr>
        <p:txBody>
          <a:bodyPr vert="eaVert" wrap="none" rtlCol="0" anchor="b">
            <a:spAutoFit/>
          </a:bodyPr>
          <a:lstStyle/>
          <a:p>
            <a:pPr algn="ctr"/>
            <a:r>
              <a:rPr lang="zh-CN" altLang="en-US" sz="8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冬至起源</a:t>
            </a:r>
            <a:endParaRPr lang="zh-CN" altLang="en-US" sz="8000" b="1" spc="-3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29643" y="923264"/>
            <a:ext cx="0" cy="4071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267037" y="883388"/>
            <a:ext cx="1095153" cy="1095153"/>
            <a:chOff x="1913861" y="1945759"/>
            <a:chExt cx="1095153" cy="1095153"/>
          </a:xfrm>
        </p:grpSpPr>
        <p:sp>
          <p:nvSpPr>
            <p:cNvPr id="13" name="椭圆 12"/>
            <p:cNvSpPr/>
            <p:nvPr/>
          </p:nvSpPr>
          <p:spPr>
            <a:xfrm>
              <a:off x="1913861" y="1945759"/>
              <a:ext cx="1095153" cy="1095153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51283" y="2077837"/>
              <a:ext cx="77777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  <a:endParaRPr lang="zh-CN" altLang="en-US" sz="4800" b="1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1" y="167331"/>
            <a:ext cx="214193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二、 冬至起源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2791" y="1447468"/>
            <a:ext cx="4413477" cy="432457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731291" y="1806431"/>
            <a:ext cx="3677920" cy="740953"/>
            <a:chOff x="1605811" y="1742635"/>
            <a:chExt cx="3677920" cy="740953"/>
          </a:xfrm>
        </p:grpSpPr>
        <p:sp>
          <p:nvSpPr>
            <p:cNvPr id="7" name="矩形: 圆角 6"/>
            <p:cNvSpPr/>
            <p:nvPr/>
          </p:nvSpPr>
          <p:spPr>
            <a:xfrm>
              <a:off x="1605811" y="1742635"/>
              <a:ext cx="3677920" cy="740953"/>
            </a:xfrm>
            <a:prstGeom prst="roundRect">
              <a:avLst>
                <a:gd name="adj" fmla="val 37235"/>
              </a:avLst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16150" y="1851501"/>
              <a:ext cx="305724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>
                      <a:lumMod val="9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土圭测景而有冬至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124796" y="2834411"/>
            <a:ext cx="4890909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人们最初过冬至节是为了庆祝新的一年的到来。古人认为自冬至起，天地阳气开始兴作渐强，代表下一个循环开始，是大吉之日。因此，后来一般春节期间的祭祖、家庭聚餐等习俗，也往往出现在冬至。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1" y="167331"/>
            <a:ext cx="214193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二、 冬至起源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784" y="1731293"/>
            <a:ext cx="6687892" cy="418221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8" name="矩形 17"/>
          <p:cNvSpPr/>
          <p:nvPr/>
        </p:nvSpPr>
        <p:spPr>
          <a:xfrm>
            <a:off x="8411495" y="1924628"/>
            <a:ext cx="2656999" cy="371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阴极之至</a:t>
            </a:r>
            <a:endParaRPr lang="en-US" altLang="zh-CN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阳气始生</a:t>
            </a:r>
            <a:endParaRPr lang="en-US" altLang="zh-CN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日南至</a:t>
            </a:r>
            <a:endParaRPr lang="en-US" altLang="zh-CN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日短之至</a:t>
            </a:r>
            <a:endParaRPr lang="en-US" altLang="zh-CN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日影长之至</a:t>
            </a:r>
            <a:endParaRPr lang="en-US" altLang="zh-CN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故曰冬至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36"/>
          <p:cNvCxnSpPr/>
          <p:nvPr/>
        </p:nvCxnSpPr>
        <p:spPr>
          <a:xfrm>
            <a:off x="0" y="3546588"/>
            <a:ext cx="12192000" cy="0"/>
          </a:xfrm>
          <a:prstGeom prst="line">
            <a:avLst/>
          </a:prstGeom>
          <a:ln w="63500">
            <a:solidFill>
              <a:srgbClr val="EC56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23381" y="167331"/>
            <a:ext cx="214193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二、 冬至起源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989078" y="1308818"/>
            <a:ext cx="4213844" cy="830997"/>
            <a:chOff x="3221764" y="1797923"/>
            <a:chExt cx="4213844" cy="83099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152189" y="1918025"/>
              <a:ext cx="729948" cy="590797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3957238" y="1797923"/>
              <a:ext cx="2710999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冬至三候</a:t>
              </a:r>
              <a:endPara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6200000" flipH="1">
              <a:off x="6775236" y="1918024"/>
              <a:ext cx="729948" cy="590797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1821863" y="2711933"/>
            <a:ext cx="1734941" cy="3143986"/>
            <a:chOff x="1821863" y="2786364"/>
            <a:chExt cx="1734941" cy="3143986"/>
          </a:xfrm>
        </p:grpSpPr>
        <p:grpSp>
          <p:nvGrpSpPr>
            <p:cNvPr id="15" name="组合 14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EC56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蚯蚓结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1909311" y="5468685"/>
              <a:ext cx="1564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QIUYINJIE</a:t>
              </a:r>
              <a:endParaRPr lang="zh-CN" altLang="en-US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12580" y="2711933"/>
            <a:ext cx="1734941" cy="3143986"/>
            <a:chOff x="1821863" y="2786364"/>
            <a:chExt cx="1734941" cy="3143986"/>
          </a:xfrm>
        </p:grpSpPr>
        <p:grpSp>
          <p:nvGrpSpPr>
            <p:cNvPr id="23" name="组合 22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EC56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24" name="矩形 23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麋角解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1962476" y="5468685"/>
              <a:ext cx="15223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MIJIAOJIE</a:t>
              </a:r>
              <a:endParaRPr lang="zh-CN" altLang="en-US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33141" y="2658533"/>
            <a:ext cx="2253822" cy="3143986"/>
            <a:chOff x="1569067" y="2786364"/>
            <a:chExt cx="2253822" cy="3143986"/>
          </a:xfrm>
        </p:grpSpPr>
        <p:grpSp>
          <p:nvGrpSpPr>
            <p:cNvPr id="30" name="组合 29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EC56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31" name="矩形 30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水泉动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569067" y="5468685"/>
              <a:ext cx="2253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SHUIQUANYIN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1" y="167331"/>
            <a:ext cx="214193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二、 冬至起源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164265" y="1597017"/>
            <a:ext cx="9863470" cy="13509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人们认为：过了冬至，白昼一天比一天长，阳气回升，是一个节气循环的开始，也是一个吉日，应该庆贺。</a:t>
            </a:r>
            <a:r>
              <a:rPr lang="en-US" altLang="zh-CN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《</a:t>
            </a:r>
            <a:r>
              <a: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晋书</a:t>
            </a:r>
            <a:r>
              <a:rPr lang="en-US" altLang="zh-CN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》</a:t>
            </a:r>
            <a:r>
              <a: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上记载有“魏晋冬至日受万国及百僚称贺</a:t>
            </a:r>
            <a:r>
              <a:rPr lang="en-US" altLang="zh-CN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……</a:t>
            </a:r>
            <a:r>
              <a: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其仪亚于正旦。”</a:t>
            </a:r>
            <a:endParaRPr lang="zh-CN" altLang="en-US" sz="2000" spc="300" dirty="0">
              <a:solidFill>
                <a:schemeClr val="tx1">
                  <a:lumMod val="65000"/>
                  <a:lumOff val="3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4" b="27601"/>
          <a:stretch>
            <a:fillRect/>
          </a:stretch>
        </p:blipFill>
        <p:spPr>
          <a:xfrm>
            <a:off x="0" y="3835607"/>
            <a:ext cx="12192000" cy="3022391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629643" y="883387"/>
            <a:ext cx="1415772" cy="4151136"/>
          </a:xfrm>
          <a:prstGeom prst="rect">
            <a:avLst/>
          </a:prstGeom>
          <a:noFill/>
        </p:spPr>
        <p:txBody>
          <a:bodyPr vert="eaVert" wrap="none" rtlCol="0" anchor="b">
            <a:spAutoFit/>
          </a:bodyPr>
          <a:lstStyle/>
          <a:p>
            <a:pPr algn="ctr"/>
            <a:r>
              <a:rPr lang="zh-CN" altLang="en-US" sz="8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冬至习俗</a:t>
            </a:r>
            <a:endParaRPr lang="zh-CN" altLang="en-US" sz="8000" b="1" spc="-3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29643" y="923264"/>
            <a:ext cx="0" cy="4071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267037" y="883388"/>
            <a:ext cx="1095153" cy="1095153"/>
            <a:chOff x="1913861" y="1945759"/>
            <a:chExt cx="1095153" cy="1095153"/>
          </a:xfrm>
        </p:grpSpPr>
        <p:sp>
          <p:nvSpPr>
            <p:cNvPr id="13" name="椭圆 12"/>
            <p:cNvSpPr/>
            <p:nvPr/>
          </p:nvSpPr>
          <p:spPr>
            <a:xfrm>
              <a:off x="1913861" y="1945759"/>
              <a:ext cx="1095153" cy="1095153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51284" y="2077837"/>
              <a:ext cx="77777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  <a:endParaRPr lang="zh-CN" altLang="en-US" sz="4800" b="1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1406" y="3028044"/>
            <a:ext cx="1262864" cy="1260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499785" y="1827493"/>
            <a:ext cx="1546107" cy="3997544"/>
            <a:chOff x="1499785" y="1827493"/>
            <a:chExt cx="1546107" cy="3997544"/>
          </a:xfrm>
        </p:grpSpPr>
        <p:sp>
          <p:nvSpPr>
            <p:cNvPr id="11" name="文本框 10"/>
            <p:cNvSpPr txBox="1"/>
            <p:nvPr/>
          </p:nvSpPr>
          <p:spPr>
            <a:xfrm>
              <a:off x="1725252" y="1827493"/>
              <a:ext cx="1095172" cy="120032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72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周</a:t>
              </a:r>
              <a:endParaRPr lang="zh-CN" altLang="en-US" sz="72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616248" y="4457084"/>
              <a:ext cx="1313180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岁首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45341" y="5363372"/>
              <a:ext cx="14975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SUISHOU</a:t>
              </a:r>
              <a:endParaRPr lang="zh-CN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99785" y="5274993"/>
              <a:ext cx="154610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0180" y="3028044"/>
            <a:ext cx="1262864" cy="1260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048559" y="1827493"/>
            <a:ext cx="1546107" cy="3997544"/>
            <a:chOff x="4048559" y="1827493"/>
            <a:chExt cx="1546107" cy="3997544"/>
          </a:xfrm>
        </p:grpSpPr>
        <p:sp>
          <p:nvSpPr>
            <p:cNvPr id="19" name="文本框 18"/>
            <p:cNvSpPr txBox="1"/>
            <p:nvPr/>
          </p:nvSpPr>
          <p:spPr>
            <a:xfrm>
              <a:off x="4274026" y="1827493"/>
              <a:ext cx="1095172" cy="120032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72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汉</a:t>
              </a:r>
              <a:endParaRPr lang="zh-CN" altLang="en-US" sz="72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165023" y="4457084"/>
              <a:ext cx="1313180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冬节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15381" y="5363372"/>
              <a:ext cx="14686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DONGJIE</a:t>
              </a:r>
              <a:endParaRPr lang="zh-CN" altLang="en-US" dirty="0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4048559" y="5274993"/>
              <a:ext cx="154610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8954" y="3028044"/>
            <a:ext cx="1262864" cy="1260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597333" y="1827493"/>
            <a:ext cx="1546107" cy="3997544"/>
            <a:chOff x="6597333" y="1827493"/>
            <a:chExt cx="1546107" cy="3997544"/>
          </a:xfrm>
        </p:grpSpPr>
        <p:sp>
          <p:nvSpPr>
            <p:cNvPr id="29" name="文本框 28"/>
            <p:cNvSpPr txBox="1"/>
            <p:nvPr/>
          </p:nvSpPr>
          <p:spPr>
            <a:xfrm>
              <a:off x="6822801" y="1827493"/>
              <a:ext cx="1095172" cy="120032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72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唐</a:t>
              </a:r>
              <a:endParaRPr lang="zh-CN" altLang="en-US" sz="72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713798" y="4457084"/>
              <a:ext cx="1313180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祭祀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00094" y="5363372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JISI</a:t>
              </a:r>
              <a:endParaRPr lang="zh-CN" altLang="en-US" dirty="0"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597333" y="5274993"/>
              <a:ext cx="154610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7729" y="3028044"/>
            <a:ext cx="1262864" cy="1260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9146108" y="1827493"/>
            <a:ext cx="1546107" cy="3997544"/>
            <a:chOff x="9146108" y="1827493"/>
            <a:chExt cx="1546107" cy="3997544"/>
          </a:xfrm>
        </p:grpSpPr>
        <p:sp>
          <p:nvSpPr>
            <p:cNvPr id="35" name="文本框 34"/>
            <p:cNvSpPr txBox="1"/>
            <p:nvPr/>
          </p:nvSpPr>
          <p:spPr>
            <a:xfrm>
              <a:off x="9371579" y="1827493"/>
              <a:ext cx="1095172" cy="120032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72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明</a:t>
              </a:r>
              <a:endParaRPr lang="zh-CN" altLang="en-US" sz="72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262575" y="4457084"/>
              <a:ext cx="1313180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郊天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202301" y="5363372"/>
              <a:ext cx="14891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JIAOTIAN</a:t>
              </a:r>
              <a:endParaRPr lang="zh-CN" altLang="en-US" dirty="0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9146108" y="5274993"/>
              <a:ext cx="154610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6" r="12420"/>
          <a:stretch>
            <a:fillRect/>
          </a:stretch>
        </p:blipFill>
        <p:spPr>
          <a:xfrm>
            <a:off x="5675687" y="1473719"/>
            <a:ext cx="5871271" cy="5047937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211934" y="1473719"/>
            <a:ext cx="1750475" cy="920603"/>
            <a:chOff x="3150744" y="1879508"/>
            <a:chExt cx="1750475" cy="920603"/>
          </a:xfrm>
        </p:grpSpPr>
        <p:sp>
          <p:nvSpPr>
            <p:cNvPr id="24" name="矩形: 圆角 23"/>
            <p:cNvSpPr/>
            <p:nvPr/>
          </p:nvSpPr>
          <p:spPr>
            <a:xfrm>
              <a:off x="3150744" y="1879508"/>
              <a:ext cx="1750475" cy="920603"/>
            </a:xfrm>
            <a:prstGeom prst="roundRect">
              <a:avLst>
                <a:gd name="adj" fmla="val 19971"/>
              </a:avLst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420690" y="1985866"/>
              <a:ext cx="1210588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数九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098213" y="2862245"/>
            <a:ext cx="3977917" cy="29658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一九二九不出手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三九四九冰上走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五九六九沿河看柳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七九河开，八九燕来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九九加一九，耕牛遍地走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856311" y="2725982"/>
            <a:ext cx="24617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14238" r="4946" b="9690"/>
          <a:stretch>
            <a:fillRect/>
          </a:stretch>
        </p:blipFill>
        <p:spPr>
          <a:xfrm>
            <a:off x="712387" y="2897380"/>
            <a:ext cx="4983492" cy="34343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328895" y="1742291"/>
            <a:ext cx="1750475" cy="920603"/>
            <a:chOff x="3150744" y="1879508"/>
            <a:chExt cx="1750475" cy="920603"/>
          </a:xfrm>
        </p:grpSpPr>
        <p:sp>
          <p:nvSpPr>
            <p:cNvPr id="19" name="矩形: 圆角 18"/>
            <p:cNvSpPr/>
            <p:nvPr/>
          </p:nvSpPr>
          <p:spPr>
            <a:xfrm>
              <a:off x="3150744" y="1879508"/>
              <a:ext cx="1750475" cy="920603"/>
            </a:xfrm>
            <a:prstGeom prst="roundRect">
              <a:avLst>
                <a:gd name="adj" fmla="val 19971"/>
              </a:avLst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20689" y="1985866"/>
              <a:ext cx="1210588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饮食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646849" y="2449537"/>
            <a:ext cx="373202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6737768" y="1581004"/>
            <a:ext cx="3571457" cy="646332"/>
            <a:chOff x="7478774" y="1804994"/>
            <a:chExt cx="3571457" cy="646332"/>
          </a:xfrm>
        </p:grpSpPr>
        <p:sp>
          <p:nvSpPr>
            <p:cNvPr id="5" name="矩形 4"/>
            <p:cNvSpPr/>
            <p:nvPr/>
          </p:nvSpPr>
          <p:spPr>
            <a:xfrm>
              <a:off x="8018007" y="1804995"/>
              <a:ext cx="249299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气始于冬至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7303512" y="2697273"/>
            <a:ext cx="2429334" cy="579646"/>
            <a:chOff x="7861653" y="3723098"/>
            <a:chExt cx="2429334" cy="579646"/>
          </a:xfrm>
        </p:grpSpPr>
        <p:sp>
          <p:nvSpPr>
            <p:cNvPr id="8" name="矩形 7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北方水饺</a:t>
              </a:r>
              <a:endParaRPr lang="zh-CN" altLang="en-US" sz="3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03512" y="3463205"/>
            <a:ext cx="2429334" cy="579646"/>
            <a:chOff x="7861653" y="3723098"/>
            <a:chExt cx="2429334" cy="579646"/>
          </a:xfrm>
        </p:grpSpPr>
        <p:sp>
          <p:nvSpPr>
            <p:cNvPr id="29" name="矩形 28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潮汕汤圆</a:t>
              </a:r>
              <a:endParaRPr lang="zh-CN" altLang="en-US" sz="3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03512" y="4229137"/>
            <a:ext cx="2429334" cy="579646"/>
            <a:chOff x="7861653" y="3723098"/>
            <a:chExt cx="2429334" cy="579646"/>
          </a:xfrm>
        </p:grpSpPr>
        <p:sp>
          <p:nvSpPr>
            <p:cNvPr id="32" name="矩形 31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东南麻吉</a:t>
              </a:r>
              <a:endParaRPr lang="zh-CN" altLang="en-US" sz="3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03512" y="4995068"/>
            <a:ext cx="2429334" cy="579646"/>
            <a:chOff x="7861653" y="3723098"/>
            <a:chExt cx="2429334" cy="579646"/>
          </a:xfrm>
        </p:grpSpPr>
        <p:sp>
          <p:nvSpPr>
            <p:cNvPr id="35" name="矩形 34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台州擂圆</a:t>
              </a:r>
              <a:endParaRPr lang="zh-CN" altLang="en-US" sz="3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5613991" y="914399"/>
            <a:ext cx="5869174" cy="5273746"/>
            <a:chOff x="5613991" y="914399"/>
            <a:chExt cx="5869174" cy="5273746"/>
          </a:xfrm>
        </p:grpSpPr>
        <p:grpSp>
          <p:nvGrpSpPr>
            <p:cNvPr id="9" name="组合 8"/>
            <p:cNvGrpSpPr/>
            <p:nvPr/>
          </p:nvGrpSpPr>
          <p:grpSpPr>
            <a:xfrm>
              <a:off x="5613991" y="914399"/>
              <a:ext cx="5869174" cy="5273746"/>
              <a:chOff x="4912242" y="1063255"/>
              <a:chExt cx="5869174" cy="5273746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4912242" y="1063256"/>
                <a:ext cx="3211032" cy="1967023"/>
              </a:xfrm>
              <a:prstGeom prst="rect">
                <a:avLst/>
              </a:prstGeom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8261498" y="1063255"/>
                <a:ext cx="1190847" cy="1967023"/>
              </a:xfrm>
              <a:prstGeom prst="rect">
                <a:avLst/>
              </a:prstGeom>
              <a:solidFill>
                <a:srgbClr val="EC56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9590569" y="1063255"/>
                <a:ext cx="1190847" cy="1967023"/>
              </a:xfrm>
              <a:prstGeom prst="rect">
                <a:avLst/>
              </a:prstGeom>
              <a:solidFill>
                <a:srgbClr val="EC56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570384" y="3172047"/>
                <a:ext cx="3211032" cy="1967023"/>
              </a:xfrm>
              <a:prstGeom prst="rect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912242" y="3172047"/>
                <a:ext cx="2509284" cy="1967023"/>
              </a:xfrm>
              <a:prstGeom prst="rect">
                <a:avLst/>
              </a:prstGeom>
              <a:solidFill>
                <a:srgbClr val="EC56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4912242" y="5273745"/>
                <a:ext cx="5869174" cy="1063256"/>
              </a:xfrm>
              <a:prstGeom prst="rect">
                <a:avLst/>
              </a:prstGeom>
              <a:solidFill>
                <a:srgbClr val="EC56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95696" y="3330165"/>
              <a:ext cx="1345874" cy="134598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7675" y="1370466"/>
              <a:ext cx="1052196" cy="1052196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1643" y="1377560"/>
              <a:ext cx="1052196" cy="1052196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815544" y="5366694"/>
              <a:ext cx="5466067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zh-CN" altLang="en-US" sz="2400" spc="300" dirty="0">
                  <a:solidFill>
                    <a:schemeClr val="bg1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十月一，冬至到，家家户户吃水饺</a:t>
              </a:r>
              <a:endParaRPr lang="zh-CN" altLang="en-US" sz="24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399981" y="1545135"/>
            <a:ext cx="2953621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罗浮山下梅花村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玉雪为骨冰为魂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纷纷初疑月挂树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耿耿独与参横昏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先生索居江海上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悄如病鹤栖荒园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天香国艳肯相顾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知我酒熟诗清温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15740" y="1525771"/>
            <a:ext cx="4086448" cy="4428460"/>
            <a:chOff x="915740" y="1525771"/>
            <a:chExt cx="4086448" cy="4428460"/>
          </a:xfrm>
        </p:grpSpPr>
        <p:sp>
          <p:nvSpPr>
            <p:cNvPr id="34" name="矩形 33"/>
            <p:cNvSpPr/>
            <p:nvPr/>
          </p:nvSpPr>
          <p:spPr>
            <a:xfrm>
              <a:off x="2418477" y="1525772"/>
              <a:ext cx="2583711" cy="1582737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915741" y="1525771"/>
              <a:ext cx="1382233" cy="1582737"/>
            </a:xfrm>
            <a:prstGeom prst="rect">
              <a:avLst/>
            </a:prstGeom>
            <a:solidFill>
              <a:srgbClr val="EC56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915741" y="3215589"/>
              <a:ext cx="2583711" cy="15827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619955" y="3215589"/>
              <a:ext cx="1382233" cy="1582737"/>
            </a:xfrm>
            <a:prstGeom prst="rect">
              <a:avLst/>
            </a:prstGeom>
            <a:solidFill>
              <a:srgbClr val="EC56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15740" y="4905406"/>
              <a:ext cx="4086448" cy="1048825"/>
            </a:xfrm>
            <a:prstGeom prst="rect">
              <a:avLst/>
            </a:prstGeom>
            <a:solidFill>
              <a:srgbClr val="EC56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606" y="1875888"/>
              <a:ext cx="882502" cy="882502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9820" y="3565706"/>
              <a:ext cx="882502" cy="882502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1414136" y="5139995"/>
              <a:ext cx="308965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zh-CN" altLang="en-US" sz="2800" spc="300" dirty="0">
                  <a:solidFill>
                    <a:schemeClr val="bg1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家家户户吃水饺</a:t>
              </a:r>
              <a:endPara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5929858" y="2967524"/>
            <a:ext cx="51886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6738474" y="2098991"/>
            <a:ext cx="3571457" cy="646332"/>
            <a:chOff x="7478774" y="1804994"/>
            <a:chExt cx="3571457" cy="646332"/>
          </a:xfrm>
        </p:grpSpPr>
        <p:sp>
          <p:nvSpPr>
            <p:cNvPr id="48" name="矩形 47"/>
            <p:cNvSpPr/>
            <p:nvPr/>
          </p:nvSpPr>
          <p:spPr>
            <a:xfrm>
              <a:off x="8018010" y="1804995"/>
              <a:ext cx="249299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冬至大如年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5708348" y="3080457"/>
            <a:ext cx="5631709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蓬莱宫中花鸟使，绿衣倒挂扶桑暾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抱丛窥我方醉卧，故遣啄木先敲门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麻姑过君急洒扫，鸟能歌舞花能言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酒醒人散山寂寂，惟有落蕊粘空樽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 invX="1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2390" y="1"/>
            <a:ext cx="4139609" cy="620941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82657" y="1945377"/>
            <a:ext cx="5821756" cy="579646"/>
            <a:chOff x="2365314" y="1807154"/>
            <a:chExt cx="5821756" cy="57964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疏枝横玉瘦，小萼点珠光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82657" y="2905271"/>
            <a:ext cx="5821756" cy="579646"/>
            <a:chOff x="2365314" y="1807154"/>
            <a:chExt cx="5821756" cy="57964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一朵忽先发，百花皆后春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2657" y="3865165"/>
            <a:ext cx="5821756" cy="579646"/>
            <a:chOff x="2365314" y="1807154"/>
            <a:chExt cx="5821756" cy="57964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欲传春信息，不怕雪埋藏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2657" y="4825060"/>
            <a:ext cx="5821756" cy="579646"/>
            <a:chOff x="2365314" y="1807154"/>
            <a:chExt cx="5821756" cy="57964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玉笛休三弄，东君正主张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111" y="1828804"/>
            <a:ext cx="3815931" cy="377023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518091" y="1957281"/>
            <a:ext cx="3843953" cy="579646"/>
            <a:chOff x="5777023" y="2000324"/>
            <a:chExt cx="3843953" cy="579646"/>
          </a:xfrm>
        </p:grpSpPr>
        <p:sp>
          <p:nvSpPr>
            <p:cNvPr id="3" name="矩形 2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日转堂阴一线添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518091" y="2960285"/>
            <a:ext cx="3843953" cy="579646"/>
            <a:chOff x="5777023" y="2000324"/>
            <a:chExt cx="3843953" cy="579646"/>
          </a:xfrm>
        </p:grpSpPr>
        <p:sp>
          <p:nvSpPr>
            <p:cNvPr id="9" name="矩形 8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使君和气作春妍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6518091" y="3902650"/>
            <a:ext cx="3843953" cy="579646"/>
            <a:chOff x="5777023" y="2000324"/>
            <a:chExt cx="3843953" cy="579646"/>
          </a:xfrm>
        </p:grpSpPr>
        <p:sp>
          <p:nvSpPr>
            <p:cNvPr id="12" name="矩形 11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残月夜来收不尽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6518091" y="4890911"/>
            <a:ext cx="3843953" cy="579646"/>
            <a:chOff x="5777023" y="2000324"/>
            <a:chExt cx="3843953" cy="579646"/>
          </a:xfrm>
        </p:grpSpPr>
        <p:sp>
          <p:nvSpPr>
            <p:cNvPr id="15" name="矩形 14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行云早起更留连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3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三、 冬至习俗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timgsa.baidu.com/timg?image&amp;quality=80&amp;size=b9999_10000&amp;sec=1511336044362&amp;di=7aba0df0e5f386081d5c61cbe547bb18&amp;imgtype=0&amp;src=http%3A%2F%2Fn4.cmsfile.pg0.cn%2Fgroup2%2FM00%2FAB%2FAF%2FCgqg2VitMNaAZYGfAAXvW5Chq5o188.jpg%3Fenable%3D%26w%3D550%26h%3D978%26cut%3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963" y="0"/>
            <a:ext cx="385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3150744" y="1879508"/>
            <a:ext cx="1750475" cy="920603"/>
            <a:chOff x="3150744" y="1879508"/>
            <a:chExt cx="1750475" cy="920603"/>
          </a:xfrm>
        </p:grpSpPr>
        <p:sp>
          <p:nvSpPr>
            <p:cNvPr id="9" name="矩形: 圆角 8"/>
            <p:cNvSpPr/>
            <p:nvPr/>
          </p:nvSpPr>
          <p:spPr>
            <a:xfrm>
              <a:off x="3150744" y="1879508"/>
              <a:ext cx="1750475" cy="920603"/>
            </a:xfrm>
            <a:prstGeom prst="roundRect">
              <a:avLst>
                <a:gd name="adj" fmla="val 19971"/>
              </a:avLst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20687" y="1985866"/>
              <a:ext cx="121058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祭祀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1545051" y="3233387"/>
            <a:ext cx="496186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548328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除夕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12839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清明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77350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中元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41861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629643" y="883386"/>
            <a:ext cx="1415772" cy="4151136"/>
          </a:xfrm>
          <a:prstGeom prst="rect">
            <a:avLst/>
          </a:prstGeom>
          <a:noFill/>
        </p:spPr>
        <p:txBody>
          <a:bodyPr vert="eaVert" wrap="none" rtlCol="0" anchor="b">
            <a:spAutoFit/>
          </a:bodyPr>
          <a:lstStyle/>
          <a:p>
            <a:pPr algn="ctr"/>
            <a:r>
              <a:rPr lang="zh-CN" altLang="en-US" sz="8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rPr>
              <a:t>冬至诗歌</a:t>
            </a:r>
            <a:endParaRPr lang="zh-CN" altLang="en-US" sz="8000" b="1" spc="-3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29643" y="923264"/>
            <a:ext cx="0" cy="4071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267037" y="883388"/>
            <a:ext cx="1095153" cy="1095153"/>
            <a:chOff x="1913861" y="1945759"/>
            <a:chExt cx="1095153" cy="1095153"/>
          </a:xfrm>
        </p:grpSpPr>
        <p:sp>
          <p:nvSpPr>
            <p:cNvPr id="13" name="椭圆 12"/>
            <p:cNvSpPr/>
            <p:nvPr/>
          </p:nvSpPr>
          <p:spPr>
            <a:xfrm>
              <a:off x="1913861" y="1945759"/>
              <a:ext cx="1095153" cy="1095153"/>
            </a:xfrm>
            <a:prstGeom prst="ellipse">
              <a:avLst/>
            </a:prstGeom>
            <a:solidFill>
              <a:srgbClr val="EC5627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51284" y="2077837"/>
              <a:ext cx="777778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  <a:endParaRPr lang="zh-CN" altLang="en-US" sz="4800" b="1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t="26635"/>
          <a:stretch>
            <a:fillRect/>
          </a:stretch>
        </p:blipFill>
        <p:spPr>
          <a:xfrm flipH="1">
            <a:off x="-3" y="0"/>
            <a:ext cx="12192001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3384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四、 冬至诗歌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294350" y="3100719"/>
            <a:ext cx="3076355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西北风袭百草衰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几番寒起一阳来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白天最是时光短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却见金梅竞艳开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66037" y="2130932"/>
            <a:ext cx="2332980" cy="830997"/>
            <a:chOff x="1666037" y="1956207"/>
            <a:chExt cx="2332980" cy="830997"/>
          </a:xfrm>
        </p:grpSpPr>
        <p:sp>
          <p:nvSpPr>
            <p:cNvPr id="13" name="文本框 12"/>
            <p:cNvSpPr txBox="1"/>
            <p:nvPr/>
          </p:nvSpPr>
          <p:spPr>
            <a:xfrm>
              <a:off x="2141847" y="1956207"/>
              <a:ext cx="133882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冬至</a:t>
              </a:r>
              <a:endParaRPr lang="zh-CN" altLang="en-US" sz="48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17" name="直接连接符 16"/>
          <p:cNvCxnSpPr/>
          <p:nvPr/>
        </p:nvCxnSpPr>
        <p:spPr>
          <a:xfrm>
            <a:off x="1416759" y="3029269"/>
            <a:ext cx="28315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384" y="167331"/>
            <a:ext cx="2141933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2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四、 冬至诗歌</a:t>
            </a:r>
            <a:endParaRPr lang="zh-CN" altLang="en-US" sz="2800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723012"/>
            <a:ext cx="236531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6265399" y="2861093"/>
            <a:ext cx="4698722" cy="3071878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天时人事日相催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冬至阳生春又来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刺绣五纹添弱线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吹葭六管动浮灰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岸容待腊将舒柳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山意冲寒欲放梅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云物不殊乡国异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教儿且覆掌中杯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153090"/>
            <a:ext cx="5852172" cy="365760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405738" y="1492221"/>
            <a:ext cx="2332980" cy="830997"/>
            <a:chOff x="1666037" y="1956207"/>
            <a:chExt cx="2332980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2141848" y="1956207"/>
              <a:ext cx="133882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小至</a:t>
              </a:r>
              <a:endParaRPr lang="zh-CN" altLang="en-US" sz="48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6260962" y="2529541"/>
            <a:ext cx="464379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9361" y="2322116"/>
            <a:ext cx="7193280" cy="221488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毛笔行书" panose="02010600030101010101" charset="-122"/>
                <a:ea typeface="李旭科毛笔行书" panose="02010600030101010101" charset="-122"/>
              </a:rPr>
              <a:t>感谢观看</a:t>
            </a:r>
            <a:endParaRPr lang="zh-CN" altLang="en-US" sz="13800" dirty="0">
              <a:solidFill>
                <a:schemeClr val="tx1">
                  <a:lumMod val="85000"/>
                  <a:lumOff val="15000"/>
                </a:schemeClr>
              </a:solidFill>
              <a:latin typeface="李旭科毛笔行书" panose="02010600030101010101" charset="-122"/>
              <a:ea typeface="李旭科毛笔行书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</Words>
  <Application>WPS 演示</Application>
  <PresentationFormat>宽屏</PresentationFormat>
  <Paragraphs>231</Paragraphs>
  <Slides>25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汉仪柏青体简</vt:lpstr>
      <vt:lpstr>文悦古体仿宋 (非商业使用)</vt:lpstr>
      <vt:lpstr>TypeLand 康熙字典體試用版</vt:lpstr>
      <vt:lpstr>Microsoft YaHei UI Light</vt:lpstr>
      <vt:lpstr>文悦古典明朝体 (非商业使用) W5</vt:lpstr>
      <vt:lpstr>仿宋</vt:lpstr>
      <vt:lpstr>等线</vt:lpstr>
      <vt:lpstr>微软雅黑</vt:lpstr>
      <vt:lpstr>Arial Unicode MS</vt:lpstr>
      <vt:lpstr>等线 Light</vt:lpstr>
      <vt:lpstr>李旭科毛笔行书</vt:lpstr>
      <vt:lpstr>MingLiU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2018-10-10T06:39:42Z</dcterms:created>
  <dcterms:modified xsi:type="dcterms:W3CDTF">2018-10-10T06:39:43Z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