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sldIdLst>
    <p:sldId id="257" r:id="rId2"/>
    <p:sldId id="258" r:id="rId3"/>
    <p:sldId id="259" r:id="rId4"/>
    <p:sldId id="260" r:id="rId5"/>
    <p:sldId id="261" r:id="rId6"/>
    <p:sldId id="262" r:id="rId7"/>
    <p:sldId id="263" r:id="rId8"/>
    <p:sldId id="264" r:id="rId9"/>
    <p:sldId id="265" r:id="rId10"/>
    <p:sldId id="270" r:id="rId11"/>
    <p:sldId id="271" r:id="rId12"/>
    <p:sldId id="272" r:id="rId13"/>
    <p:sldId id="273"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98" r:id="rId28"/>
    <p:sldId id="288" r:id="rId29"/>
    <p:sldId id="299" r:id="rId30"/>
    <p:sldId id="300" r:id="rId31"/>
    <p:sldId id="301" r:id="rId32"/>
    <p:sldId id="309" r:id="rId33"/>
    <p:sldId id="317" r:id="rId34"/>
    <p:sldId id="318" r:id="rId35"/>
    <p:sldId id="319" r:id="rId36"/>
    <p:sldId id="320" r:id="rId37"/>
    <p:sldId id="321" r:id="rId38"/>
    <p:sldId id="322" r:id="rId39"/>
    <p:sldId id="323" r:id="rId40"/>
    <p:sldId id="324" r:id="rId41"/>
    <p:sldId id="325" r:id="rId42"/>
    <p:sldId id="326" r:id="rId43"/>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8">
          <p15:clr>
            <a:srgbClr val="A4A3A4"/>
          </p15:clr>
        </p15:guide>
        <p15:guide id="2" orient="horz" pos="2863">
          <p15:clr>
            <a:srgbClr val="A4A3A4"/>
          </p15:clr>
        </p15:guide>
        <p15:guide id="3" pos="7174">
          <p15:clr>
            <a:srgbClr val="A4A3A4"/>
          </p15:clr>
        </p15:guide>
        <p15:guide id="4" orient="horz" pos="2228">
          <p15:clr>
            <a:srgbClr val="A4A3A4"/>
          </p15:clr>
        </p15:guide>
        <p15:guide id="5" pos="347">
          <p15:clr>
            <a:srgbClr val="A4A3A4"/>
          </p15:clr>
        </p15:guide>
        <p15:guide id="6" pos="3069">
          <p15:clr>
            <a:srgbClr val="A4A3A4"/>
          </p15:clr>
        </p15:guide>
        <p15:guide id="7" orient="horz" pos="14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286" autoAdjust="0"/>
    <p:restoredTop sz="94660"/>
  </p:normalViewPr>
  <p:slideViewPr>
    <p:cSldViewPr snapToGrid="0" showGuides="1">
      <p:cViewPr varScale="1">
        <p:scale>
          <a:sx n="90" d="100"/>
          <a:sy n="90" d="100"/>
        </p:scale>
        <p:origin x="276" y="78"/>
      </p:cViewPr>
      <p:guideLst>
        <p:guide orient="horz" pos="618"/>
        <p:guide orient="horz" pos="2863"/>
        <p:guide pos="7174"/>
        <p:guide orient="horz" pos="2228"/>
        <p:guide pos="347"/>
        <p:guide pos="3069"/>
        <p:guide orient="horz" pos="141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EB3860-ACF0-4BF1-B9B0-5C626E58D6D8}" type="datetimeFigureOut">
              <a:rPr lang="zh-CN" altLang="en-US" smtClean="0"/>
              <a:t>2018/3/30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36B760-ED78-4A51-B498-1020B7756F93}" type="slidenum">
              <a:rPr lang="zh-CN" altLang="en-US" smtClean="0"/>
              <a:t>‹#›</a:t>
            </a:fld>
            <a:endParaRPr lang="zh-CN" altLang="en-US"/>
          </a:p>
        </p:txBody>
      </p:sp>
    </p:spTree>
    <p:extLst>
      <p:ext uri="{BB962C8B-B14F-4D97-AF65-F5344CB8AC3E}">
        <p14:creationId xmlns:p14="http://schemas.microsoft.com/office/powerpoint/2010/main" val="3150394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1</a:t>
            </a:fld>
            <a:endParaRPr lang="zh-CN" altLang="en-US"/>
          </a:p>
        </p:txBody>
      </p:sp>
    </p:spTree>
    <p:extLst>
      <p:ext uri="{BB962C8B-B14F-4D97-AF65-F5344CB8AC3E}">
        <p14:creationId xmlns:p14="http://schemas.microsoft.com/office/powerpoint/2010/main" val="1495771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2</a:t>
            </a:fld>
            <a:endParaRPr lang="zh-CN" altLang="en-US"/>
          </a:p>
        </p:txBody>
      </p:sp>
    </p:spTree>
    <p:extLst>
      <p:ext uri="{BB962C8B-B14F-4D97-AF65-F5344CB8AC3E}">
        <p14:creationId xmlns:p14="http://schemas.microsoft.com/office/powerpoint/2010/main" val="3451777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3</a:t>
            </a:fld>
            <a:endParaRPr lang="zh-CN" altLang="en-US"/>
          </a:p>
        </p:txBody>
      </p:sp>
    </p:spTree>
    <p:extLst>
      <p:ext uri="{BB962C8B-B14F-4D97-AF65-F5344CB8AC3E}">
        <p14:creationId xmlns:p14="http://schemas.microsoft.com/office/powerpoint/2010/main" val="3286031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4</a:t>
            </a:fld>
            <a:endParaRPr lang="zh-CN" altLang="en-US"/>
          </a:p>
        </p:txBody>
      </p:sp>
    </p:spTree>
    <p:extLst>
      <p:ext uri="{BB962C8B-B14F-4D97-AF65-F5344CB8AC3E}">
        <p14:creationId xmlns:p14="http://schemas.microsoft.com/office/powerpoint/2010/main" val="2913356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5</a:t>
            </a:fld>
            <a:endParaRPr lang="zh-CN" altLang="en-US"/>
          </a:p>
        </p:txBody>
      </p:sp>
    </p:spTree>
    <p:extLst>
      <p:ext uri="{BB962C8B-B14F-4D97-AF65-F5344CB8AC3E}">
        <p14:creationId xmlns:p14="http://schemas.microsoft.com/office/powerpoint/2010/main" val="2676569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6</a:t>
            </a:fld>
            <a:endParaRPr lang="zh-CN" altLang="en-US"/>
          </a:p>
        </p:txBody>
      </p:sp>
    </p:spTree>
    <p:extLst>
      <p:ext uri="{BB962C8B-B14F-4D97-AF65-F5344CB8AC3E}">
        <p14:creationId xmlns:p14="http://schemas.microsoft.com/office/powerpoint/2010/main" val="3998673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7</a:t>
            </a:fld>
            <a:endParaRPr lang="zh-CN" altLang="en-US"/>
          </a:p>
        </p:txBody>
      </p:sp>
    </p:spTree>
    <p:extLst>
      <p:ext uri="{BB962C8B-B14F-4D97-AF65-F5344CB8AC3E}">
        <p14:creationId xmlns:p14="http://schemas.microsoft.com/office/powerpoint/2010/main" val="3494894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8</a:t>
            </a:fld>
            <a:endParaRPr lang="zh-CN" altLang="en-US"/>
          </a:p>
        </p:txBody>
      </p:sp>
    </p:spTree>
    <p:extLst>
      <p:ext uri="{BB962C8B-B14F-4D97-AF65-F5344CB8AC3E}">
        <p14:creationId xmlns:p14="http://schemas.microsoft.com/office/powerpoint/2010/main" val="264106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9</a:t>
            </a:fld>
            <a:endParaRPr lang="zh-CN" altLang="en-US"/>
          </a:p>
        </p:txBody>
      </p:sp>
    </p:spTree>
    <p:extLst>
      <p:ext uri="{BB962C8B-B14F-4D97-AF65-F5344CB8AC3E}">
        <p14:creationId xmlns:p14="http://schemas.microsoft.com/office/powerpoint/2010/main" val="4042429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10</a:t>
            </a:fld>
            <a:endParaRPr lang="zh-CN" altLang="en-US"/>
          </a:p>
        </p:txBody>
      </p:sp>
    </p:spTree>
    <p:extLst>
      <p:ext uri="{BB962C8B-B14F-4D97-AF65-F5344CB8AC3E}">
        <p14:creationId xmlns:p14="http://schemas.microsoft.com/office/powerpoint/2010/main" val="4182575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11</a:t>
            </a:fld>
            <a:endParaRPr lang="zh-CN" altLang="en-US"/>
          </a:p>
        </p:txBody>
      </p:sp>
    </p:spTree>
    <p:extLst>
      <p:ext uri="{BB962C8B-B14F-4D97-AF65-F5344CB8AC3E}">
        <p14:creationId xmlns:p14="http://schemas.microsoft.com/office/powerpoint/2010/main" val="3349373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12</a:t>
            </a:fld>
            <a:endParaRPr lang="zh-CN" altLang="en-US"/>
          </a:p>
        </p:txBody>
      </p:sp>
    </p:spTree>
    <p:extLst>
      <p:ext uri="{BB962C8B-B14F-4D97-AF65-F5344CB8AC3E}">
        <p14:creationId xmlns:p14="http://schemas.microsoft.com/office/powerpoint/2010/main" val="1264633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13</a:t>
            </a:fld>
            <a:endParaRPr lang="zh-CN" altLang="en-US"/>
          </a:p>
        </p:txBody>
      </p:sp>
    </p:spTree>
    <p:extLst>
      <p:ext uri="{BB962C8B-B14F-4D97-AF65-F5344CB8AC3E}">
        <p14:creationId xmlns:p14="http://schemas.microsoft.com/office/powerpoint/2010/main" val="2192845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14</a:t>
            </a:fld>
            <a:endParaRPr lang="zh-CN" altLang="en-US"/>
          </a:p>
        </p:txBody>
      </p:sp>
    </p:spTree>
    <p:extLst>
      <p:ext uri="{BB962C8B-B14F-4D97-AF65-F5344CB8AC3E}">
        <p14:creationId xmlns:p14="http://schemas.microsoft.com/office/powerpoint/2010/main" val="23324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15</a:t>
            </a:fld>
            <a:endParaRPr lang="zh-CN" altLang="en-US"/>
          </a:p>
        </p:txBody>
      </p:sp>
    </p:spTree>
    <p:extLst>
      <p:ext uri="{BB962C8B-B14F-4D97-AF65-F5344CB8AC3E}">
        <p14:creationId xmlns:p14="http://schemas.microsoft.com/office/powerpoint/2010/main" val="617199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16</a:t>
            </a:fld>
            <a:endParaRPr lang="zh-CN" altLang="en-US"/>
          </a:p>
        </p:txBody>
      </p:sp>
    </p:spTree>
    <p:extLst>
      <p:ext uri="{BB962C8B-B14F-4D97-AF65-F5344CB8AC3E}">
        <p14:creationId xmlns:p14="http://schemas.microsoft.com/office/powerpoint/2010/main" val="29859784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17</a:t>
            </a:fld>
            <a:endParaRPr lang="zh-CN" altLang="en-US"/>
          </a:p>
        </p:txBody>
      </p:sp>
    </p:spTree>
    <p:extLst>
      <p:ext uri="{BB962C8B-B14F-4D97-AF65-F5344CB8AC3E}">
        <p14:creationId xmlns:p14="http://schemas.microsoft.com/office/powerpoint/2010/main" val="5272359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18</a:t>
            </a:fld>
            <a:endParaRPr lang="zh-CN" altLang="en-US"/>
          </a:p>
        </p:txBody>
      </p:sp>
    </p:spTree>
    <p:extLst>
      <p:ext uri="{BB962C8B-B14F-4D97-AF65-F5344CB8AC3E}">
        <p14:creationId xmlns:p14="http://schemas.microsoft.com/office/powerpoint/2010/main" val="1216233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19</a:t>
            </a:fld>
            <a:endParaRPr lang="zh-CN" altLang="en-US"/>
          </a:p>
        </p:txBody>
      </p:sp>
    </p:spTree>
    <p:extLst>
      <p:ext uri="{BB962C8B-B14F-4D97-AF65-F5344CB8AC3E}">
        <p14:creationId xmlns:p14="http://schemas.microsoft.com/office/powerpoint/2010/main" val="35246332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20</a:t>
            </a:fld>
            <a:endParaRPr lang="zh-CN" altLang="en-US"/>
          </a:p>
        </p:txBody>
      </p:sp>
    </p:spTree>
    <p:extLst>
      <p:ext uri="{BB962C8B-B14F-4D97-AF65-F5344CB8AC3E}">
        <p14:creationId xmlns:p14="http://schemas.microsoft.com/office/powerpoint/2010/main" val="3088564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21</a:t>
            </a:fld>
            <a:endParaRPr lang="zh-CN" altLang="en-US"/>
          </a:p>
        </p:txBody>
      </p:sp>
    </p:spTree>
    <p:extLst>
      <p:ext uri="{BB962C8B-B14F-4D97-AF65-F5344CB8AC3E}">
        <p14:creationId xmlns:p14="http://schemas.microsoft.com/office/powerpoint/2010/main" val="22338057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22</a:t>
            </a:fld>
            <a:endParaRPr lang="zh-CN" altLang="en-US"/>
          </a:p>
        </p:txBody>
      </p:sp>
    </p:spTree>
    <p:extLst>
      <p:ext uri="{BB962C8B-B14F-4D97-AF65-F5344CB8AC3E}">
        <p14:creationId xmlns:p14="http://schemas.microsoft.com/office/powerpoint/2010/main" val="4137645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23</a:t>
            </a:fld>
            <a:endParaRPr lang="zh-CN" altLang="en-US"/>
          </a:p>
        </p:txBody>
      </p:sp>
    </p:spTree>
    <p:extLst>
      <p:ext uri="{BB962C8B-B14F-4D97-AF65-F5344CB8AC3E}">
        <p14:creationId xmlns:p14="http://schemas.microsoft.com/office/powerpoint/2010/main" val="14122525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24</a:t>
            </a:fld>
            <a:endParaRPr lang="zh-CN" altLang="en-US"/>
          </a:p>
        </p:txBody>
      </p:sp>
    </p:spTree>
    <p:extLst>
      <p:ext uri="{BB962C8B-B14F-4D97-AF65-F5344CB8AC3E}">
        <p14:creationId xmlns:p14="http://schemas.microsoft.com/office/powerpoint/2010/main" val="17070031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25</a:t>
            </a:fld>
            <a:endParaRPr lang="zh-CN" altLang="en-US"/>
          </a:p>
        </p:txBody>
      </p:sp>
    </p:spTree>
    <p:extLst>
      <p:ext uri="{BB962C8B-B14F-4D97-AF65-F5344CB8AC3E}">
        <p14:creationId xmlns:p14="http://schemas.microsoft.com/office/powerpoint/2010/main" val="6039686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26</a:t>
            </a:fld>
            <a:endParaRPr lang="zh-CN" altLang="en-US"/>
          </a:p>
        </p:txBody>
      </p:sp>
    </p:spTree>
    <p:extLst>
      <p:ext uri="{BB962C8B-B14F-4D97-AF65-F5344CB8AC3E}">
        <p14:creationId xmlns:p14="http://schemas.microsoft.com/office/powerpoint/2010/main" val="3437979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27</a:t>
            </a:fld>
            <a:endParaRPr lang="zh-CN" altLang="en-US"/>
          </a:p>
        </p:txBody>
      </p:sp>
    </p:spTree>
    <p:extLst>
      <p:ext uri="{BB962C8B-B14F-4D97-AF65-F5344CB8AC3E}">
        <p14:creationId xmlns:p14="http://schemas.microsoft.com/office/powerpoint/2010/main" val="29655118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28</a:t>
            </a:fld>
            <a:endParaRPr lang="zh-CN" altLang="en-US"/>
          </a:p>
        </p:txBody>
      </p:sp>
    </p:spTree>
    <p:extLst>
      <p:ext uri="{BB962C8B-B14F-4D97-AF65-F5344CB8AC3E}">
        <p14:creationId xmlns:p14="http://schemas.microsoft.com/office/powerpoint/2010/main" val="28129007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29</a:t>
            </a:fld>
            <a:endParaRPr lang="zh-CN" altLang="en-US"/>
          </a:p>
        </p:txBody>
      </p:sp>
    </p:spTree>
    <p:extLst>
      <p:ext uri="{BB962C8B-B14F-4D97-AF65-F5344CB8AC3E}">
        <p14:creationId xmlns:p14="http://schemas.microsoft.com/office/powerpoint/2010/main" val="20360650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30</a:t>
            </a:fld>
            <a:endParaRPr lang="zh-CN" altLang="en-US"/>
          </a:p>
        </p:txBody>
      </p:sp>
    </p:spTree>
    <p:extLst>
      <p:ext uri="{BB962C8B-B14F-4D97-AF65-F5344CB8AC3E}">
        <p14:creationId xmlns:p14="http://schemas.microsoft.com/office/powerpoint/2010/main" val="41116698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31</a:t>
            </a:fld>
            <a:endParaRPr lang="zh-CN" altLang="en-US"/>
          </a:p>
        </p:txBody>
      </p:sp>
    </p:spTree>
    <p:extLst>
      <p:ext uri="{BB962C8B-B14F-4D97-AF65-F5344CB8AC3E}">
        <p14:creationId xmlns:p14="http://schemas.microsoft.com/office/powerpoint/2010/main" val="40262687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32</a:t>
            </a:fld>
            <a:endParaRPr lang="zh-CN" altLang="en-US"/>
          </a:p>
        </p:txBody>
      </p:sp>
    </p:spTree>
    <p:extLst>
      <p:ext uri="{BB962C8B-B14F-4D97-AF65-F5344CB8AC3E}">
        <p14:creationId xmlns:p14="http://schemas.microsoft.com/office/powerpoint/2010/main" val="2929587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33</a:t>
            </a:fld>
            <a:endParaRPr lang="zh-CN" altLang="en-US"/>
          </a:p>
        </p:txBody>
      </p:sp>
    </p:spTree>
    <p:extLst>
      <p:ext uri="{BB962C8B-B14F-4D97-AF65-F5344CB8AC3E}">
        <p14:creationId xmlns:p14="http://schemas.microsoft.com/office/powerpoint/2010/main" val="412455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34</a:t>
            </a:fld>
            <a:endParaRPr lang="zh-CN" altLang="en-US"/>
          </a:p>
        </p:txBody>
      </p:sp>
    </p:spTree>
    <p:extLst>
      <p:ext uri="{BB962C8B-B14F-4D97-AF65-F5344CB8AC3E}">
        <p14:creationId xmlns:p14="http://schemas.microsoft.com/office/powerpoint/2010/main" val="25051139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35</a:t>
            </a:fld>
            <a:endParaRPr lang="zh-CN" altLang="en-US"/>
          </a:p>
        </p:txBody>
      </p:sp>
    </p:spTree>
    <p:extLst>
      <p:ext uri="{BB962C8B-B14F-4D97-AF65-F5344CB8AC3E}">
        <p14:creationId xmlns:p14="http://schemas.microsoft.com/office/powerpoint/2010/main" val="37539912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36</a:t>
            </a:fld>
            <a:endParaRPr lang="zh-CN" altLang="en-US"/>
          </a:p>
        </p:txBody>
      </p:sp>
    </p:spTree>
    <p:extLst>
      <p:ext uri="{BB962C8B-B14F-4D97-AF65-F5344CB8AC3E}">
        <p14:creationId xmlns:p14="http://schemas.microsoft.com/office/powerpoint/2010/main" val="15575104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37</a:t>
            </a:fld>
            <a:endParaRPr lang="zh-CN" altLang="en-US"/>
          </a:p>
        </p:txBody>
      </p:sp>
    </p:spTree>
    <p:extLst>
      <p:ext uri="{BB962C8B-B14F-4D97-AF65-F5344CB8AC3E}">
        <p14:creationId xmlns:p14="http://schemas.microsoft.com/office/powerpoint/2010/main" val="21870234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38</a:t>
            </a:fld>
            <a:endParaRPr lang="zh-CN" altLang="en-US"/>
          </a:p>
        </p:txBody>
      </p:sp>
    </p:spTree>
    <p:extLst>
      <p:ext uri="{BB962C8B-B14F-4D97-AF65-F5344CB8AC3E}">
        <p14:creationId xmlns:p14="http://schemas.microsoft.com/office/powerpoint/2010/main" val="37539480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39</a:t>
            </a:fld>
            <a:endParaRPr lang="zh-CN" altLang="en-US"/>
          </a:p>
        </p:txBody>
      </p:sp>
    </p:spTree>
    <p:extLst>
      <p:ext uri="{BB962C8B-B14F-4D97-AF65-F5344CB8AC3E}">
        <p14:creationId xmlns:p14="http://schemas.microsoft.com/office/powerpoint/2010/main" val="41997062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40</a:t>
            </a:fld>
            <a:endParaRPr lang="zh-CN" altLang="en-US"/>
          </a:p>
        </p:txBody>
      </p:sp>
    </p:spTree>
    <p:extLst>
      <p:ext uri="{BB962C8B-B14F-4D97-AF65-F5344CB8AC3E}">
        <p14:creationId xmlns:p14="http://schemas.microsoft.com/office/powerpoint/2010/main" val="13582229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6B760-ED78-4A51-B498-1020B7756F93}" type="slidenum">
              <a:rPr lang="zh-CN" altLang="en-US" smtClean="0"/>
              <a:t>41</a:t>
            </a:fld>
            <a:endParaRPr lang="zh-CN" altLang="en-US"/>
          </a:p>
        </p:txBody>
      </p:sp>
    </p:spTree>
    <p:extLst>
      <p:ext uri="{BB962C8B-B14F-4D97-AF65-F5344CB8AC3E}">
        <p14:creationId xmlns:p14="http://schemas.microsoft.com/office/powerpoint/2010/main" val="32232315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42</a:t>
            </a:fld>
            <a:endParaRPr lang="zh-CN" altLang="en-US"/>
          </a:p>
        </p:txBody>
      </p:sp>
    </p:spTree>
    <p:extLst>
      <p:ext uri="{BB962C8B-B14F-4D97-AF65-F5344CB8AC3E}">
        <p14:creationId xmlns:p14="http://schemas.microsoft.com/office/powerpoint/2010/main" val="3620515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953EC41-84DF-491B-B98A-83DC6431517C}"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7D8B00-C537-4352-969D-5C753677A31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53EC41-84DF-491B-B98A-83DC6431517C}"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7D8B00-C537-4352-969D-5C753677A31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0953EC41-84DF-491B-B98A-83DC6431517C}"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7D8B00-C537-4352-969D-5C753677A31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953EC41-84DF-491B-B98A-83DC6431517C}" type="datetimeFigureOut">
              <a:rPr lang="zh-CN" altLang="en-US" smtClean="0"/>
              <a:t>2018/3/30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7D8B00-C537-4352-969D-5C753677A31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953EC41-84DF-491B-B98A-83DC6431517C}" type="datetimeFigureOut">
              <a:rPr lang="zh-CN" altLang="en-US" smtClean="0"/>
              <a:t>2018/3/30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E7D8B00-C537-4352-969D-5C753677A31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953EC41-84DF-491B-B98A-83DC6431517C}" type="datetimeFigureOut">
              <a:rPr lang="zh-CN" altLang="en-US" smtClean="0"/>
              <a:t>2018/3/30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E7D8B00-C537-4352-969D-5C753677A31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953EC41-84DF-491B-B98A-83DC6431517C}" type="datetimeFigureOut">
              <a:rPr lang="zh-CN" altLang="en-US" smtClean="0"/>
              <a:t>2018/3/30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7D8B00-C537-4352-969D-5C753677A31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953EC41-84DF-491B-B98A-83DC6431517C}" type="datetimeFigureOut">
              <a:rPr lang="zh-CN" altLang="en-US" smtClean="0"/>
              <a:t>2018/3/30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7D8B00-C537-4352-969D-5C753677A31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953EC41-84DF-491B-B98A-83DC6431517C}" type="datetimeFigureOut">
              <a:rPr lang="zh-CN" altLang="en-US" smtClean="0"/>
              <a:t>2018/3/30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7D8B00-C537-4352-969D-5C753677A31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53EC41-84DF-491B-B98A-83DC6431517C}"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7D8B00-C537-4352-969D-5C753677A31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53EC41-84DF-491B-B98A-83DC6431517C}"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7D8B00-C537-4352-969D-5C753677A31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53EC41-84DF-491B-B98A-83DC6431517C}" type="datetimeFigureOut">
              <a:rPr lang="zh-CN" altLang="en-US" smtClean="0"/>
              <a:t>2018/3/30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7D8B00-C537-4352-969D-5C753677A31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4"/>
          <p:cNvSpPr txBox="1"/>
          <p:nvPr/>
        </p:nvSpPr>
        <p:spPr>
          <a:xfrm>
            <a:off x="1155594" y="472606"/>
            <a:ext cx="3583032" cy="1631216"/>
          </a:xfrm>
          <a:prstGeom prst="rect">
            <a:avLst/>
          </a:prstGeom>
          <a:noFill/>
        </p:spPr>
        <p:txBody>
          <a:bodyPr wrap="none" rtlCol="0">
            <a:spAutoFit/>
          </a:bodyPr>
          <a:lstStyle/>
          <a:p>
            <a:r>
              <a:rPr lang="zh-CN" altLang="en-US" sz="5000" b="1" spc="300" dirty="0" smtClean="0">
                <a:solidFill>
                  <a:srgbClr val="0070C0"/>
                </a:solidFill>
                <a:latin typeface="Nexa Bold" charset="0"/>
                <a:ea typeface="Nexa Bold" charset="0"/>
                <a:cs typeface="Nexa Bold" charset="0"/>
              </a:rPr>
              <a:t>团队建设与</a:t>
            </a:r>
            <a:endParaRPr lang="en-US" altLang="zh-CN" sz="5000" b="1" spc="300" dirty="0" smtClean="0">
              <a:solidFill>
                <a:srgbClr val="0070C0"/>
              </a:solidFill>
              <a:latin typeface="Nexa Bold" charset="0"/>
              <a:ea typeface="Nexa Bold" charset="0"/>
              <a:cs typeface="Nexa Bold" charset="0"/>
            </a:endParaRPr>
          </a:p>
          <a:p>
            <a:r>
              <a:rPr lang="zh-CN" altLang="en-US" sz="5000" b="1" spc="300" dirty="0" smtClean="0">
                <a:solidFill>
                  <a:srgbClr val="0070C0"/>
                </a:solidFill>
                <a:latin typeface="Nexa Bold" charset="0"/>
                <a:ea typeface="Nexa Bold" charset="0"/>
                <a:cs typeface="Nexa Bold" charset="0"/>
              </a:rPr>
              <a:t>管理</a:t>
            </a:r>
            <a:r>
              <a:rPr lang="en-US" altLang="zh-CN" sz="5000" b="1" spc="300" dirty="0" smtClean="0">
                <a:solidFill>
                  <a:srgbClr val="0070C0"/>
                </a:solidFill>
                <a:latin typeface="Nexa Bold" charset="0"/>
                <a:ea typeface="Nexa Bold" charset="0"/>
                <a:cs typeface="Nexa Bold" charset="0"/>
              </a:rPr>
              <a:t>PPT</a:t>
            </a:r>
            <a:endParaRPr lang="zh-CN" altLang="en-US" sz="5000" b="1" spc="300" dirty="0" smtClean="0">
              <a:solidFill>
                <a:srgbClr val="0070C0"/>
              </a:solidFill>
              <a:latin typeface="Nexa Bold" charset="0"/>
              <a:ea typeface="Nexa Bold" charset="0"/>
              <a:cs typeface="Nexa Bold" charset="0"/>
            </a:endParaRPr>
          </a:p>
        </p:txBody>
      </p:sp>
      <p:sp>
        <p:nvSpPr>
          <p:cNvPr id="15" name="Rectangle 17"/>
          <p:cNvSpPr/>
          <p:nvPr/>
        </p:nvSpPr>
        <p:spPr>
          <a:xfrm>
            <a:off x="1099457" y="-559439"/>
            <a:ext cx="3695307" cy="3695307"/>
          </a:xfrm>
          <a:prstGeom prst="rect">
            <a:avLst/>
          </a:prstGeom>
          <a:noFill/>
          <a:ln w="1016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组合 1"/>
          <p:cNvGrpSpPr/>
          <p:nvPr/>
        </p:nvGrpSpPr>
        <p:grpSpPr>
          <a:xfrm>
            <a:off x="4976390" y="868102"/>
            <a:ext cx="9085780" cy="5204315"/>
            <a:chOff x="4976390" y="868102"/>
            <a:chExt cx="9085780" cy="5204315"/>
          </a:xfrm>
        </p:grpSpPr>
        <p:grpSp>
          <p:nvGrpSpPr>
            <p:cNvPr id="4" name="Group 1"/>
            <p:cNvGrpSpPr/>
            <p:nvPr/>
          </p:nvGrpSpPr>
          <p:grpSpPr>
            <a:xfrm>
              <a:off x="4976390" y="868102"/>
              <a:ext cx="9085780" cy="5204315"/>
              <a:chOff x="2007321" y="1438226"/>
              <a:chExt cx="8493758" cy="4865206"/>
            </a:xfrm>
          </p:grpSpPr>
          <p:sp>
            <p:nvSpPr>
              <p:cNvPr id="5" name="Freeform 2"/>
              <p:cNvSpPr/>
              <p:nvPr/>
            </p:nvSpPr>
            <p:spPr bwMode="auto">
              <a:xfrm>
                <a:off x="2007321" y="6114631"/>
                <a:ext cx="4278336" cy="188801"/>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p:spPr>
            <p:txBody>
              <a:bodyPr vert="horz" wrap="square" lIns="91440" tIns="45720" rIns="91440" bIns="45720" numCol="1" anchor="t" anchorCtr="0" compatLnSpc="1"/>
              <a:lstStyle/>
              <a:p>
                <a:endParaRPr lang="id-ID" kern="1200">
                  <a:latin typeface="Roboto Light"/>
                </a:endParaRPr>
              </a:p>
            </p:txBody>
          </p:sp>
          <p:sp>
            <p:nvSpPr>
              <p:cNvPr id="6" name="Freeform 3"/>
              <p:cNvSpPr/>
              <p:nvPr/>
            </p:nvSpPr>
            <p:spPr bwMode="auto">
              <a:xfrm>
                <a:off x="6222740" y="6114631"/>
                <a:ext cx="4278336" cy="188801"/>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p:spPr>
            <p:txBody>
              <a:bodyPr vert="horz" wrap="square" lIns="91440" tIns="45720" rIns="91440" bIns="45720" numCol="1" anchor="t" anchorCtr="0" compatLnSpc="1"/>
              <a:lstStyle/>
              <a:p>
                <a:endParaRPr lang="id-ID" kern="1200">
                  <a:latin typeface="Roboto Light"/>
                </a:endParaRPr>
              </a:p>
            </p:txBody>
          </p:sp>
          <p:sp>
            <p:nvSpPr>
              <p:cNvPr id="7" name="Freeform 4"/>
              <p:cNvSpPr/>
              <p:nvPr/>
            </p:nvSpPr>
            <p:spPr bwMode="auto">
              <a:xfrm>
                <a:off x="2868796" y="1438226"/>
                <a:ext cx="6838568" cy="4666723"/>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tx1">
                  <a:lumMod val="75000"/>
                  <a:lumOff val="25000"/>
                </a:schemeClr>
              </a:solidFill>
              <a:ln w="31750">
                <a:solidFill>
                  <a:schemeClr val="bg1">
                    <a:lumMod val="75000"/>
                  </a:schemeClr>
                </a:solidFill>
              </a:ln>
            </p:spPr>
            <p:txBody>
              <a:bodyPr vert="horz" wrap="square" lIns="91440" tIns="45720" rIns="91440" bIns="45720" numCol="1" anchor="t" anchorCtr="0" compatLnSpc="1"/>
              <a:lstStyle/>
              <a:p>
                <a:endParaRPr lang="id-ID" kern="1200">
                  <a:latin typeface="Roboto Light"/>
                </a:endParaRPr>
              </a:p>
            </p:txBody>
          </p:sp>
          <p:sp>
            <p:nvSpPr>
              <p:cNvPr id="8" name="Rectangle 5"/>
              <p:cNvSpPr>
                <a:spLocks noChangeArrowheads="1"/>
              </p:cNvSpPr>
              <p:nvPr/>
            </p:nvSpPr>
            <p:spPr bwMode="auto">
              <a:xfrm>
                <a:off x="2007321" y="6037175"/>
                <a:ext cx="8493758" cy="154911"/>
              </a:xfrm>
              <a:prstGeom prst="rect">
                <a:avLst/>
              </a:prstGeom>
              <a:solidFill>
                <a:schemeClr val="bg1">
                  <a:lumMod val="95000"/>
                </a:schemeClr>
              </a:solidFill>
              <a:ln>
                <a:noFill/>
              </a:ln>
            </p:spPr>
            <p:txBody>
              <a:bodyPr vert="horz" wrap="square" lIns="91440" tIns="45720" rIns="91440" bIns="45720" numCol="1" anchor="t" anchorCtr="0" compatLnSpc="1"/>
              <a:lstStyle/>
              <a:p>
                <a:endParaRPr lang="id-ID" kern="1200">
                  <a:latin typeface="Roboto Light"/>
                </a:endParaRPr>
              </a:p>
            </p:txBody>
          </p:sp>
          <p:sp>
            <p:nvSpPr>
              <p:cNvPr id="9" name="Freeform 6"/>
              <p:cNvSpPr/>
              <p:nvPr/>
            </p:nvSpPr>
            <p:spPr bwMode="auto">
              <a:xfrm>
                <a:off x="5641969" y="6037175"/>
                <a:ext cx="1219616" cy="87138"/>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p:spPr>
            <p:txBody>
              <a:bodyPr vert="horz" wrap="square" lIns="91440" tIns="45720" rIns="91440" bIns="45720" numCol="1" anchor="t" anchorCtr="0" compatLnSpc="1"/>
              <a:lstStyle/>
              <a:p>
                <a:endParaRPr lang="id-ID" kern="1200">
                  <a:latin typeface="Roboto Light"/>
                </a:endParaRPr>
              </a:p>
            </p:txBody>
          </p:sp>
          <p:sp>
            <p:nvSpPr>
              <p:cNvPr id="10" name="Rectangle 7"/>
              <p:cNvSpPr>
                <a:spLocks noChangeArrowheads="1"/>
              </p:cNvSpPr>
              <p:nvPr/>
            </p:nvSpPr>
            <p:spPr bwMode="auto">
              <a:xfrm>
                <a:off x="3096263" y="1733529"/>
                <a:ext cx="6383628" cy="4032554"/>
              </a:xfrm>
              <a:prstGeom prst="rect">
                <a:avLst/>
              </a:prstGeom>
              <a:solidFill>
                <a:schemeClr val="bg1">
                  <a:lumMod val="95000"/>
                </a:schemeClr>
              </a:solidFill>
              <a:ln>
                <a:noFill/>
              </a:ln>
            </p:spPr>
            <p:txBody>
              <a:bodyPr vert="horz" wrap="square" lIns="91440" tIns="45720" rIns="91440" bIns="45720" numCol="1" anchor="t" anchorCtr="0" compatLnSpc="1"/>
              <a:lstStyle/>
              <a:p>
                <a:endParaRPr lang="id-ID" kern="1200">
                  <a:latin typeface="Roboto Light"/>
                </a:endParaRPr>
              </a:p>
            </p:txBody>
          </p:sp>
          <p:sp>
            <p:nvSpPr>
              <p:cNvPr id="11" name="Oval 8"/>
              <p:cNvSpPr/>
              <p:nvPr/>
            </p:nvSpPr>
            <p:spPr>
              <a:xfrm>
                <a:off x="6251777" y="1546335"/>
                <a:ext cx="79086" cy="7908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图片占位符 10"/>
            <p:cNvPicPr>
              <a:picLocks noChangeAspect="1"/>
            </p:cNvPicPr>
            <p:nvPr/>
          </p:nvPicPr>
          <p:blipFill>
            <a:blip r:embed="rId5" cstate="print">
              <a:extLst>
                <a:ext uri="{28A0092B-C50C-407E-A947-70E740481C1C}">
                  <a14:useLocalDpi xmlns:a14="http://schemas.microsoft.com/office/drawing/2010/main" val="0"/>
                </a:ext>
              </a:extLst>
            </a:blip>
            <a:srcRect t="2680" b="2680"/>
            <a:stretch>
              <a:fillRect/>
            </a:stretch>
          </p:blipFill>
          <p:spPr>
            <a:xfrm>
              <a:off x="6141231" y="1183988"/>
              <a:ext cx="6828572" cy="4313626"/>
            </a:xfrm>
            <a:prstGeom prst="rect">
              <a:avLst/>
            </a:prstGeom>
          </p:spPr>
        </p:pic>
      </p:grpSp>
      <p:sp>
        <p:nvSpPr>
          <p:cNvPr id="19" name="矩形 18"/>
          <p:cNvSpPr/>
          <p:nvPr/>
        </p:nvSpPr>
        <p:spPr>
          <a:xfrm>
            <a:off x="1179352" y="2016800"/>
            <a:ext cx="3284874" cy="553998"/>
          </a:xfrm>
          <a:prstGeom prst="rect">
            <a:avLst/>
          </a:prstGeom>
        </p:spPr>
        <p:txBody>
          <a:bodyPr wrap="none">
            <a:spAutoFit/>
          </a:bodyPr>
          <a:lstStyle/>
          <a:p>
            <a:r>
              <a:rPr lang="en-US" altLang="zh-CN" sz="3000" i="0" dirty="0" smtClean="0">
                <a:solidFill>
                  <a:schemeClr val="bg1">
                    <a:lumMod val="65000"/>
                  </a:schemeClr>
                </a:solidFill>
                <a:effectLst/>
                <a:latin typeface="Arial" panose="020B0604020202020204" pitchFamily="34" charset="0"/>
              </a:rPr>
              <a:t>TEAM BUILDING </a:t>
            </a:r>
            <a:endParaRPr lang="zh-CN" altLang="en-US" sz="3000" dirty="0">
              <a:solidFill>
                <a:schemeClr val="bg1">
                  <a:lumMod val="65000"/>
                </a:schemeClr>
              </a:solidFill>
            </a:endParaRPr>
          </a:p>
        </p:txBody>
      </p:sp>
      <p:pic>
        <p:nvPicPr>
          <p:cNvPr id="18" name="Alan Walker - Spectr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06438" y="600075"/>
            <a:ext cx="609600" cy="609600"/>
          </a:xfrm>
          <a:prstGeom prst="rect">
            <a:avLst/>
          </a:prstGeom>
        </p:spPr>
      </p:pic>
      <p:sp>
        <p:nvSpPr>
          <p:cNvPr id="20" name="TextBox 65"/>
          <p:cNvSpPr txBox="1"/>
          <p:nvPr/>
        </p:nvSpPr>
        <p:spPr>
          <a:xfrm>
            <a:off x="5960175" y="8752074"/>
            <a:ext cx="857927" cy="362087"/>
          </a:xfrm>
          <a:prstGeom prst="rect">
            <a:avLst/>
          </a:prstGeom>
          <a:noFill/>
        </p:spPr>
        <p:txBody>
          <a:bodyPr wrap="none" rtlCol="0">
            <a:spAutoFit/>
          </a:bodyPr>
          <a:lstStyle/>
          <a:p>
            <a:r>
              <a:rPr lang="zh-CN" altLang="en-US" sz="1755" dirty="0"/>
              <a:t>延时符</a:t>
            </a: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heel(1)">
                                      <p:cBhvr>
                                        <p:cTn id="16" dur="2000"/>
                                        <p:tgtEl>
                                          <p:spTgt spid="15"/>
                                        </p:tgtEl>
                                      </p:cBhvr>
                                    </p:animEffect>
                                  </p:childTnLst>
                                </p:cTn>
                              </p:par>
                            </p:childTnLst>
                          </p:cTn>
                        </p:par>
                        <p:par>
                          <p:cTn id="17" fill="hold">
                            <p:stCondLst>
                              <p:cond delay="3000"/>
                            </p:stCondLst>
                            <p:childTnLst>
                              <p:par>
                                <p:cTn id="18" presetID="49" presetClass="entr" presetSubtype="0" decel="10000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 calcmode="lin" valueType="num">
                                      <p:cBhvr>
                                        <p:cTn id="22" dur="500" fill="hold"/>
                                        <p:tgtEl>
                                          <p:spTgt spid="12"/>
                                        </p:tgtEl>
                                        <p:attrNameLst>
                                          <p:attrName>style.rotation</p:attrName>
                                        </p:attrNameLst>
                                      </p:cBhvr>
                                      <p:tavLst>
                                        <p:tav tm="0">
                                          <p:val>
                                            <p:fltVal val="360"/>
                                          </p:val>
                                        </p:tav>
                                        <p:tav tm="100000">
                                          <p:val>
                                            <p:fltVal val="0"/>
                                          </p:val>
                                        </p:tav>
                                      </p:tavLst>
                                    </p:anim>
                                    <p:animEffect transition="in" filter="fade">
                                      <p:cBhvr>
                                        <p:cTn id="23" dur="500"/>
                                        <p:tgtEl>
                                          <p:spTgt spid="12"/>
                                        </p:tgtEl>
                                      </p:cBhvr>
                                    </p:animEffect>
                                  </p:childTnLst>
                                </p:cTn>
                              </p:par>
                            </p:childTnLst>
                          </p:cTn>
                        </p:par>
                        <p:par>
                          <p:cTn id="24" fill="hold">
                            <p:stCondLst>
                              <p:cond delay="3500"/>
                            </p:stCondLst>
                            <p:childTnLst>
                              <p:par>
                                <p:cTn id="25" presetID="10" presetClass="entr" presetSubtype="0" fill="hold" nodeType="afterEffect">
                                  <p:stCondLst>
                                    <p:cond delay="0"/>
                                  </p:stCondLst>
                                  <p:childTnLst>
                                    <p:set>
                                      <p:cBhvr>
                                        <p:cTn id="26" dur="1" fill="hold">
                                          <p:stCondLst>
                                            <p:cond delay="0"/>
                                          </p:stCondLst>
                                        </p:cTn>
                                        <p:tgtEl>
                                          <p:spTgt spid="19">
                                            <p:txEl>
                                              <p:pRg st="0" end="0"/>
                                            </p:txEl>
                                          </p:spTgt>
                                        </p:tgtEl>
                                        <p:attrNameLst>
                                          <p:attrName>style.visibility</p:attrName>
                                        </p:attrNameLst>
                                      </p:cBhvr>
                                      <p:to>
                                        <p:strVal val="visible"/>
                                      </p:to>
                                    </p:set>
                                    <p:animEffect transition="in" filter="fade">
                                      <p:cBhvr>
                                        <p:cTn id="27" dur="500"/>
                                        <p:tgtEl>
                                          <p:spTgt spid="19">
                                            <p:txEl>
                                              <p:pRg st="0" end="0"/>
                                            </p:txEl>
                                          </p:spTgt>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remove" display="0">
                  <p:stCondLst>
                    <p:cond delay="indefinite"/>
                  </p:stCondLst>
                  <p:endCondLst>
                    <p:cond evt="onStopAudio" delay="0">
                      <p:tgtEl>
                        <p:sldTgt/>
                      </p:tgtEl>
                    </p:cond>
                  </p:endCondLst>
                </p:cTn>
                <p:tgtEl>
                  <p:spTgt spid="18"/>
                </p:tgtEl>
              </p:cMediaNode>
            </p:audio>
          </p:childTnLst>
        </p:cTn>
      </p:par>
    </p:tnLst>
    <p:bldLst>
      <p:bldP spid="12" grpId="0"/>
      <p:bldP spid="15" grpId="0" animBg="1"/>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bwMode="auto">
          <a:xfrm>
            <a:off x="797847" y="2456824"/>
            <a:ext cx="1788462" cy="1813303"/>
          </a:xfrm>
          <a:custGeom>
            <a:avLst/>
            <a:gdLst/>
            <a:ahLst/>
            <a:cxnLst/>
            <a:rect l="l" t="t" r="r" b="b"/>
            <a:pathLst>
              <a:path w="3240360" h="3285366">
                <a:moveTo>
                  <a:pt x="1620179" y="0"/>
                </a:moveTo>
                <a:cubicBezTo>
                  <a:pt x="1993013" y="0"/>
                  <a:pt x="2295255" y="302242"/>
                  <a:pt x="2295255" y="675076"/>
                </a:cubicBezTo>
                <a:lnTo>
                  <a:pt x="3211699" y="675076"/>
                </a:lnTo>
                <a:cubicBezTo>
                  <a:pt x="3227528" y="675076"/>
                  <a:pt x="3240360" y="687908"/>
                  <a:pt x="3240360" y="703737"/>
                </a:cubicBezTo>
                <a:lnTo>
                  <a:pt x="3240360" y="3256705"/>
                </a:lnTo>
                <a:cubicBezTo>
                  <a:pt x="3240360" y="3272534"/>
                  <a:pt x="3227528" y="3285366"/>
                  <a:pt x="3211699" y="3285366"/>
                </a:cubicBezTo>
                <a:lnTo>
                  <a:pt x="28661" y="3285366"/>
                </a:lnTo>
                <a:cubicBezTo>
                  <a:pt x="12832" y="3285366"/>
                  <a:pt x="0" y="3272534"/>
                  <a:pt x="0" y="3256705"/>
                </a:cubicBezTo>
                <a:lnTo>
                  <a:pt x="0" y="703737"/>
                </a:lnTo>
                <a:cubicBezTo>
                  <a:pt x="0" y="687908"/>
                  <a:pt x="12832" y="675076"/>
                  <a:pt x="28661" y="675076"/>
                </a:cubicBezTo>
                <a:lnTo>
                  <a:pt x="945103" y="675076"/>
                </a:lnTo>
                <a:cubicBezTo>
                  <a:pt x="945103" y="302242"/>
                  <a:pt x="1247345" y="0"/>
                  <a:pt x="1620179" y="0"/>
                </a:cubicBezTo>
                <a:close/>
              </a:path>
            </a:pathLst>
          </a:custGeom>
          <a:solidFill>
            <a:schemeClr val="accent1"/>
          </a:solidFill>
          <a:ln>
            <a:noFill/>
          </a:ln>
          <a:effectLst/>
        </p:spPr>
        <p:txBody>
          <a:bodyPr lIns="0" tIns="0" rIns="0" bIns="0" rtlCol="0" anchor="ctr"/>
          <a:lstStyle/>
          <a:p>
            <a:pPr algn="ctr"/>
            <a:endParaRPr lang="es-SV" sz="900">
              <a:solidFill>
                <a:schemeClr val="bg1"/>
              </a:solidFill>
            </a:endParaRPr>
          </a:p>
        </p:txBody>
      </p:sp>
      <p:sp>
        <p:nvSpPr>
          <p:cNvPr id="5" name="3 Rectángulo redondeado"/>
          <p:cNvSpPr/>
          <p:nvPr/>
        </p:nvSpPr>
        <p:spPr bwMode="auto">
          <a:xfrm rot="10800000">
            <a:off x="2586309" y="2829419"/>
            <a:ext cx="1788462" cy="1813303"/>
          </a:xfrm>
          <a:custGeom>
            <a:avLst/>
            <a:gdLst/>
            <a:ahLst/>
            <a:cxnLst/>
            <a:rect l="l" t="t" r="r" b="b"/>
            <a:pathLst>
              <a:path w="3240360" h="3285366">
                <a:moveTo>
                  <a:pt x="1620179" y="0"/>
                </a:moveTo>
                <a:cubicBezTo>
                  <a:pt x="1993013" y="0"/>
                  <a:pt x="2295255" y="302242"/>
                  <a:pt x="2295255" y="675076"/>
                </a:cubicBezTo>
                <a:lnTo>
                  <a:pt x="3211699" y="675076"/>
                </a:lnTo>
                <a:cubicBezTo>
                  <a:pt x="3227528" y="675076"/>
                  <a:pt x="3240360" y="687908"/>
                  <a:pt x="3240360" y="703737"/>
                </a:cubicBezTo>
                <a:lnTo>
                  <a:pt x="3240360" y="3256705"/>
                </a:lnTo>
                <a:cubicBezTo>
                  <a:pt x="3240360" y="3272534"/>
                  <a:pt x="3227528" y="3285366"/>
                  <a:pt x="3211699" y="3285366"/>
                </a:cubicBezTo>
                <a:lnTo>
                  <a:pt x="28661" y="3285366"/>
                </a:lnTo>
                <a:cubicBezTo>
                  <a:pt x="12832" y="3285366"/>
                  <a:pt x="0" y="3272534"/>
                  <a:pt x="0" y="3256705"/>
                </a:cubicBezTo>
                <a:lnTo>
                  <a:pt x="0" y="703737"/>
                </a:lnTo>
                <a:cubicBezTo>
                  <a:pt x="0" y="687908"/>
                  <a:pt x="12832" y="675076"/>
                  <a:pt x="28661" y="675076"/>
                </a:cubicBezTo>
                <a:lnTo>
                  <a:pt x="945103" y="675076"/>
                </a:lnTo>
                <a:cubicBezTo>
                  <a:pt x="945103" y="302242"/>
                  <a:pt x="1247345" y="0"/>
                  <a:pt x="1620179" y="0"/>
                </a:cubicBezTo>
                <a:close/>
              </a:path>
            </a:pathLst>
          </a:custGeom>
          <a:solidFill>
            <a:schemeClr val="accent2"/>
          </a:solidFill>
          <a:ln>
            <a:noFill/>
          </a:ln>
          <a:effectLst/>
        </p:spPr>
        <p:txBody>
          <a:bodyPr lIns="0" tIns="0" rIns="0" bIns="0" rtlCol="0" anchor="ctr"/>
          <a:lstStyle/>
          <a:p>
            <a:pPr algn="ctr"/>
            <a:endParaRPr lang="es-SV" sz="900">
              <a:solidFill>
                <a:schemeClr val="bg1"/>
              </a:solidFill>
            </a:endParaRPr>
          </a:p>
        </p:txBody>
      </p:sp>
      <p:sp>
        <p:nvSpPr>
          <p:cNvPr id="6" name="3 Rectángulo redondeado"/>
          <p:cNvSpPr/>
          <p:nvPr/>
        </p:nvSpPr>
        <p:spPr bwMode="auto">
          <a:xfrm>
            <a:off x="4374772" y="2459754"/>
            <a:ext cx="1788462" cy="1813303"/>
          </a:xfrm>
          <a:custGeom>
            <a:avLst/>
            <a:gdLst/>
            <a:ahLst/>
            <a:cxnLst/>
            <a:rect l="l" t="t" r="r" b="b"/>
            <a:pathLst>
              <a:path w="3240360" h="3285366">
                <a:moveTo>
                  <a:pt x="1620179" y="0"/>
                </a:moveTo>
                <a:cubicBezTo>
                  <a:pt x="1993013" y="0"/>
                  <a:pt x="2295255" y="302242"/>
                  <a:pt x="2295255" y="675076"/>
                </a:cubicBezTo>
                <a:lnTo>
                  <a:pt x="3211699" y="675076"/>
                </a:lnTo>
                <a:cubicBezTo>
                  <a:pt x="3227528" y="675076"/>
                  <a:pt x="3240360" y="687908"/>
                  <a:pt x="3240360" y="703737"/>
                </a:cubicBezTo>
                <a:lnTo>
                  <a:pt x="3240360" y="3256705"/>
                </a:lnTo>
                <a:cubicBezTo>
                  <a:pt x="3240360" y="3272534"/>
                  <a:pt x="3227528" y="3285366"/>
                  <a:pt x="3211699" y="3285366"/>
                </a:cubicBezTo>
                <a:lnTo>
                  <a:pt x="28661" y="3285366"/>
                </a:lnTo>
                <a:cubicBezTo>
                  <a:pt x="12832" y="3285366"/>
                  <a:pt x="0" y="3272534"/>
                  <a:pt x="0" y="3256705"/>
                </a:cubicBezTo>
                <a:lnTo>
                  <a:pt x="0" y="703737"/>
                </a:lnTo>
                <a:cubicBezTo>
                  <a:pt x="0" y="687908"/>
                  <a:pt x="12832" y="675076"/>
                  <a:pt x="28661" y="675076"/>
                </a:cubicBezTo>
                <a:lnTo>
                  <a:pt x="945103" y="675076"/>
                </a:lnTo>
                <a:cubicBezTo>
                  <a:pt x="945103" y="302242"/>
                  <a:pt x="1247345" y="0"/>
                  <a:pt x="1620179" y="0"/>
                </a:cubicBezTo>
                <a:close/>
              </a:path>
            </a:pathLst>
          </a:custGeom>
          <a:solidFill>
            <a:schemeClr val="accent3"/>
          </a:solidFill>
          <a:ln>
            <a:noFill/>
          </a:ln>
          <a:effectLst/>
        </p:spPr>
        <p:txBody>
          <a:bodyPr lIns="0" tIns="0" rIns="0" bIns="0" rtlCol="0" anchor="ctr"/>
          <a:lstStyle/>
          <a:p>
            <a:pPr algn="ctr"/>
            <a:endParaRPr lang="es-SV" sz="900">
              <a:solidFill>
                <a:schemeClr val="bg1"/>
              </a:solidFill>
            </a:endParaRPr>
          </a:p>
        </p:txBody>
      </p:sp>
      <p:sp>
        <p:nvSpPr>
          <p:cNvPr id="7" name="3 Rectángulo redondeado"/>
          <p:cNvSpPr/>
          <p:nvPr/>
        </p:nvSpPr>
        <p:spPr bwMode="auto">
          <a:xfrm rot="10800000">
            <a:off x="6163235" y="2832351"/>
            <a:ext cx="1788462" cy="1813303"/>
          </a:xfrm>
          <a:custGeom>
            <a:avLst/>
            <a:gdLst/>
            <a:ahLst/>
            <a:cxnLst/>
            <a:rect l="l" t="t" r="r" b="b"/>
            <a:pathLst>
              <a:path w="3240360" h="3285366">
                <a:moveTo>
                  <a:pt x="1620179" y="0"/>
                </a:moveTo>
                <a:cubicBezTo>
                  <a:pt x="1993013" y="0"/>
                  <a:pt x="2295255" y="302242"/>
                  <a:pt x="2295255" y="675076"/>
                </a:cubicBezTo>
                <a:lnTo>
                  <a:pt x="3211699" y="675076"/>
                </a:lnTo>
                <a:cubicBezTo>
                  <a:pt x="3227528" y="675076"/>
                  <a:pt x="3240360" y="687908"/>
                  <a:pt x="3240360" y="703737"/>
                </a:cubicBezTo>
                <a:lnTo>
                  <a:pt x="3240360" y="3256705"/>
                </a:lnTo>
                <a:cubicBezTo>
                  <a:pt x="3240360" y="3272534"/>
                  <a:pt x="3227528" y="3285366"/>
                  <a:pt x="3211699" y="3285366"/>
                </a:cubicBezTo>
                <a:lnTo>
                  <a:pt x="28661" y="3285366"/>
                </a:lnTo>
                <a:cubicBezTo>
                  <a:pt x="12832" y="3285366"/>
                  <a:pt x="0" y="3272534"/>
                  <a:pt x="0" y="3256705"/>
                </a:cubicBezTo>
                <a:lnTo>
                  <a:pt x="0" y="703737"/>
                </a:lnTo>
                <a:cubicBezTo>
                  <a:pt x="0" y="687908"/>
                  <a:pt x="12832" y="675076"/>
                  <a:pt x="28661" y="675076"/>
                </a:cubicBezTo>
                <a:lnTo>
                  <a:pt x="945103" y="675076"/>
                </a:lnTo>
                <a:cubicBezTo>
                  <a:pt x="945103" y="302242"/>
                  <a:pt x="1247345" y="0"/>
                  <a:pt x="1620179" y="0"/>
                </a:cubicBezTo>
                <a:close/>
              </a:path>
            </a:pathLst>
          </a:custGeom>
          <a:solidFill>
            <a:schemeClr val="accent4"/>
          </a:solidFill>
          <a:ln>
            <a:noFill/>
          </a:ln>
          <a:effectLst/>
        </p:spPr>
        <p:txBody>
          <a:bodyPr lIns="0" tIns="0" rIns="0" bIns="0" rtlCol="0" anchor="ctr"/>
          <a:lstStyle/>
          <a:p>
            <a:pPr algn="ctr"/>
            <a:endParaRPr lang="es-SV" sz="900">
              <a:solidFill>
                <a:schemeClr val="bg1"/>
              </a:solidFill>
            </a:endParaRPr>
          </a:p>
        </p:txBody>
      </p:sp>
      <p:sp>
        <p:nvSpPr>
          <p:cNvPr id="8" name="3 Rectángulo redondeado"/>
          <p:cNvSpPr/>
          <p:nvPr/>
        </p:nvSpPr>
        <p:spPr bwMode="auto">
          <a:xfrm>
            <a:off x="7918457" y="2460804"/>
            <a:ext cx="1788462" cy="1813303"/>
          </a:xfrm>
          <a:custGeom>
            <a:avLst/>
            <a:gdLst/>
            <a:ahLst/>
            <a:cxnLst/>
            <a:rect l="l" t="t" r="r" b="b"/>
            <a:pathLst>
              <a:path w="3240360" h="3285366">
                <a:moveTo>
                  <a:pt x="1620179" y="0"/>
                </a:moveTo>
                <a:cubicBezTo>
                  <a:pt x="1993013" y="0"/>
                  <a:pt x="2295255" y="302242"/>
                  <a:pt x="2295255" y="675076"/>
                </a:cubicBezTo>
                <a:lnTo>
                  <a:pt x="3211699" y="675076"/>
                </a:lnTo>
                <a:cubicBezTo>
                  <a:pt x="3227528" y="675076"/>
                  <a:pt x="3240360" y="687908"/>
                  <a:pt x="3240360" y="703737"/>
                </a:cubicBezTo>
                <a:lnTo>
                  <a:pt x="3240360" y="3256705"/>
                </a:lnTo>
                <a:cubicBezTo>
                  <a:pt x="3240360" y="3272534"/>
                  <a:pt x="3227528" y="3285366"/>
                  <a:pt x="3211699" y="3285366"/>
                </a:cubicBezTo>
                <a:lnTo>
                  <a:pt x="28661" y="3285366"/>
                </a:lnTo>
                <a:cubicBezTo>
                  <a:pt x="12832" y="3285366"/>
                  <a:pt x="0" y="3272534"/>
                  <a:pt x="0" y="3256705"/>
                </a:cubicBezTo>
                <a:lnTo>
                  <a:pt x="0" y="703737"/>
                </a:lnTo>
                <a:cubicBezTo>
                  <a:pt x="0" y="687908"/>
                  <a:pt x="12832" y="675076"/>
                  <a:pt x="28661" y="675076"/>
                </a:cubicBezTo>
                <a:lnTo>
                  <a:pt x="945103" y="675076"/>
                </a:lnTo>
                <a:cubicBezTo>
                  <a:pt x="945103" y="302242"/>
                  <a:pt x="1247345" y="0"/>
                  <a:pt x="1620179" y="0"/>
                </a:cubicBezTo>
                <a:close/>
              </a:path>
            </a:pathLst>
          </a:custGeom>
          <a:solidFill>
            <a:schemeClr val="tx1">
              <a:lumMod val="75000"/>
              <a:lumOff val="25000"/>
            </a:schemeClr>
          </a:solidFill>
          <a:ln>
            <a:noFill/>
          </a:ln>
          <a:effectLst/>
        </p:spPr>
        <p:txBody>
          <a:bodyPr lIns="0" tIns="0" rIns="0" bIns="0" rtlCol="0" anchor="ctr"/>
          <a:lstStyle/>
          <a:p>
            <a:pPr algn="ctr"/>
            <a:endParaRPr lang="es-SV" sz="900">
              <a:solidFill>
                <a:schemeClr val="bg1"/>
              </a:solidFill>
            </a:endParaRPr>
          </a:p>
        </p:txBody>
      </p:sp>
      <p:sp>
        <p:nvSpPr>
          <p:cNvPr id="9" name="3 Rectángulo redondeado"/>
          <p:cNvSpPr/>
          <p:nvPr/>
        </p:nvSpPr>
        <p:spPr bwMode="auto">
          <a:xfrm rot="10800000">
            <a:off x="9706921" y="2833399"/>
            <a:ext cx="1788462" cy="1813303"/>
          </a:xfrm>
          <a:custGeom>
            <a:avLst/>
            <a:gdLst/>
            <a:ahLst/>
            <a:cxnLst/>
            <a:rect l="l" t="t" r="r" b="b"/>
            <a:pathLst>
              <a:path w="3240360" h="3285366">
                <a:moveTo>
                  <a:pt x="1620179" y="0"/>
                </a:moveTo>
                <a:cubicBezTo>
                  <a:pt x="1993013" y="0"/>
                  <a:pt x="2295255" y="302242"/>
                  <a:pt x="2295255" y="675076"/>
                </a:cubicBezTo>
                <a:lnTo>
                  <a:pt x="3211699" y="675076"/>
                </a:lnTo>
                <a:cubicBezTo>
                  <a:pt x="3227528" y="675076"/>
                  <a:pt x="3240360" y="687908"/>
                  <a:pt x="3240360" y="703737"/>
                </a:cubicBezTo>
                <a:lnTo>
                  <a:pt x="3240360" y="3256705"/>
                </a:lnTo>
                <a:cubicBezTo>
                  <a:pt x="3240360" y="3272534"/>
                  <a:pt x="3227528" y="3285366"/>
                  <a:pt x="3211699" y="3285366"/>
                </a:cubicBezTo>
                <a:lnTo>
                  <a:pt x="28661" y="3285366"/>
                </a:lnTo>
                <a:cubicBezTo>
                  <a:pt x="12832" y="3285366"/>
                  <a:pt x="0" y="3272534"/>
                  <a:pt x="0" y="3256705"/>
                </a:cubicBezTo>
                <a:lnTo>
                  <a:pt x="0" y="703737"/>
                </a:lnTo>
                <a:cubicBezTo>
                  <a:pt x="0" y="687908"/>
                  <a:pt x="12832" y="675076"/>
                  <a:pt x="28661" y="675076"/>
                </a:cubicBezTo>
                <a:lnTo>
                  <a:pt x="945103" y="675076"/>
                </a:lnTo>
                <a:cubicBezTo>
                  <a:pt x="945103" y="302242"/>
                  <a:pt x="1247345" y="0"/>
                  <a:pt x="1620179" y="0"/>
                </a:cubicBezTo>
                <a:close/>
              </a:path>
            </a:pathLst>
          </a:custGeom>
          <a:solidFill>
            <a:schemeClr val="accent5"/>
          </a:solidFill>
          <a:ln>
            <a:noFill/>
          </a:ln>
          <a:effectLst/>
        </p:spPr>
        <p:txBody>
          <a:bodyPr lIns="0" tIns="0" rIns="0" bIns="0" rtlCol="0" anchor="ctr"/>
          <a:lstStyle/>
          <a:p>
            <a:pPr algn="ctr"/>
            <a:endParaRPr lang="es-SV" sz="900">
              <a:solidFill>
                <a:schemeClr val="bg1"/>
              </a:solidFill>
            </a:endParaRPr>
          </a:p>
        </p:txBody>
      </p:sp>
      <p:grpSp>
        <p:nvGrpSpPr>
          <p:cNvPr id="10" name="7 Grupo"/>
          <p:cNvGrpSpPr>
            <a:grpSpLocks noChangeAspect="1"/>
          </p:cNvGrpSpPr>
          <p:nvPr/>
        </p:nvGrpSpPr>
        <p:grpSpPr>
          <a:xfrm>
            <a:off x="1353644" y="2490838"/>
            <a:ext cx="676868" cy="676814"/>
            <a:chOff x="13700015" y="2693328"/>
            <a:chExt cx="3600703" cy="3600418"/>
          </a:xfrm>
        </p:grpSpPr>
        <p:sp>
          <p:nvSpPr>
            <p:cNvPr id="11" name="4 Elipse"/>
            <p:cNvSpPr/>
            <p:nvPr/>
          </p:nvSpPr>
          <p:spPr>
            <a:xfrm>
              <a:off x="13700015" y="2693328"/>
              <a:ext cx="3600703" cy="3600418"/>
            </a:xfrm>
            <a:prstGeom prst="ellipse">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90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2" name="5 Elipse"/>
            <p:cNvSpPr/>
            <p:nvPr/>
          </p:nvSpPr>
          <p:spPr>
            <a:xfrm>
              <a:off x="14085141" y="3111415"/>
              <a:ext cx="2830451" cy="276424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20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01</a:t>
              </a:r>
              <a:endParaRPr lang="es-MX" sz="30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grpSp>
        <p:nvGrpSpPr>
          <p:cNvPr id="13" name="40 Grupo"/>
          <p:cNvGrpSpPr>
            <a:grpSpLocks noChangeAspect="1"/>
          </p:cNvGrpSpPr>
          <p:nvPr/>
        </p:nvGrpSpPr>
        <p:grpSpPr>
          <a:xfrm>
            <a:off x="3142106" y="3921608"/>
            <a:ext cx="676868" cy="676814"/>
            <a:chOff x="13700015" y="2693328"/>
            <a:chExt cx="3600703" cy="3600418"/>
          </a:xfrm>
        </p:grpSpPr>
        <p:sp>
          <p:nvSpPr>
            <p:cNvPr id="14" name="4 Elipse"/>
            <p:cNvSpPr/>
            <p:nvPr/>
          </p:nvSpPr>
          <p:spPr>
            <a:xfrm>
              <a:off x="13700015" y="2693328"/>
              <a:ext cx="3600703" cy="3600418"/>
            </a:xfrm>
            <a:prstGeom prst="ellipse">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90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5" name="5 Elipse"/>
            <p:cNvSpPr/>
            <p:nvPr/>
          </p:nvSpPr>
          <p:spPr>
            <a:xfrm>
              <a:off x="14085141" y="3111415"/>
              <a:ext cx="2830451" cy="276424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20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02</a:t>
              </a:r>
              <a:endParaRPr lang="es-MX" sz="30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grpSp>
        <p:nvGrpSpPr>
          <p:cNvPr id="16" name="43 Grupo"/>
          <p:cNvGrpSpPr>
            <a:grpSpLocks noChangeAspect="1"/>
          </p:cNvGrpSpPr>
          <p:nvPr/>
        </p:nvGrpSpPr>
        <p:grpSpPr>
          <a:xfrm>
            <a:off x="4930570" y="2490838"/>
            <a:ext cx="676868" cy="676814"/>
            <a:chOff x="13700015" y="2693328"/>
            <a:chExt cx="3600703" cy="3600418"/>
          </a:xfrm>
        </p:grpSpPr>
        <p:sp>
          <p:nvSpPr>
            <p:cNvPr id="17" name="4 Elipse"/>
            <p:cNvSpPr/>
            <p:nvPr/>
          </p:nvSpPr>
          <p:spPr>
            <a:xfrm>
              <a:off x="13700015" y="2693328"/>
              <a:ext cx="3600703" cy="3600418"/>
            </a:xfrm>
            <a:prstGeom prst="ellipse">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90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8" name="5 Elipse"/>
            <p:cNvSpPr/>
            <p:nvPr/>
          </p:nvSpPr>
          <p:spPr>
            <a:xfrm>
              <a:off x="14085141" y="3111415"/>
              <a:ext cx="2830451" cy="276424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20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03</a:t>
              </a:r>
              <a:endParaRPr lang="es-MX" sz="30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grpSp>
        <p:nvGrpSpPr>
          <p:cNvPr id="19" name="46 Grupo"/>
          <p:cNvGrpSpPr>
            <a:grpSpLocks noChangeAspect="1"/>
          </p:cNvGrpSpPr>
          <p:nvPr/>
        </p:nvGrpSpPr>
        <p:grpSpPr>
          <a:xfrm>
            <a:off x="6719032" y="3921608"/>
            <a:ext cx="676868" cy="676814"/>
            <a:chOff x="13700015" y="2693328"/>
            <a:chExt cx="3600703" cy="3600418"/>
          </a:xfrm>
        </p:grpSpPr>
        <p:sp>
          <p:nvSpPr>
            <p:cNvPr id="20" name="4 Elipse"/>
            <p:cNvSpPr/>
            <p:nvPr/>
          </p:nvSpPr>
          <p:spPr>
            <a:xfrm>
              <a:off x="13700015" y="2693328"/>
              <a:ext cx="3600703" cy="3600418"/>
            </a:xfrm>
            <a:prstGeom prst="ellipse">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90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1" name="5 Elipse"/>
            <p:cNvSpPr/>
            <p:nvPr/>
          </p:nvSpPr>
          <p:spPr>
            <a:xfrm>
              <a:off x="14085141" y="3111415"/>
              <a:ext cx="2830451" cy="276424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20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04</a:t>
              </a:r>
              <a:endParaRPr lang="es-MX" sz="30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grpSp>
        <p:nvGrpSpPr>
          <p:cNvPr id="22" name="49 Grupo"/>
          <p:cNvGrpSpPr>
            <a:grpSpLocks noChangeAspect="1"/>
          </p:cNvGrpSpPr>
          <p:nvPr/>
        </p:nvGrpSpPr>
        <p:grpSpPr>
          <a:xfrm>
            <a:off x="8474254" y="2490838"/>
            <a:ext cx="676868" cy="676814"/>
            <a:chOff x="13700015" y="2693328"/>
            <a:chExt cx="3600703" cy="3600418"/>
          </a:xfrm>
        </p:grpSpPr>
        <p:sp>
          <p:nvSpPr>
            <p:cNvPr id="23" name="4 Elipse"/>
            <p:cNvSpPr/>
            <p:nvPr/>
          </p:nvSpPr>
          <p:spPr>
            <a:xfrm>
              <a:off x="13700015" y="2693328"/>
              <a:ext cx="3600703" cy="3600418"/>
            </a:xfrm>
            <a:prstGeom prst="ellipse">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90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4" name="5 Elipse"/>
            <p:cNvSpPr/>
            <p:nvPr/>
          </p:nvSpPr>
          <p:spPr>
            <a:xfrm>
              <a:off x="14085141" y="3111415"/>
              <a:ext cx="2830451" cy="276424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20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05</a:t>
              </a:r>
              <a:endParaRPr lang="es-MX" sz="30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grpSp>
        <p:nvGrpSpPr>
          <p:cNvPr id="25" name="52 Grupo"/>
          <p:cNvGrpSpPr>
            <a:grpSpLocks noChangeAspect="1"/>
          </p:cNvGrpSpPr>
          <p:nvPr/>
        </p:nvGrpSpPr>
        <p:grpSpPr>
          <a:xfrm>
            <a:off x="10262718" y="3921608"/>
            <a:ext cx="676868" cy="676814"/>
            <a:chOff x="13700015" y="2693328"/>
            <a:chExt cx="3600703" cy="3600418"/>
          </a:xfrm>
        </p:grpSpPr>
        <p:sp>
          <p:nvSpPr>
            <p:cNvPr id="26" name="4 Elipse"/>
            <p:cNvSpPr/>
            <p:nvPr/>
          </p:nvSpPr>
          <p:spPr>
            <a:xfrm>
              <a:off x="13700015" y="2693328"/>
              <a:ext cx="3600703" cy="3600418"/>
            </a:xfrm>
            <a:prstGeom prst="ellipse">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90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7" name="5 Elipse"/>
            <p:cNvSpPr/>
            <p:nvPr/>
          </p:nvSpPr>
          <p:spPr>
            <a:xfrm>
              <a:off x="14085141" y="3111415"/>
              <a:ext cx="2830451" cy="276424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20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06</a:t>
              </a:r>
              <a:endParaRPr lang="es-MX" sz="30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sp>
        <p:nvSpPr>
          <p:cNvPr id="28" name="Textbox 1"/>
          <p:cNvSpPr/>
          <p:nvPr/>
        </p:nvSpPr>
        <p:spPr>
          <a:xfrm>
            <a:off x="2704692" y="3305945"/>
            <a:ext cx="1551695" cy="436664"/>
          </a:xfrm>
          <a:prstGeom prst="rect">
            <a:avLst/>
          </a:prstGeom>
        </p:spPr>
        <p:txBody>
          <a:bodyPr wrap="square" lIns="120846" tIns="60423" rIns="120846" bIns="60423">
            <a:spAutoFit/>
          </a:bodyPr>
          <a:lstStyle/>
          <a:p>
            <a:pPr algn="ctr">
              <a:lnSpc>
                <a:spcPct val="125000"/>
              </a:lnSpc>
            </a:pPr>
            <a:r>
              <a:rPr lang="zh-CN" altLang="en-US" b="1" kern="1000" spc="300" dirty="0">
                <a:latin typeface="微软雅黑" panose="020B0503020204020204" pitchFamily="34" charset="-122"/>
                <a:ea typeface="微软雅黑" panose="020B0503020204020204" pitchFamily="34" charset="-122"/>
                <a:cs typeface="Open Sans Condensed" panose="020B0604020202020204" charset="0"/>
              </a:rPr>
              <a:t>团队激励</a:t>
            </a:r>
            <a:endParaRPr lang="en-US" b="1" spc="300" dirty="0">
              <a:latin typeface="微软雅黑" panose="020B0503020204020204" pitchFamily="34" charset="-122"/>
              <a:ea typeface="微软雅黑" panose="020B0503020204020204" pitchFamily="34" charset="-122"/>
            </a:endParaRPr>
          </a:p>
        </p:txBody>
      </p:sp>
      <p:sp>
        <p:nvSpPr>
          <p:cNvPr id="29" name="Textbox 1"/>
          <p:cNvSpPr/>
          <p:nvPr/>
        </p:nvSpPr>
        <p:spPr>
          <a:xfrm>
            <a:off x="4374772" y="3305945"/>
            <a:ext cx="1788462" cy="468275"/>
          </a:xfrm>
          <a:prstGeom prst="rect">
            <a:avLst/>
          </a:prstGeom>
        </p:spPr>
        <p:txBody>
          <a:bodyPr wrap="square" lIns="120846" tIns="60423" rIns="120846" bIns="60423">
            <a:spAutoFit/>
          </a:bodyPr>
          <a:lstStyle/>
          <a:p>
            <a:pPr algn="ctr">
              <a:lnSpc>
                <a:spcPct val="125000"/>
              </a:lnSpc>
            </a:pPr>
            <a:r>
              <a:rPr lang="zh-CN" altLang="en-US" b="1" kern="1000" spc="300" dirty="0">
                <a:solidFill>
                  <a:schemeClr val="bg1"/>
                </a:solidFill>
                <a:latin typeface="微软雅黑" panose="020B0503020204020204" pitchFamily="34" charset="-122"/>
                <a:ea typeface="微软雅黑" panose="020B0503020204020204" pitchFamily="34" charset="-122"/>
                <a:cs typeface="Open Sans Condensed" panose="020B0604020202020204" charset="0"/>
              </a:rPr>
              <a:t>团队沟通</a:t>
            </a:r>
            <a:endParaRPr lang="en-US" b="1" spc="300" dirty="0">
              <a:solidFill>
                <a:schemeClr val="bg1"/>
              </a:solidFill>
              <a:latin typeface="微软雅黑" panose="020B0503020204020204" pitchFamily="34" charset="-122"/>
              <a:ea typeface="微软雅黑" panose="020B0503020204020204" pitchFamily="34" charset="-122"/>
            </a:endParaRPr>
          </a:p>
        </p:txBody>
      </p:sp>
      <p:sp>
        <p:nvSpPr>
          <p:cNvPr id="30" name="Textbox 1"/>
          <p:cNvSpPr/>
          <p:nvPr/>
        </p:nvSpPr>
        <p:spPr>
          <a:xfrm>
            <a:off x="6317160" y="3305945"/>
            <a:ext cx="1480611" cy="436664"/>
          </a:xfrm>
          <a:prstGeom prst="rect">
            <a:avLst/>
          </a:prstGeom>
        </p:spPr>
        <p:txBody>
          <a:bodyPr wrap="square" lIns="120846" tIns="60423" rIns="120846" bIns="60423">
            <a:spAutoFit/>
          </a:bodyPr>
          <a:lstStyle/>
          <a:p>
            <a:pPr algn="ctr">
              <a:lnSpc>
                <a:spcPct val="125000"/>
              </a:lnSpc>
            </a:pPr>
            <a:r>
              <a:rPr lang="zh-CN" altLang="en-US" b="1" kern="1000" spc="300" dirty="0">
                <a:latin typeface="微软雅黑" panose="020B0503020204020204" pitchFamily="34" charset="-122"/>
                <a:ea typeface="微软雅黑" panose="020B0503020204020204" pitchFamily="34" charset="-122"/>
                <a:cs typeface="Open Sans Condensed" panose="020B0604020202020204" charset="0"/>
              </a:rPr>
              <a:t>团队冲突</a:t>
            </a:r>
            <a:endParaRPr lang="en-US" b="1" spc="300" dirty="0">
              <a:latin typeface="微软雅黑" panose="020B0503020204020204" pitchFamily="34" charset="-122"/>
              <a:ea typeface="微软雅黑" panose="020B0503020204020204" pitchFamily="34" charset="-122"/>
            </a:endParaRPr>
          </a:p>
        </p:txBody>
      </p:sp>
      <p:sp>
        <p:nvSpPr>
          <p:cNvPr id="31" name="Textbox 1"/>
          <p:cNvSpPr/>
          <p:nvPr/>
        </p:nvSpPr>
        <p:spPr>
          <a:xfrm>
            <a:off x="848333" y="3305945"/>
            <a:ext cx="1687492" cy="468275"/>
          </a:xfrm>
          <a:prstGeom prst="rect">
            <a:avLst/>
          </a:prstGeom>
        </p:spPr>
        <p:txBody>
          <a:bodyPr wrap="square" lIns="120846" tIns="60423" rIns="120846" bIns="60423">
            <a:spAutoFit/>
          </a:bodyPr>
          <a:lstStyle/>
          <a:p>
            <a:pPr algn="ctr">
              <a:lnSpc>
                <a:spcPct val="125000"/>
              </a:lnSpc>
            </a:pPr>
            <a:r>
              <a:rPr lang="zh-CN" altLang="en-US" b="1" kern="1000" spc="300" dirty="0">
                <a:solidFill>
                  <a:schemeClr val="bg1"/>
                </a:solidFill>
                <a:latin typeface="微软雅黑" panose="020B0503020204020204" pitchFamily="34" charset="-122"/>
                <a:ea typeface="微软雅黑" panose="020B0503020204020204" pitchFamily="34" charset="-122"/>
                <a:cs typeface="Open Sans Condensed" panose="020B0604020202020204" charset="0"/>
              </a:rPr>
              <a:t>认识团队</a:t>
            </a:r>
            <a:endParaRPr lang="en-US" b="1" spc="300" dirty="0">
              <a:solidFill>
                <a:schemeClr val="bg1"/>
              </a:solidFill>
              <a:latin typeface="微软雅黑" panose="020B0503020204020204" pitchFamily="34" charset="-122"/>
              <a:ea typeface="微软雅黑" panose="020B0503020204020204" pitchFamily="34" charset="-122"/>
            </a:endParaRPr>
          </a:p>
        </p:txBody>
      </p:sp>
      <p:sp>
        <p:nvSpPr>
          <p:cNvPr id="32" name="Textbox 1"/>
          <p:cNvSpPr/>
          <p:nvPr/>
        </p:nvSpPr>
        <p:spPr>
          <a:xfrm>
            <a:off x="8072384" y="3305947"/>
            <a:ext cx="1480611" cy="814523"/>
          </a:xfrm>
          <a:prstGeom prst="rect">
            <a:avLst/>
          </a:prstGeom>
        </p:spPr>
        <p:txBody>
          <a:bodyPr wrap="square" lIns="120846" tIns="60423" rIns="120846" bIns="60423">
            <a:spAutoFit/>
          </a:bodyPr>
          <a:lstStyle/>
          <a:p>
            <a:pPr algn="ctr">
              <a:lnSpc>
                <a:spcPct val="125000"/>
              </a:lnSpc>
            </a:pPr>
            <a:r>
              <a:rPr lang="zh-CN" altLang="en-US" b="1" kern="1000" spc="300" dirty="0">
                <a:solidFill>
                  <a:schemeClr val="bg1"/>
                </a:solidFill>
                <a:latin typeface="微软雅黑" panose="020B0503020204020204" pitchFamily="34" charset="-122"/>
                <a:ea typeface="微软雅黑" panose="020B0503020204020204" pitchFamily="34" charset="-122"/>
                <a:cs typeface="Open Sans Condensed" panose="020B0604020202020204" charset="0"/>
              </a:rPr>
              <a:t>提升团队执行力</a:t>
            </a:r>
            <a:endParaRPr lang="en-US" b="1" spc="300" dirty="0">
              <a:solidFill>
                <a:schemeClr val="bg1"/>
              </a:solidFill>
              <a:latin typeface="微软雅黑" panose="020B0503020204020204" pitchFamily="34" charset="-122"/>
              <a:ea typeface="微软雅黑" panose="020B0503020204020204" pitchFamily="34" charset="-122"/>
            </a:endParaRPr>
          </a:p>
        </p:txBody>
      </p:sp>
      <p:sp>
        <p:nvSpPr>
          <p:cNvPr id="33" name="Textbox 1"/>
          <p:cNvSpPr/>
          <p:nvPr/>
        </p:nvSpPr>
        <p:spPr>
          <a:xfrm>
            <a:off x="9860846" y="3305948"/>
            <a:ext cx="1480611" cy="782913"/>
          </a:xfrm>
          <a:prstGeom prst="rect">
            <a:avLst/>
          </a:prstGeom>
        </p:spPr>
        <p:txBody>
          <a:bodyPr wrap="square" lIns="120846" tIns="60423" rIns="120846" bIns="60423">
            <a:spAutoFit/>
          </a:bodyPr>
          <a:lstStyle/>
          <a:p>
            <a:pPr algn="ctr">
              <a:lnSpc>
                <a:spcPct val="125000"/>
              </a:lnSpc>
            </a:pPr>
            <a:r>
              <a:rPr lang="zh-CN" altLang="en-US" b="1" kern="1000" spc="300" dirty="0">
                <a:solidFill>
                  <a:schemeClr val="bg1"/>
                </a:solidFill>
                <a:latin typeface="微软雅黑" panose="020B0503020204020204" pitchFamily="34" charset="-122"/>
                <a:ea typeface="微软雅黑" panose="020B0503020204020204" pitchFamily="34" charset="-122"/>
                <a:cs typeface="Open Sans Condensed" panose="020B0604020202020204" charset="0"/>
              </a:rPr>
              <a:t>插入标题</a:t>
            </a:r>
            <a:endParaRPr lang="en-US" altLang="zh-CN" b="1" kern="1000" spc="300" dirty="0">
              <a:solidFill>
                <a:schemeClr val="bg1"/>
              </a:solidFill>
              <a:latin typeface="微软雅黑" panose="020B0503020204020204" pitchFamily="34" charset="-122"/>
              <a:ea typeface="微软雅黑" panose="020B0503020204020204" pitchFamily="34" charset="-122"/>
              <a:cs typeface="Open Sans Condensed" panose="020B0604020202020204" charset="0"/>
            </a:endParaRPr>
          </a:p>
          <a:p>
            <a:pPr algn="ctr">
              <a:lnSpc>
                <a:spcPct val="125000"/>
              </a:lnSpc>
            </a:pPr>
            <a:endParaRPr lang="en-US" b="1" kern="1000" spc="300" dirty="0">
              <a:solidFill>
                <a:schemeClr val="bg1"/>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44" name="矩形 24"/>
          <p:cNvSpPr>
            <a:spLocks noChangeArrowheads="1"/>
          </p:cNvSpPr>
          <p:nvPr/>
        </p:nvSpPr>
        <p:spPr bwMode="auto">
          <a:xfrm>
            <a:off x="431776" y="451411"/>
            <a:ext cx="1207382"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smtClean="0">
                <a:solidFill>
                  <a:srgbClr val="0070C0"/>
                </a:solidFill>
                <a:latin typeface="Broadway BT" charset="0"/>
                <a:ea typeface="微软雅黑" panose="020B0503020204020204" pitchFamily="34" charset="-122"/>
                <a:sym typeface="Broadway BT" charset="0"/>
              </a:rPr>
              <a:t>目 </a:t>
            </a:r>
            <a:r>
              <a:rPr lang="zh-CN" altLang="en-US" sz="3500" b="1" dirty="0">
                <a:solidFill>
                  <a:srgbClr val="0070C0"/>
                </a:solidFill>
                <a:latin typeface="Broadway BT" charset="0"/>
                <a:ea typeface="微软雅黑" panose="020B0503020204020204" pitchFamily="34" charset="-122"/>
                <a:sym typeface="Broadway BT" charset="0"/>
              </a:rPr>
              <a:t>录</a:t>
            </a:r>
          </a:p>
        </p:txBody>
      </p:sp>
      <p:sp>
        <p:nvSpPr>
          <p:cNvPr id="45" name="矩形 44"/>
          <p:cNvSpPr/>
          <p:nvPr/>
        </p:nvSpPr>
        <p:spPr>
          <a:xfrm>
            <a:off x="0" y="542836"/>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0178760" y="728441"/>
            <a:ext cx="1881925" cy="369332"/>
          </a:xfrm>
          <a:prstGeom prst="rect">
            <a:avLst/>
          </a:prstGeom>
        </p:spPr>
        <p:txBody>
          <a:bodyPr wrap="none">
            <a:spAutoFit/>
          </a:bodyPr>
          <a:lstStyle/>
          <a:p>
            <a:r>
              <a:rPr lang="en-US" altLang="zh-CN" spc="300" dirty="0" smtClean="0">
                <a:solidFill>
                  <a:schemeClr val="bg1">
                    <a:lumMod val="65000"/>
                  </a:schemeClr>
                </a:solidFill>
                <a:latin typeface="Arial" panose="020B0604020202020204" pitchFamily="34" charset="0"/>
              </a:rPr>
              <a:t>DIRECTORY</a:t>
            </a:r>
            <a:endParaRPr lang="zh-CN" altLang="en-US" spc="300" dirty="0">
              <a:solidFill>
                <a:schemeClr val="bg1">
                  <a:lumMod val="65000"/>
                </a:schemeClr>
              </a:solidFill>
            </a:endParaRPr>
          </a:p>
        </p:txBody>
      </p:sp>
      <p:sp>
        <p:nvSpPr>
          <p:cNvPr id="41" name="矩形 40"/>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500"/>
                                        <p:tgtEl>
                                          <p:spTgt spid="4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down)">
                                      <p:cBhvr>
                                        <p:cTn id="15" dur="500"/>
                                        <p:tgtEl>
                                          <p:spTgt spid="46"/>
                                        </p:tgtEl>
                                      </p:cBhvr>
                                    </p:animEffect>
                                  </p:childTnLst>
                                </p:cTn>
                              </p:par>
                            </p:childTnLst>
                          </p:cTn>
                        </p:par>
                        <p:par>
                          <p:cTn id="16" fill="hold">
                            <p:stCondLst>
                              <p:cond delay="1500"/>
                            </p:stCondLst>
                            <p:childTnLst>
                              <p:par>
                                <p:cTn id="17" presetID="2" presetClass="entr" presetSubtype="4" decel="10000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20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40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60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80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10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childTnLst>
                          </p:cTn>
                        </p:par>
                        <p:par>
                          <p:cTn id="41" fill="hold">
                            <p:stCondLst>
                              <p:cond delay="2000"/>
                            </p:stCondLst>
                            <p:childTnLst>
                              <p:par>
                                <p:cTn id="42" presetID="2" presetClass="entr" presetSubtype="8" fill="hold" grpId="0"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additive="base">
                                        <p:cTn id="44" dur="650" fill="hold"/>
                                        <p:tgtEl>
                                          <p:spTgt spid="4"/>
                                        </p:tgtEl>
                                        <p:attrNameLst>
                                          <p:attrName>ppt_x</p:attrName>
                                        </p:attrNameLst>
                                      </p:cBhvr>
                                      <p:tavLst>
                                        <p:tav tm="0">
                                          <p:val>
                                            <p:strVal val="0-#ppt_w/2"/>
                                          </p:val>
                                        </p:tav>
                                        <p:tav tm="100000">
                                          <p:val>
                                            <p:strVal val="#ppt_x"/>
                                          </p:val>
                                        </p:tav>
                                      </p:tavLst>
                                    </p:anim>
                                    <p:anim calcmode="lin" valueType="num">
                                      <p:cBhvr additive="base">
                                        <p:cTn id="45" dur="650" fill="hold"/>
                                        <p:tgtEl>
                                          <p:spTgt spid="4"/>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650" fill="hold"/>
                                        <p:tgtEl>
                                          <p:spTgt spid="5"/>
                                        </p:tgtEl>
                                        <p:attrNameLst>
                                          <p:attrName>ppt_x</p:attrName>
                                        </p:attrNameLst>
                                      </p:cBhvr>
                                      <p:tavLst>
                                        <p:tav tm="0">
                                          <p:val>
                                            <p:strVal val="0-#ppt_w/2"/>
                                          </p:val>
                                        </p:tav>
                                        <p:tav tm="100000">
                                          <p:val>
                                            <p:strVal val="#ppt_x"/>
                                          </p:val>
                                        </p:tav>
                                      </p:tavLst>
                                    </p:anim>
                                    <p:anim calcmode="lin" valueType="num">
                                      <p:cBhvr additive="base">
                                        <p:cTn id="49" dur="650" fill="hold"/>
                                        <p:tgtEl>
                                          <p:spTgt spid="5"/>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650" fill="hold"/>
                                        <p:tgtEl>
                                          <p:spTgt spid="6"/>
                                        </p:tgtEl>
                                        <p:attrNameLst>
                                          <p:attrName>ppt_x</p:attrName>
                                        </p:attrNameLst>
                                      </p:cBhvr>
                                      <p:tavLst>
                                        <p:tav tm="0">
                                          <p:val>
                                            <p:strVal val="0-#ppt_w/2"/>
                                          </p:val>
                                        </p:tav>
                                        <p:tav tm="100000">
                                          <p:val>
                                            <p:strVal val="#ppt_x"/>
                                          </p:val>
                                        </p:tav>
                                      </p:tavLst>
                                    </p:anim>
                                    <p:anim calcmode="lin" valueType="num">
                                      <p:cBhvr additive="base">
                                        <p:cTn id="53" dur="650" fill="hold"/>
                                        <p:tgtEl>
                                          <p:spTgt spid="6"/>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additive="base">
                                        <p:cTn id="56" dur="650" fill="hold"/>
                                        <p:tgtEl>
                                          <p:spTgt spid="7"/>
                                        </p:tgtEl>
                                        <p:attrNameLst>
                                          <p:attrName>ppt_x</p:attrName>
                                        </p:attrNameLst>
                                      </p:cBhvr>
                                      <p:tavLst>
                                        <p:tav tm="0">
                                          <p:val>
                                            <p:strVal val="0-#ppt_w/2"/>
                                          </p:val>
                                        </p:tav>
                                        <p:tav tm="100000">
                                          <p:val>
                                            <p:strVal val="#ppt_x"/>
                                          </p:val>
                                        </p:tav>
                                      </p:tavLst>
                                    </p:anim>
                                    <p:anim calcmode="lin" valueType="num">
                                      <p:cBhvr additive="base">
                                        <p:cTn id="57" dur="650" fill="hold"/>
                                        <p:tgtEl>
                                          <p:spTgt spid="7"/>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additive="base">
                                        <p:cTn id="60" dur="650" fill="hold"/>
                                        <p:tgtEl>
                                          <p:spTgt spid="8"/>
                                        </p:tgtEl>
                                        <p:attrNameLst>
                                          <p:attrName>ppt_x</p:attrName>
                                        </p:attrNameLst>
                                      </p:cBhvr>
                                      <p:tavLst>
                                        <p:tav tm="0">
                                          <p:val>
                                            <p:strVal val="0-#ppt_w/2"/>
                                          </p:val>
                                        </p:tav>
                                        <p:tav tm="100000">
                                          <p:val>
                                            <p:strVal val="#ppt_x"/>
                                          </p:val>
                                        </p:tav>
                                      </p:tavLst>
                                    </p:anim>
                                    <p:anim calcmode="lin" valueType="num">
                                      <p:cBhvr additive="base">
                                        <p:cTn id="61" dur="650" fill="hold"/>
                                        <p:tgtEl>
                                          <p:spTgt spid="8"/>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additive="base">
                                        <p:cTn id="64" dur="650" fill="hold"/>
                                        <p:tgtEl>
                                          <p:spTgt spid="9"/>
                                        </p:tgtEl>
                                        <p:attrNameLst>
                                          <p:attrName>ppt_x</p:attrName>
                                        </p:attrNameLst>
                                      </p:cBhvr>
                                      <p:tavLst>
                                        <p:tav tm="0">
                                          <p:val>
                                            <p:strVal val="0-#ppt_w/2"/>
                                          </p:val>
                                        </p:tav>
                                        <p:tav tm="100000">
                                          <p:val>
                                            <p:strVal val="#ppt_x"/>
                                          </p:val>
                                        </p:tav>
                                      </p:tavLst>
                                    </p:anim>
                                    <p:anim calcmode="lin" valueType="num">
                                      <p:cBhvr additive="base">
                                        <p:cTn id="65" dur="650" fill="hold"/>
                                        <p:tgtEl>
                                          <p:spTgt spid="9"/>
                                        </p:tgtEl>
                                        <p:attrNameLst>
                                          <p:attrName>ppt_y</p:attrName>
                                        </p:attrNameLst>
                                      </p:cBhvr>
                                      <p:tavLst>
                                        <p:tav tm="0">
                                          <p:val>
                                            <p:strVal val="#ppt_y"/>
                                          </p:val>
                                        </p:tav>
                                        <p:tav tm="100000">
                                          <p:val>
                                            <p:strVal val="#ppt_y"/>
                                          </p:val>
                                        </p:tav>
                                      </p:tavLst>
                                    </p:anim>
                                  </p:childTnLst>
                                </p:cTn>
                              </p:par>
                            </p:childTnLst>
                          </p:cTn>
                        </p:par>
                        <p:par>
                          <p:cTn id="66" fill="hold">
                            <p:stCondLst>
                              <p:cond delay="3000"/>
                            </p:stCondLst>
                            <p:childTnLst>
                              <p:par>
                                <p:cTn id="67" presetID="10" presetClass="entr" presetSubtype="0"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childTnLst>
                          </p:cTn>
                        </p:par>
                        <p:par>
                          <p:cTn id="78" fill="hold">
                            <p:stCondLst>
                              <p:cond delay="4500"/>
                            </p:stCondLst>
                            <p:childTnLst>
                              <p:par>
                                <p:cTn id="79" presetID="10" presetClass="entr" presetSubtype="0"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500"/>
                                        <p:tgtEl>
                                          <p:spTgt spid="30"/>
                                        </p:tgtEl>
                                      </p:cBhvr>
                                    </p:animEffect>
                                  </p:childTnLst>
                                </p:cTn>
                              </p:par>
                            </p:childTnLst>
                          </p:cTn>
                        </p:par>
                        <p:par>
                          <p:cTn id="82" fill="hold">
                            <p:stCondLst>
                              <p:cond delay="5000"/>
                            </p:stCondLst>
                            <p:childTnLst>
                              <p:par>
                                <p:cTn id="83" presetID="10" presetClass="entr" presetSubtype="0"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childTnLst>
                                </p:cTn>
                              </p:par>
                            </p:childTnLst>
                          </p:cTn>
                        </p:par>
                        <p:par>
                          <p:cTn id="86" fill="hold">
                            <p:stCondLst>
                              <p:cond delay="5500"/>
                            </p:stCondLst>
                            <p:childTnLst>
                              <p:par>
                                <p:cTn id="87" presetID="10" presetClass="entr" presetSubtype="0" fill="hold" grpId="0" nodeType="after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500"/>
                                        <p:tgtEl>
                                          <p:spTgt spid="33"/>
                                        </p:tgtEl>
                                      </p:cBhvr>
                                    </p:animEffect>
                                  </p:childTnLst>
                                </p:cTn>
                              </p:par>
                            </p:childTnLst>
                          </p:cTn>
                        </p:par>
                        <p:par>
                          <p:cTn id="90" fill="hold">
                            <p:stCondLst>
                              <p:cond delay="6000"/>
                            </p:stCondLst>
                            <p:childTnLst>
                              <p:par>
                                <p:cTn id="91" presetID="22" presetClass="entr" presetSubtype="8" fill="hold" grpId="0" nodeType="afterEffect">
                                  <p:stCondLst>
                                    <p:cond delay="0"/>
                                  </p:stCondLst>
                                  <p:childTnLst>
                                    <p:set>
                                      <p:cBhvr>
                                        <p:cTn id="92" dur="1" fill="hold">
                                          <p:stCondLst>
                                            <p:cond delay="0"/>
                                          </p:stCondLst>
                                        </p:cTn>
                                        <p:tgtEl>
                                          <p:spTgt spid="41"/>
                                        </p:tgtEl>
                                        <p:attrNameLst>
                                          <p:attrName>style.visibility</p:attrName>
                                        </p:attrNameLst>
                                      </p:cBhvr>
                                      <p:to>
                                        <p:strVal val="visible"/>
                                      </p:to>
                                    </p:set>
                                    <p:animEffect transition="in" filter="wipe(left)">
                                      <p:cBhvr>
                                        <p:cTn id="9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28" grpId="0"/>
      <p:bldP spid="29" grpId="0"/>
      <p:bldP spid="30" grpId="0"/>
      <p:bldP spid="31" grpId="0"/>
      <p:bldP spid="32" grpId="0"/>
      <p:bldP spid="33" grpId="0"/>
      <p:bldP spid="44" grpId="0"/>
      <p:bldP spid="45" grpId="0" animBg="1"/>
      <p:bldP spid="46" grpId="0"/>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b="15808"/>
          <a:stretch>
            <a:fillRect/>
          </a:stretch>
        </p:blipFill>
        <p:spPr>
          <a:xfrm>
            <a:off x="-1" y="-14514"/>
            <a:ext cx="12257315" cy="6879772"/>
          </a:xfrm>
          <a:prstGeom prst="rect">
            <a:avLst/>
          </a:prstGeom>
        </p:spPr>
      </p:pic>
      <p:sp>
        <p:nvSpPr>
          <p:cNvPr id="2" name="矩形 1"/>
          <p:cNvSpPr/>
          <p:nvPr/>
        </p:nvSpPr>
        <p:spPr>
          <a:xfrm>
            <a:off x="1241539" y="362857"/>
            <a:ext cx="3004457" cy="3468914"/>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19767" y="955764"/>
            <a:ext cx="3048000" cy="2257783"/>
            <a:chOff x="1219767" y="955764"/>
            <a:chExt cx="3048000" cy="2257783"/>
          </a:xfrm>
        </p:grpSpPr>
        <p:sp>
          <p:nvSpPr>
            <p:cNvPr id="4" name="TextBox 3"/>
            <p:cNvSpPr>
              <a:spLocks noChangeArrowheads="1"/>
            </p:cNvSpPr>
            <p:nvPr/>
          </p:nvSpPr>
          <p:spPr bwMode="auto">
            <a:xfrm>
              <a:off x="1504213" y="955764"/>
              <a:ext cx="243556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40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Broadway BT" charset="0"/>
                </a:rPr>
                <a:t>WHAT IS </a:t>
              </a:r>
              <a:endParaRPr lang="en-US" altLang="zh-CN" sz="4000" dirty="0" smtClean="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Broadway BT" charset="0"/>
              </a:endParaRPr>
            </a:p>
            <a:p>
              <a:r>
                <a:rPr lang="en-US" altLang="zh-CN" sz="4000" dirty="0" smtClean="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Broadway BT" charset="0"/>
                </a:rPr>
                <a:t>A </a:t>
              </a:r>
              <a:r>
                <a:rPr lang="en-US" altLang="zh-CN" sz="40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Broadway BT" charset="0"/>
                </a:rPr>
                <a:t>TEAM ?</a:t>
              </a:r>
            </a:p>
          </p:txBody>
        </p:sp>
        <p:sp>
          <p:nvSpPr>
            <p:cNvPr id="5" name="TextBox 4"/>
            <p:cNvSpPr>
              <a:spLocks noChangeArrowheads="1"/>
            </p:cNvSpPr>
            <p:nvPr/>
          </p:nvSpPr>
          <p:spPr bwMode="auto">
            <a:xfrm>
              <a:off x="1219767" y="2351773"/>
              <a:ext cx="30480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5000" b="1" spc="600" dirty="0">
                  <a:solidFill>
                    <a:schemeClr val="bg1"/>
                  </a:solidFill>
                  <a:latin typeface="Broadway BT" charset="0"/>
                  <a:ea typeface="微软雅黑" panose="020B0503020204020204" pitchFamily="34" charset="-122"/>
                  <a:sym typeface="Broadway BT" charset="0"/>
                </a:rPr>
                <a:t>认识团队</a:t>
              </a:r>
            </a:p>
          </p:txBody>
        </p:sp>
      </p:grpSp>
      <p:sp>
        <p:nvSpPr>
          <p:cNvPr id="7" name="TextBox 65"/>
          <p:cNvSpPr txBox="1"/>
          <p:nvPr/>
        </p:nvSpPr>
        <p:spPr>
          <a:xfrm>
            <a:off x="5960175" y="8752074"/>
            <a:ext cx="857927" cy="362087"/>
          </a:xfrm>
          <a:prstGeom prst="rect">
            <a:avLst/>
          </a:prstGeom>
          <a:noFill/>
        </p:spPr>
        <p:txBody>
          <a:bodyPr wrap="none" rtlCol="0">
            <a:spAutoFit/>
          </a:bodyPr>
          <a:lstStyle/>
          <a:p>
            <a:r>
              <a:rPr lang="zh-CN" altLang="en-US" sz="1755" dirty="0"/>
              <a:t>延时符</a:t>
            </a:r>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54608" y="447898"/>
            <a:ext cx="198002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smtClean="0">
                <a:solidFill>
                  <a:srgbClr val="0070C0"/>
                </a:solidFill>
                <a:latin typeface="Broadway BT" charset="0"/>
                <a:ea typeface="微软雅黑" panose="020B0503020204020204" pitchFamily="34" charset="-122"/>
                <a:sym typeface="Broadway BT" charset="0"/>
              </a:rPr>
              <a:t>团</a:t>
            </a:r>
            <a:r>
              <a:rPr lang="zh-CN" altLang="en-US" sz="3500" b="1" dirty="0">
                <a:solidFill>
                  <a:srgbClr val="0070C0"/>
                </a:solidFill>
                <a:latin typeface="Broadway BT" charset="0"/>
                <a:ea typeface="微软雅黑" panose="020B0503020204020204" pitchFamily="34" charset="-122"/>
                <a:sym typeface="Broadway BT" charset="0"/>
              </a:rPr>
              <a:t>队定义</a:t>
            </a:r>
          </a:p>
        </p:txBody>
      </p:sp>
      <p:sp>
        <p:nvSpPr>
          <p:cNvPr id="5" name="矩形 4"/>
          <p:cNvSpPr/>
          <p:nvPr/>
        </p:nvSpPr>
        <p:spPr>
          <a:xfrm>
            <a:off x="0" y="559162"/>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540633" y="709508"/>
            <a:ext cx="2651367" cy="369332"/>
          </a:xfrm>
          <a:prstGeom prst="rect">
            <a:avLst/>
          </a:prstGeom>
        </p:spPr>
        <p:txBody>
          <a:bodyPr wrap="none">
            <a:spAutoFit/>
          </a:bodyPr>
          <a:lstStyle/>
          <a:p>
            <a:r>
              <a:rPr lang="en-US" altLang="zh-CN" spc="300" dirty="0" smtClean="0">
                <a:solidFill>
                  <a:schemeClr val="bg1">
                    <a:lumMod val="65000"/>
                  </a:schemeClr>
                </a:solidFill>
                <a:latin typeface="Arial" panose="020B0604020202020204" pitchFamily="34" charset="0"/>
              </a:rPr>
              <a:t>TEAM TO DEFINE</a:t>
            </a:r>
            <a:endParaRPr lang="zh-CN" altLang="en-US" spc="300" dirty="0">
              <a:solidFill>
                <a:schemeClr val="bg1">
                  <a:lumMod val="65000"/>
                </a:schemeClr>
              </a:solidFill>
            </a:endParaRPr>
          </a:p>
        </p:txBody>
      </p:sp>
      <p:sp>
        <p:nvSpPr>
          <p:cNvPr id="7" name="Text Box 10"/>
          <p:cNvSpPr txBox="1">
            <a:spLocks noChangeArrowheads="1"/>
          </p:cNvSpPr>
          <p:nvPr/>
        </p:nvSpPr>
        <p:spPr bwMode="auto">
          <a:xfrm>
            <a:off x="4999050" y="3261904"/>
            <a:ext cx="638967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buFont typeface="Arial" panose="020B0604020202020204" pitchFamily="34" charset="0"/>
            </a:pPr>
            <a:r>
              <a:rPr lang="zh-CN" altLang="en-US" sz="1600" spc="300" dirty="0">
                <a:solidFill>
                  <a:schemeClr val="tx1">
                    <a:lumMod val="85000"/>
                    <a:lumOff val="15000"/>
                  </a:schemeClr>
                </a:solidFill>
                <a:latin typeface="Arial" panose="020B0604020202020204" pitchFamily="34" charset="0"/>
                <a:ea typeface="微软雅黑" panose="020B0503020204020204" pitchFamily="34" charset="-122"/>
              </a:rPr>
              <a:t>     团队是由员工和管理层组成的一个共同体，为了共同的目的和业绩目标组合在一起，该共同体合理利用每一个成员的知识和技能，协同工作，相互信任并承担责任解决问题，以期实现共同的目标。</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608" y="2423272"/>
            <a:ext cx="4266298" cy="3203005"/>
          </a:xfrm>
          <a:prstGeom prst="rect">
            <a:avLst/>
          </a:prstGeom>
        </p:spPr>
      </p:pic>
      <p:sp>
        <p:nvSpPr>
          <p:cNvPr id="8" name="矩形 7"/>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0">
        <p14:revea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54608" y="433385"/>
            <a:ext cx="198002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smtClean="0">
                <a:solidFill>
                  <a:srgbClr val="0070C0"/>
                </a:solidFill>
                <a:latin typeface="Broadway BT" charset="0"/>
                <a:ea typeface="微软雅黑" panose="020B0503020204020204" pitchFamily="34" charset="-122"/>
                <a:sym typeface="Broadway BT" charset="0"/>
              </a:rPr>
              <a:t>团</a:t>
            </a:r>
            <a:r>
              <a:rPr lang="zh-CN" altLang="en-US" sz="3500" b="1" dirty="0">
                <a:solidFill>
                  <a:srgbClr val="0070C0"/>
                </a:solidFill>
                <a:latin typeface="Broadway BT" charset="0"/>
                <a:ea typeface="微软雅黑" panose="020B0503020204020204" pitchFamily="34" charset="-122"/>
                <a:sym typeface="Broadway BT" charset="0"/>
              </a:rPr>
              <a:t>队定义</a:t>
            </a:r>
          </a:p>
        </p:txBody>
      </p:sp>
      <p:sp>
        <p:nvSpPr>
          <p:cNvPr id="5" name="矩形 4"/>
          <p:cNvSpPr/>
          <p:nvPr/>
        </p:nvSpPr>
        <p:spPr>
          <a:xfrm>
            <a:off x="0" y="544649"/>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540633" y="694995"/>
            <a:ext cx="2651367" cy="369332"/>
          </a:xfrm>
          <a:prstGeom prst="rect">
            <a:avLst/>
          </a:prstGeom>
        </p:spPr>
        <p:txBody>
          <a:bodyPr wrap="none">
            <a:spAutoFit/>
          </a:bodyPr>
          <a:lstStyle/>
          <a:p>
            <a:r>
              <a:rPr lang="en-US" altLang="zh-CN" spc="300" dirty="0" smtClean="0">
                <a:solidFill>
                  <a:schemeClr val="bg1">
                    <a:lumMod val="65000"/>
                  </a:schemeClr>
                </a:solidFill>
                <a:latin typeface="Arial" panose="020B0604020202020204" pitchFamily="34" charset="0"/>
              </a:rPr>
              <a:t>TEAM TO DEFINE</a:t>
            </a:r>
            <a:endParaRPr lang="zh-CN" altLang="en-US" spc="300" dirty="0">
              <a:solidFill>
                <a:schemeClr val="bg1">
                  <a:lumMod val="65000"/>
                </a:schemeClr>
              </a:solidFill>
            </a:endParaRPr>
          </a:p>
        </p:txBody>
      </p:sp>
      <p:sp>
        <p:nvSpPr>
          <p:cNvPr id="18" name="TextBox 16"/>
          <p:cNvSpPr>
            <a:spLocks noChangeArrowheads="1"/>
          </p:cNvSpPr>
          <p:nvPr/>
        </p:nvSpPr>
        <p:spPr bwMode="auto">
          <a:xfrm>
            <a:off x="802487" y="1885718"/>
            <a:ext cx="3636962"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300000"/>
              </a:lnSpc>
            </a:pPr>
            <a:r>
              <a:rPr lang="zh-CN" altLang="en-US" dirty="0">
                <a:solidFill>
                  <a:srgbClr val="3F3F3F"/>
                </a:solidFill>
                <a:latin typeface="微软雅黑" panose="020B0503020204020204" pitchFamily="34" charset="-122"/>
                <a:ea typeface="微软雅黑" panose="020B0503020204020204" pitchFamily="34" charset="-122"/>
                <a:sym typeface="Broadway BT" charset="0"/>
              </a:rPr>
              <a:t>成员共享决策权</a:t>
            </a:r>
          </a:p>
          <a:p>
            <a:pPr algn="r">
              <a:lnSpc>
                <a:spcPct val="300000"/>
              </a:lnSpc>
            </a:pPr>
            <a:r>
              <a:rPr lang="zh-CN" altLang="en-US" dirty="0">
                <a:solidFill>
                  <a:srgbClr val="3F3F3F"/>
                </a:solidFill>
                <a:latin typeface="微软雅黑" panose="020B0503020204020204" pitchFamily="34" charset="-122"/>
                <a:ea typeface="微软雅黑" panose="020B0503020204020204" pitchFamily="34" charset="-122"/>
                <a:sym typeface="Broadway BT" charset="0"/>
              </a:rPr>
              <a:t>大家有共同的目标</a:t>
            </a:r>
          </a:p>
          <a:p>
            <a:pPr algn="r">
              <a:lnSpc>
                <a:spcPct val="300000"/>
              </a:lnSpc>
            </a:pPr>
            <a:r>
              <a:rPr lang="zh-CN" altLang="en-US" dirty="0">
                <a:solidFill>
                  <a:srgbClr val="3F3F3F"/>
                </a:solidFill>
                <a:latin typeface="微软雅黑" panose="020B0503020204020204" pitchFamily="34" charset="-122"/>
                <a:ea typeface="微软雅黑" panose="020B0503020204020204" pitchFamily="34" charset="-122"/>
                <a:sym typeface="Broadway BT" charset="0"/>
              </a:rPr>
              <a:t>信息自由共享</a:t>
            </a:r>
          </a:p>
          <a:p>
            <a:pPr algn="r">
              <a:lnSpc>
                <a:spcPct val="300000"/>
              </a:lnSpc>
            </a:pPr>
            <a:r>
              <a:rPr lang="zh-CN" altLang="en-US" dirty="0">
                <a:solidFill>
                  <a:srgbClr val="3F3F3F"/>
                </a:solidFill>
                <a:latin typeface="微软雅黑" panose="020B0503020204020204" pitchFamily="34" charset="-122"/>
                <a:ea typeface="微软雅黑" panose="020B0503020204020204" pitchFamily="34" charset="-122"/>
                <a:sym typeface="Broadway BT" charset="0"/>
              </a:rPr>
              <a:t>技能是互补助的</a:t>
            </a:r>
          </a:p>
          <a:p>
            <a:pPr algn="r">
              <a:lnSpc>
                <a:spcPct val="300000"/>
              </a:lnSpc>
            </a:pPr>
            <a:r>
              <a:rPr lang="zh-CN" altLang="en-US" dirty="0">
                <a:solidFill>
                  <a:srgbClr val="3F3F3F"/>
                </a:solidFill>
                <a:latin typeface="微软雅黑" panose="020B0503020204020204" pitchFamily="34" charset="-122"/>
                <a:ea typeface="微软雅黑" panose="020B0503020204020204" pitchFamily="34" charset="-122"/>
                <a:sym typeface="Broadway BT" charset="0"/>
              </a:rPr>
              <a:t>大家一起承担责任</a:t>
            </a:r>
          </a:p>
        </p:txBody>
      </p:sp>
      <p:sp>
        <p:nvSpPr>
          <p:cNvPr id="19" name="TextBox 17"/>
          <p:cNvSpPr>
            <a:spLocks noChangeArrowheads="1"/>
          </p:cNvSpPr>
          <p:nvPr/>
        </p:nvSpPr>
        <p:spPr bwMode="auto">
          <a:xfrm>
            <a:off x="7308905" y="1879106"/>
            <a:ext cx="3636963"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300000"/>
              </a:lnSpc>
            </a:pPr>
            <a:r>
              <a:rPr lang="zh-CN" altLang="en-US" dirty="0">
                <a:solidFill>
                  <a:srgbClr val="3F3F3F"/>
                </a:solidFill>
                <a:latin typeface="微软雅黑" panose="020B0503020204020204" pitchFamily="34" charset="-122"/>
                <a:ea typeface="微软雅黑" panose="020B0503020204020204" pitchFamily="34" charset="-122"/>
                <a:sym typeface="Broadway BT" charset="0"/>
              </a:rPr>
              <a:t>有明确领导人</a:t>
            </a:r>
          </a:p>
          <a:p>
            <a:pPr>
              <a:lnSpc>
                <a:spcPct val="300000"/>
              </a:lnSpc>
            </a:pPr>
            <a:r>
              <a:rPr lang="zh-CN" altLang="en-US" dirty="0">
                <a:solidFill>
                  <a:srgbClr val="3F3F3F"/>
                </a:solidFill>
                <a:latin typeface="微软雅黑" panose="020B0503020204020204" pitchFamily="34" charset="-122"/>
                <a:ea typeface="微软雅黑" panose="020B0503020204020204" pitchFamily="34" charset="-122"/>
                <a:sym typeface="Broadway BT" charset="0"/>
              </a:rPr>
              <a:t>目标个人化或不明确</a:t>
            </a:r>
          </a:p>
          <a:p>
            <a:pPr>
              <a:lnSpc>
                <a:spcPct val="300000"/>
              </a:lnSpc>
            </a:pPr>
            <a:r>
              <a:rPr lang="zh-CN" altLang="en-US" dirty="0">
                <a:solidFill>
                  <a:srgbClr val="3F3F3F"/>
                </a:solidFill>
                <a:latin typeface="微软雅黑" panose="020B0503020204020204" pitchFamily="34" charset="-122"/>
                <a:ea typeface="微软雅黑" panose="020B0503020204020204" pitchFamily="34" charset="-122"/>
                <a:sym typeface="Broadway BT" charset="0"/>
              </a:rPr>
              <a:t>信息分散</a:t>
            </a:r>
          </a:p>
          <a:p>
            <a:pPr>
              <a:lnSpc>
                <a:spcPct val="300000"/>
              </a:lnSpc>
            </a:pPr>
            <a:r>
              <a:rPr lang="zh-CN" altLang="en-US" dirty="0">
                <a:solidFill>
                  <a:srgbClr val="3F3F3F"/>
                </a:solidFill>
                <a:latin typeface="微软雅黑" panose="020B0503020204020204" pitchFamily="34" charset="-122"/>
                <a:ea typeface="微软雅黑" panose="020B0503020204020204" pitchFamily="34" charset="-122"/>
                <a:sym typeface="Broadway BT" charset="0"/>
              </a:rPr>
              <a:t>技能是随机的</a:t>
            </a:r>
          </a:p>
          <a:p>
            <a:pPr>
              <a:lnSpc>
                <a:spcPct val="300000"/>
              </a:lnSpc>
            </a:pPr>
            <a:r>
              <a:rPr lang="zh-CN" altLang="en-US" dirty="0">
                <a:solidFill>
                  <a:srgbClr val="3F3F3F"/>
                </a:solidFill>
                <a:latin typeface="微软雅黑" panose="020B0503020204020204" pitchFamily="34" charset="-122"/>
                <a:ea typeface="微软雅黑" panose="020B0503020204020204" pitchFamily="34" charset="-122"/>
                <a:sym typeface="Broadway BT" charset="0"/>
              </a:rPr>
              <a:t>领导负主要责任</a:t>
            </a:r>
          </a:p>
        </p:txBody>
      </p:sp>
      <p:grpSp>
        <p:nvGrpSpPr>
          <p:cNvPr id="2" name="组合 1"/>
          <p:cNvGrpSpPr/>
          <p:nvPr/>
        </p:nvGrpSpPr>
        <p:grpSpPr>
          <a:xfrm>
            <a:off x="5291533" y="2226876"/>
            <a:ext cx="1347670" cy="3780373"/>
            <a:chOff x="5465704" y="2415562"/>
            <a:chExt cx="1347670" cy="3780373"/>
          </a:xfrm>
        </p:grpSpPr>
        <p:sp>
          <p:nvSpPr>
            <p:cNvPr id="22" name="Text Box 18"/>
            <p:cNvSpPr txBox="1">
              <a:spLocks noChangeArrowheads="1"/>
            </p:cNvSpPr>
            <p:nvPr/>
          </p:nvSpPr>
          <p:spPr bwMode="auto">
            <a:xfrm>
              <a:off x="5465704" y="2415562"/>
              <a:ext cx="1347670" cy="461860"/>
            </a:xfrm>
            <a:prstGeom prst="rect">
              <a:avLst/>
            </a:prstGeom>
            <a:solidFill>
              <a:srgbClr val="0070C0"/>
            </a:solidFill>
            <a:ln>
              <a:noFill/>
            </a:ln>
          </p:spPr>
          <p:txBody>
            <a:bodyPr>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决策上</a:t>
              </a:r>
            </a:p>
          </p:txBody>
        </p:sp>
        <p:sp>
          <p:nvSpPr>
            <p:cNvPr id="27" name="Text Box 23"/>
            <p:cNvSpPr txBox="1">
              <a:spLocks noChangeArrowheads="1"/>
            </p:cNvSpPr>
            <p:nvPr/>
          </p:nvSpPr>
          <p:spPr bwMode="auto">
            <a:xfrm>
              <a:off x="5465706" y="3238002"/>
              <a:ext cx="1347668" cy="461860"/>
            </a:xfrm>
            <a:prstGeom prst="rect">
              <a:avLst/>
            </a:prstGeom>
            <a:solidFill>
              <a:srgbClr val="0070C0"/>
            </a:solidFill>
            <a:ln>
              <a:noFill/>
            </a:ln>
            <a:effectLst/>
          </p:spPr>
          <p:txBody>
            <a:bodyPr>
              <a:spAutoFit/>
            </a:bodyPr>
            <a:lstStyle/>
            <a:p>
              <a:pPr algn="ctr"/>
              <a:r>
                <a:rPr lang="zh-CN" altLang="en-US" sz="2400" b="1">
                  <a:solidFill>
                    <a:schemeClr val="bg1"/>
                  </a:solidFill>
                  <a:latin typeface="微软雅黑" panose="020B0503020204020204" pitchFamily="34" charset="-122"/>
                  <a:ea typeface="微软雅黑" panose="020B0503020204020204" pitchFamily="34" charset="-122"/>
                </a:rPr>
                <a:t>目标上</a:t>
              </a:r>
            </a:p>
          </p:txBody>
        </p:sp>
        <p:sp>
          <p:nvSpPr>
            <p:cNvPr id="32" name="Text Box 28"/>
            <p:cNvSpPr txBox="1">
              <a:spLocks noChangeArrowheads="1"/>
            </p:cNvSpPr>
            <p:nvPr/>
          </p:nvSpPr>
          <p:spPr bwMode="auto">
            <a:xfrm>
              <a:off x="5465706" y="4045147"/>
              <a:ext cx="1347668" cy="461860"/>
            </a:xfrm>
            <a:prstGeom prst="rect">
              <a:avLst/>
            </a:prstGeom>
            <a:solidFill>
              <a:srgbClr val="0070C0"/>
            </a:solidFill>
            <a:ln>
              <a:noFill/>
            </a:ln>
            <a:effectLst/>
          </p:spPr>
          <p:txBody>
            <a:bodyPr>
              <a:spAutoFit/>
            </a:bodyPr>
            <a:lstStyle/>
            <a:p>
              <a:pPr algn="ctr"/>
              <a:r>
                <a:rPr lang="zh-CN" altLang="en-US" sz="2400" b="1">
                  <a:solidFill>
                    <a:schemeClr val="bg1"/>
                  </a:solidFill>
                  <a:latin typeface="微软雅黑" panose="020B0503020204020204" pitchFamily="34" charset="-122"/>
                  <a:ea typeface="微软雅黑" panose="020B0503020204020204" pitchFamily="34" charset="-122"/>
                </a:rPr>
                <a:t>信息上</a:t>
              </a:r>
              <a:endParaRPr lang="zh-CN" altLang="en-US" sz="2400">
                <a:latin typeface="微软雅黑" panose="020B0503020204020204" pitchFamily="34" charset="-122"/>
                <a:ea typeface="微软雅黑" panose="020B0503020204020204" pitchFamily="34" charset="-122"/>
              </a:endParaRPr>
            </a:p>
          </p:txBody>
        </p:sp>
        <p:sp>
          <p:nvSpPr>
            <p:cNvPr id="37" name="Text Box 33"/>
            <p:cNvSpPr txBox="1">
              <a:spLocks noChangeArrowheads="1"/>
            </p:cNvSpPr>
            <p:nvPr/>
          </p:nvSpPr>
          <p:spPr bwMode="auto">
            <a:xfrm>
              <a:off x="5466696" y="4869495"/>
              <a:ext cx="1346678" cy="461860"/>
            </a:xfrm>
            <a:prstGeom prst="rect">
              <a:avLst/>
            </a:prstGeom>
            <a:solidFill>
              <a:srgbClr val="0070C0"/>
            </a:solidFill>
            <a:ln>
              <a:noFill/>
            </a:ln>
            <a:effectLst/>
          </p:spPr>
          <p:txBody>
            <a:bodyPr>
              <a:spAutoFit/>
            </a:bodyPr>
            <a:lstStyle/>
            <a:p>
              <a:pPr algn="ctr"/>
              <a:r>
                <a:rPr lang="zh-CN" altLang="en-US" sz="2400" b="1">
                  <a:solidFill>
                    <a:schemeClr val="bg1"/>
                  </a:solidFill>
                  <a:latin typeface="微软雅黑" panose="020B0503020204020204" pitchFamily="34" charset="-122"/>
                  <a:ea typeface="微软雅黑" panose="020B0503020204020204" pitchFamily="34" charset="-122"/>
                </a:rPr>
                <a:t>技能上</a:t>
              </a:r>
              <a:endParaRPr lang="zh-CN" altLang="en-US" sz="2400">
                <a:latin typeface="微软雅黑" panose="020B0503020204020204" pitchFamily="34" charset="-122"/>
                <a:ea typeface="微软雅黑" panose="020B0503020204020204" pitchFamily="34" charset="-122"/>
              </a:endParaRPr>
            </a:p>
          </p:txBody>
        </p:sp>
        <p:sp>
          <p:nvSpPr>
            <p:cNvPr id="42" name="Text Box 38"/>
            <p:cNvSpPr txBox="1">
              <a:spLocks noChangeArrowheads="1"/>
            </p:cNvSpPr>
            <p:nvPr/>
          </p:nvSpPr>
          <p:spPr bwMode="auto">
            <a:xfrm>
              <a:off x="5465704" y="5734517"/>
              <a:ext cx="1347668" cy="461418"/>
            </a:xfrm>
            <a:prstGeom prst="rect">
              <a:avLst/>
            </a:prstGeom>
            <a:solidFill>
              <a:srgbClr val="0070C0"/>
            </a:solidFill>
            <a:ln>
              <a:noFill/>
            </a:ln>
            <a:effectLst/>
          </p:spPr>
          <p:txBody>
            <a:bodyPr>
              <a:spAutoFit/>
            </a:bodyPr>
            <a:lstStyle/>
            <a:p>
              <a:pPr algn="ctr"/>
              <a:r>
                <a:rPr lang="zh-CN" altLang="en-US" sz="2400" b="1">
                  <a:solidFill>
                    <a:schemeClr val="bg1"/>
                  </a:solidFill>
                  <a:latin typeface="微软雅黑" panose="020B0503020204020204" pitchFamily="34" charset="-122"/>
                  <a:ea typeface="微软雅黑" panose="020B0503020204020204" pitchFamily="34" charset="-122"/>
                </a:rPr>
                <a:t>责任上</a:t>
              </a:r>
              <a:endParaRPr lang="zh-CN" altLang="en-US" sz="2400">
                <a:latin typeface="微软雅黑" panose="020B0503020204020204" pitchFamily="34" charset="-122"/>
                <a:ea typeface="微软雅黑" panose="020B0503020204020204" pitchFamily="34" charset="-122"/>
              </a:endParaRPr>
            </a:p>
          </p:txBody>
        </p:sp>
      </p:grpSp>
      <p:sp>
        <p:nvSpPr>
          <p:cNvPr id="47" name="Text Box 41"/>
          <p:cNvSpPr txBox="1">
            <a:spLocks noChangeArrowheads="1"/>
          </p:cNvSpPr>
          <p:nvPr/>
        </p:nvSpPr>
        <p:spPr bwMode="auto">
          <a:xfrm>
            <a:off x="531969" y="3256296"/>
            <a:ext cx="14769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p>
            <a:pPr algn="dist">
              <a:lnSpc>
                <a:spcPct val="90000"/>
              </a:lnSpc>
            </a:pPr>
            <a:r>
              <a:rPr lang="zh-CN" altLang="en-US" sz="4000" b="1" dirty="0" smtClean="0">
                <a:solidFill>
                  <a:srgbClr val="0070C0"/>
                </a:solidFill>
                <a:latin typeface="微软雅黑" panose="020B0503020204020204" pitchFamily="34" charset="-122"/>
                <a:ea typeface="微软雅黑" panose="020B0503020204020204" pitchFamily="34" charset="-122"/>
              </a:rPr>
              <a:t>团</a:t>
            </a:r>
            <a:endParaRPr lang="en-US" altLang="zh-CN" sz="4000" b="1" dirty="0" smtClean="0">
              <a:solidFill>
                <a:srgbClr val="0070C0"/>
              </a:solidFill>
              <a:latin typeface="微软雅黑" panose="020B0503020204020204" pitchFamily="34" charset="-122"/>
              <a:ea typeface="微软雅黑" panose="020B0503020204020204" pitchFamily="34" charset="-122"/>
            </a:endParaRPr>
          </a:p>
          <a:p>
            <a:pPr algn="dist">
              <a:lnSpc>
                <a:spcPct val="90000"/>
              </a:lnSpc>
            </a:pPr>
            <a:r>
              <a:rPr lang="zh-CN" altLang="en-US" sz="4000" b="1" dirty="0" smtClean="0">
                <a:solidFill>
                  <a:srgbClr val="0070C0"/>
                </a:solidFill>
                <a:latin typeface="微软雅黑" panose="020B0503020204020204" pitchFamily="34" charset="-122"/>
                <a:ea typeface="微软雅黑" panose="020B0503020204020204" pitchFamily="34" charset="-122"/>
              </a:rPr>
              <a:t>队</a:t>
            </a:r>
            <a:endParaRPr lang="zh-CN" altLang="en-US" sz="4000" b="1" dirty="0">
              <a:solidFill>
                <a:srgbClr val="0070C0"/>
              </a:solidFill>
              <a:latin typeface="微软雅黑" panose="020B0503020204020204" pitchFamily="34" charset="-122"/>
              <a:ea typeface="微软雅黑" panose="020B0503020204020204" pitchFamily="34" charset="-122"/>
            </a:endParaRPr>
          </a:p>
        </p:txBody>
      </p:sp>
      <p:sp>
        <p:nvSpPr>
          <p:cNvPr id="48" name="Text Box 42"/>
          <p:cNvSpPr txBox="1">
            <a:spLocks noChangeArrowheads="1"/>
          </p:cNvSpPr>
          <p:nvPr/>
        </p:nvSpPr>
        <p:spPr bwMode="auto">
          <a:xfrm>
            <a:off x="10226262" y="3256296"/>
            <a:ext cx="1371724" cy="12003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a:spAutoFit/>
          </a:bodyPr>
          <a:lstStyle/>
          <a:p>
            <a:pPr algn="dist">
              <a:lnSpc>
                <a:spcPct val="90000"/>
              </a:lnSpc>
            </a:pPr>
            <a:r>
              <a:rPr lang="zh-CN" altLang="en-US" sz="4000" b="1" dirty="0" smtClean="0">
                <a:solidFill>
                  <a:srgbClr val="0070C0"/>
                </a:solidFill>
                <a:latin typeface="微软雅黑" panose="020B0503020204020204" pitchFamily="34" charset="-122"/>
                <a:ea typeface="微软雅黑" panose="020B0503020204020204" pitchFamily="34" charset="-122"/>
              </a:rPr>
              <a:t>群</a:t>
            </a:r>
            <a:endParaRPr lang="en-US" altLang="zh-CN" sz="4000" b="1" dirty="0" smtClean="0">
              <a:solidFill>
                <a:srgbClr val="0070C0"/>
              </a:solidFill>
              <a:latin typeface="微软雅黑" panose="020B0503020204020204" pitchFamily="34" charset="-122"/>
              <a:ea typeface="微软雅黑" panose="020B0503020204020204" pitchFamily="34" charset="-122"/>
            </a:endParaRPr>
          </a:p>
          <a:p>
            <a:pPr algn="dist">
              <a:lnSpc>
                <a:spcPct val="90000"/>
              </a:lnSpc>
            </a:pPr>
            <a:r>
              <a:rPr lang="zh-CN" altLang="en-US" sz="4000" b="1" dirty="0" smtClean="0">
                <a:solidFill>
                  <a:srgbClr val="0070C0"/>
                </a:solidFill>
                <a:latin typeface="微软雅黑" panose="020B0503020204020204" pitchFamily="34" charset="-122"/>
                <a:ea typeface="微软雅黑" panose="020B0503020204020204" pitchFamily="34" charset="-122"/>
              </a:rPr>
              <a:t>体</a:t>
            </a:r>
            <a:endParaRPr lang="zh-CN" altLang="en-US" sz="4000" b="1"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16" presetClass="entr" presetSubtype="37"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outVertical)">
                                      <p:cBhvr>
                                        <p:cTn id="19" dur="500"/>
                                        <p:tgtEl>
                                          <p:spTgt spid="2"/>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right)">
                                      <p:cBhvr>
                                        <p:cTn id="23" dur="500"/>
                                        <p:tgtEl>
                                          <p:spTgt spid="1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500"/>
                                        <p:tgtEl>
                                          <p:spTgt spid="4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18" grpId="0"/>
      <p:bldP spid="19" grpId="0"/>
      <p:bldP spid="47" grpId="0"/>
      <p:bldP spid="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509588" y="446084"/>
            <a:ext cx="24288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smtClean="0">
                <a:solidFill>
                  <a:srgbClr val="0070C0"/>
                </a:solidFill>
                <a:latin typeface="Broadway BT" charset="0"/>
                <a:ea typeface="微软雅黑" panose="020B0503020204020204" pitchFamily="34" charset="-122"/>
                <a:sym typeface="Broadway BT" charset="0"/>
              </a:rPr>
              <a:t>建</a:t>
            </a:r>
            <a:r>
              <a:rPr lang="zh-CN" altLang="en-US" sz="3500" b="1" dirty="0">
                <a:solidFill>
                  <a:srgbClr val="0070C0"/>
                </a:solidFill>
                <a:latin typeface="Broadway BT" charset="0"/>
                <a:ea typeface="微软雅黑" panose="020B0503020204020204" pitchFamily="34" charset="-122"/>
                <a:sym typeface="Broadway BT" charset="0"/>
              </a:rPr>
              <a:t>设六原则</a:t>
            </a:r>
          </a:p>
        </p:txBody>
      </p:sp>
      <p:sp>
        <p:nvSpPr>
          <p:cNvPr id="5" name="矩形 4"/>
          <p:cNvSpPr/>
          <p:nvPr/>
        </p:nvSpPr>
        <p:spPr>
          <a:xfrm>
            <a:off x="0" y="546462"/>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852723" y="711322"/>
            <a:ext cx="4301177" cy="369332"/>
          </a:xfrm>
          <a:prstGeom prst="rect">
            <a:avLst/>
          </a:prstGeom>
        </p:spPr>
        <p:txBody>
          <a:bodyPr wrap="none">
            <a:spAutoFit/>
          </a:bodyPr>
          <a:lstStyle/>
          <a:p>
            <a:r>
              <a:rPr lang="en-US" altLang="zh-CN" dirty="0" smtClean="0">
                <a:solidFill>
                  <a:schemeClr val="bg1">
                    <a:lumMod val="65000"/>
                  </a:schemeClr>
                </a:solidFill>
                <a:latin typeface="Arial" panose="020B0604020202020204" pitchFamily="34" charset="0"/>
              </a:rPr>
              <a:t>CONSTRUCTION OF SIX PRINCIPLES</a:t>
            </a:r>
            <a:endParaRPr lang="zh-CN" altLang="en-US" dirty="0">
              <a:solidFill>
                <a:schemeClr val="bg1">
                  <a:lumMod val="65000"/>
                </a:schemeClr>
              </a:solidFill>
            </a:endParaRPr>
          </a:p>
        </p:txBody>
      </p:sp>
      <p:sp>
        <p:nvSpPr>
          <p:cNvPr id="7" name="Arrow 1"/>
          <p:cNvSpPr/>
          <p:nvPr/>
        </p:nvSpPr>
        <p:spPr bwMode="auto">
          <a:xfrm>
            <a:off x="3155438" y="4903270"/>
            <a:ext cx="5006575" cy="1439833"/>
          </a:xfrm>
          <a:custGeom>
            <a:avLst/>
            <a:gdLst>
              <a:gd name="connsiteX0" fmla="*/ 9150296 w 9618296"/>
              <a:gd name="connsiteY0" fmla="*/ 0 h 2880000"/>
              <a:gd name="connsiteX1" fmla="*/ 9618296 w 9618296"/>
              <a:gd name="connsiteY1" fmla="*/ 0 h 2880000"/>
              <a:gd name="connsiteX2" fmla="*/ 9618296 w 9618296"/>
              <a:gd name="connsiteY2" fmla="*/ 2561069 h 2880000"/>
              <a:gd name="connsiteX3" fmla="*/ 9299364 w 9618296"/>
              <a:gd name="connsiteY3" fmla="*/ 2880000 h 2880000"/>
              <a:gd name="connsiteX4" fmla="*/ 5253131 w 9618296"/>
              <a:gd name="connsiteY4" fmla="*/ 2880000 h 2880000"/>
              <a:gd name="connsiteX5" fmla="*/ 4578375 w 9618296"/>
              <a:gd name="connsiteY5" fmla="*/ 2880000 h 2880000"/>
              <a:gd name="connsiteX6" fmla="*/ 1608045 w 9618296"/>
              <a:gd name="connsiteY6" fmla="*/ 2880000 h 2880000"/>
              <a:gd name="connsiteX7" fmla="*/ 1608045 w 9618296"/>
              <a:gd name="connsiteY7" fmla="*/ 2410485 h 2880000"/>
              <a:gd name="connsiteX8" fmla="*/ 11 w 9618296"/>
              <a:gd name="connsiteY8" fmla="*/ 2404380 h 2880000"/>
              <a:gd name="connsiteX9" fmla="*/ 4578375 w 9618296"/>
              <a:gd name="connsiteY9" fmla="*/ 2412000 h 2880000"/>
              <a:gd name="connsiteX10" fmla="*/ 4578375 w 9618296"/>
              <a:gd name="connsiteY10" fmla="*/ 2410485 h 2880000"/>
              <a:gd name="connsiteX11" fmla="*/ 4593401 w 9618296"/>
              <a:gd name="connsiteY11" fmla="*/ 2412000 h 2880000"/>
              <a:gd name="connsiteX12" fmla="*/ 5253131 w 9618296"/>
              <a:gd name="connsiteY12" fmla="*/ 2412000 h 2880000"/>
              <a:gd name="connsiteX13" fmla="*/ 8883192 w 9618296"/>
              <a:gd name="connsiteY13" fmla="*/ 2412000 h 2880000"/>
              <a:gd name="connsiteX14" fmla="*/ 9150296 w 9618296"/>
              <a:gd name="connsiteY14" fmla="*/ 2144895 h 2880000"/>
              <a:gd name="connsiteX15" fmla="*/ 9150296 w 9618296"/>
              <a:gd name="connsiteY15" fmla="*/ 0 h 2880000"/>
              <a:gd name="connsiteX0-1" fmla="*/ 7542251 w 8010251"/>
              <a:gd name="connsiteY0-2" fmla="*/ 0 h 2880000"/>
              <a:gd name="connsiteX1-3" fmla="*/ 8010251 w 8010251"/>
              <a:gd name="connsiteY1-4" fmla="*/ 0 h 2880000"/>
              <a:gd name="connsiteX2-5" fmla="*/ 8010251 w 8010251"/>
              <a:gd name="connsiteY2-6" fmla="*/ 2561069 h 2880000"/>
              <a:gd name="connsiteX3-7" fmla="*/ 7691319 w 8010251"/>
              <a:gd name="connsiteY3-8" fmla="*/ 2880000 h 2880000"/>
              <a:gd name="connsiteX4-9" fmla="*/ 3645086 w 8010251"/>
              <a:gd name="connsiteY4-10" fmla="*/ 2880000 h 2880000"/>
              <a:gd name="connsiteX5-11" fmla="*/ 2970330 w 8010251"/>
              <a:gd name="connsiteY5-12" fmla="*/ 2880000 h 2880000"/>
              <a:gd name="connsiteX6-13" fmla="*/ 0 w 8010251"/>
              <a:gd name="connsiteY6-14" fmla="*/ 2880000 h 2880000"/>
              <a:gd name="connsiteX7-15" fmla="*/ 0 w 8010251"/>
              <a:gd name="connsiteY7-16" fmla="*/ 2410485 h 2880000"/>
              <a:gd name="connsiteX8-17" fmla="*/ 2970330 w 8010251"/>
              <a:gd name="connsiteY8-18" fmla="*/ 2412000 h 2880000"/>
              <a:gd name="connsiteX9-19" fmla="*/ 2970330 w 8010251"/>
              <a:gd name="connsiteY9-20" fmla="*/ 2410485 h 2880000"/>
              <a:gd name="connsiteX10-21" fmla="*/ 2985356 w 8010251"/>
              <a:gd name="connsiteY10-22" fmla="*/ 2412000 h 2880000"/>
              <a:gd name="connsiteX11-23" fmla="*/ 3645086 w 8010251"/>
              <a:gd name="connsiteY11-24" fmla="*/ 2412000 h 2880000"/>
              <a:gd name="connsiteX12-25" fmla="*/ 7275147 w 8010251"/>
              <a:gd name="connsiteY12-26" fmla="*/ 2412000 h 2880000"/>
              <a:gd name="connsiteX13-27" fmla="*/ 7542251 w 8010251"/>
              <a:gd name="connsiteY13-28" fmla="*/ 2144895 h 2880000"/>
              <a:gd name="connsiteX14-29" fmla="*/ 7542251 w 8010251"/>
              <a:gd name="connsiteY14-30" fmla="*/ 0 h 2880000"/>
              <a:gd name="connsiteX0-31" fmla="*/ 7542251 w 8010251"/>
              <a:gd name="connsiteY0-32" fmla="*/ 0 h 2880000"/>
              <a:gd name="connsiteX1-33" fmla="*/ 8010251 w 8010251"/>
              <a:gd name="connsiteY1-34" fmla="*/ 0 h 2880000"/>
              <a:gd name="connsiteX2-35" fmla="*/ 8010251 w 8010251"/>
              <a:gd name="connsiteY2-36" fmla="*/ 2561069 h 2880000"/>
              <a:gd name="connsiteX3-37" fmla="*/ 7691319 w 8010251"/>
              <a:gd name="connsiteY3-38" fmla="*/ 2880000 h 2880000"/>
              <a:gd name="connsiteX4-39" fmla="*/ 3645086 w 8010251"/>
              <a:gd name="connsiteY4-40" fmla="*/ 2880000 h 2880000"/>
              <a:gd name="connsiteX5-41" fmla="*/ 2970330 w 8010251"/>
              <a:gd name="connsiteY5-42" fmla="*/ 2880000 h 2880000"/>
              <a:gd name="connsiteX6-43" fmla="*/ 0 w 8010251"/>
              <a:gd name="connsiteY6-44" fmla="*/ 2880000 h 2880000"/>
              <a:gd name="connsiteX7-45" fmla="*/ 0 w 8010251"/>
              <a:gd name="connsiteY7-46" fmla="*/ 2410485 h 2880000"/>
              <a:gd name="connsiteX8-47" fmla="*/ 2970330 w 8010251"/>
              <a:gd name="connsiteY8-48" fmla="*/ 2412000 h 2880000"/>
              <a:gd name="connsiteX9-49" fmla="*/ 2970330 w 8010251"/>
              <a:gd name="connsiteY9-50" fmla="*/ 2410485 h 2880000"/>
              <a:gd name="connsiteX10-51" fmla="*/ 2985356 w 8010251"/>
              <a:gd name="connsiteY10-52" fmla="*/ 2412000 h 2880000"/>
              <a:gd name="connsiteX11-53" fmla="*/ 3645086 w 8010251"/>
              <a:gd name="connsiteY11-54" fmla="*/ 2412000 h 2880000"/>
              <a:gd name="connsiteX12-55" fmla="*/ 7275147 w 8010251"/>
              <a:gd name="connsiteY12-56" fmla="*/ 2412000 h 2880000"/>
              <a:gd name="connsiteX13-57" fmla="*/ 7542251 w 8010251"/>
              <a:gd name="connsiteY13-58" fmla="*/ 2144895 h 2880000"/>
              <a:gd name="connsiteX14-59" fmla="*/ 7542251 w 8010251"/>
              <a:gd name="connsiteY14-60" fmla="*/ 0 h 2880000"/>
              <a:gd name="connsiteX0-61" fmla="*/ 9546312 w 10014312"/>
              <a:gd name="connsiteY0-62" fmla="*/ 0 h 2880000"/>
              <a:gd name="connsiteX1-63" fmla="*/ 10014312 w 10014312"/>
              <a:gd name="connsiteY1-64" fmla="*/ 0 h 2880000"/>
              <a:gd name="connsiteX2-65" fmla="*/ 10014312 w 10014312"/>
              <a:gd name="connsiteY2-66" fmla="*/ 2561069 h 2880000"/>
              <a:gd name="connsiteX3-67" fmla="*/ 9695380 w 10014312"/>
              <a:gd name="connsiteY3-68" fmla="*/ 2880000 h 2880000"/>
              <a:gd name="connsiteX4-69" fmla="*/ 5649147 w 10014312"/>
              <a:gd name="connsiteY4-70" fmla="*/ 2880000 h 2880000"/>
              <a:gd name="connsiteX5-71" fmla="*/ 4974391 w 10014312"/>
              <a:gd name="connsiteY5-72" fmla="*/ 2880000 h 2880000"/>
              <a:gd name="connsiteX6-73" fmla="*/ 2004061 w 10014312"/>
              <a:gd name="connsiteY6-74" fmla="*/ 2880000 h 2880000"/>
              <a:gd name="connsiteX7-75" fmla="*/ 0 w 10014312"/>
              <a:gd name="connsiteY7-76" fmla="*/ 2402865 h 2880000"/>
              <a:gd name="connsiteX8-77" fmla="*/ 4974391 w 10014312"/>
              <a:gd name="connsiteY8-78" fmla="*/ 2412000 h 2880000"/>
              <a:gd name="connsiteX9-79" fmla="*/ 4974391 w 10014312"/>
              <a:gd name="connsiteY9-80" fmla="*/ 2410485 h 2880000"/>
              <a:gd name="connsiteX10-81" fmla="*/ 4989417 w 10014312"/>
              <a:gd name="connsiteY10-82" fmla="*/ 2412000 h 2880000"/>
              <a:gd name="connsiteX11-83" fmla="*/ 5649147 w 10014312"/>
              <a:gd name="connsiteY11-84" fmla="*/ 2412000 h 2880000"/>
              <a:gd name="connsiteX12-85" fmla="*/ 9279208 w 10014312"/>
              <a:gd name="connsiteY12-86" fmla="*/ 2412000 h 2880000"/>
              <a:gd name="connsiteX13-87" fmla="*/ 9546312 w 10014312"/>
              <a:gd name="connsiteY13-88" fmla="*/ 2144895 h 2880000"/>
              <a:gd name="connsiteX14-89" fmla="*/ 9546312 w 10014312"/>
              <a:gd name="connsiteY14-90" fmla="*/ 0 h 2880000"/>
              <a:gd name="connsiteX0-91" fmla="*/ 9546312 w 10014312"/>
              <a:gd name="connsiteY0-92" fmla="*/ 0 h 2880000"/>
              <a:gd name="connsiteX1-93" fmla="*/ 10014312 w 10014312"/>
              <a:gd name="connsiteY1-94" fmla="*/ 0 h 2880000"/>
              <a:gd name="connsiteX2-95" fmla="*/ 10014312 w 10014312"/>
              <a:gd name="connsiteY2-96" fmla="*/ 2561069 h 2880000"/>
              <a:gd name="connsiteX3-97" fmla="*/ 9695380 w 10014312"/>
              <a:gd name="connsiteY3-98" fmla="*/ 2880000 h 2880000"/>
              <a:gd name="connsiteX4-99" fmla="*/ 5649147 w 10014312"/>
              <a:gd name="connsiteY4-100" fmla="*/ 2880000 h 2880000"/>
              <a:gd name="connsiteX5-101" fmla="*/ 4974391 w 10014312"/>
              <a:gd name="connsiteY5-102" fmla="*/ 2880000 h 2880000"/>
              <a:gd name="connsiteX6-103" fmla="*/ 1 w 10014312"/>
              <a:gd name="connsiteY6-104" fmla="*/ 2872380 h 2880000"/>
              <a:gd name="connsiteX7-105" fmla="*/ 0 w 10014312"/>
              <a:gd name="connsiteY7-106" fmla="*/ 2402865 h 2880000"/>
              <a:gd name="connsiteX8-107" fmla="*/ 4974391 w 10014312"/>
              <a:gd name="connsiteY8-108" fmla="*/ 2412000 h 2880000"/>
              <a:gd name="connsiteX9-109" fmla="*/ 4974391 w 10014312"/>
              <a:gd name="connsiteY9-110" fmla="*/ 2410485 h 2880000"/>
              <a:gd name="connsiteX10-111" fmla="*/ 4989417 w 10014312"/>
              <a:gd name="connsiteY10-112" fmla="*/ 2412000 h 2880000"/>
              <a:gd name="connsiteX11-113" fmla="*/ 5649147 w 10014312"/>
              <a:gd name="connsiteY11-114" fmla="*/ 2412000 h 2880000"/>
              <a:gd name="connsiteX12-115" fmla="*/ 9279208 w 10014312"/>
              <a:gd name="connsiteY12-116" fmla="*/ 2412000 h 2880000"/>
              <a:gd name="connsiteX13-117" fmla="*/ 9546312 w 10014312"/>
              <a:gd name="connsiteY13-118" fmla="*/ 2144895 h 2880000"/>
              <a:gd name="connsiteX14-119" fmla="*/ 9546312 w 10014312"/>
              <a:gd name="connsiteY14-120" fmla="*/ 0 h 288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14312" h="2880000">
                <a:moveTo>
                  <a:pt x="9546312" y="0"/>
                </a:moveTo>
                <a:lnTo>
                  <a:pt x="10014312" y="0"/>
                </a:lnTo>
                <a:lnTo>
                  <a:pt x="10014312" y="2561069"/>
                </a:lnTo>
                <a:cubicBezTo>
                  <a:pt x="10014312" y="2737210"/>
                  <a:pt x="9871522" y="2880000"/>
                  <a:pt x="9695380" y="2880000"/>
                </a:cubicBezTo>
                <a:lnTo>
                  <a:pt x="5649147" y="2880000"/>
                </a:lnTo>
                <a:lnTo>
                  <a:pt x="4974391" y="2880000"/>
                </a:lnTo>
                <a:lnTo>
                  <a:pt x="1" y="2872380"/>
                </a:lnTo>
                <a:cubicBezTo>
                  <a:pt x="1" y="2715875"/>
                  <a:pt x="0" y="2559370"/>
                  <a:pt x="0" y="2402865"/>
                </a:cubicBezTo>
                <a:lnTo>
                  <a:pt x="4974391" y="2412000"/>
                </a:lnTo>
                <a:lnTo>
                  <a:pt x="4974391" y="2410485"/>
                </a:lnTo>
                <a:lnTo>
                  <a:pt x="4989417" y="2412000"/>
                </a:lnTo>
                <a:lnTo>
                  <a:pt x="5649147" y="2412000"/>
                </a:lnTo>
                <a:lnTo>
                  <a:pt x="9279208" y="2412000"/>
                </a:lnTo>
                <a:cubicBezTo>
                  <a:pt x="9426724" y="2412000"/>
                  <a:pt x="9546312" y="2292413"/>
                  <a:pt x="9546312" y="2144895"/>
                </a:cubicBezTo>
                <a:lnTo>
                  <a:pt x="9546312" y="0"/>
                </a:lnTo>
                <a:close/>
              </a:path>
            </a:pathLst>
          </a:custGeom>
          <a:solidFill>
            <a:schemeClr val="accent1"/>
          </a:solidFill>
          <a:ln>
            <a:noFill/>
          </a:ln>
        </p:spPr>
        <p:txBody>
          <a:bodyPr lIns="0" tIns="0" rIns="0" bIns="0" rtlCol="0" anchor="ctr"/>
          <a:lstStyle/>
          <a:p>
            <a:pPr algn="ctr"/>
            <a:endParaRPr lang="es-SV" sz="900"/>
          </a:p>
        </p:txBody>
      </p:sp>
      <p:sp>
        <p:nvSpPr>
          <p:cNvPr id="8" name="Arrow 2"/>
          <p:cNvSpPr/>
          <p:nvPr/>
        </p:nvSpPr>
        <p:spPr bwMode="auto">
          <a:xfrm>
            <a:off x="6271818" y="3255582"/>
            <a:ext cx="1888520" cy="1348530"/>
          </a:xfrm>
          <a:custGeom>
            <a:avLst/>
            <a:gdLst/>
            <a:ahLst/>
            <a:cxnLst/>
            <a:rect l="l" t="t" r="r" b="b"/>
            <a:pathLst>
              <a:path w="3777477" h="2697374">
                <a:moveTo>
                  <a:pt x="209159" y="0"/>
                </a:moveTo>
                <a:lnTo>
                  <a:pt x="3568317" y="0"/>
                </a:lnTo>
                <a:cubicBezTo>
                  <a:pt x="3683833" y="0"/>
                  <a:pt x="3777477" y="93644"/>
                  <a:pt x="3777477" y="209159"/>
                </a:cubicBezTo>
                <a:lnTo>
                  <a:pt x="3777477" y="2697374"/>
                </a:lnTo>
                <a:lnTo>
                  <a:pt x="3315165" y="2697374"/>
                </a:lnTo>
                <a:lnTo>
                  <a:pt x="3315165" y="625962"/>
                </a:lnTo>
                <a:cubicBezTo>
                  <a:pt x="3315165" y="538722"/>
                  <a:pt x="3244441" y="468000"/>
                  <a:pt x="3157201" y="468000"/>
                </a:cubicBezTo>
                <a:lnTo>
                  <a:pt x="620274" y="468000"/>
                </a:lnTo>
                <a:cubicBezTo>
                  <a:pt x="533034" y="468000"/>
                  <a:pt x="462312" y="538722"/>
                  <a:pt x="462312" y="625962"/>
                </a:cubicBezTo>
                <a:lnTo>
                  <a:pt x="462312" y="1752269"/>
                </a:lnTo>
                <a:lnTo>
                  <a:pt x="0" y="1752269"/>
                </a:lnTo>
                <a:lnTo>
                  <a:pt x="0" y="209159"/>
                </a:lnTo>
                <a:cubicBezTo>
                  <a:pt x="0" y="93644"/>
                  <a:pt x="93644" y="0"/>
                  <a:pt x="209159" y="0"/>
                </a:cubicBezTo>
                <a:close/>
              </a:path>
            </a:pathLst>
          </a:custGeom>
          <a:solidFill>
            <a:schemeClr val="accent2"/>
          </a:solidFill>
          <a:ln>
            <a:noFill/>
          </a:ln>
        </p:spPr>
        <p:txBody>
          <a:bodyPr lIns="0" tIns="0" rIns="0" bIns="0" rtlCol="0" anchor="ctr"/>
          <a:lstStyle/>
          <a:p>
            <a:pPr algn="ctr"/>
            <a:endParaRPr lang="es-SV" sz="900"/>
          </a:p>
        </p:txBody>
      </p:sp>
      <p:sp>
        <p:nvSpPr>
          <p:cNvPr id="9" name="Arrow 3"/>
          <p:cNvSpPr/>
          <p:nvPr/>
        </p:nvSpPr>
        <p:spPr bwMode="auto">
          <a:xfrm>
            <a:off x="4837111" y="4298185"/>
            <a:ext cx="1671929" cy="718333"/>
          </a:xfrm>
          <a:custGeom>
            <a:avLst/>
            <a:gdLst/>
            <a:ahLst/>
            <a:cxnLst/>
            <a:rect l="l" t="t" r="r" b="b"/>
            <a:pathLst>
              <a:path w="3344245" h="1436833">
                <a:moveTo>
                  <a:pt x="2876245" y="0"/>
                </a:moveTo>
                <a:lnTo>
                  <a:pt x="3344245" y="0"/>
                </a:lnTo>
                <a:lnTo>
                  <a:pt x="3344245" y="1117902"/>
                </a:lnTo>
                <a:cubicBezTo>
                  <a:pt x="3344245" y="1294043"/>
                  <a:pt x="3201455" y="1436833"/>
                  <a:pt x="3025313" y="1436833"/>
                </a:cubicBezTo>
                <a:lnTo>
                  <a:pt x="0" y="1436833"/>
                </a:lnTo>
                <a:lnTo>
                  <a:pt x="0" y="968833"/>
                </a:lnTo>
                <a:lnTo>
                  <a:pt x="2609141" y="968833"/>
                </a:lnTo>
                <a:cubicBezTo>
                  <a:pt x="2756657" y="968833"/>
                  <a:pt x="2876245" y="849246"/>
                  <a:pt x="2876245" y="701728"/>
                </a:cubicBezTo>
                <a:close/>
              </a:path>
            </a:pathLst>
          </a:custGeom>
          <a:solidFill>
            <a:schemeClr val="accent4"/>
          </a:solidFill>
          <a:ln>
            <a:noFill/>
          </a:ln>
        </p:spPr>
        <p:txBody>
          <a:bodyPr lIns="0" tIns="0" rIns="0" bIns="0" rtlCol="0" anchor="ctr"/>
          <a:lstStyle/>
          <a:p>
            <a:pPr algn="ctr"/>
            <a:endParaRPr lang="es-SV" sz="900"/>
          </a:p>
        </p:txBody>
      </p:sp>
      <p:sp>
        <p:nvSpPr>
          <p:cNvPr id="10" name="Arrow 4"/>
          <p:cNvSpPr/>
          <p:nvPr/>
        </p:nvSpPr>
        <p:spPr bwMode="auto">
          <a:xfrm rot="5400000" flipV="1">
            <a:off x="2855289" y="3397992"/>
            <a:ext cx="1888520" cy="1348530"/>
          </a:xfrm>
          <a:custGeom>
            <a:avLst/>
            <a:gdLst/>
            <a:ahLst/>
            <a:cxnLst/>
            <a:rect l="l" t="t" r="r" b="b"/>
            <a:pathLst>
              <a:path w="3777477" h="2697374">
                <a:moveTo>
                  <a:pt x="209159" y="0"/>
                </a:moveTo>
                <a:lnTo>
                  <a:pt x="3568317" y="0"/>
                </a:lnTo>
                <a:cubicBezTo>
                  <a:pt x="3683833" y="0"/>
                  <a:pt x="3777477" y="93644"/>
                  <a:pt x="3777477" y="209159"/>
                </a:cubicBezTo>
                <a:lnTo>
                  <a:pt x="3777477" y="2697374"/>
                </a:lnTo>
                <a:lnTo>
                  <a:pt x="3315165" y="2697374"/>
                </a:lnTo>
                <a:lnTo>
                  <a:pt x="3315165" y="625962"/>
                </a:lnTo>
                <a:cubicBezTo>
                  <a:pt x="3315165" y="538722"/>
                  <a:pt x="3244441" y="468000"/>
                  <a:pt x="3157201" y="468000"/>
                </a:cubicBezTo>
                <a:lnTo>
                  <a:pt x="620274" y="468000"/>
                </a:lnTo>
                <a:cubicBezTo>
                  <a:pt x="533034" y="468000"/>
                  <a:pt x="462312" y="538722"/>
                  <a:pt x="462312" y="625962"/>
                </a:cubicBezTo>
                <a:lnTo>
                  <a:pt x="462312" y="1752269"/>
                </a:lnTo>
                <a:lnTo>
                  <a:pt x="0" y="1752269"/>
                </a:lnTo>
                <a:lnTo>
                  <a:pt x="0" y="209159"/>
                </a:lnTo>
                <a:cubicBezTo>
                  <a:pt x="0" y="93644"/>
                  <a:pt x="93644" y="0"/>
                  <a:pt x="209159" y="0"/>
                </a:cubicBezTo>
                <a:close/>
              </a:path>
            </a:pathLst>
          </a:custGeom>
          <a:solidFill>
            <a:schemeClr val="accent5"/>
          </a:solidFill>
          <a:ln>
            <a:noFill/>
          </a:ln>
        </p:spPr>
        <p:txBody>
          <a:bodyPr lIns="0" tIns="0" rIns="0" bIns="0" rtlCol="0" anchor="ctr"/>
          <a:lstStyle/>
          <a:p>
            <a:pPr algn="ctr"/>
            <a:endParaRPr lang="es-SV" sz="900"/>
          </a:p>
        </p:txBody>
      </p:sp>
      <p:sp>
        <p:nvSpPr>
          <p:cNvPr id="11" name="Arrow 5"/>
          <p:cNvSpPr/>
          <p:nvPr/>
        </p:nvSpPr>
        <p:spPr bwMode="auto">
          <a:xfrm rot="16200000" flipH="1">
            <a:off x="4488758" y="1583349"/>
            <a:ext cx="1799161" cy="1752202"/>
          </a:xfrm>
          <a:custGeom>
            <a:avLst/>
            <a:gdLst/>
            <a:ahLst/>
            <a:cxnLst/>
            <a:rect l="l" t="t" r="r" b="b"/>
            <a:pathLst>
              <a:path w="3598736" h="3504808">
                <a:moveTo>
                  <a:pt x="0" y="1289585"/>
                </a:moveTo>
                <a:lnTo>
                  <a:pt x="0" y="3504808"/>
                </a:lnTo>
                <a:lnTo>
                  <a:pt x="468000" y="3504808"/>
                </a:lnTo>
                <a:lnTo>
                  <a:pt x="468000" y="1705757"/>
                </a:lnTo>
                <a:cubicBezTo>
                  <a:pt x="468000" y="1558241"/>
                  <a:pt x="587587" y="1438653"/>
                  <a:pt x="735105" y="1438653"/>
                </a:cubicBezTo>
                <a:lnTo>
                  <a:pt x="1436833" y="1438653"/>
                </a:lnTo>
                <a:lnTo>
                  <a:pt x="1436833" y="1436833"/>
                </a:lnTo>
                <a:lnTo>
                  <a:pt x="3279804" y="1436833"/>
                </a:lnTo>
                <a:cubicBezTo>
                  <a:pt x="3455946" y="1436833"/>
                  <a:pt x="3598736" y="1294043"/>
                  <a:pt x="3598736" y="1117902"/>
                </a:cubicBezTo>
                <a:lnTo>
                  <a:pt x="3598736" y="0"/>
                </a:lnTo>
                <a:lnTo>
                  <a:pt x="3130736" y="0"/>
                </a:lnTo>
                <a:lnTo>
                  <a:pt x="3130736" y="701728"/>
                </a:lnTo>
                <a:cubicBezTo>
                  <a:pt x="3130736" y="849246"/>
                  <a:pt x="3011148" y="968833"/>
                  <a:pt x="2863632" y="968833"/>
                </a:cubicBezTo>
                <a:lnTo>
                  <a:pt x="1064581" y="968833"/>
                </a:lnTo>
                <a:lnTo>
                  <a:pt x="1064581" y="970653"/>
                </a:lnTo>
                <a:lnTo>
                  <a:pt x="318931" y="970653"/>
                </a:lnTo>
                <a:cubicBezTo>
                  <a:pt x="142790" y="970653"/>
                  <a:pt x="0" y="1113443"/>
                  <a:pt x="0" y="1289585"/>
                </a:cubicBezTo>
                <a:close/>
              </a:path>
            </a:pathLst>
          </a:custGeom>
          <a:solidFill>
            <a:schemeClr val="accent4"/>
          </a:solidFill>
          <a:ln>
            <a:noFill/>
          </a:ln>
        </p:spPr>
        <p:txBody>
          <a:bodyPr lIns="0" tIns="0" rIns="0" bIns="0" rtlCol="0" anchor="ctr"/>
          <a:lstStyle/>
          <a:p>
            <a:pPr algn="ctr"/>
            <a:endParaRPr lang="es-SV" sz="900"/>
          </a:p>
        </p:txBody>
      </p:sp>
      <p:sp>
        <p:nvSpPr>
          <p:cNvPr id="12" name="Arrow 6"/>
          <p:cNvSpPr/>
          <p:nvPr/>
        </p:nvSpPr>
        <p:spPr bwMode="auto">
          <a:xfrm rot="5400000">
            <a:off x="7737569" y="492057"/>
            <a:ext cx="764996" cy="2370356"/>
          </a:xfrm>
          <a:custGeom>
            <a:avLst/>
            <a:gdLst>
              <a:gd name="connsiteX0" fmla="*/ 0 w 1530170"/>
              <a:gd name="connsiteY0" fmla="*/ 1350151 h 3555398"/>
              <a:gd name="connsiteX1" fmla="*/ 765085 w 1530170"/>
              <a:gd name="connsiteY1" fmla="*/ 0 h 3555398"/>
              <a:gd name="connsiteX2" fmla="*/ 1530170 w 1530170"/>
              <a:gd name="connsiteY2" fmla="*/ 1350151 h 3555398"/>
              <a:gd name="connsiteX3" fmla="*/ 999840 w 1530170"/>
              <a:gd name="connsiteY3" fmla="*/ 1350151 h 3555398"/>
              <a:gd name="connsiteX4" fmla="*/ 999840 w 1530170"/>
              <a:gd name="connsiteY4" fmla="*/ 3555398 h 3555398"/>
              <a:gd name="connsiteX5" fmla="*/ 530325 w 1530170"/>
              <a:gd name="connsiteY5" fmla="*/ 3555398 h 3555398"/>
              <a:gd name="connsiteX6" fmla="*/ 531840 w 1530170"/>
              <a:gd name="connsiteY6" fmla="*/ 1350151 h 3555398"/>
              <a:gd name="connsiteX7" fmla="*/ 0 w 1530170"/>
              <a:gd name="connsiteY7" fmla="*/ 1350151 h 3555398"/>
              <a:gd name="connsiteX0-1" fmla="*/ 0 w 1530170"/>
              <a:gd name="connsiteY0-2" fmla="*/ 1350151 h 3555398"/>
              <a:gd name="connsiteX1-3" fmla="*/ 765085 w 1530170"/>
              <a:gd name="connsiteY1-4" fmla="*/ 0 h 3555398"/>
              <a:gd name="connsiteX2-5" fmla="*/ 1530170 w 1530170"/>
              <a:gd name="connsiteY2-6" fmla="*/ 1350151 h 3555398"/>
              <a:gd name="connsiteX3-7" fmla="*/ 999840 w 1530170"/>
              <a:gd name="connsiteY3-8" fmla="*/ 1350151 h 3555398"/>
              <a:gd name="connsiteX4-9" fmla="*/ 999840 w 1530170"/>
              <a:gd name="connsiteY4-10" fmla="*/ 3555398 h 3555398"/>
              <a:gd name="connsiteX5-11" fmla="*/ 530325 w 1530170"/>
              <a:gd name="connsiteY5-12" fmla="*/ 3555398 h 3555398"/>
              <a:gd name="connsiteX6-13" fmla="*/ 531840 w 1530170"/>
              <a:gd name="connsiteY6-14" fmla="*/ 1350151 h 3555398"/>
              <a:gd name="connsiteX7-15" fmla="*/ 0 w 1530170"/>
              <a:gd name="connsiteY7-16" fmla="*/ 1350151 h 3555398"/>
              <a:gd name="connsiteX0-17" fmla="*/ 0 w 1530170"/>
              <a:gd name="connsiteY0-18" fmla="*/ 1350151 h 4731736"/>
              <a:gd name="connsiteX1-19" fmla="*/ 765085 w 1530170"/>
              <a:gd name="connsiteY1-20" fmla="*/ 0 h 4731736"/>
              <a:gd name="connsiteX2-21" fmla="*/ 1530170 w 1530170"/>
              <a:gd name="connsiteY2-22" fmla="*/ 1350151 h 4731736"/>
              <a:gd name="connsiteX3-23" fmla="*/ 999840 w 1530170"/>
              <a:gd name="connsiteY3-24" fmla="*/ 1350151 h 4731736"/>
              <a:gd name="connsiteX4-25" fmla="*/ 999840 w 1530170"/>
              <a:gd name="connsiteY4-26" fmla="*/ 3555398 h 4731736"/>
              <a:gd name="connsiteX5-27" fmla="*/ 525563 w 1530170"/>
              <a:gd name="connsiteY5-28" fmla="*/ 4731736 h 4731736"/>
              <a:gd name="connsiteX6-29" fmla="*/ 531840 w 1530170"/>
              <a:gd name="connsiteY6-30" fmla="*/ 1350151 h 4731736"/>
              <a:gd name="connsiteX7-31" fmla="*/ 0 w 1530170"/>
              <a:gd name="connsiteY7-32" fmla="*/ 1350151 h 4731736"/>
              <a:gd name="connsiteX0-33" fmla="*/ 0 w 1530170"/>
              <a:gd name="connsiteY0-34" fmla="*/ 1350151 h 4741261"/>
              <a:gd name="connsiteX1-35" fmla="*/ 765085 w 1530170"/>
              <a:gd name="connsiteY1-36" fmla="*/ 0 h 4741261"/>
              <a:gd name="connsiteX2-37" fmla="*/ 1530170 w 1530170"/>
              <a:gd name="connsiteY2-38" fmla="*/ 1350151 h 4741261"/>
              <a:gd name="connsiteX3-39" fmla="*/ 999840 w 1530170"/>
              <a:gd name="connsiteY3-40" fmla="*/ 1350151 h 4741261"/>
              <a:gd name="connsiteX4-41" fmla="*/ 995077 w 1530170"/>
              <a:gd name="connsiteY4-42" fmla="*/ 4741261 h 4741261"/>
              <a:gd name="connsiteX5-43" fmla="*/ 525563 w 1530170"/>
              <a:gd name="connsiteY5-44" fmla="*/ 4731736 h 4741261"/>
              <a:gd name="connsiteX6-45" fmla="*/ 531840 w 1530170"/>
              <a:gd name="connsiteY6-46" fmla="*/ 1350151 h 4741261"/>
              <a:gd name="connsiteX7-47" fmla="*/ 0 w 1530170"/>
              <a:gd name="connsiteY7-48" fmla="*/ 1350151 h 4741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530170" h="4741261">
                <a:moveTo>
                  <a:pt x="0" y="1350151"/>
                </a:moveTo>
                <a:lnTo>
                  <a:pt x="765085" y="0"/>
                </a:lnTo>
                <a:lnTo>
                  <a:pt x="1530170" y="1350151"/>
                </a:lnTo>
                <a:lnTo>
                  <a:pt x="999840" y="1350151"/>
                </a:lnTo>
                <a:cubicBezTo>
                  <a:pt x="998252" y="2480521"/>
                  <a:pt x="996665" y="3610891"/>
                  <a:pt x="995077" y="4741261"/>
                </a:cubicBezTo>
                <a:lnTo>
                  <a:pt x="525563" y="4731736"/>
                </a:lnTo>
                <a:cubicBezTo>
                  <a:pt x="527655" y="3604541"/>
                  <a:pt x="529748" y="2477346"/>
                  <a:pt x="531840" y="1350151"/>
                </a:cubicBezTo>
                <a:lnTo>
                  <a:pt x="0" y="1350151"/>
                </a:lnTo>
                <a:close/>
              </a:path>
            </a:pathLst>
          </a:custGeom>
          <a:solidFill>
            <a:schemeClr val="accent5"/>
          </a:solidFill>
          <a:ln>
            <a:noFill/>
          </a:ln>
        </p:spPr>
        <p:txBody>
          <a:bodyPr lIns="0" tIns="0" rIns="0" bIns="0" rtlCol="0" anchor="ctr"/>
          <a:lstStyle/>
          <a:p>
            <a:pPr algn="ctr"/>
            <a:endParaRPr lang="es-SV" sz="900"/>
          </a:p>
        </p:txBody>
      </p:sp>
      <p:grpSp>
        <p:nvGrpSpPr>
          <p:cNvPr id="13" name="Textbox 1"/>
          <p:cNvGrpSpPr/>
          <p:nvPr/>
        </p:nvGrpSpPr>
        <p:grpSpPr>
          <a:xfrm>
            <a:off x="780289" y="6088180"/>
            <a:ext cx="1744778" cy="613098"/>
            <a:chOff x="6077466" y="11175677"/>
            <a:chExt cx="1968126" cy="1226339"/>
          </a:xfrm>
        </p:grpSpPr>
        <p:sp>
          <p:nvSpPr>
            <p:cNvPr id="14" name="69 CuadroTexto"/>
            <p:cNvSpPr txBox="1"/>
            <p:nvPr/>
          </p:nvSpPr>
          <p:spPr>
            <a:xfrm>
              <a:off x="6077466" y="11175677"/>
              <a:ext cx="1968126" cy="1106557"/>
            </a:xfrm>
            <a:prstGeom prst="rect">
              <a:avLst/>
            </a:prstGeom>
            <a:solidFill>
              <a:schemeClr val="accent1"/>
            </a:solidFill>
          </p:spPr>
          <p:txBody>
            <a:bodyPr wrap="square" lIns="90625" tIns="45332" rIns="90625" bIns="45332" rtlCol="0">
              <a:spAutoFit/>
            </a:bodyPr>
            <a:lstStyle/>
            <a:p>
              <a:pPr algn="ctr"/>
              <a:r>
                <a:rPr lang="zh-CN" altLang="en-US" sz="1500" b="1" spc="300" dirty="0">
                  <a:solidFill>
                    <a:schemeClr val="bg1"/>
                  </a:solidFill>
                  <a:latin typeface="微软雅黑" panose="020B0503020204020204" pitchFamily="34" charset="-122"/>
                  <a:ea typeface="微软雅黑" panose="020B0503020204020204" pitchFamily="34" charset="-122"/>
                  <a:cs typeface="Open Sans Condensed" panose="020B0604020202020204" charset="0"/>
                </a:rPr>
                <a:t>平等友善</a:t>
              </a:r>
              <a:endParaRPr lang="en-US" sz="1500" b="1" spc="300" dirty="0">
                <a:solidFill>
                  <a:schemeClr val="bg1"/>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15" name="69 CuadroTexto"/>
            <p:cNvSpPr txBox="1"/>
            <p:nvPr/>
          </p:nvSpPr>
          <p:spPr>
            <a:xfrm>
              <a:off x="6077466" y="11726395"/>
              <a:ext cx="1968126" cy="675621"/>
            </a:xfrm>
            <a:prstGeom prst="rect">
              <a:avLst/>
            </a:prstGeom>
            <a:noFill/>
          </p:spPr>
          <p:txBody>
            <a:bodyPr wrap="square" lIns="90625" tIns="45332" rIns="90625" bIns="45332" rtlCol="0">
              <a:spAutoFit/>
            </a:bodyPr>
            <a:lstStyle/>
            <a:p>
              <a:pPr algn="ctr"/>
              <a:r>
                <a:rPr lang="es-MX" sz="800" noProof="1" smtClean="0">
                  <a:solidFill>
                    <a:schemeClr val="bg2"/>
                  </a:solidFill>
                  <a:latin typeface="Source Sans Pro" panose="020B0604020202020204" charset="0"/>
                  <a:ea typeface="Roboto Light" panose="02000000000000000000" pitchFamily="2" charset="0"/>
                  <a:cs typeface="Roboto Light" panose="02000000000000000000" pitchFamily="2" charset="0"/>
                </a:rPr>
                <a:t>Aenean commodo ligula eget dolor.</a:t>
              </a:r>
              <a:endParaRPr lang="es-MX" sz="800" dirty="0">
                <a:solidFill>
                  <a:schemeClr val="bg2"/>
                </a:solidFill>
                <a:latin typeface="Source Sans Pro" panose="020B0604020202020204" charset="0"/>
                <a:ea typeface="Segoe UI" panose="020B0502040204020203" pitchFamily="34" charset="0"/>
                <a:cs typeface="Helvetica" panose="020B0604020202020204" pitchFamily="34" charset="0"/>
              </a:endParaRPr>
            </a:p>
          </p:txBody>
        </p:sp>
      </p:grpSp>
      <p:grpSp>
        <p:nvGrpSpPr>
          <p:cNvPr id="16" name="Step 1"/>
          <p:cNvGrpSpPr>
            <a:grpSpLocks noChangeAspect="1"/>
          </p:cNvGrpSpPr>
          <p:nvPr/>
        </p:nvGrpSpPr>
        <p:grpSpPr>
          <a:xfrm>
            <a:off x="2490813" y="5798623"/>
            <a:ext cx="836029" cy="835963"/>
            <a:chOff x="13700015" y="2693328"/>
            <a:chExt cx="3600703" cy="3600418"/>
          </a:xfrm>
        </p:grpSpPr>
        <p:sp>
          <p:nvSpPr>
            <p:cNvPr id="17" name="44 Elipse"/>
            <p:cNvSpPr/>
            <p:nvPr/>
          </p:nvSpPr>
          <p:spPr>
            <a:xfrm>
              <a:off x="13700015" y="2693328"/>
              <a:ext cx="3600703" cy="3600418"/>
            </a:xfrm>
            <a:prstGeom prst="ellipse">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830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8" name="45 Elipse"/>
            <p:cNvSpPr/>
            <p:nvPr/>
          </p:nvSpPr>
          <p:spPr>
            <a:xfrm>
              <a:off x="14085141" y="3111415"/>
              <a:ext cx="2830451" cy="276424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9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01</a:t>
              </a:r>
              <a:endParaRPr lang="es-MX" sz="1195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grpSp>
        <p:nvGrpSpPr>
          <p:cNvPr id="19" name="Step 2"/>
          <p:cNvGrpSpPr>
            <a:grpSpLocks noChangeAspect="1"/>
          </p:cNvGrpSpPr>
          <p:nvPr/>
        </p:nvGrpSpPr>
        <p:grpSpPr>
          <a:xfrm>
            <a:off x="7615844" y="4355569"/>
            <a:ext cx="836029" cy="835963"/>
            <a:chOff x="13700015" y="2693328"/>
            <a:chExt cx="3600703" cy="3600418"/>
          </a:xfrm>
        </p:grpSpPr>
        <p:sp>
          <p:nvSpPr>
            <p:cNvPr id="20" name="4 Elipse"/>
            <p:cNvSpPr/>
            <p:nvPr/>
          </p:nvSpPr>
          <p:spPr>
            <a:xfrm>
              <a:off x="13700015" y="2693328"/>
              <a:ext cx="3600703" cy="3600418"/>
            </a:xfrm>
            <a:prstGeom prst="ellipse">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830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1" name="5 Elipse"/>
            <p:cNvSpPr/>
            <p:nvPr/>
          </p:nvSpPr>
          <p:spPr>
            <a:xfrm>
              <a:off x="14085141" y="3111415"/>
              <a:ext cx="2830451" cy="276424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9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02</a:t>
              </a:r>
              <a:endParaRPr lang="es-MX" sz="1195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grpSp>
        <p:nvGrpSpPr>
          <p:cNvPr id="22" name="Step 3"/>
          <p:cNvGrpSpPr>
            <a:grpSpLocks noChangeAspect="1"/>
          </p:cNvGrpSpPr>
          <p:nvPr/>
        </p:nvGrpSpPr>
        <p:grpSpPr>
          <a:xfrm>
            <a:off x="5960517" y="3656305"/>
            <a:ext cx="836029" cy="835963"/>
            <a:chOff x="13700015" y="2693328"/>
            <a:chExt cx="3600703" cy="3600418"/>
          </a:xfrm>
        </p:grpSpPr>
        <p:sp>
          <p:nvSpPr>
            <p:cNvPr id="23" name="4 Elipse"/>
            <p:cNvSpPr/>
            <p:nvPr/>
          </p:nvSpPr>
          <p:spPr>
            <a:xfrm>
              <a:off x="13700015" y="2693328"/>
              <a:ext cx="3600703" cy="3600418"/>
            </a:xfrm>
            <a:prstGeom prst="ellipse">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830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4" name="5 Elipse"/>
            <p:cNvSpPr/>
            <p:nvPr/>
          </p:nvSpPr>
          <p:spPr>
            <a:xfrm>
              <a:off x="14085141" y="3111415"/>
              <a:ext cx="2830451" cy="276424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9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03</a:t>
              </a:r>
              <a:endParaRPr lang="es-MX" sz="1195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grpSp>
        <p:nvGrpSpPr>
          <p:cNvPr id="25" name="Step 4"/>
          <p:cNvGrpSpPr>
            <a:grpSpLocks noChangeAspect="1"/>
          </p:cNvGrpSpPr>
          <p:nvPr/>
        </p:nvGrpSpPr>
        <p:grpSpPr>
          <a:xfrm>
            <a:off x="4001317" y="4468951"/>
            <a:ext cx="836029" cy="835963"/>
            <a:chOff x="13700015" y="2693328"/>
            <a:chExt cx="3600703" cy="3600418"/>
          </a:xfrm>
        </p:grpSpPr>
        <p:sp>
          <p:nvSpPr>
            <p:cNvPr id="26" name="4 Elipse"/>
            <p:cNvSpPr/>
            <p:nvPr/>
          </p:nvSpPr>
          <p:spPr>
            <a:xfrm>
              <a:off x="13700015" y="2693328"/>
              <a:ext cx="3600703" cy="3600418"/>
            </a:xfrm>
            <a:prstGeom prst="ellipse">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830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7" name="5 Elipse"/>
            <p:cNvSpPr/>
            <p:nvPr/>
          </p:nvSpPr>
          <p:spPr>
            <a:xfrm>
              <a:off x="14085141" y="3111415"/>
              <a:ext cx="2830451" cy="276424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9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04</a:t>
              </a:r>
              <a:endParaRPr lang="es-MX" sz="1195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grpSp>
        <p:nvGrpSpPr>
          <p:cNvPr id="28" name="Step 5"/>
          <p:cNvGrpSpPr>
            <a:grpSpLocks noChangeAspect="1"/>
          </p:cNvGrpSpPr>
          <p:nvPr/>
        </p:nvGrpSpPr>
        <p:grpSpPr>
          <a:xfrm>
            <a:off x="3686318" y="2846705"/>
            <a:ext cx="836029" cy="835963"/>
            <a:chOff x="13700015" y="2693328"/>
            <a:chExt cx="3600703" cy="3600418"/>
          </a:xfrm>
        </p:grpSpPr>
        <p:sp>
          <p:nvSpPr>
            <p:cNvPr id="29" name="4 Elipse"/>
            <p:cNvSpPr/>
            <p:nvPr/>
          </p:nvSpPr>
          <p:spPr>
            <a:xfrm>
              <a:off x="13700015" y="2693328"/>
              <a:ext cx="3600703" cy="3600418"/>
            </a:xfrm>
            <a:prstGeom prst="ellipse">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830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0" name="5 Elipse"/>
            <p:cNvSpPr/>
            <p:nvPr/>
          </p:nvSpPr>
          <p:spPr>
            <a:xfrm>
              <a:off x="14085141" y="3111415"/>
              <a:ext cx="2830451" cy="276424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9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05</a:t>
              </a:r>
              <a:endParaRPr lang="es-MX" sz="1195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grpSp>
        <p:nvGrpSpPr>
          <p:cNvPr id="31" name="Step 6"/>
          <p:cNvGrpSpPr>
            <a:grpSpLocks noChangeAspect="1"/>
          </p:cNvGrpSpPr>
          <p:nvPr/>
        </p:nvGrpSpPr>
        <p:grpSpPr>
          <a:xfrm>
            <a:off x="6155260" y="1251198"/>
            <a:ext cx="836029" cy="835963"/>
            <a:chOff x="13700015" y="2693328"/>
            <a:chExt cx="3600703" cy="3600418"/>
          </a:xfrm>
        </p:grpSpPr>
        <p:sp>
          <p:nvSpPr>
            <p:cNvPr id="32" name="4 Elipse"/>
            <p:cNvSpPr/>
            <p:nvPr/>
          </p:nvSpPr>
          <p:spPr>
            <a:xfrm>
              <a:off x="13700015" y="2693328"/>
              <a:ext cx="3600703" cy="3600418"/>
            </a:xfrm>
            <a:prstGeom prst="ellipse">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830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3" name="5 Elipse"/>
            <p:cNvSpPr/>
            <p:nvPr/>
          </p:nvSpPr>
          <p:spPr>
            <a:xfrm>
              <a:off x="14085141" y="3111415"/>
              <a:ext cx="2830451" cy="276424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90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06</a:t>
              </a:r>
              <a:endParaRPr lang="es-MX" sz="11950" b="1"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grpSp>
        <p:nvGrpSpPr>
          <p:cNvPr id="34" name="Textbox 2"/>
          <p:cNvGrpSpPr/>
          <p:nvPr/>
        </p:nvGrpSpPr>
        <p:grpSpPr>
          <a:xfrm>
            <a:off x="8155078" y="3711112"/>
            <a:ext cx="1622906" cy="613102"/>
            <a:chOff x="6077466" y="11175687"/>
            <a:chExt cx="3246188" cy="1226348"/>
          </a:xfrm>
        </p:grpSpPr>
        <p:sp>
          <p:nvSpPr>
            <p:cNvPr id="35" name="69 CuadroTexto"/>
            <p:cNvSpPr txBox="1"/>
            <p:nvPr/>
          </p:nvSpPr>
          <p:spPr>
            <a:xfrm>
              <a:off x="6077466" y="11175687"/>
              <a:ext cx="3246188" cy="644840"/>
            </a:xfrm>
            <a:prstGeom prst="rect">
              <a:avLst/>
            </a:prstGeom>
            <a:solidFill>
              <a:schemeClr val="accent2"/>
            </a:solidFill>
          </p:spPr>
          <p:txBody>
            <a:bodyPr wrap="square" lIns="90625" tIns="45332" rIns="90625" bIns="45332" rtlCol="0">
              <a:spAutoFit/>
            </a:bodyPr>
            <a:lstStyle/>
            <a:p>
              <a:pPr algn="ctr"/>
              <a:r>
                <a:rPr lang="zh-CN" altLang="en-US" sz="1500" b="1" spc="300" dirty="0">
                  <a:solidFill>
                    <a:srgbClr val="0070C0"/>
                  </a:solidFill>
                  <a:latin typeface="微软雅黑" panose="020B0503020204020204" pitchFamily="34" charset="-122"/>
                  <a:ea typeface="微软雅黑" panose="020B0503020204020204" pitchFamily="34" charset="-122"/>
                  <a:cs typeface="Open Sans Condensed" panose="020B0604020202020204" charset="0"/>
                </a:rPr>
                <a:t>善于沟通交流</a:t>
              </a:r>
              <a:endParaRPr lang="en-US" sz="1500" b="1" spc="300" dirty="0">
                <a:solidFill>
                  <a:srgbClr val="0070C0"/>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36" name="69 CuadroTexto"/>
            <p:cNvSpPr txBox="1"/>
            <p:nvPr/>
          </p:nvSpPr>
          <p:spPr>
            <a:xfrm>
              <a:off x="6077466" y="11726414"/>
              <a:ext cx="1968126" cy="675621"/>
            </a:xfrm>
            <a:prstGeom prst="rect">
              <a:avLst/>
            </a:prstGeom>
            <a:noFill/>
          </p:spPr>
          <p:txBody>
            <a:bodyPr wrap="square" lIns="90625" tIns="45332" rIns="90625" bIns="45332" rtlCol="0">
              <a:spAutoFit/>
            </a:bodyPr>
            <a:lstStyle/>
            <a:p>
              <a:pPr algn="ctr"/>
              <a:r>
                <a:rPr lang="es-MX" sz="800" noProof="1">
                  <a:solidFill>
                    <a:schemeClr val="bg2"/>
                  </a:solidFill>
                  <a:latin typeface="Source Sans Pro" panose="020B0604020202020204" charset="0"/>
                  <a:ea typeface="Roboto Light" panose="02000000000000000000" pitchFamily="2" charset="0"/>
                  <a:cs typeface="Roboto Light" panose="02000000000000000000" pitchFamily="2" charset="0"/>
                </a:rPr>
                <a:t>Aenean commodo ligula eget dolor.</a:t>
              </a:r>
              <a:endParaRPr lang="es-MX" sz="800" dirty="0">
                <a:solidFill>
                  <a:schemeClr val="bg2"/>
                </a:solidFill>
                <a:latin typeface="Source Sans Pro" panose="020B0604020202020204" charset="0"/>
                <a:ea typeface="Segoe UI" panose="020B0502040204020203" pitchFamily="34" charset="0"/>
                <a:cs typeface="Helvetica" panose="020B0604020202020204" pitchFamily="34" charset="0"/>
              </a:endParaRPr>
            </a:p>
          </p:txBody>
        </p:sp>
      </p:grpSp>
      <p:grpSp>
        <p:nvGrpSpPr>
          <p:cNvPr id="37" name="Textbox 3"/>
          <p:cNvGrpSpPr/>
          <p:nvPr/>
        </p:nvGrpSpPr>
        <p:grpSpPr>
          <a:xfrm>
            <a:off x="5903783" y="4748984"/>
            <a:ext cx="1418793" cy="613104"/>
            <a:chOff x="5207677" y="11175677"/>
            <a:chExt cx="2837915" cy="1226351"/>
          </a:xfrm>
        </p:grpSpPr>
        <p:sp>
          <p:nvSpPr>
            <p:cNvPr id="38" name="69 CuadroTexto"/>
            <p:cNvSpPr txBox="1"/>
            <p:nvPr/>
          </p:nvSpPr>
          <p:spPr>
            <a:xfrm>
              <a:off x="5207677" y="11175677"/>
              <a:ext cx="2837915" cy="644839"/>
            </a:xfrm>
            <a:prstGeom prst="rect">
              <a:avLst/>
            </a:prstGeom>
            <a:solidFill>
              <a:schemeClr val="accent4"/>
            </a:solidFill>
          </p:spPr>
          <p:txBody>
            <a:bodyPr wrap="square" lIns="90625" tIns="45332" rIns="90625" bIns="45332" rtlCol="0">
              <a:spAutoFit/>
            </a:bodyPr>
            <a:lstStyle/>
            <a:p>
              <a:pPr algn="ctr"/>
              <a:r>
                <a:rPr lang="zh-CN" altLang="en-US" sz="1500" b="1" spc="300" dirty="0">
                  <a:solidFill>
                    <a:srgbClr val="0070C0"/>
                  </a:solidFill>
                  <a:latin typeface="微软雅黑" panose="020B0503020204020204" pitchFamily="34" charset="-122"/>
                  <a:ea typeface="微软雅黑" panose="020B0503020204020204" pitchFamily="34" charset="-122"/>
                  <a:cs typeface="Open Sans Condensed" panose="020B0604020202020204" charset="0"/>
                </a:rPr>
                <a:t>谦虚谨慎</a:t>
              </a:r>
              <a:endParaRPr lang="en-US" sz="1500" b="1" spc="300" dirty="0">
                <a:solidFill>
                  <a:srgbClr val="0070C0"/>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39" name="69 CuadroTexto"/>
            <p:cNvSpPr txBox="1"/>
            <p:nvPr/>
          </p:nvSpPr>
          <p:spPr>
            <a:xfrm>
              <a:off x="6077464" y="11726407"/>
              <a:ext cx="1968126" cy="675621"/>
            </a:xfrm>
            <a:prstGeom prst="rect">
              <a:avLst/>
            </a:prstGeom>
            <a:noFill/>
          </p:spPr>
          <p:txBody>
            <a:bodyPr wrap="square" lIns="90625" tIns="45332" rIns="90625" bIns="45332" rtlCol="0">
              <a:spAutoFit/>
            </a:bodyPr>
            <a:lstStyle/>
            <a:p>
              <a:pPr algn="ctr"/>
              <a:r>
                <a:rPr lang="es-MX" sz="800" noProof="1">
                  <a:solidFill>
                    <a:schemeClr val="bg2"/>
                  </a:solidFill>
                  <a:latin typeface="Source Sans Pro" panose="020B0604020202020204" charset="0"/>
                  <a:ea typeface="Roboto Light" panose="02000000000000000000" pitchFamily="2" charset="0"/>
                  <a:cs typeface="Roboto Light" panose="02000000000000000000" pitchFamily="2" charset="0"/>
                </a:rPr>
                <a:t>Aenean commodo ligula eget dolor.</a:t>
              </a:r>
              <a:endParaRPr lang="es-MX" sz="800" dirty="0">
                <a:solidFill>
                  <a:schemeClr val="bg2"/>
                </a:solidFill>
                <a:latin typeface="Source Sans Pro" panose="020B0604020202020204" charset="0"/>
                <a:ea typeface="Segoe UI" panose="020B0502040204020203" pitchFamily="34" charset="0"/>
                <a:cs typeface="Helvetica" panose="020B0604020202020204" pitchFamily="34" charset="0"/>
              </a:endParaRPr>
            </a:p>
          </p:txBody>
        </p:sp>
      </p:grpSp>
      <p:sp>
        <p:nvSpPr>
          <p:cNvPr id="40" name="Textbox 7"/>
          <p:cNvSpPr/>
          <p:nvPr/>
        </p:nvSpPr>
        <p:spPr>
          <a:xfrm>
            <a:off x="9313829" y="1266775"/>
            <a:ext cx="1836086" cy="814332"/>
          </a:xfrm>
          <a:prstGeom prst="rect">
            <a:avLst/>
          </a:prstGeom>
        </p:spPr>
        <p:txBody>
          <a:bodyPr wrap="square" lIns="71866" tIns="60423" rIns="120846" bIns="60423" anchor="ctr">
            <a:spAutoFit/>
          </a:bodyPr>
          <a:lstStyle/>
          <a:p>
            <a:pPr algn="r">
              <a:lnSpc>
                <a:spcPct val="150000"/>
              </a:lnSpc>
            </a:pPr>
            <a:r>
              <a:rPr lang="es-MX" sz="3000" dirty="0" err="1">
                <a:solidFill>
                  <a:schemeClr val="tx2"/>
                </a:solidFill>
                <a:latin typeface="Open Sans Extrabold" panose="020B0906030804020204" pitchFamily="34" charset="0"/>
                <a:ea typeface="Open Sans Extrabold" panose="020B0906030804020204" pitchFamily="34" charset="0"/>
                <a:cs typeface="Open Sans Extrabold" panose="020B0906030804020204" pitchFamily="34" charset="0"/>
              </a:rPr>
              <a:t>Success</a:t>
            </a:r>
            <a:endParaRPr lang="es-MX" sz="3000" dirty="0">
              <a:solidFill>
                <a:schemeClr val="tx2"/>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nvGrpSpPr>
          <p:cNvPr id="41" name="Textbox 4"/>
          <p:cNvGrpSpPr/>
          <p:nvPr/>
        </p:nvGrpSpPr>
        <p:grpSpPr>
          <a:xfrm>
            <a:off x="1365504" y="4146101"/>
            <a:ext cx="1759782" cy="613106"/>
            <a:chOff x="5071772" y="11175677"/>
            <a:chExt cx="2973820" cy="1226356"/>
          </a:xfrm>
        </p:grpSpPr>
        <p:sp>
          <p:nvSpPr>
            <p:cNvPr id="42" name="69 CuadroTexto"/>
            <p:cNvSpPr txBox="1"/>
            <p:nvPr/>
          </p:nvSpPr>
          <p:spPr>
            <a:xfrm>
              <a:off x="5071772" y="11175677"/>
              <a:ext cx="2973820" cy="644840"/>
            </a:xfrm>
            <a:prstGeom prst="rect">
              <a:avLst/>
            </a:prstGeom>
            <a:solidFill>
              <a:schemeClr val="accent5"/>
            </a:solidFill>
          </p:spPr>
          <p:txBody>
            <a:bodyPr wrap="square" lIns="90625" tIns="45332" rIns="90625" bIns="45332" rtlCol="0">
              <a:spAutoFit/>
            </a:bodyPr>
            <a:lstStyle/>
            <a:p>
              <a:pPr algn="ctr"/>
              <a:r>
                <a:rPr lang="zh-CN" altLang="en-US" sz="1500" b="1" spc="300" dirty="0">
                  <a:solidFill>
                    <a:schemeClr val="bg1"/>
                  </a:solidFill>
                  <a:latin typeface="微软雅黑" panose="020B0503020204020204" pitchFamily="34" charset="-122"/>
                  <a:ea typeface="微软雅黑" panose="020B0503020204020204" pitchFamily="34" charset="-122"/>
                  <a:cs typeface="Open Sans Condensed" panose="020B0604020202020204" charset="0"/>
                </a:rPr>
                <a:t>及时化解矛盾</a:t>
              </a:r>
              <a:endParaRPr lang="en-US" sz="1500" b="1" spc="300" dirty="0">
                <a:solidFill>
                  <a:schemeClr val="bg1"/>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43" name="69 CuadroTexto"/>
            <p:cNvSpPr txBox="1"/>
            <p:nvPr/>
          </p:nvSpPr>
          <p:spPr>
            <a:xfrm>
              <a:off x="6077465" y="11726412"/>
              <a:ext cx="1968126" cy="675621"/>
            </a:xfrm>
            <a:prstGeom prst="rect">
              <a:avLst/>
            </a:prstGeom>
            <a:noFill/>
          </p:spPr>
          <p:txBody>
            <a:bodyPr wrap="square" lIns="90625" tIns="45332" rIns="90625" bIns="45332" rtlCol="0">
              <a:spAutoFit/>
            </a:bodyPr>
            <a:lstStyle/>
            <a:p>
              <a:pPr algn="ctr"/>
              <a:r>
                <a:rPr lang="es-MX" sz="800" noProof="1">
                  <a:solidFill>
                    <a:schemeClr val="bg2"/>
                  </a:solidFill>
                  <a:latin typeface="Source Sans Pro" panose="020B0604020202020204" charset="0"/>
                  <a:ea typeface="Roboto Light" panose="02000000000000000000" pitchFamily="2" charset="0"/>
                  <a:cs typeface="Roboto Light" panose="02000000000000000000" pitchFamily="2" charset="0"/>
                </a:rPr>
                <a:t>Aenean commodo ligula eget dolor.</a:t>
              </a:r>
              <a:endParaRPr lang="es-MX" sz="800" dirty="0">
                <a:solidFill>
                  <a:schemeClr val="bg2"/>
                </a:solidFill>
                <a:latin typeface="Source Sans Pro" panose="020B0604020202020204" charset="0"/>
                <a:ea typeface="Segoe UI" panose="020B0502040204020203" pitchFamily="34" charset="0"/>
                <a:cs typeface="Helvetica" panose="020B0604020202020204" pitchFamily="34" charset="0"/>
              </a:endParaRPr>
            </a:p>
          </p:txBody>
        </p:sp>
      </p:grpSp>
      <p:grpSp>
        <p:nvGrpSpPr>
          <p:cNvPr id="44" name="Textbox 5"/>
          <p:cNvGrpSpPr/>
          <p:nvPr/>
        </p:nvGrpSpPr>
        <p:grpSpPr>
          <a:xfrm>
            <a:off x="3125284" y="1990087"/>
            <a:ext cx="1905623" cy="613102"/>
            <a:chOff x="4825317" y="11175677"/>
            <a:chExt cx="3220275" cy="1226347"/>
          </a:xfrm>
        </p:grpSpPr>
        <p:sp>
          <p:nvSpPr>
            <p:cNvPr id="45" name="69 CuadroTexto"/>
            <p:cNvSpPr txBox="1"/>
            <p:nvPr/>
          </p:nvSpPr>
          <p:spPr>
            <a:xfrm>
              <a:off x="4825317" y="11175677"/>
              <a:ext cx="3220275" cy="644839"/>
            </a:xfrm>
            <a:prstGeom prst="rect">
              <a:avLst/>
            </a:prstGeom>
            <a:solidFill>
              <a:schemeClr val="accent4"/>
            </a:solidFill>
          </p:spPr>
          <p:txBody>
            <a:bodyPr wrap="square" lIns="90625" tIns="45332" rIns="90625" bIns="45332" rtlCol="0">
              <a:spAutoFit/>
            </a:bodyPr>
            <a:lstStyle/>
            <a:p>
              <a:pPr algn="ctr"/>
              <a:r>
                <a:rPr lang="zh-CN" altLang="en-US" sz="1500" b="1" spc="300" dirty="0">
                  <a:solidFill>
                    <a:srgbClr val="0070C0"/>
                  </a:solidFill>
                  <a:latin typeface="微软雅黑" panose="020B0503020204020204" pitchFamily="34" charset="-122"/>
                  <a:ea typeface="微软雅黑" panose="020B0503020204020204" pitchFamily="34" charset="-122"/>
                  <a:cs typeface="Open Sans Condensed" panose="020B0604020202020204" charset="0"/>
                </a:rPr>
                <a:t>乐于接受批评</a:t>
              </a:r>
              <a:endParaRPr lang="en-US" sz="1500" b="1" spc="300" dirty="0">
                <a:solidFill>
                  <a:srgbClr val="0070C0"/>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46" name="69 CuadroTexto"/>
            <p:cNvSpPr txBox="1"/>
            <p:nvPr/>
          </p:nvSpPr>
          <p:spPr>
            <a:xfrm>
              <a:off x="6077466" y="11726403"/>
              <a:ext cx="1968126" cy="675621"/>
            </a:xfrm>
            <a:prstGeom prst="rect">
              <a:avLst/>
            </a:prstGeom>
            <a:noFill/>
          </p:spPr>
          <p:txBody>
            <a:bodyPr wrap="square" lIns="90625" tIns="45332" rIns="90625" bIns="45332" rtlCol="0">
              <a:spAutoFit/>
            </a:bodyPr>
            <a:lstStyle/>
            <a:p>
              <a:pPr algn="ctr"/>
              <a:r>
                <a:rPr lang="es-MX" sz="800" noProof="1">
                  <a:solidFill>
                    <a:schemeClr val="bg2"/>
                  </a:solidFill>
                  <a:latin typeface="Source Sans Pro" panose="020B0604020202020204" charset="0"/>
                  <a:ea typeface="Roboto Light" panose="02000000000000000000" pitchFamily="2" charset="0"/>
                  <a:cs typeface="Roboto Light" panose="02000000000000000000" pitchFamily="2" charset="0"/>
                </a:rPr>
                <a:t>Aenean commodo ligula eget dolor.</a:t>
              </a:r>
              <a:endParaRPr lang="es-MX" sz="800" dirty="0">
                <a:solidFill>
                  <a:schemeClr val="bg2"/>
                </a:solidFill>
                <a:latin typeface="Source Sans Pro" panose="020B0604020202020204" charset="0"/>
                <a:ea typeface="Segoe UI" panose="020B0502040204020203" pitchFamily="34" charset="0"/>
                <a:cs typeface="Helvetica" panose="020B0604020202020204" pitchFamily="34" charset="0"/>
              </a:endParaRPr>
            </a:p>
          </p:txBody>
        </p:sp>
      </p:grpSp>
      <p:grpSp>
        <p:nvGrpSpPr>
          <p:cNvPr id="47" name="Textbox 6"/>
          <p:cNvGrpSpPr/>
          <p:nvPr/>
        </p:nvGrpSpPr>
        <p:grpSpPr>
          <a:xfrm>
            <a:off x="7222770" y="1780624"/>
            <a:ext cx="1411542" cy="613102"/>
            <a:chOff x="6077466" y="11175677"/>
            <a:chExt cx="2385337" cy="1226347"/>
          </a:xfrm>
        </p:grpSpPr>
        <p:sp>
          <p:nvSpPr>
            <p:cNvPr id="48" name="69 CuadroTexto"/>
            <p:cNvSpPr txBox="1"/>
            <p:nvPr/>
          </p:nvSpPr>
          <p:spPr>
            <a:xfrm>
              <a:off x="6077466" y="11175677"/>
              <a:ext cx="2385337" cy="644839"/>
            </a:xfrm>
            <a:prstGeom prst="rect">
              <a:avLst/>
            </a:prstGeom>
            <a:solidFill>
              <a:schemeClr val="accent5"/>
            </a:solidFill>
          </p:spPr>
          <p:txBody>
            <a:bodyPr wrap="square" lIns="90625" tIns="45332" rIns="90625" bIns="45332" rtlCol="0">
              <a:spAutoFit/>
            </a:bodyPr>
            <a:lstStyle/>
            <a:p>
              <a:pPr algn="ctr"/>
              <a:r>
                <a:rPr lang="zh-CN" altLang="en-US" sz="1500" b="1" spc="300" dirty="0">
                  <a:solidFill>
                    <a:schemeClr val="bg1"/>
                  </a:solidFill>
                  <a:latin typeface="微软雅黑" panose="020B0503020204020204" pitchFamily="34" charset="-122"/>
                  <a:ea typeface="微软雅黑" panose="020B0503020204020204" pitchFamily="34" charset="-122"/>
                  <a:cs typeface="Open Sans Condensed" panose="020B0604020202020204" charset="0"/>
                </a:rPr>
                <a:t>富有创造性</a:t>
              </a:r>
              <a:endParaRPr lang="en-US" sz="1500" b="1" spc="300" dirty="0">
                <a:solidFill>
                  <a:schemeClr val="bg1"/>
                </a:solidFill>
                <a:latin typeface="微软雅黑" panose="020B0503020204020204" pitchFamily="34" charset="-122"/>
                <a:ea typeface="微软雅黑" panose="020B0503020204020204" pitchFamily="34" charset="-122"/>
                <a:cs typeface="Open Sans Condensed" panose="020B0604020202020204" charset="0"/>
              </a:endParaRPr>
            </a:p>
          </p:txBody>
        </p:sp>
        <p:sp>
          <p:nvSpPr>
            <p:cNvPr id="49" name="69 CuadroTexto"/>
            <p:cNvSpPr txBox="1"/>
            <p:nvPr/>
          </p:nvSpPr>
          <p:spPr>
            <a:xfrm>
              <a:off x="6077466" y="11726403"/>
              <a:ext cx="1968126" cy="675621"/>
            </a:xfrm>
            <a:prstGeom prst="rect">
              <a:avLst/>
            </a:prstGeom>
            <a:noFill/>
          </p:spPr>
          <p:txBody>
            <a:bodyPr wrap="square" lIns="90625" tIns="45332" rIns="90625" bIns="45332" rtlCol="0">
              <a:spAutoFit/>
            </a:bodyPr>
            <a:lstStyle/>
            <a:p>
              <a:pPr algn="ctr"/>
              <a:r>
                <a:rPr lang="es-MX" sz="800" noProof="1">
                  <a:solidFill>
                    <a:schemeClr val="bg2"/>
                  </a:solidFill>
                  <a:latin typeface="Source Sans Pro" panose="020B0604020202020204" charset="0"/>
                  <a:ea typeface="Roboto Light" panose="02000000000000000000" pitchFamily="2" charset="0"/>
                  <a:cs typeface="Roboto Light" panose="02000000000000000000" pitchFamily="2" charset="0"/>
                </a:rPr>
                <a:t>Aenean commodo ligula eget dolor.</a:t>
              </a:r>
              <a:endParaRPr lang="es-MX" sz="800" dirty="0">
                <a:solidFill>
                  <a:schemeClr val="bg2"/>
                </a:solidFill>
                <a:latin typeface="Source Sans Pro" panose="020B0604020202020204" charset="0"/>
                <a:ea typeface="Segoe UI" panose="020B0502040204020203" pitchFamily="34" charset="0"/>
                <a:cs typeface="Helvetica" panose="020B0604020202020204" pitchFamily="34" charset="0"/>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 presetClass="entr" presetSubtype="4" decel="10000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2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40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60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8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100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par>
                          <p:cTn id="45" fill="hold">
                            <p:stCondLst>
                              <p:cond delay="2500"/>
                            </p:stCondLst>
                            <p:childTnLst>
                              <p:par>
                                <p:cTn id="46" presetID="12" presetClass="entr" presetSubtype="2"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ppt_x</p:attrName>
                                        </p:attrNameLst>
                                      </p:cBhvr>
                                      <p:tavLst>
                                        <p:tav tm="0">
                                          <p:val>
                                            <p:strVal val="#ppt_x+#ppt_w*1.125000"/>
                                          </p:val>
                                        </p:tav>
                                        <p:tav tm="100000">
                                          <p:val>
                                            <p:strVal val="#ppt_x"/>
                                          </p:val>
                                        </p:tav>
                                      </p:tavLst>
                                    </p:anim>
                                    <p:animEffect transition="in" filter="wipe(left)">
                                      <p:cBhvr>
                                        <p:cTn id="49" dur="500"/>
                                        <p:tgtEl>
                                          <p:spTgt spid="13"/>
                                        </p:tgtEl>
                                      </p:cBhvr>
                                    </p:animEffect>
                                  </p:childTnLst>
                                </p:cTn>
                              </p:par>
                            </p:childTnLst>
                          </p:cTn>
                        </p:par>
                        <p:par>
                          <p:cTn id="50" fill="hold">
                            <p:stCondLst>
                              <p:cond delay="3000"/>
                            </p:stCondLst>
                            <p:childTnLst>
                              <p:par>
                                <p:cTn id="51" presetID="10" presetClass="entr" presetSubtype="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500"/>
                                        <p:tgtEl>
                                          <p:spTgt spid="8"/>
                                        </p:tgtEl>
                                      </p:cBhvr>
                                    </p:animEffect>
                                  </p:childTnLst>
                                </p:cTn>
                              </p:par>
                            </p:childTnLst>
                          </p:cTn>
                        </p:par>
                        <p:par>
                          <p:cTn id="54" fill="hold">
                            <p:stCondLst>
                              <p:cond delay="3500"/>
                            </p:stCondLst>
                            <p:childTnLst>
                              <p:par>
                                <p:cTn id="55" presetID="12" presetClass="entr" presetSubtype="8" fill="hold"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p:tgtEl>
                                          <p:spTgt spid="34"/>
                                        </p:tgtEl>
                                        <p:attrNameLst>
                                          <p:attrName>ppt_x</p:attrName>
                                        </p:attrNameLst>
                                      </p:cBhvr>
                                      <p:tavLst>
                                        <p:tav tm="0">
                                          <p:val>
                                            <p:strVal val="#ppt_x-#ppt_w*1.125000"/>
                                          </p:val>
                                        </p:tav>
                                        <p:tav tm="100000">
                                          <p:val>
                                            <p:strVal val="#ppt_x"/>
                                          </p:val>
                                        </p:tav>
                                      </p:tavLst>
                                    </p:anim>
                                    <p:animEffect transition="in" filter="wipe(right)">
                                      <p:cBhvr>
                                        <p:cTn id="58" dur="500"/>
                                        <p:tgtEl>
                                          <p:spTgt spid="34"/>
                                        </p:tgtEl>
                                      </p:cBhvr>
                                    </p:animEffect>
                                  </p:childTnLst>
                                </p:cTn>
                              </p:par>
                            </p:childTnLst>
                          </p:cTn>
                        </p:par>
                        <p:par>
                          <p:cTn id="59" fill="hold">
                            <p:stCondLst>
                              <p:cond delay="4000"/>
                            </p:stCondLst>
                            <p:childTnLst>
                              <p:par>
                                <p:cTn id="60" presetID="10"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500"/>
                                        <p:tgtEl>
                                          <p:spTgt spid="9"/>
                                        </p:tgtEl>
                                      </p:cBhvr>
                                    </p:animEffect>
                                  </p:childTnLst>
                                </p:cTn>
                              </p:par>
                            </p:childTnLst>
                          </p:cTn>
                        </p:par>
                        <p:par>
                          <p:cTn id="63" fill="hold">
                            <p:stCondLst>
                              <p:cond delay="4500"/>
                            </p:stCondLst>
                            <p:childTnLst>
                              <p:par>
                                <p:cTn id="64" presetID="12" presetClass="entr" presetSubtype="8" fill="hold"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additive="base">
                                        <p:cTn id="66" dur="500"/>
                                        <p:tgtEl>
                                          <p:spTgt spid="37"/>
                                        </p:tgtEl>
                                        <p:attrNameLst>
                                          <p:attrName>ppt_x</p:attrName>
                                        </p:attrNameLst>
                                      </p:cBhvr>
                                      <p:tavLst>
                                        <p:tav tm="0">
                                          <p:val>
                                            <p:strVal val="#ppt_x-#ppt_w*1.125000"/>
                                          </p:val>
                                        </p:tav>
                                        <p:tav tm="100000">
                                          <p:val>
                                            <p:strVal val="#ppt_x"/>
                                          </p:val>
                                        </p:tav>
                                      </p:tavLst>
                                    </p:anim>
                                    <p:animEffect transition="in" filter="wipe(right)">
                                      <p:cBhvr>
                                        <p:cTn id="67" dur="500"/>
                                        <p:tgtEl>
                                          <p:spTgt spid="37"/>
                                        </p:tgtEl>
                                      </p:cBhvr>
                                    </p:animEffect>
                                  </p:childTnLst>
                                </p:cTn>
                              </p:par>
                            </p:childTnLst>
                          </p:cTn>
                        </p:par>
                        <p:par>
                          <p:cTn id="68" fill="hold">
                            <p:stCondLst>
                              <p:cond delay="5000"/>
                            </p:stCondLst>
                            <p:childTnLst>
                              <p:par>
                                <p:cTn id="69" presetID="10" presetClass="entr" presetSubtype="0"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500"/>
                                        <p:tgtEl>
                                          <p:spTgt spid="10"/>
                                        </p:tgtEl>
                                      </p:cBhvr>
                                    </p:animEffect>
                                  </p:childTnLst>
                                </p:cTn>
                              </p:par>
                            </p:childTnLst>
                          </p:cTn>
                        </p:par>
                        <p:par>
                          <p:cTn id="72" fill="hold">
                            <p:stCondLst>
                              <p:cond delay="5500"/>
                            </p:stCondLst>
                            <p:childTnLst>
                              <p:par>
                                <p:cTn id="73" presetID="12" presetClass="entr" presetSubtype="2" fill="hold" nodeType="afterEffect">
                                  <p:stCondLst>
                                    <p:cond delay="0"/>
                                  </p:stCondLst>
                                  <p:childTnLst>
                                    <p:set>
                                      <p:cBhvr>
                                        <p:cTn id="74" dur="1" fill="hold">
                                          <p:stCondLst>
                                            <p:cond delay="0"/>
                                          </p:stCondLst>
                                        </p:cTn>
                                        <p:tgtEl>
                                          <p:spTgt spid="41"/>
                                        </p:tgtEl>
                                        <p:attrNameLst>
                                          <p:attrName>style.visibility</p:attrName>
                                        </p:attrNameLst>
                                      </p:cBhvr>
                                      <p:to>
                                        <p:strVal val="visible"/>
                                      </p:to>
                                    </p:set>
                                    <p:anim calcmode="lin" valueType="num">
                                      <p:cBhvr additive="base">
                                        <p:cTn id="75" dur="500"/>
                                        <p:tgtEl>
                                          <p:spTgt spid="41"/>
                                        </p:tgtEl>
                                        <p:attrNameLst>
                                          <p:attrName>ppt_x</p:attrName>
                                        </p:attrNameLst>
                                      </p:cBhvr>
                                      <p:tavLst>
                                        <p:tav tm="0">
                                          <p:val>
                                            <p:strVal val="#ppt_x+#ppt_w*1.125000"/>
                                          </p:val>
                                        </p:tav>
                                        <p:tav tm="100000">
                                          <p:val>
                                            <p:strVal val="#ppt_x"/>
                                          </p:val>
                                        </p:tav>
                                      </p:tavLst>
                                    </p:anim>
                                    <p:animEffect transition="in" filter="wipe(left)">
                                      <p:cBhvr>
                                        <p:cTn id="76" dur="500"/>
                                        <p:tgtEl>
                                          <p:spTgt spid="41"/>
                                        </p:tgtEl>
                                      </p:cBhvr>
                                    </p:animEffect>
                                  </p:childTnLst>
                                </p:cTn>
                              </p:par>
                            </p:childTnLst>
                          </p:cTn>
                        </p:par>
                        <p:par>
                          <p:cTn id="77" fill="hold">
                            <p:stCondLst>
                              <p:cond delay="6000"/>
                            </p:stCondLst>
                            <p:childTnLst>
                              <p:par>
                                <p:cTn id="78" presetID="10" presetClass="entr" presetSubtype="0"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fade">
                                      <p:cBhvr>
                                        <p:cTn id="80" dur="500"/>
                                        <p:tgtEl>
                                          <p:spTgt spid="11"/>
                                        </p:tgtEl>
                                      </p:cBhvr>
                                    </p:animEffect>
                                  </p:childTnLst>
                                </p:cTn>
                              </p:par>
                            </p:childTnLst>
                          </p:cTn>
                        </p:par>
                        <p:par>
                          <p:cTn id="81" fill="hold">
                            <p:stCondLst>
                              <p:cond delay="6500"/>
                            </p:stCondLst>
                            <p:childTnLst>
                              <p:par>
                                <p:cTn id="82" presetID="12" presetClass="entr" presetSubtype="2" fill="hold" nodeType="afterEffect">
                                  <p:stCondLst>
                                    <p:cond delay="0"/>
                                  </p:stCondLst>
                                  <p:childTnLst>
                                    <p:set>
                                      <p:cBhvr>
                                        <p:cTn id="83" dur="1" fill="hold">
                                          <p:stCondLst>
                                            <p:cond delay="0"/>
                                          </p:stCondLst>
                                        </p:cTn>
                                        <p:tgtEl>
                                          <p:spTgt spid="44"/>
                                        </p:tgtEl>
                                        <p:attrNameLst>
                                          <p:attrName>style.visibility</p:attrName>
                                        </p:attrNameLst>
                                      </p:cBhvr>
                                      <p:to>
                                        <p:strVal val="visible"/>
                                      </p:to>
                                    </p:set>
                                    <p:anim calcmode="lin" valueType="num">
                                      <p:cBhvr additive="base">
                                        <p:cTn id="84" dur="500"/>
                                        <p:tgtEl>
                                          <p:spTgt spid="44"/>
                                        </p:tgtEl>
                                        <p:attrNameLst>
                                          <p:attrName>ppt_x</p:attrName>
                                        </p:attrNameLst>
                                      </p:cBhvr>
                                      <p:tavLst>
                                        <p:tav tm="0">
                                          <p:val>
                                            <p:strVal val="#ppt_x+#ppt_w*1.125000"/>
                                          </p:val>
                                        </p:tav>
                                        <p:tav tm="100000">
                                          <p:val>
                                            <p:strVal val="#ppt_x"/>
                                          </p:val>
                                        </p:tav>
                                      </p:tavLst>
                                    </p:anim>
                                    <p:animEffect transition="in" filter="wipe(left)">
                                      <p:cBhvr>
                                        <p:cTn id="85" dur="500"/>
                                        <p:tgtEl>
                                          <p:spTgt spid="44"/>
                                        </p:tgtEl>
                                      </p:cBhvr>
                                    </p:animEffect>
                                  </p:childTnLst>
                                </p:cTn>
                              </p:par>
                            </p:childTnLst>
                          </p:cTn>
                        </p:par>
                        <p:par>
                          <p:cTn id="86" fill="hold">
                            <p:stCondLst>
                              <p:cond delay="7000"/>
                            </p:stCondLst>
                            <p:childTnLst>
                              <p:par>
                                <p:cTn id="87" presetID="10" presetClass="entr" presetSubtype="0" fill="hold" grpId="0" nodeType="after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fade">
                                      <p:cBhvr>
                                        <p:cTn id="89" dur="500"/>
                                        <p:tgtEl>
                                          <p:spTgt spid="12"/>
                                        </p:tgtEl>
                                      </p:cBhvr>
                                    </p:animEffect>
                                  </p:childTnLst>
                                </p:cTn>
                              </p:par>
                            </p:childTnLst>
                          </p:cTn>
                        </p:par>
                        <p:par>
                          <p:cTn id="90" fill="hold">
                            <p:stCondLst>
                              <p:cond delay="7500"/>
                            </p:stCondLst>
                            <p:childTnLst>
                              <p:par>
                                <p:cTn id="91" presetID="12" presetClass="entr" presetSubtype="1" fill="hold" nodeType="afterEffect">
                                  <p:stCondLst>
                                    <p:cond delay="0"/>
                                  </p:stCondLst>
                                  <p:childTnLst>
                                    <p:set>
                                      <p:cBhvr>
                                        <p:cTn id="92" dur="1" fill="hold">
                                          <p:stCondLst>
                                            <p:cond delay="0"/>
                                          </p:stCondLst>
                                        </p:cTn>
                                        <p:tgtEl>
                                          <p:spTgt spid="47"/>
                                        </p:tgtEl>
                                        <p:attrNameLst>
                                          <p:attrName>style.visibility</p:attrName>
                                        </p:attrNameLst>
                                      </p:cBhvr>
                                      <p:to>
                                        <p:strVal val="visible"/>
                                      </p:to>
                                    </p:set>
                                    <p:anim calcmode="lin" valueType="num">
                                      <p:cBhvr additive="base">
                                        <p:cTn id="93" dur="500"/>
                                        <p:tgtEl>
                                          <p:spTgt spid="47"/>
                                        </p:tgtEl>
                                        <p:attrNameLst>
                                          <p:attrName>ppt_y</p:attrName>
                                        </p:attrNameLst>
                                      </p:cBhvr>
                                      <p:tavLst>
                                        <p:tav tm="0">
                                          <p:val>
                                            <p:strVal val="#ppt_y-#ppt_h*1.125000"/>
                                          </p:val>
                                        </p:tav>
                                        <p:tav tm="100000">
                                          <p:val>
                                            <p:strVal val="#ppt_y"/>
                                          </p:val>
                                        </p:tav>
                                      </p:tavLst>
                                    </p:anim>
                                    <p:animEffect transition="in" filter="wipe(down)">
                                      <p:cBhvr>
                                        <p:cTn id="94" dur="500"/>
                                        <p:tgtEl>
                                          <p:spTgt spid="47"/>
                                        </p:tgtEl>
                                      </p:cBhvr>
                                    </p:animEffect>
                                  </p:childTnLst>
                                </p:cTn>
                              </p:par>
                            </p:childTnLst>
                          </p:cTn>
                        </p:par>
                        <p:par>
                          <p:cTn id="95" fill="hold">
                            <p:stCondLst>
                              <p:cond delay="800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40"/>
                                        </p:tgtEl>
                                        <p:attrNameLst>
                                          <p:attrName>style.visibility</p:attrName>
                                        </p:attrNameLst>
                                      </p:cBhvr>
                                      <p:to>
                                        <p:strVal val="visible"/>
                                      </p:to>
                                    </p:set>
                                    <p:anim calcmode="lin" valueType="num">
                                      <p:cBhvr>
                                        <p:cTn id="98"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40"/>
                                        </p:tgtEl>
                                        <p:attrNameLst>
                                          <p:attrName>ppt_y</p:attrName>
                                        </p:attrNameLst>
                                      </p:cBhvr>
                                      <p:tavLst>
                                        <p:tav tm="0">
                                          <p:val>
                                            <p:strVal val="#ppt_y"/>
                                          </p:val>
                                        </p:tav>
                                        <p:tav tm="100000">
                                          <p:val>
                                            <p:strVal val="#ppt_y"/>
                                          </p:val>
                                        </p:tav>
                                      </p:tavLst>
                                    </p:anim>
                                    <p:anim calcmode="lin" valueType="num">
                                      <p:cBhvr>
                                        <p:cTn id="100"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tmFilter="0,0; .5, 1; 1, 1"/>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animBg="1"/>
      <p:bldP spid="8" grpId="0" animBg="1"/>
      <p:bldP spid="9" grpId="0" animBg="1"/>
      <p:bldP spid="10" grpId="0" animBg="1"/>
      <p:bldP spid="11" grpId="0" animBg="1"/>
      <p:bldP spid="12" grpId="0" animBg="1"/>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54608" y="447899"/>
            <a:ext cx="198002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团队角色</a:t>
            </a:r>
          </a:p>
        </p:txBody>
      </p:sp>
      <p:sp>
        <p:nvSpPr>
          <p:cNvPr id="5" name="矩形 4"/>
          <p:cNvSpPr/>
          <p:nvPr/>
        </p:nvSpPr>
        <p:spPr>
          <a:xfrm>
            <a:off x="0" y="561993"/>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540633" y="709509"/>
            <a:ext cx="2056973" cy="369332"/>
          </a:xfrm>
          <a:prstGeom prst="rect">
            <a:avLst/>
          </a:prstGeom>
        </p:spPr>
        <p:txBody>
          <a:bodyPr wrap="none">
            <a:spAutoFit/>
          </a:bodyPr>
          <a:lstStyle/>
          <a:p>
            <a:r>
              <a:rPr lang="en-US" altLang="zh-CN" spc="300" dirty="0" smtClean="0">
                <a:solidFill>
                  <a:schemeClr val="bg1">
                    <a:lumMod val="65000"/>
                  </a:schemeClr>
                </a:solidFill>
                <a:latin typeface="Arial" panose="020B0604020202020204" pitchFamily="34" charset="0"/>
              </a:rPr>
              <a:t>TEAM ROLES</a:t>
            </a:r>
            <a:endParaRPr lang="zh-CN" altLang="en-US" spc="300" dirty="0">
              <a:solidFill>
                <a:schemeClr val="bg1">
                  <a:lumMod val="65000"/>
                </a:schemeClr>
              </a:solidFill>
            </a:endParaRPr>
          </a:p>
        </p:txBody>
      </p:sp>
      <p:sp>
        <p:nvSpPr>
          <p:cNvPr id="7" name="Text Box 6"/>
          <p:cNvSpPr txBox="1">
            <a:spLocks noChangeArrowheads="1"/>
          </p:cNvSpPr>
          <p:nvPr/>
        </p:nvSpPr>
        <p:spPr bwMode="auto">
          <a:xfrm>
            <a:off x="587375" y="3637634"/>
            <a:ext cx="4613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spc="300" dirty="0">
                <a:solidFill>
                  <a:srgbClr val="0070C0"/>
                </a:solidFill>
                <a:ea typeface="微软雅黑" panose="020B0503020204020204" pitchFamily="34" charset="-122"/>
              </a:rPr>
              <a:t>团队角</a:t>
            </a:r>
            <a:r>
              <a:rPr lang="zh-CN" altLang="en-US" b="1" spc="300" dirty="0" smtClean="0">
                <a:solidFill>
                  <a:srgbClr val="0070C0"/>
                </a:solidFill>
                <a:ea typeface="微软雅黑" panose="020B0503020204020204" pitchFamily="34" charset="-122"/>
              </a:rPr>
              <a:t>色分</a:t>
            </a:r>
            <a:r>
              <a:rPr lang="zh-CN" altLang="en-US" b="1" spc="300" dirty="0">
                <a:solidFill>
                  <a:srgbClr val="0070C0"/>
                </a:solidFill>
                <a:ea typeface="微软雅黑" panose="020B0503020204020204" pitchFamily="34" charset="-122"/>
              </a:rPr>
              <a:t>为</a:t>
            </a:r>
          </a:p>
        </p:txBody>
      </p:sp>
      <p:sp>
        <p:nvSpPr>
          <p:cNvPr id="8" name="AutoShape 7"/>
          <p:cNvSpPr/>
          <p:nvPr/>
        </p:nvSpPr>
        <p:spPr bwMode="auto">
          <a:xfrm rot="10800000" flipH="1">
            <a:off x="3255963" y="1770734"/>
            <a:ext cx="647700" cy="4465637"/>
          </a:xfrm>
          <a:prstGeom prst="leftBrace">
            <a:avLst>
              <a:gd name="adj1" fmla="val 57455"/>
              <a:gd name="adj2" fmla="val 49694"/>
            </a:avLst>
          </a:prstGeom>
          <a:solidFill>
            <a:schemeClr val="bg1"/>
          </a:solidFill>
          <a:ln w="38100" cap="flat" cmpd="sng">
            <a:solidFill>
              <a:srgbClr val="0070C0"/>
            </a:solidFill>
            <a:round/>
          </a:ln>
        </p:spPr>
        <p:txBody>
          <a:bodyPr wrap="none" lIns="90170" tIns="46990" rIns="90170" bIns="46990" anchor="ctr"/>
          <a:lstStyle/>
          <a:p>
            <a:pPr algn="ctr"/>
            <a:endParaRPr lang="zh-CN" altLang="zh-CN">
              <a:solidFill>
                <a:srgbClr val="0070C0"/>
              </a:solidFill>
            </a:endParaRPr>
          </a:p>
        </p:txBody>
      </p:sp>
      <p:grpSp>
        <p:nvGrpSpPr>
          <p:cNvPr id="9" name="Group 8"/>
          <p:cNvGrpSpPr/>
          <p:nvPr/>
        </p:nvGrpSpPr>
        <p:grpSpPr bwMode="auto">
          <a:xfrm>
            <a:off x="4157663" y="1596109"/>
            <a:ext cx="2593022" cy="4581553"/>
            <a:chOff x="0" y="0"/>
            <a:chExt cx="4083" cy="7216"/>
          </a:xfrm>
        </p:grpSpPr>
        <p:sp>
          <p:nvSpPr>
            <p:cNvPr id="10" name="Text Box 9"/>
            <p:cNvSpPr txBox="1">
              <a:spLocks noChangeArrowheads="1"/>
            </p:cNvSpPr>
            <p:nvPr/>
          </p:nvSpPr>
          <p:spPr bwMode="auto">
            <a:xfrm>
              <a:off x="0" y="0"/>
              <a:ext cx="3062" cy="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spAutoFit/>
            </a:bodyPr>
            <a:lstStyle/>
            <a:p>
              <a:r>
                <a:rPr lang="zh-CN" altLang="en-US" spc="300" dirty="0">
                  <a:solidFill>
                    <a:schemeClr val="tx1">
                      <a:lumMod val="85000"/>
                      <a:lumOff val="15000"/>
                    </a:schemeClr>
                  </a:solidFill>
                  <a:ea typeface="微软雅黑" panose="020B0503020204020204" pitchFamily="34" charset="-122"/>
                </a:rPr>
                <a:t>行政者</a:t>
              </a:r>
            </a:p>
          </p:txBody>
        </p:sp>
        <p:sp>
          <p:nvSpPr>
            <p:cNvPr id="11" name="Text Box 10"/>
            <p:cNvSpPr txBox="1">
              <a:spLocks noChangeArrowheads="1"/>
            </p:cNvSpPr>
            <p:nvPr/>
          </p:nvSpPr>
          <p:spPr bwMode="auto">
            <a:xfrm>
              <a:off x="0" y="1073"/>
              <a:ext cx="3062" cy="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spAutoFit/>
            </a:bodyPr>
            <a:lstStyle/>
            <a:p>
              <a:r>
                <a:rPr lang="zh-CN" altLang="en-US" spc="300">
                  <a:solidFill>
                    <a:schemeClr val="tx1">
                      <a:lumMod val="85000"/>
                      <a:lumOff val="15000"/>
                    </a:schemeClr>
                  </a:solidFill>
                  <a:ea typeface="微软雅黑" panose="020B0503020204020204" pitchFamily="34" charset="-122"/>
                </a:rPr>
                <a:t>推进者</a:t>
              </a:r>
            </a:p>
          </p:txBody>
        </p:sp>
        <p:sp>
          <p:nvSpPr>
            <p:cNvPr id="12" name="Text Box 11"/>
            <p:cNvSpPr txBox="1">
              <a:spLocks noChangeArrowheads="1"/>
            </p:cNvSpPr>
            <p:nvPr/>
          </p:nvSpPr>
          <p:spPr bwMode="auto">
            <a:xfrm>
              <a:off x="0" y="3341"/>
              <a:ext cx="3062" cy="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spAutoFit/>
            </a:bodyPr>
            <a:lstStyle/>
            <a:p>
              <a:r>
                <a:rPr lang="zh-CN" altLang="en-US" spc="300" dirty="0">
                  <a:solidFill>
                    <a:schemeClr val="tx1">
                      <a:lumMod val="85000"/>
                      <a:lumOff val="15000"/>
                    </a:schemeClr>
                  </a:solidFill>
                  <a:ea typeface="微软雅黑" panose="020B0503020204020204" pitchFamily="34" charset="-122"/>
                </a:rPr>
                <a:t>协调者</a:t>
              </a:r>
            </a:p>
          </p:txBody>
        </p:sp>
        <p:sp>
          <p:nvSpPr>
            <p:cNvPr id="13" name="Text Box 12"/>
            <p:cNvSpPr txBox="1">
              <a:spLocks noChangeArrowheads="1"/>
            </p:cNvSpPr>
            <p:nvPr/>
          </p:nvSpPr>
          <p:spPr bwMode="auto">
            <a:xfrm>
              <a:off x="0" y="2207"/>
              <a:ext cx="3062" cy="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spAutoFit/>
            </a:bodyPr>
            <a:lstStyle/>
            <a:p>
              <a:r>
                <a:rPr lang="zh-CN" altLang="en-US" spc="300" dirty="0">
                  <a:solidFill>
                    <a:schemeClr val="tx1">
                      <a:lumMod val="85000"/>
                      <a:lumOff val="15000"/>
                    </a:schemeClr>
                  </a:solidFill>
                  <a:ea typeface="微软雅黑" panose="020B0503020204020204" pitchFamily="34" charset="-122"/>
                </a:rPr>
                <a:t>创新者</a:t>
              </a:r>
            </a:p>
          </p:txBody>
        </p:sp>
        <p:sp>
          <p:nvSpPr>
            <p:cNvPr id="14" name="Text Box 13"/>
            <p:cNvSpPr txBox="1">
              <a:spLocks noChangeArrowheads="1"/>
            </p:cNvSpPr>
            <p:nvPr/>
          </p:nvSpPr>
          <p:spPr bwMode="auto">
            <a:xfrm>
              <a:off x="0" y="6630"/>
              <a:ext cx="4083" cy="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spAutoFit/>
            </a:bodyPr>
            <a:lstStyle/>
            <a:p>
              <a:r>
                <a:rPr lang="zh-CN" altLang="en-US" spc="300" dirty="0">
                  <a:solidFill>
                    <a:schemeClr val="tx1">
                      <a:lumMod val="85000"/>
                      <a:lumOff val="15000"/>
                    </a:schemeClr>
                  </a:solidFill>
                  <a:ea typeface="微软雅黑" panose="020B0503020204020204" pitchFamily="34" charset="-122"/>
                </a:rPr>
                <a:t>完美主义者</a:t>
              </a:r>
            </a:p>
          </p:txBody>
        </p:sp>
        <p:sp>
          <p:nvSpPr>
            <p:cNvPr id="15" name="Text Box 14"/>
            <p:cNvSpPr txBox="1">
              <a:spLocks noChangeArrowheads="1"/>
            </p:cNvSpPr>
            <p:nvPr/>
          </p:nvSpPr>
          <p:spPr bwMode="auto">
            <a:xfrm>
              <a:off x="0" y="4476"/>
              <a:ext cx="3062" cy="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spAutoFit/>
            </a:bodyPr>
            <a:lstStyle/>
            <a:p>
              <a:r>
                <a:rPr lang="zh-CN" altLang="en-US" spc="300">
                  <a:solidFill>
                    <a:schemeClr val="tx1">
                      <a:lumMod val="85000"/>
                      <a:lumOff val="15000"/>
                    </a:schemeClr>
                  </a:solidFill>
                  <a:ea typeface="微软雅黑" panose="020B0503020204020204" pitchFamily="34" charset="-122"/>
                </a:rPr>
                <a:t>信息者</a:t>
              </a:r>
            </a:p>
          </p:txBody>
        </p:sp>
        <p:sp>
          <p:nvSpPr>
            <p:cNvPr id="16" name="Text Box 15"/>
            <p:cNvSpPr txBox="1">
              <a:spLocks noChangeArrowheads="1"/>
            </p:cNvSpPr>
            <p:nvPr/>
          </p:nvSpPr>
          <p:spPr bwMode="auto">
            <a:xfrm>
              <a:off x="0" y="5495"/>
              <a:ext cx="3062" cy="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spAutoFit/>
            </a:bodyPr>
            <a:lstStyle/>
            <a:p>
              <a:r>
                <a:rPr lang="zh-CN" altLang="en-US" spc="300">
                  <a:solidFill>
                    <a:schemeClr val="tx1">
                      <a:lumMod val="85000"/>
                      <a:lumOff val="15000"/>
                    </a:schemeClr>
                  </a:solidFill>
                  <a:ea typeface="微软雅黑" panose="020B0503020204020204" pitchFamily="34" charset="-122"/>
                </a:rPr>
                <a:t>凝聚者</a:t>
              </a:r>
            </a:p>
          </p:txBody>
        </p:sp>
      </p:gr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0156" y="2170449"/>
            <a:ext cx="4888273" cy="3666205"/>
          </a:xfrm>
          <a:prstGeom prst="rect">
            <a:avLst/>
          </a:prstGeom>
        </p:spPr>
      </p:pic>
      <p:sp>
        <p:nvSpPr>
          <p:cNvPr id="17" name="矩形 16"/>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37"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900" decel="100000" fill="hold"/>
                                        <p:tgtEl>
                                          <p:spTgt spid="7"/>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5" presetClass="entr" presetSubtype="1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checkerboard(across)">
                                      <p:cBhvr>
                                        <p:cTn id="29" dur="500"/>
                                        <p:tgtEl>
                                          <p:spTgt spid="8"/>
                                        </p:tgtEl>
                                      </p:cBhvr>
                                    </p:animEffect>
                                  </p:childTnLst>
                                </p:cTn>
                              </p:par>
                            </p:childTnLst>
                          </p:cTn>
                        </p:par>
                        <p:par>
                          <p:cTn id="30" fill="hold">
                            <p:stCondLst>
                              <p:cond delay="2500"/>
                            </p:stCondLst>
                            <p:childTnLst>
                              <p:par>
                                <p:cTn id="31" presetID="37"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900" decel="100000" fill="hold"/>
                                        <p:tgtEl>
                                          <p:spTgt spid="9"/>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bldLvl="0" autoUpdateAnimBg="0"/>
      <p:bldP spid="8" grpId="0" bldLvl="0" animBg="1" autoUpdateAnimBg="0"/>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3788" y="2259501"/>
            <a:ext cx="5093818" cy="3831501"/>
          </a:xfrm>
          <a:prstGeom prst="rect">
            <a:avLst/>
          </a:prstGeom>
        </p:spPr>
      </p:pic>
      <p:sp>
        <p:nvSpPr>
          <p:cNvPr id="4" name="矩形 24"/>
          <p:cNvSpPr>
            <a:spLocks noChangeArrowheads="1"/>
          </p:cNvSpPr>
          <p:nvPr/>
        </p:nvSpPr>
        <p:spPr bwMode="auto">
          <a:xfrm>
            <a:off x="454608" y="462414"/>
            <a:ext cx="198002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团队角色</a:t>
            </a:r>
          </a:p>
        </p:txBody>
      </p:sp>
      <p:sp>
        <p:nvSpPr>
          <p:cNvPr id="5" name="矩形 4"/>
          <p:cNvSpPr/>
          <p:nvPr/>
        </p:nvSpPr>
        <p:spPr>
          <a:xfrm>
            <a:off x="0" y="576508"/>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540633" y="724024"/>
            <a:ext cx="2056973" cy="369332"/>
          </a:xfrm>
          <a:prstGeom prst="rect">
            <a:avLst/>
          </a:prstGeom>
        </p:spPr>
        <p:txBody>
          <a:bodyPr wrap="none">
            <a:spAutoFit/>
          </a:bodyPr>
          <a:lstStyle/>
          <a:p>
            <a:r>
              <a:rPr lang="en-US" altLang="zh-CN" spc="300" dirty="0" smtClean="0">
                <a:solidFill>
                  <a:schemeClr val="bg1">
                    <a:lumMod val="65000"/>
                  </a:schemeClr>
                </a:solidFill>
                <a:latin typeface="Arial" panose="020B0604020202020204" pitchFamily="34" charset="0"/>
              </a:rPr>
              <a:t>TEAM ROLES</a:t>
            </a:r>
            <a:endParaRPr lang="zh-CN" altLang="en-US" spc="300" dirty="0">
              <a:solidFill>
                <a:schemeClr val="bg1">
                  <a:lumMod val="65000"/>
                </a:schemeClr>
              </a:solidFill>
            </a:endParaRPr>
          </a:p>
        </p:txBody>
      </p:sp>
      <p:sp>
        <p:nvSpPr>
          <p:cNvPr id="17" name="30 Pentágono"/>
          <p:cNvSpPr/>
          <p:nvPr/>
        </p:nvSpPr>
        <p:spPr bwMode="auto">
          <a:xfrm>
            <a:off x="3939629" y="2136287"/>
            <a:ext cx="2956788" cy="686779"/>
          </a:xfrm>
          <a:prstGeom prst="homePlate">
            <a:avLst/>
          </a:prstGeom>
          <a:solidFill>
            <a:schemeClr val="accent5"/>
          </a:solidFill>
          <a:ln w="19050">
            <a:solidFill>
              <a:schemeClr val="bg1"/>
            </a:solidFill>
          </a:ln>
          <a:effectLst>
            <a:outerShdw blurRad="609600" dist="381000" dir="2700000" sx="95000" sy="95000" algn="tl" rotWithShape="0">
              <a:prstClr val="black">
                <a:alpha val="40000"/>
              </a:prstClr>
            </a:outerShdw>
          </a:effectLst>
        </p:spPr>
        <p:txBody>
          <a:bodyPr lIns="0" tIns="0" rIns="0" bIns="0" rtlCol="0" anchor="ctr"/>
          <a:lstStyle/>
          <a:p>
            <a:pPr algn="ctr">
              <a:lnSpc>
                <a:spcPct val="125000"/>
              </a:lnSpc>
            </a:pPr>
            <a:r>
              <a:rPr lang="zh-CN" altLang="en-US" sz="2200" b="1" spc="300" dirty="0">
                <a:solidFill>
                  <a:schemeClr val="bg1"/>
                </a:solidFill>
                <a:latin typeface="Open Sans Condensed" panose="020B0604020202020204" charset="0"/>
                <a:ea typeface="Open Sans Condensed" panose="020B0604020202020204" charset="0"/>
                <a:cs typeface="Open Sans Condensed" panose="020B0604020202020204" charset="0"/>
              </a:rPr>
              <a:t>主动补位</a:t>
            </a:r>
            <a:endParaRPr lang="en-US" sz="2200" b="1" spc="300" dirty="0">
              <a:solidFill>
                <a:schemeClr val="bg1"/>
              </a:solidFill>
              <a:latin typeface="Source Sans Pro" panose="020B0604020202020204" charset="0"/>
              <a:ea typeface="Segoe UI" panose="020B0502040204020203" pitchFamily="34" charset="0"/>
              <a:cs typeface="Helvetica" panose="020B0604020202020204" pitchFamily="34" charset="0"/>
            </a:endParaRPr>
          </a:p>
        </p:txBody>
      </p:sp>
      <p:grpSp>
        <p:nvGrpSpPr>
          <p:cNvPr id="18" name="15 Grupo"/>
          <p:cNvGrpSpPr>
            <a:grpSpLocks noChangeAspect="1"/>
          </p:cNvGrpSpPr>
          <p:nvPr/>
        </p:nvGrpSpPr>
        <p:grpSpPr>
          <a:xfrm>
            <a:off x="3450195" y="2078264"/>
            <a:ext cx="802889" cy="802825"/>
            <a:chOff x="13700015" y="2693328"/>
            <a:chExt cx="3600703" cy="3600418"/>
          </a:xfrm>
        </p:grpSpPr>
        <p:sp>
          <p:nvSpPr>
            <p:cNvPr id="19" name="4 Elipse"/>
            <p:cNvSpPr/>
            <p:nvPr/>
          </p:nvSpPr>
          <p:spPr>
            <a:xfrm>
              <a:off x="13700015" y="2693328"/>
              <a:ext cx="3600703" cy="3600418"/>
            </a:xfrm>
            <a:prstGeom prst="roundRect">
              <a:avLst>
                <a:gd name="adj" fmla="val 10024"/>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900">
                <a:solidFill>
                  <a:schemeClr val="tx2"/>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0" name="5 Elipse"/>
            <p:cNvSpPr/>
            <p:nvPr/>
          </p:nvSpPr>
          <p:spPr>
            <a:xfrm>
              <a:off x="14220116" y="3213389"/>
              <a:ext cx="2560497" cy="2560296"/>
            </a:xfrm>
            <a:prstGeom prst="roundRect">
              <a:avLst>
                <a:gd name="adj" fmla="val 9994"/>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3000" b="1" dirty="0">
                  <a:solidFill>
                    <a:schemeClr val="accent5"/>
                  </a:solidFill>
                  <a:latin typeface="Open Sans Extrabold" panose="020B0906030804020204" pitchFamily="34" charset="0"/>
                  <a:ea typeface="Open Sans Extrabold" panose="020B0906030804020204" pitchFamily="34" charset="0"/>
                  <a:cs typeface="Open Sans Extrabold" panose="020B0906030804020204" pitchFamily="34" charset="0"/>
                </a:rPr>
                <a:t>E</a:t>
              </a:r>
            </a:p>
          </p:txBody>
        </p:sp>
      </p:grpSp>
      <p:sp>
        <p:nvSpPr>
          <p:cNvPr id="21" name="29 Pentágono"/>
          <p:cNvSpPr/>
          <p:nvPr/>
        </p:nvSpPr>
        <p:spPr bwMode="auto">
          <a:xfrm>
            <a:off x="3321558" y="2829482"/>
            <a:ext cx="2810082" cy="686779"/>
          </a:xfrm>
          <a:prstGeom prst="homePlate">
            <a:avLst/>
          </a:prstGeom>
          <a:solidFill>
            <a:schemeClr val="accent4"/>
          </a:solidFill>
          <a:ln w="19050">
            <a:solidFill>
              <a:schemeClr val="bg1"/>
            </a:solidFill>
          </a:ln>
          <a:effectLst>
            <a:outerShdw blurRad="609600" dist="381000" dir="2700000" sx="95000" sy="95000" algn="tl" rotWithShape="0">
              <a:prstClr val="black">
                <a:alpha val="40000"/>
              </a:prstClr>
            </a:outerShdw>
          </a:effectLst>
        </p:spPr>
        <p:txBody>
          <a:bodyPr lIns="0" tIns="0" rIns="0" bIns="0" rtlCol="0" anchor="ctr"/>
          <a:lstStyle/>
          <a:p>
            <a:pPr algn="ctr">
              <a:lnSpc>
                <a:spcPct val="125000"/>
              </a:lnSpc>
            </a:pPr>
            <a:r>
              <a:rPr lang="zh-CN" altLang="en-US" sz="2200" b="1" spc="300" dirty="0">
                <a:latin typeface="Open Sans Condensed" panose="020B0604020202020204" charset="0"/>
                <a:ea typeface="Open Sans Condensed" panose="020B0604020202020204" charset="0"/>
                <a:cs typeface="Open Sans Condensed" panose="020B0604020202020204" charset="0"/>
              </a:rPr>
              <a:t>容人之短</a:t>
            </a:r>
            <a:endParaRPr lang="en-US" sz="2200" b="1" spc="300" dirty="0">
              <a:latin typeface="Source Sans Pro" panose="020B0604020202020204" charset="0"/>
              <a:ea typeface="Segoe UI" panose="020B0502040204020203" pitchFamily="34" charset="0"/>
              <a:cs typeface="Helvetica" panose="020B0604020202020204" pitchFamily="34" charset="0"/>
            </a:endParaRPr>
          </a:p>
        </p:txBody>
      </p:sp>
      <p:grpSp>
        <p:nvGrpSpPr>
          <p:cNvPr id="22" name="12 Grupo"/>
          <p:cNvGrpSpPr>
            <a:grpSpLocks noChangeAspect="1"/>
          </p:cNvGrpSpPr>
          <p:nvPr/>
        </p:nvGrpSpPr>
        <p:grpSpPr>
          <a:xfrm>
            <a:off x="2833437" y="2771459"/>
            <a:ext cx="802889" cy="802825"/>
            <a:chOff x="13700015" y="2693328"/>
            <a:chExt cx="3600703" cy="3600418"/>
          </a:xfrm>
        </p:grpSpPr>
        <p:sp>
          <p:nvSpPr>
            <p:cNvPr id="23" name="4 Elipse"/>
            <p:cNvSpPr/>
            <p:nvPr/>
          </p:nvSpPr>
          <p:spPr>
            <a:xfrm>
              <a:off x="13700015" y="2693328"/>
              <a:ext cx="3600703" cy="3600418"/>
            </a:xfrm>
            <a:prstGeom prst="roundRect">
              <a:avLst>
                <a:gd name="adj" fmla="val 10024"/>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900">
                <a:solidFill>
                  <a:schemeClr val="accent4"/>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4" name="5 Elipse"/>
            <p:cNvSpPr/>
            <p:nvPr/>
          </p:nvSpPr>
          <p:spPr>
            <a:xfrm>
              <a:off x="14220116" y="3213389"/>
              <a:ext cx="2560497" cy="2560296"/>
            </a:xfrm>
            <a:prstGeom prst="roundRect">
              <a:avLst>
                <a:gd name="adj" fmla="val 9994"/>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3000" b="1" dirty="0">
                  <a:solidFill>
                    <a:schemeClr val="accent4"/>
                  </a:solidFill>
                  <a:latin typeface="Open Sans Extrabold" panose="020B0906030804020204" pitchFamily="34" charset="0"/>
                  <a:ea typeface="Open Sans Extrabold" panose="020B0906030804020204" pitchFamily="34" charset="0"/>
                  <a:cs typeface="Open Sans Extrabold" panose="020B0906030804020204" pitchFamily="34" charset="0"/>
                </a:rPr>
                <a:t>D</a:t>
              </a:r>
            </a:p>
          </p:txBody>
        </p:sp>
      </p:grpSp>
      <p:sp>
        <p:nvSpPr>
          <p:cNvPr id="25" name="28 Pentágono"/>
          <p:cNvSpPr/>
          <p:nvPr/>
        </p:nvSpPr>
        <p:spPr bwMode="auto">
          <a:xfrm>
            <a:off x="2813926" y="3504479"/>
            <a:ext cx="2549554" cy="686779"/>
          </a:xfrm>
          <a:prstGeom prst="homePlate">
            <a:avLst/>
          </a:prstGeom>
          <a:solidFill>
            <a:schemeClr val="accent3"/>
          </a:solidFill>
          <a:ln w="19050">
            <a:solidFill>
              <a:schemeClr val="bg1"/>
            </a:solidFill>
          </a:ln>
          <a:effectLst>
            <a:outerShdw blurRad="609600" dist="381000" dir="2700000" sx="95000" sy="95000" algn="tl" rotWithShape="0">
              <a:prstClr val="black">
                <a:alpha val="40000"/>
              </a:prstClr>
            </a:outerShdw>
          </a:effectLst>
        </p:spPr>
        <p:txBody>
          <a:bodyPr lIns="0" tIns="0" rIns="0" bIns="0" rtlCol="0" anchor="ctr"/>
          <a:lstStyle/>
          <a:p>
            <a:pPr lvl="0" algn="ctr">
              <a:lnSpc>
                <a:spcPct val="125000"/>
              </a:lnSpc>
            </a:pPr>
            <a:r>
              <a:rPr lang="zh-CN" altLang="en-US" sz="2200" b="1" spc="300" dirty="0">
                <a:solidFill>
                  <a:schemeClr val="bg1"/>
                </a:solidFill>
                <a:latin typeface="Open Sans Condensed" panose="020B0604020202020204" charset="0"/>
                <a:ea typeface="Open Sans Condensed" panose="020B0604020202020204" charset="0"/>
                <a:cs typeface="Open Sans Condensed" panose="020B0604020202020204" charset="0"/>
              </a:rPr>
              <a:t>用人之长</a:t>
            </a:r>
            <a:endParaRPr lang="en-US" sz="2200" b="1" spc="300" dirty="0">
              <a:solidFill>
                <a:schemeClr val="bg1"/>
              </a:solidFill>
              <a:latin typeface="Source Sans Pro" panose="020B0604020202020204" charset="0"/>
              <a:ea typeface="Segoe UI" panose="020B0502040204020203" pitchFamily="34" charset="0"/>
              <a:cs typeface="Helvetica" panose="020B0604020202020204" pitchFamily="34" charset="0"/>
            </a:endParaRPr>
          </a:p>
        </p:txBody>
      </p:sp>
      <p:grpSp>
        <p:nvGrpSpPr>
          <p:cNvPr id="26" name="9 Grupo"/>
          <p:cNvGrpSpPr>
            <a:grpSpLocks noChangeAspect="1"/>
          </p:cNvGrpSpPr>
          <p:nvPr/>
        </p:nvGrpSpPr>
        <p:grpSpPr>
          <a:xfrm>
            <a:off x="2204178" y="3446455"/>
            <a:ext cx="802889" cy="802825"/>
            <a:chOff x="13700015" y="2693328"/>
            <a:chExt cx="3600703" cy="3600418"/>
          </a:xfrm>
        </p:grpSpPr>
        <p:sp>
          <p:nvSpPr>
            <p:cNvPr id="27" name="4 Elipse"/>
            <p:cNvSpPr/>
            <p:nvPr/>
          </p:nvSpPr>
          <p:spPr>
            <a:xfrm>
              <a:off x="13700015" y="2693328"/>
              <a:ext cx="3600703" cy="3600418"/>
            </a:xfrm>
            <a:prstGeom prst="roundRect">
              <a:avLst>
                <a:gd name="adj" fmla="val 10024"/>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900">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8" name="5 Elipse"/>
            <p:cNvSpPr/>
            <p:nvPr/>
          </p:nvSpPr>
          <p:spPr>
            <a:xfrm>
              <a:off x="14220116" y="3213389"/>
              <a:ext cx="2560497" cy="2560296"/>
            </a:xfrm>
            <a:prstGeom prst="roundRect">
              <a:avLst>
                <a:gd name="adj" fmla="val 9994"/>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3000" b="1" dirty="0">
                  <a:solidFill>
                    <a:schemeClr val="accent3"/>
                  </a:solidFill>
                  <a:latin typeface="Open Sans Extrabold" panose="020B0906030804020204" pitchFamily="34" charset="0"/>
                  <a:ea typeface="Open Sans Extrabold" panose="020B0906030804020204" pitchFamily="34" charset="0"/>
                  <a:cs typeface="Open Sans Extrabold" panose="020B0906030804020204" pitchFamily="34" charset="0"/>
                </a:rPr>
                <a:t>C</a:t>
              </a:r>
            </a:p>
          </p:txBody>
        </p:sp>
      </p:grpSp>
      <p:sp>
        <p:nvSpPr>
          <p:cNvPr id="29" name="27 Pentágono"/>
          <p:cNvSpPr/>
          <p:nvPr/>
        </p:nvSpPr>
        <p:spPr bwMode="auto">
          <a:xfrm>
            <a:off x="2249195" y="4186647"/>
            <a:ext cx="2320650" cy="686779"/>
          </a:xfrm>
          <a:prstGeom prst="homePlate">
            <a:avLst/>
          </a:prstGeom>
          <a:solidFill>
            <a:schemeClr val="accent2"/>
          </a:solidFill>
          <a:ln w="19050">
            <a:solidFill>
              <a:schemeClr val="bg1"/>
            </a:solidFill>
          </a:ln>
          <a:effectLst>
            <a:outerShdw blurRad="609600" dist="381000" dir="2700000" sx="95000" sy="95000" algn="tl" rotWithShape="0">
              <a:prstClr val="black">
                <a:alpha val="40000"/>
              </a:prstClr>
            </a:outerShdw>
          </a:effectLst>
        </p:spPr>
        <p:txBody>
          <a:bodyPr lIns="0" tIns="0" rIns="0" bIns="0" rtlCol="0" anchor="ctr"/>
          <a:lstStyle/>
          <a:p>
            <a:pPr lvl="0" algn="ctr">
              <a:lnSpc>
                <a:spcPct val="125000"/>
              </a:lnSpc>
            </a:pPr>
            <a:r>
              <a:rPr lang="zh-CN" altLang="en-US" sz="2200" b="1" spc="300" dirty="0">
                <a:latin typeface="Open Sans Condensed" panose="020B0604020202020204" charset="0"/>
                <a:ea typeface="Open Sans Condensed" panose="020B0604020202020204" charset="0"/>
                <a:cs typeface="Open Sans Condensed" panose="020B0604020202020204" charset="0"/>
              </a:rPr>
              <a:t>尊重差异</a:t>
            </a:r>
            <a:endParaRPr lang="en-US" sz="2200" b="1" spc="300" dirty="0">
              <a:latin typeface="Source Sans Pro" panose="020B0604020202020204" charset="0"/>
              <a:ea typeface="Microsoft Himalaya" panose="01010100010101010101" pitchFamily="2" charset="0"/>
              <a:cs typeface="Arial" panose="020B0604020202020204" pitchFamily="34" charset="0"/>
            </a:endParaRPr>
          </a:p>
        </p:txBody>
      </p:sp>
      <p:grpSp>
        <p:nvGrpSpPr>
          <p:cNvPr id="30" name="6 Grupo"/>
          <p:cNvGrpSpPr>
            <a:grpSpLocks noChangeAspect="1"/>
          </p:cNvGrpSpPr>
          <p:nvPr/>
        </p:nvGrpSpPr>
        <p:grpSpPr>
          <a:xfrm>
            <a:off x="1558560" y="4128624"/>
            <a:ext cx="802889" cy="802825"/>
            <a:chOff x="13700015" y="2693328"/>
            <a:chExt cx="3600703" cy="3600418"/>
          </a:xfrm>
        </p:grpSpPr>
        <p:sp>
          <p:nvSpPr>
            <p:cNvPr id="31" name="4 Elipse"/>
            <p:cNvSpPr/>
            <p:nvPr/>
          </p:nvSpPr>
          <p:spPr>
            <a:xfrm>
              <a:off x="13700015" y="2693328"/>
              <a:ext cx="3600703" cy="3600418"/>
            </a:xfrm>
            <a:prstGeom prst="roundRect">
              <a:avLst>
                <a:gd name="adj" fmla="val 10024"/>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900">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2" name="5 Elipse"/>
            <p:cNvSpPr/>
            <p:nvPr/>
          </p:nvSpPr>
          <p:spPr>
            <a:xfrm>
              <a:off x="14220116" y="3213389"/>
              <a:ext cx="2560497" cy="2560296"/>
            </a:xfrm>
            <a:prstGeom prst="roundRect">
              <a:avLst>
                <a:gd name="adj" fmla="val 9994"/>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3000" b="1" dirty="0">
                  <a:solidFill>
                    <a:schemeClr val="accent2"/>
                  </a:solidFill>
                  <a:latin typeface="Open Sans Extrabold" panose="020B0906030804020204" pitchFamily="34" charset="0"/>
                  <a:ea typeface="Open Sans Extrabold" panose="020B0906030804020204" pitchFamily="34" charset="0"/>
                  <a:cs typeface="Open Sans Extrabold" panose="020B0906030804020204" pitchFamily="34" charset="0"/>
                </a:rPr>
                <a:t>B</a:t>
              </a:r>
            </a:p>
          </p:txBody>
        </p:sp>
      </p:grpSp>
      <p:sp>
        <p:nvSpPr>
          <p:cNvPr id="33" name="26 Pentágono"/>
          <p:cNvSpPr/>
          <p:nvPr/>
        </p:nvSpPr>
        <p:spPr bwMode="auto">
          <a:xfrm>
            <a:off x="1603901" y="4852148"/>
            <a:ext cx="2190365" cy="686779"/>
          </a:xfrm>
          <a:prstGeom prst="homePlate">
            <a:avLst/>
          </a:prstGeom>
          <a:solidFill>
            <a:schemeClr val="accent1"/>
          </a:solidFill>
          <a:ln w="19050">
            <a:solidFill>
              <a:schemeClr val="bg1"/>
            </a:solidFill>
          </a:ln>
          <a:effectLst>
            <a:outerShdw blurRad="609600" dist="381000" dir="2700000" sx="95000" sy="95000" algn="tl" rotWithShape="0">
              <a:prstClr val="black">
                <a:alpha val="40000"/>
              </a:prstClr>
            </a:outerShdw>
          </a:effectLst>
        </p:spPr>
        <p:txBody>
          <a:bodyPr lIns="0" tIns="0" rIns="0" bIns="0" rtlCol="0" anchor="ctr"/>
          <a:lstStyle/>
          <a:p>
            <a:pPr lvl="0" algn="ctr">
              <a:lnSpc>
                <a:spcPct val="125000"/>
              </a:lnSpc>
            </a:pPr>
            <a:r>
              <a:rPr lang="zh-CN" altLang="en-US" sz="2200" b="1" spc="300" dirty="0">
                <a:solidFill>
                  <a:schemeClr val="bg1"/>
                </a:solidFill>
                <a:latin typeface="Open Sans Condensed" panose="020B0604020202020204" charset="0"/>
                <a:ea typeface="Open Sans Condensed" panose="020B0604020202020204" charset="0"/>
                <a:cs typeface="Open Sans Condensed" panose="020B0604020202020204" charset="0"/>
              </a:rPr>
              <a:t>角色齐全</a:t>
            </a:r>
            <a:endParaRPr lang="en-US" sz="2200" b="1" spc="300" dirty="0">
              <a:solidFill>
                <a:schemeClr val="bg1"/>
              </a:solidFill>
              <a:latin typeface="Source Sans Pro" panose="020B0604020202020204" charset="0"/>
              <a:ea typeface="Segoe UI" panose="020B0502040204020203" pitchFamily="34" charset="0"/>
              <a:cs typeface="Helvetica" panose="020B0604020202020204" pitchFamily="34" charset="0"/>
            </a:endParaRPr>
          </a:p>
        </p:txBody>
      </p:sp>
      <p:grpSp>
        <p:nvGrpSpPr>
          <p:cNvPr id="34" name="3 Grupo"/>
          <p:cNvGrpSpPr>
            <a:grpSpLocks noChangeAspect="1"/>
          </p:cNvGrpSpPr>
          <p:nvPr/>
        </p:nvGrpSpPr>
        <p:grpSpPr>
          <a:xfrm>
            <a:off x="924860" y="4794125"/>
            <a:ext cx="802889" cy="802825"/>
            <a:chOff x="13700015" y="2693328"/>
            <a:chExt cx="3600703" cy="3600418"/>
          </a:xfrm>
        </p:grpSpPr>
        <p:sp>
          <p:nvSpPr>
            <p:cNvPr id="35" name="4 Elipse"/>
            <p:cNvSpPr/>
            <p:nvPr/>
          </p:nvSpPr>
          <p:spPr>
            <a:xfrm>
              <a:off x="13700015" y="2693328"/>
              <a:ext cx="3600703" cy="3600418"/>
            </a:xfrm>
            <a:prstGeom prst="roundRect">
              <a:avLst>
                <a:gd name="adj" fmla="val 10024"/>
              </a:avLst>
            </a:prstGeom>
            <a:solidFill>
              <a:schemeClr val="bg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900">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6" name="5 Elipse"/>
            <p:cNvSpPr/>
            <p:nvPr/>
          </p:nvSpPr>
          <p:spPr>
            <a:xfrm>
              <a:off x="14220116" y="3213389"/>
              <a:ext cx="2560497" cy="2560296"/>
            </a:xfrm>
            <a:prstGeom prst="roundRect">
              <a:avLst>
                <a:gd name="adj" fmla="val 9994"/>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3000" b="1" dirty="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A</a:t>
              </a:r>
            </a:p>
          </p:txBody>
        </p:sp>
      </p:grpSp>
      <p:sp>
        <p:nvSpPr>
          <p:cNvPr id="37" name="矩形 36"/>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left)">
                                      <p:cBhvr>
                                        <p:cTn id="39" dur="500"/>
                                        <p:tgtEl>
                                          <p:spTgt spid="33"/>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left)">
                                      <p:cBhvr>
                                        <p:cTn id="51" dur="500"/>
                                        <p:tgtEl>
                                          <p:spTgt spid="25"/>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left)">
                                      <p:cBhvr>
                                        <p:cTn id="59" dur="500"/>
                                        <p:tgtEl>
                                          <p:spTgt spid="17"/>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17" grpId="0" animBg="1"/>
      <p:bldP spid="21" grpId="0" animBg="1"/>
      <p:bldP spid="25" grpId="0" animBg="1"/>
      <p:bldP spid="29" grpId="0" animBg="1"/>
      <p:bldP spid="33" grpId="0" animBg="1"/>
      <p:bldP spid="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29047" y="454357"/>
            <a:ext cx="3326552"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团队起步与发展</a:t>
            </a:r>
          </a:p>
        </p:txBody>
      </p:sp>
      <p:sp>
        <p:nvSpPr>
          <p:cNvPr id="5" name="矩形 4"/>
          <p:cNvSpPr/>
          <p:nvPr/>
        </p:nvSpPr>
        <p:spPr>
          <a:xfrm>
            <a:off x="0" y="576507"/>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15967"/>
            <a:ext cx="3241272" cy="369332"/>
          </a:xfrm>
          <a:prstGeom prst="rect">
            <a:avLst/>
          </a:prstGeom>
        </p:spPr>
        <p:txBody>
          <a:bodyPr wrap="none">
            <a:spAutoFit/>
          </a:bodyPr>
          <a:lstStyle/>
          <a:p>
            <a:r>
              <a:rPr lang="en-US" altLang="zh-CN" spc="300" dirty="0" smtClean="0">
                <a:solidFill>
                  <a:schemeClr val="bg1">
                    <a:lumMod val="65000"/>
                  </a:schemeClr>
                </a:solidFill>
                <a:latin typeface="Arial" panose="020B0604020202020204" pitchFamily="34" charset="0"/>
              </a:rPr>
              <a:t>DEVELOPMENT TEAM</a:t>
            </a:r>
            <a:endParaRPr lang="zh-CN" altLang="en-US" spc="300" dirty="0">
              <a:solidFill>
                <a:schemeClr val="bg1">
                  <a:lumMod val="65000"/>
                </a:schemeClr>
              </a:solidFill>
            </a:endParaRPr>
          </a:p>
        </p:txBody>
      </p:sp>
      <p:grpSp>
        <p:nvGrpSpPr>
          <p:cNvPr id="37" name="Group 6"/>
          <p:cNvGrpSpPr/>
          <p:nvPr/>
        </p:nvGrpSpPr>
        <p:grpSpPr bwMode="auto">
          <a:xfrm>
            <a:off x="550863" y="1574610"/>
            <a:ext cx="2665413" cy="1058862"/>
            <a:chOff x="0" y="0"/>
            <a:chExt cx="4196" cy="1667"/>
          </a:xfrm>
        </p:grpSpPr>
        <p:sp>
          <p:nvSpPr>
            <p:cNvPr id="38" name="Text Box 7"/>
            <p:cNvSpPr txBox="1">
              <a:spLocks noChangeArrowheads="1"/>
            </p:cNvSpPr>
            <p:nvPr/>
          </p:nvSpPr>
          <p:spPr bwMode="auto">
            <a:xfrm>
              <a:off x="187" y="0"/>
              <a:ext cx="3695" cy="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spc="300" dirty="0">
                  <a:solidFill>
                    <a:schemeClr val="tx1">
                      <a:lumMod val="95000"/>
                      <a:lumOff val="5000"/>
                    </a:schemeClr>
                  </a:solidFill>
                  <a:latin typeface="Impact" panose="020B0806030902050204" pitchFamily="34" charset="0"/>
                  <a:ea typeface="微软雅黑" panose="020B0503020204020204" pitchFamily="34" charset="-122"/>
                </a:rPr>
                <a:t>1. </a:t>
              </a:r>
              <a:r>
                <a:rPr lang="zh-CN" altLang="en-US" sz="3600" b="1" spc="300" dirty="0" smtClean="0">
                  <a:solidFill>
                    <a:schemeClr val="tx1">
                      <a:lumMod val="95000"/>
                      <a:lumOff val="5000"/>
                    </a:schemeClr>
                  </a:solidFill>
                  <a:latin typeface="Impact" panose="020B0806030902050204" pitchFamily="34" charset="0"/>
                  <a:ea typeface="微软雅黑" panose="020B0503020204020204" pitchFamily="34" charset="-122"/>
                </a:rPr>
                <a:t>组</a:t>
              </a:r>
              <a:r>
                <a:rPr lang="zh-CN" altLang="en-US" sz="3600" b="1" spc="300" dirty="0">
                  <a:solidFill>
                    <a:schemeClr val="tx1">
                      <a:lumMod val="95000"/>
                      <a:lumOff val="5000"/>
                    </a:schemeClr>
                  </a:solidFill>
                  <a:latin typeface="Impact" panose="020B0806030902050204" pitchFamily="34" charset="0"/>
                  <a:ea typeface="微软雅黑" panose="020B0503020204020204" pitchFamily="34" charset="-122"/>
                </a:rPr>
                <a:t>建期</a:t>
              </a:r>
            </a:p>
          </p:txBody>
        </p:sp>
        <p:sp>
          <p:nvSpPr>
            <p:cNvPr id="39" name="Line 8"/>
            <p:cNvSpPr>
              <a:spLocks noChangeShapeType="1"/>
            </p:cNvSpPr>
            <p:nvPr/>
          </p:nvSpPr>
          <p:spPr bwMode="auto">
            <a:xfrm>
              <a:off x="0" y="1021"/>
              <a:ext cx="4196" cy="1"/>
            </a:xfrm>
            <a:prstGeom prst="line">
              <a:avLst/>
            </a:prstGeom>
            <a:noFill/>
            <a:ln w="57150" cap="flat" cmpd="thinThick">
              <a:solidFill>
                <a:srgbClr val="0070C0"/>
              </a:solidFill>
              <a:round/>
            </a:ln>
            <a:extLst>
              <a:ext uri="{909E8E84-426E-40DD-AFC4-6F175D3DCCD1}">
                <a14:hiddenFill xmlns:a14="http://schemas.microsoft.com/office/drawing/2010/main">
                  <a:noFill/>
                </a14:hiddenFill>
              </a:ext>
            </a:extLst>
          </p:spPr>
          <p:txBody>
            <a:bodyPr anchor="ctr"/>
            <a:lstStyle/>
            <a:p>
              <a:endParaRPr lang="zh-CN" altLang="en-US"/>
            </a:p>
          </p:txBody>
        </p:sp>
        <p:sp>
          <p:nvSpPr>
            <p:cNvPr id="40" name="Text Box 9"/>
            <p:cNvSpPr txBox="1">
              <a:spLocks noChangeArrowheads="1"/>
            </p:cNvSpPr>
            <p:nvPr/>
          </p:nvSpPr>
          <p:spPr bwMode="auto">
            <a:xfrm>
              <a:off x="102" y="1091"/>
              <a:ext cx="3835"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zh-CN" b="1" spc="300" dirty="0">
                  <a:solidFill>
                    <a:schemeClr val="tx1">
                      <a:lumMod val="85000"/>
                      <a:lumOff val="15000"/>
                    </a:schemeClr>
                  </a:solidFill>
                  <a:latin typeface="微软雅黑" panose="020B0503020204020204" pitchFamily="34" charset="-122"/>
                  <a:ea typeface="微软雅黑" panose="020B0503020204020204" pitchFamily="34" charset="-122"/>
                </a:rPr>
                <a:t> 项目小组启蒙阶段</a:t>
              </a:r>
            </a:p>
          </p:txBody>
        </p:sp>
      </p:grpSp>
      <p:grpSp>
        <p:nvGrpSpPr>
          <p:cNvPr id="41" name="Group 10"/>
          <p:cNvGrpSpPr/>
          <p:nvPr/>
        </p:nvGrpSpPr>
        <p:grpSpPr bwMode="auto">
          <a:xfrm>
            <a:off x="2198460" y="3476371"/>
            <a:ext cx="8369301" cy="523240"/>
            <a:chOff x="-25" y="103"/>
            <a:chExt cx="13179" cy="824"/>
          </a:xfrm>
        </p:grpSpPr>
        <p:sp>
          <p:nvSpPr>
            <p:cNvPr id="42" name="AutoShape 11"/>
            <p:cNvSpPr>
              <a:spLocks noChangeArrowheads="1"/>
            </p:cNvSpPr>
            <p:nvPr/>
          </p:nvSpPr>
          <p:spPr bwMode="auto">
            <a:xfrm>
              <a:off x="-25" y="286"/>
              <a:ext cx="454" cy="45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28575" cap="flat" cmpd="sng">
              <a:solidFill>
                <a:srgbClr val="0070C0"/>
              </a:solidFill>
              <a:round/>
            </a:ln>
          </p:spPr>
          <p:txBody>
            <a:bodyPr anchor="ctr"/>
            <a:lstStyle/>
            <a:p>
              <a:endParaRPr lang="zh-CN" altLang="en-US"/>
            </a:p>
          </p:txBody>
        </p:sp>
        <p:sp>
          <p:nvSpPr>
            <p:cNvPr id="44" name="Text Box 13"/>
            <p:cNvSpPr txBox="1">
              <a:spLocks noChangeArrowheads="1"/>
            </p:cNvSpPr>
            <p:nvPr/>
          </p:nvSpPr>
          <p:spPr bwMode="auto">
            <a:xfrm>
              <a:off x="3742" y="103"/>
              <a:ext cx="9412"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tx1">
                      <a:lumMod val="85000"/>
                      <a:lumOff val="15000"/>
                    </a:schemeClr>
                  </a:solidFill>
                  <a:ea typeface="微软雅黑" panose="020B0503020204020204" pitchFamily="34" charset="-122"/>
                </a:rPr>
                <a:t>刚刚组建，逐步建立团队成员的相互关系、团队成员与团队领导之间的关系，以及各项团队标准等。</a:t>
              </a:r>
            </a:p>
          </p:txBody>
        </p:sp>
        <p:sp>
          <p:nvSpPr>
            <p:cNvPr id="45" name="Text Box 14"/>
            <p:cNvSpPr txBox="1">
              <a:spLocks noChangeArrowheads="1"/>
            </p:cNvSpPr>
            <p:nvPr/>
          </p:nvSpPr>
          <p:spPr bwMode="auto">
            <a:xfrm>
              <a:off x="473" y="153"/>
              <a:ext cx="3071" cy="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zh-CN" sz="2500" b="1" spc="300" dirty="0">
                  <a:ea typeface="微软雅黑" panose="020B0503020204020204" pitchFamily="34" charset="-122"/>
                </a:rPr>
                <a:t>项目团队</a:t>
              </a:r>
            </a:p>
          </p:txBody>
        </p:sp>
      </p:grpSp>
      <p:grpSp>
        <p:nvGrpSpPr>
          <p:cNvPr id="47" name="Group 16"/>
          <p:cNvGrpSpPr/>
          <p:nvPr/>
        </p:nvGrpSpPr>
        <p:grpSpPr bwMode="auto">
          <a:xfrm>
            <a:off x="2198461" y="4351020"/>
            <a:ext cx="8377236" cy="523240"/>
            <a:chOff x="0" y="123"/>
            <a:chExt cx="13194" cy="824"/>
          </a:xfrm>
        </p:grpSpPr>
        <p:sp>
          <p:nvSpPr>
            <p:cNvPr id="48" name="AutoShape 17"/>
            <p:cNvSpPr>
              <a:spLocks noChangeArrowheads="1"/>
            </p:cNvSpPr>
            <p:nvPr/>
          </p:nvSpPr>
          <p:spPr bwMode="auto">
            <a:xfrm>
              <a:off x="0" y="340"/>
              <a:ext cx="454" cy="45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19050" cap="flat" cmpd="sng">
              <a:solidFill>
                <a:srgbClr val="0070C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endParaRPr lang="zh-CN" altLang="en-US"/>
            </a:p>
          </p:txBody>
        </p:sp>
        <p:sp>
          <p:nvSpPr>
            <p:cNvPr id="50" name="Text Box 19"/>
            <p:cNvSpPr txBox="1">
              <a:spLocks noChangeArrowheads="1"/>
            </p:cNvSpPr>
            <p:nvPr/>
          </p:nvSpPr>
          <p:spPr bwMode="auto">
            <a:xfrm>
              <a:off x="3782" y="123"/>
              <a:ext cx="9412"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dirty="0">
                  <a:solidFill>
                    <a:schemeClr val="tx1">
                      <a:lumMod val="85000"/>
                      <a:lumOff val="15000"/>
                    </a:schemeClr>
                  </a:solidFill>
                  <a:ea typeface="微软雅黑" panose="020B0503020204020204" pitchFamily="34" charset="-122"/>
                </a:rPr>
                <a:t>行为具有相当大的独立性，缺乏团队目的、活动的相关信息，部分团队成员还有可能表现出不稳定、忧虑的特征。</a:t>
              </a:r>
            </a:p>
          </p:txBody>
        </p:sp>
        <p:sp>
          <p:nvSpPr>
            <p:cNvPr id="51" name="Text Box 20"/>
            <p:cNvSpPr txBox="1">
              <a:spLocks noChangeArrowheads="1"/>
            </p:cNvSpPr>
            <p:nvPr/>
          </p:nvSpPr>
          <p:spPr bwMode="auto">
            <a:xfrm>
              <a:off x="513" y="153"/>
              <a:ext cx="3071" cy="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500" b="1" spc="300" dirty="0">
                  <a:ea typeface="微软雅黑" panose="020B0503020204020204" pitchFamily="34" charset="-122"/>
                </a:rPr>
                <a:t>项目成员</a:t>
              </a:r>
            </a:p>
          </p:txBody>
        </p:sp>
      </p:grpSp>
      <p:grpSp>
        <p:nvGrpSpPr>
          <p:cNvPr id="53" name="Group 22"/>
          <p:cNvGrpSpPr/>
          <p:nvPr/>
        </p:nvGrpSpPr>
        <p:grpSpPr bwMode="auto">
          <a:xfrm>
            <a:off x="2209577" y="5064125"/>
            <a:ext cx="8362950" cy="597535"/>
            <a:chOff x="45" y="23"/>
            <a:chExt cx="13169" cy="941"/>
          </a:xfrm>
        </p:grpSpPr>
        <p:sp>
          <p:nvSpPr>
            <p:cNvPr id="54" name="AutoShape 23"/>
            <p:cNvSpPr>
              <a:spLocks noChangeArrowheads="1"/>
            </p:cNvSpPr>
            <p:nvPr/>
          </p:nvSpPr>
          <p:spPr bwMode="auto">
            <a:xfrm>
              <a:off x="45" y="325"/>
              <a:ext cx="454" cy="45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19050" cap="flat" cmpd="sng">
              <a:solidFill>
                <a:srgbClr val="0070C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endParaRPr lang="zh-CN" altLang="en-US"/>
            </a:p>
          </p:txBody>
        </p:sp>
        <p:sp>
          <p:nvSpPr>
            <p:cNvPr id="56" name="Text Box 25"/>
            <p:cNvSpPr txBox="1">
              <a:spLocks noChangeArrowheads="1"/>
            </p:cNvSpPr>
            <p:nvPr/>
          </p:nvSpPr>
          <p:spPr bwMode="auto">
            <a:xfrm>
              <a:off x="3802" y="23"/>
              <a:ext cx="9412"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endParaRPr lang="zh-CN" altLang="en-US" sz="1400" dirty="0">
                <a:solidFill>
                  <a:schemeClr val="tx1">
                    <a:lumMod val="85000"/>
                    <a:lumOff val="15000"/>
                  </a:schemeClr>
                </a:solidFill>
                <a:ea typeface="微软雅黑" panose="020B0503020204020204" pitchFamily="34" charset="-122"/>
              </a:endParaRPr>
            </a:p>
            <a:p>
              <a:r>
                <a:rPr lang="zh-CN" altLang="en-US" sz="1400" dirty="0">
                  <a:solidFill>
                    <a:schemeClr val="tx1">
                      <a:lumMod val="85000"/>
                      <a:lumOff val="15000"/>
                    </a:schemeClr>
                  </a:solidFill>
                  <a:ea typeface="微软雅黑" panose="020B0503020204020204" pitchFamily="34" charset="-122"/>
                </a:rPr>
                <a:t>在带领团队的过程中，要建立起成员间互信的工作关系。</a:t>
              </a:r>
            </a:p>
          </p:txBody>
        </p:sp>
        <p:sp>
          <p:nvSpPr>
            <p:cNvPr id="57" name="Text Box 26"/>
            <p:cNvSpPr txBox="1">
              <a:spLocks noChangeArrowheads="1"/>
            </p:cNvSpPr>
            <p:nvPr/>
          </p:nvSpPr>
          <p:spPr bwMode="auto">
            <a:xfrm>
              <a:off x="533" y="213"/>
              <a:ext cx="3071" cy="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500" b="1" spc="300" dirty="0">
                  <a:ea typeface="微软雅黑" panose="020B0503020204020204" pitchFamily="34" charset="-122"/>
                </a:rPr>
                <a:t>项目领导</a:t>
              </a:r>
            </a:p>
          </p:txBody>
        </p:sp>
      </p:grpSp>
      <p:sp>
        <p:nvSpPr>
          <p:cNvPr id="21" name="矩形 20"/>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wipe(up)">
                                      <p:cBhvr>
                                        <p:cTn id="29" dur="500"/>
                                        <p:tgtEl>
                                          <p:spTgt spid="47"/>
                                        </p:tgtEl>
                                      </p:cBhvr>
                                    </p:animEffect>
                                  </p:childTnLst>
                                </p:cTn>
                              </p:par>
                            </p:childTnLst>
                          </p:cTn>
                        </p:par>
                        <p:par>
                          <p:cTn id="30" fill="hold">
                            <p:stCondLst>
                              <p:cond delay="3500"/>
                            </p:stCondLst>
                            <p:childTnLst>
                              <p:par>
                                <p:cTn id="31" presetID="22" presetClass="entr" presetSubtype="1" fill="hold"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wipe(up)">
                                      <p:cBhvr>
                                        <p:cTn id="33" dur="500"/>
                                        <p:tgtEl>
                                          <p:spTgt spid="53"/>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29047" y="454358"/>
            <a:ext cx="3326552"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团队起步与发展</a:t>
            </a:r>
          </a:p>
        </p:txBody>
      </p:sp>
      <p:sp>
        <p:nvSpPr>
          <p:cNvPr id="5" name="矩形 4"/>
          <p:cNvSpPr/>
          <p:nvPr/>
        </p:nvSpPr>
        <p:spPr>
          <a:xfrm>
            <a:off x="0" y="576508"/>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15968"/>
            <a:ext cx="3241272" cy="369332"/>
          </a:xfrm>
          <a:prstGeom prst="rect">
            <a:avLst/>
          </a:prstGeom>
        </p:spPr>
        <p:txBody>
          <a:bodyPr wrap="none">
            <a:spAutoFit/>
          </a:bodyPr>
          <a:lstStyle/>
          <a:p>
            <a:r>
              <a:rPr lang="en-US" altLang="zh-CN" spc="300" dirty="0" smtClean="0">
                <a:solidFill>
                  <a:schemeClr val="bg1">
                    <a:lumMod val="65000"/>
                  </a:schemeClr>
                </a:solidFill>
                <a:latin typeface="Arial" panose="020B0604020202020204" pitchFamily="34" charset="0"/>
              </a:rPr>
              <a:t>DEVELOPMENT TEAM</a:t>
            </a:r>
            <a:endParaRPr lang="zh-CN" altLang="en-US" spc="300" dirty="0">
              <a:solidFill>
                <a:schemeClr val="bg1">
                  <a:lumMod val="65000"/>
                </a:schemeClr>
              </a:solidFill>
            </a:endParaRPr>
          </a:p>
        </p:txBody>
      </p:sp>
      <p:grpSp>
        <p:nvGrpSpPr>
          <p:cNvPr id="37" name="Group 6"/>
          <p:cNvGrpSpPr/>
          <p:nvPr/>
        </p:nvGrpSpPr>
        <p:grpSpPr bwMode="auto">
          <a:xfrm>
            <a:off x="550863" y="1574610"/>
            <a:ext cx="2665413" cy="1062038"/>
            <a:chOff x="0" y="0"/>
            <a:chExt cx="4196" cy="1672"/>
          </a:xfrm>
        </p:grpSpPr>
        <p:sp>
          <p:nvSpPr>
            <p:cNvPr id="38" name="Text Box 7"/>
            <p:cNvSpPr txBox="1">
              <a:spLocks noChangeArrowheads="1"/>
            </p:cNvSpPr>
            <p:nvPr/>
          </p:nvSpPr>
          <p:spPr bwMode="auto">
            <a:xfrm>
              <a:off x="187" y="0"/>
              <a:ext cx="3695" cy="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spc="300" dirty="0" smtClean="0">
                  <a:solidFill>
                    <a:schemeClr val="tx1">
                      <a:lumMod val="95000"/>
                      <a:lumOff val="5000"/>
                    </a:schemeClr>
                  </a:solidFill>
                  <a:latin typeface="Impact" panose="020B0806030902050204" pitchFamily="34" charset="0"/>
                  <a:ea typeface="微软雅黑" panose="020B0503020204020204" pitchFamily="34" charset="-122"/>
                </a:rPr>
                <a:t>2</a:t>
              </a:r>
              <a:r>
                <a:rPr lang="zh-CN" altLang="en-US" sz="3600" spc="300" dirty="0" smtClean="0">
                  <a:solidFill>
                    <a:schemeClr val="tx1">
                      <a:lumMod val="95000"/>
                      <a:lumOff val="5000"/>
                    </a:schemeClr>
                  </a:solidFill>
                  <a:latin typeface="Impact" panose="020B0806030902050204" pitchFamily="34" charset="0"/>
                  <a:ea typeface="微软雅黑" panose="020B0503020204020204" pitchFamily="34" charset="-122"/>
                </a:rPr>
                <a:t>. </a:t>
              </a:r>
              <a:r>
                <a:rPr lang="zh-CN" altLang="en-US" sz="3600" b="1" spc="300" dirty="0" smtClean="0">
                  <a:solidFill>
                    <a:schemeClr val="tx1">
                      <a:lumMod val="95000"/>
                      <a:lumOff val="5000"/>
                    </a:schemeClr>
                  </a:solidFill>
                  <a:latin typeface="微软雅黑" panose="020B0503020204020204" pitchFamily="34" charset="-122"/>
                  <a:ea typeface="微软雅黑" panose="020B0503020204020204" pitchFamily="34" charset="-122"/>
                </a:rPr>
                <a:t>激</a:t>
              </a:r>
              <a:r>
                <a:rPr lang="zh-CN" altLang="en-US" sz="3600" b="1" spc="300" dirty="0">
                  <a:solidFill>
                    <a:schemeClr val="tx1">
                      <a:lumMod val="95000"/>
                      <a:lumOff val="5000"/>
                    </a:schemeClr>
                  </a:solidFill>
                  <a:latin typeface="微软雅黑" panose="020B0503020204020204" pitchFamily="34" charset="-122"/>
                  <a:ea typeface="微软雅黑" panose="020B0503020204020204" pitchFamily="34" charset="-122"/>
                </a:rPr>
                <a:t>荡期</a:t>
              </a:r>
              <a:endParaRPr lang="zh-CN" altLang="en-US" sz="3600" b="1" spc="300" dirty="0">
                <a:solidFill>
                  <a:schemeClr val="tx1">
                    <a:lumMod val="95000"/>
                    <a:lumOff val="5000"/>
                  </a:schemeClr>
                </a:solidFill>
                <a:latin typeface="Impact" panose="020B0806030902050204" pitchFamily="34" charset="0"/>
                <a:ea typeface="微软雅黑" panose="020B0503020204020204" pitchFamily="34" charset="-122"/>
              </a:endParaRPr>
            </a:p>
          </p:txBody>
        </p:sp>
        <p:sp>
          <p:nvSpPr>
            <p:cNvPr id="39" name="Line 8"/>
            <p:cNvSpPr>
              <a:spLocks noChangeShapeType="1"/>
            </p:cNvSpPr>
            <p:nvPr/>
          </p:nvSpPr>
          <p:spPr bwMode="auto">
            <a:xfrm>
              <a:off x="0" y="1021"/>
              <a:ext cx="4196" cy="1"/>
            </a:xfrm>
            <a:prstGeom prst="line">
              <a:avLst/>
            </a:prstGeom>
            <a:noFill/>
            <a:ln w="57150" cap="flat" cmpd="thinThick">
              <a:solidFill>
                <a:srgbClr val="0070C0"/>
              </a:solidFill>
              <a:round/>
            </a:ln>
            <a:extLst>
              <a:ext uri="{909E8E84-426E-40DD-AFC4-6F175D3DCCD1}">
                <a14:hiddenFill xmlns:a14="http://schemas.microsoft.com/office/drawing/2010/main">
                  <a:noFill/>
                </a14:hiddenFill>
              </a:ext>
            </a:extLst>
          </p:spPr>
          <p:txBody>
            <a:bodyPr anchor="ctr"/>
            <a:lstStyle/>
            <a:p>
              <a:endParaRPr lang="zh-CN" altLang="en-US"/>
            </a:p>
          </p:txBody>
        </p:sp>
        <p:sp>
          <p:nvSpPr>
            <p:cNvPr id="40" name="Text Box 9"/>
            <p:cNvSpPr txBox="1">
              <a:spLocks noChangeArrowheads="1"/>
            </p:cNvSpPr>
            <p:nvPr/>
          </p:nvSpPr>
          <p:spPr bwMode="auto">
            <a:xfrm>
              <a:off x="102" y="1091"/>
              <a:ext cx="4094" cy="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zh-CN" b="1" spc="300" dirty="0">
                  <a:solidFill>
                    <a:schemeClr val="tx1">
                      <a:lumMod val="85000"/>
                      <a:lumOff val="15000"/>
                    </a:schemeClr>
                  </a:solidFill>
                  <a:latin typeface="微软雅黑" panose="020B0503020204020204" pitchFamily="34" charset="-122"/>
                  <a:ea typeface="微软雅黑" panose="020B0503020204020204" pitchFamily="34" charset="-122"/>
                </a:rPr>
                <a:t>各种观念，激烈碰撞</a:t>
              </a:r>
            </a:p>
          </p:txBody>
        </p:sp>
      </p:grpSp>
      <p:grpSp>
        <p:nvGrpSpPr>
          <p:cNvPr id="41" name="Group 10"/>
          <p:cNvGrpSpPr/>
          <p:nvPr/>
        </p:nvGrpSpPr>
        <p:grpSpPr bwMode="auto">
          <a:xfrm>
            <a:off x="2198460" y="3508121"/>
            <a:ext cx="8373746" cy="476885"/>
            <a:chOff x="-25" y="153"/>
            <a:chExt cx="13186" cy="751"/>
          </a:xfrm>
        </p:grpSpPr>
        <p:sp>
          <p:nvSpPr>
            <p:cNvPr id="42" name="AutoShape 11"/>
            <p:cNvSpPr>
              <a:spLocks noChangeArrowheads="1"/>
            </p:cNvSpPr>
            <p:nvPr/>
          </p:nvSpPr>
          <p:spPr bwMode="auto">
            <a:xfrm>
              <a:off x="-25" y="286"/>
              <a:ext cx="454" cy="45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28575" cap="flat" cmpd="sng">
              <a:solidFill>
                <a:srgbClr val="0070C0"/>
              </a:solidFill>
              <a:round/>
            </a:ln>
          </p:spPr>
          <p:txBody>
            <a:bodyPr anchor="ctr"/>
            <a:lstStyle/>
            <a:p>
              <a:endParaRPr lang="zh-CN" altLang="en-US"/>
            </a:p>
          </p:txBody>
        </p:sp>
        <p:sp>
          <p:nvSpPr>
            <p:cNvPr id="44" name="Text Box 13"/>
            <p:cNvSpPr txBox="1">
              <a:spLocks noChangeArrowheads="1"/>
            </p:cNvSpPr>
            <p:nvPr/>
          </p:nvSpPr>
          <p:spPr bwMode="auto">
            <a:xfrm>
              <a:off x="3749" y="269"/>
              <a:ext cx="9412"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zh-CN" sz="1400" dirty="0">
                  <a:solidFill>
                    <a:schemeClr val="tx1">
                      <a:lumMod val="85000"/>
                      <a:lumOff val="15000"/>
                    </a:schemeClr>
                  </a:solidFill>
                  <a:ea typeface="微软雅黑" panose="020B0503020204020204" pitchFamily="34" charset="-122"/>
                </a:rPr>
                <a:t>获取团队发展的信心，但是存在人际冲突、分化的问题。</a:t>
              </a:r>
            </a:p>
          </p:txBody>
        </p:sp>
        <p:sp>
          <p:nvSpPr>
            <p:cNvPr id="45" name="Text Box 14"/>
            <p:cNvSpPr txBox="1">
              <a:spLocks noChangeArrowheads="1"/>
            </p:cNvSpPr>
            <p:nvPr/>
          </p:nvSpPr>
          <p:spPr bwMode="auto">
            <a:xfrm>
              <a:off x="473" y="153"/>
              <a:ext cx="3071" cy="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zh-CN" sz="2500" b="1" spc="300" dirty="0">
                  <a:ea typeface="微软雅黑" panose="020B0503020204020204" pitchFamily="34" charset="-122"/>
                </a:rPr>
                <a:t>项目团队</a:t>
              </a:r>
            </a:p>
          </p:txBody>
        </p:sp>
      </p:grpSp>
      <p:grpSp>
        <p:nvGrpSpPr>
          <p:cNvPr id="47" name="Group 16"/>
          <p:cNvGrpSpPr/>
          <p:nvPr/>
        </p:nvGrpSpPr>
        <p:grpSpPr bwMode="auto">
          <a:xfrm>
            <a:off x="2198461" y="4365625"/>
            <a:ext cx="8377236" cy="523240"/>
            <a:chOff x="0" y="146"/>
            <a:chExt cx="13194" cy="824"/>
          </a:xfrm>
        </p:grpSpPr>
        <p:sp>
          <p:nvSpPr>
            <p:cNvPr id="48" name="AutoShape 17"/>
            <p:cNvSpPr>
              <a:spLocks noChangeArrowheads="1"/>
            </p:cNvSpPr>
            <p:nvPr/>
          </p:nvSpPr>
          <p:spPr bwMode="auto">
            <a:xfrm>
              <a:off x="0" y="340"/>
              <a:ext cx="454" cy="45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19050" cap="flat" cmpd="sng">
              <a:solidFill>
                <a:srgbClr val="0070C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endParaRPr lang="zh-CN" altLang="en-US"/>
            </a:p>
          </p:txBody>
        </p:sp>
        <p:sp>
          <p:nvSpPr>
            <p:cNvPr id="50" name="Text Box 19"/>
            <p:cNvSpPr txBox="1">
              <a:spLocks noChangeArrowheads="1"/>
            </p:cNvSpPr>
            <p:nvPr/>
          </p:nvSpPr>
          <p:spPr bwMode="auto">
            <a:xfrm>
              <a:off x="3782" y="146"/>
              <a:ext cx="9412"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dirty="0">
                  <a:solidFill>
                    <a:schemeClr val="tx1">
                      <a:lumMod val="85000"/>
                      <a:lumOff val="15000"/>
                    </a:schemeClr>
                  </a:solidFill>
                  <a:ea typeface="微软雅黑" panose="020B0503020204020204" pitchFamily="34" charset="-122"/>
                </a:rPr>
                <a:t>面对其他成员的观点，更想要展现个人见解。 对于团队目标、期望、角色以及责任的不满和挫折感被表露出来。</a:t>
              </a:r>
            </a:p>
          </p:txBody>
        </p:sp>
        <p:sp>
          <p:nvSpPr>
            <p:cNvPr id="51" name="Text Box 20"/>
            <p:cNvSpPr txBox="1">
              <a:spLocks noChangeArrowheads="1"/>
            </p:cNvSpPr>
            <p:nvPr/>
          </p:nvSpPr>
          <p:spPr bwMode="auto">
            <a:xfrm>
              <a:off x="513" y="153"/>
              <a:ext cx="3071" cy="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500" b="1" spc="300" dirty="0">
                  <a:ea typeface="微软雅黑" panose="020B0503020204020204" pitchFamily="34" charset="-122"/>
                </a:rPr>
                <a:t>项目成员</a:t>
              </a:r>
            </a:p>
          </p:txBody>
        </p:sp>
      </p:grpSp>
      <p:grpSp>
        <p:nvGrpSpPr>
          <p:cNvPr id="53" name="Group 22"/>
          <p:cNvGrpSpPr/>
          <p:nvPr/>
        </p:nvGrpSpPr>
        <p:grpSpPr bwMode="auto">
          <a:xfrm>
            <a:off x="2209577" y="5122545"/>
            <a:ext cx="8362950" cy="539115"/>
            <a:chOff x="45" y="115"/>
            <a:chExt cx="13169" cy="849"/>
          </a:xfrm>
        </p:grpSpPr>
        <p:sp>
          <p:nvSpPr>
            <p:cNvPr id="54" name="AutoShape 23"/>
            <p:cNvSpPr>
              <a:spLocks noChangeArrowheads="1"/>
            </p:cNvSpPr>
            <p:nvPr/>
          </p:nvSpPr>
          <p:spPr bwMode="auto">
            <a:xfrm>
              <a:off x="45" y="325"/>
              <a:ext cx="454" cy="45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19050" cap="flat" cmpd="sng">
              <a:solidFill>
                <a:srgbClr val="0070C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endParaRPr lang="zh-CN" altLang="en-US"/>
            </a:p>
          </p:txBody>
        </p:sp>
        <p:sp>
          <p:nvSpPr>
            <p:cNvPr id="56" name="Text Box 25"/>
            <p:cNvSpPr txBox="1">
              <a:spLocks noChangeArrowheads="1"/>
            </p:cNvSpPr>
            <p:nvPr/>
          </p:nvSpPr>
          <p:spPr bwMode="auto">
            <a:xfrm>
              <a:off x="3802" y="115"/>
              <a:ext cx="9412"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dirty="0">
                  <a:solidFill>
                    <a:schemeClr val="tx1">
                      <a:lumMod val="85000"/>
                      <a:lumOff val="15000"/>
                    </a:schemeClr>
                  </a:solidFill>
                  <a:ea typeface="微软雅黑" panose="020B0503020204020204" pitchFamily="34" charset="-122"/>
                </a:rPr>
                <a:t>指引项目团队度过激荡转型期，教练式领导， 接受团队成员的差异，相互包容</a:t>
              </a:r>
            </a:p>
          </p:txBody>
        </p:sp>
        <p:sp>
          <p:nvSpPr>
            <p:cNvPr id="57" name="Text Box 26"/>
            <p:cNvSpPr txBox="1">
              <a:spLocks noChangeArrowheads="1"/>
            </p:cNvSpPr>
            <p:nvPr/>
          </p:nvSpPr>
          <p:spPr bwMode="auto">
            <a:xfrm>
              <a:off x="533" y="213"/>
              <a:ext cx="3071" cy="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500" b="1" spc="300" dirty="0">
                  <a:ea typeface="微软雅黑" panose="020B0503020204020204" pitchFamily="34" charset="-122"/>
                </a:rPr>
                <a:t>项目领导</a:t>
              </a:r>
            </a:p>
          </p:txBody>
        </p:sp>
      </p:grpSp>
      <p:sp>
        <p:nvSpPr>
          <p:cNvPr id="22" name="矩形 21"/>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wipe(up)">
                                      <p:cBhvr>
                                        <p:cTn id="29" dur="500"/>
                                        <p:tgtEl>
                                          <p:spTgt spid="47"/>
                                        </p:tgtEl>
                                      </p:cBhvr>
                                    </p:animEffect>
                                  </p:childTnLst>
                                </p:cTn>
                              </p:par>
                            </p:childTnLst>
                          </p:cTn>
                        </p:par>
                        <p:par>
                          <p:cTn id="30" fill="hold">
                            <p:stCondLst>
                              <p:cond delay="3500"/>
                            </p:stCondLst>
                            <p:childTnLst>
                              <p:par>
                                <p:cTn id="31" presetID="22" presetClass="entr" presetSubtype="1" fill="hold"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wipe(up)">
                                      <p:cBhvr>
                                        <p:cTn id="33" dur="500"/>
                                        <p:tgtEl>
                                          <p:spTgt spid="53"/>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29047" y="454357"/>
            <a:ext cx="3326552"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团队起步与发展</a:t>
            </a:r>
          </a:p>
        </p:txBody>
      </p:sp>
      <p:sp>
        <p:nvSpPr>
          <p:cNvPr id="5" name="矩形 4"/>
          <p:cNvSpPr/>
          <p:nvPr/>
        </p:nvSpPr>
        <p:spPr>
          <a:xfrm>
            <a:off x="0" y="576507"/>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15967"/>
            <a:ext cx="3241272" cy="369332"/>
          </a:xfrm>
          <a:prstGeom prst="rect">
            <a:avLst/>
          </a:prstGeom>
        </p:spPr>
        <p:txBody>
          <a:bodyPr wrap="none">
            <a:spAutoFit/>
          </a:bodyPr>
          <a:lstStyle/>
          <a:p>
            <a:r>
              <a:rPr lang="en-US" altLang="zh-CN" spc="300" dirty="0" smtClean="0">
                <a:solidFill>
                  <a:schemeClr val="bg1">
                    <a:lumMod val="65000"/>
                  </a:schemeClr>
                </a:solidFill>
                <a:latin typeface="Arial" panose="020B0604020202020204" pitchFamily="34" charset="0"/>
              </a:rPr>
              <a:t>DEVELOPMENT TEAM</a:t>
            </a:r>
            <a:endParaRPr lang="zh-CN" altLang="en-US" spc="300" dirty="0">
              <a:solidFill>
                <a:schemeClr val="bg1">
                  <a:lumMod val="65000"/>
                </a:schemeClr>
              </a:solidFill>
            </a:endParaRPr>
          </a:p>
        </p:txBody>
      </p:sp>
      <p:grpSp>
        <p:nvGrpSpPr>
          <p:cNvPr id="37" name="Group 6"/>
          <p:cNvGrpSpPr/>
          <p:nvPr/>
        </p:nvGrpSpPr>
        <p:grpSpPr bwMode="auto">
          <a:xfrm>
            <a:off x="550863" y="1574610"/>
            <a:ext cx="2665413" cy="1339616"/>
            <a:chOff x="0" y="0"/>
            <a:chExt cx="4196" cy="2109"/>
          </a:xfrm>
        </p:grpSpPr>
        <p:sp>
          <p:nvSpPr>
            <p:cNvPr id="38" name="Text Box 7"/>
            <p:cNvSpPr txBox="1">
              <a:spLocks noChangeArrowheads="1"/>
            </p:cNvSpPr>
            <p:nvPr/>
          </p:nvSpPr>
          <p:spPr bwMode="auto">
            <a:xfrm>
              <a:off x="187" y="0"/>
              <a:ext cx="3695" cy="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spc="300" dirty="0" smtClean="0">
                  <a:solidFill>
                    <a:schemeClr val="tx1">
                      <a:lumMod val="95000"/>
                      <a:lumOff val="5000"/>
                    </a:schemeClr>
                  </a:solidFill>
                  <a:latin typeface="Impact" panose="020B0806030902050204" pitchFamily="34" charset="0"/>
                  <a:ea typeface="微软雅黑" panose="020B0503020204020204" pitchFamily="34" charset="-122"/>
                </a:rPr>
                <a:t>3</a:t>
              </a:r>
              <a:r>
                <a:rPr lang="zh-CN" altLang="en-US" sz="3600" spc="300" dirty="0" smtClean="0">
                  <a:solidFill>
                    <a:schemeClr val="tx1">
                      <a:lumMod val="95000"/>
                      <a:lumOff val="5000"/>
                    </a:schemeClr>
                  </a:solidFill>
                  <a:latin typeface="Impact" panose="020B0806030902050204" pitchFamily="34" charset="0"/>
                  <a:ea typeface="微软雅黑" panose="020B0503020204020204" pitchFamily="34" charset="-122"/>
                </a:rPr>
                <a:t>. </a:t>
              </a:r>
              <a:r>
                <a:rPr lang="zh-CN" altLang="en-US" sz="3600" b="1" spc="300" dirty="0" smtClean="0">
                  <a:solidFill>
                    <a:schemeClr val="tx1">
                      <a:lumMod val="95000"/>
                      <a:lumOff val="5000"/>
                    </a:schemeClr>
                  </a:solidFill>
                  <a:latin typeface="Impact" panose="020B0806030902050204" pitchFamily="34" charset="0"/>
                  <a:ea typeface="微软雅黑" panose="020B0503020204020204" pitchFamily="34" charset="-122"/>
                </a:rPr>
                <a:t>规</a:t>
              </a:r>
              <a:r>
                <a:rPr lang="zh-CN" altLang="en-US" sz="3600" b="1" spc="300" dirty="0">
                  <a:solidFill>
                    <a:schemeClr val="tx1">
                      <a:lumMod val="95000"/>
                      <a:lumOff val="5000"/>
                    </a:schemeClr>
                  </a:solidFill>
                  <a:latin typeface="Impact" panose="020B0806030902050204" pitchFamily="34" charset="0"/>
                  <a:ea typeface="微软雅黑" panose="020B0503020204020204" pitchFamily="34" charset="-122"/>
                </a:rPr>
                <a:t>范期</a:t>
              </a:r>
            </a:p>
          </p:txBody>
        </p:sp>
        <p:sp>
          <p:nvSpPr>
            <p:cNvPr id="39" name="Line 8"/>
            <p:cNvSpPr>
              <a:spLocks noChangeShapeType="1"/>
            </p:cNvSpPr>
            <p:nvPr/>
          </p:nvSpPr>
          <p:spPr bwMode="auto">
            <a:xfrm>
              <a:off x="0" y="1021"/>
              <a:ext cx="4196" cy="1"/>
            </a:xfrm>
            <a:prstGeom prst="line">
              <a:avLst/>
            </a:prstGeom>
            <a:noFill/>
            <a:ln w="57150" cap="flat" cmpd="thinThick">
              <a:solidFill>
                <a:srgbClr val="0070C0"/>
              </a:solidFill>
              <a:round/>
            </a:ln>
            <a:extLst>
              <a:ext uri="{909E8E84-426E-40DD-AFC4-6F175D3DCCD1}">
                <a14:hiddenFill xmlns:a14="http://schemas.microsoft.com/office/drawing/2010/main">
                  <a:noFill/>
                </a14:hiddenFill>
              </a:ext>
            </a:extLst>
          </p:spPr>
          <p:txBody>
            <a:bodyPr anchor="ctr"/>
            <a:lstStyle/>
            <a:p>
              <a:endParaRPr lang="zh-CN" altLang="en-US"/>
            </a:p>
          </p:txBody>
        </p:sp>
        <p:sp>
          <p:nvSpPr>
            <p:cNvPr id="40" name="Text Box 9"/>
            <p:cNvSpPr txBox="1">
              <a:spLocks noChangeArrowheads="1"/>
            </p:cNvSpPr>
            <p:nvPr/>
          </p:nvSpPr>
          <p:spPr bwMode="auto">
            <a:xfrm>
              <a:off x="102" y="1091"/>
              <a:ext cx="4094" cy="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rPr>
                <a:t>规则、价值、行为、方法、工具均已建立</a:t>
              </a:r>
              <a:endParaRPr lang="zh-CN" altLang="zh-CN"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1" name="Group 10"/>
          <p:cNvGrpSpPr/>
          <p:nvPr/>
        </p:nvGrpSpPr>
        <p:grpSpPr bwMode="auto">
          <a:xfrm>
            <a:off x="2198460" y="3508121"/>
            <a:ext cx="8373746" cy="476885"/>
            <a:chOff x="-25" y="153"/>
            <a:chExt cx="13186" cy="751"/>
          </a:xfrm>
        </p:grpSpPr>
        <p:sp>
          <p:nvSpPr>
            <p:cNvPr id="42" name="AutoShape 11"/>
            <p:cNvSpPr>
              <a:spLocks noChangeArrowheads="1"/>
            </p:cNvSpPr>
            <p:nvPr/>
          </p:nvSpPr>
          <p:spPr bwMode="auto">
            <a:xfrm>
              <a:off x="-25" y="286"/>
              <a:ext cx="454" cy="45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28575" cap="flat" cmpd="sng">
              <a:solidFill>
                <a:srgbClr val="0070C0"/>
              </a:solidFill>
              <a:round/>
            </a:ln>
          </p:spPr>
          <p:txBody>
            <a:bodyPr anchor="ctr"/>
            <a:lstStyle/>
            <a:p>
              <a:endParaRPr lang="zh-CN" altLang="en-US"/>
            </a:p>
          </p:txBody>
        </p:sp>
        <p:sp>
          <p:nvSpPr>
            <p:cNvPr id="44" name="Text Box 13"/>
            <p:cNvSpPr txBox="1">
              <a:spLocks noChangeArrowheads="1"/>
            </p:cNvSpPr>
            <p:nvPr/>
          </p:nvSpPr>
          <p:spPr bwMode="auto">
            <a:xfrm>
              <a:off x="3749" y="246"/>
              <a:ext cx="9412"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tx1">
                      <a:lumMod val="85000"/>
                      <a:lumOff val="15000"/>
                    </a:schemeClr>
                  </a:solidFill>
                  <a:ea typeface="微软雅黑" panose="020B0503020204020204" pitchFamily="34" charset="-122"/>
                </a:rPr>
                <a:t>效能提高，团队开始形成自己的身份识别。</a:t>
              </a:r>
              <a:endParaRPr lang="zh-CN" altLang="zh-CN" sz="1400" dirty="0">
                <a:solidFill>
                  <a:schemeClr val="tx1">
                    <a:lumMod val="85000"/>
                    <a:lumOff val="15000"/>
                  </a:schemeClr>
                </a:solidFill>
                <a:ea typeface="微软雅黑" panose="020B0503020204020204" pitchFamily="34" charset="-122"/>
              </a:endParaRPr>
            </a:p>
          </p:txBody>
        </p:sp>
        <p:sp>
          <p:nvSpPr>
            <p:cNvPr id="45" name="Text Box 14"/>
            <p:cNvSpPr txBox="1">
              <a:spLocks noChangeArrowheads="1"/>
            </p:cNvSpPr>
            <p:nvPr/>
          </p:nvSpPr>
          <p:spPr bwMode="auto">
            <a:xfrm>
              <a:off x="473" y="153"/>
              <a:ext cx="3071" cy="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zh-CN" sz="2500" b="1" spc="300" dirty="0">
                  <a:ea typeface="微软雅黑" panose="020B0503020204020204" pitchFamily="34" charset="-122"/>
                </a:rPr>
                <a:t>项目团队</a:t>
              </a:r>
            </a:p>
          </p:txBody>
        </p:sp>
      </p:grpSp>
      <p:grpSp>
        <p:nvGrpSpPr>
          <p:cNvPr id="47" name="Group 16"/>
          <p:cNvGrpSpPr/>
          <p:nvPr/>
        </p:nvGrpSpPr>
        <p:grpSpPr bwMode="auto">
          <a:xfrm>
            <a:off x="2198461" y="4351020"/>
            <a:ext cx="8377236" cy="523240"/>
            <a:chOff x="0" y="123"/>
            <a:chExt cx="13194" cy="824"/>
          </a:xfrm>
        </p:grpSpPr>
        <p:sp>
          <p:nvSpPr>
            <p:cNvPr id="48" name="AutoShape 17"/>
            <p:cNvSpPr>
              <a:spLocks noChangeArrowheads="1"/>
            </p:cNvSpPr>
            <p:nvPr/>
          </p:nvSpPr>
          <p:spPr bwMode="auto">
            <a:xfrm>
              <a:off x="0" y="340"/>
              <a:ext cx="454" cy="45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19050" cap="flat" cmpd="sng">
              <a:solidFill>
                <a:srgbClr val="0070C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endParaRPr lang="zh-CN" altLang="en-US"/>
            </a:p>
          </p:txBody>
        </p:sp>
        <p:sp>
          <p:nvSpPr>
            <p:cNvPr id="50" name="Text Box 19"/>
            <p:cNvSpPr txBox="1">
              <a:spLocks noChangeArrowheads="1"/>
            </p:cNvSpPr>
            <p:nvPr/>
          </p:nvSpPr>
          <p:spPr bwMode="auto">
            <a:xfrm>
              <a:off x="3782" y="123"/>
              <a:ext cx="9412"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dirty="0">
                  <a:solidFill>
                    <a:schemeClr val="tx1">
                      <a:lumMod val="85000"/>
                      <a:lumOff val="15000"/>
                    </a:schemeClr>
                  </a:solidFill>
                  <a:ea typeface="微软雅黑" panose="020B0503020204020204" pitchFamily="34" charset="-122"/>
                </a:rPr>
                <a:t>调适自己的行为，以使得团队发展更加自然、流畅， 有意识地解决问题，实现组织和谐，动机水平增加。</a:t>
              </a:r>
            </a:p>
          </p:txBody>
        </p:sp>
        <p:sp>
          <p:nvSpPr>
            <p:cNvPr id="51" name="Text Box 20"/>
            <p:cNvSpPr txBox="1">
              <a:spLocks noChangeArrowheads="1"/>
            </p:cNvSpPr>
            <p:nvPr/>
          </p:nvSpPr>
          <p:spPr bwMode="auto">
            <a:xfrm>
              <a:off x="513" y="153"/>
              <a:ext cx="3071" cy="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500" b="1" spc="300" dirty="0">
                  <a:ea typeface="微软雅黑" panose="020B0503020204020204" pitchFamily="34" charset="-122"/>
                </a:rPr>
                <a:t>项目成员</a:t>
              </a:r>
            </a:p>
          </p:txBody>
        </p:sp>
      </p:grpSp>
      <p:grpSp>
        <p:nvGrpSpPr>
          <p:cNvPr id="53" name="Group 22"/>
          <p:cNvGrpSpPr/>
          <p:nvPr/>
        </p:nvGrpSpPr>
        <p:grpSpPr bwMode="auto">
          <a:xfrm>
            <a:off x="2209577" y="5064125"/>
            <a:ext cx="8362950" cy="597535"/>
            <a:chOff x="45" y="23"/>
            <a:chExt cx="13169" cy="941"/>
          </a:xfrm>
        </p:grpSpPr>
        <p:sp>
          <p:nvSpPr>
            <p:cNvPr id="54" name="AutoShape 23"/>
            <p:cNvSpPr>
              <a:spLocks noChangeArrowheads="1"/>
            </p:cNvSpPr>
            <p:nvPr/>
          </p:nvSpPr>
          <p:spPr bwMode="auto">
            <a:xfrm>
              <a:off x="45" y="325"/>
              <a:ext cx="454" cy="45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19050" cap="flat" cmpd="sng">
              <a:solidFill>
                <a:srgbClr val="0070C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endParaRPr lang="zh-CN" altLang="en-US"/>
            </a:p>
          </p:txBody>
        </p:sp>
        <p:sp>
          <p:nvSpPr>
            <p:cNvPr id="56" name="Text Box 25"/>
            <p:cNvSpPr txBox="1">
              <a:spLocks noChangeArrowheads="1"/>
            </p:cNvSpPr>
            <p:nvPr/>
          </p:nvSpPr>
          <p:spPr bwMode="auto">
            <a:xfrm>
              <a:off x="3802" y="23"/>
              <a:ext cx="9412"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endParaRPr lang="zh-CN" altLang="en-US" sz="1400" dirty="0">
                <a:solidFill>
                  <a:schemeClr val="tx1">
                    <a:lumMod val="85000"/>
                    <a:lumOff val="15000"/>
                  </a:schemeClr>
                </a:solidFill>
                <a:ea typeface="微软雅黑" panose="020B0503020204020204" pitchFamily="34" charset="-122"/>
              </a:endParaRPr>
            </a:p>
            <a:p>
              <a:r>
                <a:rPr lang="zh-CN" altLang="en-US" sz="1400" dirty="0">
                  <a:solidFill>
                    <a:schemeClr val="tx1">
                      <a:lumMod val="85000"/>
                      <a:lumOff val="15000"/>
                    </a:schemeClr>
                  </a:solidFill>
                  <a:ea typeface="微软雅黑" panose="020B0503020204020204" pitchFamily="34" charset="-122"/>
                </a:rPr>
                <a:t>允许团队有更大的自治性， 参与式领导。</a:t>
              </a:r>
            </a:p>
          </p:txBody>
        </p:sp>
        <p:sp>
          <p:nvSpPr>
            <p:cNvPr id="57" name="Text Box 26"/>
            <p:cNvSpPr txBox="1">
              <a:spLocks noChangeArrowheads="1"/>
            </p:cNvSpPr>
            <p:nvPr/>
          </p:nvSpPr>
          <p:spPr bwMode="auto">
            <a:xfrm>
              <a:off x="533" y="213"/>
              <a:ext cx="3071" cy="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500" b="1" spc="300" dirty="0">
                  <a:ea typeface="微软雅黑" panose="020B0503020204020204" pitchFamily="34" charset="-122"/>
                </a:rPr>
                <a:t>项目领导</a:t>
              </a:r>
            </a:p>
          </p:txBody>
        </p:sp>
      </p:grpSp>
      <p:sp>
        <p:nvSpPr>
          <p:cNvPr id="22" name="矩形 21"/>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wipe(up)">
                                      <p:cBhvr>
                                        <p:cTn id="29" dur="500"/>
                                        <p:tgtEl>
                                          <p:spTgt spid="47"/>
                                        </p:tgtEl>
                                      </p:cBhvr>
                                    </p:animEffect>
                                  </p:childTnLst>
                                </p:cTn>
                              </p:par>
                            </p:childTnLst>
                          </p:cTn>
                        </p:par>
                        <p:par>
                          <p:cTn id="30" fill="hold">
                            <p:stCondLst>
                              <p:cond delay="3500"/>
                            </p:stCondLst>
                            <p:childTnLst>
                              <p:par>
                                <p:cTn id="31" presetID="22" presetClass="entr" presetSubtype="1" fill="hold"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wipe(up)">
                                      <p:cBhvr>
                                        <p:cTn id="33" dur="500"/>
                                        <p:tgtEl>
                                          <p:spTgt spid="53"/>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29047" y="439842"/>
            <a:ext cx="3326552"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团队起步与发展</a:t>
            </a:r>
          </a:p>
        </p:txBody>
      </p:sp>
      <p:sp>
        <p:nvSpPr>
          <p:cNvPr id="5" name="矩形 4"/>
          <p:cNvSpPr/>
          <p:nvPr/>
        </p:nvSpPr>
        <p:spPr>
          <a:xfrm>
            <a:off x="0" y="561992"/>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01452"/>
            <a:ext cx="3241272" cy="369332"/>
          </a:xfrm>
          <a:prstGeom prst="rect">
            <a:avLst/>
          </a:prstGeom>
        </p:spPr>
        <p:txBody>
          <a:bodyPr wrap="none">
            <a:spAutoFit/>
          </a:bodyPr>
          <a:lstStyle/>
          <a:p>
            <a:r>
              <a:rPr lang="en-US" altLang="zh-CN" spc="300" dirty="0" smtClean="0">
                <a:solidFill>
                  <a:schemeClr val="bg1">
                    <a:lumMod val="65000"/>
                  </a:schemeClr>
                </a:solidFill>
                <a:latin typeface="Arial" panose="020B0604020202020204" pitchFamily="34" charset="0"/>
              </a:rPr>
              <a:t>DEVELOPMENT TEAM</a:t>
            </a:r>
            <a:endParaRPr lang="zh-CN" altLang="en-US" spc="300" dirty="0">
              <a:solidFill>
                <a:schemeClr val="bg1">
                  <a:lumMod val="65000"/>
                </a:schemeClr>
              </a:solidFill>
            </a:endParaRPr>
          </a:p>
        </p:txBody>
      </p:sp>
      <p:grpSp>
        <p:nvGrpSpPr>
          <p:cNvPr id="37" name="Group 6"/>
          <p:cNvGrpSpPr/>
          <p:nvPr/>
        </p:nvGrpSpPr>
        <p:grpSpPr bwMode="auto">
          <a:xfrm>
            <a:off x="550863" y="1574610"/>
            <a:ext cx="2772766" cy="1062038"/>
            <a:chOff x="0" y="0"/>
            <a:chExt cx="4365" cy="1672"/>
          </a:xfrm>
        </p:grpSpPr>
        <p:sp>
          <p:nvSpPr>
            <p:cNvPr id="38" name="Text Box 7"/>
            <p:cNvSpPr txBox="1">
              <a:spLocks noChangeArrowheads="1"/>
            </p:cNvSpPr>
            <p:nvPr/>
          </p:nvSpPr>
          <p:spPr bwMode="auto">
            <a:xfrm>
              <a:off x="187" y="0"/>
              <a:ext cx="3695" cy="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spc="300" dirty="0" smtClean="0">
                  <a:solidFill>
                    <a:schemeClr val="tx1">
                      <a:lumMod val="95000"/>
                      <a:lumOff val="5000"/>
                    </a:schemeClr>
                  </a:solidFill>
                  <a:latin typeface="Impact" panose="020B0806030902050204" pitchFamily="34" charset="0"/>
                  <a:ea typeface="微软雅黑" panose="020B0503020204020204" pitchFamily="34" charset="-122"/>
                </a:rPr>
                <a:t>4</a:t>
              </a:r>
              <a:r>
                <a:rPr lang="zh-CN" altLang="en-US" sz="3600" spc="300" dirty="0" smtClean="0">
                  <a:solidFill>
                    <a:schemeClr val="tx1">
                      <a:lumMod val="95000"/>
                      <a:lumOff val="5000"/>
                    </a:schemeClr>
                  </a:solidFill>
                  <a:latin typeface="Impact" panose="020B0806030902050204" pitchFamily="34" charset="0"/>
                  <a:ea typeface="微软雅黑" panose="020B0503020204020204" pitchFamily="34" charset="-122"/>
                </a:rPr>
                <a:t>. </a:t>
              </a:r>
              <a:r>
                <a:rPr lang="zh-CN" altLang="en-US" sz="3600" b="1" spc="300" dirty="0" smtClean="0">
                  <a:solidFill>
                    <a:schemeClr val="tx1">
                      <a:lumMod val="95000"/>
                      <a:lumOff val="5000"/>
                    </a:schemeClr>
                  </a:solidFill>
                  <a:latin typeface="Impact" panose="020B0806030902050204" pitchFamily="34" charset="0"/>
                  <a:ea typeface="微软雅黑" panose="020B0503020204020204" pitchFamily="34" charset="-122"/>
                </a:rPr>
                <a:t>执</a:t>
              </a:r>
              <a:r>
                <a:rPr lang="zh-CN" altLang="en-US" sz="3600" b="1" spc="300" dirty="0">
                  <a:solidFill>
                    <a:schemeClr val="tx1">
                      <a:lumMod val="95000"/>
                      <a:lumOff val="5000"/>
                    </a:schemeClr>
                  </a:solidFill>
                  <a:latin typeface="Impact" panose="020B0806030902050204" pitchFamily="34" charset="0"/>
                  <a:ea typeface="微软雅黑" panose="020B0503020204020204" pitchFamily="34" charset="-122"/>
                </a:rPr>
                <a:t>行期</a:t>
              </a:r>
            </a:p>
          </p:txBody>
        </p:sp>
        <p:sp>
          <p:nvSpPr>
            <p:cNvPr id="39" name="Line 8"/>
            <p:cNvSpPr>
              <a:spLocks noChangeShapeType="1"/>
            </p:cNvSpPr>
            <p:nvPr/>
          </p:nvSpPr>
          <p:spPr bwMode="auto">
            <a:xfrm>
              <a:off x="0" y="1021"/>
              <a:ext cx="4196" cy="1"/>
            </a:xfrm>
            <a:prstGeom prst="line">
              <a:avLst/>
            </a:prstGeom>
            <a:noFill/>
            <a:ln w="57150" cap="flat" cmpd="thinThick">
              <a:solidFill>
                <a:srgbClr val="0070C0"/>
              </a:solidFill>
              <a:round/>
            </a:ln>
            <a:extLst>
              <a:ext uri="{909E8E84-426E-40DD-AFC4-6F175D3DCCD1}">
                <a14:hiddenFill xmlns:a14="http://schemas.microsoft.com/office/drawing/2010/main">
                  <a:noFill/>
                </a14:hiddenFill>
              </a:ext>
            </a:extLst>
          </p:spPr>
          <p:txBody>
            <a:bodyPr anchor="ctr"/>
            <a:lstStyle/>
            <a:p>
              <a:endParaRPr lang="zh-CN" altLang="en-US"/>
            </a:p>
          </p:txBody>
        </p:sp>
        <p:sp>
          <p:nvSpPr>
            <p:cNvPr id="40" name="Text Box 9"/>
            <p:cNvSpPr txBox="1">
              <a:spLocks noChangeArrowheads="1"/>
            </p:cNvSpPr>
            <p:nvPr/>
          </p:nvSpPr>
          <p:spPr bwMode="auto">
            <a:xfrm>
              <a:off x="102" y="1091"/>
              <a:ext cx="4263" cy="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zh-CN" b="1" spc="300" dirty="0">
                  <a:latin typeface="微软雅黑" panose="020B0503020204020204" pitchFamily="34" charset="-122"/>
                  <a:ea typeface="微软雅黑" panose="020B0503020204020204" pitchFamily="34" charset="-122"/>
                </a:rPr>
                <a:t> 团队能量积聚于一体</a:t>
              </a:r>
            </a:p>
          </p:txBody>
        </p:sp>
      </p:grpSp>
      <p:grpSp>
        <p:nvGrpSpPr>
          <p:cNvPr id="41" name="Group 10"/>
          <p:cNvGrpSpPr/>
          <p:nvPr/>
        </p:nvGrpSpPr>
        <p:grpSpPr bwMode="auto">
          <a:xfrm>
            <a:off x="2198460" y="3508121"/>
            <a:ext cx="8373746" cy="476885"/>
            <a:chOff x="-25" y="153"/>
            <a:chExt cx="13186" cy="751"/>
          </a:xfrm>
        </p:grpSpPr>
        <p:sp>
          <p:nvSpPr>
            <p:cNvPr id="42" name="AutoShape 11"/>
            <p:cNvSpPr>
              <a:spLocks noChangeArrowheads="1"/>
            </p:cNvSpPr>
            <p:nvPr/>
          </p:nvSpPr>
          <p:spPr bwMode="auto">
            <a:xfrm>
              <a:off x="-25" y="286"/>
              <a:ext cx="454" cy="45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28575" cap="flat" cmpd="sng">
              <a:solidFill>
                <a:srgbClr val="0070C0"/>
              </a:solidFill>
              <a:round/>
            </a:ln>
          </p:spPr>
          <p:txBody>
            <a:bodyPr anchor="ctr"/>
            <a:lstStyle/>
            <a:p>
              <a:endParaRPr lang="zh-CN" altLang="en-US"/>
            </a:p>
          </p:txBody>
        </p:sp>
        <p:sp>
          <p:nvSpPr>
            <p:cNvPr id="44" name="Text Box 13"/>
            <p:cNvSpPr txBox="1">
              <a:spLocks noChangeArrowheads="1"/>
            </p:cNvSpPr>
            <p:nvPr/>
          </p:nvSpPr>
          <p:spPr bwMode="auto">
            <a:xfrm>
              <a:off x="3749" y="338"/>
              <a:ext cx="9412"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tx1">
                      <a:lumMod val="85000"/>
                      <a:lumOff val="15000"/>
                    </a:schemeClr>
                  </a:solidFill>
                  <a:ea typeface="微软雅黑" panose="020B0503020204020204" pitchFamily="34" charset="-122"/>
                </a:rPr>
                <a:t>运作如一个整体，工作顺利、高效完成，没有任何冲突，不需要外部监督。</a:t>
              </a:r>
            </a:p>
          </p:txBody>
        </p:sp>
        <p:sp>
          <p:nvSpPr>
            <p:cNvPr id="45" name="Text Box 14"/>
            <p:cNvSpPr txBox="1">
              <a:spLocks noChangeArrowheads="1"/>
            </p:cNvSpPr>
            <p:nvPr/>
          </p:nvSpPr>
          <p:spPr bwMode="auto">
            <a:xfrm>
              <a:off x="473" y="153"/>
              <a:ext cx="3071" cy="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zh-CN" sz="2500" b="1" spc="300" dirty="0">
                  <a:ea typeface="微软雅黑" panose="020B0503020204020204" pitchFamily="34" charset="-122"/>
                </a:rPr>
                <a:t>项目团队</a:t>
              </a:r>
            </a:p>
          </p:txBody>
        </p:sp>
      </p:grpSp>
      <p:grpSp>
        <p:nvGrpSpPr>
          <p:cNvPr id="47" name="Group 16"/>
          <p:cNvGrpSpPr/>
          <p:nvPr/>
        </p:nvGrpSpPr>
        <p:grpSpPr bwMode="auto">
          <a:xfrm>
            <a:off x="2198461" y="4370070"/>
            <a:ext cx="8377236" cy="476885"/>
            <a:chOff x="0" y="153"/>
            <a:chExt cx="13194" cy="751"/>
          </a:xfrm>
        </p:grpSpPr>
        <p:sp>
          <p:nvSpPr>
            <p:cNvPr id="48" name="AutoShape 17"/>
            <p:cNvSpPr>
              <a:spLocks noChangeArrowheads="1"/>
            </p:cNvSpPr>
            <p:nvPr/>
          </p:nvSpPr>
          <p:spPr bwMode="auto">
            <a:xfrm>
              <a:off x="0" y="340"/>
              <a:ext cx="454" cy="45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19050" cap="flat" cmpd="sng">
              <a:solidFill>
                <a:srgbClr val="0070C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endParaRPr lang="zh-CN" altLang="en-US"/>
            </a:p>
          </p:txBody>
        </p:sp>
        <p:sp>
          <p:nvSpPr>
            <p:cNvPr id="50" name="Text Box 19"/>
            <p:cNvSpPr txBox="1">
              <a:spLocks noChangeArrowheads="1"/>
            </p:cNvSpPr>
            <p:nvPr/>
          </p:nvSpPr>
          <p:spPr bwMode="auto">
            <a:xfrm>
              <a:off x="3782" y="261"/>
              <a:ext cx="9412" cy="4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dirty="0">
                  <a:solidFill>
                    <a:schemeClr val="tx1">
                      <a:lumMod val="85000"/>
                      <a:lumOff val="15000"/>
                    </a:schemeClr>
                  </a:solidFill>
                  <a:ea typeface="微软雅黑" panose="020B0503020204020204" pitchFamily="34" charset="-122"/>
                </a:rPr>
                <a:t>运作如一个整体，工作顺利、高效完成，没有任何冲突，不需要外部监督。</a:t>
              </a:r>
            </a:p>
          </p:txBody>
        </p:sp>
        <p:sp>
          <p:nvSpPr>
            <p:cNvPr id="51" name="Text Box 20"/>
            <p:cNvSpPr txBox="1">
              <a:spLocks noChangeArrowheads="1"/>
            </p:cNvSpPr>
            <p:nvPr/>
          </p:nvSpPr>
          <p:spPr bwMode="auto">
            <a:xfrm>
              <a:off x="513" y="153"/>
              <a:ext cx="3071" cy="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500" b="1" spc="300" dirty="0">
                  <a:ea typeface="微软雅黑" panose="020B0503020204020204" pitchFamily="34" charset="-122"/>
                </a:rPr>
                <a:t>项目成员</a:t>
              </a:r>
            </a:p>
          </p:txBody>
        </p:sp>
      </p:grpSp>
      <p:grpSp>
        <p:nvGrpSpPr>
          <p:cNvPr id="53" name="Group 22"/>
          <p:cNvGrpSpPr/>
          <p:nvPr/>
        </p:nvGrpSpPr>
        <p:grpSpPr bwMode="auto">
          <a:xfrm>
            <a:off x="2209577" y="5064125"/>
            <a:ext cx="8362950" cy="597535"/>
            <a:chOff x="45" y="23"/>
            <a:chExt cx="13169" cy="941"/>
          </a:xfrm>
        </p:grpSpPr>
        <p:sp>
          <p:nvSpPr>
            <p:cNvPr id="54" name="AutoShape 23"/>
            <p:cNvSpPr>
              <a:spLocks noChangeArrowheads="1"/>
            </p:cNvSpPr>
            <p:nvPr/>
          </p:nvSpPr>
          <p:spPr bwMode="auto">
            <a:xfrm>
              <a:off x="45" y="325"/>
              <a:ext cx="454" cy="45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19050" cap="flat" cmpd="sng">
              <a:solidFill>
                <a:srgbClr val="0070C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endParaRPr lang="zh-CN" altLang="en-US"/>
            </a:p>
          </p:txBody>
        </p:sp>
        <p:sp>
          <p:nvSpPr>
            <p:cNvPr id="56" name="Text Box 25"/>
            <p:cNvSpPr txBox="1">
              <a:spLocks noChangeArrowheads="1"/>
            </p:cNvSpPr>
            <p:nvPr/>
          </p:nvSpPr>
          <p:spPr bwMode="auto">
            <a:xfrm>
              <a:off x="3802" y="23"/>
              <a:ext cx="9412"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endParaRPr lang="zh-CN" altLang="en-US" sz="1400" dirty="0">
                <a:solidFill>
                  <a:schemeClr val="tx1">
                    <a:lumMod val="85000"/>
                    <a:lumOff val="15000"/>
                  </a:schemeClr>
                </a:solidFill>
                <a:ea typeface="微软雅黑" panose="020B0503020204020204" pitchFamily="34" charset="-122"/>
              </a:endParaRPr>
            </a:p>
            <a:p>
              <a:r>
                <a:rPr lang="zh-CN" altLang="en-US" sz="1400" dirty="0">
                  <a:solidFill>
                    <a:schemeClr val="tx1">
                      <a:lumMod val="85000"/>
                      <a:lumOff val="15000"/>
                    </a:schemeClr>
                  </a:solidFill>
                  <a:ea typeface="微软雅黑" panose="020B0503020204020204" pitchFamily="34" charset="-122"/>
                </a:rPr>
                <a:t>让团队自己执行必要的决策， 委任式领导。</a:t>
              </a:r>
            </a:p>
          </p:txBody>
        </p:sp>
        <p:sp>
          <p:nvSpPr>
            <p:cNvPr id="57" name="Text Box 26"/>
            <p:cNvSpPr txBox="1">
              <a:spLocks noChangeArrowheads="1"/>
            </p:cNvSpPr>
            <p:nvPr/>
          </p:nvSpPr>
          <p:spPr bwMode="auto">
            <a:xfrm>
              <a:off x="533" y="213"/>
              <a:ext cx="3071" cy="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500" b="1" spc="300" dirty="0">
                  <a:ea typeface="微软雅黑" panose="020B0503020204020204" pitchFamily="34" charset="-122"/>
                </a:rPr>
                <a:t>项目领导</a:t>
              </a:r>
            </a:p>
          </p:txBody>
        </p:sp>
      </p:grpSp>
      <p:sp>
        <p:nvSpPr>
          <p:cNvPr id="21" name="矩形 20"/>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wipe(up)">
                                      <p:cBhvr>
                                        <p:cTn id="29" dur="500"/>
                                        <p:tgtEl>
                                          <p:spTgt spid="47"/>
                                        </p:tgtEl>
                                      </p:cBhvr>
                                    </p:animEffect>
                                  </p:childTnLst>
                                </p:cTn>
                              </p:par>
                            </p:childTnLst>
                          </p:cTn>
                        </p:par>
                        <p:par>
                          <p:cTn id="30" fill="hold">
                            <p:stCondLst>
                              <p:cond delay="3500"/>
                            </p:stCondLst>
                            <p:childTnLst>
                              <p:par>
                                <p:cTn id="31" presetID="22" presetClass="entr" presetSubtype="1" fill="hold"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wipe(up)">
                                      <p:cBhvr>
                                        <p:cTn id="33" dur="500"/>
                                        <p:tgtEl>
                                          <p:spTgt spid="53"/>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29047" y="454360"/>
            <a:ext cx="3326552"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团队起步与发展</a:t>
            </a:r>
          </a:p>
        </p:txBody>
      </p:sp>
      <p:sp>
        <p:nvSpPr>
          <p:cNvPr id="5" name="矩形 4"/>
          <p:cNvSpPr/>
          <p:nvPr/>
        </p:nvSpPr>
        <p:spPr>
          <a:xfrm>
            <a:off x="0" y="576510"/>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15970"/>
            <a:ext cx="3241272" cy="369332"/>
          </a:xfrm>
          <a:prstGeom prst="rect">
            <a:avLst/>
          </a:prstGeom>
        </p:spPr>
        <p:txBody>
          <a:bodyPr wrap="none">
            <a:spAutoFit/>
          </a:bodyPr>
          <a:lstStyle/>
          <a:p>
            <a:r>
              <a:rPr lang="en-US" altLang="zh-CN" spc="300" dirty="0" smtClean="0">
                <a:solidFill>
                  <a:schemeClr val="bg1">
                    <a:lumMod val="65000"/>
                  </a:schemeClr>
                </a:solidFill>
                <a:latin typeface="Arial" panose="020B0604020202020204" pitchFamily="34" charset="0"/>
              </a:rPr>
              <a:t>DEVELOPMENT TEAM</a:t>
            </a:r>
            <a:endParaRPr lang="zh-CN" altLang="en-US" spc="300" dirty="0">
              <a:solidFill>
                <a:schemeClr val="bg1">
                  <a:lumMod val="65000"/>
                </a:schemeClr>
              </a:solidFill>
            </a:endParaRPr>
          </a:p>
        </p:txBody>
      </p:sp>
      <p:grpSp>
        <p:nvGrpSpPr>
          <p:cNvPr id="37" name="Group 6"/>
          <p:cNvGrpSpPr/>
          <p:nvPr/>
        </p:nvGrpSpPr>
        <p:grpSpPr bwMode="auto">
          <a:xfrm>
            <a:off x="550863" y="1574610"/>
            <a:ext cx="2772766" cy="1062038"/>
            <a:chOff x="0" y="0"/>
            <a:chExt cx="4365" cy="1672"/>
          </a:xfrm>
        </p:grpSpPr>
        <p:sp>
          <p:nvSpPr>
            <p:cNvPr id="38" name="Text Box 7"/>
            <p:cNvSpPr txBox="1">
              <a:spLocks noChangeArrowheads="1"/>
            </p:cNvSpPr>
            <p:nvPr/>
          </p:nvSpPr>
          <p:spPr bwMode="auto">
            <a:xfrm>
              <a:off x="187" y="0"/>
              <a:ext cx="3695" cy="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3600" spc="300" dirty="0" smtClean="0">
                  <a:latin typeface="Impact" panose="020B0806030902050204" pitchFamily="34" charset="0"/>
                  <a:ea typeface="微软雅黑" panose="020B0503020204020204" pitchFamily="34" charset="-122"/>
                </a:rPr>
                <a:t>5</a:t>
              </a:r>
              <a:r>
                <a:rPr lang="zh-CN" altLang="en-US" sz="3600" spc="300" dirty="0" smtClean="0">
                  <a:latin typeface="Impact" panose="020B0806030902050204" pitchFamily="34" charset="0"/>
                  <a:ea typeface="微软雅黑" panose="020B0503020204020204" pitchFamily="34" charset="-122"/>
                </a:rPr>
                <a:t>.</a:t>
              </a:r>
              <a:r>
                <a:rPr lang="zh-CN" altLang="en-US" sz="3600" b="1" spc="300" dirty="0">
                  <a:latin typeface="微软雅黑" panose="020B0503020204020204" pitchFamily="34" charset="-122"/>
                  <a:ea typeface="微软雅黑" panose="020B0503020204020204" pitchFamily="34" charset="-122"/>
                </a:rPr>
                <a:t>休整期</a:t>
              </a:r>
              <a:endParaRPr lang="zh-CN" altLang="en-US" sz="3600" b="1" spc="300" dirty="0">
                <a:latin typeface="Impact" panose="020B0806030902050204" pitchFamily="34" charset="0"/>
                <a:ea typeface="微软雅黑" panose="020B0503020204020204" pitchFamily="34" charset="-122"/>
              </a:endParaRPr>
            </a:p>
          </p:txBody>
        </p:sp>
        <p:sp>
          <p:nvSpPr>
            <p:cNvPr id="39" name="Line 8"/>
            <p:cNvSpPr>
              <a:spLocks noChangeShapeType="1"/>
            </p:cNvSpPr>
            <p:nvPr/>
          </p:nvSpPr>
          <p:spPr bwMode="auto">
            <a:xfrm>
              <a:off x="0" y="1021"/>
              <a:ext cx="4196" cy="1"/>
            </a:xfrm>
            <a:prstGeom prst="line">
              <a:avLst/>
            </a:prstGeom>
            <a:noFill/>
            <a:ln w="57150" cap="flat" cmpd="thinThick">
              <a:solidFill>
                <a:srgbClr val="0070C0"/>
              </a:solidFill>
              <a:round/>
            </a:ln>
            <a:extLst>
              <a:ext uri="{909E8E84-426E-40DD-AFC4-6F175D3DCCD1}">
                <a14:hiddenFill xmlns:a14="http://schemas.microsoft.com/office/drawing/2010/main">
                  <a:noFill/>
                </a14:hiddenFill>
              </a:ext>
            </a:extLst>
          </p:spPr>
          <p:txBody>
            <a:bodyPr anchor="ctr"/>
            <a:lstStyle/>
            <a:p>
              <a:endParaRPr lang="zh-CN" altLang="en-US"/>
            </a:p>
          </p:txBody>
        </p:sp>
        <p:sp>
          <p:nvSpPr>
            <p:cNvPr id="40" name="Text Box 9"/>
            <p:cNvSpPr txBox="1">
              <a:spLocks noChangeArrowheads="1"/>
            </p:cNvSpPr>
            <p:nvPr/>
          </p:nvSpPr>
          <p:spPr bwMode="auto">
            <a:xfrm>
              <a:off x="102" y="1091"/>
              <a:ext cx="4263" cy="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zh-CN" b="1" dirty="0">
                  <a:latin typeface="微软雅黑" panose="020B0503020204020204" pitchFamily="34" charset="-122"/>
                  <a:ea typeface="微软雅黑" panose="020B0503020204020204" pitchFamily="34" charset="-122"/>
                </a:rPr>
                <a:t> 任务完成，团队解散。 </a:t>
              </a:r>
            </a:p>
          </p:txBody>
        </p:sp>
      </p:grpSp>
      <p:grpSp>
        <p:nvGrpSpPr>
          <p:cNvPr id="41" name="Group 10"/>
          <p:cNvGrpSpPr/>
          <p:nvPr/>
        </p:nvGrpSpPr>
        <p:grpSpPr bwMode="auto">
          <a:xfrm>
            <a:off x="2198460" y="3508121"/>
            <a:ext cx="8373746" cy="476885"/>
            <a:chOff x="-25" y="153"/>
            <a:chExt cx="13186" cy="751"/>
          </a:xfrm>
        </p:grpSpPr>
        <p:sp>
          <p:nvSpPr>
            <p:cNvPr id="42" name="AutoShape 11"/>
            <p:cNvSpPr>
              <a:spLocks noChangeArrowheads="1"/>
            </p:cNvSpPr>
            <p:nvPr/>
          </p:nvSpPr>
          <p:spPr bwMode="auto">
            <a:xfrm>
              <a:off x="-25" y="286"/>
              <a:ext cx="454" cy="45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28575" cap="flat" cmpd="sng">
              <a:solidFill>
                <a:srgbClr val="0070C0"/>
              </a:solidFill>
              <a:round/>
            </a:ln>
          </p:spPr>
          <p:txBody>
            <a:bodyPr anchor="ctr"/>
            <a:lstStyle/>
            <a:p>
              <a:endParaRPr lang="zh-CN" altLang="en-US"/>
            </a:p>
          </p:txBody>
        </p:sp>
        <p:sp>
          <p:nvSpPr>
            <p:cNvPr id="44" name="Text Box 13"/>
            <p:cNvSpPr txBox="1">
              <a:spLocks noChangeArrowheads="1"/>
            </p:cNvSpPr>
            <p:nvPr/>
          </p:nvSpPr>
          <p:spPr bwMode="auto">
            <a:xfrm>
              <a:off x="3749" y="246"/>
              <a:ext cx="9412"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zh-CN" sz="1400" dirty="0">
                  <a:solidFill>
                    <a:schemeClr val="tx1">
                      <a:lumMod val="85000"/>
                      <a:lumOff val="15000"/>
                    </a:schemeClr>
                  </a:solidFill>
                  <a:ea typeface="微软雅黑" panose="020B0503020204020204" pitchFamily="34" charset="-122"/>
                </a:rPr>
                <a:t>有些学者将第五阶段描述为“哀痛期”，反映了团队成员的一种失落感。</a:t>
              </a:r>
            </a:p>
          </p:txBody>
        </p:sp>
        <p:sp>
          <p:nvSpPr>
            <p:cNvPr id="45" name="Text Box 14"/>
            <p:cNvSpPr txBox="1">
              <a:spLocks noChangeArrowheads="1"/>
            </p:cNvSpPr>
            <p:nvPr/>
          </p:nvSpPr>
          <p:spPr bwMode="auto">
            <a:xfrm>
              <a:off x="473" y="153"/>
              <a:ext cx="3071" cy="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zh-CN" sz="2500" b="1" spc="300" dirty="0">
                  <a:ea typeface="微软雅黑" panose="020B0503020204020204" pitchFamily="34" charset="-122"/>
                </a:rPr>
                <a:t>项目团队</a:t>
              </a:r>
            </a:p>
          </p:txBody>
        </p:sp>
      </p:grpSp>
      <p:grpSp>
        <p:nvGrpSpPr>
          <p:cNvPr id="47" name="Group 16"/>
          <p:cNvGrpSpPr/>
          <p:nvPr/>
        </p:nvGrpSpPr>
        <p:grpSpPr bwMode="auto">
          <a:xfrm>
            <a:off x="2198461" y="4370070"/>
            <a:ext cx="8373426" cy="476885"/>
            <a:chOff x="0" y="153"/>
            <a:chExt cx="13188" cy="751"/>
          </a:xfrm>
        </p:grpSpPr>
        <p:sp>
          <p:nvSpPr>
            <p:cNvPr id="48" name="AutoShape 17"/>
            <p:cNvSpPr>
              <a:spLocks noChangeArrowheads="1"/>
            </p:cNvSpPr>
            <p:nvPr/>
          </p:nvSpPr>
          <p:spPr bwMode="auto">
            <a:xfrm>
              <a:off x="0" y="340"/>
              <a:ext cx="454" cy="45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19050" cap="flat" cmpd="sng">
              <a:solidFill>
                <a:srgbClr val="0070C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endParaRPr lang="zh-CN" altLang="en-US"/>
            </a:p>
          </p:txBody>
        </p:sp>
        <p:sp>
          <p:nvSpPr>
            <p:cNvPr id="50" name="Text Box 19"/>
            <p:cNvSpPr txBox="1">
              <a:spLocks noChangeArrowheads="1"/>
            </p:cNvSpPr>
            <p:nvPr/>
          </p:nvSpPr>
          <p:spPr bwMode="auto">
            <a:xfrm>
              <a:off x="3776" y="340"/>
              <a:ext cx="9412" cy="4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zh-CN" sz="1400" dirty="0">
                  <a:solidFill>
                    <a:schemeClr val="tx1">
                      <a:lumMod val="85000"/>
                      <a:lumOff val="15000"/>
                    </a:schemeClr>
                  </a:solidFill>
                  <a:ea typeface="微软雅黑" panose="020B0503020204020204" pitchFamily="34" charset="-122"/>
                </a:rPr>
                <a:t>动机水平下降，关于团队未来的不确定性开始回升。</a:t>
              </a:r>
            </a:p>
          </p:txBody>
        </p:sp>
        <p:sp>
          <p:nvSpPr>
            <p:cNvPr id="51" name="Text Box 20"/>
            <p:cNvSpPr txBox="1">
              <a:spLocks noChangeArrowheads="1"/>
            </p:cNvSpPr>
            <p:nvPr/>
          </p:nvSpPr>
          <p:spPr bwMode="auto">
            <a:xfrm>
              <a:off x="513" y="153"/>
              <a:ext cx="3071" cy="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500" b="1" spc="300" dirty="0">
                  <a:ea typeface="微软雅黑" panose="020B0503020204020204" pitchFamily="34" charset="-122"/>
                </a:rPr>
                <a:t>项目成员</a:t>
              </a:r>
            </a:p>
          </p:txBody>
        </p:sp>
      </p:grpSp>
      <p:grpSp>
        <p:nvGrpSpPr>
          <p:cNvPr id="53" name="Group 22"/>
          <p:cNvGrpSpPr/>
          <p:nvPr/>
        </p:nvGrpSpPr>
        <p:grpSpPr bwMode="auto">
          <a:xfrm>
            <a:off x="2209577" y="5184775"/>
            <a:ext cx="8362315" cy="476885"/>
            <a:chOff x="45" y="213"/>
            <a:chExt cx="13168" cy="751"/>
          </a:xfrm>
        </p:grpSpPr>
        <p:sp>
          <p:nvSpPr>
            <p:cNvPr id="54" name="AutoShape 23"/>
            <p:cNvSpPr>
              <a:spLocks noChangeArrowheads="1"/>
            </p:cNvSpPr>
            <p:nvPr/>
          </p:nvSpPr>
          <p:spPr bwMode="auto">
            <a:xfrm>
              <a:off x="45" y="325"/>
              <a:ext cx="454" cy="45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FF"/>
            </a:solidFill>
            <a:ln w="19050" cap="flat" cmpd="sng">
              <a:solidFill>
                <a:srgbClr val="0070C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endParaRPr lang="zh-CN" altLang="en-US"/>
            </a:p>
          </p:txBody>
        </p:sp>
        <p:sp>
          <p:nvSpPr>
            <p:cNvPr id="56" name="Text Box 25"/>
            <p:cNvSpPr txBox="1">
              <a:spLocks noChangeArrowheads="1"/>
            </p:cNvSpPr>
            <p:nvPr/>
          </p:nvSpPr>
          <p:spPr bwMode="auto">
            <a:xfrm>
              <a:off x="3801" y="364"/>
              <a:ext cx="9412" cy="4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zh-CN" sz="1400" dirty="0">
                  <a:solidFill>
                    <a:schemeClr val="tx1">
                      <a:lumMod val="85000"/>
                      <a:lumOff val="15000"/>
                    </a:schemeClr>
                  </a:solidFill>
                  <a:ea typeface="微软雅黑" panose="020B0503020204020204" pitchFamily="34" charset="-122"/>
                </a:rPr>
                <a:t>为了形成新的发展阶段，有必要介绍关于新项目的好点子。 分离式领导。</a:t>
              </a:r>
            </a:p>
          </p:txBody>
        </p:sp>
        <p:sp>
          <p:nvSpPr>
            <p:cNvPr id="57" name="Text Box 26"/>
            <p:cNvSpPr txBox="1">
              <a:spLocks noChangeArrowheads="1"/>
            </p:cNvSpPr>
            <p:nvPr/>
          </p:nvSpPr>
          <p:spPr bwMode="auto">
            <a:xfrm>
              <a:off x="533" y="213"/>
              <a:ext cx="3071" cy="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500" b="1" spc="300" dirty="0">
                  <a:ea typeface="微软雅黑" panose="020B0503020204020204" pitchFamily="34" charset="-122"/>
                </a:rPr>
                <a:t>项目领导</a:t>
              </a:r>
            </a:p>
          </p:txBody>
        </p:sp>
      </p:grpSp>
      <p:sp>
        <p:nvSpPr>
          <p:cNvPr id="21" name="矩形 20"/>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wipe(up)">
                                      <p:cBhvr>
                                        <p:cTn id="29" dur="500"/>
                                        <p:tgtEl>
                                          <p:spTgt spid="47"/>
                                        </p:tgtEl>
                                      </p:cBhvr>
                                    </p:animEffect>
                                  </p:childTnLst>
                                </p:cTn>
                              </p:par>
                            </p:childTnLst>
                          </p:cTn>
                        </p:par>
                        <p:par>
                          <p:cTn id="30" fill="hold">
                            <p:stCondLst>
                              <p:cond delay="3500"/>
                            </p:stCondLst>
                            <p:childTnLst>
                              <p:par>
                                <p:cTn id="31" presetID="22" presetClass="entr" presetSubtype="1" fill="hold"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wipe(up)">
                                      <p:cBhvr>
                                        <p:cTn id="33" dur="500"/>
                                        <p:tgtEl>
                                          <p:spTgt spid="53"/>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335" b="12375"/>
          <a:stretch>
            <a:fillRect/>
          </a:stretch>
        </p:blipFill>
        <p:spPr>
          <a:xfrm>
            <a:off x="-1" y="-5398"/>
            <a:ext cx="12238197" cy="6958648"/>
          </a:xfrm>
          <a:prstGeom prst="rect">
            <a:avLst/>
          </a:prstGeom>
        </p:spPr>
      </p:pic>
      <p:sp>
        <p:nvSpPr>
          <p:cNvPr id="2" name="矩形 1"/>
          <p:cNvSpPr/>
          <p:nvPr/>
        </p:nvSpPr>
        <p:spPr>
          <a:xfrm>
            <a:off x="1241539" y="362857"/>
            <a:ext cx="3004457" cy="3468914"/>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63309" y="553383"/>
            <a:ext cx="3048000" cy="2718220"/>
            <a:chOff x="1263309" y="553383"/>
            <a:chExt cx="3048000" cy="2718220"/>
          </a:xfrm>
        </p:grpSpPr>
        <p:sp>
          <p:nvSpPr>
            <p:cNvPr id="4" name="TextBox 3"/>
            <p:cNvSpPr>
              <a:spLocks noChangeArrowheads="1"/>
            </p:cNvSpPr>
            <p:nvPr/>
          </p:nvSpPr>
          <p:spPr bwMode="auto">
            <a:xfrm>
              <a:off x="1372875" y="553383"/>
              <a:ext cx="274178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40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Broadway BT" charset="0"/>
                </a:rPr>
                <a:t>HOW TO MOTIVATE ?</a:t>
              </a:r>
            </a:p>
          </p:txBody>
        </p:sp>
        <p:sp>
          <p:nvSpPr>
            <p:cNvPr id="5" name="TextBox 4"/>
            <p:cNvSpPr>
              <a:spLocks noChangeArrowheads="1"/>
            </p:cNvSpPr>
            <p:nvPr/>
          </p:nvSpPr>
          <p:spPr bwMode="auto">
            <a:xfrm>
              <a:off x="1263309" y="2409829"/>
              <a:ext cx="30480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5000" b="1" spc="600" dirty="0">
                  <a:solidFill>
                    <a:schemeClr val="bg1"/>
                  </a:solidFill>
                  <a:latin typeface="Broadway BT" charset="0"/>
                  <a:ea typeface="微软雅黑" panose="020B0503020204020204" pitchFamily="34" charset="-122"/>
                  <a:sym typeface="Broadway BT" charset="0"/>
                </a:rPr>
                <a:t>团队激励</a:t>
              </a:r>
            </a:p>
          </p:txBody>
        </p:sp>
      </p:gr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17246" y="454356"/>
            <a:ext cx="198002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团队激励</a:t>
            </a:r>
          </a:p>
        </p:txBody>
      </p:sp>
      <p:sp>
        <p:nvSpPr>
          <p:cNvPr id="5" name="矩形 4"/>
          <p:cNvSpPr/>
          <p:nvPr/>
        </p:nvSpPr>
        <p:spPr>
          <a:xfrm>
            <a:off x="0" y="561992"/>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01452"/>
            <a:ext cx="3241272" cy="369332"/>
          </a:xfrm>
          <a:prstGeom prst="rect">
            <a:avLst/>
          </a:prstGeom>
        </p:spPr>
        <p:txBody>
          <a:bodyPr wrap="none">
            <a:spAutoFit/>
          </a:bodyPr>
          <a:lstStyle/>
          <a:p>
            <a:r>
              <a:rPr lang="en-US" altLang="zh-CN" spc="300" dirty="0">
                <a:solidFill>
                  <a:schemeClr val="bg1">
                    <a:lumMod val="65000"/>
                  </a:schemeClr>
                </a:solidFill>
                <a:latin typeface="Arial" panose="020B0604020202020204" pitchFamily="34" charset="0"/>
              </a:rPr>
              <a:t>HOW TO MOTIVATE ?</a:t>
            </a:r>
            <a:endParaRPr lang="zh-CN" altLang="en-US" spc="300" dirty="0">
              <a:solidFill>
                <a:schemeClr val="bg1">
                  <a:lumMod val="65000"/>
                </a:schemeClr>
              </a:solidFill>
            </a:endParaRPr>
          </a:p>
        </p:txBody>
      </p:sp>
      <p:sp>
        <p:nvSpPr>
          <p:cNvPr id="2" name="矩形 1"/>
          <p:cNvSpPr/>
          <p:nvPr/>
        </p:nvSpPr>
        <p:spPr>
          <a:xfrm>
            <a:off x="4266270" y="1757856"/>
            <a:ext cx="2489785" cy="630942"/>
          </a:xfrm>
          <a:prstGeom prst="rect">
            <a:avLst/>
          </a:prstGeom>
        </p:spPr>
        <p:txBody>
          <a:bodyPr wrap="none">
            <a:spAutoFit/>
          </a:bodyPr>
          <a:lstStyle/>
          <a:p>
            <a:pPr algn="ctr"/>
            <a:r>
              <a:rPr lang="zh-CN" altLang="en-US" sz="3500" b="1" spc="600" dirty="0">
                <a:latin typeface="Broadway BT" charset="0"/>
                <a:ea typeface="微软雅黑" panose="020B0503020204020204" pitchFamily="34" charset="-122"/>
                <a:sym typeface="Broadway BT" charset="0"/>
              </a:rPr>
              <a:t> 激励概述</a:t>
            </a:r>
            <a:endParaRPr lang="zh-CN" altLang="en-US" sz="3500" b="1" spc="600" dirty="0">
              <a:latin typeface="Broadway BT" charset="0"/>
              <a:ea typeface="微软雅黑" panose="020B0503020204020204" pitchFamily="34" charset="-122"/>
            </a:endParaRPr>
          </a:p>
        </p:txBody>
      </p:sp>
      <p:sp>
        <p:nvSpPr>
          <p:cNvPr id="25" name="Text Box 10"/>
          <p:cNvSpPr txBox="1">
            <a:spLocks noChangeArrowheads="1"/>
          </p:cNvSpPr>
          <p:nvPr/>
        </p:nvSpPr>
        <p:spPr bwMode="auto">
          <a:xfrm>
            <a:off x="4862286" y="3460070"/>
            <a:ext cx="602342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spc="600" dirty="0" smtClean="0">
                <a:solidFill>
                  <a:schemeClr val="tx1">
                    <a:lumMod val="85000"/>
                    <a:lumOff val="15000"/>
                  </a:schemeClr>
                </a:solidFill>
                <a:ea typeface="微软雅黑" panose="020B0503020204020204" pitchFamily="34" charset="-122"/>
              </a:rPr>
              <a:t>    影</a:t>
            </a:r>
            <a:r>
              <a:rPr lang="zh-CN" altLang="en-US" sz="1600" spc="600" dirty="0">
                <a:solidFill>
                  <a:schemeClr val="tx1">
                    <a:lumMod val="85000"/>
                    <a:lumOff val="15000"/>
                  </a:schemeClr>
                </a:solidFill>
                <a:ea typeface="微软雅黑" panose="020B0503020204020204" pitchFamily="34" charset="-122"/>
              </a:rPr>
              <a:t>响工作的心理因素包括激励、影响、权力、和效率。在项目管理中，项目经理应当了解项目成员的需求和职业生涯设想，对其进行有效地激励和表扬，让大家心情舒畅的工作，才能取得好的效果，激励机制在团队建设中十分重要。</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454" y="2815950"/>
            <a:ext cx="3448531" cy="2857899"/>
          </a:xfrm>
          <a:prstGeom prst="rect">
            <a:avLst/>
          </a:prstGeom>
        </p:spPr>
      </p:pic>
      <p:sp>
        <p:nvSpPr>
          <p:cNvPr id="8" name="矩形 7"/>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0">
        <p14:revea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25">
                                            <p:txEl>
                                              <p:pRg st="0" end="0"/>
                                            </p:txEl>
                                          </p:spTgt>
                                        </p:tgtEl>
                                        <p:attrNameLst>
                                          <p:attrName>style.visibility</p:attrName>
                                        </p:attrNameLst>
                                      </p:cBhvr>
                                      <p:to>
                                        <p:strVal val="visible"/>
                                      </p:to>
                                    </p:set>
                                    <p:animEffect transition="in" filter="fade">
                                      <p:cBhvr>
                                        <p:cTn id="29" dur="1000"/>
                                        <p:tgtEl>
                                          <p:spTgt spid="25">
                                            <p:txEl>
                                              <p:pRg st="0" end="0"/>
                                            </p:txEl>
                                          </p:spTgt>
                                        </p:tgtEl>
                                      </p:cBhvr>
                                    </p:animEffect>
                                    <p:anim calcmode="lin" valueType="num">
                                      <p:cBhvr>
                                        <p:cTn id="30" dur="10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2" grpId="0"/>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17246" y="454358"/>
            <a:ext cx="198002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团队激励</a:t>
            </a:r>
          </a:p>
        </p:txBody>
      </p:sp>
      <p:sp>
        <p:nvSpPr>
          <p:cNvPr id="5" name="矩形 4"/>
          <p:cNvSpPr/>
          <p:nvPr/>
        </p:nvSpPr>
        <p:spPr>
          <a:xfrm>
            <a:off x="0" y="561994"/>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30482"/>
            <a:ext cx="3241272" cy="369332"/>
          </a:xfrm>
          <a:prstGeom prst="rect">
            <a:avLst/>
          </a:prstGeom>
        </p:spPr>
        <p:txBody>
          <a:bodyPr wrap="none">
            <a:spAutoFit/>
          </a:bodyPr>
          <a:lstStyle/>
          <a:p>
            <a:r>
              <a:rPr lang="en-US" altLang="zh-CN" spc="300" dirty="0">
                <a:solidFill>
                  <a:schemeClr val="bg1">
                    <a:lumMod val="65000"/>
                  </a:schemeClr>
                </a:solidFill>
                <a:latin typeface="Arial" panose="020B0604020202020204" pitchFamily="34" charset="0"/>
              </a:rPr>
              <a:t>HOW TO MOTIVATE ?</a:t>
            </a:r>
            <a:endParaRPr lang="zh-CN" altLang="en-US" spc="300" dirty="0">
              <a:solidFill>
                <a:schemeClr val="bg1">
                  <a:lumMod val="65000"/>
                </a:schemeClr>
              </a:solidFill>
            </a:endParaRPr>
          </a:p>
        </p:txBody>
      </p:sp>
      <p:grpSp>
        <p:nvGrpSpPr>
          <p:cNvPr id="40" name="Group 7"/>
          <p:cNvGrpSpPr/>
          <p:nvPr/>
        </p:nvGrpSpPr>
        <p:grpSpPr bwMode="auto">
          <a:xfrm>
            <a:off x="985839" y="2114095"/>
            <a:ext cx="6256347" cy="1674809"/>
            <a:chOff x="0" y="0"/>
            <a:chExt cx="9851" cy="2639"/>
          </a:xfrm>
        </p:grpSpPr>
        <p:sp>
          <p:nvSpPr>
            <p:cNvPr id="42" name="Text Box 9"/>
            <p:cNvSpPr txBox="1">
              <a:spLocks noChangeArrowheads="1"/>
            </p:cNvSpPr>
            <p:nvPr/>
          </p:nvSpPr>
          <p:spPr bwMode="auto">
            <a:xfrm>
              <a:off x="0" y="599"/>
              <a:ext cx="2598"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solidFill>
                    <a:srgbClr val="0070C0"/>
                  </a:solidFill>
                  <a:ea typeface="微软雅黑" panose="020B0503020204020204" pitchFamily="34" charset="-122"/>
                </a:rPr>
                <a:t>目标激励</a:t>
              </a:r>
            </a:p>
          </p:txBody>
        </p:sp>
        <p:sp>
          <p:nvSpPr>
            <p:cNvPr id="43" name="Text Box 10"/>
            <p:cNvSpPr txBox="1">
              <a:spLocks noChangeArrowheads="1"/>
            </p:cNvSpPr>
            <p:nvPr/>
          </p:nvSpPr>
          <p:spPr bwMode="auto">
            <a:xfrm>
              <a:off x="3364" y="0"/>
              <a:ext cx="5261"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p>
          </p:txBody>
        </p:sp>
        <p:sp>
          <p:nvSpPr>
            <p:cNvPr id="44" name="Text Box 11"/>
            <p:cNvSpPr txBox="1">
              <a:spLocks noChangeArrowheads="1"/>
            </p:cNvSpPr>
            <p:nvPr/>
          </p:nvSpPr>
          <p:spPr bwMode="auto">
            <a:xfrm>
              <a:off x="2827" y="528"/>
              <a:ext cx="7024" cy="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SzPct val="100000"/>
                <a:buFont typeface="Arial" panose="020B0604020202020204" pitchFamily="34" charset="0"/>
                <a:buChar char="•"/>
              </a:pPr>
              <a:r>
                <a:rPr lang="zh-CN" altLang="en-US" sz="1400" dirty="0">
                  <a:ea typeface="微软雅黑" panose="020B0503020204020204" pitchFamily="34" charset="-122"/>
                </a:rPr>
                <a:t>以统一的目标引导员工同舟共济 </a:t>
              </a:r>
            </a:p>
            <a:p>
              <a:pPr eaLnBrk="1" hangingPunct="1">
                <a:lnSpc>
                  <a:spcPct val="110000"/>
                </a:lnSpc>
                <a:buSzPct val="100000"/>
                <a:buFont typeface="Arial" panose="020B0604020202020204" pitchFamily="34" charset="0"/>
                <a:buChar char="•"/>
              </a:pPr>
              <a:r>
                <a:rPr lang="zh-CN" altLang="en-US" sz="1400" dirty="0">
                  <a:ea typeface="微软雅黑" panose="020B0503020204020204" pitchFamily="34" charset="-122"/>
                </a:rPr>
                <a:t>把公司目标分懈到个人 </a:t>
              </a:r>
            </a:p>
            <a:p>
              <a:pPr eaLnBrk="1" hangingPunct="1">
                <a:lnSpc>
                  <a:spcPct val="110000"/>
                </a:lnSpc>
                <a:buSzPct val="100000"/>
                <a:buFont typeface="Arial" panose="020B0604020202020204" pitchFamily="34" charset="0"/>
                <a:buChar char="•"/>
              </a:pPr>
              <a:r>
                <a:rPr lang="zh-CN" altLang="en-US" sz="1400" dirty="0">
                  <a:ea typeface="微软雅黑" panose="020B0503020204020204" pitchFamily="34" charset="-122"/>
                </a:rPr>
                <a:t>让激励成效显著 ——目标可视化</a:t>
              </a:r>
            </a:p>
            <a:p>
              <a:pPr eaLnBrk="1" hangingPunct="1">
                <a:lnSpc>
                  <a:spcPct val="110000"/>
                </a:lnSpc>
                <a:buSzPct val="100000"/>
                <a:buFont typeface="Arial" panose="020B0604020202020204" pitchFamily="34" charset="0"/>
                <a:buChar char="•"/>
              </a:pPr>
              <a:r>
                <a:rPr lang="zh-CN" altLang="en-US" sz="1400" dirty="0">
                  <a:ea typeface="微软雅黑" panose="020B0503020204020204" pitchFamily="34" charset="-122"/>
                </a:rPr>
                <a:t>天天看到“梦想板” 完美目标</a:t>
              </a:r>
            </a:p>
          </p:txBody>
        </p:sp>
        <p:sp>
          <p:nvSpPr>
            <p:cNvPr id="46" name="Text Box 13"/>
            <p:cNvSpPr txBox="1">
              <a:spLocks noChangeArrowheads="1"/>
            </p:cNvSpPr>
            <p:nvPr/>
          </p:nvSpPr>
          <p:spPr bwMode="auto">
            <a:xfrm>
              <a:off x="113" y="1621"/>
              <a:ext cx="2380" cy="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a:ea typeface="微软雅黑" panose="020B0503020204020204" pitchFamily="34" charset="-122"/>
                </a:rPr>
                <a:t>让员工每天都有奔头</a:t>
              </a:r>
            </a:p>
          </p:txBody>
        </p:sp>
      </p:grpSp>
      <p:grpSp>
        <p:nvGrpSpPr>
          <p:cNvPr id="49" name="Group 16"/>
          <p:cNvGrpSpPr/>
          <p:nvPr/>
        </p:nvGrpSpPr>
        <p:grpSpPr bwMode="auto">
          <a:xfrm>
            <a:off x="969964" y="4177845"/>
            <a:ext cx="6188075" cy="1670050"/>
            <a:chOff x="0" y="0"/>
            <a:chExt cx="9746" cy="2629"/>
          </a:xfrm>
        </p:grpSpPr>
        <p:sp>
          <p:nvSpPr>
            <p:cNvPr id="51" name="Text Box 18"/>
            <p:cNvSpPr txBox="1">
              <a:spLocks noChangeArrowheads="1"/>
            </p:cNvSpPr>
            <p:nvPr/>
          </p:nvSpPr>
          <p:spPr bwMode="auto">
            <a:xfrm>
              <a:off x="0" y="599"/>
              <a:ext cx="2598" cy="8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b="1" dirty="0">
                  <a:solidFill>
                    <a:srgbClr val="0070C0"/>
                  </a:solidFill>
                  <a:ea typeface="微软雅黑" panose="020B0503020204020204" pitchFamily="34" charset="-122"/>
                </a:rPr>
                <a:t>发展激励</a:t>
              </a:r>
            </a:p>
          </p:txBody>
        </p:sp>
        <p:sp>
          <p:nvSpPr>
            <p:cNvPr id="52" name="Text Box 19"/>
            <p:cNvSpPr txBox="1">
              <a:spLocks noChangeArrowheads="1"/>
            </p:cNvSpPr>
            <p:nvPr/>
          </p:nvSpPr>
          <p:spPr bwMode="auto">
            <a:xfrm>
              <a:off x="3364" y="0"/>
              <a:ext cx="5261" cy="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p>
          </p:txBody>
        </p:sp>
        <p:sp>
          <p:nvSpPr>
            <p:cNvPr id="53" name="Text Box 20"/>
            <p:cNvSpPr txBox="1">
              <a:spLocks noChangeArrowheads="1"/>
            </p:cNvSpPr>
            <p:nvPr/>
          </p:nvSpPr>
          <p:spPr bwMode="auto">
            <a:xfrm>
              <a:off x="2722" y="869"/>
              <a:ext cx="7024" cy="1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indent="-285750">
                <a:lnSpc>
                  <a:spcPct val="110000"/>
                </a:lnSpc>
                <a:buSzPct val="100000"/>
                <a:buFont typeface="Arial" panose="020B0604020202020204" pitchFamily="34" charset="0"/>
                <a:buChar char="•"/>
              </a:pPr>
              <a:r>
                <a:rPr lang="zh-CN" altLang="zh-CN" sz="1400" dirty="0">
                  <a:ea typeface="微软雅黑" panose="020B0503020204020204" pitchFamily="34" charset="-122"/>
                </a:rPr>
                <a:t>全力打通所有的晋升渠道  </a:t>
              </a:r>
            </a:p>
            <a:p>
              <a:pPr indent="-285750">
                <a:lnSpc>
                  <a:spcPct val="110000"/>
                </a:lnSpc>
                <a:buSzPct val="100000"/>
                <a:buFont typeface="Arial" panose="020B0604020202020204" pitchFamily="34" charset="0"/>
                <a:buChar char="•"/>
              </a:pPr>
              <a:r>
                <a:rPr lang="zh-CN" altLang="zh-CN" sz="1400" dirty="0">
                  <a:ea typeface="微软雅黑" panose="020B0503020204020204" pitchFamily="34" charset="-122"/>
                </a:rPr>
                <a:t>把事情做在前面者获得晋升 </a:t>
              </a:r>
            </a:p>
            <a:p>
              <a:pPr indent="-285750">
                <a:lnSpc>
                  <a:spcPct val="110000"/>
                </a:lnSpc>
                <a:buSzPct val="100000"/>
                <a:buFont typeface="Arial" panose="020B0604020202020204" pitchFamily="34" charset="0"/>
                <a:buChar char="•"/>
              </a:pPr>
              <a:r>
                <a:rPr lang="zh-CN" altLang="zh-CN" sz="1400" dirty="0">
                  <a:ea typeface="微软雅黑" panose="020B0503020204020204" pitchFamily="34" charset="-122"/>
                </a:rPr>
                <a:t>别“捧杀”好“士兵”</a:t>
              </a:r>
            </a:p>
          </p:txBody>
        </p:sp>
        <p:sp>
          <p:nvSpPr>
            <p:cNvPr id="55" name="Text Box 22"/>
            <p:cNvSpPr txBox="1">
              <a:spLocks noChangeArrowheads="1"/>
            </p:cNvSpPr>
            <p:nvPr/>
          </p:nvSpPr>
          <p:spPr bwMode="auto">
            <a:xfrm>
              <a:off x="113" y="1621"/>
              <a:ext cx="2380" cy="10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a:ea typeface="微软雅黑" panose="020B0503020204020204" pitchFamily="34" charset="-122"/>
                </a:rPr>
                <a:t>满足人的事业心</a:t>
              </a:r>
            </a:p>
          </p:txBody>
        </p:sp>
      </p:grpSp>
      <p:grpSp>
        <p:nvGrpSpPr>
          <p:cNvPr id="56" name="Group 23"/>
          <p:cNvGrpSpPr/>
          <p:nvPr/>
        </p:nvGrpSpPr>
        <p:grpSpPr bwMode="auto">
          <a:xfrm>
            <a:off x="6897915" y="2068737"/>
            <a:ext cx="6172202" cy="1670050"/>
            <a:chOff x="0" y="0"/>
            <a:chExt cx="9721" cy="2629"/>
          </a:xfrm>
        </p:grpSpPr>
        <p:sp>
          <p:nvSpPr>
            <p:cNvPr id="58" name="Text Box 25"/>
            <p:cNvSpPr txBox="1">
              <a:spLocks noChangeArrowheads="1"/>
            </p:cNvSpPr>
            <p:nvPr/>
          </p:nvSpPr>
          <p:spPr bwMode="auto">
            <a:xfrm>
              <a:off x="0" y="599"/>
              <a:ext cx="2598" cy="8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b="1" dirty="0">
                  <a:solidFill>
                    <a:srgbClr val="0070C0"/>
                  </a:solidFill>
                  <a:ea typeface="微软雅黑" panose="020B0503020204020204" pitchFamily="34" charset="-122"/>
                </a:rPr>
                <a:t>奖励激励</a:t>
              </a:r>
            </a:p>
          </p:txBody>
        </p:sp>
        <p:sp>
          <p:nvSpPr>
            <p:cNvPr id="59" name="Text Box 26"/>
            <p:cNvSpPr txBox="1">
              <a:spLocks noChangeArrowheads="1"/>
            </p:cNvSpPr>
            <p:nvPr/>
          </p:nvSpPr>
          <p:spPr bwMode="auto">
            <a:xfrm>
              <a:off x="3364" y="0"/>
              <a:ext cx="5261" cy="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p>
          </p:txBody>
        </p:sp>
        <p:sp>
          <p:nvSpPr>
            <p:cNvPr id="60" name="Text Box 27"/>
            <p:cNvSpPr txBox="1">
              <a:spLocks noChangeArrowheads="1"/>
            </p:cNvSpPr>
            <p:nvPr/>
          </p:nvSpPr>
          <p:spPr bwMode="auto">
            <a:xfrm>
              <a:off x="2697" y="599"/>
              <a:ext cx="7024" cy="16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indent="-285750">
                <a:lnSpc>
                  <a:spcPct val="110000"/>
                </a:lnSpc>
                <a:buSzPct val="100000"/>
                <a:buFont typeface="Arial" panose="020B0604020202020204" pitchFamily="34" charset="0"/>
                <a:buChar char="•"/>
              </a:pPr>
              <a:r>
                <a:rPr lang="zh-CN" altLang="zh-CN" sz="1400" dirty="0">
                  <a:ea typeface="微软雅黑" panose="020B0503020204020204" pitchFamily="34" charset="-122"/>
                </a:rPr>
                <a:t>把握好奖惩时机</a:t>
              </a:r>
            </a:p>
            <a:p>
              <a:pPr indent="-285750">
                <a:lnSpc>
                  <a:spcPct val="110000"/>
                </a:lnSpc>
                <a:buSzPct val="100000"/>
                <a:buFont typeface="Arial" panose="020B0604020202020204" pitchFamily="34" charset="0"/>
                <a:buChar char="•"/>
              </a:pPr>
              <a:r>
                <a:rPr lang="zh-CN" altLang="zh-CN" sz="1400" dirty="0">
                  <a:ea typeface="微软雅黑" panose="020B0503020204020204" pitchFamily="34" charset="-122"/>
                </a:rPr>
                <a:t>该出手时就出手 奖励推陈出新</a:t>
              </a:r>
            </a:p>
            <a:p>
              <a:pPr indent="-285750">
                <a:lnSpc>
                  <a:spcPct val="110000"/>
                </a:lnSpc>
                <a:buSzPct val="100000"/>
                <a:buFont typeface="Arial" panose="020B0604020202020204" pitchFamily="34" charset="0"/>
                <a:buChar char="•"/>
              </a:pPr>
              <a:r>
                <a:rPr lang="zh-CN" altLang="zh-CN" sz="1400" dirty="0">
                  <a:ea typeface="微软雅黑" panose="020B0503020204020204" pitchFamily="34" charset="-122"/>
                </a:rPr>
                <a:t>运用合理的不公平让员工有压力 </a:t>
              </a:r>
            </a:p>
            <a:p>
              <a:pPr indent="-285750">
                <a:lnSpc>
                  <a:spcPct val="110000"/>
                </a:lnSpc>
                <a:buSzPct val="100000"/>
                <a:buFont typeface="Arial" panose="020B0604020202020204" pitchFamily="34" charset="0"/>
                <a:buChar char="•"/>
              </a:pPr>
              <a:r>
                <a:rPr lang="zh-CN" altLang="zh-CN" sz="1400" dirty="0">
                  <a:ea typeface="微软雅黑" panose="020B0503020204020204" pitchFamily="34" charset="-122"/>
                </a:rPr>
                <a:t>奖励不当，反受其乱 </a:t>
              </a:r>
            </a:p>
          </p:txBody>
        </p:sp>
        <p:sp>
          <p:nvSpPr>
            <p:cNvPr id="62" name="Text Box 29"/>
            <p:cNvSpPr txBox="1">
              <a:spLocks noChangeArrowheads="1"/>
            </p:cNvSpPr>
            <p:nvPr/>
          </p:nvSpPr>
          <p:spPr bwMode="auto">
            <a:xfrm>
              <a:off x="113" y="1621"/>
              <a:ext cx="2380" cy="10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ea typeface="微软雅黑" panose="020B0503020204020204" pitchFamily="34" charset="-122"/>
                </a:rPr>
                <a:t>搭建合适的薪酬模式</a:t>
              </a:r>
            </a:p>
          </p:txBody>
        </p:sp>
      </p:grpSp>
      <p:grpSp>
        <p:nvGrpSpPr>
          <p:cNvPr id="63" name="Group 30"/>
          <p:cNvGrpSpPr/>
          <p:nvPr/>
        </p:nvGrpSpPr>
        <p:grpSpPr bwMode="auto">
          <a:xfrm>
            <a:off x="6882040" y="4205512"/>
            <a:ext cx="6188075" cy="1952146"/>
            <a:chOff x="0" y="0"/>
            <a:chExt cx="9746" cy="3076"/>
          </a:xfrm>
        </p:grpSpPr>
        <p:sp>
          <p:nvSpPr>
            <p:cNvPr id="65" name="Text Box 32"/>
            <p:cNvSpPr txBox="1">
              <a:spLocks noChangeArrowheads="1"/>
            </p:cNvSpPr>
            <p:nvPr/>
          </p:nvSpPr>
          <p:spPr bwMode="auto">
            <a:xfrm>
              <a:off x="0" y="599"/>
              <a:ext cx="2598"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b="1" dirty="0">
                  <a:solidFill>
                    <a:srgbClr val="0070C0"/>
                  </a:solidFill>
                  <a:ea typeface="微软雅黑" panose="020B0503020204020204" pitchFamily="34" charset="-122"/>
                </a:rPr>
                <a:t>参与激励</a:t>
              </a:r>
            </a:p>
          </p:txBody>
        </p:sp>
        <p:sp>
          <p:nvSpPr>
            <p:cNvPr id="66" name="Text Box 33"/>
            <p:cNvSpPr txBox="1">
              <a:spLocks noChangeArrowheads="1"/>
            </p:cNvSpPr>
            <p:nvPr/>
          </p:nvSpPr>
          <p:spPr bwMode="auto">
            <a:xfrm>
              <a:off x="3364" y="0"/>
              <a:ext cx="5261" cy="5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p>
          </p:txBody>
        </p:sp>
        <p:sp>
          <p:nvSpPr>
            <p:cNvPr id="67" name="Text Box 34"/>
            <p:cNvSpPr txBox="1">
              <a:spLocks noChangeArrowheads="1"/>
            </p:cNvSpPr>
            <p:nvPr/>
          </p:nvSpPr>
          <p:spPr bwMode="auto">
            <a:xfrm>
              <a:off x="2722" y="803"/>
              <a:ext cx="7024" cy="1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indent="-285750">
                <a:lnSpc>
                  <a:spcPct val="110000"/>
                </a:lnSpc>
                <a:buSzPct val="100000"/>
                <a:buFont typeface="Arial" panose="020B0604020202020204" pitchFamily="34" charset="0"/>
                <a:buChar char="•"/>
              </a:pPr>
              <a:r>
                <a:rPr lang="zh-CN" altLang="zh-CN" sz="1400" dirty="0">
                  <a:ea typeface="微软雅黑" panose="020B0503020204020204" pitchFamily="34" charset="-122"/>
                </a:rPr>
                <a:t>让员工参与决策 </a:t>
              </a:r>
            </a:p>
            <a:p>
              <a:pPr indent="-285750">
                <a:lnSpc>
                  <a:spcPct val="110000"/>
                </a:lnSpc>
                <a:buSzPct val="100000"/>
                <a:buFont typeface="Arial" panose="020B0604020202020204" pitchFamily="34" charset="0"/>
                <a:buChar char="•"/>
              </a:pPr>
              <a:r>
                <a:rPr lang="zh-CN" altLang="zh-CN" sz="1400" dirty="0">
                  <a:ea typeface="微软雅黑" panose="020B0503020204020204" pitchFamily="34" charset="-122"/>
                </a:rPr>
                <a:t>以人名命名某项事物 </a:t>
              </a:r>
            </a:p>
            <a:p>
              <a:pPr indent="-285750">
                <a:lnSpc>
                  <a:spcPct val="110000"/>
                </a:lnSpc>
                <a:buSzPct val="100000"/>
                <a:buFont typeface="Arial" panose="020B0604020202020204" pitchFamily="34" charset="0"/>
                <a:buChar char="•"/>
              </a:pPr>
              <a:r>
                <a:rPr lang="zh-CN" altLang="zh-CN" sz="1400" dirty="0">
                  <a:ea typeface="微软雅黑" panose="020B0503020204020204" pitchFamily="34" charset="-122"/>
                </a:rPr>
                <a:t>征询意见，倾听对方的心声 </a:t>
              </a:r>
            </a:p>
            <a:p>
              <a:pPr indent="-285750">
                <a:lnSpc>
                  <a:spcPct val="110000"/>
                </a:lnSpc>
                <a:buSzPct val="100000"/>
                <a:buFont typeface="Arial" panose="020B0604020202020204" pitchFamily="34" charset="0"/>
                <a:buChar char="•"/>
              </a:pPr>
              <a:r>
                <a:rPr lang="zh-CN" altLang="zh-CN" sz="1400" dirty="0">
                  <a:ea typeface="微软雅黑" panose="020B0503020204020204" pitchFamily="34" charset="-122"/>
                </a:rPr>
                <a:t>让激情像“病毒”一样传染</a:t>
              </a:r>
            </a:p>
          </p:txBody>
        </p:sp>
        <p:sp>
          <p:nvSpPr>
            <p:cNvPr id="69" name="Text Box 36"/>
            <p:cNvSpPr txBox="1">
              <a:spLocks noChangeArrowheads="1"/>
            </p:cNvSpPr>
            <p:nvPr/>
          </p:nvSpPr>
          <p:spPr bwMode="auto">
            <a:xfrm>
              <a:off x="113" y="1621"/>
              <a:ext cx="2380" cy="14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a:ea typeface="微软雅黑" panose="020B0503020204020204" pitchFamily="34" charset="-122"/>
                </a:rPr>
                <a:t>在员工充分参与中实现自我满足</a:t>
              </a:r>
            </a:p>
          </p:txBody>
        </p:sp>
      </p:grpSp>
      <p:sp>
        <p:nvSpPr>
          <p:cNvPr id="3" name="矩形 2"/>
          <p:cNvSpPr/>
          <p:nvPr/>
        </p:nvSpPr>
        <p:spPr>
          <a:xfrm>
            <a:off x="882253" y="1444130"/>
            <a:ext cx="2446504" cy="553998"/>
          </a:xfrm>
          <a:prstGeom prst="rect">
            <a:avLst/>
          </a:prstGeom>
        </p:spPr>
        <p:txBody>
          <a:bodyPr wrap="none">
            <a:spAutoFit/>
          </a:bodyPr>
          <a:lstStyle/>
          <a:p>
            <a:pPr>
              <a:buFont typeface="Arial" panose="020B0604020202020204" pitchFamily="34" charset="0"/>
            </a:pPr>
            <a:r>
              <a:rPr lang="zh-CN" altLang="en-US" sz="3000" b="1" spc="300" dirty="0">
                <a:latin typeface="Arial" panose="020B0604020202020204" pitchFamily="34" charset="0"/>
                <a:ea typeface="微软雅黑" panose="020B0503020204020204" pitchFamily="34" charset="-122"/>
                <a:sym typeface="Broadway BT" charset="0"/>
              </a:rPr>
              <a:t> 激励的方法</a:t>
            </a:r>
            <a:endParaRPr lang="zh-CN" altLang="en-US" sz="3000" b="1" spc="300" dirty="0">
              <a:latin typeface="Arial" panose="020B0604020202020204" pitchFamily="34" charset="0"/>
              <a:ea typeface="微软雅黑" panose="020B0503020204020204" pitchFamily="34" charset="-122"/>
            </a:endParaRPr>
          </a:p>
        </p:txBody>
      </p:sp>
      <p:sp>
        <p:nvSpPr>
          <p:cNvPr id="26" name="矩形 25"/>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500"/>
                                        <p:tgtEl>
                                          <p:spTgt spid="49"/>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500"/>
                                        <p:tgtEl>
                                          <p:spTgt spid="63"/>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3" grpId="0"/>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b="15808"/>
          <a:stretch>
            <a:fillRect/>
          </a:stretch>
        </p:blipFill>
        <p:spPr>
          <a:xfrm>
            <a:off x="-1" y="-14514"/>
            <a:ext cx="12257315" cy="6879772"/>
          </a:xfrm>
          <a:prstGeom prst="rect">
            <a:avLst/>
          </a:prstGeom>
        </p:spPr>
      </p:pic>
      <p:sp>
        <p:nvSpPr>
          <p:cNvPr id="2" name="矩形 1"/>
          <p:cNvSpPr/>
          <p:nvPr/>
        </p:nvSpPr>
        <p:spPr>
          <a:xfrm>
            <a:off x="1241539" y="362857"/>
            <a:ext cx="3004457" cy="3468914"/>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63309" y="553383"/>
            <a:ext cx="3048000" cy="2718220"/>
            <a:chOff x="1263309" y="553383"/>
            <a:chExt cx="3048000" cy="2718220"/>
          </a:xfrm>
        </p:grpSpPr>
        <p:sp>
          <p:nvSpPr>
            <p:cNvPr id="4" name="TextBox 3"/>
            <p:cNvSpPr>
              <a:spLocks noChangeArrowheads="1"/>
            </p:cNvSpPr>
            <p:nvPr/>
          </p:nvSpPr>
          <p:spPr bwMode="auto">
            <a:xfrm>
              <a:off x="1372875" y="553383"/>
              <a:ext cx="274178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40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Broadway BT" charset="0"/>
                </a:rPr>
                <a:t>COMMUNICATE </a:t>
              </a:r>
            </a:p>
          </p:txBody>
        </p:sp>
        <p:sp>
          <p:nvSpPr>
            <p:cNvPr id="5" name="TextBox 4"/>
            <p:cNvSpPr>
              <a:spLocks noChangeArrowheads="1"/>
            </p:cNvSpPr>
            <p:nvPr/>
          </p:nvSpPr>
          <p:spPr bwMode="auto">
            <a:xfrm>
              <a:off x="1263309" y="2409829"/>
              <a:ext cx="30480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5000" b="1" spc="600" dirty="0">
                  <a:solidFill>
                    <a:schemeClr val="bg1"/>
                  </a:solidFill>
                  <a:latin typeface="Broadway BT" charset="0"/>
                  <a:ea typeface="微软雅黑" panose="020B0503020204020204" pitchFamily="34" charset="-122"/>
                  <a:sym typeface="Broadway BT" charset="0"/>
                </a:rPr>
                <a:t>团队沟通</a:t>
              </a:r>
            </a:p>
          </p:txBody>
        </p:sp>
      </p:gr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17246" y="468873"/>
            <a:ext cx="198002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团队沟通</a:t>
            </a:r>
          </a:p>
        </p:txBody>
      </p:sp>
      <p:sp>
        <p:nvSpPr>
          <p:cNvPr id="5" name="矩形 4"/>
          <p:cNvSpPr/>
          <p:nvPr/>
        </p:nvSpPr>
        <p:spPr>
          <a:xfrm>
            <a:off x="0" y="576509"/>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59511"/>
            <a:ext cx="2437399" cy="369332"/>
          </a:xfrm>
          <a:prstGeom prst="rect">
            <a:avLst/>
          </a:prstGeom>
        </p:spPr>
        <p:txBody>
          <a:bodyPr wrap="none">
            <a:spAutoFit/>
          </a:bodyPr>
          <a:lstStyle/>
          <a:p>
            <a:r>
              <a:rPr lang="en-US" altLang="zh-CN" spc="300" dirty="0">
                <a:solidFill>
                  <a:schemeClr val="bg1">
                    <a:lumMod val="65000"/>
                  </a:schemeClr>
                </a:solidFill>
                <a:latin typeface="Arial" panose="020B0604020202020204" pitchFamily="34" charset="0"/>
              </a:rPr>
              <a:t>COMMUNICATE </a:t>
            </a:r>
            <a:endParaRPr lang="zh-CN" altLang="en-US" spc="300" dirty="0">
              <a:solidFill>
                <a:schemeClr val="bg1">
                  <a:lumMod val="65000"/>
                </a:schemeClr>
              </a:solidFill>
            </a:endParaRPr>
          </a:p>
        </p:txBody>
      </p:sp>
      <p:sp>
        <p:nvSpPr>
          <p:cNvPr id="57" name="矩形 56"/>
          <p:cNvSpPr/>
          <p:nvPr/>
        </p:nvSpPr>
        <p:spPr>
          <a:xfrm>
            <a:off x="4910539" y="1690808"/>
            <a:ext cx="2390398" cy="707886"/>
          </a:xfrm>
          <a:prstGeom prst="rect">
            <a:avLst/>
          </a:prstGeom>
        </p:spPr>
        <p:txBody>
          <a:bodyPr wrap="none">
            <a:spAutoFit/>
          </a:bodyPr>
          <a:lstStyle/>
          <a:p>
            <a:pPr>
              <a:buFont typeface="Arial" panose="020B0604020202020204" pitchFamily="34" charset="0"/>
            </a:pPr>
            <a:r>
              <a:rPr lang="zh-CN" altLang="en-US" sz="4000" b="1" spc="300" dirty="0">
                <a:latin typeface="Arial" panose="020B0604020202020204" pitchFamily="34" charset="0"/>
                <a:ea typeface="微软雅黑" panose="020B0503020204020204" pitchFamily="34" charset="-122"/>
                <a:sym typeface="Broadway BT" charset="0"/>
              </a:rPr>
              <a:t>沟通概述</a:t>
            </a:r>
            <a:endParaRPr lang="zh-CN" altLang="en-US" sz="4000" b="1" spc="300" dirty="0">
              <a:latin typeface="Arial" panose="020B0604020202020204" pitchFamily="34" charset="0"/>
              <a:ea typeface="微软雅黑" panose="020B0503020204020204" pitchFamily="34" charset="-122"/>
            </a:endParaRPr>
          </a:p>
        </p:txBody>
      </p:sp>
      <p:sp>
        <p:nvSpPr>
          <p:cNvPr id="70" name="Text Box 10"/>
          <p:cNvSpPr txBox="1">
            <a:spLocks noChangeArrowheads="1"/>
          </p:cNvSpPr>
          <p:nvPr/>
        </p:nvSpPr>
        <p:spPr bwMode="auto">
          <a:xfrm>
            <a:off x="4872038" y="3296812"/>
            <a:ext cx="597069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spc="600" dirty="0">
                <a:solidFill>
                  <a:schemeClr val="tx1">
                    <a:lumMod val="75000"/>
                    <a:lumOff val="25000"/>
                  </a:schemeClr>
                </a:solidFill>
                <a:ea typeface="微软雅黑" panose="020B0503020204020204" pitchFamily="34" charset="-122"/>
              </a:rPr>
              <a:t>  </a:t>
            </a:r>
            <a:r>
              <a:rPr lang="zh-CN" altLang="en-US" sz="1600" spc="600" dirty="0" smtClean="0">
                <a:solidFill>
                  <a:schemeClr val="tx1">
                    <a:lumMod val="75000"/>
                    <a:lumOff val="25000"/>
                  </a:schemeClr>
                </a:solidFill>
                <a:ea typeface="微软雅黑" panose="020B0503020204020204" pitchFamily="34" charset="-122"/>
              </a:rPr>
              <a:t>  在</a:t>
            </a:r>
            <a:r>
              <a:rPr lang="zh-CN" altLang="en-US" sz="1600" spc="600" dirty="0">
                <a:solidFill>
                  <a:schemeClr val="tx1">
                    <a:lumMod val="75000"/>
                    <a:lumOff val="25000"/>
                  </a:schemeClr>
                </a:solidFill>
                <a:ea typeface="微软雅黑" panose="020B0503020204020204" pitchFamily="34" charset="-122"/>
              </a:rPr>
              <a:t>团队中能否进行有效的沟通，关系到一个单位的决策的质量，也关系到能否调动全体员工的工作积极性，关乎单位内部的和谐发展。那么，如何才能进行有效的沟通呢？</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246" y="2606526"/>
            <a:ext cx="4039164" cy="2857899"/>
          </a:xfrm>
          <a:prstGeom prst="rect">
            <a:avLst/>
          </a:prstGeom>
        </p:spPr>
      </p:pic>
      <p:sp>
        <p:nvSpPr>
          <p:cNvPr id="8" name="矩形 7"/>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0">
        <p14:revea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fade">
                                      <p:cBhvr>
                                        <p:cTn id="29" dur="500"/>
                                        <p:tgtEl>
                                          <p:spTgt spid="70"/>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57" grpId="0"/>
      <p:bldP spid="70" grpId="0"/>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17246" y="454354"/>
            <a:ext cx="198002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团队沟通</a:t>
            </a:r>
          </a:p>
        </p:txBody>
      </p:sp>
      <p:sp>
        <p:nvSpPr>
          <p:cNvPr id="5" name="矩形 4"/>
          <p:cNvSpPr/>
          <p:nvPr/>
        </p:nvSpPr>
        <p:spPr>
          <a:xfrm>
            <a:off x="0" y="576504"/>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44996"/>
            <a:ext cx="2437399" cy="369332"/>
          </a:xfrm>
          <a:prstGeom prst="rect">
            <a:avLst/>
          </a:prstGeom>
        </p:spPr>
        <p:txBody>
          <a:bodyPr wrap="none">
            <a:spAutoFit/>
          </a:bodyPr>
          <a:lstStyle/>
          <a:p>
            <a:r>
              <a:rPr lang="en-US" altLang="zh-CN" spc="300" dirty="0">
                <a:solidFill>
                  <a:schemeClr val="bg1">
                    <a:lumMod val="65000"/>
                  </a:schemeClr>
                </a:solidFill>
                <a:latin typeface="Arial" panose="020B0604020202020204" pitchFamily="34" charset="0"/>
              </a:rPr>
              <a:t>COMMUNICATE </a:t>
            </a:r>
            <a:endParaRPr lang="zh-CN" altLang="en-US" spc="300" dirty="0">
              <a:solidFill>
                <a:schemeClr val="bg1">
                  <a:lumMod val="65000"/>
                </a:schemeClr>
              </a:solidFill>
            </a:endParaRPr>
          </a:p>
        </p:txBody>
      </p:sp>
      <p:sp>
        <p:nvSpPr>
          <p:cNvPr id="57" name="矩形 56"/>
          <p:cNvSpPr/>
          <p:nvPr/>
        </p:nvSpPr>
        <p:spPr>
          <a:xfrm>
            <a:off x="4625084" y="1677065"/>
            <a:ext cx="2941831" cy="707886"/>
          </a:xfrm>
          <a:prstGeom prst="rect">
            <a:avLst/>
          </a:prstGeom>
        </p:spPr>
        <p:txBody>
          <a:bodyPr wrap="none">
            <a:spAutoFit/>
          </a:bodyPr>
          <a:lstStyle/>
          <a:p>
            <a:pPr algn="ctr">
              <a:buFont typeface="Arial" panose="020B0604020202020204" pitchFamily="34" charset="0"/>
            </a:pPr>
            <a:r>
              <a:rPr lang="zh-CN" altLang="en-US" sz="4000" b="1" spc="300" dirty="0">
                <a:latin typeface="Arial" panose="020B0604020202020204" pitchFamily="34" charset="0"/>
                <a:ea typeface="微软雅黑" panose="020B0503020204020204" pitchFamily="34" charset="-122"/>
                <a:sym typeface="Broadway BT" charset="0"/>
              </a:rPr>
              <a:t>沟通的功效</a:t>
            </a:r>
          </a:p>
        </p:txBody>
      </p:sp>
      <p:sp>
        <p:nvSpPr>
          <p:cNvPr id="70" name="Text Box 10"/>
          <p:cNvSpPr txBox="1">
            <a:spLocks noChangeArrowheads="1"/>
          </p:cNvSpPr>
          <p:nvPr/>
        </p:nvSpPr>
        <p:spPr bwMode="auto">
          <a:xfrm>
            <a:off x="4872038" y="3307228"/>
            <a:ext cx="573439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r>
              <a:rPr lang="zh-CN" altLang="en-US" sz="1600" spc="600" dirty="0" smtClean="0">
                <a:solidFill>
                  <a:schemeClr val="tx1">
                    <a:lumMod val="75000"/>
                    <a:lumOff val="25000"/>
                  </a:schemeClr>
                </a:solidFill>
                <a:ea typeface="微软雅黑" panose="020B0503020204020204" pitchFamily="34" charset="-122"/>
              </a:rPr>
              <a:t>    沟</a:t>
            </a:r>
            <a:r>
              <a:rPr lang="zh-CN" altLang="en-US" sz="1600" spc="600" dirty="0">
                <a:solidFill>
                  <a:schemeClr val="tx1">
                    <a:lumMod val="75000"/>
                    <a:lumOff val="25000"/>
                  </a:schemeClr>
                </a:solidFill>
                <a:ea typeface="微软雅黑" panose="020B0503020204020204" pitchFamily="34" charset="-122"/>
              </a:rPr>
              <a:t>通是创造和提升团队精神和企业文化，完成共同愿景的主要途径和工具</a:t>
            </a:r>
          </a:p>
          <a:p>
            <a:pPr algn="just"/>
            <a:r>
              <a:rPr lang="zh-CN" altLang="en-US" sz="1600" spc="600" dirty="0" smtClean="0">
                <a:solidFill>
                  <a:schemeClr val="tx1">
                    <a:lumMod val="75000"/>
                    <a:lumOff val="25000"/>
                  </a:schemeClr>
                </a:solidFill>
                <a:ea typeface="微软雅黑" panose="020B0503020204020204" pitchFamily="34" charset="-122"/>
              </a:rPr>
              <a:t>    </a:t>
            </a:r>
            <a:endParaRPr lang="en-US" altLang="zh-CN" sz="1600" spc="600" dirty="0" smtClean="0">
              <a:solidFill>
                <a:schemeClr val="tx1">
                  <a:lumMod val="75000"/>
                  <a:lumOff val="25000"/>
                </a:schemeClr>
              </a:solidFill>
              <a:ea typeface="微软雅黑" panose="020B0503020204020204" pitchFamily="34" charset="-122"/>
            </a:endParaRPr>
          </a:p>
          <a:p>
            <a:pPr algn="just"/>
            <a:r>
              <a:rPr lang="en-US" altLang="zh-CN" sz="1600" spc="600" dirty="0">
                <a:solidFill>
                  <a:schemeClr val="tx1">
                    <a:lumMod val="75000"/>
                    <a:lumOff val="25000"/>
                  </a:schemeClr>
                </a:solidFill>
                <a:ea typeface="微软雅黑" panose="020B0503020204020204" pitchFamily="34" charset="-122"/>
              </a:rPr>
              <a:t> </a:t>
            </a:r>
            <a:r>
              <a:rPr lang="en-US" altLang="zh-CN" sz="1600" spc="600" dirty="0" smtClean="0">
                <a:solidFill>
                  <a:schemeClr val="tx1">
                    <a:lumMod val="75000"/>
                    <a:lumOff val="25000"/>
                  </a:schemeClr>
                </a:solidFill>
                <a:ea typeface="微软雅黑" panose="020B0503020204020204" pitchFamily="34" charset="-122"/>
              </a:rPr>
              <a:t>   </a:t>
            </a:r>
            <a:r>
              <a:rPr lang="zh-CN" altLang="en-US" sz="1600" spc="600" dirty="0" smtClean="0">
                <a:solidFill>
                  <a:schemeClr val="tx1">
                    <a:lumMod val="75000"/>
                    <a:lumOff val="25000"/>
                  </a:schemeClr>
                </a:solidFill>
                <a:ea typeface="微软雅黑" panose="020B0503020204020204" pitchFamily="34" charset="-122"/>
              </a:rPr>
              <a:t>沟</a:t>
            </a:r>
            <a:r>
              <a:rPr lang="zh-CN" altLang="en-US" sz="1600" spc="600" dirty="0">
                <a:solidFill>
                  <a:schemeClr val="tx1">
                    <a:lumMod val="75000"/>
                    <a:lumOff val="25000"/>
                  </a:schemeClr>
                </a:solidFill>
                <a:ea typeface="微软雅黑" panose="020B0503020204020204" pitchFamily="34" charset="-122"/>
              </a:rPr>
              <a:t>通是管理的核心和灵魂。没有沟通，就没有管理上的创新，就没有良好的人际关系</a:t>
            </a:r>
            <a:r>
              <a:rPr lang="zh-CN" altLang="en-US" sz="1600" spc="600" dirty="0" smtClean="0">
                <a:solidFill>
                  <a:schemeClr val="tx1">
                    <a:lumMod val="75000"/>
                    <a:lumOff val="25000"/>
                  </a:schemeClr>
                </a:solidFill>
                <a:ea typeface="微软雅黑" panose="020B0503020204020204" pitchFamily="34" charset="-122"/>
              </a:rPr>
              <a:t>，沟</a:t>
            </a:r>
            <a:r>
              <a:rPr lang="zh-CN" altLang="en-US" sz="1600" spc="600" dirty="0">
                <a:solidFill>
                  <a:schemeClr val="tx1">
                    <a:lumMod val="75000"/>
                    <a:lumOff val="25000"/>
                  </a:schemeClr>
                </a:solidFill>
                <a:ea typeface="微软雅黑" panose="020B0503020204020204" pitchFamily="34" charset="-122"/>
              </a:rPr>
              <a:t>通是维持团队良好的状态，保证团队正常运行的关键过程与行为。</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246" y="2663108"/>
            <a:ext cx="4039164" cy="2857899"/>
          </a:xfrm>
          <a:prstGeom prst="rect">
            <a:avLst/>
          </a:prstGeom>
        </p:spPr>
      </p:pic>
      <p:sp>
        <p:nvSpPr>
          <p:cNvPr id="8" name="矩形 7"/>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fade">
                                      <p:cBhvr>
                                        <p:cTn id="29" dur="500"/>
                                        <p:tgtEl>
                                          <p:spTgt spid="70"/>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57" grpId="0"/>
      <p:bldP spid="70" grpId="0"/>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17246" y="454356"/>
            <a:ext cx="198002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团队沟通</a:t>
            </a:r>
          </a:p>
        </p:txBody>
      </p:sp>
      <p:sp>
        <p:nvSpPr>
          <p:cNvPr id="5" name="矩形 4"/>
          <p:cNvSpPr/>
          <p:nvPr/>
        </p:nvSpPr>
        <p:spPr>
          <a:xfrm>
            <a:off x="0" y="561992"/>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44994"/>
            <a:ext cx="2437399" cy="369332"/>
          </a:xfrm>
          <a:prstGeom prst="rect">
            <a:avLst/>
          </a:prstGeom>
        </p:spPr>
        <p:txBody>
          <a:bodyPr wrap="none">
            <a:spAutoFit/>
          </a:bodyPr>
          <a:lstStyle/>
          <a:p>
            <a:r>
              <a:rPr lang="en-US" altLang="zh-CN" spc="300" dirty="0">
                <a:solidFill>
                  <a:schemeClr val="bg1">
                    <a:lumMod val="65000"/>
                  </a:schemeClr>
                </a:solidFill>
                <a:latin typeface="Arial" panose="020B0604020202020204" pitchFamily="34" charset="0"/>
              </a:rPr>
              <a:t>COMMUNICATE </a:t>
            </a:r>
            <a:endParaRPr lang="zh-CN" altLang="en-US" spc="300" dirty="0">
              <a:solidFill>
                <a:schemeClr val="bg1">
                  <a:lumMod val="65000"/>
                </a:schemeClr>
              </a:solidFill>
            </a:endParaRPr>
          </a:p>
        </p:txBody>
      </p:sp>
      <p:sp>
        <p:nvSpPr>
          <p:cNvPr id="57" name="矩形 56"/>
          <p:cNvSpPr/>
          <p:nvPr/>
        </p:nvSpPr>
        <p:spPr>
          <a:xfrm>
            <a:off x="7529416" y="3154079"/>
            <a:ext cx="2941831" cy="1323439"/>
          </a:xfrm>
          <a:prstGeom prst="rect">
            <a:avLst/>
          </a:prstGeom>
        </p:spPr>
        <p:txBody>
          <a:bodyPr wrap="none">
            <a:spAutoFit/>
          </a:bodyPr>
          <a:lstStyle/>
          <a:p>
            <a:pPr algn="ctr">
              <a:buFont typeface="Arial" panose="020B0604020202020204" pitchFamily="34" charset="0"/>
            </a:pPr>
            <a:r>
              <a:rPr lang="zh-CN" altLang="en-US" sz="4000" b="1" spc="300" dirty="0" smtClean="0">
                <a:solidFill>
                  <a:srgbClr val="0070C0"/>
                </a:solidFill>
                <a:latin typeface="Arial" panose="020B0604020202020204" pitchFamily="34" charset="0"/>
                <a:ea typeface="微软雅黑" panose="020B0503020204020204" pitchFamily="34" charset="-122"/>
                <a:sym typeface="Broadway BT" charset="0"/>
              </a:rPr>
              <a:t>沟通的</a:t>
            </a:r>
            <a:endParaRPr lang="en-US" altLang="zh-CN" sz="4000" b="1" spc="300" dirty="0" smtClean="0">
              <a:solidFill>
                <a:srgbClr val="0070C0"/>
              </a:solidFill>
              <a:latin typeface="Arial" panose="020B0604020202020204" pitchFamily="34" charset="0"/>
              <a:ea typeface="微软雅黑" panose="020B0503020204020204" pitchFamily="34" charset="-122"/>
              <a:sym typeface="Broadway BT" charset="0"/>
            </a:endParaRPr>
          </a:p>
          <a:p>
            <a:pPr algn="ctr">
              <a:buFont typeface="Arial" panose="020B0604020202020204" pitchFamily="34" charset="0"/>
            </a:pPr>
            <a:r>
              <a:rPr lang="zh-CN" altLang="en-US" sz="4000" b="1" spc="300" dirty="0" smtClean="0">
                <a:solidFill>
                  <a:srgbClr val="0070C0"/>
                </a:solidFill>
                <a:latin typeface="Arial" panose="020B0604020202020204" pitchFamily="34" charset="0"/>
                <a:ea typeface="微软雅黑" panose="020B0503020204020204" pitchFamily="34" charset="-122"/>
                <a:sym typeface="Broadway BT" charset="0"/>
              </a:rPr>
              <a:t>方法与技巧</a:t>
            </a:r>
            <a:endParaRPr lang="zh-CN" altLang="en-US" sz="4000" b="1" spc="300" dirty="0">
              <a:solidFill>
                <a:srgbClr val="0070C0"/>
              </a:solidFill>
              <a:latin typeface="Arial" panose="020B0604020202020204" pitchFamily="34" charset="0"/>
              <a:ea typeface="微软雅黑" panose="020B0503020204020204" pitchFamily="34" charset="-122"/>
              <a:sym typeface="Broadway BT" charset="0"/>
            </a:endParaRPr>
          </a:p>
        </p:txBody>
      </p:sp>
      <p:sp>
        <p:nvSpPr>
          <p:cNvPr id="7" name="33 Rectángulo redondeado"/>
          <p:cNvSpPr/>
          <p:nvPr/>
        </p:nvSpPr>
        <p:spPr bwMode="auto">
          <a:xfrm>
            <a:off x="2397275" y="1622274"/>
            <a:ext cx="3306808" cy="170715"/>
          </a:xfrm>
          <a:prstGeom prst="roundRect">
            <a:avLst>
              <a:gd name="adj" fmla="val 48180"/>
            </a:avLst>
          </a:prstGeom>
          <a:solidFill>
            <a:srgbClr val="353535">
              <a:alpha val="74902"/>
            </a:srgbClr>
          </a:solidFill>
          <a:ln>
            <a:noFill/>
          </a:ln>
          <a:effectLst>
            <a:outerShdw blurRad="38100" dist="38100" dir="8100000" algn="tr" rotWithShape="0">
              <a:prstClr val="black">
                <a:alpha val="70000"/>
              </a:prstClr>
            </a:outerShdw>
          </a:effectLst>
        </p:spPr>
        <p:txBody>
          <a:bodyPr lIns="0" tIns="0" rIns="0" bIns="0" rtlCol="0" anchor="ctr"/>
          <a:lstStyle/>
          <a:p>
            <a:pPr algn="ctr"/>
            <a:endParaRPr lang="es-SV" sz="900"/>
          </a:p>
        </p:txBody>
      </p:sp>
      <p:sp>
        <p:nvSpPr>
          <p:cNvPr id="8" name="34 Rectángulo redondeado"/>
          <p:cNvSpPr/>
          <p:nvPr/>
        </p:nvSpPr>
        <p:spPr bwMode="auto">
          <a:xfrm>
            <a:off x="2397273" y="2302820"/>
            <a:ext cx="3171811" cy="170715"/>
          </a:xfrm>
          <a:prstGeom prst="roundRect">
            <a:avLst>
              <a:gd name="adj" fmla="val 48180"/>
            </a:avLst>
          </a:prstGeom>
          <a:solidFill>
            <a:srgbClr val="353535">
              <a:alpha val="74902"/>
            </a:srgbClr>
          </a:solidFill>
          <a:ln>
            <a:noFill/>
          </a:ln>
          <a:effectLst>
            <a:outerShdw blurRad="38100" dist="38100" dir="8100000" algn="tr" rotWithShape="0">
              <a:prstClr val="black">
                <a:alpha val="70000"/>
              </a:prstClr>
            </a:outerShdw>
          </a:effectLst>
        </p:spPr>
        <p:txBody>
          <a:bodyPr lIns="0" tIns="0" rIns="0" bIns="0" rtlCol="0" anchor="ctr"/>
          <a:lstStyle/>
          <a:p>
            <a:pPr algn="ctr"/>
            <a:endParaRPr lang="es-SV" sz="900"/>
          </a:p>
        </p:txBody>
      </p:sp>
      <p:sp>
        <p:nvSpPr>
          <p:cNvPr id="9" name="35 Rectángulo redondeado"/>
          <p:cNvSpPr/>
          <p:nvPr/>
        </p:nvSpPr>
        <p:spPr bwMode="auto">
          <a:xfrm>
            <a:off x="2397273" y="2983365"/>
            <a:ext cx="3171811" cy="170715"/>
          </a:xfrm>
          <a:prstGeom prst="roundRect">
            <a:avLst>
              <a:gd name="adj" fmla="val 48180"/>
            </a:avLst>
          </a:prstGeom>
          <a:solidFill>
            <a:srgbClr val="353535">
              <a:alpha val="74902"/>
            </a:srgbClr>
          </a:solidFill>
          <a:ln>
            <a:noFill/>
          </a:ln>
          <a:effectLst>
            <a:outerShdw blurRad="38100" dist="38100" dir="8100000" algn="tr" rotWithShape="0">
              <a:prstClr val="black">
                <a:alpha val="70000"/>
              </a:prstClr>
            </a:outerShdw>
          </a:effectLst>
        </p:spPr>
        <p:txBody>
          <a:bodyPr lIns="0" tIns="0" rIns="0" bIns="0" rtlCol="0" anchor="ctr"/>
          <a:lstStyle/>
          <a:p>
            <a:pPr algn="ctr"/>
            <a:endParaRPr lang="es-SV" sz="900"/>
          </a:p>
        </p:txBody>
      </p:sp>
      <p:sp>
        <p:nvSpPr>
          <p:cNvPr id="10" name="36 Rectángulo redondeado"/>
          <p:cNvSpPr/>
          <p:nvPr/>
        </p:nvSpPr>
        <p:spPr bwMode="auto">
          <a:xfrm>
            <a:off x="2397273" y="4344455"/>
            <a:ext cx="3171811" cy="170715"/>
          </a:xfrm>
          <a:prstGeom prst="roundRect">
            <a:avLst>
              <a:gd name="adj" fmla="val 48180"/>
            </a:avLst>
          </a:prstGeom>
          <a:solidFill>
            <a:srgbClr val="353535">
              <a:alpha val="74902"/>
            </a:srgbClr>
          </a:solidFill>
          <a:ln>
            <a:noFill/>
          </a:ln>
          <a:effectLst>
            <a:outerShdw blurRad="38100" dist="38100" dir="8100000" algn="tr" rotWithShape="0">
              <a:prstClr val="black">
                <a:alpha val="70000"/>
              </a:prstClr>
            </a:outerShdw>
          </a:effectLst>
        </p:spPr>
        <p:txBody>
          <a:bodyPr lIns="0" tIns="0" rIns="0" bIns="0" rtlCol="0" anchor="ctr"/>
          <a:lstStyle/>
          <a:p>
            <a:pPr algn="ctr"/>
            <a:endParaRPr lang="es-SV" sz="900"/>
          </a:p>
        </p:txBody>
      </p:sp>
      <p:sp>
        <p:nvSpPr>
          <p:cNvPr id="11" name="37 Rectángulo redondeado"/>
          <p:cNvSpPr/>
          <p:nvPr/>
        </p:nvSpPr>
        <p:spPr bwMode="auto">
          <a:xfrm>
            <a:off x="2397273" y="3663908"/>
            <a:ext cx="3171811" cy="170715"/>
          </a:xfrm>
          <a:prstGeom prst="roundRect">
            <a:avLst>
              <a:gd name="adj" fmla="val 48180"/>
            </a:avLst>
          </a:prstGeom>
          <a:solidFill>
            <a:srgbClr val="353535">
              <a:alpha val="74902"/>
            </a:srgbClr>
          </a:solidFill>
          <a:ln>
            <a:noFill/>
          </a:ln>
          <a:effectLst>
            <a:outerShdw blurRad="38100" dist="38100" dir="8100000" algn="tr" rotWithShape="0">
              <a:prstClr val="black">
                <a:alpha val="70000"/>
              </a:prstClr>
            </a:outerShdw>
          </a:effectLst>
        </p:spPr>
        <p:txBody>
          <a:bodyPr lIns="0" tIns="0" rIns="0" bIns="0" rtlCol="0" anchor="ctr"/>
          <a:lstStyle/>
          <a:p>
            <a:pPr algn="ctr"/>
            <a:endParaRPr lang="es-SV" sz="900"/>
          </a:p>
        </p:txBody>
      </p:sp>
      <p:sp>
        <p:nvSpPr>
          <p:cNvPr id="12" name="38 Rectángulo redondeado"/>
          <p:cNvSpPr/>
          <p:nvPr/>
        </p:nvSpPr>
        <p:spPr bwMode="auto">
          <a:xfrm>
            <a:off x="2397273" y="5024999"/>
            <a:ext cx="3171811" cy="170715"/>
          </a:xfrm>
          <a:prstGeom prst="roundRect">
            <a:avLst>
              <a:gd name="adj" fmla="val 48180"/>
            </a:avLst>
          </a:prstGeom>
          <a:solidFill>
            <a:srgbClr val="353535">
              <a:alpha val="74902"/>
            </a:srgbClr>
          </a:solidFill>
          <a:ln>
            <a:noFill/>
          </a:ln>
          <a:effectLst>
            <a:outerShdw blurRad="38100" dist="38100" dir="8100000" algn="tr" rotWithShape="0">
              <a:prstClr val="black">
                <a:alpha val="70000"/>
              </a:prstClr>
            </a:outerShdw>
          </a:effectLst>
        </p:spPr>
        <p:txBody>
          <a:bodyPr lIns="0" tIns="0" rIns="0" bIns="0" rtlCol="0" anchor="ctr"/>
          <a:lstStyle/>
          <a:p>
            <a:pPr algn="ctr"/>
            <a:endParaRPr lang="es-SV" sz="900"/>
          </a:p>
        </p:txBody>
      </p:sp>
      <p:sp>
        <p:nvSpPr>
          <p:cNvPr id="13" name="39 Rectángulo redondeado"/>
          <p:cNvSpPr/>
          <p:nvPr/>
        </p:nvSpPr>
        <p:spPr bwMode="auto">
          <a:xfrm>
            <a:off x="2397273" y="5705544"/>
            <a:ext cx="3171811" cy="170715"/>
          </a:xfrm>
          <a:prstGeom prst="roundRect">
            <a:avLst>
              <a:gd name="adj" fmla="val 48180"/>
            </a:avLst>
          </a:prstGeom>
          <a:solidFill>
            <a:srgbClr val="353535">
              <a:alpha val="74902"/>
            </a:srgbClr>
          </a:solidFill>
          <a:ln>
            <a:noFill/>
          </a:ln>
          <a:effectLst>
            <a:outerShdw blurRad="38100" dist="38100" dir="8100000" algn="tr" rotWithShape="0">
              <a:prstClr val="black">
                <a:alpha val="70000"/>
              </a:prstClr>
            </a:outerShdw>
          </a:effectLst>
        </p:spPr>
        <p:txBody>
          <a:bodyPr lIns="0" tIns="0" rIns="0" bIns="0" rtlCol="0" anchor="ctr"/>
          <a:lstStyle/>
          <a:p>
            <a:pPr algn="ctr"/>
            <a:endParaRPr lang="es-SV" sz="900"/>
          </a:p>
        </p:txBody>
      </p:sp>
      <p:sp>
        <p:nvSpPr>
          <p:cNvPr id="14" name="40 Rectángulo redondeado"/>
          <p:cNvSpPr/>
          <p:nvPr/>
        </p:nvSpPr>
        <p:spPr bwMode="auto">
          <a:xfrm>
            <a:off x="2397275" y="6386087"/>
            <a:ext cx="3306808" cy="170716"/>
          </a:xfrm>
          <a:prstGeom prst="roundRect">
            <a:avLst>
              <a:gd name="adj" fmla="val 48180"/>
            </a:avLst>
          </a:prstGeom>
          <a:solidFill>
            <a:srgbClr val="353535">
              <a:alpha val="74902"/>
            </a:srgbClr>
          </a:solidFill>
          <a:ln>
            <a:noFill/>
          </a:ln>
          <a:effectLst>
            <a:outerShdw blurRad="38100" dist="38100" dir="8100000" algn="tr" rotWithShape="0">
              <a:prstClr val="black">
                <a:alpha val="70000"/>
              </a:prstClr>
            </a:outerShdw>
          </a:effectLst>
        </p:spPr>
        <p:txBody>
          <a:bodyPr lIns="0" tIns="0" rIns="0" bIns="0" rtlCol="0" anchor="ctr"/>
          <a:lstStyle/>
          <a:p>
            <a:pPr algn="ctr"/>
            <a:endParaRPr lang="es-SV" sz="900"/>
          </a:p>
        </p:txBody>
      </p:sp>
      <p:grpSp>
        <p:nvGrpSpPr>
          <p:cNvPr id="15" name="41 Grupo"/>
          <p:cNvGrpSpPr>
            <a:grpSpLocks noChangeAspect="1"/>
          </p:cNvGrpSpPr>
          <p:nvPr/>
        </p:nvGrpSpPr>
        <p:grpSpPr>
          <a:xfrm>
            <a:off x="2017046" y="5705544"/>
            <a:ext cx="851328" cy="851259"/>
            <a:chOff x="14127161" y="2693328"/>
            <a:chExt cx="3173557" cy="3173306"/>
          </a:xfrm>
        </p:grpSpPr>
        <p:sp>
          <p:nvSpPr>
            <p:cNvPr id="16" name="42 Elipse"/>
            <p:cNvSpPr>
              <a:spLocks noChangeAspect="1"/>
            </p:cNvSpPr>
            <p:nvPr/>
          </p:nvSpPr>
          <p:spPr>
            <a:xfrm>
              <a:off x="14127161" y="2693328"/>
              <a:ext cx="3173557" cy="3173306"/>
            </a:xfrm>
            <a:prstGeom prst="ellipse">
              <a:avLst/>
            </a:prstGeom>
            <a:solidFill>
              <a:schemeClr val="accent4"/>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2700">
                <a:solidFill>
                  <a:schemeClr val="tx1">
                    <a:lumMod val="85000"/>
                    <a:lumOff val="15000"/>
                  </a:schemeClr>
                </a:solidFill>
                <a:latin typeface="Impact" panose="020B0806030902050204" pitchFamily="34" charset="0"/>
                <a:ea typeface="Open Sans Extrabold" panose="020B0906030804020204" pitchFamily="34" charset="0"/>
                <a:cs typeface="Open Sans Extrabold" panose="020B0906030804020204" pitchFamily="34" charset="0"/>
              </a:endParaRPr>
            </a:p>
          </p:txBody>
        </p:sp>
        <p:sp>
          <p:nvSpPr>
            <p:cNvPr id="17" name="43 Elipse"/>
            <p:cNvSpPr/>
            <p:nvPr/>
          </p:nvSpPr>
          <p:spPr>
            <a:xfrm>
              <a:off x="14433690" y="2999833"/>
              <a:ext cx="2560497" cy="256029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2700" b="1" dirty="0">
                  <a:solidFill>
                    <a:schemeClr val="tx1">
                      <a:lumMod val="85000"/>
                      <a:lumOff val="15000"/>
                    </a:schemeClr>
                  </a:solidFill>
                  <a:latin typeface="Impact" panose="020B0806030902050204" pitchFamily="34" charset="0"/>
                  <a:ea typeface="Open Sans Extrabold" panose="020B0906030804020204" pitchFamily="34" charset="0"/>
                  <a:cs typeface="Open Sans Extrabold" panose="020B0906030804020204" pitchFamily="34" charset="0"/>
                </a:rPr>
                <a:t>01</a:t>
              </a:r>
            </a:p>
          </p:txBody>
        </p:sp>
      </p:grpSp>
      <p:grpSp>
        <p:nvGrpSpPr>
          <p:cNvPr id="18" name="44 Grupo"/>
          <p:cNvGrpSpPr>
            <a:grpSpLocks noChangeAspect="1"/>
          </p:cNvGrpSpPr>
          <p:nvPr/>
        </p:nvGrpSpPr>
        <p:grpSpPr>
          <a:xfrm>
            <a:off x="5092702" y="5025000"/>
            <a:ext cx="851328" cy="851259"/>
            <a:chOff x="14127161" y="2693328"/>
            <a:chExt cx="3173557" cy="3173306"/>
          </a:xfrm>
        </p:grpSpPr>
        <p:sp>
          <p:nvSpPr>
            <p:cNvPr id="19" name="45 Elipse"/>
            <p:cNvSpPr>
              <a:spLocks noChangeAspect="1"/>
            </p:cNvSpPr>
            <p:nvPr/>
          </p:nvSpPr>
          <p:spPr>
            <a:xfrm>
              <a:off x="14127161" y="2693328"/>
              <a:ext cx="3173557" cy="3173306"/>
            </a:xfrm>
            <a:prstGeom prst="ellipse">
              <a:avLst/>
            </a:prstGeom>
            <a:solidFill>
              <a:schemeClr val="accent1"/>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2700">
                <a:solidFill>
                  <a:schemeClr val="tx1">
                    <a:lumMod val="85000"/>
                    <a:lumOff val="15000"/>
                  </a:schemeClr>
                </a:solidFill>
                <a:latin typeface="Impact" panose="020B0806030902050204" pitchFamily="34" charset="0"/>
                <a:ea typeface="Open Sans Extrabold" panose="020B0906030804020204" pitchFamily="34" charset="0"/>
                <a:cs typeface="Open Sans Extrabold" panose="020B0906030804020204" pitchFamily="34" charset="0"/>
              </a:endParaRPr>
            </a:p>
          </p:txBody>
        </p:sp>
        <p:sp>
          <p:nvSpPr>
            <p:cNvPr id="20" name="46 Elipse"/>
            <p:cNvSpPr/>
            <p:nvPr/>
          </p:nvSpPr>
          <p:spPr>
            <a:xfrm>
              <a:off x="14433690" y="2999833"/>
              <a:ext cx="2560497" cy="256029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2700" b="1" dirty="0">
                  <a:solidFill>
                    <a:schemeClr val="tx1">
                      <a:lumMod val="85000"/>
                      <a:lumOff val="15000"/>
                    </a:schemeClr>
                  </a:solidFill>
                  <a:latin typeface="Impact" panose="020B0806030902050204" pitchFamily="34" charset="0"/>
                  <a:ea typeface="Open Sans Extrabold" panose="020B0906030804020204" pitchFamily="34" charset="0"/>
                  <a:cs typeface="Open Sans Extrabold" panose="020B0906030804020204" pitchFamily="34" charset="0"/>
                </a:rPr>
                <a:t>02</a:t>
              </a:r>
            </a:p>
          </p:txBody>
        </p:sp>
      </p:grpSp>
      <p:grpSp>
        <p:nvGrpSpPr>
          <p:cNvPr id="21" name="47 Grupo"/>
          <p:cNvGrpSpPr>
            <a:grpSpLocks noChangeAspect="1"/>
          </p:cNvGrpSpPr>
          <p:nvPr/>
        </p:nvGrpSpPr>
        <p:grpSpPr>
          <a:xfrm>
            <a:off x="2026801" y="4344455"/>
            <a:ext cx="851328" cy="851259"/>
            <a:chOff x="14127161" y="2693328"/>
            <a:chExt cx="3173557" cy="3173306"/>
          </a:xfrm>
        </p:grpSpPr>
        <p:sp>
          <p:nvSpPr>
            <p:cNvPr id="22" name="48 Elipse"/>
            <p:cNvSpPr>
              <a:spLocks noChangeAspect="1"/>
            </p:cNvSpPr>
            <p:nvPr/>
          </p:nvSpPr>
          <p:spPr>
            <a:xfrm>
              <a:off x="14127161" y="2693328"/>
              <a:ext cx="3173557" cy="3173306"/>
            </a:xfrm>
            <a:prstGeom prst="ellipse">
              <a:avLst/>
            </a:prstGeom>
            <a:solidFill>
              <a:schemeClr val="accent2"/>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2700">
                <a:solidFill>
                  <a:schemeClr val="tx1">
                    <a:lumMod val="85000"/>
                    <a:lumOff val="15000"/>
                  </a:schemeClr>
                </a:solidFill>
                <a:latin typeface="Impact" panose="020B0806030902050204" pitchFamily="34" charset="0"/>
                <a:ea typeface="Open Sans Extrabold" panose="020B0906030804020204" pitchFamily="34" charset="0"/>
                <a:cs typeface="Open Sans Extrabold" panose="020B0906030804020204" pitchFamily="34" charset="0"/>
              </a:endParaRPr>
            </a:p>
          </p:txBody>
        </p:sp>
        <p:sp>
          <p:nvSpPr>
            <p:cNvPr id="23" name="49 Elipse"/>
            <p:cNvSpPr/>
            <p:nvPr/>
          </p:nvSpPr>
          <p:spPr>
            <a:xfrm>
              <a:off x="14433690" y="2999833"/>
              <a:ext cx="2560497" cy="256029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2700" b="1" dirty="0">
                  <a:solidFill>
                    <a:schemeClr val="tx1">
                      <a:lumMod val="85000"/>
                      <a:lumOff val="15000"/>
                    </a:schemeClr>
                  </a:solidFill>
                  <a:latin typeface="Impact" panose="020B0806030902050204" pitchFamily="34" charset="0"/>
                  <a:ea typeface="Open Sans Extrabold" panose="020B0906030804020204" pitchFamily="34" charset="0"/>
                  <a:cs typeface="Open Sans Extrabold" panose="020B0906030804020204" pitchFamily="34" charset="0"/>
                </a:rPr>
                <a:t>03</a:t>
              </a:r>
            </a:p>
          </p:txBody>
        </p:sp>
      </p:grpSp>
      <p:grpSp>
        <p:nvGrpSpPr>
          <p:cNvPr id="24" name="50 Grupo"/>
          <p:cNvGrpSpPr>
            <a:grpSpLocks noChangeAspect="1"/>
          </p:cNvGrpSpPr>
          <p:nvPr/>
        </p:nvGrpSpPr>
        <p:grpSpPr>
          <a:xfrm>
            <a:off x="5092702" y="3663910"/>
            <a:ext cx="851328" cy="851259"/>
            <a:chOff x="14127161" y="2693328"/>
            <a:chExt cx="3173557" cy="3173306"/>
          </a:xfrm>
        </p:grpSpPr>
        <p:sp>
          <p:nvSpPr>
            <p:cNvPr id="25" name="51 Elipse"/>
            <p:cNvSpPr>
              <a:spLocks noChangeAspect="1"/>
            </p:cNvSpPr>
            <p:nvPr/>
          </p:nvSpPr>
          <p:spPr>
            <a:xfrm>
              <a:off x="14127161" y="2693328"/>
              <a:ext cx="3173557" cy="3173306"/>
            </a:xfrm>
            <a:prstGeom prst="ellipse">
              <a:avLst/>
            </a:prstGeom>
            <a:solidFill>
              <a:schemeClr val="accent3"/>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2700">
                <a:solidFill>
                  <a:schemeClr val="tx1">
                    <a:lumMod val="85000"/>
                    <a:lumOff val="15000"/>
                  </a:schemeClr>
                </a:solidFill>
                <a:latin typeface="Impact" panose="020B0806030902050204" pitchFamily="34" charset="0"/>
                <a:ea typeface="Open Sans Extrabold" panose="020B0906030804020204" pitchFamily="34" charset="0"/>
                <a:cs typeface="Open Sans Extrabold" panose="020B0906030804020204" pitchFamily="34" charset="0"/>
              </a:endParaRPr>
            </a:p>
          </p:txBody>
        </p:sp>
        <p:sp>
          <p:nvSpPr>
            <p:cNvPr id="26" name="52 Elipse"/>
            <p:cNvSpPr/>
            <p:nvPr/>
          </p:nvSpPr>
          <p:spPr>
            <a:xfrm>
              <a:off x="14433690" y="2999833"/>
              <a:ext cx="2560497" cy="256029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2700" b="1" dirty="0">
                  <a:solidFill>
                    <a:schemeClr val="tx1">
                      <a:lumMod val="85000"/>
                      <a:lumOff val="15000"/>
                    </a:schemeClr>
                  </a:solidFill>
                  <a:latin typeface="Impact" panose="020B0806030902050204" pitchFamily="34" charset="0"/>
                  <a:ea typeface="Open Sans Extrabold" panose="020B0906030804020204" pitchFamily="34" charset="0"/>
                  <a:cs typeface="Open Sans Extrabold" panose="020B0906030804020204" pitchFamily="34" charset="0"/>
                </a:rPr>
                <a:t>04</a:t>
              </a:r>
            </a:p>
          </p:txBody>
        </p:sp>
      </p:grpSp>
      <p:grpSp>
        <p:nvGrpSpPr>
          <p:cNvPr id="27" name="53 Grupo"/>
          <p:cNvGrpSpPr>
            <a:grpSpLocks noChangeAspect="1"/>
          </p:cNvGrpSpPr>
          <p:nvPr/>
        </p:nvGrpSpPr>
        <p:grpSpPr>
          <a:xfrm>
            <a:off x="2014103" y="2983365"/>
            <a:ext cx="851328" cy="851259"/>
            <a:chOff x="14127161" y="2693328"/>
            <a:chExt cx="3173557" cy="3173306"/>
          </a:xfrm>
        </p:grpSpPr>
        <p:sp>
          <p:nvSpPr>
            <p:cNvPr id="28" name="54 Elipse"/>
            <p:cNvSpPr>
              <a:spLocks noChangeAspect="1"/>
            </p:cNvSpPr>
            <p:nvPr/>
          </p:nvSpPr>
          <p:spPr>
            <a:xfrm>
              <a:off x="14127161" y="2693328"/>
              <a:ext cx="3173557" cy="3173306"/>
            </a:xfrm>
            <a:prstGeom prst="ellipse">
              <a:avLst/>
            </a:prstGeom>
            <a:solidFill>
              <a:schemeClr val="accent5"/>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2700">
                <a:solidFill>
                  <a:schemeClr val="tx1">
                    <a:lumMod val="85000"/>
                    <a:lumOff val="15000"/>
                  </a:schemeClr>
                </a:solidFill>
                <a:latin typeface="Impact" panose="020B0806030902050204" pitchFamily="34" charset="0"/>
                <a:ea typeface="Open Sans Extrabold" panose="020B0906030804020204" pitchFamily="34" charset="0"/>
                <a:cs typeface="Open Sans Extrabold" panose="020B0906030804020204" pitchFamily="34" charset="0"/>
              </a:endParaRPr>
            </a:p>
          </p:txBody>
        </p:sp>
        <p:sp>
          <p:nvSpPr>
            <p:cNvPr id="29" name="55 Elipse"/>
            <p:cNvSpPr/>
            <p:nvPr/>
          </p:nvSpPr>
          <p:spPr>
            <a:xfrm>
              <a:off x="14433690" y="2999833"/>
              <a:ext cx="2560497" cy="256029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2700" b="1" dirty="0">
                  <a:solidFill>
                    <a:schemeClr val="tx1">
                      <a:lumMod val="85000"/>
                      <a:lumOff val="15000"/>
                    </a:schemeClr>
                  </a:solidFill>
                  <a:latin typeface="Impact" panose="020B0806030902050204" pitchFamily="34" charset="0"/>
                  <a:ea typeface="Open Sans Extrabold" panose="020B0906030804020204" pitchFamily="34" charset="0"/>
                  <a:cs typeface="Open Sans Extrabold" panose="020B0906030804020204" pitchFamily="34" charset="0"/>
                </a:rPr>
                <a:t>05</a:t>
              </a:r>
            </a:p>
          </p:txBody>
        </p:sp>
      </p:grpSp>
      <p:grpSp>
        <p:nvGrpSpPr>
          <p:cNvPr id="30" name="56 Grupo"/>
          <p:cNvGrpSpPr>
            <a:grpSpLocks noChangeAspect="1"/>
          </p:cNvGrpSpPr>
          <p:nvPr/>
        </p:nvGrpSpPr>
        <p:grpSpPr>
          <a:xfrm>
            <a:off x="5100257" y="2302820"/>
            <a:ext cx="851328" cy="851259"/>
            <a:chOff x="14127161" y="2693328"/>
            <a:chExt cx="3173557" cy="3173306"/>
          </a:xfrm>
        </p:grpSpPr>
        <p:sp>
          <p:nvSpPr>
            <p:cNvPr id="31" name="57 Elipse"/>
            <p:cNvSpPr>
              <a:spLocks noChangeAspect="1"/>
            </p:cNvSpPr>
            <p:nvPr/>
          </p:nvSpPr>
          <p:spPr>
            <a:xfrm>
              <a:off x="14127161" y="2693328"/>
              <a:ext cx="3173557" cy="3173306"/>
            </a:xfrm>
            <a:prstGeom prst="ellipse">
              <a:avLst/>
            </a:prstGeom>
            <a:solidFill>
              <a:schemeClr val="accent2"/>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2700">
                <a:solidFill>
                  <a:schemeClr val="tx1">
                    <a:lumMod val="85000"/>
                    <a:lumOff val="15000"/>
                  </a:schemeClr>
                </a:solidFill>
                <a:latin typeface="Impact" panose="020B0806030902050204" pitchFamily="34" charset="0"/>
                <a:ea typeface="Open Sans Extrabold" panose="020B0906030804020204" pitchFamily="34" charset="0"/>
                <a:cs typeface="Open Sans Extrabold" panose="020B0906030804020204" pitchFamily="34" charset="0"/>
              </a:endParaRPr>
            </a:p>
          </p:txBody>
        </p:sp>
        <p:sp>
          <p:nvSpPr>
            <p:cNvPr id="32" name="58 Elipse"/>
            <p:cNvSpPr/>
            <p:nvPr/>
          </p:nvSpPr>
          <p:spPr>
            <a:xfrm>
              <a:off x="14433690" y="2999833"/>
              <a:ext cx="2560497" cy="256029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2700" b="1" dirty="0">
                  <a:solidFill>
                    <a:schemeClr val="tx1">
                      <a:lumMod val="85000"/>
                      <a:lumOff val="15000"/>
                    </a:schemeClr>
                  </a:solidFill>
                  <a:latin typeface="Impact" panose="020B0806030902050204" pitchFamily="34" charset="0"/>
                  <a:ea typeface="Open Sans Extrabold" panose="020B0906030804020204" pitchFamily="34" charset="0"/>
                  <a:cs typeface="Open Sans Extrabold" panose="020B0906030804020204" pitchFamily="34" charset="0"/>
                </a:rPr>
                <a:t>06</a:t>
              </a:r>
            </a:p>
          </p:txBody>
        </p:sp>
      </p:grpSp>
      <p:grpSp>
        <p:nvGrpSpPr>
          <p:cNvPr id="33" name="59 Grupo"/>
          <p:cNvGrpSpPr>
            <a:grpSpLocks noChangeAspect="1"/>
          </p:cNvGrpSpPr>
          <p:nvPr/>
        </p:nvGrpSpPr>
        <p:grpSpPr>
          <a:xfrm>
            <a:off x="2014103" y="1622275"/>
            <a:ext cx="851328" cy="851259"/>
            <a:chOff x="14127161" y="2693328"/>
            <a:chExt cx="3173557" cy="3173306"/>
          </a:xfrm>
        </p:grpSpPr>
        <p:sp>
          <p:nvSpPr>
            <p:cNvPr id="34" name="60 Elipse"/>
            <p:cNvSpPr>
              <a:spLocks noChangeAspect="1"/>
            </p:cNvSpPr>
            <p:nvPr/>
          </p:nvSpPr>
          <p:spPr>
            <a:xfrm>
              <a:off x="14127161" y="2693328"/>
              <a:ext cx="3173557" cy="3173306"/>
            </a:xfrm>
            <a:prstGeom prst="ellipse">
              <a:avLst/>
            </a:prstGeom>
            <a:solidFill>
              <a:schemeClr val="accent4"/>
            </a:solidFill>
            <a:ln w="3175" cap="rnd" cmpd="sng">
              <a:noFill/>
              <a:bevel/>
            </a:ln>
            <a:effectLst>
              <a:outerShdw blurRad="63500" sx="102000" sy="102000" algn="ctr" rotWithShape="0">
                <a:prstClr val="black">
                  <a:alpha val="40000"/>
                </a:prstClr>
              </a:outerShdw>
            </a:effectLst>
            <a:scene3d>
              <a:camera prst="orthographicFront"/>
              <a:lightRig rig="contrasting" dir="t"/>
            </a:scene3d>
            <a:sp3d prstMaterial="metal">
              <a:bevelT w="0" h="2540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91364" tIns="45684" rIns="91364" bIns="45684" rtlCol="0" anchor="ctr"/>
            <a:lstStyle/>
            <a:p>
              <a:pPr algn="ctr"/>
              <a:endParaRPr lang="es-MX" sz="2700">
                <a:solidFill>
                  <a:schemeClr val="tx1">
                    <a:lumMod val="85000"/>
                    <a:lumOff val="15000"/>
                  </a:schemeClr>
                </a:solidFill>
                <a:latin typeface="Impact" panose="020B0806030902050204" pitchFamily="34" charset="0"/>
                <a:ea typeface="Open Sans Extrabold" panose="020B0906030804020204" pitchFamily="34" charset="0"/>
                <a:cs typeface="Open Sans Extrabold" panose="020B0906030804020204" pitchFamily="34" charset="0"/>
              </a:endParaRPr>
            </a:p>
          </p:txBody>
        </p:sp>
        <p:sp>
          <p:nvSpPr>
            <p:cNvPr id="35" name="61 Elipse"/>
            <p:cNvSpPr/>
            <p:nvPr/>
          </p:nvSpPr>
          <p:spPr>
            <a:xfrm>
              <a:off x="14433690" y="2999833"/>
              <a:ext cx="2560497" cy="2560296"/>
            </a:xfrm>
            <a:prstGeom prst="ellipse">
              <a:avLst/>
            </a:prstGeom>
            <a:solidFill>
              <a:schemeClr val="bg1"/>
            </a:solidFill>
            <a:ln w="19050">
              <a:noFill/>
            </a:ln>
            <a:effectLst>
              <a:outerShdw blurRad="469900" dist="203200" dir="7800000" sx="102000" sy="102000" algn="tr" rotWithShape="0">
                <a:prstClr val="black">
                  <a:alpha val="60000"/>
                </a:prstClr>
              </a:outerShdw>
            </a:effectLst>
            <a:scene3d>
              <a:camera prst="orthographicFront">
                <a:rot lat="0" lon="0" rev="0"/>
              </a:camera>
              <a:lightRig rig="soft" dir="t">
                <a:rot lat="0" lon="0" rev="21594000"/>
              </a:lightRig>
            </a:scene3d>
            <a:sp3d extrusionH="69850">
              <a:bevelT w="38100" h="95250"/>
              <a:bevelB w="0" h="0"/>
              <a:extrusionClr>
                <a:schemeClr val="bg1"/>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lIns="0" tIns="45684" rIns="0" bIns="45684" rtlCol="0" anchor="ctr"/>
            <a:lstStyle/>
            <a:p>
              <a:pPr algn="ctr"/>
              <a:r>
                <a:rPr lang="es-MX" sz="2700" b="1" dirty="0">
                  <a:solidFill>
                    <a:schemeClr val="tx1">
                      <a:lumMod val="85000"/>
                      <a:lumOff val="15000"/>
                    </a:schemeClr>
                  </a:solidFill>
                  <a:latin typeface="Impact" panose="020B0806030902050204" pitchFamily="34" charset="0"/>
                  <a:ea typeface="Open Sans Extrabold" panose="020B0906030804020204" pitchFamily="34" charset="0"/>
                  <a:cs typeface="Open Sans Extrabold" panose="020B0906030804020204" pitchFamily="34" charset="0"/>
                </a:rPr>
                <a:t>07</a:t>
              </a:r>
            </a:p>
          </p:txBody>
        </p:sp>
      </p:grpSp>
      <p:grpSp>
        <p:nvGrpSpPr>
          <p:cNvPr id="36" name="Group 4"/>
          <p:cNvGrpSpPr>
            <a:grpSpLocks noChangeAspect="1"/>
          </p:cNvGrpSpPr>
          <p:nvPr/>
        </p:nvGrpSpPr>
        <p:grpSpPr bwMode="auto">
          <a:xfrm>
            <a:off x="2986101" y="4648157"/>
            <a:ext cx="167705" cy="243852"/>
            <a:chOff x="14052" y="2464"/>
            <a:chExt cx="1099" cy="1598"/>
          </a:xfrm>
          <a:solidFill>
            <a:schemeClr val="tx2">
              <a:lumMod val="90000"/>
              <a:lumOff val="10000"/>
            </a:schemeClr>
          </a:solidFill>
        </p:grpSpPr>
        <p:sp>
          <p:nvSpPr>
            <p:cNvPr id="37" name="Freeform 6"/>
            <p:cNvSpPr>
              <a:spLocks noEditPoints="1"/>
            </p:cNvSpPr>
            <p:nvPr/>
          </p:nvSpPr>
          <p:spPr bwMode="auto">
            <a:xfrm>
              <a:off x="14052" y="2464"/>
              <a:ext cx="1099" cy="1598"/>
            </a:xfrm>
            <a:custGeom>
              <a:avLst/>
              <a:gdLst>
                <a:gd name="T0" fmla="*/ 934 w 2198"/>
                <a:gd name="T1" fmla="*/ 2932 h 3195"/>
                <a:gd name="T2" fmla="*/ 1014 w 2198"/>
                <a:gd name="T3" fmla="*/ 2988 h 3195"/>
                <a:gd name="T4" fmla="*/ 1127 w 2198"/>
                <a:gd name="T5" fmla="*/ 2995 h 3195"/>
                <a:gd name="T6" fmla="*/ 1215 w 2198"/>
                <a:gd name="T7" fmla="*/ 2979 h 3195"/>
                <a:gd name="T8" fmla="*/ 1278 w 2198"/>
                <a:gd name="T9" fmla="*/ 2915 h 3195"/>
                <a:gd name="T10" fmla="*/ 1420 w 2198"/>
                <a:gd name="T11" fmla="*/ 2506 h 3195"/>
                <a:gd name="T12" fmla="*/ 816 w 2198"/>
                <a:gd name="T13" fmla="*/ 2631 h 3195"/>
                <a:gd name="T14" fmla="*/ 862 w 2198"/>
                <a:gd name="T15" fmla="*/ 2775 h 3195"/>
                <a:gd name="T16" fmla="*/ 1394 w 2198"/>
                <a:gd name="T17" fmla="*/ 2594 h 3195"/>
                <a:gd name="T18" fmla="*/ 734 w 2198"/>
                <a:gd name="T19" fmla="*/ 2362 h 3195"/>
                <a:gd name="T20" fmla="*/ 1469 w 2198"/>
                <a:gd name="T21" fmla="*/ 2350 h 3195"/>
                <a:gd name="T22" fmla="*/ 1026 w 2198"/>
                <a:gd name="T23" fmla="*/ 203 h 3195"/>
                <a:gd name="T24" fmla="*/ 749 w 2198"/>
                <a:gd name="T25" fmla="*/ 271 h 3195"/>
                <a:gd name="T26" fmla="*/ 514 w 2198"/>
                <a:gd name="T27" fmla="*/ 417 h 3195"/>
                <a:gd name="T28" fmla="*/ 335 w 2198"/>
                <a:gd name="T29" fmla="*/ 625 h 3195"/>
                <a:gd name="T30" fmla="*/ 226 w 2198"/>
                <a:gd name="T31" fmla="*/ 882 h 3195"/>
                <a:gd name="T32" fmla="*/ 202 w 2198"/>
                <a:gd name="T33" fmla="*/ 1150 h 3195"/>
                <a:gd name="T34" fmla="*/ 261 w 2198"/>
                <a:gd name="T35" fmla="*/ 1368 h 3195"/>
                <a:gd name="T36" fmla="*/ 369 w 2198"/>
                <a:gd name="T37" fmla="*/ 1600 h 3195"/>
                <a:gd name="T38" fmla="*/ 524 w 2198"/>
                <a:gd name="T39" fmla="*/ 1882 h 3195"/>
                <a:gd name="T40" fmla="*/ 1619 w 2198"/>
                <a:gd name="T41" fmla="*/ 1989 h 3195"/>
                <a:gd name="T42" fmla="*/ 1798 w 2198"/>
                <a:gd name="T43" fmla="*/ 1658 h 3195"/>
                <a:gd name="T44" fmla="*/ 1915 w 2198"/>
                <a:gd name="T45" fmla="*/ 1425 h 3195"/>
                <a:gd name="T46" fmla="*/ 1987 w 2198"/>
                <a:gd name="T47" fmla="*/ 1202 h 3195"/>
                <a:gd name="T48" fmla="*/ 1986 w 2198"/>
                <a:gd name="T49" fmla="*/ 953 h 3195"/>
                <a:gd name="T50" fmla="*/ 1898 w 2198"/>
                <a:gd name="T51" fmla="*/ 685 h 3195"/>
                <a:gd name="T52" fmla="*/ 1735 w 2198"/>
                <a:gd name="T53" fmla="*/ 464 h 3195"/>
                <a:gd name="T54" fmla="*/ 1512 w 2198"/>
                <a:gd name="T55" fmla="*/ 300 h 3195"/>
                <a:gd name="T56" fmla="*/ 1245 w 2198"/>
                <a:gd name="T57" fmla="*/ 211 h 3195"/>
                <a:gd name="T58" fmla="*/ 1181 w 2198"/>
                <a:gd name="T59" fmla="*/ 3 h 3195"/>
                <a:gd name="T60" fmla="*/ 1491 w 2198"/>
                <a:gd name="T61" fmla="*/ 72 h 3195"/>
                <a:gd name="T62" fmla="*/ 1761 w 2198"/>
                <a:gd name="T63" fmla="*/ 221 h 3195"/>
                <a:gd name="T64" fmla="*/ 1977 w 2198"/>
                <a:gd name="T65" fmla="*/ 437 h 3195"/>
                <a:gd name="T66" fmla="*/ 2126 w 2198"/>
                <a:gd name="T67" fmla="*/ 707 h 3195"/>
                <a:gd name="T68" fmla="*/ 2195 w 2198"/>
                <a:gd name="T69" fmla="*/ 1016 h 3195"/>
                <a:gd name="T70" fmla="*/ 2170 w 2198"/>
                <a:gd name="T71" fmla="*/ 1300 h 3195"/>
                <a:gd name="T72" fmla="*/ 2066 w 2198"/>
                <a:gd name="T73" fmla="*/ 1574 h 3195"/>
                <a:gd name="T74" fmla="*/ 1923 w 2198"/>
                <a:gd name="T75" fmla="*/ 1846 h 3195"/>
                <a:gd name="T76" fmla="*/ 1779 w 2198"/>
                <a:gd name="T77" fmla="*/ 2112 h 3195"/>
                <a:gd name="T78" fmla="*/ 1673 w 2198"/>
                <a:gd name="T79" fmla="*/ 2370 h 3195"/>
                <a:gd name="T80" fmla="*/ 1597 w 2198"/>
                <a:gd name="T81" fmla="*/ 2611 h 3195"/>
                <a:gd name="T82" fmla="*/ 1536 w 2198"/>
                <a:gd name="T83" fmla="*/ 2815 h 3195"/>
                <a:gd name="T84" fmla="*/ 1472 w 2198"/>
                <a:gd name="T85" fmla="*/ 2977 h 3195"/>
                <a:gd name="T86" fmla="*/ 1390 w 2198"/>
                <a:gd name="T87" fmla="*/ 3096 h 3195"/>
                <a:gd name="T88" fmla="*/ 1271 w 2198"/>
                <a:gd name="T89" fmla="*/ 3170 h 3195"/>
                <a:gd name="T90" fmla="*/ 1099 w 2198"/>
                <a:gd name="T91" fmla="*/ 3195 h 3195"/>
                <a:gd name="T92" fmla="*/ 924 w 2198"/>
                <a:gd name="T93" fmla="*/ 3168 h 3195"/>
                <a:gd name="T94" fmla="*/ 803 w 2198"/>
                <a:gd name="T95" fmla="*/ 3088 h 3195"/>
                <a:gd name="T96" fmla="*/ 719 w 2198"/>
                <a:gd name="T97" fmla="*/ 2958 h 3195"/>
                <a:gd name="T98" fmla="*/ 653 w 2198"/>
                <a:gd name="T99" fmla="*/ 2782 h 3195"/>
                <a:gd name="T100" fmla="*/ 588 w 2198"/>
                <a:gd name="T101" fmla="*/ 2562 h 3195"/>
                <a:gd name="T102" fmla="*/ 503 w 2198"/>
                <a:gd name="T103" fmla="*/ 2302 h 3195"/>
                <a:gd name="T104" fmla="*/ 377 w 2198"/>
                <a:gd name="T105" fmla="*/ 2030 h 3195"/>
                <a:gd name="T106" fmla="*/ 221 w 2198"/>
                <a:gd name="T107" fmla="*/ 1746 h 3195"/>
                <a:gd name="T108" fmla="*/ 81 w 2198"/>
                <a:gd name="T109" fmla="*/ 1457 h 3195"/>
                <a:gd name="T110" fmla="*/ 4 w 2198"/>
                <a:gd name="T111" fmla="*/ 1169 h 3195"/>
                <a:gd name="T112" fmla="*/ 27 w 2198"/>
                <a:gd name="T113" fmla="*/ 858 h 3195"/>
                <a:gd name="T114" fmla="*/ 137 w 2198"/>
                <a:gd name="T115" fmla="*/ 566 h 3195"/>
                <a:gd name="T116" fmla="*/ 322 w 2198"/>
                <a:gd name="T117" fmla="*/ 322 h 3195"/>
                <a:gd name="T118" fmla="*/ 567 w 2198"/>
                <a:gd name="T119" fmla="*/ 137 h 3195"/>
                <a:gd name="T120" fmla="*/ 858 w 2198"/>
                <a:gd name="T121" fmla="*/ 27 h 3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98" h="3195">
                  <a:moveTo>
                    <a:pt x="1323" y="2818"/>
                  </a:moveTo>
                  <a:lnTo>
                    <a:pt x="899" y="2871"/>
                  </a:lnTo>
                  <a:lnTo>
                    <a:pt x="917" y="2904"/>
                  </a:lnTo>
                  <a:lnTo>
                    <a:pt x="934" y="2932"/>
                  </a:lnTo>
                  <a:lnTo>
                    <a:pt x="951" y="2953"/>
                  </a:lnTo>
                  <a:lnTo>
                    <a:pt x="971" y="2970"/>
                  </a:lnTo>
                  <a:lnTo>
                    <a:pt x="991" y="2981"/>
                  </a:lnTo>
                  <a:lnTo>
                    <a:pt x="1014" y="2988"/>
                  </a:lnTo>
                  <a:lnTo>
                    <a:pt x="1039" y="2993"/>
                  </a:lnTo>
                  <a:lnTo>
                    <a:pt x="1067" y="2995"/>
                  </a:lnTo>
                  <a:lnTo>
                    <a:pt x="1099" y="2995"/>
                  </a:lnTo>
                  <a:lnTo>
                    <a:pt x="1127" y="2995"/>
                  </a:lnTo>
                  <a:lnTo>
                    <a:pt x="1153" y="2994"/>
                  </a:lnTo>
                  <a:lnTo>
                    <a:pt x="1175" y="2991"/>
                  </a:lnTo>
                  <a:lnTo>
                    <a:pt x="1196" y="2986"/>
                  </a:lnTo>
                  <a:lnTo>
                    <a:pt x="1215" y="2979"/>
                  </a:lnTo>
                  <a:lnTo>
                    <a:pt x="1232" y="2969"/>
                  </a:lnTo>
                  <a:lnTo>
                    <a:pt x="1249" y="2954"/>
                  </a:lnTo>
                  <a:lnTo>
                    <a:pt x="1264" y="2937"/>
                  </a:lnTo>
                  <a:lnTo>
                    <a:pt x="1278" y="2915"/>
                  </a:lnTo>
                  <a:lnTo>
                    <a:pt x="1294" y="2888"/>
                  </a:lnTo>
                  <a:lnTo>
                    <a:pt x="1308" y="2855"/>
                  </a:lnTo>
                  <a:lnTo>
                    <a:pt x="1323" y="2818"/>
                  </a:lnTo>
                  <a:close/>
                  <a:moveTo>
                    <a:pt x="1420" y="2506"/>
                  </a:moveTo>
                  <a:lnTo>
                    <a:pt x="802" y="2583"/>
                  </a:lnTo>
                  <a:lnTo>
                    <a:pt x="802" y="2585"/>
                  </a:lnTo>
                  <a:lnTo>
                    <a:pt x="803" y="2587"/>
                  </a:lnTo>
                  <a:lnTo>
                    <a:pt x="816" y="2631"/>
                  </a:lnTo>
                  <a:lnTo>
                    <a:pt x="829" y="2672"/>
                  </a:lnTo>
                  <a:lnTo>
                    <a:pt x="841" y="2709"/>
                  </a:lnTo>
                  <a:lnTo>
                    <a:pt x="852" y="2743"/>
                  </a:lnTo>
                  <a:lnTo>
                    <a:pt x="862" y="2775"/>
                  </a:lnTo>
                  <a:lnTo>
                    <a:pt x="1358" y="2713"/>
                  </a:lnTo>
                  <a:lnTo>
                    <a:pt x="1369" y="2677"/>
                  </a:lnTo>
                  <a:lnTo>
                    <a:pt x="1381" y="2637"/>
                  </a:lnTo>
                  <a:lnTo>
                    <a:pt x="1394" y="2594"/>
                  </a:lnTo>
                  <a:lnTo>
                    <a:pt x="1407" y="2551"/>
                  </a:lnTo>
                  <a:lnTo>
                    <a:pt x="1420" y="2506"/>
                  </a:lnTo>
                  <a:close/>
                  <a:moveTo>
                    <a:pt x="711" y="2297"/>
                  </a:moveTo>
                  <a:lnTo>
                    <a:pt x="734" y="2362"/>
                  </a:lnTo>
                  <a:lnTo>
                    <a:pt x="754" y="2425"/>
                  </a:lnTo>
                  <a:lnTo>
                    <a:pt x="772" y="2487"/>
                  </a:lnTo>
                  <a:lnTo>
                    <a:pt x="1452" y="2402"/>
                  </a:lnTo>
                  <a:lnTo>
                    <a:pt x="1469" y="2350"/>
                  </a:lnTo>
                  <a:lnTo>
                    <a:pt x="1488" y="2297"/>
                  </a:lnTo>
                  <a:lnTo>
                    <a:pt x="711" y="2297"/>
                  </a:lnTo>
                  <a:close/>
                  <a:moveTo>
                    <a:pt x="1099" y="200"/>
                  </a:moveTo>
                  <a:lnTo>
                    <a:pt x="1026" y="203"/>
                  </a:lnTo>
                  <a:lnTo>
                    <a:pt x="953" y="211"/>
                  </a:lnTo>
                  <a:lnTo>
                    <a:pt x="883" y="226"/>
                  </a:lnTo>
                  <a:lnTo>
                    <a:pt x="815" y="246"/>
                  </a:lnTo>
                  <a:lnTo>
                    <a:pt x="749" y="271"/>
                  </a:lnTo>
                  <a:lnTo>
                    <a:pt x="686" y="300"/>
                  </a:lnTo>
                  <a:lnTo>
                    <a:pt x="625" y="335"/>
                  </a:lnTo>
                  <a:lnTo>
                    <a:pt x="568" y="374"/>
                  </a:lnTo>
                  <a:lnTo>
                    <a:pt x="514" y="417"/>
                  </a:lnTo>
                  <a:lnTo>
                    <a:pt x="464" y="464"/>
                  </a:lnTo>
                  <a:lnTo>
                    <a:pt x="417" y="514"/>
                  </a:lnTo>
                  <a:lnTo>
                    <a:pt x="374" y="568"/>
                  </a:lnTo>
                  <a:lnTo>
                    <a:pt x="335" y="625"/>
                  </a:lnTo>
                  <a:lnTo>
                    <a:pt x="300" y="685"/>
                  </a:lnTo>
                  <a:lnTo>
                    <a:pt x="271" y="749"/>
                  </a:lnTo>
                  <a:lnTo>
                    <a:pt x="246" y="815"/>
                  </a:lnTo>
                  <a:lnTo>
                    <a:pt x="226" y="882"/>
                  </a:lnTo>
                  <a:lnTo>
                    <a:pt x="212" y="953"/>
                  </a:lnTo>
                  <a:lnTo>
                    <a:pt x="203" y="1024"/>
                  </a:lnTo>
                  <a:lnTo>
                    <a:pt x="200" y="1099"/>
                  </a:lnTo>
                  <a:lnTo>
                    <a:pt x="202" y="1150"/>
                  </a:lnTo>
                  <a:lnTo>
                    <a:pt x="210" y="1203"/>
                  </a:lnTo>
                  <a:lnTo>
                    <a:pt x="223" y="1257"/>
                  </a:lnTo>
                  <a:lnTo>
                    <a:pt x="240" y="1312"/>
                  </a:lnTo>
                  <a:lnTo>
                    <a:pt x="261" y="1368"/>
                  </a:lnTo>
                  <a:lnTo>
                    <a:pt x="284" y="1426"/>
                  </a:lnTo>
                  <a:lnTo>
                    <a:pt x="310" y="1484"/>
                  </a:lnTo>
                  <a:lnTo>
                    <a:pt x="338" y="1541"/>
                  </a:lnTo>
                  <a:lnTo>
                    <a:pt x="369" y="1600"/>
                  </a:lnTo>
                  <a:lnTo>
                    <a:pt x="401" y="1658"/>
                  </a:lnTo>
                  <a:lnTo>
                    <a:pt x="432" y="1718"/>
                  </a:lnTo>
                  <a:lnTo>
                    <a:pt x="465" y="1776"/>
                  </a:lnTo>
                  <a:lnTo>
                    <a:pt x="524" y="1882"/>
                  </a:lnTo>
                  <a:lnTo>
                    <a:pt x="580" y="1989"/>
                  </a:lnTo>
                  <a:lnTo>
                    <a:pt x="634" y="2097"/>
                  </a:lnTo>
                  <a:lnTo>
                    <a:pt x="1566" y="2097"/>
                  </a:lnTo>
                  <a:lnTo>
                    <a:pt x="1619" y="1989"/>
                  </a:lnTo>
                  <a:lnTo>
                    <a:pt x="1675" y="1882"/>
                  </a:lnTo>
                  <a:lnTo>
                    <a:pt x="1733" y="1777"/>
                  </a:lnTo>
                  <a:lnTo>
                    <a:pt x="1766" y="1718"/>
                  </a:lnTo>
                  <a:lnTo>
                    <a:pt x="1798" y="1658"/>
                  </a:lnTo>
                  <a:lnTo>
                    <a:pt x="1829" y="1600"/>
                  </a:lnTo>
                  <a:lnTo>
                    <a:pt x="1860" y="1541"/>
                  </a:lnTo>
                  <a:lnTo>
                    <a:pt x="1888" y="1483"/>
                  </a:lnTo>
                  <a:lnTo>
                    <a:pt x="1915" y="1425"/>
                  </a:lnTo>
                  <a:lnTo>
                    <a:pt x="1938" y="1367"/>
                  </a:lnTo>
                  <a:lnTo>
                    <a:pt x="1959" y="1311"/>
                  </a:lnTo>
                  <a:lnTo>
                    <a:pt x="1975" y="1256"/>
                  </a:lnTo>
                  <a:lnTo>
                    <a:pt x="1987" y="1202"/>
                  </a:lnTo>
                  <a:lnTo>
                    <a:pt x="1996" y="1150"/>
                  </a:lnTo>
                  <a:lnTo>
                    <a:pt x="1999" y="1099"/>
                  </a:lnTo>
                  <a:lnTo>
                    <a:pt x="1996" y="1024"/>
                  </a:lnTo>
                  <a:lnTo>
                    <a:pt x="1986" y="953"/>
                  </a:lnTo>
                  <a:lnTo>
                    <a:pt x="1972" y="882"/>
                  </a:lnTo>
                  <a:lnTo>
                    <a:pt x="1953" y="815"/>
                  </a:lnTo>
                  <a:lnTo>
                    <a:pt x="1927" y="749"/>
                  </a:lnTo>
                  <a:lnTo>
                    <a:pt x="1898" y="685"/>
                  </a:lnTo>
                  <a:lnTo>
                    <a:pt x="1864" y="625"/>
                  </a:lnTo>
                  <a:lnTo>
                    <a:pt x="1825" y="568"/>
                  </a:lnTo>
                  <a:lnTo>
                    <a:pt x="1781" y="514"/>
                  </a:lnTo>
                  <a:lnTo>
                    <a:pt x="1735" y="464"/>
                  </a:lnTo>
                  <a:lnTo>
                    <a:pt x="1684" y="417"/>
                  </a:lnTo>
                  <a:lnTo>
                    <a:pt x="1630" y="374"/>
                  </a:lnTo>
                  <a:lnTo>
                    <a:pt x="1573" y="335"/>
                  </a:lnTo>
                  <a:lnTo>
                    <a:pt x="1512" y="300"/>
                  </a:lnTo>
                  <a:lnTo>
                    <a:pt x="1449" y="271"/>
                  </a:lnTo>
                  <a:lnTo>
                    <a:pt x="1383" y="246"/>
                  </a:lnTo>
                  <a:lnTo>
                    <a:pt x="1315" y="226"/>
                  </a:lnTo>
                  <a:lnTo>
                    <a:pt x="1245" y="211"/>
                  </a:lnTo>
                  <a:lnTo>
                    <a:pt x="1173" y="203"/>
                  </a:lnTo>
                  <a:lnTo>
                    <a:pt x="1099" y="200"/>
                  </a:lnTo>
                  <a:close/>
                  <a:moveTo>
                    <a:pt x="1099" y="0"/>
                  </a:moveTo>
                  <a:lnTo>
                    <a:pt x="1181" y="3"/>
                  </a:lnTo>
                  <a:lnTo>
                    <a:pt x="1262" y="12"/>
                  </a:lnTo>
                  <a:lnTo>
                    <a:pt x="1340" y="27"/>
                  </a:lnTo>
                  <a:lnTo>
                    <a:pt x="1416" y="46"/>
                  </a:lnTo>
                  <a:lnTo>
                    <a:pt x="1491" y="72"/>
                  </a:lnTo>
                  <a:lnTo>
                    <a:pt x="1562" y="102"/>
                  </a:lnTo>
                  <a:lnTo>
                    <a:pt x="1632" y="137"/>
                  </a:lnTo>
                  <a:lnTo>
                    <a:pt x="1697" y="177"/>
                  </a:lnTo>
                  <a:lnTo>
                    <a:pt x="1761" y="221"/>
                  </a:lnTo>
                  <a:lnTo>
                    <a:pt x="1820" y="270"/>
                  </a:lnTo>
                  <a:lnTo>
                    <a:pt x="1876" y="322"/>
                  </a:lnTo>
                  <a:lnTo>
                    <a:pt x="1928" y="378"/>
                  </a:lnTo>
                  <a:lnTo>
                    <a:pt x="1977" y="437"/>
                  </a:lnTo>
                  <a:lnTo>
                    <a:pt x="2021" y="500"/>
                  </a:lnTo>
                  <a:lnTo>
                    <a:pt x="2061" y="566"/>
                  </a:lnTo>
                  <a:lnTo>
                    <a:pt x="2096" y="635"/>
                  </a:lnTo>
                  <a:lnTo>
                    <a:pt x="2126" y="707"/>
                  </a:lnTo>
                  <a:lnTo>
                    <a:pt x="2152" y="781"/>
                  </a:lnTo>
                  <a:lnTo>
                    <a:pt x="2171" y="858"/>
                  </a:lnTo>
                  <a:lnTo>
                    <a:pt x="2187" y="936"/>
                  </a:lnTo>
                  <a:lnTo>
                    <a:pt x="2195" y="1016"/>
                  </a:lnTo>
                  <a:lnTo>
                    <a:pt x="2198" y="1099"/>
                  </a:lnTo>
                  <a:lnTo>
                    <a:pt x="2195" y="1165"/>
                  </a:lnTo>
                  <a:lnTo>
                    <a:pt x="2186" y="1233"/>
                  </a:lnTo>
                  <a:lnTo>
                    <a:pt x="2170" y="1300"/>
                  </a:lnTo>
                  <a:lnTo>
                    <a:pt x="2150" y="1368"/>
                  </a:lnTo>
                  <a:lnTo>
                    <a:pt x="2126" y="1437"/>
                  </a:lnTo>
                  <a:lnTo>
                    <a:pt x="2098" y="1505"/>
                  </a:lnTo>
                  <a:lnTo>
                    <a:pt x="2066" y="1574"/>
                  </a:lnTo>
                  <a:lnTo>
                    <a:pt x="2032" y="1642"/>
                  </a:lnTo>
                  <a:lnTo>
                    <a:pt x="1998" y="1711"/>
                  </a:lnTo>
                  <a:lnTo>
                    <a:pt x="1961" y="1778"/>
                  </a:lnTo>
                  <a:lnTo>
                    <a:pt x="1923" y="1846"/>
                  </a:lnTo>
                  <a:lnTo>
                    <a:pt x="1885" y="1914"/>
                  </a:lnTo>
                  <a:lnTo>
                    <a:pt x="1848" y="1980"/>
                  </a:lnTo>
                  <a:lnTo>
                    <a:pt x="1813" y="2047"/>
                  </a:lnTo>
                  <a:lnTo>
                    <a:pt x="1779" y="2112"/>
                  </a:lnTo>
                  <a:lnTo>
                    <a:pt x="1748" y="2177"/>
                  </a:lnTo>
                  <a:lnTo>
                    <a:pt x="1720" y="2241"/>
                  </a:lnTo>
                  <a:lnTo>
                    <a:pt x="1695" y="2304"/>
                  </a:lnTo>
                  <a:lnTo>
                    <a:pt x="1673" y="2370"/>
                  </a:lnTo>
                  <a:lnTo>
                    <a:pt x="1651" y="2434"/>
                  </a:lnTo>
                  <a:lnTo>
                    <a:pt x="1632" y="2495"/>
                  </a:lnTo>
                  <a:lnTo>
                    <a:pt x="1614" y="2554"/>
                  </a:lnTo>
                  <a:lnTo>
                    <a:pt x="1597" y="2611"/>
                  </a:lnTo>
                  <a:lnTo>
                    <a:pt x="1582" y="2665"/>
                  </a:lnTo>
                  <a:lnTo>
                    <a:pt x="1566" y="2717"/>
                  </a:lnTo>
                  <a:lnTo>
                    <a:pt x="1551" y="2768"/>
                  </a:lnTo>
                  <a:lnTo>
                    <a:pt x="1536" y="2815"/>
                  </a:lnTo>
                  <a:lnTo>
                    <a:pt x="1521" y="2859"/>
                  </a:lnTo>
                  <a:lnTo>
                    <a:pt x="1506" y="2901"/>
                  </a:lnTo>
                  <a:lnTo>
                    <a:pt x="1490" y="2940"/>
                  </a:lnTo>
                  <a:lnTo>
                    <a:pt x="1472" y="2977"/>
                  </a:lnTo>
                  <a:lnTo>
                    <a:pt x="1454" y="3012"/>
                  </a:lnTo>
                  <a:lnTo>
                    <a:pt x="1435" y="3042"/>
                  </a:lnTo>
                  <a:lnTo>
                    <a:pt x="1413" y="3071"/>
                  </a:lnTo>
                  <a:lnTo>
                    <a:pt x="1390" y="3096"/>
                  </a:lnTo>
                  <a:lnTo>
                    <a:pt x="1364" y="3120"/>
                  </a:lnTo>
                  <a:lnTo>
                    <a:pt x="1336" y="3139"/>
                  </a:lnTo>
                  <a:lnTo>
                    <a:pt x="1305" y="3157"/>
                  </a:lnTo>
                  <a:lnTo>
                    <a:pt x="1271" y="3170"/>
                  </a:lnTo>
                  <a:lnTo>
                    <a:pt x="1233" y="3181"/>
                  </a:lnTo>
                  <a:lnTo>
                    <a:pt x="1192" y="3189"/>
                  </a:lnTo>
                  <a:lnTo>
                    <a:pt x="1148" y="3193"/>
                  </a:lnTo>
                  <a:lnTo>
                    <a:pt x="1099" y="3195"/>
                  </a:lnTo>
                  <a:lnTo>
                    <a:pt x="1049" y="3193"/>
                  </a:lnTo>
                  <a:lnTo>
                    <a:pt x="1003" y="3188"/>
                  </a:lnTo>
                  <a:lnTo>
                    <a:pt x="962" y="3180"/>
                  </a:lnTo>
                  <a:lnTo>
                    <a:pt x="924" y="3168"/>
                  </a:lnTo>
                  <a:lnTo>
                    <a:pt x="889" y="3153"/>
                  </a:lnTo>
                  <a:lnTo>
                    <a:pt x="857" y="3134"/>
                  </a:lnTo>
                  <a:lnTo>
                    <a:pt x="829" y="3113"/>
                  </a:lnTo>
                  <a:lnTo>
                    <a:pt x="803" y="3088"/>
                  </a:lnTo>
                  <a:lnTo>
                    <a:pt x="780" y="3061"/>
                  </a:lnTo>
                  <a:lnTo>
                    <a:pt x="757" y="3029"/>
                  </a:lnTo>
                  <a:lnTo>
                    <a:pt x="738" y="2995"/>
                  </a:lnTo>
                  <a:lnTo>
                    <a:pt x="719" y="2958"/>
                  </a:lnTo>
                  <a:lnTo>
                    <a:pt x="702" y="2919"/>
                  </a:lnTo>
                  <a:lnTo>
                    <a:pt x="685" y="2876"/>
                  </a:lnTo>
                  <a:lnTo>
                    <a:pt x="669" y="2831"/>
                  </a:lnTo>
                  <a:lnTo>
                    <a:pt x="653" y="2782"/>
                  </a:lnTo>
                  <a:lnTo>
                    <a:pt x="638" y="2731"/>
                  </a:lnTo>
                  <a:lnTo>
                    <a:pt x="621" y="2678"/>
                  </a:lnTo>
                  <a:lnTo>
                    <a:pt x="605" y="2621"/>
                  </a:lnTo>
                  <a:lnTo>
                    <a:pt x="588" y="2562"/>
                  </a:lnTo>
                  <a:lnTo>
                    <a:pt x="568" y="2501"/>
                  </a:lnTo>
                  <a:lnTo>
                    <a:pt x="549" y="2437"/>
                  </a:lnTo>
                  <a:lnTo>
                    <a:pt x="526" y="2371"/>
                  </a:lnTo>
                  <a:lnTo>
                    <a:pt x="503" y="2302"/>
                  </a:lnTo>
                  <a:lnTo>
                    <a:pt x="476" y="2235"/>
                  </a:lnTo>
                  <a:lnTo>
                    <a:pt x="447" y="2168"/>
                  </a:lnTo>
                  <a:lnTo>
                    <a:pt x="413" y="2100"/>
                  </a:lnTo>
                  <a:lnTo>
                    <a:pt x="377" y="2030"/>
                  </a:lnTo>
                  <a:lnTo>
                    <a:pt x="338" y="1960"/>
                  </a:lnTo>
                  <a:lnTo>
                    <a:pt x="299" y="1889"/>
                  </a:lnTo>
                  <a:lnTo>
                    <a:pt x="260" y="1818"/>
                  </a:lnTo>
                  <a:lnTo>
                    <a:pt x="221" y="1746"/>
                  </a:lnTo>
                  <a:lnTo>
                    <a:pt x="182" y="1675"/>
                  </a:lnTo>
                  <a:lnTo>
                    <a:pt x="145" y="1602"/>
                  </a:lnTo>
                  <a:lnTo>
                    <a:pt x="111" y="1530"/>
                  </a:lnTo>
                  <a:lnTo>
                    <a:pt x="81" y="1457"/>
                  </a:lnTo>
                  <a:lnTo>
                    <a:pt x="53" y="1386"/>
                  </a:lnTo>
                  <a:lnTo>
                    <a:pt x="31" y="1313"/>
                  </a:lnTo>
                  <a:lnTo>
                    <a:pt x="14" y="1241"/>
                  </a:lnTo>
                  <a:lnTo>
                    <a:pt x="4" y="1169"/>
                  </a:lnTo>
                  <a:lnTo>
                    <a:pt x="0" y="1099"/>
                  </a:lnTo>
                  <a:lnTo>
                    <a:pt x="3" y="1016"/>
                  </a:lnTo>
                  <a:lnTo>
                    <a:pt x="12" y="936"/>
                  </a:lnTo>
                  <a:lnTo>
                    <a:pt x="27" y="858"/>
                  </a:lnTo>
                  <a:lnTo>
                    <a:pt x="47" y="781"/>
                  </a:lnTo>
                  <a:lnTo>
                    <a:pt x="72" y="707"/>
                  </a:lnTo>
                  <a:lnTo>
                    <a:pt x="102" y="635"/>
                  </a:lnTo>
                  <a:lnTo>
                    <a:pt x="137" y="566"/>
                  </a:lnTo>
                  <a:lnTo>
                    <a:pt x="177" y="500"/>
                  </a:lnTo>
                  <a:lnTo>
                    <a:pt x="221" y="437"/>
                  </a:lnTo>
                  <a:lnTo>
                    <a:pt x="270" y="378"/>
                  </a:lnTo>
                  <a:lnTo>
                    <a:pt x="322" y="322"/>
                  </a:lnTo>
                  <a:lnTo>
                    <a:pt x="378" y="270"/>
                  </a:lnTo>
                  <a:lnTo>
                    <a:pt x="437" y="221"/>
                  </a:lnTo>
                  <a:lnTo>
                    <a:pt x="501" y="177"/>
                  </a:lnTo>
                  <a:lnTo>
                    <a:pt x="567" y="137"/>
                  </a:lnTo>
                  <a:lnTo>
                    <a:pt x="636" y="102"/>
                  </a:lnTo>
                  <a:lnTo>
                    <a:pt x="707" y="72"/>
                  </a:lnTo>
                  <a:lnTo>
                    <a:pt x="782" y="46"/>
                  </a:lnTo>
                  <a:lnTo>
                    <a:pt x="858" y="27"/>
                  </a:lnTo>
                  <a:lnTo>
                    <a:pt x="937" y="12"/>
                  </a:lnTo>
                  <a:lnTo>
                    <a:pt x="1017" y="3"/>
                  </a:lnTo>
                  <a:lnTo>
                    <a:pt x="1099" y="0"/>
                  </a:lnTo>
                  <a:close/>
                </a:path>
              </a:pathLst>
            </a:custGeom>
            <a:grpFill/>
            <a:ln w="0">
              <a:noFill/>
              <a:prstDash val="solid"/>
              <a:round/>
            </a:ln>
          </p:spPr>
          <p:txBody>
            <a:bodyPr vert="horz" wrap="square" lIns="45715" tIns="22858" rIns="45715" bIns="22858" numCol="1" anchor="t" anchorCtr="0" compatLnSpc="1"/>
            <a:lstStyle/>
            <a:p>
              <a:endParaRPr lang="es-ES" sz="900"/>
            </a:p>
          </p:txBody>
        </p:sp>
        <p:sp>
          <p:nvSpPr>
            <p:cNvPr id="38" name="Freeform 7"/>
            <p:cNvSpPr/>
            <p:nvPr/>
          </p:nvSpPr>
          <p:spPr bwMode="auto">
            <a:xfrm>
              <a:off x="14302" y="2714"/>
              <a:ext cx="324" cy="324"/>
            </a:xfrm>
            <a:custGeom>
              <a:avLst/>
              <a:gdLst>
                <a:gd name="T0" fmla="*/ 599 w 649"/>
                <a:gd name="T1" fmla="*/ 0 h 649"/>
                <a:gd name="T2" fmla="*/ 615 w 649"/>
                <a:gd name="T3" fmla="*/ 2 h 649"/>
                <a:gd name="T4" fmla="*/ 628 w 649"/>
                <a:gd name="T5" fmla="*/ 10 h 649"/>
                <a:gd name="T6" fmla="*/ 639 w 649"/>
                <a:gd name="T7" fmla="*/ 21 h 649"/>
                <a:gd name="T8" fmla="*/ 646 w 649"/>
                <a:gd name="T9" fmla="*/ 34 h 649"/>
                <a:gd name="T10" fmla="*/ 649 w 649"/>
                <a:gd name="T11" fmla="*/ 49 h 649"/>
                <a:gd name="T12" fmla="*/ 646 w 649"/>
                <a:gd name="T13" fmla="*/ 66 h 649"/>
                <a:gd name="T14" fmla="*/ 639 w 649"/>
                <a:gd name="T15" fmla="*/ 80 h 649"/>
                <a:gd name="T16" fmla="*/ 628 w 649"/>
                <a:gd name="T17" fmla="*/ 90 h 649"/>
                <a:gd name="T18" fmla="*/ 615 w 649"/>
                <a:gd name="T19" fmla="*/ 97 h 649"/>
                <a:gd name="T20" fmla="*/ 599 w 649"/>
                <a:gd name="T21" fmla="*/ 100 h 649"/>
                <a:gd name="T22" fmla="*/ 544 w 649"/>
                <a:gd name="T23" fmla="*/ 104 h 649"/>
                <a:gd name="T24" fmla="*/ 492 w 649"/>
                <a:gd name="T25" fmla="*/ 112 h 649"/>
                <a:gd name="T26" fmla="*/ 441 w 649"/>
                <a:gd name="T27" fmla="*/ 126 h 649"/>
                <a:gd name="T28" fmla="*/ 393 w 649"/>
                <a:gd name="T29" fmla="*/ 144 h 649"/>
                <a:gd name="T30" fmla="*/ 347 w 649"/>
                <a:gd name="T31" fmla="*/ 168 h 649"/>
                <a:gd name="T32" fmla="*/ 304 w 649"/>
                <a:gd name="T33" fmla="*/ 196 h 649"/>
                <a:gd name="T34" fmla="*/ 264 w 649"/>
                <a:gd name="T35" fmla="*/ 229 h 649"/>
                <a:gd name="T36" fmla="*/ 229 w 649"/>
                <a:gd name="T37" fmla="*/ 265 h 649"/>
                <a:gd name="T38" fmla="*/ 196 w 649"/>
                <a:gd name="T39" fmla="*/ 305 h 649"/>
                <a:gd name="T40" fmla="*/ 168 w 649"/>
                <a:gd name="T41" fmla="*/ 348 h 649"/>
                <a:gd name="T42" fmla="*/ 144 w 649"/>
                <a:gd name="T43" fmla="*/ 394 h 649"/>
                <a:gd name="T44" fmla="*/ 125 w 649"/>
                <a:gd name="T45" fmla="*/ 442 h 649"/>
                <a:gd name="T46" fmla="*/ 111 w 649"/>
                <a:gd name="T47" fmla="*/ 493 h 649"/>
                <a:gd name="T48" fmla="*/ 103 w 649"/>
                <a:gd name="T49" fmla="*/ 545 h 649"/>
                <a:gd name="T50" fmla="*/ 100 w 649"/>
                <a:gd name="T51" fmla="*/ 600 h 649"/>
                <a:gd name="T52" fmla="*/ 97 w 649"/>
                <a:gd name="T53" fmla="*/ 615 h 649"/>
                <a:gd name="T54" fmla="*/ 90 w 649"/>
                <a:gd name="T55" fmla="*/ 628 h 649"/>
                <a:gd name="T56" fmla="*/ 79 w 649"/>
                <a:gd name="T57" fmla="*/ 640 h 649"/>
                <a:gd name="T58" fmla="*/ 65 w 649"/>
                <a:gd name="T59" fmla="*/ 647 h 649"/>
                <a:gd name="T60" fmla="*/ 50 w 649"/>
                <a:gd name="T61" fmla="*/ 649 h 649"/>
                <a:gd name="T62" fmla="*/ 33 w 649"/>
                <a:gd name="T63" fmla="*/ 647 h 649"/>
                <a:gd name="T64" fmla="*/ 20 w 649"/>
                <a:gd name="T65" fmla="*/ 640 h 649"/>
                <a:gd name="T66" fmla="*/ 9 w 649"/>
                <a:gd name="T67" fmla="*/ 628 h 649"/>
                <a:gd name="T68" fmla="*/ 2 w 649"/>
                <a:gd name="T69" fmla="*/ 615 h 649"/>
                <a:gd name="T70" fmla="*/ 0 w 649"/>
                <a:gd name="T71" fmla="*/ 600 h 649"/>
                <a:gd name="T72" fmla="*/ 3 w 649"/>
                <a:gd name="T73" fmla="*/ 539 h 649"/>
                <a:gd name="T74" fmla="*/ 12 w 649"/>
                <a:gd name="T75" fmla="*/ 478 h 649"/>
                <a:gd name="T76" fmla="*/ 26 w 649"/>
                <a:gd name="T77" fmla="*/ 421 h 649"/>
                <a:gd name="T78" fmla="*/ 47 w 649"/>
                <a:gd name="T79" fmla="*/ 366 h 649"/>
                <a:gd name="T80" fmla="*/ 72 w 649"/>
                <a:gd name="T81" fmla="*/ 314 h 649"/>
                <a:gd name="T82" fmla="*/ 102 w 649"/>
                <a:gd name="T83" fmla="*/ 265 h 649"/>
                <a:gd name="T84" fmla="*/ 137 w 649"/>
                <a:gd name="T85" fmla="*/ 218 h 649"/>
                <a:gd name="T86" fmla="*/ 175 w 649"/>
                <a:gd name="T87" fmla="*/ 176 h 649"/>
                <a:gd name="T88" fmla="*/ 218 w 649"/>
                <a:gd name="T89" fmla="*/ 137 h 649"/>
                <a:gd name="T90" fmla="*/ 264 w 649"/>
                <a:gd name="T91" fmla="*/ 103 h 649"/>
                <a:gd name="T92" fmla="*/ 313 w 649"/>
                <a:gd name="T93" fmla="*/ 73 h 649"/>
                <a:gd name="T94" fmla="*/ 365 w 649"/>
                <a:gd name="T95" fmla="*/ 47 h 649"/>
                <a:gd name="T96" fmla="*/ 421 w 649"/>
                <a:gd name="T97" fmla="*/ 27 h 649"/>
                <a:gd name="T98" fmla="*/ 479 w 649"/>
                <a:gd name="T99" fmla="*/ 13 h 649"/>
                <a:gd name="T100" fmla="*/ 538 w 649"/>
                <a:gd name="T101" fmla="*/ 3 h 649"/>
                <a:gd name="T102" fmla="*/ 599 w 649"/>
                <a:gd name="T103"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9" h="649">
                  <a:moveTo>
                    <a:pt x="599" y="0"/>
                  </a:moveTo>
                  <a:lnTo>
                    <a:pt x="615" y="2"/>
                  </a:lnTo>
                  <a:lnTo>
                    <a:pt x="628" y="10"/>
                  </a:lnTo>
                  <a:lnTo>
                    <a:pt x="639" y="21"/>
                  </a:lnTo>
                  <a:lnTo>
                    <a:pt x="646" y="34"/>
                  </a:lnTo>
                  <a:lnTo>
                    <a:pt x="649" y="49"/>
                  </a:lnTo>
                  <a:lnTo>
                    <a:pt x="646" y="66"/>
                  </a:lnTo>
                  <a:lnTo>
                    <a:pt x="639" y="80"/>
                  </a:lnTo>
                  <a:lnTo>
                    <a:pt x="628" y="90"/>
                  </a:lnTo>
                  <a:lnTo>
                    <a:pt x="615" y="97"/>
                  </a:lnTo>
                  <a:lnTo>
                    <a:pt x="599" y="100"/>
                  </a:lnTo>
                  <a:lnTo>
                    <a:pt x="544" y="104"/>
                  </a:lnTo>
                  <a:lnTo>
                    <a:pt x="492" y="112"/>
                  </a:lnTo>
                  <a:lnTo>
                    <a:pt x="441" y="126"/>
                  </a:lnTo>
                  <a:lnTo>
                    <a:pt x="393" y="144"/>
                  </a:lnTo>
                  <a:lnTo>
                    <a:pt x="347" y="168"/>
                  </a:lnTo>
                  <a:lnTo>
                    <a:pt x="304" y="196"/>
                  </a:lnTo>
                  <a:lnTo>
                    <a:pt x="264" y="229"/>
                  </a:lnTo>
                  <a:lnTo>
                    <a:pt x="229" y="265"/>
                  </a:lnTo>
                  <a:lnTo>
                    <a:pt x="196" y="305"/>
                  </a:lnTo>
                  <a:lnTo>
                    <a:pt x="168" y="348"/>
                  </a:lnTo>
                  <a:lnTo>
                    <a:pt x="144" y="394"/>
                  </a:lnTo>
                  <a:lnTo>
                    <a:pt x="125" y="442"/>
                  </a:lnTo>
                  <a:lnTo>
                    <a:pt x="111" y="493"/>
                  </a:lnTo>
                  <a:lnTo>
                    <a:pt x="103" y="545"/>
                  </a:lnTo>
                  <a:lnTo>
                    <a:pt x="100" y="600"/>
                  </a:lnTo>
                  <a:lnTo>
                    <a:pt x="97" y="615"/>
                  </a:lnTo>
                  <a:lnTo>
                    <a:pt x="90" y="628"/>
                  </a:lnTo>
                  <a:lnTo>
                    <a:pt x="79" y="640"/>
                  </a:lnTo>
                  <a:lnTo>
                    <a:pt x="65" y="647"/>
                  </a:lnTo>
                  <a:lnTo>
                    <a:pt x="50" y="649"/>
                  </a:lnTo>
                  <a:lnTo>
                    <a:pt x="33" y="647"/>
                  </a:lnTo>
                  <a:lnTo>
                    <a:pt x="20" y="640"/>
                  </a:lnTo>
                  <a:lnTo>
                    <a:pt x="9" y="628"/>
                  </a:lnTo>
                  <a:lnTo>
                    <a:pt x="2" y="615"/>
                  </a:lnTo>
                  <a:lnTo>
                    <a:pt x="0" y="600"/>
                  </a:lnTo>
                  <a:lnTo>
                    <a:pt x="3" y="539"/>
                  </a:lnTo>
                  <a:lnTo>
                    <a:pt x="12" y="478"/>
                  </a:lnTo>
                  <a:lnTo>
                    <a:pt x="26" y="421"/>
                  </a:lnTo>
                  <a:lnTo>
                    <a:pt x="47" y="366"/>
                  </a:lnTo>
                  <a:lnTo>
                    <a:pt x="72" y="314"/>
                  </a:lnTo>
                  <a:lnTo>
                    <a:pt x="102" y="265"/>
                  </a:lnTo>
                  <a:lnTo>
                    <a:pt x="137" y="218"/>
                  </a:lnTo>
                  <a:lnTo>
                    <a:pt x="175" y="176"/>
                  </a:lnTo>
                  <a:lnTo>
                    <a:pt x="218" y="137"/>
                  </a:lnTo>
                  <a:lnTo>
                    <a:pt x="264" y="103"/>
                  </a:lnTo>
                  <a:lnTo>
                    <a:pt x="313" y="73"/>
                  </a:lnTo>
                  <a:lnTo>
                    <a:pt x="365" y="47"/>
                  </a:lnTo>
                  <a:lnTo>
                    <a:pt x="421" y="27"/>
                  </a:lnTo>
                  <a:lnTo>
                    <a:pt x="479" y="13"/>
                  </a:lnTo>
                  <a:lnTo>
                    <a:pt x="538" y="3"/>
                  </a:lnTo>
                  <a:lnTo>
                    <a:pt x="599" y="0"/>
                  </a:lnTo>
                  <a:close/>
                </a:path>
              </a:pathLst>
            </a:custGeom>
            <a:grpFill/>
            <a:ln w="0">
              <a:noFill/>
              <a:prstDash val="solid"/>
              <a:round/>
            </a:ln>
          </p:spPr>
          <p:txBody>
            <a:bodyPr vert="horz" wrap="square" lIns="45715" tIns="22858" rIns="45715" bIns="22858" numCol="1" anchor="t" anchorCtr="0" compatLnSpc="1"/>
            <a:lstStyle/>
            <a:p>
              <a:endParaRPr lang="es-ES" sz="900"/>
            </a:p>
          </p:txBody>
        </p:sp>
      </p:grpSp>
      <p:sp>
        <p:nvSpPr>
          <p:cNvPr id="39" name="Freeform 12"/>
          <p:cNvSpPr>
            <a:spLocks noChangeAspect="1" noEditPoints="1"/>
          </p:cNvSpPr>
          <p:nvPr/>
        </p:nvSpPr>
        <p:spPr bwMode="auto">
          <a:xfrm>
            <a:off x="4782641" y="5328701"/>
            <a:ext cx="246446" cy="243853"/>
          </a:xfrm>
          <a:custGeom>
            <a:avLst/>
            <a:gdLst>
              <a:gd name="T0" fmla="*/ 1210 w 3228"/>
              <a:gd name="T1" fmla="*/ 2995 h 3195"/>
              <a:gd name="T2" fmla="*/ 1118 w 3228"/>
              <a:gd name="T3" fmla="*/ 2762 h 3195"/>
              <a:gd name="T4" fmla="*/ 822 w 3228"/>
              <a:gd name="T5" fmla="*/ 1897 h 3195"/>
              <a:gd name="T6" fmla="*/ 2035 w 3228"/>
              <a:gd name="T7" fmla="*/ 1697 h 3195"/>
              <a:gd name="T8" fmla="*/ 2490 w 3228"/>
              <a:gd name="T9" fmla="*/ 1561 h 3195"/>
              <a:gd name="T10" fmla="*/ 2490 w 3228"/>
              <a:gd name="T11" fmla="*/ 1235 h 3195"/>
              <a:gd name="T12" fmla="*/ 2035 w 3228"/>
              <a:gd name="T13" fmla="*/ 1099 h 3195"/>
              <a:gd name="T14" fmla="*/ 234 w 3228"/>
              <a:gd name="T15" fmla="*/ 1235 h 3195"/>
              <a:gd name="T16" fmla="*/ 234 w 3228"/>
              <a:gd name="T17" fmla="*/ 1561 h 3195"/>
              <a:gd name="T18" fmla="*/ 1111 w 3228"/>
              <a:gd name="T19" fmla="*/ 1697 h 3195"/>
              <a:gd name="T20" fmla="*/ 1011 w 3228"/>
              <a:gd name="T21" fmla="*/ 1347 h 3195"/>
              <a:gd name="T22" fmla="*/ 1859 w 3228"/>
              <a:gd name="T23" fmla="*/ 897 h 3195"/>
              <a:gd name="T24" fmla="*/ 1334 w 3228"/>
              <a:gd name="T25" fmla="*/ 1099 h 3195"/>
              <a:gd name="T26" fmla="*/ 1142 w 3228"/>
              <a:gd name="T27" fmla="*/ 1235 h 3195"/>
              <a:gd name="T28" fmla="*/ 1142 w 3228"/>
              <a:gd name="T29" fmla="*/ 1561 h 3195"/>
              <a:gd name="T30" fmla="*/ 1311 w 3228"/>
              <a:gd name="T31" fmla="*/ 1698 h 3195"/>
              <a:gd name="T32" fmla="*/ 1800 w 3228"/>
              <a:gd name="T33" fmla="*/ 1856 h 3195"/>
              <a:gd name="T34" fmla="*/ 1823 w 3228"/>
              <a:gd name="T35" fmla="*/ 1194 h 3195"/>
              <a:gd name="T36" fmla="*/ 2376 w 3228"/>
              <a:gd name="T37" fmla="*/ 251 h 3195"/>
              <a:gd name="T38" fmla="*/ 2141 w 3228"/>
              <a:gd name="T39" fmla="*/ 616 h 3195"/>
              <a:gd name="T40" fmla="*/ 2449 w 3228"/>
              <a:gd name="T41" fmla="*/ 923 h 3195"/>
              <a:gd name="T42" fmla="*/ 2689 w 3228"/>
              <a:gd name="T43" fmla="*/ 1190 h 3195"/>
              <a:gd name="T44" fmla="*/ 2689 w 3228"/>
              <a:gd name="T45" fmla="*/ 1606 h 3195"/>
              <a:gd name="T46" fmla="*/ 2449 w 3228"/>
              <a:gd name="T47" fmla="*/ 1872 h 3195"/>
              <a:gd name="T48" fmla="*/ 2141 w 3228"/>
              <a:gd name="T49" fmla="*/ 2180 h 3195"/>
              <a:gd name="T50" fmla="*/ 2376 w 3228"/>
              <a:gd name="T51" fmla="*/ 2545 h 3195"/>
              <a:gd name="T52" fmla="*/ 2674 w 3228"/>
              <a:gd name="T53" fmla="*/ 2541 h 3195"/>
              <a:gd name="T54" fmla="*/ 2916 w 3228"/>
              <a:gd name="T55" fmla="*/ 2148 h 3195"/>
              <a:gd name="T56" fmla="*/ 3025 w 3228"/>
              <a:gd name="T57" fmla="*/ 1491 h 3195"/>
              <a:gd name="T58" fmla="*/ 2958 w 3228"/>
              <a:gd name="T59" fmla="*/ 794 h 3195"/>
              <a:gd name="T60" fmla="*/ 2745 w 3228"/>
              <a:gd name="T61" fmla="*/ 322 h 3195"/>
              <a:gd name="T62" fmla="*/ 2573 w 3228"/>
              <a:gd name="T63" fmla="*/ 3 h 3195"/>
              <a:gd name="T64" fmla="*/ 2912 w 3228"/>
              <a:gd name="T65" fmla="*/ 208 h 3195"/>
              <a:gd name="T66" fmla="*/ 3129 w 3228"/>
              <a:gd name="T67" fmla="*/ 659 h 3195"/>
              <a:gd name="T68" fmla="*/ 3224 w 3228"/>
              <a:gd name="T69" fmla="*/ 1244 h 3195"/>
              <a:gd name="T70" fmla="*/ 3193 w 3228"/>
              <a:gd name="T71" fmla="*/ 1855 h 3195"/>
              <a:gd name="T72" fmla="*/ 3035 w 3228"/>
              <a:gd name="T73" fmla="*/ 2386 h 3195"/>
              <a:gd name="T74" fmla="*/ 2757 w 3228"/>
              <a:gd name="T75" fmla="*/ 2728 h 3195"/>
              <a:gd name="T76" fmla="*/ 2375 w 3228"/>
              <a:gd name="T77" fmla="*/ 2771 h 3195"/>
              <a:gd name="T78" fmla="*/ 2067 w 3228"/>
              <a:gd name="T79" fmla="*/ 2491 h 3195"/>
              <a:gd name="T80" fmla="*/ 1773 w 3228"/>
              <a:gd name="T81" fmla="*/ 2088 h 3195"/>
              <a:gd name="T82" fmla="*/ 1382 w 3228"/>
              <a:gd name="T83" fmla="*/ 1906 h 3195"/>
              <a:gd name="T84" fmla="*/ 1343 w 3228"/>
              <a:gd name="T85" fmla="*/ 1926 h 3195"/>
              <a:gd name="T86" fmla="*/ 1311 w 3228"/>
              <a:gd name="T87" fmla="*/ 2696 h 3195"/>
              <a:gd name="T88" fmla="*/ 1394 w 3228"/>
              <a:gd name="T89" fmla="*/ 2825 h 3195"/>
              <a:gd name="T90" fmla="*/ 1373 w 3228"/>
              <a:gd name="T91" fmla="*/ 3114 h 3195"/>
              <a:gd name="T92" fmla="*/ 774 w 3228"/>
              <a:gd name="T93" fmla="*/ 3192 h 3195"/>
              <a:gd name="T94" fmla="*/ 608 w 3228"/>
              <a:gd name="T95" fmla="*/ 3028 h 3195"/>
              <a:gd name="T96" fmla="*/ 506 w 3228"/>
              <a:gd name="T97" fmla="*/ 1925 h 3195"/>
              <a:gd name="T98" fmla="*/ 198 w 3228"/>
              <a:gd name="T99" fmla="*/ 1830 h 3195"/>
              <a:gd name="T100" fmla="*/ 9 w 3228"/>
              <a:gd name="T101" fmla="*/ 1506 h 3195"/>
              <a:gd name="T102" fmla="*/ 77 w 3228"/>
              <a:gd name="T103" fmla="*/ 1101 h 3195"/>
              <a:gd name="T104" fmla="*/ 359 w 3228"/>
              <a:gd name="T105" fmla="*/ 902 h 3195"/>
              <a:gd name="T106" fmla="*/ 1673 w 3228"/>
              <a:gd name="T107" fmla="*/ 788 h 3195"/>
              <a:gd name="T108" fmla="*/ 2034 w 3228"/>
              <a:gd name="T109" fmla="*/ 356 h 3195"/>
              <a:gd name="T110" fmla="*/ 2286 w 3228"/>
              <a:gd name="T111" fmla="*/ 68 h 3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28" h="3195">
                <a:moveTo>
                  <a:pt x="752" y="1897"/>
                </a:moveTo>
                <a:lnTo>
                  <a:pt x="771" y="1933"/>
                </a:lnTo>
                <a:lnTo>
                  <a:pt x="786" y="1972"/>
                </a:lnTo>
                <a:lnTo>
                  <a:pt x="798" y="2012"/>
                </a:lnTo>
                <a:lnTo>
                  <a:pt x="804" y="2054"/>
                </a:lnTo>
                <a:lnTo>
                  <a:pt x="807" y="2097"/>
                </a:lnTo>
                <a:lnTo>
                  <a:pt x="807" y="2995"/>
                </a:lnTo>
                <a:lnTo>
                  <a:pt x="1210" y="2995"/>
                </a:lnTo>
                <a:lnTo>
                  <a:pt x="1210" y="2910"/>
                </a:lnTo>
                <a:lnTo>
                  <a:pt x="1196" y="2894"/>
                </a:lnTo>
                <a:lnTo>
                  <a:pt x="1183" y="2879"/>
                </a:lnTo>
                <a:lnTo>
                  <a:pt x="1169" y="2860"/>
                </a:lnTo>
                <a:lnTo>
                  <a:pt x="1155" y="2840"/>
                </a:lnTo>
                <a:lnTo>
                  <a:pt x="1141" y="2817"/>
                </a:lnTo>
                <a:lnTo>
                  <a:pt x="1129" y="2791"/>
                </a:lnTo>
                <a:lnTo>
                  <a:pt x="1118" y="2762"/>
                </a:lnTo>
                <a:lnTo>
                  <a:pt x="1112" y="2731"/>
                </a:lnTo>
                <a:lnTo>
                  <a:pt x="1109" y="2696"/>
                </a:lnTo>
                <a:lnTo>
                  <a:pt x="1109" y="1997"/>
                </a:lnTo>
                <a:lnTo>
                  <a:pt x="1111" y="1963"/>
                </a:lnTo>
                <a:lnTo>
                  <a:pt x="1117" y="1930"/>
                </a:lnTo>
                <a:lnTo>
                  <a:pt x="1127" y="1898"/>
                </a:lnTo>
                <a:lnTo>
                  <a:pt x="822" y="1898"/>
                </a:lnTo>
                <a:lnTo>
                  <a:pt x="822" y="1897"/>
                </a:lnTo>
                <a:lnTo>
                  <a:pt x="752" y="1897"/>
                </a:lnTo>
                <a:close/>
                <a:moveTo>
                  <a:pt x="2035" y="1099"/>
                </a:moveTo>
                <a:lnTo>
                  <a:pt x="2025" y="1196"/>
                </a:lnTo>
                <a:lnTo>
                  <a:pt x="2020" y="1296"/>
                </a:lnTo>
                <a:lnTo>
                  <a:pt x="2018" y="1398"/>
                </a:lnTo>
                <a:lnTo>
                  <a:pt x="2020" y="1500"/>
                </a:lnTo>
                <a:lnTo>
                  <a:pt x="2025" y="1600"/>
                </a:lnTo>
                <a:lnTo>
                  <a:pt x="2035" y="1697"/>
                </a:lnTo>
                <a:lnTo>
                  <a:pt x="2320" y="1697"/>
                </a:lnTo>
                <a:lnTo>
                  <a:pt x="2350" y="1694"/>
                </a:lnTo>
                <a:lnTo>
                  <a:pt x="2378" y="1685"/>
                </a:lnTo>
                <a:lnTo>
                  <a:pt x="2405" y="1670"/>
                </a:lnTo>
                <a:lnTo>
                  <a:pt x="2430" y="1649"/>
                </a:lnTo>
                <a:lnTo>
                  <a:pt x="2453" y="1624"/>
                </a:lnTo>
                <a:lnTo>
                  <a:pt x="2472" y="1594"/>
                </a:lnTo>
                <a:lnTo>
                  <a:pt x="2490" y="1561"/>
                </a:lnTo>
                <a:lnTo>
                  <a:pt x="2503" y="1525"/>
                </a:lnTo>
                <a:lnTo>
                  <a:pt x="2513" y="1485"/>
                </a:lnTo>
                <a:lnTo>
                  <a:pt x="2520" y="1442"/>
                </a:lnTo>
                <a:lnTo>
                  <a:pt x="2523" y="1398"/>
                </a:lnTo>
                <a:lnTo>
                  <a:pt x="2520" y="1353"/>
                </a:lnTo>
                <a:lnTo>
                  <a:pt x="2513" y="1311"/>
                </a:lnTo>
                <a:lnTo>
                  <a:pt x="2503" y="1271"/>
                </a:lnTo>
                <a:lnTo>
                  <a:pt x="2490" y="1235"/>
                </a:lnTo>
                <a:lnTo>
                  <a:pt x="2472" y="1201"/>
                </a:lnTo>
                <a:lnTo>
                  <a:pt x="2453" y="1171"/>
                </a:lnTo>
                <a:lnTo>
                  <a:pt x="2430" y="1147"/>
                </a:lnTo>
                <a:lnTo>
                  <a:pt x="2405" y="1126"/>
                </a:lnTo>
                <a:lnTo>
                  <a:pt x="2378" y="1111"/>
                </a:lnTo>
                <a:lnTo>
                  <a:pt x="2350" y="1102"/>
                </a:lnTo>
                <a:lnTo>
                  <a:pt x="2320" y="1099"/>
                </a:lnTo>
                <a:lnTo>
                  <a:pt x="2035" y="1099"/>
                </a:lnTo>
                <a:close/>
                <a:moveTo>
                  <a:pt x="403" y="1099"/>
                </a:moveTo>
                <a:lnTo>
                  <a:pt x="373" y="1102"/>
                </a:lnTo>
                <a:lnTo>
                  <a:pt x="346" y="1111"/>
                </a:lnTo>
                <a:lnTo>
                  <a:pt x="319" y="1126"/>
                </a:lnTo>
                <a:lnTo>
                  <a:pt x="294" y="1147"/>
                </a:lnTo>
                <a:lnTo>
                  <a:pt x="271" y="1171"/>
                </a:lnTo>
                <a:lnTo>
                  <a:pt x="252" y="1201"/>
                </a:lnTo>
                <a:lnTo>
                  <a:pt x="234" y="1235"/>
                </a:lnTo>
                <a:lnTo>
                  <a:pt x="221" y="1271"/>
                </a:lnTo>
                <a:lnTo>
                  <a:pt x="210" y="1311"/>
                </a:lnTo>
                <a:lnTo>
                  <a:pt x="204" y="1353"/>
                </a:lnTo>
                <a:lnTo>
                  <a:pt x="202" y="1398"/>
                </a:lnTo>
                <a:lnTo>
                  <a:pt x="204" y="1442"/>
                </a:lnTo>
                <a:lnTo>
                  <a:pt x="210" y="1485"/>
                </a:lnTo>
                <a:lnTo>
                  <a:pt x="221" y="1525"/>
                </a:lnTo>
                <a:lnTo>
                  <a:pt x="234" y="1561"/>
                </a:lnTo>
                <a:lnTo>
                  <a:pt x="252" y="1594"/>
                </a:lnTo>
                <a:lnTo>
                  <a:pt x="271" y="1624"/>
                </a:lnTo>
                <a:lnTo>
                  <a:pt x="294" y="1649"/>
                </a:lnTo>
                <a:lnTo>
                  <a:pt x="319" y="1670"/>
                </a:lnTo>
                <a:lnTo>
                  <a:pt x="346" y="1685"/>
                </a:lnTo>
                <a:lnTo>
                  <a:pt x="373" y="1694"/>
                </a:lnTo>
                <a:lnTo>
                  <a:pt x="403" y="1697"/>
                </a:lnTo>
                <a:lnTo>
                  <a:pt x="1111" y="1697"/>
                </a:lnTo>
                <a:lnTo>
                  <a:pt x="1086" y="1665"/>
                </a:lnTo>
                <a:lnTo>
                  <a:pt x="1064" y="1628"/>
                </a:lnTo>
                <a:lnTo>
                  <a:pt x="1045" y="1587"/>
                </a:lnTo>
                <a:lnTo>
                  <a:pt x="1030" y="1544"/>
                </a:lnTo>
                <a:lnTo>
                  <a:pt x="1018" y="1497"/>
                </a:lnTo>
                <a:lnTo>
                  <a:pt x="1011" y="1449"/>
                </a:lnTo>
                <a:lnTo>
                  <a:pt x="1009" y="1398"/>
                </a:lnTo>
                <a:lnTo>
                  <a:pt x="1011" y="1347"/>
                </a:lnTo>
                <a:lnTo>
                  <a:pt x="1018" y="1298"/>
                </a:lnTo>
                <a:lnTo>
                  <a:pt x="1030" y="1252"/>
                </a:lnTo>
                <a:lnTo>
                  <a:pt x="1045" y="1208"/>
                </a:lnTo>
                <a:lnTo>
                  <a:pt x="1064" y="1168"/>
                </a:lnTo>
                <a:lnTo>
                  <a:pt x="1086" y="1132"/>
                </a:lnTo>
                <a:lnTo>
                  <a:pt x="1111" y="1099"/>
                </a:lnTo>
                <a:lnTo>
                  <a:pt x="403" y="1099"/>
                </a:lnTo>
                <a:close/>
                <a:moveTo>
                  <a:pt x="1859" y="897"/>
                </a:moveTo>
                <a:lnTo>
                  <a:pt x="1800" y="943"/>
                </a:lnTo>
                <a:lnTo>
                  <a:pt x="1739" y="982"/>
                </a:lnTo>
                <a:lnTo>
                  <a:pt x="1675" y="1017"/>
                </a:lnTo>
                <a:lnTo>
                  <a:pt x="1610" y="1046"/>
                </a:lnTo>
                <a:lnTo>
                  <a:pt x="1542" y="1068"/>
                </a:lnTo>
                <a:lnTo>
                  <a:pt x="1474" y="1085"/>
                </a:lnTo>
                <a:lnTo>
                  <a:pt x="1405" y="1095"/>
                </a:lnTo>
                <a:lnTo>
                  <a:pt x="1334" y="1099"/>
                </a:lnTo>
                <a:lnTo>
                  <a:pt x="1311" y="1099"/>
                </a:lnTo>
                <a:lnTo>
                  <a:pt x="1281" y="1102"/>
                </a:lnTo>
                <a:lnTo>
                  <a:pt x="1254" y="1111"/>
                </a:lnTo>
                <a:lnTo>
                  <a:pt x="1227" y="1126"/>
                </a:lnTo>
                <a:lnTo>
                  <a:pt x="1202" y="1147"/>
                </a:lnTo>
                <a:lnTo>
                  <a:pt x="1179" y="1171"/>
                </a:lnTo>
                <a:lnTo>
                  <a:pt x="1160" y="1201"/>
                </a:lnTo>
                <a:lnTo>
                  <a:pt x="1142" y="1235"/>
                </a:lnTo>
                <a:lnTo>
                  <a:pt x="1129" y="1271"/>
                </a:lnTo>
                <a:lnTo>
                  <a:pt x="1118" y="1311"/>
                </a:lnTo>
                <a:lnTo>
                  <a:pt x="1112" y="1353"/>
                </a:lnTo>
                <a:lnTo>
                  <a:pt x="1110" y="1398"/>
                </a:lnTo>
                <a:lnTo>
                  <a:pt x="1112" y="1442"/>
                </a:lnTo>
                <a:lnTo>
                  <a:pt x="1118" y="1485"/>
                </a:lnTo>
                <a:lnTo>
                  <a:pt x="1129" y="1525"/>
                </a:lnTo>
                <a:lnTo>
                  <a:pt x="1142" y="1561"/>
                </a:lnTo>
                <a:lnTo>
                  <a:pt x="1160" y="1594"/>
                </a:lnTo>
                <a:lnTo>
                  <a:pt x="1179" y="1624"/>
                </a:lnTo>
                <a:lnTo>
                  <a:pt x="1202" y="1649"/>
                </a:lnTo>
                <a:lnTo>
                  <a:pt x="1227" y="1670"/>
                </a:lnTo>
                <a:lnTo>
                  <a:pt x="1254" y="1685"/>
                </a:lnTo>
                <a:lnTo>
                  <a:pt x="1281" y="1694"/>
                </a:lnTo>
                <a:lnTo>
                  <a:pt x="1311" y="1697"/>
                </a:lnTo>
                <a:lnTo>
                  <a:pt x="1311" y="1698"/>
                </a:lnTo>
                <a:lnTo>
                  <a:pt x="1334" y="1698"/>
                </a:lnTo>
                <a:lnTo>
                  <a:pt x="1405" y="1702"/>
                </a:lnTo>
                <a:lnTo>
                  <a:pt x="1474" y="1713"/>
                </a:lnTo>
                <a:lnTo>
                  <a:pt x="1542" y="1729"/>
                </a:lnTo>
                <a:lnTo>
                  <a:pt x="1610" y="1751"/>
                </a:lnTo>
                <a:lnTo>
                  <a:pt x="1675" y="1780"/>
                </a:lnTo>
                <a:lnTo>
                  <a:pt x="1739" y="1815"/>
                </a:lnTo>
                <a:lnTo>
                  <a:pt x="1800" y="1856"/>
                </a:lnTo>
                <a:lnTo>
                  <a:pt x="1859" y="1901"/>
                </a:lnTo>
                <a:lnTo>
                  <a:pt x="1844" y="1802"/>
                </a:lnTo>
                <a:lnTo>
                  <a:pt x="1831" y="1703"/>
                </a:lnTo>
                <a:lnTo>
                  <a:pt x="1823" y="1602"/>
                </a:lnTo>
                <a:lnTo>
                  <a:pt x="1818" y="1500"/>
                </a:lnTo>
                <a:lnTo>
                  <a:pt x="1816" y="1398"/>
                </a:lnTo>
                <a:lnTo>
                  <a:pt x="1818" y="1296"/>
                </a:lnTo>
                <a:lnTo>
                  <a:pt x="1823" y="1194"/>
                </a:lnTo>
                <a:lnTo>
                  <a:pt x="1831" y="1094"/>
                </a:lnTo>
                <a:lnTo>
                  <a:pt x="1844" y="995"/>
                </a:lnTo>
                <a:lnTo>
                  <a:pt x="1859" y="897"/>
                </a:lnTo>
                <a:close/>
                <a:moveTo>
                  <a:pt x="2523" y="200"/>
                </a:moveTo>
                <a:lnTo>
                  <a:pt x="2485" y="203"/>
                </a:lnTo>
                <a:lnTo>
                  <a:pt x="2447" y="213"/>
                </a:lnTo>
                <a:lnTo>
                  <a:pt x="2411" y="229"/>
                </a:lnTo>
                <a:lnTo>
                  <a:pt x="2376" y="251"/>
                </a:lnTo>
                <a:lnTo>
                  <a:pt x="2342" y="279"/>
                </a:lnTo>
                <a:lnTo>
                  <a:pt x="2309" y="313"/>
                </a:lnTo>
                <a:lnTo>
                  <a:pt x="2277" y="351"/>
                </a:lnTo>
                <a:lnTo>
                  <a:pt x="2247" y="394"/>
                </a:lnTo>
                <a:lnTo>
                  <a:pt x="2218" y="443"/>
                </a:lnTo>
                <a:lnTo>
                  <a:pt x="2190" y="496"/>
                </a:lnTo>
                <a:lnTo>
                  <a:pt x="2165" y="554"/>
                </a:lnTo>
                <a:lnTo>
                  <a:pt x="2141" y="616"/>
                </a:lnTo>
                <a:lnTo>
                  <a:pt x="2118" y="681"/>
                </a:lnTo>
                <a:lnTo>
                  <a:pt x="2099" y="751"/>
                </a:lnTo>
                <a:lnTo>
                  <a:pt x="2080" y="823"/>
                </a:lnTo>
                <a:lnTo>
                  <a:pt x="2065" y="899"/>
                </a:lnTo>
                <a:lnTo>
                  <a:pt x="2320" y="899"/>
                </a:lnTo>
                <a:lnTo>
                  <a:pt x="2365" y="902"/>
                </a:lnTo>
                <a:lnTo>
                  <a:pt x="2408" y="910"/>
                </a:lnTo>
                <a:lnTo>
                  <a:pt x="2449" y="923"/>
                </a:lnTo>
                <a:lnTo>
                  <a:pt x="2489" y="943"/>
                </a:lnTo>
                <a:lnTo>
                  <a:pt x="2526" y="966"/>
                </a:lnTo>
                <a:lnTo>
                  <a:pt x="2560" y="994"/>
                </a:lnTo>
                <a:lnTo>
                  <a:pt x="2592" y="1025"/>
                </a:lnTo>
                <a:lnTo>
                  <a:pt x="2622" y="1061"/>
                </a:lnTo>
                <a:lnTo>
                  <a:pt x="2648" y="1101"/>
                </a:lnTo>
                <a:lnTo>
                  <a:pt x="2670" y="1144"/>
                </a:lnTo>
                <a:lnTo>
                  <a:pt x="2689" y="1190"/>
                </a:lnTo>
                <a:lnTo>
                  <a:pt x="2704" y="1239"/>
                </a:lnTo>
                <a:lnTo>
                  <a:pt x="2715" y="1290"/>
                </a:lnTo>
                <a:lnTo>
                  <a:pt x="2722" y="1343"/>
                </a:lnTo>
                <a:lnTo>
                  <a:pt x="2724" y="1398"/>
                </a:lnTo>
                <a:lnTo>
                  <a:pt x="2722" y="1453"/>
                </a:lnTo>
                <a:lnTo>
                  <a:pt x="2715" y="1506"/>
                </a:lnTo>
                <a:lnTo>
                  <a:pt x="2704" y="1557"/>
                </a:lnTo>
                <a:lnTo>
                  <a:pt x="2689" y="1606"/>
                </a:lnTo>
                <a:lnTo>
                  <a:pt x="2670" y="1651"/>
                </a:lnTo>
                <a:lnTo>
                  <a:pt x="2648" y="1694"/>
                </a:lnTo>
                <a:lnTo>
                  <a:pt x="2622" y="1734"/>
                </a:lnTo>
                <a:lnTo>
                  <a:pt x="2592" y="1770"/>
                </a:lnTo>
                <a:lnTo>
                  <a:pt x="2560" y="1802"/>
                </a:lnTo>
                <a:lnTo>
                  <a:pt x="2526" y="1830"/>
                </a:lnTo>
                <a:lnTo>
                  <a:pt x="2489" y="1854"/>
                </a:lnTo>
                <a:lnTo>
                  <a:pt x="2449" y="1872"/>
                </a:lnTo>
                <a:lnTo>
                  <a:pt x="2408" y="1885"/>
                </a:lnTo>
                <a:lnTo>
                  <a:pt x="2365" y="1894"/>
                </a:lnTo>
                <a:lnTo>
                  <a:pt x="2320" y="1897"/>
                </a:lnTo>
                <a:lnTo>
                  <a:pt x="2065" y="1897"/>
                </a:lnTo>
                <a:lnTo>
                  <a:pt x="2080" y="1973"/>
                </a:lnTo>
                <a:lnTo>
                  <a:pt x="2099" y="2046"/>
                </a:lnTo>
                <a:lnTo>
                  <a:pt x="2118" y="2115"/>
                </a:lnTo>
                <a:lnTo>
                  <a:pt x="2141" y="2180"/>
                </a:lnTo>
                <a:lnTo>
                  <a:pt x="2165" y="2242"/>
                </a:lnTo>
                <a:lnTo>
                  <a:pt x="2190" y="2300"/>
                </a:lnTo>
                <a:lnTo>
                  <a:pt x="2218" y="2353"/>
                </a:lnTo>
                <a:lnTo>
                  <a:pt x="2247" y="2401"/>
                </a:lnTo>
                <a:lnTo>
                  <a:pt x="2277" y="2445"/>
                </a:lnTo>
                <a:lnTo>
                  <a:pt x="2309" y="2484"/>
                </a:lnTo>
                <a:lnTo>
                  <a:pt x="2342" y="2517"/>
                </a:lnTo>
                <a:lnTo>
                  <a:pt x="2376" y="2545"/>
                </a:lnTo>
                <a:lnTo>
                  <a:pt x="2411" y="2567"/>
                </a:lnTo>
                <a:lnTo>
                  <a:pt x="2447" y="2583"/>
                </a:lnTo>
                <a:lnTo>
                  <a:pt x="2485" y="2593"/>
                </a:lnTo>
                <a:lnTo>
                  <a:pt x="2523" y="2596"/>
                </a:lnTo>
                <a:lnTo>
                  <a:pt x="2562" y="2593"/>
                </a:lnTo>
                <a:lnTo>
                  <a:pt x="2600" y="2582"/>
                </a:lnTo>
                <a:lnTo>
                  <a:pt x="2638" y="2564"/>
                </a:lnTo>
                <a:lnTo>
                  <a:pt x="2674" y="2541"/>
                </a:lnTo>
                <a:lnTo>
                  <a:pt x="2710" y="2510"/>
                </a:lnTo>
                <a:lnTo>
                  <a:pt x="2745" y="2474"/>
                </a:lnTo>
                <a:lnTo>
                  <a:pt x="2777" y="2433"/>
                </a:lnTo>
                <a:lnTo>
                  <a:pt x="2809" y="2386"/>
                </a:lnTo>
                <a:lnTo>
                  <a:pt x="2837" y="2332"/>
                </a:lnTo>
                <a:lnTo>
                  <a:pt x="2865" y="2275"/>
                </a:lnTo>
                <a:lnTo>
                  <a:pt x="2892" y="2214"/>
                </a:lnTo>
                <a:lnTo>
                  <a:pt x="2916" y="2148"/>
                </a:lnTo>
                <a:lnTo>
                  <a:pt x="2937" y="2077"/>
                </a:lnTo>
                <a:lnTo>
                  <a:pt x="2958" y="2003"/>
                </a:lnTo>
                <a:lnTo>
                  <a:pt x="2976" y="1925"/>
                </a:lnTo>
                <a:lnTo>
                  <a:pt x="2991" y="1843"/>
                </a:lnTo>
                <a:lnTo>
                  <a:pt x="3004" y="1760"/>
                </a:lnTo>
                <a:lnTo>
                  <a:pt x="3014" y="1673"/>
                </a:lnTo>
                <a:lnTo>
                  <a:pt x="3021" y="1583"/>
                </a:lnTo>
                <a:lnTo>
                  <a:pt x="3025" y="1491"/>
                </a:lnTo>
                <a:lnTo>
                  <a:pt x="3026" y="1398"/>
                </a:lnTo>
                <a:lnTo>
                  <a:pt x="3025" y="1304"/>
                </a:lnTo>
                <a:lnTo>
                  <a:pt x="3021" y="1212"/>
                </a:lnTo>
                <a:lnTo>
                  <a:pt x="3014" y="1123"/>
                </a:lnTo>
                <a:lnTo>
                  <a:pt x="3004" y="1037"/>
                </a:lnTo>
                <a:lnTo>
                  <a:pt x="2991" y="952"/>
                </a:lnTo>
                <a:lnTo>
                  <a:pt x="2976" y="871"/>
                </a:lnTo>
                <a:lnTo>
                  <a:pt x="2958" y="794"/>
                </a:lnTo>
                <a:lnTo>
                  <a:pt x="2937" y="719"/>
                </a:lnTo>
                <a:lnTo>
                  <a:pt x="2916" y="649"/>
                </a:lnTo>
                <a:lnTo>
                  <a:pt x="2892" y="582"/>
                </a:lnTo>
                <a:lnTo>
                  <a:pt x="2865" y="520"/>
                </a:lnTo>
                <a:lnTo>
                  <a:pt x="2837" y="463"/>
                </a:lnTo>
                <a:lnTo>
                  <a:pt x="2809" y="411"/>
                </a:lnTo>
                <a:lnTo>
                  <a:pt x="2777" y="364"/>
                </a:lnTo>
                <a:lnTo>
                  <a:pt x="2745" y="322"/>
                </a:lnTo>
                <a:lnTo>
                  <a:pt x="2710" y="286"/>
                </a:lnTo>
                <a:lnTo>
                  <a:pt x="2674" y="255"/>
                </a:lnTo>
                <a:lnTo>
                  <a:pt x="2638" y="232"/>
                </a:lnTo>
                <a:lnTo>
                  <a:pt x="2600" y="214"/>
                </a:lnTo>
                <a:lnTo>
                  <a:pt x="2562" y="203"/>
                </a:lnTo>
                <a:lnTo>
                  <a:pt x="2523" y="200"/>
                </a:lnTo>
                <a:close/>
                <a:moveTo>
                  <a:pt x="2523" y="0"/>
                </a:moveTo>
                <a:lnTo>
                  <a:pt x="2573" y="3"/>
                </a:lnTo>
                <a:lnTo>
                  <a:pt x="2622" y="11"/>
                </a:lnTo>
                <a:lnTo>
                  <a:pt x="2668" y="25"/>
                </a:lnTo>
                <a:lnTo>
                  <a:pt x="2714" y="44"/>
                </a:lnTo>
                <a:lnTo>
                  <a:pt x="2757" y="67"/>
                </a:lnTo>
                <a:lnTo>
                  <a:pt x="2798" y="96"/>
                </a:lnTo>
                <a:lnTo>
                  <a:pt x="2837" y="130"/>
                </a:lnTo>
                <a:lnTo>
                  <a:pt x="2876" y="166"/>
                </a:lnTo>
                <a:lnTo>
                  <a:pt x="2912" y="208"/>
                </a:lnTo>
                <a:lnTo>
                  <a:pt x="2946" y="253"/>
                </a:lnTo>
                <a:lnTo>
                  <a:pt x="2978" y="302"/>
                </a:lnTo>
                <a:lnTo>
                  <a:pt x="3008" y="354"/>
                </a:lnTo>
                <a:lnTo>
                  <a:pt x="3035" y="410"/>
                </a:lnTo>
                <a:lnTo>
                  <a:pt x="3062" y="468"/>
                </a:lnTo>
                <a:lnTo>
                  <a:pt x="3087" y="529"/>
                </a:lnTo>
                <a:lnTo>
                  <a:pt x="3109" y="592"/>
                </a:lnTo>
                <a:lnTo>
                  <a:pt x="3129" y="659"/>
                </a:lnTo>
                <a:lnTo>
                  <a:pt x="3149" y="726"/>
                </a:lnTo>
                <a:lnTo>
                  <a:pt x="3166" y="797"/>
                </a:lnTo>
                <a:lnTo>
                  <a:pt x="3180" y="868"/>
                </a:lnTo>
                <a:lnTo>
                  <a:pt x="3193" y="942"/>
                </a:lnTo>
                <a:lnTo>
                  <a:pt x="3204" y="1015"/>
                </a:lnTo>
                <a:lnTo>
                  <a:pt x="3213" y="1091"/>
                </a:lnTo>
                <a:lnTo>
                  <a:pt x="3220" y="1167"/>
                </a:lnTo>
                <a:lnTo>
                  <a:pt x="3224" y="1244"/>
                </a:lnTo>
                <a:lnTo>
                  <a:pt x="3227" y="1320"/>
                </a:lnTo>
                <a:lnTo>
                  <a:pt x="3228" y="1398"/>
                </a:lnTo>
                <a:lnTo>
                  <a:pt x="3227" y="1475"/>
                </a:lnTo>
                <a:lnTo>
                  <a:pt x="3224" y="1552"/>
                </a:lnTo>
                <a:lnTo>
                  <a:pt x="3220" y="1629"/>
                </a:lnTo>
                <a:lnTo>
                  <a:pt x="3213" y="1704"/>
                </a:lnTo>
                <a:lnTo>
                  <a:pt x="3204" y="1780"/>
                </a:lnTo>
                <a:lnTo>
                  <a:pt x="3193" y="1855"/>
                </a:lnTo>
                <a:lnTo>
                  <a:pt x="3180" y="1927"/>
                </a:lnTo>
                <a:lnTo>
                  <a:pt x="3166" y="1999"/>
                </a:lnTo>
                <a:lnTo>
                  <a:pt x="3149" y="2069"/>
                </a:lnTo>
                <a:lnTo>
                  <a:pt x="3129" y="2137"/>
                </a:lnTo>
                <a:lnTo>
                  <a:pt x="3109" y="2203"/>
                </a:lnTo>
                <a:lnTo>
                  <a:pt x="3087" y="2266"/>
                </a:lnTo>
                <a:lnTo>
                  <a:pt x="3062" y="2327"/>
                </a:lnTo>
                <a:lnTo>
                  <a:pt x="3035" y="2386"/>
                </a:lnTo>
                <a:lnTo>
                  <a:pt x="3008" y="2442"/>
                </a:lnTo>
                <a:lnTo>
                  <a:pt x="2978" y="2494"/>
                </a:lnTo>
                <a:lnTo>
                  <a:pt x="2946" y="2543"/>
                </a:lnTo>
                <a:lnTo>
                  <a:pt x="2912" y="2588"/>
                </a:lnTo>
                <a:lnTo>
                  <a:pt x="2876" y="2629"/>
                </a:lnTo>
                <a:lnTo>
                  <a:pt x="2837" y="2666"/>
                </a:lnTo>
                <a:lnTo>
                  <a:pt x="2798" y="2699"/>
                </a:lnTo>
                <a:lnTo>
                  <a:pt x="2757" y="2728"/>
                </a:lnTo>
                <a:lnTo>
                  <a:pt x="2714" y="2751"/>
                </a:lnTo>
                <a:lnTo>
                  <a:pt x="2668" y="2771"/>
                </a:lnTo>
                <a:lnTo>
                  <a:pt x="2622" y="2784"/>
                </a:lnTo>
                <a:lnTo>
                  <a:pt x="2573" y="2793"/>
                </a:lnTo>
                <a:lnTo>
                  <a:pt x="2523" y="2795"/>
                </a:lnTo>
                <a:lnTo>
                  <a:pt x="2471" y="2793"/>
                </a:lnTo>
                <a:lnTo>
                  <a:pt x="2423" y="2784"/>
                </a:lnTo>
                <a:lnTo>
                  <a:pt x="2375" y="2771"/>
                </a:lnTo>
                <a:lnTo>
                  <a:pt x="2330" y="2751"/>
                </a:lnTo>
                <a:lnTo>
                  <a:pt x="2286" y="2727"/>
                </a:lnTo>
                <a:lnTo>
                  <a:pt x="2245" y="2698"/>
                </a:lnTo>
                <a:lnTo>
                  <a:pt x="2206" y="2665"/>
                </a:lnTo>
                <a:lnTo>
                  <a:pt x="2168" y="2628"/>
                </a:lnTo>
                <a:lnTo>
                  <a:pt x="2132" y="2586"/>
                </a:lnTo>
                <a:lnTo>
                  <a:pt x="2099" y="2540"/>
                </a:lnTo>
                <a:lnTo>
                  <a:pt x="2067" y="2491"/>
                </a:lnTo>
                <a:lnTo>
                  <a:pt x="2036" y="2439"/>
                </a:lnTo>
                <a:lnTo>
                  <a:pt x="2034" y="2440"/>
                </a:lnTo>
                <a:lnTo>
                  <a:pt x="1995" y="2371"/>
                </a:lnTo>
                <a:lnTo>
                  <a:pt x="1955" y="2306"/>
                </a:lnTo>
                <a:lnTo>
                  <a:pt x="1913" y="2246"/>
                </a:lnTo>
                <a:lnTo>
                  <a:pt x="1869" y="2188"/>
                </a:lnTo>
                <a:lnTo>
                  <a:pt x="1822" y="2136"/>
                </a:lnTo>
                <a:lnTo>
                  <a:pt x="1773" y="2088"/>
                </a:lnTo>
                <a:lnTo>
                  <a:pt x="1723" y="2047"/>
                </a:lnTo>
                <a:lnTo>
                  <a:pt x="1670" y="2009"/>
                </a:lnTo>
                <a:lnTo>
                  <a:pt x="1617" y="1976"/>
                </a:lnTo>
                <a:lnTo>
                  <a:pt x="1562" y="1950"/>
                </a:lnTo>
                <a:lnTo>
                  <a:pt x="1505" y="1928"/>
                </a:lnTo>
                <a:lnTo>
                  <a:pt x="1449" y="1913"/>
                </a:lnTo>
                <a:lnTo>
                  <a:pt x="1390" y="1904"/>
                </a:lnTo>
                <a:lnTo>
                  <a:pt x="1382" y="1906"/>
                </a:lnTo>
                <a:lnTo>
                  <a:pt x="1372" y="1908"/>
                </a:lnTo>
                <a:lnTo>
                  <a:pt x="1363" y="1912"/>
                </a:lnTo>
                <a:lnTo>
                  <a:pt x="1363" y="1912"/>
                </a:lnTo>
                <a:lnTo>
                  <a:pt x="1362" y="1912"/>
                </a:lnTo>
                <a:lnTo>
                  <a:pt x="1362" y="1913"/>
                </a:lnTo>
                <a:lnTo>
                  <a:pt x="1361" y="1913"/>
                </a:lnTo>
                <a:lnTo>
                  <a:pt x="1361" y="1913"/>
                </a:lnTo>
                <a:lnTo>
                  <a:pt x="1343" y="1926"/>
                </a:lnTo>
                <a:lnTo>
                  <a:pt x="1330" y="1942"/>
                </a:lnTo>
                <a:lnTo>
                  <a:pt x="1324" y="1952"/>
                </a:lnTo>
                <a:lnTo>
                  <a:pt x="1317" y="1970"/>
                </a:lnTo>
                <a:lnTo>
                  <a:pt x="1312" y="1990"/>
                </a:lnTo>
                <a:lnTo>
                  <a:pt x="1312" y="1992"/>
                </a:lnTo>
                <a:lnTo>
                  <a:pt x="1311" y="1994"/>
                </a:lnTo>
                <a:lnTo>
                  <a:pt x="1311" y="1997"/>
                </a:lnTo>
                <a:lnTo>
                  <a:pt x="1311" y="2696"/>
                </a:lnTo>
                <a:lnTo>
                  <a:pt x="1313" y="2711"/>
                </a:lnTo>
                <a:lnTo>
                  <a:pt x="1320" y="2726"/>
                </a:lnTo>
                <a:lnTo>
                  <a:pt x="1329" y="2740"/>
                </a:lnTo>
                <a:lnTo>
                  <a:pt x="1341" y="2755"/>
                </a:lnTo>
                <a:lnTo>
                  <a:pt x="1355" y="2771"/>
                </a:lnTo>
                <a:lnTo>
                  <a:pt x="1368" y="2788"/>
                </a:lnTo>
                <a:lnTo>
                  <a:pt x="1382" y="2805"/>
                </a:lnTo>
                <a:lnTo>
                  <a:pt x="1394" y="2825"/>
                </a:lnTo>
                <a:lnTo>
                  <a:pt x="1403" y="2846"/>
                </a:lnTo>
                <a:lnTo>
                  <a:pt x="1409" y="2870"/>
                </a:lnTo>
                <a:lnTo>
                  <a:pt x="1411" y="2895"/>
                </a:lnTo>
                <a:lnTo>
                  <a:pt x="1411" y="2995"/>
                </a:lnTo>
                <a:lnTo>
                  <a:pt x="1409" y="3028"/>
                </a:lnTo>
                <a:lnTo>
                  <a:pt x="1401" y="3059"/>
                </a:lnTo>
                <a:lnTo>
                  <a:pt x="1390" y="3087"/>
                </a:lnTo>
                <a:lnTo>
                  <a:pt x="1373" y="3114"/>
                </a:lnTo>
                <a:lnTo>
                  <a:pt x="1353" y="3137"/>
                </a:lnTo>
                <a:lnTo>
                  <a:pt x="1329" y="3157"/>
                </a:lnTo>
                <a:lnTo>
                  <a:pt x="1303" y="3173"/>
                </a:lnTo>
                <a:lnTo>
                  <a:pt x="1274" y="3185"/>
                </a:lnTo>
                <a:lnTo>
                  <a:pt x="1243" y="3192"/>
                </a:lnTo>
                <a:lnTo>
                  <a:pt x="1210" y="3195"/>
                </a:lnTo>
                <a:lnTo>
                  <a:pt x="807" y="3195"/>
                </a:lnTo>
                <a:lnTo>
                  <a:pt x="774" y="3192"/>
                </a:lnTo>
                <a:lnTo>
                  <a:pt x="743" y="3185"/>
                </a:lnTo>
                <a:lnTo>
                  <a:pt x="714" y="3173"/>
                </a:lnTo>
                <a:lnTo>
                  <a:pt x="687" y="3157"/>
                </a:lnTo>
                <a:lnTo>
                  <a:pt x="664" y="3137"/>
                </a:lnTo>
                <a:lnTo>
                  <a:pt x="644" y="3114"/>
                </a:lnTo>
                <a:lnTo>
                  <a:pt x="627" y="3087"/>
                </a:lnTo>
                <a:lnTo>
                  <a:pt x="615" y="3059"/>
                </a:lnTo>
                <a:lnTo>
                  <a:pt x="608" y="3028"/>
                </a:lnTo>
                <a:lnTo>
                  <a:pt x="605" y="2995"/>
                </a:lnTo>
                <a:lnTo>
                  <a:pt x="605" y="2097"/>
                </a:lnTo>
                <a:lnTo>
                  <a:pt x="602" y="2061"/>
                </a:lnTo>
                <a:lnTo>
                  <a:pt x="592" y="2027"/>
                </a:lnTo>
                <a:lnTo>
                  <a:pt x="578" y="1997"/>
                </a:lnTo>
                <a:lnTo>
                  <a:pt x="557" y="1968"/>
                </a:lnTo>
                <a:lnTo>
                  <a:pt x="533" y="1944"/>
                </a:lnTo>
                <a:lnTo>
                  <a:pt x="506" y="1925"/>
                </a:lnTo>
                <a:lnTo>
                  <a:pt x="474" y="1910"/>
                </a:lnTo>
                <a:lnTo>
                  <a:pt x="440" y="1901"/>
                </a:lnTo>
                <a:lnTo>
                  <a:pt x="403" y="1897"/>
                </a:lnTo>
                <a:lnTo>
                  <a:pt x="359" y="1894"/>
                </a:lnTo>
                <a:lnTo>
                  <a:pt x="316" y="1885"/>
                </a:lnTo>
                <a:lnTo>
                  <a:pt x="274" y="1872"/>
                </a:lnTo>
                <a:lnTo>
                  <a:pt x="235" y="1854"/>
                </a:lnTo>
                <a:lnTo>
                  <a:pt x="198" y="1830"/>
                </a:lnTo>
                <a:lnTo>
                  <a:pt x="164" y="1802"/>
                </a:lnTo>
                <a:lnTo>
                  <a:pt x="132" y="1770"/>
                </a:lnTo>
                <a:lnTo>
                  <a:pt x="103" y="1734"/>
                </a:lnTo>
                <a:lnTo>
                  <a:pt x="77" y="1694"/>
                </a:lnTo>
                <a:lnTo>
                  <a:pt x="55" y="1651"/>
                </a:lnTo>
                <a:lnTo>
                  <a:pt x="35" y="1606"/>
                </a:lnTo>
                <a:lnTo>
                  <a:pt x="21" y="1557"/>
                </a:lnTo>
                <a:lnTo>
                  <a:pt x="9" y="1506"/>
                </a:lnTo>
                <a:lnTo>
                  <a:pt x="2" y="1453"/>
                </a:lnTo>
                <a:lnTo>
                  <a:pt x="0" y="1398"/>
                </a:lnTo>
                <a:lnTo>
                  <a:pt x="2" y="1343"/>
                </a:lnTo>
                <a:lnTo>
                  <a:pt x="9" y="1290"/>
                </a:lnTo>
                <a:lnTo>
                  <a:pt x="21" y="1239"/>
                </a:lnTo>
                <a:lnTo>
                  <a:pt x="35" y="1190"/>
                </a:lnTo>
                <a:lnTo>
                  <a:pt x="55" y="1144"/>
                </a:lnTo>
                <a:lnTo>
                  <a:pt x="77" y="1101"/>
                </a:lnTo>
                <a:lnTo>
                  <a:pt x="103" y="1061"/>
                </a:lnTo>
                <a:lnTo>
                  <a:pt x="132" y="1025"/>
                </a:lnTo>
                <a:lnTo>
                  <a:pt x="164" y="994"/>
                </a:lnTo>
                <a:lnTo>
                  <a:pt x="198" y="966"/>
                </a:lnTo>
                <a:lnTo>
                  <a:pt x="235" y="943"/>
                </a:lnTo>
                <a:lnTo>
                  <a:pt x="274" y="923"/>
                </a:lnTo>
                <a:lnTo>
                  <a:pt x="316" y="910"/>
                </a:lnTo>
                <a:lnTo>
                  <a:pt x="359" y="902"/>
                </a:lnTo>
                <a:lnTo>
                  <a:pt x="403" y="899"/>
                </a:lnTo>
                <a:lnTo>
                  <a:pt x="1334" y="899"/>
                </a:lnTo>
                <a:lnTo>
                  <a:pt x="1393" y="896"/>
                </a:lnTo>
                <a:lnTo>
                  <a:pt x="1452" y="885"/>
                </a:lnTo>
                <a:lnTo>
                  <a:pt x="1508" y="870"/>
                </a:lnTo>
                <a:lnTo>
                  <a:pt x="1564" y="849"/>
                </a:lnTo>
                <a:lnTo>
                  <a:pt x="1619" y="821"/>
                </a:lnTo>
                <a:lnTo>
                  <a:pt x="1673" y="788"/>
                </a:lnTo>
                <a:lnTo>
                  <a:pt x="1724" y="751"/>
                </a:lnTo>
                <a:lnTo>
                  <a:pt x="1774" y="708"/>
                </a:lnTo>
                <a:lnTo>
                  <a:pt x="1822" y="660"/>
                </a:lnTo>
                <a:lnTo>
                  <a:pt x="1869" y="608"/>
                </a:lnTo>
                <a:lnTo>
                  <a:pt x="1914" y="551"/>
                </a:lnTo>
                <a:lnTo>
                  <a:pt x="1956" y="490"/>
                </a:lnTo>
                <a:lnTo>
                  <a:pt x="1995" y="426"/>
                </a:lnTo>
                <a:lnTo>
                  <a:pt x="2034" y="356"/>
                </a:lnTo>
                <a:lnTo>
                  <a:pt x="2036" y="357"/>
                </a:lnTo>
                <a:lnTo>
                  <a:pt x="2066" y="305"/>
                </a:lnTo>
                <a:lnTo>
                  <a:pt x="2098" y="256"/>
                </a:lnTo>
                <a:lnTo>
                  <a:pt x="2132" y="210"/>
                </a:lnTo>
                <a:lnTo>
                  <a:pt x="2168" y="169"/>
                </a:lnTo>
                <a:lnTo>
                  <a:pt x="2205" y="131"/>
                </a:lnTo>
                <a:lnTo>
                  <a:pt x="2245" y="97"/>
                </a:lnTo>
                <a:lnTo>
                  <a:pt x="2286" y="68"/>
                </a:lnTo>
                <a:lnTo>
                  <a:pt x="2330" y="45"/>
                </a:lnTo>
                <a:lnTo>
                  <a:pt x="2375" y="26"/>
                </a:lnTo>
                <a:lnTo>
                  <a:pt x="2423" y="11"/>
                </a:lnTo>
                <a:lnTo>
                  <a:pt x="2471" y="3"/>
                </a:lnTo>
                <a:lnTo>
                  <a:pt x="2523" y="0"/>
                </a:lnTo>
                <a:close/>
              </a:path>
            </a:pathLst>
          </a:custGeom>
          <a:solidFill>
            <a:schemeClr val="tx2">
              <a:lumMod val="90000"/>
              <a:lumOff val="10000"/>
            </a:schemeClr>
          </a:solidFill>
          <a:ln w="0">
            <a:noFill/>
            <a:prstDash val="solid"/>
            <a:round/>
          </a:ln>
        </p:spPr>
        <p:txBody>
          <a:bodyPr vert="horz" wrap="square" lIns="45715" tIns="22858" rIns="45715" bIns="22858" numCol="1" anchor="t" anchorCtr="0" compatLnSpc="1"/>
          <a:lstStyle/>
          <a:p>
            <a:pPr algn="r"/>
            <a:endParaRPr lang="es-ES" sz="900"/>
          </a:p>
        </p:txBody>
      </p:sp>
      <p:grpSp>
        <p:nvGrpSpPr>
          <p:cNvPr id="40" name="Group 15"/>
          <p:cNvGrpSpPr>
            <a:grpSpLocks noChangeAspect="1"/>
          </p:cNvGrpSpPr>
          <p:nvPr/>
        </p:nvGrpSpPr>
        <p:grpSpPr bwMode="auto">
          <a:xfrm>
            <a:off x="2946729" y="6009246"/>
            <a:ext cx="246446" cy="243853"/>
            <a:chOff x="12172" y="2923"/>
            <a:chExt cx="1615" cy="1598"/>
          </a:xfrm>
          <a:solidFill>
            <a:schemeClr val="tx2">
              <a:lumMod val="90000"/>
              <a:lumOff val="10000"/>
            </a:schemeClr>
          </a:solidFill>
        </p:grpSpPr>
        <p:sp>
          <p:nvSpPr>
            <p:cNvPr id="41" name="Freeform 17"/>
            <p:cNvSpPr>
              <a:spLocks noEditPoints="1"/>
            </p:cNvSpPr>
            <p:nvPr/>
          </p:nvSpPr>
          <p:spPr bwMode="auto">
            <a:xfrm>
              <a:off x="12172" y="2923"/>
              <a:ext cx="1615" cy="1598"/>
            </a:xfrm>
            <a:custGeom>
              <a:avLst/>
              <a:gdLst>
                <a:gd name="T0" fmla="*/ 214 w 3228"/>
                <a:gd name="T1" fmla="*/ 2737 h 3195"/>
                <a:gd name="T2" fmla="*/ 177 w 3228"/>
                <a:gd name="T3" fmla="*/ 2843 h 3195"/>
                <a:gd name="T4" fmla="*/ 220 w 3228"/>
                <a:gd name="T5" fmla="*/ 2956 h 3195"/>
                <a:gd name="T6" fmla="*/ 324 w 3228"/>
                <a:gd name="T7" fmla="*/ 3016 h 3195"/>
                <a:gd name="T8" fmla="*/ 440 w 3228"/>
                <a:gd name="T9" fmla="*/ 2998 h 3195"/>
                <a:gd name="T10" fmla="*/ 1241 w 3228"/>
                <a:gd name="T11" fmla="*/ 2116 h 3195"/>
                <a:gd name="T12" fmla="*/ 1046 w 3228"/>
                <a:gd name="T13" fmla="*/ 1910 h 3195"/>
                <a:gd name="T14" fmla="*/ 1786 w 3228"/>
                <a:gd name="T15" fmla="*/ 226 h 3195"/>
                <a:gd name="T16" fmla="*/ 1508 w 3228"/>
                <a:gd name="T17" fmla="*/ 336 h 3195"/>
                <a:gd name="T18" fmla="*/ 1278 w 3228"/>
                <a:gd name="T19" fmla="*/ 519 h 3195"/>
                <a:gd name="T20" fmla="*/ 1111 w 3228"/>
                <a:gd name="T21" fmla="*/ 759 h 3195"/>
                <a:gd name="T22" fmla="*/ 1021 w 3228"/>
                <a:gd name="T23" fmla="*/ 1044 h 3195"/>
                <a:gd name="T24" fmla="*/ 1021 w 3228"/>
                <a:gd name="T25" fmla="*/ 1353 h 3195"/>
                <a:gd name="T26" fmla="*/ 1111 w 3228"/>
                <a:gd name="T27" fmla="*/ 1637 h 3195"/>
                <a:gd name="T28" fmla="*/ 1278 w 3228"/>
                <a:gd name="T29" fmla="*/ 1878 h 3195"/>
                <a:gd name="T30" fmla="*/ 1508 w 3228"/>
                <a:gd name="T31" fmla="*/ 2061 h 3195"/>
                <a:gd name="T32" fmla="*/ 1786 w 3228"/>
                <a:gd name="T33" fmla="*/ 2170 h 3195"/>
                <a:gd name="T34" fmla="*/ 2097 w 3228"/>
                <a:gd name="T35" fmla="*/ 2194 h 3195"/>
                <a:gd name="T36" fmla="*/ 2393 w 3228"/>
                <a:gd name="T37" fmla="*/ 2125 h 3195"/>
                <a:gd name="T38" fmla="*/ 2649 w 3228"/>
                <a:gd name="T39" fmla="*/ 1977 h 3195"/>
                <a:gd name="T40" fmla="*/ 2849 w 3228"/>
                <a:gd name="T41" fmla="*/ 1764 h 3195"/>
                <a:gd name="T42" fmla="*/ 2980 w 3228"/>
                <a:gd name="T43" fmla="*/ 1499 h 3195"/>
                <a:gd name="T44" fmla="*/ 3026 w 3228"/>
                <a:gd name="T45" fmla="*/ 1198 h 3195"/>
                <a:gd name="T46" fmla="*/ 2980 w 3228"/>
                <a:gd name="T47" fmla="*/ 897 h 3195"/>
                <a:gd name="T48" fmla="*/ 2849 w 3228"/>
                <a:gd name="T49" fmla="*/ 632 h 3195"/>
                <a:gd name="T50" fmla="*/ 2649 w 3228"/>
                <a:gd name="T51" fmla="*/ 419 h 3195"/>
                <a:gd name="T52" fmla="*/ 2393 w 3228"/>
                <a:gd name="T53" fmla="*/ 271 h 3195"/>
                <a:gd name="T54" fmla="*/ 2097 w 3228"/>
                <a:gd name="T55" fmla="*/ 203 h 3195"/>
                <a:gd name="T56" fmla="*/ 2104 w 3228"/>
                <a:gd name="T57" fmla="*/ 3 h 3195"/>
                <a:gd name="T58" fmla="*/ 2432 w 3228"/>
                <a:gd name="T59" fmla="*/ 72 h 3195"/>
                <a:gd name="T60" fmla="*/ 2720 w 3228"/>
                <a:gd name="T61" fmla="*/ 222 h 3195"/>
                <a:gd name="T62" fmla="*/ 2955 w 3228"/>
                <a:gd name="T63" fmla="*/ 440 h 3195"/>
                <a:gd name="T64" fmla="*/ 3125 w 3228"/>
                <a:gd name="T65" fmla="*/ 713 h 3195"/>
                <a:gd name="T66" fmla="*/ 3217 w 3228"/>
                <a:gd name="T67" fmla="*/ 1028 h 3195"/>
                <a:gd name="T68" fmla="*/ 3217 w 3228"/>
                <a:gd name="T69" fmla="*/ 1367 h 3195"/>
                <a:gd name="T70" fmla="*/ 3125 w 3228"/>
                <a:gd name="T71" fmla="*/ 1683 h 3195"/>
                <a:gd name="T72" fmla="*/ 2955 w 3228"/>
                <a:gd name="T73" fmla="*/ 1957 h 3195"/>
                <a:gd name="T74" fmla="*/ 2720 w 3228"/>
                <a:gd name="T75" fmla="*/ 2174 h 3195"/>
                <a:gd name="T76" fmla="*/ 2432 w 3228"/>
                <a:gd name="T77" fmla="*/ 2324 h 3195"/>
                <a:gd name="T78" fmla="*/ 2104 w 3228"/>
                <a:gd name="T79" fmla="*/ 2393 h 3195"/>
                <a:gd name="T80" fmla="*/ 1762 w 3228"/>
                <a:gd name="T81" fmla="*/ 2369 h 3195"/>
                <a:gd name="T82" fmla="*/ 1452 w 3228"/>
                <a:gd name="T83" fmla="*/ 2256 h 3195"/>
                <a:gd name="T84" fmla="*/ 549 w 3228"/>
                <a:gd name="T85" fmla="*/ 3139 h 3195"/>
                <a:gd name="T86" fmla="*/ 398 w 3228"/>
                <a:gd name="T87" fmla="*/ 3193 h 3195"/>
                <a:gd name="T88" fmla="*/ 218 w 3228"/>
                <a:gd name="T89" fmla="*/ 3168 h 3195"/>
                <a:gd name="T90" fmla="*/ 74 w 3228"/>
                <a:gd name="T91" fmla="*/ 3059 h 3195"/>
                <a:gd name="T92" fmla="*/ 3 w 3228"/>
                <a:gd name="T93" fmla="*/ 2891 h 3195"/>
                <a:gd name="T94" fmla="*/ 22 w 3228"/>
                <a:gd name="T95" fmla="*/ 2723 h 3195"/>
                <a:gd name="T96" fmla="*/ 107 w 3228"/>
                <a:gd name="T97" fmla="*/ 2592 h 3195"/>
                <a:gd name="T98" fmla="*/ 881 w 3228"/>
                <a:gd name="T99" fmla="*/ 1609 h 3195"/>
                <a:gd name="T100" fmla="*/ 810 w 3228"/>
                <a:gd name="T101" fmla="*/ 1284 h 3195"/>
                <a:gd name="T102" fmla="*/ 834 w 3228"/>
                <a:gd name="T103" fmla="*/ 947 h 3195"/>
                <a:gd name="T104" fmla="*/ 946 w 3228"/>
                <a:gd name="T105" fmla="*/ 640 h 3195"/>
                <a:gd name="T106" fmla="*/ 1134 w 3228"/>
                <a:gd name="T107" fmla="*/ 380 h 3195"/>
                <a:gd name="T108" fmla="*/ 1384 w 3228"/>
                <a:gd name="T109" fmla="*/ 177 h 3195"/>
                <a:gd name="T110" fmla="*/ 1683 w 3228"/>
                <a:gd name="T111" fmla="*/ 46 h 3195"/>
                <a:gd name="T112" fmla="*/ 2018 w 3228"/>
                <a:gd name="T113" fmla="*/ 0 h 3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28" h="3195">
                  <a:moveTo>
                    <a:pt x="1046" y="1910"/>
                  </a:moveTo>
                  <a:lnTo>
                    <a:pt x="232" y="2715"/>
                  </a:lnTo>
                  <a:lnTo>
                    <a:pt x="232" y="2716"/>
                  </a:lnTo>
                  <a:lnTo>
                    <a:pt x="214" y="2737"/>
                  </a:lnTo>
                  <a:lnTo>
                    <a:pt x="199" y="2760"/>
                  </a:lnTo>
                  <a:lnTo>
                    <a:pt x="188" y="2786"/>
                  </a:lnTo>
                  <a:lnTo>
                    <a:pt x="181" y="2813"/>
                  </a:lnTo>
                  <a:lnTo>
                    <a:pt x="177" y="2843"/>
                  </a:lnTo>
                  <a:lnTo>
                    <a:pt x="181" y="2875"/>
                  </a:lnTo>
                  <a:lnTo>
                    <a:pt x="189" y="2904"/>
                  </a:lnTo>
                  <a:lnTo>
                    <a:pt x="202" y="2932"/>
                  </a:lnTo>
                  <a:lnTo>
                    <a:pt x="220" y="2956"/>
                  </a:lnTo>
                  <a:lnTo>
                    <a:pt x="241" y="2978"/>
                  </a:lnTo>
                  <a:lnTo>
                    <a:pt x="266" y="2995"/>
                  </a:lnTo>
                  <a:lnTo>
                    <a:pt x="294" y="3008"/>
                  </a:lnTo>
                  <a:lnTo>
                    <a:pt x="324" y="3016"/>
                  </a:lnTo>
                  <a:lnTo>
                    <a:pt x="356" y="3019"/>
                  </a:lnTo>
                  <a:lnTo>
                    <a:pt x="386" y="3017"/>
                  </a:lnTo>
                  <a:lnTo>
                    <a:pt x="414" y="3010"/>
                  </a:lnTo>
                  <a:lnTo>
                    <a:pt x="440" y="2998"/>
                  </a:lnTo>
                  <a:lnTo>
                    <a:pt x="463" y="2983"/>
                  </a:lnTo>
                  <a:lnTo>
                    <a:pt x="484" y="2965"/>
                  </a:lnTo>
                  <a:lnTo>
                    <a:pt x="1297" y="2160"/>
                  </a:lnTo>
                  <a:lnTo>
                    <a:pt x="1241" y="2116"/>
                  </a:lnTo>
                  <a:lnTo>
                    <a:pt x="1188" y="2069"/>
                  </a:lnTo>
                  <a:lnTo>
                    <a:pt x="1137" y="2019"/>
                  </a:lnTo>
                  <a:lnTo>
                    <a:pt x="1091" y="1966"/>
                  </a:lnTo>
                  <a:lnTo>
                    <a:pt x="1046" y="1910"/>
                  </a:lnTo>
                  <a:close/>
                  <a:moveTo>
                    <a:pt x="2018" y="200"/>
                  </a:moveTo>
                  <a:lnTo>
                    <a:pt x="1939" y="203"/>
                  </a:lnTo>
                  <a:lnTo>
                    <a:pt x="1861" y="211"/>
                  </a:lnTo>
                  <a:lnTo>
                    <a:pt x="1786" y="226"/>
                  </a:lnTo>
                  <a:lnTo>
                    <a:pt x="1714" y="246"/>
                  </a:lnTo>
                  <a:lnTo>
                    <a:pt x="1643" y="271"/>
                  </a:lnTo>
                  <a:lnTo>
                    <a:pt x="1574" y="301"/>
                  </a:lnTo>
                  <a:lnTo>
                    <a:pt x="1508" y="336"/>
                  </a:lnTo>
                  <a:lnTo>
                    <a:pt x="1447" y="376"/>
                  </a:lnTo>
                  <a:lnTo>
                    <a:pt x="1387" y="419"/>
                  </a:lnTo>
                  <a:lnTo>
                    <a:pt x="1331" y="467"/>
                  </a:lnTo>
                  <a:lnTo>
                    <a:pt x="1278" y="519"/>
                  </a:lnTo>
                  <a:lnTo>
                    <a:pt x="1231" y="574"/>
                  </a:lnTo>
                  <a:lnTo>
                    <a:pt x="1187" y="632"/>
                  </a:lnTo>
                  <a:lnTo>
                    <a:pt x="1146" y="694"/>
                  </a:lnTo>
                  <a:lnTo>
                    <a:pt x="1111" y="759"/>
                  </a:lnTo>
                  <a:lnTo>
                    <a:pt x="1081" y="827"/>
                  </a:lnTo>
                  <a:lnTo>
                    <a:pt x="1055" y="897"/>
                  </a:lnTo>
                  <a:lnTo>
                    <a:pt x="1036" y="969"/>
                  </a:lnTo>
                  <a:lnTo>
                    <a:pt x="1021" y="1044"/>
                  </a:lnTo>
                  <a:lnTo>
                    <a:pt x="1012" y="1120"/>
                  </a:lnTo>
                  <a:lnTo>
                    <a:pt x="1009" y="1198"/>
                  </a:lnTo>
                  <a:lnTo>
                    <a:pt x="1012" y="1277"/>
                  </a:lnTo>
                  <a:lnTo>
                    <a:pt x="1021" y="1353"/>
                  </a:lnTo>
                  <a:lnTo>
                    <a:pt x="1036" y="1428"/>
                  </a:lnTo>
                  <a:lnTo>
                    <a:pt x="1055" y="1499"/>
                  </a:lnTo>
                  <a:lnTo>
                    <a:pt x="1081" y="1570"/>
                  </a:lnTo>
                  <a:lnTo>
                    <a:pt x="1111" y="1637"/>
                  </a:lnTo>
                  <a:lnTo>
                    <a:pt x="1146" y="1702"/>
                  </a:lnTo>
                  <a:lnTo>
                    <a:pt x="1187" y="1764"/>
                  </a:lnTo>
                  <a:lnTo>
                    <a:pt x="1231" y="1823"/>
                  </a:lnTo>
                  <a:lnTo>
                    <a:pt x="1278" y="1878"/>
                  </a:lnTo>
                  <a:lnTo>
                    <a:pt x="1331" y="1930"/>
                  </a:lnTo>
                  <a:lnTo>
                    <a:pt x="1387" y="1977"/>
                  </a:lnTo>
                  <a:lnTo>
                    <a:pt x="1447" y="2021"/>
                  </a:lnTo>
                  <a:lnTo>
                    <a:pt x="1508" y="2061"/>
                  </a:lnTo>
                  <a:lnTo>
                    <a:pt x="1574" y="2096"/>
                  </a:lnTo>
                  <a:lnTo>
                    <a:pt x="1643" y="2125"/>
                  </a:lnTo>
                  <a:lnTo>
                    <a:pt x="1714" y="2151"/>
                  </a:lnTo>
                  <a:lnTo>
                    <a:pt x="1786" y="2170"/>
                  </a:lnTo>
                  <a:lnTo>
                    <a:pt x="1861" y="2184"/>
                  </a:lnTo>
                  <a:lnTo>
                    <a:pt x="1939" y="2194"/>
                  </a:lnTo>
                  <a:lnTo>
                    <a:pt x="2018" y="2197"/>
                  </a:lnTo>
                  <a:lnTo>
                    <a:pt x="2097" y="2194"/>
                  </a:lnTo>
                  <a:lnTo>
                    <a:pt x="2174" y="2184"/>
                  </a:lnTo>
                  <a:lnTo>
                    <a:pt x="2249" y="2170"/>
                  </a:lnTo>
                  <a:lnTo>
                    <a:pt x="2323" y="2151"/>
                  </a:lnTo>
                  <a:lnTo>
                    <a:pt x="2393" y="2125"/>
                  </a:lnTo>
                  <a:lnTo>
                    <a:pt x="2462" y="2096"/>
                  </a:lnTo>
                  <a:lnTo>
                    <a:pt x="2527" y="2061"/>
                  </a:lnTo>
                  <a:lnTo>
                    <a:pt x="2590" y="2021"/>
                  </a:lnTo>
                  <a:lnTo>
                    <a:pt x="2649" y="1977"/>
                  </a:lnTo>
                  <a:lnTo>
                    <a:pt x="2704" y="1930"/>
                  </a:lnTo>
                  <a:lnTo>
                    <a:pt x="2757" y="1878"/>
                  </a:lnTo>
                  <a:lnTo>
                    <a:pt x="2805" y="1823"/>
                  </a:lnTo>
                  <a:lnTo>
                    <a:pt x="2849" y="1764"/>
                  </a:lnTo>
                  <a:lnTo>
                    <a:pt x="2889" y="1702"/>
                  </a:lnTo>
                  <a:lnTo>
                    <a:pt x="2924" y="1637"/>
                  </a:lnTo>
                  <a:lnTo>
                    <a:pt x="2955" y="1570"/>
                  </a:lnTo>
                  <a:lnTo>
                    <a:pt x="2980" y="1499"/>
                  </a:lnTo>
                  <a:lnTo>
                    <a:pt x="3000" y="1428"/>
                  </a:lnTo>
                  <a:lnTo>
                    <a:pt x="3015" y="1353"/>
                  </a:lnTo>
                  <a:lnTo>
                    <a:pt x="3024" y="1277"/>
                  </a:lnTo>
                  <a:lnTo>
                    <a:pt x="3026" y="1198"/>
                  </a:lnTo>
                  <a:lnTo>
                    <a:pt x="3024" y="1120"/>
                  </a:lnTo>
                  <a:lnTo>
                    <a:pt x="3015" y="1044"/>
                  </a:lnTo>
                  <a:lnTo>
                    <a:pt x="3000" y="969"/>
                  </a:lnTo>
                  <a:lnTo>
                    <a:pt x="2980" y="897"/>
                  </a:lnTo>
                  <a:lnTo>
                    <a:pt x="2955" y="827"/>
                  </a:lnTo>
                  <a:lnTo>
                    <a:pt x="2924" y="759"/>
                  </a:lnTo>
                  <a:lnTo>
                    <a:pt x="2889" y="694"/>
                  </a:lnTo>
                  <a:lnTo>
                    <a:pt x="2849" y="632"/>
                  </a:lnTo>
                  <a:lnTo>
                    <a:pt x="2805" y="574"/>
                  </a:lnTo>
                  <a:lnTo>
                    <a:pt x="2757" y="519"/>
                  </a:lnTo>
                  <a:lnTo>
                    <a:pt x="2704" y="467"/>
                  </a:lnTo>
                  <a:lnTo>
                    <a:pt x="2649" y="419"/>
                  </a:lnTo>
                  <a:lnTo>
                    <a:pt x="2590" y="376"/>
                  </a:lnTo>
                  <a:lnTo>
                    <a:pt x="2527" y="336"/>
                  </a:lnTo>
                  <a:lnTo>
                    <a:pt x="2462" y="301"/>
                  </a:lnTo>
                  <a:lnTo>
                    <a:pt x="2393" y="271"/>
                  </a:lnTo>
                  <a:lnTo>
                    <a:pt x="2323" y="246"/>
                  </a:lnTo>
                  <a:lnTo>
                    <a:pt x="2249" y="226"/>
                  </a:lnTo>
                  <a:lnTo>
                    <a:pt x="2174" y="211"/>
                  </a:lnTo>
                  <a:lnTo>
                    <a:pt x="2097" y="203"/>
                  </a:lnTo>
                  <a:lnTo>
                    <a:pt x="2018" y="200"/>
                  </a:lnTo>
                  <a:close/>
                  <a:moveTo>
                    <a:pt x="2018" y="0"/>
                  </a:moveTo>
                  <a:lnTo>
                    <a:pt x="2018" y="0"/>
                  </a:lnTo>
                  <a:lnTo>
                    <a:pt x="2104" y="3"/>
                  </a:lnTo>
                  <a:lnTo>
                    <a:pt x="2189" y="11"/>
                  </a:lnTo>
                  <a:lnTo>
                    <a:pt x="2272" y="27"/>
                  </a:lnTo>
                  <a:lnTo>
                    <a:pt x="2352" y="46"/>
                  </a:lnTo>
                  <a:lnTo>
                    <a:pt x="2432" y="72"/>
                  </a:lnTo>
                  <a:lnTo>
                    <a:pt x="2508" y="102"/>
                  </a:lnTo>
                  <a:lnTo>
                    <a:pt x="2582" y="137"/>
                  </a:lnTo>
                  <a:lnTo>
                    <a:pt x="2652" y="177"/>
                  </a:lnTo>
                  <a:lnTo>
                    <a:pt x="2720" y="222"/>
                  </a:lnTo>
                  <a:lnTo>
                    <a:pt x="2784" y="271"/>
                  </a:lnTo>
                  <a:lnTo>
                    <a:pt x="2845" y="323"/>
                  </a:lnTo>
                  <a:lnTo>
                    <a:pt x="2902" y="380"/>
                  </a:lnTo>
                  <a:lnTo>
                    <a:pt x="2955" y="440"/>
                  </a:lnTo>
                  <a:lnTo>
                    <a:pt x="3005" y="503"/>
                  </a:lnTo>
                  <a:lnTo>
                    <a:pt x="3049" y="570"/>
                  </a:lnTo>
                  <a:lnTo>
                    <a:pt x="3090" y="640"/>
                  </a:lnTo>
                  <a:lnTo>
                    <a:pt x="3125" y="713"/>
                  </a:lnTo>
                  <a:lnTo>
                    <a:pt x="3156" y="788"/>
                  </a:lnTo>
                  <a:lnTo>
                    <a:pt x="3182" y="866"/>
                  </a:lnTo>
                  <a:lnTo>
                    <a:pt x="3202" y="947"/>
                  </a:lnTo>
                  <a:lnTo>
                    <a:pt x="3217" y="1028"/>
                  </a:lnTo>
                  <a:lnTo>
                    <a:pt x="3225" y="1113"/>
                  </a:lnTo>
                  <a:lnTo>
                    <a:pt x="3228" y="1198"/>
                  </a:lnTo>
                  <a:lnTo>
                    <a:pt x="3225" y="1284"/>
                  </a:lnTo>
                  <a:lnTo>
                    <a:pt x="3217" y="1367"/>
                  </a:lnTo>
                  <a:lnTo>
                    <a:pt x="3202" y="1450"/>
                  </a:lnTo>
                  <a:lnTo>
                    <a:pt x="3182" y="1530"/>
                  </a:lnTo>
                  <a:lnTo>
                    <a:pt x="3156" y="1607"/>
                  </a:lnTo>
                  <a:lnTo>
                    <a:pt x="3125" y="1683"/>
                  </a:lnTo>
                  <a:lnTo>
                    <a:pt x="3090" y="1756"/>
                  </a:lnTo>
                  <a:lnTo>
                    <a:pt x="3049" y="1826"/>
                  </a:lnTo>
                  <a:lnTo>
                    <a:pt x="3005" y="1892"/>
                  </a:lnTo>
                  <a:lnTo>
                    <a:pt x="2955" y="1957"/>
                  </a:lnTo>
                  <a:lnTo>
                    <a:pt x="2902" y="2017"/>
                  </a:lnTo>
                  <a:lnTo>
                    <a:pt x="2845" y="2073"/>
                  </a:lnTo>
                  <a:lnTo>
                    <a:pt x="2784" y="2126"/>
                  </a:lnTo>
                  <a:lnTo>
                    <a:pt x="2720" y="2174"/>
                  </a:lnTo>
                  <a:lnTo>
                    <a:pt x="2652" y="2219"/>
                  </a:lnTo>
                  <a:lnTo>
                    <a:pt x="2582" y="2259"/>
                  </a:lnTo>
                  <a:lnTo>
                    <a:pt x="2508" y="2294"/>
                  </a:lnTo>
                  <a:lnTo>
                    <a:pt x="2432" y="2324"/>
                  </a:lnTo>
                  <a:lnTo>
                    <a:pt x="2352" y="2350"/>
                  </a:lnTo>
                  <a:lnTo>
                    <a:pt x="2272" y="2369"/>
                  </a:lnTo>
                  <a:lnTo>
                    <a:pt x="2189" y="2385"/>
                  </a:lnTo>
                  <a:lnTo>
                    <a:pt x="2104" y="2393"/>
                  </a:lnTo>
                  <a:lnTo>
                    <a:pt x="2018" y="2396"/>
                  </a:lnTo>
                  <a:lnTo>
                    <a:pt x="1930" y="2393"/>
                  </a:lnTo>
                  <a:lnTo>
                    <a:pt x="1846" y="2384"/>
                  </a:lnTo>
                  <a:lnTo>
                    <a:pt x="1762" y="2369"/>
                  </a:lnTo>
                  <a:lnTo>
                    <a:pt x="1681" y="2349"/>
                  </a:lnTo>
                  <a:lnTo>
                    <a:pt x="1601" y="2323"/>
                  </a:lnTo>
                  <a:lnTo>
                    <a:pt x="1525" y="2292"/>
                  </a:lnTo>
                  <a:lnTo>
                    <a:pt x="1452" y="2256"/>
                  </a:lnTo>
                  <a:lnTo>
                    <a:pt x="610" y="3089"/>
                  </a:lnTo>
                  <a:lnTo>
                    <a:pt x="610" y="3089"/>
                  </a:lnTo>
                  <a:lnTo>
                    <a:pt x="581" y="3116"/>
                  </a:lnTo>
                  <a:lnTo>
                    <a:pt x="549" y="3139"/>
                  </a:lnTo>
                  <a:lnTo>
                    <a:pt x="514" y="3159"/>
                  </a:lnTo>
                  <a:lnTo>
                    <a:pt x="478" y="3174"/>
                  </a:lnTo>
                  <a:lnTo>
                    <a:pt x="438" y="3186"/>
                  </a:lnTo>
                  <a:lnTo>
                    <a:pt x="398" y="3193"/>
                  </a:lnTo>
                  <a:lnTo>
                    <a:pt x="356" y="3195"/>
                  </a:lnTo>
                  <a:lnTo>
                    <a:pt x="307" y="3192"/>
                  </a:lnTo>
                  <a:lnTo>
                    <a:pt x="262" y="3183"/>
                  </a:lnTo>
                  <a:lnTo>
                    <a:pt x="218" y="3168"/>
                  </a:lnTo>
                  <a:lnTo>
                    <a:pt x="176" y="3147"/>
                  </a:lnTo>
                  <a:lnTo>
                    <a:pt x="138" y="3122"/>
                  </a:lnTo>
                  <a:lnTo>
                    <a:pt x="104" y="3092"/>
                  </a:lnTo>
                  <a:lnTo>
                    <a:pt x="74" y="3059"/>
                  </a:lnTo>
                  <a:lnTo>
                    <a:pt x="48" y="3021"/>
                  </a:lnTo>
                  <a:lnTo>
                    <a:pt x="28" y="2980"/>
                  </a:lnTo>
                  <a:lnTo>
                    <a:pt x="12" y="2936"/>
                  </a:lnTo>
                  <a:lnTo>
                    <a:pt x="3" y="2891"/>
                  </a:lnTo>
                  <a:lnTo>
                    <a:pt x="0" y="2843"/>
                  </a:lnTo>
                  <a:lnTo>
                    <a:pt x="2" y="2801"/>
                  </a:lnTo>
                  <a:lnTo>
                    <a:pt x="9" y="2761"/>
                  </a:lnTo>
                  <a:lnTo>
                    <a:pt x="22" y="2723"/>
                  </a:lnTo>
                  <a:lnTo>
                    <a:pt x="37" y="2686"/>
                  </a:lnTo>
                  <a:lnTo>
                    <a:pt x="57" y="2652"/>
                  </a:lnTo>
                  <a:lnTo>
                    <a:pt x="80" y="2620"/>
                  </a:lnTo>
                  <a:lnTo>
                    <a:pt x="107" y="2592"/>
                  </a:lnTo>
                  <a:lnTo>
                    <a:pt x="106" y="2591"/>
                  </a:lnTo>
                  <a:lnTo>
                    <a:pt x="948" y="1758"/>
                  </a:lnTo>
                  <a:lnTo>
                    <a:pt x="912" y="1685"/>
                  </a:lnTo>
                  <a:lnTo>
                    <a:pt x="881" y="1609"/>
                  </a:lnTo>
                  <a:lnTo>
                    <a:pt x="854" y="1531"/>
                  </a:lnTo>
                  <a:lnTo>
                    <a:pt x="835" y="1451"/>
                  </a:lnTo>
                  <a:lnTo>
                    <a:pt x="819" y="1368"/>
                  </a:lnTo>
                  <a:lnTo>
                    <a:pt x="810" y="1284"/>
                  </a:lnTo>
                  <a:lnTo>
                    <a:pt x="807" y="1198"/>
                  </a:lnTo>
                  <a:lnTo>
                    <a:pt x="810" y="1113"/>
                  </a:lnTo>
                  <a:lnTo>
                    <a:pt x="819" y="1028"/>
                  </a:lnTo>
                  <a:lnTo>
                    <a:pt x="834" y="947"/>
                  </a:lnTo>
                  <a:lnTo>
                    <a:pt x="854" y="866"/>
                  </a:lnTo>
                  <a:lnTo>
                    <a:pt x="879" y="788"/>
                  </a:lnTo>
                  <a:lnTo>
                    <a:pt x="910" y="713"/>
                  </a:lnTo>
                  <a:lnTo>
                    <a:pt x="946" y="640"/>
                  </a:lnTo>
                  <a:lnTo>
                    <a:pt x="986" y="570"/>
                  </a:lnTo>
                  <a:lnTo>
                    <a:pt x="1031" y="503"/>
                  </a:lnTo>
                  <a:lnTo>
                    <a:pt x="1080" y="440"/>
                  </a:lnTo>
                  <a:lnTo>
                    <a:pt x="1134" y="380"/>
                  </a:lnTo>
                  <a:lnTo>
                    <a:pt x="1191" y="323"/>
                  </a:lnTo>
                  <a:lnTo>
                    <a:pt x="1252" y="271"/>
                  </a:lnTo>
                  <a:lnTo>
                    <a:pt x="1316" y="222"/>
                  </a:lnTo>
                  <a:lnTo>
                    <a:pt x="1384" y="177"/>
                  </a:lnTo>
                  <a:lnTo>
                    <a:pt x="1454" y="137"/>
                  </a:lnTo>
                  <a:lnTo>
                    <a:pt x="1528" y="102"/>
                  </a:lnTo>
                  <a:lnTo>
                    <a:pt x="1604" y="72"/>
                  </a:lnTo>
                  <a:lnTo>
                    <a:pt x="1683" y="46"/>
                  </a:lnTo>
                  <a:lnTo>
                    <a:pt x="1763" y="27"/>
                  </a:lnTo>
                  <a:lnTo>
                    <a:pt x="1847" y="11"/>
                  </a:lnTo>
                  <a:lnTo>
                    <a:pt x="1931" y="3"/>
                  </a:lnTo>
                  <a:lnTo>
                    <a:pt x="2018" y="0"/>
                  </a:lnTo>
                  <a:close/>
                </a:path>
              </a:pathLst>
            </a:custGeom>
            <a:grpFill/>
            <a:ln w="0">
              <a:noFill/>
              <a:prstDash val="solid"/>
              <a:round/>
            </a:ln>
          </p:spPr>
          <p:txBody>
            <a:bodyPr vert="horz" wrap="square" lIns="45715" tIns="22858" rIns="45715" bIns="22858" numCol="1" anchor="t" anchorCtr="0" compatLnSpc="1"/>
            <a:lstStyle/>
            <a:p>
              <a:endParaRPr lang="es-ES" sz="900"/>
            </a:p>
          </p:txBody>
        </p:sp>
        <p:sp>
          <p:nvSpPr>
            <p:cNvPr id="42" name="Freeform 18"/>
            <p:cNvSpPr/>
            <p:nvPr/>
          </p:nvSpPr>
          <p:spPr bwMode="auto">
            <a:xfrm>
              <a:off x="12828" y="3173"/>
              <a:ext cx="378" cy="374"/>
            </a:xfrm>
            <a:custGeom>
              <a:avLst/>
              <a:gdLst>
                <a:gd name="T0" fmla="*/ 707 w 757"/>
                <a:gd name="T1" fmla="*/ 0 h 749"/>
                <a:gd name="T2" fmla="*/ 723 w 757"/>
                <a:gd name="T3" fmla="*/ 2 h 749"/>
                <a:gd name="T4" fmla="*/ 736 w 757"/>
                <a:gd name="T5" fmla="*/ 10 h 749"/>
                <a:gd name="T6" fmla="*/ 747 w 757"/>
                <a:gd name="T7" fmla="*/ 21 h 749"/>
                <a:gd name="T8" fmla="*/ 755 w 757"/>
                <a:gd name="T9" fmla="*/ 34 h 749"/>
                <a:gd name="T10" fmla="*/ 757 w 757"/>
                <a:gd name="T11" fmla="*/ 49 h 749"/>
                <a:gd name="T12" fmla="*/ 755 w 757"/>
                <a:gd name="T13" fmla="*/ 66 h 749"/>
                <a:gd name="T14" fmla="*/ 747 w 757"/>
                <a:gd name="T15" fmla="*/ 79 h 749"/>
                <a:gd name="T16" fmla="*/ 736 w 757"/>
                <a:gd name="T17" fmla="*/ 90 h 749"/>
                <a:gd name="T18" fmla="*/ 723 w 757"/>
                <a:gd name="T19" fmla="*/ 97 h 749"/>
                <a:gd name="T20" fmla="*/ 707 w 757"/>
                <a:gd name="T21" fmla="*/ 100 h 749"/>
                <a:gd name="T22" fmla="*/ 645 w 757"/>
                <a:gd name="T23" fmla="*/ 104 h 749"/>
                <a:gd name="T24" fmla="*/ 584 w 757"/>
                <a:gd name="T25" fmla="*/ 112 h 749"/>
                <a:gd name="T26" fmla="*/ 527 w 757"/>
                <a:gd name="T27" fmla="*/ 127 h 749"/>
                <a:gd name="T28" fmla="*/ 471 w 757"/>
                <a:gd name="T29" fmla="*/ 147 h 749"/>
                <a:gd name="T30" fmla="*/ 418 w 757"/>
                <a:gd name="T31" fmla="*/ 172 h 749"/>
                <a:gd name="T32" fmla="*/ 369 w 757"/>
                <a:gd name="T33" fmla="*/ 203 h 749"/>
                <a:gd name="T34" fmla="*/ 321 w 757"/>
                <a:gd name="T35" fmla="*/ 236 h 749"/>
                <a:gd name="T36" fmla="*/ 279 w 757"/>
                <a:gd name="T37" fmla="*/ 275 h 749"/>
                <a:gd name="T38" fmla="*/ 240 w 757"/>
                <a:gd name="T39" fmla="*/ 318 h 749"/>
                <a:gd name="T40" fmla="*/ 205 w 757"/>
                <a:gd name="T41" fmla="*/ 364 h 749"/>
                <a:gd name="T42" fmla="*/ 175 w 757"/>
                <a:gd name="T43" fmla="*/ 414 h 749"/>
                <a:gd name="T44" fmla="*/ 149 w 757"/>
                <a:gd name="T45" fmla="*/ 466 h 749"/>
                <a:gd name="T46" fmla="*/ 128 w 757"/>
                <a:gd name="T47" fmla="*/ 521 h 749"/>
                <a:gd name="T48" fmla="*/ 114 w 757"/>
                <a:gd name="T49" fmla="*/ 578 h 749"/>
                <a:gd name="T50" fmla="*/ 105 w 757"/>
                <a:gd name="T51" fmla="*/ 638 h 749"/>
                <a:gd name="T52" fmla="*/ 101 w 757"/>
                <a:gd name="T53" fmla="*/ 699 h 749"/>
                <a:gd name="T54" fmla="*/ 98 w 757"/>
                <a:gd name="T55" fmla="*/ 715 h 749"/>
                <a:gd name="T56" fmla="*/ 91 w 757"/>
                <a:gd name="T57" fmla="*/ 729 h 749"/>
                <a:gd name="T58" fmla="*/ 81 w 757"/>
                <a:gd name="T59" fmla="*/ 740 h 749"/>
                <a:gd name="T60" fmla="*/ 67 w 757"/>
                <a:gd name="T61" fmla="*/ 746 h 749"/>
                <a:gd name="T62" fmla="*/ 51 w 757"/>
                <a:gd name="T63" fmla="*/ 749 h 749"/>
                <a:gd name="T64" fmla="*/ 35 w 757"/>
                <a:gd name="T65" fmla="*/ 746 h 749"/>
                <a:gd name="T66" fmla="*/ 21 w 757"/>
                <a:gd name="T67" fmla="*/ 740 h 749"/>
                <a:gd name="T68" fmla="*/ 10 w 757"/>
                <a:gd name="T69" fmla="*/ 729 h 749"/>
                <a:gd name="T70" fmla="*/ 2 w 757"/>
                <a:gd name="T71" fmla="*/ 715 h 749"/>
                <a:gd name="T72" fmla="*/ 0 w 757"/>
                <a:gd name="T73" fmla="*/ 699 h 749"/>
                <a:gd name="T74" fmla="*/ 3 w 757"/>
                <a:gd name="T75" fmla="*/ 632 h 749"/>
                <a:gd name="T76" fmla="*/ 13 w 757"/>
                <a:gd name="T77" fmla="*/ 566 h 749"/>
                <a:gd name="T78" fmla="*/ 28 w 757"/>
                <a:gd name="T79" fmla="*/ 503 h 749"/>
                <a:gd name="T80" fmla="*/ 50 w 757"/>
                <a:gd name="T81" fmla="*/ 442 h 749"/>
                <a:gd name="T82" fmla="*/ 77 w 757"/>
                <a:gd name="T83" fmla="*/ 383 h 749"/>
                <a:gd name="T84" fmla="*/ 108 w 757"/>
                <a:gd name="T85" fmla="*/ 328 h 749"/>
                <a:gd name="T86" fmla="*/ 144 w 757"/>
                <a:gd name="T87" fmla="*/ 276 h 749"/>
                <a:gd name="T88" fmla="*/ 185 w 757"/>
                <a:gd name="T89" fmla="*/ 228 h 749"/>
                <a:gd name="T90" fmla="*/ 230 w 757"/>
                <a:gd name="T91" fmla="*/ 183 h 749"/>
                <a:gd name="T92" fmla="*/ 279 w 757"/>
                <a:gd name="T93" fmla="*/ 142 h 749"/>
                <a:gd name="T94" fmla="*/ 332 w 757"/>
                <a:gd name="T95" fmla="*/ 107 h 749"/>
                <a:gd name="T96" fmla="*/ 388 w 757"/>
                <a:gd name="T97" fmla="*/ 75 h 749"/>
                <a:gd name="T98" fmla="*/ 447 w 757"/>
                <a:gd name="T99" fmla="*/ 49 h 749"/>
                <a:gd name="T100" fmla="*/ 508 w 757"/>
                <a:gd name="T101" fmla="*/ 28 h 749"/>
                <a:gd name="T102" fmla="*/ 573 w 757"/>
                <a:gd name="T103" fmla="*/ 13 h 749"/>
                <a:gd name="T104" fmla="*/ 639 w 757"/>
                <a:gd name="T105" fmla="*/ 3 h 749"/>
                <a:gd name="T106" fmla="*/ 707 w 757"/>
                <a:gd name="T107" fmla="*/ 0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7" h="749">
                  <a:moveTo>
                    <a:pt x="707" y="0"/>
                  </a:moveTo>
                  <a:lnTo>
                    <a:pt x="723" y="2"/>
                  </a:lnTo>
                  <a:lnTo>
                    <a:pt x="736" y="10"/>
                  </a:lnTo>
                  <a:lnTo>
                    <a:pt x="747" y="21"/>
                  </a:lnTo>
                  <a:lnTo>
                    <a:pt x="755" y="34"/>
                  </a:lnTo>
                  <a:lnTo>
                    <a:pt x="757" y="49"/>
                  </a:lnTo>
                  <a:lnTo>
                    <a:pt x="755" y="66"/>
                  </a:lnTo>
                  <a:lnTo>
                    <a:pt x="747" y="79"/>
                  </a:lnTo>
                  <a:lnTo>
                    <a:pt x="736" y="90"/>
                  </a:lnTo>
                  <a:lnTo>
                    <a:pt x="723" y="97"/>
                  </a:lnTo>
                  <a:lnTo>
                    <a:pt x="707" y="100"/>
                  </a:lnTo>
                  <a:lnTo>
                    <a:pt x="645" y="104"/>
                  </a:lnTo>
                  <a:lnTo>
                    <a:pt x="584" y="112"/>
                  </a:lnTo>
                  <a:lnTo>
                    <a:pt x="527" y="127"/>
                  </a:lnTo>
                  <a:lnTo>
                    <a:pt x="471" y="147"/>
                  </a:lnTo>
                  <a:lnTo>
                    <a:pt x="418" y="172"/>
                  </a:lnTo>
                  <a:lnTo>
                    <a:pt x="369" y="203"/>
                  </a:lnTo>
                  <a:lnTo>
                    <a:pt x="321" y="236"/>
                  </a:lnTo>
                  <a:lnTo>
                    <a:pt x="279" y="275"/>
                  </a:lnTo>
                  <a:lnTo>
                    <a:pt x="240" y="318"/>
                  </a:lnTo>
                  <a:lnTo>
                    <a:pt x="205" y="364"/>
                  </a:lnTo>
                  <a:lnTo>
                    <a:pt x="175" y="414"/>
                  </a:lnTo>
                  <a:lnTo>
                    <a:pt x="149" y="466"/>
                  </a:lnTo>
                  <a:lnTo>
                    <a:pt x="128" y="521"/>
                  </a:lnTo>
                  <a:lnTo>
                    <a:pt x="114" y="578"/>
                  </a:lnTo>
                  <a:lnTo>
                    <a:pt x="105" y="638"/>
                  </a:lnTo>
                  <a:lnTo>
                    <a:pt x="101" y="699"/>
                  </a:lnTo>
                  <a:lnTo>
                    <a:pt x="98" y="715"/>
                  </a:lnTo>
                  <a:lnTo>
                    <a:pt x="91" y="729"/>
                  </a:lnTo>
                  <a:lnTo>
                    <a:pt x="81" y="740"/>
                  </a:lnTo>
                  <a:lnTo>
                    <a:pt x="67" y="746"/>
                  </a:lnTo>
                  <a:lnTo>
                    <a:pt x="51" y="749"/>
                  </a:lnTo>
                  <a:lnTo>
                    <a:pt x="35" y="746"/>
                  </a:lnTo>
                  <a:lnTo>
                    <a:pt x="21" y="740"/>
                  </a:lnTo>
                  <a:lnTo>
                    <a:pt x="10" y="729"/>
                  </a:lnTo>
                  <a:lnTo>
                    <a:pt x="2" y="715"/>
                  </a:lnTo>
                  <a:lnTo>
                    <a:pt x="0" y="699"/>
                  </a:lnTo>
                  <a:lnTo>
                    <a:pt x="3" y="632"/>
                  </a:lnTo>
                  <a:lnTo>
                    <a:pt x="13" y="566"/>
                  </a:lnTo>
                  <a:lnTo>
                    <a:pt x="28" y="503"/>
                  </a:lnTo>
                  <a:lnTo>
                    <a:pt x="50" y="442"/>
                  </a:lnTo>
                  <a:lnTo>
                    <a:pt x="77" y="383"/>
                  </a:lnTo>
                  <a:lnTo>
                    <a:pt x="108" y="328"/>
                  </a:lnTo>
                  <a:lnTo>
                    <a:pt x="144" y="276"/>
                  </a:lnTo>
                  <a:lnTo>
                    <a:pt x="185" y="228"/>
                  </a:lnTo>
                  <a:lnTo>
                    <a:pt x="230" y="183"/>
                  </a:lnTo>
                  <a:lnTo>
                    <a:pt x="279" y="142"/>
                  </a:lnTo>
                  <a:lnTo>
                    <a:pt x="332" y="107"/>
                  </a:lnTo>
                  <a:lnTo>
                    <a:pt x="388" y="75"/>
                  </a:lnTo>
                  <a:lnTo>
                    <a:pt x="447" y="49"/>
                  </a:lnTo>
                  <a:lnTo>
                    <a:pt x="508" y="28"/>
                  </a:lnTo>
                  <a:lnTo>
                    <a:pt x="573" y="13"/>
                  </a:lnTo>
                  <a:lnTo>
                    <a:pt x="639" y="3"/>
                  </a:lnTo>
                  <a:lnTo>
                    <a:pt x="707" y="0"/>
                  </a:lnTo>
                  <a:close/>
                </a:path>
              </a:pathLst>
            </a:custGeom>
            <a:grpFill/>
            <a:ln w="0">
              <a:noFill/>
              <a:prstDash val="solid"/>
              <a:round/>
            </a:ln>
          </p:spPr>
          <p:txBody>
            <a:bodyPr vert="horz" wrap="square" lIns="45715" tIns="22858" rIns="45715" bIns="22858" numCol="1" anchor="t" anchorCtr="0" compatLnSpc="1"/>
            <a:lstStyle/>
            <a:p>
              <a:endParaRPr lang="es-ES" sz="900"/>
            </a:p>
          </p:txBody>
        </p:sp>
      </p:grpSp>
      <p:grpSp>
        <p:nvGrpSpPr>
          <p:cNvPr id="43" name="Group 21"/>
          <p:cNvGrpSpPr>
            <a:grpSpLocks noChangeAspect="1"/>
          </p:cNvGrpSpPr>
          <p:nvPr/>
        </p:nvGrpSpPr>
        <p:grpSpPr bwMode="auto">
          <a:xfrm>
            <a:off x="2946804" y="3311026"/>
            <a:ext cx="246294" cy="195936"/>
            <a:chOff x="12486" y="4334"/>
            <a:chExt cx="1614" cy="1284"/>
          </a:xfrm>
          <a:solidFill>
            <a:schemeClr val="tx2">
              <a:lumMod val="90000"/>
              <a:lumOff val="10000"/>
            </a:schemeClr>
          </a:solidFill>
        </p:grpSpPr>
        <p:sp>
          <p:nvSpPr>
            <p:cNvPr id="44" name="Freeform 23"/>
            <p:cNvSpPr>
              <a:spLocks noEditPoints="1"/>
            </p:cNvSpPr>
            <p:nvPr/>
          </p:nvSpPr>
          <p:spPr bwMode="auto">
            <a:xfrm>
              <a:off x="13596" y="4729"/>
              <a:ext cx="302" cy="396"/>
            </a:xfrm>
            <a:custGeom>
              <a:avLst/>
              <a:gdLst>
                <a:gd name="T0" fmla="*/ 150 w 907"/>
                <a:gd name="T1" fmla="*/ 149 h 1187"/>
                <a:gd name="T2" fmla="*/ 150 w 907"/>
                <a:gd name="T3" fmla="*/ 1038 h 1187"/>
                <a:gd name="T4" fmla="*/ 757 w 907"/>
                <a:gd name="T5" fmla="*/ 1038 h 1187"/>
                <a:gd name="T6" fmla="*/ 757 w 907"/>
                <a:gd name="T7" fmla="*/ 816 h 1187"/>
                <a:gd name="T8" fmla="*/ 302 w 907"/>
                <a:gd name="T9" fmla="*/ 149 h 1187"/>
                <a:gd name="T10" fmla="*/ 150 w 907"/>
                <a:gd name="T11" fmla="*/ 149 h 1187"/>
                <a:gd name="T12" fmla="*/ 150 w 907"/>
                <a:gd name="T13" fmla="*/ 0 h 1187"/>
                <a:gd name="T14" fmla="*/ 302 w 907"/>
                <a:gd name="T15" fmla="*/ 0 h 1187"/>
                <a:gd name="T16" fmla="*/ 332 w 907"/>
                <a:gd name="T17" fmla="*/ 3 h 1187"/>
                <a:gd name="T18" fmla="*/ 360 w 907"/>
                <a:gd name="T19" fmla="*/ 12 h 1187"/>
                <a:gd name="T20" fmla="*/ 386 w 907"/>
                <a:gd name="T21" fmla="*/ 27 h 1187"/>
                <a:gd name="T22" fmla="*/ 409 w 907"/>
                <a:gd name="T23" fmla="*/ 44 h 1187"/>
                <a:gd name="T24" fmla="*/ 429 w 907"/>
                <a:gd name="T25" fmla="*/ 67 h 1187"/>
                <a:gd name="T26" fmla="*/ 882 w 907"/>
                <a:gd name="T27" fmla="*/ 734 h 1187"/>
                <a:gd name="T28" fmla="*/ 895 w 907"/>
                <a:gd name="T29" fmla="*/ 759 h 1187"/>
                <a:gd name="T30" fmla="*/ 904 w 907"/>
                <a:gd name="T31" fmla="*/ 787 h 1187"/>
                <a:gd name="T32" fmla="*/ 907 w 907"/>
                <a:gd name="T33" fmla="*/ 816 h 1187"/>
                <a:gd name="T34" fmla="*/ 907 w 907"/>
                <a:gd name="T35" fmla="*/ 1038 h 1187"/>
                <a:gd name="T36" fmla="*/ 903 w 907"/>
                <a:gd name="T37" fmla="*/ 1073 h 1187"/>
                <a:gd name="T38" fmla="*/ 892 w 907"/>
                <a:gd name="T39" fmla="*/ 1103 h 1187"/>
                <a:gd name="T40" fmla="*/ 874 w 907"/>
                <a:gd name="T41" fmla="*/ 1131 h 1187"/>
                <a:gd name="T42" fmla="*/ 850 w 907"/>
                <a:gd name="T43" fmla="*/ 1155 h 1187"/>
                <a:gd name="T44" fmla="*/ 822 w 907"/>
                <a:gd name="T45" fmla="*/ 1172 h 1187"/>
                <a:gd name="T46" fmla="*/ 791 w 907"/>
                <a:gd name="T47" fmla="*/ 1182 h 1187"/>
                <a:gd name="T48" fmla="*/ 757 w 907"/>
                <a:gd name="T49" fmla="*/ 1187 h 1187"/>
                <a:gd name="T50" fmla="*/ 150 w 907"/>
                <a:gd name="T51" fmla="*/ 1187 h 1187"/>
                <a:gd name="T52" fmla="*/ 116 w 907"/>
                <a:gd name="T53" fmla="*/ 1182 h 1187"/>
                <a:gd name="T54" fmla="*/ 85 w 907"/>
                <a:gd name="T55" fmla="*/ 1172 h 1187"/>
                <a:gd name="T56" fmla="*/ 56 w 907"/>
                <a:gd name="T57" fmla="*/ 1155 h 1187"/>
                <a:gd name="T58" fmla="*/ 32 w 907"/>
                <a:gd name="T59" fmla="*/ 1131 h 1187"/>
                <a:gd name="T60" fmla="*/ 15 w 907"/>
                <a:gd name="T61" fmla="*/ 1103 h 1187"/>
                <a:gd name="T62" fmla="*/ 4 w 907"/>
                <a:gd name="T63" fmla="*/ 1073 h 1187"/>
                <a:gd name="T64" fmla="*/ 0 w 907"/>
                <a:gd name="T65" fmla="*/ 1038 h 1187"/>
                <a:gd name="T66" fmla="*/ 0 w 907"/>
                <a:gd name="T67" fmla="*/ 149 h 1187"/>
                <a:gd name="T68" fmla="*/ 4 w 907"/>
                <a:gd name="T69" fmla="*/ 116 h 1187"/>
                <a:gd name="T70" fmla="*/ 15 w 907"/>
                <a:gd name="T71" fmla="*/ 83 h 1187"/>
                <a:gd name="T72" fmla="*/ 32 w 907"/>
                <a:gd name="T73" fmla="*/ 56 h 1187"/>
                <a:gd name="T74" fmla="*/ 56 w 907"/>
                <a:gd name="T75" fmla="*/ 34 h 1187"/>
                <a:gd name="T76" fmla="*/ 85 w 907"/>
                <a:gd name="T77" fmla="*/ 16 h 1187"/>
                <a:gd name="T78" fmla="*/ 116 w 907"/>
                <a:gd name="T79" fmla="*/ 5 h 1187"/>
                <a:gd name="T80" fmla="*/ 150 w 907"/>
                <a:gd name="T81"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07" h="1187">
                  <a:moveTo>
                    <a:pt x="150" y="149"/>
                  </a:moveTo>
                  <a:lnTo>
                    <a:pt x="150" y="1038"/>
                  </a:lnTo>
                  <a:lnTo>
                    <a:pt x="757" y="1038"/>
                  </a:lnTo>
                  <a:lnTo>
                    <a:pt x="757" y="816"/>
                  </a:lnTo>
                  <a:lnTo>
                    <a:pt x="302" y="149"/>
                  </a:lnTo>
                  <a:lnTo>
                    <a:pt x="150" y="149"/>
                  </a:lnTo>
                  <a:close/>
                  <a:moveTo>
                    <a:pt x="150" y="0"/>
                  </a:moveTo>
                  <a:lnTo>
                    <a:pt x="302" y="0"/>
                  </a:lnTo>
                  <a:lnTo>
                    <a:pt x="332" y="3"/>
                  </a:lnTo>
                  <a:lnTo>
                    <a:pt x="360" y="12"/>
                  </a:lnTo>
                  <a:lnTo>
                    <a:pt x="386" y="27"/>
                  </a:lnTo>
                  <a:lnTo>
                    <a:pt x="409" y="44"/>
                  </a:lnTo>
                  <a:lnTo>
                    <a:pt x="429" y="67"/>
                  </a:lnTo>
                  <a:lnTo>
                    <a:pt x="882" y="734"/>
                  </a:lnTo>
                  <a:lnTo>
                    <a:pt x="895" y="759"/>
                  </a:lnTo>
                  <a:lnTo>
                    <a:pt x="904" y="787"/>
                  </a:lnTo>
                  <a:lnTo>
                    <a:pt x="907" y="816"/>
                  </a:lnTo>
                  <a:lnTo>
                    <a:pt x="907" y="1038"/>
                  </a:lnTo>
                  <a:lnTo>
                    <a:pt x="903" y="1073"/>
                  </a:lnTo>
                  <a:lnTo>
                    <a:pt x="892" y="1103"/>
                  </a:lnTo>
                  <a:lnTo>
                    <a:pt x="874" y="1131"/>
                  </a:lnTo>
                  <a:lnTo>
                    <a:pt x="850" y="1155"/>
                  </a:lnTo>
                  <a:lnTo>
                    <a:pt x="822" y="1172"/>
                  </a:lnTo>
                  <a:lnTo>
                    <a:pt x="791" y="1182"/>
                  </a:lnTo>
                  <a:lnTo>
                    <a:pt x="757" y="1187"/>
                  </a:lnTo>
                  <a:lnTo>
                    <a:pt x="150" y="1187"/>
                  </a:lnTo>
                  <a:lnTo>
                    <a:pt x="116" y="1182"/>
                  </a:lnTo>
                  <a:lnTo>
                    <a:pt x="85" y="1172"/>
                  </a:lnTo>
                  <a:lnTo>
                    <a:pt x="56" y="1155"/>
                  </a:lnTo>
                  <a:lnTo>
                    <a:pt x="32" y="1131"/>
                  </a:lnTo>
                  <a:lnTo>
                    <a:pt x="15" y="1103"/>
                  </a:lnTo>
                  <a:lnTo>
                    <a:pt x="4" y="1073"/>
                  </a:lnTo>
                  <a:lnTo>
                    <a:pt x="0" y="1038"/>
                  </a:lnTo>
                  <a:lnTo>
                    <a:pt x="0" y="149"/>
                  </a:lnTo>
                  <a:lnTo>
                    <a:pt x="4" y="116"/>
                  </a:lnTo>
                  <a:lnTo>
                    <a:pt x="15" y="83"/>
                  </a:lnTo>
                  <a:lnTo>
                    <a:pt x="32" y="56"/>
                  </a:lnTo>
                  <a:lnTo>
                    <a:pt x="56" y="34"/>
                  </a:lnTo>
                  <a:lnTo>
                    <a:pt x="85" y="16"/>
                  </a:lnTo>
                  <a:lnTo>
                    <a:pt x="116" y="5"/>
                  </a:lnTo>
                  <a:lnTo>
                    <a:pt x="150" y="0"/>
                  </a:lnTo>
                  <a:close/>
                </a:path>
              </a:pathLst>
            </a:custGeom>
            <a:grpFill/>
            <a:ln w="0">
              <a:noFill/>
              <a:prstDash val="solid"/>
              <a:round/>
            </a:ln>
          </p:spPr>
          <p:txBody>
            <a:bodyPr vert="horz" wrap="square" lIns="45715" tIns="22858" rIns="45715" bIns="22858" numCol="1" anchor="t" anchorCtr="0" compatLnSpc="1"/>
            <a:lstStyle/>
            <a:p>
              <a:endParaRPr lang="es-ES" sz="900"/>
            </a:p>
          </p:txBody>
        </p:sp>
        <p:sp>
          <p:nvSpPr>
            <p:cNvPr id="45" name="Freeform 24"/>
            <p:cNvSpPr>
              <a:spLocks noEditPoints="1"/>
            </p:cNvSpPr>
            <p:nvPr/>
          </p:nvSpPr>
          <p:spPr bwMode="auto">
            <a:xfrm>
              <a:off x="12486" y="4334"/>
              <a:ext cx="1614" cy="1284"/>
            </a:xfrm>
            <a:custGeom>
              <a:avLst/>
              <a:gdLst>
                <a:gd name="T0" fmla="*/ 3417 w 4841"/>
                <a:gd name="T1" fmla="*/ 3052 h 3853"/>
                <a:gd name="T2" fmla="*/ 3333 w 4841"/>
                <a:gd name="T3" fmla="*/ 3308 h 3853"/>
                <a:gd name="T4" fmla="*/ 3493 w 4841"/>
                <a:gd name="T5" fmla="*/ 3523 h 3853"/>
                <a:gd name="T6" fmla="*/ 3770 w 4841"/>
                <a:gd name="T7" fmla="*/ 3523 h 3853"/>
                <a:gd name="T8" fmla="*/ 3929 w 4841"/>
                <a:gd name="T9" fmla="*/ 3308 h 3853"/>
                <a:gd name="T10" fmla="*/ 3844 w 4841"/>
                <a:gd name="T11" fmla="*/ 3052 h 3853"/>
                <a:gd name="T12" fmla="*/ 1664 w 4841"/>
                <a:gd name="T13" fmla="*/ 2964 h 3853"/>
                <a:gd name="T14" fmla="*/ 1420 w 4841"/>
                <a:gd name="T15" fmla="*/ 3085 h 3853"/>
                <a:gd name="T16" fmla="*/ 1377 w 4841"/>
                <a:gd name="T17" fmla="*/ 3354 h 3853"/>
                <a:gd name="T18" fmla="*/ 1569 w 4841"/>
                <a:gd name="T19" fmla="*/ 3542 h 3853"/>
                <a:gd name="T20" fmla="*/ 1843 w 4841"/>
                <a:gd name="T21" fmla="*/ 3500 h 3853"/>
                <a:gd name="T22" fmla="*/ 1967 w 4841"/>
                <a:gd name="T23" fmla="*/ 3260 h 3853"/>
                <a:gd name="T24" fmla="*/ 1843 w 4841"/>
                <a:gd name="T25" fmla="*/ 3021 h 3853"/>
                <a:gd name="T26" fmla="*/ 3177 w 4841"/>
                <a:gd name="T27" fmla="*/ 2075 h 3853"/>
                <a:gd name="T28" fmla="*/ 3044 w 4841"/>
                <a:gd name="T29" fmla="*/ 2389 h 3853"/>
                <a:gd name="T30" fmla="*/ 2722 w 4841"/>
                <a:gd name="T31" fmla="*/ 2520 h 3853"/>
                <a:gd name="T32" fmla="*/ 814 w 4841"/>
                <a:gd name="T33" fmla="*/ 3079 h 3853"/>
                <a:gd name="T34" fmla="*/ 1134 w 4841"/>
                <a:gd name="T35" fmla="*/ 2980 h 3853"/>
                <a:gd name="T36" fmla="*/ 1447 w 4841"/>
                <a:gd name="T37" fmla="*/ 2707 h 3853"/>
                <a:gd name="T38" fmla="*/ 1882 w 4841"/>
                <a:gd name="T39" fmla="*/ 2707 h 3853"/>
                <a:gd name="T40" fmla="*/ 2195 w 4841"/>
                <a:gd name="T41" fmla="*/ 2980 h 3853"/>
                <a:gd name="T42" fmla="*/ 3138 w 4841"/>
                <a:gd name="T43" fmla="*/ 2920 h 3853"/>
                <a:gd name="T44" fmla="*/ 3482 w 4841"/>
                <a:gd name="T45" fmla="*/ 2685 h 3853"/>
                <a:gd name="T46" fmla="*/ 3914 w 4841"/>
                <a:gd name="T47" fmla="*/ 2736 h 3853"/>
                <a:gd name="T48" fmla="*/ 4191 w 4841"/>
                <a:gd name="T49" fmla="*/ 3044 h 3853"/>
                <a:gd name="T50" fmla="*/ 4506 w 4841"/>
                <a:gd name="T51" fmla="*/ 3057 h 3853"/>
                <a:gd name="T52" fmla="*/ 4528 w 4841"/>
                <a:gd name="T53" fmla="*/ 2019 h 3853"/>
                <a:gd name="T54" fmla="*/ 3811 w 4841"/>
                <a:gd name="T55" fmla="*/ 1041 h 3853"/>
                <a:gd name="T56" fmla="*/ 359 w 4841"/>
                <a:gd name="T57" fmla="*/ 330 h 3853"/>
                <a:gd name="T58" fmla="*/ 307 w 4841"/>
                <a:gd name="T59" fmla="*/ 2109 h 3853"/>
                <a:gd name="T60" fmla="*/ 453 w 4841"/>
                <a:gd name="T61" fmla="*/ 2223 h 3853"/>
                <a:gd name="T62" fmla="*/ 2859 w 4841"/>
                <a:gd name="T63" fmla="*/ 2140 h 3853"/>
                <a:gd name="T64" fmla="*/ 2841 w 4841"/>
                <a:gd name="T65" fmla="*/ 352 h 3853"/>
                <a:gd name="T66" fmla="*/ 453 w 4841"/>
                <a:gd name="T67" fmla="*/ 0 h 3853"/>
                <a:gd name="T68" fmla="*/ 3001 w 4841"/>
                <a:gd name="T69" fmla="*/ 94 h 3853"/>
                <a:gd name="T70" fmla="*/ 3174 w 4841"/>
                <a:gd name="T71" fmla="*/ 384 h 3853"/>
                <a:gd name="T72" fmla="*/ 3947 w 4841"/>
                <a:gd name="T73" fmla="*/ 771 h 3853"/>
                <a:gd name="T74" fmla="*/ 4765 w 4841"/>
                <a:gd name="T75" fmla="*/ 1829 h 3853"/>
                <a:gd name="T76" fmla="*/ 4841 w 4841"/>
                <a:gd name="T77" fmla="*/ 2964 h 3853"/>
                <a:gd name="T78" fmla="*/ 4708 w 4841"/>
                <a:gd name="T79" fmla="*/ 3278 h 3853"/>
                <a:gd name="T80" fmla="*/ 4387 w 4841"/>
                <a:gd name="T81" fmla="*/ 3408 h 3853"/>
                <a:gd name="T82" fmla="*/ 4030 w 4841"/>
                <a:gd name="T83" fmla="*/ 3704 h 3853"/>
                <a:gd name="T84" fmla="*/ 3631 w 4841"/>
                <a:gd name="T85" fmla="*/ 3853 h 3853"/>
                <a:gd name="T86" fmla="*/ 3232 w 4841"/>
                <a:gd name="T87" fmla="*/ 3704 h 3853"/>
                <a:gd name="T88" fmla="*/ 2248 w 4841"/>
                <a:gd name="T89" fmla="*/ 3408 h 3853"/>
                <a:gd name="T90" fmla="*/ 2007 w 4841"/>
                <a:gd name="T91" fmla="*/ 3748 h 3853"/>
                <a:gd name="T92" fmla="*/ 1588 w 4841"/>
                <a:gd name="T93" fmla="*/ 3848 h 3853"/>
                <a:gd name="T94" fmla="*/ 1214 w 4841"/>
                <a:gd name="T95" fmla="*/ 3654 h 3853"/>
                <a:gd name="T96" fmla="*/ 846 w 4841"/>
                <a:gd name="T97" fmla="*/ 3405 h 3853"/>
                <a:gd name="T98" fmla="*/ 548 w 4841"/>
                <a:gd name="T99" fmla="*/ 3235 h 3853"/>
                <a:gd name="T100" fmla="*/ 453 w 4841"/>
                <a:gd name="T101" fmla="*/ 2520 h 3853"/>
                <a:gd name="T102" fmla="*/ 133 w 4841"/>
                <a:gd name="T103" fmla="*/ 2389 h 3853"/>
                <a:gd name="T104" fmla="*/ 0 w 4841"/>
                <a:gd name="T105" fmla="*/ 2075 h 3853"/>
                <a:gd name="T106" fmla="*/ 95 w 4841"/>
                <a:gd name="T107" fmla="*/ 174 h 3853"/>
                <a:gd name="T108" fmla="*/ 392 w 4841"/>
                <a:gd name="T109" fmla="*/ 5 h 3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41" h="3853">
                  <a:moveTo>
                    <a:pt x="3631" y="2964"/>
                  </a:moveTo>
                  <a:lnTo>
                    <a:pt x="3582" y="2968"/>
                  </a:lnTo>
                  <a:lnTo>
                    <a:pt x="3536" y="2979"/>
                  </a:lnTo>
                  <a:lnTo>
                    <a:pt x="3493" y="2998"/>
                  </a:lnTo>
                  <a:lnTo>
                    <a:pt x="3452" y="3021"/>
                  </a:lnTo>
                  <a:lnTo>
                    <a:pt x="3417" y="3052"/>
                  </a:lnTo>
                  <a:lnTo>
                    <a:pt x="3387" y="3085"/>
                  </a:lnTo>
                  <a:lnTo>
                    <a:pt x="3363" y="3125"/>
                  </a:lnTo>
                  <a:lnTo>
                    <a:pt x="3344" y="3167"/>
                  </a:lnTo>
                  <a:lnTo>
                    <a:pt x="3333" y="3212"/>
                  </a:lnTo>
                  <a:lnTo>
                    <a:pt x="3329" y="3260"/>
                  </a:lnTo>
                  <a:lnTo>
                    <a:pt x="3333" y="3308"/>
                  </a:lnTo>
                  <a:lnTo>
                    <a:pt x="3344" y="3354"/>
                  </a:lnTo>
                  <a:lnTo>
                    <a:pt x="3363" y="3396"/>
                  </a:lnTo>
                  <a:lnTo>
                    <a:pt x="3387" y="3435"/>
                  </a:lnTo>
                  <a:lnTo>
                    <a:pt x="3417" y="3470"/>
                  </a:lnTo>
                  <a:lnTo>
                    <a:pt x="3452" y="3500"/>
                  </a:lnTo>
                  <a:lnTo>
                    <a:pt x="3493" y="3523"/>
                  </a:lnTo>
                  <a:lnTo>
                    <a:pt x="3536" y="3542"/>
                  </a:lnTo>
                  <a:lnTo>
                    <a:pt x="3582" y="3552"/>
                  </a:lnTo>
                  <a:lnTo>
                    <a:pt x="3631" y="3556"/>
                  </a:lnTo>
                  <a:lnTo>
                    <a:pt x="3680" y="3552"/>
                  </a:lnTo>
                  <a:lnTo>
                    <a:pt x="3726" y="3542"/>
                  </a:lnTo>
                  <a:lnTo>
                    <a:pt x="3770" y="3523"/>
                  </a:lnTo>
                  <a:lnTo>
                    <a:pt x="3810" y="3500"/>
                  </a:lnTo>
                  <a:lnTo>
                    <a:pt x="3844" y="3470"/>
                  </a:lnTo>
                  <a:lnTo>
                    <a:pt x="3875" y="3435"/>
                  </a:lnTo>
                  <a:lnTo>
                    <a:pt x="3899" y="3396"/>
                  </a:lnTo>
                  <a:lnTo>
                    <a:pt x="3919" y="3354"/>
                  </a:lnTo>
                  <a:lnTo>
                    <a:pt x="3929" y="3308"/>
                  </a:lnTo>
                  <a:lnTo>
                    <a:pt x="3934" y="3260"/>
                  </a:lnTo>
                  <a:lnTo>
                    <a:pt x="3929" y="3212"/>
                  </a:lnTo>
                  <a:lnTo>
                    <a:pt x="3919" y="3167"/>
                  </a:lnTo>
                  <a:lnTo>
                    <a:pt x="3899" y="3125"/>
                  </a:lnTo>
                  <a:lnTo>
                    <a:pt x="3875" y="3085"/>
                  </a:lnTo>
                  <a:lnTo>
                    <a:pt x="3844" y="3052"/>
                  </a:lnTo>
                  <a:lnTo>
                    <a:pt x="3810" y="3021"/>
                  </a:lnTo>
                  <a:lnTo>
                    <a:pt x="3770" y="2998"/>
                  </a:lnTo>
                  <a:lnTo>
                    <a:pt x="3726" y="2979"/>
                  </a:lnTo>
                  <a:lnTo>
                    <a:pt x="3680" y="2968"/>
                  </a:lnTo>
                  <a:lnTo>
                    <a:pt x="3631" y="2964"/>
                  </a:lnTo>
                  <a:close/>
                  <a:moveTo>
                    <a:pt x="1664" y="2964"/>
                  </a:moveTo>
                  <a:lnTo>
                    <a:pt x="1615" y="2968"/>
                  </a:lnTo>
                  <a:lnTo>
                    <a:pt x="1569" y="2979"/>
                  </a:lnTo>
                  <a:lnTo>
                    <a:pt x="1526" y="2998"/>
                  </a:lnTo>
                  <a:lnTo>
                    <a:pt x="1486" y="3021"/>
                  </a:lnTo>
                  <a:lnTo>
                    <a:pt x="1450" y="3052"/>
                  </a:lnTo>
                  <a:lnTo>
                    <a:pt x="1420" y="3085"/>
                  </a:lnTo>
                  <a:lnTo>
                    <a:pt x="1395" y="3125"/>
                  </a:lnTo>
                  <a:lnTo>
                    <a:pt x="1377" y="3167"/>
                  </a:lnTo>
                  <a:lnTo>
                    <a:pt x="1365" y="3212"/>
                  </a:lnTo>
                  <a:lnTo>
                    <a:pt x="1362" y="3260"/>
                  </a:lnTo>
                  <a:lnTo>
                    <a:pt x="1365" y="3308"/>
                  </a:lnTo>
                  <a:lnTo>
                    <a:pt x="1377" y="3354"/>
                  </a:lnTo>
                  <a:lnTo>
                    <a:pt x="1395" y="3396"/>
                  </a:lnTo>
                  <a:lnTo>
                    <a:pt x="1420" y="3435"/>
                  </a:lnTo>
                  <a:lnTo>
                    <a:pt x="1450" y="3470"/>
                  </a:lnTo>
                  <a:lnTo>
                    <a:pt x="1486" y="3500"/>
                  </a:lnTo>
                  <a:lnTo>
                    <a:pt x="1526" y="3523"/>
                  </a:lnTo>
                  <a:lnTo>
                    <a:pt x="1569" y="3542"/>
                  </a:lnTo>
                  <a:lnTo>
                    <a:pt x="1615" y="3552"/>
                  </a:lnTo>
                  <a:lnTo>
                    <a:pt x="1664" y="3556"/>
                  </a:lnTo>
                  <a:lnTo>
                    <a:pt x="1714" y="3552"/>
                  </a:lnTo>
                  <a:lnTo>
                    <a:pt x="1760" y="3542"/>
                  </a:lnTo>
                  <a:lnTo>
                    <a:pt x="1803" y="3523"/>
                  </a:lnTo>
                  <a:lnTo>
                    <a:pt x="1843" y="3500"/>
                  </a:lnTo>
                  <a:lnTo>
                    <a:pt x="1879" y="3470"/>
                  </a:lnTo>
                  <a:lnTo>
                    <a:pt x="1909" y="3435"/>
                  </a:lnTo>
                  <a:lnTo>
                    <a:pt x="1934" y="3396"/>
                  </a:lnTo>
                  <a:lnTo>
                    <a:pt x="1952" y="3354"/>
                  </a:lnTo>
                  <a:lnTo>
                    <a:pt x="1964" y="3308"/>
                  </a:lnTo>
                  <a:lnTo>
                    <a:pt x="1967" y="3260"/>
                  </a:lnTo>
                  <a:lnTo>
                    <a:pt x="1964" y="3212"/>
                  </a:lnTo>
                  <a:lnTo>
                    <a:pt x="1952" y="3167"/>
                  </a:lnTo>
                  <a:lnTo>
                    <a:pt x="1934" y="3125"/>
                  </a:lnTo>
                  <a:lnTo>
                    <a:pt x="1909" y="3085"/>
                  </a:lnTo>
                  <a:lnTo>
                    <a:pt x="1879" y="3052"/>
                  </a:lnTo>
                  <a:lnTo>
                    <a:pt x="1843" y="3021"/>
                  </a:lnTo>
                  <a:lnTo>
                    <a:pt x="1803" y="2998"/>
                  </a:lnTo>
                  <a:lnTo>
                    <a:pt x="1760" y="2979"/>
                  </a:lnTo>
                  <a:lnTo>
                    <a:pt x="1714" y="2968"/>
                  </a:lnTo>
                  <a:lnTo>
                    <a:pt x="1664" y="2964"/>
                  </a:lnTo>
                  <a:close/>
                  <a:moveTo>
                    <a:pt x="3177" y="1038"/>
                  </a:moveTo>
                  <a:lnTo>
                    <a:pt x="3177" y="2075"/>
                  </a:lnTo>
                  <a:lnTo>
                    <a:pt x="3174" y="2135"/>
                  </a:lnTo>
                  <a:lnTo>
                    <a:pt x="3162" y="2194"/>
                  </a:lnTo>
                  <a:lnTo>
                    <a:pt x="3141" y="2248"/>
                  </a:lnTo>
                  <a:lnTo>
                    <a:pt x="3116" y="2299"/>
                  </a:lnTo>
                  <a:lnTo>
                    <a:pt x="3083" y="2347"/>
                  </a:lnTo>
                  <a:lnTo>
                    <a:pt x="3044" y="2389"/>
                  </a:lnTo>
                  <a:lnTo>
                    <a:pt x="3001" y="2427"/>
                  </a:lnTo>
                  <a:lnTo>
                    <a:pt x="2952" y="2459"/>
                  </a:lnTo>
                  <a:lnTo>
                    <a:pt x="2900" y="2485"/>
                  </a:lnTo>
                  <a:lnTo>
                    <a:pt x="2843" y="2504"/>
                  </a:lnTo>
                  <a:lnTo>
                    <a:pt x="2785" y="2516"/>
                  </a:lnTo>
                  <a:lnTo>
                    <a:pt x="2722" y="2520"/>
                  </a:lnTo>
                  <a:lnTo>
                    <a:pt x="757" y="2520"/>
                  </a:lnTo>
                  <a:lnTo>
                    <a:pt x="757" y="2964"/>
                  </a:lnTo>
                  <a:lnTo>
                    <a:pt x="760" y="2998"/>
                  </a:lnTo>
                  <a:lnTo>
                    <a:pt x="772" y="3030"/>
                  </a:lnTo>
                  <a:lnTo>
                    <a:pt x="790" y="3057"/>
                  </a:lnTo>
                  <a:lnTo>
                    <a:pt x="814" y="3079"/>
                  </a:lnTo>
                  <a:lnTo>
                    <a:pt x="842" y="3097"/>
                  </a:lnTo>
                  <a:lnTo>
                    <a:pt x="873" y="3109"/>
                  </a:lnTo>
                  <a:lnTo>
                    <a:pt x="907" y="3113"/>
                  </a:lnTo>
                  <a:lnTo>
                    <a:pt x="1080" y="3113"/>
                  </a:lnTo>
                  <a:lnTo>
                    <a:pt x="1103" y="3044"/>
                  </a:lnTo>
                  <a:lnTo>
                    <a:pt x="1134" y="2980"/>
                  </a:lnTo>
                  <a:lnTo>
                    <a:pt x="1171" y="2920"/>
                  </a:lnTo>
                  <a:lnTo>
                    <a:pt x="1214" y="2866"/>
                  </a:lnTo>
                  <a:lnTo>
                    <a:pt x="1265" y="2817"/>
                  </a:lnTo>
                  <a:lnTo>
                    <a:pt x="1320" y="2773"/>
                  </a:lnTo>
                  <a:lnTo>
                    <a:pt x="1381" y="2736"/>
                  </a:lnTo>
                  <a:lnTo>
                    <a:pt x="1447" y="2707"/>
                  </a:lnTo>
                  <a:lnTo>
                    <a:pt x="1517" y="2685"/>
                  </a:lnTo>
                  <a:lnTo>
                    <a:pt x="1588" y="2672"/>
                  </a:lnTo>
                  <a:lnTo>
                    <a:pt x="1664" y="2668"/>
                  </a:lnTo>
                  <a:lnTo>
                    <a:pt x="1740" y="2672"/>
                  </a:lnTo>
                  <a:lnTo>
                    <a:pt x="1812" y="2685"/>
                  </a:lnTo>
                  <a:lnTo>
                    <a:pt x="1882" y="2707"/>
                  </a:lnTo>
                  <a:lnTo>
                    <a:pt x="1947" y="2736"/>
                  </a:lnTo>
                  <a:lnTo>
                    <a:pt x="2009" y="2773"/>
                  </a:lnTo>
                  <a:lnTo>
                    <a:pt x="2064" y="2817"/>
                  </a:lnTo>
                  <a:lnTo>
                    <a:pt x="2114" y="2866"/>
                  </a:lnTo>
                  <a:lnTo>
                    <a:pt x="2158" y="2920"/>
                  </a:lnTo>
                  <a:lnTo>
                    <a:pt x="2195" y="2980"/>
                  </a:lnTo>
                  <a:lnTo>
                    <a:pt x="2226" y="3044"/>
                  </a:lnTo>
                  <a:lnTo>
                    <a:pt x="2248" y="3113"/>
                  </a:lnTo>
                  <a:lnTo>
                    <a:pt x="3047" y="3113"/>
                  </a:lnTo>
                  <a:lnTo>
                    <a:pt x="3069" y="3044"/>
                  </a:lnTo>
                  <a:lnTo>
                    <a:pt x="3099" y="2980"/>
                  </a:lnTo>
                  <a:lnTo>
                    <a:pt x="3138" y="2920"/>
                  </a:lnTo>
                  <a:lnTo>
                    <a:pt x="3181" y="2866"/>
                  </a:lnTo>
                  <a:lnTo>
                    <a:pt x="3232" y="2817"/>
                  </a:lnTo>
                  <a:lnTo>
                    <a:pt x="3287" y="2773"/>
                  </a:lnTo>
                  <a:lnTo>
                    <a:pt x="3348" y="2736"/>
                  </a:lnTo>
                  <a:lnTo>
                    <a:pt x="3414" y="2707"/>
                  </a:lnTo>
                  <a:lnTo>
                    <a:pt x="3482" y="2685"/>
                  </a:lnTo>
                  <a:lnTo>
                    <a:pt x="3555" y="2672"/>
                  </a:lnTo>
                  <a:lnTo>
                    <a:pt x="3631" y="2668"/>
                  </a:lnTo>
                  <a:lnTo>
                    <a:pt x="3707" y="2672"/>
                  </a:lnTo>
                  <a:lnTo>
                    <a:pt x="3779" y="2685"/>
                  </a:lnTo>
                  <a:lnTo>
                    <a:pt x="3849" y="2707"/>
                  </a:lnTo>
                  <a:lnTo>
                    <a:pt x="3914" y="2736"/>
                  </a:lnTo>
                  <a:lnTo>
                    <a:pt x="3974" y="2773"/>
                  </a:lnTo>
                  <a:lnTo>
                    <a:pt x="4030" y="2817"/>
                  </a:lnTo>
                  <a:lnTo>
                    <a:pt x="4081" y="2866"/>
                  </a:lnTo>
                  <a:lnTo>
                    <a:pt x="4124" y="2920"/>
                  </a:lnTo>
                  <a:lnTo>
                    <a:pt x="4162" y="2980"/>
                  </a:lnTo>
                  <a:lnTo>
                    <a:pt x="4191" y="3044"/>
                  </a:lnTo>
                  <a:lnTo>
                    <a:pt x="4214" y="3113"/>
                  </a:lnTo>
                  <a:lnTo>
                    <a:pt x="4387" y="3113"/>
                  </a:lnTo>
                  <a:lnTo>
                    <a:pt x="4422" y="3109"/>
                  </a:lnTo>
                  <a:lnTo>
                    <a:pt x="4454" y="3097"/>
                  </a:lnTo>
                  <a:lnTo>
                    <a:pt x="4482" y="3079"/>
                  </a:lnTo>
                  <a:lnTo>
                    <a:pt x="4506" y="3057"/>
                  </a:lnTo>
                  <a:lnTo>
                    <a:pt x="4524" y="3030"/>
                  </a:lnTo>
                  <a:lnTo>
                    <a:pt x="4534" y="2998"/>
                  </a:lnTo>
                  <a:lnTo>
                    <a:pt x="4539" y="2964"/>
                  </a:lnTo>
                  <a:lnTo>
                    <a:pt x="4539" y="2075"/>
                  </a:lnTo>
                  <a:lnTo>
                    <a:pt x="4536" y="2046"/>
                  </a:lnTo>
                  <a:lnTo>
                    <a:pt x="4528" y="2019"/>
                  </a:lnTo>
                  <a:lnTo>
                    <a:pt x="4513" y="1994"/>
                  </a:lnTo>
                  <a:lnTo>
                    <a:pt x="3908" y="1104"/>
                  </a:lnTo>
                  <a:lnTo>
                    <a:pt x="3889" y="1082"/>
                  </a:lnTo>
                  <a:lnTo>
                    <a:pt x="3867" y="1063"/>
                  </a:lnTo>
                  <a:lnTo>
                    <a:pt x="3840" y="1050"/>
                  </a:lnTo>
                  <a:lnTo>
                    <a:pt x="3811" y="1041"/>
                  </a:lnTo>
                  <a:lnTo>
                    <a:pt x="3782" y="1038"/>
                  </a:lnTo>
                  <a:lnTo>
                    <a:pt x="3177" y="1038"/>
                  </a:lnTo>
                  <a:close/>
                  <a:moveTo>
                    <a:pt x="453" y="298"/>
                  </a:moveTo>
                  <a:lnTo>
                    <a:pt x="419" y="301"/>
                  </a:lnTo>
                  <a:lnTo>
                    <a:pt x="387" y="313"/>
                  </a:lnTo>
                  <a:lnTo>
                    <a:pt x="359" y="330"/>
                  </a:lnTo>
                  <a:lnTo>
                    <a:pt x="335" y="352"/>
                  </a:lnTo>
                  <a:lnTo>
                    <a:pt x="319" y="380"/>
                  </a:lnTo>
                  <a:lnTo>
                    <a:pt x="307" y="411"/>
                  </a:lnTo>
                  <a:lnTo>
                    <a:pt x="302" y="446"/>
                  </a:lnTo>
                  <a:lnTo>
                    <a:pt x="302" y="2075"/>
                  </a:lnTo>
                  <a:lnTo>
                    <a:pt x="307" y="2109"/>
                  </a:lnTo>
                  <a:lnTo>
                    <a:pt x="319" y="2140"/>
                  </a:lnTo>
                  <a:lnTo>
                    <a:pt x="335" y="2167"/>
                  </a:lnTo>
                  <a:lnTo>
                    <a:pt x="359" y="2191"/>
                  </a:lnTo>
                  <a:lnTo>
                    <a:pt x="387" y="2208"/>
                  </a:lnTo>
                  <a:lnTo>
                    <a:pt x="419" y="2220"/>
                  </a:lnTo>
                  <a:lnTo>
                    <a:pt x="453" y="2223"/>
                  </a:lnTo>
                  <a:lnTo>
                    <a:pt x="2722" y="2223"/>
                  </a:lnTo>
                  <a:lnTo>
                    <a:pt x="2758" y="2220"/>
                  </a:lnTo>
                  <a:lnTo>
                    <a:pt x="2789" y="2208"/>
                  </a:lnTo>
                  <a:lnTo>
                    <a:pt x="2818" y="2191"/>
                  </a:lnTo>
                  <a:lnTo>
                    <a:pt x="2841" y="2167"/>
                  </a:lnTo>
                  <a:lnTo>
                    <a:pt x="2859" y="2140"/>
                  </a:lnTo>
                  <a:lnTo>
                    <a:pt x="2870" y="2109"/>
                  </a:lnTo>
                  <a:lnTo>
                    <a:pt x="2874" y="2075"/>
                  </a:lnTo>
                  <a:lnTo>
                    <a:pt x="2874" y="446"/>
                  </a:lnTo>
                  <a:lnTo>
                    <a:pt x="2870" y="411"/>
                  </a:lnTo>
                  <a:lnTo>
                    <a:pt x="2859" y="380"/>
                  </a:lnTo>
                  <a:lnTo>
                    <a:pt x="2841" y="352"/>
                  </a:lnTo>
                  <a:lnTo>
                    <a:pt x="2818" y="330"/>
                  </a:lnTo>
                  <a:lnTo>
                    <a:pt x="2789" y="313"/>
                  </a:lnTo>
                  <a:lnTo>
                    <a:pt x="2758" y="301"/>
                  </a:lnTo>
                  <a:lnTo>
                    <a:pt x="2722" y="298"/>
                  </a:lnTo>
                  <a:lnTo>
                    <a:pt x="453" y="298"/>
                  </a:lnTo>
                  <a:close/>
                  <a:moveTo>
                    <a:pt x="453" y="0"/>
                  </a:moveTo>
                  <a:lnTo>
                    <a:pt x="2722" y="0"/>
                  </a:lnTo>
                  <a:lnTo>
                    <a:pt x="2785" y="5"/>
                  </a:lnTo>
                  <a:lnTo>
                    <a:pt x="2843" y="17"/>
                  </a:lnTo>
                  <a:lnTo>
                    <a:pt x="2900" y="35"/>
                  </a:lnTo>
                  <a:lnTo>
                    <a:pt x="2952" y="62"/>
                  </a:lnTo>
                  <a:lnTo>
                    <a:pt x="3001" y="94"/>
                  </a:lnTo>
                  <a:lnTo>
                    <a:pt x="3044" y="132"/>
                  </a:lnTo>
                  <a:lnTo>
                    <a:pt x="3083" y="174"/>
                  </a:lnTo>
                  <a:lnTo>
                    <a:pt x="3116" y="221"/>
                  </a:lnTo>
                  <a:lnTo>
                    <a:pt x="3141" y="272"/>
                  </a:lnTo>
                  <a:lnTo>
                    <a:pt x="3162" y="327"/>
                  </a:lnTo>
                  <a:lnTo>
                    <a:pt x="3174" y="384"/>
                  </a:lnTo>
                  <a:lnTo>
                    <a:pt x="3177" y="446"/>
                  </a:lnTo>
                  <a:lnTo>
                    <a:pt x="3177" y="742"/>
                  </a:lnTo>
                  <a:lnTo>
                    <a:pt x="3782" y="742"/>
                  </a:lnTo>
                  <a:lnTo>
                    <a:pt x="3838" y="745"/>
                  </a:lnTo>
                  <a:lnTo>
                    <a:pt x="3893" y="755"/>
                  </a:lnTo>
                  <a:lnTo>
                    <a:pt x="3947" y="771"/>
                  </a:lnTo>
                  <a:lnTo>
                    <a:pt x="3996" y="794"/>
                  </a:lnTo>
                  <a:lnTo>
                    <a:pt x="4044" y="822"/>
                  </a:lnTo>
                  <a:lnTo>
                    <a:pt x="4087" y="857"/>
                  </a:lnTo>
                  <a:lnTo>
                    <a:pt x="4126" y="895"/>
                  </a:lnTo>
                  <a:lnTo>
                    <a:pt x="4160" y="940"/>
                  </a:lnTo>
                  <a:lnTo>
                    <a:pt x="4765" y="1829"/>
                  </a:lnTo>
                  <a:lnTo>
                    <a:pt x="4792" y="1874"/>
                  </a:lnTo>
                  <a:lnTo>
                    <a:pt x="4814" y="1922"/>
                  </a:lnTo>
                  <a:lnTo>
                    <a:pt x="4829" y="1972"/>
                  </a:lnTo>
                  <a:lnTo>
                    <a:pt x="4838" y="2023"/>
                  </a:lnTo>
                  <a:lnTo>
                    <a:pt x="4841" y="2075"/>
                  </a:lnTo>
                  <a:lnTo>
                    <a:pt x="4841" y="2964"/>
                  </a:lnTo>
                  <a:lnTo>
                    <a:pt x="4838" y="3024"/>
                  </a:lnTo>
                  <a:lnTo>
                    <a:pt x="4826" y="3082"/>
                  </a:lnTo>
                  <a:lnTo>
                    <a:pt x="4805" y="3136"/>
                  </a:lnTo>
                  <a:lnTo>
                    <a:pt x="4780" y="3189"/>
                  </a:lnTo>
                  <a:lnTo>
                    <a:pt x="4747" y="3235"/>
                  </a:lnTo>
                  <a:lnTo>
                    <a:pt x="4708" y="3278"/>
                  </a:lnTo>
                  <a:lnTo>
                    <a:pt x="4665" y="3316"/>
                  </a:lnTo>
                  <a:lnTo>
                    <a:pt x="4616" y="3348"/>
                  </a:lnTo>
                  <a:lnTo>
                    <a:pt x="4564" y="3373"/>
                  </a:lnTo>
                  <a:lnTo>
                    <a:pt x="4507" y="3392"/>
                  </a:lnTo>
                  <a:lnTo>
                    <a:pt x="4449" y="3405"/>
                  </a:lnTo>
                  <a:lnTo>
                    <a:pt x="4387" y="3408"/>
                  </a:lnTo>
                  <a:lnTo>
                    <a:pt x="4214" y="3408"/>
                  </a:lnTo>
                  <a:lnTo>
                    <a:pt x="4191" y="3476"/>
                  </a:lnTo>
                  <a:lnTo>
                    <a:pt x="4162" y="3540"/>
                  </a:lnTo>
                  <a:lnTo>
                    <a:pt x="4124" y="3600"/>
                  </a:lnTo>
                  <a:lnTo>
                    <a:pt x="4080" y="3654"/>
                  </a:lnTo>
                  <a:lnTo>
                    <a:pt x="4030" y="3704"/>
                  </a:lnTo>
                  <a:lnTo>
                    <a:pt x="3974" y="3748"/>
                  </a:lnTo>
                  <a:lnTo>
                    <a:pt x="3913" y="3784"/>
                  </a:lnTo>
                  <a:lnTo>
                    <a:pt x="3847" y="3813"/>
                  </a:lnTo>
                  <a:lnTo>
                    <a:pt x="3779" y="3835"/>
                  </a:lnTo>
                  <a:lnTo>
                    <a:pt x="3706" y="3848"/>
                  </a:lnTo>
                  <a:lnTo>
                    <a:pt x="3631" y="3853"/>
                  </a:lnTo>
                  <a:lnTo>
                    <a:pt x="3555" y="3848"/>
                  </a:lnTo>
                  <a:lnTo>
                    <a:pt x="3482" y="3835"/>
                  </a:lnTo>
                  <a:lnTo>
                    <a:pt x="3414" y="3813"/>
                  </a:lnTo>
                  <a:lnTo>
                    <a:pt x="3348" y="3784"/>
                  </a:lnTo>
                  <a:lnTo>
                    <a:pt x="3287" y="3748"/>
                  </a:lnTo>
                  <a:lnTo>
                    <a:pt x="3232" y="3704"/>
                  </a:lnTo>
                  <a:lnTo>
                    <a:pt x="3181" y="3654"/>
                  </a:lnTo>
                  <a:lnTo>
                    <a:pt x="3138" y="3600"/>
                  </a:lnTo>
                  <a:lnTo>
                    <a:pt x="3099" y="3540"/>
                  </a:lnTo>
                  <a:lnTo>
                    <a:pt x="3069" y="3476"/>
                  </a:lnTo>
                  <a:lnTo>
                    <a:pt x="3047" y="3408"/>
                  </a:lnTo>
                  <a:lnTo>
                    <a:pt x="2248" y="3408"/>
                  </a:lnTo>
                  <a:lnTo>
                    <a:pt x="2226" y="3476"/>
                  </a:lnTo>
                  <a:lnTo>
                    <a:pt x="2195" y="3540"/>
                  </a:lnTo>
                  <a:lnTo>
                    <a:pt x="2158" y="3600"/>
                  </a:lnTo>
                  <a:lnTo>
                    <a:pt x="2113" y="3654"/>
                  </a:lnTo>
                  <a:lnTo>
                    <a:pt x="2064" y="3704"/>
                  </a:lnTo>
                  <a:lnTo>
                    <a:pt x="2007" y="3748"/>
                  </a:lnTo>
                  <a:lnTo>
                    <a:pt x="1946" y="3784"/>
                  </a:lnTo>
                  <a:lnTo>
                    <a:pt x="1882" y="3813"/>
                  </a:lnTo>
                  <a:lnTo>
                    <a:pt x="1812" y="3835"/>
                  </a:lnTo>
                  <a:lnTo>
                    <a:pt x="1740" y="3848"/>
                  </a:lnTo>
                  <a:lnTo>
                    <a:pt x="1664" y="3853"/>
                  </a:lnTo>
                  <a:lnTo>
                    <a:pt x="1588" y="3848"/>
                  </a:lnTo>
                  <a:lnTo>
                    <a:pt x="1517" y="3835"/>
                  </a:lnTo>
                  <a:lnTo>
                    <a:pt x="1447" y="3813"/>
                  </a:lnTo>
                  <a:lnTo>
                    <a:pt x="1381" y="3784"/>
                  </a:lnTo>
                  <a:lnTo>
                    <a:pt x="1320" y="3748"/>
                  </a:lnTo>
                  <a:lnTo>
                    <a:pt x="1265" y="3704"/>
                  </a:lnTo>
                  <a:lnTo>
                    <a:pt x="1214" y="3654"/>
                  </a:lnTo>
                  <a:lnTo>
                    <a:pt x="1171" y="3600"/>
                  </a:lnTo>
                  <a:lnTo>
                    <a:pt x="1134" y="3540"/>
                  </a:lnTo>
                  <a:lnTo>
                    <a:pt x="1103" y="3476"/>
                  </a:lnTo>
                  <a:lnTo>
                    <a:pt x="1080" y="3408"/>
                  </a:lnTo>
                  <a:lnTo>
                    <a:pt x="907" y="3408"/>
                  </a:lnTo>
                  <a:lnTo>
                    <a:pt x="846" y="3405"/>
                  </a:lnTo>
                  <a:lnTo>
                    <a:pt x="787" y="3392"/>
                  </a:lnTo>
                  <a:lnTo>
                    <a:pt x="732" y="3373"/>
                  </a:lnTo>
                  <a:lnTo>
                    <a:pt x="679" y="3348"/>
                  </a:lnTo>
                  <a:lnTo>
                    <a:pt x="630" y="3316"/>
                  </a:lnTo>
                  <a:lnTo>
                    <a:pt x="587" y="3278"/>
                  </a:lnTo>
                  <a:lnTo>
                    <a:pt x="548" y="3235"/>
                  </a:lnTo>
                  <a:lnTo>
                    <a:pt x="516" y="3189"/>
                  </a:lnTo>
                  <a:lnTo>
                    <a:pt x="489" y="3136"/>
                  </a:lnTo>
                  <a:lnTo>
                    <a:pt x="469" y="3082"/>
                  </a:lnTo>
                  <a:lnTo>
                    <a:pt x="457" y="3024"/>
                  </a:lnTo>
                  <a:lnTo>
                    <a:pt x="453" y="2964"/>
                  </a:lnTo>
                  <a:lnTo>
                    <a:pt x="453" y="2520"/>
                  </a:lnTo>
                  <a:lnTo>
                    <a:pt x="392" y="2516"/>
                  </a:lnTo>
                  <a:lnTo>
                    <a:pt x="334" y="2504"/>
                  </a:lnTo>
                  <a:lnTo>
                    <a:pt x="277" y="2485"/>
                  </a:lnTo>
                  <a:lnTo>
                    <a:pt x="225" y="2459"/>
                  </a:lnTo>
                  <a:lnTo>
                    <a:pt x="177" y="2427"/>
                  </a:lnTo>
                  <a:lnTo>
                    <a:pt x="133" y="2389"/>
                  </a:lnTo>
                  <a:lnTo>
                    <a:pt x="95" y="2347"/>
                  </a:lnTo>
                  <a:lnTo>
                    <a:pt x="63" y="2299"/>
                  </a:lnTo>
                  <a:lnTo>
                    <a:pt x="36" y="2248"/>
                  </a:lnTo>
                  <a:lnTo>
                    <a:pt x="16" y="2194"/>
                  </a:lnTo>
                  <a:lnTo>
                    <a:pt x="4" y="2135"/>
                  </a:lnTo>
                  <a:lnTo>
                    <a:pt x="0" y="2075"/>
                  </a:lnTo>
                  <a:lnTo>
                    <a:pt x="0" y="446"/>
                  </a:lnTo>
                  <a:lnTo>
                    <a:pt x="4" y="384"/>
                  </a:lnTo>
                  <a:lnTo>
                    <a:pt x="16" y="327"/>
                  </a:lnTo>
                  <a:lnTo>
                    <a:pt x="36" y="272"/>
                  </a:lnTo>
                  <a:lnTo>
                    <a:pt x="63" y="221"/>
                  </a:lnTo>
                  <a:lnTo>
                    <a:pt x="95" y="174"/>
                  </a:lnTo>
                  <a:lnTo>
                    <a:pt x="133" y="132"/>
                  </a:lnTo>
                  <a:lnTo>
                    <a:pt x="177" y="94"/>
                  </a:lnTo>
                  <a:lnTo>
                    <a:pt x="225" y="62"/>
                  </a:lnTo>
                  <a:lnTo>
                    <a:pt x="277" y="35"/>
                  </a:lnTo>
                  <a:lnTo>
                    <a:pt x="334" y="17"/>
                  </a:lnTo>
                  <a:lnTo>
                    <a:pt x="392" y="5"/>
                  </a:lnTo>
                  <a:lnTo>
                    <a:pt x="453" y="0"/>
                  </a:lnTo>
                  <a:close/>
                </a:path>
              </a:pathLst>
            </a:custGeom>
            <a:grpFill/>
            <a:ln w="0">
              <a:noFill/>
              <a:prstDash val="solid"/>
              <a:round/>
            </a:ln>
          </p:spPr>
          <p:txBody>
            <a:bodyPr vert="horz" wrap="square" lIns="45715" tIns="22858" rIns="45715" bIns="22858" numCol="1" anchor="t" anchorCtr="0" compatLnSpc="1"/>
            <a:lstStyle/>
            <a:p>
              <a:endParaRPr lang="es-ES" sz="900"/>
            </a:p>
          </p:txBody>
        </p:sp>
      </p:grpSp>
      <p:grpSp>
        <p:nvGrpSpPr>
          <p:cNvPr id="46" name="Group 27"/>
          <p:cNvGrpSpPr>
            <a:grpSpLocks noChangeAspect="1"/>
          </p:cNvGrpSpPr>
          <p:nvPr/>
        </p:nvGrpSpPr>
        <p:grpSpPr bwMode="auto">
          <a:xfrm>
            <a:off x="4782718" y="3967611"/>
            <a:ext cx="246295" cy="243853"/>
            <a:chOff x="12867" y="5760"/>
            <a:chExt cx="1614" cy="1598"/>
          </a:xfrm>
          <a:solidFill>
            <a:schemeClr val="tx2">
              <a:lumMod val="90000"/>
              <a:lumOff val="10000"/>
            </a:schemeClr>
          </a:solidFill>
        </p:grpSpPr>
        <p:sp>
          <p:nvSpPr>
            <p:cNvPr id="47" name="Freeform 29"/>
            <p:cNvSpPr>
              <a:spLocks noEditPoints="1"/>
            </p:cNvSpPr>
            <p:nvPr/>
          </p:nvSpPr>
          <p:spPr bwMode="auto">
            <a:xfrm>
              <a:off x="12867" y="5760"/>
              <a:ext cx="1614" cy="1598"/>
            </a:xfrm>
            <a:custGeom>
              <a:avLst/>
              <a:gdLst>
                <a:gd name="T0" fmla="*/ 1358 w 3226"/>
                <a:gd name="T1" fmla="*/ 609 h 3195"/>
                <a:gd name="T2" fmla="*/ 1146 w 3226"/>
                <a:gd name="T3" fmla="*/ 711 h 3195"/>
                <a:gd name="T4" fmla="*/ 974 w 3226"/>
                <a:gd name="T5" fmla="*/ 686 h 3195"/>
                <a:gd name="T6" fmla="*/ 725 w 3226"/>
                <a:gd name="T7" fmla="*/ 1048 h 3195"/>
                <a:gd name="T8" fmla="*/ 662 w 3226"/>
                <a:gd name="T9" fmla="*/ 1270 h 3195"/>
                <a:gd name="T10" fmla="*/ 540 w 3226"/>
                <a:gd name="T11" fmla="*/ 1393 h 3195"/>
                <a:gd name="T12" fmla="*/ 567 w 3226"/>
                <a:gd name="T13" fmla="*/ 1815 h 3195"/>
                <a:gd name="T14" fmla="*/ 683 w 3226"/>
                <a:gd name="T15" fmla="*/ 1979 h 3195"/>
                <a:gd name="T16" fmla="*/ 719 w 3226"/>
                <a:gd name="T17" fmla="*/ 2176 h 3195"/>
                <a:gd name="T18" fmla="*/ 1001 w 3226"/>
                <a:gd name="T19" fmla="*/ 2494 h 3195"/>
                <a:gd name="T20" fmla="*/ 1174 w 3226"/>
                <a:gd name="T21" fmla="*/ 2495 h 3195"/>
                <a:gd name="T22" fmla="*/ 1378 w 3226"/>
                <a:gd name="T23" fmla="*/ 2609 h 3195"/>
                <a:gd name="T24" fmla="*/ 1813 w 3226"/>
                <a:gd name="T25" fmla="*/ 2690 h 3195"/>
                <a:gd name="T26" fmla="*/ 1916 w 3226"/>
                <a:gd name="T27" fmla="*/ 2552 h 3195"/>
                <a:gd name="T28" fmla="*/ 2140 w 3226"/>
                <a:gd name="T29" fmla="*/ 2475 h 3195"/>
                <a:gd name="T30" fmla="*/ 2708 w 3226"/>
                <a:gd name="T31" fmla="*/ 2490 h 3195"/>
                <a:gd name="T32" fmla="*/ 2502 w 3226"/>
                <a:gd name="T33" fmla="*/ 2089 h 3195"/>
                <a:gd name="T34" fmla="*/ 2592 w 3226"/>
                <a:gd name="T35" fmla="*/ 1872 h 3195"/>
                <a:gd name="T36" fmla="*/ 3024 w 3226"/>
                <a:gd name="T37" fmla="*/ 1733 h 3195"/>
                <a:gd name="T38" fmla="*/ 2612 w 3226"/>
                <a:gd name="T39" fmla="*/ 1345 h 3195"/>
                <a:gd name="T40" fmla="*/ 2509 w 3226"/>
                <a:gd name="T41" fmla="*/ 1135 h 3195"/>
                <a:gd name="T42" fmla="*/ 2534 w 3226"/>
                <a:gd name="T43" fmla="*/ 965 h 3195"/>
                <a:gd name="T44" fmla="*/ 2170 w 3226"/>
                <a:gd name="T45" fmla="*/ 718 h 3195"/>
                <a:gd name="T46" fmla="*/ 1944 w 3226"/>
                <a:gd name="T47" fmla="*/ 656 h 3195"/>
                <a:gd name="T48" fmla="*/ 1820 w 3226"/>
                <a:gd name="T49" fmla="*/ 535 h 3195"/>
                <a:gd name="T50" fmla="*/ 1812 w 3226"/>
                <a:gd name="T51" fmla="*/ 9 h 3195"/>
                <a:gd name="T52" fmla="*/ 1940 w 3226"/>
                <a:gd name="T53" fmla="*/ 131 h 3195"/>
                <a:gd name="T54" fmla="*/ 2428 w 3226"/>
                <a:gd name="T55" fmla="*/ 332 h 3195"/>
                <a:gd name="T56" fmla="*/ 2605 w 3226"/>
                <a:gd name="T57" fmla="*/ 335 h 3195"/>
                <a:gd name="T58" fmla="*/ 2900 w 3226"/>
                <a:gd name="T59" fmla="*/ 641 h 3195"/>
                <a:gd name="T60" fmla="*/ 2876 w 3226"/>
                <a:gd name="T61" fmla="*/ 816 h 3195"/>
                <a:gd name="T62" fmla="*/ 3122 w 3226"/>
                <a:gd name="T63" fmla="*/ 1287 h 3195"/>
                <a:gd name="T64" fmla="*/ 3224 w 3226"/>
                <a:gd name="T65" fmla="*/ 1431 h 3195"/>
                <a:gd name="T66" fmla="*/ 3190 w 3226"/>
                <a:gd name="T67" fmla="*/ 1848 h 3195"/>
                <a:gd name="T68" fmla="*/ 2755 w 3226"/>
                <a:gd name="T69" fmla="*/ 1990 h 3195"/>
                <a:gd name="T70" fmla="*/ 2908 w 3226"/>
                <a:gd name="T71" fmla="*/ 2465 h 3195"/>
                <a:gd name="T72" fmla="*/ 2851 w 3226"/>
                <a:gd name="T73" fmla="*/ 2632 h 3195"/>
                <a:gd name="T74" fmla="*/ 2514 w 3226"/>
                <a:gd name="T75" fmla="*/ 2882 h 3195"/>
                <a:gd name="T76" fmla="*/ 2077 w 3226"/>
                <a:gd name="T77" fmla="*/ 2703 h 3195"/>
                <a:gd name="T78" fmla="*/ 1890 w 3226"/>
                <a:gd name="T79" fmla="*/ 3139 h 3195"/>
                <a:gd name="T80" fmla="*/ 1476 w 3226"/>
                <a:gd name="T81" fmla="*/ 3195 h 3195"/>
                <a:gd name="T82" fmla="*/ 1317 w 3226"/>
                <a:gd name="T83" fmla="*/ 3118 h 3195"/>
                <a:gd name="T84" fmla="*/ 1087 w 3226"/>
                <a:gd name="T85" fmla="*/ 2675 h 3195"/>
                <a:gd name="T86" fmla="*/ 682 w 3226"/>
                <a:gd name="T87" fmla="*/ 2880 h 3195"/>
                <a:gd name="T88" fmla="*/ 355 w 3226"/>
                <a:gd name="T89" fmla="*/ 2607 h 3195"/>
                <a:gd name="T90" fmla="*/ 324 w 3226"/>
                <a:gd name="T91" fmla="*/ 2436 h 3195"/>
                <a:gd name="T92" fmla="*/ 162 w 3226"/>
                <a:gd name="T93" fmla="*/ 1929 h 3195"/>
                <a:gd name="T94" fmla="*/ 22 w 3226"/>
                <a:gd name="T95" fmla="*/ 1822 h 3195"/>
                <a:gd name="T96" fmla="*/ 9 w 3226"/>
                <a:gd name="T97" fmla="*/ 1401 h 3195"/>
                <a:gd name="T98" fmla="*/ 132 w 3226"/>
                <a:gd name="T99" fmla="*/ 1275 h 3195"/>
                <a:gd name="T100" fmla="*/ 335 w 3226"/>
                <a:gd name="T101" fmla="*/ 788 h 3195"/>
                <a:gd name="T102" fmla="*/ 339 w 3226"/>
                <a:gd name="T103" fmla="*/ 614 h 3195"/>
                <a:gd name="T104" fmla="*/ 651 w 3226"/>
                <a:gd name="T105" fmla="*/ 323 h 3195"/>
                <a:gd name="T106" fmla="*/ 824 w 3226"/>
                <a:gd name="T107" fmla="*/ 346 h 3195"/>
                <a:gd name="T108" fmla="*/ 1300 w 3226"/>
                <a:gd name="T109" fmla="*/ 102 h 3195"/>
                <a:gd name="T110" fmla="*/ 1445 w 3226"/>
                <a:gd name="T111" fmla="*/ 2 h 3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26" h="3195">
                  <a:moveTo>
                    <a:pt x="1476" y="200"/>
                  </a:moveTo>
                  <a:lnTo>
                    <a:pt x="1414" y="506"/>
                  </a:lnTo>
                  <a:lnTo>
                    <a:pt x="1405" y="535"/>
                  </a:lnTo>
                  <a:lnTo>
                    <a:pt x="1394" y="562"/>
                  </a:lnTo>
                  <a:lnTo>
                    <a:pt x="1378" y="586"/>
                  </a:lnTo>
                  <a:lnTo>
                    <a:pt x="1358" y="609"/>
                  </a:lnTo>
                  <a:lnTo>
                    <a:pt x="1335" y="628"/>
                  </a:lnTo>
                  <a:lnTo>
                    <a:pt x="1311" y="643"/>
                  </a:lnTo>
                  <a:lnTo>
                    <a:pt x="1283" y="656"/>
                  </a:lnTo>
                  <a:lnTo>
                    <a:pt x="1227" y="676"/>
                  </a:lnTo>
                  <a:lnTo>
                    <a:pt x="1174" y="701"/>
                  </a:lnTo>
                  <a:lnTo>
                    <a:pt x="1146" y="711"/>
                  </a:lnTo>
                  <a:lnTo>
                    <a:pt x="1117" y="718"/>
                  </a:lnTo>
                  <a:lnTo>
                    <a:pt x="1087" y="720"/>
                  </a:lnTo>
                  <a:lnTo>
                    <a:pt x="1057" y="718"/>
                  </a:lnTo>
                  <a:lnTo>
                    <a:pt x="1028" y="711"/>
                  </a:lnTo>
                  <a:lnTo>
                    <a:pt x="1001" y="701"/>
                  </a:lnTo>
                  <a:lnTo>
                    <a:pt x="974" y="686"/>
                  </a:lnTo>
                  <a:lnTo>
                    <a:pt x="711" y="513"/>
                  </a:lnTo>
                  <a:lnTo>
                    <a:pt x="518" y="705"/>
                  </a:lnTo>
                  <a:lnTo>
                    <a:pt x="693" y="965"/>
                  </a:lnTo>
                  <a:lnTo>
                    <a:pt x="708" y="992"/>
                  </a:lnTo>
                  <a:lnTo>
                    <a:pt x="719" y="1019"/>
                  </a:lnTo>
                  <a:lnTo>
                    <a:pt x="725" y="1048"/>
                  </a:lnTo>
                  <a:lnTo>
                    <a:pt x="727" y="1077"/>
                  </a:lnTo>
                  <a:lnTo>
                    <a:pt x="725" y="1106"/>
                  </a:lnTo>
                  <a:lnTo>
                    <a:pt x="718" y="1135"/>
                  </a:lnTo>
                  <a:lnTo>
                    <a:pt x="706" y="1163"/>
                  </a:lnTo>
                  <a:lnTo>
                    <a:pt x="683" y="1216"/>
                  </a:lnTo>
                  <a:lnTo>
                    <a:pt x="662" y="1270"/>
                  </a:lnTo>
                  <a:lnTo>
                    <a:pt x="650" y="1298"/>
                  </a:lnTo>
                  <a:lnTo>
                    <a:pt x="634" y="1323"/>
                  </a:lnTo>
                  <a:lnTo>
                    <a:pt x="615" y="1345"/>
                  </a:lnTo>
                  <a:lnTo>
                    <a:pt x="592" y="1364"/>
                  </a:lnTo>
                  <a:lnTo>
                    <a:pt x="567" y="1381"/>
                  </a:lnTo>
                  <a:lnTo>
                    <a:pt x="540" y="1393"/>
                  </a:lnTo>
                  <a:lnTo>
                    <a:pt x="511" y="1401"/>
                  </a:lnTo>
                  <a:lnTo>
                    <a:pt x="202" y="1461"/>
                  </a:lnTo>
                  <a:lnTo>
                    <a:pt x="202" y="1733"/>
                  </a:lnTo>
                  <a:lnTo>
                    <a:pt x="511" y="1794"/>
                  </a:lnTo>
                  <a:lnTo>
                    <a:pt x="540" y="1802"/>
                  </a:lnTo>
                  <a:lnTo>
                    <a:pt x="567" y="1815"/>
                  </a:lnTo>
                  <a:lnTo>
                    <a:pt x="593" y="1831"/>
                  </a:lnTo>
                  <a:lnTo>
                    <a:pt x="615" y="1850"/>
                  </a:lnTo>
                  <a:lnTo>
                    <a:pt x="634" y="1872"/>
                  </a:lnTo>
                  <a:lnTo>
                    <a:pt x="650" y="1897"/>
                  </a:lnTo>
                  <a:lnTo>
                    <a:pt x="662" y="1925"/>
                  </a:lnTo>
                  <a:lnTo>
                    <a:pt x="683" y="1979"/>
                  </a:lnTo>
                  <a:lnTo>
                    <a:pt x="707" y="2032"/>
                  </a:lnTo>
                  <a:lnTo>
                    <a:pt x="718" y="2060"/>
                  </a:lnTo>
                  <a:lnTo>
                    <a:pt x="725" y="2089"/>
                  </a:lnTo>
                  <a:lnTo>
                    <a:pt x="727" y="2118"/>
                  </a:lnTo>
                  <a:lnTo>
                    <a:pt x="725" y="2148"/>
                  </a:lnTo>
                  <a:lnTo>
                    <a:pt x="719" y="2176"/>
                  </a:lnTo>
                  <a:lnTo>
                    <a:pt x="708" y="2204"/>
                  </a:lnTo>
                  <a:lnTo>
                    <a:pt x="693" y="2230"/>
                  </a:lnTo>
                  <a:lnTo>
                    <a:pt x="518" y="2490"/>
                  </a:lnTo>
                  <a:lnTo>
                    <a:pt x="713" y="2682"/>
                  </a:lnTo>
                  <a:lnTo>
                    <a:pt x="974" y="2509"/>
                  </a:lnTo>
                  <a:lnTo>
                    <a:pt x="1001" y="2494"/>
                  </a:lnTo>
                  <a:lnTo>
                    <a:pt x="1028" y="2484"/>
                  </a:lnTo>
                  <a:lnTo>
                    <a:pt x="1057" y="2478"/>
                  </a:lnTo>
                  <a:lnTo>
                    <a:pt x="1087" y="2475"/>
                  </a:lnTo>
                  <a:lnTo>
                    <a:pt x="1117" y="2478"/>
                  </a:lnTo>
                  <a:lnTo>
                    <a:pt x="1146" y="2485"/>
                  </a:lnTo>
                  <a:lnTo>
                    <a:pt x="1174" y="2495"/>
                  </a:lnTo>
                  <a:lnTo>
                    <a:pt x="1228" y="2519"/>
                  </a:lnTo>
                  <a:lnTo>
                    <a:pt x="1283" y="2540"/>
                  </a:lnTo>
                  <a:lnTo>
                    <a:pt x="1311" y="2552"/>
                  </a:lnTo>
                  <a:lnTo>
                    <a:pt x="1336" y="2567"/>
                  </a:lnTo>
                  <a:lnTo>
                    <a:pt x="1359" y="2587"/>
                  </a:lnTo>
                  <a:lnTo>
                    <a:pt x="1378" y="2609"/>
                  </a:lnTo>
                  <a:lnTo>
                    <a:pt x="1394" y="2634"/>
                  </a:lnTo>
                  <a:lnTo>
                    <a:pt x="1406" y="2660"/>
                  </a:lnTo>
                  <a:lnTo>
                    <a:pt x="1415" y="2690"/>
                  </a:lnTo>
                  <a:lnTo>
                    <a:pt x="1476" y="2995"/>
                  </a:lnTo>
                  <a:lnTo>
                    <a:pt x="1750" y="2995"/>
                  </a:lnTo>
                  <a:lnTo>
                    <a:pt x="1813" y="2690"/>
                  </a:lnTo>
                  <a:lnTo>
                    <a:pt x="1821" y="2660"/>
                  </a:lnTo>
                  <a:lnTo>
                    <a:pt x="1832" y="2634"/>
                  </a:lnTo>
                  <a:lnTo>
                    <a:pt x="1849" y="2609"/>
                  </a:lnTo>
                  <a:lnTo>
                    <a:pt x="1868" y="2587"/>
                  </a:lnTo>
                  <a:lnTo>
                    <a:pt x="1891" y="2567"/>
                  </a:lnTo>
                  <a:lnTo>
                    <a:pt x="1916" y="2552"/>
                  </a:lnTo>
                  <a:lnTo>
                    <a:pt x="1944" y="2540"/>
                  </a:lnTo>
                  <a:lnTo>
                    <a:pt x="1998" y="2519"/>
                  </a:lnTo>
                  <a:lnTo>
                    <a:pt x="2052" y="2495"/>
                  </a:lnTo>
                  <a:lnTo>
                    <a:pt x="2081" y="2485"/>
                  </a:lnTo>
                  <a:lnTo>
                    <a:pt x="2110" y="2478"/>
                  </a:lnTo>
                  <a:lnTo>
                    <a:pt x="2140" y="2475"/>
                  </a:lnTo>
                  <a:lnTo>
                    <a:pt x="2170" y="2478"/>
                  </a:lnTo>
                  <a:lnTo>
                    <a:pt x="2198" y="2484"/>
                  </a:lnTo>
                  <a:lnTo>
                    <a:pt x="2226" y="2494"/>
                  </a:lnTo>
                  <a:lnTo>
                    <a:pt x="2252" y="2509"/>
                  </a:lnTo>
                  <a:lnTo>
                    <a:pt x="2514" y="2682"/>
                  </a:lnTo>
                  <a:lnTo>
                    <a:pt x="2708" y="2490"/>
                  </a:lnTo>
                  <a:lnTo>
                    <a:pt x="2534" y="2230"/>
                  </a:lnTo>
                  <a:lnTo>
                    <a:pt x="2518" y="2204"/>
                  </a:lnTo>
                  <a:lnTo>
                    <a:pt x="2508" y="2176"/>
                  </a:lnTo>
                  <a:lnTo>
                    <a:pt x="2502" y="2148"/>
                  </a:lnTo>
                  <a:lnTo>
                    <a:pt x="2500" y="2118"/>
                  </a:lnTo>
                  <a:lnTo>
                    <a:pt x="2502" y="2089"/>
                  </a:lnTo>
                  <a:lnTo>
                    <a:pt x="2509" y="2060"/>
                  </a:lnTo>
                  <a:lnTo>
                    <a:pt x="2520" y="2032"/>
                  </a:lnTo>
                  <a:lnTo>
                    <a:pt x="2544" y="1979"/>
                  </a:lnTo>
                  <a:lnTo>
                    <a:pt x="2565" y="1925"/>
                  </a:lnTo>
                  <a:lnTo>
                    <a:pt x="2577" y="1897"/>
                  </a:lnTo>
                  <a:lnTo>
                    <a:pt x="2592" y="1872"/>
                  </a:lnTo>
                  <a:lnTo>
                    <a:pt x="2612" y="1849"/>
                  </a:lnTo>
                  <a:lnTo>
                    <a:pt x="2635" y="1831"/>
                  </a:lnTo>
                  <a:lnTo>
                    <a:pt x="2659" y="1815"/>
                  </a:lnTo>
                  <a:lnTo>
                    <a:pt x="2686" y="1802"/>
                  </a:lnTo>
                  <a:lnTo>
                    <a:pt x="2716" y="1794"/>
                  </a:lnTo>
                  <a:lnTo>
                    <a:pt x="3024" y="1733"/>
                  </a:lnTo>
                  <a:lnTo>
                    <a:pt x="3024" y="1461"/>
                  </a:lnTo>
                  <a:lnTo>
                    <a:pt x="2716" y="1400"/>
                  </a:lnTo>
                  <a:lnTo>
                    <a:pt x="2686" y="1392"/>
                  </a:lnTo>
                  <a:lnTo>
                    <a:pt x="2659" y="1381"/>
                  </a:lnTo>
                  <a:lnTo>
                    <a:pt x="2635" y="1364"/>
                  </a:lnTo>
                  <a:lnTo>
                    <a:pt x="2612" y="1345"/>
                  </a:lnTo>
                  <a:lnTo>
                    <a:pt x="2592" y="1323"/>
                  </a:lnTo>
                  <a:lnTo>
                    <a:pt x="2577" y="1298"/>
                  </a:lnTo>
                  <a:lnTo>
                    <a:pt x="2564" y="1270"/>
                  </a:lnTo>
                  <a:lnTo>
                    <a:pt x="2544" y="1215"/>
                  </a:lnTo>
                  <a:lnTo>
                    <a:pt x="2520" y="1163"/>
                  </a:lnTo>
                  <a:lnTo>
                    <a:pt x="2509" y="1135"/>
                  </a:lnTo>
                  <a:lnTo>
                    <a:pt x="2502" y="1106"/>
                  </a:lnTo>
                  <a:lnTo>
                    <a:pt x="2500" y="1077"/>
                  </a:lnTo>
                  <a:lnTo>
                    <a:pt x="2502" y="1048"/>
                  </a:lnTo>
                  <a:lnTo>
                    <a:pt x="2508" y="1019"/>
                  </a:lnTo>
                  <a:lnTo>
                    <a:pt x="2519" y="992"/>
                  </a:lnTo>
                  <a:lnTo>
                    <a:pt x="2534" y="965"/>
                  </a:lnTo>
                  <a:lnTo>
                    <a:pt x="2708" y="705"/>
                  </a:lnTo>
                  <a:lnTo>
                    <a:pt x="2514" y="513"/>
                  </a:lnTo>
                  <a:lnTo>
                    <a:pt x="2252" y="686"/>
                  </a:lnTo>
                  <a:lnTo>
                    <a:pt x="2225" y="701"/>
                  </a:lnTo>
                  <a:lnTo>
                    <a:pt x="2197" y="711"/>
                  </a:lnTo>
                  <a:lnTo>
                    <a:pt x="2170" y="718"/>
                  </a:lnTo>
                  <a:lnTo>
                    <a:pt x="2140" y="720"/>
                  </a:lnTo>
                  <a:lnTo>
                    <a:pt x="2110" y="718"/>
                  </a:lnTo>
                  <a:lnTo>
                    <a:pt x="2081" y="711"/>
                  </a:lnTo>
                  <a:lnTo>
                    <a:pt x="2052" y="700"/>
                  </a:lnTo>
                  <a:lnTo>
                    <a:pt x="1998" y="676"/>
                  </a:lnTo>
                  <a:lnTo>
                    <a:pt x="1944" y="656"/>
                  </a:lnTo>
                  <a:lnTo>
                    <a:pt x="1916" y="643"/>
                  </a:lnTo>
                  <a:lnTo>
                    <a:pt x="1890" y="628"/>
                  </a:lnTo>
                  <a:lnTo>
                    <a:pt x="1868" y="609"/>
                  </a:lnTo>
                  <a:lnTo>
                    <a:pt x="1849" y="586"/>
                  </a:lnTo>
                  <a:lnTo>
                    <a:pt x="1832" y="562"/>
                  </a:lnTo>
                  <a:lnTo>
                    <a:pt x="1820" y="535"/>
                  </a:lnTo>
                  <a:lnTo>
                    <a:pt x="1813" y="506"/>
                  </a:lnTo>
                  <a:lnTo>
                    <a:pt x="1750" y="200"/>
                  </a:lnTo>
                  <a:lnTo>
                    <a:pt x="1476" y="200"/>
                  </a:lnTo>
                  <a:close/>
                  <a:moveTo>
                    <a:pt x="1750" y="0"/>
                  </a:moveTo>
                  <a:lnTo>
                    <a:pt x="1782" y="2"/>
                  </a:lnTo>
                  <a:lnTo>
                    <a:pt x="1812" y="9"/>
                  </a:lnTo>
                  <a:lnTo>
                    <a:pt x="1840" y="20"/>
                  </a:lnTo>
                  <a:lnTo>
                    <a:pt x="1866" y="36"/>
                  </a:lnTo>
                  <a:lnTo>
                    <a:pt x="1889" y="55"/>
                  </a:lnTo>
                  <a:lnTo>
                    <a:pt x="1910" y="78"/>
                  </a:lnTo>
                  <a:lnTo>
                    <a:pt x="1927" y="102"/>
                  </a:lnTo>
                  <a:lnTo>
                    <a:pt x="1940" y="131"/>
                  </a:lnTo>
                  <a:lnTo>
                    <a:pt x="1948" y="160"/>
                  </a:lnTo>
                  <a:lnTo>
                    <a:pt x="2010" y="467"/>
                  </a:lnTo>
                  <a:lnTo>
                    <a:pt x="2076" y="491"/>
                  </a:lnTo>
                  <a:lnTo>
                    <a:pt x="2140" y="520"/>
                  </a:lnTo>
                  <a:lnTo>
                    <a:pt x="2403" y="346"/>
                  </a:lnTo>
                  <a:lnTo>
                    <a:pt x="2428" y="332"/>
                  </a:lnTo>
                  <a:lnTo>
                    <a:pt x="2456" y="322"/>
                  </a:lnTo>
                  <a:lnTo>
                    <a:pt x="2485" y="316"/>
                  </a:lnTo>
                  <a:lnTo>
                    <a:pt x="2514" y="314"/>
                  </a:lnTo>
                  <a:lnTo>
                    <a:pt x="2546" y="316"/>
                  </a:lnTo>
                  <a:lnTo>
                    <a:pt x="2576" y="323"/>
                  </a:lnTo>
                  <a:lnTo>
                    <a:pt x="2605" y="335"/>
                  </a:lnTo>
                  <a:lnTo>
                    <a:pt x="2633" y="351"/>
                  </a:lnTo>
                  <a:lnTo>
                    <a:pt x="2657" y="372"/>
                  </a:lnTo>
                  <a:lnTo>
                    <a:pt x="2851" y="564"/>
                  </a:lnTo>
                  <a:lnTo>
                    <a:pt x="2872" y="588"/>
                  </a:lnTo>
                  <a:lnTo>
                    <a:pt x="2887" y="614"/>
                  </a:lnTo>
                  <a:lnTo>
                    <a:pt x="2900" y="641"/>
                  </a:lnTo>
                  <a:lnTo>
                    <a:pt x="2907" y="671"/>
                  </a:lnTo>
                  <a:lnTo>
                    <a:pt x="2910" y="701"/>
                  </a:lnTo>
                  <a:lnTo>
                    <a:pt x="2908" y="730"/>
                  </a:lnTo>
                  <a:lnTo>
                    <a:pt x="2903" y="760"/>
                  </a:lnTo>
                  <a:lnTo>
                    <a:pt x="2891" y="788"/>
                  </a:lnTo>
                  <a:lnTo>
                    <a:pt x="2876" y="816"/>
                  </a:lnTo>
                  <a:lnTo>
                    <a:pt x="2702" y="1076"/>
                  </a:lnTo>
                  <a:lnTo>
                    <a:pt x="2730" y="1140"/>
                  </a:lnTo>
                  <a:lnTo>
                    <a:pt x="2755" y="1205"/>
                  </a:lnTo>
                  <a:lnTo>
                    <a:pt x="3065" y="1265"/>
                  </a:lnTo>
                  <a:lnTo>
                    <a:pt x="3094" y="1275"/>
                  </a:lnTo>
                  <a:lnTo>
                    <a:pt x="3122" y="1287"/>
                  </a:lnTo>
                  <a:lnTo>
                    <a:pt x="3148" y="1304"/>
                  </a:lnTo>
                  <a:lnTo>
                    <a:pt x="3171" y="1324"/>
                  </a:lnTo>
                  <a:lnTo>
                    <a:pt x="3190" y="1347"/>
                  </a:lnTo>
                  <a:lnTo>
                    <a:pt x="3206" y="1373"/>
                  </a:lnTo>
                  <a:lnTo>
                    <a:pt x="3217" y="1401"/>
                  </a:lnTo>
                  <a:lnTo>
                    <a:pt x="3224" y="1431"/>
                  </a:lnTo>
                  <a:lnTo>
                    <a:pt x="3226" y="1461"/>
                  </a:lnTo>
                  <a:lnTo>
                    <a:pt x="3226" y="1733"/>
                  </a:lnTo>
                  <a:lnTo>
                    <a:pt x="3224" y="1765"/>
                  </a:lnTo>
                  <a:lnTo>
                    <a:pt x="3217" y="1794"/>
                  </a:lnTo>
                  <a:lnTo>
                    <a:pt x="3206" y="1822"/>
                  </a:lnTo>
                  <a:lnTo>
                    <a:pt x="3190" y="1848"/>
                  </a:lnTo>
                  <a:lnTo>
                    <a:pt x="3171" y="1871"/>
                  </a:lnTo>
                  <a:lnTo>
                    <a:pt x="3148" y="1891"/>
                  </a:lnTo>
                  <a:lnTo>
                    <a:pt x="3122" y="1908"/>
                  </a:lnTo>
                  <a:lnTo>
                    <a:pt x="3094" y="1921"/>
                  </a:lnTo>
                  <a:lnTo>
                    <a:pt x="3065" y="1929"/>
                  </a:lnTo>
                  <a:lnTo>
                    <a:pt x="2755" y="1990"/>
                  </a:lnTo>
                  <a:lnTo>
                    <a:pt x="2730" y="2056"/>
                  </a:lnTo>
                  <a:lnTo>
                    <a:pt x="2702" y="2119"/>
                  </a:lnTo>
                  <a:lnTo>
                    <a:pt x="2876" y="2379"/>
                  </a:lnTo>
                  <a:lnTo>
                    <a:pt x="2891" y="2406"/>
                  </a:lnTo>
                  <a:lnTo>
                    <a:pt x="2903" y="2436"/>
                  </a:lnTo>
                  <a:lnTo>
                    <a:pt x="2908" y="2465"/>
                  </a:lnTo>
                  <a:lnTo>
                    <a:pt x="2910" y="2495"/>
                  </a:lnTo>
                  <a:lnTo>
                    <a:pt x="2907" y="2524"/>
                  </a:lnTo>
                  <a:lnTo>
                    <a:pt x="2900" y="2554"/>
                  </a:lnTo>
                  <a:lnTo>
                    <a:pt x="2887" y="2582"/>
                  </a:lnTo>
                  <a:lnTo>
                    <a:pt x="2872" y="2607"/>
                  </a:lnTo>
                  <a:lnTo>
                    <a:pt x="2851" y="2632"/>
                  </a:lnTo>
                  <a:lnTo>
                    <a:pt x="2657" y="2824"/>
                  </a:lnTo>
                  <a:lnTo>
                    <a:pt x="2633" y="2844"/>
                  </a:lnTo>
                  <a:lnTo>
                    <a:pt x="2605" y="2860"/>
                  </a:lnTo>
                  <a:lnTo>
                    <a:pt x="2576" y="2873"/>
                  </a:lnTo>
                  <a:lnTo>
                    <a:pt x="2546" y="2880"/>
                  </a:lnTo>
                  <a:lnTo>
                    <a:pt x="2514" y="2882"/>
                  </a:lnTo>
                  <a:lnTo>
                    <a:pt x="2485" y="2880"/>
                  </a:lnTo>
                  <a:lnTo>
                    <a:pt x="2457" y="2874"/>
                  </a:lnTo>
                  <a:lnTo>
                    <a:pt x="2429" y="2864"/>
                  </a:lnTo>
                  <a:lnTo>
                    <a:pt x="2403" y="2848"/>
                  </a:lnTo>
                  <a:lnTo>
                    <a:pt x="2140" y="2675"/>
                  </a:lnTo>
                  <a:lnTo>
                    <a:pt x="2077" y="2703"/>
                  </a:lnTo>
                  <a:lnTo>
                    <a:pt x="2010" y="2729"/>
                  </a:lnTo>
                  <a:lnTo>
                    <a:pt x="1948" y="3034"/>
                  </a:lnTo>
                  <a:lnTo>
                    <a:pt x="1940" y="3065"/>
                  </a:lnTo>
                  <a:lnTo>
                    <a:pt x="1927" y="3092"/>
                  </a:lnTo>
                  <a:lnTo>
                    <a:pt x="1910" y="3118"/>
                  </a:lnTo>
                  <a:lnTo>
                    <a:pt x="1890" y="3139"/>
                  </a:lnTo>
                  <a:lnTo>
                    <a:pt x="1866" y="3159"/>
                  </a:lnTo>
                  <a:lnTo>
                    <a:pt x="1841" y="3174"/>
                  </a:lnTo>
                  <a:lnTo>
                    <a:pt x="1812" y="3185"/>
                  </a:lnTo>
                  <a:lnTo>
                    <a:pt x="1782" y="3192"/>
                  </a:lnTo>
                  <a:lnTo>
                    <a:pt x="1750" y="3195"/>
                  </a:lnTo>
                  <a:lnTo>
                    <a:pt x="1476" y="3195"/>
                  </a:lnTo>
                  <a:lnTo>
                    <a:pt x="1445" y="3192"/>
                  </a:lnTo>
                  <a:lnTo>
                    <a:pt x="1415" y="3185"/>
                  </a:lnTo>
                  <a:lnTo>
                    <a:pt x="1386" y="3174"/>
                  </a:lnTo>
                  <a:lnTo>
                    <a:pt x="1360" y="3159"/>
                  </a:lnTo>
                  <a:lnTo>
                    <a:pt x="1337" y="3140"/>
                  </a:lnTo>
                  <a:lnTo>
                    <a:pt x="1317" y="3118"/>
                  </a:lnTo>
                  <a:lnTo>
                    <a:pt x="1300" y="3092"/>
                  </a:lnTo>
                  <a:lnTo>
                    <a:pt x="1287" y="3065"/>
                  </a:lnTo>
                  <a:lnTo>
                    <a:pt x="1279" y="3034"/>
                  </a:lnTo>
                  <a:lnTo>
                    <a:pt x="1217" y="2729"/>
                  </a:lnTo>
                  <a:lnTo>
                    <a:pt x="1151" y="2703"/>
                  </a:lnTo>
                  <a:lnTo>
                    <a:pt x="1087" y="2675"/>
                  </a:lnTo>
                  <a:lnTo>
                    <a:pt x="824" y="2848"/>
                  </a:lnTo>
                  <a:lnTo>
                    <a:pt x="798" y="2864"/>
                  </a:lnTo>
                  <a:lnTo>
                    <a:pt x="770" y="2874"/>
                  </a:lnTo>
                  <a:lnTo>
                    <a:pt x="741" y="2880"/>
                  </a:lnTo>
                  <a:lnTo>
                    <a:pt x="713" y="2882"/>
                  </a:lnTo>
                  <a:lnTo>
                    <a:pt x="682" y="2880"/>
                  </a:lnTo>
                  <a:lnTo>
                    <a:pt x="651" y="2873"/>
                  </a:lnTo>
                  <a:lnTo>
                    <a:pt x="622" y="2860"/>
                  </a:lnTo>
                  <a:lnTo>
                    <a:pt x="595" y="2844"/>
                  </a:lnTo>
                  <a:lnTo>
                    <a:pt x="570" y="2824"/>
                  </a:lnTo>
                  <a:lnTo>
                    <a:pt x="375" y="2632"/>
                  </a:lnTo>
                  <a:lnTo>
                    <a:pt x="355" y="2607"/>
                  </a:lnTo>
                  <a:lnTo>
                    <a:pt x="339" y="2582"/>
                  </a:lnTo>
                  <a:lnTo>
                    <a:pt x="327" y="2554"/>
                  </a:lnTo>
                  <a:lnTo>
                    <a:pt x="320" y="2524"/>
                  </a:lnTo>
                  <a:lnTo>
                    <a:pt x="317" y="2495"/>
                  </a:lnTo>
                  <a:lnTo>
                    <a:pt x="319" y="2465"/>
                  </a:lnTo>
                  <a:lnTo>
                    <a:pt x="324" y="2436"/>
                  </a:lnTo>
                  <a:lnTo>
                    <a:pt x="335" y="2406"/>
                  </a:lnTo>
                  <a:lnTo>
                    <a:pt x="351" y="2379"/>
                  </a:lnTo>
                  <a:lnTo>
                    <a:pt x="526" y="2119"/>
                  </a:lnTo>
                  <a:lnTo>
                    <a:pt x="497" y="2056"/>
                  </a:lnTo>
                  <a:lnTo>
                    <a:pt x="471" y="1990"/>
                  </a:lnTo>
                  <a:lnTo>
                    <a:pt x="162" y="1929"/>
                  </a:lnTo>
                  <a:lnTo>
                    <a:pt x="132" y="1921"/>
                  </a:lnTo>
                  <a:lnTo>
                    <a:pt x="104" y="1908"/>
                  </a:lnTo>
                  <a:lnTo>
                    <a:pt x="78" y="1891"/>
                  </a:lnTo>
                  <a:lnTo>
                    <a:pt x="56" y="1871"/>
                  </a:lnTo>
                  <a:lnTo>
                    <a:pt x="37" y="1848"/>
                  </a:lnTo>
                  <a:lnTo>
                    <a:pt x="22" y="1822"/>
                  </a:lnTo>
                  <a:lnTo>
                    <a:pt x="9" y="1794"/>
                  </a:lnTo>
                  <a:lnTo>
                    <a:pt x="2" y="1765"/>
                  </a:lnTo>
                  <a:lnTo>
                    <a:pt x="0" y="1733"/>
                  </a:lnTo>
                  <a:lnTo>
                    <a:pt x="0" y="1461"/>
                  </a:lnTo>
                  <a:lnTo>
                    <a:pt x="2" y="1431"/>
                  </a:lnTo>
                  <a:lnTo>
                    <a:pt x="9" y="1401"/>
                  </a:lnTo>
                  <a:lnTo>
                    <a:pt x="22" y="1373"/>
                  </a:lnTo>
                  <a:lnTo>
                    <a:pt x="37" y="1347"/>
                  </a:lnTo>
                  <a:lnTo>
                    <a:pt x="56" y="1324"/>
                  </a:lnTo>
                  <a:lnTo>
                    <a:pt x="78" y="1304"/>
                  </a:lnTo>
                  <a:lnTo>
                    <a:pt x="104" y="1287"/>
                  </a:lnTo>
                  <a:lnTo>
                    <a:pt x="132" y="1275"/>
                  </a:lnTo>
                  <a:lnTo>
                    <a:pt x="162" y="1265"/>
                  </a:lnTo>
                  <a:lnTo>
                    <a:pt x="471" y="1205"/>
                  </a:lnTo>
                  <a:lnTo>
                    <a:pt x="497" y="1140"/>
                  </a:lnTo>
                  <a:lnTo>
                    <a:pt x="526" y="1076"/>
                  </a:lnTo>
                  <a:lnTo>
                    <a:pt x="351" y="816"/>
                  </a:lnTo>
                  <a:lnTo>
                    <a:pt x="335" y="788"/>
                  </a:lnTo>
                  <a:lnTo>
                    <a:pt x="324" y="760"/>
                  </a:lnTo>
                  <a:lnTo>
                    <a:pt x="319" y="730"/>
                  </a:lnTo>
                  <a:lnTo>
                    <a:pt x="317" y="701"/>
                  </a:lnTo>
                  <a:lnTo>
                    <a:pt x="320" y="671"/>
                  </a:lnTo>
                  <a:lnTo>
                    <a:pt x="327" y="641"/>
                  </a:lnTo>
                  <a:lnTo>
                    <a:pt x="339" y="614"/>
                  </a:lnTo>
                  <a:lnTo>
                    <a:pt x="355" y="588"/>
                  </a:lnTo>
                  <a:lnTo>
                    <a:pt x="375" y="564"/>
                  </a:lnTo>
                  <a:lnTo>
                    <a:pt x="570" y="372"/>
                  </a:lnTo>
                  <a:lnTo>
                    <a:pt x="595" y="351"/>
                  </a:lnTo>
                  <a:lnTo>
                    <a:pt x="622" y="335"/>
                  </a:lnTo>
                  <a:lnTo>
                    <a:pt x="651" y="323"/>
                  </a:lnTo>
                  <a:lnTo>
                    <a:pt x="682" y="316"/>
                  </a:lnTo>
                  <a:lnTo>
                    <a:pt x="713" y="314"/>
                  </a:lnTo>
                  <a:lnTo>
                    <a:pt x="741" y="316"/>
                  </a:lnTo>
                  <a:lnTo>
                    <a:pt x="770" y="322"/>
                  </a:lnTo>
                  <a:lnTo>
                    <a:pt x="798" y="332"/>
                  </a:lnTo>
                  <a:lnTo>
                    <a:pt x="824" y="346"/>
                  </a:lnTo>
                  <a:lnTo>
                    <a:pt x="1087" y="520"/>
                  </a:lnTo>
                  <a:lnTo>
                    <a:pt x="1151" y="492"/>
                  </a:lnTo>
                  <a:lnTo>
                    <a:pt x="1217" y="467"/>
                  </a:lnTo>
                  <a:lnTo>
                    <a:pt x="1279" y="160"/>
                  </a:lnTo>
                  <a:lnTo>
                    <a:pt x="1287" y="131"/>
                  </a:lnTo>
                  <a:lnTo>
                    <a:pt x="1300" y="102"/>
                  </a:lnTo>
                  <a:lnTo>
                    <a:pt x="1317" y="78"/>
                  </a:lnTo>
                  <a:lnTo>
                    <a:pt x="1337" y="55"/>
                  </a:lnTo>
                  <a:lnTo>
                    <a:pt x="1360" y="36"/>
                  </a:lnTo>
                  <a:lnTo>
                    <a:pt x="1386" y="20"/>
                  </a:lnTo>
                  <a:lnTo>
                    <a:pt x="1415" y="9"/>
                  </a:lnTo>
                  <a:lnTo>
                    <a:pt x="1445" y="2"/>
                  </a:lnTo>
                  <a:lnTo>
                    <a:pt x="1476" y="0"/>
                  </a:lnTo>
                  <a:lnTo>
                    <a:pt x="1750" y="0"/>
                  </a:lnTo>
                  <a:close/>
                </a:path>
              </a:pathLst>
            </a:custGeom>
            <a:grpFill/>
            <a:ln w="0">
              <a:noFill/>
              <a:prstDash val="solid"/>
              <a:round/>
            </a:ln>
          </p:spPr>
          <p:txBody>
            <a:bodyPr vert="horz" wrap="square" lIns="45715" tIns="22858" rIns="45715" bIns="22858" numCol="1" anchor="t" anchorCtr="0" compatLnSpc="1"/>
            <a:lstStyle/>
            <a:p>
              <a:endParaRPr lang="es-ES" sz="900"/>
            </a:p>
          </p:txBody>
        </p:sp>
        <p:sp>
          <p:nvSpPr>
            <p:cNvPr id="48" name="Freeform 30"/>
            <p:cNvSpPr>
              <a:spLocks noEditPoints="1"/>
            </p:cNvSpPr>
            <p:nvPr/>
          </p:nvSpPr>
          <p:spPr bwMode="auto">
            <a:xfrm>
              <a:off x="13321" y="6209"/>
              <a:ext cx="706" cy="699"/>
            </a:xfrm>
            <a:custGeom>
              <a:avLst/>
              <a:gdLst>
                <a:gd name="T0" fmla="*/ 582 w 1412"/>
                <a:gd name="T1" fmla="*/ 100 h 1398"/>
                <a:gd name="T2" fmla="*/ 412 w 1412"/>
                <a:gd name="T3" fmla="*/ 161 h 1398"/>
                <a:gd name="T4" fmla="*/ 270 w 1412"/>
                <a:gd name="T5" fmla="*/ 266 h 1398"/>
                <a:gd name="T6" fmla="*/ 163 w 1412"/>
                <a:gd name="T7" fmla="*/ 407 h 1398"/>
                <a:gd name="T8" fmla="*/ 101 w 1412"/>
                <a:gd name="T9" fmla="*/ 576 h 1398"/>
                <a:gd name="T10" fmla="*/ 92 w 1412"/>
                <a:gd name="T11" fmla="*/ 762 h 1398"/>
                <a:gd name="T12" fmla="*/ 138 w 1412"/>
                <a:gd name="T13" fmla="*/ 936 h 1398"/>
                <a:gd name="T14" fmla="*/ 229 w 1412"/>
                <a:gd name="T15" fmla="*/ 1087 h 1398"/>
                <a:gd name="T16" fmla="*/ 361 w 1412"/>
                <a:gd name="T17" fmla="*/ 1206 h 1398"/>
                <a:gd name="T18" fmla="*/ 523 w 1412"/>
                <a:gd name="T19" fmla="*/ 1282 h 1398"/>
                <a:gd name="T20" fmla="*/ 707 w 1412"/>
                <a:gd name="T21" fmla="*/ 1310 h 1398"/>
                <a:gd name="T22" fmla="*/ 890 w 1412"/>
                <a:gd name="T23" fmla="*/ 1282 h 1398"/>
                <a:gd name="T24" fmla="*/ 1051 w 1412"/>
                <a:gd name="T25" fmla="*/ 1206 h 1398"/>
                <a:gd name="T26" fmla="*/ 1183 w 1412"/>
                <a:gd name="T27" fmla="*/ 1087 h 1398"/>
                <a:gd name="T28" fmla="*/ 1275 w 1412"/>
                <a:gd name="T29" fmla="*/ 936 h 1398"/>
                <a:gd name="T30" fmla="*/ 1320 w 1412"/>
                <a:gd name="T31" fmla="*/ 762 h 1398"/>
                <a:gd name="T32" fmla="*/ 1311 w 1412"/>
                <a:gd name="T33" fmla="*/ 576 h 1398"/>
                <a:gd name="T34" fmla="*/ 1249 w 1412"/>
                <a:gd name="T35" fmla="*/ 407 h 1398"/>
                <a:gd name="T36" fmla="*/ 1143 w 1412"/>
                <a:gd name="T37" fmla="*/ 266 h 1398"/>
                <a:gd name="T38" fmla="*/ 1001 w 1412"/>
                <a:gd name="T39" fmla="*/ 161 h 1398"/>
                <a:gd name="T40" fmla="*/ 830 w 1412"/>
                <a:gd name="T41" fmla="*/ 100 h 1398"/>
                <a:gd name="T42" fmla="*/ 707 w 1412"/>
                <a:gd name="T43" fmla="*/ 0 h 1398"/>
                <a:gd name="T44" fmla="*/ 905 w 1412"/>
                <a:gd name="T45" fmla="*/ 27 h 1398"/>
                <a:gd name="T46" fmla="*/ 1081 w 1412"/>
                <a:gd name="T47" fmla="*/ 106 h 1398"/>
                <a:gd name="T48" fmla="*/ 1227 w 1412"/>
                <a:gd name="T49" fmla="*/ 227 h 1398"/>
                <a:gd name="T50" fmla="*/ 1336 w 1412"/>
                <a:gd name="T51" fmla="*/ 383 h 1398"/>
                <a:gd name="T52" fmla="*/ 1399 w 1412"/>
                <a:gd name="T53" fmla="*/ 565 h 1398"/>
                <a:gd name="T54" fmla="*/ 1409 w 1412"/>
                <a:gd name="T55" fmla="*/ 766 h 1398"/>
                <a:gd name="T56" fmla="*/ 1363 w 1412"/>
                <a:gd name="T57" fmla="*/ 956 h 1398"/>
                <a:gd name="T58" fmla="*/ 1268 w 1412"/>
                <a:gd name="T59" fmla="*/ 1121 h 1398"/>
                <a:gd name="T60" fmla="*/ 1134 w 1412"/>
                <a:gd name="T61" fmla="*/ 1255 h 1398"/>
                <a:gd name="T62" fmla="*/ 966 w 1412"/>
                <a:gd name="T63" fmla="*/ 1349 h 1398"/>
                <a:gd name="T64" fmla="*/ 775 w 1412"/>
                <a:gd name="T65" fmla="*/ 1395 h 1398"/>
                <a:gd name="T66" fmla="*/ 573 w 1412"/>
                <a:gd name="T67" fmla="*/ 1384 h 1398"/>
                <a:gd name="T68" fmla="*/ 388 w 1412"/>
                <a:gd name="T69" fmla="*/ 1322 h 1398"/>
                <a:gd name="T70" fmla="*/ 230 w 1412"/>
                <a:gd name="T71" fmla="*/ 1215 h 1398"/>
                <a:gd name="T72" fmla="*/ 108 w 1412"/>
                <a:gd name="T73" fmla="*/ 1069 h 1398"/>
                <a:gd name="T74" fmla="*/ 28 w 1412"/>
                <a:gd name="T75" fmla="*/ 895 h 1398"/>
                <a:gd name="T76" fmla="*/ 0 w 1412"/>
                <a:gd name="T77" fmla="*/ 699 h 1398"/>
                <a:gd name="T78" fmla="*/ 28 w 1412"/>
                <a:gd name="T79" fmla="*/ 502 h 1398"/>
                <a:gd name="T80" fmla="*/ 108 w 1412"/>
                <a:gd name="T81" fmla="*/ 328 h 1398"/>
                <a:gd name="T82" fmla="*/ 230 w 1412"/>
                <a:gd name="T83" fmla="*/ 183 h 1398"/>
                <a:gd name="T84" fmla="*/ 388 w 1412"/>
                <a:gd name="T85" fmla="*/ 74 h 1398"/>
                <a:gd name="T86" fmla="*/ 573 w 1412"/>
                <a:gd name="T87" fmla="*/ 12 h 1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12" h="1398">
                  <a:moveTo>
                    <a:pt x="707" y="87"/>
                  </a:moveTo>
                  <a:lnTo>
                    <a:pt x="643" y="90"/>
                  </a:lnTo>
                  <a:lnTo>
                    <a:pt x="582" y="100"/>
                  </a:lnTo>
                  <a:lnTo>
                    <a:pt x="523" y="114"/>
                  </a:lnTo>
                  <a:lnTo>
                    <a:pt x="465" y="135"/>
                  </a:lnTo>
                  <a:lnTo>
                    <a:pt x="412" y="161"/>
                  </a:lnTo>
                  <a:lnTo>
                    <a:pt x="361" y="192"/>
                  </a:lnTo>
                  <a:lnTo>
                    <a:pt x="314" y="226"/>
                  </a:lnTo>
                  <a:lnTo>
                    <a:pt x="270" y="266"/>
                  </a:lnTo>
                  <a:lnTo>
                    <a:pt x="229" y="309"/>
                  </a:lnTo>
                  <a:lnTo>
                    <a:pt x="194" y="357"/>
                  </a:lnTo>
                  <a:lnTo>
                    <a:pt x="163" y="407"/>
                  </a:lnTo>
                  <a:lnTo>
                    <a:pt x="138" y="460"/>
                  </a:lnTo>
                  <a:lnTo>
                    <a:pt x="116" y="516"/>
                  </a:lnTo>
                  <a:lnTo>
                    <a:pt x="101" y="576"/>
                  </a:lnTo>
                  <a:lnTo>
                    <a:pt x="92" y="636"/>
                  </a:lnTo>
                  <a:lnTo>
                    <a:pt x="88" y="699"/>
                  </a:lnTo>
                  <a:lnTo>
                    <a:pt x="92" y="762"/>
                  </a:lnTo>
                  <a:lnTo>
                    <a:pt x="101" y="822"/>
                  </a:lnTo>
                  <a:lnTo>
                    <a:pt x="116" y="881"/>
                  </a:lnTo>
                  <a:lnTo>
                    <a:pt x="138" y="936"/>
                  </a:lnTo>
                  <a:lnTo>
                    <a:pt x="163" y="990"/>
                  </a:lnTo>
                  <a:lnTo>
                    <a:pt x="194" y="1040"/>
                  </a:lnTo>
                  <a:lnTo>
                    <a:pt x="229" y="1087"/>
                  </a:lnTo>
                  <a:lnTo>
                    <a:pt x="270" y="1131"/>
                  </a:lnTo>
                  <a:lnTo>
                    <a:pt x="314" y="1170"/>
                  </a:lnTo>
                  <a:lnTo>
                    <a:pt x="361" y="1206"/>
                  </a:lnTo>
                  <a:lnTo>
                    <a:pt x="412" y="1236"/>
                  </a:lnTo>
                  <a:lnTo>
                    <a:pt x="465" y="1262"/>
                  </a:lnTo>
                  <a:lnTo>
                    <a:pt x="523" y="1282"/>
                  </a:lnTo>
                  <a:lnTo>
                    <a:pt x="582" y="1298"/>
                  </a:lnTo>
                  <a:lnTo>
                    <a:pt x="643" y="1307"/>
                  </a:lnTo>
                  <a:lnTo>
                    <a:pt x="707" y="1310"/>
                  </a:lnTo>
                  <a:lnTo>
                    <a:pt x="770" y="1307"/>
                  </a:lnTo>
                  <a:lnTo>
                    <a:pt x="830" y="1298"/>
                  </a:lnTo>
                  <a:lnTo>
                    <a:pt x="890" y="1282"/>
                  </a:lnTo>
                  <a:lnTo>
                    <a:pt x="947" y="1262"/>
                  </a:lnTo>
                  <a:lnTo>
                    <a:pt x="1001" y="1236"/>
                  </a:lnTo>
                  <a:lnTo>
                    <a:pt x="1051" y="1206"/>
                  </a:lnTo>
                  <a:lnTo>
                    <a:pt x="1099" y="1170"/>
                  </a:lnTo>
                  <a:lnTo>
                    <a:pt x="1143" y="1131"/>
                  </a:lnTo>
                  <a:lnTo>
                    <a:pt x="1183" y="1087"/>
                  </a:lnTo>
                  <a:lnTo>
                    <a:pt x="1218" y="1040"/>
                  </a:lnTo>
                  <a:lnTo>
                    <a:pt x="1249" y="990"/>
                  </a:lnTo>
                  <a:lnTo>
                    <a:pt x="1275" y="936"/>
                  </a:lnTo>
                  <a:lnTo>
                    <a:pt x="1296" y="881"/>
                  </a:lnTo>
                  <a:lnTo>
                    <a:pt x="1311" y="822"/>
                  </a:lnTo>
                  <a:lnTo>
                    <a:pt x="1320" y="762"/>
                  </a:lnTo>
                  <a:lnTo>
                    <a:pt x="1323" y="699"/>
                  </a:lnTo>
                  <a:lnTo>
                    <a:pt x="1320" y="636"/>
                  </a:lnTo>
                  <a:lnTo>
                    <a:pt x="1311" y="576"/>
                  </a:lnTo>
                  <a:lnTo>
                    <a:pt x="1296" y="516"/>
                  </a:lnTo>
                  <a:lnTo>
                    <a:pt x="1275" y="460"/>
                  </a:lnTo>
                  <a:lnTo>
                    <a:pt x="1249" y="407"/>
                  </a:lnTo>
                  <a:lnTo>
                    <a:pt x="1218" y="357"/>
                  </a:lnTo>
                  <a:lnTo>
                    <a:pt x="1183" y="309"/>
                  </a:lnTo>
                  <a:lnTo>
                    <a:pt x="1143" y="266"/>
                  </a:lnTo>
                  <a:lnTo>
                    <a:pt x="1099" y="226"/>
                  </a:lnTo>
                  <a:lnTo>
                    <a:pt x="1051" y="192"/>
                  </a:lnTo>
                  <a:lnTo>
                    <a:pt x="1001" y="161"/>
                  </a:lnTo>
                  <a:lnTo>
                    <a:pt x="947" y="135"/>
                  </a:lnTo>
                  <a:lnTo>
                    <a:pt x="890" y="114"/>
                  </a:lnTo>
                  <a:lnTo>
                    <a:pt x="830" y="100"/>
                  </a:lnTo>
                  <a:lnTo>
                    <a:pt x="770" y="90"/>
                  </a:lnTo>
                  <a:lnTo>
                    <a:pt x="707" y="87"/>
                  </a:lnTo>
                  <a:close/>
                  <a:moveTo>
                    <a:pt x="707" y="0"/>
                  </a:moveTo>
                  <a:lnTo>
                    <a:pt x="775" y="3"/>
                  </a:lnTo>
                  <a:lnTo>
                    <a:pt x="841" y="12"/>
                  </a:lnTo>
                  <a:lnTo>
                    <a:pt x="905" y="27"/>
                  </a:lnTo>
                  <a:lnTo>
                    <a:pt x="966" y="49"/>
                  </a:lnTo>
                  <a:lnTo>
                    <a:pt x="1024" y="74"/>
                  </a:lnTo>
                  <a:lnTo>
                    <a:pt x="1081" y="106"/>
                  </a:lnTo>
                  <a:lnTo>
                    <a:pt x="1134" y="142"/>
                  </a:lnTo>
                  <a:lnTo>
                    <a:pt x="1182" y="183"/>
                  </a:lnTo>
                  <a:lnTo>
                    <a:pt x="1227" y="227"/>
                  </a:lnTo>
                  <a:lnTo>
                    <a:pt x="1268" y="275"/>
                  </a:lnTo>
                  <a:lnTo>
                    <a:pt x="1305" y="328"/>
                  </a:lnTo>
                  <a:lnTo>
                    <a:pt x="1336" y="383"/>
                  </a:lnTo>
                  <a:lnTo>
                    <a:pt x="1363" y="442"/>
                  </a:lnTo>
                  <a:lnTo>
                    <a:pt x="1383" y="502"/>
                  </a:lnTo>
                  <a:lnTo>
                    <a:pt x="1399" y="565"/>
                  </a:lnTo>
                  <a:lnTo>
                    <a:pt x="1409" y="632"/>
                  </a:lnTo>
                  <a:lnTo>
                    <a:pt x="1412" y="699"/>
                  </a:lnTo>
                  <a:lnTo>
                    <a:pt x="1409" y="766"/>
                  </a:lnTo>
                  <a:lnTo>
                    <a:pt x="1399" y="831"/>
                  </a:lnTo>
                  <a:lnTo>
                    <a:pt x="1383" y="895"/>
                  </a:lnTo>
                  <a:lnTo>
                    <a:pt x="1363" y="956"/>
                  </a:lnTo>
                  <a:lnTo>
                    <a:pt x="1336" y="1014"/>
                  </a:lnTo>
                  <a:lnTo>
                    <a:pt x="1305" y="1069"/>
                  </a:lnTo>
                  <a:lnTo>
                    <a:pt x="1268" y="1121"/>
                  </a:lnTo>
                  <a:lnTo>
                    <a:pt x="1227" y="1170"/>
                  </a:lnTo>
                  <a:lnTo>
                    <a:pt x="1182" y="1215"/>
                  </a:lnTo>
                  <a:lnTo>
                    <a:pt x="1134" y="1255"/>
                  </a:lnTo>
                  <a:lnTo>
                    <a:pt x="1081" y="1291"/>
                  </a:lnTo>
                  <a:lnTo>
                    <a:pt x="1024" y="1322"/>
                  </a:lnTo>
                  <a:lnTo>
                    <a:pt x="966" y="1349"/>
                  </a:lnTo>
                  <a:lnTo>
                    <a:pt x="905" y="1369"/>
                  </a:lnTo>
                  <a:lnTo>
                    <a:pt x="841" y="1384"/>
                  </a:lnTo>
                  <a:lnTo>
                    <a:pt x="775" y="1395"/>
                  </a:lnTo>
                  <a:lnTo>
                    <a:pt x="707" y="1398"/>
                  </a:lnTo>
                  <a:lnTo>
                    <a:pt x="639" y="1395"/>
                  </a:lnTo>
                  <a:lnTo>
                    <a:pt x="573" y="1384"/>
                  </a:lnTo>
                  <a:lnTo>
                    <a:pt x="508" y="1369"/>
                  </a:lnTo>
                  <a:lnTo>
                    <a:pt x="447" y="1349"/>
                  </a:lnTo>
                  <a:lnTo>
                    <a:pt x="388" y="1322"/>
                  </a:lnTo>
                  <a:lnTo>
                    <a:pt x="331" y="1291"/>
                  </a:lnTo>
                  <a:lnTo>
                    <a:pt x="279" y="1255"/>
                  </a:lnTo>
                  <a:lnTo>
                    <a:pt x="230" y="1215"/>
                  </a:lnTo>
                  <a:lnTo>
                    <a:pt x="185" y="1170"/>
                  </a:lnTo>
                  <a:lnTo>
                    <a:pt x="145" y="1121"/>
                  </a:lnTo>
                  <a:lnTo>
                    <a:pt x="108" y="1069"/>
                  </a:lnTo>
                  <a:lnTo>
                    <a:pt x="77" y="1014"/>
                  </a:lnTo>
                  <a:lnTo>
                    <a:pt x="50" y="956"/>
                  </a:lnTo>
                  <a:lnTo>
                    <a:pt x="28" y="895"/>
                  </a:lnTo>
                  <a:lnTo>
                    <a:pt x="13" y="831"/>
                  </a:lnTo>
                  <a:lnTo>
                    <a:pt x="3" y="766"/>
                  </a:lnTo>
                  <a:lnTo>
                    <a:pt x="0" y="699"/>
                  </a:lnTo>
                  <a:lnTo>
                    <a:pt x="3" y="632"/>
                  </a:lnTo>
                  <a:lnTo>
                    <a:pt x="13" y="565"/>
                  </a:lnTo>
                  <a:lnTo>
                    <a:pt x="28" y="502"/>
                  </a:lnTo>
                  <a:lnTo>
                    <a:pt x="50" y="442"/>
                  </a:lnTo>
                  <a:lnTo>
                    <a:pt x="77" y="383"/>
                  </a:lnTo>
                  <a:lnTo>
                    <a:pt x="108" y="328"/>
                  </a:lnTo>
                  <a:lnTo>
                    <a:pt x="145" y="275"/>
                  </a:lnTo>
                  <a:lnTo>
                    <a:pt x="185" y="227"/>
                  </a:lnTo>
                  <a:lnTo>
                    <a:pt x="230" y="183"/>
                  </a:lnTo>
                  <a:lnTo>
                    <a:pt x="279" y="142"/>
                  </a:lnTo>
                  <a:lnTo>
                    <a:pt x="331" y="106"/>
                  </a:lnTo>
                  <a:lnTo>
                    <a:pt x="388" y="74"/>
                  </a:lnTo>
                  <a:lnTo>
                    <a:pt x="447" y="49"/>
                  </a:lnTo>
                  <a:lnTo>
                    <a:pt x="508" y="27"/>
                  </a:lnTo>
                  <a:lnTo>
                    <a:pt x="573" y="12"/>
                  </a:lnTo>
                  <a:lnTo>
                    <a:pt x="639" y="3"/>
                  </a:lnTo>
                  <a:lnTo>
                    <a:pt x="707" y="0"/>
                  </a:lnTo>
                  <a:close/>
                </a:path>
              </a:pathLst>
            </a:custGeom>
            <a:grpFill/>
            <a:ln w="0">
              <a:noFill/>
              <a:prstDash val="solid"/>
              <a:round/>
            </a:ln>
          </p:spPr>
          <p:txBody>
            <a:bodyPr vert="horz" wrap="square" lIns="45715" tIns="22858" rIns="45715" bIns="22858" numCol="1" anchor="t" anchorCtr="0" compatLnSpc="1"/>
            <a:lstStyle/>
            <a:p>
              <a:endParaRPr lang="es-ES" sz="900"/>
            </a:p>
          </p:txBody>
        </p:sp>
        <p:sp>
          <p:nvSpPr>
            <p:cNvPr id="49" name="Freeform 31"/>
            <p:cNvSpPr>
              <a:spLocks noEditPoints="1"/>
            </p:cNvSpPr>
            <p:nvPr/>
          </p:nvSpPr>
          <p:spPr bwMode="auto">
            <a:xfrm>
              <a:off x="13473" y="6359"/>
              <a:ext cx="403" cy="400"/>
            </a:xfrm>
            <a:custGeom>
              <a:avLst/>
              <a:gdLst>
                <a:gd name="T0" fmla="*/ 361 w 806"/>
                <a:gd name="T1" fmla="*/ 103 h 800"/>
                <a:gd name="T2" fmla="*/ 285 w 806"/>
                <a:gd name="T3" fmla="*/ 123 h 800"/>
                <a:gd name="T4" fmla="*/ 217 w 806"/>
                <a:gd name="T5" fmla="*/ 162 h 800"/>
                <a:gd name="T6" fmla="*/ 162 w 806"/>
                <a:gd name="T7" fmla="*/ 216 h 800"/>
                <a:gd name="T8" fmla="*/ 123 w 806"/>
                <a:gd name="T9" fmla="*/ 283 h 800"/>
                <a:gd name="T10" fmla="*/ 103 w 806"/>
                <a:gd name="T11" fmla="*/ 359 h 800"/>
                <a:gd name="T12" fmla="*/ 103 w 806"/>
                <a:gd name="T13" fmla="*/ 440 h 800"/>
                <a:gd name="T14" fmla="*/ 123 w 806"/>
                <a:gd name="T15" fmla="*/ 517 h 800"/>
                <a:gd name="T16" fmla="*/ 162 w 806"/>
                <a:gd name="T17" fmla="*/ 583 h 800"/>
                <a:gd name="T18" fmla="*/ 217 w 806"/>
                <a:gd name="T19" fmla="*/ 637 h 800"/>
                <a:gd name="T20" fmla="*/ 285 w 806"/>
                <a:gd name="T21" fmla="*/ 676 h 800"/>
                <a:gd name="T22" fmla="*/ 361 w 806"/>
                <a:gd name="T23" fmla="*/ 696 h 800"/>
                <a:gd name="T24" fmla="*/ 443 w 806"/>
                <a:gd name="T25" fmla="*/ 696 h 800"/>
                <a:gd name="T26" fmla="*/ 520 w 806"/>
                <a:gd name="T27" fmla="*/ 676 h 800"/>
                <a:gd name="T28" fmla="*/ 587 w 806"/>
                <a:gd name="T29" fmla="*/ 637 h 800"/>
                <a:gd name="T30" fmla="*/ 642 w 806"/>
                <a:gd name="T31" fmla="*/ 583 h 800"/>
                <a:gd name="T32" fmla="*/ 681 w 806"/>
                <a:gd name="T33" fmla="*/ 517 h 800"/>
                <a:gd name="T34" fmla="*/ 702 w 806"/>
                <a:gd name="T35" fmla="*/ 440 h 800"/>
                <a:gd name="T36" fmla="*/ 702 w 806"/>
                <a:gd name="T37" fmla="*/ 359 h 800"/>
                <a:gd name="T38" fmla="*/ 681 w 806"/>
                <a:gd name="T39" fmla="*/ 283 h 800"/>
                <a:gd name="T40" fmla="*/ 642 w 806"/>
                <a:gd name="T41" fmla="*/ 216 h 800"/>
                <a:gd name="T42" fmla="*/ 587 w 806"/>
                <a:gd name="T43" fmla="*/ 162 h 800"/>
                <a:gd name="T44" fmla="*/ 520 w 806"/>
                <a:gd name="T45" fmla="*/ 123 h 800"/>
                <a:gd name="T46" fmla="*/ 443 w 806"/>
                <a:gd name="T47" fmla="*/ 103 h 800"/>
                <a:gd name="T48" fmla="*/ 403 w 806"/>
                <a:gd name="T49" fmla="*/ 0 h 800"/>
                <a:gd name="T50" fmla="*/ 502 w 806"/>
                <a:gd name="T51" fmla="*/ 12 h 800"/>
                <a:gd name="T52" fmla="*/ 591 w 806"/>
                <a:gd name="T53" fmla="*/ 47 h 800"/>
                <a:gd name="T54" fmla="*/ 670 w 806"/>
                <a:gd name="T55" fmla="*/ 101 h 800"/>
                <a:gd name="T56" fmla="*/ 734 w 806"/>
                <a:gd name="T57" fmla="*/ 171 h 800"/>
                <a:gd name="T58" fmla="*/ 778 w 806"/>
                <a:gd name="T59" fmla="*/ 255 h 800"/>
                <a:gd name="T60" fmla="*/ 803 w 806"/>
                <a:gd name="T61" fmla="*/ 349 h 800"/>
                <a:gd name="T62" fmla="*/ 803 w 806"/>
                <a:gd name="T63" fmla="*/ 450 h 800"/>
                <a:gd name="T64" fmla="*/ 778 w 806"/>
                <a:gd name="T65" fmla="*/ 544 h 800"/>
                <a:gd name="T66" fmla="*/ 734 w 806"/>
                <a:gd name="T67" fmla="*/ 628 h 800"/>
                <a:gd name="T68" fmla="*/ 670 w 806"/>
                <a:gd name="T69" fmla="*/ 698 h 800"/>
                <a:gd name="T70" fmla="*/ 591 w 806"/>
                <a:gd name="T71" fmla="*/ 753 h 800"/>
                <a:gd name="T72" fmla="*/ 502 w 806"/>
                <a:gd name="T73" fmla="*/ 787 h 800"/>
                <a:gd name="T74" fmla="*/ 403 w 806"/>
                <a:gd name="T75" fmla="*/ 800 h 800"/>
                <a:gd name="T76" fmla="*/ 303 w 806"/>
                <a:gd name="T77" fmla="*/ 787 h 800"/>
                <a:gd name="T78" fmla="*/ 213 w 806"/>
                <a:gd name="T79" fmla="*/ 753 h 800"/>
                <a:gd name="T80" fmla="*/ 135 w 806"/>
                <a:gd name="T81" fmla="*/ 698 h 800"/>
                <a:gd name="T82" fmla="*/ 72 w 806"/>
                <a:gd name="T83" fmla="*/ 628 h 800"/>
                <a:gd name="T84" fmla="*/ 26 w 806"/>
                <a:gd name="T85" fmla="*/ 544 h 800"/>
                <a:gd name="T86" fmla="*/ 3 w 806"/>
                <a:gd name="T87" fmla="*/ 450 h 800"/>
                <a:gd name="T88" fmla="*/ 3 w 806"/>
                <a:gd name="T89" fmla="*/ 349 h 800"/>
                <a:gd name="T90" fmla="*/ 26 w 806"/>
                <a:gd name="T91" fmla="*/ 255 h 800"/>
                <a:gd name="T92" fmla="*/ 72 w 806"/>
                <a:gd name="T93" fmla="*/ 171 h 800"/>
                <a:gd name="T94" fmla="*/ 135 w 806"/>
                <a:gd name="T95" fmla="*/ 101 h 800"/>
                <a:gd name="T96" fmla="*/ 213 w 806"/>
                <a:gd name="T97" fmla="*/ 47 h 800"/>
                <a:gd name="T98" fmla="*/ 303 w 806"/>
                <a:gd name="T99" fmla="*/ 12 h 800"/>
                <a:gd name="T100" fmla="*/ 403 w 806"/>
                <a:gd name="T101" fmla="*/ 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06" h="800">
                  <a:moveTo>
                    <a:pt x="403" y="100"/>
                  </a:moveTo>
                  <a:lnTo>
                    <a:pt x="361" y="103"/>
                  </a:lnTo>
                  <a:lnTo>
                    <a:pt x="322" y="110"/>
                  </a:lnTo>
                  <a:lnTo>
                    <a:pt x="285" y="123"/>
                  </a:lnTo>
                  <a:lnTo>
                    <a:pt x="250" y="141"/>
                  </a:lnTo>
                  <a:lnTo>
                    <a:pt x="217" y="162"/>
                  </a:lnTo>
                  <a:lnTo>
                    <a:pt x="188" y="188"/>
                  </a:lnTo>
                  <a:lnTo>
                    <a:pt x="162" y="216"/>
                  </a:lnTo>
                  <a:lnTo>
                    <a:pt x="141" y="248"/>
                  </a:lnTo>
                  <a:lnTo>
                    <a:pt x="123" y="283"/>
                  </a:lnTo>
                  <a:lnTo>
                    <a:pt x="110" y="321"/>
                  </a:lnTo>
                  <a:lnTo>
                    <a:pt x="103" y="359"/>
                  </a:lnTo>
                  <a:lnTo>
                    <a:pt x="100" y="400"/>
                  </a:lnTo>
                  <a:lnTo>
                    <a:pt x="103" y="440"/>
                  </a:lnTo>
                  <a:lnTo>
                    <a:pt x="110" y="479"/>
                  </a:lnTo>
                  <a:lnTo>
                    <a:pt x="123" y="517"/>
                  </a:lnTo>
                  <a:lnTo>
                    <a:pt x="141" y="550"/>
                  </a:lnTo>
                  <a:lnTo>
                    <a:pt x="162" y="583"/>
                  </a:lnTo>
                  <a:lnTo>
                    <a:pt x="188" y="612"/>
                  </a:lnTo>
                  <a:lnTo>
                    <a:pt x="217" y="637"/>
                  </a:lnTo>
                  <a:lnTo>
                    <a:pt x="250" y="659"/>
                  </a:lnTo>
                  <a:lnTo>
                    <a:pt x="285" y="676"/>
                  </a:lnTo>
                  <a:lnTo>
                    <a:pt x="322" y="688"/>
                  </a:lnTo>
                  <a:lnTo>
                    <a:pt x="361" y="696"/>
                  </a:lnTo>
                  <a:lnTo>
                    <a:pt x="403" y="699"/>
                  </a:lnTo>
                  <a:lnTo>
                    <a:pt x="443" y="696"/>
                  </a:lnTo>
                  <a:lnTo>
                    <a:pt x="483" y="688"/>
                  </a:lnTo>
                  <a:lnTo>
                    <a:pt x="520" y="676"/>
                  </a:lnTo>
                  <a:lnTo>
                    <a:pt x="555" y="659"/>
                  </a:lnTo>
                  <a:lnTo>
                    <a:pt x="587" y="637"/>
                  </a:lnTo>
                  <a:lnTo>
                    <a:pt x="616" y="612"/>
                  </a:lnTo>
                  <a:lnTo>
                    <a:pt x="642" y="583"/>
                  </a:lnTo>
                  <a:lnTo>
                    <a:pt x="664" y="550"/>
                  </a:lnTo>
                  <a:lnTo>
                    <a:pt x="681" y="517"/>
                  </a:lnTo>
                  <a:lnTo>
                    <a:pt x="694" y="479"/>
                  </a:lnTo>
                  <a:lnTo>
                    <a:pt x="702" y="440"/>
                  </a:lnTo>
                  <a:lnTo>
                    <a:pt x="705" y="400"/>
                  </a:lnTo>
                  <a:lnTo>
                    <a:pt x="702" y="359"/>
                  </a:lnTo>
                  <a:lnTo>
                    <a:pt x="694" y="321"/>
                  </a:lnTo>
                  <a:lnTo>
                    <a:pt x="681" y="283"/>
                  </a:lnTo>
                  <a:lnTo>
                    <a:pt x="664" y="248"/>
                  </a:lnTo>
                  <a:lnTo>
                    <a:pt x="642" y="216"/>
                  </a:lnTo>
                  <a:lnTo>
                    <a:pt x="616" y="188"/>
                  </a:lnTo>
                  <a:lnTo>
                    <a:pt x="587" y="162"/>
                  </a:lnTo>
                  <a:lnTo>
                    <a:pt x="555" y="141"/>
                  </a:lnTo>
                  <a:lnTo>
                    <a:pt x="520" y="123"/>
                  </a:lnTo>
                  <a:lnTo>
                    <a:pt x="483" y="110"/>
                  </a:lnTo>
                  <a:lnTo>
                    <a:pt x="443" y="103"/>
                  </a:lnTo>
                  <a:lnTo>
                    <a:pt x="403" y="100"/>
                  </a:lnTo>
                  <a:close/>
                  <a:moveTo>
                    <a:pt x="403" y="0"/>
                  </a:moveTo>
                  <a:lnTo>
                    <a:pt x="453" y="3"/>
                  </a:lnTo>
                  <a:lnTo>
                    <a:pt x="502" y="12"/>
                  </a:lnTo>
                  <a:lnTo>
                    <a:pt x="548" y="26"/>
                  </a:lnTo>
                  <a:lnTo>
                    <a:pt x="591" y="47"/>
                  </a:lnTo>
                  <a:lnTo>
                    <a:pt x="633" y="71"/>
                  </a:lnTo>
                  <a:lnTo>
                    <a:pt x="670" y="101"/>
                  </a:lnTo>
                  <a:lnTo>
                    <a:pt x="704" y="134"/>
                  </a:lnTo>
                  <a:lnTo>
                    <a:pt x="734" y="171"/>
                  </a:lnTo>
                  <a:lnTo>
                    <a:pt x="758" y="211"/>
                  </a:lnTo>
                  <a:lnTo>
                    <a:pt x="778" y="255"/>
                  </a:lnTo>
                  <a:lnTo>
                    <a:pt x="794" y="301"/>
                  </a:lnTo>
                  <a:lnTo>
                    <a:pt x="803" y="349"/>
                  </a:lnTo>
                  <a:lnTo>
                    <a:pt x="806" y="400"/>
                  </a:lnTo>
                  <a:lnTo>
                    <a:pt x="803" y="450"/>
                  </a:lnTo>
                  <a:lnTo>
                    <a:pt x="794" y="498"/>
                  </a:lnTo>
                  <a:lnTo>
                    <a:pt x="778" y="544"/>
                  </a:lnTo>
                  <a:lnTo>
                    <a:pt x="758" y="587"/>
                  </a:lnTo>
                  <a:lnTo>
                    <a:pt x="734" y="628"/>
                  </a:lnTo>
                  <a:lnTo>
                    <a:pt x="704" y="665"/>
                  </a:lnTo>
                  <a:lnTo>
                    <a:pt x="670" y="698"/>
                  </a:lnTo>
                  <a:lnTo>
                    <a:pt x="633" y="727"/>
                  </a:lnTo>
                  <a:lnTo>
                    <a:pt x="591" y="753"/>
                  </a:lnTo>
                  <a:lnTo>
                    <a:pt x="548" y="772"/>
                  </a:lnTo>
                  <a:lnTo>
                    <a:pt x="502" y="787"/>
                  </a:lnTo>
                  <a:lnTo>
                    <a:pt x="453" y="796"/>
                  </a:lnTo>
                  <a:lnTo>
                    <a:pt x="403" y="800"/>
                  </a:lnTo>
                  <a:lnTo>
                    <a:pt x="352" y="796"/>
                  </a:lnTo>
                  <a:lnTo>
                    <a:pt x="303" y="787"/>
                  </a:lnTo>
                  <a:lnTo>
                    <a:pt x="256" y="772"/>
                  </a:lnTo>
                  <a:lnTo>
                    <a:pt x="213" y="753"/>
                  </a:lnTo>
                  <a:lnTo>
                    <a:pt x="172" y="727"/>
                  </a:lnTo>
                  <a:lnTo>
                    <a:pt x="135" y="698"/>
                  </a:lnTo>
                  <a:lnTo>
                    <a:pt x="101" y="665"/>
                  </a:lnTo>
                  <a:lnTo>
                    <a:pt x="72" y="628"/>
                  </a:lnTo>
                  <a:lnTo>
                    <a:pt x="46" y="587"/>
                  </a:lnTo>
                  <a:lnTo>
                    <a:pt x="26" y="544"/>
                  </a:lnTo>
                  <a:lnTo>
                    <a:pt x="12" y="498"/>
                  </a:lnTo>
                  <a:lnTo>
                    <a:pt x="3" y="450"/>
                  </a:lnTo>
                  <a:lnTo>
                    <a:pt x="0" y="400"/>
                  </a:lnTo>
                  <a:lnTo>
                    <a:pt x="3" y="349"/>
                  </a:lnTo>
                  <a:lnTo>
                    <a:pt x="12" y="301"/>
                  </a:lnTo>
                  <a:lnTo>
                    <a:pt x="26" y="255"/>
                  </a:lnTo>
                  <a:lnTo>
                    <a:pt x="46" y="211"/>
                  </a:lnTo>
                  <a:lnTo>
                    <a:pt x="72" y="171"/>
                  </a:lnTo>
                  <a:lnTo>
                    <a:pt x="101" y="134"/>
                  </a:lnTo>
                  <a:lnTo>
                    <a:pt x="135" y="101"/>
                  </a:lnTo>
                  <a:lnTo>
                    <a:pt x="172" y="71"/>
                  </a:lnTo>
                  <a:lnTo>
                    <a:pt x="213" y="47"/>
                  </a:lnTo>
                  <a:lnTo>
                    <a:pt x="256" y="26"/>
                  </a:lnTo>
                  <a:lnTo>
                    <a:pt x="303" y="12"/>
                  </a:lnTo>
                  <a:lnTo>
                    <a:pt x="352" y="3"/>
                  </a:lnTo>
                  <a:lnTo>
                    <a:pt x="403" y="0"/>
                  </a:lnTo>
                  <a:close/>
                </a:path>
              </a:pathLst>
            </a:custGeom>
            <a:grpFill/>
            <a:ln w="0">
              <a:noFill/>
              <a:prstDash val="solid"/>
              <a:round/>
            </a:ln>
          </p:spPr>
          <p:txBody>
            <a:bodyPr vert="horz" wrap="square" lIns="45715" tIns="22858" rIns="45715" bIns="22858" numCol="1" anchor="t" anchorCtr="0" compatLnSpc="1"/>
            <a:lstStyle/>
            <a:p>
              <a:endParaRPr lang="es-ES" sz="900"/>
            </a:p>
          </p:txBody>
        </p:sp>
      </p:grpSp>
      <p:sp>
        <p:nvSpPr>
          <p:cNvPr id="50" name="Freeform 6"/>
          <p:cNvSpPr>
            <a:spLocks noChangeAspect="1" noEditPoints="1"/>
          </p:cNvSpPr>
          <p:nvPr/>
        </p:nvSpPr>
        <p:spPr bwMode="auto">
          <a:xfrm>
            <a:off x="4790636" y="2616793"/>
            <a:ext cx="230456" cy="223313"/>
          </a:xfrm>
          <a:custGeom>
            <a:avLst/>
            <a:gdLst>
              <a:gd name="T0" fmla="*/ 1848 w 4838"/>
              <a:gd name="T1" fmla="*/ 1519 h 4688"/>
              <a:gd name="T2" fmla="*/ 1745 w 4838"/>
              <a:gd name="T3" fmla="*/ 1619 h 4688"/>
              <a:gd name="T4" fmla="*/ 1608 w 4838"/>
              <a:gd name="T5" fmla="*/ 1668 h 4688"/>
              <a:gd name="T6" fmla="*/ 1303 w 4838"/>
              <a:gd name="T7" fmla="*/ 2812 h 4688"/>
              <a:gd name="T8" fmla="*/ 1361 w 4838"/>
              <a:gd name="T9" fmla="*/ 2934 h 4688"/>
              <a:gd name="T10" fmla="*/ 1367 w 4838"/>
              <a:gd name="T11" fmla="*/ 3069 h 4688"/>
              <a:gd name="T12" fmla="*/ 2290 w 4838"/>
              <a:gd name="T13" fmla="*/ 3738 h 4688"/>
              <a:gd name="T14" fmla="*/ 2418 w 4838"/>
              <a:gd name="T15" fmla="*/ 3714 h 4688"/>
              <a:gd name="T16" fmla="*/ 2548 w 4838"/>
              <a:gd name="T17" fmla="*/ 3738 h 4688"/>
              <a:gd name="T18" fmla="*/ 3471 w 4838"/>
              <a:gd name="T19" fmla="*/ 3069 h 4688"/>
              <a:gd name="T20" fmla="*/ 3477 w 4838"/>
              <a:gd name="T21" fmla="*/ 2934 h 4688"/>
              <a:gd name="T22" fmla="*/ 3537 w 4838"/>
              <a:gd name="T23" fmla="*/ 2812 h 4688"/>
              <a:gd name="T24" fmla="*/ 3230 w 4838"/>
              <a:gd name="T25" fmla="*/ 1668 h 4688"/>
              <a:gd name="T26" fmla="*/ 3093 w 4838"/>
              <a:gd name="T27" fmla="*/ 1619 h 4688"/>
              <a:gd name="T28" fmla="*/ 2990 w 4838"/>
              <a:gd name="T29" fmla="*/ 1519 h 4688"/>
              <a:gd name="T30" fmla="*/ 2420 w 4838"/>
              <a:gd name="T31" fmla="*/ 0 h 4688"/>
              <a:gd name="T32" fmla="*/ 2564 w 4838"/>
              <a:gd name="T33" fmla="*/ 31 h 4688"/>
              <a:gd name="T34" fmla="*/ 2680 w 4838"/>
              <a:gd name="T35" fmla="*/ 115 h 4688"/>
              <a:gd name="T36" fmla="*/ 3282 w 4838"/>
              <a:gd name="T37" fmla="*/ 1333 h 4688"/>
              <a:gd name="T38" fmla="*/ 4634 w 4838"/>
              <a:gd name="T39" fmla="*/ 1546 h 4688"/>
              <a:gd name="T40" fmla="*/ 4747 w 4838"/>
              <a:gd name="T41" fmla="*/ 1628 h 4688"/>
              <a:gd name="T42" fmla="*/ 4820 w 4838"/>
              <a:gd name="T43" fmla="*/ 1748 h 4688"/>
              <a:gd name="T44" fmla="*/ 4837 w 4838"/>
              <a:gd name="T45" fmla="*/ 1887 h 4688"/>
              <a:gd name="T46" fmla="*/ 4796 w 4838"/>
              <a:gd name="T47" fmla="*/ 2018 h 4688"/>
              <a:gd name="T48" fmla="*/ 3817 w 4838"/>
              <a:gd name="T49" fmla="*/ 3014 h 4688"/>
              <a:gd name="T50" fmla="*/ 4032 w 4838"/>
              <a:gd name="T51" fmla="*/ 4389 h 4688"/>
              <a:gd name="T52" fmla="*/ 3986 w 4838"/>
              <a:gd name="T53" fmla="*/ 4521 h 4688"/>
              <a:gd name="T54" fmla="*/ 3887 w 4838"/>
              <a:gd name="T55" fmla="*/ 4625 h 4688"/>
              <a:gd name="T56" fmla="*/ 3739 w 4838"/>
              <a:gd name="T57" fmla="*/ 4685 h 4688"/>
              <a:gd name="T58" fmla="*/ 3599 w 4838"/>
              <a:gd name="T59" fmla="*/ 4677 h 4688"/>
              <a:gd name="T60" fmla="*/ 2420 w 4838"/>
              <a:gd name="T61" fmla="*/ 4055 h 4688"/>
              <a:gd name="T62" fmla="*/ 1239 w 4838"/>
              <a:gd name="T63" fmla="*/ 4677 h 4688"/>
              <a:gd name="T64" fmla="*/ 1099 w 4838"/>
              <a:gd name="T65" fmla="*/ 4685 h 4688"/>
              <a:gd name="T66" fmla="*/ 952 w 4838"/>
              <a:gd name="T67" fmla="*/ 4625 h 4688"/>
              <a:gd name="T68" fmla="*/ 852 w 4838"/>
              <a:gd name="T69" fmla="*/ 4521 h 4688"/>
              <a:gd name="T70" fmla="*/ 806 w 4838"/>
              <a:gd name="T71" fmla="*/ 4389 h 4688"/>
              <a:gd name="T72" fmla="*/ 1022 w 4838"/>
              <a:gd name="T73" fmla="*/ 3014 h 4688"/>
              <a:gd name="T74" fmla="*/ 42 w 4838"/>
              <a:gd name="T75" fmla="*/ 2018 h 4688"/>
              <a:gd name="T76" fmla="*/ 1 w 4838"/>
              <a:gd name="T77" fmla="*/ 1887 h 4688"/>
              <a:gd name="T78" fmla="*/ 18 w 4838"/>
              <a:gd name="T79" fmla="*/ 1748 h 4688"/>
              <a:gd name="T80" fmla="*/ 91 w 4838"/>
              <a:gd name="T81" fmla="*/ 1628 h 4688"/>
              <a:gd name="T82" fmla="*/ 204 w 4838"/>
              <a:gd name="T83" fmla="*/ 1546 h 4688"/>
              <a:gd name="T84" fmla="*/ 1556 w 4838"/>
              <a:gd name="T85" fmla="*/ 1333 h 4688"/>
              <a:gd name="T86" fmla="*/ 2158 w 4838"/>
              <a:gd name="T87" fmla="*/ 115 h 4688"/>
              <a:gd name="T88" fmla="*/ 2275 w 4838"/>
              <a:gd name="T89" fmla="*/ 31 h 4688"/>
              <a:gd name="T90" fmla="*/ 2420 w 4838"/>
              <a:gd name="T91" fmla="*/ 0 h 4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38" h="4688">
                <a:moveTo>
                  <a:pt x="2420" y="341"/>
                </a:moveTo>
                <a:lnTo>
                  <a:pt x="1872" y="1477"/>
                </a:lnTo>
                <a:lnTo>
                  <a:pt x="1848" y="1519"/>
                </a:lnTo>
                <a:lnTo>
                  <a:pt x="1818" y="1556"/>
                </a:lnTo>
                <a:lnTo>
                  <a:pt x="1784" y="1591"/>
                </a:lnTo>
                <a:lnTo>
                  <a:pt x="1745" y="1619"/>
                </a:lnTo>
                <a:lnTo>
                  <a:pt x="1702" y="1641"/>
                </a:lnTo>
                <a:lnTo>
                  <a:pt x="1656" y="1658"/>
                </a:lnTo>
                <a:lnTo>
                  <a:pt x="1608" y="1668"/>
                </a:lnTo>
                <a:lnTo>
                  <a:pt x="350" y="1856"/>
                </a:lnTo>
                <a:lnTo>
                  <a:pt x="1272" y="2777"/>
                </a:lnTo>
                <a:lnTo>
                  <a:pt x="1303" y="2812"/>
                </a:lnTo>
                <a:lnTo>
                  <a:pt x="1328" y="2850"/>
                </a:lnTo>
                <a:lnTo>
                  <a:pt x="1348" y="2891"/>
                </a:lnTo>
                <a:lnTo>
                  <a:pt x="1361" y="2934"/>
                </a:lnTo>
                <a:lnTo>
                  <a:pt x="1368" y="2978"/>
                </a:lnTo>
                <a:lnTo>
                  <a:pt x="1371" y="3025"/>
                </a:lnTo>
                <a:lnTo>
                  <a:pt x="1367" y="3069"/>
                </a:lnTo>
                <a:lnTo>
                  <a:pt x="1153" y="4348"/>
                </a:lnTo>
                <a:lnTo>
                  <a:pt x="2250" y="3757"/>
                </a:lnTo>
                <a:lnTo>
                  <a:pt x="2290" y="3738"/>
                </a:lnTo>
                <a:lnTo>
                  <a:pt x="2332" y="3724"/>
                </a:lnTo>
                <a:lnTo>
                  <a:pt x="2375" y="3717"/>
                </a:lnTo>
                <a:lnTo>
                  <a:pt x="2418" y="3714"/>
                </a:lnTo>
                <a:lnTo>
                  <a:pt x="2463" y="3717"/>
                </a:lnTo>
                <a:lnTo>
                  <a:pt x="2506" y="3724"/>
                </a:lnTo>
                <a:lnTo>
                  <a:pt x="2548" y="3738"/>
                </a:lnTo>
                <a:lnTo>
                  <a:pt x="2588" y="3757"/>
                </a:lnTo>
                <a:lnTo>
                  <a:pt x="3686" y="4348"/>
                </a:lnTo>
                <a:lnTo>
                  <a:pt x="3471" y="3069"/>
                </a:lnTo>
                <a:lnTo>
                  <a:pt x="3467" y="3025"/>
                </a:lnTo>
                <a:lnTo>
                  <a:pt x="3470" y="2978"/>
                </a:lnTo>
                <a:lnTo>
                  <a:pt x="3477" y="2934"/>
                </a:lnTo>
                <a:lnTo>
                  <a:pt x="3490" y="2891"/>
                </a:lnTo>
                <a:lnTo>
                  <a:pt x="3511" y="2850"/>
                </a:lnTo>
                <a:lnTo>
                  <a:pt x="3537" y="2812"/>
                </a:lnTo>
                <a:lnTo>
                  <a:pt x="3566" y="2777"/>
                </a:lnTo>
                <a:lnTo>
                  <a:pt x="4488" y="1856"/>
                </a:lnTo>
                <a:lnTo>
                  <a:pt x="3230" y="1668"/>
                </a:lnTo>
                <a:lnTo>
                  <a:pt x="3182" y="1658"/>
                </a:lnTo>
                <a:lnTo>
                  <a:pt x="3136" y="1641"/>
                </a:lnTo>
                <a:lnTo>
                  <a:pt x="3093" y="1619"/>
                </a:lnTo>
                <a:lnTo>
                  <a:pt x="3054" y="1591"/>
                </a:lnTo>
                <a:lnTo>
                  <a:pt x="3020" y="1558"/>
                </a:lnTo>
                <a:lnTo>
                  <a:pt x="2990" y="1519"/>
                </a:lnTo>
                <a:lnTo>
                  <a:pt x="2966" y="1477"/>
                </a:lnTo>
                <a:lnTo>
                  <a:pt x="2420" y="341"/>
                </a:lnTo>
                <a:close/>
                <a:moveTo>
                  <a:pt x="2420" y="0"/>
                </a:moveTo>
                <a:lnTo>
                  <a:pt x="2469" y="5"/>
                </a:lnTo>
                <a:lnTo>
                  <a:pt x="2518" y="15"/>
                </a:lnTo>
                <a:lnTo>
                  <a:pt x="2564" y="31"/>
                </a:lnTo>
                <a:lnTo>
                  <a:pt x="2606" y="54"/>
                </a:lnTo>
                <a:lnTo>
                  <a:pt x="2646" y="82"/>
                </a:lnTo>
                <a:lnTo>
                  <a:pt x="2680" y="115"/>
                </a:lnTo>
                <a:lnTo>
                  <a:pt x="2710" y="154"/>
                </a:lnTo>
                <a:lnTo>
                  <a:pt x="2735" y="197"/>
                </a:lnTo>
                <a:lnTo>
                  <a:pt x="3282" y="1333"/>
                </a:lnTo>
                <a:lnTo>
                  <a:pt x="4542" y="1519"/>
                </a:lnTo>
                <a:lnTo>
                  <a:pt x="4589" y="1530"/>
                </a:lnTo>
                <a:lnTo>
                  <a:pt x="4634" y="1546"/>
                </a:lnTo>
                <a:lnTo>
                  <a:pt x="4676" y="1568"/>
                </a:lnTo>
                <a:lnTo>
                  <a:pt x="4713" y="1595"/>
                </a:lnTo>
                <a:lnTo>
                  <a:pt x="4747" y="1628"/>
                </a:lnTo>
                <a:lnTo>
                  <a:pt x="4777" y="1664"/>
                </a:lnTo>
                <a:lnTo>
                  <a:pt x="4801" y="1704"/>
                </a:lnTo>
                <a:lnTo>
                  <a:pt x="4820" y="1748"/>
                </a:lnTo>
                <a:lnTo>
                  <a:pt x="4832" y="1795"/>
                </a:lnTo>
                <a:lnTo>
                  <a:pt x="4838" y="1841"/>
                </a:lnTo>
                <a:lnTo>
                  <a:pt x="4837" y="1887"/>
                </a:lnTo>
                <a:lnTo>
                  <a:pt x="4829" y="1932"/>
                </a:lnTo>
                <a:lnTo>
                  <a:pt x="4816" y="1976"/>
                </a:lnTo>
                <a:lnTo>
                  <a:pt x="4796" y="2018"/>
                </a:lnTo>
                <a:lnTo>
                  <a:pt x="4771" y="2058"/>
                </a:lnTo>
                <a:lnTo>
                  <a:pt x="4738" y="2094"/>
                </a:lnTo>
                <a:lnTo>
                  <a:pt x="3817" y="3014"/>
                </a:lnTo>
                <a:lnTo>
                  <a:pt x="4031" y="4292"/>
                </a:lnTo>
                <a:lnTo>
                  <a:pt x="4035" y="4341"/>
                </a:lnTo>
                <a:lnTo>
                  <a:pt x="4032" y="4389"/>
                </a:lnTo>
                <a:lnTo>
                  <a:pt x="4024" y="4435"/>
                </a:lnTo>
                <a:lnTo>
                  <a:pt x="4007" y="4479"/>
                </a:lnTo>
                <a:lnTo>
                  <a:pt x="3986" y="4521"/>
                </a:lnTo>
                <a:lnTo>
                  <a:pt x="3958" y="4560"/>
                </a:lnTo>
                <a:lnTo>
                  <a:pt x="3925" y="4594"/>
                </a:lnTo>
                <a:lnTo>
                  <a:pt x="3887" y="4625"/>
                </a:lnTo>
                <a:lnTo>
                  <a:pt x="3840" y="4652"/>
                </a:lnTo>
                <a:lnTo>
                  <a:pt x="3790" y="4673"/>
                </a:lnTo>
                <a:lnTo>
                  <a:pt x="3739" y="4685"/>
                </a:lnTo>
                <a:lnTo>
                  <a:pt x="3686" y="4688"/>
                </a:lnTo>
                <a:lnTo>
                  <a:pt x="3642" y="4685"/>
                </a:lnTo>
                <a:lnTo>
                  <a:pt x="3599" y="4677"/>
                </a:lnTo>
                <a:lnTo>
                  <a:pt x="3557" y="4664"/>
                </a:lnTo>
                <a:lnTo>
                  <a:pt x="3517" y="4645"/>
                </a:lnTo>
                <a:lnTo>
                  <a:pt x="2420" y="4055"/>
                </a:lnTo>
                <a:lnTo>
                  <a:pt x="1321" y="4645"/>
                </a:lnTo>
                <a:lnTo>
                  <a:pt x="1281" y="4664"/>
                </a:lnTo>
                <a:lnTo>
                  <a:pt x="1239" y="4677"/>
                </a:lnTo>
                <a:lnTo>
                  <a:pt x="1196" y="4685"/>
                </a:lnTo>
                <a:lnTo>
                  <a:pt x="1153" y="4688"/>
                </a:lnTo>
                <a:lnTo>
                  <a:pt x="1099" y="4685"/>
                </a:lnTo>
                <a:lnTo>
                  <a:pt x="1048" y="4673"/>
                </a:lnTo>
                <a:lnTo>
                  <a:pt x="998" y="4652"/>
                </a:lnTo>
                <a:lnTo>
                  <a:pt x="952" y="4625"/>
                </a:lnTo>
                <a:lnTo>
                  <a:pt x="913" y="4594"/>
                </a:lnTo>
                <a:lnTo>
                  <a:pt x="880" y="4560"/>
                </a:lnTo>
                <a:lnTo>
                  <a:pt x="852" y="4521"/>
                </a:lnTo>
                <a:lnTo>
                  <a:pt x="831" y="4479"/>
                </a:lnTo>
                <a:lnTo>
                  <a:pt x="815" y="4435"/>
                </a:lnTo>
                <a:lnTo>
                  <a:pt x="806" y="4389"/>
                </a:lnTo>
                <a:lnTo>
                  <a:pt x="803" y="4341"/>
                </a:lnTo>
                <a:lnTo>
                  <a:pt x="807" y="4292"/>
                </a:lnTo>
                <a:lnTo>
                  <a:pt x="1022" y="3014"/>
                </a:lnTo>
                <a:lnTo>
                  <a:pt x="98" y="2094"/>
                </a:lnTo>
                <a:lnTo>
                  <a:pt x="67" y="2058"/>
                </a:lnTo>
                <a:lnTo>
                  <a:pt x="42" y="2018"/>
                </a:lnTo>
                <a:lnTo>
                  <a:pt x="22" y="1976"/>
                </a:lnTo>
                <a:lnTo>
                  <a:pt x="9" y="1933"/>
                </a:lnTo>
                <a:lnTo>
                  <a:pt x="1" y="1887"/>
                </a:lnTo>
                <a:lnTo>
                  <a:pt x="0" y="1841"/>
                </a:lnTo>
                <a:lnTo>
                  <a:pt x="6" y="1795"/>
                </a:lnTo>
                <a:lnTo>
                  <a:pt x="18" y="1748"/>
                </a:lnTo>
                <a:lnTo>
                  <a:pt x="37" y="1704"/>
                </a:lnTo>
                <a:lnTo>
                  <a:pt x="61" y="1664"/>
                </a:lnTo>
                <a:lnTo>
                  <a:pt x="91" y="1628"/>
                </a:lnTo>
                <a:lnTo>
                  <a:pt x="125" y="1595"/>
                </a:lnTo>
                <a:lnTo>
                  <a:pt x="162" y="1568"/>
                </a:lnTo>
                <a:lnTo>
                  <a:pt x="204" y="1546"/>
                </a:lnTo>
                <a:lnTo>
                  <a:pt x="249" y="1530"/>
                </a:lnTo>
                <a:lnTo>
                  <a:pt x="296" y="1519"/>
                </a:lnTo>
                <a:lnTo>
                  <a:pt x="1556" y="1333"/>
                </a:lnTo>
                <a:lnTo>
                  <a:pt x="2103" y="197"/>
                </a:lnTo>
                <a:lnTo>
                  <a:pt x="2128" y="154"/>
                </a:lnTo>
                <a:lnTo>
                  <a:pt x="2158" y="115"/>
                </a:lnTo>
                <a:lnTo>
                  <a:pt x="2192" y="82"/>
                </a:lnTo>
                <a:lnTo>
                  <a:pt x="2232" y="54"/>
                </a:lnTo>
                <a:lnTo>
                  <a:pt x="2275" y="31"/>
                </a:lnTo>
                <a:lnTo>
                  <a:pt x="2320" y="15"/>
                </a:lnTo>
                <a:lnTo>
                  <a:pt x="2369" y="5"/>
                </a:lnTo>
                <a:lnTo>
                  <a:pt x="2420" y="0"/>
                </a:lnTo>
                <a:close/>
              </a:path>
            </a:pathLst>
          </a:custGeom>
          <a:solidFill>
            <a:schemeClr val="tx2">
              <a:lumMod val="90000"/>
              <a:lumOff val="10000"/>
            </a:schemeClr>
          </a:solidFill>
          <a:ln w="0">
            <a:noFill/>
            <a:prstDash val="solid"/>
            <a:round/>
          </a:ln>
        </p:spPr>
        <p:txBody>
          <a:bodyPr vert="horz" wrap="square" lIns="45715" tIns="22858" rIns="45715" bIns="22858" numCol="1" anchor="t" anchorCtr="0" compatLnSpc="1"/>
          <a:lstStyle/>
          <a:p>
            <a:endParaRPr lang="es-SV" sz="900"/>
          </a:p>
        </p:txBody>
      </p:sp>
      <p:sp>
        <p:nvSpPr>
          <p:cNvPr id="51" name="Textbox 1"/>
          <p:cNvSpPr/>
          <p:nvPr/>
        </p:nvSpPr>
        <p:spPr>
          <a:xfrm>
            <a:off x="3201535" y="5961145"/>
            <a:ext cx="1980950" cy="383636"/>
          </a:xfrm>
          <a:prstGeom prst="rect">
            <a:avLst/>
          </a:prstGeom>
        </p:spPr>
        <p:txBody>
          <a:bodyPr wrap="square" lIns="120846" tIns="60423" rIns="120846" bIns="60423">
            <a:spAutoFit/>
          </a:bodyPr>
          <a:lstStyle/>
          <a:p>
            <a:r>
              <a:rPr lang="zh-CN" altLang="en-US" sz="1700" b="1" kern="1000" dirty="0">
                <a:latin typeface="微软雅黑" panose="020B0503020204020204" pitchFamily="34" charset="-122"/>
                <a:ea typeface="微软雅黑" panose="020B0503020204020204" pitchFamily="34" charset="-122"/>
                <a:cs typeface="Open Sans Condensed" panose="020B0604020202020204" charset="0"/>
              </a:rPr>
              <a:t>讲故事</a:t>
            </a:r>
            <a:endParaRPr lang="en-US" sz="1700" b="1" dirty="0">
              <a:latin typeface="微软雅黑" panose="020B0503020204020204" pitchFamily="34" charset="-122"/>
              <a:ea typeface="微软雅黑" panose="020B0503020204020204" pitchFamily="34" charset="-122"/>
            </a:endParaRPr>
          </a:p>
        </p:txBody>
      </p:sp>
      <p:sp>
        <p:nvSpPr>
          <p:cNvPr id="52" name="Textbox 1"/>
          <p:cNvSpPr/>
          <p:nvPr/>
        </p:nvSpPr>
        <p:spPr>
          <a:xfrm>
            <a:off x="2791387" y="5280603"/>
            <a:ext cx="1935786" cy="383636"/>
          </a:xfrm>
          <a:prstGeom prst="rect">
            <a:avLst/>
          </a:prstGeom>
        </p:spPr>
        <p:txBody>
          <a:bodyPr wrap="square" lIns="120846" tIns="60423" rIns="120846" bIns="60423">
            <a:spAutoFit/>
          </a:bodyPr>
          <a:lstStyle/>
          <a:p>
            <a:pPr algn="r"/>
            <a:r>
              <a:rPr lang="zh-CN" altLang="en-US" sz="1700" b="1" kern="1000" dirty="0">
                <a:latin typeface="微软雅黑" panose="020B0503020204020204" pitchFamily="34" charset="-122"/>
                <a:ea typeface="微软雅黑" panose="020B0503020204020204" pitchFamily="34" charset="-122"/>
                <a:cs typeface="Open Sans Condensed" panose="020B0604020202020204" charset="0"/>
              </a:rPr>
              <a:t>聊天</a:t>
            </a:r>
            <a:endParaRPr lang="en-US" sz="1700" b="1" dirty="0">
              <a:latin typeface="微软雅黑" panose="020B0503020204020204" pitchFamily="34" charset="-122"/>
              <a:ea typeface="微软雅黑" panose="020B0503020204020204" pitchFamily="34" charset="-122"/>
            </a:endParaRPr>
          </a:p>
        </p:txBody>
      </p:sp>
      <p:sp>
        <p:nvSpPr>
          <p:cNvPr id="53" name="Textbox 1"/>
          <p:cNvSpPr/>
          <p:nvPr/>
        </p:nvSpPr>
        <p:spPr>
          <a:xfrm>
            <a:off x="3201534" y="4600056"/>
            <a:ext cx="2289795" cy="383636"/>
          </a:xfrm>
          <a:prstGeom prst="rect">
            <a:avLst/>
          </a:prstGeom>
        </p:spPr>
        <p:txBody>
          <a:bodyPr wrap="square" lIns="120846" tIns="60423" rIns="120846" bIns="60423">
            <a:spAutoFit/>
          </a:bodyPr>
          <a:lstStyle/>
          <a:p>
            <a:r>
              <a:rPr lang="zh-CN" altLang="en-US" sz="1700" b="1" kern="1000" dirty="0">
                <a:latin typeface="微软雅黑" panose="020B0503020204020204" pitchFamily="34" charset="-122"/>
                <a:ea typeface="微软雅黑" panose="020B0503020204020204" pitchFamily="34" charset="-122"/>
                <a:cs typeface="Open Sans Condensed" panose="020B0604020202020204" charset="0"/>
              </a:rPr>
              <a:t>帮员工制定发展计划</a:t>
            </a:r>
            <a:endParaRPr lang="en-US" sz="1700" b="1" dirty="0">
              <a:latin typeface="微软雅黑" panose="020B0503020204020204" pitchFamily="34" charset="-122"/>
              <a:ea typeface="微软雅黑" panose="020B0503020204020204" pitchFamily="34" charset="-122"/>
            </a:endParaRPr>
          </a:p>
        </p:txBody>
      </p:sp>
      <p:sp>
        <p:nvSpPr>
          <p:cNvPr id="54" name="Textbox 1"/>
          <p:cNvSpPr/>
          <p:nvPr/>
        </p:nvSpPr>
        <p:spPr>
          <a:xfrm>
            <a:off x="2626563" y="3919511"/>
            <a:ext cx="2100610" cy="383636"/>
          </a:xfrm>
          <a:prstGeom prst="rect">
            <a:avLst/>
          </a:prstGeom>
        </p:spPr>
        <p:txBody>
          <a:bodyPr wrap="square" lIns="120846" tIns="60423" rIns="120846" bIns="60423">
            <a:spAutoFit/>
          </a:bodyPr>
          <a:lstStyle/>
          <a:p>
            <a:pPr algn="r"/>
            <a:r>
              <a:rPr lang="zh-CN" altLang="en-US" sz="1700" b="1" kern="1000" dirty="0">
                <a:latin typeface="微软雅黑" panose="020B0503020204020204" pitchFamily="34" charset="-122"/>
                <a:ea typeface="微软雅黑" panose="020B0503020204020204" pitchFamily="34" charset="-122"/>
                <a:cs typeface="Open Sans Condensed" panose="020B0604020202020204" charset="0"/>
              </a:rPr>
              <a:t>鼓励越级报告</a:t>
            </a:r>
            <a:endParaRPr lang="en-US" sz="1700" b="1" dirty="0">
              <a:latin typeface="微软雅黑" panose="020B0503020204020204" pitchFamily="34" charset="-122"/>
              <a:ea typeface="微软雅黑" panose="020B0503020204020204" pitchFamily="34" charset="-122"/>
            </a:endParaRPr>
          </a:p>
        </p:txBody>
      </p:sp>
      <p:sp>
        <p:nvSpPr>
          <p:cNvPr id="55" name="Textbox 1"/>
          <p:cNvSpPr/>
          <p:nvPr/>
        </p:nvSpPr>
        <p:spPr>
          <a:xfrm>
            <a:off x="3201535" y="3238967"/>
            <a:ext cx="2100610" cy="383636"/>
          </a:xfrm>
          <a:prstGeom prst="rect">
            <a:avLst/>
          </a:prstGeom>
        </p:spPr>
        <p:txBody>
          <a:bodyPr wrap="square" lIns="120846" tIns="60423" rIns="120846" bIns="60423">
            <a:spAutoFit/>
          </a:bodyPr>
          <a:lstStyle/>
          <a:p>
            <a:r>
              <a:rPr lang="zh-CN" altLang="en-US" sz="1700" b="1" kern="1000" dirty="0">
                <a:latin typeface="微软雅黑" panose="020B0503020204020204" pitchFamily="34" charset="-122"/>
                <a:ea typeface="微软雅黑" panose="020B0503020204020204" pitchFamily="34" charset="-122"/>
                <a:cs typeface="Open Sans Condensed" panose="020B0604020202020204" charset="0"/>
              </a:rPr>
              <a:t>动员员工参与决策</a:t>
            </a:r>
            <a:endParaRPr lang="en-US" sz="1700" b="1" dirty="0">
              <a:latin typeface="微软雅黑" panose="020B0503020204020204" pitchFamily="34" charset="-122"/>
              <a:ea typeface="微软雅黑" panose="020B0503020204020204" pitchFamily="34" charset="-122"/>
            </a:endParaRPr>
          </a:p>
        </p:txBody>
      </p:sp>
      <p:sp>
        <p:nvSpPr>
          <p:cNvPr id="56" name="Textbox 1"/>
          <p:cNvSpPr/>
          <p:nvPr/>
        </p:nvSpPr>
        <p:spPr>
          <a:xfrm>
            <a:off x="2626563" y="2558422"/>
            <a:ext cx="2100610" cy="383636"/>
          </a:xfrm>
          <a:prstGeom prst="rect">
            <a:avLst/>
          </a:prstGeom>
        </p:spPr>
        <p:txBody>
          <a:bodyPr wrap="square" lIns="120846" tIns="60423" rIns="120846" bIns="60423">
            <a:spAutoFit/>
          </a:bodyPr>
          <a:lstStyle/>
          <a:p>
            <a:pPr algn="r"/>
            <a:r>
              <a:rPr lang="zh-CN" altLang="en-US" sz="1700" b="1" kern="1000" dirty="0">
                <a:latin typeface="微软雅黑" panose="020B0503020204020204" pitchFamily="34" charset="-122"/>
                <a:ea typeface="微软雅黑" panose="020B0503020204020204" pitchFamily="34" charset="-122"/>
                <a:cs typeface="Open Sans Condensed" panose="020B0604020202020204" charset="0"/>
              </a:rPr>
              <a:t>培养自豪感</a:t>
            </a:r>
            <a:endParaRPr lang="en-US" sz="1700" b="1" dirty="0">
              <a:latin typeface="微软雅黑" panose="020B0503020204020204" pitchFamily="34" charset="-122"/>
              <a:ea typeface="微软雅黑" panose="020B0503020204020204" pitchFamily="34" charset="-122"/>
            </a:endParaRPr>
          </a:p>
        </p:txBody>
      </p:sp>
      <p:grpSp>
        <p:nvGrpSpPr>
          <p:cNvPr id="58" name="Group 24"/>
          <p:cNvGrpSpPr>
            <a:grpSpLocks noChangeAspect="1"/>
          </p:cNvGrpSpPr>
          <p:nvPr/>
        </p:nvGrpSpPr>
        <p:grpSpPr bwMode="auto">
          <a:xfrm>
            <a:off x="2954837" y="1934001"/>
            <a:ext cx="230231" cy="227806"/>
            <a:chOff x="9124" y="-1661"/>
            <a:chExt cx="1615" cy="1598"/>
          </a:xfrm>
          <a:solidFill>
            <a:schemeClr val="tx2">
              <a:lumMod val="90000"/>
              <a:lumOff val="10000"/>
            </a:schemeClr>
          </a:solidFill>
        </p:grpSpPr>
        <p:sp>
          <p:nvSpPr>
            <p:cNvPr id="59" name="Freeform 26"/>
            <p:cNvSpPr>
              <a:spLocks noEditPoints="1"/>
            </p:cNvSpPr>
            <p:nvPr/>
          </p:nvSpPr>
          <p:spPr bwMode="auto">
            <a:xfrm>
              <a:off x="9124" y="-1661"/>
              <a:ext cx="1615" cy="1598"/>
            </a:xfrm>
            <a:custGeom>
              <a:avLst/>
              <a:gdLst>
                <a:gd name="T0" fmla="*/ 2016 w 3228"/>
                <a:gd name="T1" fmla="*/ 225 h 3195"/>
                <a:gd name="T2" fmla="*/ 1776 w 3228"/>
                <a:gd name="T3" fmla="*/ 331 h 3195"/>
                <a:gd name="T4" fmla="*/ 1585 w 3228"/>
                <a:gd name="T5" fmla="*/ 506 h 3195"/>
                <a:gd name="T6" fmla="*/ 1458 w 3228"/>
                <a:gd name="T7" fmla="*/ 733 h 3195"/>
                <a:gd name="T8" fmla="*/ 1412 w 3228"/>
                <a:gd name="T9" fmla="*/ 999 h 3195"/>
                <a:gd name="T10" fmla="*/ 1453 w 3228"/>
                <a:gd name="T11" fmla="*/ 1240 h 3195"/>
                <a:gd name="T12" fmla="*/ 1378 w 3228"/>
                <a:gd name="T13" fmla="*/ 1548 h 3195"/>
                <a:gd name="T14" fmla="*/ 487 w 3228"/>
                <a:gd name="T15" fmla="*/ 2996 h 3195"/>
                <a:gd name="T16" fmla="*/ 711 w 3228"/>
                <a:gd name="T17" fmla="*/ 2805 h 3195"/>
                <a:gd name="T18" fmla="*/ 1009 w 3228"/>
                <a:gd name="T19" fmla="*/ 2596 h 3195"/>
                <a:gd name="T20" fmla="*/ 1048 w 3228"/>
                <a:gd name="T21" fmla="*/ 2478 h 3195"/>
                <a:gd name="T22" fmla="*/ 1147 w 3228"/>
                <a:gd name="T23" fmla="*/ 2406 h 3195"/>
                <a:gd name="T24" fmla="*/ 1412 w 3228"/>
                <a:gd name="T25" fmla="*/ 2162 h 3195"/>
                <a:gd name="T26" fmla="*/ 1452 w 3228"/>
                <a:gd name="T27" fmla="*/ 2046 h 3195"/>
                <a:gd name="T28" fmla="*/ 1813 w 3228"/>
                <a:gd name="T29" fmla="*/ 1684 h 3195"/>
                <a:gd name="T30" fmla="*/ 2035 w 3228"/>
                <a:gd name="T31" fmla="*/ 1775 h 3195"/>
                <a:gd name="T32" fmla="*/ 2290 w 3228"/>
                <a:gd name="T33" fmla="*/ 1794 h 3195"/>
                <a:gd name="T34" fmla="*/ 2550 w 3228"/>
                <a:gd name="T35" fmla="*/ 1728 h 3195"/>
                <a:gd name="T36" fmla="*/ 2767 w 3228"/>
                <a:gd name="T37" fmla="*/ 1585 h 3195"/>
                <a:gd name="T38" fmla="*/ 2928 w 3228"/>
                <a:gd name="T39" fmla="*/ 1383 h 3195"/>
                <a:gd name="T40" fmla="*/ 3016 w 3228"/>
                <a:gd name="T41" fmla="*/ 1135 h 3195"/>
                <a:gd name="T42" fmla="*/ 3016 w 3228"/>
                <a:gd name="T43" fmla="*/ 862 h 3195"/>
                <a:gd name="T44" fmla="*/ 2928 w 3228"/>
                <a:gd name="T45" fmla="*/ 614 h 3195"/>
                <a:gd name="T46" fmla="*/ 2767 w 3228"/>
                <a:gd name="T47" fmla="*/ 412 h 3195"/>
                <a:gd name="T48" fmla="*/ 2550 w 3228"/>
                <a:gd name="T49" fmla="*/ 269 h 3195"/>
                <a:gd name="T50" fmla="*/ 2290 w 3228"/>
                <a:gd name="T51" fmla="*/ 202 h 3195"/>
                <a:gd name="T52" fmla="*/ 2376 w 3228"/>
                <a:gd name="T53" fmla="*/ 12 h 3195"/>
                <a:gd name="T54" fmla="*/ 2663 w 3228"/>
                <a:gd name="T55" fmla="*/ 101 h 3195"/>
                <a:gd name="T56" fmla="*/ 2907 w 3228"/>
                <a:gd name="T57" fmla="*/ 267 h 3195"/>
                <a:gd name="T58" fmla="*/ 3091 w 3228"/>
                <a:gd name="T59" fmla="*/ 494 h 3195"/>
                <a:gd name="T60" fmla="*/ 3202 w 3228"/>
                <a:gd name="T61" fmla="*/ 769 h 3195"/>
                <a:gd name="T62" fmla="*/ 3225 w 3228"/>
                <a:gd name="T63" fmla="*/ 1076 h 3195"/>
                <a:gd name="T64" fmla="*/ 3156 w 3228"/>
                <a:gd name="T65" fmla="*/ 1369 h 3195"/>
                <a:gd name="T66" fmla="*/ 3007 w 3228"/>
                <a:gd name="T67" fmla="*/ 1623 h 3195"/>
                <a:gd name="T68" fmla="*/ 2792 w 3228"/>
                <a:gd name="T69" fmla="*/ 1821 h 3195"/>
                <a:gd name="T70" fmla="*/ 2525 w 3228"/>
                <a:gd name="T71" fmla="*/ 1951 h 3195"/>
                <a:gd name="T72" fmla="*/ 2219 w 3228"/>
                <a:gd name="T73" fmla="*/ 1997 h 3195"/>
                <a:gd name="T74" fmla="*/ 1923 w 3228"/>
                <a:gd name="T75" fmla="*/ 1951 h 3195"/>
                <a:gd name="T76" fmla="*/ 1612 w 3228"/>
                <a:gd name="T77" fmla="*/ 2433 h 3195"/>
                <a:gd name="T78" fmla="*/ 1542 w 3228"/>
                <a:gd name="T79" fmla="*/ 2549 h 3195"/>
                <a:gd name="T80" fmla="*/ 1412 w 3228"/>
                <a:gd name="T81" fmla="*/ 2596 h 3195"/>
                <a:gd name="T82" fmla="*/ 1201 w 3228"/>
                <a:gd name="T83" fmla="*/ 2858 h 3195"/>
                <a:gd name="T84" fmla="*/ 1129 w 3228"/>
                <a:gd name="T85" fmla="*/ 2956 h 3195"/>
                <a:gd name="T86" fmla="*/ 1009 w 3228"/>
                <a:gd name="T87" fmla="*/ 2995 h 3195"/>
                <a:gd name="T88" fmla="*/ 592 w 3228"/>
                <a:gd name="T89" fmla="*/ 3169 h 3195"/>
                <a:gd name="T90" fmla="*/ 505 w 3228"/>
                <a:gd name="T91" fmla="*/ 3195 h 3195"/>
                <a:gd name="T92" fmla="*/ 101 w 3228"/>
                <a:gd name="T93" fmla="*/ 3167 h 3195"/>
                <a:gd name="T94" fmla="*/ 13 w 3228"/>
                <a:gd name="T95" fmla="*/ 3064 h 3195"/>
                <a:gd name="T96" fmla="*/ 2 w 3228"/>
                <a:gd name="T97" fmla="*/ 2671 h 3195"/>
                <a:gd name="T98" fmla="*/ 40 w 3228"/>
                <a:gd name="T99" fmla="*/ 2591 h 3195"/>
                <a:gd name="T100" fmla="*/ 1238 w 3228"/>
                <a:gd name="T101" fmla="*/ 1221 h 3195"/>
                <a:gd name="T102" fmla="*/ 1214 w 3228"/>
                <a:gd name="T103" fmla="*/ 920 h 3195"/>
                <a:gd name="T104" fmla="*/ 1284 w 3228"/>
                <a:gd name="T105" fmla="*/ 627 h 3195"/>
                <a:gd name="T106" fmla="*/ 1433 w 3228"/>
                <a:gd name="T107" fmla="*/ 374 h 3195"/>
                <a:gd name="T108" fmla="*/ 1648 w 3228"/>
                <a:gd name="T109" fmla="*/ 176 h 3195"/>
                <a:gd name="T110" fmla="*/ 1915 w 3228"/>
                <a:gd name="T111" fmla="*/ 46 h 3195"/>
                <a:gd name="T112" fmla="*/ 2219 w 3228"/>
                <a:gd name="T113" fmla="*/ 0 h 3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28" h="3195">
                  <a:moveTo>
                    <a:pt x="2219" y="199"/>
                  </a:moveTo>
                  <a:lnTo>
                    <a:pt x="2150" y="202"/>
                  </a:lnTo>
                  <a:lnTo>
                    <a:pt x="2082" y="211"/>
                  </a:lnTo>
                  <a:lnTo>
                    <a:pt x="2016" y="225"/>
                  </a:lnTo>
                  <a:lnTo>
                    <a:pt x="1952" y="244"/>
                  </a:lnTo>
                  <a:lnTo>
                    <a:pt x="1890" y="269"/>
                  </a:lnTo>
                  <a:lnTo>
                    <a:pt x="1831" y="298"/>
                  </a:lnTo>
                  <a:lnTo>
                    <a:pt x="1776" y="331"/>
                  </a:lnTo>
                  <a:lnTo>
                    <a:pt x="1722" y="370"/>
                  </a:lnTo>
                  <a:lnTo>
                    <a:pt x="1673" y="412"/>
                  </a:lnTo>
                  <a:lnTo>
                    <a:pt x="1627" y="457"/>
                  </a:lnTo>
                  <a:lnTo>
                    <a:pt x="1585" y="506"/>
                  </a:lnTo>
                  <a:lnTo>
                    <a:pt x="1547" y="559"/>
                  </a:lnTo>
                  <a:lnTo>
                    <a:pt x="1513" y="614"/>
                  </a:lnTo>
                  <a:lnTo>
                    <a:pt x="1483" y="672"/>
                  </a:lnTo>
                  <a:lnTo>
                    <a:pt x="1458" y="733"/>
                  </a:lnTo>
                  <a:lnTo>
                    <a:pt x="1439" y="797"/>
                  </a:lnTo>
                  <a:lnTo>
                    <a:pt x="1425" y="862"/>
                  </a:lnTo>
                  <a:lnTo>
                    <a:pt x="1416" y="929"/>
                  </a:lnTo>
                  <a:lnTo>
                    <a:pt x="1412" y="999"/>
                  </a:lnTo>
                  <a:lnTo>
                    <a:pt x="1416" y="1061"/>
                  </a:lnTo>
                  <a:lnTo>
                    <a:pt x="1423" y="1122"/>
                  </a:lnTo>
                  <a:lnTo>
                    <a:pt x="1435" y="1182"/>
                  </a:lnTo>
                  <a:lnTo>
                    <a:pt x="1453" y="1240"/>
                  </a:lnTo>
                  <a:lnTo>
                    <a:pt x="1473" y="1296"/>
                  </a:lnTo>
                  <a:lnTo>
                    <a:pt x="1498" y="1349"/>
                  </a:lnTo>
                  <a:lnTo>
                    <a:pt x="1527" y="1401"/>
                  </a:lnTo>
                  <a:lnTo>
                    <a:pt x="1378" y="1548"/>
                  </a:lnTo>
                  <a:lnTo>
                    <a:pt x="1378" y="1548"/>
                  </a:lnTo>
                  <a:lnTo>
                    <a:pt x="202" y="2710"/>
                  </a:lnTo>
                  <a:lnTo>
                    <a:pt x="202" y="2995"/>
                  </a:lnTo>
                  <a:lnTo>
                    <a:pt x="487" y="2996"/>
                  </a:lnTo>
                  <a:lnTo>
                    <a:pt x="630" y="2854"/>
                  </a:lnTo>
                  <a:lnTo>
                    <a:pt x="654" y="2834"/>
                  </a:lnTo>
                  <a:lnTo>
                    <a:pt x="681" y="2818"/>
                  </a:lnTo>
                  <a:lnTo>
                    <a:pt x="711" y="2805"/>
                  </a:lnTo>
                  <a:lnTo>
                    <a:pt x="741" y="2798"/>
                  </a:lnTo>
                  <a:lnTo>
                    <a:pt x="773" y="2795"/>
                  </a:lnTo>
                  <a:lnTo>
                    <a:pt x="1009" y="2795"/>
                  </a:lnTo>
                  <a:lnTo>
                    <a:pt x="1009" y="2596"/>
                  </a:lnTo>
                  <a:lnTo>
                    <a:pt x="1012" y="2563"/>
                  </a:lnTo>
                  <a:lnTo>
                    <a:pt x="1019" y="2533"/>
                  </a:lnTo>
                  <a:lnTo>
                    <a:pt x="1032" y="2504"/>
                  </a:lnTo>
                  <a:lnTo>
                    <a:pt x="1048" y="2478"/>
                  </a:lnTo>
                  <a:lnTo>
                    <a:pt x="1069" y="2455"/>
                  </a:lnTo>
                  <a:lnTo>
                    <a:pt x="1092" y="2435"/>
                  </a:lnTo>
                  <a:lnTo>
                    <a:pt x="1118" y="2418"/>
                  </a:lnTo>
                  <a:lnTo>
                    <a:pt x="1147" y="2406"/>
                  </a:lnTo>
                  <a:lnTo>
                    <a:pt x="1178" y="2399"/>
                  </a:lnTo>
                  <a:lnTo>
                    <a:pt x="1211" y="2396"/>
                  </a:lnTo>
                  <a:lnTo>
                    <a:pt x="1412" y="2396"/>
                  </a:lnTo>
                  <a:lnTo>
                    <a:pt x="1412" y="2162"/>
                  </a:lnTo>
                  <a:lnTo>
                    <a:pt x="1416" y="2130"/>
                  </a:lnTo>
                  <a:lnTo>
                    <a:pt x="1423" y="2101"/>
                  </a:lnTo>
                  <a:lnTo>
                    <a:pt x="1435" y="2072"/>
                  </a:lnTo>
                  <a:lnTo>
                    <a:pt x="1452" y="2046"/>
                  </a:lnTo>
                  <a:lnTo>
                    <a:pt x="1472" y="2021"/>
                  </a:lnTo>
                  <a:lnTo>
                    <a:pt x="1664" y="1831"/>
                  </a:lnTo>
                  <a:lnTo>
                    <a:pt x="1778" y="1719"/>
                  </a:lnTo>
                  <a:lnTo>
                    <a:pt x="1813" y="1684"/>
                  </a:lnTo>
                  <a:lnTo>
                    <a:pt x="1864" y="1713"/>
                  </a:lnTo>
                  <a:lnTo>
                    <a:pt x="1919" y="1737"/>
                  </a:lnTo>
                  <a:lnTo>
                    <a:pt x="1976" y="1758"/>
                  </a:lnTo>
                  <a:lnTo>
                    <a:pt x="2035" y="1775"/>
                  </a:lnTo>
                  <a:lnTo>
                    <a:pt x="2095" y="1787"/>
                  </a:lnTo>
                  <a:lnTo>
                    <a:pt x="2156" y="1794"/>
                  </a:lnTo>
                  <a:lnTo>
                    <a:pt x="2219" y="1797"/>
                  </a:lnTo>
                  <a:lnTo>
                    <a:pt x="2290" y="1794"/>
                  </a:lnTo>
                  <a:lnTo>
                    <a:pt x="2358" y="1785"/>
                  </a:lnTo>
                  <a:lnTo>
                    <a:pt x="2424" y="1771"/>
                  </a:lnTo>
                  <a:lnTo>
                    <a:pt x="2488" y="1752"/>
                  </a:lnTo>
                  <a:lnTo>
                    <a:pt x="2550" y="1728"/>
                  </a:lnTo>
                  <a:lnTo>
                    <a:pt x="2608" y="1698"/>
                  </a:lnTo>
                  <a:lnTo>
                    <a:pt x="2664" y="1665"/>
                  </a:lnTo>
                  <a:lnTo>
                    <a:pt x="2718" y="1627"/>
                  </a:lnTo>
                  <a:lnTo>
                    <a:pt x="2767" y="1585"/>
                  </a:lnTo>
                  <a:lnTo>
                    <a:pt x="2814" y="1540"/>
                  </a:lnTo>
                  <a:lnTo>
                    <a:pt x="2856" y="1491"/>
                  </a:lnTo>
                  <a:lnTo>
                    <a:pt x="2894" y="1438"/>
                  </a:lnTo>
                  <a:lnTo>
                    <a:pt x="2928" y="1383"/>
                  </a:lnTo>
                  <a:lnTo>
                    <a:pt x="2957" y="1325"/>
                  </a:lnTo>
                  <a:lnTo>
                    <a:pt x="2982" y="1263"/>
                  </a:lnTo>
                  <a:lnTo>
                    <a:pt x="3001" y="1200"/>
                  </a:lnTo>
                  <a:lnTo>
                    <a:pt x="3016" y="1135"/>
                  </a:lnTo>
                  <a:lnTo>
                    <a:pt x="3024" y="1067"/>
                  </a:lnTo>
                  <a:lnTo>
                    <a:pt x="3027" y="999"/>
                  </a:lnTo>
                  <a:lnTo>
                    <a:pt x="3024" y="929"/>
                  </a:lnTo>
                  <a:lnTo>
                    <a:pt x="3016" y="862"/>
                  </a:lnTo>
                  <a:lnTo>
                    <a:pt x="3001" y="797"/>
                  </a:lnTo>
                  <a:lnTo>
                    <a:pt x="2982" y="733"/>
                  </a:lnTo>
                  <a:lnTo>
                    <a:pt x="2957" y="672"/>
                  </a:lnTo>
                  <a:lnTo>
                    <a:pt x="2928" y="614"/>
                  </a:lnTo>
                  <a:lnTo>
                    <a:pt x="2894" y="559"/>
                  </a:lnTo>
                  <a:lnTo>
                    <a:pt x="2856" y="506"/>
                  </a:lnTo>
                  <a:lnTo>
                    <a:pt x="2814" y="457"/>
                  </a:lnTo>
                  <a:lnTo>
                    <a:pt x="2767" y="412"/>
                  </a:lnTo>
                  <a:lnTo>
                    <a:pt x="2718" y="370"/>
                  </a:lnTo>
                  <a:lnTo>
                    <a:pt x="2664" y="331"/>
                  </a:lnTo>
                  <a:lnTo>
                    <a:pt x="2608" y="298"/>
                  </a:lnTo>
                  <a:lnTo>
                    <a:pt x="2550" y="269"/>
                  </a:lnTo>
                  <a:lnTo>
                    <a:pt x="2488" y="244"/>
                  </a:lnTo>
                  <a:lnTo>
                    <a:pt x="2424" y="225"/>
                  </a:lnTo>
                  <a:lnTo>
                    <a:pt x="2358" y="211"/>
                  </a:lnTo>
                  <a:lnTo>
                    <a:pt x="2290" y="202"/>
                  </a:lnTo>
                  <a:lnTo>
                    <a:pt x="2219" y="199"/>
                  </a:lnTo>
                  <a:close/>
                  <a:moveTo>
                    <a:pt x="2219" y="0"/>
                  </a:moveTo>
                  <a:lnTo>
                    <a:pt x="2299" y="3"/>
                  </a:lnTo>
                  <a:lnTo>
                    <a:pt x="2376" y="12"/>
                  </a:lnTo>
                  <a:lnTo>
                    <a:pt x="2452" y="27"/>
                  </a:lnTo>
                  <a:lnTo>
                    <a:pt x="2525" y="46"/>
                  </a:lnTo>
                  <a:lnTo>
                    <a:pt x="2595" y="72"/>
                  </a:lnTo>
                  <a:lnTo>
                    <a:pt x="2663" y="101"/>
                  </a:lnTo>
                  <a:lnTo>
                    <a:pt x="2729" y="136"/>
                  </a:lnTo>
                  <a:lnTo>
                    <a:pt x="2792" y="176"/>
                  </a:lnTo>
                  <a:lnTo>
                    <a:pt x="2851" y="220"/>
                  </a:lnTo>
                  <a:lnTo>
                    <a:pt x="2907" y="267"/>
                  </a:lnTo>
                  <a:lnTo>
                    <a:pt x="2959" y="319"/>
                  </a:lnTo>
                  <a:lnTo>
                    <a:pt x="3007" y="374"/>
                  </a:lnTo>
                  <a:lnTo>
                    <a:pt x="3051" y="433"/>
                  </a:lnTo>
                  <a:lnTo>
                    <a:pt x="3091" y="494"/>
                  </a:lnTo>
                  <a:lnTo>
                    <a:pt x="3126" y="560"/>
                  </a:lnTo>
                  <a:lnTo>
                    <a:pt x="3156" y="627"/>
                  </a:lnTo>
                  <a:lnTo>
                    <a:pt x="3182" y="698"/>
                  </a:lnTo>
                  <a:lnTo>
                    <a:pt x="3202" y="769"/>
                  </a:lnTo>
                  <a:lnTo>
                    <a:pt x="3217" y="844"/>
                  </a:lnTo>
                  <a:lnTo>
                    <a:pt x="3225" y="920"/>
                  </a:lnTo>
                  <a:lnTo>
                    <a:pt x="3228" y="999"/>
                  </a:lnTo>
                  <a:lnTo>
                    <a:pt x="3225" y="1076"/>
                  </a:lnTo>
                  <a:lnTo>
                    <a:pt x="3217" y="1153"/>
                  </a:lnTo>
                  <a:lnTo>
                    <a:pt x="3202" y="1228"/>
                  </a:lnTo>
                  <a:lnTo>
                    <a:pt x="3182" y="1300"/>
                  </a:lnTo>
                  <a:lnTo>
                    <a:pt x="3156" y="1369"/>
                  </a:lnTo>
                  <a:lnTo>
                    <a:pt x="3126" y="1438"/>
                  </a:lnTo>
                  <a:lnTo>
                    <a:pt x="3091" y="1502"/>
                  </a:lnTo>
                  <a:lnTo>
                    <a:pt x="3051" y="1565"/>
                  </a:lnTo>
                  <a:lnTo>
                    <a:pt x="3007" y="1623"/>
                  </a:lnTo>
                  <a:lnTo>
                    <a:pt x="2959" y="1678"/>
                  </a:lnTo>
                  <a:lnTo>
                    <a:pt x="2907" y="1730"/>
                  </a:lnTo>
                  <a:lnTo>
                    <a:pt x="2851" y="1778"/>
                  </a:lnTo>
                  <a:lnTo>
                    <a:pt x="2792" y="1821"/>
                  </a:lnTo>
                  <a:lnTo>
                    <a:pt x="2729" y="1861"/>
                  </a:lnTo>
                  <a:lnTo>
                    <a:pt x="2663" y="1895"/>
                  </a:lnTo>
                  <a:lnTo>
                    <a:pt x="2595" y="1926"/>
                  </a:lnTo>
                  <a:lnTo>
                    <a:pt x="2525" y="1951"/>
                  </a:lnTo>
                  <a:lnTo>
                    <a:pt x="2452" y="1971"/>
                  </a:lnTo>
                  <a:lnTo>
                    <a:pt x="2376" y="1985"/>
                  </a:lnTo>
                  <a:lnTo>
                    <a:pt x="2299" y="1994"/>
                  </a:lnTo>
                  <a:lnTo>
                    <a:pt x="2219" y="1997"/>
                  </a:lnTo>
                  <a:lnTo>
                    <a:pt x="2143" y="1993"/>
                  </a:lnTo>
                  <a:lnTo>
                    <a:pt x="2068" y="1984"/>
                  </a:lnTo>
                  <a:lnTo>
                    <a:pt x="1994" y="1970"/>
                  </a:lnTo>
                  <a:lnTo>
                    <a:pt x="1923" y="1951"/>
                  </a:lnTo>
                  <a:lnTo>
                    <a:pt x="1854" y="1926"/>
                  </a:lnTo>
                  <a:lnTo>
                    <a:pt x="1615" y="2162"/>
                  </a:lnTo>
                  <a:lnTo>
                    <a:pt x="1615" y="2396"/>
                  </a:lnTo>
                  <a:lnTo>
                    <a:pt x="1612" y="2433"/>
                  </a:lnTo>
                  <a:lnTo>
                    <a:pt x="1602" y="2466"/>
                  </a:lnTo>
                  <a:lnTo>
                    <a:pt x="1587" y="2497"/>
                  </a:lnTo>
                  <a:lnTo>
                    <a:pt x="1567" y="2524"/>
                  </a:lnTo>
                  <a:lnTo>
                    <a:pt x="1542" y="2549"/>
                  </a:lnTo>
                  <a:lnTo>
                    <a:pt x="1515" y="2568"/>
                  </a:lnTo>
                  <a:lnTo>
                    <a:pt x="1484" y="2584"/>
                  </a:lnTo>
                  <a:lnTo>
                    <a:pt x="1450" y="2593"/>
                  </a:lnTo>
                  <a:lnTo>
                    <a:pt x="1412" y="2596"/>
                  </a:lnTo>
                  <a:lnTo>
                    <a:pt x="1211" y="2596"/>
                  </a:lnTo>
                  <a:lnTo>
                    <a:pt x="1211" y="2795"/>
                  </a:lnTo>
                  <a:lnTo>
                    <a:pt x="1208" y="2828"/>
                  </a:lnTo>
                  <a:lnTo>
                    <a:pt x="1201" y="2858"/>
                  </a:lnTo>
                  <a:lnTo>
                    <a:pt x="1189" y="2887"/>
                  </a:lnTo>
                  <a:lnTo>
                    <a:pt x="1172" y="2914"/>
                  </a:lnTo>
                  <a:lnTo>
                    <a:pt x="1152" y="2937"/>
                  </a:lnTo>
                  <a:lnTo>
                    <a:pt x="1129" y="2956"/>
                  </a:lnTo>
                  <a:lnTo>
                    <a:pt x="1102" y="2973"/>
                  </a:lnTo>
                  <a:lnTo>
                    <a:pt x="1073" y="2985"/>
                  </a:lnTo>
                  <a:lnTo>
                    <a:pt x="1042" y="2993"/>
                  </a:lnTo>
                  <a:lnTo>
                    <a:pt x="1009" y="2995"/>
                  </a:lnTo>
                  <a:lnTo>
                    <a:pt x="773" y="2995"/>
                  </a:lnTo>
                  <a:lnTo>
                    <a:pt x="628" y="3139"/>
                  </a:lnTo>
                  <a:lnTo>
                    <a:pt x="611" y="3156"/>
                  </a:lnTo>
                  <a:lnTo>
                    <a:pt x="592" y="3169"/>
                  </a:lnTo>
                  <a:lnTo>
                    <a:pt x="574" y="3180"/>
                  </a:lnTo>
                  <a:lnTo>
                    <a:pt x="553" y="3188"/>
                  </a:lnTo>
                  <a:lnTo>
                    <a:pt x="530" y="3193"/>
                  </a:lnTo>
                  <a:lnTo>
                    <a:pt x="505" y="3195"/>
                  </a:lnTo>
                  <a:lnTo>
                    <a:pt x="202" y="3195"/>
                  </a:lnTo>
                  <a:lnTo>
                    <a:pt x="167" y="3192"/>
                  </a:lnTo>
                  <a:lnTo>
                    <a:pt x="133" y="3182"/>
                  </a:lnTo>
                  <a:lnTo>
                    <a:pt x="101" y="3167"/>
                  </a:lnTo>
                  <a:lnTo>
                    <a:pt x="73" y="3147"/>
                  </a:lnTo>
                  <a:lnTo>
                    <a:pt x="48" y="3123"/>
                  </a:lnTo>
                  <a:lnTo>
                    <a:pt x="29" y="3094"/>
                  </a:lnTo>
                  <a:lnTo>
                    <a:pt x="13" y="3064"/>
                  </a:lnTo>
                  <a:lnTo>
                    <a:pt x="3" y="3030"/>
                  </a:lnTo>
                  <a:lnTo>
                    <a:pt x="0" y="2995"/>
                  </a:lnTo>
                  <a:lnTo>
                    <a:pt x="0" y="2696"/>
                  </a:lnTo>
                  <a:lnTo>
                    <a:pt x="2" y="2671"/>
                  </a:lnTo>
                  <a:lnTo>
                    <a:pt x="7" y="2648"/>
                  </a:lnTo>
                  <a:lnTo>
                    <a:pt x="15" y="2628"/>
                  </a:lnTo>
                  <a:lnTo>
                    <a:pt x="27" y="2609"/>
                  </a:lnTo>
                  <a:lnTo>
                    <a:pt x="40" y="2591"/>
                  </a:lnTo>
                  <a:lnTo>
                    <a:pt x="57" y="2573"/>
                  </a:lnTo>
                  <a:lnTo>
                    <a:pt x="1282" y="1360"/>
                  </a:lnTo>
                  <a:lnTo>
                    <a:pt x="1259" y="1292"/>
                  </a:lnTo>
                  <a:lnTo>
                    <a:pt x="1238" y="1221"/>
                  </a:lnTo>
                  <a:lnTo>
                    <a:pt x="1224" y="1149"/>
                  </a:lnTo>
                  <a:lnTo>
                    <a:pt x="1214" y="1074"/>
                  </a:lnTo>
                  <a:lnTo>
                    <a:pt x="1211" y="999"/>
                  </a:lnTo>
                  <a:lnTo>
                    <a:pt x="1214" y="920"/>
                  </a:lnTo>
                  <a:lnTo>
                    <a:pt x="1223" y="844"/>
                  </a:lnTo>
                  <a:lnTo>
                    <a:pt x="1238" y="769"/>
                  </a:lnTo>
                  <a:lnTo>
                    <a:pt x="1258" y="698"/>
                  </a:lnTo>
                  <a:lnTo>
                    <a:pt x="1284" y="627"/>
                  </a:lnTo>
                  <a:lnTo>
                    <a:pt x="1313" y="560"/>
                  </a:lnTo>
                  <a:lnTo>
                    <a:pt x="1349" y="494"/>
                  </a:lnTo>
                  <a:lnTo>
                    <a:pt x="1389" y="433"/>
                  </a:lnTo>
                  <a:lnTo>
                    <a:pt x="1433" y="374"/>
                  </a:lnTo>
                  <a:lnTo>
                    <a:pt x="1481" y="319"/>
                  </a:lnTo>
                  <a:lnTo>
                    <a:pt x="1533" y="267"/>
                  </a:lnTo>
                  <a:lnTo>
                    <a:pt x="1589" y="220"/>
                  </a:lnTo>
                  <a:lnTo>
                    <a:pt x="1648" y="176"/>
                  </a:lnTo>
                  <a:lnTo>
                    <a:pt x="1711" y="136"/>
                  </a:lnTo>
                  <a:lnTo>
                    <a:pt x="1776" y="101"/>
                  </a:lnTo>
                  <a:lnTo>
                    <a:pt x="1845" y="72"/>
                  </a:lnTo>
                  <a:lnTo>
                    <a:pt x="1915" y="46"/>
                  </a:lnTo>
                  <a:lnTo>
                    <a:pt x="1988" y="27"/>
                  </a:lnTo>
                  <a:lnTo>
                    <a:pt x="2064" y="12"/>
                  </a:lnTo>
                  <a:lnTo>
                    <a:pt x="2141" y="3"/>
                  </a:lnTo>
                  <a:lnTo>
                    <a:pt x="2219" y="0"/>
                  </a:lnTo>
                  <a:close/>
                </a:path>
              </a:pathLst>
            </a:custGeom>
            <a:grpFill/>
            <a:ln w="0">
              <a:noFill/>
              <a:prstDash val="solid"/>
              <a:round/>
            </a:ln>
          </p:spPr>
          <p:txBody>
            <a:bodyPr vert="horz" wrap="square" lIns="45715" tIns="22858" rIns="45715" bIns="22858" numCol="1" anchor="t" anchorCtr="0" compatLnSpc="1"/>
            <a:lstStyle/>
            <a:p>
              <a:pPr algn="r"/>
              <a:endParaRPr lang="es-SV" sz="900"/>
            </a:p>
          </p:txBody>
        </p:sp>
        <p:sp>
          <p:nvSpPr>
            <p:cNvPr id="60" name="Freeform 27"/>
            <p:cNvSpPr>
              <a:spLocks noEditPoints="1"/>
            </p:cNvSpPr>
            <p:nvPr/>
          </p:nvSpPr>
          <p:spPr bwMode="auto">
            <a:xfrm>
              <a:off x="10134" y="-1461"/>
              <a:ext cx="403" cy="399"/>
            </a:xfrm>
            <a:custGeom>
              <a:avLst/>
              <a:gdLst>
                <a:gd name="T0" fmla="*/ 282 w 807"/>
                <a:gd name="T1" fmla="*/ 116 h 799"/>
                <a:gd name="T2" fmla="*/ 214 w 807"/>
                <a:gd name="T3" fmla="*/ 159 h 799"/>
                <a:gd name="T4" fmla="*/ 159 w 807"/>
                <a:gd name="T5" fmla="*/ 214 h 799"/>
                <a:gd name="T6" fmla="*/ 117 w 807"/>
                <a:gd name="T7" fmla="*/ 282 h 799"/>
                <a:gd name="T8" fmla="*/ 156 w 807"/>
                <a:gd name="T9" fmla="*/ 392 h 799"/>
                <a:gd name="T10" fmla="*/ 278 w 807"/>
                <a:gd name="T11" fmla="*/ 525 h 799"/>
                <a:gd name="T12" fmla="*/ 413 w 807"/>
                <a:gd name="T13" fmla="*/ 646 h 799"/>
                <a:gd name="T14" fmla="*/ 524 w 807"/>
                <a:gd name="T15" fmla="*/ 685 h 799"/>
                <a:gd name="T16" fmla="*/ 592 w 807"/>
                <a:gd name="T17" fmla="*/ 643 h 799"/>
                <a:gd name="T18" fmla="*/ 647 w 807"/>
                <a:gd name="T19" fmla="*/ 588 h 799"/>
                <a:gd name="T20" fmla="*/ 689 w 807"/>
                <a:gd name="T21" fmla="*/ 520 h 799"/>
                <a:gd name="T22" fmla="*/ 651 w 807"/>
                <a:gd name="T23" fmla="*/ 409 h 799"/>
                <a:gd name="T24" fmla="*/ 529 w 807"/>
                <a:gd name="T25" fmla="*/ 275 h 799"/>
                <a:gd name="T26" fmla="*/ 394 w 807"/>
                <a:gd name="T27" fmla="*/ 155 h 799"/>
                <a:gd name="T28" fmla="*/ 327 w 807"/>
                <a:gd name="T29" fmla="*/ 0 h 799"/>
                <a:gd name="T30" fmla="*/ 363 w 807"/>
                <a:gd name="T31" fmla="*/ 10 h 799"/>
                <a:gd name="T32" fmla="*/ 457 w 807"/>
                <a:gd name="T33" fmla="*/ 77 h 799"/>
                <a:gd name="T34" fmla="*/ 601 w 807"/>
                <a:gd name="T35" fmla="*/ 205 h 799"/>
                <a:gd name="T36" fmla="*/ 731 w 807"/>
                <a:gd name="T37" fmla="*/ 348 h 799"/>
                <a:gd name="T38" fmla="*/ 799 w 807"/>
                <a:gd name="T39" fmla="*/ 441 h 799"/>
                <a:gd name="T40" fmla="*/ 807 w 807"/>
                <a:gd name="T41" fmla="*/ 480 h 799"/>
                <a:gd name="T42" fmla="*/ 802 w 807"/>
                <a:gd name="T43" fmla="*/ 512 h 799"/>
                <a:gd name="T44" fmla="*/ 762 w 807"/>
                <a:gd name="T45" fmla="*/ 598 h 799"/>
                <a:gd name="T46" fmla="*/ 709 w 807"/>
                <a:gd name="T47" fmla="*/ 670 h 799"/>
                <a:gd name="T48" fmla="*/ 642 w 807"/>
                <a:gd name="T49" fmla="*/ 731 h 799"/>
                <a:gd name="T50" fmla="*/ 561 w 807"/>
                <a:gd name="T51" fmla="*/ 776 h 799"/>
                <a:gd name="T52" fmla="*/ 493 w 807"/>
                <a:gd name="T53" fmla="*/ 799 h 799"/>
                <a:gd name="T54" fmla="*/ 448 w 807"/>
                <a:gd name="T55" fmla="*/ 793 h 799"/>
                <a:gd name="T56" fmla="*/ 350 w 807"/>
                <a:gd name="T57" fmla="*/ 723 h 799"/>
                <a:gd name="T58" fmla="*/ 207 w 807"/>
                <a:gd name="T59" fmla="*/ 596 h 799"/>
                <a:gd name="T60" fmla="*/ 78 w 807"/>
                <a:gd name="T61" fmla="*/ 453 h 799"/>
                <a:gd name="T62" fmla="*/ 8 w 807"/>
                <a:gd name="T63" fmla="*/ 359 h 799"/>
                <a:gd name="T64" fmla="*/ 0 w 807"/>
                <a:gd name="T65" fmla="*/ 321 h 799"/>
                <a:gd name="T66" fmla="*/ 5 w 807"/>
                <a:gd name="T67" fmla="*/ 288 h 799"/>
                <a:gd name="T68" fmla="*/ 46 w 807"/>
                <a:gd name="T69" fmla="*/ 203 h 799"/>
                <a:gd name="T70" fmla="*/ 98 w 807"/>
                <a:gd name="T71" fmla="*/ 130 h 799"/>
                <a:gd name="T72" fmla="*/ 165 w 807"/>
                <a:gd name="T73" fmla="*/ 70 h 799"/>
                <a:gd name="T74" fmla="*/ 246 w 807"/>
                <a:gd name="T75" fmla="*/ 24 h 799"/>
                <a:gd name="T76" fmla="*/ 309 w 807"/>
                <a:gd name="T77" fmla="*/ 1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7" h="799">
                  <a:moveTo>
                    <a:pt x="321" y="99"/>
                  </a:moveTo>
                  <a:lnTo>
                    <a:pt x="282" y="116"/>
                  </a:lnTo>
                  <a:lnTo>
                    <a:pt x="247" y="135"/>
                  </a:lnTo>
                  <a:lnTo>
                    <a:pt x="214" y="159"/>
                  </a:lnTo>
                  <a:lnTo>
                    <a:pt x="185" y="184"/>
                  </a:lnTo>
                  <a:lnTo>
                    <a:pt x="159" y="214"/>
                  </a:lnTo>
                  <a:lnTo>
                    <a:pt x="136" y="245"/>
                  </a:lnTo>
                  <a:lnTo>
                    <a:pt x="117" y="282"/>
                  </a:lnTo>
                  <a:lnTo>
                    <a:pt x="101" y="321"/>
                  </a:lnTo>
                  <a:lnTo>
                    <a:pt x="156" y="392"/>
                  </a:lnTo>
                  <a:lnTo>
                    <a:pt x="215" y="460"/>
                  </a:lnTo>
                  <a:lnTo>
                    <a:pt x="278" y="525"/>
                  </a:lnTo>
                  <a:lnTo>
                    <a:pt x="344" y="587"/>
                  </a:lnTo>
                  <a:lnTo>
                    <a:pt x="413" y="646"/>
                  </a:lnTo>
                  <a:lnTo>
                    <a:pt x="486" y="701"/>
                  </a:lnTo>
                  <a:lnTo>
                    <a:pt x="524" y="685"/>
                  </a:lnTo>
                  <a:lnTo>
                    <a:pt x="560" y="665"/>
                  </a:lnTo>
                  <a:lnTo>
                    <a:pt x="592" y="643"/>
                  </a:lnTo>
                  <a:lnTo>
                    <a:pt x="621" y="617"/>
                  </a:lnTo>
                  <a:lnTo>
                    <a:pt x="647" y="588"/>
                  </a:lnTo>
                  <a:lnTo>
                    <a:pt x="670" y="556"/>
                  </a:lnTo>
                  <a:lnTo>
                    <a:pt x="689" y="520"/>
                  </a:lnTo>
                  <a:lnTo>
                    <a:pt x="706" y="480"/>
                  </a:lnTo>
                  <a:lnTo>
                    <a:pt x="651" y="409"/>
                  </a:lnTo>
                  <a:lnTo>
                    <a:pt x="592" y="340"/>
                  </a:lnTo>
                  <a:lnTo>
                    <a:pt x="529" y="275"/>
                  </a:lnTo>
                  <a:lnTo>
                    <a:pt x="463" y="213"/>
                  </a:lnTo>
                  <a:lnTo>
                    <a:pt x="394" y="155"/>
                  </a:lnTo>
                  <a:lnTo>
                    <a:pt x="321" y="99"/>
                  </a:lnTo>
                  <a:close/>
                  <a:moveTo>
                    <a:pt x="327" y="0"/>
                  </a:moveTo>
                  <a:lnTo>
                    <a:pt x="346" y="3"/>
                  </a:lnTo>
                  <a:lnTo>
                    <a:pt x="363" y="10"/>
                  </a:lnTo>
                  <a:lnTo>
                    <a:pt x="380" y="19"/>
                  </a:lnTo>
                  <a:lnTo>
                    <a:pt x="457" y="77"/>
                  </a:lnTo>
                  <a:lnTo>
                    <a:pt x="530" y="139"/>
                  </a:lnTo>
                  <a:lnTo>
                    <a:pt x="601" y="205"/>
                  </a:lnTo>
                  <a:lnTo>
                    <a:pt x="668" y="274"/>
                  </a:lnTo>
                  <a:lnTo>
                    <a:pt x="731" y="348"/>
                  </a:lnTo>
                  <a:lnTo>
                    <a:pt x="789" y="423"/>
                  </a:lnTo>
                  <a:lnTo>
                    <a:pt x="799" y="441"/>
                  </a:lnTo>
                  <a:lnTo>
                    <a:pt x="805" y="460"/>
                  </a:lnTo>
                  <a:lnTo>
                    <a:pt x="807" y="480"/>
                  </a:lnTo>
                  <a:lnTo>
                    <a:pt x="806" y="496"/>
                  </a:lnTo>
                  <a:lnTo>
                    <a:pt x="802" y="512"/>
                  </a:lnTo>
                  <a:lnTo>
                    <a:pt x="783" y="556"/>
                  </a:lnTo>
                  <a:lnTo>
                    <a:pt x="762" y="598"/>
                  </a:lnTo>
                  <a:lnTo>
                    <a:pt x="737" y="636"/>
                  </a:lnTo>
                  <a:lnTo>
                    <a:pt x="709" y="670"/>
                  </a:lnTo>
                  <a:lnTo>
                    <a:pt x="677" y="702"/>
                  </a:lnTo>
                  <a:lnTo>
                    <a:pt x="642" y="731"/>
                  </a:lnTo>
                  <a:lnTo>
                    <a:pt x="603" y="755"/>
                  </a:lnTo>
                  <a:lnTo>
                    <a:pt x="561" y="776"/>
                  </a:lnTo>
                  <a:lnTo>
                    <a:pt x="516" y="794"/>
                  </a:lnTo>
                  <a:lnTo>
                    <a:pt x="493" y="799"/>
                  </a:lnTo>
                  <a:lnTo>
                    <a:pt x="470" y="799"/>
                  </a:lnTo>
                  <a:lnTo>
                    <a:pt x="448" y="793"/>
                  </a:lnTo>
                  <a:lnTo>
                    <a:pt x="427" y="782"/>
                  </a:lnTo>
                  <a:lnTo>
                    <a:pt x="350" y="723"/>
                  </a:lnTo>
                  <a:lnTo>
                    <a:pt x="277" y="661"/>
                  </a:lnTo>
                  <a:lnTo>
                    <a:pt x="207" y="596"/>
                  </a:lnTo>
                  <a:lnTo>
                    <a:pt x="139" y="526"/>
                  </a:lnTo>
                  <a:lnTo>
                    <a:pt x="78" y="453"/>
                  </a:lnTo>
                  <a:lnTo>
                    <a:pt x="19" y="376"/>
                  </a:lnTo>
                  <a:lnTo>
                    <a:pt x="8" y="359"/>
                  </a:lnTo>
                  <a:lnTo>
                    <a:pt x="2" y="340"/>
                  </a:lnTo>
                  <a:lnTo>
                    <a:pt x="0" y="321"/>
                  </a:lnTo>
                  <a:lnTo>
                    <a:pt x="1" y="305"/>
                  </a:lnTo>
                  <a:lnTo>
                    <a:pt x="5" y="288"/>
                  </a:lnTo>
                  <a:lnTo>
                    <a:pt x="24" y="243"/>
                  </a:lnTo>
                  <a:lnTo>
                    <a:pt x="46" y="203"/>
                  </a:lnTo>
                  <a:lnTo>
                    <a:pt x="70" y="165"/>
                  </a:lnTo>
                  <a:lnTo>
                    <a:pt x="98" y="130"/>
                  </a:lnTo>
                  <a:lnTo>
                    <a:pt x="130" y="98"/>
                  </a:lnTo>
                  <a:lnTo>
                    <a:pt x="165" y="70"/>
                  </a:lnTo>
                  <a:lnTo>
                    <a:pt x="203" y="45"/>
                  </a:lnTo>
                  <a:lnTo>
                    <a:pt x="246" y="24"/>
                  </a:lnTo>
                  <a:lnTo>
                    <a:pt x="290" y="6"/>
                  </a:lnTo>
                  <a:lnTo>
                    <a:pt x="309" y="1"/>
                  </a:lnTo>
                  <a:lnTo>
                    <a:pt x="327" y="0"/>
                  </a:lnTo>
                  <a:close/>
                </a:path>
              </a:pathLst>
            </a:custGeom>
            <a:grpFill/>
            <a:ln w="0">
              <a:noFill/>
              <a:prstDash val="solid"/>
              <a:round/>
            </a:ln>
          </p:spPr>
          <p:txBody>
            <a:bodyPr vert="horz" wrap="square" lIns="45715" tIns="22858" rIns="45715" bIns="22858" numCol="1" anchor="t" anchorCtr="0" compatLnSpc="1"/>
            <a:lstStyle/>
            <a:p>
              <a:pPr algn="r"/>
              <a:endParaRPr lang="es-SV" sz="900"/>
            </a:p>
          </p:txBody>
        </p:sp>
      </p:grpSp>
      <p:sp>
        <p:nvSpPr>
          <p:cNvPr id="61" name="Textbox 1"/>
          <p:cNvSpPr/>
          <p:nvPr/>
        </p:nvSpPr>
        <p:spPr>
          <a:xfrm>
            <a:off x="3201535" y="1877877"/>
            <a:ext cx="2100610" cy="383636"/>
          </a:xfrm>
          <a:prstGeom prst="rect">
            <a:avLst/>
          </a:prstGeom>
        </p:spPr>
        <p:txBody>
          <a:bodyPr wrap="square" lIns="120846" tIns="60423" rIns="120846" bIns="60423">
            <a:spAutoFit/>
          </a:bodyPr>
          <a:lstStyle/>
          <a:p>
            <a:r>
              <a:rPr lang="zh-CN" altLang="en-US" sz="1700" b="1" kern="1000" dirty="0">
                <a:latin typeface="微软雅黑" panose="020B0503020204020204" pitchFamily="34" charset="-122"/>
                <a:ea typeface="微软雅黑" panose="020B0503020204020204" pitchFamily="34" charset="-122"/>
                <a:cs typeface="Open Sans Condensed" panose="020B0604020202020204" charset="0"/>
              </a:rPr>
              <a:t>口头表扬</a:t>
            </a:r>
            <a:endParaRPr lang="en-US" sz="1700" b="1" dirty="0">
              <a:latin typeface="微软雅黑" panose="020B0503020204020204" pitchFamily="34" charset="-122"/>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 presetClass="entr" presetSubtype="4" decel="10000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2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40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60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80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ppt_x"/>
                                          </p:val>
                                        </p:tav>
                                        <p:tav tm="100000">
                                          <p:val>
                                            <p:strVal val="#ppt_x"/>
                                          </p:val>
                                        </p:tav>
                                      </p:tavLst>
                                    </p:anim>
                                    <p:anim calcmode="lin" valueType="num">
                                      <p:cBhvr additive="base">
                                        <p:cTn id="36" dur="500" fill="hold"/>
                                        <p:tgtEl>
                                          <p:spTgt spid="27"/>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100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ppt_x"/>
                                          </p:val>
                                        </p:tav>
                                        <p:tav tm="100000">
                                          <p:val>
                                            <p:strVal val="#ppt_x"/>
                                          </p:val>
                                        </p:tav>
                                      </p:tavLst>
                                    </p:anim>
                                    <p:anim calcmode="lin" valueType="num">
                                      <p:cBhvr additive="base">
                                        <p:cTn id="40" dur="500" fill="hold"/>
                                        <p:tgtEl>
                                          <p:spTgt spid="30"/>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120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ppt_x"/>
                                          </p:val>
                                        </p:tav>
                                        <p:tav tm="100000">
                                          <p:val>
                                            <p:strVal val="#ppt_x"/>
                                          </p:val>
                                        </p:tav>
                                      </p:tavLst>
                                    </p:anim>
                                    <p:anim calcmode="lin" valueType="num">
                                      <p:cBhvr additive="base">
                                        <p:cTn id="44" dur="500" fill="hold"/>
                                        <p:tgtEl>
                                          <p:spTgt spid="33"/>
                                        </p:tgtEl>
                                        <p:attrNameLst>
                                          <p:attrName>ppt_y</p:attrName>
                                        </p:attrNameLst>
                                      </p:cBhvr>
                                      <p:tavLst>
                                        <p:tav tm="0">
                                          <p:val>
                                            <p:strVal val="1+#ppt_h/2"/>
                                          </p:val>
                                        </p:tav>
                                        <p:tav tm="100000">
                                          <p:val>
                                            <p:strVal val="#ppt_y"/>
                                          </p:val>
                                        </p:tav>
                                      </p:tavLst>
                                    </p:anim>
                                  </p:childTnLst>
                                </p:cTn>
                              </p:par>
                            </p:childTnLst>
                          </p:cTn>
                        </p:par>
                        <p:par>
                          <p:cTn id="45" fill="hold">
                            <p:stCondLst>
                              <p:cond delay="2000"/>
                            </p:stCondLst>
                            <p:childTnLst>
                              <p:par>
                                <p:cTn id="46" presetID="22" presetClass="entr" presetSubtype="2"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right)">
                                      <p:cBhvr>
                                        <p:cTn id="48" dur="500"/>
                                        <p:tgtEl>
                                          <p:spTgt spid="14"/>
                                        </p:tgtEl>
                                      </p:cBhvr>
                                    </p:animEffect>
                                  </p:childTnLst>
                                </p:cTn>
                              </p:par>
                            </p:childTnLst>
                          </p:cTn>
                        </p:par>
                        <p:par>
                          <p:cTn id="49" fill="hold">
                            <p:stCondLst>
                              <p:cond delay="2500"/>
                            </p:stCondLst>
                            <p:childTnLst>
                              <p:par>
                                <p:cTn id="50" presetID="10" presetClass="entr" presetSubtype="0" fill="hold" nodeType="after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500"/>
                                        <p:tgtEl>
                                          <p:spTgt spid="4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500"/>
                                        <p:tgtEl>
                                          <p:spTgt spid="51"/>
                                        </p:tgtEl>
                                      </p:cBhvr>
                                    </p:animEffect>
                                  </p:childTnLst>
                                </p:cTn>
                              </p:par>
                            </p:childTnLst>
                          </p:cTn>
                        </p:par>
                        <p:par>
                          <p:cTn id="56" fill="hold">
                            <p:stCondLst>
                              <p:cond delay="3000"/>
                            </p:stCondLst>
                            <p:childTnLst>
                              <p:par>
                                <p:cTn id="57" presetID="22" presetClass="entr" presetSubtype="8"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left)">
                                      <p:cBhvr>
                                        <p:cTn id="59" dur="500"/>
                                        <p:tgtEl>
                                          <p:spTgt spid="13"/>
                                        </p:tgtEl>
                                      </p:cBhvr>
                                    </p:animEffect>
                                  </p:childTnLst>
                                </p:cTn>
                              </p:par>
                            </p:childTnLst>
                          </p:cTn>
                        </p:par>
                        <p:par>
                          <p:cTn id="60" fill="hold">
                            <p:stCondLst>
                              <p:cond delay="3500"/>
                            </p:stCondLst>
                            <p:childTnLst>
                              <p:par>
                                <p:cTn id="61" presetID="10" presetClass="entr" presetSubtype="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500"/>
                                        <p:tgtEl>
                                          <p:spTgt spid="3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fade">
                                      <p:cBhvr>
                                        <p:cTn id="66" dur="500"/>
                                        <p:tgtEl>
                                          <p:spTgt spid="52"/>
                                        </p:tgtEl>
                                      </p:cBhvr>
                                    </p:animEffect>
                                  </p:childTnLst>
                                </p:cTn>
                              </p:par>
                            </p:childTnLst>
                          </p:cTn>
                        </p:par>
                        <p:par>
                          <p:cTn id="67" fill="hold">
                            <p:stCondLst>
                              <p:cond delay="4000"/>
                            </p:stCondLst>
                            <p:childTnLst>
                              <p:par>
                                <p:cTn id="68" presetID="22" presetClass="entr" presetSubtype="2" fill="hold" grpId="0" nodeType="after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ipe(right)">
                                      <p:cBhvr>
                                        <p:cTn id="70" dur="500"/>
                                        <p:tgtEl>
                                          <p:spTgt spid="12"/>
                                        </p:tgtEl>
                                      </p:cBhvr>
                                    </p:animEffect>
                                  </p:childTnLst>
                                </p:cTn>
                              </p:par>
                            </p:childTnLst>
                          </p:cTn>
                        </p:par>
                        <p:par>
                          <p:cTn id="71" fill="hold">
                            <p:stCondLst>
                              <p:cond delay="4500"/>
                            </p:stCondLst>
                            <p:childTnLst>
                              <p:par>
                                <p:cTn id="72" presetID="10" presetClass="entr" presetSubtype="0" fill="hold" nodeType="after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fade">
                                      <p:cBhvr>
                                        <p:cTn id="74" dur="500"/>
                                        <p:tgtEl>
                                          <p:spTgt spid="3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fade">
                                      <p:cBhvr>
                                        <p:cTn id="77" dur="500"/>
                                        <p:tgtEl>
                                          <p:spTgt spid="53"/>
                                        </p:tgtEl>
                                      </p:cBhvr>
                                    </p:animEffect>
                                  </p:childTnLst>
                                </p:cTn>
                              </p:par>
                            </p:childTnLst>
                          </p:cTn>
                        </p:par>
                        <p:par>
                          <p:cTn id="78" fill="hold">
                            <p:stCondLst>
                              <p:cond delay="5000"/>
                            </p:stCondLst>
                            <p:childTnLst>
                              <p:par>
                                <p:cTn id="79" presetID="22" presetClass="entr" presetSubtype="8" fill="hold" grpId="0" nodeType="after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wipe(left)">
                                      <p:cBhvr>
                                        <p:cTn id="81" dur="500"/>
                                        <p:tgtEl>
                                          <p:spTgt spid="10"/>
                                        </p:tgtEl>
                                      </p:cBhvr>
                                    </p:animEffect>
                                  </p:childTnLst>
                                </p:cTn>
                              </p:par>
                            </p:childTnLst>
                          </p:cTn>
                        </p:par>
                        <p:par>
                          <p:cTn id="82" fill="hold">
                            <p:stCondLst>
                              <p:cond delay="5500"/>
                            </p:stCondLst>
                            <p:childTnLst>
                              <p:par>
                                <p:cTn id="83" presetID="10" presetClass="entr" presetSubtype="0" fill="hold" nodeType="after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fade">
                                      <p:cBhvr>
                                        <p:cTn id="85" dur="500"/>
                                        <p:tgtEl>
                                          <p:spTgt spid="4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4"/>
                                        </p:tgtEl>
                                        <p:attrNameLst>
                                          <p:attrName>style.visibility</p:attrName>
                                        </p:attrNameLst>
                                      </p:cBhvr>
                                      <p:to>
                                        <p:strVal val="visible"/>
                                      </p:to>
                                    </p:set>
                                    <p:animEffect transition="in" filter="fade">
                                      <p:cBhvr>
                                        <p:cTn id="88" dur="500"/>
                                        <p:tgtEl>
                                          <p:spTgt spid="54"/>
                                        </p:tgtEl>
                                      </p:cBhvr>
                                    </p:animEffect>
                                  </p:childTnLst>
                                </p:cTn>
                              </p:par>
                            </p:childTnLst>
                          </p:cTn>
                        </p:par>
                        <p:par>
                          <p:cTn id="89" fill="hold">
                            <p:stCondLst>
                              <p:cond delay="6000"/>
                            </p:stCondLst>
                            <p:childTnLst>
                              <p:par>
                                <p:cTn id="90" presetID="22" presetClass="entr" presetSubtype="2" fill="hold" grpId="0" nodeType="afterEffect">
                                  <p:stCondLst>
                                    <p:cond delay="0"/>
                                  </p:stCondLst>
                                  <p:childTnLst>
                                    <p:set>
                                      <p:cBhvr>
                                        <p:cTn id="91" dur="1" fill="hold">
                                          <p:stCondLst>
                                            <p:cond delay="0"/>
                                          </p:stCondLst>
                                        </p:cTn>
                                        <p:tgtEl>
                                          <p:spTgt spid="11"/>
                                        </p:tgtEl>
                                        <p:attrNameLst>
                                          <p:attrName>style.visibility</p:attrName>
                                        </p:attrNameLst>
                                      </p:cBhvr>
                                      <p:to>
                                        <p:strVal val="visible"/>
                                      </p:to>
                                    </p:set>
                                    <p:animEffect transition="in" filter="wipe(right)">
                                      <p:cBhvr>
                                        <p:cTn id="92" dur="500"/>
                                        <p:tgtEl>
                                          <p:spTgt spid="11"/>
                                        </p:tgtEl>
                                      </p:cBhvr>
                                    </p:animEffect>
                                  </p:childTnLst>
                                </p:cTn>
                              </p:par>
                            </p:childTnLst>
                          </p:cTn>
                        </p:par>
                        <p:par>
                          <p:cTn id="93" fill="hold">
                            <p:stCondLst>
                              <p:cond delay="6500"/>
                            </p:stCondLst>
                            <p:childTnLst>
                              <p:par>
                                <p:cTn id="94" presetID="10" presetClass="entr" presetSubtype="0" fill="hold" nodeType="afterEffect">
                                  <p:stCondLst>
                                    <p:cond delay="0"/>
                                  </p:stCondLst>
                                  <p:childTnLst>
                                    <p:set>
                                      <p:cBhvr>
                                        <p:cTn id="95" dur="1" fill="hold">
                                          <p:stCondLst>
                                            <p:cond delay="0"/>
                                          </p:stCondLst>
                                        </p:cTn>
                                        <p:tgtEl>
                                          <p:spTgt spid="43"/>
                                        </p:tgtEl>
                                        <p:attrNameLst>
                                          <p:attrName>style.visibility</p:attrName>
                                        </p:attrNameLst>
                                      </p:cBhvr>
                                      <p:to>
                                        <p:strVal val="visible"/>
                                      </p:to>
                                    </p:set>
                                    <p:animEffect transition="in" filter="fade">
                                      <p:cBhvr>
                                        <p:cTn id="96" dur="500"/>
                                        <p:tgtEl>
                                          <p:spTgt spid="43"/>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55"/>
                                        </p:tgtEl>
                                        <p:attrNameLst>
                                          <p:attrName>style.visibility</p:attrName>
                                        </p:attrNameLst>
                                      </p:cBhvr>
                                      <p:to>
                                        <p:strVal val="visible"/>
                                      </p:to>
                                    </p:set>
                                    <p:animEffect transition="in" filter="fade">
                                      <p:cBhvr>
                                        <p:cTn id="99" dur="500"/>
                                        <p:tgtEl>
                                          <p:spTgt spid="55"/>
                                        </p:tgtEl>
                                      </p:cBhvr>
                                    </p:animEffect>
                                  </p:childTnLst>
                                </p:cTn>
                              </p:par>
                            </p:childTnLst>
                          </p:cTn>
                        </p:par>
                        <p:par>
                          <p:cTn id="100" fill="hold">
                            <p:stCondLst>
                              <p:cond delay="7000"/>
                            </p:stCondLst>
                            <p:childTnLst>
                              <p:par>
                                <p:cTn id="101" presetID="22" presetClass="entr" presetSubtype="8" fill="hold" grpId="0" nodeType="afterEffect">
                                  <p:stCondLst>
                                    <p:cond delay="0"/>
                                  </p:stCondLst>
                                  <p:childTnLst>
                                    <p:set>
                                      <p:cBhvr>
                                        <p:cTn id="102" dur="1" fill="hold">
                                          <p:stCondLst>
                                            <p:cond delay="0"/>
                                          </p:stCondLst>
                                        </p:cTn>
                                        <p:tgtEl>
                                          <p:spTgt spid="9"/>
                                        </p:tgtEl>
                                        <p:attrNameLst>
                                          <p:attrName>style.visibility</p:attrName>
                                        </p:attrNameLst>
                                      </p:cBhvr>
                                      <p:to>
                                        <p:strVal val="visible"/>
                                      </p:to>
                                    </p:set>
                                    <p:animEffect transition="in" filter="wipe(left)">
                                      <p:cBhvr>
                                        <p:cTn id="103" dur="500"/>
                                        <p:tgtEl>
                                          <p:spTgt spid="9"/>
                                        </p:tgtEl>
                                      </p:cBhvr>
                                    </p:animEffect>
                                  </p:childTnLst>
                                </p:cTn>
                              </p:par>
                            </p:childTnLst>
                          </p:cTn>
                        </p:par>
                        <p:par>
                          <p:cTn id="104" fill="hold">
                            <p:stCondLst>
                              <p:cond delay="7500"/>
                            </p:stCondLst>
                            <p:childTnLst>
                              <p:par>
                                <p:cTn id="105" presetID="10" presetClass="entr" presetSubtype="0" fill="hold" grpId="0" nodeType="after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500"/>
                                        <p:tgtEl>
                                          <p:spTgt spid="50"/>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fade">
                                      <p:cBhvr>
                                        <p:cTn id="110" dur="500"/>
                                        <p:tgtEl>
                                          <p:spTgt spid="56"/>
                                        </p:tgtEl>
                                      </p:cBhvr>
                                    </p:animEffect>
                                  </p:childTnLst>
                                </p:cTn>
                              </p:par>
                            </p:childTnLst>
                          </p:cTn>
                        </p:par>
                        <p:par>
                          <p:cTn id="111" fill="hold">
                            <p:stCondLst>
                              <p:cond delay="8000"/>
                            </p:stCondLst>
                            <p:childTnLst>
                              <p:par>
                                <p:cTn id="112" presetID="22" presetClass="entr" presetSubtype="2" fill="hold" grpId="0" nodeType="afterEffect">
                                  <p:stCondLst>
                                    <p:cond delay="0"/>
                                  </p:stCondLst>
                                  <p:childTnLst>
                                    <p:set>
                                      <p:cBhvr>
                                        <p:cTn id="113" dur="1" fill="hold">
                                          <p:stCondLst>
                                            <p:cond delay="0"/>
                                          </p:stCondLst>
                                        </p:cTn>
                                        <p:tgtEl>
                                          <p:spTgt spid="8"/>
                                        </p:tgtEl>
                                        <p:attrNameLst>
                                          <p:attrName>style.visibility</p:attrName>
                                        </p:attrNameLst>
                                      </p:cBhvr>
                                      <p:to>
                                        <p:strVal val="visible"/>
                                      </p:to>
                                    </p:set>
                                    <p:animEffect transition="in" filter="wipe(right)">
                                      <p:cBhvr>
                                        <p:cTn id="114" dur="500"/>
                                        <p:tgtEl>
                                          <p:spTgt spid="8"/>
                                        </p:tgtEl>
                                      </p:cBhvr>
                                    </p:animEffect>
                                  </p:childTnLst>
                                </p:cTn>
                              </p:par>
                            </p:childTnLst>
                          </p:cTn>
                        </p:par>
                        <p:par>
                          <p:cTn id="115" fill="hold">
                            <p:stCondLst>
                              <p:cond delay="8500"/>
                            </p:stCondLst>
                            <p:childTnLst>
                              <p:par>
                                <p:cTn id="116" presetID="10" presetClass="entr" presetSubtype="0" fill="hold" nodeType="afterEffect">
                                  <p:stCondLst>
                                    <p:cond delay="0"/>
                                  </p:stCondLst>
                                  <p:childTnLst>
                                    <p:set>
                                      <p:cBhvr>
                                        <p:cTn id="117" dur="1" fill="hold">
                                          <p:stCondLst>
                                            <p:cond delay="0"/>
                                          </p:stCondLst>
                                        </p:cTn>
                                        <p:tgtEl>
                                          <p:spTgt spid="58"/>
                                        </p:tgtEl>
                                        <p:attrNameLst>
                                          <p:attrName>style.visibility</p:attrName>
                                        </p:attrNameLst>
                                      </p:cBhvr>
                                      <p:to>
                                        <p:strVal val="visible"/>
                                      </p:to>
                                    </p:set>
                                    <p:animEffect transition="in" filter="fade">
                                      <p:cBhvr>
                                        <p:cTn id="118" dur="500"/>
                                        <p:tgtEl>
                                          <p:spTgt spid="58"/>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61"/>
                                        </p:tgtEl>
                                        <p:attrNameLst>
                                          <p:attrName>style.visibility</p:attrName>
                                        </p:attrNameLst>
                                      </p:cBhvr>
                                      <p:to>
                                        <p:strVal val="visible"/>
                                      </p:to>
                                    </p:set>
                                    <p:animEffect transition="in" filter="fade">
                                      <p:cBhvr>
                                        <p:cTn id="121" dur="500"/>
                                        <p:tgtEl>
                                          <p:spTgt spid="61"/>
                                        </p:tgtEl>
                                      </p:cBhvr>
                                    </p:animEffect>
                                  </p:childTnLst>
                                </p:cTn>
                              </p:par>
                            </p:childTnLst>
                          </p:cTn>
                        </p:par>
                        <p:par>
                          <p:cTn id="122" fill="hold">
                            <p:stCondLst>
                              <p:cond delay="9000"/>
                            </p:stCondLst>
                            <p:childTnLst>
                              <p:par>
                                <p:cTn id="123" presetID="22" presetClass="entr" presetSubtype="8" fill="hold" grpId="0" nodeType="afterEffect">
                                  <p:stCondLst>
                                    <p:cond delay="0"/>
                                  </p:stCondLst>
                                  <p:childTnLst>
                                    <p:set>
                                      <p:cBhvr>
                                        <p:cTn id="124" dur="1" fill="hold">
                                          <p:stCondLst>
                                            <p:cond delay="0"/>
                                          </p:stCondLst>
                                        </p:cTn>
                                        <p:tgtEl>
                                          <p:spTgt spid="7"/>
                                        </p:tgtEl>
                                        <p:attrNameLst>
                                          <p:attrName>style.visibility</p:attrName>
                                        </p:attrNameLst>
                                      </p:cBhvr>
                                      <p:to>
                                        <p:strVal val="visible"/>
                                      </p:to>
                                    </p:set>
                                    <p:animEffect transition="in" filter="wipe(left)">
                                      <p:cBhvr>
                                        <p:cTn id="125" dur="500"/>
                                        <p:tgtEl>
                                          <p:spTgt spid="7"/>
                                        </p:tgtEl>
                                      </p:cBhvr>
                                    </p:animEffect>
                                  </p:childTnLst>
                                </p:cTn>
                              </p:par>
                            </p:childTnLst>
                          </p:cTn>
                        </p:par>
                        <p:par>
                          <p:cTn id="126" fill="hold">
                            <p:stCondLst>
                              <p:cond delay="9500"/>
                            </p:stCondLst>
                            <p:childTnLst>
                              <p:par>
                                <p:cTn id="127" presetID="10" presetClass="entr" presetSubtype="0" fill="hold" grpId="0" nodeType="afterEffect">
                                  <p:stCondLst>
                                    <p:cond delay="0"/>
                                  </p:stCondLst>
                                  <p:childTnLst>
                                    <p:set>
                                      <p:cBhvr>
                                        <p:cTn id="128" dur="1" fill="hold">
                                          <p:stCondLst>
                                            <p:cond delay="0"/>
                                          </p:stCondLst>
                                        </p:cTn>
                                        <p:tgtEl>
                                          <p:spTgt spid="57"/>
                                        </p:tgtEl>
                                        <p:attrNameLst>
                                          <p:attrName>style.visibility</p:attrName>
                                        </p:attrNameLst>
                                      </p:cBhvr>
                                      <p:to>
                                        <p:strVal val="visible"/>
                                      </p:to>
                                    </p:set>
                                    <p:animEffect transition="in" filter="fade">
                                      <p:cBhvr>
                                        <p:cTn id="12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57" grpId="0"/>
      <p:bldP spid="7" grpId="0" animBg="1"/>
      <p:bldP spid="8" grpId="0" animBg="1"/>
      <p:bldP spid="9" grpId="0" animBg="1"/>
      <p:bldP spid="10" grpId="0" animBg="1"/>
      <p:bldP spid="11" grpId="0" animBg="1"/>
      <p:bldP spid="12" grpId="0" animBg="1"/>
      <p:bldP spid="13" grpId="0" animBg="1"/>
      <p:bldP spid="14" grpId="0" animBg="1"/>
      <p:bldP spid="39" grpId="0" animBg="1"/>
      <p:bldP spid="50" grpId="0" animBg="1"/>
      <p:bldP spid="51" grpId="0"/>
      <p:bldP spid="52" grpId="0"/>
      <p:bldP spid="53" grpId="0"/>
      <p:bldP spid="54" grpId="0"/>
      <p:bldP spid="55" grpId="0"/>
      <p:bldP spid="56" grpId="0"/>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5322" b="11006"/>
          <a:stretch>
            <a:fillRect/>
          </a:stretch>
        </p:blipFill>
        <p:spPr>
          <a:xfrm>
            <a:off x="-84221" y="0"/>
            <a:ext cx="12281867" cy="6858000"/>
          </a:xfrm>
          <a:prstGeom prst="rect">
            <a:avLst/>
          </a:prstGeom>
        </p:spPr>
      </p:pic>
      <p:sp>
        <p:nvSpPr>
          <p:cNvPr id="2" name="矩形 1"/>
          <p:cNvSpPr/>
          <p:nvPr/>
        </p:nvSpPr>
        <p:spPr>
          <a:xfrm>
            <a:off x="1241539" y="362857"/>
            <a:ext cx="3004457" cy="3468914"/>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63309" y="850972"/>
            <a:ext cx="3048000" cy="2420631"/>
            <a:chOff x="1263309" y="850972"/>
            <a:chExt cx="3048000" cy="2420631"/>
          </a:xfrm>
        </p:grpSpPr>
        <p:sp>
          <p:nvSpPr>
            <p:cNvPr id="4" name="TextBox 3"/>
            <p:cNvSpPr>
              <a:spLocks noChangeArrowheads="1"/>
            </p:cNvSpPr>
            <p:nvPr/>
          </p:nvSpPr>
          <p:spPr bwMode="auto">
            <a:xfrm>
              <a:off x="1372875" y="850972"/>
              <a:ext cx="274178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4000" dirty="0" smtClean="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Broadway BT" charset="0"/>
                </a:rPr>
                <a:t>CONFLICT</a:t>
              </a:r>
              <a:endParaRPr lang="en-US" altLang="zh-CN" sz="40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Broadway BT" charset="0"/>
              </a:endParaRPr>
            </a:p>
          </p:txBody>
        </p:sp>
        <p:sp>
          <p:nvSpPr>
            <p:cNvPr id="5" name="TextBox 4"/>
            <p:cNvSpPr>
              <a:spLocks noChangeArrowheads="1"/>
            </p:cNvSpPr>
            <p:nvPr/>
          </p:nvSpPr>
          <p:spPr bwMode="auto">
            <a:xfrm>
              <a:off x="1263309" y="2409829"/>
              <a:ext cx="30480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5000" b="1" spc="600" dirty="0">
                  <a:solidFill>
                    <a:schemeClr val="bg1"/>
                  </a:solidFill>
                  <a:latin typeface="Broadway BT" charset="0"/>
                  <a:ea typeface="微软雅黑" panose="020B0503020204020204" pitchFamily="34" charset="-122"/>
                  <a:sym typeface="Broadway BT" charset="0"/>
                </a:rPr>
                <a:t>团队冲突</a:t>
              </a:r>
            </a:p>
          </p:txBody>
        </p:sp>
      </p:gr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17246" y="439841"/>
            <a:ext cx="198002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a:t>
            </a:r>
            <a:r>
              <a:rPr lang="zh-CN" altLang="en-US" sz="3500" b="1" dirty="0" smtClean="0">
                <a:solidFill>
                  <a:srgbClr val="0070C0"/>
                </a:solidFill>
                <a:latin typeface="Broadway BT" charset="0"/>
                <a:ea typeface="微软雅黑" panose="020B0503020204020204" pitchFamily="34" charset="-122"/>
                <a:sym typeface="Broadway BT" charset="0"/>
              </a:rPr>
              <a:t>队冲突</a:t>
            </a:r>
            <a:endParaRPr lang="zh-CN" altLang="en-US" sz="3500" b="1" dirty="0">
              <a:solidFill>
                <a:srgbClr val="0070C0"/>
              </a:solidFill>
              <a:latin typeface="Broadway BT" charset="0"/>
              <a:ea typeface="微软雅黑" panose="020B0503020204020204" pitchFamily="34" charset="-122"/>
              <a:sym typeface="Broadway BT" charset="0"/>
            </a:endParaRPr>
          </a:p>
        </p:txBody>
      </p:sp>
      <p:sp>
        <p:nvSpPr>
          <p:cNvPr id="5" name="矩形 4"/>
          <p:cNvSpPr/>
          <p:nvPr/>
        </p:nvSpPr>
        <p:spPr>
          <a:xfrm>
            <a:off x="0" y="561991"/>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30479"/>
            <a:ext cx="2544286" cy="369332"/>
          </a:xfrm>
          <a:prstGeom prst="rect">
            <a:avLst/>
          </a:prstGeom>
        </p:spPr>
        <p:txBody>
          <a:bodyPr wrap="none">
            <a:spAutoFit/>
          </a:bodyPr>
          <a:lstStyle/>
          <a:p>
            <a:r>
              <a:rPr lang="en-US" altLang="zh-CN" spc="300" dirty="0" smtClean="0">
                <a:solidFill>
                  <a:schemeClr val="bg1">
                    <a:lumMod val="65000"/>
                  </a:schemeClr>
                </a:solidFill>
                <a:latin typeface="Arial" panose="020B0604020202020204" pitchFamily="34" charset="0"/>
              </a:rPr>
              <a:t>TEAM CONFLICT</a:t>
            </a:r>
            <a:endParaRPr lang="zh-CN" altLang="en-US" spc="300" dirty="0">
              <a:solidFill>
                <a:schemeClr val="bg1">
                  <a:lumMod val="65000"/>
                </a:schemeClr>
              </a:solidFill>
            </a:endParaRPr>
          </a:p>
        </p:txBody>
      </p:sp>
      <p:sp>
        <p:nvSpPr>
          <p:cNvPr id="57" name="矩形 56"/>
          <p:cNvSpPr/>
          <p:nvPr/>
        </p:nvSpPr>
        <p:spPr>
          <a:xfrm>
            <a:off x="4523538" y="1614200"/>
            <a:ext cx="3493265" cy="707886"/>
          </a:xfrm>
          <a:prstGeom prst="rect">
            <a:avLst/>
          </a:prstGeom>
        </p:spPr>
        <p:txBody>
          <a:bodyPr wrap="none">
            <a:spAutoFit/>
          </a:bodyPr>
          <a:lstStyle/>
          <a:p>
            <a:pPr algn="ctr">
              <a:buFont typeface="Arial" panose="020B0604020202020204" pitchFamily="34" charset="0"/>
            </a:pPr>
            <a:r>
              <a:rPr lang="zh-CN" altLang="en-US" sz="4000" b="1" spc="300" dirty="0">
                <a:latin typeface="Arial" panose="020B0604020202020204" pitchFamily="34" charset="0"/>
                <a:ea typeface="微软雅黑" panose="020B0503020204020204" pitchFamily="34" charset="-122"/>
                <a:sym typeface="Broadway BT" charset="0"/>
              </a:rPr>
              <a:t>团队冲突概述</a:t>
            </a:r>
          </a:p>
        </p:txBody>
      </p:sp>
      <p:grpSp>
        <p:nvGrpSpPr>
          <p:cNvPr id="7" name="Group 7"/>
          <p:cNvGrpSpPr/>
          <p:nvPr/>
        </p:nvGrpSpPr>
        <p:grpSpPr bwMode="auto">
          <a:xfrm>
            <a:off x="1127919" y="2694107"/>
            <a:ext cx="9429378" cy="1515763"/>
            <a:chOff x="15" y="0"/>
            <a:chExt cx="14849" cy="2388"/>
          </a:xfrm>
        </p:grpSpPr>
        <p:cxnSp>
          <p:nvCxnSpPr>
            <p:cNvPr id="8" name="AutoShape 8"/>
            <p:cNvCxnSpPr>
              <a:cxnSpLocks noChangeShapeType="1"/>
            </p:cNvCxnSpPr>
            <p:nvPr/>
          </p:nvCxnSpPr>
          <p:spPr bwMode="auto">
            <a:xfrm>
              <a:off x="3856" y="151"/>
              <a:ext cx="0" cy="1815"/>
            </a:xfrm>
            <a:prstGeom prst="straightConnector1">
              <a:avLst/>
            </a:prstGeom>
            <a:noFill/>
            <a:ln w="38100">
              <a:solidFill>
                <a:schemeClr val="accent1"/>
              </a:solidFill>
              <a:round/>
            </a:ln>
            <a:extLst>
              <a:ext uri="{909E8E84-426E-40DD-AFC4-6F175D3DCCD1}">
                <a14:hiddenFill xmlns:a14="http://schemas.microsoft.com/office/drawing/2010/main">
                  <a:noFill/>
                </a14:hiddenFill>
              </a:ext>
            </a:extLst>
          </p:spPr>
        </p:cxnSp>
        <p:sp>
          <p:nvSpPr>
            <p:cNvPr id="9" name="Text Box 9"/>
            <p:cNvSpPr txBox="1">
              <a:spLocks noChangeArrowheads="1"/>
            </p:cNvSpPr>
            <p:nvPr/>
          </p:nvSpPr>
          <p:spPr bwMode="auto">
            <a:xfrm>
              <a:off x="15" y="710"/>
              <a:ext cx="3773"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ea typeface="微软雅黑" panose="020B0503020204020204" pitchFamily="34" charset="-122"/>
                </a:rPr>
                <a:t>什么是冲突？</a:t>
              </a:r>
            </a:p>
          </p:txBody>
        </p:sp>
        <p:sp>
          <p:nvSpPr>
            <p:cNvPr id="10" name="Text Box 10"/>
            <p:cNvSpPr txBox="1">
              <a:spLocks noChangeArrowheads="1"/>
            </p:cNvSpPr>
            <p:nvPr/>
          </p:nvSpPr>
          <p:spPr bwMode="auto">
            <a:xfrm>
              <a:off x="4718" y="0"/>
              <a:ext cx="5261"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p>
          </p:txBody>
        </p:sp>
        <p:sp>
          <p:nvSpPr>
            <p:cNvPr id="11" name="Text Box 11"/>
            <p:cNvSpPr txBox="1">
              <a:spLocks noChangeArrowheads="1"/>
            </p:cNvSpPr>
            <p:nvPr/>
          </p:nvSpPr>
          <p:spPr bwMode="auto">
            <a:xfrm>
              <a:off x="4071" y="497"/>
              <a:ext cx="10793" cy="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SzPct val="100000"/>
                <a:buFont typeface="Wingdings" panose="05000000000000000000" pitchFamily="2" charset="2"/>
                <a:buNone/>
              </a:pPr>
              <a:r>
                <a:rPr lang="zh-CN" altLang="zh-CN" sz="1600" dirty="0">
                  <a:solidFill>
                    <a:schemeClr val="tx1">
                      <a:lumMod val="75000"/>
                      <a:lumOff val="25000"/>
                    </a:schemeClr>
                  </a:solidFill>
                  <a:ea typeface="微软雅黑" panose="020B0503020204020204" pitchFamily="34" charset="-122"/>
                </a:rPr>
                <a:t>指的是两个或两个以上的团队在目标、利益、认识等方面互不相容或互相排斥，从而产生心理或行为上的矛盾，导致抵触、争执或攻击事件。</a:t>
              </a:r>
            </a:p>
            <a:p>
              <a:pPr eaLnBrk="1" hangingPunct="1">
                <a:lnSpc>
                  <a:spcPct val="150000"/>
                </a:lnSpc>
                <a:buSzPct val="100000"/>
                <a:buFont typeface="Wingdings" panose="05000000000000000000" pitchFamily="2" charset="2"/>
                <a:buNone/>
              </a:pPr>
              <a:endParaRPr lang="zh-CN" altLang="zh-CN" sz="1600" dirty="0">
                <a:solidFill>
                  <a:schemeClr val="tx1">
                    <a:lumMod val="75000"/>
                    <a:lumOff val="25000"/>
                  </a:schemeClr>
                </a:solidFill>
                <a:ea typeface="微软雅黑" panose="020B0503020204020204" pitchFamily="34" charset="-122"/>
              </a:endParaRPr>
            </a:p>
          </p:txBody>
        </p:sp>
      </p:grpSp>
      <p:grpSp>
        <p:nvGrpSpPr>
          <p:cNvPr id="12" name="Group 12"/>
          <p:cNvGrpSpPr/>
          <p:nvPr/>
        </p:nvGrpSpPr>
        <p:grpSpPr bwMode="auto">
          <a:xfrm>
            <a:off x="1128234" y="4854694"/>
            <a:ext cx="9554477" cy="1151633"/>
            <a:chOff x="-97" y="0"/>
            <a:chExt cx="15046" cy="1815"/>
          </a:xfrm>
        </p:grpSpPr>
        <p:sp>
          <p:nvSpPr>
            <p:cNvPr id="13" name="Text Box 13"/>
            <p:cNvSpPr txBox="1">
              <a:spLocks noChangeArrowheads="1"/>
            </p:cNvSpPr>
            <p:nvPr/>
          </p:nvSpPr>
          <p:spPr bwMode="auto">
            <a:xfrm>
              <a:off x="3761" y="67"/>
              <a:ext cx="11188" cy="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600" dirty="0">
                  <a:solidFill>
                    <a:schemeClr val="tx1">
                      <a:lumMod val="75000"/>
                      <a:lumOff val="25000"/>
                    </a:schemeClr>
                  </a:solidFill>
                  <a:ea typeface="微软雅黑" panose="020B0503020204020204" pitchFamily="34" charset="-122"/>
                </a:rPr>
                <a:t>过于融洽、和谐、安宁和合作的组织容易对变革表现出静止、冷漠和迟钝，使组织缺乏生机和活力，因此冲突并不是完全有害的，适当的冲突反而有利于组织的健康发展。</a:t>
              </a:r>
            </a:p>
          </p:txBody>
        </p:sp>
        <p:sp>
          <p:nvSpPr>
            <p:cNvPr id="14" name="Text Box 14"/>
            <p:cNvSpPr txBox="1">
              <a:spLocks noChangeArrowheads="1"/>
            </p:cNvSpPr>
            <p:nvPr/>
          </p:nvSpPr>
          <p:spPr bwMode="auto">
            <a:xfrm>
              <a:off x="-97" y="67"/>
              <a:ext cx="3174" cy="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ea typeface="微软雅黑" panose="020B0503020204020204" pitchFamily="34" charset="-122"/>
                </a:rPr>
                <a:t>冲突完全有害吗？</a:t>
              </a:r>
            </a:p>
          </p:txBody>
        </p:sp>
        <p:cxnSp>
          <p:nvCxnSpPr>
            <p:cNvPr id="15" name="AutoShape 15"/>
            <p:cNvCxnSpPr>
              <a:cxnSpLocks noChangeShapeType="1"/>
            </p:cNvCxnSpPr>
            <p:nvPr/>
          </p:nvCxnSpPr>
          <p:spPr bwMode="auto">
            <a:xfrm>
              <a:off x="3604" y="0"/>
              <a:ext cx="0" cy="1815"/>
            </a:xfrm>
            <a:prstGeom prst="straightConnector1">
              <a:avLst/>
            </a:prstGeom>
            <a:noFill/>
            <a:ln w="38100">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16" name="矩形 15"/>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0">
        <p14:revea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57" grpId="0"/>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17246" y="439842"/>
            <a:ext cx="198002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团队冲突</a:t>
            </a:r>
          </a:p>
        </p:txBody>
      </p:sp>
      <p:sp>
        <p:nvSpPr>
          <p:cNvPr id="5" name="矩形 4"/>
          <p:cNvSpPr/>
          <p:nvPr/>
        </p:nvSpPr>
        <p:spPr>
          <a:xfrm>
            <a:off x="0" y="561992"/>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30480"/>
            <a:ext cx="2544286" cy="369332"/>
          </a:xfrm>
          <a:prstGeom prst="rect">
            <a:avLst/>
          </a:prstGeom>
        </p:spPr>
        <p:txBody>
          <a:bodyPr wrap="none">
            <a:spAutoFit/>
          </a:bodyPr>
          <a:lstStyle/>
          <a:p>
            <a:r>
              <a:rPr lang="en-US" altLang="zh-CN" spc="300" dirty="0">
                <a:solidFill>
                  <a:schemeClr val="bg1">
                    <a:lumMod val="65000"/>
                  </a:schemeClr>
                </a:solidFill>
                <a:latin typeface="Arial" panose="020B0604020202020204" pitchFamily="34" charset="0"/>
              </a:rPr>
              <a:t>TEAM CONFLICT</a:t>
            </a:r>
            <a:endParaRPr lang="zh-CN" altLang="en-US" spc="300" dirty="0">
              <a:solidFill>
                <a:schemeClr val="bg1">
                  <a:lumMod val="65000"/>
                </a:schemeClr>
              </a:solidFill>
            </a:endParaRPr>
          </a:p>
        </p:txBody>
      </p:sp>
      <p:sp>
        <p:nvSpPr>
          <p:cNvPr id="16" name="燕尾形 15"/>
          <p:cNvSpPr/>
          <p:nvPr/>
        </p:nvSpPr>
        <p:spPr>
          <a:xfrm rot="5400000">
            <a:off x="1893351" y="2941327"/>
            <a:ext cx="359946" cy="57591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44CEB9"/>
              </a:solidFill>
            </a:endParaRPr>
          </a:p>
        </p:txBody>
      </p:sp>
      <p:cxnSp>
        <p:nvCxnSpPr>
          <p:cNvPr id="17" name="直接连接符 16"/>
          <p:cNvCxnSpPr/>
          <p:nvPr/>
        </p:nvCxnSpPr>
        <p:spPr>
          <a:xfrm>
            <a:off x="2073324" y="3517241"/>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410235" y="2421391"/>
            <a:ext cx="1313113" cy="43072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资源竞争</a:t>
            </a:r>
            <a:endParaRPr lang="en-US" altLang="zh-CN" sz="2200" b="1" dirty="0">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2397275" y="2836021"/>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20" name="燕尾形 19"/>
          <p:cNvSpPr/>
          <p:nvPr/>
        </p:nvSpPr>
        <p:spPr>
          <a:xfrm rot="5400000">
            <a:off x="1893351" y="4309123"/>
            <a:ext cx="359946" cy="57591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44CEB9"/>
              </a:solidFill>
            </a:endParaRPr>
          </a:p>
        </p:txBody>
      </p:sp>
      <p:cxnSp>
        <p:nvCxnSpPr>
          <p:cNvPr id="21" name="直接连接符 20"/>
          <p:cNvCxnSpPr/>
          <p:nvPr/>
        </p:nvCxnSpPr>
        <p:spPr>
          <a:xfrm>
            <a:off x="2073324" y="4885037"/>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2410234" y="3789187"/>
            <a:ext cx="1594875" cy="43076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相互依赖性</a:t>
            </a:r>
            <a:endParaRPr lang="en-US" altLang="zh-CN" sz="2200" b="1" dirty="0">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2397275" y="4203817"/>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24" name="燕尾形 23"/>
          <p:cNvSpPr/>
          <p:nvPr/>
        </p:nvSpPr>
        <p:spPr>
          <a:xfrm rot="5400000">
            <a:off x="1893351" y="5748908"/>
            <a:ext cx="359946" cy="57591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44CEB9"/>
              </a:solidFill>
            </a:endParaRPr>
          </a:p>
        </p:txBody>
      </p:sp>
      <p:cxnSp>
        <p:nvCxnSpPr>
          <p:cNvPr id="25" name="直接连接符 24"/>
          <p:cNvCxnSpPr/>
          <p:nvPr/>
        </p:nvCxnSpPr>
        <p:spPr>
          <a:xfrm>
            <a:off x="2073324" y="6324822"/>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2410234" y="5228972"/>
            <a:ext cx="1313113" cy="43072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地位斗争</a:t>
            </a:r>
            <a:endParaRPr lang="en-US" altLang="zh-CN" sz="2200" b="1" dirty="0">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2397275" y="5643602"/>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28" name="燕尾形 27"/>
          <p:cNvSpPr/>
          <p:nvPr/>
        </p:nvSpPr>
        <p:spPr>
          <a:xfrm rot="5400000">
            <a:off x="6608647" y="2941327"/>
            <a:ext cx="359946" cy="57591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44CEB9"/>
              </a:solidFill>
            </a:endParaRPr>
          </a:p>
        </p:txBody>
      </p:sp>
      <p:cxnSp>
        <p:nvCxnSpPr>
          <p:cNvPr id="29" name="直接连接符 28"/>
          <p:cNvCxnSpPr/>
          <p:nvPr/>
        </p:nvCxnSpPr>
        <p:spPr>
          <a:xfrm>
            <a:off x="6788620" y="3517241"/>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7125531" y="2421391"/>
            <a:ext cx="1313113" cy="43072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目标冲突</a:t>
            </a:r>
            <a:endParaRPr lang="en-US" altLang="zh-CN" sz="2200" b="1" dirty="0">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7112571" y="2836021"/>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32" name="燕尾形 31"/>
          <p:cNvSpPr/>
          <p:nvPr/>
        </p:nvSpPr>
        <p:spPr>
          <a:xfrm rot="5400000">
            <a:off x="6608647" y="4309123"/>
            <a:ext cx="359946" cy="57591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44CEB9"/>
              </a:solidFill>
            </a:endParaRPr>
          </a:p>
        </p:txBody>
      </p:sp>
      <p:cxnSp>
        <p:nvCxnSpPr>
          <p:cNvPr id="33" name="直接连接符 32"/>
          <p:cNvCxnSpPr/>
          <p:nvPr/>
        </p:nvCxnSpPr>
        <p:spPr>
          <a:xfrm>
            <a:off x="6788620" y="4885037"/>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7125531" y="3789187"/>
            <a:ext cx="1313113" cy="43072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责任模糊</a:t>
            </a:r>
            <a:endParaRPr lang="en-US" altLang="zh-CN" sz="2200" b="1" dirty="0">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7112571" y="4203817"/>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36" name="燕尾形 35"/>
          <p:cNvSpPr/>
          <p:nvPr/>
        </p:nvSpPr>
        <p:spPr>
          <a:xfrm rot="5400000">
            <a:off x="6608647" y="5748908"/>
            <a:ext cx="359946" cy="57591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44CEB9"/>
              </a:solidFill>
            </a:endParaRPr>
          </a:p>
        </p:txBody>
      </p:sp>
      <p:cxnSp>
        <p:nvCxnSpPr>
          <p:cNvPr id="37" name="直接连接符 36"/>
          <p:cNvCxnSpPr/>
          <p:nvPr/>
        </p:nvCxnSpPr>
        <p:spPr>
          <a:xfrm>
            <a:off x="6788620" y="6324822"/>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7125531" y="5228972"/>
            <a:ext cx="1313113" cy="430727"/>
          </a:xfrm>
          <a:prstGeom prst="rect">
            <a:avLst/>
          </a:prstGeom>
        </p:spPr>
        <p:txBody>
          <a:bodyPr wrap="none" lIns="91407" tIns="45704" rIns="91407" bIns="45704">
            <a:spAutoFit/>
          </a:bodyPr>
          <a:lstStyle/>
          <a:p>
            <a:r>
              <a:rPr lang="zh-CN" altLang="en-US" sz="2200" b="1" dirty="0">
                <a:latin typeface="微软雅黑" panose="020B0503020204020204" pitchFamily="34" charset="-122"/>
                <a:ea typeface="微软雅黑" panose="020B0503020204020204" pitchFamily="34" charset="-122"/>
              </a:rPr>
              <a:t>沟通不畅</a:t>
            </a:r>
            <a:endParaRPr lang="en-US" altLang="zh-CN" sz="2200" b="1" dirty="0">
              <a:latin typeface="微软雅黑" panose="020B0503020204020204" pitchFamily="34" charset="-122"/>
              <a:ea typeface="微软雅黑" panose="020B0503020204020204" pitchFamily="34" charset="-122"/>
            </a:endParaRPr>
          </a:p>
        </p:txBody>
      </p:sp>
      <p:sp>
        <p:nvSpPr>
          <p:cNvPr id="39" name="矩形 47"/>
          <p:cNvSpPr>
            <a:spLocks noChangeArrowheads="1"/>
          </p:cNvSpPr>
          <p:nvPr/>
        </p:nvSpPr>
        <p:spPr bwMode="auto">
          <a:xfrm>
            <a:off x="7112571" y="5643602"/>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bg1">
                    <a:lumMod val="65000"/>
                  </a:schemeClr>
                </a:solidFill>
                <a:sym typeface="微软雅黑" panose="020B0503020204020204" pitchFamily="34" charset="-122"/>
              </a:rPr>
              <a:t>在此录入上述图表的综合描述说明，在此录入上述图表的综合描述说明。</a:t>
            </a:r>
          </a:p>
        </p:txBody>
      </p:sp>
      <p:sp>
        <p:nvSpPr>
          <p:cNvPr id="40" name="Text Box 7"/>
          <p:cNvSpPr txBox="1">
            <a:spLocks noChangeArrowheads="1"/>
          </p:cNvSpPr>
          <p:nvPr/>
        </p:nvSpPr>
        <p:spPr bwMode="auto">
          <a:xfrm>
            <a:off x="4256518" y="1600334"/>
            <a:ext cx="38290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spc="300" dirty="0">
                <a:ea typeface="微软雅黑" panose="020B0503020204020204" pitchFamily="34" charset="-122"/>
              </a:rPr>
              <a:t>冲突是如何产生的？</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down)">
                                      <p:cBhvr>
                                        <p:cTn id="19" dur="500"/>
                                        <p:tgtEl>
                                          <p:spTgt spid="40"/>
                                        </p:tgtEl>
                                      </p:cBhvr>
                                    </p:animEffect>
                                  </p:childTnLst>
                                </p:cTn>
                              </p:par>
                            </p:childTnLst>
                          </p:cTn>
                        </p:par>
                        <p:par>
                          <p:cTn id="20" fill="hold">
                            <p:stCondLst>
                              <p:cond delay="2000"/>
                            </p:stCondLst>
                            <p:childTnLst>
                              <p:par>
                                <p:cTn id="21" presetID="47"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500"/>
                                        <p:tgtEl>
                                          <p:spTgt spid="19"/>
                                        </p:tgtEl>
                                      </p:cBhvr>
                                    </p:animEffect>
                                  </p:childTnLst>
                                </p:cTn>
                              </p:par>
                            </p:childTnLst>
                          </p:cTn>
                        </p:par>
                        <p:par>
                          <p:cTn id="37" fill="hold">
                            <p:stCondLst>
                              <p:cond delay="4000"/>
                            </p:stCondLst>
                            <p:childTnLst>
                              <p:par>
                                <p:cTn id="38" presetID="47"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childTnLst>
                          </p:cTn>
                        </p:par>
                        <p:par>
                          <p:cTn id="43" fill="hold">
                            <p:stCondLst>
                              <p:cond delay="5000"/>
                            </p:stCondLst>
                            <p:childTnLst>
                              <p:par>
                                <p:cTn id="44" presetID="22" presetClass="entr" presetSubtype="8" fill="hold"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500"/>
                                        <p:tgtEl>
                                          <p:spTgt spid="21"/>
                                        </p:tgtEl>
                                      </p:cBhvr>
                                    </p:animEffect>
                                  </p:childTnLst>
                                </p:cTn>
                              </p:par>
                            </p:childTnLst>
                          </p:cTn>
                        </p:par>
                        <p:par>
                          <p:cTn id="47" fill="hold">
                            <p:stCondLst>
                              <p:cond delay="5500"/>
                            </p:stCondLst>
                            <p:childTnLst>
                              <p:par>
                                <p:cTn id="48" presetID="22" presetClass="entr" presetSubtype="8"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wipe(left)">
                                      <p:cBhvr>
                                        <p:cTn id="50" dur="500"/>
                                        <p:tgtEl>
                                          <p:spTgt spid="22"/>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left)">
                                      <p:cBhvr>
                                        <p:cTn id="53" dur="500"/>
                                        <p:tgtEl>
                                          <p:spTgt spid="23"/>
                                        </p:tgtEl>
                                      </p:cBhvr>
                                    </p:animEffect>
                                  </p:childTnLst>
                                </p:cTn>
                              </p:par>
                            </p:childTnLst>
                          </p:cTn>
                        </p:par>
                        <p:par>
                          <p:cTn id="54" fill="hold">
                            <p:stCondLst>
                              <p:cond delay="6000"/>
                            </p:stCondLst>
                            <p:childTnLst>
                              <p:par>
                                <p:cTn id="55" presetID="47"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500"/>
                                        <p:tgtEl>
                                          <p:spTgt spid="25"/>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left)">
                                      <p:cBhvr>
                                        <p:cTn id="67" dur="500"/>
                                        <p:tgtEl>
                                          <p:spTgt spid="2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500"/>
                                        <p:tgtEl>
                                          <p:spTgt spid="27"/>
                                        </p:tgtEl>
                                      </p:cBhvr>
                                    </p:animEffect>
                                  </p:childTnLst>
                                </p:cTn>
                              </p:par>
                            </p:childTnLst>
                          </p:cTn>
                        </p:par>
                        <p:par>
                          <p:cTn id="71" fill="hold">
                            <p:stCondLst>
                              <p:cond delay="8000"/>
                            </p:stCondLst>
                            <p:childTnLst>
                              <p:par>
                                <p:cTn id="72" presetID="47" presetClass="entr" presetSubtype="0" fill="hold" grpId="0"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1000"/>
                                        <p:tgtEl>
                                          <p:spTgt spid="28"/>
                                        </p:tgtEl>
                                      </p:cBhvr>
                                    </p:animEffect>
                                    <p:anim calcmode="lin" valueType="num">
                                      <p:cBhvr>
                                        <p:cTn id="75" dur="1000" fill="hold"/>
                                        <p:tgtEl>
                                          <p:spTgt spid="28"/>
                                        </p:tgtEl>
                                        <p:attrNameLst>
                                          <p:attrName>ppt_x</p:attrName>
                                        </p:attrNameLst>
                                      </p:cBhvr>
                                      <p:tavLst>
                                        <p:tav tm="0">
                                          <p:val>
                                            <p:strVal val="#ppt_x"/>
                                          </p:val>
                                        </p:tav>
                                        <p:tav tm="100000">
                                          <p:val>
                                            <p:strVal val="#ppt_x"/>
                                          </p:val>
                                        </p:tav>
                                      </p:tavLst>
                                    </p:anim>
                                    <p:anim calcmode="lin" valueType="num">
                                      <p:cBhvr>
                                        <p:cTn id="76" dur="1000" fill="hold"/>
                                        <p:tgtEl>
                                          <p:spTgt spid="28"/>
                                        </p:tgtEl>
                                        <p:attrNameLst>
                                          <p:attrName>ppt_y</p:attrName>
                                        </p:attrNameLst>
                                      </p:cBhvr>
                                      <p:tavLst>
                                        <p:tav tm="0">
                                          <p:val>
                                            <p:strVal val="#ppt_y-.1"/>
                                          </p:val>
                                        </p:tav>
                                        <p:tav tm="100000">
                                          <p:val>
                                            <p:strVal val="#ppt_y"/>
                                          </p:val>
                                        </p:tav>
                                      </p:tavLst>
                                    </p:anim>
                                  </p:childTnLst>
                                </p:cTn>
                              </p:par>
                            </p:childTnLst>
                          </p:cTn>
                        </p:par>
                        <p:par>
                          <p:cTn id="77" fill="hold">
                            <p:stCondLst>
                              <p:cond delay="9000"/>
                            </p:stCondLst>
                            <p:childTnLst>
                              <p:par>
                                <p:cTn id="78" presetID="22" presetClass="entr" presetSubtype="8" fill="hold" nodeType="after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wipe(left)">
                                      <p:cBhvr>
                                        <p:cTn id="80" dur="500"/>
                                        <p:tgtEl>
                                          <p:spTgt spid="29"/>
                                        </p:tgtEl>
                                      </p:cBhvr>
                                    </p:animEffect>
                                  </p:childTnLst>
                                </p:cTn>
                              </p:par>
                            </p:childTnLst>
                          </p:cTn>
                        </p:par>
                        <p:par>
                          <p:cTn id="81" fill="hold">
                            <p:stCondLst>
                              <p:cond delay="9500"/>
                            </p:stCondLst>
                            <p:childTnLst>
                              <p:par>
                                <p:cTn id="82" presetID="22" presetClass="entr" presetSubtype="8" fill="hold" grpId="0" nodeType="after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left)">
                                      <p:cBhvr>
                                        <p:cTn id="84" dur="500"/>
                                        <p:tgtEl>
                                          <p:spTgt spid="30"/>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wipe(left)">
                                      <p:cBhvr>
                                        <p:cTn id="87" dur="500"/>
                                        <p:tgtEl>
                                          <p:spTgt spid="31"/>
                                        </p:tgtEl>
                                      </p:cBhvr>
                                    </p:animEffect>
                                  </p:childTnLst>
                                </p:cTn>
                              </p:par>
                            </p:childTnLst>
                          </p:cTn>
                        </p:par>
                        <p:par>
                          <p:cTn id="88" fill="hold">
                            <p:stCondLst>
                              <p:cond delay="10000"/>
                            </p:stCondLst>
                            <p:childTnLst>
                              <p:par>
                                <p:cTn id="89" presetID="47" presetClass="entr" presetSubtype="0"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fade">
                                      <p:cBhvr>
                                        <p:cTn id="91" dur="1000"/>
                                        <p:tgtEl>
                                          <p:spTgt spid="32"/>
                                        </p:tgtEl>
                                      </p:cBhvr>
                                    </p:animEffect>
                                    <p:anim calcmode="lin" valueType="num">
                                      <p:cBhvr>
                                        <p:cTn id="92" dur="1000" fill="hold"/>
                                        <p:tgtEl>
                                          <p:spTgt spid="32"/>
                                        </p:tgtEl>
                                        <p:attrNameLst>
                                          <p:attrName>ppt_x</p:attrName>
                                        </p:attrNameLst>
                                      </p:cBhvr>
                                      <p:tavLst>
                                        <p:tav tm="0">
                                          <p:val>
                                            <p:strVal val="#ppt_x"/>
                                          </p:val>
                                        </p:tav>
                                        <p:tav tm="100000">
                                          <p:val>
                                            <p:strVal val="#ppt_x"/>
                                          </p:val>
                                        </p:tav>
                                      </p:tavLst>
                                    </p:anim>
                                    <p:anim calcmode="lin" valueType="num">
                                      <p:cBhvr>
                                        <p:cTn id="93" dur="1000" fill="hold"/>
                                        <p:tgtEl>
                                          <p:spTgt spid="32"/>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2" presetClass="entr" presetSubtype="8" fill="hold" nodeType="after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wipe(left)">
                                      <p:cBhvr>
                                        <p:cTn id="97" dur="500"/>
                                        <p:tgtEl>
                                          <p:spTgt spid="33"/>
                                        </p:tgtEl>
                                      </p:cBhvr>
                                    </p:animEffect>
                                  </p:childTnLst>
                                </p:cTn>
                              </p:par>
                            </p:childTnLst>
                          </p:cTn>
                        </p:par>
                        <p:par>
                          <p:cTn id="98" fill="hold">
                            <p:stCondLst>
                              <p:cond delay="11500"/>
                            </p:stCondLst>
                            <p:childTnLst>
                              <p:par>
                                <p:cTn id="99" presetID="22" presetClass="entr" presetSubtype="8" fill="hold" grpId="0" nodeType="afterEffect">
                                  <p:stCondLst>
                                    <p:cond delay="0"/>
                                  </p:stCondLst>
                                  <p:childTnLst>
                                    <p:set>
                                      <p:cBhvr>
                                        <p:cTn id="100" dur="1" fill="hold">
                                          <p:stCondLst>
                                            <p:cond delay="0"/>
                                          </p:stCondLst>
                                        </p:cTn>
                                        <p:tgtEl>
                                          <p:spTgt spid="34"/>
                                        </p:tgtEl>
                                        <p:attrNameLst>
                                          <p:attrName>style.visibility</p:attrName>
                                        </p:attrNameLst>
                                      </p:cBhvr>
                                      <p:to>
                                        <p:strVal val="visible"/>
                                      </p:to>
                                    </p:set>
                                    <p:animEffect transition="in" filter="wipe(left)">
                                      <p:cBhvr>
                                        <p:cTn id="101" dur="500"/>
                                        <p:tgtEl>
                                          <p:spTgt spid="34"/>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wipe(left)">
                                      <p:cBhvr>
                                        <p:cTn id="104" dur="500"/>
                                        <p:tgtEl>
                                          <p:spTgt spid="35"/>
                                        </p:tgtEl>
                                      </p:cBhvr>
                                    </p:animEffect>
                                  </p:childTnLst>
                                </p:cTn>
                              </p:par>
                            </p:childTnLst>
                          </p:cTn>
                        </p:par>
                        <p:par>
                          <p:cTn id="105" fill="hold">
                            <p:stCondLst>
                              <p:cond delay="12000"/>
                            </p:stCondLst>
                            <p:childTnLst>
                              <p:par>
                                <p:cTn id="106" presetID="47" presetClass="entr" presetSubtype="0" fill="hold" grpId="0" nodeType="afterEffect">
                                  <p:stCondLst>
                                    <p:cond delay="0"/>
                                  </p:stCondLst>
                                  <p:childTnLst>
                                    <p:set>
                                      <p:cBhvr>
                                        <p:cTn id="107" dur="1" fill="hold">
                                          <p:stCondLst>
                                            <p:cond delay="0"/>
                                          </p:stCondLst>
                                        </p:cTn>
                                        <p:tgtEl>
                                          <p:spTgt spid="36"/>
                                        </p:tgtEl>
                                        <p:attrNameLst>
                                          <p:attrName>style.visibility</p:attrName>
                                        </p:attrNameLst>
                                      </p:cBhvr>
                                      <p:to>
                                        <p:strVal val="visible"/>
                                      </p:to>
                                    </p:set>
                                    <p:animEffect transition="in" filter="fade">
                                      <p:cBhvr>
                                        <p:cTn id="108" dur="1000"/>
                                        <p:tgtEl>
                                          <p:spTgt spid="36"/>
                                        </p:tgtEl>
                                      </p:cBhvr>
                                    </p:animEffect>
                                    <p:anim calcmode="lin" valueType="num">
                                      <p:cBhvr>
                                        <p:cTn id="109" dur="1000" fill="hold"/>
                                        <p:tgtEl>
                                          <p:spTgt spid="36"/>
                                        </p:tgtEl>
                                        <p:attrNameLst>
                                          <p:attrName>ppt_x</p:attrName>
                                        </p:attrNameLst>
                                      </p:cBhvr>
                                      <p:tavLst>
                                        <p:tav tm="0">
                                          <p:val>
                                            <p:strVal val="#ppt_x"/>
                                          </p:val>
                                        </p:tav>
                                        <p:tav tm="100000">
                                          <p:val>
                                            <p:strVal val="#ppt_x"/>
                                          </p:val>
                                        </p:tav>
                                      </p:tavLst>
                                    </p:anim>
                                    <p:anim calcmode="lin" valueType="num">
                                      <p:cBhvr>
                                        <p:cTn id="110" dur="1000" fill="hold"/>
                                        <p:tgtEl>
                                          <p:spTgt spid="36"/>
                                        </p:tgtEl>
                                        <p:attrNameLst>
                                          <p:attrName>ppt_y</p:attrName>
                                        </p:attrNameLst>
                                      </p:cBhvr>
                                      <p:tavLst>
                                        <p:tav tm="0">
                                          <p:val>
                                            <p:strVal val="#ppt_y-.1"/>
                                          </p:val>
                                        </p:tav>
                                        <p:tav tm="100000">
                                          <p:val>
                                            <p:strVal val="#ppt_y"/>
                                          </p:val>
                                        </p:tav>
                                      </p:tavLst>
                                    </p:anim>
                                  </p:childTnLst>
                                </p:cTn>
                              </p:par>
                            </p:childTnLst>
                          </p:cTn>
                        </p:par>
                        <p:par>
                          <p:cTn id="111" fill="hold">
                            <p:stCondLst>
                              <p:cond delay="13000"/>
                            </p:stCondLst>
                            <p:childTnLst>
                              <p:par>
                                <p:cTn id="112" presetID="22" presetClass="entr" presetSubtype="8" fill="hold" nodeType="after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wipe(left)">
                                      <p:cBhvr>
                                        <p:cTn id="114" dur="500"/>
                                        <p:tgtEl>
                                          <p:spTgt spid="37"/>
                                        </p:tgtEl>
                                      </p:cBhvr>
                                    </p:animEffect>
                                  </p:childTnLst>
                                </p:cTn>
                              </p:par>
                            </p:childTnLst>
                          </p:cTn>
                        </p:par>
                        <p:par>
                          <p:cTn id="115" fill="hold">
                            <p:stCondLst>
                              <p:cond delay="13500"/>
                            </p:stCondLst>
                            <p:childTnLst>
                              <p:par>
                                <p:cTn id="116" presetID="22" presetClass="entr" presetSubtype="8" fill="hold" grpId="0" nodeType="afterEffect">
                                  <p:stCondLst>
                                    <p:cond delay="0"/>
                                  </p:stCondLst>
                                  <p:childTnLst>
                                    <p:set>
                                      <p:cBhvr>
                                        <p:cTn id="117" dur="1" fill="hold">
                                          <p:stCondLst>
                                            <p:cond delay="0"/>
                                          </p:stCondLst>
                                        </p:cTn>
                                        <p:tgtEl>
                                          <p:spTgt spid="38"/>
                                        </p:tgtEl>
                                        <p:attrNameLst>
                                          <p:attrName>style.visibility</p:attrName>
                                        </p:attrNameLst>
                                      </p:cBhvr>
                                      <p:to>
                                        <p:strVal val="visible"/>
                                      </p:to>
                                    </p:set>
                                    <p:animEffect transition="in" filter="wipe(left)">
                                      <p:cBhvr>
                                        <p:cTn id="118" dur="500"/>
                                        <p:tgtEl>
                                          <p:spTgt spid="38"/>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wipe(left)">
                                      <p:cBhvr>
                                        <p:cTn id="12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16" grpId="0" animBg="1"/>
      <p:bldP spid="18" grpId="0"/>
      <p:bldP spid="19" grpId="0"/>
      <p:bldP spid="20" grpId="0" animBg="1"/>
      <p:bldP spid="22" grpId="0"/>
      <p:bldP spid="23" grpId="0"/>
      <p:bldP spid="24" grpId="0" animBg="1"/>
      <p:bldP spid="26" grpId="0"/>
      <p:bldP spid="27" grpId="0"/>
      <p:bldP spid="28" grpId="0" animBg="1"/>
      <p:bldP spid="30" grpId="0"/>
      <p:bldP spid="31" grpId="0"/>
      <p:bldP spid="32" grpId="0" animBg="1"/>
      <p:bldP spid="34" grpId="0"/>
      <p:bldP spid="35" grpId="0"/>
      <p:bldP spid="36" grpId="0" animBg="1"/>
      <p:bldP spid="38" grpId="0"/>
      <p:bldP spid="39" grpId="0"/>
      <p:bldP spid="4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17246" y="439842"/>
            <a:ext cx="198002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团队冲突</a:t>
            </a:r>
          </a:p>
        </p:txBody>
      </p:sp>
      <p:sp>
        <p:nvSpPr>
          <p:cNvPr id="5" name="矩形 4"/>
          <p:cNvSpPr/>
          <p:nvPr/>
        </p:nvSpPr>
        <p:spPr>
          <a:xfrm>
            <a:off x="0" y="561992"/>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30480"/>
            <a:ext cx="2544286" cy="369332"/>
          </a:xfrm>
          <a:prstGeom prst="rect">
            <a:avLst/>
          </a:prstGeom>
        </p:spPr>
        <p:txBody>
          <a:bodyPr wrap="none">
            <a:spAutoFit/>
          </a:bodyPr>
          <a:lstStyle/>
          <a:p>
            <a:r>
              <a:rPr lang="en-US" altLang="zh-CN" spc="300" dirty="0">
                <a:solidFill>
                  <a:schemeClr val="bg1">
                    <a:lumMod val="65000"/>
                  </a:schemeClr>
                </a:solidFill>
                <a:latin typeface="Arial" panose="020B0604020202020204" pitchFamily="34" charset="0"/>
              </a:rPr>
              <a:t>TEAM CONFLICT</a:t>
            </a:r>
            <a:endParaRPr lang="zh-CN" altLang="en-US" spc="300" dirty="0">
              <a:solidFill>
                <a:schemeClr val="bg1">
                  <a:lumMod val="65000"/>
                </a:schemeClr>
              </a:solidFill>
            </a:endParaRPr>
          </a:p>
        </p:txBody>
      </p:sp>
      <p:sp>
        <p:nvSpPr>
          <p:cNvPr id="2" name="矩形 1"/>
          <p:cNvSpPr/>
          <p:nvPr/>
        </p:nvSpPr>
        <p:spPr>
          <a:xfrm>
            <a:off x="417246" y="1558526"/>
            <a:ext cx="2677336" cy="553998"/>
          </a:xfrm>
          <a:prstGeom prst="rect">
            <a:avLst/>
          </a:prstGeom>
        </p:spPr>
        <p:txBody>
          <a:bodyPr wrap="none">
            <a:spAutoFit/>
          </a:bodyPr>
          <a:lstStyle/>
          <a:p>
            <a:r>
              <a:rPr lang="zh-CN" altLang="en-US" sz="3000" b="1" spc="600" dirty="0">
                <a:solidFill>
                  <a:schemeClr val="tx1">
                    <a:lumMod val="95000"/>
                    <a:lumOff val="5000"/>
                  </a:schemeClr>
                </a:solidFill>
                <a:latin typeface="Broadway BT" charset="0"/>
                <a:ea typeface="微软雅黑" panose="020B0503020204020204" pitchFamily="34" charset="-122"/>
                <a:sym typeface="Broadway BT" charset="0"/>
              </a:rPr>
              <a:t> 冲突的应对</a:t>
            </a:r>
            <a:endParaRPr lang="zh-CN" altLang="en-US" sz="3000" b="1" spc="600" dirty="0">
              <a:solidFill>
                <a:schemeClr val="tx1">
                  <a:lumMod val="95000"/>
                  <a:lumOff val="5000"/>
                </a:schemeClr>
              </a:solidFill>
            </a:endParaRPr>
          </a:p>
        </p:txBody>
      </p:sp>
      <p:pic>
        <p:nvPicPr>
          <p:cNvPr id="41" name="图片 3" descr="www_tuweimei_comComp_9724114_NBYEVSpL1rHWhxE8DjpMvhn7FjH8BdBP.jpg"/>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26204"/>
            <a:ext cx="4057650" cy="304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2" name="Text Box 8"/>
          <p:cNvSpPr txBox="1">
            <a:spLocks noChangeArrowheads="1"/>
          </p:cNvSpPr>
          <p:nvPr/>
        </p:nvSpPr>
        <p:spPr bwMode="auto">
          <a:xfrm>
            <a:off x="6489189" y="2112524"/>
            <a:ext cx="31311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spc="600" dirty="0">
                <a:ea typeface="微软雅黑" panose="020B0503020204020204" pitchFamily="34" charset="-122"/>
              </a:rPr>
              <a:t>交涉与谈判</a:t>
            </a:r>
          </a:p>
        </p:txBody>
      </p:sp>
      <p:sp>
        <p:nvSpPr>
          <p:cNvPr id="43" name="Text Box 9"/>
          <p:cNvSpPr txBox="1">
            <a:spLocks noChangeArrowheads="1"/>
          </p:cNvSpPr>
          <p:nvPr/>
        </p:nvSpPr>
        <p:spPr bwMode="auto">
          <a:xfrm>
            <a:off x="4872038" y="3319236"/>
            <a:ext cx="636542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40000"/>
              </a:lnSpc>
            </a:pPr>
            <a:r>
              <a:rPr lang="zh-CN" altLang="en-US" sz="1600" dirty="0">
                <a:solidFill>
                  <a:schemeClr val="tx1">
                    <a:lumMod val="85000"/>
                    <a:lumOff val="15000"/>
                  </a:schemeClr>
                </a:solidFill>
                <a:ea typeface="微软雅黑" panose="020B0503020204020204" pitchFamily="34" charset="-122"/>
              </a:rPr>
              <a:t>      交涉与谈判是解决问题的较好方法，这是因为：通过交涉，双方都能了解、体谅对方的问题，交涉也是宣泄各自情感的良好渠道。</a:t>
            </a:r>
          </a:p>
          <a:p>
            <a:pPr algn="just" eaLnBrk="1" hangingPunct="1">
              <a:lnSpc>
                <a:spcPct val="140000"/>
              </a:lnSpc>
            </a:pPr>
            <a:r>
              <a:rPr lang="zh-CN" altLang="en-US" sz="1600" dirty="0">
                <a:solidFill>
                  <a:schemeClr val="tx1">
                    <a:lumMod val="85000"/>
                    <a:lumOff val="15000"/>
                  </a:schemeClr>
                </a:solidFill>
                <a:ea typeface="微软雅黑" panose="020B0503020204020204" pitchFamily="34" charset="-122"/>
              </a:rPr>
              <a:t>      具体来讲，要将冲突双方召集到一起，让他们把分歧讲出来，辨明是非，找出分歧的原因，提出办法，最终选择一个双方都能接受的解决方案。</a:t>
            </a:r>
            <a:endParaRPr lang="zh-CN" altLang="en-US" sz="1600" dirty="0">
              <a:solidFill>
                <a:schemeClr val="tx1">
                  <a:lumMod val="85000"/>
                  <a:lumOff val="15000"/>
                </a:schemeClr>
              </a:solidFill>
            </a:endParaRPr>
          </a:p>
        </p:txBody>
      </p:sp>
      <p:sp>
        <p:nvSpPr>
          <p:cNvPr id="44" name="矩形 43"/>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1000"/>
                                        <p:tgtEl>
                                          <p:spTgt spid="41"/>
                                        </p:tgtEl>
                                      </p:cBhvr>
                                    </p:animEffect>
                                    <p:anim calcmode="lin" valueType="num">
                                      <p:cBhvr>
                                        <p:cTn id="24" dur="1000" fill="hold"/>
                                        <p:tgtEl>
                                          <p:spTgt spid="41"/>
                                        </p:tgtEl>
                                        <p:attrNameLst>
                                          <p:attrName>ppt_x</p:attrName>
                                        </p:attrNameLst>
                                      </p:cBhvr>
                                      <p:tavLst>
                                        <p:tav tm="0">
                                          <p:val>
                                            <p:strVal val="#ppt_x"/>
                                          </p:val>
                                        </p:tav>
                                        <p:tav tm="100000">
                                          <p:val>
                                            <p:strVal val="#ppt_x"/>
                                          </p:val>
                                        </p:tav>
                                      </p:tavLst>
                                    </p:anim>
                                    <p:anim calcmode="lin" valueType="num">
                                      <p:cBhvr>
                                        <p:cTn id="25" dur="1000" fill="hold"/>
                                        <p:tgtEl>
                                          <p:spTgt spid="41"/>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6" presetClass="entr" presetSubtype="21"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barn(inVertical)">
                                      <p:cBhvr>
                                        <p:cTn id="29" dur="500"/>
                                        <p:tgtEl>
                                          <p:spTgt spid="42"/>
                                        </p:tgtEl>
                                      </p:cBhvr>
                                    </p:animEffect>
                                  </p:childTnLst>
                                </p:cTn>
                              </p:par>
                            </p:childTnLst>
                          </p:cTn>
                        </p:par>
                        <p:par>
                          <p:cTn id="30" fill="hold">
                            <p:stCondLst>
                              <p:cond delay="3500"/>
                            </p:stCondLst>
                            <p:childTnLst>
                              <p:par>
                                <p:cTn id="31" presetID="22" presetClass="entr" presetSubtype="1"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up)">
                                      <p:cBhvr>
                                        <p:cTn id="33" dur="500"/>
                                        <p:tgtEl>
                                          <p:spTgt spid="43"/>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left)">
                                      <p:cBhvr>
                                        <p:cTn id="3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2" grpId="0"/>
      <p:bldP spid="42" grpId="0"/>
      <p:bldP spid="43" grpId="0"/>
      <p:bldP spid="4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17246" y="439842"/>
            <a:ext cx="198002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团队冲突</a:t>
            </a:r>
          </a:p>
        </p:txBody>
      </p:sp>
      <p:sp>
        <p:nvSpPr>
          <p:cNvPr id="5" name="矩形 4"/>
          <p:cNvSpPr/>
          <p:nvPr/>
        </p:nvSpPr>
        <p:spPr>
          <a:xfrm>
            <a:off x="0" y="561992"/>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30480"/>
            <a:ext cx="2544286" cy="369332"/>
          </a:xfrm>
          <a:prstGeom prst="rect">
            <a:avLst/>
          </a:prstGeom>
        </p:spPr>
        <p:txBody>
          <a:bodyPr wrap="none">
            <a:spAutoFit/>
          </a:bodyPr>
          <a:lstStyle/>
          <a:p>
            <a:r>
              <a:rPr lang="en-US" altLang="zh-CN" spc="300" dirty="0">
                <a:solidFill>
                  <a:schemeClr val="bg1">
                    <a:lumMod val="65000"/>
                  </a:schemeClr>
                </a:solidFill>
                <a:latin typeface="Arial" panose="020B0604020202020204" pitchFamily="34" charset="0"/>
              </a:rPr>
              <a:t>TEAM CONFLICT</a:t>
            </a:r>
            <a:endParaRPr lang="zh-CN" altLang="en-US" spc="300" dirty="0">
              <a:solidFill>
                <a:schemeClr val="bg1">
                  <a:lumMod val="65000"/>
                </a:schemeClr>
              </a:solidFill>
            </a:endParaRPr>
          </a:p>
        </p:txBody>
      </p:sp>
      <p:sp>
        <p:nvSpPr>
          <p:cNvPr id="9" name="Text Box 7"/>
          <p:cNvSpPr txBox="1">
            <a:spLocks noChangeArrowheads="1"/>
          </p:cNvSpPr>
          <p:nvPr/>
        </p:nvSpPr>
        <p:spPr bwMode="auto">
          <a:xfrm>
            <a:off x="1529217" y="2189391"/>
            <a:ext cx="26495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a:solidFill>
                  <a:srgbClr val="0070C0"/>
                </a:solidFill>
                <a:ea typeface="微软雅黑" panose="020B0503020204020204" pitchFamily="34" charset="-122"/>
              </a:rPr>
              <a:t>第三方仲裁</a:t>
            </a:r>
          </a:p>
        </p:txBody>
      </p:sp>
      <p:sp>
        <p:nvSpPr>
          <p:cNvPr id="10" name="Text Box 8"/>
          <p:cNvSpPr txBox="1">
            <a:spLocks noChangeArrowheads="1"/>
          </p:cNvSpPr>
          <p:nvPr/>
        </p:nvSpPr>
        <p:spPr bwMode="auto">
          <a:xfrm>
            <a:off x="515938" y="3464802"/>
            <a:ext cx="4683579" cy="147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40000"/>
              </a:lnSpc>
            </a:pPr>
            <a:r>
              <a:rPr lang="zh-CN" altLang="en-US" sz="1600" spc="300" dirty="0">
                <a:solidFill>
                  <a:schemeClr val="tx1">
                    <a:lumMod val="75000"/>
                    <a:lumOff val="25000"/>
                  </a:schemeClr>
                </a:solidFill>
                <a:ea typeface="微软雅黑" panose="020B0503020204020204" pitchFamily="34" charset="-122"/>
              </a:rPr>
              <a:t>      当团队之间通过交涉与谈判仍无法解决问题时，可以邀请局外的第三者或者较高阶层的主管调停处理，也可以建立联络小组促进冲突双方的交流。</a:t>
            </a:r>
          </a:p>
        </p:txBody>
      </p:sp>
      <p:sp>
        <p:nvSpPr>
          <p:cNvPr id="11" name="Text Box 7"/>
          <p:cNvSpPr txBox="1">
            <a:spLocks noChangeArrowheads="1"/>
          </p:cNvSpPr>
          <p:nvPr/>
        </p:nvSpPr>
        <p:spPr bwMode="auto">
          <a:xfrm>
            <a:off x="7289348" y="2174877"/>
            <a:ext cx="23764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dirty="0">
                <a:solidFill>
                  <a:srgbClr val="0070C0"/>
                </a:solidFill>
                <a:ea typeface="微软雅黑" panose="020B0503020204020204" pitchFamily="34" charset="-122"/>
              </a:rPr>
              <a:t>强    制</a:t>
            </a:r>
          </a:p>
        </p:txBody>
      </p:sp>
      <p:sp>
        <p:nvSpPr>
          <p:cNvPr id="12" name="Text Box 8"/>
          <p:cNvSpPr txBox="1">
            <a:spLocks noChangeArrowheads="1"/>
          </p:cNvSpPr>
          <p:nvPr/>
        </p:nvSpPr>
        <p:spPr bwMode="auto">
          <a:xfrm>
            <a:off x="6272894" y="3435774"/>
            <a:ext cx="481658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40000"/>
              </a:lnSpc>
            </a:pPr>
            <a:r>
              <a:rPr lang="zh-CN" altLang="en-US" sz="1600" spc="300" dirty="0">
                <a:solidFill>
                  <a:schemeClr val="tx1">
                    <a:lumMod val="75000"/>
                    <a:lumOff val="25000"/>
                  </a:schemeClr>
                </a:solidFill>
                <a:ea typeface="微软雅黑" panose="020B0503020204020204" pitchFamily="34" charset="-122"/>
              </a:rPr>
              <a:t>      即借助或利用组织的力量，或是利用领导地位的权力，或是利用来自联合阵线的力量，强制解决冲突。这种解决冲突的方法往往只需要花费很少的时间就可以解决长期积累的矛盾。</a:t>
            </a:r>
          </a:p>
        </p:txBody>
      </p:sp>
      <p:sp>
        <p:nvSpPr>
          <p:cNvPr id="13" name="矩形 12"/>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9" grpId="0"/>
      <p:bldP spid="10" grpId="0"/>
      <p:bldP spid="11" grpId="0"/>
      <p:bldP spid="12" grpId="0"/>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17246" y="454358"/>
            <a:ext cx="198002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团队冲突</a:t>
            </a:r>
          </a:p>
        </p:txBody>
      </p:sp>
      <p:sp>
        <p:nvSpPr>
          <p:cNvPr id="5" name="矩形 4"/>
          <p:cNvSpPr/>
          <p:nvPr/>
        </p:nvSpPr>
        <p:spPr>
          <a:xfrm>
            <a:off x="0" y="561994"/>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44996"/>
            <a:ext cx="2544286" cy="369332"/>
          </a:xfrm>
          <a:prstGeom prst="rect">
            <a:avLst/>
          </a:prstGeom>
        </p:spPr>
        <p:txBody>
          <a:bodyPr wrap="none">
            <a:spAutoFit/>
          </a:bodyPr>
          <a:lstStyle/>
          <a:p>
            <a:r>
              <a:rPr lang="en-US" altLang="zh-CN" spc="300" dirty="0">
                <a:solidFill>
                  <a:schemeClr val="bg1">
                    <a:lumMod val="65000"/>
                  </a:schemeClr>
                </a:solidFill>
                <a:latin typeface="Arial" panose="020B0604020202020204" pitchFamily="34" charset="0"/>
              </a:rPr>
              <a:t>TEAM CONFLICT</a:t>
            </a:r>
            <a:endParaRPr lang="zh-CN" altLang="en-US" spc="300" dirty="0">
              <a:solidFill>
                <a:schemeClr val="bg1">
                  <a:lumMod val="65000"/>
                </a:schemeClr>
              </a:solidFill>
            </a:endParaRPr>
          </a:p>
        </p:txBody>
      </p:sp>
      <p:sp>
        <p:nvSpPr>
          <p:cNvPr id="13" name="Text Box 7"/>
          <p:cNvSpPr txBox="1">
            <a:spLocks noChangeArrowheads="1"/>
          </p:cNvSpPr>
          <p:nvPr/>
        </p:nvSpPr>
        <p:spPr bwMode="auto">
          <a:xfrm>
            <a:off x="5282973" y="1953309"/>
            <a:ext cx="19431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600" b="1" dirty="0">
                <a:solidFill>
                  <a:srgbClr val="0070C0"/>
                </a:solidFill>
                <a:ea typeface="微软雅黑" panose="020B0503020204020204" pitchFamily="34" charset="-122"/>
              </a:rPr>
              <a:t>回    避</a:t>
            </a:r>
            <a:endParaRPr lang="zh-CN" altLang="en-US" dirty="0">
              <a:solidFill>
                <a:srgbClr val="0070C0"/>
              </a:solidFill>
            </a:endParaRPr>
          </a:p>
        </p:txBody>
      </p:sp>
      <p:sp>
        <p:nvSpPr>
          <p:cNvPr id="14" name="Text Box 8"/>
          <p:cNvSpPr txBox="1">
            <a:spLocks noChangeArrowheads="1"/>
          </p:cNvSpPr>
          <p:nvPr/>
        </p:nvSpPr>
        <p:spPr bwMode="auto">
          <a:xfrm>
            <a:off x="5282973" y="3256643"/>
            <a:ext cx="541859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40000"/>
              </a:lnSpc>
            </a:pPr>
            <a:r>
              <a:rPr lang="zh-CN" altLang="en-US" sz="1600" spc="300" dirty="0">
                <a:solidFill>
                  <a:schemeClr val="tx1">
                    <a:lumMod val="85000"/>
                    <a:lumOff val="15000"/>
                  </a:schemeClr>
                </a:solidFill>
                <a:ea typeface="微软雅黑" panose="020B0503020204020204" pitchFamily="34" charset="-122"/>
              </a:rPr>
              <a:t>     </a:t>
            </a:r>
            <a:r>
              <a:rPr lang="zh-CN" altLang="en-US" sz="1600" spc="300" dirty="0" smtClean="0">
                <a:solidFill>
                  <a:schemeClr val="tx1">
                    <a:lumMod val="85000"/>
                    <a:lumOff val="15000"/>
                  </a:schemeClr>
                </a:solidFill>
                <a:ea typeface="微软雅黑" panose="020B0503020204020204" pitchFamily="34" charset="-122"/>
              </a:rPr>
              <a:t>当</a:t>
            </a:r>
            <a:r>
              <a:rPr lang="zh-CN" altLang="en-US" sz="1600" spc="300" dirty="0">
                <a:solidFill>
                  <a:schemeClr val="tx1">
                    <a:lumMod val="85000"/>
                    <a:lumOff val="15000"/>
                  </a:schemeClr>
                </a:solidFill>
                <a:ea typeface="微软雅黑" panose="020B0503020204020204" pitchFamily="34" charset="-122"/>
              </a:rPr>
              <a:t>团队之间的冲突对组织目标的实现影响不大而又难以解决时，组织管理者不妨采取回避的方法。通过冲突造成的不良后果，冲突双方能够意识到冲突只会造成“两败俱伤”，因此自觉由冲突转向合作。</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239" y="2435447"/>
            <a:ext cx="3810532" cy="2857899"/>
          </a:xfrm>
          <a:prstGeom prst="rect">
            <a:avLst/>
          </a:prstGeom>
        </p:spPr>
      </p:pic>
      <p:sp>
        <p:nvSpPr>
          <p:cNvPr id="15" name="矩形 14"/>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13" grpId="0"/>
      <p:bldP spid="14" grpId="0"/>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913" b="12537"/>
          <a:stretch>
            <a:fillRect/>
          </a:stretch>
        </p:blipFill>
        <p:spPr>
          <a:xfrm>
            <a:off x="-39066" y="0"/>
            <a:ext cx="12231066" cy="6894286"/>
          </a:xfrm>
          <a:prstGeom prst="rect">
            <a:avLst/>
          </a:prstGeom>
        </p:spPr>
      </p:pic>
      <p:sp>
        <p:nvSpPr>
          <p:cNvPr id="2" name="矩形 1"/>
          <p:cNvSpPr/>
          <p:nvPr/>
        </p:nvSpPr>
        <p:spPr>
          <a:xfrm>
            <a:off x="1241539" y="362857"/>
            <a:ext cx="3004457" cy="3468914"/>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56053" y="553383"/>
            <a:ext cx="3048000" cy="3249360"/>
            <a:chOff x="1256053" y="553383"/>
            <a:chExt cx="3048000" cy="3249360"/>
          </a:xfrm>
        </p:grpSpPr>
        <p:sp>
          <p:nvSpPr>
            <p:cNvPr id="4" name="TextBox 3"/>
            <p:cNvSpPr>
              <a:spLocks noChangeArrowheads="1"/>
            </p:cNvSpPr>
            <p:nvPr/>
          </p:nvSpPr>
          <p:spPr bwMode="auto">
            <a:xfrm>
              <a:off x="1372875" y="553383"/>
              <a:ext cx="274178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4000" dirty="0" smtClean="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Broadway BT" charset="0"/>
                </a:rPr>
                <a:t>IMPLEMENTATION </a:t>
              </a:r>
              <a:endParaRPr lang="en-US" altLang="zh-CN" sz="4000" dirty="0">
                <a:solidFill>
                  <a:schemeClr val="bg1"/>
                </a:solidFill>
                <a:latin typeface="Meiryo UI" panose="020B0604030504040204" pitchFamily="34" charset="-128"/>
                <a:ea typeface="Meiryo UI" panose="020B0604030504040204" pitchFamily="34" charset="-128"/>
                <a:cs typeface="Meiryo UI" panose="020B0604030504040204" pitchFamily="34" charset="-128"/>
                <a:sym typeface="Broadway BT" charset="0"/>
              </a:endParaRPr>
            </a:p>
          </p:txBody>
        </p:sp>
        <p:sp>
          <p:nvSpPr>
            <p:cNvPr id="5" name="TextBox 4"/>
            <p:cNvSpPr>
              <a:spLocks noChangeArrowheads="1"/>
            </p:cNvSpPr>
            <p:nvPr/>
          </p:nvSpPr>
          <p:spPr bwMode="auto">
            <a:xfrm>
              <a:off x="1256053" y="2171527"/>
              <a:ext cx="30480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800" b="1" spc="600" dirty="0">
                  <a:solidFill>
                    <a:schemeClr val="bg1"/>
                  </a:solidFill>
                  <a:latin typeface="Broadway BT" charset="0"/>
                  <a:ea typeface="微软雅黑" panose="020B0503020204020204" pitchFamily="34" charset="-122"/>
                  <a:sym typeface="Broadway BT" charset="0"/>
                </a:rPr>
                <a:t>提升团队执行力</a:t>
              </a:r>
            </a:p>
          </p:txBody>
        </p:sp>
      </p:gr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81294" y="452543"/>
            <a:ext cx="3326552"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提升团队执行力</a:t>
            </a:r>
          </a:p>
        </p:txBody>
      </p:sp>
      <p:sp>
        <p:nvSpPr>
          <p:cNvPr id="5" name="矩形 4"/>
          <p:cNvSpPr/>
          <p:nvPr/>
        </p:nvSpPr>
        <p:spPr>
          <a:xfrm>
            <a:off x="0" y="561993"/>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44995"/>
            <a:ext cx="2843471" cy="369332"/>
          </a:xfrm>
          <a:prstGeom prst="rect">
            <a:avLst/>
          </a:prstGeom>
        </p:spPr>
        <p:txBody>
          <a:bodyPr wrap="none">
            <a:spAutoFit/>
          </a:bodyPr>
          <a:lstStyle/>
          <a:p>
            <a:r>
              <a:rPr lang="en-US" altLang="zh-CN" spc="300" dirty="0" smtClean="0">
                <a:solidFill>
                  <a:schemeClr val="bg1">
                    <a:lumMod val="65000"/>
                  </a:schemeClr>
                </a:solidFill>
                <a:latin typeface="Arial" panose="020B0604020202020204" pitchFamily="34" charset="0"/>
              </a:rPr>
              <a:t>IMPLEMENTATION </a:t>
            </a:r>
            <a:endParaRPr lang="en-US" altLang="zh-CN" spc="300" dirty="0">
              <a:solidFill>
                <a:schemeClr val="bg1">
                  <a:lumMod val="65000"/>
                </a:schemeClr>
              </a:solidFill>
              <a:latin typeface="Arial" panose="020B0604020202020204" pitchFamily="34" charset="0"/>
            </a:endParaRPr>
          </a:p>
        </p:txBody>
      </p:sp>
      <p:sp>
        <p:nvSpPr>
          <p:cNvPr id="7" name="Text Box 7"/>
          <p:cNvSpPr txBox="1">
            <a:spLocks noChangeArrowheads="1"/>
          </p:cNvSpPr>
          <p:nvPr/>
        </p:nvSpPr>
        <p:spPr bwMode="auto">
          <a:xfrm>
            <a:off x="5448300" y="2276475"/>
            <a:ext cx="46069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spc="300" dirty="0">
                <a:ea typeface="微软雅黑" panose="020B0503020204020204" pitchFamily="34" charset="-122"/>
              </a:rPr>
              <a:t>什么是团队执行力？</a:t>
            </a:r>
          </a:p>
        </p:txBody>
      </p:sp>
      <p:sp>
        <p:nvSpPr>
          <p:cNvPr id="8" name="Text Box 8"/>
          <p:cNvSpPr txBox="1">
            <a:spLocks noChangeArrowheads="1"/>
          </p:cNvSpPr>
          <p:nvPr/>
        </p:nvSpPr>
        <p:spPr bwMode="auto">
          <a:xfrm>
            <a:off x="4513263" y="3525838"/>
            <a:ext cx="691197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40000"/>
              </a:lnSpc>
            </a:pPr>
            <a:r>
              <a:rPr lang="zh-CN" altLang="en-US" sz="2000" spc="300" dirty="0">
                <a:solidFill>
                  <a:schemeClr val="tx1">
                    <a:lumMod val="85000"/>
                    <a:lumOff val="15000"/>
                  </a:schemeClr>
                </a:solidFill>
                <a:ea typeface="微软雅黑" panose="020B0503020204020204" pitchFamily="34" charset="-122"/>
              </a:rPr>
              <a:t>      所谓“执行力”就是一种通过准确理解组织意图、实施方案进而实现组织目标的能力，通俗地说，就是把事情做成功的能</a:t>
            </a:r>
            <a:r>
              <a:rPr lang="zh-CN" altLang="en-US" sz="2000" spc="300" dirty="0" smtClean="0">
                <a:solidFill>
                  <a:schemeClr val="tx1">
                    <a:lumMod val="85000"/>
                    <a:lumOff val="15000"/>
                  </a:schemeClr>
                </a:solidFill>
                <a:ea typeface="微软雅黑" panose="020B0503020204020204" pitchFamily="34" charset="-122"/>
              </a:rPr>
              <a:t>力。</a:t>
            </a:r>
            <a:endParaRPr lang="zh-CN" altLang="en-US" sz="2000" spc="300" dirty="0">
              <a:solidFill>
                <a:schemeClr val="tx1">
                  <a:lumMod val="85000"/>
                  <a:lumOff val="15000"/>
                </a:schemeClr>
              </a:solidFill>
              <a:ea typeface="微软雅黑" panose="020B0503020204020204" pitchFamily="34" charset="-122"/>
            </a:endParaRPr>
          </a:p>
        </p:txBody>
      </p:sp>
      <p:pic>
        <p:nvPicPr>
          <p:cNvPr id="9"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l="20037" r="25037"/>
          <a:stretch>
            <a:fillRect/>
          </a:stretch>
        </p:blipFill>
        <p:spPr bwMode="auto">
          <a:xfrm>
            <a:off x="914399" y="2422525"/>
            <a:ext cx="2371725" cy="3238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 name="矩形 9"/>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0">
        <p14:revea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81294" y="438028"/>
            <a:ext cx="3326552"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提升团队执行力</a:t>
            </a:r>
          </a:p>
        </p:txBody>
      </p:sp>
      <p:sp>
        <p:nvSpPr>
          <p:cNvPr id="5" name="矩形 4"/>
          <p:cNvSpPr/>
          <p:nvPr/>
        </p:nvSpPr>
        <p:spPr>
          <a:xfrm>
            <a:off x="0" y="538406"/>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30480"/>
            <a:ext cx="2843471" cy="369332"/>
          </a:xfrm>
          <a:prstGeom prst="rect">
            <a:avLst/>
          </a:prstGeom>
        </p:spPr>
        <p:txBody>
          <a:bodyPr wrap="none">
            <a:spAutoFit/>
          </a:bodyPr>
          <a:lstStyle/>
          <a:p>
            <a:r>
              <a:rPr lang="en-US" altLang="zh-CN" spc="300" dirty="0" smtClean="0">
                <a:solidFill>
                  <a:schemeClr val="bg1">
                    <a:lumMod val="65000"/>
                  </a:schemeClr>
                </a:solidFill>
                <a:latin typeface="Arial" panose="020B0604020202020204" pitchFamily="34" charset="0"/>
              </a:rPr>
              <a:t>IMPLEMENTATION </a:t>
            </a:r>
            <a:endParaRPr lang="en-US" altLang="zh-CN" spc="300" dirty="0">
              <a:solidFill>
                <a:schemeClr val="bg1">
                  <a:lumMod val="65000"/>
                </a:schemeClr>
              </a:solidFill>
              <a:latin typeface="Arial" panose="020B0604020202020204" pitchFamily="34" charset="0"/>
            </a:endParaRPr>
          </a:p>
        </p:txBody>
      </p:sp>
      <p:sp>
        <p:nvSpPr>
          <p:cNvPr id="7" name="Text Box 7"/>
          <p:cNvSpPr txBox="1">
            <a:spLocks noChangeArrowheads="1"/>
          </p:cNvSpPr>
          <p:nvPr/>
        </p:nvSpPr>
        <p:spPr bwMode="auto">
          <a:xfrm>
            <a:off x="4813502" y="2093913"/>
            <a:ext cx="34575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spc="300" dirty="0">
                <a:solidFill>
                  <a:srgbClr val="0070C0"/>
                </a:solidFill>
                <a:ea typeface="微软雅黑" panose="020B0503020204020204" pitchFamily="34" charset="-122"/>
              </a:rPr>
              <a:t>执行力不佳？</a:t>
            </a:r>
          </a:p>
        </p:txBody>
      </p:sp>
      <p:sp>
        <p:nvSpPr>
          <p:cNvPr id="8" name="Text Box 8"/>
          <p:cNvSpPr txBox="1">
            <a:spLocks noChangeArrowheads="1"/>
          </p:cNvSpPr>
          <p:nvPr/>
        </p:nvSpPr>
        <p:spPr bwMode="auto">
          <a:xfrm>
            <a:off x="4813502" y="2955347"/>
            <a:ext cx="767715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70000"/>
              </a:lnSpc>
              <a:buSzPct val="100000"/>
              <a:buFont typeface="Wingdings" panose="05000000000000000000" pitchFamily="2" charset="2"/>
              <a:buChar char="l"/>
            </a:pPr>
            <a:r>
              <a:rPr lang="zh-CN" altLang="zh-CN" sz="1500" b="1" spc="600" dirty="0">
                <a:solidFill>
                  <a:schemeClr val="tx1">
                    <a:lumMod val="85000"/>
                    <a:lumOff val="15000"/>
                  </a:schemeClr>
                </a:solidFill>
                <a:latin typeface="微软雅黑" panose="020B0503020204020204" pitchFamily="34" charset="-122"/>
                <a:ea typeface="微软雅黑" panose="020B0503020204020204" pitchFamily="34" charset="-122"/>
              </a:rPr>
              <a:t>管理者没有常抓不懈——虎头蛇尾；</a:t>
            </a:r>
          </a:p>
          <a:p>
            <a:pPr eaLnBrk="1" hangingPunct="1">
              <a:lnSpc>
                <a:spcPct val="170000"/>
              </a:lnSpc>
              <a:buSzPct val="100000"/>
              <a:buFont typeface="Wingdings" panose="05000000000000000000" pitchFamily="2" charset="2"/>
              <a:buChar char="l"/>
            </a:pPr>
            <a:r>
              <a:rPr lang="zh-CN" altLang="zh-CN" sz="1500" b="1" spc="600" dirty="0">
                <a:solidFill>
                  <a:schemeClr val="tx1">
                    <a:lumMod val="85000"/>
                    <a:lumOff val="15000"/>
                  </a:schemeClr>
                </a:solidFill>
                <a:latin typeface="微软雅黑" panose="020B0503020204020204" pitchFamily="34" charset="-122"/>
                <a:ea typeface="微软雅黑" panose="020B0503020204020204" pitchFamily="34" charset="-122"/>
              </a:rPr>
              <a:t>管理者出台管理制度时不严谨——朝令夕改；</a:t>
            </a:r>
          </a:p>
          <a:p>
            <a:pPr eaLnBrk="1" hangingPunct="1">
              <a:lnSpc>
                <a:spcPct val="170000"/>
              </a:lnSpc>
              <a:buSzPct val="100000"/>
              <a:buFont typeface="Wingdings" panose="05000000000000000000" pitchFamily="2" charset="2"/>
              <a:buChar char="l"/>
            </a:pPr>
            <a:r>
              <a:rPr lang="zh-CN" altLang="zh-CN" sz="1500" b="1" spc="600" dirty="0">
                <a:solidFill>
                  <a:schemeClr val="tx1">
                    <a:lumMod val="85000"/>
                    <a:lumOff val="15000"/>
                  </a:schemeClr>
                </a:solidFill>
                <a:latin typeface="微软雅黑" panose="020B0503020204020204" pitchFamily="34" charset="-122"/>
                <a:ea typeface="微软雅黑" panose="020B0503020204020204" pitchFamily="34" charset="-122"/>
              </a:rPr>
              <a:t>制度本身不合理——缺少针对性，可行性；</a:t>
            </a:r>
          </a:p>
          <a:p>
            <a:pPr eaLnBrk="1" hangingPunct="1">
              <a:lnSpc>
                <a:spcPct val="170000"/>
              </a:lnSpc>
              <a:buSzPct val="100000"/>
              <a:buFont typeface="Wingdings" panose="05000000000000000000" pitchFamily="2" charset="2"/>
              <a:buChar char="l"/>
            </a:pPr>
            <a:r>
              <a:rPr lang="zh-CN" altLang="zh-CN" sz="1500" b="1" spc="600" dirty="0">
                <a:solidFill>
                  <a:schemeClr val="tx1">
                    <a:lumMod val="85000"/>
                    <a:lumOff val="15000"/>
                  </a:schemeClr>
                </a:solidFill>
                <a:latin typeface="微软雅黑" panose="020B0503020204020204" pitchFamily="34" charset="-122"/>
                <a:ea typeface="微软雅黑" panose="020B0503020204020204" pitchFamily="34" charset="-122"/>
              </a:rPr>
              <a:t>执行的过程过于繁琐——困于条款，不知变通；</a:t>
            </a:r>
          </a:p>
          <a:p>
            <a:pPr eaLnBrk="1" hangingPunct="1">
              <a:lnSpc>
                <a:spcPct val="170000"/>
              </a:lnSpc>
              <a:buSzPct val="100000"/>
              <a:buFont typeface="Wingdings" panose="05000000000000000000" pitchFamily="2" charset="2"/>
              <a:buChar char="l"/>
            </a:pPr>
            <a:r>
              <a:rPr lang="zh-CN" altLang="zh-CN" sz="1500" b="1" spc="600" dirty="0">
                <a:solidFill>
                  <a:schemeClr val="tx1">
                    <a:lumMod val="85000"/>
                    <a:lumOff val="15000"/>
                  </a:schemeClr>
                </a:solidFill>
                <a:latin typeface="微软雅黑" panose="020B0503020204020204" pitchFamily="34" charset="-122"/>
                <a:ea typeface="微软雅黑" panose="020B0503020204020204" pitchFamily="34" charset="-122"/>
              </a:rPr>
              <a:t>缺少良好的方法——不会把工作分解汇总；</a:t>
            </a:r>
          </a:p>
          <a:p>
            <a:pPr eaLnBrk="1" hangingPunct="1">
              <a:lnSpc>
                <a:spcPct val="170000"/>
              </a:lnSpc>
              <a:buSzPct val="100000"/>
              <a:buFont typeface="Wingdings" panose="05000000000000000000" pitchFamily="2" charset="2"/>
              <a:buChar char="l"/>
            </a:pPr>
            <a:r>
              <a:rPr lang="zh-CN" altLang="zh-CN" sz="1500" b="1" spc="600" dirty="0">
                <a:solidFill>
                  <a:schemeClr val="tx1">
                    <a:lumMod val="85000"/>
                    <a:lumOff val="15000"/>
                  </a:schemeClr>
                </a:solidFill>
                <a:latin typeface="微软雅黑" panose="020B0503020204020204" pitchFamily="34" charset="-122"/>
                <a:ea typeface="微软雅黑" panose="020B0503020204020204" pitchFamily="34" charset="-122"/>
              </a:rPr>
              <a:t>缺少科学的监督考核机制——没人监督，没有方法监督；</a:t>
            </a:r>
          </a:p>
          <a:p>
            <a:pPr eaLnBrk="1" hangingPunct="1">
              <a:lnSpc>
                <a:spcPct val="170000"/>
              </a:lnSpc>
              <a:buSzPct val="100000"/>
              <a:buFont typeface="Wingdings" panose="05000000000000000000" pitchFamily="2" charset="2"/>
              <a:buChar char="l"/>
            </a:pPr>
            <a:r>
              <a:rPr lang="zh-CN" altLang="zh-CN" sz="1500" b="1" spc="600" dirty="0">
                <a:solidFill>
                  <a:schemeClr val="tx1">
                    <a:lumMod val="85000"/>
                    <a:lumOff val="15000"/>
                  </a:schemeClr>
                </a:solidFill>
                <a:latin typeface="微软雅黑" panose="020B0503020204020204" pitchFamily="34" charset="-122"/>
                <a:ea typeface="微软雅黑" panose="020B0503020204020204" pitchFamily="34" charset="-122"/>
              </a:rPr>
              <a:t>这有形式上的培训——忘了改造人的思想和心态；</a:t>
            </a:r>
          </a:p>
          <a:p>
            <a:pPr eaLnBrk="1" hangingPunct="1">
              <a:lnSpc>
                <a:spcPct val="170000"/>
              </a:lnSpc>
              <a:buSzPct val="100000"/>
              <a:buFont typeface="Wingdings" panose="05000000000000000000" pitchFamily="2" charset="2"/>
              <a:buChar char="l"/>
            </a:pPr>
            <a:r>
              <a:rPr lang="zh-CN" altLang="zh-CN" sz="1500" b="1" spc="600" dirty="0">
                <a:solidFill>
                  <a:schemeClr val="tx1">
                    <a:lumMod val="85000"/>
                    <a:lumOff val="15000"/>
                  </a:schemeClr>
                </a:solidFill>
                <a:latin typeface="微软雅黑" panose="020B0503020204020204" pitchFamily="34" charset="-122"/>
                <a:ea typeface="微软雅黑" panose="020B0503020204020204" pitchFamily="34" charset="-122"/>
              </a:rPr>
              <a:t>缺少大家认同的企业文化——没有形成凝聚力。</a:t>
            </a:r>
          </a:p>
        </p:txBody>
      </p:sp>
      <p:pic>
        <p:nvPicPr>
          <p:cNvPr id="9" name="图片 3" descr="www.tuweimei.comComp_9723849_IeOC5ewZgBYT5mSXyrn8oDulZ8bDAS6J.jpg"/>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425" y="2205038"/>
            <a:ext cx="3810000" cy="412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16" presetClass="entr" presetSubtype="21" fill="hold" nodeType="after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barn(inVertical)">
                                      <p:cBhvr>
                                        <p:cTn id="24" dur="500"/>
                                        <p:tgtEl>
                                          <p:spTgt spid="7">
                                            <p:txEl>
                                              <p:pRg st="0" end="0"/>
                                            </p:txEl>
                                          </p:spTgt>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81294" y="452542"/>
            <a:ext cx="3326552"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提升团队执行力</a:t>
            </a:r>
          </a:p>
        </p:txBody>
      </p:sp>
      <p:sp>
        <p:nvSpPr>
          <p:cNvPr id="5" name="矩形 4"/>
          <p:cNvSpPr/>
          <p:nvPr/>
        </p:nvSpPr>
        <p:spPr>
          <a:xfrm>
            <a:off x="0" y="561992"/>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652077" y="744994"/>
            <a:ext cx="2843471" cy="369332"/>
          </a:xfrm>
          <a:prstGeom prst="rect">
            <a:avLst/>
          </a:prstGeom>
        </p:spPr>
        <p:txBody>
          <a:bodyPr wrap="none">
            <a:spAutoFit/>
          </a:bodyPr>
          <a:lstStyle/>
          <a:p>
            <a:r>
              <a:rPr lang="en-US" altLang="zh-CN" spc="300" dirty="0" smtClean="0">
                <a:solidFill>
                  <a:schemeClr val="bg1">
                    <a:lumMod val="65000"/>
                  </a:schemeClr>
                </a:solidFill>
                <a:latin typeface="Arial" panose="020B0604020202020204" pitchFamily="34" charset="0"/>
              </a:rPr>
              <a:t>IMPLEMENTATION </a:t>
            </a:r>
            <a:endParaRPr lang="en-US" altLang="zh-CN" spc="300" dirty="0">
              <a:solidFill>
                <a:schemeClr val="bg1">
                  <a:lumMod val="65000"/>
                </a:schemeClr>
              </a:solidFill>
              <a:latin typeface="Arial" panose="020B0604020202020204" pitchFamily="34" charset="0"/>
            </a:endParaRPr>
          </a:p>
        </p:txBody>
      </p:sp>
      <p:sp>
        <p:nvSpPr>
          <p:cNvPr id="2" name="矩形 1"/>
          <p:cNvSpPr/>
          <p:nvPr/>
        </p:nvSpPr>
        <p:spPr>
          <a:xfrm>
            <a:off x="3509516" y="1471536"/>
            <a:ext cx="4523995" cy="553998"/>
          </a:xfrm>
          <a:prstGeom prst="rect">
            <a:avLst/>
          </a:prstGeom>
        </p:spPr>
        <p:txBody>
          <a:bodyPr wrap="none">
            <a:spAutoFit/>
          </a:bodyPr>
          <a:lstStyle/>
          <a:p>
            <a:r>
              <a:rPr lang="zh-CN" altLang="en-US" sz="3000" b="1" spc="600" dirty="0">
                <a:latin typeface="Broadway BT" charset="0"/>
                <a:ea typeface="微软雅黑" panose="020B0503020204020204" pitchFamily="34" charset="-122"/>
                <a:sym typeface="Broadway BT" charset="0"/>
              </a:rPr>
              <a:t> 执行力构成核心要素</a:t>
            </a:r>
            <a:endParaRPr lang="zh-CN" altLang="en-US" sz="3000" b="1" spc="600" dirty="0"/>
          </a:p>
        </p:txBody>
      </p:sp>
      <p:sp>
        <p:nvSpPr>
          <p:cNvPr id="7" name="椭圆 6"/>
          <p:cNvSpPr/>
          <p:nvPr/>
        </p:nvSpPr>
        <p:spPr>
          <a:xfrm>
            <a:off x="2904270" y="3571181"/>
            <a:ext cx="1759309" cy="175930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8" name="椭圆 7"/>
          <p:cNvSpPr/>
          <p:nvPr/>
        </p:nvSpPr>
        <p:spPr>
          <a:xfrm>
            <a:off x="4503678" y="3571181"/>
            <a:ext cx="1759309" cy="175930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4CEB9"/>
              </a:solidFill>
              <a:latin typeface="微软雅黑" panose="020B0503020204020204" pitchFamily="34" charset="-122"/>
              <a:ea typeface="微软雅黑" panose="020B0503020204020204" pitchFamily="34" charset="-122"/>
            </a:endParaRPr>
          </a:p>
        </p:txBody>
      </p:sp>
      <p:sp>
        <p:nvSpPr>
          <p:cNvPr id="9" name="椭圆 8"/>
          <p:cNvSpPr/>
          <p:nvPr/>
        </p:nvSpPr>
        <p:spPr>
          <a:xfrm>
            <a:off x="6103086" y="3571181"/>
            <a:ext cx="1759309" cy="175930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10" name="椭圆 9"/>
          <p:cNvSpPr/>
          <p:nvPr/>
        </p:nvSpPr>
        <p:spPr>
          <a:xfrm>
            <a:off x="7702495" y="3571181"/>
            <a:ext cx="1759309" cy="175930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11" name="TextBox 6"/>
          <p:cNvSpPr txBox="1"/>
          <p:nvPr/>
        </p:nvSpPr>
        <p:spPr>
          <a:xfrm>
            <a:off x="3064173" y="4191138"/>
            <a:ext cx="1407713" cy="461665"/>
          </a:xfrm>
          <a:prstGeom prst="rect">
            <a:avLst/>
          </a:prstGeom>
          <a:noFill/>
        </p:spPr>
        <p:txBody>
          <a:bodyPr wrap="square" rtlCol="0">
            <a:spAutoFit/>
          </a:bodyPr>
          <a:lstStyle/>
          <a:p>
            <a:pPr algn="ctr"/>
            <a:r>
              <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rPr>
              <a:t>A</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7"/>
          <p:cNvSpPr txBox="1"/>
          <p:nvPr/>
        </p:nvSpPr>
        <p:spPr>
          <a:xfrm>
            <a:off x="4663581" y="4191138"/>
            <a:ext cx="1407713" cy="461665"/>
          </a:xfrm>
          <a:prstGeom prst="rect">
            <a:avLst/>
          </a:prstGeom>
          <a:noFill/>
        </p:spPr>
        <p:txBody>
          <a:bodyPr wrap="square" rtlCol="0">
            <a:spAutoFit/>
          </a:bodyPr>
          <a:lstStyle/>
          <a:p>
            <a:pPr algn="ctr"/>
            <a:r>
              <a:rPr lang="en-US" altLang="zh-CN" sz="2400" b="1" dirty="0" smtClean="0">
                <a:solidFill>
                  <a:schemeClr val="bg1">
                    <a:lumMod val="95000"/>
                  </a:schemeClr>
                </a:solidFill>
                <a:latin typeface="微软雅黑" panose="020B0503020204020204" pitchFamily="34" charset="-122"/>
                <a:ea typeface="微软雅黑" panose="020B0503020204020204" pitchFamily="34" charset="-122"/>
              </a:rPr>
              <a:t>B</a:t>
            </a:r>
            <a:endParaRPr lang="zh-CN" altLang="en-US" sz="24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3" name="TextBox 8"/>
          <p:cNvSpPr txBox="1"/>
          <p:nvPr/>
        </p:nvSpPr>
        <p:spPr>
          <a:xfrm>
            <a:off x="6262989" y="4191138"/>
            <a:ext cx="1407713" cy="461665"/>
          </a:xfrm>
          <a:prstGeom prst="rect">
            <a:avLst/>
          </a:prstGeom>
          <a:noFill/>
        </p:spPr>
        <p:txBody>
          <a:bodyPr wrap="square" rtlCol="0">
            <a:spAutoFit/>
          </a:bodyPr>
          <a:lstStyle/>
          <a:p>
            <a:pPr algn="ctr"/>
            <a:r>
              <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rPr>
              <a:t>C</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9"/>
          <p:cNvSpPr txBox="1"/>
          <p:nvPr/>
        </p:nvSpPr>
        <p:spPr>
          <a:xfrm>
            <a:off x="7862398" y="4191138"/>
            <a:ext cx="1407713" cy="461665"/>
          </a:xfrm>
          <a:prstGeom prst="rect">
            <a:avLst/>
          </a:prstGeom>
          <a:noFill/>
        </p:spPr>
        <p:txBody>
          <a:bodyPr wrap="square" rtlCol="0">
            <a:spAutoFit/>
          </a:bodyPr>
          <a:lstStyle/>
          <a:p>
            <a:pPr algn="ctr"/>
            <a:r>
              <a:rPr lang="en-US" altLang="zh-CN" sz="2400" b="1" dirty="0" smtClean="0">
                <a:solidFill>
                  <a:schemeClr val="bg1">
                    <a:lumMod val="95000"/>
                  </a:schemeClr>
                </a:solidFill>
                <a:latin typeface="微软雅黑" panose="020B0503020204020204" pitchFamily="34" charset="-122"/>
                <a:ea typeface="微软雅黑" panose="020B0503020204020204" pitchFamily="34" charset="-122"/>
              </a:rPr>
              <a:t>D</a:t>
            </a:r>
            <a:endParaRPr lang="zh-CN" altLang="en-US" sz="24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5" name="TextBox 10"/>
          <p:cNvSpPr txBox="1"/>
          <p:nvPr/>
        </p:nvSpPr>
        <p:spPr>
          <a:xfrm>
            <a:off x="971577" y="2819080"/>
            <a:ext cx="2592289" cy="738664"/>
          </a:xfrm>
          <a:prstGeom prst="rect">
            <a:avLst/>
          </a:prstGeom>
          <a:noFill/>
        </p:spPr>
        <p:txBody>
          <a:bodyPr wrap="square" lIns="0" tIns="0" rIns="0" bIns="0" rtlCol="0">
            <a:spAutoFit/>
          </a:bodyPr>
          <a:lstStyle/>
          <a:p>
            <a:pPr algn="just"/>
            <a:r>
              <a:rPr lang="zh-CN" altLang="en-US" sz="1200" spc="300" dirty="0">
                <a:latin typeface="微软雅黑" panose="020B0503020204020204" pitchFamily="34" charset="-122"/>
                <a:ea typeface="微软雅黑" panose="020B0503020204020204" pitchFamily="34" charset="-122"/>
              </a:rPr>
              <a:t>企业要帮助员工做好角色认知，正确的角色认知会激发员工无限的工作热情，会为企业带来强劲的执行力</a:t>
            </a:r>
            <a:endParaRPr lang="en-US" altLang="zh-CN" sz="1200" spc="300" dirty="0">
              <a:latin typeface="微软雅黑" panose="020B0503020204020204" pitchFamily="34" charset="-122"/>
              <a:ea typeface="微软雅黑" panose="020B0503020204020204" pitchFamily="34" charset="-122"/>
            </a:endParaRPr>
          </a:p>
        </p:txBody>
      </p:sp>
      <p:sp>
        <p:nvSpPr>
          <p:cNvPr id="16" name="TextBox 11"/>
          <p:cNvSpPr txBox="1"/>
          <p:nvPr/>
        </p:nvSpPr>
        <p:spPr>
          <a:xfrm>
            <a:off x="971573" y="2253928"/>
            <a:ext cx="1852568" cy="246221"/>
          </a:xfrm>
          <a:prstGeom prst="rect">
            <a:avLst/>
          </a:prstGeom>
          <a:noFill/>
        </p:spPr>
        <p:txBody>
          <a:bodyPr wrap="square" lIns="0" tIns="0" rIns="0" bIns="0" rtlCol="0">
            <a:spAutoFit/>
          </a:bodyPr>
          <a:lstStyle/>
          <a:p>
            <a:r>
              <a:rPr lang="zh-CN" altLang="en-US" sz="1600" b="1" dirty="0">
                <a:latin typeface="微软雅黑" panose="020B0503020204020204" pitchFamily="34" charset="-122"/>
                <a:ea typeface="微软雅黑" panose="020B0503020204020204" pitchFamily="34" charset="-122"/>
              </a:rPr>
              <a:t>角色要素</a:t>
            </a:r>
          </a:p>
        </p:txBody>
      </p:sp>
      <p:cxnSp>
        <p:nvCxnSpPr>
          <p:cNvPr id="17" name="直接连接符 16"/>
          <p:cNvCxnSpPr/>
          <p:nvPr/>
        </p:nvCxnSpPr>
        <p:spPr>
          <a:xfrm>
            <a:off x="3769392" y="2639730"/>
            <a:ext cx="0" cy="936720"/>
          </a:xfrm>
          <a:prstGeom prst="line">
            <a:avLst/>
          </a:prstGeom>
          <a:ln>
            <a:solidFill>
              <a:schemeClr val="bg1">
                <a:lumMod val="65000"/>
              </a:schemeClr>
            </a:solidFill>
            <a:prstDash val="lg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971574" y="2639732"/>
            <a:ext cx="2797821" cy="1"/>
          </a:xfrm>
          <a:prstGeom prst="line">
            <a:avLst/>
          </a:prstGeom>
          <a:ln>
            <a:solidFill>
              <a:schemeClr val="bg1">
                <a:lumMod val="65000"/>
              </a:schemeClr>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5383333" y="2639732"/>
            <a:ext cx="4805264" cy="1"/>
          </a:xfrm>
          <a:prstGeom prst="line">
            <a:avLst/>
          </a:prstGeom>
          <a:ln>
            <a:solidFill>
              <a:schemeClr val="bg1">
                <a:lumMod val="65000"/>
              </a:schemeClr>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sp>
        <p:nvSpPr>
          <p:cNvPr id="20" name="TextBox 21"/>
          <p:cNvSpPr txBox="1"/>
          <p:nvPr/>
        </p:nvSpPr>
        <p:spPr>
          <a:xfrm>
            <a:off x="5878421" y="2819082"/>
            <a:ext cx="4310180" cy="184666"/>
          </a:xfrm>
          <a:prstGeom prst="rect">
            <a:avLst/>
          </a:prstGeom>
          <a:noFill/>
        </p:spPr>
        <p:txBody>
          <a:bodyPr wrap="square" lIns="0" tIns="0" rIns="0" bIns="0" rtlCol="0">
            <a:spAutoFit/>
          </a:bodyPr>
          <a:lstStyle/>
          <a:p>
            <a:pPr algn="just"/>
            <a:r>
              <a:rPr lang="zh-CN" altLang="en-US" sz="1200" b="1" spc="300" dirty="0">
                <a:latin typeface="微软雅黑" panose="020B0503020204020204" pitchFamily="34" charset="-122"/>
                <a:ea typeface="微软雅黑" panose="020B0503020204020204" pitchFamily="34" charset="-122"/>
              </a:rPr>
              <a:t>态</a:t>
            </a:r>
            <a:r>
              <a:rPr lang="zh-CN" altLang="en-US" sz="1200" b="1" spc="300" dirty="0" smtClean="0">
                <a:latin typeface="微软雅黑" panose="020B0503020204020204" pitchFamily="34" charset="-122"/>
                <a:ea typeface="微软雅黑" panose="020B0503020204020204" pitchFamily="34" charset="-122"/>
              </a:rPr>
              <a:t>度  激情 信</a:t>
            </a:r>
            <a:r>
              <a:rPr lang="zh-CN" altLang="en-US" sz="1200" b="1" spc="300" dirty="0">
                <a:latin typeface="微软雅黑" panose="020B0503020204020204" pitchFamily="34" charset="-122"/>
                <a:ea typeface="微软雅黑" panose="020B0503020204020204" pitchFamily="34" charset="-122"/>
              </a:rPr>
              <a:t>念</a:t>
            </a:r>
            <a:endParaRPr lang="en-US" altLang="zh-CN" sz="1200" b="1" spc="300" dirty="0">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5383332" y="2639730"/>
            <a:ext cx="0" cy="936720"/>
          </a:xfrm>
          <a:prstGeom prst="line">
            <a:avLst/>
          </a:prstGeom>
          <a:ln>
            <a:solidFill>
              <a:schemeClr val="bg1">
                <a:lumMod val="65000"/>
              </a:schemeClr>
            </a:solidFill>
            <a:prstDash val="lg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TextBox 30"/>
          <p:cNvSpPr txBox="1"/>
          <p:nvPr/>
        </p:nvSpPr>
        <p:spPr>
          <a:xfrm>
            <a:off x="5911391" y="2253928"/>
            <a:ext cx="1852568" cy="246221"/>
          </a:xfrm>
          <a:prstGeom prst="rect">
            <a:avLst/>
          </a:prstGeom>
          <a:noFill/>
        </p:spPr>
        <p:txBody>
          <a:bodyPr wrap="square" lIns="0" tIns="0" rIns="0" bIns="0" rtlCol="0">
            <a:spAutoFit/>
          </a:bodyPr>
          <a:lstStyle/>
          <a:p>
            <a:r>
              <a:rPr lang="zh-CN" altLang="en-US" sz="1600" b="1" dirty="0">
                <a:latin typeface="微软雅黑" panose="020B0503020204020204" pitchFamily="34" charset="-122"/>
                <a:ea typeface="微软雅黑" panose="020B0503020204020204" pitchFamily="34" charset="-122"/>
              </a:rPr>
              <a:t>心态要素</a:t>
            </a:r>
          </a:p>
        </p:txBody>
      </p:sp>
      <p:cxnSp>
        <p:nvCxnSpPr>
          <p:cNvPr id="23" name="直接连接符 22"/>
          <p:cNvCxnSpPr/>
          <p:nvPr/>
        </p:nvCxnSpPr>
        <p:spPr>
          <a:xfrm>
            <a:off x="7038487" y="5330490"/>
            <a:ext cx="0" cy="936720"/>
          </a:xfrm>
          <a:prstGeom prst="line">
            <a:avLst/>
          </a:prstGeom>
          <a:ln>
            <a:solidFill>
              <a:schemeClr val="bg1">
                <a:lumMod val="65000"/>
              </a:schemeClr>
            </a:solidFill>
            <a:prstDash val="lg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8652427" y="5330490"/>
            <a:ext cx="0" cy="936720"/>
          </a:xfrm>
          <a:prstGeom prst="line">
            <a:avLst/>
          </a:prstGeom>
          <a:ln>
            <a:solidFill>
              <a:schemeClr val="bg1">
                <a:lumMod val="65000"/>
              </a:schemeClr>
            </a:solidFill>
            <a:prstDash val="lg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2233223" y="6267212"/>
            <a:ext cx="4805264" cy="1"/>
          </a:xfrm>
          <a:prstGeom prst="line">
            <a:avLst/>
          </a:prstGeom>
          <a:ln>
            <a:solidFill>
              <a:schemeClr val="bg1">
                <a:lumMod val="65000"/>
              </a:schemeClr>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8652427" y="6267212"/>
            <a:ext cx="2797821" cy="1"/>
          </a:xfrm>
          <a:prstGeom prst="line">
            <a:avLst/>
          </a:prstGeom>
          <a:ln>
            <a:solidFill>
              <a:schemeClr val="bg1">
                <a:lumMod val="65000"/>
              </a:schemeClr>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sp>
        <p:nvSpPr>
          <p:cNvPr id="27" name="TextBox 37"/>
          <p:cNvSpPr txBox="1"/>
          <p:nvPr/>
        </p:nvSpPr>
        <p:spPr>
          <a:xfrm>
            <a:off x="2228442" y="5844939"/>
            <a:ext cx="4310180" cy="369332"/>
          </a:xfrm>
          <a:prstGeom prst="rect">
            <a:avLst/>
          </a:prstGeom>
          <a:noFill/>
        </p:spPr>
        <p:txBody>
          <a:bodyPr wrap="square" lIns="0" tIns="0" rIns="0" bIns="0" rtlCol="0">
            <a:spAutoFit/>
          </a:bodyPr>
          <a:lstStyle/>
          <a:p>
            <a:pPr algn="just"/>
            <a:r>
              <a:rPr lang="zh-CN" altLang="en-US" sz="1200" spc="300" dirty="0">
                <a:latin typeface="微软雅黑" panose="020B0503020204020204" pitchFamily="34" charset="-122"/>
                <a:ea typeface="微软雅黑" panose="020B0503020204020204" pitchFamily="34" charset="-122"/>
              </a:rPr>
              <a:t>工欲善其事，必先利器。没有合适的工具	，空有一腔热血很难成就事业</a:t>
            </a:r>
            <a:endParaRPr lang="en-US" altLang="zh-CN" sz="1200" spc="300" dirty="0">
              <a:latin typeface="微软雅黑" panose="020B0503020204020204" pitchFamily="34" charset="-122"/>
              <a:ea typeface="微软雅黑" panose="020B0503020204020204" pitchFamily="34" charset="-122"/>
            </a:endParaRPr>
          </a:p>
        </p:txBody>
      </p:sp>
      <p:sp>
        <p:nvSpPr>
          <p:cNvPr id="28" name="TextBox 38"/>
          <p:cNvSpPr txBox="1"/>
          <p:nvPr/>
        </p:nvSpPr>
        <p:spPr>
          <a:xfrm>
            <a:off x="2228439" y="6396473"/>
            <a:ext cx="1852568" cy="246221"/>
          </a:xfrm>
          <a:prstGeom prst="rect">
            <a:avLst/>
          </a:prstGeom>
          <a:noFill/>
        </p:spPr>
        <p:txBody>
          <a:bodyPr wrap="square" lIns="0" tIns="0" rIns="0" bIns="0" rtlCol="0">
            <a:spAutoFit/>
          </a:bodyPr>
          <a:lstStyle/>
          <a:p>
            <a:r>
              <a:rPr lang="zh-CN" altLang="en-US" sz="1600" b="1" dirty="0">
                <a:latin typeface="微软雅黑" panose="020B0503020204020204" pitchFamily="34" charset="-122"/>
                <a:ea typeface="微软雅黑" panose="020B0503020204020204" pitchFamily="34" charset="-122"/>
              </a:rPr>
              <a:t>工具要素</a:t>
            </a:r>
          </a:p>
        </p:txBody>
      </p:sp>
      <p:sp>
        <p:nvSpPr>
          <p:cNvPr id="29" name="TextBox 39"/>
          <p:cNvSpPr txBox="1"/>
          <p:nvPr/>
        </p:nvSpPr>
        <p:spPr>
          <a:xfrm>
            <a:off x="8835162" y="5660272"/>
            <a:ext cx="2592289" cy="369332"/>
          </a:xfrm>
          <a:prstGeom prst="rect">
            <a:avLst/>
          </a:prstGeom>
          <a:noFill/>
        </p:spPr>
        <p:txBody>
          <a:bodyPr wrap="square" lIns="0" tIns="0" rIns="0" bIns="0" rtlCol="0">
            <a:spAutoFit/>
          </a:bodyPr>
          <a:lstStyle/>
          <a:p>
            <a:pPr algn="just"/>
            <a:r>
              <a:rPr lang="zh-CN" altLang="en-US" sz="1200" spc="300" dirty="0">
                <a:latin typeface="微软雅黑" panose="020B0503020204020204" pitchFamily="34" charset="-122"/>
                <a:ea typeface="微软雅黑" panose="020B0503020204020204" pitchFamily="34" charset="-122"/>
              </a:rPr>
              <a:t>创建以流程为基础的结构域执行体系</a:t>
            </a:r>
          </a:p>
        </p:txBody>
      </p:sp>
      <p:sp>
        <p:nvSpPr>
          <p:cNvPr id="30" name="TextBox 40"/>
          <p:cNvSpPr txBox="1"/>
          <p:nvPr/>
        </p:nvSpPr>
        <p:spPr>
          <a:xfrm>
            <a:off x="8835159" y="6396159"/>
            <a:ext cx="1852568" cy="246221"/>
          </a:xfrm>
          <a:prstGeom prst="rect">
            <a:avLst/>
          </a:prstGeom>
          <a:noFill/>
        </p:spPr>
        <p:txBody>
          <a:bodyPr wrap="square" lIns="0" tIns="0" rIns="0" bIns="0" rtlCol="0">
            <a:spAutoFit/>
          </a:bodyPr>
          <a:lstStyle/>
          <a:p>
            <a:r>
              <a:rPr lang="zh-CN" altLang="en-US" sz="1600" b="1" dirty="0">
                <a:latin typeface="微软雅黑" panose="020B0503020204020204" pitchFamily="34" charset="-122"/>
                <a:ea typeface="微软雅黑" panose="020B0503020204020204" pitchFamily="34" charset="-122"/>
              </a:rPr>
              <a:t>流程要素</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0-#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0-#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0-#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200" fill="hold"/>
                                        <p:tgtEl>
                                          <p:spTgt spid="11"/>
                                        </p:tgtEl>
                                        <p:attrNameLst>
                                          <p:attrName>ppt_x</p:attrName>
                                        </p:attrNameLst>
                                      </p:cBhvr>
                                      <p:tavLst>
                                        <p:tav tm="0">
                                          <p:val>
                                            <p:strVal val="0-#ppt_w/2"/>
                                          </p:val>
                                        </p:tav>
                                        <p:tav tm="100000">
                                          <p:val>
                                            <p:strVal val="#ppt_x"/>
                                          </p:val>
                                        </p:tav>
                                      </p:tavLst>
                                    </p:anim>
                                    <p:anim calcmode="lin" valueType="num">
                                      <p:cBhvr additive="base">
                                        <p:cTn id="44" dur="200" fill="hold"/>
                                        <p:tgtEl>
                                          <p:spTgt spid="11"/>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2" presetClass="entr" presetSubtype="8"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200" fill="hold"/>
                                        <p:tgtEl>
                                          <p:spTgt spid="12"/>
                                        </p:tgtEl>
                                        <p:attrNameLst>
                                          <p:attrName>ppt_x</p:attrName>
                                        </p:attrNameLst>
                                      </p:cBhvr>
                                      <p:tavLst>
                                        <p:tav tm="0">
                                          <p:val>
                                            <p:strVal val="0-#ppt_w/2"/>
                                          </p:val>
                                        </p:tav>
                                        <p:tav tm="100000">
                                          <p:val>
                                            <p:strVal val="#ppt_x"/>
                                          </p:val>
                                        </p:tav>
                                      </p:tavLst>
                                    </p:anim>
                                    <p:anim calcmode="lin" valueType="num">
                                      <p:cBhvr additive="base">
                                        <p:cTn id="49" dur="200" fill="hold"/>
                                        <p:tgtEl>
                                          <p:spTgt spid="12"/>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2" presetClass="entr" presetSubtype="8"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200" fill="hold"/>
                                        <p:tgtEl>
                                          <p:spTgt spid="13"/>
                                        </p:tgtEl>
                                        <p:attrNameLst>
                                          <p:attrName>ppt_x</p:attrName>
                                        </p:attrNameLst>
                                      </p:cBhvr>
                                      <p:tavLst>
                                        <p:tav tm="0">
                                          <p:val>
                                            <p:strVal val="0-#ppt_w/2"/>
                                          </p:val>
                                        </p:tav>
                                        <p:tav tm="100000">
                                          <p:val>
                                            <p:strVal val="#ppt_x"/>
                                          </p:val>
                                        </p:tav>
                                      </p:tavLst>
                                    </p:anim>
                                    <p:anim calcmode="lin" valueType="num">
                                      <p:cBhvr additive="base">
                                        <p:cTn id="54" dur="200" fill="hold"/>
                                        <p:tgtEl>
                                          <p:spTgt spid="13"/>
                                        </p:tgtEl>
                                        <p:attrNameLst>
                                          <p:attrName>ppt_y</p:attrName>
                                        </p:attrNameLst>
                                      </p:cBhvr>
                                      <p:tavLst>
                                        <p:tav tm="0">
                                          <p:val>
                                            <p:strVal val="#ppt_y"/>
                                          </p:val>
                                        </p:tav>
                                        <p:tav tm="100000">
                                          <p:val>
                                            <p:strVal val="#ppt_y"/>
                                          </p:val>
                                        </p:tav>
                                      </p:tavLst>
                                    </p:anim>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additive="base">
                                        <p:cTn id="58" dur="200" fill="hold"/>
                                        <p:tgtEl>
                                          <p:spTgt spid="14"/>
                                        </p:tgtEl>
                                        <p:attrNameLst>
                                          <p:attrName>ppt_x</p:attrName>
                                        </p:attrNameLst>
                                      </p:cBhvr>
                                      <p:tavLst>
                                        <p:tav tm="0">
                                          <p:val>
                                            <p:strVal val="0-#ppt_w/2"/>
                                          </p:val>
                                        </p:tav>
                                        <p:tav tm="100000">
                                          <p:val>
                                            <p:strVal val="#ppt_x"/>
                                          </p:val>
                                        </p:tav>
                                      </p:tavLst>
                                    </p:anim>
                                    <p:anim calcmode="lin" valueType="num">
                                      <p:cBhvr additive="base">
                                        <p:cTn id="59" dur="200" fill="hold"/>
                                        <p:tgtEl>
                                          <p:spTgt spid="14"/>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22" presetClass="entr" presetSubtype="4" fill="hold"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down)">
                                      <p:cBhvr>
                                        <p:cTn id="63" dur="500"/>
                                        <p:tgtEl>
                                          <p:spTgt spid="17"/>
                                        </p:tgtEl>
                                      </p:cBhvr>
                                    </p:animEffect>
                                  </p:childTnLst>
                                </p:cTn>
                              </p:par>
                            </p:childTnLst>
                          </p:cTn>
                        </p:par>
                        <p:par>
                          <p:cTn id="64" fill="hold">
                            <p:stCondLst>
                              <p:cond delay="6500"/>
                            </p:stCondLst>
                            <p:childTnLst>
                              <p:par>
                                <p:cTn id="65" presetID="22" presetClass="entr" presetSubtype="2"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right)">
                                      <p:cBhvr>
                                        <p:cTn id="67" dur="500"/>
                                        <p:tgtEl>
                                          <p:spTgt spid="18"/>
                                        </p:tgtEl>
                                      </p:cBhvr>
                                    </p:animEffect>
                                  </p:childTnLst>
                                </p:cTn>
                              </p:par>
                            </p:childTnLst>
                          </p:cTn>
                        </p:par>
                        <p:par>
                          <p:cTn id="68" fill="hold">
                            <p:stCondLst>
                              <p:cond delay="7000"/>
                            </p:stCondLst>
                            <p:childTnLst>
                              <p:par>
                                <p:cTn id="69" presetID="22" presetClass="entr" presetSubtype="8"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left)">
                                      <p:cBhvr>
                                        <p:cTn id="71" dur="300"/>
                                        <p:tgtEl>
                                          <p:spTgt spid="16"/>
                                        </p:tgtEl>
                                      </p:cBhvr>
                                    </p:animEffect>
                                  </p:childTnLst>
                                </p:cTn>
                              </p:par>
                            </p:childTnLst>
                          </p:cTn>
                        </p:par>
                        <p:par>
                          <p:cTn id="72" fill="hold">
                            <p:stCondLst>
                              <p:cond delay="7500"/>
                            </p:stCondLst>
                            <p:childTnLst>
                              <p:par>
                                <p:cTn id="73" presetID="22" presetClass="entr" presetSubtype="8"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left)">
                                      <p:cBhvr>
                                        <p:cTn id="75" dur="300"/>
                                        <p:tgtEl>
                                          <p:spTgt spid="15"/>
                                        </p:tgtEl>
                                      </p:cBhvr>
                                    </p:animEffect>
                                  </p:childTnLst>
                                </p:cTn>
                              </p:par>
                            </p:childTnLst>
                          </p:cTn>
                        </p:par>
                        <p:par>
                          <p:cTn id="76" fill="hold">
                            <p:stCondLst>
                              <p:cond delay="8000"/>
                            </p:stCondLst>
                            <p:childTnLst>
                              <p:par>
                                <p:cTn id="77" presetID="22" presetClass="entr" presetSubtype="4" fill="hold"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wipe(down)">
                                      <p:cBhvr>
                                        <p:cTn id="79" dur="500"/>
                                        <p:tgtEl>
                                          <p:spTgt spid="21"/>
                                        </p:tgtEl>
                                      </p:cBhvr>
                                    </p:animEffect>
                                  </p:childTnLst>
                                </p:cTn>
                              </p:par>
                            </p:childTnLst>
                          </p:cTn>
                        </p:par>
                        <p:par>
                          <p:cTn id="80" fill="hold">
                            <p:stCondLst>
                              <p:cond delay="8500"/>
                            </p:stCondLst>
                            <p:childTnLst>
                              <p:par>
                                <p:cTn id="81" presetID="22" presetClass="entr" presetSubtype="8" fill="hold"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left)">
                                      <p:cBhvr>
                                        <p:cTn id="83" dur="500"/>
                                        <p:tgtEl>
                                          <p:spTgt spid="19"/>
                                        </p:tgtEl>
                                      </p:cBhvr>
                                    </p:animEffect>
                                  </p:childTnLst>
                                </p:cTn>
                              </p:par>
                            </p:childTnLst>
                          </p:cTn>
                        </p:par>
                        <p:par>
                          <p:cTn id="84" fill="hold">
                            <p:stCondLst>
                              <p:cond delay="9000"/>
                            </p:stCondLst>
                            <p:childTnLst>
                              <p:par>
                                <p:cTn id="85" presetID="22" presetClass="entr" presetSubtype="8"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wipe(left)">
                                      <p:cBhvr>
                                        <p:cTn id="87" dur="300"/>
                                        <p:tgtEl>
                                          <p:spTgt spid="22"/>
                                        </p:tgtEl>
                                      </p:cBhvr>
                                    </p:animEffect>
                                  </p:childTnLst>
                                </p:cTn>
                              </p:par>
                            </p:childTnLst>
                          </p:cTn>
                        </p:par>
                        <p:par>
                          <p:cTn id="88" fill="hold">
                            <p:stCondLst>
                              <p:cond delay="9500"/>
                            </p:stCondLst>
                            <p:childTnLst>
                              <p:par>
                                <p:cTn id="89" presetID="22" presetClass="entr" presetSubtype="8"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wipe(left)">
                                      <p:cBhvr>
                                        <p:cTn id="91" dur="300"/>
                                        <p:tgtEl>
                                          <p:spTgt spid="20"/>
                                        </p:tgtEl>
                                      </p:cBhvr>
                                    </p:animEffect>
                                  </p:childTnLst>
                                </p:cTn>
                              </p:par>
                            </p:childTnLst>
                          </p:cTn>
                        </p:par>
                        <p:par>
                          <p:cTn id="92" fill="hold">
                            <p:stCondLst>
                              <p:cond delay="10000"/>
                            </p:stCondLst>
                            <p:childTnLst>
                              <p:par>
                                <p:cTn id="93" presetID="22" presetClass="entr" presetSubtype="1" fill="hold" nodeType="after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wipe(up)">
                                      <p:cBhvr>
                                        <p:cTn id="95" dur="500"/>
                                        <p:tgtEl>
                                          <p:spTgt spid="23"/>
                                        </p:tgtEl>
                                      </p:cBhvr>
                                    </p:animEffect>
                                  </p:childTnLst>
                                </p:cTn>
                              </p:par>
                            </p:childTnLst>
                          </p:cTn>
                        </p:par>
                        <p:par>
                          <p:cTn id="96" fill="hold">
                            <p:stCondLst>
                              <p:cond delay="10500"/>
                            </p:stCondLst>
                            <p:childTnLst>
                              <p:par>
                                <p:cTn id="97" presetID="22" presetClass="entr" presetSubtype="2" fill="hold" nodeType="after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right)">
                                      <p:cBhvr>
                                        <p:cTn id="99" dur="500"/>
                                        <p:tgtEl>
                                          <p:spTgt spid="25"/>
                                        </p:tgtEl>
                                      </p:cBhvr>
                                    </p:animEffect>
                                  </p:childTnLst>
                                </p:cTn>
                              </p:par>
                            </p:childTnLst>
                          </p:cTn>
                        </p:par>
                        <p:par>
                          <p:cTn id="100" fill="hold">
                            <p:stCondLst>
                              <p:cond delay="11000"/>
                            </p:stCondLst>
                            <p:childTnLst>
                              <p:par>
                                <p:cTn id="101" presetID="22" presetClass="entr" presetSubtype="8" fill="hold" grpId="0" nodeType="after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wipe(left)">
                                      <p:cBhvr>
                                        <p:cTn id="103" dur="300"/>
                                        <p:tgtEl>
                                          <p:spTgt spid="28"/>
                                        </p:tgtEl>
                                      </p:cBhvr>
                                    </p:animEffect>
                                  </p:childTnLst>
                                </p:cTn>
                              </p:par>
                            </p:childTnLst>
                          </p:cTn>
                        </p:par>
                        <p:par>
                          <p:cTn id="104" fill="hold">
                            <p:stCondLst>
                              <p:cond delay="11500"/>
                            </p:stCondLst>
                            <p:childTnLst>
                              <p:par>
                                <p:cTn id="105" presetID="22" presetClass="entr" presetSubtype="8" fill="hold" grpId="0" nodeType="after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wipe(left)">
                                      <p:cBhvr>
                                        <p:cTn id="107" dur="300"/>
                                        <p:tgtEl>
                                          <p:spTgt spid="27"/>
                                        </p:tgtEl>
                                      </p:cBhvr>
                                    </p:animEffect>
                                  </p:childTnLst>
                                </p:cTn>
                              </p:par>
                            </p:childTnLst>
                          </p:cTn>
                        </p:par>
                        <p:par>
                          <p:cTn id="108" fill="hold">
                            <p:stCondLst>
                              <p:cond delay="12000"/>
                            </p:stCondLst>
                            <p:childTnLst>
                              <p:par>
                                <p:cTn id="109" presetID="22" presetClass="entr" presetSubtype="1" fill="hold" nodeType="afterEffect">
                                  <p:stCondLst>
                                    <p:cond delay="0"/>
                                  </p:stCondLst>
                                  <p:childTnLst>
                                    <p:set>
                                      <p:cBhvr>
                                        <p:cTn id="110" dur="1" fill="hold">
                                          <p:stCondLst>
                                            <p:cond delay="0"/>
                                          </p:stCondLst>
                                        </p:cTn>
                                        <p:tgtEl>
                                          <p:spTgt spid="24"/>
                                        </p:tgtEl>
                                        <p:attrNameLst>
                                          <p:attrName>style.visibility</p:attrName>
                                        </p:attrNameLst>
                                      </p:cBhvr>
                                      <p:to>
                                        <p:strVal val="visible"/>
                                      </p:to>
                                    </p:set>
                                    <p:animEffect transition="in" filter="wipe(up)">
                                      <p:cBhvr>
                                        <p:cTn id="111" dur="500"/>
                                        <p:tgtEl>
                                          <p:spTgt spid="24"/>
                                        </p:tgtEl>
                                      </p:cBhvr>
                                    </p:animEffect>
                                  </p:childTnLst>
                                </p:cTn>
                              </p:par>
                            </p:childTnLst>
                          </p:cTn>
                        </p:par>
                        <p:par>
                          <p:cTn id="112" fill="hold">
                            <p:stCondLst>
                              <p:cond delay="12500"/>
                            </p:stCondLst>
                            <p:childTnLst>
                              <p:par>
                                <p:cTn id="113" presetID="22" presetClass="entr" presetSubtype="8" fill="hold" nodeType="afterEffect">
                                  <p:stCondLst>
                                    <p:cond delay="0"/>
                                  </p:stCondLst>
                                  <p:childTnLst>
                                    <p:set>
                                      <p:cBhvr>
                                        <p:cTn id="114" dur="1" fill="hold">
                                          <p:stCondLst>
                                            <p:cond delay="0"/>
                                          </p:stCondLst>
                                        </p:cTn>
                                        <p:tgtEl>
                                          <p:spTgt spid="26"/>
                                        </p:tgtEl>
                                        <p:attrNameLst>
                                          <p:attrName>style.visibility</p:attrName>
                                        </p:attrNameLst>
                                      </p:cBhvr>
                                      <p:to>
                                        <p:strVal val="visible"/>
                                      </p:to>
                                    </p:set>
                                    <p:animEffect transition="in" filter="wipe(left)">
                                      <p:cBhvr>
                                        <p:cTn id="115" dur="500"/>
                                        <p:tgtEl>
                                          <p:spTgt spid="26"/>
                                        </p:tgtEl>
                                      </p:cBhvr>
                                    </p:animEffect>
                                  </p:childTnLst>
                                </p:cTn>
                              </p:par>
                            </p:childTnLst>
                          </p:cTn>
                        </p:par>
                        <p:par>
                          <p:cTn id="116" fill="hold">
                            <p:stCondLst>
                              <p:cond delay="13000"/>
                            </p:stCondLst>
                            <p:childTnLst>
                              <p:par>
                                <p:cTn id="117" presetID="22" presetClass="entr" presetSubtype="8" fill="hold" grpId="0" nodeType="afterEffect">
                                  <p:stCondLst>
                                    <p:cond delay="0"/>
                                  </p:stCondLst>
                                  <p:childTnLst>
                                    <p:set>
                                      <p:cBhvr>
                                        <p:cTn id="118" dur="1" fill="hold">
                                          <p:stCondLst>
                                            <p:cond delay="0"/>
                                          </p:stCondLst>
                                        </p:cTn>
                                        <p:tgtEl>
                                          <p:spTgt spid="30"/>
                                        </p:tgtEl>
                                        <p:attrNameLst>
                                          <p:attrName>style.visibility</p:attrName>
                                        </p:attrNameLst>
                                      </p:cBhvr>
                                      <p:to>
                                        <p:strVal val="visible"/>
                                      </p:to>
                                    </p:set>
                                    <p:animEffect transition="in" filter="wipe(left)">
                                      <p:cBhvr>
                                        <p:cTn id="119" dur="300"/>
                                        <p:tgtEl>
                                          <p:spTgt spid="30"/>
                                        </p:tgtEl>
                                      </p:cBhvr>
                                    </p:animEffect>
                                  </p:childTnLst>
                                </p:cTn>
                              </p:par>
                            </p:childTnLst>
                          </p:cTn>
                        </p:par>
                        <p:par>
                          <p:cTn id="120" fill="hold">
                            <p:stCondLst>
                              <p:cond delay="13500"/>
                            </p:stCondLst>
                            <p:childTnLst>
                              <p:par>
                                <p:cTn id="121" presetID="22" presetClass="entr" presetSubtype="8" fill="hold" grpId="0" nodeType="after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wipe(left)">
                                      <p:cBhvr>
                                        <p:cTn id="123"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2" grpId="0"/>
      <p:bldP spid="7" grpId="0" animBg="1"/>
      <p:bldP spid="8" grpId="0" animBg="1"/>
      <p:bldP spid="9" grpId="0" animBg="1"/>
      <p:bldP spid="10" grpId="0" animBg="1"/>
      <p:bldP spid="11" grpId="0"/>
      <p:bldP spid="12" grpId="0"/>
      <p:bldP spid="13" grpId="0"/>
      <p:bldP spid="14" grpId="0"/>
      <p:bldP spid="15" grpId="0"/>
      <p:bldP spid="16" grpId="0"/>
      <p:bldP spid="20" grpId="0"/>
      <p:bldP spid="22" grpId="0"/>
      <p:bldP spid="27" grpId="0"/>
      <p:bldP spid="28" grpId="0"/>
      <p:bldP spid="29" grpId="0"/>
      <p:bldP spid="3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608" y="2276475"/>
            <a:ext cx="5323048" cy="3193829"/>
          </a:xfrm>
          <a:prstGeom prst="rect">
            <a:avLst/>
          </a:prstGeom>
        </p:spPr>
      </p:pic>
      <p:sp>
        <p:nvSpPr>
          <p:cNvPr id="4" name="矩形 24"/>
          <p:cNvSpPr>
            <a:spLocks noChangeArrowheads="1"/>
          </p:cNvSpPr>
          <p:nvPr/>
        </p:nvSpPr>
        <p:spPr bwMode="auto">
          <a:xfrm>
            <a:off x="430494" y="453136"/>
            <a:ext cx="422423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如何提升团队执行力</a:t>
            </a:r>
          </a:p>
        </p:txBody>
      </p:sp>
      <p:sp>
        <p:nvSpPr>
          <p:cNvPr id="5" name="矩形 4"/>
          <p:cNvSpPr/>
          <p:nvPr/>
        </p:nvSpPr>
        <p:spPr>
          <a:xfrm>
            <a:off x="0" y="547478"/>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880677" y="622413"/>
            <a:ext cx="2594428" cy="461665"/>
          </a:xfrm>
          <a:prstGeom prst="rect">
            <a:avLst/>
          </a:prstGeom>
        </p:spPr>
        <p:txBody>
          <a:bodyPr wrap="none">
            <a:spAutoFit/>
          </a:bodyPr>
          <a:lstStyle/>
          <a:p>
            <a:r>
              <a:rPr lang="en-US" altLang="zh-CN" sz="1200" spc="300" dirty="0" smtClean="0">
                <a:solidFill>
                  <a:schemeClr val="bg1">
                    <a:lumMod val="65000"/>
                  </a:schemeClr>
                </a:solidFill>
                <a:latin typeface="Arial" panose="020B0604020202020204" pitchFamily="34" charset="0"/>
              </a:rPr>
              <a:t>HOW TO ENHANCE </a:t>
            </a:r>
          </a:p>
          <a:p>
            <a:r>
              <a:rPr lang="en-US" altLang="zh-CN" sz="1200" spc="300" dirty="0" smtClean="0">
                <a:solidFill>
                  <a:schemeClr val="bg1">
                    <a:lumMod val="65000"/>
                  </a:schemeClr>
                </a:solidFill>
                <a:latin typeface="Arial" panose="020B0604020202020204" pitchFamily="34" charset="0"/>
              </a:rPr>
              <a:t>THE EXECUTION TEAM</a:t>
            </a:r>
            <a:endParaRPr lang="en-US" altLang="zh-CN" sz="1200" spc="300" dirty="0">
              <a:solidFill>
                <a:schemeClr val="bg1">
                  <a:lumMod val="65000"/>
                </a:schemeClr>
              </a:solidFill>
              <a:latin typeface="Arial" panose="020B0604020202020204" pitchFamily="34" charset="0"/>
            </a:endParaRPr>
          </a:p>
        </p:txBody>
      </p:sp>
      <p:sp>
        <p:nvSpPr>
          <p:cNvPr id="7" name="Text Box 10"/>
          <p:cNvSpPr txBox="1">
            <a:spLocks noChangeArrowheads="1"/>
          </p:cNvSpPr>
          <p:nvPr/>
        </p:nvSpPr>
        <p:spPr bwMode="auto">
          <a:xfrm>
            <a:off x="5111636" y="2305503"/>
            <a:ext cx="656431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spc="300" dirty="0" smtClean="0">
                <a:ea typeface="微软雅黑" panose="020B0503020204020204" pitchFamily="34" charset="-122"/>
              </a:rPr>
              <a:t>企</a:t>
            </a:r>
            <a:r>
              <a:rPr lang="zh-CN" altLang="en-US" sz="3200" b="1" spc="300" dirty="0">
                <a:ea typeface="微软雅黑" panose="020B0503020204020204" pitchFamily="34" charset="-122"/>
              </a:rPr>
              <a:t>业执行力文</a:t>
            </a:r>
            <a:r>
              <a:rPr lang="zh-CN" altLang="en-US" sz="3200" b="1" spc="300" dirty="0" smtClean="0">
                <a:ea typeface="微软雅黑" panose="020B0503020204020204" pitchFamily="34" charset="-122"/>
              </a:rPr>
              <a:t>化</a:t>
            </a:r>
            <a:endParaRPr lang="en-US" altLang="zh-CN" sz="3200" b="1" spc="300" dirty="0" smtClean="0">
              <a:ea typeface="微软雅黑" panose="020B0503020204020204" pitchFamily="34" charset="-122"/>
            </a:endParaRPr>
          </a:p>
          <a:p>
            <a:pPr algn="ctr" eaLnBrk="1" hangingPunct="1"/>
            <a:r>
              <a:rPr lang="zh-CN" altLang="en-US" sz="3200" b="1" spc="300" dirty="0" smtClean="0">
                <a:ea typeface="微软雅黑" panose="020B0503020204020204" pitchFamily="34" charset="-122"/>
              </a:rPr>
              <a:t>的</a:t>
            </a:r>
            <a:r>
              <a:rPr lang="zh-CN" altLang="en-US" sz="3200" b="1" spc="300" dirty="0">
                <a:ea typeface="微软雅黑" panose="020B0503020204020204" pitchFamily="34" charset="-122"/>
              </a:rPr>
              <a:t>塑造与建立</a:t>
            </a:r>
          </a:p>
        </p:txBody>
      </p:sp>
      <p:sp>
        <p:nvSpPr>
          <p:cNvPr id="8" name="Text Box 11"/>
          <p:cNvSpPr txBox="1">
            <a:spLocks noChangeArrowheads="1"/>
          </p:cNvSpPr>
          <p:nvPr/>
        </p:nvSpPr>
        <p:spPr bwMode="auto">
          <a:xfrm>
            <a:off x="5483451" y="3587088"/>
            <a:ext cx="582068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600" spc="300" dirty="0" smtClean="0">
                <a:solidFill>
                  <a:schemeClr val="tx1">
                    <a:lumMod val="75000"/>
                    <a:lumOff val="25000"/>
                  </a:schemeClr>
                </a:solidFill>
                <a:ea typeface="微软雅黑" panose="020B0503020204020204" pitchFamily="34" charset="-122"/>
              </a:rPr>
              <a:t>     通</a:t>
            </a:r>
            <a:r>
              <a:rPr lang="zh-CN" altLang="en-US" sz="1600" spc="300" dirty="0">
                <a:solidFill>
                  <a:schemeClr val="tx1">
                    <a:lumMod val="75000"/>
                    <a:lumOff val="25000"/>
                  </a:schemeClr>
                </a:solidFill>
                <a:ea typeface="微软雅黑" panose="020B0503020204020204" pitchFamily="34" charset="-122"/>
              </a:rPr>
              <a:t>过企业执行力文化的塑造与建立，逐步影响员工，进而提升企业员工执行力。因为在企业文化中蕴含执行力文化，会对员工在执行力方面的改变有着重要和长期作用，起到非常重要的积极作用。</a:t>
            </a:r>
          </a:p>
        </p:txBody>
      </p:sp>
      <p:sp>
        <p:nvSpPr>
          <p:cNvPr id="9" name="矩形 8"/>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30494" y="438623"/>
            <a:ext cx="422423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如何提升团队执行力</a:t>
            </a:r>
          </a:p>
        </p:txBody>
      </p:sp>
      <p:sp>
        <p:nvSpPr>
          <p:cNvPr id="5" name="矩形 4"/>
          <p:cNvSpPr/>
          <p:nvPr/>
        </p:nvSpPr>
        <p:spPr>
          <a:xfrm>
            <a:off x="0" y="532965"/>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880677" y="607900"/>
            <a:ext cx="2594428" cy="461665"/>
          </a:xfrm>
          <a:prstGeom prst="rect">
            <a:avLst/>
          </a:prstGeom>
        </p:spPr>
        <p:txBody>
          <a:bodyPr wrap="none">
            <a:spAutoFit/>
          </a:bodyPr>
          <a:lstStyle/>
          <a:p>
            <a:r>
              <a:rPr lang="en-US" altLang="zh-CN" sz="1200" spc="300" dirty="0" smtClean="0">
                <a:solidFill>
                  <a:schemeClr val="bg1">
                    <a:lumMod val="65000"/>
                  </a:schemeClr>
                </a:solidFill>
                <a:latin typeface="Arial" panose="020B0604020202020204" pitchFamily="34" charset="0"/>
              </a:rPr>
              <a:t>HOW TO ENHANCE </a:t>
            </a:r>
          </a:p>
          <a:p>
            <a:r>
              <a:rPr lang="en-US" altLang="zh-CN" sz="1200" spc="300" dirty="0" smtClean="0">
                <a:solidFill>
                  <a:schemeClr val="bg1">
                    <a:lumMod val="65000"/>
                  </a:schemeClr>
                </a:solidFill>
                <a:latin typeface="Arial" panose="020B0604020202020204" pitchFamily="34" charset="0"/>
              </a:rPr>
              <a:t>THE EXECUTION TEAM</a:t>
            </a:r>
            <a:endParaRPr lang="en-US" altLang="zh-CN" sz="1200" spc="300" dirty="0">
              <a:solidFill>
                <a:schemeClr val="bg1">
                  <a:lumMod val="65000"/>
                </a:schemeClr>
              </a:solidFill>
              <a:latin typeface="Arial" panose="020B0604020202020204" pitchFamily="34" charset="0"/>
            </a:endParaRPr>
          </a:p>
        </p:txBody>
      </p:sp>
      <p:sp>
        <p:nvSpPr>
          <p:cNvPr id="7" name="Text Box 10"/>
          <p:cNvSpPr txBox="1">
            <a:spLocks noChangeArrowheads="1"/>
          </p:cNvSpPr>
          <p:nvPr/>
        </p:nvSpPr>
        <p:spPr bwMode="auto">
          <a:xfrm>
            <a:off x="4500674" y="2218419"/>
            <a:ext cx="65643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b="1" spc="300" dirty="0" smtClean="0">
                <a:ea typeface="微软雅黑" panose="020B0503020204020204" pitchFamily="34" charset="-122"/>
              </a:rPr>
              <a:t>建</a:t>
            </a:r>
            <a:r>
              <a:rPr lang="zh-CN" altLang="en-US" sz="3200" b="1" spc="300" dirty="0">
                <a:ea typeface="微软雅黑" panose="020B0503020204020204" pitchFamily="34" charset="-122"/>
              </a:rPr>
              <a:t>立良好的沟通渠道</a:t>
            </a:r>
          </a:p>
        </p:txBody>
      </p:sp>
      <p:sp>
        <p:nvSpPr>
          <p:cNvPr id="8" name="Text Box 11"/>
          <p:cNvSpPr txBox="1">
            <a:spLocks noChangeArrowheads="1"/>
          </p:cNvSpPr>
          <p:nvPr/>
        </p:nvSpPr>
        <p:spPr bwMode="auto">
          <a:xfrm>
            <a:off x="4787898" y="3098316"/>
            <a:ext cx="5989864" cy="2264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600" spc="300" dirty="0">
                <a:solidFill>
                  <a:schemeClr val="tx1">
                    <a:lumMod val="75000"/>
                    <a:lumOff val="25000"/>
                  </a:schemeClr>
                </a:solidFill>
                <a:ea typeface="微软雅黑" panose="020B0503020204020204" pitchFamily="34" charset="-122"/>
              </a:rPr>
              <a:t>     及时收集并反馈信息，协调内部资源有效解决问题，促进员工执行力的提升。因为通过建立良好的沟通渠道，使得沟通起来方便快捷，避免传递信息不到位或传达错误引发工作出现被动</a:t>
            </a:r>
            <a:r>
              <a:rPr lang="en-US" altLang="zh-CN" sz="1600" spc="300" dirty="0">
                <a:solidFill>
                  <a:schemeClr val="tx1">
                    <a:lumMod val="75000"/>
                    <a:lumOff val="25000"/>
                  </a:schemeClr>
                </a:solidFill>
                <a:ea typeface="微软雅黑" panose="020B0503020204020204" pitchFamily="34" charset="-122"/>
              </a:rPr>
              <a:t>;</a:t>
            </a:r>
            <a:r>
              <a:rPr lang="zh-CN" altLang="en-US" sz="1600" spc="300" dirty="0">
                <a:solidFill>
                  <a:schemeClr val="tx1">
                    <a:lumMod val="75000"/>
                    <a:lumOff val="25000"/>
                  </a:schemeClr>
                </a:solidFill>
                <a:ea typeface="微软雅黑" panose="020B0503020204020204" pitchFamily="34" charset="-122"/>
              </a:rPr>
              <a:t>同时通过及时收集并反馈信息，进而协调内部资源及时解决遇到的各种矛盾和问题，纠正出现的偏差和错误，确保各项工作的顺利和有效开展。</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76475"/>
            <a:ext cx="4654727" cy="3494458"/>
          </a:xfrm>
          <a:prstGeom prst="rect">
            <a:avLst/>
          </a:prstGeom>
        </p:spPr>
      </p:pic>
      <p:sp>
        <p:nvSpPr>
          <p:cNvPr id="9" name="矩形 8"/>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animEffect transition="in" filter="wipe(up)">
                                      <p:cBhvr>
                                        <p:cTn id="29" dur="500"/>
                                        <p:tgtEl>
                                          <p:spTgt spid="8">
                                            <p:txEl>
                                              <p:pRg st="0" end="0"/>
                                            </p:txEl>
                                          </p:spTgt>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76475"/>
            <a:ext cx="5601353" cy="3497430"/>
          </a:xfrm>
          <a:prstGeom prst="rect">
            <a:avLst/>
          </a:prstGeom>
        </p:spPr>
      </p:pic>
      <p:sp>
        <p:nvSpPr>
          <p:cNvPr id="4" name="矩形 24"/>
          <p:cNvSpPr>
            <a:spLocks noChangeArrowheads="1"/>
          </p:cNvSpPr>
          <p:nvPr/>
        </p:nvSpPr>
        <p:spPr bwMode="auto">
          <a:xfrm>
            <a:off x="430494" y="438621"/>
            <a:ext cx="422423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如何提升团队执行力</a:t>
            </a:r>
          </a:p>
        </p:txBody>
      </p:sp>
      <p:sp>
        <p:nvSpPr>
          <p:cNvPr id="5" name="矩形 4"/>
          <p:cNvSpPr/>
          <p:nvPr/>
        </p:nvSpPr>
        <p:spPr>
          <a:xfrm>
            <a:off x="0" y="532963"/>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880677" y="607898"/>
            <a:ext cx="2594428" cy="461665"/>
          </a:xfrm>
          <a:prstGeom prst="rect">
            <a:avLst/>
          </a:prstGeom>
        </p:spPr>
        <p:txBody>
          <a:bodyPr wrap="none">
            <a:spAutoFit/>
          </a:bodyPr>
          <a:lstStyle/>
          <a:p>
            <a:r>
              <a:rPr lang="en-US" altLang="zh-CN" sz="1200" spc="300" dirty="0" smtClean="0">
                <a:solidFill>
                  <a:schemeClr val="bg1">
                    <a:lumMod val="65000"/>
                  </a:schemeClr>
                </a:solidFill>
                <a:latin typeface="Arial" panose="020B0604020202020204" pitchFamily="34" charset="0"/>
              </a:rPr>
              <a:t>HOW TO ENHANCE </a:t>
            </a:r>
          </a:p>
          <a:p>
            <a:r>
              <a:rPr lang="en-US" altLang="zh-CN" sz="1200" spc="300" dirty="0" smtClean="0">
                <a:solidFill>
                  <a:schemeClr val="bg1">
                    <a:lumMod val="65000"/>
                  </a:schemeClr>
                </a:solidFill>
                <a:latin typeface="Arial" panose="020B0604020202020204" pitchFamily="34" charset="0"/>
              </a:rPr>
              <a:t>THE EXECUTION TEAM</a:t>
            </a:r>
            <a:endParaRPr lang="en-US" altLang="zh-CN" sz="1200" spc="300" dirty="0">
              <a:solidFill>
                <a:schemeClr val="bg1">
                  <a:lumMod val="65000"/>
                </a:schemeClr>
              </a:solidFill>
              <a:latin typeface="Arial" panose="020B0604020202020204" pitchFamily="34" charset="0"/>
            </a:endParaRPr>
          </a:p>
        </p:txBody>
      </p:sp>
      <p:sp>
        <p:nvSpPr>
          <p:cNvPr id="7" name="Text Box 10"/>
          <p:cNvSpPr txBox="1">
            <a:spLocks noChangeArrowheads="1"/>
          </p:cNvSpPr>
          <p:nvPr/>
        </p:nvSpPr>
        <p:spPr bwMode="auto">
          <a:xfrm>
            <a:off x="5234550" y="2218417"/>
            <a:ext cx="554321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b="1" spc="300" dirty="0">
                <a:ea typeface="微软雅黑" panose="020B0503020204020204" pitchFamily="34" charset="-122"/>
              </a:rPr>
              <a:t>管理人员依据工作目标，制定合理制度与方案</a:t>
            </a:r>
          </a:p>
        </p:txBody>
      </p:sp>
      <p:sp>
        <p:nvSpPr>
          <p:cNvPr id="8" name="Text Box 11"/>
          <p:cNvSpPr txBox="1">
            <a:spLocks noChangeArrowheads="1"/>
          </p:cNvSpPr>
          <p:nvPr/>
        </p:nvSpPr>
        <p:spPr bwMode="auto">
          <a:xfrm>
            <a:off x="5011224" y="3536950"/>
            <a:ext cx="5989864" cy="1895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600" spc="300" dirty="0">
                <a:solidFill>
                  <a:schemeClr val="tx1">
                    <a:lumMod val="75000"/>
                    <a:lumOff val="25000"/>
                  </a:schemeClr>
                </a:solidFill>
                <a:ea typeface="微软雅黑" panose="020B0503020204020204" pitchFamily="34" charset="-122"/>
              </a:rPr>
              <a:t>     管理人员依据工作目标，制定合理制度与方案，常抓不懈，充分发挥检查、监督与激励作用。因为如果管理人员没有做到常抓不懈或缺乏检查、监督和激励措施，容易使得员工感觉没有督促或干好干坏一个样等等，进而引起员工在工作时会出现懒散甚至捣乱现象。</a:t>
            </a:r>
          </a:p>
        </p:txBody>
      </p:sp>
      <p:sp>
        <p:nvSpPr>
          <p:cNvPr id="9" name="矩形 8"/>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30494" y="438621"/>
            <a:ext cx="422423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如何提升团队执行力</a:t>
            </a:r>
          </a:p>
        </p:txBody>
      </p:sp>
      <p:sp>
        <p:nvSpPr>
          <p:cNvPr id="5" name="矩形 4"/>
          <p:cNvSpPr/>
          <p:nvPr/>
        </p:nvSpPr>
        <p:spPr>
          <a:xfrm>
            <a:off x="0" y="547477"/>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880677" y="607898"/>
            <a:ext cx="2594428" cy="461665"/>
          </a:xfrm>
          <a:prstGeom prst="rect">
            <a:avLst/>
          </a:prstGeom>
        </p:spPr>
        <p:txBody>
          <a:bodyPr wrap="none">
            <a:spAutoFit/>
          </a:bodyPr>
          <a:lstStyle/>
          <a:p>
            <a:r>
              <a:rPr lang="en-US" altLang="zh-CN" sz="1200" spc="300" dirty="0" smtClean="0">
                <a:solidFill>
                  <a:schemeClr val="bg1">
                    <a:lumMod val="65000"/>
                  </a:schemeClr>
                </a:solidFill>
                <a:latin typeface="Arial" panose="020B0604020202020204" pitchFamily="34" charset="0"/>
              </a:rPr>
              <a:t>HOW TO ENHANCE </a:t>
            </a:r>
          </a:p>
          <a:p>
            <a:r>
              <a:rPr lang="en-US" altLang="zh-CN" sz="1200" spc="300" dirty="0" smtClean="0">
                <a:solidFill>
                  <a:schemeClr val="bg1">
                    <a:lumMod val="65000"/>
                  </a:schemeClr>
                </a:solidFill>
                <a:latin typeface="Arial" panose="020B0604020202020204" pitchFamily="34" charset="0"/>
              </a:rPr>
              <a:t>THE EXECUTION TEAM</a:t>
            </a:r>
            <a:endParaRPr lang="en-US" altLang="zh-CN" sz="1200" spc="300" dirty="0">
              <a:solidFill>
                <a:schemeClr val="bg1">
                  <a:lumMod val="65000"/>
                </a:schemeClr>
              </a:solidFill>
              <a:latin typeface="Arial" panose="020B0604020202020204" pitchFamily="34" charset="0"/>
            </a:endParaRPr>
          </a:p>
        </p:txBody>
      </p:sp>
      <p:sp>
        <p:nvSpPr>
          <p:cNvPr id="7" name="Text Box 10"/>
          <p:cNvSpPr txBox="1">
            <a:spLocks noChangeArrowheads="1"/>
          </p:cNvSpPr>
          <p:nvPr/>
        </p:nvSpPr>
        <p:spPr bwMode="auto">
          <a:xfrm>
            <a:off x="4500673" y="1999741"/>
            <a:ext cx="65643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b="1" spc="300" dirty="0" smtClean="0">
                <a:ea typeface="微软雅黑" panose="020B0503020204020204" pitchFamily="34" charset="-122"/>
              </a:rPr>
              <a:t>建</a:t>
            </a:r>
            <a:r>
              <a:rPr lang="zh-CN" altLang="en-US" sz="3200" b="1" spc="300" dirty="0">
                <a:ea typeface="微软雅黑" panose="020B0503020204020204" pitchFamily="34" charset="-122"/>
              </a:rPr>
              <a:t>立良好的沟通渠道</a:t>
            </a:r>
          </a:p>
        </p:txBody>
      </p:sp>
      <p:sp>
        <p:nvSpPr>
          <p:cNvPr id="8" name="Text Box 11"/>
          <p:cNvSpPr txBox="1">
            <a:spLocks noChangeArrowheads="1"/>
          </p:cNvSpPr>
          <p:nvPr/>
        </p:nvSpPr>
        <p:spPr bwMode="auto">
          <a:xfrm>
            <a:off x="4787898" y="3098316"/>
            <a:ext cx="5989864" cy="2264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600" spc="300" dirty="0">
                <a:solidFill>
                  <a:schemeClr val="tx1">
                    <a:lumMod val="75000"/>
                    <a:lumOff val="25000"/>
                  </a:schemeClr>
                </a:solidFill>
                <a:ea typeface="微软雅黑" panose="020B0503020204020204" pitchFamily="34" charset="-122"/>
              </a:rPr>
              <a:t>     及时收集并反馈信息，协调内部资源有效解决问题，促进员工执行力的提升。因为通过建立良好的沟通渠道，使得沟通起来方便快捷，避免传递信息不到位或传达错误引发工作出现被动</a:t>
            </a:r>
            <a:r>
              <a:rPr lang="en-US" altLang="zh-CN" sz="1600" spc="300" dirty="0">
                <a:solidFill>
                  <a:schemeClr val="tx1">
                    <a:lumMod val="75000"/>
                    <a:lumOff val="25000"/>
                  </a:schemeClr>
                </a:solidFill>
                <a:ea typeface="微软雅黑" panose="020B0503020204020204" pitchFamily="34" charset="-122"/>
              </a:rPr>
              <a:t>;</a:t>
            </a:r>
            <a:r>
              <a:rPr lang="zh-CN" altLang="en-US" sz="1600" spc="300" dirty="0">
                <a:solidFill>
                  <a:schemeClr val="tx1">
                    <a:lumMod val="75000"/>
                    <a:lumOff val="25000"/>
                  </a:schemeClr>
                </a:solidFill>
                <a:ea typeface="微软雅黑" panose="020B0503020204020204" pitchFamily="34" charset="-122"/>
              </a:rPr>
              <a:t>同时通过及时收集并反馈信息，进而协调内部资源及时解决遇到的各种矛盾和问题，纠正出现的偏差和错误，确保各项工作的顺利和有效开展。</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438" y="2737396"/>
            <a:ext cx="3396343" cy="2549747"/>
          </a:xfrm>
          <a:prstGeom prst="rect">
            <a:avLst/>
          </a:prstGeom>
        </p:spPr>
      </p:pic>
      <p:sp>
        <p:nvSpPr>
          <p:cNvPr id="9" name="矩形 8"/>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6" presetClass="entr" presetSubtype="21" fill="hold" nodeType="after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barn(inVertical)">
                                      <p:cBhvr>
                                        <p:cTn id="25" dur="500"/>
                                        <p:tgtEl>
                                          <p:spTgt spid="7">
                                            <p:txEl>
                                              <p:pRg st="0" end="0"/>
                                            </p:txEl>
                                          </p:spTgt>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animEffect transition="in" filter="wipe(up)">
                                      <p:cBhvr>
                                        <p:cTn id="29" dur="500"/>
                                        <p:tgtEl>
                                          <p:spTgt spid="8">
                                            <p:txEl>
                                              <p:pRg st="0" end="0"/>
                                            </p:txEl>
                                          </p:spTgt>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30494" y="453135"/>
            <a:ext cx="422423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如何提升团队执行力</a:t>
            </a:r>
          </a:p>
        </p:txBody>
      </p:sp>
      <p:sp>
        <p:nvSpPr>
          <p:cNvPr id="5" name="矩形 4"/>
          <p:cNvSpPr/>
          <p:nvPr/>
        </p:nvSpPr>
        <p:spPr>
          <a:xfrm>
            <a:off x="0" y="561991"/>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880677" y="622412"/>
            <a:ext cx="2594428" cy="461665"/>
          </a:xfrm>
          <a:prstGeom prst="rect">
            <a:avLst/>
          </a:prstGeom>
        </p:spPr>
        <p:txBody>
          <a:bodyPr wrap="none">
            <a:spAutoFit/>
          </a:bodyPr>
          <a:lstStyle/>
          <a:p>
            <a:r>
              <a:rPr lang="en-US" altLang="zh-CN" sz="1200" spc="300" dirty="0" smtClean="0">
                <a:solidFill>
                  <a:schemeClr val="bg1">
                    <a:lumMod val="65000"/>
                  </a:schemeClr>
                </a:solidFill>
                <a:latin typeface="Arial" panose="020B0604020202020204" pitchFamily="34" charset="0"/>
              </a:rPr>
              <a:t>HOW TO ENHANCE </a:t>
            </a:r>
          </a:p>
          <a:p>
            <a:r>
              <a:rPr lang="en-US" altLang="zh-CN" sz="1200" spc="300" dirty="0" smtClean="0">
                <a:solidFill>
                  <a:schemeClr val="bg1">
                    <a:lumMod val="65000"/>
                  </a:schemeClr>
                </a:solidFill>
                <a:latin typeface="Arial" panose="020B0604020202020204" pitchFamily="34" charset="0"/>
              </a:rPr>
              <a:t>THE EXECUTION TEAM</a:t>
            </a:r>
            <a:endParaRPr lang="en-US" altLang="zh-CN" sz="1200" spc="300" dirty="0">
              <a:solidFill>
                <a:schemeClr val="bg1">
                  <a:lumMod val="65000"/>
                </a:schemeClr>
              </a:solidFill>
              <a:latin typeface="Arial" panose="020B0604020202020204" pitchFamily="34" charset="0"/>
            </a:endParaRPr>
          </a:p>
        </p:txBody>
      </p:sp>
      <p:sp>
        <p:nvSpPr>
          <p:cNvPr id="7" name="Text Box 10"/>
          <p:cNvSpPr txBox="1">
            <a:spLocks noChangeArrowheads="1"/>
          </p:cNvSpPr>
          <p:nvPr/>
        </p:nvSpPr>
        <p:spPr bwMode="auto">
          <a:xfrm>
            <a:off x="4500674" y="2218419"/>
            <a:ext cx="65643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b="1" spc="300" dirty="0">
                <a:ea typeface="微软雅黑" panose="020B0503020204020204" pitchFamily="34" charset="-122"/>
              </a:rPr>
              <a:t>管理人员带头作用</a:t>
            </a:r>
          </a:p>
        </p:txBody>
      </p:sp>
      <p:sp>
        <p:nvSpPr>
          <p:cNvPr id="8" name="Text Box 11"/>
          <p:cNvSpPr txBox="1">
            <a:spLocks noChangeArrowheads="1"/>
          </p:cNvSpPr>
          <p:nvPr/>
        </p:nvSpPr>
        <p:spPr bwMode="auto">
          <a:xfrm>
            <a:off x="4787898" y="3098316"/>
            <a:ext cx="5989864" cy="2633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600" spc="300" dirty="0">
                <a:solidFill>
                  <a:schemeClr val="tx1">
                    <a:lumMod val="75000"/>
                    <a:lumOff val="25000"/>
                  </a:schemeClr>
                </a:solidFill>
                <a:ea typeface="微软雅黑" panose="020B0503020204020204" pitchFamily="34" charset="-122"/>
              </a:rPr>
              <a:t>     管理人员</a:t>
            </a:r>
            <a:r>
              <a:rPr lang="en-US" altLang="zh-CN" sz="1600" spc="300" dirty="0">
                <a:solidFill>
                  <a:schemeClr val="tx1">
                    <a:lumMod val="75000"/>
                    <a:lumOff val="25000"/>
                  </a:schemeClr>
                </a:solidFill>
                <a:ea typeface="微软雅黑" panose="020B0503020204020204" pitchFamily="34" charset="-122"/>
              </a:rPr>
              <a:t>(</a:t>
            </a:r>
            <a:r>
              <a:rPr lang="zh-CN" altLang="en-US" sz="1600" spc="300" dirty="0">
                <a:solidFill>
                  <a:schemeClr val="tx1">
                    <a:lumMod val="75000"/>
                    <a:lumOff val="25000"/>
                  </a:schemeClr>
                </a:solidFill>
                <a:ea typeface="微软雅黑" panose="020B0503020204020204" pitchFamily="34" charset="-122"/>
              </a:rPr>
              <a:t>特别是一线管理人员</a:t>
            </a:r>
            <a:r>
              <a:rPr lang="en-US" altLang="zh-CN" sz="1600" spc="300" dirty="0">
                <a:solidFill>
                  <a:schemeClr val="tx1">
                    <a:lumMod val="75000"/>
                    <a:lumOff val="25000"/>
                  </a:schemeClr>
                </a:solidFill>
                <a:ea typeface="微软雅黑" panose="020B0503020204020204" pitchFamily="34" charset="-122"/>
              </a:rPr>
              <a:t>)</a:t>
            </a:r>
            <a:r>
              <a:rPr lang="zh-CN" altLang="en-US" sz="1600" spc="300" dirty="0">
                <a:solidFill>
                  <a:schemeClr val="tx1">
                    <a:lumMod val="75000"/>
                    <a:lumOff val="25000"/>
                  </a:schemeClr>
                </a:solidFill>
                <a:ea typeface="微软雅黑" panose="020B0503020204020204" pitchFamily="34" charset="-122"/>
              </a:rPr>
              <a:t>充分发挥工作强有力的执行力带头作用。员工执行力的强与弱往往跟直接领导有着直接关系，所以作为管理人员需要充分发挥工作时执行力的带头作用，建立工作雷厉风行的工作习惯</a:t>
            </a:r>
            <a:r>
              <a:rPr lang="en-US" altLang="zh-CN" sz="1600" spc="300" dirty="0">
                <a:solidFill>
                  <a:schemeClr val="tx1">
                    <a:lumMod val="75000"/>
                    <a:lumOff val="25000"/>
                  </a:schemeClr>
                </a:solidFill>
                <a:ea typeface="微软雅黑" panose="020B0503020204020204" pitchFamily="34" charset="-122"/>
              </a:rPr>
              <a:t>(</a:t>
            </a:r>
            <a:r>
              <a:rPr lang="zh-CN" altLang="en-US" sz="1600" spc="300" dirty="0">
                <a:solidFill>
                  <a:schemeClr val="tx1">
                    <a:lumMod val="75000"/>
                    <a:lumOff val="25000"/>
                  </a:schemeClr>
                </a:solidFill>
                <a:ea typeface="微软雅黑" panose="020B0503020204020204" pitchFamily="34" charset="-122"/>
              </a:rPr>
              <a:t>但绝不是莽撞盲打</a:t>
            </a:r>
            <a:r>
              <a:rPr lang="en-US" altLang="zh-CN" sz="1600" spc="300" dirty="0">
                <a:solidFill>
                  <a:schemeClr val="tx1">
                    <a:lumMod val="75000"/>
                    <a:lumOff val="25000"/>
                  </a:schemeClr>
                </a:solidFill>
                <a:ea typeface="微软雅黑" panose="020B0503020204020204" pitchFamily="34" charset="-122"/>
              </a:rPr>
              <a:t>)</a:t>
            </a:r>
            <a:r>
              <a:rPr lang="zh-CN" altLang="en-US" sz="1600" spc="300" dirty="0">
                <a:solidFill>
                  <a:schemeClr val="tx1">
                    <a:lumMod val="75000"/>
                    <a:lumOff val="25000"/>
                  </a:schemeClr>
                </a:solidFill>
                <a:ea typeface="微软雅黑" panose="020B0503020204020204" pitchFamily="34" charset="-122"/>
              </a:rPr>
              <a:t>，充分发挥管理人员的模范和带头作用，积极引导员工朝着正确的方向前进，确保按时保质保量地完成各项工作任务与目标</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938" y="1695506"/>
            <a:ext cx="3818603" cy="4769757"/>
          </a:xfrm>
          <a:prstGeom prst="rect">
            <a:avLst/>
          </a:prstGeom>
        </p:spPr>
      </p:pic>
      <p:sp>
        <p:nvSpPr>
          <p:cNvPr id="9" name="矩形 8"/>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6" presetClass="entr" presetSubtype="21" fill="hold" nodeType="after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barn(inVertical)">
                                      <p:cBhvr>
                                        <p:cTn id="25" dur="500"/>
                                        <p:tgtEl>
                                          <p:spTgt spid="7">
                                            <p:txEl>
                                              <p:pRg st="0" end="0"/>
                                            </p:txEl>
                                          </p:spTgt>
                                        </p:tgtEl>
                                      </p:cBhvr>
                                    </p:animEffect>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up)">
                                      <p:cBhvr>
                                        <p:cTn id="29" dur="500"/>
                                        <p:tgtEl>
                                          <p:spTgt spid="8"/>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8" grpId="0"/>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611086"/>
            <a:ext cx="5800044" cy="4354285"/>
          </a:xfrm>
          <a:prstGeom prst="rect">
            <a:avLst/>
          </a:prstGeom>
        </p:spPr>
      </p:pic>
      <p:sp>
        <p:nvSpPr>
          <p:cNvPr id="4" name="矩形 24"/>
          <p:cNvSpPr>
            <a:spLocks noChangeArrowheads="1"/>
          </p:cNvSpPr>
          <p:nvPr/>
        </p:nvSpPr>
        <p:spPr bwMode="auto">
          <a:xfrm>
            <a:off x="430494" y="453137"/>
            <a:ext cx="422423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如何提升团队执行力</a:t>
            </a:r>
          </a:p>
        </p:txBody>
      </p:sp>
      <p:sp>
        <p:nvSpPr>
          <p:cNvPr id="5" name="矩形 4"/>
          <p:cNvSpPr/>
          <p:nvPr/>
        </p:nvSpPr>
        <p:spPr>
          <a:xfrm>
            <a:off x="0" y="561993"/>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880677" y="622414"/>
            <a:ext cx="2594428" cy="461665"/>
          </a:xfrm>
          <a:prstGeom prst="rect">
            <a:avLst/>
          </a:prstGeom>
        </p:spPr>
        <p:txBody>
          <a:bodyPr wrap="none">
            <a:spAutoFit/>
          </a:bodyPr>
          <a:lstStyle/>
          <a:p>
            <a:r>
              <a:rPr lang="en-US" altLang="zh-CN" sz="1200" spc="300" dirty="0" smtClean="0">
                <a:solidFill>
                  <a:schemeClr val="bg1">
                    <a:lumMod val="65000"/>
                  </a:schemeClr>
                </a:solidFill>
                <a:latin typeface="Arial" panose="020B0604020202020204" pitchFamily="34" charset="0"/>
              </a:rPr>
              <a:t>HOW TO ENHANCE </a:t>
            </a:r>
          </a:p>
          <a:p>
            <a:r>
              <a:rPr lang="en-US" altLang="zh-CN" sz="1200" spc="300" dirty="0" smtClean="0">
                <a:solidFill>
                  <a:schemeClr val="bg1">
                    <a:lumMod val="65000"/>
                  </a:schemeClr>
                </a:solidFill>
                <a:latin typeface="Arial" panose="020B0604020202020204" pitchFamily="34" charset="0"/>
              </a:rPr>
              <a:t>THE EXECUTION TEAM</a:t>
            </a:r>
            <a:endParaRPr lang="en-US" altLang="zh-CN" sz="1200" spc="300" dirty="0">
              <a:solidFill>
                <a:schemeClr val="bg1">
                  <a:lumMod val="65000"/>
                </a:schemeClr>
              </a:solidFill>
              <a:latin typeface="Arial" panose="020B0604020202020204" pitchFamily="34" charset="0"/>
            </a:endParaRPr>
          </a:p>
        </p:txBody>
      </p:sp>
      <p:sp>
        <p:nvSpPr>
          <p:cNvPr id="7" name="Text Box 10"/>
          <p:cNvSpPr txBox="1">
            <a:spLocks noChangeArrowheads="1"/>
          </p:cNvSpPr>
          <p:nvPr/>
        </p:nvSpPr>
        <p:spPr bwMode="auto">
          <a:xfrm>
            <a:off x="5487645" y="2276475"/>
            <a:ext cx="65643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b="1" spc="300" dirty="0">
                <a:ea typeface="微软雅黑" panose="020B0503020204020204" pitchFamily="34" charset="-122"/>
              </a:rPr>
              <a:t>明确工作目标，明确员工分工</a:t>
            </a:r>
          </a:p>
        </p:txBody>
      </p:sp>
      <p:sp>
        <p:nvSpPr>
          <p:cNvPr id="8" name="Text Box 11"/>
          <p:cNvSpPr txBox="1">
            <a:spLocks noChangeArrowheads="1"/>
          </p:cNvSpPr>
          <p:nvPr/>
        </p:nvSpPr>
        <p:spPr bwMode="auto">
          <a:xfrm>
            <a:off x="5774869" y="3156372"/>
            <a:ext cx="5989864" cy="2264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600" spc="300" dirty="0" smtClean="0">
                <a:solidFill>
                  <a:schemeClr val="tx1">
                    <a:lumMod val="75000"/>
                    <a:lumOff val="25000"/>
                  </a:schemeClr>
                </a:solidFill>
                <a:ea typeface="微软雅黑" panose="020B0503020204020204" pitchFamily="34" charset="-122"/>
              </a:rPr>
              <a:t>     构</a:t>
            </a:r>
            <a:r>
              <a:rPr lang="zh-CN" altLang="en-US" sz="1600" spc="300" dirty="0">
                <a:solidFill>
                  <a:schemeClr val="tx1">
                    <a:lumMod val="75000"/>
                    <a:lumOff val="25000"/>
                  </a:schemeClr>
                </a:solidFill>
                <a:ea typeface="微软雅黑" panose="020B0503020204020204" pitchFamily="34" charset="-122"/>
              </a:rPr>
              <a:t>建合理的工作流程，明确工作目标，明确员工分工，做到职责清晰，提供工作方式方法。因为如果缺乏合理的工作流程，容易让员工工作起来不顺畅</a:t>
            </a:r>
            <a:r>
              <a:rPr lang="en-US" altLang="zh-CN" sz="1600" spc="300" dirty="0">
                <a:solidFill>
                  <a:schemeClr val="tx1">
                    <a:lumMod val="75000"/>
                    <a:lumOff val="25000"/>
                  </a:schemeClr>
                </a:solidFill>
                <a:ea typeface="微软雅黑" panose="020B0503020204020204" pitchFamily="34" charset="-122"/>
              </a:rPr>
              <a:t>;</a:t>
            </a:r>
            <a:r>
              <a:rPr lang="zh-CN" altLang="en-US" sz="1600" spc="300" dirty="0">
                <a:solidFill>
                  <a:schemeClr val="tx1">
                    <a:lumMod val="75000"/>
                    <a:lumOff val="25000"/>
                  </a:schemeClr>
                </a:solidFill>
                <a:ea typeface="微软雅黑" panose="020B0503020204020204" pitchFamily="34" charset="-122"/>
              </a:rPr>
              <a:t>如果缺乏工作目标，容易让员工工作起来很茫然</a:t>
            </a:r>
            <a:r>
              <a:rPr lang="en-US" altLang="zh-CN" sz="1600" spc="300" dirty="0">
                <a:solidFill>
                  <a:schemeClr val="tx1">
                    <a:lumMod val="75000"/>
                    <a:lumOff val="25000"/>
                  </a:schemeClr>
                </a:solidFill>
                <a:ea typeface="微软雅黑" panose="020B0503020204020204" pitchFamily="34" charset="-122"/>
              </a:rPr>
              <a:t>;</a:t>
            </a:r>
            <a:r>
              <a:rPr lang="zh-CN" altLang="en-US" sz="1600" spc="300" dirty="0">
                <a:solidFill>
                  <a:schemeClr val="tx1">
                    <a:lumMod val="75000"/>
                    <a:lumOff val="25000"/>
                  </a:schemeClr>
                </a:solidFill>
                <a:ea typeface="微软雅黑" panose="020B0503020204020204" pitchFamily="34" charset="-122"/>
              </a:rPr>
              <a:t>如果缺乏明确分工，容易让员工工作时出现扯皮现象</a:t>
            </a:r>
            <a:r>
              <a:rPr lang="en-US" altLang="zh-CN" sz="1600" spc="300" dirty="0">
                <a:solidFill>
                  <a:schemeClr val="tx1">
                    <a:lumMod val="75000"/>
                    <a:lumOff val="25000"/>
                  </a:schemeClr>
                </a:solidFill>
                <a:ea typeface="微软雅黑" panose="020B0503020204020204" pitchFamily="34" charset="-122"/>
              </a:rPr>
              <a:t>;</a:t>
            </a:r>
            <a:r>
              <a:rPr lang="zh-CN" altLang="en-US" sz="1600" spc="300" dirty="0">
                <a:solidFill>
                  <a:schemeClr val="tx1">
                    <a:lumMod val="75000"/>
                    <a:lumOff val="25000"/>
                  </a:schemeClr>
                </a:solidFill>
                <a:ea typeface="微软雅黑" panose="020B0503020204020204" pitchFamily="34" charset="-122"/>
              </a:rPr>
              <a:t>如果工作方式方法不得当，容易让员工工作起来事倍而功半。</a:t>
            </a:r>
          </a:p>
        </p:txBody>
      </p:sp>
      <p:sp>
        <p:nvSpPr>
          <p:cNvPr id="9" name="矩形 8"/>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16" presetClass="entr" presetSubtype="2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Effect transition="in" filter="wipe(left)">
                                      <p:cBhvr>
                                        <p:cTn id="28" dur="500"/>
                                        <p:tgtEl>
                                          <p:spTgt spid="8">
                                            <p:txEl>
                                              <p:pRg st="0" end="0"/>
                                            </p:txEl>
                                          </p:spTgt>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30494" y="438619"/>
            <a:ext cx="422423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如何提升团队执行力</a:t>
            </a:r>
          </a:p>
        </p:txBody>
      </p:sp>
      <p:sp>
        <p:nvSpPr>
          <p:cNvPr id="5" name="矩形 4"/>
          <p:cNvSpPr/>
          <p:nvPr/>
        </p:nvSpPr>
        <p:spPr>
          <a:xfrm>
            <a:off x="0" y="532961"/>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880677" y="607896"/>
            <a:ext cx="2594428" cy="461665"/>
          </a:xfrm>
          <a:prstGeom prst="rect">
            <a:avLst/>
          </a:prstGeom>
        </p:spPr>
        <p:txBody>
          <a:bodyPr wrap="none">
            <a:spAutoFit/>
          </a:bodyPr>
          <a:lstStyle/>
          <a:p>
            <a:r>
              <a:rPr lang="en-US" altLang="zh-CN" sz="1200" spc="300" dirty="0" smtClean="0">
                <a:solidFill>
                  <a:schemeClr val="bg1">
                    <a:lumMod val="65000"/>
                  </a:schemeClr>
                </a:solidFill>
                <a:latin typeface="Arial" panose="020B0604020202020204" pitchFamily="34" charset="0"/>
              </a:rPr>
              <a:t>HOW TO ENHANCE </a:t>
            </a:r>
          </a:p>
          <a:p>
            <a:r>
              <a:rPr lang="en-US" altLang="zh-CN" sz="1200" spc="300" dirty="0" smtClean="0">
                <a:solidFill>
                  <a:schemeClr val="bg1">
                    <a:lumMod val="65000"/>
                  </a:schemeClr>
                </a:solidFill>
                <a:latin typeface="Arial" panose="020B0604020202020204" pitchFamily="34" charset="0"/>
              </a:rPr>
              <a:t>THE EXECUTION TEAM</a:t>
            </a:r>
            <a:endParaRPr lang="en-US" altLang="zh-CN" sz="1200" spc="300" dirty="0">
              <a:solidFill>
                <a:schemeClr val="bg1">
                  <a:lumMod val="65000"/>
                </a:schemeClr>
              </a:solidFill>
              <a:latin typeface="Arial" panose="020B0604020202020204" pitchFamily="34" charset="0"/>
            </a:endParaRPr>
          </a:p>
        </p:txBody>
      </p:sp>
      <p:sp>
        <p:nvSpPr>
          <p:cNvPr id="7" name="Text Box 10"/>
          <p:cNvSpPr txBox="1">
            <a:spLocks noChangeArrowheads="1"/>
          </p:cNvSpPr>
          <p:nvPr/>
        </p:nvSpPr>
        <p:spPr bwMode="auto">
          <a:xfrm>
            <a:off x="4500674" y="2218419"/>
            <a:ext cx="656431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b="1" spc="300" dirty="0">
                <a:ea typeface="微软雅黑" panose="020B0503020204020204" pitchFamily="34" charset="-122"/>
              </a:rPr>
              <a:t>建立行之有效</a:t>
            </a:r>
            <a:r>
              <a:rPr lang="zh-CN" altLang="en-US" sz="3200" b="1" spc="300" dirty="0" smtClean="0">
                <a:ea typeface="微软雅黑" panose="020B0503020204020204" pitchFamily="34" charset="-122"/>
              </a:rPr>
              <a:t>的</a:t>
            </a:r>
            <a:endParaRPr lang="en-US" altLang="zh-CN" sz="3200" b="1" spc="300" dirty="0" smtClean="0">
              <a:ea typeface="微软雅黑" panose="020B0503020204020204" pitchFamily="34" charset="-122"/>
            </a:endParaRPr>
          </a:p>
          <a:p>
            <a:pPr algn="ctr"/>
            <a:r>
              <a:rPr lang="zh-CN" altLang="en-US" sz="3200" b="1" spc="300" dirty="0" smtClean="0">
                <a:ea typeface="微软雅黑" panose="020B0503020204020204" pitchFamily="34" charset="-122"/>
              </a:rPr>
              <a:t>执</a:t>
            </a:r>
            <a:r>
              <a:rPr lang="zh-CN" altLang="en-US" sz="3200" b="1" spc="300" dirty="0">
                <a:ea typeface="微软雅黑" panose="020B0503020204020204" pitchFamily="34" charset="-122"/>
              </a:rPr>
              <a:t>行力培训体系</a:t>
            </a:r>
          </a:p>
        </p:txBody>
      </p:sp>
      <p:sp>
        <p:nvSpPr>
          <p:cNvPr id="8" name="Text Box 11"/>
          <p:cNvSpPr txBox="1">
            <a:spLocks noChangeArrowheads="1"/>
          </p:cNvSpPr>
          <p:nvPr/>
        </p:nvSpPr>
        <p:spPr bwMode="auto">
          <a:xfrm>
            <a:off x="4787898" y="3575517"/>
            <a:ext cx="598986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600" spc="300" dirty="0" smtClean="0">
                <a:solidFill>
                  <a:schemeClr val="tx1">
                    <a:lumMod val="75000"/>
                    <a:lumOff val="25000"/>
                  </a:schemeClr>
                </a:solidFill>
                <a:ea typeface="微软雅黑" panose="020B0503020204020204" pitchFamily="34" charset="-122"/>
              </a:rPr>
              <a:t>     因</a:t>
            </a:r>
            <a:r>
              <a:rPr lang="zh-CN" altLang="en-US" sz="1600" spc="300" dirty="0">
                <a:solidFill>
                  <a:schemeClr val="tx1">
                    <a:lumMod val="75000"/>
                    <a:lumOff val="25000"/>
                  </a:schemeClr>
                </a:solidFill>
                <a:ea typeface="微软雅黑" panose="020B0503020204020204" pitchFamily="34" charset="-122"/>
              </a:rPr>
              <a:t>为企业员工在工作过程重存在不清楚该做什么、该怎么做、做到什么程度、何时何地做等问题，所以这就需要结合工作实际与员工的观念心态进行有针对性地培训</a:t>
            </a:r>
            <a:r>
              <a:rPr lang="en-US" altLang="zh-CN" sz="1600" spc="300" dirty="0">
                <a:solidFill>
                  <a:schemeClr val="tx1">
                    <a:lumMod val="75000"/>
                    <a:lumOff val="25000"/>
                  </a:schemeClr>
                </a:solidFill>
                <a:ea typeface="微软雅黑" panose="020B0503020204020204" pitchFamily="34" charset="-122"/>
              </a:rPr>
              <a:t>(</a:t>
            </a:r>
            <a:r>
              <a:rPr lang="zh-CN" altLang="en-US" sz="1600" spc="300" dirty="0">
                <a:solidFill>
                  <a:schemeClr val="tx1">
                    <a:lumMod val="75000"/>
                    <a:lumOff val="25000"/>
                  </a:schemeClr>
                </a:solidFill>
                <a:ea typeface="微软雅黑" panose="020B0503020204020204" pitchFamily="34" charset="-122"/>
              </a:rPr>
              <a:t>包括理论培训、现场培训等</a:t>
            </a:r>
            <a:r>
              <a:rPr lang="en-US" altLang="zh-CN" sz="1600" spc="300" dirty="0">
                <a:solidFill>
                  <a:schemeClr val="tx1">
                    <a:lumMod val="75000"/>
                    <a:lumOff val="25000"/>
                  </a:schemeClr>
                </a:solidFill>
                <a:ea typeface="微软雅黑" panose="020B0503020204020204" pitchFamily="34" charset="-122"/>
              </a:rPr>
              <a:t>)</a:t>
            </a:r>
            <a:r>
              <a:rPr lang="zh-CN" altLang="en-US" sz="1600" spc="300" dirty="0">
                <a:solidFill>
                  <a:schemeClr val="tx1">
                    <a:lumMod val="75000"/>
                    <a:lumOff val="25000"/>
                  </a:schemeClr>
                </a:solidFill>
                <a:ea typeface="微软雅黑" panose="020B0503020204020204" pitchFamily="34" charset="-122"/>
              </a:rPr>
              <a:t>，进而提升员工的工作能力与意愿。</a:t>
            </a: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608" y="2218419"/>
            <a:ext cx="4334719" cy="3254217"/>
          </a:xfrm>
          <a:prstGeom prst="rect">
            <a:avLst/>
          </a:prstGeom>
        </p:spPr>
      </p:pic>
      <p:sp>
        <p:nvSpPr>
          <p:cNvPr id="10" name="矩形 9"/>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28194"/>
            <a:ext cx="4383314" cy="4868763"/>
          </a:xfrm>
          <a:prstGeom prst="rect">
            <a:avLst/>
          </a:prstGeom>
        </p:spPr>
      </p:pic>
      <p:sp>
        <p:nvSpPr>
          <p:cNvPr id="4" name="矩形 24"/>
          <p:cNvSpPr>
            <a:spLocks noChangeArrowheads="1"/>
          </p:cNvSpPr>
          <p:nvPr/>
        </p:nvSpPr>
        <p:spPr bwMode="auto">
          <a:xfrm>
            <a:off x="430494" y="438620"/>
            <a:ext cx="422423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如何提升团队执行力</a:t>
            </a:r>
          </a:p>
        </p:txBody>
      </p:sp>
      <p:sp>
        <p:nvSpPr>
          <p:cNvPr id="5" name="矩形 4"/>
          <p:cNvSpPr/>
          <p:nvPr/>
        </p:nvSpPr>
        <p:spPr>
          <a:xfrm>
            <a:off x="0" y="532962"/>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880677" y="607897"/>
            <a:ext cx="2594428" cy="461665"/>
          </a:xfrm>
          <a:prstGeom prst="rect">
            <a:avLst/>
          </a:prstGeom>
        </p:spPr>
        <p:txBody>
          <a:bodyPr wrap="none">
            <a:spAutoFit/>
          </a:bodyPr>
          <a:lstStyle/>
          <a:p>
            <a:r>
              <a:rPr lang="en-US" altLang="zh-CN" sz="1200" spc="300" dirty="0" smtClean="0">
                <a:solidFill>
                  <a:schemeClr val="bg1">
                    <a:lumMod val="65000"/>
                  </a:schemeClr>
                </a:solidFill>
                <a:latin typeface="Arial" panose="020B0604020202020204" pitchFamily="34" charset="0"/>
              </a:rPr>
              <a:t>HOW TO ENHANCE </a:t>
            </a:r>
          </a:p>
          <a:p>
            <a:r>
              <a:rPr lang="en-US" altLang="zh-CN" sz="1200" spc="300" dirty="0" smtClean="0">
                <a:solidFill>
                  <a:schemeClr val="bg1">
                    <a:lumMod val="65000"/>
                  </a:schemeClr>
                </a:solidFill>
                <a:latin typeface="Arial" panose="020B0604020202020204" pitchFamily="34" charset="0"/>
              </a:rPr>
              <a:t>THE EXECUTION TEAM</a:t>
            </a:r>
            <a:endParaRPr lang="en-US" altLang="zh-CN" sz="1200" spc="300" dirty="0">
              <a:solidFill>
                <a:schemeClr val="bg1">
                  <a:lumMod val="65000"/>
                </a:schemeClr>
              </a:solidFill>
              <a:latin typeface="Arial" panose="020B0604020202020204" pitchFamily="34" charset="0"/>
            </a:endParaRPr>
          </a:p>
        </p:txBody>
      </p:sp>
      <p:sp>
        <p:nvSpPr>
          <p:cNvPr id="7" name="Text Box 10"/>
          <p:cNvSpPr txBox="1">
            <a:spLocks noChangeArrowheads="1"/>
          </p:cNvSpPr>
          <p:nvPr/>
        </p:nvSpPr>
        <p:spPr bwMode="auto">
          <a:xfrm>
            <a:off x="4500674" y="2218419"/>
            <a:ext cx="65643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b="1" spc="300" dirty="0">
                <a:ea typeface="微软雅黑" panose="020B0503020204020204" pitchFamily="34" charset="-122"/>
              </a:rPr>
              <a:t>并通过树立标杆发挥影响作用</a:t>
            </a:r>
          </a:p>
        </p:txBody>
      </p:sp>
      <p:sp>
        <p:nvSpPr>
          <p:cNvPr id="8" name="Text Box 11"/>
          <p:cNvSpPr txBox="1">
            <a:spLocks noChangeArrowheads="1"/>
          </p:cNvSpPr>
          <p:nvPr/>
        </p:nvSpPr>
        <p:spPr bwMode="auto">
          <a:xfrm>
            <a:off x="4787898" y="3098316"/>
            <a:ext cx="598986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600" spc="300" dirty="0">
                <a:solidFill>
                  <a:schemeClr val="tx1">
                    <a:lumMod val="75000"/>
                    <a:lumOff val="25000"/>
                  </a:schemeClr>
                </a:solidFill>
                <a:ea typeface="微软雅黑" panose="020B0503020204020204" pitchFamily="34" charset="-122"/>
              </a:rPr>
              <a:t> </a:t>
            </a:r>
            <a:r>
              <a:rPr lang="zh-CN" altLang="en-US" sz="1600" spc="300" dirty="0" smtClean="0">
                <a:solidFill>
                  <a:schemeClr val="tx1">
                    <a:lumMod val="75000"/>
                    <a:lumOff val="25000"/>
                  </a:schemeClr>
                </a:solidFill>
                <a:ea typeface="微软雅黑" panose="020B0503020204020204" pitchFamily="34" charset="-122"/>
              </a:rPr>
              <a:t>    积</a:t>
            </a:r>
            <a:r>
              <a:rPr lang="zh-CN" altLang="en-US" sz="1600" spc="300" dirty="0">
                <a:solidFill>
                  <a:schemeClr val="tx1">
                    <a:lumMod val="75000"/>
                    <a:lumOff val="25000"/>
                  </a:schemeClr>
                </a:solidFill>
                <a:ea typeface="微软雅黑" panose="020B0503020204020204" pitchFamily="34" charset="-122"/>
              </a:rPr>
              <a:t>极选用执行力强的人员，并通过树立标杆发挥影响作用，促进提升企业员工的执行力。根据岗位需要，积极选用执行力强的人员，使之带领或带动局部执行力的提升，同时根据实际需要，树立执行力强的员工作为标杆，进而促进和影响其他员工。</a:t>
            </a:r>
          </a:p>
        </p:txBody>
      </p:sp>
      <p:sp>
        <p:nvSpPr>
          <p:cNvPr id="9" name="矩形 8"/>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up)">
                                      <p:cBhvr>
                                        <p:cTn id="29" dur="500"/>
                                        <p:tgtEl>
                                          <p:spTgt spid="8"/>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30494" y="438621"/>
            <a:ext cx="422423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如何提升团队执行力</a:t>
            </a:r>
          </a:p>
        </p:txBody>
      </p:sp>
      <p:sp>
        <p:nvSpPr>
          <p:cNvPr id="5" name="矩形 4"/>
          <p:cNvSpPr/>
          <p:nvPr/>
        </p:nvSpPr>
        <p:spPr>
          <a:xfrm>
            <a:off x="0" y="547477"/>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880677" y="607898"/>
            <a:ext cx="2594428" cy="461665"/>
          </a:xfrm>
          <a:prstGeom prst="rect">
            <a:avLst/>
          </a:prstGeom>
        </p:spPr>
        <p:txBody>
          <a:bodyPr wrap="none">
            <a:spAutoFit/>
          </a:bodyPr>
          <a:lstStyle/>
          <a:p>
            <a:r>
              <a:rPr lang="en-US" altLang="zh-CN" sz="1200" spc="300" dirty="0" smtClean="0">
                <a:solidFill>
                  <a:schemeClr val="bg1">
                    <a:lumMod val="65000"/>
                  </a:schemeClr>
                </a:solidFill>
                <a:latin typeface="Arial" panose="020B0604020202020204" pitchFamily="34" charset="0"/>
              </a:rPr>
              <a:t>HOW TO ENHANCE </a:t>
            </a:r>
          </a:p>
          <a:p>
            <a:r>
              <a:rPr lang="en-US" altLang="zh-CN" sz="1200" spc="300" dirty="0" smtClean="0">
                <a:solidFill>
                  <a:schemeClr val="bg1">
                    <a:lumMod val="65000"/>
                  </a:schemeClr>
                </a:solidFill>
                <a:latin typeface="Arial" panose="020B0604020202020204" pitchFamily="34" charset="0"/>
              </a:rPr>
              <a:t>THE EXECUTION TEAM</a:t>
            </a:r>
            <a:endParaRPr lang="en-US" altLang="zh-CN" sz="1200" spc="300" dirty="0">
              <a:solidFill>
                <a:schemeClr val="bg1">
                  <a:lumMod val="65000"/>
                </a:schemeClr>
              </a:solidFill>
              <a:latin typeface="Arial" panose="020B0604020202020204" pitchFamily="34" charset="0"/>
            </a:endParaRPr>
          </a:p>
        </p:txBody>
      </p:sp>
      <p:sp>
        <p:nvSpPr>
          <p:cNvPr id="7" name="Text Box 10"/>
          <p:cNvSpPr txBox="1">
            <a:spLocks noChangeArrowheads="1"/>
          </p:cNvSpPr>
          <p:nvPr/>
        </p:nvSpPr>
        <p:spPr bwMode="auto">
          <a:xfrm>
            <a:off x="4500674" y="2494191"/>
            <a:ext cx="65643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b="1" spc="300" dirty="0">
                <a:ea typeface="微软雅黑" panose="020B0503020204020204" pitchFamily="34" charset="-122"/>
              </a:rPr>
              <a:t>建立具有适度压力的工作氛围</a:t>
            </a:r>
          </a:p>
        </p:txBody>
      </p:sp>
      <p:sp>
        <p:nvSpPr>
          <p:cNvPr id="8" name="Text Box 11"/>
          <p:cNvSpPr txBox="1">
            <a:spLocks noChangeArrowheads="1"/>
          </p:cNvSpPr>
          <p:nvPr/>
        </p:nvSpPr>
        <p:spPr bwMode="auto">
          <a:xfrm>
            <a:off x="4787898" y="3374088"/>
            <a:ext cx="5989864" cy="1525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600" spc="300" dirty="0">
                <a:solidFill>
                  <a:schemeClr val="tx1">
                    <a:lumMod val="75000"/>
                    <a:lumOff val="25000"/>
                  </a:schemeClr>
                </a:solidFill>
                <a:ea typeface="微软雅黑" panose="020B0503020204020204" pitchFamily="34" charset="-122"/>
              </a:rPr>
              <a:t>      建立具有适度压力的工作氛围，使得员工具有适度危机感，进而有助于提高员工的执行力。因为员工在适度压力的工作氛围中工作会建立危机意识并形成危机感，进而转换为工作动力，有效促使提升员工的执行力。</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938" y="2255960"/>
            <a:ext cx="3338286" cy="3338286"/>
          </a:xfrm>
          <a:prstGeom prst="rect">
            <a:avLst/>
          </a:prstGeom>
        </p:spPr>
      </p:pic>
      <p:sp>
        <p:nvSpPr>
          <p:cNvPr id="11" name="矩形 10"/>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4" presetClass="entr" presetSubtype="10" fill="hold" nodeType="after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randombar(horizontal)">
                                      <p:cBhvr>
                                        <p:cTn id="25" dur="500"/>
                                        <p:tgtEl>
                                          <p:spTgt spid="7">
                                            <p:txEl>
                                              <p:pRg st="0" end="0"/>
                                            </p:txEl>
                                          </p:spTgt>
                                        </p:tgtEl>
                                      </p:cBhvr>
                                    </p:animEffect>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up)">
                                      <p:cBhvr>
                                        <p:cTn id="29" dur="500"/>
                                        <p:tgtEl>
                                          <p:spTgt spid="8"/>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8" grpId="0"/>
      <p:bldP spid="1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30494" y="438622"/>
            <a:ext cx="422423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如何提升团队执行力</a:t>
            </a:r>
          </a:p>
        </p:txBody>
      </p:sp>
      <p:sp>
        <p:nvSpPr>
          <p:cNvPr id="5" name="矩形 4"/>
          <p:cNvSpPr/>
          <p:nvPr/>
        </p:nvSpPr>
        <p:spPr>
          <a:xfrm>
            <a:off x="0" y="576507"/>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880677" y="607899"/>
            <a:ext cx="2594428" cy="461665"/>
          </a:xfrm>
          <a:prstGeom prst="rect">
            <a:avLst/>
          </a:prstGeom>
        </p:spPr>
        <p:txBody>
          <a:bodyPr wrap="none">
            <a:spAutoFit/>
          </a:bodyPr>
          <a:lstStyle/>
          <a:p>
            <a:r>
              <a:rPr lang="en-US" altLang="zh-CN" sz="1200" spc="300" dirty="0" smtClean="0">
                <a:solidFill>
                  <a:schemeClr val="bg1">
                    <a:lumMod val="65000"/>
                  </a:schemeClr>
                </a:solidFill>
                <a:latin typeface="Arial" panose="020B0604020202020204" pitchFamily="34" charset="0"/>
              </a:rPr>
              <a:t>HOW TO ENHANCE </a:t>
            </a:r>
          </a:p>
          <a:p>
            <a:r>
              <a:rPr lang="en-US" altLang="zh-CN" sz="1200" spc="300" dirty="0" smtClean="0">
                <a:solidFill>
                  <a:schemeClr val="bg1">
                    <a:lumMod val="65000"/>
                  </a:schemeClr>
                </a:solidFill>
                <a:latin typeface="Arial" panose="020B0604020202020204" pitchFamily="34" charset="0"/>
              </a:rPr>
              <a:t>THE EXECUTION TEAM</a:t>
            </a:r>
            <a:endParaRPr lang="en-US" altLang="zh-CN" sz="1200" spc="300" dirty="0">
              <a:solidFill>
                <a:schemeClr val="bg1">
                  <a:lumMod val="65000"/>
                </a:schemeClr>
              </a:solidFill>
              <a:latin typeface="Arial" panose="020B0604020202020204" pitchFamily="34" charset="0"/>
            </a:endParaRPr>
          </a:p>
        </p:txBody>
      </p:sp>
      <p:sp>
        <p:nvSpPr>
          <p:cNvPr id="7" name="Text Box 10"/>
          <p:cNvSpPr txBox="1">
            <a:spLocks noChangeArrowheads="1"/>
          </p:cNvSpPr>
          <p:nvPr/>
        </p:nvSpPr>
        <p:spPr bwMode="auto">
          <a:xfrm>
            <a:off x="4500673" y="2239283"/>
            <a:ext cx="656431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b="1" spc="300" dirty="0">
                <a:ea typeface="微软雅黑" panose="020B0503020204020204" pitchFamily="34" charset="-122"/>
              </a:rPr>
              <a:t>积极深化和提</a:t>
            </a:r>
            <a:r>
              <a:rPr lang="zh-CN" altLang="en-US" sz="3200" b="1" spc="300" dirty="0" smtClean="0">
                <a:ea typeface="微软雅黑" panose="020B0503020204020204" pitchFamily="34" charset="-122"/>
              </a:rPr>
              <a:t>升</a:t>
            </a:r>
            <a:endParaRPr lang="en-US" altLang="zh-CN" sz="3200" b="1" spc="300" dirty="0" smtClean="0">
              <a:ea typeface="微软雅黑" panose="020B0503020204020204" pitchFamily="34" charset="-122"/>
            </a:endParaRPr>
          </a:p>
          <a:p>
            <a:pPr algn="ctr"/>
            <a:r>
              <a:rPr lang="zh-CN" altLang="en-US" sz="3200" b="1" spc="300" dirty="0" smtClean="0">
                <a:ea typeface="微软雅黑" panose="020B0503020204020204" pitchFamily="34" charset="-122"/>
              </a:rPr>
              <a:t>企</a:t>
            </a:r>
            <a:r>
              <a:rPr lang="zh-CN" altLang="en-US" sz="3200" b="1" spc="300" dirty="0">
                <a:ea typeface="微软雅黑" panose="020B0503020204020204" pitchFamily="34" charset="-122"/>
              </a:rPr>
              <a:t>业员工责任心</a:t>
            </a:r>
          </a:p>
        </p:txBody>
      </p:sp>
      <p:sp>
        <p:nvSpPr>
          <p:cNvPr id="8" name="Text Box 11"/>
          <p:cNvSpPr txBox="1">
            <a:spLocks noChangeArrowheads="1"/>
          </p:cNvSpPr>
          <p:nvPr/>
        </p:nvSpPr>
        <p:spPr bwMode="auto">
          <a:xfrm>
            <a:off x="4787898" y="3536950"/>
            <a:ext cx="598986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600" spc="300" dirty="0" smtClean="0">
                <a:solidFill>
                  <a:schemeClr val="tx1">
                    <a:lumMod val="75000"/>
                    <a:lumOff val="25000"/>
                  </a:schemeClr>
                </a:solidFill>
                <a:ea typeface="微软雅黑" panose="020B0503020204020204" pitchFamily="34" charset="-122"/>
              </a:rPr>
              <a:t>     因</a:t>
            </a:r>
            <a:r>
              <a:rPr lang="zh-CN" altLang="en-US" sz="1600" spc="300" dirty="0">
                <a:solidFill>
                  <a:schemeClr val="tx1">
                    <a:lumMod val="75000"/>
                    <a:lumOff val="25000"/>
                  </a:schemeClr>
                </a:solidFill>
                <a:ea typeface="微软雅黑" panose="020B0503020204020204" pitchFamily="34" charset="-122"/>
              </a:rPr>
              <a:t>为具有很强执行力的员工往往具有高度责任心</a:t>
            </a:r>
            <a:r>
              <a:rPr lang="en-US" altLang="zh-CN" sz="1600" spc="300" dirty="0">
                <a:solidFill>
                  <a:schemeClr val="tx1">
                    <a:lumMod val="75000"/>
                    <a:lumOff val="25000"/>
                  </a:schemeClr>
                </a:solidFill>
                <a:ea typeface="微软雅黑" panose="020B0503020204020204" pitchFamily="34" charset="-122"/>
              </a:rPr>
              <a:t>;</a:t>
            </a:r>
            <a:r>
              <a:rPr lang="zh-CN" altLang="en-US" sz="1600" spc="300" dirty="0">
                <a:solidFill>
                  <a:schemeClr val="tx1">
                    <a:lumMod val="75000"/>
                    <a:lumOff val="25000"/>
                  </a:schemeClr>
                </a:solidFill>
                <a:ea typeface="微软雅黑" panose="020B0503020204020204" pitchFamily="34" charset="-122"/>
              </a:rPr>
              <a:t>通过积极深化和提升员工的责任心，使得从工作意识、工作态度、工作能力上升到工作责任心和责任感，进而转换为工作的内部动力，促进工作执行力的提升</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938" y="1698170"/>
            <a:ext cx="3420610" cy="4896167"/>
          </a:xfrm>
          <a:prstGeom prst="rect">
            <a:avLst/>
          </a:prstGeom>
        </p:spPr>
      </p:pic>
      <p:sp>
        <p:nvSpPr>
          <p:cNvPr id="9" name="矩形 8"/>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6" presetClass="entr" presetSubtype="21"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animEffect transition="in" filter="wipe(up)">
                                      <p:cBhvr>
                                        <p:cTn id="29" dur="500"/>
                                        <p:tgtEl>
                                          <p:spTgt spid="8">
                                            <p:txEl>
                                              <p:pRg st="0" end="0"/>
                                            </p:txEl>
                                          </p:spTgt>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4"/>
          <p:cNvSpPr>
            <a:spLocks noChangeArrowheads="1"/>
          </p:cNvSpPr>
          <p:nvPr/>
        </p:nvSpPr>
        <p:spPr bwMode="auto">
          <a:xfrm>
            <a:off x="430494" y="453134"/>
            <a:ext cx="422423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500" b="1" dirty="0">
                <a:solidFill>
                  <a:srgbClr val="0070C0"/>
                </a:solidFill>
                <a:latin typeface="Broadway BT" charset="0"/>
                <a:ea typeface="微软雅黑" panose="020B0503020204020204" pitchFamily="34" charset="-122"/>
                <a:sym typeface="Broadway BT" charset="0"/>
              </a:rPr>
              <a:t>如何提升团队执行力</a:t>
            </a:r>
          </a:p>
        </p:txBody>
      </p:sp>
      <p:sp>
        <p:nvSpPr>
          <p:cNvPr id="5" name="矩形 4"/>
          <p:cNvSpPr/>
          <p:nvPr/>
        </p:nvSpPr>
        <p:spPr>
          <a:xfrm>
            <a:off x="0" y="561990"/>
            <a:ext cx="292608" cy="44107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880677" y="622411"/>
            <a:ext cx="2594428" cy="461665"/>
          </a:xfrm>
          <a:prstGeom prst="rect">
            <a:avLst/>
          </a:prstGeom>
        </p:spPr>
        <p:txBody>
          <a:bodyPr wrap="none">
            <a:spAutoFit/>
          </a:bodyPr>
          <a:lstStyle/>
          <a:p>
            <a:r>
              <a:rPr lang="en-US" altLang="zh-CN" sz="1200" spc="300" dirty="0" smtClean="0">
                <a:solidFill>
                  <a:schemeClr val="bg1">
                    <a:lumMod val="65000"/>
                  </a:schemeClr>
                </a:solidFill>
                <a:latin typeface="Arial" panose="020B0604020202020204" pitchFamily="34" charset="0"/>
              </a:rPr>
              <a:t>HOW TO ENHANCE </a:t>
            </a:r>
          </a:p>
          <a:p>
            <a:r>
              <a:rPr lang="en-US" altLang="zh-CN" sz="1200" spc="300" dirty="0" smtClean="0">
                <a:solidFill>
                  <a:schemeClr val="bg1">
                    <a:lumMod val="65000"/>
                  </a:schemeClr>
                </a:solidFill>
                <a:latin typeface="Arial" panose="020B0604020202020204" pitchFamily="34" charset="0"/>
              </a:rPr>
              <a:t>THE EXECUTION TEAM</a:t>
            </a:r>
            <a:endParaRPr lang="en-US" altLang="zh-CN" sz="1200" spc="300" dirty="0">
              <a:solidFill>
                <a:schemeClr val="bg1">
                  <a:lumMod val="65000"/>
                </a:schemeClr>
              </a:solidFill>
              <a:latin typeface="Arial" panose="020B0604020202020204" pitchFamily="34" charset="0"/>
            </a:endParaRPr>
          </a:p>
        </p:txBody>
      </p:sp>
      <p:sp>
        <p:nvSpPr>
          <p:cNvPr id="7" name="Text Box 10"/>
          <p:cNvSpPr txBox="1">
            <a:spLocks noChangeArrowheads="1"/>
          </p:cNvSpPr>
          <p:nvPr/>
        </p:nvSpPr>
        <p:spPr bwMode="auto">
          <a:xfrm>
            <a:off x="4668665" y="2102304"/>
            <a:ext cx="656431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b="1" spc="300" dirty="0">
                <a:ea typeface="微软雅黑" panose="020B0503020204020204" pitchFamily="34" charset="-122"/>
              </a:rPr>
              <a:t>让员工积极参</a:t>
            </a:r>
            <a:r>
              <a:rPr lang="zh-CN" altLang="en-US" sz="3200" b="1" spc="300" dirty="0" smtClean="0">
                <a:ea typeface="微软雅黑" panose="020B0503020204020204" pitchFamily="34" charset="-122"/>
              </a:rPr>
              <a:t>与</a:t>
            </a:r>
            <a:endParaRPr lang="en-US" altLang="zh-CN" sz="3200" b="1" spc="300" dirty="0" smtClean="0">
              <a:ea typeface="微软雅黑" panose="020B0503020204020204" pitchFamily="34" charset="-122"/>
            </a:endParaRPr>
          </a:p>
          <a:p>
            <a:pPr algn="ctr"/>
            <a:r>
              <a:rPr lang="zh-CN" altLang="en-US" sz="3200" b="1" spc="300" dirty="0" smtClean="0">
                <a:ea typeface="微软雅黑" panose="020B0503020204020204" pitchFamily="34" charset="-122"/>
              </a:rPr>
              <a:t>提</a:t>
            </a:r>
            <a:r>
              <a:rPr lang="zh-CN" altLang="en-US" sz="3200" b="1" spc="300" dirty="0">
                <a:ea typeface="微软雅黑" panose="020B0503020204020204" pitchFamily="34" charset="-122"/>
              </a:rPr>
              <a:t>出合理化建议</a:t>
            </a:r>
          </a:p>
        </p:txBody>
      </p:sp>
      <p:sp>
        <p:nvSpPr>
          <p:cNvPr id="8" name="Text Box 11"/>
          <p:cNvSpPr txBox="1">
            <a:spLocks noChangeArrowheads="1"/>
          </p:cNvSpPr>
          <p:nvPr/>
        </p:nvSpPr>
        <p:spPr bwMode="auto">
          <a:xfrm>
            <a:off x="5040029" y="3606315"/>
            <a:ext cx="598986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600" spc="300" dirty="0">
                <a:solidFill>
                  <a:schemeClr val="tx1">
                    <a:lumMod val="75000"/>
                    <a:lumOff val="25000"/>
                  </a:schemeClr>
                </a:solidFill>
                <a:ea typeface="微软雅黑" panose="020B0503020204020204" pitchFamily="34" charset="-122"/>
              </a:rPr>
              <a:t> </a:t>
            </a:r>
            <a:r>
              <a:rPr lang="zh-CN" altLang="en-US" sz="1600" spc="300" dirty="0" smtClean="0">
                <a:solidFill>
                  <a:schemeClr val="tx1">
                    <a:lumMod val="75000"/>
                    <a:lumOff val="25000"/>
                  </a:schemeClr>
                </a:solidFill>
                <a:ea typeface="微软雅黑" panose="020B0503020204020204" pitchFamily="34" charset="-122"/>
              </a:rPr>
              <a:t>    因</a:t>
            </a:r>
            <a:r>
              <a:rPr lang="zh-CN" altLang="en-US" sz="1600" spc="300" dirty="0">
                <a:solidFill>
                  <a:schemeClr val="tx1">
                    <a:lumMod val="75000"/>
                    <a:lumOff val="25000"/>
                  </a:schemeClr>
                </a:solidFill>
                <a:ea typeface="微软雅黑" panose="020B0503020204020204" pitchFamily="34" charset="-122"/>
              </a:rPr>
              <a:t>为让员工参与提合理化建议和制作作业标准等，既能利用员工智慧，又能员工感受到被重视，同时还使得员工在执行自己参与制定的内容时积极性更高，进而有效地提升执行力</a:t>
            </a:r>
            <a:r>
              <a:rPr lang="en-US" altLang="zh-CN" sz="1600" spc="300" dirty="0">
                <a:solidFill>
                  <a:schemeClr val="tx1">
                    <a:lumMod val="75000"/>
                    <a:lumOff val="25000"/>
                  </a:schemeClr>
                </a:solidFill>
                <a:ea typeface="微软雅黑" panose="020B0503020204020204" pitchFamily="34" charset="-122"/>
              </a:rPr>
              <a:t>;</a:t>
            </a:r>
            <a:r>
              <a:rPr lang="zh-CN" altLang="en-US" sz="1600" spc="300" dirty="0">
                <a:solidFill>
                  <a:schemeClr val="tx1">
                    <a:lumMod val="75000"/>
                    <a:lumOff val="25000"/>
                  </a:schemeClr>
                </a:solidFill>
                <a:ea typeface="微软雅黑" panose="020B0503020204020204" pitchFamily="34" charset="-122"/>
              </a:rPr>
              <a:t>让员工了解企业愿景与战略，使得员工认识到企业发展前景，进而认识到发展的空间等，使得自身逐步融入企业，有助于员工提升执行力</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608" y="1959428"/>
            <a:ext cx="4376057" cy="4376057"/>
          </a:xfrm>
          <a:prstGeom prst="rect">
            <a:avLst/>
          </a:prstGeom>
        </p:spPr>
      </p:pic>
      <p:sp>
        <p:nvSpPr>
          <p:cNvPr id="9" name="矩形 8"/>
          <p:cNvSpPr/>
          <p:nvPr/>
        </p:nvSpPr>
        <p:spPr>
          <a:xfrm>
            <a:off x="508" y="6526530"/>
            <a:ext cx="12191492" cy="115570"/>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500"/>
                                        <p:tgtEl>
                                          <p:spTgt spid="2"/>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38150" y="1219200"/>
            <a:ext cx="11277600" cy="4914900"/>
          </a:xfrm>
          <a:prstGeom prst="rect">
            <a:avLst/>
          </a:prstGeom>
          <a:solidFill>
            <a:srgbClr val="0070C0"/>
          </a:solidFill>
          <a:ln>
            <a:noFill/>
          </a:ln>
          <a:effectLst>
            <a:outerShdw blurRad="203200" dist="63500" dir="3960000" sx="102000" sy="102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0600" y="2495550"/>
            <a:ext cx="1047750" cy="2228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16038" y="3339700"/>
            <a:ext cx="4176849" cy="1631216"/>
          </a:xfrm>
          <a:prstGeom prst="rect">
            <a:avLst/>
          </a:prstGeom>
          <a:noFill/>
        </p:spPr>
        <p:txBody>
          <a:bodyPr wrap="none" rtlCol="0">
            <a:spAutoFit/>
          </a:bodyPr>
          <a:lstStyle/>
          <a:p>
            <a:r>
              <a:rPr lang="zh-CN" altLang="en-US" sz="5000" b="1" dirty="0" smtClean="0">
                <a:solidFill>
                  <a:schemeClr val="bg1"/>
                </a:solidFill>
                <a:latin typeface="微软雅黑" panose="020B0503020204020204" pitchFamily="34" charset="-122"/>
                <a:ea typeface="微软雅黑" panose="020B0503020204020204" pitchFamily="34" charset="-122"/>
              </a:rPr>
              <a:t>谢谢欣赏</a:t>
            </a:r>
            <a:endParaRPr lang="en-US" altLang="zh-CN" sz="5000" b="1" dirty="0" smtClean="0">
              <a:solidFill>
                <a:schemeClr val="bg1"/>
              </a:solidFill>
              <a:latin typeface="微软雅黑" panose="020B0503020204020204" pitchFamily="34" charset="-122"/>
              <a:ea typeface="微软雅黑" panose="020B0503020204020204" pitchFamily="34" charset="-122"/>
            </a:endParaRPr>
          </a:p>
          <a:p>
            <a:r>
              <a:rPr lang="en-US" altLang="zh-CN" sz="5000" dirty="0" smtClean="0">
                <a:solidFill>
                  <a:schemeClr val="bg1"/>
                </a:solidFill>
                <a:latin typeface="微软雅黑" panose="020B0503020204020204" pitchFamily="34" charset="-122"/>
                <a:ea typeface="微软雅黑" panose="020B0503020204020204" pitchFamily="34" charset="-122"/>
              </a:rPr>
              <a:t>THANK  YOU</a:t>
            </a:r>
            <a:endParaRPr lang="zh-CN" altLang="en-US" sz="5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2715</Words>
  <Application>Microsoft Office PowerPoint</Application>
  <PresentationFormat>宽屏</PresentationFormat>
  <Paragraphs>379</Paragraphs>
  <Slides>42</Slides>
  <Notes>42</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42</vt:i4>
      </vt:variant>
    </vt:vector>
  </HeadingPairs>
  <TitlesOfParts>
    <vt:vector size="60" baseType="lpstr">
      <vt:lpstr>Broadway BT</vt:lpstr>
      <vt:lpstr>Meiryo UI</vt:lpstr>
      <vt:lpstr>Nexa Bold</vt:lpstr>
      <vt:lpstr>Open Sans Condensed</vt:lpstr>
      <vt:lpstr>Roboto Light</vt:lpstr>
      <vt:lpstr>Source Sans Pro</vt:lpstr>
      <vt:lpstr>宋体</vt:lpstr>
      <vt:lpstr>微软雅黑</vt:lpstr>
      <vt:lpstr>Arial</vt:lpstr>
      <vt:lpstr>Calibri</vt:lpstr>
      <vt:lpstr>Calibri Light</vt:lpstr>
      <vt:lpstr>Helvetica</vt:lpstr>
      <vt:lpstr>Impact</vt:lpstr>
      <vt:lpstr>Microsoft Himalaya</vt:lpstr>
      <vt:lpstr>Open Sans Extrabold</vt:lpstr>
      <vt:lpstr>Segoe UI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52</cp:revision>
  <dcterms:created xsi:type="dcterms:W3CDTF">2017-02-10T02:41:00Z</dcterms:created>
  <dcterms:modified xsi:type="dcterms:W3CDTF">2018-03-30T02:51:29Z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