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387" r:id="rId9"/>
    <p:sldId id="338" r:id="rId10"/>
    <p:sldId id="375" r:id="rId11"/>
    <p:sldId id="376" r:id="rId12"/>
    <p:sldId id="377" r:id="rId13"/>
    <p:sldId id="378" r:id="rId14"/>
    <p:sldId id="379" r:id="rId15"/>
    <p:sldId id="380" r:id="rId16"/>
    <p:sldId id="381" r:id="rId17"/>
    <p:sldId id="388" r:id="rId18"/>
    <p:sldId id="382" r:id="rId19"/>
    <p:sldId id="383" r:id="rId20"/>
    <p:sldId id="337" r:id="rId21"/>
    <p:sldId id="384" r:id="rId22"/>
    <p:sldId id="385" r:id="rId23"/>
    <p:sldId id="386" r:id="rId24"/>
    <p:sldId id="263" r:id="rId25"/>
  </p:sldIdLst>
  <p:sldSz cx="12192000" cy="6858000"/>
  <p:notesSz cx="6858000" cy="9144000"/>
  <p:embeddedFontLst>
    <p:embeddedFont>
      <p:font typeface="等线" charset="-122"/>
      <p:regular r:id="rId27"/>
      <p:bold r:id="rId28"/>
    </p:embeddedFont>
    <p:embeddedFont>
      <p:font typeface="字魂60号-梦想手札体" charset="-122"/>
      <p:regular r:id="rId29"/>
    </p:embeddedFont>
    <p:embeddedFont>
      <p:font typeface="字魂59号-创粗黑" charset="-122"/>
      <p:regular r:id="rId30"/>
    </p:embeddedFont>
    <p:embeddedFont>
      <p:font typeface="等线 Light" charset="-122"/>
      <p:regular r:id="rId31"/>
    </p:embeddedFont>
  </p:embeddedFontLst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2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B5DFE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474" y="-96"/>
      </p:cViewPr>
      <p:guideLst>
        <p:guide orient="horz" pos="432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42210-7FBA-4904-9AD4-799629B346D7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590E2A-C1F7-4B34-A686-E17A926389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25638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590E2A-C1F7-4B34-A686-E17A9263895F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68404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590E2A-C1F7-4B34-A686-E17A9263895F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16350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590E2A-C1F7-4B34-A686-E17A9263895F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98481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590E2A-C1F7-4B34-A686-E17A9263895F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51678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590E2A-C1F7-4B34-A686-E17A9263895F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367382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590E2A-C1F7-4B34-A686-E17A9263895F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36966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590E2A-C1F7-4B34-A686-E17A9263895F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20516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590E2A-C1F7-4B34-A686-E17A9263895F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364308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590E2A-C1F7-4B34-A686-E17A9263895F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29471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590E2A-C1F7-4B34-A686-E17A9263895F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323792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590E2A-C1F7-4B34-A686-E17A9263895F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122560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590E2A-C1F7-4B34-A686-E17A9263895F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45794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590E2A-C1F7-4B34-A686-E17A9263895F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239898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590E2A-C1F7-4B34-A686-E17A9263895F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245881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590E2A-C1F7-4B34-A686-E17A9263895F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984071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590E2A-C1F7-4B34-A686-E17A9263895F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804281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590E2A-C1F7-4B34-A686-E17A9263895F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191641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590E2A-C1F7-4B34-A686-E17A9263895F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743109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590E2A-C1F7-4B34-A686-E17A9263895F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482742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590E2A-C1F7-4B34-A686-E17A9263895F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023722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590E2A-C1F7-4B34-A686-E17A9263895F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061970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590E2A-C1F7-4B34-A686-E17A9263895F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01794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590E2A-C1F7-4B34-A686-E17A9263895F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939863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590E2A-C1F7-4B34-A686-E17A9263895F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64963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1FE9F79-4FB2-4DA9-90B2-959DEB6862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8F2476D7-3C08-4A98-ACB7-4D7DD32F68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833A76C-C8DE-47A6-BC16-3E94AA48D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EDEF-D478-4D69-AE34-61C89E11ECC3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2875A35-9242-442C-B985-1EE91D672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08E9A4E-B1C7-4533-93EF-4A6E00957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765E9-12F1-4557-A664-1E75D3B51E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29465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79E4EBE-12A0-494E-B69A-3AE341301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8471917A-8D7F-408B-96D5-7EEABF20DD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2E80654-ADD7-47A4-AACF-4D72D4EFC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EDEF-D478-4D69-AE34-61C89E11ECC3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0C2EF0D-C896-4F57-AEB4-4B76125AA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C31583B-2CC2-4031-BFDC-4BAA85152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765E9-12F1-4557-A664-1E75D3B51E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76151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71047B4-8B00-4D3C-BA78-085845BE5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3B415330-A974-48D0-B1E1-FCAB76099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9EE6490-EE65-4D5E-AAE7-4AF80B907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EDEF-D478-4D69-AE34-61C89E11ECC3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C27F852-681F-46F2-98A7-C83DAA235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1CA4FD8-B41D-4508-8689-6B1B3FE6A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765E9-12F1-4557-A664-1E75D3B51E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3349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A733152-A979-4A14-AEB3-D19C62B20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C6B6E26-DEEC-4262-8168-738EECD5AC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65828B78-9F49-446D-99EE-4E519BEBB6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0BBFC800-165E-4DC7-9160-34556DD45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EDEF-D478-4D69-AE34-61C89E11ECC3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753B9EF4-026F-42A0-8828-644792606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18034769-FB46-4FE8-858B-9BC7B920D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765E9-12F1-4557-A664-1E75D3B51E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04519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3B069A4-F039-40A9-AEC8-EE758B7B1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4B48AA9-5DF2-4D76-8ABA-CA6C7F0FE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CB37C8F0-5FDC-4D58-ACCF-3FB27CB4C6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CA3BB3F1-A284-4A05-9C10-ADF36FC208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D8B61B7F-8B40-442F-9661-EC88F9BBA8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C041956D-D7AB-4B9A-9731-578D26FBB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EDEF-D478-4D69-AE34-61C89E11ECC3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3D6AC95E-20DD-4C05-BBEC-DD50DD683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E80FA682-AD63-4D55-B60E-F6C3E5610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765E9-12F1-4557-A664-1E75D3B51E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28554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D65907B-295B-4FF0-B489-3A2888418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A9B00998-93DC-4C51-9EA6-CEE856EC0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EDEF-D478-4D69-AE34-61C89E11ECC3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F9B838A7-F1A9-48D8-88B9-AC2A3F533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0548CCC8-480D-4489-A5AD-77770BE68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765E9-12F1-4557-A664-1E75D3B51E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77968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CE760717-4032-458B-A020-A4AB4C12F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EDEF-D478-4D69-AE34-61C89E11ECC3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BB06F50-B2D6-4957-8E82-540AEFACB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A324C15F-C6E0-48A5-A83A-4B9908260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765E9-12F1-4557-A664-1E75D3B51E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82840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C184E2F-6725-4ABF-AEE0-761A1A93C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EADB0B2C-9555-412F-AA51-1E542A48B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A77FC420-D3C1-4341-9B9B-E13D349D0F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AE3A4BD5-B81F-429B-B97A-7E30949D1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EDEF-D478-4D69-AE34-61C89E11ECC3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24C6E941-7DDC-4C04-BA55-FEDB3C2A3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A9250E84-F69F-4F60-AD1C-EAB87D40E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765E9-12F1-4557-A664-1E75D3B51E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7272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8DCE79A-8C60-4D85-BCFB-52768FDB2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2ADD279B-9433-46B5-8487-30A265D558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6562C316-67D6-498B-B1AD-3E2651D691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454F7093-DA84-4F96-A837-C74BDD624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EDEF-D478-4D69-AE34-61C89E11ECC3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9D4AF91-375A-4E41-A8AC-8BD243CD6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F5990DD4-21E2-4CC8-9B06-93C96B21B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765E9-12F1-4557-A664-1E75D3B51E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84937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0C3BB56-150B-4C61-B9B6-EE4445600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3535D214-211F-46C3-9D1C-F085C2FF9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CF19F27-28C1-4F55-AFBA-1F0BD5E09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EDEF-D478-4D69-AE34-61C89E11ECC3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19E5560-2177-4D31-A977-D7FC578BC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1A7D4FB-9B6C-4F53-84C9-750C1FB3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765E9-12F1-4557-A664-1E75D3B51E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62364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25A04DAC-EA69-4CAF-A2D3-31B42F049F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B3A30BBF-872D-4F0C-88C6-99BB7C35FF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A3550BF-A8ED-4D7C-A4DF-B0CD66FCF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EDEF-D478-4D69-AE34-61C89E11ECC3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6DF6AC2-23F7-40B0-8AA8-BB3E52CAF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57915B4-61DB-46EE-94C0-B51D2A511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765E9-12F1-4557-A664-1E75D3B51E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09700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5D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23DCFF57-B842-40F7-9E88-93EB02A5D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8E6DFE35-C4C8-413B-B050-6A85C467E2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CC691D2-29C3-4C32-BFF2-9D15F887CB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3EDEF-D478-4D69-AE34-61C89E11ECC3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5E20959-A953-4196-B603-F8F452B8A7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230C8AE-C97D-4925-9E83-68919100CF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765E9-12F1-4557-A664-1E75D3B51E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55558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.xml"/><Relationship Id="rId7" Type="http://schemas.microsoft.com/office/2007/relationships/media" Target="../media/media1.mp3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1.jpeg"/><Relationship Id="rId5" Type="http://schemas.openxmlformats.org/officeDocument/2006/relationships/tags" Target="../tags/tag6.xml"/><Relationship Id="rId10" Type="http://schemas.openxmlformats.org/officeDocument/2006/relationships/notesSlide" Target="../notesSlides/notesSlide2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5D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4D20B70-7871-401F-B1AD-DB4F7FF246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96" y="776748"/>
            <a:ext cx="12162504" cy="6081252"/>
          </a:xfrm>
          <a:prstGeom prst="rect">
            <a:avLst/>
          </a:prstGeom>
        </p:spPr>
      </p:pic>
      <p:sp>
        <p:nvSpPr>
          <p:cNvPr id="18" name="椭圆 17">
            <a:extLst>
              <a:ext uri="{FF2B5EF4-FFF2-40B4-BE49-F238E27FC236}">
                <a16:creationId xmlns:a16="http://schemas.microsoft.com/office/drawing/2014/main" xmlns="" id="{0FCAD89A-546A-4B08-9E27-855A9C4F4835}"/>
              </a:ext>
            </a:extLst>
          </p:cNvPr>
          <p:cNvSpPr/>
          <p:nvPr/>
        </p:nvSpPr>
        <p:spPr>
          <a:xfrm>
            <a:off x="3729859" y="667402"/>
            <a:ext cx="4732282" cy="47322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FE9385F7-3893-444F-9BD0-27261FF9AC8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47" t="14623" r="9011" b="13978"/>
          <a:stretch/>
        </p:blipFill>
        <p:spPr>
          <a:xfrm>
            <a:off x="2576051" y="127820"/>
            <a:ext cx="7039898" cy="602383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CCFD019C-3D07-485A-AF9C-0F8D556752D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1" t="19420" r="487" b="17203"/>
          <a:stretch/>
        </p:blipFill>
        <p:spPr>
          <a:xfrm>
            <a:off x="-40196" y="2934119"/>
            <a:ext cx="6039059" cy="3923881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18B77E58-D1A8-45E6-BBAC-C2D93676C7BE}"/>
              </a:ext>
            </a:extLst>
          </p:cNvPr>
          <p:cNvSpPr/>
          <p:nvPr/>
        </p:nvSpPr>
        <p:spPr>
          <a:xfrm>
            <a:off x="4288616" y="2676593"/>
            <a:ext cx="3698773" cy="12913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B47E74DE-B5F2-471B-81AE-CACEDD5E1CE4}"/>
              </a:ext>
            </a:extLst>
          </p:cNvPr>
          <p:cNvGrpSpPr/>
          <p:nvPr/>
        </p:nvGrpSpPr>
        <p:grpSpPr>
          <a:xfrm>
            <a:off x="4549708" y="2074987"/>
            <a:ext cx="3092584" cy="830997"/>
            <a:chOff x="4019550" y="2659559"/>
            <a:chExt cx="3530455" cy="830997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1CABD80C-D80C-4996-870D-F3C6B920CA84}"/>
                </a:ext>
              </a:extLst>
            </p:cNvPr>
            <p:cNvSpPr/>
            <p:nvPr/>
          </p:nvSpPr>
          <p:spPr>
            <a:xfrm>
              <a:off x="4019550" y="2659559"/>
              <a:ext cx="3530455" cy="769441"/>
            </a:xfrm>
            <a:prstGeom prst="roundRect">
              <a:avLst>
                <a:gd name="adj" fmla="val 30379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BAC67847-8E3C-4C0F-A15E-276FC38ED8D2}"/>
                </a:ext>
              </a:extLst>
            </p:cNvPr>
            <p:cNvSpPr/>
            <p:nvPr/>
          </p:nvSpPr>
          <p:spPr>
            <a:xfrm>
              <a:off x="4103862" y="2659559"/>
              <a:ext cx="34461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认识图形</a:t>
              </a: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E1E0FBD2-A805-4BED-9AB0-1BB1FF665A55}"/>
              </a:ext>
            </a:extLst>
          </p:cNvPr>
          <p:cNvSpPr txBox="1"/>
          <p:nvPr/>
        </p:nvSpPr>
        <p:spPr>
          <a:xfrm>
            <a:off x="2741599" y="3155079"/>
            <a:ext cx="6639560" cy="547842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200" b="1" dirty="0">
                <a:solidFill>
                  <a:srgbClr val="0070C0"/>
                </a:solidFill>
                <a:latin typeface="字魂60号-梦想手札体" panose="00000500000000000000" pitchFamily="2" charset="-122"/>
                <a:ea typeface="字魂60号-梦想手札体" panose="00000500000000000000" pitchFamily="2" charset="-122"/>
                <a:sym typeface="+mn-ea"/>
              </a:rPr>
              <a:t>小学数学一年级课件</a:t>
            </a:r>
            <a:endParaRPr lang="zh-CN" altLang="en-US" sz="3200" b="1" dirty="0">
              <a:solidFill>
                <a:srgbClr val="0070C0"/>
              </a:solidFill>
              <a:latin typeface="字魂60号-梦想手札体" panose="00000500000000000000" pitchFamily="2" charset="-122"/>
              <a:ea typeface="字魂60号-梦想手札体" panose="00000500000000000000" pitchFamily="2" charset="-122"/>
              <a:cs typeface="Noto Sans S Chinese Black" panose="020B0A00000000000000" charset="-122"/>
              <a:sym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B3E3F548-18BB-4EE1-8EBC-EF1AE70017FD}"/>
              </a:ext>
            </a:extLst>
          </p:cNvPr>
          <p:cNvSpPr txBox="1"/>
          <p:nvPr/>
        </p:nvSpPr>
        <p:spPr>
          <a:xfrm>
            <a:off x="4742167" y="3734125"/>
            <a:ext cx="317704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dist"/>
            <a:r>
              <a:rPr lang="zh-CN" sz="2000" b="1" dirty="0">
                <a:solidFill>
                  <a:srgbClr val="0070C0"/>
                </a:solidFill>
                <a:latin typeface="字魂60号-梦想手札体" panose="00000500000000000000" pitchFamily="2" charset="-122"/>
                <a:ea typeface="字魂60号-梦想手札体" panose="00000500000000000000" pitchFamily="2" charset="-122"/>
                <a:cs typeface="字魂36号-正文宋楷" panose="02000000000000000000" charset="-122"/>
              </a:rPr>
              <a:t>指导老师</a:t>
            </a:r>
            <a:r>
              <a:rPr lang="zh-CN" sz="2000" b="1" dirty="0" smtClean="0">
                <a:solidFill>
                  <a:srgbClr val="0070C0"/>
                </a:solidFill>
                <a:latin typeface="字魂60号-梦想手札体" panose="00000500000000000000" pitchFamily="2" charset="-122"/>
                <a:ea typeface="字魂60号-梦想手札体" panose="00000500000000000000" pitchFamily="2" charset="-122"/>
                <a:cs typeface="字魂36号-正文宋楷" panose="02000000000000000000" charset="-122"/>
              </a:rPr>
              <a:t>：</a:t>
            </a:r>
            <a:r>
              <a:rPr lang="en-US" altLang="zh-CN" sz="2000" b="1" dirty="0" smtClean="0">
                <a:solidFill>
                  <a:srgbClr val="0070C0"/>
                </a:solidFill>
                <a:latin typeface="字魂60号-梦想手札体" panose="00000500000000000000" pitchFamily="2" charset="-122"/>
                <a:ea typeface="字魂60号-梦想手札体" panose="00000500000000000000" pitchFamily="2" charset="-122"/>
                <a:cs typeface="字魂36号-正文宋楷" panose="02000000000000000000" charset="-122"/>
              </a:rPr>
              <a:t>PPT</a:t>
            </a:r>
            <a:r>
              <a:rPr lang="zh-CN" altLang="en-US" sz="2000" b="1" dirty="0" smtClean="0">
                <a:solidFill>
                  <a:srgbClr val="0070C0"/>
                </a:solidFill>
                <a:latin typeface="字魂60号-梦想手札体" panose="00000500000000000000" pitchFamily="2" charset="-122"/>
                <a:ea typeface="字魂60号-梦想手札体" panose="00000500000000000000" pitchFamily="2" charset="-122"/>
                <a:cs typeface="字魂36号-正文宋楷" panose="02000000000000000000" charset="-122"/>
              </a:rPr>
              <a:t>老师</a:t>
            </a:r>
            <a:r>
              <a:rPr lang="zh-CN" sz="2000" b="1" dirty="0" smtClean="0">
                <a:solidFill>
                  <a:srgbClr val="0070C0"/>
                </a:solidFill>
                <a:latin typeface="字魂60号-梦想手札体" panose="00000500000000000000" pitchFamily="2" charset="-122"/>
                <a:ea typeface="字魂60号-梦想手札体" panose="00000500000000000000" pitchFamily="2" charset="-122"/>
                <a:cs typeface="字魂36号-正文宋楷" panose="02000000000000000000" charset="-122"/>
              </a:rPr>
              <a:t>    </a:t>
            </a:r>
            <a:endParaRPr lang="zh-CN" sz="2000" b="1" dirty="0">
              <a:solidFill>
                <a:srgbClr val="0070C0"/>
              </a:solidFill>
              <a:latin typeface="字魂60号-梦想手札体" panose="00000500000000000000" pitchFamily="2" charset="-122"/>
              <a:ea typeface="字魂60号-梦想手札体" panose="00000500000000000000" pitchFamily="2" charset="-122"/>
              <a:cs typeface="字魂36号-正文宋楷" panose="02000000000000000000" charset="-122"/>
            </a:endParaRPr>
          </a:p>
        </p:txBody>
      </p:sp>
      <p:pic>
        <p:nvPicPr>
          <p:cNvPr id="19" name="舒缓悠扬的古风背景音乐">
            <a:hlinkClick r:id="" action="ppaction://media"/>
            <a:extLst>
              <a:ext uri="{FF2B5EF4-FFF2-40B4-BE49-F238E27FC236}">
                <a16:creationId xmlns:a16="http://schemas.microsoft.com/office/drawing/2014/main" xmlns="" id="{6C55D9F7-0A18-4C3F-8222-9196B6083D4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11055304" y="590796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62944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>
                <p:cTn id="2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video>
          </p:childTnLst>
        </p:cTn>
      </p:par>
    </p:tnLst>
    <p:bldLst>
      <p:bldP spid="8" grpId="0" bldLvl="0"/>
      <p:bldP spid="9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5D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4D20B70-7871-401F-B1AD-DB4F7FF246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96" y="776748"/>
            <a:ext cx="12162504" cy="608125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CCFD019C-3D07-485A-AF9C-0F8D556752D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1" t="19420" r="487" b="17203"/>
          <a:stretch/>
        </p:blipFill>
        <p:spPr>
          <a:xfrm>
            <a:off x="-40196" y="2934119"/>
            <a:ext cx="6039059" cy="3923881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A739DC8C-B0FA-4595-B657-B8017C207AD6}"/>
              </a:ext>
            </a:extLst>
          </p:cNvPr>
          <p:cNvSpPr txBox="1"/>
          <p:nvPr/>
        </p:nvSpPr>
        <p:spPr>
          <a:xfrm>
            <a:off x="4976142" y="296265"/>
            <a:ext cx="223971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000" b="1" dirty="0">
                <a:solidFill>
                  <a:srgbClr val="0070C0"/>
                </a:solidFill>
                <a:latin typeface="字魂60号-梦想手札体" panose="00000500000000000000" pitchFamily="2" charset="-122"/>
                <a:ea typeface="字魂60号-梦想手札体" panose="00000500000000000000" pitchFamily="2" charset="-122"/>
              </a:rPr>
              <a:t>目录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D889B263-A101-4C6C-9025-C4DB5DEB4EEB}"/>
              </a:ext>
            </a:extLst>
          </p:cNvPr>
          <p:cNvSpPr txBox="1"/>
          <p:nvPr/>
        </p:nvSpPr>
        <p:spPr>
          <a:xfrm>
            <a:off x="4897824" y="1348226"/>
            <a:ext cx="2396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rgbClr val="0070C0"/>
                </a:solidFill>
                <a:latin typeface="字魂60号-梦想手札体" panose="00000500000000000000" pitchFamily="2" charset="-122"/>
                <a:ea typeface="字魂60号-梦想手札体" panose="00000500000000000000" pitchFamily="2" charset="-122"/>
              </a:rPr>
              <a:t>contents</a:t>
            </a:r>
            <a:endParaRPr lang="zh-CN" altLang="en-US" sz="2800" dirty="0">
              <a:solidFill>
                <a:srgbClr val="0070C0"/>
              </a:solidFill>
              <a:latin typeface="字魂60号-梦想手札体" panose="00000500000000000000" pitchFamily="2" charset="-122"/>
              <a:ea typeface="字魂60号-梦想手札体" panose="00000500000000000000" pitchFamily="2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AB89DC4C-F927-4BB3-B667-E3173EF899B1}"/>
              </a:ext>
            </a:extLst>
          </p:cNvPr>
          <p:cNvGrpSpPr/>
          <p:nvPr/>
        </p:nvGrpSpPr>
        <p:grpSpPr>
          <a:xfrm>
            <a:off x="1724656" y="2338429"/>
            <a:ext cx="3847212" cy="670632"/>
            <a:chOff x="1724656" y="2338429"/>
            <a:chExt cx="3847212" cy="670632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xmlns="" id="{1B9DF1A5-1EDA-4471-9835-0AC3217E1709}"/>
                </a:ext>
              </a:extLst>
            </p:cNvPr>
            <p:cNvGrpSpPr/>
            <p:nvPr/>
          </p:nvGrpSpPr>
          <p:grpSpPr>
            <a:xfrm>
              <a:off x="2908686" y="2338429"/>
              <a:ext cx="2663182" cy="658909"/>
              <a:chOff x="3963761" y="1640627"/>
              <a:chExt cx="2663182" cy="658909"/>
            </a:xfrm>
          </p:grpSpPr>
          <p:sp>
            <p:nvSpPr>
              <p:cNvPr id="24" name="矩形: 圆角 23">
                <a:extLst>
                  <a:ext uri="{FF2B5EF4-FFF2-40B4-BE49-F238E27FC236}">
                    <a16:creationId xmlns:a16="http://schemas.microsoft.com/office/drawing/2014/main" xmlns="" id="{20D03501-CF2C-4578-8F34-BA7E49074C94}"/>
                  </a:ext>
                </a:extLst>
              </p:cNvPr>
              <p:cNvSpPr/>
              <p:nvPr/>
            </p:nvSpPr>
            <p:spPr>
              <a:xfrm>
                <a:off x="3963761" y="1649793"/>
                <a:ext cx="2663182" cy="649743"/>
              </a:xfrm>
              <a:prstGeom prst="roundRect">
                <a:avLst>
                  <a:gd name="adj" fmla="val 3714"/>
                </a:avLst>
              </a:prstGeom>
              <a:solidFill>
                <a:schemeClr val="bg1"/>
              </a:solidFill>
              <a:ln>
                <a:solidFill>
                  <a:srgbClr val="0070C0">
                    <a:alpha val="44000"/>
                  </a:srgbClr>
                </a:solidFill>
              </a:ln>
              <a:effectLst>
                <a:outerShdw blurRad="88900" dist="381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60号-梦想手札体" panose="00000500000000000000" pitchFamily="2" charset="-122"/>
                  <a:ea typeface="字魂60号-梦想手札体" panose="00000500000000000000" pitchFamily="2" charset="-122"/>
                </a:endParaRPr>
              </a:p>
            </p:txBody>
          </p:sp>
          <p:sp>
            <p:nvSpPr>
              <p:cNvPr id="25" name="文本框 35">
                <a:extLst>
                  <a:ext uri="{FF2B5EF4-FFF2-40B4-BE49-F238E27FC236}">
                    <a16:creationId xmlns:a16="http://schemas.microsoft.com/office/drawing/2014/main" xmlns="" id="{B923220C-7CB3-49AE-A420-3CB5FE74DCFD}"/>
                  </a:ext>
                </a:extLst>
              </p:cNvPr>
              <p:cNvSpPr txBox="1"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4042079" y="1640627"/>
                <a:ext cx="2428208" cy="6497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noAutofit/>
              </a:bodyPr>
              <a:lstStyle>
                <a:lvl1pPr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字魂60号-梦想手札体" panose="00000500000000000000" pitchFamily="2" charset="-122"/>
                    <a:ea typeface="字魂60号-梦想手札体" panose="00000500000000000000" pitchFamily="2" charset="-122"/>
                  </a:rPr>
                  <a:t>教学目标</a:t>
                </a:r>
              </a:p>
            </p:txBody>
          </p: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1F519A1B-1958-4569-897F-A3E0C16E839E}"/>
                </a:ext>
              </a:extLst>
            </p:cNvPr>
            <p:cNvGrpSpPr/>
            <p:nvPr/>
          </p:nvGrpSpPr>
          <p:grpSpPr>
            <a:xfrm>
              <a:off x="1724656" y="2350152"/>
              <a:ext cx="729642" cy="658909"/>
              <a:chOff x="2043148" y="2525663"/>
              <a:chExt cx="3383135" cy="842721"/>
            </a:xfrm>
          </p:grpSpPr>
          <p:sp>
            <p:nvSpPr>
              <p:cNvPr id="22" name="矩形: 圆角 21">
                <a:extLst>
                  <a:ext uri="{FF2B5EF4-FFF2-40B4-BE49-F238E27FC236}">
                    <a16:creationId xmlns:a16="http://schemas.microsoft.com/office/drawing/2014/main" xmlns="" id="{7CFEACF0-6705-4EAD-A334-BA32D71BA999}"/>
                  </a:ext>
                </a:extLst>
              </p:cNvPr>
              <p:cNvSpPr/>
              <p:nvPr/>
            </p:nvSpPr>
            <p:spPr>
              <a:xfrm>
                <a:off x="2043148" y="2537386"/>
                <a:ext cx="3383135" cy="830998"/>
              </a:xfrm>
              <a:prstGeom prst="roundRect">
                <a:avLst>
                  <a:gd name="adj" fmla="val 3714"/>
                </a:avLst>
              </a:prstGeom>
              <a:solidFill>
                <a:schemeClr val="bg1"/>
              </a:solidFill>
              <a:ln>
                <a:solidFill>
                  <a:srgbClr val="0070C0">
                    <a:alpha val="44000"/>
                  </a:srgbClr>
                </a:solidFill>
              </a:ln>
              <a:effectLst>
                <a:outerShdw blurRad="88900" dist="381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60号-梦想手札体" panose="00000500000000000000" pitchFamily="2" charset="-122"/>
                  <a:ea typeface="字魂60号-梦想手札体" panose="00000500000000000000" pitchFamily="2" charset="-122"/>
                </a:endParaRPr>
              </a:p>
            </p:txBody>
          </p:sp>
          <p:sp>
            <p:nvSpPr>
              <p:cNvPr id="23" name="文本框 35">
                <a:extLst>
                  <a:ext uri="{FF2B5EF4-FFF2-40B4-BE49-F238E27FC236}">
                    <a16:creationId xmlns:a16="http://schemas.microsoft.com/office/drawing/2014/main" xmlns="" id="{31E7E4A4-1959-4420-BCA8-B9E83A057921}"/>
                  </a:ext>
                </a:extLst>
              </p:cNvPr>
              <p:cNvSpPr txBox="1"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2429724" y="2525663"/>
                <a:ext cx="2797552" cy="830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noAutofit/>
              </a:bodyPr>
              <a:lstStyle>
                <a:lvl1pPr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字魂60号-梦想手札体" panose="00000500000000000000" pitchFamily="2" charset="-122"/>
                    <a:ea typeface="字魂60号-梦想手札体" panose="00000500000000000000" pitchFamily="2" charset="-122"/>
                  </a:rPr>
                  <a:t>01</a:t>
                </a:r>
                <a:endParaRPr kumimoji="0" lang="zh-CN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字魂60号-梦想手札体" panose="00000500000000000000" pitchFamily="2" charset="-122"/>
                  <a:ea typeface="字魂60号-梦想手札体" panose="00000500000000000000" pitchFamily="2" charset="-122"/>
                </a:endParaRPr>
              </a:p>
            </p:txBody>
          </p:sp>
        </p:grpSp>
      </p:grpSp>
      <p:grpSp>
        <p:nvGrpSpPr>
          <p:cNvPr id="85" name="组合 84">
            <a:extLst>
              <a:ext uri="{FF2B5EF4-FFF2-40B4-BE49-F238E27FC236}">
                <a16:creationId xmlns:a16="http://schemas.microsoft.com/office/drawing/2014/main" xmlns="" id="{71AAF65C-A9A5-4B80-A8A0-77E279EEE05B}"/>
              </a:ext>
            </a:extLst>
          </p:cNvPr>
          <p:cNvGrpSpPr/>
          <p:nvPr/>
        </p:nvGrpSpPr>
        <p:grpSpPr>
          <a:xfrm>
            <a:off x="1721929" y="3241863"/>
            <a:ext cx="3849939" cy="666724"/>
            <a:chOff x="1721929" y="3241863"/>
            <a:chExt cx="3849939" cy="666724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xmlns="" id="{40FAFA61-EFBD-45A0-AF67-34D5A0C00C98}"/>
                </a:ext>
              </a:extLst>
            </p:cNvPr>
            <p:cNvSpPr/>
            <p:nvPr/>
          </p:nvSpPr>
          <p:spPr>
            <a:xfrm>
              <a:off x="2908686" y="3251029"/>
              <a:ext cx="2663182" cy="649743"/>
            </a:xfrm>
            <a:prstGeom prst="roundRect">
              <a:avLst>
                <a:gd name="adj" fmla="val 3714"/>
              </a:avLst>
            </a:prstGeom>
            <a:solidFill>
              <a:schemeClr val="bg1"/>
            </a:solidFill>
            <a:ln>
              <a:solidFill>
                <a:srgbClr val="0070C0">
                  <a:alpha val="44000"/>
                </a:srgbClr>
              </a:solidFill>
            </a:ln>
            <a:effectLst>
              <a:outerShdw blurRad="889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0号-梦想手札体" panose="00000500000000000000" pitchFamily="2" charset="-122"/>
                <a:ea typeface="字魂60号-梦想手札体" panose="00000500000000000000" pitchFamily="2" charset="-122"/>
              </a:endParaRPr>
            </a:p>
          </p:txBody>
        </p:sp>
        <p:sp>
          <p:nvSpPr>
            <p:cNvPr id="32" name="文本框 35">
              <a:extLst>
                <a:ext uri="{FF2B5EF4-FFF2-40B4-BE49-F238E27FC236}">
                  <a16:creationId xmlns:a16="http://schemas.microsoft.com/office/drawing/2014/main" xmlns="" id="{EB8D92C5-D66A-4017-940C-A5667FC86285}"/>
                </a:ext>
              </a:extLst>
            </p:cNvPr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2987004" y="3241863"/>
              <a:ext cx="2428208" cy="649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教学重点</a:t>
              </a:r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13016FA9-AD9C-4F99-93B2-E56899D74ED9}"/>
                </a:ext>
              </a:extLst>
            </p:cNvPr>
            <p:cNvGrpSpPr/>
            <p:nvPr/>
          </p:nvGrpSpPr>
          <p:grpSpPr>
            <a:xfrm>
              <a:off x="1721929" y="3249678"/>
              <a:ext cx="732369" cy="658909"/>
              <a:chOff x="2030505" y="2525663"/>
              <a:chExt cx="3395778" cy="842721"/>
            </a:xfrm>
          </p:grpSpPr>
          <p:sp>
            <p:nvSpPr>
              <p:cNvPr id="29" name="矩形: 圆角 28">
                <a:extLst>
                  <a:ext uri="{FF2B5EF4-FFF2-40B4-BE49-F238E27FC236}">
                    <a16:creationId xmlns:a16="http://schemas.microsoft.com/office/drawing/2014/main" xmlns="" id="{7F86A9F9-E7DB-40BE-8DF3-EEA6A6410EA0}"/>
                  </a:ext>
                </a:extLst>
              </p:cNvPr>
              <p:cNvSpPr/>
              <p:nvPr/>
            </p:nvSpPr>
            <p:spPr>
              <a:xfrm>
                <a:off x="2043148" y="2537386"/>
                <a:ext cx="3383135" cy="830998"/>
              </a:xfrm>
              <a:prstGeom prst="roundRect">
                <a:avLst>
                  <a:gd name="adj" fmla="val 3714"/>
                </a:avLst>
              </a:prstGeom>
              <a:solidFill>
                <a:schemeClr val="bg1"/>
              </a:solidFill>
              <a:ln>
                <a:solidFill>
                  <a:srgbClr val="0070C0">
                    <a:alpha val="44000"/>
                  </a:srgbClr>
                </a:solidFill>
              </a:ln>
              <a:effectLst>
                <a:outerShdw blurRad="88900" dist="381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60号-梦想手札体" panose="00000500000000000000" pitchFamily="2" charset="-122"/>
                  <a:ea typeface="字魂60号-梦想手札体" panose="00000500000000000000" pitchFamily="2" charset="-122"/>
                </a:endParaRPr>
              </a:p>
            </p:txBody>
          </p:sp>
          <p:sp>
            <p:nvSpPr>
              <p:cNvPr id="30" name="文本框 35">
                <a:extLst>
                  <a:ext uri="{FF2B5EF4-FFF2-40B4-BE49-F238E27FC236}">
                    <a16:creationId xmlns:a16="http://schemas.microsoft.com/office/drawing/2014/main" xmlns="" id="{8BD55698-B272-416C-8E33-BDC30B416B5A}"/>
                  </a:ext>
                </a:extLst>
              </p:cNvPr>
              <p:cNvSpPr txBox="1"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2030505" y="2525663"/>
                <a:ext cx="3383134" cy="830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noAutofit/>
              </a:bodyPr>
              <a:lstStyle>
                <a:lvl1pPr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字魂60号-梦想手札体" panose="00000500000000000000" pitchFamily="2" charset="-122"/>
                    <a:ea typeface="字魂60号-梦想手札体" panose="00000500000000000000" pitchFamily="2" charset="-122"/>
                  </a:rPr>
                  <a:t>02</a:t>
                </a:r>
                <a:endParaRPr kumimoji="0" lang="zh-CN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字魂60号-梦想手札体" panose="00000500000000000000" pitchFamily="2" charset="-122"/>
                  <a:ea typeface="字魂60号-梦想手札体" panose="00000500000000000000" pitchFamily="2" charset="-122"/>
                </a:endParaRPr>
              </a:p>
            </p:txBody>
          </p:sp>
        </p:grp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F761BF41-E286-4F91-94FF-803A7CD7A2D9}"/>
              </a:ext>
            </a:extLst>
          </p:cNvPr>
          <p:cNvGrpSpPr/>
          <p:nvPr/>
        </p:nvGrpSpPr>
        <p:grpSpPr>
          <a:xfrm>
            <a:off x="6674820" y="2364726"/>
            <a:ext cx="3847212" cy="662816"/>
            <a:chOff x="6674820" y="2364726"/>
            <a:chExt cx="3847212" cy="662816"/>
          </a:xfrm>
        </p:grpSpPr>
        <p:sp>
          <p:nvSpPr>
            <p:cNvPr id="38" name="矩形: 圆角 37">
              <a:extLst>
                <a:ext uri="{FF2B5EF4-FFF2-40B4-BE49-F238E27FC236}">
                  <a16:creationId xmlns:a16="http://schemas.microsoft.com/office/drawing/2014/main" xmlns="" id="{36D36DC8-1AFA-444E-89F0-0BB5D7570500}"/>
                </a:ext>
              </a:extLst>
            </p:cNvPr>
            <p:cNvSpPr/>
            <p:nvPr/>
          </p:nvSpPr>
          <p:spPr>
            <a:xfrm>
              <a:off x="7858850" y="2373892"/>
              <a:ext cx="2663182" cy="649743"/>
            </a:xfrm>
            <a:prstGeom prst="roundRect">
              <a:avLst>
                <a:gd name="adj" fmla="val 3714"/>
              </a:avLst>
            </a:prstGeom>
            <a:solidFill>
              <a:schemeClr val="bg1"/>
            </a:solidFill>
            <a:ln>
              <a:solidFill>
                <a:srgbClr val="0070C0">
                  <a:alpha val="44000"/>
                </a:srgbClr>
              </a:solidFill>
            </a:ln>
            <a:effectLst>
              <a:outerShdw blurRad="889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0号-梦想手札体" panose="00000500000000000000" pitchFamily="2" charset="-122"/>
                <a:ea typeface="字魂60号-梦想手札体" panose="00000500000000000000" pitchFamily="2" charset="-122"/>
              </a:endParaRPr>
            </a:p>
          </p:txBody>
        </p:sp>
        <p:sp>
          <p:nvSpPr>
            <p:cNvPr id="39" name="文本框 35">
              <a:extLst>
                <a:ext uri="{FF2B5EF4-FFF2-40B4-BE49-F238E27FC236}">
                  <a16:creationId xmlns:a16="http://schemas.microsoft.com/office/drawing/2014/main" xmlns="" id="{446CDFA8-94E9-4009-ADC3-E65075BC941E}"/>
                </a:ext>
              </a:extLst>
            </p:cNvPr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7937168" y="2364726"/>
              <a:ext cx="2428208" cy="649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教学过程</a:t>
              </a:r>
            </a:p>
          </p:txBody>
        </p: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xmlns="" id="{552D8B5E-EDD4-476D-8E0B-7754729460C0}"/>
                </a:ext>
              </a:extLst>
            </p:cNvPr>
            <p:cNvGrpSpPr/>
            <p:nvPr/>
          </p:nvGrpSpPr>
          <p:grpSpPr>
            <a:xfrm>
              <a:off x="6674820" y="2368633"/>
              <a:ext cx="729642" cy="658909"/>
              <a:chOff x="2043148" y="2525663"/>
              <a:chExt cx="3383135" cy="842721"/>
            </a:xfrm>
          </p:grpSpPr>
          <p:sp>
            <p:nvSpPr>
              <p:cNvPr id="36" name="矩形: 圆角 35">
                <a:extLst>
                  <a:ext uri="{FF2B5EF4-FFF2-40B4-BE49-F238E27FC236}">
                    <a16:creationId xmlns:a16="http://schemas.microsoft.com/office/drawing/2014/main" xmlns="" id="{7EB888F4-4037-423A-883B-120A2FC0B36B}"/>
                  </a:ext>
                </a:extLst>
              </p:cNvPr>
              <p:cNvSpPr/>
              <p:nvPr/>
            </p:nvSpPr>
            <p:spPr>
              <a:xfrm>
                <a:off x="2043148" y="2537386"/>
                <a:ext cx="3383135" cy="830998"/>
              </a:xfrm>
              <a:prstGeom prst="roundRect">
                <a:avLst>
                  <a:gd name="adj" fmla="val 3714"/>
                </a:avLst>
              </a:prstGeom>
              <a:solidFill>
                <a:schemeClr val="bg1"/>
              </a:solidFill>
              <a:ln>
                <a:solidFill>
                  <a:srgbClr val="0070C0">
                    <a:alpha val="44000"/>
                  </a:srgbClr>
                </a:solidFill>
              </a:ln>
              <a:effectLst>
                <a:outerShdw blurRad="88900" dist="381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60号-梦想手札体" panose="00000500000000000000" pitchFamily="2" charset="-122"/>
                  <a:ea typeface="字魂60号-梦想手札体" panose="00000500000000000000" pitchFamily="2" charset="-122"/>
                </a:endParaRPr>
              </a:p>
            </p:txBody>
          </p:sp>
          <p:sp>
            <p:nvSpPr>
              <p:cNvPr id="37" name="文本框 35">
                <a:extLst>
                  <a:ext uri="{FF2B5EF4-FFF2-40B4-BE49-F238E27FC236}">
                    <a16:creationId xmlns:a16="http://schemas.microsoft.com/office/drawing/2014/main" xmlns="" id="{4A9D3E52-8766-4233-9882-7E768BE5D267}"/>
                  </a:ext>
                </a:extLst>
              </p:cNvPr>
              <p:cNvSpPr txBox="1">
                <a:spLocks noChangeArrowhead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2043153" y="2525663"/>
                <a:ext cx="3184128" cy="830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noAutofit/>
              </a:bodyPr>
              <a:lstStyle>
                <a:lvl1pPr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字魂60号-梦想手札体" panose="00000500000000000000" pitchFamily="2" charset="-122"/>
                    <a:ea typeface="字魂60号-梦想手札体" panose="00000500000000000000" pitchFamily="2" charset="-122"/>
                  </a:rPr>
                  <a:t>03</a:t>
                </a:r>
                <a:endParaRPr kumimoji="0" lang="zh-CN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字魂60号-梦想手札体" panose="00000500000000000000" pitchFamily="2" charset="-122"/>
                  <a:ea typeface="字魂60号-梦想手札体" panose="00000500000000000000" pitchFamily="2" charset="-122"/>
                </a:endParaRPr>
              </a:p>
            </p:txBody>
          </p:sp>
        </p:grpSp>
      </p:grpSp>
      <p:grpSp>
        <p:nvGrpSpPr>
          <p:cNvPr id="86" name="组合 85">
            <a:extLst>
              <a:ext uri="{FF2B5EF4-FFF2-40B4-BE49-F238E27FC236}">
                <a16:creationId xmlns:a16="http://schemas.microsoft.com/office/drawing/2014/main" xmlns="" id="{36FEA843-105E-4563-AECF-F9BAF226EA0A}"/>
              </a:ext>
            </a:extLst>
          </p:cNvPr>
          <p:cNvGrpSpPr/>
          <p:nvPr/>
        </p:nvGrpSpPr>
        <p:grpSpPr>
          <a:xfrm>
            <a:off x="6674819" y="3268159"/>
            <a:ext cx="3847213" cy="658909"/>
            <a:chOff x="6674819" y="3268159"/>
            <a:chExt cx="3847213" cy="658909"/>
          </a:xfrm>
        </p:grpSpPr>
        <p:sp>
          <p:nvSpPr>
            <p:cNvPr id="45" name="矩形: 圆角 44">
              <a:extLst>
                <a:ext uri="{FF2B5EF4-FFF2-40B4-BE49-F238E27FC236}">
                  <a16:creationId xmlns:a16="http://schemas.microsoft.com/office/drawing/2014/main" xmlns="" id="{5DFBA6F0-22BA-4E38-B2D6-02BCEF417F70}"/>
                </a:ext>
              </a:extLst>
            </p:cNvPr>
            <p:cNvSpPr/>
            <p:nvPr/>
          </p:nvSpPr>
          <p:spPr>
            <a:xfrm>
              <a:off x="7858850" y="3277325"/>
              <a:ext cx="2663182" cy="649743"/>
            </a:xfrm>
            <a:prstGeom prst="roundRect">
              <a:avLst>
                <a:gd name="adj" fmla="val 3714"/>
              </a:avLst>
            </a:prstGeom>
            <a:solidFill>
              <a:schemeClr val="bg1"/>
            </a:solidFill>
            <a:ln>
              <a:solidFill>
                <a:srgbClr val="0070C0">
                  <a:alpha val="44000"/>
                </a:srgbClr>
              </a:solidFill>
            </a:ln>
            <a:effectLst>
              <a:outerShdw blurRad="889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0号-梦想手札体" panose="00000500000000000000" pitchFamily="2" charset="-122"/>
                <a:ea typeface="字魂60号-梦想手札体" panose="00000500000000000000" pitchFamily="2" charset="-122"/>
              </a:endParaRPr>
            </a:p>
          </p:txBody>
        </p:sp>
        <p:sp>
          <p:nvSpPr>
            <p:cNvPr id="46" name="文本框 35">
              <a:extLst>
                <a:ext uri="{FF2B5EF4-FFF2-40B4-BE49-F238E27FC236}">
                  <a16:creationId xmlns:a16="http://schemas.microsoft.com/office/drawing/2014/main" xmlns="" id="{4C4D9BD1-5919-41C1-AFEC-988DA560C018}"/>
                </a:ext>
              </a:extLst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7937168" y="3268159"/>
              <a:ext cx="2428208" cy="649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教后练习</a:t>
              </a:r>
            </a:p>
          </p:txBody>
        </p: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xmlns="" id="{8F16AD30-7902-4DA8-9EDD-1DB30BA18B7F}"/>
                </a:ext>
              </a:extLst>
            </p:cNvPr>
            <p:cNvGrpSpPr/>
            <p:nvPr/>
          </p:nvGrpSpPr>
          <p:grpSpPr>
            <a:xfrm>
              <a:off x="6674819" y="3268159"/>
              <a:ext cx="736963" cy="658909"/>
              <a:chOff x="2043148" y="2525663"/>
              <a:chExt cx="3417081" cy="842721"/>
            </a:xfrm>
          </p:grpSpPr>
          <p:sp>
            <p:nvSpPr>
              <p:cNvPr id="43" name="矩形: 圆角 42">
                <a:extLst>
                  <a:ext uri="{FF2B5EF4-FFF2-40B4-BE49-F238E27FC236}">
                    <a16:creationId xmlns:a16="http://schemas.microsoft.com/office/drawing/2014/main" xmlns="" id="{A284848C-42A2-414D-87E3-CF5472884E75}"/>
                  </a:ext>
                </a:extLst>
              </p:cNvPr>
              <p:cNvSpPr/>
              <p:nvPr/>
            </p:nvSpPr>
            <p:spPr>
              <a:xfrm>
                <a:off x="2043148" y="2537386"/>
                <a:ext cx="3383135" cy="830998"/>
              </a:xfrm>
              <a:prstGeom prst="roundRect">
                <a:avLst>
                  <a:gd name="adj" fmla="val 3714"/>
                </a:avLst>
              </a:prstGeom>
              <a:solidFill>
                <a:schemeClr val="bg1"/>
              </a:solidFill>
              <a:ln>
                <a:solidFill>
                  <a:srgbClr val="0070C0">
                    <a:alpha val="44000"/>
                  </a:srgbClr>
                </a:solidFill>
              </a:ln>
              <a:effectLst>
                <a:outerShdw blurRad="88900" dist="381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60号-梦想手札体" panose="00000500000000000000" pitchFamily="2" charset="-122"/>
                  <a:ea typeface="字魂60号-梦想手札体" panose="00000500000000000000" pitchFamily="2" charset="-122"/>
                </a:endParaRPr>
              </a:p>
            </p:txBody>
          </p:sp>
          <p:sp>
            <p:nvSpPr>
              <p:cNvPr id="44" name="文本框 35">
                <a:extLst>
                  <a:ext uri="{FF2B5EF4-FFF2-40B4-BE49-F238E27FC236}">
                    <a16:creationId xmlns:a16="http://schemas.microsoft.com/office/drawing/2014/main" xmlns="" id="{BAE96DA1-BA77-49C0-B27B-0F3AC150DED2}"/>
                  </a:ext>
                </a:extLst>
              </p:cNvPr>
              <p:cNvSpPr txBox="1">
                <a:spLocks noChangeArrowheads="1"/>
              </p:cNvSpPr>
              <p:nvPr>
                <p:custDataLst>
                  <p:tags r:id="rId2"/>
                </p:custDataLst>
              </p:nvPr>
            </p:nvSpPr>
            <p:spPr bwMode="auto">
              <a:xfrm>
                <a:off x="2077095" y="2525663"/>
                <a:ext cx="3383134" cy="830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noAutofit/>
              </a:bodyPr>
              <a:lstStyle>
                <a:lvl1pPr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字魂60号-梦想手札体" panose="00000500000000000000" pitchFamily="2" charset="-122"/>
                    <a:ea typeface="字魂60号-梦想手札体" panose="00000500000000000000" pitchFamily="2" charset="-122"/>
                  </a:rPr>
                  <a:t>04</a:t>
                </a:r>
                <a:endParaRPr kumimoji="0" lang="zh-CN" alt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字魂60号-梦想手札体" panose="00000500000000000000" pitchFamily="2" charset="-122"/>
                  <a:ea typeface="字魂60号-梦想手札体" panose="000005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4282093067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5D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4D20B70-7871-401F-B1AD-DB4F7FF24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96" y="776748"/>
            <a:ext cx="12162504" cy="608125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30214A9-B931-485C-93EE-3E7E1812E4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64448" b="85955" l="47168" r="885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t="64946" r="10956" b="13405"/>
          <a:stretch/>
        </p:blipFill>
        <p:spPr>
          <a:xfrm>
            <a:off x="3296265" y="645456"/>
            <a:ext cx="5599470" cy="414470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45EE374-1EDE-4E99-A840-3C08A539002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1" t="19420" r="487" b="17203"/>
          <a:stretch/>
        </p:blipFill>
        <p:spPr>
          <a:xfrm>
            <a:off x="-40196" y="2934119"/>
            <a:ext cx="6039059" cy="3923881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2108CF3-0C2F-44E2-88E6-4BAE858EEAB2}"/>
              </a:ext>
            </a:extLst>
          </p:cNvPr>
          <p:cNvGrpSpPr/>
          <p:nvPr/>
        </p:nvGrpSpPr>
        <p:grpSpPr>
          <a:xfrm>
            <a:off x="5600101" y="1849429"/>
            <a:ext cx="756551" cy="830997"/>
            <a:chOff x="4019550" y="2659559"/>
            <a:chExt cx="4055655" cy="830997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4D68E911-E9F2-41DD-B317-549DFA4DE8C2}"/>
                </a:ext>
              </a:extLst>
            </p:cNvPr>
            <p:cNvSpPr/>
            <p:nvPr/>
          </p:nvSpPr>
          <p:spPr>
            <a:xfrm>
              <a:off x="4019550" y="2659559"/>
              <a:ext cx="4055655" cy="76944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6AB36F96-9BF3-4E3E-ADED-717411F7F425}"/>
                </a:ext>
              </a:extLst>
            </p:cNvPr>
            <p:cNvSpPr/>
            <p:nvPr/>
          </p:nvSpPr>
          <p:spPr>
            <a:xfrm>
              <a:off x="4324301" y="2659559"/>
              <a:ext cx="344614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01</a:t>
              </a:r>
              <a:endParaRPr lang="zh-CN" altLang="en-US" sz="4800" b="1" dirty="0">
                <a:solidFill>
                  <a:srgbClr val="0070C0"/>
                </a:solidFill>
                <a:latin typeface="字魂60号-梦想手札体" panose="00000500000000000000" pitchFamily="2" charset="-122"/>
                <a:ea typeface="字魂60号-梦想手札体" panose="00000500000000000000" pitchFamily="2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FAC6EB16-A648-424E-97FD-30B0BD40FC8B}"/>
              </a:ext>
            </a:extLst>
          </p:cNvPr>
          <p:cNvGrpSpPr/>
          <p:nvPr/>
        </p:nvGrpSpPr>
        <p:grpSpPr>
          <a:xfrm>
            <a:off x="4677527" y="2893697"/>
            <a:ext cx="2836945" cy="830997"/>
            <a:chOff x="4019550" y="2659559"/>
            <a:chExt cx="3530455" cy="830997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xmlns="" id="{C71D0204-66BA-4A1C-A4E5-90A352A41CAB}"/>
                </a:ext>
              </a:extLst>
            </p:cNvPr>
            <p:cNvSpPr/>
            <p:nvPr/>
          </p:nvSpPr>
          <p:spPr>
            <a:xfrm>
              <a:off x="4019550" y="2659559"/>
              <a:ext cx="3530455" cy="769441"/>
            </a:xfrm>
            <a:prstGeom prst="roundRect">
              <a:avLst>
                <a:gd name="adj" fmla="val 30379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767D4F62-B688-4845-A996-815C4806EF85}"/>
                </a:ext>
              </a:extLst>
            </p:cNvPr>
            <p:cNvSpPr/>
            <p:nvPr/>
          </p:nvSpPr>
          <p:spPr>
            <a:xfrm>
              <a:off x="4103862" y="2659559"/>
              <a:ext cx="34461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教学目标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185927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2000">
        <p14:switch dir="r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5D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AF0D6311-6D57-4477-A3BF-59A0C689D7FE}"/>
              </a:ext>
            </a:extLst>
          </p:cNvPr>
          <p:cNvCxnSpPr>
            <a:cxnSpLocks/>
          </p:cNvCxnSpPr>
          <p:nvPr/>
        </p:nvCxnSpPr>
        <p:spPr>
          <a:xfrm>
            <a:off x="0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B4B6A51-373B-43E0-8416-25A2A07CAF3D}"/>
              </a:ext>
            </a:extLst>
          </p:cNvPr>
          <p:cNvCxnSpPr>
            <a:cxnSpLocks/>
          </p:cNvCxnSpPr>
          <p:nvPr/>
        </p:nvCxnSpPr>
        <p:spPr>
          <a:xfrm>
            <a:off x="7354529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4D20B70-7871-401F-B1AD-DB4F7FF24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96" y="776748"/>
            <a:ext cx="12162504" cy="6081252"/>
          </a:xfrm>
          <a:prstGeom prst="rect">
            <a:avLst/>
          </a:prstGeom>
        </p:spPr>
      </p:pic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F7523BCF-FAB4-4EF4-ACBE-115BD750CAC0}"/>
              </a:ext>
            </a:extLst>
          </p:cNvPr>
          <p:cNvSpPr/>
          <p:nvPr/>
        </p:nvSpPr>
        <p:spPr>
          <a:xfrm>
            <a:off x="1690609" y="1481582"/>
            <a:ext cx="8357959" cy="3894001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2108CF3-0C2F-44E2-88E6-4BAE858EEAB2}"/>
              </a:ext>
            </a:extLst>
          </p:cNvPr>
          <p:cNvGrpSpPr/>
          <p:nvPr/>
        </p:nvGrpSpPr>
        <p:grpSpPr>
          <a:xfrm>
            <a:off x="4692275" y="361249"/>
            <a:ext cx="2836945" cy="830997"/>
            <a:chOff x="4019550" y="2659559"/>
            <a:chExt cx="3530455" cy="830997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4D68E911-E9F2-41DD-B317-549DFA4DE8C2}"/>
                </a:ext>
              </a:extLst>
            </p:cNvPr>
            <p:cNvSpPr/>
            <p:nvPr/>
          </p:nvSpPr>
          <p:spPr>
            <a:xfrm>
              <a:off x="4019550" y="2659559"/>
              <a:ext cx="3530455" cy="769441"/>
            </a:xfrm>
            <a:prstGeom prst="roundRect">
              <a:avLst>
                <a:gd name="adj" fmla="val 30379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6AB36F96-9BF3-4E3E-ADED-717411F7F425}"/>
                </a:ext>
              </a:extLst>
            </p:cNvPr>
            <p:cNvSpPr/>
            <p:nvPr/>
          </p:nvSpPr>
          <p:spPr>
            <a:xfrm>
              <a:off x="4103862" y="2659559"/>
              <a:ext cx="34461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教学目标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ADD0FBC7-E343-4AE4-BB7B-1BBC07B447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9961" b="100000" l="635" r="100000">
                        <a14:foregroundMark x1="29053" y1="96875" x2="87793" y2="98047"/>
                        <a14:foregroundMark x1="86914" y1="96777" x2="96826" y2="97559"/>
                        <a14:foregroundMark x1="84082" y1="94141" x2="99365" y2="919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4616" t="65685"/>
          <a:stretch/>
        </p:blipFill>
        <p:spPr>
          <a:xfrm>
            <a:off x="-462224" y="4692579"/>
            <a:ext cx="12723916" cy="208676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45EE374-1EDE-4E99-A840-3C08A539002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1" t="19420" r="487" b="17203"/>
          <a:stretch/>
        </p:blipFill>
        <p:spPr>
          <a:xfrm>
            <a:off x="-40196" y="3893166"/>
            <a:ext cx="4563035" cy="2964834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485C7C97-3941-4AFD-A8D5-50306811C27B}"/>
              </a:ext>
            </a:extLst>
          </p:cNvPr>
          <p:cNvSpPr/>
          <p:nvPr/>
        </p:nvSpPr>
        <p:spPr>
          <a:xfrm>
            <a:off x="2113937" y="2327001"/>
            <a:ext cx="753151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1.</a:t>
            </a:r>
            <a:r>
              <a:rPr lang="zh-CN" altLang="en-US" sz="2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知识与技能：能进一步认识正方形、长方形、三角形和圆；</a:t>
            </a:r>
          </a:p>
          <a:p>
            <a:pPr>
              <a:spcBef>
                <a:spcPts val="1200"/>
              </a:spcBef>
            </a:pPr>
            <a:r>
              <a:rPr lang="en-US" altLang="zh-CN" sz="2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2.</a:t>
            </a:r>
            <a:r>
              <a:rPr lang="zh-CN" altLang="en-US" sz="2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过程与方法：通过实践操作，培养学生的想象力和创造力，提高学生的辨别能力和学习兴趣的目的。</a:t>
            </a:r>
          </a:p>
          <a:p>
            <a:pPr>
              <a:spcBef>
                <a:spcPts val="1200"/>
              </a:spcBef>
            </a:pPr>
            <a:r>
              <a:rPr lang="en-US" altLang="zh-CN" sz="2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3.</a:t>
            </a:r>
            <a:r>
              <a:rPr lang="zh-CN" altLang="en-US" sz="2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情感态度与价值观：在认识四种图形的过程中，能用自己的话初步概括各种图形的本质特点；</a:t>
            </a:r>
          </a:p>
        </p:txBody>
      </p:sp>
    </p:spTree>
    <p:extLst>
      <p:ext uri="{BB962C8B-B14F-4D97-AF65-F5344CB8AC3E}">
        <p14:creationId xmlns:p14="http://schemas.microsoft.com/office/powerpoint/2010/main" xmlns="" val="3598740302"/>
      </p:ext>
    </p:extLst>
  </p:cSld>
  <p:clrMapOvr>
    <a:masterClrMapping/>
  </p:clrMapOvr>
  <p:transition spd="slow" advClick="0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4D20B70-7871-401F-B1AD-DB4F7FF24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96" y="776748"/>
            <a:ext cx="12162504" cy="608125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30214A9-B931-485C-93EE-3E7E1812E4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64448" b="85955" l="47168" r="885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t="64946" r="10956" b="13405"/>
          <a:stretch/>
        </p:blipFill>
        <p:spPr>
          <a:xfrm>
            <a:off x="3296265" y="645456"/>
            <a:ext cx="5599470" cy="414470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45EE374-1EDE-4E99-A840-3C08A539002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1" t="19420" r="487" b="17203"/>
          <a:stretch/>
        </p:blipFill>
        <p:spPr>
          <a:xfrm>
            <a:off x="-40196" y="2934119"/>
            <a:ext cx="6039059" cy="3923881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2108CF3-0C2F-44E2-88E6-4BAE858EEAB2}"/>
              </a:ext>
            </a:extLst>
          </p:cNvPr>
          <p:cNvGrpSpPr/>
          <p:nvPr/>
        </p:nvGrpSpPr>
        <p:grpSpPr>
          <a:xfrm>
            <a:off x="5575910" y="1849429"/>
            <a:ext cx="780742" cy="830997"/>
            <a:chOff x="3889870" y="2659559"/>
            <a:chExt cx="4185335" cy="830997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4D68E911-E9F2-41DD-B317-549DFA4DE8C2}"/>
                </a:ext>
              </a:extLst>
            </p:cNvPr>
            <p:cNvSpPr/>
            <p:nvPr/>
          </p:nvSpPr>
          <p:spPr>
            <a:xfrm>
              <a:off x="4019550" y="2659559"/>
              <a:ext cx="4055655" cy="76944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6AB36F96-9BF3-4E3E-ADED-717411F7F425}"/>
                </a:ext>
              </a:extLst>
            </p:cNvPr>
            <p:cNvSpPr/>
            <p:nvPr/>
          </p:nvSpPr>
          <p:spPr>
            <a:xfrm>
              <a:off x="3889870" y="2659559"/>
              <a:ext cx="405564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02</a:t>
              </a:r>
              <a:endParaRPr lang="zh-CN" altLang="en-US" sz="4800" b="1" dirty="0">
                <a:solidFill>
                  <a:srgbClr val="0070C0"/>
                </a:solidFill>
                <a:latin typeface="字魂60号-梦想手札体" panose="00000500000000000000" pitchFamily="2" charset="-122"/>
                <a:ea typeface="字魂60号-梦想手札体" panose="00000500000000000000" pitchFamily="2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FAC6EB16-A648-424E-97FD-30B0BD40FC8B}"/>
              </a:ext>
            </a:extLst>
          </p:cNvPr>
          <p:cNvGrpSpPr/>
          <p:nvPr/>
        </p:nvGrpSpPr>
        <p:grpSpPr>
          <a:xfrm>
            <a:off x="4677527" y="2893697"/>
            <a:ext cx="2836945" cy="830997"/>
            <a:chOff x="4019550" y="2659559"/>
            <a:chExt cx="3530455" cy="830997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xmlns="" id="{C71D0204-66BA-4A1C-A4E5-90A352A41CAB}"/>
                </a:ext>
              </a:extLst>
            </p:cNvPr>
            <p:cNvSpPr/>
            <p:nvPr/>
          </p:nvSpPr>
          <p:spPr>
            <a:xfrm>
              <a:off x="4019550" y="2659559"/>
              <a:ext cx="3530455" cy="769441"/>
            </a:xfrm>
            <a:prstGeom prst="roundRect">
              <a:avLst>
                <a:gd name="adj" fmla="val 30379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767D4F62-B688-4845-A996-815C4806EF85}"/>
                </a:ext>
              </a:extLst>
            </p:cNvPr>
            <p:cNvSpPr/>
            <p:nvPr/>
          </p:nvSpPr>
          <p:spPr>
            <a:xfrm>
              <a:off x="4103862" y="2659559"/>
              <a:ext cx="34461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教学重点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449236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2000">
        <p14:switch dir="r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AF0D6311-6D57-4477-A3BF-59A0C689D7FE}"/>
              </a:ext>
            </a:extLst>
          </p:cNvPr>
          <p:cNvCxnSpPr>
            <a:cxnSpLocks/>
          </p:cNvCxnSpPr>
          <p:nvPr/>
        </p:nvCxnSpPr>
        <p:spPr>
          <a:xfrm>
            <a:off x="0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B4B6A51-373B-43E0-8416-25A2A07CAF3D}"/>
              </a:ext>
            </a:extLst>
          </p:cNvPr>
          <p:cNvCxnSpPr>
            <a:cxnSpLocks/>
          </p:cNvCxnSpPr>
          <p:nvPr/>
        </p:nvCxnSpPr>
        <p:spPr>
          <a:xfrm>
            <a:off x="7354529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4D20B70-7871-401F-B1AD-DB4F7FF24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96" y="776748"/>
            <a:ext cx="12162504" cy="6081252"/>
          </a:xfrm>
          <a:prstGeom prst="rect">
            <a:avLst/>
          </a:prstGeom>
        </p:spPr>
      </p:pic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F7523BCF-FAB4-4EF4-ACBE-115BD750CAC0}"/>
              </a:ext>
            </a:extLst>
          </p:cNvPr>
          <p:cNvSpPr/>
          <p:nvPr/>
        </p:nvSpPr>
        <p:spPr>
          <a:xfrm>
            <a:off x="1690609" y="1481582"/>
            <a:ext cx="8357959" cy="3894001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2108CF3-0C2F-44E2-88E6-4BAE858EEAB2}"/>
              </a:ext>
            </a:extLst>
          </p:cNvPr>
          <p:cNvGrpSpPr/>
          <p:nvPr/>
        </p:nvGrpSpPr>
        <p:grpSpPr>
          <a:xfrm>
            <a:off x="4692275" y="361249"/>
            <a:ext cx="2836945" cy="830997"/>
            <a:chOff x="4019550" y="2659559"/>
            <a:chExt cx="3530455" cy="830997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4D68E911-E9F2-41DD-B317-549DFA4DE8C2}"/>
                </a:ext>
              </a:extLst>
            </p:cNvPr>
            <p:cNvSpPr/>
            <p:nvPr/>
          </p:nvSpPr>
          <p:spPr>
            <a:xfrm>
              <a:off x="4019550" y="2659559"/>
              <a:ext cx="3530455" cy="769441"/>
            </a:xfrm>
            <a:prstGeom prst="roundRect">
              <a:avLst>
                <a:gd name="adj" fmla="val 30379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6AB36F96-9BF3-4E3E-ADED-717411F7F425}"/>
                </a:ext>
              </a:extLst>
            </p:cNvPr>
            <p:cNvSpPr/>
            <p:nvPr/>
          </p:nvSpPr>
          <p:spPr>
            <a:xfrm>
              <a:off x="4103862" y="2659559"/>
              <a:ext cx="34461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教学重点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ADD0FBC7-E343-4AE4-BB7B-1BBC07B447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9961" b="100000" l="635" r="100000">
                        <a14:foregroundMark x1="29053" y1="96875" x2="87793" y2="98047"/>
                        <a14:foregroundMark x1="86914" y1="96777" x2="96826" y2="97559"/>
                        <a14:foregroundMark x1="84082" y1="94141" x2="99365" y2="919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4616" t="65685"/>
          <a:stretch/>
        </p:blipFill>
        <p:spPr>
          <a:xfrm>
            <a:off x="-462224" y="4692579"/>
            <a:ext cx="12723916" cy="208676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45EE374-1EDE-4E99-A840-3C08A539002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1" t="19420" r="487" b="17203"/>
          <a:stretch/>
        </p:blipFill>
        <p:spPr>
          <a:xfrm>
            <a:off x="-40196" y="3893166"/>
            <a:ext cx="4563035" cy="2964834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485C7C97-3941-4AFD-A8D5-50306811C27B}"/>
              </a:ext>
            </a:extLst>
          </p:cNvPr>
          <p:cNvSpPr/>
          <p:nvPr/>
        </p:nvSpPr>
        <p:spPr>
          <a:xfrm>
            <a:off x="2581346" y="2548169"/>
            <a:ext cx="66367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1</a:t>
            </a:r>
            <a:r>
              <a:rPr lang="zh-CN" altLang="en-US" sz="2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、对立体图形有一定的感性认识。 </a:t>
            </a:r>
            <a:endParaRPr lang="en-US" altLang="zh-CN" sz="2400" b="1" spc="-150" dirty="0">
              <a:solidFill>
                <a:schemeClr val="tx1">
                  <a:lumMod val="85000"/>
                  <a:lumOff val="1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endParaRPr lang="en-US" altLang="zh-CN" sz="2400" b="1" spc="-150" dirty="0">
              <a:solidFill>
                <a:schemeClr val="tx1">
                  <a:lumMod val="85000"/>
                  <a:lumOff val="1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  <a:p>
            <a:r>
              <a:rPr lang="en-US" altLang="zh-CN" sz="2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2</a:t>
            </a:r>
            <a:r>
              <a:rPr lang="zh-CN" altLang="en-US" sz="2400" b="1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、使学生顺利完成从实物图到一般模型的抽象过程。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11316194"/>
      </p:ext>
    </p:extLst>
  </p:cSld>
  <p:clrMapOvr>
    <a:masterClrMapping/>
  </p:clrMapOvr>
  <p:transition spd="slow" advClick="0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4D20B70-7871-401F-B1AD-DB4F7FF24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96" y="776748"/>
            <a:ext cx="12162504" cy="608125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30214A9-B931-485C-93EE-3E7E1812E4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64448" b="85955" l="47168" r="885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t="64946" r="10956" b="13405"/>
          <a:stretch/>
        </p:blipFill>
        <p:spPr>
          <a:xfrm>
            <a:off x="3296265" y="645456"/>
            <a:ext cx="5599470" cy="414470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45EE374-1EDE-4E99-A840-3C08A539002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1" t="19420" r="487" b="17203"/>
          <a:stretch/>
        </p:blipFill>
        <p:spPr>
          <a:xfrm>
            <a:off x="-40196" y="2934119"/>
            <a:ext cx="6039059" cy="3923881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2108CF3-0C2F-44E2-88E6-4BAE858EEAB2}"/>
              </a:ext>
            </a:extLst>
          </p:cNvPr>
          <p:cNvGrpSpPr/>
          <p:nvPr/>
        </p:nvGrpSpPr>
        <p:grpSpPr>
          <a:xfrm>
            <a:off x="5600101" y="1849429"/>
            <a:ext cx="756551" cy="830997"/>
            <a:chOff x="4019550" y="2659559"/>
            <a:chExt cx="4055655" cy="830997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4D68E911-E9F2-41DD-B317-549DFA4DE8C2}"/>
                </a:ext>
              </a:extLst>
            </p:cNvPr>
            <p:cNvSpPr/>
            <p:nvPr/>
          </p:nvSpPr>
          <p:spPr>
            <a:xfrm>
              <a:off x="4019550" y="2659559"/>
              <a:ext cx="4055655" cy="76944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6AB36F96-9BF3-4E3E-ADED-717411F7F425}"/>
                </a:ext>
              </a:extLst>
            </p:cNvPr>
            <p:cNvSpPr/>
            <p:nvPr/>
          </p:nvSpPr>
          <p:spPr>
            <a:xfrm>
              <a:off x="4019555" y="2659559"/>
              <a:ext cx="375089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03</a:t>
              </a:r>
              <a:endParaRPr lang="zh-CN" altLang="en-US" sz="4800" b="1" dirty="0">
                <a:solidFill>
                  <a:srgbClr val="0070C0"/>
                </a:solidFill>
                <a:latin typeface="字魂60号-梦想手札体" panose="00000500000000000000" pitchFamily="2" charset="-122"/>
                <a:ea typeface="字魂60号-梦想手札体" panose="00000500000000000000" pitchFamily="2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FAC6EB16-A648-424E-97FD-30B0BD40FC8B}"/>
              </a:ext>
            </a:extLst>
          </p:cNvPr>
          <p:cNvGrpSpPr/>
          <p:nvPr/>
        </p:nvGrpSpPr>
        <p:grpSpPr>
          <a:xfrm>
            <a:off x="4677527" y="2893697"/>
            <a:ext cx="2836945" cy="830997"/>
            <a:chOff x="4019550" y="2659559"/>
            <a:chExt cx="3530455" cy="830997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xmlns="" id="{C71D0204-66BA-4A1C-A4E5-90A352A41CAB}"/>
                </a:ext>
              </a:extLst>
            </p:cNvPr>
            <p:cNvSpPr/>
            <p:nvPr/>
          </p:nvSpPr>
          <p:spPr>
            <a:xfrm>
              <a:off x="4019550" y="2659559"/>
              <a:ext cx="3530455" cy="769441"/>
            </a:xfrm>
            <a:prstGeom prst="roundRect">
              <a:avLst>
                <a:gd name="adj" fmla="val 30379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767D4F62-B688-4845-A996-815C4806EF85}"/>
                </a:ext>
              </a:extLst>
            </p:cNvPr>
            <p:cNvSpPr/>
            <p:nvPr/>
          </p:nvSpPr>
          <p:spPr>
            <a:xfrm>
              <a:off x="4103862" y="2659559"/>
              <a:ext cx="34461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教学过程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985650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2000">
        <p14:switch dir="r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AF0D6311-6D57-4477-A3BF-59A0C689D7FE}"/>
              </a:ext>
            </a:extLst>
          </p:cNvPr>
          <p:cNvCxnSpPr>
            <a:cxnSpLocks/>
          </p:cNvCxnSpPr>
          <p:nvPr/>
        </p:nvCxnSpPr>
        <p:spPr>
          <a:xfrm>
            <a:off x="0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B4B6A51-373B-43E0-8416-25A2A07CAF3D}"/>
              </a:ext>
            </a:extLst>
          </p:cNvPr>
          <p:cNvCxnSpPr>
            <a:cxnSpLocks/>
          </p:cNvCxnSpPr>
          <p:nvPr/>
        </p:nvCxnSpPr>
        <p:spPr>
          <a:xfrm>
            <a:off x="7354529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4D20B70-7871-401F-B1AD-DB4F7FF24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96" y="776748"/>
            <a:ext cx="12162504" cy="6081252"/>
          </a:xfrm>
          <a:prstGeom prst="rect">
            <a:avLst/>
          </a:prstGeom>
        </p:spPr>
      </p:pic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F7523BCF-FAB4-4EF4-ACBE-115BD750CAC0}"/>
              </a:ext>
            </a:extLst>
          </p:cNvPr>
          <p:cNvSpPr/>
          <p:nvPr/>
        </p:nvSpPr>
        <p:spPr>
          <a:xfrm>
            <a:off x="1690609" y="1481582"/>
            <a:ext cx="8357959" cy="3894001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2108CF3-0C2F-44E2-88E6-4BAE858EEAB2}"/>
              </a:ext>
            </a:extLst>
          </p:cNvPr>
          <p:cNvGrpSpPr/>
          <p:nvPr/>
        </p:nvGrpSpPr>
        <p:grpSpPr>
          <a:xfrm>
            <a:off x="4692275" y="361249"/>
            <a:ext cx="2836945" cy="830997"/>
            <a:chOff x="4019550" y="2659559"/>
            <a:chExt cx="3530455" cy="830997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4D68E911-E9F2-41DD-B317-549DFA4DE8C2}"/>
                </a:ext>
              </a:extLst>
            </p:cNvPr>
            <p:cNvSpPr/>
            <p:nvPr/>
          </p:nvSpPr>
          <p:spPr>
            <a:xfrm>
              <a:off x="4019550" y="2659559"/>
              <a:ext cx="3530455" cy="769441"/>
            </a:xfrm>
            <a:prstGeom prst="roundRect">
              <a:avLst>
                <a:gd name="adj" fmla="val 30379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6AB36F96-9BF3-4E3E-ADED-717411F7F425}"/>
                </a:ext>
              </a:extLst>
            </p:cNvPr>
            <p:cNvSpPr/>
            <p:nvPr/>
          </p:nvSpPr>
          <p:spPr>
            <a:xfrm>
              <a:off x="4103862" y="2659559"/>
              <a:ext cx="34461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教学过程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ADD0FBC7-E343-4AE4-BB7B-1BBC07B447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9961" b="100000" l="635" r="100000">
                        <a14:foregroundMark x1="29053" y1="96875" x2="87793" y2="98047"/>
                        <a14:foregroundMark x1="86914" y1="96777" x2="96826" y2="97559"/>
                        <a14:foregroundMark x1="84082" y1="94141" x2="99365" y2="919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4616" t="65685"/>
          <a:stretch/>
        </p:blipFill>
        <p:spPr>
          <a:xfrm>
            <a:off x="-462224" y="4692579"/>
            <a:ext cx="12723916" cy="208676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45EE374-1EDE-4E99-A840-3C08A539002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1" t="19420" r="487" b="17203"/>
          <a:stretch/>
        </p:blipFill>
        <p:spPr>
          <a:xfrm>
            <a:off x="-40196" y="3893166"/>
            <a:ext cx="4563035" cy="2964834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19C847B2-ED01-4287-825B-40E527B2EDB4}"/>
              </a:ext>
            </a:extLst>
          </p:cNvPr>
          <p:cNvSpPr txBox="1"/>
          <p:nvPr/>
        </p:nvSpPr>
        <p:spPr>
          <a:xfrm>
            <a:off x="2548601" y="4235372"/>
            <a:ext cx="7143410" cy="6667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dirty="0"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有谁认识这是什么吗？</a:t>
            </a:r>
            <a:endParaRPr lang="zh-CN" altLang="en-US" sz="3600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6" name="立方体 15">
            <a:extLst>
              <a:ext uri="{FF2B5EF4-FFF2-40B4-BE49-F238E27FC236}">
                <a16:creationId xmlns:a16="http://schemas.microsoft.com/office/drawing/2014/main" xmlns="" id="{43FAB4F3-44A9-45CD-A230-C8EB448049BE}"/>
              </a:ext>
            </a:extLst>
          </p:cNvPr>
          <p:cNvSpPr/>
          <p:nvPr/>
        </p:nvSpPr>
        <p:spPr>
          <a:xfrm>
            <a:off x="4339244" y="2034648"/>
            <a:ext cx="1665834" cy="505976"/>
          </a:xfrm>
          <a:prstGeom prst="cube">
            <a:avLst>
              <a:gd name="adj" fmla="val 57408"/>
            </a:avLst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8" name="立方体 17">
            <a:extLst>
              <a:ext uri="{FF2B5EF4-FFF2-40B4-BE49-F238E27FC236}">
                <a16:creationId xmlns:a16="http://schemas.microsoft.com/office/drawing/2014/main" xmlns="" id="{937895A3-16CD-4E8E-8C40-BD76E1BAB475}"/>
              </a:ext>
            </a:extLst>
          </p:cNvPr>
          <p:cNvSpPr/>
          <p:nvPr/>
        </p:nvSpPr>
        <p:spPr>
          <a:xfrm>
            <a:off x="6722102" y="2021031"/>
            <a:ext cx="807118" cy="766450"/>
          </a:xfrm>
          <a:prstGeom prst="cube">
            <a:avLst>
              <a:gd name="adj" fmla="val 19304"/>
            </a:avLst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9" name="流程图: 磁盘 18">
            <a:extLst>
              <a:ext uri="{FF2B5EF4-FFF2-40B4-BE49-F238E27FC236}">
                <a16:creationId xmlns:a16="http://schemas.microsoft.com/office/drawing/2014/main" xmlns="" id="{4236BF7C-47B1-4D5B-9067-462BD59ED3C8}"/>
              </a:ext>
            </a:extLst>
          </p:cNvPr>
          <p:cNvSpPr/>
          <p:nvPr/>
        </p:nvSpPr>
        <p:spPr>
          <a:xfrm>
            <a:off x="4772905" y="3281366"/>
            <a:ext cx="430612" cy="771288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xmlns="" id="{E496BC59-6A73-4E9B-9ACD-13B3EB69D15F}"/>
              </a:ext>
            </a:extLst>
          </p:cNvPr>
          <p:cNvSpPr/>
          <p:nvPr/>
        </p:nvSpPr>
        <p:spPr>
          <a:xfrm>
            <a:off x="6696922" y="3502768"/>
            <a:ext cx="606112" cy="61187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5521549"/>
      </p:ext>
    </p:extLst>
  </p:cSld>
  <p:clrMapOvr>
    <a:masterClrMapping/>
  </p:clrMapOvr>
  <p:transition spd="slow" advClick="0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AF0D6311-6D57-4477-A3BF-59A0C689D7FE}"/>
              </a:ext>
            </a:extLst>
          </p:cNvPr>
          <p:cNvCxnSpPr>
            <a:cxnSpLocks/>
          </p:cNvCxnSpPr>
          <p:nvPr/>
        </p:nvCxnSpPr>
        <p:spPr>
          <a:xfrm>
            <a:off x="0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B4B6A51-373B-43E0-8416-25A2A07CAF3D}"/>
              </a:ext>
            </a:extLst>
          </p:cNvPr>
          <p:cNvCxnSpPr>
            <a:cxnSpLocks/>
          </p:cNvCxnSpPr>
          <p:nvPr/>
        </p:nvCxnSpPr>
        <p:spPr>
          <a:xfrm>
            <a:off x="7354529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4D20B70-7871-401F-B1AD-DB4F7FF24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96" y="776748"/>
            <a:ext cx="12162504" cy="6081252"/>
          </a:xfrm>
          <a:prstGeom prst="rect">
            <a:avLst/>
          </a:prstGeom>
        </p:spPr>
      </p:pic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F7523BCF-FAB4-4EF4-ACBE-115BD750CAC0}"/>
              </a:ext>
            </a:extLst>
          </p:cNvPr>
          <p:cNvSpPr/>
          <p:nvPr/>
        </p:nvSpPr>
        <p:spPr>
          <a:xfrm>
            <a:off x="1690609" y="1481582"/>
            <a:ext cx="8357959" cy="3894001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2108CF3-0C2F-44E2-88E6-4BAE858EEAB2}"/>
              </a:ext>
            </a:extLst>
          </p:cNvPr>
          <p:cNvGrpSpPr/>
          <p:nvPr/>
        </p:nvGrpSpPr>
        <p:grpSpPr>
          <a:xfrm>
            <a:off x="4692275" y="361249"/>
            <a:ext cx="2836945" cy="830997"/>
            <a:chOff x="4019550" y="2659559"/>
            <a:chExt cx="3530455" cy="830997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4D68E911-E9F2-41DD-B317-549DFA4DE8C2}"/>
                </a:ext>
              </a:extLst>
            </p:cNvPr>
            <p:cNvSpPr/>
            <p:nvPr/>
          </p:nvSpPr>
          <p:spPr>
            <a:xfrm>
              <a:off x="4019550" y="2659559"/>
              <a:ext cx="3530455" cy="769441"/>
            </a:xfrm>
            <a:prstGeom prst="roundRect">
              <a:avLst>
                <a:gd name="adj" fmla="val 30379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6AB36F96-9BF3-4E3E-ADED-717411F7F425}"/>
                </a:ext>
              </a:extLst>
            </p:cNvPr>
            <p:cNvSpPr/>
            <p:nvPr/>
          </p:nvSpPr>
          <p:spPr>
            <a:xfrm>
              <a:off x="4103862" y="2659559"/>
              <a:ext cx="34461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教学过程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ADD0FBC7-E343-4AE4-BB7B-1BBC07B447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9961" b="100000" l="635" r="100000">
                        <a14:foregroundMark x1="29053" y1="96875" x2="87793" y2="98047"/>
                        <a14:foregroundMark x1="86914" y1="96777" x2="96826" y2="97559"/>
                        <a14:foregroundMark x1="84082" y1="94141" x2="99365" y2="919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4616" t="65685"/>
          <a:stretch/>
        </p:blipFill>
        <p:spPr>
          <a:xfrm>
            <a:off x="-462224" y="4692579"/>
            <a:ext cx="12723916" cy="208676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45EE374-1EDE-4E99-A840-3C08A539002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1" t="19420" r="487" b="17203"/>
          <a:stretch/>
        </p:blipFill>
        <p:spPr>
          <a:xfrm>
            <a:off x="-40196" y="3893166"/>
            <a:ext cx="4563035" cy="2964834"/>
          </a:xfrm>
          <a:prstGeom prst="rect">
            <a:avLst/>
          </a:prstGeom>
        </p:spPr>
      </p:pic>
      <p:pic>
        <p:nvPicPr>
          <p:cNvPr id="15" name="Picture 3" descr="E:\罗梦\人一数上\图片\48.png">
            <a:extLst>
              <a:ext uri="{FF2B5EF4-FFF2-40B4-BE49-F238E27FC236}">
                <a16:creationId xmlns:a16="http://schemas.microsoft.com/office/drawing/2014/main" xmlns="" id="{338F0D51-01E5-4F26-B0C1-7F8020270AA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9CF">
                  <a:alpha val="100000"/>
                </a:srgbClr>
              </a:clrFrom>
              <a:clrTo>
                <a:srgbClr val="FFF9C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43647" y="1506859"/>
            <a:ext cx="4912173" cy="300952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19C847B2-ED01-4287-825B-40E527B2EDB4}"/>
              </a:ext>
            </a:extLst>
          </p:cNvPr>
          <p:cNvSpPr txBox="1"/>
          <p:nvPr/>
        </p:nvSpPr>
        <p:spPr>
          <a:xfrm>
            <a:off x="2524295" y="4359186"/>
            <a:ext cx="7143410" cy="6667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dirty="0"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把形状相同的物品摆放在一起。</a:t>
            </a:r>
            <a:endParaRPr lang="zh-CN" altLang="en-US" sz="3600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0174977"/>
      </p:ext>
    </p:extLst>
  </p:cSld>
  <p:clrMapOvr>
    <a:masterClrMapping/>
  </p:clrMapOvr>
  <p:transition spd="slow" advClick="0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AF0D6311-6D57-4477-A3BF-59A0C689D7FE}"/>
              </a:ext>
            </a:extLst>
          </p:cNvPr>
          <p:cNvCxnSpPr>
            <a:cxnSpLocks/>
          </p:cNvCxnSpPr>
          <p:nvPr/>
        </p:nvCxnSpPr>
        <p:spPr>
          <a:xfrm>
            <a:off x="0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B4B6A51-373B-43E0-8416-25A2A07CAF3D}"/>
              </a:ext>
            </a:extLst>
          </p:cNvPr>
          <p:cNvCxnSpPr>
            <a:cxnSpLocks/>
          </p:cNvCxnSpPr>
          <p:nvPr/>
        </p:nvCxnSpPr>
        <p:spPr>
          <a:xfrm>
            <a:off x="7354529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4D20B70-7871-401F-B1AD-DB4F7FF24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96" y="776748"/>
            <a:ext cx="12162504" cy="6081252"/>
          </a:xfrm>
          <a:prstGeom prst="rect">
            <a:avLst/>
          </a:prstGeom>
        </p:spPr>
      </p:pic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F7523BCF-FAB4-4EF4-ACBE-115BD750CAC0}"/>
              </a:ext>
            </a:extLst>
          </p:cNvPr>
          <p:cNvSpPr/>
          <p:nvPr/>
        </p:nvSpPr>
        <p:spPr>
          <a:xfrm>
            <a:off x="1690609" y="1481582"/>
            <a:ext cx="8357959" cy="3894001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2108CF3-0C2F-44E2-88E6-4BAE858EEAB2}"/>
              </a:ext>
            </a:extLst>
          </p:cNvPr>
          <p:cNvGrpSpPr/>
          <p:nvPr/>
        </p:nvGrpSpPr>
        <p:grpSpPr>
          <a:xfrm>
            <a:off x="4692275" y="361249"/>
            <a:ext cx="2836945" cy="830997"/>
            <a:chOff x="4019550" y="2659559"/>
            <a:chExt cx="3530455" cy="830997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4D68E911-E9F2-41DD-B317-549DFA4DE8C2}"/>
                </a:ext>
              </a:extLst>
            </p:cNvPr>
            <p:cNvSpPr/>
            <p:nvPr/>
          </p:nvSpPr>
          <p:spPr>
            <a:xfrm>
              <a:off x="4019550" y="2659559"/>
              <a:ext cx="3530455" cy="769441"/>
            </a:xfrm>
            <a:prstGeom prst="roundRect">
              <a:avLst>
                <a:gd name="adj" fmla="val 30379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6AB36F96-9BF3-4E3E-ADED-717411F7F425}"/>
                </a:ext>
              </a:extLst>
            </p:cNvPr>
            <p:cNvSpPr/>
            <p:nvPr/>
          </p:nvSpPr>
          <p:spPr>
            <a:xfrm>
              <a:off x="4103862" y="2659559"/>
              <a:ext cx="34461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教学过程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ADD0FBC7-E343-4AE4-BB7B-1BBC07B447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9961" b="100000" l="635" r="100000">
                        <a14:foregroundMark x1="29053" y1="96875" x2="87793" y2="98047"/>
                        <a14:foregroundMark x1="86914" y1="96777" x2="96826" y2="97559"/>
                        <a14:foregroundMark x1="84082" y1="94141" x2="99365" y2="919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4616" t="65685"/>
          <a:stretch/>
        </p:blipFill>
        <p:spPr>
          <a:xfrm>
            <a:off x="-462224" y="4692579"/>
            <a:ext cx="12723916" cy="208676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45EE374-1EDE-4E99-A840-3C08A539002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1" t="19420" r="487" b="17203"/>
          <a:stretch/>
        </p:blipFill>
        <p:spPr>
          <a:xfrm>
            <a:off x="-40196" y="3893166"/>
            <a:ext cx="4563035" cy="2964834"/>
          </a:xfrm>
          <a:prstGeom prst="rect">
            <a:avLst/>
          </a:prstGeom>
        </p:spPr>
      </p:pic>
      <p:sp>
        <p:nvSpPr>
          <p:cNvPr id="58" name="立方体 57">
            <a:extLst>
              <a:ext uri="{FF2B5EF4-FFF2-40B4-BE49-F238E27FC236}">
                <a16:creationId xmlns:a16="http://schemas.microsoft.com/office/drawing/2014/main" xmlns="" id="{07EEC7DE-FBA6-4373-855E-8C708A387C5A}"/>
              </a:ext>
            </a:extLst>
          </p:cNvPr>
          <p:cNvSpPr/>
          <p:nvPr/>
        </p:nvSpPr>
        <p:spPr>
          <a:xfrm>
            <a:off x="2331969" y="1836212"/>
            <a:ext cx="1978774" cy="601028"/>
          </a:xfrm>
          <a:prstGeom prst="cube">
            <a:avLst>
              <a:gd name="adj" fmla="val 57408"/>
            </a:avLst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59" name="立方体 58">
            <a:extLst>
              <a:ext uri="{FF2B5EF4-FFF2-40B4-BE49-F238E27FC236}">
                <a16:creationId xmlns:a16="http://schemas.microsoft.com/office/drawing/2014/main" xmlns="" id="{DD5F7D86-22FA-468A-8900-F0D777B47B31}"/>
              </a:ext>
            </a:extLst>
          </p:cNvPr>
          <p:cNvSpPr/>
          <p:nvPr/>
        </p:nvSpPr>
        <p:spPr>
          <a:xfrm>
            <a:off x="4795485" y="1798129"/>
            <a:ext cx="958742" cy="910434"/>
          </a:xfrm>
          <a:prstGeom prst="cube">
            <a:avLst>
              <a:gd name="adj" fmla="val 19304"/>
            </a:avLst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60" name="流程图: 磁盘 59">
            <a:extLst>
              <a:ext uri="{FF2B5EF4-FFF2-40B4-BE49-F238E27FC236}">
                <a16:creationId xmlns:a16="http://schemas.microsoft.com/office/drawing/2014/main" xmlns="" id="{CB4CAFFD-E1AE-41E5-850B-3E964451B72F}"/>
              </a:ext>
            </a:extLst>
          </p:cNvPr>
          <p:cNvSpPr/>
          <p:nvPr/>
        </p:nvSpPr>
        <p:spPr>
          <a:xfrm>
            <a:off x="2881653" y="3221298"/>
            <a:ext cx="511506" cy="916180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61" name="椭圆 60">
            <a:extLst>
              <a:ext uri="{FF2B5EF4-FFF2-40B4-BE49-F238E27FC236}">
                <a16:creationId xmlns:a16="http://schemas.microsoft.com/office/drawing/2014/main" xmlns="" id="{AF695A96-0DEE-4E5E-A2B1-2AFCAEC587BD}"/>
              </a:ext>
            </a:extLst>
          </p:cNvPr>
          <p:cNvSpPr/>
          <p:nvPr/>
        </p:nvSpPr>
        <p:spPr>
          <a:xfrm>
            <a:off x="4789185" y="3457672"/>
            <a:ext cx="719976" cy="726826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62" name="TextBox 13">
            <a:extLst>
              <a:ext uri="{FF2B5EF4-FFF2-40B4-BE49-F238E27FC236}">
                <a16:creationId xmlns:a16="http://schemas.microsoft.com/office/drawing/2014/main" xmlns="" id="{A02054CC-261C-4F04-8B4D-D5665D290D04}"/>
              </a:ext>
            </a:extLst>
          </p:cNvPr>
          <p:cNvSpPr txBox="1"/>
          <p:nvPr/>
        </p:nvSpPr>
        <p:spPr>
          <a:xfrm>
            <a:off x="2628752" y="2522818"/>
            <a:ext cx="1596704" cy="50276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spcBef>
                <a:spcPct val="0"/>
              </a:spcBef>
            </a:pPr>
            <a:r>
              <a:rPr lang="zh-CN" altLang="en-US" sz="2667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长方体</a:t>
            </a:r>
          </a:p>
        </p:txBody>
      </p:sp>
      <p:sp>
        <p:nvSpPr>
          <p:cNvPr id="63" name="TextBox 14">
            <a:extLst>
              <a:ext uri="{FF2B5EF4-FFF2-40B4-BE49-F238E27FC236}">
                <a16:creationId xmlns:a16="http://schemas.microsoft.com/office/drawing/2014/main" xmlns="" id="{8ECFAF75-3BF0-47FD-9E92-98D6294463F8}"/>
              </a:ext>
            </a:extLst>
          </p:cNvPr>
          <p:cNvSpPr txBox="1"/>
          <p:nvPr/>
        </p:nvSpPr>
        <p:spPr>
          <a:xfrm>
            <a:off x="4692275" y="2760932"/>
            <a:ext cx="1596704" cy="50276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spcBef>
                <a:spcPct val="0"/>
              </a:spcBef>
            </a:pPr>
            <a:r>
              <a:rPr lang="zh-CN" altLang="en-US" sz="2667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正方体</a:t>
            </a:r>
          </a:p>
        </p:txBody>
      </p:sp>
      <p:sp>
        <p:nvSpPr>
          <p:cNvPr id="64" name="TextBox 15">
            <a:extLst>
              <a:ext uri="{FF2B5EF4-FFF2-40B4-BE49-F238E27FC236}">
                <a16:creationId xmlns:a16="http://schemas.microsoft.com/office/drawing/2014/main" xmlns="" id="{CE836110-10CD-4F2C-9E79-ED2C3F7CDE11}"/>
              </a:ext>
            </a:extLst>
          </p:cNvPr>
          <p:cNvSpPr txBox="1"/>
          <p:nvPr/>
        </p:nvSpPr>
        <p:spPr>
          <a:xfrm>
            <a:off x="2564523" y="4230127"/>
            <a:ext cx="1145766" cy="50276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spcBef>
                <a:spcPct val="0"/>
              </a:spcBef>
            </a:pPr>
            <a:r>
              <a:rPr lang="zh-CN" altLang="en-US" sz="2667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圆柱</a:t>
            </a:r>
          </a:p>
        </p:txBody>
      </p:sp>
      <p:sp>
        <p:nvSpPr>
          <p:cNvPr id="65" name="TextBox 16">
            <a:extLst>
              <a:ext uri="{FF2B5EF4-FFF2-40B4-BE49-F238E27FC236}">
                <a16:creationId xmlns:a16="http://schemas.microsoft.com/office/drawing/2014/main" xmlns="" id="{00E2F97E-17D0-44EE-AD90-F95805EE1F75}"/>
              </a:ext>
            </a:extLst>
          </p:cNvPr>
          <p:cNvSpPr txBox="1"/>
          <p:nvPr/>
        </p:nvSpPr>
        <p:spPr>
          <a:xfrm>
            <a:off x="4850655" y="4345478"/>
            <a:ext cx="694826" cy="50276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spcBef>
                <a:spcPct val="0"/>
              </a:spcBef>
            </a:pPr>
            <a:r>
              <a:rPr lang="zh-CN" altLang="en-US" sz="2667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圆</a:t>
            </a:r>
          </a:p>
        </p:txBody>
      </p:sp>
      <p:sp>
        <p:nvSpPr>
          <p:cNvPr id="69" name="Text Box 20">
            <a:extLst>
              <a:ext uri="{FF2B5EF4-FFF2-40B4-BE49-F238E27FC236}">
                <a16:creationId xmlns:a16="http://schemas.microsoft.com/office/drawing/2014/main" xmlns="" id="{6AFE2F58-D3BA-4CF0-889B-AB7C452901AA}"/>
              </a:ext>
            </a:extLst>
          </p:cNvPr>
          <p:cNvSpPr txBox="1"/>
          <p:nvPr/>
        </p:nvSpPr>
        <p:spPr>
          <a:xfrm>
            <a:off x="6766349" y="2358872"/>
            <a:ext cx="2627506" cy="2062103"/>
          </a:xfrm>
          <a:prstGeom prst="rect">
            <a:avLst/>
          </a:prstGeom>
          <a:noFill/>
          <a:ln w="28575" cmpd="sng">
            <a:noFill/>
            <a:prstDash val="sysDot"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说一说，你身边哪些物体与上面这些形状相同？</a:t>
            </a:r>
          </a:p>
        </p:txBody>
      </p:sp>
    </p:spTree>
    <p:extLst>
      <p:ext uri="{BB962C8B-B14F-4D97-AF65-F5344CB8AC3E}">
        <p14:creationId xmlns:p14="http://schemas.microsoft.com/office/powerpoint/2010/main" xmlns="" val="2047969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 advTm="2000">
        <p:circle/>
      </p:transition>
    </mc:Choice>
    <mc:Fallback>
      <p:transition spd="slow" advClick="0" advTm="2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AF0D6311-6D57-4477-A3BF-59A0C689D7FE}"/>
              </a:ext>
            </a:extLst>
          </p:cNvPr>
          <p:cNvCxnSpPr>
            <a:cxnSpLocks/>
          </p:cNvCxnSpPr>
          <p:nvPr/>
        </p:nvCxnSpPr>
        <p:spPr>
          <a:xfrm>
            <a:off x="0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B4B6A51-373B-43E0-8416-25A2A07CAF3D}"/>
              </a:ext>
            </a:extLst>
          </p:cNvPr>
          <p:cNvCxnSpPr>
            <a:cxnSpLocks/>
          </p:cNvCxnSpPr>
          <p:nvPr/>
        </p:nvCxnSpPr>
        <p:spPr>
          <a:xfrm>
            <a:off x="7354529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4D20B70-7871-401F-B1AD-DB4F7FF24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96" y="776748"/>
            <a:ext cx="12162504" cy="6081252"/>
          </a:xfrm>
          <a:prstGeom prst="rect">
            <a:avLst/>
          </a:prstGeom>
        </p:spPr>
      </p:pic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F7523BCF-FAB4-4EF4-ACBE-115BD750CAC0}"/>
              </a:ext>
            </a:extLst>
          </p:cNvPr>
          <p:cNvSpPr/>
          <p:nvPr/>
        </p:nvSpPr>
        <p:spPr>
          <a:xfrm>
            <a:off x="1690609" y="1481582"/>
            <a:ext cx="8357959" cy="3894001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2108CF3-0C2F-44E2-88E6-4BAE858EEAB2}"/>
              </a:ext>
            </a:extLst>
          </p:cNvPr>
          <p:cNvGrpSpPr/>
          <p:nvPr/>
        </p:nvGrpSpPr>
        <p:grpSpPr>
          <a:xfrm>
            <a:off x="4692275" y="361249"/>
            <a:ext cx="2836945" cy="830997"/>
            <a:chOff x="4019550" y="2659559"/>
            <a:chExt cx="3530455" cy="830997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4D68E911-E9F2-41DD-B317-549DFA4DE8C2}"/>
                </a:ext>
              </a:extLst>
            </p:cNvPr>
            <p:cNvSpPr/>
            <p:nvPr/>
          </p:nvSpPr>
          <p:spPr>
            <a:xfrm>
              <a:off x="4019550" y="2659559"/>
              <a:ext cx="3530455" cy="769441"/>
            </a:xfrm>
            <a:prstGeom prst="roundRect">
              <a:avLst>
                <a:gd name="adj" fmla="val 30379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6AB36F96-9BF3-4E3E-ADED-717411F7F425}"/>
                </a:ext>
              </a:extLst>
            </p:cNvPr>
            <p:cNvSpPr/>
            <p:nvPr/>
          </p:nvSpPr>
          <p:spPr>
            <a:xfrm>
              <a:off x="4103862" y="2659559"/>
              <a:ext cx="34461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教学过程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ADD0FBC7-E343-4AE4-BB7B-1BBC07B447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9961" b="100000" l="635" r="100000">
                        <a14:foregroundMark x1="29053" y1="96875" x2="87793" y2="98047"/>
                        <a14:foregroundMark x1="86914" y1="96777" x2="96826" y2="97559"/>
                        <a14:foregroundMark x1="84082" y1="94141" x2="99365" y2="919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4616" t="65685"/>
          <a:stretch/>
        </p:blipFill>
        <p:spPr>
          <a:xfrm>
            <a:off x="-462224" y="4692579"/>
            <a:ext cx="12723916" cy="208676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45EE374-1EDE-4E99-A840-3C08A539002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1" t="19420" r="487" b="17203"/>
          <a:stretch/>
        </p:blipFill>
        <p:spPr>
          <a:xfrm>
            <a:off x="-40196" y="3893166"/>
            <a:ext cx="4563035" cy="2964834"/>
          </a:xfrm>
          <a:prstGeom prst="rect">
            <a:avLst/>
          </a:prstGeom>
        </p:spPr>
      </p:pic>
      <p:pic>
        <p:nvPicPr>
          <p:cNvPr id="20" name="Picture 2" descr="E:\罗梦\人一数上\图片\49.png">
            <a:extLst>
              <a:ext uri="{FF2B5EF4-FFF2-40B4-BE49-F238E27FC236}">
                <a16:creationId xmlns:a16="http://schemas.microsoft.com/office/drawing/2014/main" xmlns="" id="{7FB3E0B9-3AEA-4D75-84B8-6FFF9A5534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2724" y="1974237"/>
            <a:ext cx="1972733" cy="108584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Picture 7" descr="E:\罗梦\人一数上\图片\54.png">
            <a:extLst>
              <a:ext uri="{FF2B5EF4-FFF2-40B4-BE49-F238E27FC236}">
                <a16:creationId xmlns:a16="http://schemas.microsoft.com/office/drawing/2014/main" xmlns="" id="{BDCDB8B7-0C42-464D-BAC8-4BEAC77A04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0229" y="1672882"/>
            <a:ext cx="1443567" cy="14689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" name="Picture 10" descr="E:\罗梦\人一数上\图片\57.png">
            <a:extLst>
              <a:ext uri="{FF2B5EF4-FFF2-40B4-BE49-F238E27FC236}">
                <a16:creationId xmlns:a16="http://schemas.microsoft.com/office/drawing/2014/main" xmlns="" id="{D47D7832-F7B0-4680-A8AF-AD1657D73EC2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20898" y="3429000"/>
            <a:ext cx="696384" cy="149224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" name="Picture 14" descr="E:\罗梦\人一数上\图片\61.png">
            <a:extLst>
              <a:ext uri="{FF2B5EF4-FFF2-40B4-BE49-F238E27FC236}">
                <a16:creationId xmlns:a16="http://schemas.microsoft.com/office/drawing/2014/main" xmlns="" id="{94E7CF81-8451-4569-B868-CEAC669B85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6837" y="3716152"/>
            <a:ext cx="1337733" cy="1151467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xmlns="" val="1665606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Click="0" advTm="2000">
        <p14:reveal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AF0D6311-6D57-4477-A3BF-59A0C689D7FE}"/>
              </a:ext>
            </a:extLst>
          </p:cNvPr>
          <p:cNvCxnSpPr>
            <a:cxnSpLocks/>
          </p:cNvCxnSpPr>
          <p:nvPr/>
        </p:nvCxnSpPr>
        <p:spPr>
          <a:xfrm>
            <a:off x="0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B4B6A51-373B-43E0-8416-25A2A07CAF3D}"/>
              </a:ext>
            </a:extLst>
          </p:cNvPr>
          <p:cNvCxnSpPr>
            <a:cxnSpLocks/>
          </p:cNvCxnSpPr>
          <p:nvPr/>
        </p:nvCxnSpPr>
        <p:spPr>
          <a:xfrm>
            <a:off x="7354529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4D20B70-7871-401F-B1AD-DB4F7FF24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96" y="776748"/>
            <a:ext cx="12162504" cy="6081252"/>
          </a:xfrm>
          <a:prstGeom prst="rect">
            <a:avLst/>
          </a:prstGeom>
        </p:spPr>
      </p:pic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F7523BCF-FAB4-4EF4-ACBE-115BD750CAC0}"/>
              </a:ext>
            </a:extLst>
          </p:cNvPr>
          <p:cNvSpPr/>
          <p:nvPr/>
        </p:nvSpPr>
        <p:spPr>
          <a:xfrm>
            <a:off x="1690609" y="1481582"/>
            <a:ext cx="8357959" cy="3894001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2108CF3-0C2F-44E2-88E6-4BAE858EEAB2}"/>
              </a:ext>
            </a:extLst>
          </p:cNvPr>
          <p:cNvGrpSpPr/>
          <p:nvPr/>
        </p:nvGrpSpPr>
        <p:grpSpPr>
          <a:xfrm>
            <a:off x="4692275" y="361249"/>
            <a:ext cx="2836945" cy="830997"/>
            <a:chOff x="4019550" y="2659559"/>
            <a:chExt cx="3530455" cy="830997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4D68E911-E9F2-41DD-B317-549DFA4DE8C2}"/>
                </a:ext>
              </a:extLst>
            </p:cNvPr>
            <p:cNvSpPr/>
            <p:nvPr/>
          </p:nvSpPr>
          <p:spPr>
            <a:xfrm>
              <a:off x="4019550" y="2659559"/>
              <a:ext cx="3530455" cy="769441"/>
            </a:xfrm>
            <a:prstGeom prst="roundRect">
              <a:avLst>
                <a:gd name="adj" fmla="val 30379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6AB36F96-9BF3-4E3E-ADED-717411F7F425}"/>
                </a:ext>
              </a:extLst>
            </p:cNvPr>
            <p:cNvSpPr/>
            <p:nvPr/>
          </p:nvSpPr>
          <p:spPr>
            <a:xfrm>
              <a:off x="4103862" y="2659559"/>
              <a:ext cx="34461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教学过程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ADD0FBC7-E343-4AE4-BB7B-1BBC07B447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9961" b="100000" l="635" r="100000">
                        <a14:foregroundMark x1="29053" y1="96875" x2="87793" y2="98047"/>
                        <a14:foregroundMark x1="86914" y1="96777" x2="96826" y2="97559"/>
                        <a14:foregroundMark x1="84082" y1="94141" x2="99365" y2="919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4616" t="65685"/>
          <a:stretch/>
        </p:blipFill>
        <p:spPr>
          <a:xfrm>
            <a:off x="-462224" y="4692579"/>
            <a:ext cx="12723916" cy="208676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45EE374-1EDE-4E99-A840-3C08A539002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1" t="19420" r="487" b="17203"/>
          <a:stretch/>
        </p:blipFill>
        <p:spPr>
          <a:xfrm>
            <a:off x="-40196" y="3893166"/>
            <a:ext cx="4563035" cy="2964834"/>
          </a:xfrm>
          <a:prstGeom prst="rect">
            <a:avLst/>
          </a:prstGeom>
        </p:spPr>
      </p:pic>
      <p:sp>
        <p:nvSpPr>
          <p:cNvPr id="26" name="立方体 25">
            <a:extLst>
              <a:ext uri="{FF2B5EF4-FFF2-40B4-BE49-F238E27FC236}">
                <a16:creationId xmlns:a16="http://schemas.microsoft.com/office/drawing/2014/main" xmlns="" id="{149DE2B8-C7F8-4242-9214-B8A4E2FD4BD4}"/>
              </a:ext>
            </a:extLst>
          </p:cNvPr>
          <p:cNvSpPr/>
          <p:nvPr/>
        </p:nvSpPr>
        <p:spPr>
          <a:xfrm>
            <a:off x="2554354" y="2739167"/>
            <a:ext cx="1159933" cy="620184"/>
          </a:xfrm>
          <a:prstGeom prst="cube">
            <a:avLst>
              <a:gd name="adj" fmla="val 22917"/>
            </a:avLst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CA0CA6F4-179B-4A14-8808-BE804067DB28}"/>
              </a:ext>
            </a:extLst>
          </p:cNvPr>
          <p:cNvSpPr/>
          <p:nvPr/>
        </p:nvSpPr>
        <p:spPr>
          <a:xfrm>
            <a:off x="3743498" y="2580417"/>
            <a:ext cx="5581977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spcBef>
                <a:spcPct val="0"/>
              </a:spcBef>
            </a:pPr>
            <a:r>
              <a:rPr lang="zh-CN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长方体：长长方方的，有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6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个</a:t>
            </a:r>
            <a:r>
              <a:rPr lang="zh-CN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平平的面。</a:t>
            </a:r>
          </a:p>
        </p:txBody>
      </p:sp>
      <p:sp>
        <p:nvSpPr>
          <p:cNvPr id="28" name="立方体 27">
            <a:extLst>
              <a:ext uri="{FF2B5EF4-FFF2-40B4-BE49-F238E27FC236}">
                <a16:creationId xmlns:a16="http://schemas.microsoft.com/office/drawing/2014/main" xmlns="" id="{6AE93D37-E2EF-4385-833F-198FF23C4C3B}"/>
              </a:ext>
            </a:extLst>
          </p:cNvPr>
          <p:cNvSpPr/>
          <p:nvPr/>
        </p:nvSpPr>
        <p:spPr>
          <a:xfrm>
            <a:off x="2698711" y="3807661"/>
            <a:ext cx="579967" cy="569384"/>
          </a:xfrm>
          <a:prstGeom prst="cube">
            <a:avLst>
              <a:gd name="adj" fmla="val 19304"/>
            </a:avLst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79DD0741-6DFF-4C5C-80F9-BD780E101464}"/>
              </a:ext>
            </a:extLst>
          </p:cNvPr>
          <p:cNvSpPr/>
          <p:nvPr/>
        </p:nvSpPr>
        <p:spPr>
          <a:xfrm>
            <a:off x="3642744" y="3702674"/>
            <a:ext cx="6197530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spcBef>
                <a:spcPct val="0"/>
              </a:spcBef>
            </a:pPr>
            <a:r>
              <a:rPr lang="zh-CN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正方体：四四方方的，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6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个</a:t>
            </a:r>
            <a:r>
              <a:rPr lang="zh-CN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平平的面都</a:t>
            </a:r>
            <a:r>
              <a:rPr lang="zh-CN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相同</a:t>
            </a:r>
            <a:r>
              <a:rPr lang="zh-CN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xmlns="" val="2072120876"/>
      </p:ext>
    </p:extLst>
  </p:cSld>
  <p:clrMapOvr>
    <a:masterClrMapping/>
  </p:clrMapOvr>
  <p:transition spd="slow" advClick="0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  <p:bldP spid="27" grpId="0"/>
      <p:bldP spid="28" grpId="0" bldLvl="0" animBg="1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AF0D6311-6D57-4477-A3BF-59A0C689D7FE}"/>
              </a:ext>
            </a:extLst>
          </p:cNvPr>
          <p:cNvCxnSpPr>
            <a:cxnSpLocks/>
          </p:cNvCxnSpPr>
          <p:nvPr/>
        </p:nvCxnSpPr>
        <p:spPr>
          <a:xfrm>
            <a:off x="0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B4B6A51-373B-43E0-8416-25A2A07CAF3D}"/>
              </a:ext>
            </a:extLst>
          </p:cNvPr>
          <p:cNvCxnSpPr>
            <a:cxnSpLocks/>
          </p:cNvCxnSpPr>
          <p:nvPr/>
        </p:nvCxnSpPr>
        <p:spPr>
          <a:xfrm>
            <a:off x="7354529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4D20B70-7871-401F-B1AD-DB4F7FF24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96" y="776748"/>
            <a:ext cx="12162504" cy="6081252"/>
          </a:xfrm>
          <a:prstGeom prst="rect">
            <a:avLst/>
          </a:prstGeom>
        </p:spPr>
      </p:pic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F7523BCF-FAB4-4EF4-ACBE-115BD750CAC0}"/>
              </a:ext>
            </a:extLst>
          </p:cNvPr>
          <p:cNvSpPr/>
          <p:nvPr/>
        </p:nvSpPr>
        <p:spPr>
          <a:xfrm>
            <a:off x="1690609" y="1481582"/>
            <a:ext cx="8357959" cy="3894001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2108CF3-0C2F-44E2-88E6-4BAE858EEAB2}"/>
              </a:ext>
            </a:extLst>
          </p:cNvPr>
          <p:cNvGrpSpPr/>
          <p:nvPr/>
        </p:nvGrpSpPr>
        <p:grpSpPr>
          <a:xfrm>
            <a:off x="4692275" y="361249"/>
            <a:ext cx="2836945" cy="830997"/>
            <a:chOff x="4019550" y="2659559"/>
            <a:chExt cx="3530455" cy="830997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4D68E911-E9F2-41DD-B317-549DFA4DE8C2}"/>
                </a:ext>
              </a:extLst>
            </p:cNvPr>
            <p:cNvSpPr/>
            <p:nvPr/>
          </p:nvSpPr>
          <p:spPr>
            <a:xfrm>
              <a:off x="4019550" y="2659559"/>
              <a:ext cx="3530455" cy="769441"/>
            </a:xfrm>
            <a:prstGeom prst="roundRect">
              <a:avLst>
                <a:gd name="adj" fmla="val 30379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6AB36F96-9BF3-4E3E-ADED-717411F7F425}"/>
                </a:ext>
              </a:extLst>
            </p:cNvPr>
            <p:cNvSpPr/>
            <p:nvPr/>
          </p:nvSpPr>
          <p:spPr>
            <a:xfrm>
              <a:off x="4103862" y="2659559"/>
              <a:ext cx="34461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教学过程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ADD0FBC7-E343-4AE4-BB7B-1BBC07B447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9961" b="100000" l="635" r="100000">
                        <a14:foregroundMark x1="29053" y1="96875" x2="87793" y2="98047"/>
                        <a14:foregroundMark x1="86914" y1="96777" x2="96826" y2="97559"/>
                        <a14:foregroundMark x1="84082" y1="94141" x2="99365" y2="919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4616" t="65685"/>
          <a:stretch/>
        </p:blipFill>
        <p:spPr>
          <a:xfrm>
            <a:off x="-462224" y="4692579"/>
            <a:ext cx="12723916" cy="208676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45EE374-1EDE-4E99-A840-3C08A539002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1" t="19420" r="487" b="17203"/>
          <a:stretch/>
        </p:blipFill>
        <p:spPr>
          <a:xfrm>
            <a:off x="-40196" y="3893166"/>
            <a:ext cx="4563035" cy="2964834"/>
          </a:xfrm>
          <a:prstGeom prst="rect">
            <a:avLst/>
          </a:prstGeom>
        </p:spPr>
      </p:pic>
      <p:sp>
        <p:nvSpPr>
          <p:cNvPr id="15" name="流程图: 磁盘 14">
            <a:extLst>
              <a:ext uri="{FF2B5EF4-FFF2-40B4-BE49-F238E27FC236}">
                <a16:creationId xmlns:a16="http://schemas.microsoft.com/office/drawing/2014/main" xmlns="" id="{C9934E3E-5C8B-42E6-87E9-4FD3F0A165E8}"/>
              </a:ext>
            </a:extLst>
          </p:cNvPr>
          <p:cNvSpPr/>
          <p:nvPr/>
        </p:nvSpPr>
        <p:spPr>
          <a:xfrm>
            <a:off x="2516173" y="2517134"/>
            <a:ext cx="560917" cy="1028700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4DE5C7B9-3424-4A84-A924-F383D3A6E829}"/>
              </a:ext>
            </a:extLst>
          </p:cNvPr>
          <p:cNvSpPr/>
          <p:nvPr/>
        </p:nvSpPr>
        <p:spPr>
          <a:xfrm>
            <a:off x="3535560" y="2653768"/>
            <a:ext cx="55793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400" b="1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圆柱：直直的，上下一样粗细，上下两个底面圆圆的、平平的。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xmlns="" id="{04456C9F-CB7D-4F68-B33C-2995CDF3E682}"/>
              </a:ext>
            </a:extLst>
          </p:cNvPr>
          <p:cNvSpPr/>
          <p:nvPr/>
        </p:nvSpPr>
        <p:spPr>
          <a:xfrm>
            <a:off x="2579365" y="3948416"/>
            <a:ext cx="545148" cy="550333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78993A93-B74E-4DE3-A38E-9279C79684A6}"/>
              </a:ext>
            </a:extLst>
          </p:cNvPr>
          <p:cNvSpPr/>
          <p:nvPr/>
        </p:nvSpPr>
        <p:spPr>
          <a:xfrm>
            <a:off x="3616075" y="3980417"/>
            <a:ext cx="2339102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spcBef>
                <a:spcPct val="0"/>
              </a:spcBef>
            </a:pPr>
            <a:r>
              <a:rPr lang="zh-CN" altLang="zh-CN" sz="2400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球：是圆圆的。</a:t>
            </a:r>
          </a:p>
        </p:txBody>
      </p:sp>
    </p:spTree>
    <p:extLst>
      <p:ext uri="{BB962C8B-B14F-4D97-AF65-F5344CB8AC3E}">
        <p14:creationId xmlns:p14="http://schemas.microsoft.com/office/powerpoint/2010/main" xmlns="" val="7804589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2000">
        <p15:prstTrans prst="peelOff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AF0D6311-6D57-4477-A3BF-59A0C689D7FE}"/>
              </a:ext>
            </a:extLst>
          </p:cNvPr>
          <p:cNvCxnSpPr>
            <a:cxnSpLocks/>
          </p:cNvCxnSpPr>
          <p:nvPr/>
        </p:nvCxnSpPr>
        <p:spPr>
          <a:xfrm>
            <a:off x="0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B4B6A51-373B-43E0-8416-25A2A07CAF3D}"/>
              </a:ext>
            </a:extLst>
          </p:cNvPr>
          <p:cNvCxnSpPr>
            <a:cxnSpLocks/>
          </p:cNvCxnSpPr>
          <p:nvPr/>
        </p:nvCxnSpPr>
        <p:spPr>
          <a:xfrm>
            <a:off x="7354529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4D20B70-7871-401F-B1AD-DB4F7FF24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96" y="776748"/>
            <a:ext cx="12162504" cy="6081252"/>
          </a:xfrm>
          <a:prstGeom prst="rect">
            <a:avLst/>
          </a:prstGeom>
        </p:spPr>
      </p:pic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F7523BCF-FAB4-4EF4-ACBE-115BD750CAC0}"/>
              </a:ext>
            </a:extLst>
          </p:cNvPr>
          <p:cNvSpPr/>
          <p:nvPr/>
        </p:nvSpPr>
        <p:spPr>
          <a:xfrm>
            <a:off x="1690609" y="1481582"/>
            <a:ext cx="8357959" cy="3894001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2108CF3-0C2F-44E2-88E6-4BAE858EEAB2}"/>
              </a:ext>
            </a:extLst>
          </p:cNvPr>
          <p:cNvGrpSpPr/>
          <p:nvPr/>
        </p:nvGrpSpPr>
        <p:grpSpPr>
          <a:xfrm>
            <a:off x="4692275" y="361249"/>
            <a:ext cx="2836945" cy="830997"/>
            <a:chOff x="4019550" y="2659559"/>
            <a:chExt cx="3530455" cy="830997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4D68E911-E9F2-41DD-B317-549DFA4DE8C2}"/>
                </a:ext>
              </a:extLst>
            </p:cNvPr>
            <p:cNvSpPr/>
            <p:nvPr/>
          </p:nvSpPr>
          <p:spPr>
            <a:xfrm>
              <a:off x="4019550" y="2659559"/>
              <a:ext cx="3530455" cy="769441"/>
            </a:xfrm>
            <a:prstGeom prst="roundRect">
              <a:avLst>
                <a:gd name="adj" fmla="val 30379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6AB36F96-9BF3-4E3E-ADED-717411F7F425}"/>
                </a:ext>
              </a:extLst>
            </p:cNvPr>
            <p:cNvSpPr/>
            <p:nvPr/>
          </p:nvSpPr>
          <p:spPr>
            <a:xfrm>
              <a:off x="4103862" y="2659559"/>
              <a:ext cx="34461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教学过程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ADD0FBC7-E343-4AE4-BB7B-1BBC07B447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9961" b="100000" l="635" r="100000">
                        <a14:foregroundMark x1="29053" y1="96875" x2="87793" y2="98047"/>
                        <a14:foregroundMark x1="86914" y1="96777" x2="96826" y2="97559"/>
                        <a14:foregroundMark x1="84082" y1="94141" x2="99365" y2="919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4616" t="65685"/>
          <a:stretch/>
        </p:blipFill>
        <p:spPr>
          <a:xfrm>
            <a:off x="-462224" y="4692579"/>
            <a:ext cx="12723916" cy="208676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45EE374-1EDE-4E99-A840-3C08A539002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1" t="19420" r="487" b="17203"/>
          <a:stretch/>
        </p:blipFill>
        <p:spPr>
          <a:xfrm>
            <a:off x="-40196" y="3893166"/>
            <a:ext cx="4563035" cy="2964834"/>
          </a:xfrm>
          <a:prstGeom prst="rect">
            <a:avLst/>
          </a:prstGeom>
        </p:spPr>
      </p:pic>
      <p:sp>
        <p:nvSpPr>
          <p:cNvPr id="15" name="流程图: 磁盘 14">
            <a:extLst>
              <a:ext uri="{FF2B5EF4-FFF2-40B4-BE49-F238E27FC236}">
                <a16:creationId xmlns:a16="http://schemas.microsoft.com/office/drawing/2014/main" xmlns="" id="{C9934E3E-5C8B-42E6-87E9-4FD3F0A165E8}"/>
              </a:ext>
            </a:extLst>
          </p:cNvPr>
          <p:cNvSpPr/>
          <p:nvPr/>
        </p:nvSpPr>
        <p:spPr>
          <a:xfrm>
            <a:off x="2516173" y="2517134"/>
            <a:ext cx="560917" cy="1028700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4DE5C7B9-3424-4A84-A924-F383D3A6E829}"/>
              </a:ext>
            </a:extLst>
          </p:cNvPr>
          <p:cNvSpPr/>
          <p:nvPr/>
        </p:nvSpPr>
        <p:spPr>
          <a:xfrm>
            <a:off x="3535560" y="2653768"/>
            <a:ext cx="55793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400" b="1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圆柱：直直的，上下一样粗细，上下两个底面圆圆的、平平的。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xmlns="" id="{04456C9F-CB7D-4F68-B33C-2995CDF3E682}"/>
              </a:ext>
            </a:extLst>
          </p:cNvPr>
          <p:cNvSpPr/>
          <p:nvPr/>
        </p:nvSpPr>
        <p:spPr>
          <a:xfrm>
            <a:off x="2579365" y="3948416"/>
            <a:ext cx="545148" cy="550333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78993A93-B74E-4DE3-A38E-9279C79684A6}"/>
              </a:ext>
            </a:extLst>
          </p:cNvPr>
          <p:cNvSpPr/>
          <p:nvPr/>
        </p:nvSpPr>
        <p:spPr>
          <a:xfrm>
            <a:off x="3616075" y="3980417"/>
            <a:ext cx="2339102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spcBef>
                <a:spcPct val="0"/>
              </a:spcBef>
            </a:pPr>
            <a:r>
              <a:rPr lang="zh-CN" altLang="zh-CN" sz="2400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球：是圆圆的。</a:t>
            </a:r>
          </a:p>
        </p:txBody>
      </p:sp>
    </p:spTree>
    <p:extLst>
      <p:ext uri="{BB962C8B-B14F-4D97-AF65-F5344CB8AC3E}">
        <p14:creationId xmlns:p14="http://schemas.microsoft.com/office/powerpoint/2010/main" xmlns="" val="1359608075"/>
      </p:ext>
    </p:extLst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AF0D6311-6D57-4477-A3BF-59A0C689D7FE}"/>
              </a:ext>
            </a:extLst>
          </p:cNvPr>
          <p:cNvCxnSpPr>
            <a:cxnSpLocks/>
          </p:cNvCxnSpPr>
          <p:nvPr/>
        </p:nvCxnSpPr>
        <p:spPr>
          <a:xfrm>
            <a:off x="0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B4B6A51-373B-43E0-8416-25A2A07CAF3D}"/>
              </a:ext>
            </a:extLst>
          </p:cNvPr>
          <p:cNvCxnSpPr>
            <a:cxnSpLocks/>
          </p:cNvCxnSpPr>
          <p:nvPr/>
        </p:nvCxnSpPr>
        <p:spPr>
          <a:xfrm>
            <a:off x="7354529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4D20B70-7871-401F-B1AD-DB4F7FF24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96" y="776748"/>
            <a:ext cx="12162504" cy="6081252"/>
          </a:xfrm>
          <a:prstGeom prst="rect">
            <a:avLst/>
          </a:prstGeom>
        </p:spPr>
      </p:pic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F7523BCF-FAB4-4EF4-ACBE-115BD750CAC0}"/>
              </a:ext>
            </a:extLst>
          </p:cNvPr>
          <p:cNvSpPr/>
          <p:nvPr/>
        </p:nvSpPr>
        <p:spPr>
          <a:xfrm>
            <a:off x="1690609" y="1481582"/>
            <a:ext cx="8357959" cy="3894001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2108CF3-0C2F-44E2-88E6-4BAE858EEAB2}"/>
              </a:ext>
            </a:extLst>
          </p:cNvPr>
          <p:cNvGrpSpPr/>
          <p:nvPr/>
        </p:nvGrpSpPr>
        <p:grpSpPr>
          <a:xfrm>
            <a:off x="4692275" y="361249"/>
            <a:ext cx="2836945" cy="830997"/>
            <a:chOff x="4019550" y="2659559"/>
            <a:chExt cx="3530455" cy="830997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4D68E911-E9F2-41DD-B317-549DFA4DE8C2}"/>
                </a:ext>
              </a:extLst>
            </p:cNvPr>
            <p:cNvSpPr/>
            <p:nvPr/>
          </p:nvSpPr>
          <p:spPr>
            <a:xfrm>
              <a:off x="4019550" y="2659559"/>
              <a:ext cx="3530455" cy="769441"/>
            </a:xfrm>
            <a:prstGeom prst="roundRect">
              <a:avLst>
                <a:gd name="adj" fmla="val 30379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6AB36F96-9BF3-4E3E-ADED-717411F7F425}"/>
                </a:ext>
              </a:extLst>
            </p:cNvPr>
            <p:cNvSpPr/>
            <p:nvPr/>
          </p:nvSpPr>
          <p:spPr>
            <a:xfrm>
              <a:off x="4103862" y="2659559"/>
              <a:ext cx="34461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教学过程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ADD0FBC7-E343-4AE4-BB7B-1BBC07B447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9961" b="100000" l="635" r="100000">
                        <a14:foregroundMark x1="29053" y1="96875" x2="87793" y2="98047"/>
                        <a14:foregroundMark x1="86914" y1="96777" x2="96826" y2="97559"/>
                        <a14:foregroundMark x1="84082" y1="94141" x2="99365" y2="919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4616" t="65685"/>
          <a:stretch/>
        </p:blipFill>
        <p:spPr>
          <a:xfrm>
            <a:off x="-462224" y="4692579"/>
            <a:ext cx="12723916" cy="208676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45EE374-1EDE-4E99-A840-3C08A539002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1" t="19420" r="487" b="17203"/>
          <a:stretch/>
        </p:blipFill>
        <p:spPr>
          <a:xfrm>
            <a:off x="-40196" y="3893166"/>
            <a:ext cx="4563035" cy="2964834"/>
          </a:xfrm>
          <a:prstGeom prst="rect">
            <a:avLst/>
          </a:prstGeom>
        </p:spPr>
      </p:pic>
      <p:sp>
        <p:nvSpPr>
          <p:cNvPr id="19" name="Text Box 5">
            <a:extLst>
              <a:ext uri="{FF2B5EF4-FFF2-40B4-BE49-F238E27FC236}">
                <a16:creationId xmlns:a16="http://schemas.microsoft.com/office/drawing/2014/main" xmlns="" id="{0465978F-E9E5-4B5F-9534-73D3BC471611}"/>
              </a:ext>
            </a:extLst>
          </p:cNvPr>
          <p:cNvSpPr txBox="1"/>
          <p:nvPr/>
        </p:nvSpPr>
        <p:spPr>
          <a:xfrm>
            <a:off x="4004659" y="2531219"/>
            <a:ext cx="8103446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spcBef>
                <a:spcPct val="50000"/>
              </a:spcBef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圆圆鼓鼓小淘气，滚来滚去不费力。</a:t>
            </a:r>
          </a:p>
        </p:txBody>
      </p:sp>
      <p:sp>
        <p:nvSpPr>
          <p:cNvPr id="20" name="Oval 6">
            <a:extLst>
              <a:ext uri="{FF2B5EF4-FFF2-40B4-BE49-F238E27FC236}">
                <a16:creationId xmlns:a16="http://schemas.microsoft.com/office/drawing/2014/main" xmlns="" id="{46A71E9E-EFB4-4844-9E25-616A99A108C6}"/>
              </a:ext>
            </a:extLst>
          </p:cNvPr>
          <p:cNvSpPr/>
          <p:nvPr/>
        </p:nvSpPr>
        <p:spPr>
          <a:xfrm>
            <a:off x="2474732" y="2315255"/>
            <a:ext cx="918633" cy="8636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hlink"/>
              </a:gs>
            </a:gsLst>
            <a:path path="shape">
              <a:fillToRect l="50000" t="50000" r="50000" b="50000"/>
            </a:path>
            <a:tileRect/>
          </a:gradFill>
          <a:ln w="12700" cap="flat" cmpd="sng">
            <a:solidFill>
              <a:srgbClr val="00626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spcBef>
                <a:spcPct val="0"/>
              </a:spcBef>
            </a:pPr>
            <a:endParaRPr lang="zh-CN" altLang="en-US" sz="2400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21" name="Text Box 9">
            <a:extLst>
              <a:ext uri="{FF2B5EF4-FFF2-40B4-BE49-F238E27FC236}">
                <a16:creationId xmlns:a16="http://schemas.microsoft.com/office/drawing/2014/main" xmlns="" id="{A9076A00-CDAB-4FF0-A629-CC0EB5A0831D}"/>
              </a:ext>
            </a:extLst>
          </p:cNvPr>
          <p:cNvSpPr txBox="1"/>
          <p:nvPr/>
        </p:nvSpPr>
        <p:spPr>
          <a:xfrm>
            <a:off x="3958939" y="3878497"/>
            <a:ext cx="8194887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spcBef>
                <a:spcPct val="0"/>
              </a:spcBef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正正方方六张脸，平平滑滑一个样。</a:t>
            </a:r>
          </a:p>
        </p:txBody>
      </p:sp>
      <p:sp>
        <p:nvSpPr>
          <p:cNvPr id="22" name="AutoShape 10">
            <a:extLst>
              <a:ext uri="{FF2B5EF4-FFF2-40B4-BE49-F238E27FC236}">
                <a16:creationId xmlns:a16="http://schemas.microsoft.com/office/drawing/2014/main" xmlns="" id="{C29758DE-B258-4E5B-BBDF-AB3124D4EC0C}"/>
              </a:ext>
            </a:extLst>
          </p:cNvPr>
          <p:cNvSpPr/>
          <p:nvPr/>
        </p:nvSpPr>
        <p:spPr>
          <a:xfrm>
            <a:off x="2374694" y="3594354"/>
            <a:ext cx="1032933" cy="960967"/>
          </a:xfrm>
          <a:prstGeom prst="cube">
            <a:avLst>
              <a:gd name="adj" fmla="val 25000"/>
            </a:avLst>
          </a:prstGeom>
          <a:solidFill>
            <a:srgbClr val="CC99FF"/>
          </a:solidFill>
          <a:ln w="12700" cap="flat" cmpd="sng">
            <a:solidFill>
              <a:srgbClr val="80008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spcBef>
                <a:spcPct val="0"/>
              </a:spcBef>
            </a:pPr>
            <a:endParaRPr lang="zh-CN" altLang="en-US" sz="2400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73003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1" grpId="0"/>
      <p:bldP spid="22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AF0D6311-6D57-4477-A3BF-59A0C689D7FE}"/>
              </a:ext>
            </a:extLst>
          </p:cNvPr>
          <p:cNvCxnSpPr>
            <a:cxnSpLocks/>
          </p:cNvCxnSpPr>
          <p:nvPr/>
        </p:nvCxnSpPr>
        <p:spPr>
          <a:xfrm>
            <a:off x="0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B4B6A51-373B-43E0-8416-25A2A07CAF3D}"/>
              </a:ext>
            </a:extLst>
          </p:cNvPr>
          <p:cNvCxnSpPr>
            <a:cxnSpLocks/>
          </p:cNvCxnSpPr>
          <p:nvPr/>
        </p:nvCxnSpPr>
        <p:spPr>
          <a:xfrm>
            <a:off x="7354529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4D20B70-7871-401F-B1AD-DB4F7FF24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96" y="776748"/>
            <a:ext cx="12162504" cy="6081252"/>
          </a:xfrm>
          <a:prstGeom prst="rect">
            <a:avLst/>
          </a:prstGeom>
        </p:spPr>
      </p:pic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F7523BCF-FAB4-4EF4-ACBE-115BD750CAC0}"/>
              </a:ext>
            </a:extLst>
          </p:cNvPr>
          <p:cNvSpPr/>
          <p:nvPr/>
        </p:nvSpPr>
        <p:spPr>
          <a:xfrm>
            <a:off x="1690609" y="1481582"/>
            <a:ext cx="8357959" cy="3894001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2108CF3-0C2F-44E2-88E6-4BAE858EEAB2}"/>
              </a:ext>
            </a:extLst>
          </p:cNvPr>
          <p:cNvGrpSpPr/>
          <p:nvPr/>
        </p:nvGrpSpPr>
        <p:grpSpPr>
          <a:xfrm>
            <a:off x="4692275" y="361249"/>
            <a:ext cx="2836945" cy="830997"/>
            <a:chOff x="4019550" y="2659559"/>
            <a:chExt cx="3530455" cy="830997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4D68E911-E9F2-41DD-B317-549DFA4DE8C2}"/>
                </a:ext>
              </a:extLst>
            </p:cNvPr>
            <p:cNvSpPr/>
            <p:nvPr/>
          </p:nvSpPr>
          <p:spPr>
            <a:xfrm>
              <a:off x="4019550" y="2659559"/>
              <a:ext cx="3530455" cy="769441"/>
            </a:xfrm>
            <a:prstGeom prst="roundRect">
              <a:avLst>
                <a:gd name="adj" fmla="val 30379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6AB36F96-9BF3-4E3E-ADED-717411F7F425}"/>
                </a:ext>
              </a:extLst>
            </p:cNvPr>
            <p:cNvSpPr/>
            <p:nvPr/>
          </p:nvSpPr>
          <p:spPr>
            <a:xfrm>
              <a:off x="4103862" y="2659559"/>
              <a:ext cx="34461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教学过程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ADD0FBC7-E343-4AE4-BB7B-1BBC07B447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9961" b="100000" l="635" r="100000">
                        <a14:foregroundMark x1="29053" y1="96875" x2="87793" y2="98047"/>
                        <a14:foregroundMark x1="86914" y1="96777" x2="96826" y2="97559"/>
                        <a14:foregroundMark x1="84082" y1="94141" x2="99365" y2="919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4616" t="65685"/>
          <a:stretch/>
        </p:blipFill>
        <p:spPr>
          <a:xfrm>
            <a:off x="-462224" y="4692579"/>
            <a:ext cx="12723916" cy="208676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45EE374-1EDE-4E99-A840-3C08A539002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1" t="19420" r="487" b="17203"/>
          <a:stretch/>
        </p:blipFill>
        <p:spPr>
          <a:xfrm>
            <a:off x="-40196" y="3893166"/>
            <a:ext cx="4563035" cy="2964834"/>
          </a:xfrm>
          <a:prstGeom prst="rect">
            <a:avLst/>
          </a:prstGeom>
        </p:spPr>
      </p:pic>
      <p:sp>
        <p:nvSpPr>
          <p:cNvPr id="15" name="Text Box 13">
            <a:extLst>
              <a:ext uri="{FF2B5EF4-FFF2-40B4-BE49-F238E27FC236}">
                <a16:creationId xmlns:a16="http://schemas.microsoft.com/office/drawing/2014/main" xmlns="" id="{285B253A-2A50-49C6-86DE-1CF883197B95}"/>
              </a:ext>
            </a:extLst>
          </p:cNvPr>
          <p:cNvSpPr txBox="1"/>
          <p:nvPr/>
        </p:nvSpPr>
        <p:spPr>
          <a:xfrm>
            <a:off x="4066805" y="2590359"/>
            <a:ext cx="8194887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spcBef>
                <a:spcPct val="0"/>
              </a:spcBef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上下圆圆一样大，放倒一推就滚动。</a:t>
            </a:r>
          </a:p>
        </p:txBody>
      </p:sp>
      <p:sp>
        <p:nvSpPr>
          <p:cNvPr id="16" name="AutoShape 14">
            <a:extLst>
              <a:ext uri="{FF2B5EF4-FFF2-40B4-BE49-F238E27FC236}">
                <a16:creationId xmlns:a16="http://schemas.microsoft.com/office/drawing/2014/main" xmlns="" id="{F4444A4E-7776-4098-B8A8-D0965B029C0B}"/>
              </a:ext>
            </a:extLst>
          </p:cNvPr>
          <p:cNvSpPr/>
          <p:nvPr/>
        </p:nvSpPr>
        <p:spPr>
          <a:xfrm rot="-4029723">
            <a:off x="2719758" y="2473731"/>
            <a:ext cx="766233" cy="929216"/>
          </a:xfrm>
          <a:prstGeom prst="can">
            <a:avLst>
              <a:gd name="adj" fmla="val 28255"/>
            </a:avLst>
          </a:prstGeom>
          <a:solidFill>
            <a:srgbClr val="FFCC00"/>
          </a:solidFill>
          <a:ln w="12700" cap="flat" cmpd="sng">
            <a:solidFill>
              <a:srgbClr val="FF9900"/>
            </a:solidFill>
            <a:prstDash val="solid"/>
            <a:headEnd type="none" w="med" len="med"/>
            <a:tailEnd type="none" w="med" len="med"/>
          </a:ln>
        </p:spPr>
        <p:txBody>
          <a:bodyPr vert="eaVert" wrap="none"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spcBef>
                <a:spcPct val="0"/>
              </a:spcBef>
            </a:pP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xmlns="" id="{07E26262-8CF1-4221-B625-457B8B60E337}"/>
              </a:ext>
            </a:extLst>
          </p:cNvPr>
          <p:cNvSpPr txBox="1"/>
          <p:nvPr/>
        </p:nvSpPr>
        <p:spPr>
          <a:xfrm>
            <a:off x="4066804" y="3724469"/>
            <a:ext cx="8011160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spcBef>
                <a:spcPct val="0"/>
              </a:spcBef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长长方方六张脸，相对两面一个样。</a:t>
            </a:r>
          </a:p>
        </p:txBody>
      </p:sp>
      <p:sp>
        <p:nvSpPr>
          <p:cNvPr id="18" name="AutoShape 16">
            <a:extLst>
              <a:ext uri="{FF2B5EF4-FFF2-40B4-BE49-F238E27FC236}">
                <a16:creationId xmlns:a16="http://schemas.microsoft.com/office/drawing/2014/main" xmlns="" id="{25D7F822-2E76-4761-B62E-D06DBD6C829D}"/>
              </a:ext>
            </a:extLst>
          </p:cNvPr>
          <p:cNvSpPr/>
          <p:nvPr/>
        </p:nvSpPr>
        <p:spPr>
          <a:xfrm rot="-5400000" flipV="1">
            <a:off x="2798498" y="3402525"/>
            <a:ext cx="740833" cy="1339849"/>
          </a:xfrm>
          <a:prstGeom prst="cube">
            <a:avLst>
              <a:gd name="adj" fmla="val 25000"/>
            </a:avLst>
          </a:prstGeom>
          <a:solidFill>
            <a:srgbClr val="00FFFF"/>
          </a:solidFill>
          <a:ln w="9525" cap="flat" cmpd="sng">
            <a:solidFill>
              <a:srgbClr val="27A09D"/>
            </a:solidFill>
            <a:prstDash val="solid"/>
            <a:miter/>
            <a:headEnd type="none" w="med" len="med"/>
            <a:tailEnd type="none" w="med" len="med"/>
          </a:ln>
        </p:spPr>
        <p:txBody>
          <a:bodyPr rot="10800000" vert="eaVert" wrap="none"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eaLnBrk="1" hangingPunct="1">
              <a:spcBef>
                <a:spcPct val="0"/>
              </a:spcBef>
            </a:pP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0310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ldLvl="0" animBg="1"/>
      <p:bldP spid="17" grpId="0"/>
      <p:bldP spid="18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AF0D6311-6D57-4477-A3BF-59A0C689D7FE}"/>
              </a:ext>
            </a:extLst>
          </p:cNvPr>
          <p:cNvCxnSpPr>
            <a:cxnSpLocks/>
          </p:cNvCxnSpPr>
          <p:nvPr/>
        </p:nvCxnSpPr>
        <p:spPr>
          <a:xfrm>
            <a:off x="0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B4B6A51-373B-43E0-8416-25A2A07CAF3D}"/>
              </a:ext>
            </a:extLst>
          </p:cNvPr>
          <p:cNvCxnSpPr>
            <a:cxnSpLocks/>
          </p:cNvCxnSpPr>
          <p:nvPr/>
        </p:nvCxnSpPr>
        <p:spPr>
          <a:xfrm>
            <a:off x="7354529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4D20B70-7871-401F-B1AD-DB4F7FF24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96" y="776748"/>
            <a:ext cx="12162504" cy="6081252"/>
          </a:xfrm>
          <a:prstGeom prst="rect">
            <a:avLst/>
          </a:prstGeom>
        </p:spPr>
      </p:pic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F7523BCF-FAB4-4EF4-ACBE-115BD750CAC0}"/>
              </a:ext>
            </a:extLst>
          </p:cNvPr>
          <p:cNvSpPr/>
          <p:nvPr/>
        </p:nvSpPr>
        <p:spPr>
          <a:xfrm>
            <a:off x="1690609" y="1481582"/>
            <a:ext cx="8357959" cy="3894001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2108CF3-0C2F-44E2-88E6-4BAE858EEAB2}"/>
              </a:ext>
            </a:extLst>
          </p:cNvPr>
          <p:cNvGrpSpPr/>
          <p:nvPr/>
        </p:nvGrpSpPr>
        <p:grpSpPr>
          <a:xfrm>
            <a:off x="4692275" y="361249"/>
            <a:ext cx="2836945" cy="830997"/>
            <a:chOff x="4019550" y="2659559"/>
            <a:chExt cx="3530455" cy="830997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4D68E911-E9F2-41DD-B317-549DFA4DE8C2}"/>
                </a:ext>
              </a:extLst>
            </p:cNvPr>
            <p:cNvSpPr/>
            <p:nvPr/>
          </p:nvSpPr>
          <p:spPr>
            <a:xfrm>
              <a:off x="4019550" y="2659559"/>
              <a:ext cx="3530455" cy="769441"/>
            </a:xfrm>
            <a:prstGeom prst="roundRect">
              <a:avLst>
                <a:gd name="adj" fmla="val 30379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6AB36F96-9BF3-4E3E-ADED-717411F7F425}"/>
                </a:ext>
              </a:extLst>
            </p:cNvPr>
            <p:cNvSpPr/>
            <p:nvPr/>
          </p:nvSpPr>
          <p:spPr>
            <a:xfrm>
              <a:off x="4103862" y="2659559"/>
              <a:ext cx="34461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教学过程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ADD0FBC7-E343-4AE4-BB7B-1BBC07B447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9961" b="100000" l="635" r="100000">
                        <a14:foregroundMark x1="29053" y1="96875" x2="87793" y2="98047"/>
                        <a14:foregroundMark x1="86914" y1="96777" x2="96826" y2="97559"/>
                        <a14:foregroundMark x1="84082" y1="94141" x2="99365" y2="919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4616" t="65685"/>
          <a:stretch/>
        </p:blipFill>
        <p:spPr>
          <a:xfrm>
            <a:off x="-462224" y="4692579"/>
            <a:ext cx="12723916" cy="208676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45EE374-1EDE-4E99-A840-3C08A539002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1" t="19420" r="487" b="17203"/>
          <a:stretch/>
        </p:blipFill>
        <p:spPr>
          <a:xfrm>
            <a:off x="-40196" y="3893166"/>
            <a:ext cx="4563035" cy="2964834"/>
          </a:xfrm>
          <a:prstGeom prst="rect">
            <a:avLst/>
          </a:prstGeom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xmlns="" id="{A6F79F0D-8674-4725-8BD1-396C096C2C1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63272" y="2567345"/>
            <a:ext cx="6736200" cy="25185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云形 19">
            <a:extLst>
              <a:ext uri="{FF2B5EF4-FFF2-40B4-BE49-F238E27FC236}">
                <a16:creationId xmlns:a16="http://schemas.microsoft.com/office/drawing/2014/main" xmlns="" id="{CEF4A647-F896-48E5-924A-EE4E52F504FA}"/>
              </a:ext>
            </a:extLst>
          </p:cNvPr>
          <p:cNvSpPr/>
          <p:nvPr/>
        </p:nvSpPr>
        <p:spPr>
          <a:xfrm>
            <a:off x="1967907" y="1670877"/>
            <a:ext cx="5448735" cy="751800"/>
          </a:xfrm>
          <a:prstGeom prst="cloud">
            <a:avLst/>
          </a:prstGeom>
          <a:solidFill>
            <a:srgbClr val="A7A7F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267" b="1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你能发现什么？</a:t>
            </a:r>
          </a:p>
        </p:txBody>
      </p:sp>
    </p:spTree>
    <p:extLst>
      <p:ext uri="{BB962C8B-B14F-4D97-AF65-F5344CB8AC3E}">
        <p14:creationId xmlns:p14="http://schemas.microsoft.com/office/powerpoint/2010/main" xmlns="" val="2077827706"/>
      </p:ext>
    </p:extLst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AF0D6311-6D57-4477-A3BF-59A0C689D7FE}"/>
              </a:ext>
            </a:extLst>
          </p:cNvPr>
          <p:cNvCxnSpPr>
            <a:cxnSpLocks/>
          </p:cNvCxnSpPr>
          <p:nvPr/>
        </p:nvCxnSpPr>
        <p:spPr>
          <a:xfrm>
            <a:off x="0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B4B6A51-373B-43E0-8416-25A2A07CAF3D}"/>
              </a:ext>
            </a:extLst>
          </p:cNvPr>
          <p:cNvCxnSpPr>
            <a:cxnSpLocks/>
          </p:cNvCxnSpPr>
          <p:nvPr/>
        </p:nvCxnSpPr>
        <p:spPr>
          <a:xfrm>
            <a:off x="7354529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4D20B70-7871-401F-B1AD-DB4F7FF24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96" y="776748"/>
            <a:ext cx="12162504" cy="6081252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2108CF3-0C2F-44E2-88E6-4BAE858EEAB2}"/>
              </a:ext>
            </a:extLst>
          </p:cNvPr>
          <p:cNvGrpSpPr/>
          <p:nvPr/>
        </p:nvGrpSpPr>
        <p:grpSpPr>
          <a:xfrm>
            <a:off x="4692275" y="361249"/>
            <a:ext cx="2836945" cy="830997"/>
            <a:chOff x="4019550" y="2659559"/>
            <a:chExt cx="3530455" cy="830997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4D68E911-E9F2-41DD-B317-549DFA4DE8C2}"/>
                </a:ext>
              </a:extLst>
            </p:cNvPr>
            <p:cNvSpPr/>
            <p:nvPr/>
          </p:nvSpPr>
          <p:spPr>
            <a:xfrm>
              <a:off x="4019550" y="2659559"/>
              <a:ext cx="3530455" cy="769441"/>
            </a:xfrm>
            <a:prstGeom prst="roundRect">
              <a:avLst>
                <a:gd name="adj" fmla="val 30379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6AB36F96-9BF3-4E3E-ADED-717411F7F425}"/>
                </a:ext>
              </a:extLst>
            </p:cNvPr>
            <p:cNvSpPr/>
            <p:nvPr/>
          </p:nvSpPr>
          <p:spPr>
            <a:xfrm>
              <a:off x="4103862" y="2659559"/>
              <a:ext cx="34461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教学过程</a:t>
              </a:r>
            </a:p>
          </p:txBody>
        </p:sp>
      </p:grpSp>
      <p:pic>
        <p:nvPicPr>
          <p:cNvPr id="19" name="Picture 3" descr="E:\罗梦\人一数上\图片\64.png">
            <a:extLst>
              <a:ext uri="{FF2B5EF4-FFF2-40B4-BE49-F238E27FC236}">
                <a16:creationId xmlns:a16="http://schemas.microsoft.com/office/drawing/2014/main" xmlns="" id="{5F9F3306-DCCF-4127-9B37-8F1A5DCC4DB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277" b="100000" l="0" r="100000">
                        <a14:foregroundMark x1="43575" y1="10145" x2="43575" y2="10145"/>
                        <a14:foregroundMark x1="67933" y1="27536" x2="67933" y2="27536"/>
                        <a14:foregroundMark x1="84134" y1="25673" x2="84134" y2="25673"/>
                        <a14:foregroundMark x1="84916" y1="46584" x2="84916" y2="46584"/>
                        <a14:foregroundMark x1="93855" y1="36646" x2="93855" y2="36646"/>
                        <a14:foregroundMark x1="78547" y1="36853" x2="78547" y2="36853"/>
                        <a14:foregroundMark x1="12849" y1="40994" x2="8045" y2="39337"/>
                        <a14:foregroundMark x1="80335" y1="42857" x2="89050" y2="56522"/>
                        <a14:foregroundMark x1="88156" y1="54451" x2="88156" y2="54451"/>
                        <a14:foregroundMark x1="83464" y1="49689" x2="83464" y2="49689"/>
                        <a14:foregroundMark x1="78212" y1="39337" x2="78212" y2="3933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01098" y="1431133"/>
            <a:ext cx="8970176" cy="484097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圆角矩形标注 1">
            <a:extLst>
              <a:ext uri="{FF2B5EF4-FFF2-40B4-BE49-F238E27FC236}">
                <a16:creationId xmlns:a16="http://schemas.microsoft.com/office/drawing/2014/main" xmlns="" id="{BCC89F07-C5CB-4864-BC34-66A4B26D4B1D}"/>
              </a:ext>
            </a:extLst>
          </p:cNvPr>
          <p:cNvSpPr/>
          <p:nvPr/>
        </p:nvSpPr>
        <p:spPr>
          <a:xfrm>
            <a:off x="467360" y="4462656"/>
            <a:ext cx="2804562" cy="592665"/>
          </a:xfrm>
          <a:prstGeom prst="wedgeRoundRectCallout">
            <a:avLst>
              <a:gd name="adj1" fmla="val 38941"/>
              <a:gd name="adj2" fmla="val -73315"/>
              <a:gd name="adj3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733" b="1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小明拿错了！</a:t>
            </a:r>
          </a:p>
        </p:txBody>
      </p:sp>
      <p:sp>
        <p:nvSpPr>
          <p:cNvPr id="21" name="圆角矩形标注 4">
            <a:extLst>
              <a:ext uri="{FF2B5EF4-FFF2-40B4-BE49-F238E27FC236}">
                <a16:creationId xmlns:a16="http://schemas.microsoft.com/office/drawing/2014/main" xmlns="" id="{75DCA76E-29A8-492E-8FE9-DAECDFDCDAA4}"/>
              </a:ext>
            </a:extLst>
          </p:cNvPr>
          <p:cNvSpPr/>
          <p:nvPr/>
        </p:nvSpPr>
        <p:spPr>
          <a:xfrm>
            <a:off x="6395721" y="1797026"/>
            <a:ext cx="1946590" cy="284928"/>
          </a:xfrm>
          <a:prstGeom prst="wedgeRoundRectCallout">
            <a:avLst>
              <a:gd name="adj1" fmla="val -76029"/>
              <a:gd name="adj2" fmla="val 72845"/>
              <a:gd name="adj3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733" b="1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圆柱</a:t>
            </a:r>
          </a:p>
        </p:txBody>
      </p:sp>
      <p:sp>
        <p:nvSpPr>
          <p:cNvPr id="22" name="圆角矩形标注 5">
            <a:extLst>
              <a:ext uri="{FF2B5EF4-FFF2-40B4-BE49-F238E27FC236}">
                <a16:creationId xmlns:a16="http://schemas.microsoft.com/office/drawing/2014/main" xmlns="" id="{C4737AFE-6300-4CA6-ADE5-85501A58E731}"/>
              </a:ext>
            </a:extLst>
          </p:cNvPr>
          <p:cNvSpPr/>
          <p:nvPr/>
        </p:nvSpPr>
        <p:spPr>
          <a:xfrm>
            <a:off x="9894994" y="2743202"/>
            <a:ext cx="2366698" cy="592665"/>
          </a:xfrm>
          <a:prstGeom prst="wedgeRoundRectCallout">
            <a:avLst>
              <a:gd name="adj1" fmla="val -63557"/>
              <a:gd name="adj2" fmla="val 32039"/>
              <a:gd name="adj3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733" b="1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小林拿对了！</a:t>
            </a:r>
          </a:p>
        </p:txBody>
      </p:sp>
      <p:sp>
        <p:nvSpPr>
          <p:cNvPr id="23" name="云形 22">
            <a:extLst>
              <a:ext uri="{FF2B5EF4-FFF2-40B4-BE49-F238E27FC236}">
                <a16:creationId xmlns:a16="http://schemas.microsoft.com/office/drawing/2014/main" xmlns="" id="{80ADDDC5-88B2-4BEE-91C7-0BAFC389F0B3}"/>
              </a:ext>
            </a:extLst>
          </p:cNvPr>
          <p:cNvSpPr/>
          <p:nvPr/>
        </p:nvSpPr>
        <p:spPr>
          <a:xfrm>
            <a:off x="467360" y="993365"/>
            <a:ext cx="4512678" cy="1105647"/>
          </a:xfrm>
          <a:prstGeom prst="cloud">
            <a:avLst/>
          </a:prstGeom>
          <a:solidFill>
            <a:srgbClr val="CFBB89"/>
          </a:solidFill>
          <a:ln>
            <a:noFill/>
          </a:ln>
          <a:effectLst>
            <a:outerShdw blurRad="190500" dist="762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267" b="1" dirty="0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你说我摸</a:t>
            </a:r>
          </a:p>
        </p:txBody>
      </p:sp>
    </p:spTree>
    <p:extLst>
      <p:ext uri="{BB962C8B-B14F-4D97-AF65-F5344CB8AC3E}">
        <p14:creationId xmlns:p14="http://schemas.microsoft.com/office/powerpoint/2010/main" xmlns="" val="2096715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2000">
        <p:split orient="vert"/>
      </p:transition>
    </mc:Choice>
    <mc:Fallback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1" grpId="0" bldLvl="0" animBg="1"/>
      <p:bldP spid="22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AF0D6311-6D57-4477-A3BF-59A0C689D7FE}"/>
              </a:ext>
            </a:extLst>
          </p:cNvPr>
          <p:cNvCxnSpPr>
            <a:cxnSpLocks/>
          </p:cNvCxnSpPr>
          <p:nvPr/>
        </p:nvCxnSpPr>
        <p:spPr>
          <a:xfrm>
            <a:off x="0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B4B6A51-373B-43E0-8416-25A2A07CAF3D}"/>
              </a:ext>
            </a:extLst>
          </p:cNvPr>
          <p:cNvCxnSpPr>
            <a:cxnSpLocks/>
          </p:cNvCxnSpPr>
          <p:nvPr/>
        </p:nvCxnSpPr>
        <p:spPr>
          <a:xfrm>
            <a:off x="7354529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4D20B70-7871-401F-B1AD-DB4F7FF24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96" y="776748"/>
            <a:ext cx="12162504" cy="6081252"/>
          </a:xfrm>
          <a:prstGeom prst="rect">
            <a:avLst/>
          </a:prstGeom>
        </p:spPr>
      </p:pic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F7523BCF-FAB4-4EF4-ACBE-115BD750CAC0}"/>
              </a:ext>
            </a:extLst>
          </p:cNvPr>
          <p:cNvSpPr/>
          <p:nvPr/>
        </p:nvSpPr>
        <p:spPr>
          <a:xfrm>
            <a:off x="1690609" y="1481582"/>
            <a:ext cx="8357959" cy="3894001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2108CF3-0C2F-44E2-88E6-4BAE858EEAB2}"/>
              </a:ext>
            </a:extLst>
          </p:cNvPr>
          <p:cNvGrpSpPr/>
          <p:nvPr/>
        </p:nvGrpSpPr>
        <p:grpSpPr>
          <a:xfrm>
            <a:off x="4692275" y="361249"/>
            <a:ext cx="2836945" cy="830997"/>
            <a:chOff x="4019550" y="2659559"/>
            <a:chExt cx="3530455" cy="830997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4D68E911-E9F2-41DD-B317-549DFA4DE8C2}"/>
                </a:ext>
              </a:extLst>
            </p:cNvPr>
            <p:cNvSpPr/>
            <p:nvPr/>
          </p:nvSpPr>
          <p:spPr>
            <a:xfrm>
              <a:off x="4019550" y="2659559"/>
              <a:ext cx="3530455" cy="769441"/>
            </a:xfrm>
            <a:prstGeom prst="roundRect">
              <a:avLst>
                <a:gd name="adj" fmla="val 30379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6AB36F96-9BF3-4E3E-ADED-717411F7F425}"/>
                </a:ext>
              </a:extLst>
            </p:cNvPr>
            <p:cNvSpPr/>
            <p:nvPr/>
          </p:nvSpPr>
          <p:spPr>
            <a:xfrm>
              <a:off x="4103862" y="2659559"/>
              <a:ext cx="34461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教学过程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ADD0FBC7-E343-4AE4-BB7B-1BBC07B447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9961" b="100000" l="635" r="100000">
                        <a14:foregroundMark x1="29053" y1="96875" x2="87793" y2="98047"/>
                        <a14:foregroundMark x1="86914" y1="96777" x2="96826" y2="97559"/>
                        <a14:foregroundMark x1="84082" y1="94141" x2="99365" y2="919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4616" t="65685"/>
          <a:stretch/>
        </p:blipFill>
        <p:spPr>
          <a:xfrm>
            <a:off x="-462224" y="4692579"/>
            <a:ext cx="12723916" cy="208676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45EE374-1EDE-4E99-A840-3C08A539002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1" t="19420" r="487" b="17203"/>
          <a:stretch/>
        </p:blipFill>
        <p:spPr>
          <a:xfrm>
            <a:off x="-40196" y="3893166"/>
            <a:ext cx="4563035" cy="2964834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7AE7E476-0C83-4310-A8F3-AAC6FAF799CF}"/>
              </a:ext>
            </a:extLst>
          </p:cNvPr>
          <p:cNvSpPr/>
          <p:nvPr/>
        </p:nvSpPr>
        <p:spPr>
          <a:xfrm>
            <a:off x="2622536" y="2149283"/>
            <a:ext cx="69469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800" b="1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简单说一说长方体、圆柱和球的区别。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2A274ADD-96A9-4C63-9A7B-7CCF80B463CC}"/>
              </a:ext>
            </a:extLst>
          </p:cNvPr>
          <p:cNvSpPr/>
          <p:nvPr/>
        </p:nvSpPr>
        <p:spPr>
          <a:xfrm>
            <a:off x="2915051" y="2846827"/>
            <a:ext cx="6361898" cy="1977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800" b="1" dirty="0">
                <a:solidFill>
                  <a:srgbClr val="FF000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长方体有</a:t>
            </a:r>
            <a:r>
              <a:rPr lang="zh-CN" altLang="en-US" sz="2800" b="1" dirty="0">
                <a:solidFill>
                  <a:srgbClr val="FF000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六</a:t>
            </a:r>
            <a:r>
              <a:rPr lang="zh-CN" altLang="zh-CN" sz="2800" b="1" dirty="0">
                <a:solidFill>
                  <a:srgbClr val="FF000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个面，每个面都是平平的。圆柱上下一样粗，都是圆形。球是圆圆的，可以任意滚动。</a:t>
            </a:r>
          </a:p>
        </p:txBody>
      </p:sp>
    </p:spTree>
    <p:extLst>
      <p:ext uri="{BB962C8B-B14F-4D97-AF65-F5344CB8AC3E}">
        <p14:creationId xmlns:p14="http://schemas.microsoft.com/office/powerpoint/2010/main" xmlns="" val="4002921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 advTm="2000">
        <p:circle/>
      </p:transition>
    </mc:Choice>
    <mc:Fallback>
      <p:transition spd="slow" advClick="0" advTm="2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4D20B70-7871-401F-B1AD-DB4F7FF24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96" y="776748"/>
            <a:ext cx="12162504" cy="608125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30214A9-B931-485C-93EE-3E7E1812E4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64448" b="85955" l="47168" r="885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t="64946" r="10956" b="13405"/>
          <a:stretch/>
        </p:blipFill>
        <p:spPr>
          <a:xfrm>
            <a:off x="3296265" y="645456"/>
            <a:ext cx="5599470" cy="414470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45EE374-1EDE-4E99-A840-3C08A539002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1" t="19420" r="487" b="17203"/>
          <a:stretch/>
        </p:blipFill>
        <p:spPr>
          <a:xfrm>
            <a:off x="-40196" y="2934119"/>
            <a:ext cx="6039059" cy="3923881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2108CF3-0C2F-44E2-88E6-4BAE858EEAB2}"/>
              </a:ext>
            </a:extLst>
          </p:cNvPr>
          <p:cNvGrpSpPr/>
          <p:nvPr/>
        </p:nvGrpSpPr>
        <p:grpSpPr>
          <a:xfrm>
            <a:off x="5540830" y="1849429"/>
            <a:ext cx="835173" cy="830997"/>
            <a:chOff x="3701816" y="2659559"/>
            <a:chExt cx="4477124" cy="830997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4D68E911-E9F2-41DD-B317-549DFA4DE8C2}"/>
                </a:ext>
              </a:extLst>
            </p:cNvPr>
            <p:cNvSpPr/>
            <p:nvPr/>
          </p:nvSpPr>
          <p:spPr>
            <a:xfrm>
              <a:off x="4019550" y="2659559"/>
              <a:ext cx="4055655" cy="76944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6AB36F96-9BF3-4E3E-ADED-717411F7F425}"/>
                </a:ext>
              </a:extLst>
            </p:cNvPr>
            <p:cNvSpPr/>
            <p:nvPr/>
          </p:nvSpPr>
          <p:spPr>
            <a:xfrm>
              <a:off x="3701816" y="2659559"/>
              <a:ext cx="447712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04</a:t>
              </a:r>
              <a:endParaRPr lang="zh-CN" altLang="en-US" sz="4800" b="1" dirty="0">
                <a:solidFill>
                  <a:srgbClr val="0070C0"/>
                </a:solidFill>
                <a:latin typeface="字魂60号-梦想手札体" panose="00000500000000000000" pitchFamily="2" charset="-122"/>
                <a:ea typeface="字魂60号-梦想手札体" panose="00000500000000000000" pitchFamily="2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FAC6EB16-A648-424E-97FD-30B0BD40FC8B}"/>
              </a:ext>
            </a:extLst>
          </p:cNvPr>
          <p:cNvGrpSpPr/>
          <p:nvPr/>
        </p:nvGrpSpPr>
        <p:grpSpPr>
          <a:xfrm>
            <a:off x="4677527" y="2893697"/>
            <a:ext cx="2836945" cy="830997"/>
            <a:chOff x="4019550" y="2659559"/>
            <a:chExt cx="3530455" cy="830997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xmlns="" id="{C71D0204-66BA-4A1C-A4E5-90A352A41CAB}"/>
                </a:ext>
              </a:extLst>
            </p:cNvPr>
            <p:cNvSpPr/>
            <p:nvPr/>
          </p:nvSpPr>
          <p:spPr>
            <a:xfrm>
              <a:off x="4019550" y="2659559"/>
              <a:ext cx="3530455" cy="769441"/>
            </a:xfrm>
            <a:prstGeom prst="roundRect">
              <a:avLst>
                <a:gd name="adj" fmla="val 30379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767D4F62-B688-4845-A996-815C4806EF85}"/>
                </a:ext>
              </a:extLst>
            </p:cNvPr>
            <p:cNvSpPr/>
            <p:nvPr/>
          </p:nvSpPr>
          <p:spPr>
            <a:xfrm>
              <a:off x="4103862" y="2659559"/>
              <a:ext cx="34461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教后练习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295449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2000">
        <p14:switch dir="r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AF0D6311-6D57-4477-A3BF-59A0C689D7FE}"/>
              </a:ext>
            </a:extLst>
          </p:cNvPr>
          <p:cNvCxnSpPr>
            <a:cxnSpLocks/>
          </p:cNvCxnSpPr>
          <p:nvPr/>
        </p:nvCxnSpPr>
        <p:spPr>
          <a:xfrm>
            <a:off x="0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B4B6A51-373B-43E0-8416-25A2A07CAF3D}"/>
              </a:ext>
            </a:extLst>
          </p:cNvPr>
          <p:cNvCxnSpPr>
            <a:cxnSpLocks/>
          </p:cNvCxnSpPr>
          <p:nvPr/>
        </p:nvCxnSpPr>
        <p:spPr>
          <a:xfrm>
            <a:off x="7354529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4D20B70-7871-401F-B1AD-DB4F7FF24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96" y="776748"/>
            <a:ext cx="12162504" cy="6081252"/>
          </a:xfrm>
          <a:prstGeom prst="rect">
            <a:avLst/>
          </a:prstGeom>
        </p:spPr>
      </p:pic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F7523BCF-FAB4-4EF4-ACBE-115BD750CAC0}"/>
              </a:ext>
            </a:extLst>
          </p:cNvPr>
          <p:cNvSpPr/>
          <p:nvPr/>
        </p:nvSpPr>
        <p:spPr>
          <a:xfrm>
            <a:off x="873083" y="1568415"/>
            <a:ext cx="10445834" cy="4866750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2108CF3-0C2F-44E2-88E6-4BAE858EEAB2}"/>
              </a:ext>
            </a:extLst>
          </p:cNvPr>
          <p:cNvGrpSpPr/>
          <p:nvPr/>
        </p:nvGrpSpPr>
        <p:grpSpPr>
          <a:xfrm>
            <a:off x="4692275" y="361249"/>
            <a:ext cx="2836945" cy="830997"/>
            <a:chOff x="4019550" y="2659559"/>
            <a:chExt cx="3530455" cy="830997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4D68E911-E9F2-41DD-B317-549DFA4DE8C2}"/>
                </a:ext>
              </a:extLst>
            </p:cNvPr>
            <p:cNvSpPr/>
            <p:nvPr/>
          </p:nvSpPr>
          <p:spPr>
            <a:xfrm>
              <a:off x="4019550" y="2659559"/>
              <a:ext cx="3530455" cy="769441"/>
            </a:xfrm>
            <a:prstGeom prst="roundRect">
              <a:avLst>
                <a:gd name="adj" fmla="val 30379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6AB36F96-9BF3-4E3E-ADED-717411F7F425}"/>
                </a:ext>
              </a:extLst>
            </p:cNvPr>
            <p:cNvSpPr/>
            <p:nvPr/>
          </p:nvSpPr>
          <p:spPr>
            <a:xfrm>
              <a:off x="4103862" y="2659559"/>
              <a:ext cx="34461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教学过程</a:t>
              </a:r>
            </a:p>
          </p:txBody>
        </p:sp>
      </p:grpSp>
      <p:sp>
        <p:nvSpPr>
          <p:cNvPr id="15" name="Text Box 5">
            <a:extLst>
              <a:ext uri="{FF2B5EF4-FFF2-40B4-BE49-F238E27FC236}">
                <a16:creationId xmlns:a16="http://schemas.microsoft.com/office/drawing/2014/main" xmlns="" id="{39C5E7F7-91CD-40EC-B3B6-653A4FE35A08}"/>
              </a:ext>
            </a:extLst>
          </p:cNvPr>
          <p:cNvSpPr txBox="1"/>
          <p:nvPr/>
        </p:nvSpPr>
        <p:spPr>
          <a:xfrm>
            <a:off x="2178896" y="1629971"/>
            <a:ext cx="5648960" cy="7489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4267" b="1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1.</a:t>
            </a:r>
            <a:r>
              <a:rPr lang="zh-CN" altLang="en-US" sz="4267" b="1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连一连。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8DC5B8EA-8F7F-4DEA-AD01-BD3F3EEBB4A3}"/>
              </a:ext>
            </a:extLst>
          </p:cNvPr>
          <p:cNvGrpSpPr/>
          <p:nvPr/>
        </p:nvGrpSpPr>
        <p:grpSpPr>
          <a:xfrm>
            <a:off x="1192530" y="2422591"/>
            <a:ext cx="9806940" cy="4074160"/>
            <a:chOff x="1619" y="2386"/>
            <a:chExt cx="11583" cy="4812"/>
          </a:xfrm>
        </p:grpSpPr>
        <p:pic>
          <p:nvPicPr>
            <p:cNvPr id="17" name="Picture 3" descr="E:\罗梦\人一数上\图片\71.png">
              <a:extLst>
                <a:ext uri="{FF2B5EF4-FFF2-40B4-BE49-F238E27FC236}">
                  <a16:creationId xmlns:a16="http://schemas.microsoft.com/office/drawing/2014/main" xmlns="" id="{B87467D2-84A0-4A01-9B89-B51B6B3A6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65548" b="70089"/>
            <a:stretch>
              <a:fillRect/>
            </a:stretch>
          </p:blipFill>
          <p:spPr>
            <a:xfrm>
              <a:off x="1619" y="2386"/>
              <a:ext cx="3726" cy="191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8" name="Picture 3" descr="E:\罗梦\人一数上\图片\71.png">
              <a:extLst>
                <a:ext uri="{FF2B5EF4-FFF2-40B4-BE49-F238E27FC236}">
                  <a16:creationId xmlns:a16="http://schemas.microsoft.com/office/drawing/2014/main" xmlns="" id="{7288D5FF-54B3-4432-B731-85900A5C3F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87194" b="71414"/>
            <a:stretch>
              <a:fillRect/>
            </a:stretch>
          </p:blipFill>
          <p:spPr>
            <a:xfrm>
              <a:off x="11818" y="2527"/>
              <a:ext cx="1385" cy="183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" name="Picture 3" descr="E:\罗梦\人一数上\图片\71.png">
              <a:extLst>
                <a:ext uri="{FF2B5EF4-FFF2-40B4-BE49-F238E27FC236}">
                  <a16:creationId xmlns:a16="http://schemas.microsoft.com/office/drawing/2014/main" xmlns="" id="{CEDF78AA-3161-4B4F-831F-8571039B5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0328" t="10085" r="38595" b="74749"/>
            <a:stretch>
              <a:fillRect/>
            </a:stretch>
          </p:blipFill>
          <p:spPr>
            <a:xfrm>
              <a:off x="7160" y="2989"/>
              <a:ext cx="1198" cy="97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" name="Picture 3" descr="E:\罗梦\人一数上\图片\71.png">
              <a:extLst>
                <a:ext uri="{FF2B5EF4-FFF2-40B4-BE49-F238E27FC236}">
                  <a16:creationId xmlns:a16="http://schemas.microsoft.com/office/drawing/2014/main" xmlns="" id="{315344EE-1602-4772-BB07-024693AAEF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6634" t="6235" r="51086" b="70479"/>
            <a:stretch>
              <a:fillRect/>
            </a:stretch>
          </p:blipFill>
          <p:spPr>
            <a:xfrm>
              <a:off x="5655" y="2867"/>
              <a:ext cx="1328" cy="1494"/>
            </a:xfrm>
            <a:prstGeom prst="flowChartOffpageConnector">
              <a:avLst/>
            </a:prstGeom>
            <a:noFill/>
            <a:ln w="9525">
              <a:noFill/>
            </a:ln>
          </p:spPr>
        </p:pic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="" id="{221E7163-4810-4B09-8074-D8A557B83579}"/>
                </a:ext>
              </a:extLst>
            </p:cNvPr>
            <p:cNvGrpSpPr/>
            <p:nvPr/>
          </p:nvGrpSpPr>
          <p:grpSpPr>
            <a:xfrm>
              <a:off x="8621" y="2989"/>
              <a:ext cx="2968" cy="1295"/>
              <a:chOff x="8026" y="5131"/>
              <a:chExt cx="2968" cy="1295"/>
            </a:xfrm>
          </p:grpSpPr>
          <p:pic>
            <p:nvPicPr>
              <p:cNvPr id="29" name="Picture 3" descr="E:\罗梦\人一数上\图片\71.png">
                <a:extLst>
                  <a:ext uri="{FF2B5EF4-FFF2-40B4-BE49-F238E27FC236}">
                    <a16:creationId xmlns:a16="http://schemas.microsoft.com/office/drawing/2014/main" xmlns="" id="{8506E5C9-46CB-4A60-BAB7-E603BBB3DF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60139" t="10412" r="12418" b="70089"/>
              <a:stretch>
                <a:fillRect/>
              </a:stretch>
            </p:blipFill>
            <p:spPr>
              <a:xfrm>
                <a:off x="8026" y="5131"/>
                <a:ext cx="2968" cy="1251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xmlns="" id="{4D115D6A-1850-424A-8FFD-9F4DE69A880F}"/>
                  </a:ext>
                </a:extLst>
              </p:cNvPr>
              <p:cNvSpPr/>
              <p:nvPr/>
            </p:nvSpPr>
            <p:spPr>
              <a:xfrm>
                <a:off x="8760" y="6186"/>
                <a:ext cx="599" cy="240"/>
              </a:xfrm>
              <a:prstGeom prst="rect">
                <a:avLst/>
              </a:prstGeom>
              <a:solidFill>
                <a:srgbClr val="FFFF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  <p:pic>
          <p:nvPicPr>
            <p:cNvPr id="24" name="Picture 3" descr="E:\罗梦\人一数上\图片\71.png">
              <a:extLst>
                <a:ext uri="{FF2B5EF4-FFF2-40B4-BE49-F238E27FC236}">
                  <a16:creationId xmlns:a16="http://schemas.microsoft.com/office/drawing/2014/main" xmlns="" id="{945115C6-3C49-4F4D-BE98-1D44644915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68655" t="80058" r="6861"/>
            <a:stretch>
              <a:fillRect/>
            </a:stretch>
          </p:blipFill>
          <p:spPr>
            <a:xfrm>
              <a:off x="9355" y="5742"/>
              <a:ext cx="2648" cy="128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5" name="Picture 3" descr="E:\罗梦\人一数上\图片\71.png">
              <a:extLst>
                <a:ext uri="{FF2B5EF4-FFF2-40B4-BE49-F238E27FC236}">
                  <a16:creationId xmlns:a16="http://schemas.microsoft.com/office/drawing/2014/main" xmlns="" id="{62C05F5A-7333-48E9-8764-2E88585CC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4877" t="74574" r="68645"/>
            <a:stretch>
              <a:fillRect/>
            </a:stretch>
          </p:blipFill>
          <p:spPr>
            <a:xfrm>
              <a:off x="2988" y="5566"/>
              <a:ext cx="1782" cy="163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6" name="Picture 3" descr="E:\罗梦\人一数上\图片\71.png">
              <a:extLst>
                <a:ext uri="{FF2B5EF4-FFF2-40B4-BE49-F238E27FC236}">
                  <a16:creationId xmlns:a16="http://schemas.microsoft.com/office/drawing/2014/main" xmlns="" id="{D155D918-E87D-453A-A254-9697BD876E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5136" t="73764" r="50097" b="4378"/>
            <a:stretch>
              <a:fillRect/>
            </a:stretch>
          </p:blipFill>
          <p:spPr>
            <a:xfrm>
              <a:off x="5521" y="5566"/>
              <a:ext cx="1597" cy="140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7" name="Picture 3" descr="E:\罗梦\人一数上\图片\71.png">
              <a:extLst>
                <a:ext uri="{FF2B5EF4-FFF2-40B4-BE49-F238E27FC236}">
                  <a16:creationId xmlns:a16="http://schemas.microsoft.com/office/drawing/2014/main" xmlns="" id="{711EAB60-574A-4F2E-B9C9-EF2D172603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4471" t="70103" r="32150" b="5375"/>
            <a:stretch>
              <a:fillRect/>
            </a:stretch>
          </p:blipFill>
          <p:spPr>
            <a:xfrm>
              <a:off x="7897" y="5395"/>
              <a:ext cx="1447" cy="1574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xmlns="" id="{97AD624B-CC47-4A3E-A859-7AD1E38D16A6}"/>
                </a:ext>
              </a:extLst>
            </p:cNvPr>
            <p:cNvCxnSpPr>
              <a:endCxn id="25" idx="0"/>
            </p:cNvCxnSpPr>
            <p:nvPr/>
          </p:nvCxnSpPr>
          <p:spPr>
            <a:xfrm flipH="1">
              <a:off x="3879" y="4402"/>
              <a:ext cx="2222" cy="1164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xmlns="" id="{1BE6F68D-F815-40A7-A326-D23AF1009F2D}"/>
              </a:ext>
            </a:extLst>
          </p:cNvPr>
          <p:cNvCxnSpPr>
            <a:cxnSpLocks/>
          </p:cNvCxnSpPr>
          <p:nvPr/>
        </p:nvCxnSpPr>
        <p:spPr>
          <a:xfrm>
            <a:off x="2361776" y="4136244"/>
            <a:ext cx="2641600" cy="91440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xmlns="" id="{B5AEBA67-FC5A-465F-9320-BAAC9678B300}"/>
              </a:ext>
            </a:extLst>
          </p:cNvPr>
          <p:cNvCxnSpPr>
            <a:cxnSpLocks/>
          </p:cNvCxnSpPr>
          <p:nvPr/>
        </p:nvCxnSpPr>
        <p:spPr>
          <a:xfrm>
            <a:off x="3774016" y="4055812"/>
            <a:ext cx="3159760" cy="893233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xmlns="" id="{A21EBF8C-922D-4E35-BD36-46391F82AF6E}"/>
              </a:ext>
            </a:extLst>
          </p:cNvPr>
          <p:cNvCxnSpPr>
            <a:cxnSpLocks/>
          </p:cNvCxnSpPr>
          <p:nvPr/>
        </p:nvCxnSpPr>
        <p:spPr>
          <a:xfrm flipH="1">
            <a:off x="5104976" y="3756938"/>
            <a:ext cx="1354667" cy="1293707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xmlns="" id="{3C74BFCD-B2A4-449D-8AFC-97E6AC67D11C}"/>
              </a:ext>
            </a:extLst>
          </p:cNvPr>
          <p:cNvCxnSpPr>
            <a:cxnSpLocks/>
          </p:cNvCxnSpPr>
          <p:nvPr/>
        </p:nvCxnSpPr>
        <p:spPr>
          <a:xfrm>
            <a:off x="8142817" y="3826364"/>
            <a:ext cx="923713" cy="132588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xmlns="" id="{33CDFE6C-D072-49C2-818A-330D263B6304}"/>
              </a:ext>
            </a:extLst>
          </p:cNvPr>
          <p:cNvCxnSpPr>
            <a:cxnSpLocks/>
          </p:cNvCxnSpPr>
          <p:nvPr/>
        </p:nvCxnSpPr>
        <p:spPr>
          <a:xfrm flipV="1">
            <a:off x="7120889" y="4136245"/>
            <a:ext cx="3266440" cy="833967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3601245B-AE63-4802-B16A-BA78295BE7B5}"/>
              </a:ext>
            </a:extLst>
          </p:cNvPr>
          <p:cNvSpPr txBox="1"/>
          <p:nvPr/>
        </p:nvSpPr>
        <p:spPr>
          <a:xfrm>
            <a:off x="5770456" y="1794184"/>
            <a:ext cx="3467616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（</a:t>
            </a:r>
            <a:r>
              <a:rPr lang="zh-CN" altLang="en-US" sz="3200"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教材</a:t>
            </a:r>
            <a:r>
              <a:rPr lang="en-US" altLang="zh-CN" sz="3200"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P37 </a:t>
            </a:r>
            <a:r>
              <a:rPr lang="zh-CN" altLang="en-US" sz="3200"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第</a:t>
            </a:r>
            <a:r>
              <a:rPr lang="en-US" altLang="zh-CN" sz="3200"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1</a:t>
            </a:r>
            <a:r>
              <a:rPr lang="zh-CN" altLang="en-US" sz="3200"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题</a:t>
            </a:r>
            <a:r>
              <a:rPr lang="zh-CN" altLang="en-US" sz="2400"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）</a:t>
            </a:r>
            <a:endParaRPr lang="zh-CN" altLang="en-US" sz="240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1934941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AF0D6311-6D57-4477-A3BF-59A0C689D7FE}"/>
              </a:ext>
            </a:extLst>
          </p:cNvPr>
          <p:cNvCxnSpPr>
            <a:cxnSpLocks/>
          </p:cNvCxnSpPr>
          <p:nvPr/>
        </p:nvCxnSpPr>
        <p:spPr>
          <a:xfrm>
            <a:off x="0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B4B6A51-373B-43E0-8416-25A2A07CAF3D}"/>
              </a:ext>
            </a:extLst>
          </p:cNvPr>
          <p:cNvCxnSpPr>
            <a:cxnSpLocks/>
          </p:cNvCxnSpPr>
          <p:nvPr/>
        </p:nvCxnSpPr>
        <p:spPr>
          <a:xfrm>
            <a:off x="7354529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4D20B70-7871-401F-B1AD-DB4F7FF24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96" y="776748"/>
            <a:ext cx="12162504" cy="6081252"/>
          </a:xfrm>
          <a:prstGeom prst="rect">
            <a:avLst/>
          </a:prstGeom>
        </p:spPr>
      </p:pic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F7523BCF-FAB4-4EF4-ACBE-115BD750CAC0}"/>
              </a:ext>
            </a:extLst>
          </p:cNvPr>
          <p:cNvSpPr/>
          <p:nvPr/>
        </p:nvSpPr>
        <p:spPr>
          <a:xfrm>
            <a:off x="873083" y="1568415"/>
            <a:ext cx="10445834" cy="4866750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2108CF3-0C2F-44E2-88E6-4BAE858EEAB2}"/>
              </a:ext>
            </a:extLst>
          </p:cNvPr>
          <p:cNvGrpSpPr/>
          <p:nvPr/>
        </p:nvGrpSpPr>
        <p:grpSpPr>
          <a:xfrm>
            <a:off x="4692275" y="361249"/>
            <a:ext cx="2836945" cy="830997"/>
            <a:chOff x="4019550" y="2659559"/>
            <a:chExt cx="3530455" cy="830997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4D68E911-E9F2-41DD-B317-549DFA4DE8C2}"/>
                </a:ext>
              </a:extLst>
            </p:cNvPr>
            <p:cNvSpPr/>
            <p:nvPr/>
          </p:nvSpPr>
          <p:spPr>
            <a:xfrm>
              <a:off x="4019550" y="2659559"/>
              <a:ext cx="3530455" cy="769441"/>
            </a:xfrm>
            <a:prstGeom prst="roundRect">
              <a:avLst>
                <a:gd name="adj" fmla="val 30379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6AB36F96-9BF3-4E3E-ADED-717411F7F425}"/>
                </a:ext>
              </a:extLst>
            </p:cNvPr>
            <p:cNvSpPr/>
            <p:nvPr/>
          </p:nvSpPr>
          <p:spPr>
            <a:xfrm>
              <a:off x="4103862" y="2659559"/>
              <a:ext cx="34461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教学过程</a:t>
              </a:r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47E0921A-CD58-44EB-91BD-FBB793B55A57}"/>
              </a:ext>
            </a:extLst>
          </p:cNvPr>
          <p:cNvSpPr txBox="1"/>
          <p:nvPr/>
        </p:nvSpPr>
        <p:spPr>
          <a:xfrm>
            <a:off x="2043624" y="1808592"/>
            <a:ext cx="3467616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（</a:t>
            </a:r>
            <a:r>
              <a:rPr lang="zh-CN" altLang="en-US" sz="3200"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教材</a:t>
            </a:r>
            <a:r>
              <a:rPr lang="en-US" altLang="zh-CN" sz="3200"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P37 </a:t>
            </a:r>
            <a:r>
              <a:rPr lang="zh-CN" altLang="en-US" sz="3200"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第</a:t>
            </a:r>
            <a:r>
              <a:rPr lang="en-US" altLang="zh-CN" sz="3200"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2</a:t>
            </a:r>
            <a:r>
              <a:rPr lang="zh-CN" altLang="en-US" sz="3200"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题</a:t>
            </a:r>
            <a:r>
              <a:rPr lang="zh-CN" altLang="en-US" sz="2400"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）</a:t>
            </a:r>
            <a:endParaRPr lang="zh-CN" altLang="en-US" sz="240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9D4FF622-6BB6-4E72-A5F9-2D633223D232}"/>
              </a:ext>
            </a:extLst>
          </p:cNvPr>
          <p:cNvGrpSpPr/>
          <p:nvPr/>
        </p:nvGrpSpPr>
        <p:grpSpPr>
          <a:xfrm>
            <a:off x="1159934" y="2802594"/>
            <a:ext cx="5203613" cy="2783840"/>
            <a:chOff x="1450" y="2851"/>
            <a:chExt cx="6146" cy="3288"/>
          </a:xfrm>
        </p:grpSpPr>
        <p:sp>
          <p:nvSpPr>
            <p:cNvPr id="39" name="圆柱形 33">
              <a:extLst>
                <a:ext uri="{FF2B5EF4-FFF2-40B4-BE49-F238E27FC236}">
                  <a16:creationId xmlns:a16="http://schemas.microsoft.com/office/drawing/2014/main" xmlns="" id="{B9F9B7C3-4B45-4E83-A95A-C7DE2D7BDDE2}"/>
                </a:ext>
              </a:extLst>
            </p:cNvPr>
            <p:cNvSpPr/>
            <p:nvPr/>
          </p:nvSpPr>
          <p:spPr>
            <a:xfrm>
              <a:off x="6189" y="5183"/>
              <a:ext cx="432" cy="680"/>
            </a:xfrm>
            <a:prstGeom prst="can">
              <a:avLst/>
            </a:prstGeom>
            <a:gradFill>
              <a:gsLst>
                <a:gs pos="0">
                  <a:srgbClr val="E4BFA0"/>
                </a:gs>
                <a:gs pos="100000">
                  <a:srgbClr val="FCFCF7"/>
                </a:gs>
              </a:gsLst>
              <a:lin ang="0" scaled="0"/>
            </a:gradFill>
            <a:ln w="0">
              <a:solidFill>
                <a:srgbClr val="E0D2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40" name="圆柱形 31">
              <a:extLst>
                <a:ext uri="{FF2B5EF4-FFF2-40B4-BE49-F238E27FC236}">
                  <a16:creationId xmlns:a16="http://schemas.microsoft.com/office/drawing/2014/main" xmlns="" id="{FFED5ECF-B3C7-4384-9139-C4FC4397BFC5}"/>
                </a:ext>
              </a:extLst>
            </p:cNvPr>
            <p:cNvSpPr/>
            <p:nvPr/>
          </p:nvSpPr>
          <p:spPr>
            <a:xfrm>
              <a:off x="6739" y="5459"/>
              <a:ext cx="432" cy="680"/>
            </a:xfrm>
            <a:prstGeom prst="can">
              <a:avLst/>
            </a:prstGeom>
            <a:gradFill>
              <a:gsLst>
                <a:gs pos="0">
                  <a:srgbClr val="E4BFA0"/>
                </a:gs>
                <a:gs pos="100000">
                  <a:srgbClr val="FCFCF7"/>
                </a:gs>
              </a:gsLst>
              <a:lin ang="0" scaled="0"/>
            </a:gradFill>
            <a:ln w="0">
              <a:solidFill>
                <a:srgbClr val="E0D2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41" name="立方体 40">
              <a:extLst>
                <a:ext uri="{FF2B5EF4-FFF2-40B4-BE49-F238E27FC236}">
                  <a16:creationId xmlns:a16="http://schemas.microsoft.com/office/drawing/2014/main" xmlns="" id="{8DA94AF0-6CBB-4828-B6E9-293008E0A4F6}"/>
                </a:ext>
              </a:extLst>
            </p:cNvPr>
            <p:cNvSpPr/>
            <p:nvPr/>
          </p:nvSpPr>
          <p:spPr>
            <a:xfrm flipH="1">
              <a:off x="1450" y="5487"/>
              <a:ext cx="2174" cy="652"/>
            </a:xfrm>
            <a:prstGeom prst="cube">
              <a:avLst>
                <a:gd name="adj" fmla="val 58895"/>
              </a:avLst>
            </a:prstGeom>
            <a:solidFill>
              <a:srgbClr val="F7EADB"/>
            </a:solidFill>
            <a:ln w="0">
              <a:solidFill>
                <a:srgbClr val="E0D2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42" name="立方体 41">
              <a:extLst>
                <a:ext uri="{FF2B5EF4-FFF2-40B4-BE49-F238E27FC236}">
                  <a16:creationId xmlns:a16="http://schemas.microsoft.com/office/drawing/2014/main" xmlns="" id="{0FB576D6-0168-4C57-BF52-8BF0758F1125}"/>
                </a:ext>
              </a:extLst>
            </p:cNvPr>
            <p:cNvSpPr/>
            <p:nvPr/>
          </p:nvSpPr>
          <p:spPr>
            <a:xfrm flipH="1">
              <a:off x="2340" y="5211"/>
              <a:ext cx="2174" cy="652"/>
            </a:xfrm>
            <a:prstGeom prst="cube">
              <a:avLst>
                <a:gd name="adj" fmla="val 58895"/>
              </a:avLst>
            </a:prstGeom>
            <a:solidFill>
              <a:srgbClr val="F7EADB"/>
            </a:solidFill>
            <a:ln w="0">
              <a:solidFill>
                <a:srgbClr val="E0D2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43" name="立方体 42">
              <a:extLst>
                <a:ext uri="{FF2B5EF4-FFF2-40B4-BE49-F238E27FC236}">
                  <a16:creationId xmlns:a16="http://schemas.microsoft.com/office/drawing/2014/main" xmlns="" id="{DE82A85C-2D9A-4680-9CC3-29E8BEC1E643}"/>
                </a:ext>
              </a:extLst>
            </p:cNvPr>
            <p:cNvSpPr/>
            <p:nvPr/>
          </p:nvSpPr>
          <p:spPr>
            <a:xfrm flipH="1">
              <a:off x="2264" y="4954"/>
              <a:ext cx="5332" cy="652"/>
            </a:xfrm>
            <a:prstGeom prst="cube">
              <a:avLst>
                <a:gd name="adj" fmla="val 58895"/>
              </a:avLst>
            </a:prstGeom>
            <a:solidFill>
              <a:srgbClr val="F7EADB"/>
            </a:solidFill>
            <a:ln w="0">
              <a:solidFill>
                <a:srgbClr val="E0D2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44" name="圆柱形 27">
              <a:extLst>
                <a:ext uri="{FF2B5EF4-FFF2-40B4-BE49-F238E27FC236}">
                  <a16:creationId xmlns:a16="http://schemas.microsoft.com/office/drawing/2014/main" xmlns="" id="{72316179-05E9-4711-9069-5B55B821EEA0}"/>
                </a:ext>
              </a:extLst>
            </p:cNvPr>
            <p:cNvSpPr/>
            <p:nvPr/>
          </p:nvSpPr>
          <p:spPr>
            <a:xfrm>
              <a:off x="2976" y="3891"/>
              <a:ext cx="1140" cy="1320"/>
            </a:xfrm>
            <a:prstGeom prst="can">
              <a:avLst/>
            </a:prstGeom>
            <a:gradFill>
              <a:gsLst>
                <a:gs pos="0">
                  <a:srgbClr val="E4BFA0"/>
                </a:gs>
                <a:gs pos="100000">
                  <a:srgbClr val="FCFCF7"/>
                </a:gs>
              </a:gsLst>
              <a:lin ang="0" scaled="0"/>
            </a:gradFill>
            <a:ln w="0">
              <a:solidFill>
                <a:srgbClr val="E0D2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45" name="立方体 44">
              <a:extLst>
                <a:ext uri="{FF2B5EF4-FFF2-40B4-BE49-F238E27FC236}">
                  <a16:creationId xmlns:a16="http://schemas.microsoft.com/office/drawing/2014/main" xmlns="" id="{D0EF21BE-E753-4B52-BDEA-2D6A1F703F0F}"/>
                </a:ext>
              </a:extLst>
            </p:cNvPr>
            <p:cNvSpPr/>
            <p:nvPr/>
          </p:nvSpPr>
          <p:spPr>
            <a:xfrm flipH="1">
              <a:off x="2351" y="3628"/>
              <a:ext cx="2394" cy="652"/>
            </a:xfrm>
            <a:prstGeom prst="cube">
              <a:avLst>
                <a:gd name="adj" fmla="val 58895"/>
              </a:avLst>
            </a:prstGeom>
            <a:solidFill>
              <a:srgbClr val="F7EADB"/>
            </a:solidFill>
            <a:ln w="0">
              <a:solidFill>
                <a:srgbClr val="E0D2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sp>
          <p:nvSpPr>
            <p:cNvPr id="46" name="立方体 45">
              <a:extLst>
                <a:ext uri="{FF2B5EF4-FFF2-40B4-BE49-F238E27FC236}">
                  <a16:creationId xmlns:a16="http://schemas.microsoft.com/office/drawing/2014/main" xmlns="" id="{0F6E7FCB-1F5A-443E-8E0D-DDB852BC28E2}"/>
                </a:ext>
              </a:extLst>
            </p:cNvPr>
            <p:cNvSpPr/>
            <p:nvPr/>
          </p:nvSpPr>
          <p:spPr>
            <a:xfrm flipH="1">
              <a:off x="3206" y="2851"/>
              <a:ext cx="1064" cy="1040"/>
            </a:xfrm>
            <a:prstGeom prst="cube">
              <a:avLst/>
            </a:prstGeom>
            <a:solidFill>
              <a:srgbClr val="F7EDE1"/>
            </a:solidFill>
            <a:ln w="0">
              <a:solidFill>
                <a:srgbClr val="E0D2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  <p:pic>
          <p:nvPicPr>
            <p:cNvPr id="47" name="Picture 3" descr="E:\罗梦\人一数上\图片\71.png">
              <a:extLst>
                <a:ext uri="{FF2B5EF4-FFF2-40B4-BE49-F238E27FC236}">
                  <a16:creationId xmlns:a16="http://schemas.microsoft.com/office/drawing/2014/main" xmlns="" id="{4695BAB3-3058-4BD3-A0F0-B4AC9FE40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5136" t="73764" r="50097" b="4378"/>
            <a:stretch>
              <a:fillRect/>
            </a:stretch>
          </p:blipFill>
          <p:spPr>
            <a:xfrm>
              <a:off x="2562" y="3126"/>
              <a:ext cx="701" cy="64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8" name="Picture 3" descr="E:\罗梦\人一数上\图片\71.png">
              <a:extLst>
                <a:ext uri="{FF2B5EF4-FFF2-40B4-BE49-F238E27FC236}">
                  <a16:creationId xmlns:a16="http://schemas.microsoft.com/office/drawing/2014/main" xmlns="" id="{9E26D07E-736F-47E5-B738-26A0A87C0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5136" t="73764" r="50097" b="4378"/>
            <a:stretch>
              <a:fillRect/>
            </a:stretch>
          </p:blipFill>
          <p:spPr>
            <a:xfrm>
              <a:off x="2791" y="3338"/>
              <a:ext cx="701" cy="64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9" name="圆柱形 30">
              <a:extLst>
                <a:ext uri="{FF2B5EF4-FFF2-40B4-BE49-F238E27FC236}">
                  <a16:creationId xmlns:a16="http://schemas.microsoft.com/office/drawing/2014/main" xmlns="" id="{F8D18405-313E-4ADC-86EB-FA04BCA78F37}"/>
                </a:ext>
              </a:extLst>
            </p:cNvPr>
            <p:cNvSpPr/>
            <p:nvPr/>
          </p:nvSpPr>
          <p:spPr>
            <a:xfrm>
              <a:off x="6160" y="3627"/>
              <a:ext cx="1031" cy="1584"/>
            </a:xfrm>
            <a:prstGeom prst="can">
              <a:avLst>
                <a:gd name="adj" fmla="val 27546"/>
              </a:avLst>
            </a:prstGeom>
            <a:gradFill>
              <a:gsLst>
                <a:gs pos="0">
                  <a:srgbClr val="E4BFA0"/>
                </a:gs>
                <a:gs pos="100000">
                  <a:srgbClr val="FCFCF7"/>
                </a:gs>
              </a:gsLst>
              <a:lin ang="0" scaled="0"/>
            </a:gradFill>
            <a:ln w="0">
              <a:solidFill>
                <a:srgbClr val="E0D2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字魂59号-创粗黑" panose="00000500000000000000" pitchFamily="2" charset="-122"/>
                <a:ea typeface="字魂59号-创粗黑" panose="00000500000000000000" pitchFamily="2" charset="-122"/>
              </a:endParaRPr>
            </a:p>
          </p:txBody>
        </p:sp>
      </p:grpSp>
      <p:sp>
        <p:nvSpPr>
          <p:cNvPr id="50" name="立方体 49">
            <a:extLst>
              <a:ext uri="{FF2B5EF4-FFF2-40B4-BE49-F238E27FC236}">
                <a16:creationId xmlns:a16="http://schemas.microsoft.com/office/drawing/2014/main" xmlns="" id="{3AC73F72-AF41-445C-9508-56ECB751C7A5}"/>
              </a:ext>
            </a:extLst>
          </p:cNvPr>
          <p:cNvSpPr/>
          <p:nvPr/>
        </p:nvSpPr>
        <p:spPr>
          <a:xfrm>
            <a:off x="6981008" y="2248271"/>
            <a:ext cx="1331807" cy="520700"/>
          </a:xfrm>
          <a:prstGeom prst="cube">
            <a:avLst>
              <a:gd name="adj" fmla="val 53067"/>
            </a:avLst>
          </a:prstGeom>
          <a:solidFill>
            <a:srgbClr val="F7EADB"/>
          </a:solidFill>
          <a:ln w="0">
            <a:solidFill>
              <a:srgbClr val="E0D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51" name="立方体 50">
            <a:extLst>
              <a:ext uri="{FF2B5EF4-FFF2-40B4-BE49-F238E27FC236}">
                <a16:creationId xmlns:a16="http://schemas.microsoft.com/office/drawing/2014/main" xmlns="" id="{CAC7173E-7B66-4F19-88A5-BA9487508794}"/>
              </a:ext>
            </a:extLst>
          </p:cNvPr>
          <p:cNvSpPr/>
          <p:nvPr/>
        </p:nvSpPr>
        <p:spPr>
          <a:xfrm>
            <a:off x="7119861" y="2964550"/>
            <a:ext cx="900853" cy="880533"/>
          </a:xfrm>
          <a:prstGeom prst="cube">
            <a:avLst/>
          </a:prstGeom>
          <a:solidFill>
            <a:srgbClr val="F7EDE1"/>
          </a:solidFill>
          <a:ln w="0">
            <a:solidFill>
              <a:srgbClr val="E0D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pic>
        <p:nvPicPr>
          <p:cNvPr id="52" name="Picture 3" descr="E:\罗梦\人一数上\图片\71.png">
            <a:extLst>
              <a:ext uri="{FF2B5EF4-FFF2-40B4-BE49-F238E27FC236}">
                <a16:creationId xmlns:a16="http://schemas.microsoft.com/office/drawing/2014/main" xmlns="" id="{A14C98AF-A4AE-40F6-AC65-6E8395425C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136" t="73764" r="50097" b="4378"/>
          <a:stretch>
            <a:fillRect/>
          </a:stretch>
        </p:blipFill>
        <p:spPr>
          <a:xfrm>
            <a:off x="7186748" y="4040664"/>
            <a:ext cx="920327" cy="809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3" name="圆柱形 38">
            <a:extLst>
              <a:ext uri="{FF2B5EF4-FFF2-40B4-BE49-F238E27FC236}">
                <a16:creationId xmlns:a16="http://schemas.microsoft.com/office/drawing/2014/main" xmlns="" id="{51D6D512-317D-4139-83D1-B036B123B0F9}"/>
              </a:ext>
            </a:extLst>
          </p:cNvPr>
          <p:cNvSpPr/>
          <p:nvPr/>
        </p:nvSpPr>
        <p:spPr>
          <a:xfrm>
            <a:off x="7312901" y="5045658"/>
            <a:ext cx="514773" cy="1025313"/>
          </a:xfrm>
          <a:prstGeom prst="can">
            <a:avLst>
              <a:gd name="adj" fmla="val 31250"/>
            </a:avLst>
          </a:prstGeom>
          <a:solidFill>
            <a:srgbClr val="F7EDE1"/>
          </a:solidFill>
          <a:ln w="0">
            <a:solidFill>
              <a:srgbClr val="E0D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xmlns="" id="{D9FAA46B-E32E-4B08-9693-8568F06DC611}"/>
              </a:ext>
            </a:extLst>
          </p:cNvPr>
          <p:cNvSpPr txBox="1"/>
          <p:nvPr/>
        </p:nvSpPr>
        <p:spPr>
          <a:xfrm>
            <a:off x="8487227" y="2161064"/>
            <a:ext cx="3000587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733" b="1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（        ）个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xmlns="" id="{C94E780E-AD7F-4D6E-AF4D-A060E39EC650}"/>
              </a:ext>
            </a:extLst>
          </p:cNvPr>
          <p:cNvSpPr txBox="1"/>
          <p:nvPr/>
        </p:nvSpPr>
        <p:spPr>
          <a:xfrm>
            <a:off x="8487227" y="5170964"/>
            <a:ext cx="3000587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733" b="1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（        ）个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xmlns="" id="{8CCDA8B0-BFC9-44CB-A79A-BEC1B49439F7}"/>
              </a:ext>
            </a:extLst>
          </p:cNvPr>
          <p:cNvSpPr txBox="1"/>
          <p:nvPr/>
        </p:nvSpPr>
        <p:spPr>
          <a:xfrm>
            <a:off x="8487227" y="4097391"/>
            <a:ext cx="3000587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733" b="1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（        ）个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xmlns="" id="{227561E2-3429-4067-8E6C-177B7986BC38}"/>
              </a:ext>
            </a:extLst>
          </p:cNvPr>
          <p:cNvSpPr txBox="1"/>
          <p:nvPr/>
        </p:nvSpPr>
        <p:spPr>
          <a:xfrm>
            <a:off x="8487227" y="3056837"/>
            <a:ext cx="3000587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733" b="1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（        ）个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xmlns="" id="{31D71F4C-88C6-47C1-894F-1829661C76CC}"/>
              </a:ext>
            </a:extLst>
          </p:cNvPr>
          <p:cNvSpPr txBox="1"/>
          <p:nvPr/>
        </p:nvSpPr>
        <p:spPr>
          <a:xfrm>
            <a:off x="9262774" y="2119577"/>
            <a:ext cx="749300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267" b="1">
                <a:solidFill>
                  <a:srgbClr val="FF000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4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xmlns="" id="{3212F917-C054-4001-AEC7-CEB969012FFD}"/>
              </a:ext>
            </a:extLst>
          </p:cNvPr>
          <p:cNvSpPr txBox="1"/>
          <p:nvPr/>
        </p:nvSpPr>
        <p:spPr>
          <a:xfrm>
            <a:off x="9262774" y="3015774"/>
            <a:ext cx="749300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267" b="1">
                <a:solidFill>
                  <a:srgbClr val="FF000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1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xmlns="" id="{7C0664B4-F011-456A-BF32-4457CCF904DB}"/>
              </a:ext>
            </a:extLst>
          </p:cNvPr>
          <p:cNvSpPr txBox="1"/>
          <p:nvPr/>
        </p:nvSpPr>
        <p:spPr>
          <a:xfrm>
            <a:off x="9262774" y="4056327"/>
            <a:ext cx="749300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267" b="1">
                <a:solidFill>
                  <a:srgbClr val="FF000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2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xmlns="" id="{658714CE-8EDB-4447-816C-7F215FA7146F}"/>
              </a:ext>
            </a:extLst>
          </p:cNvPr>
          <p:cNvSpPr txBox="1"/>
          <p:nvPr/>
        </p:nvSpPr>
        <p:spPr>
          <a:xfrm>
            <a:off x="9262774" y="5169270"/>
            <a:ext cx="749300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267" b="1">
                <a:solidFill>
                  <a:srgbClr val="FF000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xmlns="" val="2445198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/>
      <p:bldP spid="6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AF0D6311-6D57-4477-A3BF-59A0C689D7FE}"/>
              </a:ext>
            </a:extLst>
          </p:cNvPr>
          <p:cNvCxnSpPr>
            <a:cxnSpLocks/>
          </p:cNvCxnSpPr>
          <p:nvPr/>
        </p:nvCxnSpPr>
        <p:spPr>
          <a:xfrm>
            <a:off x="0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B4B6A51-373B-43E0-8416-25A2A07CAF3D}"/>
              </a:ext>
            </a:extLst>
          </p:cNvPr>
          <p:cNvCxnSpPr>
            <a:cxnSpLocks/>
          </p:cNvCxnSpPr>
          <p:nvPr/>
        </p:nvCxnSpPr>
        <p:spPr>
          <a:xfrm>
            <a:off x="7354529" y="737418"/>
            <a:ext cx="4837471" cy="0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4D20B70-7871-401F-B1AD-DB4F7FF24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96" y="776748"/>
            <a:ext cx="12162504" cy="6081252"/>
          </a:xfrm>
          <a:prstGeom prst="rect">
            <a:avLst/>
          </a:prstGeom>
        </p:spPr>
      </p:pic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F7523BCF-FAB4-4EF4-ACBE-115BD750CAC0}"/>
              </a:ext>
            </a:extLst>
          </p:cNvPr>
          <p:cNvSpPr/>
          <p:nvPr/>
        </p:nvSpPr>
        <p:spPr>
          <a:xfrm>
            <a:off x="873083" y="1568415"/>
            <a:ext cx="10445834" cy="4866750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2108CF3-0C2F-44E2-88E6-4BAE858EEAB2}"/>
              </a:ext>
            </a:extLst>
          </p:cNvPr>
          <p:cNvGrpSpPr/>
          <p:nvPr/>
        </p:nvGrpSpPr>
        <p:grpSpPr>
          <a:xfrm>
            <a:off x="4692275" y="361249"/>
            <a:ext cx="2836945" cy="830997"/>
            <a:chOff x="4019550" y="2659559"/>
            <a:chExt cx="3530455" cy="830997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4D68E911-E9F2-41DD-B317-549DFA4DE8C2}"/>
                </a:ext>
              </a:extLst>
            </p:cNvPr>
            <p:cNvSpPr/>
            <p:nvPr/>
          </p:nvSpPr>
          <p:spPr>
            <a:xfrm>
              <a:off x="4019550" y="2659559"/>
              <a:ext cx="3530455" cy="769441"/>
            </a:xfrm>
            <a:prstGeom prst="roundRect">
              <a:avLst>
                <a:gd name="adj" fmla="val 30379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6AB36F96-9BF3-4E3E-ADED-717411F7F425}"/>
                </a:ext>
              </a:extLst>
            </p:cNvPr>
            <p:cNvSpPr/>
            <p:nvPr/>
          </p:nvSpPr>
          <p:spPr>
            <a:xfrm>
              <a:off x="4103862" y="2659559"/>
              <a:ext cx="34461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教学过程</a:t>
              </a:r>
            </a:p>
          </p:txBody>
        </p:sp>
      </p:grpSp>
      <p:pic>
        <p:nvPicPr>
          <p:cNvPr id="34" name="Picture 2" descr="E:\罗梦\人一数上\图片\1.png">
            <a:extLst>
              <a:ext uri="{FF2B5EF4-FFF2-40B4-BE49-F238E27FC236}">
                <a16:creationId xmlns:a16="http://schemas.microsoft.com/office/drawing/2014/main" xmlns="" id="{67C1B49B-FC96-46B6-8345-89B4BF320C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5526" y="2378875"/>
            <a:ext cx="8850669" cy="399410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6F89C57B-63A2-4121-9052-9BF8B96A9DC7}"/>
              </a:ext>
            </a:extLst>
          </p:cNvPr>
          <p:cNvSpPr txBox="1"/>
          <p:nvPr/>
        </p:nvSpPr>
        <p:spPr>
          <a:xfrm>
            <a:off x="5122433" y="1859560"/>
            <a:ext cx="3393276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（</a:t>
            </a:r>
            <a:r>
              <a:rPr lang="zh-CN" altLang="en-US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教材</a:t>
            </a:r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P37 </a:t>
            </a:r>
            <a:r>
              <a:rPr lang="zh-CN" altLang="en-US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第</a:t>
            </a:r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3</a:t>
            </a:r>
            <a:r>
              <a:rPr lang="zh-CN" altLang="en-US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题</a:t>
            </a: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）</a:t>
            </a:r>
            <a:endParaRPr lang="zh-CN" altLang="en-US" sz="2400" dirty="0"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36" name="Text Box 5">
            <a:extLst>
              <a:ext uri="{FF2B5EF4-FFF2-40B4-BE49-F238E27FC236}">
                <a16:creationId xmlns:a16="http://schemas.microsoft.com/office/drawing/2014/main" xmlns="" id="{EDE62731-3763-4817-8376-7D69222C1B14}"/>
              </a:ext>
            </a:extLst>
          </p:cNvPr>
          <p:cNvSpPr txBox="1"/>
          <p:nvPr/>
        </p:nvSpPr>
        <p:spPr>
          <a:xfrm>
            <a:off x="1784454" y="1859560"/>
            <a:ext cx="3928047" cy="7489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4267" b="1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3.</a:t>
            </a:r>
            <a:r>
              <a:rPr lang="zh-CN" altLang="en-US" sz="4267" b="1" dirty="0"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我说你猜。</a:t>
            </a:r>
          </a:p>
        </p:txBody>
      </p:sp>
      <p:pic>
        <p:nvPicPr>
          <p:cNvPr id="62" name="Picture 2" descr="E:\罗梦\人一数上\图片\1.png">
            <a:extLst>
              <a:ext uri="{FF2B5EF4-FFF2-40B4-BE49-F238E27FC236}">
                <a16:creationId xmlns:a16="http://schemas.microsoft.com/office/drawing/2014/main" xmlns="" id="{6EE690D8-C8A4-4754-948A-9DC25050829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5370" t="68013" r="58974" b="13913"/>
          <a:stretch>
            <a:fillRect/>
          </a:stretch>
        </p:blipFill>
        <p:spPr>
          <a:xfrm>
            <a:off x="8752782" y="2608548"/>
            <a:ext cx="1066949" cy="588422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xmlns="" val="1923855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2000">
        <p:checker/>
      </p:transition>
    </mc:Choice>
    <mc:Fallback>
      <p:transition spd="slow" advClick="0" advTm="2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4D20B70-7871-401F-B1AD-DB4F7FF24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96" y="776748"/>
            <a:ext cx="12162504" cy="6081252"/>
          </a:xfrm>
          <a:prstGeom prst="rect">
            <a:avLst/>
          </a:prstGeom>
        </p:spPr>
      </p:pic>
      <p:sp>
        <p:nvSpPr>
          <p:cNvPr id="18" name="椭圆 17">
            <a:extLst>
              <a:ext uri="{FF2B5EF4-FFF2-40B4-BE49-F238E27FC236}">
                <a16:creationId xmlns:a16="http://schemas.microsoft.com/office/drawing/2014/main" xmlns="" id="{0FCAD89A-546A-4B08-9E27-855A9C4F4835}"/>
              </a:ext>
            </a:extLst>
          </p:cNvPr>
          <p:cNvSpPr/>
          <p:nvPr/>
        </p:nvSpPr>
        <p:spPr>
          <a:xfrm>
            <a:off x="3729859" y="667402"/>
            <a:ext cx="4732282" cy="47322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FE9385F7-3893-444F-9BD0-27261FF9AC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47" t="14623" r="9011" b="13978"/>
          <a:stretch/>
        </p:blipFill>
        <p:spPr>
          <a:xfrm>
            <a:off x="2576051" y="127820"/>
            <a:ext cx="7039898" cy="602383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CCFD019C-3D07-485A-AF9C-0F8D556752D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1" t="19420" r="487" b="17203"/>
          <a:stretch/>
        </p:blipFill>
        <p:spPr>
          <a:xfrm>
            <a:off x="-40196" y="2934119"/>
            <a:ext cx="6039059" cy="3923881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18B77E58-D1A8-45E6-BBAC-C2D93676C7BE}"/>
              </a:ext>
            </a:extLst>
          </p:cNvPr>
          <p:cNvSpPr/>
          <p:nvPr/>
        </p:nvSpPr>
        <p:spPr>
          <a:xfrm>
            <a:off x="4288616" y="2676593"/>
            <a:ext cx="3698773" cy="12913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B47E74DE-B5F2-471B-81AE-CACEDD5E1CE4}"/>
              </a:ext>
            </a:extLst>
          </p:cNvPr>
          <p:cNvGrpSpPr/>
          <p:nvPr/>
        </p:nvGrpSpPr>
        <p:grpSpPr>
          <a:xfrm>
            <a:off x="4549708" y="2074987"/>
            <a:ext cx="3092584" cy="830997"/>
            <a:chOff x="4019550" y="2659559"/>
            <a:chExt cx="3530455" cy="830997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xmlns="" id="{1CABD80C-D80C-4996-870D-F3C6B920CA84}"/>
                </a:ext>
              </a:extLst>
            </p:cNvPr>
            <p:cNvSpPr/>
            <p:nvPr/>
          </p:nvSpPr>
          <p:spPr>
            <a:xfrm>
              <a:off x="4019550" y="2659559"/>
              <a:ext cx="3530455" cy="769441"/>
            </a:xfrm>
            <a:prstGeom prst="roundRect">
              <a:avLst>
                <a:gd name="adj" fmla="val 30379"/>
              </a:avLst>
            </a:prstGeom>
            <a:solidFill>
              <a:schemeClr val="bg1"/>
            </a:solidFill>
            <a:ln w="412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BAC67847-8E3C-4C0F-A15E-276FC38ED8D2}"/>
                </a:ext>
              </a:extLst>
            </p:cNvPr>
            <p:cNvSpPr/>
            <p:nvPr/>
          </p:nvSpPr>
          <p:spPr>
            <a:xfrm>
              <a:off x="4103862" y="2659559"/>
              <a:ext cx="34461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rgbClr val="0070C0"/>
                  </a:solidFill>
                  <a:latin typeface="字魂60号-梦想手札体" panose="00000500000000000000" pitchFamily="2" charset="-122"/>
                  <a:ea typeface="字魂60号-梦想手札体" panose="00000500000000000000" pitchFamily="2" charset="-122"/>
                </a:rPr>
                <a:t>下课休息</a:t>
              </a: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E1E0FBD2-A805-4BED-9AB0-1BB1FF665A55}"/>
              </a:ext>
            </a:extLst>
          </p:cNvPr>
          <p:cNvSpPr txBox="1"/>
          <p:nvPr/>
        </p:nvSpPr>
        <p:spPr>
          <a:xfrm>
            <a:off x="2741599" y="3155079"/>
            <a:ext cx="6639560" cy="547842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200" b="1" dirty="0">
                <a:solidFill>
                  <a:srgbClr val="0070C0"/>
                </a:solidFill>
                <a:latin typeface="字魂60号-梦想手札体" panose="00000500000000000000" pitchFamily="2" charset="-122"/>
                <a:ea typeface="字魂60号-梦想手札体" panose="00000500000000000000" pitchFamily="2" charset="-122"/>
                <a:sym typeface="+mn-ea"/>
              </a:rPr>
              <a:t>小学数学一年级课件</a:t>
            </a:r>
            <a:endParaRPr lang="zh-CN" altLang="en-US" sz="3200" b="1" dirty="0">
              <a:solidFill>
                <a:srgbClr val="0070C0"/>
              </a:solidFill>
              <a:latin typeface="字魂60号-梦想手札体" panose="00000500000000000000" pitchFamily="2" charset="-122"/>
              <a:ea typeface="字魂60号-梦想手札体" panose="00000500000000000000" pitchFamily="2" charset="-122"/>
              <a:cs typeface="Noto Sans S Chinese Black" panose="020B0A00000000000000" charset="-122"/>
              <a:sym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B3E3F548-18BB-4EE1-8EBC-EF1AE70017FD}"/>
              </a:ext>
            </a:extLst>
          </p:cNvPr>
          <p:cNvSpPr txBox="1"/>
          <p:nvPr/>
        </p:nvSpPr>
        <p:spPr>
          <a:xfrm>
            <a:off x="4549709" y="3734125"/>
            <a:ext cx="2830884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dist"/>
            <a:r>
              <a:rPr lang="zh-CN" sz="2000" b="1" dirty="0">
                <a:solidFill>
                  <a:srgbClr val="0070C0"/>
                </a:solidFill>
                <a:latin typeface="字魂60号-梦想手札体" panose="00000500000000000000" pitchFamily="2" charset="-122"/>
                <a:ea typeface="字魂60号-梦想手札体" panose="00000500000000000000" pitchFamily="2" charset="-122"/>
                <a:cs typeface="字魂36号-正文宋楷" panose="02000000000000000000" charset="-122"/>
              </a:rPr>
              <a:t>指导老师</a:t>
            </a:r>
            <a:r>
              <a:rPr lang="zh-CN" sz="2000" b="1" dirty="0" smtClean="0">
                <a:solidFill>
                  <a:srgbClr val="0070C0"/>
                </a:solidFill>
                <a:latin typeface="字魂60号-梦想手札体" panose="00000500000000000000" pitchFamily="2" charset="-122"/>
                <a:ea typeface="字魂60号-梦想手札体" panose="00000500000000000000" pitchFamily="2" charset="-122"/>
                <a:cs typeface="字魂36号-正文宋楷" panose="02000000000000000000" charset="-122"/>
              </a:rPr>
              <a:t>：</a:t>
            </a:r>
            <a:r>
              <a:rPr lang="en-US" altLang="zh-CN" sz="2000" b="1" dirty="0" smtClean="0">
                <a:solidFill>
                  <a:srgbClr val="0070C0"/>
                </a:solidFill>
                <a:latin typeface="字魂60号-梦想手札体" panose="00000500000000000000" pitchFamily="2" charset="-122"/>
                <a:ea typeface="字魂60号-梦想手札体" panose="00000500000000000000" pitchFamily="2" charset="-122"/>
                <a:cs typeface="字魂36号-正文宋楷" panose="02000000000000000000" charset="-122"/>
              </a:rPr>
              <a:t>PPT</a:t>
            </a:r>
            <a:r>
              <a:rPr lang="zh-CN" altLang="en-US" sz="2000" b="1" dirty="0" smtClean="0">
                <a:solidFill>
                  <a:srgbClr val="0070C0"/>
                </a:solidFill>
                <a:latin typeface="字魂60号-梦想手札体" panose="00000500000000000000" pitchFamily="2" charset="-122"/>
                <a:ea typeface="字魂60号-梦想手札体" panose="00000500000000000000" pitchFamily="2" charset="-122"/>
                <a:cs typeface="字魂36号-正文宋楷" panose="02000000000000000000" charset="-122"/>
              </a:rPr>
              <a:t>老师</a:t>
            </a:r>
            <a:r>
              <a:rPr lang="zh-CN" sz="2000" b="1" dirty="0" smtClean="0">
                <a:solidFill>
                  <a:srgbClr val="0070C0"/>
                </a:solidFill>
                <a:latin typeface="字魂60号-梦想手札体" panose="00000500000000000000" pitchFamily="2" charset="-122"/>
                <a:ea typeface="字魂60号-梦想手札体" panose="00000500000000000000" pitchFamily="2" charset="-122"/>
                <a:cs typeface="字魂36号-正文宋楷" panose="02000000000000000000" charset="-122"/>
              </a:rPr>
              <a:t>    </a:t>
            </a:r>
            <a:endParaRPr lang="zh-CN" sz="2000" b="1" dirty="0">
              <a:solidFill>
                <a:srgbClr val="0070C0"/>
              </a:solidFill>
              <a:latin typeface="字魂60号-梦想手札体" panose="00000500000000000000" pitchFamily="2" charset="-122"/>
              <a:ea typeface="字魂60号-梦想手札体" panose="00000500000000000000" pitchFamily="2" charset="-122"/>
              <a:cs typeface="字魂36号-正文宋楷" panose="0200000000000000000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1821668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/>
      <p:bldP spid="9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7170910"/>
  <p:tag name="MH_LIBRARY" val="GRAPHIC"/>
  <p:tag name="MH_ORDER" val="文本框 3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7170910"/>
  <p:tag name="MH_LIBRARY" val="GRAPHIC"/>
  <p:tag name="MH_ORDER" val="文本框 3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7170910"/>
  <p:tag name="MH_LIBRARY" val="GRAPHIC"/>
  <p:tag name="MH_ORDER" val="文本框 3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7170910"/>
  <p:tag name="MH_LIBRARY" val="GRAPHIC"/>
  <p:tag name="MH_ORDER" val="文本框 3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7170910"/>
  <p:tag name="MH_LIBRARY" val="GRAPHIC"/>
  <p:tag name="MH_ORDER" val="文本框 3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7170910"/>
  <p:tag name="MH_LIBRARY" val="GRAPHIC"/>
  <p:tag name="MH_ORDER" val="文本框 3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7170910"/>
  <p:tag name="MH_LIBRARY" val="GRAPHIC"/>
  <p:tag name="MH_ORDER" val="文本框 3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7170910"/>
  <p:tag name="MH_LIBRARY" val="GRAPHIC"/>
  <p:tag name="MH_ORDER" val="文本框 35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865</TotalTime>
  <Words>450</Words>
  <Application>Microsoft Office PowerPoint</Application>
  <PresentationFormat>自定义</PresentationFormat>
  <Paragraphs>108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Arial</vt:lpstr>
      <vt:lpstr>宋体</vt:lpstr>
      <vt:lpstr>等线</vt:lpstr>
      <vt:lpstr>字魂60号-梦想手札体</vt:lpstr>
      <vt:lpstr>Noto Sans S Chinese Black</vt:lpstr>
      <vt:lpstr>字魂36号-正文宋楷</vt:lpstr>
      <vt:lpstr>字魂59号-创粗黑</vt:lpstr>
      <vt:lpstr>等线 Light</vt:lpstr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3</cp:revision>
  <dcterms:created xsi:type="dcterms:W3CDTF">2019-05-29T01:48:13Z</dcterms:created>
  <dcterms:modified xsi:type="dcterms:W3CDTF">2020-09-17T03:14:44Z</dcterms:modified>
</cp:coreProperties>
</file>