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9.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4" r:id="rId3"/>
    <p:sldMasterId id="2147483686" r:id="rId4"/>
    <p:sldMasterId id="2147483698" r:id="rId5"/>
    <p:sldMasterId id="2147483722" r:id="rId6"/>
    <p:sldMasterId id="2147483746" r:id="rId7"/>
    <p:sldMasterId id="2147483758" r:id="rId8"/>
    <p:sldMasterId id="2147483785" r:id="rId9"/>
    <p:sldMasterId id="2147483809" r:id="rId10"/>
  </p:sldMasterIdLst>
  <p:notesMasterIdLst>
    <p:notesMasterId r:id="rId62"/>
  </p:notesMasterIdLst>
  <p:sldIdLst>
    <p:sldId id="344" r:id="rId11"/>
    <p:sldId id="345" r:id="rId12"/>
    <p:sldId id="346" r:id="rId13"/>
    <p:sldId id="347" r:id="rId14"/>
    <p:sldId id="348" r:id="rId15"/>
    <p:sldId id="349" r:id="rId16"/>
    <p:sldId id="350" r:id="rId17"/>
    <p:sldId id="351" r:id="rId18"/>
    <p:sldId id="352" r:id="rId19"/>
    <p:sldId id="353" r:id="rId20"/>
    <p:sldId id="354" r:id="rId21"/>
    <p:sldId id="355" r:id="rId22"/>
    <p:sldId id="356" r:id="rId23"/>
    <p:sldId id="357" r:id="rId24"/>
    <p:sldId id="358" r:id="rId25"/>
    <p:sldId id="359" r:id="rId26"/>
    <p:sldId id="360" r:id="rId27"/>
    <p:sldId id="361" r:id="rId28"/>
    <p:sldId id="362" r:id="rId29"/>
    <p:sldId id="363" r:id="rId30"/>
    <p:sldId id="364" r:id="rId31"/>
    <p:sldId id="365" r:id="rId32"/>
    <p:sldId id="366" r:id="rId33"/>
    <p:sldId id="367" r:id="rId34"/>
    <p:sldId id="275" r:id="rId35"/>
    <p:sldId id="276" r:id="rId36"/>
    <p:sldId id="277" r:id="rId37"/>
    <p:sldId id="278" r:id="rId38"/>
    <p:sldId id="279" r:id="rId39"/>
    <p:sldId id="280" r:id="rId40"/>
    <p:sldId id="281" r:id="rId41"/>
    <p:sldId id="282" r:id="rId42"/>
    <p:sldId id="368" r:id="rId43"/>
    <p:sldId id="305" r:id="rId44"/>
    <p:sldId id="285" r:id="rId45"/>
    <p:sldId id="286" r:id="rId46"/>
    <p:sldId id="306" r:id="rId47"/>
    <p:sldId id="311" r:id="rId48"/>
    <p:sldId id="312" r:id="rId49"/>
    <p:sldId id="307" r:id="rId50"/>
    <p:sldId id="290" r:id="rId51"/>
    <p:sldId id="319" r:id="rId52"/>
    <p:sldId id="320" r:id="rId53"/>
    <p:sldId id="308" r:id="rId54"/>
    <p:sldId id="300" r:id="rId55"/>
    <p:sldId id="321" r:id="rId56"/>
    <p:sldId id="309" r:id="rId57"/>
    <p:sldId id="295" r:id="rId58"/>
    <p:sldId id="310" r:id="rId59"/>
    <p:sldId id="323" r:id="rId60"/>
    <p:sldId id="298" r:id="rId61"/>
  </p:sldIdLst>
  <p:sldSz cx="12192000" cy="6858000"/>
  <p:notesSz cx="6858000" cy="9144000"/>
  <p:custDataLst>
    <p:tags r:id="rId6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49" userDrawn="1">
          <p15:clr>
            <a:srgbClr val="A4A3A4"/>
          </p15:clr>
        </p15:guide>
        <p15:guide id="2" pos="3840" userDrawn="1">
          <p15:clr>
            <a:srgbClr val="A4A3A4"/>
          </p15:clr>
        </p15:guide>
        <p15:guide id="3" orient="horz" pos="143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21A3D0"/>
    <a:srgbClr val="D90A00"/>
    <a:srgbClr val="FF3399"/>
    <a:srgbClr val="FF9900"/>
    <a:srgbClr val="008000"/>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BDBED569-4797-4DF1-A0F4-6AAB3CD982D8}" styleName="浅色样式 3 - 强调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30" autoAdjust="0"/>
    <p:restoredTop sz="90262" autoAdjust="0"/>
  </p:normalViewPr>
  <p:slideViewPr>
    <p:cSldViewPr>
      <p:cViewPr varScale="1">
        <p:scale>
          <a:sx n="83" d="100"/>
          <a:sy n="83" d="100"/>
        </p:scale>
        <p:origin x="594" y="102"/>
      </p:cViewPr>
      <p:guideLst>
        <p:guide orient="horz" pos="3249"/>
        <p:guide pos="3840"/>
        <p:guide orient="horz" pos="1434"/>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tags" Target="tags/tag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tableStyles" Target="tableStyles.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934209-17FE-41EC-81A4-3B05BD2F1E90}" type="datetimeFigureOut">
              <a:rPr lang="zh-CN" altLang="en-US" smtClean="0"/>
              <a:t>2019/1/5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411F4A-9A5F-47D7-958A-DA038709421C}" type="slidenum">
              <a:rPr lang="zh-CN" altLang="en-US" smtClean="0"/>
              <a:t>‹#›</a:t>
            </a:fld>
            <a:endParaRPr lang="zh-CN" altLang="en-US"/>
          </a:p>
        </p:txBody>
      </p:sp>
    </p:spTree>
    <p:extLst>
      <p:ext uri="{BB962C8B-B14F-4D97-AF65-F5344CB8AC3E}">
        <p14:creationId xmlns:p14="http://schemas.microsoft.com/office/powerpoint/2010/main" val="4164713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1</a:t>
            </a:fld>
            <a:endParaRPr lang="zh-CN" altLang="en-US"/>
          </a:p>
        </p:txBody>
      </p:sp>
    </p:spTree>
    <p:extLst>
      <p:ext uri="{BB962C8B-B14F-4D97-AF65-F5344CB8AC3E}">
        <p14:creationId xmlns:p14="http://schemas.microsoft.com/office/powerpoint/2010/main" val="1830345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29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zh-CN" dirty="0" smtClean="0"/>
          </a:p>
        </p:txBody>
      </p:sp>
      <p:sp>
        <p:nvSpPr>
          <p:cNvPr id="4" name="灯片编号占位符 3"/>
          <p:cNvSpPr>
            <a:spLocks noGrp="1"/>
          </p:cNvSpPr>
          <p:nvPr>
            <p:ph type="sldNum" sz="quarter" idx="5"/>
          </p:nvPr>
        </p:nvSpPr>
        <p:spPr/>
        <p:txBody>
          <a:bodyPr/>
          <a:lstStyle/>
          <a:p>
            <a:pPr>
              <a:defRPr/>
            </a:pPr>
            <a:fld id="{57D88072-FA08-4E25-910B-DB4AE0A5D752}" type="slidenum">
              <a:rPr lang="zh-CN" altLang="en-US">
                <a:solidFill>
                  <a:prstClr val="black"/>
                </a:solidFill>
              </a:rPr>
              <a:pPr>
                <a:defRPr/>
              </a:pPr>
              <a:t>2</a:t>
            </a:fld>
            <a:endParaRPr lang="zh-CN" altLang="en-US">
              <a:solidFill>
                <a:prstClr val="black"/>
              </a:solidFill>
            </a:endParaRPr>
          </a:p>
        </p:txBody>
      </p:sp>
    </p:spTree>
    <p:extLst>
      <p:ext uri="{BB962C8B-B14F-4D97-AF65-F5344CB8AC3E}">
        <p14:creationId xmlns:p14="http://schemas.microsoft.com/office/powerpoint/2010/main" val="567751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CF3B411-5DCB-4178-93D0-740D5AF61E14}" type="slidenum">
              <a:rPr lang="zh-CN" altLang="en-US" smtClean="0">
                <a:solidFill>
                  <a:prstClr val="black"/>
                </a:solidFill>
              </a:rPr>
              <a:pPr/>
              <a:t>3</a:t>
            </a:fld>
            <a:endParaRPr lang="zh-CN" altLang="en-US">
              <a:solidFill>
                <a:prstClr val="black"/>
              </a:solidFill>
            </a:endParaRPr>
          </a:p>
        </p:txBody>
      </p:sp>
    </p:spTree>
    <p:extLst>
      <p:ext uri="{BB962C8B-B14F-4D97-AF65-F5344CB8AC3E}">
        <p14:creationId xmlns:p14="http://schemas.microsoft.com/office/powerpoint/2010/main" val="1088815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4</a:t>
            </a:fld>
            <a:endParaRPr lang="zh-CN" altLang="en-US"/>
          </a:p>
        </p:txBody>
      </p:sp>
    </p:spTree>
    <p:extLst>
      <p:ext uri="{BB962C8B-B14F-4D97-AF65-F5344CB8AC3E}">
        <p14:creationId xmlns:p14="http://schemas.microsoft.com/office/powerpoint/2010/main" val="3165413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5</a:t>
            </a:fld>
            <a:endParaRPr lang="zh-CN" altLang="en-US"/>
          </a:p>
        </p:txBody>
      </p:sp>
    </p:spTree>
    <p:extLst>
      <p:ext uri="{BB962C8B-B14F-4D97-AF65-F5344CB8AC3E}">
        <p14:creationId xmlns:p14="http://schemas.microsoft.com/office/powerpoint/2010/main" val="2380731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6</a:t>
            </a:fld>
            <a:endParaRPr lang="zh-CN" altLang="en-US"/>
          </a:p>
        </p:txBody>
      </p:sp>
    </p:spTree>
    <p:extLst>
      <p:ext uri="{BB962C8B-B14F-4D97-AF65-F5344CB8AC3E}">
        <p14:creationId xmlns:p14="http://schemas.microsoft.com/office/powerpoint/2010/main" val="2827432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7</a:t>
            </a:fld>
            <a:endParaRPr lang="zh-CN" altLang="en-US"/>
          </a:p>
        </p:txBody>
      </p:sp>
    </p:spTree>
    <p:extLst>
      <p:ext uri="{BB962C8B-B14F-4D97-AF65-F5344CB8AC3E}">
        <p14:creationId xmlns:p14="http://schemas.microsoft.com/office/powerpoint/2010/main" val="1135984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8</a:t>
            </a:fld>
            <a:endParaRPr lang="zh-CN" altLang="en-US"/>
          </a:p>
        </p:txBody>
      </p:sp>
    </p:spTree>
    <p:extLst>
      <p:ext uri="{BB962C8B-B14F-4D97-AF65-F5344CB8AC3E}">
        <p14:creationId xmlns:p14="http://schemas.microsoft.com/office/powerpoint/2010/main" val="23685377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2411F4A-9A5F-47D7-958A-DA038709421C}"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16314646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10</a:t>
            </a:fld>
            <a:endParaRPr lang="zh-CN" altLang="en-US"/>
          </a:p>
        </p:txBody>
      </p:sp>
    </p:spTree>
    <p:extLst>
      <p:ext uri="{BB962C8B-B14F-4D97-AF65-F5344CB8AC3E}">
        <p14:creationId xmlns:p14="http://schemas.microsoft.com/office/powerpoint/2010/main" val="1795919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11</a:t>
            </a:fld>
            <a:endParaRPr lang="zh-CN" altLang="en-US"/>
          </a:p>
        </p:txBody>
      </p:sp>
    </p:spTree>
    <p:extLst>
      <p:ext uri="{BB962C8B-B14F-4D97-AF65-F5344CB8AC3E}">
        <p14:creationId xmlns:p14="http://schemas.microsoft.com/office/powerpoint/2010/main" val="19484001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12</a:t>
            </a:fld>
            <a:endParaRPr lang="zh-CN" altLang="en-US"/>
          </a:p>
        </p:txBody>
      </p:sp>
    </p:spTree>
    <p:extLst>
      <p:ext uri="{BB962C8B-B14F-4D97-AF65-F5344CB8AC3E}">
        <p14:creationId xmlns:p14="http://schemas.microsoft.com/office/powerpoint/2010/main" val="419476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13</a:t>
            </a:fld>
            <a:endParaRPr lang="zh-CN" altLang="en-US"/>
          </a:p>
        </p:txBody>
      </p:sp>
    </p:spTree>
    <p:extLst>
      <p:ext uri="{BB962C8B-B14F-4D97-AF65-F5344CB8AC3E}">
        <p14:creationId xmlns:p14="http://schemas.microsoft.com/office/powerpoint/2010/main" val="10423462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14</a:t>
            </a:fld>
            <a:endParaRPr lang="zh-CN" altLang="en-US"/>
          </a:p>
        </p:txBody>
      </p:sp>
    </p:spTree>
    <p:extLst>
      <p:ext uri="{BB962C8B-B14F-4D97-AF65-F5344CB8AC3E}">
        <p14:creationId xmlns:p14="http://schemas.microsoft.com/office/powerpoint/2010/main" val="28037889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15</a:t>
            </a:fld>
            <a:endParaRPr lang="zh-CN" altLang="en-US"/>
          </a:p>
        </p:txBody>
      </p:sp>
    </p:spTree>
    <p:extLst>
      <p:ext uri="{BB962C8B-B14F-4D97-AF65-F5344CB8AC3E}">
        <p14:creationId xmlns:p14="http://schemas.microsoft.com/office/powerpoint/2010/main" val="8498391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16</a:t>
            </a:fld>
            <a:endParaRPr lang="zh-CN" altLang="en-US"/>
          </a:p>
        </p:txBody>
      </p:sp>
    </p:spTree>
    <p:extLst>
      <p:ext uri="{BB962C8B-B14F-4D97-AF65-F5344CB8AC3E}">
        <p14:creationId xmlns:p14="http://schemas.microsoft.com/office/powerpoint/2010/main" val="1864480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17</a:t>
            </a:fld>
            <a:endParaRPr lang="zh-CN" altLang="en-US"/>
          </a:p>
        </p:txBody>
      </p:sp>
    </p:spTree>
    <p:extLst>
      <p:ext uri="{BB962C8B-B14F-4D97-AF65-F5344CB8AC3E}">
        <p14:creationId xmlns:p14="http://schemas.microsoft.com/office/powerpoint/2010/main" val="2082538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18</a:t>
            </a:fld>
            <a:endParaRPr lang="zh-CN" altLang="en-US"/>
          </a:p>
        </p:txBody>
      </p:sp>
    </p:spTree>
    <p:extLst>
      <p:ext uri="{BB962C8B-B14F-4D97-AF65-F5344CB8AC3E}">
        <p14:creationId xmlns:p14="http://schemas.microsoft.com/office/powerpoint/2010/main" val="25136969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19</a:t>
            </a:fld>
            <a:endParaRPr lang="zh-CN" altLang="en-US"/>
          </a:p>
        </p:txBody>
      </p:sp>
    </p:spTree>
    <p:extLst>
      <p:ext uri="{BB962C8B-B14F-4D97-AF65-F5344CB8AC3E}">
        <p14:creationId xmlns:p14="http://schemas.microsoft.com/office/powerpoint/2010/main" val="36864637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20</a:t>
            </a:fld>
            <a:endParaRPr lang="zh-CN" altLang="en-US"/>
          </a:p>
        </p:txBody>
      </p:sp>
    </p:spTree>
    <p:extLst>
      <p:ext uri="{BB962C8B-B14F-4D97-AF65-F5344CB8AC3E}">
        <p14:creationId xmlns:p14="http://schemas.microsoft.com/office/powerpoint/2010/main" val="38056766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21</a:t>
            </a:fld>
            <a:endParaRPr lang="zh-CN" altLang="en-US"/>
          </a:p>
        </p:txBody>
      </p:sp>
    </p:spTree>
    <p:extLst>
      <p:ext uri="{BB962C8B-B14F-4D97-AF65-F5344CB8AC3E}">
        <p14:creationId xmlns:p14="http://schemas.microsoft.com/office/powerpoint/2010/main" val="10313573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22</a:t>
            </a:fld>
            <a:endParaRPr lang="zh-CN" altLang="en-US"/>
          </a:p>
        </p:txBody>
      </p:sp>
    </p:spTree>
    <p:extLst>
      <p:ext uri="{BB962C8B-B14F-4D97-AF65-F5344CB8AC3E}">
        <p14:creationId xmlns:p14="http://schemas.microsoft.com/office/powerpoint/2010/main" val="25531072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2411F4A-9A5F-47D7-958A-DA038709421C}"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15898342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24</a:t>
            </a:fld>
            <a:endParaRPr lang="zh-CN" altLang="en-US"/>
          </a:p>
        </p:txBody>
      </p:sp>
    </p:spTree>
    <p:extLst>
      <p:ext uri="{BB962C8B-B14F-4D97-AF65-F5344CB8AC3E}">
        <p14:creationId xmlns:p14="http://schemas.microsoft.com/office/powerpoint/2010/main" val="41768884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25</a:t>
            </a:fld>
            <a:endParaRPr lang="zh-CN" altLang="en-US"/>
          </a:p>
        </p:txBody>
      </p:sp>
    </p:spTree>
    <p:extLst>
      <p:ext uri="{BB962C8B-B14F-4D97-AF65-F5344CB8AC3E}">
        <p14:creationId xmlns:p14="http://schemas.microsoft.com/office/powerpoint/2010/main" val="42937996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2411F4A-9A5F-47D7-958A-DA038709421C}" type="slidenum">
              <a:rPr lang="zh-CN" altLang="en-US" smtClean="0"/>
              <a:t>26</a:t>
            </a:fld>
            <a:endParaRPr lang="zh-CN" altLang="en-US"/>
          </a:p>
        </p:txBody>
      </p:sp>
    </p:spTree>
    <p:extLst>
      <p:ext uri="{BB962C8B-B14F-4D97-AF65-F5344CB8AC3E}">
        <p14:creationId xmlns:p14="http://schemas.microsoft.com/office/powerpoint/2010/main" val="24298999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27</a:t>
            </a:fld>
            <a:endParaRPr lang="zh-CN" altLang="en-US"/>
          </a:p>
        </p:txBody>
      </p:sp>
    </p:spTree>
    <p:extLst>
      <p:ext uri="{BB962C8B-B14F-4D97-AF65-F5344CB8AC3E}">
        <p14:creationId xmlns:p14="http://schemas.microsoft.com/office/powerpoint/2010/main" val="27806398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28</a:t>
            </a:fld>
            <a:endParaRPr lang="zh-CN" altLang="en-US"/>
          </a:p>
        </p:txBody>
      </p:sp>
    </p:spTree>
    <p:extLst>
      <p:ext uri="{BB962C8B-B14F-4D97-AF65-F5344CB8AC3E}">
        <p14:creationId xmlns:p14="http://schemas.microsoft.com/office/powerpoint/2010/main" val="39066424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29</a:t>
            </a:fld>
            <a:endParaRPr lang="zh-CN" altLang="en-US"/>
          </a:p>
        </p:txBody>
      </p:sp>
    </p:spTree>
    <p:extLst>
      <p:ext uri="{BB962C8B-B14F-4D97-AF65-F5344CB8AC3E}">
        <p14:creationId xmlns:p14="http://schemas.microsoft.com/office/powerpoint/2010/main" val="27087067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30</a:t>
            </a:fld>
            <a:endParaRPr lang="zh-CN" altLang="en-US"/>
          </a:p>
        </p:txBody>
      </p:sp>
    </p:spTree>
    <p:extLst>
      <p:ext uri="{BB962C8B-B14F-4D97-AF65-F5344CB8AC3E}">
        <p14:creationId xmlns:p14="http://schemas.microsoft.com/office/powerpoint/2010/main" val="2134231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31</a:t>
            </a:fld>
            <a:endParaRPr lang="zh-CN" altLang="en-US"/>
          </a:p>
        </p:txBody>
      </p:sp>
    </p:spTree>
    <p:extLst>
      <p:ext uri="{BB962C8B-B14F-4D97-AF65-F5344CB8AC3E}">
        <p14:creationId xmlns:p14="http://schemas.microsoft.com/office/powerpoint/2010/main" val="33019046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32</a:t>
            </a:fld>
            <a:endParaRPr lang="zh-CN" altLang="en-US"/>
          </a:p>
        </p:txBody>
      </p:sp>
    </p:spTree>
    <p:extLst>
      <p:ext uri="{BB962C8B-B14F-4D97-AF65-F5344CB8AC3E}">
        <p14:creationId xmlns:p14="http://schemas.microsoft.com/office/powerpoint/2010/main" val="12095302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33</a:t>
            </a:fld>
            <a:endParaRPr lang="zh-CN" altLang="en-US"/>
          </a:p>
        </p:txBody>
      </p:sp>
    </p:spTree>
    <p:extLst>
      <p:ext uri="{BB962C8B-B14F-4D97-AF65-F5344CB8AC3E}">
        <p14:creationId xmlns:p14="http://schemas.microsoft.com/office/powerpoint/2010/main" val="21647313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2411F4A-9A5F-47D7-958A-DA038709421C}"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val="29374322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35</a:t>
            </a:fld>
            <a:endParaRPr lang="zh-CN" altLang="en-US"/>
          </a:p>
        </p:txBody>
      </p:sp>
    </p:spTree>
    <p:extLst>
      <p:ext uri="{BB962C8B-B14F-4D97-AF65-F5344CB8AC3E}">
        <p14:creationId xmlns:p14="http://schemas.microsoft.com/office/powerpoint/2010/main" val="11965674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2411F4A-9A5F-47D7-958A-DA038709421C}" type="slidenum">
              <a:rPr lang="zh-CN" altLang="en-US" smtClean="0"/>
              <a:t>36</a:t>
            </a:fld>
            <a:endParaRPr lang="zh-CN" altLang="en-US"/>
          </a:p>
        </p:txBody>
      </p:sp>
    </p:spTree>
    <p:extLst>
      <p:ext uri="{BB962C8B-B14F-4D97-AF65-F5344CB8AC3E}">
        <p14:creationId xmlns:p14="http://schemas.microsoft.com/office/powerpoint/2010/main" val="3295122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2411F4A-9A5F-47D7-958A-DA038709421C}" type="slidenum">
              <a:rPr lang="zh-CN" altLang="en-US" smtClean="0">
                <a:solidFill>
                  <a:prstClr val="black"/>
                </a:solidFill>
              </a:rPr>
              <a:pPr/>
              <a:t>37</a:t>
            </a:fld>
            <a:endParaRPr lang="zh-CN" altLang="en-US">
              <a:solidFill>
                <a:prstClr val="black"/>
              </a:solidFill>
            </a:endParaRPr>
          </a:p>
        </p:txBody>
      </p:sp>
    </p:spTree>
    <p:extLst>
      <p:ext uri="{BB962C8B-B14F-4D97-AF65-F5344CB8AC3E}">
        <p14:creationId xmlns:p14="http://schemas.microsoft.com/office/powerpoint/2010/main" val="39054113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2411F4A-9A5F-47D7-958A-DA038709421C}" type="slidenum">
              <a:rPr lang="zh-CN" altLang="en-US" smtClean="0"/>
              <a:t>38</a:t>
            </a:fld>
            <a:endParaRPr lang="zh-CN" altLang="en-US"/>
          </a:p>
        </p:txBody>
      </p:sp>
    </p:spTree>
    <p:extLst>
      <p:ext uri="{BB962C8B-B14F-4D97-AF65-F5344CB8AC3E}">
        <p14:creationId xmlns:p14="http://schemas.microsoft.com/office/powerpoint/2010/main" val="30647149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39</a:t>
            </a:fld>
            <a:endParaRPr lang="zh-CN" altLang="en-US"/>
          </a:p>
        </p:txBody>
      </p:sp>
    </p:spTree>
    <p:extLst>
      <p:ext uri="{BB962C8B-B14F-4D97-AF65-F5344CB8AC3E}">
        <p14:creationId xmlns:p14="http://schemas.microsoft.com/office/powerpoint/2010/main" val="35384111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2411F4A-9A5F-47D7-958A-DA038709421C}" type="slidenum">
              <a:rPr lang="zh-CN" altLang="en-US" smtClean="0">
                <a:solidFill>
                  <a:prstClr val="black"/>
                </a:solidFill>
              </a:rPr>
              <a:pPr/>
              <a:t>40</a:t>
            </a:fld>
            <a:endParaRPr lang="zh-CN" altLang="en-US">
              <a:solidFill>
                <a:prstClr val="black"/>
              </a:solidFill>
            </a:endParaRPr>
          </a:p>
        </p:txBody>
      </p:sp>
    </p:spTree>
    <p:extLst>
      <p:ext uri="{BB962C8B-B14F-4D97-AF65-F5344CB8AC3E}">
        <p14:creationId xmlns:p14="http://schemas.microsoft.com/office/powerpoint/2010/main" val="12907526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41</a:t>
            </a:fld>
            <a:endParaRPr lang="zh-CN" altLang="en-US"/>
          </a:p>
        </p:txBody>
      </p:sp>
    </p:spTree>
    <p:extLst>
      <p:ext uri="{BB962C8B-B14F-4D97-AF65-F5344CB8AC3E}">
        <p14:creationId xmlns:p14="http://schemas.microsoft.com/office/powerpoint/2010/main" val="37257809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42</a:t>
            </a:fld>
            <a:endParaRPr lang="zh-CN" altLang="en-US"/>
          </a:p>
        </p:txBody>
      </p:sp>
    </p:spTree>
    <p:extLst>
      <p:ext uri="{BB962C8B-B14F-4D97-AF65-F5344CB8AC3E}">
        <p14:creationId xmlns:p14="http://schemas.microsoft.com/office/powerpoint/2010/main" val="9533676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43</a:t>
            </a:fld>
            <a:endParaRPr lang="zh-CN" altLang="en-US"/>
          </a:p>
        </p:txBody>
      </p:sp>
    </p:spTree>
    <p:extLst>
      <p:ext uri="{BB962C8B-B14F-4D97-AF65-F5344CB8AC3E}">
        <p14:creationId xmlns:p14="http://schemas.microsoft.com/office/powerpoint/2010/main" val="23198904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2411F4A-9A5F-47D7-958A-DA038709421C}" type="slidenum">
              <a:rPr lang="zh-CN" altLang="en-US" smtClean="0">
                <a:solidFill>
                  <a:prstClr val="black"/>
                </a:solidFill>
              </a:rPr>
              <a:pPr/>
              <a:t>44</a:t>
            </a:fld>
            <a:endParaRPr lang="zh-CN" altLang="en-US">
              <a:solidFill>
                <a:prstClr val="black"/>
              </a:solidFill>
            </a:endParaRPr>
          </a:p>
        </p:txBody>
      </p:sp>
    </p:spTree>
    <p:extLst>
      <p:ext uri="{BB962C8B-B14F-4D97-AF65-F5344CB8AC3E}">
        <p14:creationId xmlns:p14="http://schemas.microsoft.com/office/powerpoint/2010/main" val="33381510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45</a:t>
            </a:fld>
            <a:endParaRPr lang="zh-CN" altLang="en-US"/>
          </a:p>
        </p:txBody>
      </p:sp>
    </p:spTree>
    <p:extLst>
      <p:ext uri="{BB962C8B-B14F-4D97-AF65-F5344CB8AC3E}">
        <p14:creationId xmlns:p14="http://schemas.microsoft.com/office/powerpoint/2010/main" val="4237744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2411F4A-9A5F-47D7-958A-DA038709421C}" type="slidenum">
              <a:rPr lang="zh-CN" altLang="en-US" smtClean="0"/>
              <a:t>46</a:t>
            </a:fld>
            <a:endParaRPr lang="zh-CN" altLang="en-US"/>
          </a:p>
        </p:txBody>
      </p:sp>
    </p:spTree>
    <p:extLst>
      <p:ext uri="{BB962C8B-B14F-4D97-AF65-F5344CB8AC3E}">
        <p14:creationId xmlns:p14="http://schemas.microsoft.com/office/powerpoint/2010/main" val="34230695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2411F4A-9A5F-47D7-958A-DA038709421C}" type="slidenum">
              <a:rPr lang="zh-CN" altLang="en-US" smtClean="0">
                <a:solidFill>
                  <a:prstClr val="black"/>
                </a:solidFill>
              </a:rPr>
              <a:pPr/>
              <a:t>47</a:t>
            </a:fld>
            <a:endParaRPr lang="zh-CN" altLang="en-US">
              <a:solidFill>
                <a:prstClr val="black"/>
              </a:solidFill>
            </a:endParaRPr>
          </a:p>
        </p:txBody>
      </p:sp>
    </p:spTree>
    <p:extLst>
      <p:ext uri="{BB962C8B-B14F-4D97-AF65-F5344CB8AC3E}">
        <p14:creationId xmlns:p14="http://schemas.microsoft.com/office/powerpoint/2010/main" val="1453589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2411F4A-9A5F-47D7-958A-DA038709421C}" type="slidenum">
              <a:rPr lang="zh-CN" altLang="en-US" smtClean="0"/>
              <a:t>48</a:t>
            </a:fld>
            <a:endParaRPr lang="zh-CN" altLang="en-US"/>
          </a:p>
        </p:txBody>
      </p:sp>
    </p:spTree>
    <p:extLst>
      <p:ext uri="{BB962C8B-B14F-4D97-AF65-F5344CB8AC3E}">
        <p14:creationId xmlns:p14="http://schemas.microsoft.com/office/powerpoint/2010/main" val="17782356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2411F4A-9A5F-47D7-958A-DA038709421C}" type="slidenum">
              <a:rPr lang="zh-CN" altLang="en-US" smtClean="0">
                <a:solidFill>
                  <a:prstClr val="black"/>
                </a:solidFill>
              </a:rPr>
              <a:pPr/>
              <a:t>49</a:t>
            </a:fld>
            <a:endParaRPr lang="zh-CN" altLang="en-US">
              <a:solidFill>
                <a:prstClr val="black"/>
              </a:solidFill>
            </a:endParaRPr>
          </a:p>
        </p:txBody>
      </p:sp>
    </p:spTree>
    <p:extLst>
      <p:ext uri="{BB962C8B-B14F-4D97-AF65-F5344CB8AC3E}">
        <p14:creationId xmlns:p14="http://schemas.microsoft.com/office/powerpoint/2010/main" val="10513481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411F4A-9A5F-47D7-958A-DA038709421C}" type="slidenum">
              <a:rPr lang="zh-CN" altLang="en-US" smtClean="0"/>
              <a:t>50</a:t>
            </a:fld>
            <a:endParaRPr lang="zh-CN" altLang="en-US"/>
          </a:p>
        </p:txBody>
      </p:sp>
    </p:spTree>
    <p:extLst>
      <p:ext uri="{BB962C8B-B14F-4D97-AF65-F5344CB8AC3E}">
        <p14:creationId xmlns:p14="http://schemas.microsoft.com/office/powerpoint/2010/main" val="32624380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基于专业公司长期的研究，医院的战略和政策等结合非常紧密，比如：盈利性医院和非盈利性的优势和劣势，税收政策和其他政府的支持这些就必须和战略结合到一起。另外：招商引资和国务院鼓励民营资本进入医疗行业，那么如何争取最优惠的政策包括税收和各项支持？这需要专业的公司提出案例和方案以供当地政府研究并有例可循。专业的公司在行业中有丰富的积累！可以协助对医院的人、财、物的整合，甚至可以协助引进一些共赢的产业公司为创办医院的单位提供融资、租赁、和设备、专家等合作，起到共赢及事半功倍的效果！从而解决靠一个人去把握医院命运的危险性。</a:t>
            </a:r>
          </a:p>
          <a:p>
            <a:r>
              <a:rPr lang="zh-CN" altLang="zh-CN" sz="1200" kern="1200" dirty="0" smtClean="0">
                <a:solidFill>
                  <a:schemeClr val="tx1"/>
                </a:solidFill>
                <a:effectLst/>
                <a:latin typeface="+mn-lt"/>
                <a:ea typeface="+mn-ea"/>
                <a:cs typeface="+mn-cs"/>
              </a:rPr>
              <a:t>这个专业的公司就是梅奥国际，梅奥国际不仅仅只是为医院做战略规划，更注重于医院实际经营结果，我们致力于协助医院的健康成长，我们所服务的医院全部在良好的效益中进一步的大踏步前进。</a:t>
            </a:r>
          </a:p>
          <a:p>
            <a:pPr lvl="0"/>
            <a:r>
              <a:rPr lang="zh-CN" altLang="zh-CN" sz="1200" kern="1200" dirty="0" smtClean="0">
                <a:solidFill>
                  <a:schemeClr val="tx1"/>
                </a:solidFill>
                <a:effectLst/>
                <a:latin typeface="+mn-lt"/>
                <a:ea typeface="+mn-ea"/>
                <a:cs typeface="+mn-cs"/>
              </a:rPr>
              <a:t>潮州某医院，我们从战略到最后开业实施，从一个骨科专业的医院完全转型，使医院迈入一个良好的发展轨道。</a:t>
            </a:r>
          </a:p>
          <a:p>
            <a:pPr lvl="0"/>
            <a:r>
              <a:rPr lang="zh-CN" altLang="zh-CN" sz="1200" kern="1200" dirty="0" smtClean="0">
                <a:solidFill>
                  <a:schemeClr val="tx1"/>
                </a:solidFill>
                <a:effectLst/>
                <a:latin typeface="+mn-lt"/>
                <a:ea typeface="+mn-ea"/>
                <a:cs typeface="+mn-cs"/>
              </a:rPr>
              <a:t>宜昌某医院徘徊在转型之间，我们的战略指明了医院的发展道路并一举打破公立医院转型后亏损</a:t>
            </a:r>
            <a:r>
              <a:rPr lang="en-US" altLang="zh-CN" sz="1200" kern="1200" dirty="0" smtClean="0">
                <a:solidFill>
                  <a:schemeClr val="tx1"/>
                </a:solidFill>
                <a:effectLst/>
                <a:latin typeface="+mn-lt"/>
                <a:ea typeface="+mn-ea"/>
                <a:cs typeface="+mn-cs"/>
              </a:rPr>
              <a:t>2</a:t>
            </a:r>
            <a:r>
              <a:rPr lang="zh-CN" altLang="zh-CN" sz="1200" kern="1200" dirty="0" smtClean="0">
                <a:solidFill>
                  <a:schemeClr val="tx1"/>
                </a:solidFill>
                <a:effectLst/>
                <a:latin typeface="+mn-lt"/>
                <a:ea typeface="+mn-ea"/>
                <a:cs typeface="+mn-cs"/>
              </a:rPr>
              <a:t>年以上的局面，反而业绩和口碑一直在直线上升。</a:t>
            </a:r>
          </a:p>
          <a:p>
            <a:pPr lvl="0"/>
            <a:r>
              <a:rPr lang="zh-CN" altLang="zh-CN" sz="1200" kern="1200" dirty="0" smtClean="0">
                <a:solidFill>
                  <a:schemeClr val="tx1"/>
                </a:solidFill>
                <a:effectLst/>
                <a:latin typeface="+mn-lt"/>
                <a:ea typeface="+mn-ea"/>
                <a:cs typeface="+mn-cs"/>
              </a:rPr>
              <a:t>江西某医院面临转型的困惑，我们协助其与政府的谈判中引用案例并为其争取极其有利的政策和支持，使其转型减少不必要的损失，单这一项估值就达上千万。</a:t>
            </a:r>
          </a:p>
          <a:p>
            <a:r>
              <a:rPr lang="zh-CN" altLang="zh-CN" sz="1200" kern="1200" dirty="0" smtClean="0">
                <a:solidFill>
                  <a:schemeClr val="tx1"/>
                </a:solidFill>
                <a:effectLst/>
                <a:latin typeface="+mn-lt"/>
                <a:ea typeface="+mn-ea"/>
                <a:cs typeface="+mn-cs"/>
              </a:rPr>
              <a:t>这样的案例太多！我们恳切希望能在未来的合作中，我们共同获得收益。</a:t>
            </a:r>
          </a:p>
          <a:p>
            <a:r>
              <a:rPr lang="zh-CN" altLang="zh-CN" sz="1200" b="1" kern="1200" dirty="0" smtClean="0">
                <a:solidFill>
                  <a:schemeClr val="tx1"/>
                </a:solidFill>
                <a:effectLst/>
                <a:latin typeface="+mn-lt"/>
                <a:ea typeface="+mn-ea"/>
                <a:cs typeface="+mn-cs"/>
              </a:rPr>
              <a:t>共赢的时代，没有输家，我们在这个行业更好的是口碑！。</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一项调查反映企业成败根源：</a:t>
            </a:r>
          </a:p>
          <a:p>
            <a:r>
              <a:rPr lang="en-US" altLang="zh-CN" sz="1200" kern="1200" dirty="0" smtClean="0">
                <a:solidFill>
                  <a:schemeClr val="tx1"/>
                </a:solidFill>
                <a:effectLst/>
                <a:latin typeface="+mn-lt"/>
                <a:ea typeface="+mn-ea"/>
                <a:cs typeface="+mn-cs"/>
              </a:rPr>
              <a:t>  1</a:t>
            </a:r>
            <a:r>
              <a:rPr lang="zh-CN" altLang="zh-CN" sz="1200" kern="1200" dirty="0" smtClean="0">
                <a:solidFill>
                  <a:schemeClr val="tx1"/>
                </a:solidFill>
                <a:effectLst/>
                <a:latin typeface="+mn-lt"/>
                <a:ea typeface="+mn-ea"/>
                <a:cs typeface="+mn-cs"/>
              </a:rPr>
              <a:t>、世界上</a:t>
            </a:r>
            <a:r>
              <a:rPr lang="en-US" altLang="zh-CN" sz="1200" kern="1200" dirty="0" smtClean="0">
                <a:solidFill>
                  <a:schemeClr val="tx1"/>
                </a:solidFill>
                <a:effectLst/>
                <a:latin typeface="+mn-lt"/>
                <a:ea typeface="+mn-ea"/>
                <a:cs typeface="+mn-cs"/>
              </a:rPr>
              <a:t>1000</a:t>
            </a:r>
            <a:r>
              <a:rPr lang="zh-CN" altLang="zh-CN" sz="1200" kern="1200" dirty="0" smtClean="0">
                <a:solidFill>
                  <a:schemeClr val="tx1"/>
                </a:solidFill>
                <a:effectLst/>
                <a:latin typeface="+mn-lt"/>
                <a:ea typeface="+mn-ea"/>
                <a:cs typeface="+mn-cs"/>
              </a:rPr>
              <a:t>家倒闭的大企业中，有</a:t>
            </a:r>
            <a:r>
              <a:rPr lang="en-US" altLang="zh-CN" sz="1200" kern="1200" dirty="0" smtClean="0">
                <a:solidFill>
                  <a:schemeClr val="tx1"/>
                </a:solidFill>
                <a:effectLst/>
                <a:latin typeface="+mn-lt"/>
                <a:ea typeface="+mn-ea"/>
                <a:cs typeface="+mn-cs"/>
              </a:rPr>
              <a:t>850</a:t>
            </a:r>
            <a:r>
              <a:rPr lang="zh-CN" altLang="zh-CN" sz="1200" kern="1200" dirty="0" smtClean="0">
                <a:solidFill>
                  <a:schemeClr val="tx1"/>
                </a:solidFill>
                <a:effectLst/>
                <a:latin typeface="+mn-lt"/>
                <a:ea typeface="+mn-ea"/>
                <a:cs typeface="+mn-cs"/>
              </a:rPr>
              <a:t>家系因战略失误造成</a:t>
            </a:r>
          </a:p>
          <a:p>
            <a:r>
              <a:rPr lang="zh-CN" altLang="zh-CN" sz="1200" kern="1200" dirty="0" smtClean="0">
                <a:solidFill>
                  <a:schemeClr val="tx1"/>
                </a:solidFill>
                <a:effectLst/>
                <a:latin typeface="+mn-lt"/>
                <a:ea typeface="+mn-ea"/>
                <a:cs typeface="+mn-cs"/>
              </a:rPr>
              <a:t>（例如</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日本的“八百伴”、美国的安然公司）</a:t>
            </a:r>
          </a:p>
          <a:p>
            <a:pPr lvl="0"/>
            <a:r>
              <a:rPr lang="zh-CN" altLang="zh-CN" sz="1200" kern="1200" dirty="0" smtClean="0">
                <a:solidFill>
                  <a:schemeClr val="tx1"/>
                </a:solidFill>
                <a:effectLst/>
                <a:latin typeface="+mn-lt"/>
                <a:ea typeface="+mn-ea"/>
                <a:cs typeface="+mn-cs"/>
              </a:rPr>
              <a:t>成功的企业家用于战略研究的时间占其全部工作时间的</a:t>
            </a:r>
            <a:r>
              <a:rPr lang="en-US" altLang="zh-CN" sz="1200" kern="1200" dirty="0" smtClean="0">
                <a:solidFill>
                  <a:schemeClr val="tx1"/>
                </a:solidFill>
                <a:effectLst/>
                <a:latin typeface="+mn-lt"/>
                <a:ea typeface="+mn-ea"/>
                <a:cs typeface="+mn-cs"/>
              </a:rPr>
              <a:t>40%</a:t>
            </a:r>
            <a:r>
              <a:rPr lang="zh-CN" altLang="zh-CN" sz="1200" kern="1200" dirty="0" smtClean="0">
                <a:solidFill>
                  <a:schemeClr val="tx1"/>
                </a:solidFill>
                <a:effectLst/>
                <a:latin typeface="+mn-lt"/>
                <a:ea typeface="+mn-ea"/>
                <a:cs typeface="+mn-cs"/>
              </a:rPr>
              <a:t>以上。</a:t>
            </a:r>
          </a:p>
          <a:p>
            <a:r>
              <a:rPr lang="zh-CN" altLang="zh-CN" sz="1200" kern="1200" dirty="0" smtClean="0">
                <a:solidFill>
                  <a:schemeClr val="tx1"/>
                </a:solidFill>
                <a:effectLst/>
                <a:latin typeface="+mn-lt"/>
                <a:ea typeface="+mn-ea"/>
                <a:cs typeface="+mn-cs"/>
              </a:rPr>
              <a:t>战略是个军事概念，是指全局性的赢得并结束战争而进行的谋略与筹划。企业战略是企业为了全局性获得最大市场利益、维持企业永续经营和不断发展壮大而对未来的企业资源配置和市场业务所做的定位、取舍等规划与谋略。</a:t>
            </a:r>
          </a:p>
          <a:p>
            <a:r>
              <a:rPr lang="en-US" altLang="zh-CN" sz="1200" kern="1200" dirty="0" smtClean="0">
                <a:solidFill>
                  <a:schemeClr val="tx1"/>
                </a:solidFill>
                <a:effectLst/>
                <a:latin typeface="+mn-lt"/>
                <a:ea typeface="+mn-ea"/>
                <a:cs typeface="+mn-cs"/>
              </a:rPr>
              <a:t> </a:t>
            </a:r>
            <a:endParaRPr lang="zh-CN" altLang="zh-CN" sz="1200" kern="1200" dirty="0" smtClean="0">
              <a:solidFill>
                <a:schemeClr val="tx1"/>
              </a:solidFill>
              <a:effectLst/>
              <a:latin typeface="+mn-lt"/>
              <a:ea typeface="+mn-ea"/>
              <a:cs typeface="+mn-cs"/>
            </a:endParaRPr>
          </a:p>
          <a:p>
            <a:r>
              <a:rPr lang="zh-CN" altLang="zh-CN" sz="1200" b="1" kern="1200" dirty="0" smtClean="0">
                <a:solidFill>
                  <a:schemeClr val="tx1"/>
                </a:solidFill>
                <a:effectLst/>
                <a:latin typeface="+mn-lt"/>
                <a:ea typeface="+mn-ea"/>
                <a:cs typeface="+mn-cs"/>
              </a:rPr>
              <a:t>梅奥为全国</a:t>
            </a:r>
            <a:r>
              <a:rPr lang="en-US" altLang="zh-CN" sz="1200" b="1" kern="1200" dirty="0" smtClean="0">
                <a:solidFill>
                  <a:schemeClr val="tx1"/>
                </a:solidFill>
                <a:effectLst/>
                <a:latin typeface="+mn-lt"/>
                <a:ea typeface="+mn-ea"/>
                <a:cs typeface="+mn-cs"/>
              </a:rPr>
              <a:t>40</a:t>
            </a:r>
            <a:r>
              <a:rPr lang="zh-CN" altLang="zh-CN" sz="1200" b="1" kern="1200" dirty="0" smtClean="0">
                <a:solidFill>
                  <a:schemeClr val="tx1"/>
                </a:solidFill>
                <a:effectLst/>
                <a:latin typeface="+mn-lt"/>
                <a:ea typeface="+mn-ea"/>
                <a:cs typeface="+mn-cs"/>
              </a:rPr>
              <a:t>多家医院和医疗集团公司进行过战略规划，梅奥只专注与医院、医疗相关产业的规划！</a:t>
            </a:r>
            <a:endParaRPr lang="zh-CN" altLang="zh-CN" sz="1200" kern="1200" dirty="0" smtClean="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A2411F4A-9A5F-47D7-958A-DA038709421C}" type="slidenum">
              <a:rPr lang="zh-CN" altLang="en-US" smtClean="0"/>
              <a:t>51</a:t>
            </a:fld>
            <a:endParaRPr lang="zh-CN" altLang="en-US"/>
          </a:p>
        </p:txBody>
      </p:sp>
    </p:spTree>
    <p:extLst>
      <p:ext uri="{BB962C8B-B14F-4D97-AF65-F5344CB8AC3E}">
        <p14:creationId xmlns:p14="http://schemas.microsoft.com/office/powerpoint/2010/main" val="3199309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2019/1/5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2019/1/5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2019/1/5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2019/1/5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2019/1/5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2019/1/5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2019/1/5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2019/1/5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2019/1/5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2019/1/5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20210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82631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3"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88555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33580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zh-CN" altLang="en-US" smtClean="0"/>
              <a:t>单击此处编辑母版文本样式</a:t>
            </a:r>
          </a:p>
        </p:txBody>
      </p:sp>
      <p:sp>
        <p:nvSpPr>
          <p:cNvPr id="6" name="内容占位符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06621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393520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870434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49"/>
            <a:ext cx="4011084" cy="1162051"/>
          </a:xfrm>
        </p:spPr>
        <p:txBody>
          <a:bodyPr anchor="b"/>
          <a:lstStyle>
            <a:lvl1pPr algn="l">
              <a:defRPr sz="2667"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659889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7"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zh-CN" altLang="en-US"/>
          </a:p>
        </p:txBody>
      </p:sp>
      <p:sp>
        <p:nvSpPr>
          <p:cNvPr id="4" name="文本占位符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067136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233442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442551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09600" y="274639"/>
            <a:ext cx="10972800" cy="5851525"/>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001607503"/>
      </p:ext>
    </p:extLst>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251207"/>
      </p:ext>
    </p:extLst>
  </p:cSld>
  <p:clrMapOvr>
    <a:masterClrMapping/>
  </p:clrMapOvr>
  <p:transition spd="slow"/>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9A82076-A4D6-4437-BB4F-EE6A80BC26C5}"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0356AFC-E6F7-4B01-B52D-1F8F50729DD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038075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9A82076-A4D6-4437-BB4F-EE6A80BC26C5}"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0356AFC-E6F7-4B01-B52D-1F8F50729DD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40598112"/>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3"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E9A82076-A4D6-4437-BB4F-EE6A80BC26C5}"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0356AFC-E6F7-4B01-B52D-1F8F50729DD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233129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9A82076-A4D6-4437-BB4F-EE6A80BC26C5}"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80356AFC-E6F7-4B01-B52D-1F8F50729DD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76779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zh-CN" altLang="en-US" smtClean="0"/>
              <a:t>单击此处编辑母版文本样式</a:t>
            </a:r>
          </a:p>
        </p:txBody>
      </p:sp>
      <p:sp>
        <p:nvSpPr>
          <p:cNvPr id="6" name="内容占位符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9A82076-A4D6-4437-BB4F-EE6A80BC26C5}"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80356AFC-E6F7-4B01-B52D-1F8F50729DD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680021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9A82076-A4D6-4437-BB4F-EE6A80BC26C5}"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80356AFC-E6F7-4B01-B52D-1F8F50729DD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578063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9A82076-A4D6-4437-BB4F-EE6A80BC26C5}"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80356AFC-E6F7-4B01-B52D-1F8F50729DD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370416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49"/>
            <a:ext cx="4011084" cy="1162051"/>
          </a:xfrm>
        </p:spPr>
        <p:txBody>
          <a:bodyPr anchor="b"/>
          <a:lstStyle>
            <a:lvl1pPr algn="l">
              <a:defRPr sz="2667"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9A82076-A4D6-4437-BB4F-EE6A80BC26C5}"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80356AFC-E6F7-4B01-B52D-1F8F50729DD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548878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7"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zh-CN" altLang="en-US"/>
          </a:p>
        </p:txBody>
      </p:sp>
      <p:sp>
        <p:nvSpPr>
          <p:cNvPr id="4" name="文本占位符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9A82076-A4D6-4437-BB4F-EE6A80BC26C5}"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80356AFC-E6F7-4B01-B52D-1F8F50729DD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847266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9A82076-A4D6-4437-BB4F-EE6A80BC26C5}"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0356AFC-E6F7-4B01-B52D-1F8F50729DD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572198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9A82076-A4D6-4437-BB4F-EE6A80BC26C5}"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0356AFC-E6F7-4B01-B52D-1F8F50729DD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795473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88B30CD-C9FD-456C-9D46-B51BD8DB9BA8}"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BBD231B-272E-4626-A522-290CDDB3D4A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008417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88B30CD-C9FD-456C-9D46-B51BD8DB9BA8}"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BBD231B-272E-4626-A522-290CDDB3D4A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981552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288B30CD-C9FD-456C-9D46-B51BD8DB9BA8}"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BBD231B-272E-4626-A522-290CDDB3D4A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472080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88B30CD-C9FD-456C-9D46-B51BD8DB9BA8}"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BBD231B-272E-4626-A522-290CDDB3D4A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460124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88B30CD-C9FD-456C-9D46-B51BD8DB9BA8}"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1BBD231B-272E-4626-A522-290CDDB3D4A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030452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88B30CD-C9FD-456C-9D46-B51BD8DB9BA8}"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1BBD231B-272E-4626-A522-290CDDB3D4A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573214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88B30CD-C9FD-456C-9D46-B51BD8DB9BA8}"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1BBD231B-272E-4626-A522-290CDDB3D4A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492188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88B30CD-C9FD-456C-9D46-B51BD8DB9BA8}"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BBD231B-272E-4626-A522-290CDDB3D4A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802293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88B30CD-C9FD-456C-9D46-B51BD8DB9BA8}"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BBD231B-272E-4626-A522-290CDDB3D4A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327398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88B30CD-C9FD-456C-9D46-B51BD8DB9BA8}"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BBD231B-272E-4626-A522-290CDDB3D4A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299315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88B30CD-C9FD-456C-9D46-B51BD8DB9BA8}"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BBD231B-272E-4626-A522-290CDDB3D4A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037664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20197608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4460721"/>
      </p:ext>
    </p:extLst>
  </p:cSld>
  <p:clrMapOvr>
    <a:masterClrMapping/>
  </p:clrMapOvr>
  <p:extLst mod="1">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30015429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6" name="页脚占位符 5"/>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18770205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8" name="页脚占位符 7"/>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9" name="灯片编号占位符 8"/>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14077228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114924066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2681323279"/>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6" name="页脚占位符 5"/>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10659637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6" name="页脚占位符 5"/>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37859339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82574280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1751811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269340862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1077816"/>
      </p:ext>
    </p:extLst>
  </p:cSld>
  <p:clrMapOvr>
    <a:masterClrMapping/>
  </p:clrMapOvr>
  <p:extLst mod="1">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42677634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6" name="页脚占位符 5"/>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38620461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8" name="页脚占位符 7"/>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9" name="灯片编号占位符 8"/>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65684481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365838166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317318821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6" name="页脚占位符 5"/>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48523684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6" name="页脚占位符 5"/>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293708049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251761810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176772380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111257943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535135"/>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381031319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6" name="页脚占位符 5"/>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395365377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8" name="页脚占位符 7"/>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9" name="灯片编号占位符 8"/>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1771463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1554724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41519168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6" name="页脚占位符 5"/>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231430541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6" name="页脚占位符 5"/>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391973847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354098063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3435351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427122697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9938414"/>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279491543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6" name="页脚占位符 5"/>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199362140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8" name="页脚占位符 7"/>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9" name="灯片编号占位符 8"/>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361648198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224994951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2305464644"/>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6" name="页脚占位符 5"/>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1439871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6" name="页脚占位符 5"/>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7" name="灯片编号占位符 6"/>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2441529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262734677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solidFill>
                  <a:prstClr val="black"/>
                </a:solidFill>
              </a:rPr>
              <a:pPr/>
              <a:t>2019/1/5</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solidFill>
                  <a:prstClr val="black"/>
                </a:solidFill>
              </a:rPr>
              <a:pPr/>
              <a:t>‹#›</a:t>
            </a:fld>
            <a:endParaRPr lang="zh-CN" altLang="en-US">
              <a:solidFill>
                <a:prstClr val="black"/>
              </a:solidFill>
            </a:endParaRPr>
          </a:p>
        </p:txBody>
      </p:sp>
    </p:spTree>
    <p:extLst>
      <p:ext uri="{BB962C8B-B14F-4D97-AF65-F5344CB8AC3E}">
        <p14:creationId xmlns:p14="http://schemas.microsoft.com/office/powerpoint/2010/main" val="135550824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85571747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09600" y="1600202"/>
            <a:ext cx="109728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9"/>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C6CDCB81-1DD3-4D26-ADED-4107CAF2B39A}" type="datetimeFigureOut">
              <a:rPr lang="zh-CN" altLang="en-US"/>
              <a:pPr>
                <a:defRPr/>
              </a:pPr>
              <a:t>2019/1/5</a:t>
            </a:fld>
            <a:endParaRPr lang="zh-CN" altLang="en-US"/>
          </a:p>
        </p:txBody>
      </p:sp>
      <p:sp>
        <p:nvSpPr>
          <p:cNvPr id="5" name="页脚占位符 4"/>
          <p:cNvSpPr>
            <a:spLocks noGrp="1"/>
          </p:cNvSpPr>
          <p:nvPr>
            <p:ph type="ftr" sz="quarter" idx="11"/>
          </p:nvPr>
        </p:nvSpPr>
        <p:spPr>
          <a:xfrm>
            <a:off x="4165600" y="6356359"/>
            <a:ext cx="3860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737600" y="6356359"/>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5B21FDB3-799F-4B76-9177-F1B765FB6427}" type="slidenum">
              <a:rPr lang="zh-CN" altLang="en-US"/>
              <a:pPr>
                <a:defRPr/>
              </a:pPr>
              <a:t>‹#›</a:t>
            </a:fld>
            <a:endParaRPr lang="zh-CN" altLang="en-US"/>
          </a:p>
        </p:txBody>
      </p:sp>
    </p:spTree>
    <p:extLst>
      <p:ext uri="{BB962C8B-B14F-4D97-AF65-F5344CB8AC3E}">
        <p14:creationId xmlns:p14="http://schemas.microsoft.com/office/powerpoint/2010/main" val="34215560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2"/>
            <a:ext cx="103632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609600" y="6356359"/>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92695FFB-E1CB-4372-9609-37B661EF3ECA}" type="datetimeFigureOut">
              <a:rPr lang="zh-CN" altLang="en-US"/>
              <a:pPr>
                <a:defRPr/>
              </a:pPr>
              <a:t>2019/1/5</a:t>
            </a:fld>
            <a:endParaRPr lang="zh-CN" altLang="en-US"/>
          </a:p>
        </p:txBody>
      </p:sp>
      <p:sp>
        <p:nvSpPr>
          <p:cNvPr id="5" name="页脚占位符 4"/>
          <p:cNvSpPr>
            <a:spLocks noGrp="1"/>
          </p:cNvSpPr>
          <p:nvPr>
            <p:ph type="ftr" sz="quarter" idx="11"/>
          </p:nvPr>
        </p:nvSpPr>
        <p:spPr>
          <a:xfrm>
            <a:off x="4165600" y="6356359"/>
            <a:ext cx="3860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737600" y="6356359"/>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3D376D9F-C314-4DDD-857E-2C39802673DB}" type="slidenum">
              <a:rPr lang="zh-CN" altLang="en-US"/>
              <a:pPr>
                <a:defRPr/>
              </a:pPr>
              <a:t>‹#›</a:t>
            </a:fld>
            <a:endParaRPr lang="zh-CN" altLang="en-US"/>
          </a:p>
        </p:txBody>
      </p:sp>
    </p:spTree>
    <p:extLst>
      <p:ext uri="{BB962C8B-B14F-4D97-AF65-F5344CB8AC3E}">
        <p14:creationId xmlns:p14="http://schemas.microsoft.com/office/powerpoint/2010/main" val="20623359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200153"/>
            <a:ext cx="53848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200153"/>
            <a:ext cx="53848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09600" y="6356359"/>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F0FC77F2-20C2-4079-9D38-69599EA7398B}" type="datetimeFigureOut">
              <a:rPr lang="zh-CN" altLang="en-US"/>
              <a:pPr>
                <a:defRPr/>
              </a:pPr>
              <a:t>2019/1/5</a:t>
            </a:fld>
            <a:endParaRPr lang="zh-CN" altLang="en-US"/>
          </a:p>
        </p:txBody>
      </p:sp>
      <p:sp>
        <p:nvSpPr>
          <p:cNvPr id="6" name="页脚占位符 5"/>
          <p:cNvSpPr>
            <a:spLocks noGrp="1"/>
          </p:cNvSpPr>
          <p:nvPr>
            <p:ph type="ftr" sz="quarter" idx="11"/>
          </p:nvPr>
        </p:nvSpPr>
        <p:spPr>
          <a:xfrm>
            <a:off x="4165600" y="6356359"/>
            <a:ext cx="3860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737600" y="6356359"/>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B633FA73-E537-4ED4-99C8-510D06332294}" type="slidenum">
              <a:rPr lang="zh-CN" altLang="en-US"/>
              <a:pPr>
                <a:defRPr/>
              </a:pPr>
              <a:t>‹#›</a:t>
            </a:fld>
            <a:endParaRPr lang="zh-CN" altLang="en-US"/>
          </a:p>
        </p:txBody>
      </p:sp>
    </p:spTree>
    <p:extLst>
      <p:ext uri="{BB962C8B-B14F-4D97-AF65-F5344CB8AC3E}">
        <p14:creationId xmlns:p14="http://schemas.microsoft.com/office/powerpoint/2010/main" val="178845992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4"/>
            <a:ext cx="5386917" cy="63976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78" y="1535114"/>
            <a:ext cx="5389033" cy="63976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7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09600" y="6356359"/>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5D3D4D57-3497-43D2-9A2A-4E5C4564C0CA}" type="datetimeFigureOut">
              <a:rPr lang="zh-CN" altLang="en-US"/>
              <a:pPr>
                <a:defRPr/>
              </a:pPr>
              <a:t>2019/1/5</a:t>
            </a:fld>
            <a:endParaRPr lang="zh-CN" altLang="en-US"/>
          </a:p>
        </p:txBody>
      </p:sp>
      <p:sp>
        <p:nvSpPr>
          <p:cNvPr id="8" name="页脚占位符 7"/>
          <p:cNvSpPr>
            <a:spLocks noGrp="1"/>
          </p:cNvSpPr>
          <p:nvPr>
            <p:ph type="ftr" sz="quarter" idx="11"/>
          </p:nvPr>
        </p:nvSpPr>
        <p:spPr>
          <a:xfrm>
            <a:off x="4165600" y="6356359"/>
            <a:ext cx="3860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endParaRPr lang="zh-CN" altLang="en-US"/>
          </a:p>
        </p:txBody>
      </p:sp>
      <p:sp>
        <p:nvSpPr>
          <p:cNvPr id="9" name="灯片编号占位符 8"/>
          <p:cNvSpPr>
            <a:spLocks noGrp="1"/>
          </p:cNvSpPr>
          <p:nvPr>
            <p:ph type="sldNum" sz="quarter" idx="12"/>
          </p:nvPr>
        </p:nvSpPr>
        <p:spPr>
          <a:xfrm>
            <a:off x="8737600" y="6356359"/>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F0F54EDE-E605-47E5-AF7C-DA5DF21D1198}" type="slidenum">
              <a:rPr lang="zh-CN" altLang="en-US"/>
              <a:pPr>
                <a:defRPr/>
              </a:pPr>
              <a:t>‹#›</a:t>
            </a:fld>
            <a:endParaRPr lang="zh-CN" altLang="en-US"/>
          </a:p>
        </p:txBody>
      </p:sp>
    </p:spTree>
    <p:extLst>
      <p:ext uri="{BB962C8B-B14F-4D97-AF65-F5344CB8AC3E}">
        <p14:creationId xmlns:p14="http://schemas.microsoft.com/office/powerpoint/2010/main" val="332597717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600" y="6356359"/>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3A7DA4AC-99E3-4741-9C47-399747E0D785}" type="datetimeFigureOut">
              <a:rPr lang="zh-CN" altLang="en-US"/>
              <a:pPr>
                <a:defRPr/>
              </a:pPr>
              <a:t>2019/1/5</a:t>
            </a:fld>
            <a:endParaRPr lang="zh-CN" altLang="en-US"/>
          </a:p>
        </p:txBody>
      </p:sp>
      <p:sp>
        <p:nvSpPr>
          <p:cNvPr id="4" name="页脚占位符 3"/>
          <p:cNvSpPr>
            <a:spLocks noGrp="1"/>
          </p:cNvSpPr>
          <p:nvPr>
            <p:ph type="ftr" sz="quarter" idx="11"/>
          </p:nvPr>
        </p:nvSpPr>
        <p:spPr>
          <a:xfrm>
            <a:off x="4165600" y="6356359"/>
            <a:ext cx="3860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endParaRPr lang="zh-CN" altLang="en-US"/>
          </a:p>
        </p:txBody>
      </p:sp>
      <p:sp>
        <p:nvSpPr>
          <p:cNvPr id="5" name="灯片编号占位符 4"/>
          <p:cNvSpPr>
            <a:spLocks noGrp="1"/>
          </p:cNvSpPr>
          <p:nvPr>
            <p:ph type="sldNum" sz="quarter" idx="12"/>
          </p:nvPr>
        </p:nvSpPr>
        <p:spPr>
          <a:xfrm>
            <a:off x="8737600" y="6356359"/>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949E300D-B766-4360-AB8E-A4C3DCA651F3}" type="slidenum">
              <a:rPr lang="zh-CN" altLang="en-US"/>
              <a:pPr>
                <a:defRPr/>
              </a:pPr>
              <a:t>‹#›</a:t>
            </a:fld>
            <a:endParaRPr lang="zh-CN" altLang="en-US"/>
          </a:p>
        </p:txBody>
      </p:sp>
    </p:spTree>
    <p:extLst>
      <p:ext uri="{BB962C8B-B14F-4D97-AF65-F5344CB8AC3E}">
        <p14:creationId xmlns:p14="http://schemas.microsoft.com/office/powerpoint/2010/main" val="311467429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9"/>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56CF546D-3143-40A6-B4E4-1457BFD08AB0}" type="datetimeFigureOut">
              <a:rPr lang="zh-CN" altLang="en-US"/>
              <a:pPr>
                <a:defRPr/>
              </a:pPr>
              <a:t>2019/1/5</a:t>
            </a:fld>
            <a:endParaRPr lang="zh-CN" altLang="en-US"/>
          </a:p>
        </p:txBody>
      </p:sp>
      <p:sp>
        <p:nvSpPr>
          <p:cNvPr id="3" name="页脚占位符 2"/>
          <p:cNvSpPr>
            <a:spLocks noGrp="1"/>
          </p:cNvSpPr>
          <p:nvPr>
            <p:ph type="ftr" sz="quarter" idx="11"/>
          </p:nvPr>
        </p:nvSpPr>
        <p:spPr>
          <a:xfrm>
            <a:off x="4165600" y="6356359"/>
            <a:ext cx="3860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endParaRPr lang="zh-CN" altLang="en-US"/>
          </a:p>
        </p:txBody>
      </p:sp>
      <p:sp>
        <p:nvSpPr>
          <p:cNvPr id="4" name="灯片编号占位符 3"/>
          <p:cNvSpPr>
            <a:spLocks noGrp="1"/>
          </p:cNvSpPr>
          <p:nvPr>
            <p:ph type="sldNum" sz="quarter" idx="12"/>
          </p:nvPr>
        </p:nvSpPr>
        <p:spPr>
          <a:xfrm>
            <a:off x="8737600" y="6356359"/>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6813B023-FFAA-447A-9A0C-4B47131893F7}" type="slidenum">
              <a:rPr lang="zh-CN" altLang="en-US"/>
              <a:pPr>
                <a:defRPr/>
              </a:pPr>
              <a:t>‹#›</a:t>
            </a:fld>
            <a:endParaRPr lang="zh-CN" altLang="en-US"/>
          </a:p>
        </p:txBody>
      </p:sp>
    </p:spTree>
    <p:extLst>
      <p:ext uri="{BB962C8B-B14F-4D97-AF65-F5344CB8AC3E}">
        <p14:creationId xmlns:p14="http://schemas.microsoft.com/office/powerpoint/2010/main" val="128572992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3" y="273050"/>
            <a:ext cx="4011084" cy="1162051"/>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64"/>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3" y="1435104"/>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609600" y="6356359"/>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64EBEF41-7B36-4182-91F2-6553D71CAF84}" type="datetimeFigureOut">
              <a:rPr lang="zh-CN" altLang="en-US"/>
              <a:pPr>
                <a:defRPr/>
              </a:pPr>
              <a:t>2019/1/5</a:t>
            </a:fld>
            <a:endParaRPr lang="zh-CN" altLang="en-US"/>
          </a:p>
        </p:txBody>
      </p:sp>
      <p:sp>
        <p:nvSpPr>
          <p:cNvPr id="6" name="页脚占位符 5"/>
          <p:cNvSpPr>
            <a:spLocks noGrp="1"/>
          </p:cNvSpPr>
          <p:nvPr>
            <p:ph type="ftr" sz="quarter" idx="11"/>
          </p:nvPr>
        </p:nvSpPr>
        <p:spPr>
          <a:xfrm>
            <a:off x="4165600" y="6356359"/>
            <a:ext cx="3860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737600" y="6356359"/>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F8DF20A1-EA75-4FF5-BDF6-DB4EB932B9A0}" type="slidenum">
              <a:rPr lang="zh-CN" altLang="en-US"/>
              <a:pPr>
                <a:defRPr/>
              </a:pPr>
              <a:t>‹#›</a:t>
            </a:fld>
            <a:endParaRPr lang="zh-CN" altLang="en-US"/>
          </a:p>
        </p:txBody>
      </p:sp>
    </p:spTree>
    <p:extLst>
      <p:ext uri="{BB962C8B-B14F-4D97-AF65-F5344CB8AC3E}">
        <p14:creationId xmlns:p14="http://schemas.microsoft.com/office/powerpoint/2010/main" val="137767806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2"/>
            <a:ext cx="7315200" cy="566739"/>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zh-CN" altLang="en-US" noProof="0"/>
          </a:p>
        </p:txBody>
      </p:sp>
      <p:sp>
        <p:nvSpPr>
          <p:cNvPr id="4" name="文本占位符 3"/>
          <p:cNvSpPr>
            <a:spLocks noGrp="1"/>
          </p:cNvSpPr>
          <p:nvPr>
            <p:ph type="body" sz="half" idx="2"/>
          </p:nvPr>
        </p:nvSpPr>
        <p:spPr>
          <a:xfrm>
            <a:off x="2389717" y="5367351"/>
            <a:ext cx="7315200" cy="8048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609600" y="6356359"/>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56C0CF76-1326-47EB-BC19-D018B820FCBF}" type="datetimeFigureOut">
              <a:rPr lang="zh-CN" altLang="en-US"/>
              <a:pPr>
                <a:defRPr/>
              </a:pPr>
              <a:t>2019/1/5</a:t>
            </a:fld>
            <a:endParaRPr lang="zh-CN" altLang="en-US"/>
          </a:p>
        </p:txBody>
      </p:sp>
      <p:sp>
        <p:nvSpPr>
          <p:cNvPr id="6" name="页脚占位符 5"/>
          <p:cNvSpPr>
            <a:spLocks noGrp="1"/>
          </p:cNvSpPr>
          <p:nvPr>
            <p:ph type="ftr" sz="quarter" idx="11"/>
          </p:nvPr>
        </p:nvSpPr>
        <p:spPr>
          <a:xfrm>
            <a:off x="4165600" y="6356359"/>
            <a:ext cx="3860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737600" y="6356359"/>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1581F08D-26C1-434D-9772-126B9496EA11}" type="slidenum">
              <a:rPr lang="zh-CN" altLang="en-US"/>
              <a:pPr>
                <a:defRPr/>
              </a:pPr>
              <a:t>‹#›</a:t>
            </a:fld>
            <a:endParaRPr lang="zh-CN" altLang="en-US"/>
          </a:p>
        </p:txBody>
      </p:sp>
    </p:spTree>
    <p:extLst>
      <p:ext uri="{BB962C8B-B14F-4D97-AF65-F5344CB8AC3E}">
        <p14:creationId xmlns:p14="http://schemas.microsoft.com/office/powerpoint/2010/main" val="173230064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2"/>
            <a:ext cx="109728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9"/>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1F578590-3053-4AC1-9C76-4AB8E354ABA5}" type="datetimeFigureOut">
              <a:rPr lang="zh-CN" altLang="en-US"/>
              <a:pPr>
                <a:defRPr/>
              </a:pPr>
              <a:t>2019/1/5</a:t>
            </a:fld>
            <a:endParaRPr lang="zh-CN" altLang="en-US"/>
          </a:p>
        </p:txBody>
      </p:sp>
      <p:sp>
        <p:nvSpPr>
          <p:cNvPr id="5" name="页脚占位符 4"/>
          <p:cNvSpPr>
            <a:spLocks noGrp="1"/>
          </p:cNvSpPr>
          <p:nvPr>
            <p:ph type="ftr" sz="quarter" idx="11"/>
          </p:nvPr>
        </p:nvSpPr>
        <p:spPr>
          <a:xfrm>
            <a:off x="4165600" y="6356359"/>
            <a:ext cx="3860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737600" y="6356359"/>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711BB8C6-B5AF-42F3-AF65-D24259290152}" type="slidenum">
              <a:rPr lang="zh-CN" altLang="en-US"/>
              <a:pPr>
                <a:defRPr/>
              </a:pPr>
              <a:t>‹#›</a:t>
            </a:fld>
            <a:endParaRPr lang="zh-CN" altLang="en-US"/>
          </a:p>
        </p:txBody>
      </p:sp>
    </p:spTree>
    <p:extLst>
      <p:ext uri="{BB962C8B-B14F-4D97-AF65-F5344CB8AC3E}">
        <p14:creationId xmlns:p14="http://schemas.microsoft.com/office/powerpoint/2010/main" val="41631447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06375"/>
            <a:ext cx="2743200" cy="4387851"/>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06375"/>
            <a:ext cx="8026400" cy="4387851"/>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9"/>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8EA8DC47-F2A8-499F-ADCA-5FFBDB7B5F60}" type="datetimeFigureOut">
              <a:rPr lang="zh-CN" altLang="en-US"/>
              <a:pPr>
                <a:defRPr/>
              </a:pPr>
              <a:t>2019/1/5</a:t>
            </a:fld>
            <a:endParaRPr lang="zh-CN" altLang="en-US"/>
          </a:p>
        </p:txBody>
      </p:sp>
      <p:sp>
        <p:nvSpPr>
          <p:cNvPr id="5" name="页脚占位符 4"/>
          <p:cNvSpPr>
            <a:spLocks noGrp="1"/>
          </p:cNvSpPr>
          <p:nvPr>
            <p:ph type="ftr" sz="quarter" idx="11"/>
          </p:nvPr>
        </p:nvSpPr>
        <p:spPr>
          <a:xfrm>
            <a:off x="4165600" y="6356359"/>
            <a:ext cx="3860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737600" y="6356359"/>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5FF0CBDA-7AB2-447C-AE0B-EED0D6FC15DE}" type="slidenum">
              <a:rPr lang="zh-CN" altLang="en-US"/>
              <a:pPr>
                <a:defRPr/>
              </a:pPr>
              <a:t>‹#›</a:t>
            </a:fld>
            <a:endParaRPr lang="zh-CN" altLang="en-US"/>
          </a:p>
        </p:txBody>
      </p:sp>
    </p:spTree>
    <p:extLst>
      <p:ext uri="{BB962C8B-B14F-4D97-AF65-F5344CB8AC3E}">
        <p14:creationId xmlns:p14="http://schemas.microsoft.com/office/powerpoint/2010/main" val="36658096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33"/>
            <a:ext cx="103632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9600" y="6356352"/>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EEE7C01A-1B25-4634-93B6-C864AE3E0545}" type="datetimeFigureOut">
              <a:rPr lang="zh-CN" altLang="en-US"/>
              <a:pPr>
                <a:defRPr/>
              </a:pPr>
              <a:t>2019/1/5</a:t>
            </a:fld>
            <a:endParaRPr lang="zh-CN" altLang="en-US"/>
          </a:p>
        </p:txBody>
      </p:sp>
      <p:sp>
        <p:nvSpPr>
          <p:cNvPr id="5" name="页脚占位符 4"/>
          <p:cNvSpPr>
            <a:spLocks noGrp="1"/>
          </p:cNvSpPr>
          <p:nvPr>
            <p:ph type="ftr" sz="quarter" idx="11"/>
          </p:nvPr>
        </p:nvSpPr>
        <p:spPr>
          <a:xfrm>
            <a:off x="4165600" y="6356352"/>
            <a:ext cx="3860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737600" y="6356352"/>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D627A0DE-B2CE-414A-93FD-E38D6552E4A3}" type="slidenum">
              <a:rPr lang="zh-CN" altLang="en-US"/>
              <a:pPr>
                <a:defRPr/>
              </a:pPr>
              <a:t>‹#›</a:t>
            </a:fld>
            <a:endParaRPr lang="zh-CN" altLang="en-US"/>
          </a:p>
        </p:txBody>
      </p:sp>
    </p:spTree>
    <p:extLst>
      <p:ext uri="{BB962C8B-B14F-4D97-AF65-F5344CB8AC3E}">
        <p14:creationId xmlns:p14="http://schemas.microsoft.com/office/powerpoint/2010/main" val="117791370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09600" y="1600202"/>
            <a:ext cx="109728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2"/>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45BD2CD2-89FF-44C1-962F-E9E223E8728B}" type="datetimeFigureOut">
              <a:rPr lang="zh-CN" altLang="en-US"/>
              <a:pPr>
                <a:defRPr/>
              </a:pPr>
              <a:t>2019/1/5</a:t>
            </a:fld>
            <a:endParaRPr lang="zh-CN" altLang="en-US"/>
          </a:p>
        </p:txBody>
      </p:sp>
      <p:sp>
        <p:nvSpPr>
          <p:cNvPr id="5" name="页脚占位符 4"/>
          <p:cNvSpPr>
            <a:spLocks noGrp="1"/>
          </p:cNvSpPr>
          <p:nvPr>
            <p:ph type="ftr" sz="quarter" idx="11"/>
          </p:nvPr>
        </p:nvSpPr>
        <p:spPr>
          <a:xfrm>
            <a:off x="4165600" y="6356352"/>
            <a:ext cx="3860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737600" y="6356352"/>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5BFEB0D5-14DD-4866-A322-81E967A1239C}" type="slidenum">
              <a:rPr lang="zh-CN" altLang="en-US"/>
              <a:pPr>
                <a:defRPr/>
              </a:pPr>
              <a:t>‹#›</a:t>
            </a:fld>
            <a:endParaRPr lang="zh-CN" altLang="en-US"/>
          </a:p>
        </p:txBody>
      </p:sp>
    </p:spTree>
    <p:extLst>
      <p:ext uri="{BB962C8B-B14F-4D97-AF65-F5344CB8AC3E}">
        <p14:creationId xmlns:p14="http://schemas.microsoft.com/office/powerpoint/2010/main" val="109549796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2"/>
            <a:ext cx="103632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609600" y="6356352"/>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3CCAE90C-8B74-4DDE-AA4A-886264A171C6}" type="datetimeFigureOut">
              <a:rPr lang="zh-CN" altLang="en-US"/>
              <a:pPr>
                <a:defRPr/>
              </a:pPr>
              <a:t>2019/1/5</a:t>
            </a:fld>
            <a:endParaRPr lang="zh-CN" altLang="en-US"/>
          </a:p>
        </p:txBody>
      </p:sp>
      <p:sp>
        <p:nvSpPr>
          <p:cNvPr id="5" name="页脚占位符 4"/>
          <p:cNvSpPr>
            <a:spLocks noGrp="1"/>
          </p:cNvSpPr>
          <p:nvPr>
            <p:ph type="ftr" sz="quarter" idx="11"/>
          </p:nvPr>
        </p:nvSpPr>
        <p:spPr>
          <a:xfrm>
            <a:off x="4165600" y="6356352"/>
            <a:ext cx="3860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737600" y="6356352"/>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5B64F31D-5EC3-44C0-8AF5-2ADA3431989E}" type="slidenum">
              <a:rPr lang="zh-CN" altLang="en-US"/>
              <a:pPr>
                <a:defRPr/>
              </a:pPr>
              <a:t>‹#›</a:t>
            </a:fld>
            <a:endParaRPr lang="zh-CN" altLang="en-US"/>
          </a:p>
        </p:txBody>
      </p:sp>
    </p:spTree>
    <p:extLst>
      <p:ext uri="{BB962C8B-B14F-4D97-AF65-F5344CB8AC3E}">
        <p14:creationId xmlns:p14="http://schemas.microsoft.com/office/powerpoint/2010/main" val="362721656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200153"/>
            <a:ext cx="53848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200153"/>
            <a:ext cx="53848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09600" y="6356352"/>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DE26CC7E-7E9E-48A6-81D5-4B77D6947A27}" type="datetimeFigureOut">
              <a:rPr lang="zh-CN" altLang="en-US"/>
              <a:pPr>
                <a:defRPr/>
              </a:pPr>
              <a:t>2019/1/5</a:t>
            </a:fld>
            <a:endParaRPr lang="zh-CN" altLang="en-US"/>
          </a:p>
        </p:txBody>
      </p:sp>
      <p:sp>
        <p:nvSpPr>
          <p:cNvPr id="6" name="页脚占位符 5"/>
          <p:cNvSpPr>
            <a:spLocks noGrp="1"/>
          </p:cNvSpPr>
          <p:nvPr>
            <p:ph type="ftr" sz="quarter" idx="11"/>
          </p:nvPr>
        </p:nvSpPr>
        <p:spPr>
          <a:xfrm>
            <a:off x="4165600" y="6356352"/>
            <a:ext cx="3860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737600" y="6356352"/>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557F4080-5881-4BDB-A43C-9ADE47D0F2A2}" type="slidenum">
              <a:rPr lang="zh-CN" altLang="en-US"/>
              <a:pPr>
                <a:defRPr/>
              </a:pPr>
              <a:t>‹#›</a:t>
            </a:fld>
            <a:endParaRPr lang="zh-CN" altLang="en-US"/>
          </a:p>
        </p:txBody>
      </p:sp>
    </p:spTree>
    <p:extLst>
      <p:ext uri="{BB962C8B-B14F-4D97-AF65-F5344CB8AC3E}">
        <p14:creationId xmlns:p14="http://schemas.microsoft.com/office/powerpoint/2010/main" val="309506421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4"/>
            <a:ext cx="5386917" cy="63976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78" y="1535114"/>
            <a:ext cx="5389033" cy="63976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7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09600" y="6356352"/>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4A45A570-5756-4581-843C-1062E0249EE1}" type="datetimeFigureOut">
              <a:rPr lang="zh-CN" altLang="en-US"/>
              <a:pPr>
                <a:defRPr/>
              </a:pPr>
              <a:t>2019/1/5</a:t>
            </a:fld>
            <a:endParaRPr lang="zh-CN" altLang="en-US"/>
          </a:p>
        </p:txBody>
      </p:sp>
      <p:sp>
        <p:nvSpPr>
          <p:cNvPr id="8" name="页脚占位符 7"/>
          <p:cNvSpPr>
            <a:spLocks noGrp="1"/>
          </p:cNvSpPr>
          <p:nvPr>
            <p:ph type="ftr" sz="quarter" idx="11"/>
          </p:nvPr>
        </p:nvSpPr>
        <p:spPr>
          <a:xfrm>
            <a:off x="4165600" y="6356352"/>
            <a:ext cx="3860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endParaRPr lang="zh-CN" altLang="en-US"/>
          </a:p>
        </p:txBody>
      </p:sp>
      <p:sp>
        <p:nvSpPr>
          <p:cNvPr id="9" name="灯片编号占位符 8"/>
          <p:cNvSpPr>
            <a:spLocks noGrp="1"/>
          </p:cNvSpPr>
          <p:nvPr>
            <p:ph type="sldNum" sz="quarter" idx="12"/>
          </p:nvPr>
        </p:nvSpPr>
        <p:spPr>
          <a:xfrm>
            <a:off x="8737600" y="6356352"/>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DE1DFDFD-F8E3-461A-8C01-A8E5E3D7AFF5}" type="slidenum">
              <a:rPr lang="zh-CN" altLang="en-US"/>
              <a:pPr>
                <a:defRPr/>
              </a:pPr>
              <a:t>‹#›</a:t>
            </a:fld>
            <a:endParaRPr lang="zh-CN" altLang="en-US"/>
          </a:p>
        </p:txBody>
      </p:sp>
    </p:spTree>
    <p:extLst>
      <p:ext uri="{BB962C8B-B14F-4D97-AF65-F5344CB8AC3E}">
        <p14:creationId xmlns:p14="http://schemas.microsoft.com/office/powerpoint/2010/main" val="147767646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600" y="6356352"/>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1C087BED-D72D-4FE3-B37A-FB7D085365DC}" type="datetimeFigureOut">
              <a:rPr lang="zh-CN" altLang="en-US"/>
              <a:pPr>
                <a:defRPr/>
              </a:pPr>
              <a:t>2019/1/5</a:t>
            </a:fld>
            <a:endParaRPr lang="zh-CN" altLang="en-US"/>
          </a:p>
        </p:txBody>
      </p:sp>
      <p:sp>
        <p:nvSpPr>
          <p:cNvPr id="4" name="页脚占位符 3"/>
          <p:cNvSpPr>
            <a:spLocks noGrp="1"/>
          </p:cNvSpPr>
          <p:nvPr>
            <p:ph type="ftr" sz="quarter" idx="11"/>
          </p:nvPr>
        </p:nvSpPr>
        <p:spPr>
          <a:xfrm>
            <a:off x="4165600" y="6356352"/>
            <a:ext cx="3860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endParaRPr lang="zh-CN" altLang="en-US"/>
          </a:p>
        </p:txBody>
      </p:sp>
      <p:sp>
        <p:nvSpPr>
          <p:cNvPr id="5" name="灯片编号占位符 4"/>
          <p:cNvSpPr>
            <a:spLocks noGrp="1"/>
          </p:cNvSpPr>
          <p:nvPr>
            <p:ph type="sldNum" sz="quarter" idx="12"/>
          </p:nvPr>
        </p:nvSpPr>
        <p:spPr>
          <a:xfrm>
            <a:off x="8737600" y="6356352"/>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A5DDA562-7372-43AC-AF57-42A3A869A67A}" type="slidenum">
              <a:rPr lang="zh-CN" altLang="en-US"/>
              <a:pPr>
                <a:defRPr/>
              </a:pPr>
              <a:t>‹#›</a:t>
            </a:fld>
            <a:endParaRPr lang="zh-CN" altLang="en-US"/>
          </a:p>
        </p:txBody>
      </p:sp>
    </p:spTree>
    <p:extLst>
      <p:ext uri="{BB962C8B-B14F-4D97-AF65-F5344CB8AC3E}">
        <p14:creationId xmlns:p14="http://schemas.microsoft.com/office/powerpoint/2010/main" val="260724251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2"/>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EC64492E-6EED-4453-8155-9C88F39F8844}" type="datetimeFigureOut">
              <a:rPr lang="zh-CN" altLang="en-US"/>
              <a:pPr>
                <a:defRPr/>
              </a:pPr>
              <a:t>2019/1/5</a:t>
            </a:fld>
            <a:endParaRPr lang="zh-CN" altLang="en-US"/>
          </a:p>
        </p:txBody>
      </p:sp>
      <p:sp>
        <p:nvSpPr>
          <p:cNvPr id="3" name="页脚占位符 2"/>
          <p:cNvSpPr>
            <a:spLocks noGrp="1"/>
          </p:cNvSpPr>
          <p:nvPr>
            <p:ph type="ftr" sz="quarter" idx="11"/>
          </p:nvPr>
        </p:nvSpPr>
        <p:spPr>
          <a:xfrm>
            <a:off x="4165600" y="6356352"/>
            <a:ext cx="3860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endParaRPr lang="zh-CN" altLang="en-US"/>
          </a:p>
        </p:txBody>
      </p:sp>
      <p:sp>
        <p:nvSpPr>
          <p:cNvPr id="4" name="灯片编号占位符 3"/>
          <p:cNvSpPr>
            <a:spLocks noGrp="1"/>
          </p:cNvSpPr>
          <p:nvPr>
            <p:ph type="sldNum" sz="quarter" idx="12"/>
          </p:nvPr>
        </p:nvSpPr>
        <p:spPr>
          <a:xfrm>
            <a:off x="8737600" y="6356352"/>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52DE692C-3F36-4B2D-8522-81C353A1416F}" type="slidenum">
              <a:rPr lang="zh-CN" altLang="en-US"/>
              <a:pPr>
                <a:defRPr/>
              </a:pPr>
              <a:t>‹#›</a:t>
            </a:fld>
            <a:endParaRPr lang="zh-CN" altLang="en-US"/>
          </a:p>
        </p:txBody>
      </p:sp>
    </p:spTree>
    <p:extLst>
      <p:ext uri="{BB962C8B-B14F-4D97-AF65-F5344CB8AC3E}">
        <p14:creationId xmlns:p14="http://schemas.microsoft.com/office/powerpoint/2010/main" val="370428905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3" y="273050"/>
            <a:ext cx="4011084" cy="1162051"/>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8"/>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3" y="1435104"/>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609600" y="6356352"/>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C2BD1C9B-2883-436C-9C27-EDE26B04AB80}" type="datetimeFigureOut">
              <a:rPr lang="zh-CN" altLang="en-US"/>
              <a:pPr>
                <a:defRPr/>
              </a:pPr>
              <a:t>2019/1/5</a:t>
            </a:fld>
            <a:endParaRPr lang="zh-CN" altLang="en-US"/>
          </a:p>
        </p:txBody>
      </p:sp>
      <p:sp>
        <p:nvSpPr>
          <p:cNvPr id="6" name="页脚占位符 5"/>
          <p:cNvSpPr>
            <a:spLocks noGrp="1"/>
          </p:cNvSpPr>
          <p:nvPr>
            <p:ph type="ftr" sz="quarter" idx="11"/>
          </p:nvPr>
        </p:nvSpPr>
        <p:spPr>
          <a:xfrm>
            <a:off x="4165600" y="6356352"/>
            <a:ext cx="3860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737600" y="6356352"/>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5B6FFF09-A865-4971-9D1C-CEE04FA3A115}" type="slidenum">
              <a:rPr lang="zh-CN" altLang="en-US"/>
              <a:pPr>
                <a:defRPr/>
              </a:pPr>
              <a:t>‹#›</a:t>
            </a:fld>
            <a:endParaRPr lang="zh-CN" altLang="en-US"/>
          </a:p>
        </p:txBody>
      </p:sp>
    </p:spTree>
    <p:extLst>
      <p:ext uri="{BB962C8B-B14F-4D97-AF65-F5344CB8AC3E}">
        <p14:creationId xmlns:p14="http://schemas.microsoft.com/office/powerpoint/2010/main" val="218769742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2"/>
            <a:ext cx="7315200" cy="566739"/>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zh-CN" altLang="en-US" noProof="0"/>
          </a:p>
        </p:txBody>
      </p:sp>
      <p:sp>
        <p:nvSpPr>
          <p:cNvPr id="4" name="文本占位符 3"/>
          <p:cNvSpPr>
            <a:spLocks noGrp="1"/>
          </p:cNvSpPr>
          <p:nvPr>
            <p:ph type="body" sz="half" idx="2"/>
          </p:nvPr>
        </p:nvSpPr>
        <p:spPr>
          <a:xfrm>
            <a:off x="2389717" y="5367344"/>
            <a:ext cx="7315200" cy="8048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609600" y="6356352"/>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A0562D8F-09EA-467D-B1CF-1777AFEF34D1}" type="datetimeFigureOut">
              <a:rPr lang="zh-CN" altLang="en-US"/>
              <a:pPr>
                <a:defRPr/>
              </a:pPr>
              <a:t>2019/1/5</a:t>
            </a:fld>
            <a:endParaRPr lang="zh-CN" altLang="en-US"/>
          </a:p>
        </p:txBody>
      </p:sp>
      <p:sp>
        <p:nvSpPr>
          <p:cNvPr id="6" name="页脚占位符 5"/>
          <p:cNvSpPr>
            <a:spLocks noGrp="1"/>
          </p:cNvSpPr>
          <p:nvPr>
            <p:ph type="ftr" sz="quarter" idx="11"/>
          </p:nvPr>
        </p:nvSpPr>
        <p:spPr>
          <a:xfrm>
            <a:off x="4165600" y="6356352"/>
            <a:ext cx="3860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737600" y="6356352"/>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3828CD32-5D28-41A8-A550-A8C58A8B8DB6}" type="slidenum">
              <a:rPr lang="zh-CN" altLang="en-US"/>
              <a:pPr>
                <a:defRPr/>
              </a:pPr>
              <a:t>‹#›</a:t>
            </a:fld>
            <a:endParaRPr lang="zh-CN" altLang="en-US"/>
          </a:p>
        </p:txBody>
      </p:sp>
    </p:spTree>
    <p:extLst>
      <p:ext uri="{BB962C8B-B14F-4D97-AF65-F5344CB8AC3E}">
        <p14:creationId xmlns:p14="http://schemas.microsoft.com/office/powerpoint/2010/main" val="361710647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2"/>
            <a:ext cx="109728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2"/>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5791C02D-AA43-48AB-B9E7-3F04BC223954}" type="datetimeFigureOut">
              <a:rPr lang="zh-CN" altLang="en-US"/>
              <a:pPr>
                <a:defRPr/>
              </a:pPr>
              <a:t>2019/1/5</a:t>
            </a:fld>
            <a:endParaRPr lang="zh-CN" altLang="en-US"/>
          </a:p>
        </p:txBody>
      </p:sp>
      <p:sp>
        <p:nvSpPr>
          <p:cNvPr id="5" name="页脚占位符 4"/>
          <p:cNvSpPr>
            <a:spLocks noGrp="1"/>
          </p:cNvSpPr>
          <p:nvPr>
            <p:ph type="ftr" sz="quarter" idx="11"/>
          </p:nvPr>
        </p:nvSpPr>
        <p:spPr>
          <a:xfrm>
            <a:off x="4165600" y="6356352"/>
            <a:ext cx="3860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737600" y="6356352"/>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FCBF7379-AF56-424F-B400-5E7635FB9DB2}" type="slidenum">
              <a:rPr lang="zh-CN" altLang="en-US"/>
              <a:pPr>
                <a:defRPr/>
              </a:pPr>
              <a:t>‹#›</a:t>
            </a:fld>
            <a:endParaRPr lang="zh-CN" altLang="en-US"/>
          </a:p>
        </p:txBody>
      </p:sp>
    </p:spTree>
    <p:extLst>
      <p:ext uri="{BB962C8B-B14F-4D97-AF65-F5344CB8AC3E}">
        <p14:creationId xmlns:p14="http://schemas.microsoft.com/office/powerpoint/2010/main" val="279212946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06375"/>
            <a:ext cx="2743200" cy="4387851"/>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06375"/>
            <a:ext cx="8026400" cy="4387851"/>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2"/>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70A6872F-BEFC-4B32-8973-F2A2326501A8}" type="datetimeFigureOut">
              <a:rPr lang="zh-CN" altLang="en-US"/>
              <a:pPr>
                <a:defRPr/>
              </a:pPr>
              <a:t>2019/1/5</a:t>
            </a:fld>
            <a:endParaRPr lang="zh-CN" altLang="en-US"/>
          </a:p>
        </p:txBody>
      </p:sp>
      <p:sp>
        <p:nvSpPr>
          <p:cNvPr id="5" name="页脚占位符 4"/>
          <p:cNvSpPr>
            <a:spLocks noGrp="1"/>
          </p:cNvSpPr>
          <p:nvPr>
            <p:ph type="ftr" sz="quarter" idx="11"/>
          </p:nvPr>
        </p:nvSpPr>
        <p:spPr>
          <a:xfrm>
            <a:off x="4165600" y="6356352"/>
            <a:ext cx="3860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737600" y="6356352"/>
            <a:ext cx="2844800" cy="366183"/>
          </a:xfrm>
          <a:prstGeom prst="rect">
            <a:avLst/>
          </a:prstGeom>
        </p:spPr>
        <p:txBody>
          <a:bodyPr/>
          <a:lstStyle>
            <a:lvl1pPr fontAlgn="auto">
              <a:spcBef>
                <a:spcPts val="0"/>
              </a:spcBef>
              <a:spcAft>
                <a:spcPts val="0"/>
              </a:spcAft>
              <a:defRPr>
                <a:solidFill>
                  <a:prstClr val="black"/>
                </a:solidFill>
                <a:latin typeface="+mn-lt"/>
                <a:ea typeface="+mn-ea"/>
              </a:defRPr>
            </a:lvl1pPr>
          </a:lstStyle>
          <a:p>
            <a:pPr>
              <a:defRPr/>
            </a:pPr>
            <a:fld id="{8A411EEE-8726-4224-8194-CD0B7B09F5F5}" type="slidenum">
              <a:rPr lang="zh-CN" altLang="en-US"/>
              <a:pPr>
                <a:defRPr/>
              </a:pPr>
              <a:t>‹#›</a:t>
            </a:fld>
            <a:endParaRPr lang="zh-CN" altLang="en-US"/>
          </a:p>
        </p:txBody>
      </p:sp>
    </p:spTree>
    <p:extLst>
      <p:ext uri="{BB962C8B-B14F-4D97-AF65-F5344CB8AC3E}">
        <p14:creationId xmlns:p14="http://schemas.microsoft.com/office/powerpoint/2010/main" val="2639186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7.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7.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8.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9.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9.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0.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UpDiag">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2019/1/5</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pattFill prst="ltUpDiag">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530820CF-B880-4189-942D-D702A7CBA730}"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766812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pattFill prst="ltUpDiag">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E9A82076-A4D6-4437-BB4F-EE6A80BC26C5}"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80356AFC-E6F7-4B01-B52D-1F8F50729DD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2373922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pattFill prst="ltUpDiag">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8B30CD-C9FD-456C-9D46-B51BD8DB9BA8}" type="datetimeFigureOut">
              <a:rPr lang="zh-CN" altLang="en-US" smtClean="0">
                <a:solidFill>
                  <a:prstClr val="black">
                    <a:tint val="75000"/>
                  </a:prstClr>
                </a:solidFill>
              </a:rPr>
              <a:pPr/>
              <a:t>2019/1/5</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BD231B-272E-4626-A522-290CDDB3D4AF}"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7582905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pattFill prst="ltUpDiag">
          <a:fgClr>
            <a:schemeClr val="bg1">
              <a:lumMod val="85000"/>
            </a:schemeClr>
          </a:fgClr>
          <a:bgClr>
            <a:schemeClr val="bg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148902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pattFill prst="ltUpDiag">
          <a:fgClr>
            <a:schemeClr val="bg1">
              <a:lumMod val="85000"/>
            </a:schemeClr>
          </a:fgClr>
          <a:bgClr>
            <a:schemeClr val="bg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1028046"/>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602796"/>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9058217"/>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椭圆 8"/>
          <p:cNvSpPr/>
          <p:nvPr/>
        </p:nvSpPr>
        <p:spPr>
          <a:xfrm>
            <a:off x="11184467" y="6271692"/>
            <a:ext cx="239184" cy="2391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sz="1800">
              <a:solidFill>
                <a:prstClr val="white"/>
              </a:solidFill>
            </a:endParaRPr>
          </a:p>
        </p:txBody>
      </p:sp>
      <p:sp>
        <p:nvSpPr>
          <p:cNvPr id="10" name="椭圆 9"/>
          <p:cNvSpPr/>
          <p:nvPr/>
        </p:nvSpPr>
        <p:spPr>
          <a:xfrm>
            <a:off x="11567599" y="6271692"/>
            <a:ext cx="239183" cy="239183"/>
          </a:xfrm>
          <a:prstGeom prst="ellipse">
            <a:avLst/>
          </a:prstGeom>
          <a:solidFill>
            <a:srgbClr val="FFFFFF">
              <a:alpha val="8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sz="1800">
              <a:solidFill>
                <a:prstClr val="white"/>
              </a:solidFill>
            </a:endParaRPr>
          </a:p>
        </p:txBody>
      </p:sp>
      <p:sp>
        <p:nvSpPr>
          <p:cNvPr id="12" name="TextBox 11"/>
          <p:cNvSpPr txBox="1"/>
          <p:nvPr/>
        </p:nvSpPr>
        <p:spPr>
          <a:xfrm>
            <a:off x="4847181" y="6242052"/>
            <a:ext cx="953081" cy="338554"/>
          </a:xfrm>
          <a:prstGeom prst="rect">
            <a:avLst/>
          </a:prstGeom>
          <a:noFill/>
        </p:spPr>
        <p:txBody>
          <a:bodyPr wrap="none">
            <a:spAutoFit/>
          </a:bodyPr>
          <a:lstStyle>
            <a:defPPr>
              <a:defRPr lang="zh-CN"/>
            </a:defPPr>
            <a:lvl1pPr marL="0" algn="l" defTabSz="914400" eaLnBrk="1" latinLnBrk="0" hangingPunct="1">
              <a:defRPr sz="1800">
                <a:solidFill>
                  <a:schemeClr val="bg1"/>
                </a:solidFill>
                <a:latin typeface="+mn-lt"/>
                <a:ea typeface="+mn-ea"/>
              </a:defRPr>
            </a:lvl1pPr>
            <a:lvl2pPr algn="l" defTabSz="914400" eaLnBrk="1" latinLnBrk="0" hangingPunct="1">
              <a:defRPr sz="1800">
                <a:solidFill>
                  <a:schemeClr val="tx1"/>
                </a:solidFill>
                <a:latin typeface="+mn-lt"/>
                <a:ea typeface="+mn-ea"/>
              </a:defRPr>
            </a:lvl2pPr>
            <a:lvl3pPr algn="l" defTabSz="914400" eaLnBrk="1" latinLnBrk="0" hangingPunct="1">
              <a:defRPr sz="1800">
                <a:solidFill>
                  <a:schemeClr val="tx1"/>
                </a:solidFill>
                <a:latin typeface="+mn-lt"/>
                <a:ea typeface="+mn-ea"/>
              </a:defRPr>
            </a:lvl3pPr>
            <a:lvl4pPr algn="l" defTabSz="914400" eaLnBrk="1" latinLnBrk="0" hangingPunct="1">
              <a:defRPr sz="1800">
                <a:solidFill>
                  <a:schemeClr val="tx1"/>
                </a:solidFill>
                <a:latin typeface="+mn-lt"/>
                <a:ea typeface="+mn-ea"/>
              </a:defRPr>
            </a:lvl4pPr>
            <a:lvl5pPr algn="l" defTabSz="914400" eaLnBrk="1" latinLnBrk="0" hangingPunct="1">
              <a:defRPr sz="1800">
                <a:solidFill>
                  <a:schemeClr val="tx1"/>
                </a:solidFill>
                <a:latin typeface="+mn-lt"/>
                <a:ea typeface="+mn-ea"/>
              </a:defRPr>
            </a:lvl5pPr>
            <a:lvl6pPr>
              <a:defRPr sz="1800">
                <a:solidFill>
                  <a:schemeClr val="tx1"/>
                </a:solidFill>
                <a:latin typeface="+mn-lt"/>
                <a:ea typeface="+mn-ea"/>
              </a:defRPr>
            </a:lvl6pPr>
            <a:lvl7pPr>
              <a:defRPr sz="1800">
                <a:solidFill>
                  <a:schemeClr val="tx1"/>
                </a:solidFill>
                <a:latin typeface="+mn-lt"/>
                <a:ea typeface="+mn-ea"/>
              </a:defRPr>
            </a:lvl7pPr>
            <a:lvl8pPr>
              <a:defRPr sz="1800">
                <a:solidFill>
                  <a:schemeClr val="tx1"/>
                </a:solidFill>
                <a:latin typeface="+mn-lt"/>
                <a:ea typeface="+mn-ea"/>
              </a:defRPr>
            </a:lvl8pPr>
            <a:lvl9pPr>
              <a:defRPr sz="1800">
                <a:solidFill>
                  <a:schemeClr val="tx1"/>
                </a:solidFill>
                <a:latin typeface="+mn-lt"/>
                <a:ea typeface="+mn-ea"/>
              </a:defRPr>
            </a:lvl9pPr>
          </a:lstStyle>
          <a:p>
            <a:pPr>
              <a:defRPr/>
            </a:pPr>
            <a:r>
              <a:rPr lang="en-US" altLang="zh-CN" sz="1600" dirty="0" smtClean="0">
                <a:solidFill>
                  <a:prstClr val="white"/>
                </a:solidFill>
              </a:rPr>
              <a:t>First  one</a:t>
            </a:r>
            <a:endParaRPr lang="zh-CN" altLang="en-US" sz="1600" dirty="0">
              <a:solidFill>
                <a:prstClr val="white"/>
              </a:solidFill>
            </a:endParaRPr>
          </a:p>
        </p:txBody>
      </p:sp>
    </p:spTree>
    <p:extLst>
      <p:ext uri="{BB962C8B-B14F-4D97-AF65-F5344CB8AC3E}">
        <p14:creationId xmlns:p14="http://schemas.microsoft.com/office/powerpoint/2010/main" val="250854630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pitchFamily="2" charset="-122"/>
        </a:defRPr>
      </a:lvl2pPr>
      <a:lvl3pPr algn="ctr" rtl="0" eaLnBrk="0" fontAlgn="base" hangingPunct="0">
        <a:spcBef>
          <a:spcPct val="0"/>
        </a:spcBef>
        <a:spcAft>
          <a:spcPct val="0"/>
        </a:spcAft>
        <a:defRPr sz="4400">
          <a:solidFill>
            <a:schemeClr val="tx1"/>
          </a:solidFill>
          <a:latin typeface="Calibri" pitchFamily="34" charset="0"/>
          <a:ea typeface="宋体" pitchFamily="2" charset="-122"/>
        </a:defRPr>
      </a:lvl3pPr>
      <a:lvl4pPr algn="ctr" rtl="0" eaLnBrk="0" fontAlgn="base" hangingPunct="0">
        <a:spcBef>
          <a:spcPct val="0"/>
        </a:spcBef>
        <a:spcAft>
          <a:spcPct val="0"/>
        </a:spcAft>
        <a:defRPr sz="4400">
          <a:solidFill>
            <a:schemeClr val="tx1"/>
          </a:solidFill>
          <a:latin typeface="Calibri" pitchFamily="34" charset="0"/>
          <a:ea typeface="宋体" pitchFamily="2" charset="-122"/>
        </a:defRPr>
      </a:lvl4pPr>
      <a:lvl5pPr algn="ctr" rtl="0" eaLnBrk="0" fontAlgn="base" hangingPunct="0">
        <a:spcBef>
          <a:spcPct val="0"/>
        </a:spcBef>
        <a:spcAft>
          <a:spcPct val="0"/>
        </a:spcAft>
        <a:defRPr sz="4400">
          <a:solidFill>
            <a:schemeClr val="tx1"/>
          </a:solidFill>
          <a:latin typeface="Calibri" pitchFamily="34" charset="0"/>
          <a:ea typeface="宋体" pitchFamily="2" charset="-122"/>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pattFill prst="ltUpDiag">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7" name="矩形 6"/>
          <p:cNvSpPr/>
          <p:nvPr userDrawn="1"/>
        </p:nvSpPr>
        <p:spPr>
          <a:xfrm>
            <a:off x="239184" y="6151034"/>
            <a:ext cx="11808883" cy="480484"/>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dirty="0">
              <a:solidFill>
                <a:prstClr val="white"/>
              </a:solidFill>
            </a:endParaRPr>
          </a:p>
        </p:txBody>
      </p:sp>
      <p:sp>
        <p:nvSpPr>
          <p:cNvPr id="8" name="椭圆 7"/>
          <p:cNvSpPr/>
          <p:nvPr userDrawn="1"/>
        </p:nvSpPr>
        <p:spPr>
          <a:xfrm>
            <a:off x="10801353" y="6271686"/>
            <a:ext cx="239183" cy="239183"/>
          </a:xfrm>
          <a:prstGeom prst="ellipse">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a:solidFill>
                <a:prstClr val="white"/>
              </a:solidFill>
            </a:endParaRPr>
          </a:p>
        </p:txBody>
      </p:sp>
      <p:sp>
        <p:nvSpPr>
          <p:cNvPr id="9" name="椭圆 8"/>
          <p:cNvSpPr/>
          <p:nvPr userDrawn="1"/>
        </p:nvSpPr>
        <p:spPr>
          <a:xfrm>
            <a:off x="11184467" y="6271686"/>
            <a:ext cx="239184" cy="2391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a:solidFill>
                <a:prstClr val="white"/>
              </a:solidFill>
            </a:endParaRPr>
          </a:p>
        </p:txBody>
      </p:sp>
      <p:sp>
        <p:nvSpPr>
          <p:cNvPr id="10" name="椭圆 9"/>
          <p:cNvSpPr/>
          <p:nvPr userDrawn="1"/>
        </p:nvSpPr>
        <p:spPr>
          <a:xfrm>
            <a:off x="11567586" y="6271686"/>
            <a:ext cx="239183" cy="239183"/>
          </a:xfrm>
          <a:prstGeom prst="ellipse">
            <a:avLst/>
          </a:prstGeom>
          <a:solidFill>
            <a:srgbClr val="FFFFFF">
              <a:alpha val="8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a:solidFill>
                <a:prstClr val="white"/>
              </a:solidFill>
            </a:endParaRPr>
          </a:p>
        </p:txBody>
      </p:sp>
      <p:sp>
        <p:nvSpPr>
          <p:cNvPr id="11" name="标题 1"/>
          <p:cNvSpPr txBox="1">
            <a:spLocks/>
          </p:cNvSpPr>
          <p:nvPr userDrawn="1"/>
        </p:nvSpPr>
        <p:spPr>
          <a:xfrm>
            <a:off x="338667" y="6089653"/>
            <a:ext cx="10750551" cy="603249"/>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zh-CN" altLang="en-US" sz="1800" b="1" dirty="0" smtClean="0">
                <a:solidFill>
                  <a:prstClr val="white"/>
                </a:solidFill>
                <a:latin typeface="微软雅黑" pitchFamily="34" charset="-122"/>
                <a:ea typeface="微软雅黑" pitchFamily="34" charset="-122"/>
                <a:cs typeface="Arial" charset="0"/>
              </a:rPr>
              <a:t>国内首家专业的医疗品牌服务商</a:t>
            </a:r>
            <a:endParaRPr lang="zh-CN" altLang="en-US" sz="1800" b="1" dirty="0">
              <a:solidFill>
                <a:prstClr val="white"/>
              </a:solidFill>
            </a:endParaRPr>
          </a:p>
        </p:txBody>
      </p:sp>
      <p:sp>
        <p:nvSpPr>
          <p:cNvPr id="12" name="TextBox 11"/>
          <p:cNvSpPr txBox="1"/>
          <p:nvPr userDrawn="1"/>
        </p:nvSpPr>
        <p:spPr>
          <a:xfrm>
            <a:off x="4847167" y="6242052"/>
            <a:ext cx="953081" cy="338554"/>
          </a:xfrm>
          <a:prstGeom prst="rect">
            <a:avLst/>
          </a:prstGeom>
          <a:noFill/>
        </p:spPr>
        <p:txBody>
          <a:bodyPr wrap="none">
            <a:spAutoFit/>
          </a:bodyPr>
          <a:lstStyle>
            <a:defPPr>
              <a:defRPr lang="zh-CN"/>
            </a:defPPr>
            <a:lvl1pPr marL="0" algn="l" defTabSz="914400" eaLnBrk="1" latinLnBrk="0" hangingPunct="1">
              <a:defRPr sz="1800">
                <a:solidFill>
                  <a:schemeClr val="bg1"/>
                </a:solidFill>
                <a:latin typeface="+mn-lt"/>
                <a:ea typeface="+mn-ea"/>
              </a:defRPr>
            </a:lvl1pPr>
            <a:lvl2pPr algn="l" defTabSz="914400" eaLnBrk="1" latinLnBrk="0" hangingPunct="1">
              <a:defRPr sz="1800">
                <a:solidFill>
                  <a:schemeClr val="tx1"/>
                </a:solidFill>
                <a:latin typeface="+mn-lt"/>
                <a:ea typeface="+mn-ea"/>
              </a:defRPr>
            </a:lvl2pPr>
            <a:lvl3pPr algn="l" defTabSz="914400" eaLnBrk="1" latinLnBrk="0" hangingPunct="1">
              <a:defRPr sz="1800">
                <a:solidFill>
                  <a:schemeClr val="tx1"/>
                </a:solidFill>
                <a:latin typeface="+mn-lt"/>
                <a:ea typeface="+mn-ea"/>
              </a:defRPr>
            </a:lvl3pPr>
            <a:lvl4pPr algn="l" defTabSz="914400" eaLnBrk="1" latinLnBrk="0" hangingPunct="1">
              <a:defRPr sz="1800">
                <a:solidFill>
                  <a:schemeClr val="tx1"/>
                </a:solidFill>
                <a:latin typeface="+mn-lt"/>
                <a:ea typeface="+mn-ea"/>
              </a:defRPr>
            </a:lvl4pPr>
            <a:lvl5pPr algn="l" defTabSz="914400" eaLnBrk="1" latinLnBrk="0" hangingPunct="1">
              <a:defRPr sz="1800">
                <a:solidFill>
                  <a:schemeClr val="tx1"/>
                </a:solidFill>
                <a:latin typeface="+mn-lt"/>
                <a:ea typeface="+mn-ea"/>
              </a:defRPr>
            </a:lvl5pPr>
            <a:lvl6pPr>
              <a:defRPr sz="1800">
                <a:solidFill>
                  <a:schemeClr val="tx1"/>
                </a:solidFill>
                <a:latin typeface="+mn-lt"/>
                <a:ea typeface="+mn-ea"/>
              </a:defRPr>
            </a:lvl6pPr>
            <a:lvl7pPr>
              <a:defRPr sz="1800">
                <a:solidFill>
                  <a:schemeClr val="tx1"/>
                </a:solidFill>
                <a:latin typeface="+mn-lt"/>
                <a:ea typeface="+mn-ea"/>
              </a:defRPr>
            </a:lvl7pPr>
            <a:lvl8pPr>
              <a:defRPr sz="1800">
                <a:solidFill>
                  <a:schemeClr val="tx1"/>
                </a:solidFill>
                <a:latin typeface="+mn-lt"/>
                <a:ea typeface="+mn-ea"/>
              </a:defRPr>
            </a:lvl8pPr>
            <a:lvl9pPr>
              <a:defRPr sz="1800">
                <a:solidFill>
                  <a:schemeClr val="tx1"/>
                </a:solidFill>
                <a:latin typeface="+mn-lt"/>
                <a:ea typeface="+mn-ea"/>
              </a:defRPr>
            </a:lvl9pPr>
          </a:lstStyle>
          <a:p>
            <a:pPr>
              <a:defRPr/>
            </a:pPr>
            <a:r>
              <a:rPr lang="en-US" altLang="zh-CN" sz="1600" dirty="0" smtClean="0">
                <a:solidFill>
                  <a:prstClr val="white"/>
                </a:solidFill>
              </a:rPr>
              <a:t>First  one</a:t>
            </a:r>
            <a:endParaRPr lang="zh-CN" altLang="en-US" sz="1600" dirty="0">
              <a:solidFill>
                <a:prstClr val="white"/>
              </a:solidFill>
            </a:endParaRPr>
          </a:p>
        </p:txBody>
      </p:sp>
      <p:sp>
        <p:nvSpPr>
          <p:cNvPr id="13" name="矩形 12"/>
          <p:cNvSpPr/>
          <p:nvPr userDrawn="1"/>
        </p:nvSpPr>
        <p:spPr>
          <a:xfrm>
            <a:off x="239185" y="6117167"/>
            <a:ext cx="11806767" cy="48684"/>
          </a:xfrm>
          <a:prstGeom prst="rect">
            <a:avLst/>
          </a:prstGeom>
          <a:solidFill>
            <a:srgbClr val="E7781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a:solidFill>
                <a:prstClr val="white"/>
              </a:solidFill>
            </a:endParaRPr>
          </a:p>
        </p:txBody>
      </p:sp>
    </p:spTree>
    <p:extLst>
      <p:ext uri="{BB962C8B-B14F-4D97-AF65-F5344CB8AC3E}">
        <p14:creationId xmlns:p14="http://schemas.microsoft.com/office/powerpoint/2010/main" val="137861750"/>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pitchFamily="2" charset="-122"/>
        </a:defRPr>
      </a:lvl2pPr>
      <a:lvl3pPr algn="ctr" rtl="0" eaLnBrk="0" fontAlgn="base" hangingPunct="0">
        <a:spcBef>
          <a:spcPct val="0"/>
        </a:spcBef>
        <a:spcAft>
          <a:spcPct val="0"/>
        </a:spcAft>
        <a:defRPr sz="4400">
          <a:solidFill>
            <a:schemeClr val="tx1"/>
          </a:solidFill>
          <a:latin typeface="Calibri" pitchFamily="34" charset="0"/>
          <a:ea typeface="宋体" pitchFamily="2" charset="-122"/>
        </a:defRPr>
      </a:lvl3pPr>
      <a:lvl4pPr algn="ctr" rtl="0" eaLnBrk="0" fontAlgn="base" hangingPunct="0">
        <a:spcBef>
          <a:spcPct val="0"/>
        </a:spcBef>
        <a:spcAft>
          <a:spcPct val="0"/>
        </a:spcAft>
        <a:defRPr sz="4400">
          <a:solidFill>
            <a:schemeClr val="tx1"/>
          </a:solidFill>
          <a:latin typeface="Calibri" pitchFamily="34" charset="0"/>
          <a:ea typeface="宋体" pitchFamily="2" charset="-122"/>
        </a:defRPr>
      </a:lvl4pPr>
      <a:lvl5pPr algn="ctr" rtl="0" eaLnBrk="0" fontAlgn="base" hangingPunct="0">
        <a:spcBef>
          <a:spcPct val="0"/>
        </a:spcBef>
        <a:spcAft>
          <a:spcPct val="0"/>
        </a:spcAft>
        <a:defRPr sz="4400">
          <a:solidFill>
            <a:schemeClr val="tx1"/>
          </a:solidFill>
          <a:latin typeface="Calibri" pitchFamily="34" charset="0"/>
          <a:ea typeface="宋体" pitchFamily="2" charset="-122"/>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6.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9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6.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1.xml"/><Relationship Id="rId1" Type="http://schemas.openxmlformats.org/officeDocument/2006/relationships/tags" Target="../tags/tag2.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08.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3.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8.xml"/><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48.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48.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53.xml"/><Relationship Id="rId5" Type="http://schemas.openxmlformats.org/officeDocument/2006/relationships/image" Target="../media/image16.png"/><Relationship Id="rId4" Type="http://schemas.microsoft.com/office/2007/relationships/hdphoto" Target="../media/hdphoto4.wdp"/></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53.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53.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53.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53.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64.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53.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75.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86.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microsoft.com/office/2007/relationships/hdphoto" Target="../media/hdphoto5.wdp"/></Relationships>
</file>

<file path=ppt/slides/_rels/slide2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48.png"/><Relationship Id="rId4" Type="http://schemas.microsoft.com/office/2007/relationships/hdphoto" Target="../media/hdphoto6.wdp"/></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51.jpg"/><Relationship Id="rId4" Type="http://schemas.openxmlformats.org/officeDocument/2006/relationships/image" Target="../media/image50.jpg"/></Relationships>
</file>

<file path=ppt/slides/_rels/slide3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57.jpg"/><Relationship Id="rId5" Type="http://schemas.openxmlformats.org/officeDocument/2006/relationships/image" Target="../media/image56.jpeg"/><Relationship Id="rId4" Type="http://schemas.openxmlformats.org/officeDocument/2006/relationships/image" Target="../media/image55.jpeg"/></Relationships>
</file>

<file path=ppt/slides/_rels/slide3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4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jpe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42.xml.rels><?xml version="1.0" encoding="UTF-8" standalone="yes"?>
<Relationships xmlns="http://schemas.openxmlformats.org/package/2006/relationships"><Relationship Id="rId3" Type="http://schemas.openxmlformats.org/officeDocument/2006/relationships/image" Target="../media/image66.jpg"/><Relationship Id="rId7" Type="http://schemas.openxmlformats.org/officeDocument/2006/relationships/image" Target="../media/image70.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microsoft.com/office/2007/relationships/hdphoto" Target="../media/hdphoto7.wdp"/></Relationships>
</file>

<file path=ppt/slides/_rels/slide4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75.jpeg"/><Relationship Id="rId4" Type="http://schemas.openxmlformats.org/officeDocument/2006/relationships/image" Target="../media/image74.jpeg"/></Relationships>
</file>

<file path=ppt/slides/_rels/slide4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a:grpSpLocks/>
          </p:cNvGrpSpPr>
          <p:nvPr/>
        </p:nvGrpSpPr>
        <p:grpSpPr bwMode="auto">
          <a:xfrm>
            <a:off x="-38100" y="1"/>
            <a:ext cx="12261852" cy="6870700"/>
            <a:chOff x="-29028" y="-1"/>
            <a:chExt cx="9196383" cy="5152571"/>
          </a:xfrm>
        </p:grpSpPr>
        <p:pic>
          <p:nvPicPr>
            <p:cNvPr id="3091" name="Picture 9" descr="C:\Documents and Settings\Administrator\桌面\素材CNN sccnn.com 388XXC2.jpg"/>
            <p:cNvPicPr>
              <a:picLocks noChangeAspect="1" noChangeArrowheads="1"/>
            </p:cNvPicPr>
            <p:nvPr/>
          </p:nvPicPr>
          <p:blipFill>
            <a:blip r:embed="rId3">
              <a:extLst>
                <a:ext uri="{28A0092B-C50C-407E-A947-70E740481C1C}">
                  <a14:useLocalDpi xmlns:a14="http://schemas.microsoft.com/office/drawing/2010/main" val="0"/>
                </a:ext>
              </a:extLst>
            </a:blip>
            <a:srcRect l="1215" t="10843" b="5045"/>
            <a:stretch>
              <a:fillRect/>
            </a:stretch>
          </p:blipFill>
          <p:spPr bwMode="auto">
            <a:xfrm>
              <a:off x="-29028" y="0"/>
              <a:ext cx="9173028"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a:xfrm>
              <a:off x="-13253" y="-1"/>
              <a:ext cx="9180608" cy="5152571"/>
            </a:xfrm>
            <a:prstGeom prst="rect">
              <a:avLst/>
            </a:prstGeom>
            <a:gradFill>
              <a:gsLst>
                <a:gs pos="74000">
                  <a:schemeClr val="bg1">
                    <a:lumMod val="50000"/>
                    <a:alpha val="28000"/>
                  </a:schemeClr>
                </a:gs>
                <a:gs pos="0">
                  <a:schemeClr val="bg1">
                    <a:lumMod val="95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grpSp>
      <p:grpSp>
        <p:nvGrpSpPr>
          <p:cNvPr id="7" name="组合 6"/>
          <p:cNvGrpSpPr>
            <a:grpSpLocks/>
          </p:cNvGrpSpPr>
          <p:nvPr/>
        </p:nvGrpSpPr>
        <p:grpSpPr bwMode="auto">
          <a:xfrm>
            <a:off x="-38100" y="1107018"/>
            <a:ext cx="12227984" cy="560916"/>
            <a:chOff x="-29028" y="830238"/>
            <a:chExt cx="9171442" cy="421382"/>
          </a:xfrm>
        </p:grpSpPr>
        <p:cxnSp>
          <p:nvCxnSpPr>
            <p:cNvPr id="8" name="直接连接符 7"/>
            <p:cNvCxnSpPr/>
            <p:nvPr/>
          </p:nvCxnSpPr>
          <p:spPr>
            <a:xfrm>
              <a:off x="-19503" y="830238"/>
              <a:ext cx="9144453" cy="0"/>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29028" y="858860"/>
              <a:ext cx="9171442" cy="392760"/>
            </a:xfrm>
            <a:prstGeom prst="rect">
              <a:avLst/>
            </a:prstGeom>
            <a:solidFill>
              <a:schemeClr val="tx2">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760000"/>
                </a:solidFill>
              </a:endParaRPr>
            </a:p>
          </p:txBody>
        </p:sp>
      </p:grpSp>
      <p:pic>
        <p:nvPicPr>
          <p:cNvPr id="11"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13784"/>
            <a:ext cx="9804400" cy="707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242"/>
          <p:cNvSpPr txBox="1">
            <a:spLocks noChangeArrowheads="1"/>
          </p:cNvSpPr>
          <p:nvPr/>
        </p:nvSpPr>
        <p:spPr bwMode="auto">
          <a:xfrm>
            <a:off x="1221135" y="509604"/>
            <a:ext cx="6173683"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defRPr/>
            </a:pPr>
            <a:r>
              <a:rPr lang="en-US" altLang="zh-CN" sz="4267" b="1" spc="160" dirty="0" err="1" smtClean="0">
                <a:solidFill>
                  <a:srgbClr val="FFC000"/>
                </a:solidFill>
                <a:effectLst>
                  <a:innerShdw blurRad="63500" dist="50800" dir="13500000">
                    <a:prstClr val="black">
                      <a:alpha val="50000"/>
                    </a:prstClr>
                  </a:innerShdw>
                </a:effectLst>
                <a:latin typeface="Impact" panose="020B0806030902050204" pitchFamily="34" charset="0"/>
                <a:ea typeface="方正综艺简体" pitchFamily="65" charset="-122"/>
              </a:rPr>
              <a:t>trategic</a:t>
            </a:r>
            <a:r>
              <a:rPr lang="en-US" altLang="zh-CN" sz="4267" b="1" spc="160" dirty="0" smtClean="0">
                <a:solidFill>
                  <a:srgbClr val="FFC000"/>
                </a:solidFill>
                <a:effectLst>
                  <a:innerShdw blurRad="63500" dist="50800" dir="13500000">
                    <a:prstClr val="black">
                      <a:alpha val="50000"/>
                    </a:prstClr>
                  </a:innerShdw>
                </a:effectLst>
                <a:latin typeface="Impact" panose="020B0806030902050204" pitchFamily="34" charset="0"/>
                <a:ea typeface="方正综艺简体" pitchFamily="65" charset="-122"/>
              </a:rPr>
              <a:t> </a:t>
            </a:r>
            <a:r>
              <a:rPr lang="en-US" altLang="zh-CN" sz="4267" b="1" spc="160" dirty="0">
                <a:solidFill>
                  <a:srgbClr val="FFC000"/>
                </a:solidFill>
                <a:effectLst>
                  <a:innerShdw blurRad="63500" dist="50800" dir="13500000">
                    <a:prstClr val="black">
                      <a:alpha val="50000"/>
                    </a:prstClr>
                  </a:innerShdw>
                </a:effectLst>
                <a:latin typeface="Impact" panose="020B0806030902050204" pitchFamily="34" charset="0"/>
                <a:ea typeface="方正综艺简体" pitchFamily="65" charset="-122"/>
              </a:rPr>
              <a:t>planning</a:t>
            </a:r>
            <a:endParaRPr lang="zh-CN" altLang="en-US" sz="4267" b="1" spc="160" dirty="0">
              <a:solidFill>
                <a:srgbClr val="FFC000"/>
              </a:solidFill>
              <a:effectLst>
                <a:innerShdw blurRad="63500" dist="50800" dir="13500000">
                  <a:prstClr val="black">
                    <a:alpha val="50000"/>
                  </a:prstClr>
                </a:innerShdw>
              </a:effectLst>
              <a:latin typeface="Impact" panose="020B0806030902050204" pitchFamily="34" charset="0"/>
              <a:ea typeface="方正综艺简体" pitchFamily="65" charset="-122"/>
            </a:endParaRPr>
          </a:p>
        </p:txBody>
      </p:sp>
      <p:sp>
        <p:nvSpPr>
          <p:cNvPr id="14" name="矩形 13"/>
          <p:cNvSpPr/>
          <p:nvPr/>
        </p:nvSpPr>
        <p:spPr bwMode="auto">
          <a:xfrm>
            <a:off x="598537" y="509604"/>
            <a:ext cx="595045" cy="1344378"/>
          </a:xfrm>
          <a:prstGeom prst="rect">
            <a:avLst/>
          </a:prstGeom>
          <a:effectLst>
            <a:outerShdw blurRad="76200" dir="13500000" sy="23000" kx="1200000" algn="br" rotWithShape="0">
              <a:prstClr val="black">
                <a:alpha val="20000"/>
              </a:prstClr>
            </a:outerShdw>
          </a:effectLst>
        </p:spPr>
        <p:txBody>
          <a:bodyPr wrap="none">
            <a:prstTxWarp prst="textPlain">
              <a:avLst/>
            </a:prstTxWarp>
            <a:spAutoFit/>
          </a:bodyPr>
          <a:lstStyle/>
          <a:p>
            <a:pPr>
              <a:defRPr/>
            </a:pPr>
            <a:r>
              <a:rPr lang="en-US" altLang="zh-CN" sz="9600" b="1" dirty="0" smtClean="0">
                <a:solidFill>
                  <a:srgbClr val="FF0000"/>
                </a:solidFill>
                <a:effectLst>
                  <a:innerShdw blurRad="63500" dist="50800" dir="13500000">
                    <a:prstClr val="black">
                      <a:alpha val="50000"/>
                    </a:prstClr>
                  </a:innerShdw>
                </a:effectLst>
                <a:latin typeface="Aharoni" panose="02010803020104030203" pitchFamily="2" charset="-79"/>
                <a:ea typeface="方正综艺简体" pitchFamily="65" charset="-122"/>
                <a:cs typeface="Aharoni" panose="02010803020104030203" pitchFamily="2" charset="-79"/>
              </a:rPr>
              <a:t>S</a:t>
            </a:r>
            <a:endParaRPr lang="zh-CN" altLang="en-US" sz="9600" dirty="0">
              <a:solidFill>
                <a:srgbClr val="FF0000"/>
              </a:solidFill>
              <a:effectLst>
                <a:innerShdw blurRad="63500" dist="50800" dir="13500000">
                  <a:prstClr val="black">
                    <a:alpha val="50000"/>
                  </a:prstClr>
                </a:innerShdw>
              </a:effectLst>
              <a:latin typeface="Aharoni" panose="02010803020104030203" pitchFamily="2" charset="-79"/>
              <a:cs typeface="Aharoni" panose="02010803020104030203" pitchFamily="2" charset="-79"/>
            </a:endParaRPr>
          </a:p>
        </p:txBody>
      </p:sp>
      <p:sp>
        <p:nvSpPr>
          <p:cNvPr id="15" name="矩形 14"/>
          <p:cNvSpPr/>
          <p:nvPr/>
        </p:nvSpPr>
        <p:spPr>
          <a:xfrm>
            <a:off x="1276241" y="815190"/>
            <a:ext cx="6023198" cy="11826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prstClr val="white"/>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rPr>
              <a:t>银行战略规划</a:t>
            </a:r>
            <a:r>
              <a:rPr lang="en-US" altLang="zh-CN" sz="2400" b="1" dirty="0" err="1">
                <a:solidFill>
                  <a:prstClr val="white"/>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rPr>
              <a:t>ppt</a:t>
            </a:r>
            <a:r>
              <a:rPr lang="zh-CN" altLang="en-US" sz="2400" b="1" dirty="0">
                <a:solidFill>
                  <a:prstClr val="white"/>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rPr>
              <a:t>模板</a:t>
            </a:r>
            <a:endParaRPr lang="zh-CN" altLang="en-US" sz="1600" b="1" dirty="0">
              <a:solidFill>
                <a:srgbClr val="FF0000"/>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endParaRPr>
          </a:p>
        </p:txBody>
      </p:sp>
      <p:sp>
        <p:nvSpPr>
          <p:cNvPr id="13"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14245916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1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 presetClass="entr" presetSubtype="2" fill="hold" nodeType="withEffect">
                                  <p:stCondLst>
                                    <p:cond delay="40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1+#ppt_w/2"/>
                                          </p:val>
                                        </p:tav>
                                        <p:tav tm="100000">
                                          <p:val>
                                            <p:strVal val="#ppt_x"/>
                                          </p:val>
                                        </p:tav>
                                      </p:tavLst>
                                    </p:anim>
                                    <p:anim calcmode="lin" valueType="num">
                                      <p:cBhvr additive="base">
                                        <p:cTn id="11" dur="500" fill="hold"/>
                                        <p:tgtEl>
                                          <p:spTgt spid="7"/>
                                        </p:tgtEl>
                                        <p:attrNameLst>
                                          <p:attrName>ppt_y</p:attrName>
                                        </p:attrNameLst>
                                      </p:cBhvr>
                                      <p:tavLst>
                                        <p:tav tm="0">
                                          <p:val>
                                            <p:strVal val="#ppt_y"/>
                                          </p:val>
                                        </p:tav>
                                        <p:tav tm="100000">
                                          <p:val>
                                            <p:strVal val="#ppt_y"/>
                                          </p:val>
                                        </p:tav>
                                      </p:tavLst>
                                    </p:anim>
                                  </p:childTnLst>
                                </p:cTn>
                              </p:par>
                              <p:par>
                                <p:cTn id="12" presetID="42" presetClass="entr" presetSubtype="0" fill="hold" nodeType="withEffect">
                                  <p:stCondLst>
                                    <p:cond delay="80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600"/>
                                        <p:tgtEl>
                                          <p:spTgt spid="11"/>
                                        </p:tgtEl>
                                      </p:cBhvr>
                                    </p:animEffect>
                                    <p:anim calcmode="lin" valueType="num">
                                      <p:cBhvr>
                                        <p:cTn id="15" dur="600" fill="hold"/>
                                        <p:tgtEl>
                                          <p:spTgt spid="11"/>
                                        </p:tgtEl>
                                        <p:attrNameLst>
                                          <p:attrName>ppt_x</p:attrName>
                                        </p:attrNameLst>
                                      </p:cBhvr>
                                      <p:tavLst>
                                        <p:tav tm="0">
                                          <p:val>
                                            <p:strVal val="#ppt_x"/>
                                          </p:val>
                                        </p:tav>
                                        <p:tav tm="100000">
                                          <p:val>
                                            <p:strVal val="#ppt_x"/>
                                          </p:val>
                                        </p:tav>
                                      </p:tavLst>
                                    </p:anim>
                                    <p:anim calcmode="lin" valueType="num">
                                      <p:cBhvr>
                                        <p:cTn id="16" dur="600" fill="hold"/>
                                        <p:tgtEl>
                                          <p:spTgt spid="11"/>
                                        </p:tgtEl>
                                        <p:attrNameLst>
                                          <p:attrName>ppt_y</p:attrName>
                                        </p:attrNameLst>
                                      </p:cBhvr>
                                      <p:tavLst>
                                        <p:tav tm="0">
                                          <p:val>
                                            <p:strVal val="#ppt_y+.1"/>
                                          </p:val>
                                        </p:tav>
                                        <p:tav tm="100000">
                                          <p:val>
                                            <p:strVal val="#ppt_y"/>
                                          </p:val>
                                        </p:tav>
                                      </p:tavLst>
                                    </p:anim>
                                  </p:childTnLst>
                                </p:cTn>
                              </p:par>
                            </p:childTnLst>
                          </p:cTn>
                        </p:par>
                        <p:par>
                          <p:cTn id="17" fill="hold">
                            <p:stCondLst>
                              <p:cond delay="1400"/>
                            </p:stCondLst>
                            <p:childTnLst>
                              <p:par>
                                <p:cTn id="18" presetID="15" presetClass="entr" presetSubtype="0" fill="hold" grpId="0" nodeType="afterEffect">
                                  <p:stCondLst>
                                    <p:cond delay="0"/>
                                  </p:stCondLst>
                                  <p:iterate type="lt">
                                    <p:tmPct val="10000"/>
                                  </p:iterate>
                                  <p:childTnLst>
                                    <p:set>
                                      <p:cBhvr>
                                        <p:cTn id="19" dur="1" fill="hold">
                                          <p:stCondLst>
                                            <p:cond delay="0"/>
                                          </p:stCondLst>
                                        </p:cTn>
                                        <p:tgtEl>
                                          <p:spTgt spid="15"/>
                                        </p:tgtEl>
                                        <p:attrNameLst>
                                          <p:attrName>style.visibility</p:attrName>
                                        </p:attrNameLst>
                                      </p:cBhvr>
                                      <p:to>
                                        <p:strVal val="visible"/>
                                      </p:to>
                                    </p:set>
                                    <p:anim calcmode="lin" valueType="num">
                                      <p:cBhvr>
                                        <p:cTn id="20" dur="1000" fill="hold"/>
                                        <p:tgtEl>
                                          <p:spTgt spid="15"/>
                                        </p:tgtEl>
                                        <p:attrNameLst>
                                          <p:attrName>ppt_w</p:attrName>
                                        </p:attrNameLst>
                                      </p:cBhvr>
                                      <p:tavLst>
                                        <p:tav tm="0">
                                          <p:val>
                                            <p:fltVal val="0"/>
                                          </p:val>
                                        </p:tav>
                                        <p:tav tm="100000">
                                          <p:val>
                                            <p:strVal val="#ppt_w"/>
                                          </p:val>
                                        </p:tav>
                                      </p:tavLst>
                                    </p:anim>
                                    <p:anim calcmode="lin" valueType="num">
                                      <p:cBhvr>
                                        <p:cTn id="21" dur="1000" fill="hold"/>
                                        <p:tgtEl>
                                          <p:spTgt spid="15"/>
                                        </p:tgtEl>
                                        <p:attrNameLst>
                                          <p:attrName>ppt_h</p:attrName>
                                        </p:attrNameLst>
                                      </p:cBhvr>
                                      <p:tavLst>
                                        <p:tav tm="0">
                                          <p:val>
                                            <p:fltVal val="0"/>
                                          </p:val>
                                        </p:tav>
                                        <p:tav tm="100000">
                                          <p:val>
                                            <p:strVal val="#ppt_h"/>
                                          </p:val>
                                        </p:tav>
                                      </p:tavLst>
                                    </p:anim>
                                    <p:anim calcmode="lin" valueType="num">
                                      <p:cBhvr>
                                        <p:cTn id="22"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1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l="-562" t="-1631" r="562" b="16784"/>
          <a:stretch/>
        </p:blipFill>
        <p:spPr>
          <a:xfrm>
            <a:off x="-21332" y="-16025"/>
            <a:ext cx="12213331" cy="6901409"/>
          </a:xfrm>
          <a:prstGeom prst="rect">
            <a:avLst/>
          </a:prstGeom>
        </p:spPr>
      </p:pic>
      <p:sp>
        <p:nvSpPr>
          <p:cNvPr id="2" name="矩形 1"/>
          <p:cNvSpPr/>
          <p:nvPr/>
        </p:nvSpPr>
        <p:spPr>
          <a:xfrm>
            <a:off x="0" y="3659486"/>
            <a:ext cx="12191999" cy="1071033"/>
          </a:xfrm>
          <a:prstGeom prst="rect">
            <a:avLst/>
          </a:prstGeom>
          <a:solidFill>
            <a:schemeClr val="bg1">
              <a:lumMod val="5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a:solidFill>
                <a:prstClr val="white"/>
              </a:solidFill>
            </a:endParaRPr>
          </a:p>
        </p:txBody>
      </p:sp>
      <p:sp>
        <p:nvSpPr>
          <p:cNvPr id="4" name="直角三角形 3"/>
          <p:cNvSpPr/>
          <p:nvPr/>
        </p:nvSpPr>
        <p:spPr>
          <a:xfrm>
            <a:off x="0" y="3909485"/>
            <a:ext cx="5520690" cy="2982805"/>
          </a:xfrm>
          <a:custGeom>
            <a:avLst/>
            <a:gdLst>
              <a:gd name="connsiteX0" fmla="*/ 0 w 5097780"/>
              <a:gd name="connsiteY0" fmla="*/ 2948515 h 2948515"/>
              <a:gd name="connsiteX1" fmla="*/ 0 w 5097780"/>
              <a:gd name="connsiteY1" fmla="*/ 0 h 2948515"/>
              <a:gd name="connsiteX2" fmla="*/ 5097780 w 5097780"/>
              <a:gd name="connsiteY2" fmla="*/ 2948515 h 2948515"/>
              <a:gd name="connsiteX3" fmla="*/ 0 w 5097780"/>
              <a:gd name="connsiteY3" fmla="*/ 2948515 h 2948515"/>
              <a:gd name="connsiteX0" fmla="*/ 0 w 5520690"/>
              <a:gd name="connsiteY0" fmla="*/ 2948515 h 2982805"/>
              <a:gd name="connsiteX1" fmla="*/ 0 w 5520690"/>
              <a:gd name="connsiteY1" fmla="*/ 0 h 2982805"/>
              <a:gd name="connsiteX2" fmla="*/ 5520690 w 5520690"/>
              <a:gd name="connsiteY2" fmla="*/ 2982805 h 2982805"/>
              <a:gd name="connsiteX3" fmla="*/ 0 w 5520690"/>
              <a:gd name="connsiteY3" fmla="*/ 2948515 h 2982805"/>
            </a:gdLst>
            <a:ahLst/>
            <a:cxnLst>
              <a:cxn ang="0">
                <a:pos x="connsiteX0" y="connsiteY0"/>
              </a:cxn>
              <a:cxn ang="0">
                <a:pos x="connsiteX1" y="connsiteY1"/>
              </a:cxn>
              <a:cxn ang="0">
                <a:pos x="connsiteX2" y="connsiteY2"/>
              </a:cxn>
              <a:cxn ang="0">
                <a:pos x="connsiteX3" y="connsiteY3"/>
              </a:cxn>
            </a:cxnLst>
            <a:rect l="l" t="t" r="r" b="b"/>
            <a:pathLst>
              <a:path w="5520690" h="2982805">
                <a:moveTo>
                  <a:pt x="0" y="2948515"/>
                </a:moveTo>
                <a:lnTo>
                  <a:pt x="0" y="0"/>
                </a:lnTo>
                <a:lnTo>
                  <a:pt x="5520690" y="2982805"/>
                </a:lnTo>
                <a:lnTo>
                  <a:pt x="0" y="2948515"/>
                </a:lnTo>
                <a:close/>
              </a:path>
            </a:pathLst>
          </a:custGeom>
          <a:solidFill>
            <a:srgbClr val="FE45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a:solidFill>
                <a:prstClr val="white"/>
              </a:solidFill>
            </a:endParaRPr>
          </a:p>
        </p:txBody>
      </p:sp>
      <p:cxnSp>
        <p:nvCxnSpPr>
          <p:cNvPr id="10" name="直接连接符 9"/>
          <p:cNvCxnSpPr/>
          <p:nvPr/>
        </p:nvCxnSpPr>
        <p:spPr>
          <a:xfrm>
            <a:off x="0" y="3842682"/>
            <a:ext cx="5549899" cy="2999294"/>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1028" name="Picture 4" descr="D:\我的酷盘\★梅奥国际\★公司资料\梅奥国际-企划-公司宣传资料\梅奥国际物料设计-很重要的文件\梅奥国际标志及物料设计\梅奥独立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7768" y="4769274"/>
            <a:ext cx="8184231" cy="2123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a:spLocks noChangeArrowheads="1"/>
          </p:cNvSpPr>
          <p:nvPr/>
        </p:nvSpPr>
        <p:spPr bwMode="auto">
          <a:xfrm rot="1704570">
            <a:off x="1422547" y="4801115"/>
            <a:ext cx="23764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fontAlgn="base" hangingPunct="1">
              <a:spcBef>
                <a:spcPct val="0"/>
              </a:spcBef>
              <a:spcAft>
                <a:spcPct val="0"/>
              </a:spcAft>
            </a:pPr>
            <a:r>
              <a:rPr lang="zh-CN" altLang="en-US" sz="2000" b="1" dirty="0">
                <a:solidFill>
                  <a:prstClr val="black"/>
                </a:solidFill>
                <a:latin typeface="微软雅黑" pitchFamily="34" charset="-122"/>
                <a:ea typeface="微软雅黑" pitchFamily="34" charset="-122"/>
              </a:rPr>
              <a:t>医疗产业整体提升</a:t>
            </a:r>
          </a:p>
        </p:txBody>
      </p:sp>
      <p:sp>
        <p:nvSpPr>
          <p:cNvPr id="16" name="矩形 15"/>
          <p:cNvSpPr/>
          <p:nvPr/>
        </p:nvSpPr>
        <p:spPr>
          <a:xfrm rot="1851076">
            <a:off x="1130076" y="5349849"/>
            <a:ext cx="2816669" cy="276999"/>
          </a:xfrm>
          <a:prstGeom prst="rect">
            <a:avLst/>
          </a:prstGeom>
        </p:spPr>
        <p:txBody>
          <a:bodyPr wrap="none">
            <a:spAutoFit/>
          </a:bodyPr>
          <a:lstStyle/>
          <a:p>
            <a:pPr fontAlgn="base">
              <a:spcBef>
                <a:spcPct val="0"/>
              </a:spcBef>
              <a:spcAft>
                <a:spcPct val="0"/>
              </a:spcAft>
              <a:defRPr/>
            </a:pPr>
            <a:r>
              <a:rPr lang="en-US" altLang="zh-CN" sz="1200" b="1" dirty="0">
                <a:solidFill>
                  <a:prstClr val="white"/>
                </a:solidFill>
                <a:effectLst>
                  <a:outerShdw blurRad="38100" dist="38100" dir="2700000" algn="tl">
                    <a:srgbClr val="000000">
                      <a:alpha val="43137"/>
                    </a:srgbClr>
                  </a:outerShdw>
                </a:effectLst>
              </a:rPr>
              <a:t>The ascent of the whole medical industry</a:t>
            </a:r>
            <a:endParaRPr lang="zh-CN" altLang="en-US" sz="1200" b="1" dirty="0">
              <a:solidFill>
                <a:prstClr val="white"/>
              </a:solidFill>
              <a:effectLst>
                <a:outerShdw blurRad="38100" dist="38100" dir="2700000" algn="tl">
                  <a:srgbClr val="000000">
                    <a:alpha val="43137"/>
                  </a:srgbClr>
                </a:outerShdw>
              </a:effectLst>
            </a:endParaRPr>
          </a:p>
        </p:txBody>
      </p:sp>
      <p:sp>
        <p:nvSpPr>
          <p:cNvPr id="17" name="TextBox 16"/>
          <p:cNvSpPr txBox="1"/>
          <p:nvPr/>
        </p:nvSpPr>
        <p:spPr>
          <a:xfrm>
            <a:off x="6063207" y="3820643"/>
            <a:ext cx="4679950" cy="584775"/>
          </a:xfrm>
          <a:prstGeom prst="rect">
            <a:avLst/>
          </a:prstGeom>
          <a:noFill/>
          <a:effectLst>
            <a:outerShdw blurRad="50800" dist="63500" dir="3600000" algn="ctr" rotWithShape="0">
              <a:schemeClr val="bg1">
                <a:lumMod val="50000"/>
              </a:schemeClr>
            </a:outerShdw>
          </a:effectLst>
        </p:spPr>
        <p:txBody>
          <a:bodyPr>
            <a:spAutoFit/>
          </a:bodyPr>
          <a:lstStyle/>
          <a:p>
            <a:pPr fontAlgn="base">
              <a:spcBef>
                <a:spcPct val="0"/>
              </a:spcBef>
              <a:spcAft>
                <a:spcPct val="0"/>
              </a:spcAft>
              <a:defRPr/>
            </a:pPr>
            <a:r>
              <a:rPr lang="zh-CN" altLang="en-US" sz="3200" b="1" dirty="0">
                <a:solidFill>
                  <a:prstClr val="white"/>
                </a:solidFill>
                <a:latin typeface="微软雅黑" pitchFamily="34" charset="-122"/>
                <a:ea typeface="微软雅黑" pitchFamily="34" charset="-122"/>
              </a:rPr>
              <a:t>致敬 </a:t>
            </a:r>
            <a:r>
              <a:rPr lang="zh-CN" altLang="en-US" sz="2000" b="1" dirty="0">
                <a:solidFill>
                  <a:prstClr val="white"/>
                </a:solidFill>
                <a:latin typeface="微软雅黑" pitchFamily="34" charset="-122"/>
                <a:ea typeface="微软雅黑" pitchFamily="34" charset="-122"/>
              </a:rPr>
              <a:t>于贡献在医疗一线的团体</a:t>
            </a:r>
            <a:endParaRPr lang="en-US" altLang="zh-CN" sz="2000" b="1" dirty="0">
              <a:solidFill>
                <a:prstClr val="white"/>
              </a:solidFill>
              <a:latin typeface="微软雅黑" pitchFamily="34" charset="-122"/>
              <a:ea typeface="微软雅黑" pitchFamily="34" charset="-122"/>
            </a:endParaRPr>
          </a:p>
        </p:txBody>
      </p:sp>
      <p:sp>
        <p:nvSpPr>
          <p:cNvPr id="3" name="矩形 2"/>
          <p:cNvSpPr/>
          <p:nvPr/>
        </p:nvSpPr>
        <p:spPr>
          <a:xfrm>
            <a:off x="6095999" y="4370238"/>
            <a:ext cx="3189335" cy="276999"/>
          </a:xfrm>
          <a:prstGeom prst="rect">
            <a:avLst/>
          </a:prstGeom>
        </p:spPr>
        <p:txBody>
          <a:bodyPr wrap="none">
            <a:spAutoFit/>
          </a:bodyPr>
          <a:lstStyle/>
          <a:p>
            <a:pPr fontAlgn="base">
              <a:spcBef>
                <a:spcPct val="0"/>
              </a:spcBef>
              <a:spcAft>
                <a:spcPct val="0"/>
              </a:spcAft>
              <a:defRPr/>
            </a:pPr>
            <a:r>
              <a:rPr lang="en-US" altLang="zh-CN" sz="1200" b="1" dirty="0">
                <a:solidFill>
                  <a:prstClr val="white"/>
                </a:solidFill>
                <a:effectLst>
                  <a:outerShdw blurRad="38100" dist="38100" dir="2700000" algn="tl">
                    <a:srgbClr val="000000">
                      <a:alpha val="43137"/>
                    </a:srgbClr>
                  </a:outerShdw>
                </a:effectLst>
              </a:rPr>
              <a:t>Honor contribution in the medical front groups</a:t>
            </a:r>
            <a:endParaRPr lang="zh-CN" altLang="en-US" sz="1200" b="1" dirty="0">
              <a:solidFill>
                <a:prstClr val="white"/>
              </a:solidFill>
              <a:effectLst>
                <a:outerShdw blurRad="38100" dist="38100" dir="2700000" algn="tl">
                  <a:srgbClr val="000000">
                    <a:alpha val="43137"/>
                  </a:srgbClr>
                </a:outerShdw>
              </a:effectLst>
            </a:endParaRPr>
          </a:p>
        </p:txBody>
      </p:sp>
      <p:pic>
        <p:nvPicPr>
          <p:cNvPr id="12" name="图片 11"/>
          <p:cNvPicPr>
            <a:picLocks noChangeAspect="1"/>
          </p:cNvPicPr>
          <p:nvPr/>
        </p:nvPicPr>
        <p:blipFill>
          <a:blip r:embed="rId5"/>
          <a:stretch>
            <a:fillRect/>
          </a:stretch>
        </p:blipFill>
        <p:spPr>
          <a:xfrm rot="20343439">
            <a:off x="144364" y="631151"/>
            <a:ext cx="2389839" cy="969348"/>
          </a:xfrm>
          <a:prstGeom prst="rect">
            <a:avLst/>
          </a:prstGeom>
        </p:spPr>
      </p:pic>
    </p:spTree>
    <p:extLst>
      <p:ext uri="{BB962C8B-B14F-4D97-AF65-F5344CB8AC3E}">
        <p14:creationId xmlns:p14="http://schemas.microsoft.com/office/powerpoint/2010/main" val="28613369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xit" presetSubtype="8" fill="hold" grpId="0" nodeType="clickEffect">
                                  <p:stCondLst>
                                    <p:cond delay="0"/>
                                  </p:stCondLst>
                                  <p:childTnLst>
                                    <p:anim calcmode="lin" valueType="num">
                                      <p:cBhvr additive="base">
                                        <p:cTn id="6" dur="2000"/>
                                        <p:tgtEl>
                                          <p:spTgt spid="17"/>
                                        </p:tgtEl>
                                        <p:attrNameLst>
                                          <p:attrName>ppt_x</p:attrName>
                                        </p:attrNameLst>
                                      </p:cBhvr>
                                      <p:tavLst>
                                        <p:tav tm="0">
                                          <p:val>
                                            <p:strVal val="ppt_x"/>
                                          </p:val>
                                        </p:tav>
                                        <p:tav tm="100000">
                                          <p:val>
                                            <p:strVal val="0-ppt_w/2"/>
                                          </p:val>
                                        </p:tav>
                                      </p:tavLst>
                                    </p:anim>
                                    <p:anim calcmode="lin" valueType="num">
                                      <p:cBhvr additive="base">
                                        <p:cTn id="7" dur="2000"/>
                                        <p:tgtEl>
                                          <p:spTgt spid="17"/>
                                        </p:tgtEl>
                                        <p:attrNameLst>
                                          <p:attrName>ppt_y</p:attrName>
                                        </p:attrNameLst>
                                      </p:cBhvr>
                                      <p:tavLst>
                                        <p:tav tm="0">
                                          <p:val>
                                            <p:strVal val="ppt_y"/>
                                          </p:val>
                                        </p:tav>
                                        <p:tav tm="100000">
                                          <p:val>
                                            <p:strVal val="ppt_y"/>
                                          </p:val>
                                        </p:tav>
                                      </p:tavLst>
                                    </p:anim>
                                    <p:set>
                                      <p:cBhvr>
                                        <p:cTn id="8" dur="1" fill="hold">
                                          <p:stCondLst>
                                            <p:cond delay="1999"/>
                                          </p:stCondLst>
                                        </p:cTn>
                                        <p:tgtEl>
                                          <p:spTgt spid="17"/>
                                        </p:tgtEl>
                                        <p:attrNameLst>
                                          <p:attrName>style.visibility</p:attrName>
                                        </p:attrNameLst>
                                      </p:cBhvr>
                                      <p:to>
                                        <p:strVal val="hidden"/>
                                      </p:to>
                                    </p:set>
                                  </p:childTnLst>
                                </p:cTn>
                              </p:par>
                              <p:par>
                                <p:cTn id="9" presetID="23" presetClass="entr" presetSubtype="16" fill="hold" nodeType="withEffect">
                                  <p:stCondLst>
                                    <p:cond delay="1500"/>
                                  </p:stCondLst>
                                  <p:childTnLst>
                                    <p:set>
                                      <p:cBhvr>
                                        <p:cTn id="10" dur="1" fill="hold">
                                          <p:stCondLst>
                                            <p:cond delay="0"/>
                                          </p:stCondLst>
                                        </p:cTn>
                                        <p:tgtEl>
                                          <p:spTgt spid="1028"/>
                                        </p:tgtEl>
                                        <p:attrNameLst>
                                          <p:attrName>style.visibility</p:attrName>
                                        </p:attrNameLst>
                                      </p:cBhvr>
                                      <p:to>
                                        <p:strVal val="visible"/>
                                      </p:to>
                                    </p:set>
                                    <p:anim calcmode="lin" valueType="num">
                                      <p:cBhvr>
                                        <p:cTn id="11" dur="800" fill="hold"/>
                                        <p:tgtEl>
                                          <p:spTgt spid="1028"/>
                                        </p:tgtEl>
                                        <p:attrNameLst>
                                          <p:attrName>ppt_w</p:attrName>
                                        </p:attrNameLst>
                                      </p:cBhvr>
                                      <p:tavLst>
                                        <p:tav tm="0">
                                          <p:val>
                                            <p:fltVal val="0"/>
                                          </p:val>
                                        </p:tav>
                                        <p:tav tm="100000">
                                          <p:val>
                                            <p:strVal val="#ppt_w"/>
                                          </p:val>
                                        </p:tav>
                                      </p:tavLst>
                                    </p:anim>
                                    <p:anim calcmode="lin" valueType="num">
                                      <p:cBhvr>
                                        <p:cTn id="12" dur="800" fill="hold"/>
                                        <p:tgtEl>
                                          <p:spTgt spid="1028"/>
                                        </p:tgtEl>
                                        <p:attrNameLst>
                                          <p:attrName>ppt_h</p:attrName>
                                        </p:attrNameLst>
                                      </p:cBhvr>
                                      <p:tavLst>
                                        <p:tav tm="0">
                                          <p:val>
                                            <p:fltVal val="0"/>
                                          </p:val>
                                        </p:tav>
                                        <p:tav tm="100000">
                                          <p:val>
                                            <p:strVal val="#ppt_h"/>
                                          </p:val>
                                        </p:tav>
                                      </p:tavLst>
                                    </p:anim>
                                  </p:childTnLst>
                                </p:cTn>
                              </p:par>
                              <p:par>
                                <p:cTn id="13" presetID="22" presetClass="entr" presetSubtype="8" fill="hold" nodeType="withEffect">
                                  <p:stCondLst>
                                    <p:cond delay="220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800"/>
                                        <p:tgtEl>
                                          <p:spTgt spid="10"/>
                                        </p:tgtEl>
                                      </p:cBhvr>
                                    </p:animEffect>
                                  </p:childTnLst>
                                </p:cTn>
                              </p:par>
                              <p:par>
                                <p:cTn id="16" presetID="22" presetClass="entr" presetSubtype="8" fill="hold" grpId="0" nodeType="withEffect">
                                  <p:stCondLst>
                                    <p:cond delay="270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800"/>
                                        <p:tgtEl>
                                          <p:spTgt spid="4"/>
                                        </p:tgtEl>
                                      </p:cBhvr>
                                    </p:animEffect>
                                  </p:childTnLst>
                                </p:cTn>
                              </p:par>
                              <p:par>
                                <p:cTn id="19" presetID="1" presetClass="entr" presetSubtype="0" fill="hold" grpId="0" nodeType="withEffect">
                                  <p:stCondLst>
                                    <p:cond delay="3400"/>
                                  </p:stCondLst>
                                  <p:iterate type="lt">
                                    <p:tmAbs val="50"/>
                                  </p:iterate>
                                  <p:childTnLst>
                                    <p:set>
                                      <p:cBhvr>
                                        <p:cTn id="20" dur="1" fill="hold">
                                          <p:stCondLst>
                                            <p:cond delay="0"/>
                                          </p:stCondLst>
                                        </p:cTn>
                                        <p:tgtEl>
                                          <p:spTgt spid="15"/>
                                        </p:tgtEl>
                                        <p:attrNameLst>
                                          <p:attrName>style.visibility</p:attrName>
                                        </p:attrNameLst>
                                      </p:cBhvr>
                                      <p:to>
                                        <p:strVal val="visible"/>
                                      </p:to>
                                    </p:set>
                                  </p:childTnLst>
                                </p:cTn>
                              </p:par>
                            </p:childTnLst>
                          </p:cTn>
                        </p:par>
                        <p:par>
                          <p:cTn id="21" fill="hold" nodeType="afterGroup">
                            <p:stCondLst>
                              <p:cond delay="3751"/>
                            </p:stCondLst>
                            <p:childTnLst>
                              <p:par>
                                <p:cTn id="22" presetID="1" presetClass="entr" presetSubtype="0" fill="hold" grpId="0" nodeType="afterEffect">
                                  <p:stCondLst>
                                    <p:cond delay="0"/>
                                  </p:stCondLst>
                                  <p:iterate type="lt">
                                    <p:tmAbs val="50"/>
                                  </p:iterate>
                                  <p:childTnLst>
                                    <p:set>
                                      <p:cBhvr>
                                        <p:cTn id="23"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4" name="标题 1"/>
          <p:cNvSpPr txBox="1">
            <a:spLocks/>
          </p:cNvSpPr>
          <p:nvPr/>
        </p:nvSpPr>
        <p:spPr>
          <a:xfrm>
            <a:off x="1007435" y="402235"/>
            <a:ext cx="10363200" cy="120256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5867" b="1" dirty="0">
                <a:solidFill>
                  <a:prstClr val="black"/>
                </a:solidFill>
                <a:latin typeface="微软雅黑" pitchFamily="34" charset="-122"/>
                <a:ea typeface="微软雅黑" pitchFamily="34" charset="-122"/>
              </a:rPr>
              <a:t/>
            </a:r>
            <a:br>
              <a:rPr lang="en-US" altLang="zh-CN" sz="5867" b="1" dirty="0">
                <a:solidFill>
                  <a:prstClr val="black"/>
                </a:solidFill>
                <a:latin typeface="微软雅黑" pitchFamily="34" charset="-122"/>
                <a:ea typeface="微软雅黑" pitchFamily="34" charset="-122"/>
              </a:rPr>
            </a:br>
            <a:endParaRPr lang="zh-CN" altLang="en-US" sz="5867" b="1" dirty="0">
              <a:solidFill>
                <a:srgbClr val="FF0000"/>
              </a:solidFill>
              <a:latin typeface="微软雅黑" pitchFamily="34" charset="-122"/>
              <a:ea typeface="微软雅黑" pitchFamily="34" charset="-122"/>
            </a:endParaRPr>
          </a:p>
        </p:txBody>
      </p:sp>
      <p:sp>
        <p:nvSpPr>
          <p:cNvPr id="13" name="TextBox 7"/>
          <p:cNvSpPr txBox="1">
            <a:spLocks noChangeArrowheads="1"/>
          </p:cNvSpPr>
          <p:nvPr/>
        </p:nvSpPr>
        <p:spPr bwMode="auto">
          <a:xfrm>
            <a:off x="7104112" y="810954"/>
            <a:ext cx="4608512" cy="5529847"/>
          </a:xfrm>
          <a:prstGeom prst="rect">
            <a:avLst/>
          </a:prstGeom>
          <a:solidFill>
            <a:srgbClr val="FFFFFF">
              <a:alpha val="36078"/>
            </a:srgbClr>
          </a:solidFill>
          <a:ln>
            <a:noFill/>
          </a:ln>
        </p:spPr>
        <p:txBody>
          <a:bodyPr wrap="square">
            <a:spAutoFit/>
          </a:bodyPr>
          <a:lstStyle>
            <a:lvl1pPr eaLnBrk="0" hangingPunct="0">
              <a:defRPr sz="1000">
                <a:solidFill>
                  <a:schemeClr val="tx1"/>
                </a:solidFill>
                <a:latin typeface="Arial" charset="0"/>
                <a:ea typeface="宋体" charset="-122"/>
              </a:defRPr>
            </a:lvl1pPr>
            <a:lvl2pPr marL="742950" indent="-285750" eaLnBrk="0" hangingPunct="0">
              <a:defRPr sz="1000">
                <a:solidFill>
                  <a:schemeClr val="tx1"/>
                </a:solidFill>
                <a:latin typeface="Arial" charset="0"/>
                <a:ea typeface="宋体" charset="-122"/>
              </a:defRPr>
            </a:lvl2pPr>
            <a:lvl3pPr marL="1143000" indent="-228600" eaLnBrk="0" hangingPunct="0">
              <a:defRPr sz="1000">
                <a:solidFill>
                  <a:schemeClr val="tx1"/>
                </a:solidFill>
                <a:latin typeface="Arial" charset="0"/>
                <a:ea typeface="宋体" charset="-122"/>
              </a:defRPr>
            </a:lvl3pPr>
            <a:lvl4pPr marL="1600200" indent="-228600" eaLnBrk="0" hangingPunct="0">
              <a:defRPr sz="1000">
                <a:solidFill>
                  <a:schemeClr val="tx1"/>
                </a:solidFill>
                <a:latin typeface="Arial" charset="0"/>
                <a:ea typeface="宋体" charset="-122"/>
              </a:defRPr>
            </a:lvl4pPr>
            <a:lvl5pPr marL="2057400" indent="-228600" eaLnBrk="0" hangingPunct="0">
              <a:defRPr sz="1000">
                <a:solidFill>
                  <a:schemeClr val="tx1"/>
                </a:solidFill>
                <a:latin typeface="Arial" charset="0"/>
                <a:ea typeface="宋体" charset="-122"/>
              </a:defRPr>
            </a:lvl5pPr>
            <a:lvl6pPr marL="2514600" indent="-228600" eaLnBrk="0" fontAlgn="base" hangingPunct="0">
              <a:spcBef>
                <a:spcPct val="0"/>
              </a:spcBef>
              <a:spcAft>
                <a:spcPct val="0"/>
              </a:spcAft>
              <a:defRPr sz="1000">
                <a:solidFill>
                  <a:schemeClr val="tx1"/>
                </a:solidFill>
                <a:latin typeface="Arial" charset="0"/>
                <a:ea typeface="宋体" charset="-122"/>
              </a:defRPr>
            </a:lvl6pPr>
            <a:lvl7pPr marL="2971800" indent="-228600" eaLnBrk="0" fontAlgn="base" hangingPunct="0">
              <a:spcBef>
                <a:spcPct val="0"/>
              </a:spcBef>
              <a:spcAft>
                <a:spcPct val="0"/>
              </a:spcAft>
              <a:defRPr sz="1000">
                <a:solidFill>
                  <a:schemeClr val="tx1"/>
                </a:solidFill>
                <a:latin typeface="Arial" charset="0"/>
                <a:ea typeface="宋体" charset="-122"/>
              </a:defRPr>
            </a:lvl7pPr>
            <a:lvl8pPr marL="3429000" indent="-228600" eaLnBrk="0" fontAlgn="base" hangingPunct="0">
              <a:spcBef>
                <a:spcPct val="0"/>
              </a:spcBef>
              <a:spcAft>
                <a:spcPct val="0"/>
              </a:spcAft>
              <a:defRPr sz="1000">
                <a:solidFill>
                  <a:schemeClr val="tx1"/>
                </a:solidFill>
                <a:latin typeface="Arial" charset="0"/>
                <a:ea typeface="宋体" charset="-122"/>
              </a:defRPr>
            </a:lvl8pPr>
            <a:lvl9pPr marL="3886200" indent="-228600" eaLnBrk="0" fontAlgn="base" hangingPunct="0">
              <a:spcBef>
                <a:spcPct val="0"/>
              </a:spcBef>
              <a:spcAft>
                <a:spcPct val="0"/>
              </a:spcAft>
              <a:defRPr sz="1000">
                <a:solidFill>
                  <a:schemeClr val="tx1"/>
                </a:solidFill>
                <a:latin typeface="Arial" charset="0"/>
                <a:ea typeface="宋体" charset="-122"/>
              </a:defRPr>
            </a:lvl9pPr>
          </a:lstStyle>
          <a:p>
            <a:pPr marL="380990" indent="-380990" eaLnBrk="1" hangingPunct="1">
              <a:lnSpc>
                <a:spcPts val="4300"/>
              </a:lnSpc>
              <a:buFont typeface="Wingdings" pitchFamily="2" charset="2"/>
              <a:buChar char="n"/>
            </a:pPr>
            <a:r>
              <a:rPr lang="zh-CN" altLang="en-US" sz="2000" b="1" dirty="0" smtClean="0">
                <a:solidFill>
                  <a:prstClr val="black"/>
                </a:solidFill>
                <a:latin typeface="微软雅黑" pitchFamily="34" charset="-122"/>
                <a:ea typeface="微软雅黑" pitchFamily="34" charset="-122"/>
              </a:rPr>
              <a:t>中国</a:t>
            </a:r>
            <a:r>
              <a:rPr lang="en-US" altLang="zh-CN" sz="2000" b="1" dirty="0" smtClean="0">
                <a:solidFill>
                  <a:srgbClr val="FF0000"/>
                </a:solidFill>
                <a:latin typeface="微软雅黑" pitchFamily="34" charset="-122"/>
                <a:ea typeface="微软雅黑" pitchFamily="34" charset="-122"/>
              </a:rPr>
              <a:t>NO.1</a:t>
            </a:r>
            <a:r>
              <a:rPr lang="zh-CN" altLang="en-US" sz="2000" b="1" dirty="0" smtClean="0">
                <a:solidFill>
                  <a:prstClr val="black"/>
                </a:solidFill>
                <a:latin typeface="微软雅黑" pitchFamily="34" charset="-122"/>
                <a:ea typeface="微软雅黑" pitchFamily="34" charset="-122"/>
              </a:rPr>
              <a:t>专业</a:t>
            </a:r>
            <a:r>
              <a:rPr lang="zh-CN" altLang="en-US" sz="2000" b="1" dirty="0">
                <a:solidFill>
                  <a:prstClr val="black"/>
                </a:solidFill>
                <a:latin typeface="微软雅黑" pitchFamily="34" charset="-122"/>
                <a:ea typeface="微软雅黑" pitchFamily="34" charset="-122"/>
              </a:rPr>
              <a:t>从事医疗服务、品牌传播管理顾问机构</a:t>
            </a:r>
          </a:p>
          <a:p>
            <a:pPr marL="380990" indent="-380990" eaLnBrk="1" hangingPunct="1">
              <a:lnSpc>
                <a:spcPts val="4300"/>
              </a:lnSpc>
              <a:buFont typeface="Wingdings" pitchFamily="2" charset="2"/>
              <a:buChar char="n"/>
            </a:pPr>
            <a:r>
              <a:rPr lang="zh-CN" altLang="en-US" sz="2000" b="1" dirty="0">
                <a:solidFill>
                  <a:prstClr val="black"/>
                </a:solidFill>
                <a:latin typeface="微软雅黑" pitchFamily="34" charset="-122"/>
                <a:ea typeface="微软雅黑" pitchFamily="34" charset="-122"/>
              </a:rPr>
              <a:t>在中国的</a:t>
            </a:r>
            <a:r>
              <a:rPr lang="en-US" altLang="zh-CN" sz="2000" b="1" dirty="0">
                <a:solidFill>
                  <a:srgbClr val="FF0000"/>
                </a:solidFill>
                <a:latin typeface="微软雅黑" pitchFamily="34" charset="-122"/>
                <a:ea typeface="微软雅黑" pitchFamily="34" charset="-122"/>
              </a:rPr>
              <a:t>20</a:t>
            </a:r>
            <a:r>
              <a:rPr lang="zh-CN" altLang="en-US" sz="2000" b="1" dirty="0">
                <a:solidFill>
                  <a:prstClr val="black"/>
                </a:solidFill>
                <a:latin typeface="微软雅黑" pitchFamily="34" charset="-122"/>
                <a:ea typeface="微软雅黑" pitchFamily="34" charset="-122"/>
              </a:rPr>
              <a:t>多个城市医院顾问过程中取得显著的业绩</a:t>
            </a:r>
            <a:endParaRPr lang="en-US" altLang="zh-CN" sz="2000" b="1" dirty="0">
              <a:solidFill>
                <a:prstClr val="black"/>
              </a:solidFill>
              <a:latin typeface="微软雅黑" pitchFamily="34" charset="-122"/>
              <a:ea typeface="微软雅黑" pitchFamily="34" charset="-122"/>
            </a:endParaRPr>
          </a:p>
          <a:p>
            <a:pPr marL="380990" indent="-380990" eaLnBrk="1" hangingPunct="1">
              <a:lnSpc>
                <a:spcPts val="4300"/>
              </a:lnSpc>
              <a:buFont typeface="Wingdings" pitchFamily="2" charset="2"/>
              <a:buChar char="n"/>
            </a:pPr>
            <a:r>
              <a:rPr lang="zh-CN" altLang="en-US" sz="2000" b="1" dirty="0">
                <a:solidFill>
                  <a:prstClr val="black"/>
                </a:solidFill>
                <a:latin typeface="微软雅黑" pitchFamily="34" charset="-122"/>
                <a:ea typeface="微软雅黑" pitchFamily="34" charset="-122"/>
              </a:rPr>
              <a:t>借鉴</a:t>
            </a:r>
            <a:r>
              <a:rPr lang="en-US" altLang="zh-CN" sz="2000" b="1" dirty="0">
                <a:solidFill>
                  <a:prstClr val="black"/>
                </a:solidFill>
                <a:latin typeface="微软雅黑" pitchFamily="34" charset="-122"/>
                <a:ea typeface="微软雅黑" pitchFamily="34" charset="-122"/>
              </a:rPr>
              <a:t>MY</a:t>
            </a:r>
            <a:r>
              <a:rPr lang="zh-CN" altLang="en-US" sz="2000" b="1" dirty="0">
                <a:solidFill>
                  <a:prstClr val="black"/>
                </a:solidFill>
                <a:latin typeface="微软雅黑" pitchFamily="34" charset="-122"/>
                <a:ea typeface="微软雅黑" pitchFamily="34" charset="-122"/>
              </a:rPr>
              <a:t>三大体系，定制医院自身体系，坚持差异化的特色之路</a:t>
            </a:r>
            <a:endParaRPr lang="en-US" altLang="zh-CN" sz="2000" b="1" dirty="0">
              <a:solidFill>
                <a:prstClr val="black"/>
              </a:solidFill>
              <a:latin typeface="微软雅黑" pitchFamily="34" charset="-122"/>
              <a:ea typeface="微软雅黑" pitchFamily="34" charset="-122"/>
            </a:endParaRPr>
          </a:p>
          <a:p>
            <a:pPr marL="380990" indent="-380990" eaLnBrk="1" hangingPunct="1">
              <a:lnSpc>
                <a:spcPts val="4300"/>
              </a:lnSpc>
              <a:buFont typeface="Wingdings" pitchFamily="2" charset="2"/>
              <a:buChar char="n"/>
            </a:pPr>
            <a:r>
              <a:rPr lang="zh-CN" altLang="en-US" sz="2000" b="1" dirty="0">
                <a:solidFill>
                  <a:prstClr val="black"/>
                </a:solidFill>
                <a:latin typeface="微软雅黑" pitchFamily="34" charset="-122"/>
                <a:ea typeface="微软雅黑" pitchFamily="34" charset="-122"/>
              </a:rPr>
              <a:t>注重</a:t>
            </a:r>
            <a:r>
              <a:rPr lang="zh-CN" altLang="en-US" sz="2000" b="1" dirty="0">
                <a:solidFill>
                  <a:srgbClr val="FF0000"/>
                </a:solidFill>
                <a:latin typeface="微软雅黑" pitchFamily="34" charset="-122"/>
                <a:ea typeface="微软雅黑" pitchFamily="34" charset="-122"/>
              </a:rPr>
              <a:t>迅速提升</a:t>
            </a:r>
            <a:r>
              <a:rPr lang="zh-CN" altLang="en-US" sz="2000" b="1" dirty="0">
                <a:solidFill>
                  <a:prstClr val="black"/>
                </a:solidFill>
                <a:latin typeface="微软雅黑" pitchFamily="34" charset="-122"/>
                <a:ea typeface="微软雅黑" pitchFamily="34" charset="-122"/>
              </a:rPr>
              <a:t>医院的经济效益，管理体系、病患满意度</a:t>
            </a:r>
            <a:endParaRPr lang="en-US" altLang="zh-CN" sz="2000" b="1" dirty="0">
              <a:solidFill>
                <a:prstClr val="black"/>
              </a:solidFill>
              <a:latin typeface="微软雅黑" pitchFamily="34" charset="-122"/>
              <a:ea typeface="微软雅黑" pitchFamily="34" charset="-122"/>
            </a:endParaRPr>
          </a:p>
          <a:p>
            <a:pPr marL="380990" indent="-380990" eaLnBrk="1" hangingPunct="1">
              <a:lnSpc>
                <a:spcPts val="4300"/>
              </a:lnSpc>
              <a:buFont typeface="Wingdings" pitchFamily="2" charset="2"/>
              <a:buChar char="n"/>
            </a:pPr>
            <a:r>
              <a:rPr lang="zh-CN" altLang="en-US" sz="2000" b="1" dirty="0">
                <a:solidFill>
                  <a:prstClr val="black"/>
                </a:solidFill>
                <a:latin typeface="微软雅黑" pitchFamily="34" charset="-122"/>
                <a:ea typeface="微软雅黑" pitchFamily="34" charset="-122"/>
              </a:rPr>
              <a:t>协同建立</a:t>
            </a:r>
            <a:r>
              <a:rPr lang="zh-CN" altLang="en-US" sz="2000" b="1" dirty="0">
                <a:solidFill>
                  <a:srgbClr val="FF0000"/>
                </a:solidFill>
                <a:latin typeface="微软雅黑" pitchFamily="34" charset="-122"/>
                <a:ea typeface="微软雅黑" pitchFamily="34" charset="-122"/>
              </a:rPr>
              <a:t>核心竞争力</a:t>
            </a:r>
            <a:r>
              <a:rPr lang="zh-CN" altLang="en-US" sz="2000" b="1" dirty="0">
                <a:solidFill>
                  <a:prstClr val="black"/>
                </a:solidFill>
                <a:latin typeface="微软雅黑" pitchFamily="34" charset="-122"/>
                <a:ea typeface="微软雅黑" pitchFamily="34" charset="-122"/>
              </a:rPr>
              <a:t>，打造可持续发展医疗品牌</a:t>
            </a:r>
          </a:p>
        </p:txBody>
      </p:sp>
      <p:sp>
        <p:nvSpPr>
          <p:cNvPr id="2" name="TextBox 1"/>
          <p:cNvSpPr txBox="1"/>
          <p:nvPr/>
        </p:nvSpPr>
        <p:spPr>
          <a:xfrm>
            <a:off x="3067592" y="183917"/>
            <a:ext cx="3264363" cy="584775"/>
          </a:xfrm>
          <a:prstGeom prst="rect">
            <a:avLst/>
          </a:prstGeom>
          <a:noFill/>
        </p:spPr>
        <p:txBody>
          <a:bodyPr wrap="square" rtlCol="0">
            <a:spAutoFit/>
          </a:bodyPr>
          <a:lstStyle/>
          <a:p>
            <a:r>
              <a:rPr lang="zh-CN" altLang="en-US" sz="3200" b="1" dirty="0" smtClean="0">
                <a:solidFill>
                  <a:prstClr val="black"/>
                </a:solidFill>
                <a:latin typeface="微软雅黑" pitchFamily="34" charset="-122"/>
                <a:ea typeface="微软雅黑" pitchFamily="34" charset="-122"/>
              </a:rPr>
              <a:t>梅奥国际简介</a:t>
            </a:r>
            <a:endParaRPr lang="zh-CN" altLang="en-US" sz="3200" b="1" dirty="0">
              <a:solidFill>
                <a:prstClr val="black"/>
              </a:solidFill>
              <a:latin typeface="微软雅黑" pitchFamily="34" charset="-122"/>
              <a:ea typeface="微软雅黑" pitchFamily="34" charset="-122"/>
            </a:endParaRPr>
          </a:p>
        </p:txBody>
      </p:sp>
      <p:sp>
        <p:nvSpPr>
          <p:cNvPr id="3" name="矩形 2"/>
          <p:cNvSpPr/>
          <p:nvPr/>
        </p:nvSpPr>
        <p:spPr>
          <a:xfrm>
            <a:off x="5972858" y="2813447"/>
            <a:ext cx="246286" cy="1231106"/>
          </a:xfrm>
          <a:prstGeom prst="rect">
            <a:avLst/>
          </a:prstGeom>
          <a:noFill/>
        </p:spPr>
        <p:txBody>
          <a:bodyPr wrap="none" lIns="121920" tIns="60960" rIns="121920" bIns="60960">
            <a:spAutoFit/>
            <a:scene3d>
              <a:camera prst="orthographicFront"/>
              <a:lightRig rig="glow" dir="tl">
                <a:rot lat="0" lon="0" rev="5400000"/>
              </a:lightRig>
            </a:scene3d>
            <a:sp3d contourW="12700">
              <a:bevelT w="25400" h="25400"/>
              <a:contourClr>
                <a:schemeClr val="accent6">
                  <a:shade val="73000"/>
                </a:schemeClr>
              </a:contourClr>
            </a:sp3d>
          </a:bodyPr>
          <a:lstStyle/>
          <a:p>
            <a:pPr algn="ctr"/>
            <a:endParaRPr lang="zh-CN" altLang="en-US" sz="7200" b="1" dirty="0">
              <a:ln w="11430"/>
              <a:gradFill>
                <a:gsLst>
                  <a:gs pos="0">
                    <a:srgbClr val="F79646">
                      <a:tint val="90000"/>
                      <a:satMod val="120000"/>
                    </a:srgbClr>
                  </a:gs>
                  <a:gs pos="25000">
                    <a:srgbClr val="F79646">
                      <a:tint val="93000"/>
                      <a:satMod val="120000"/>
                    </a:srgbClr>
                  </a:gs>
                  <a:gs pos="50000">
                    <a:srgbClr val="F79646">
                      <a:shade val="89000"/>
                      <a:satMod val="110000"/>
                    </a:srgbClr>
                  </a:gs>
                  <a:gs pos="75000">
                    <a:srgbClr val="F79646">
                      <a:tint val="93000"/>
                      <a:satMod val="120000"/>
                    </a:srgbClr>
                  </a:gs>
                  <a:gs pos="100000">
                    <a:srgbClr val="F79646">
                      <a:tint val="90000"/>
                      <a:satMod val="120000"/>
                    </a:srgbClr>
                  </a:gs>
                </a:gsLst>
                <a:lin ang="5400000"/>
              </a:gradFill>
              <a:effectLst>
                <a:outerShdw blurRad="80000" dist="40000" dir="5040000" algn="tl">
                  <a:srgbClr val="000000">
                    <a:alpha val="30000"/>
                  </a:srgbClr>
                </a:outerShdw>
              </a:effectLst>
            </a:endParaRPr>
          </a:p>
        </p:txBody>
      </p:sp>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27046" r="21644"/>
          <a:stretch/>
        </p:blipFill>
        <p:spPr>
          <a:xfrm>
            <a:off x="1871390" y="810954"/>
            <a:ext cx="4466687" cy="5597429"/>
          </a:xfrm>
          <a:prstGeom prst="rect">
            <a:avLst/>
          </a:prstGeom>
          <a:ln>
            <a:noFill/>
          </a:ln>
          <a:effectLst>
            <a:outerShdw blurRad="292100" dist="139700" dir="2700000" algn="tl" rotWithShape="0">
              <a:srgbClr val="333333">
                <a:alpha val="65000"/>
              </a:srgbClr>
            </a:outerShdw>
          </a:effectLst>
        </p:spPr>
      </p:pic>
      <p:pic>
        <p:nvPicPr>
          <p:cNvPr id="9" name="图片 8"/>
          <p:cNvPicPr>
            <a:picLocks noChangeAspect="1"/>
          </p:cNvPicPr>
          <p:nvPr/>
        </p:nvPicPr>
        <p:blipFill>
          <a:blip r:embed="rId4"/>
          <a:stretch>
            <a:fillRect/>
          </a:stretch>
        </p:blipFill>
        <p:spPr>
          <a:xfrm rot="20343439">
            <a:off x="144364" y="631151"/>
            <a:ext cx="2389839" cy="969348"/>
          </a:xfrm>
          <a:prstGeom prst="rect">
            <a:avLst/>
          </a:prstGeom>
        </p:spPr>
      </p:pic>
    </p:spTree>
    <p:extLst>
      <p:ext uri="{BB962C8B-B14F-4D97-AF65-F5344CB8AC3E}">
        <p14:creationId xmlns:p14="http://schemas.microsoft.com/office/powerpoint/2010/main" val="18737381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2" name="图片 2" descr="图片5.jpg"/>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1961" r="100000"/>
                    </a14:imgEffect>
                  </a14:imgLayer>
                </a14:imgProps>
              </a:ext>
              <a:ext uri="{28A0092B-C50C-407E-A947-70E740481C1C}">
                <a14:useLocalDpi xmlns:a14="http://schemas.microsoft.com/office/drawing/2010/main" val="0"/>
              </a:ext>
            </a:extLst>
          </a:blip>
          <a:srcRect/>
          <a:stretch>
            <a:fillRect/>
          </a:stretch>
        </p:blipFill>
        <p:spPr bwMode="auto">
          <a:xfrm>
            <a:off x="623392" y="164638"/>
            <a:ext cx="10879261" cy="680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0" y="2077045"/>
            <a:ext cx="12192000" cy="2554354"/>
          </a:xfrm>
          <a:prstGeom prst="rect">
            <a:avLst/>
          </a:prstGeom>
          <a:solidFill>
            <a:srgbClr val="FFFFFF">
              <a:alpha val="75000"/>
            </a:srgbClr>
          </a:solidFill>
          <a:ln>
            <a:noFill/>
          </a:ln>
        </p:spPr>
        <p:txBody>
          <a:bodyPr wrap="square">
            <a:spAutoFit/>
          </a:bodyPr>
          <a:lstStyle>
            <a:defPPr>
              <a:defRPr lang="zh-CN"/>
            </a:defPPr>
            <a:lvl1pPr marL="285750" indent="-285750">
              <a:lnSpc>
                <a:spcPct val="150000"/>
              </a:lnSpc>
              <a:buFont typeface="Wingdings" pitchFamily="2" charset="2"/>
              <a:buChar char="n"/>
              <a:defRPr b="1">
                <a:latin typeface="微软雅黑" pitchFamily="34" charset="-122"/>
                <a:ea typeface="微软雅黑" pitchFamily="34" charset="-122"/>
              </a:defRPr>
            </a:lvl1pPr>
            <a:lvl2pPr marL="742950" indent="-285750" eaLnBrk="0" hangingPunct="0">
              <a:defRPr sz="1000">
                <a:latin typeface="Arial" charset="0"/>
                <a:ea typeface="宋体" charset="-122"/>
              </a:defRPr>
            </a:lvl2pPr>
            <a:lvl3pPr marL="1143000" indent="-228600" eaLnBrk="0" hangingPunct="0">
              <a:defRPr sz="1000">
                <a:latin typeface="Arial" charset="0"/>
                <a:ea typeface="宋体" charset="-122"/>
              </a:defRPr>
            </a:lvl3pPr>
            <a:lvl4pPr marL="1600200" indent="-228600" eaLnBrk="0" hangingPunct="0">
              <a:defRPr sz="1000">
                <a:latin typeface="Arial" charset="0"/>
                <a:ea typeface="宋体" charset="-122"/>
              </a:defRPr>
            </a:lvl4pPr>
            <a:lvl5pPr marL="2057400" indent="-228600" eaLnBrk="0" hangingPunct="0">
              <a:defRPr sz="1000">
                <a:latin typeface="Arial" charset="0"/>
                <a:ea typeface="宋体" charset="-122"/>
              </a:defRPr>
            </a:lvl5pPr>
            <a:lvl6pPr marL="2514600" indent="-228600" eaLnBrk="0" fontAlgn="base" hangingPunct="0">
              <a:spcBef>
                <a:spcPct val="0"/>
              </a:spcBef>
              <a:spcAft>
                <a:spcPct val="0"/>
              </a:spcAft>
              <a:defRPr sz="1000">
                <a:latin typeface="Arial" charset="0"/>
                <a:ea typeface="宋体" charset="-122"/>
              </a:defRPr>
            </a:lvl6pPr>
            <a:lvl7pPr marL="2971800" indent="-228600" eaLnBrk="0" fontAlgn="base" hangingPunct="0">
              <a:spcBef>
                <a:spcPct val="0"/>
              </a:spcBef>
              <a:spcAft>
                <a:spcPct val="0"/>
              </a:spcAft>
              <a:defRPr sz="1000">
                <a:latin typeface="Arial" charset="0"/>
                <a:ea typeface="宋体" charset="-122"/>
              </a:defRPr>
            </a:lvl7pPr>
            <a:lvl8pPr marL="3429000" indent="-228600" eaLnBrk="0" fontAlgn="base" hangingPunct="0">
              <a:spcBef>
                <a:spcPct val="0"/>
              </a:spcBef>
              <a:spcAft>
                <a:spcPct val="0"/>
              </a:spcAft>
              <a:defRPr sz="1000">
                <a:latin typeface="Arial" charset="0"/>
                <a:ea typeface="宋体" charset="-122"/>
              </a:defRPr>
            </a:lvl8pPr>
            <a:lvl9pPr marL="3886200" indent="-228600" eaLnBrk="0" fontAlgn="base" hangingPunct="0">
              <a:spcBef>
                <a:spcPct val="0"/>
              </a:spcBef>
              <a:spcAft>
                <a:spcPct val="0"/>
              </a:spcAft>
              <a:defRPr sz="1000">
                <a:latin typeface="Arial" charset="0"/>
                <a:ea typeface="宋体" charset="-122"/>
              </a:defRPr>
            </a:lvl9pPr>
          </a:lstStyle>
          <a:p>
            <a:pPr marL="0" indent="0" algn="ctr">
              <a:buFont typeface="Wingdings" pitchFamily="2" charset="2"/>
              <a:buNone/>
            </a:pPr>
            <a:r>
              <a:rPr lang="zh-CN" altLang="en-US" sz="2400" dirty="0">
                <a:solidFill>
                  <a:prstClr val="black"/>
                </a:solidFill>
              </a:rPr>
              <a:t> 梅奥国际已成功为中国 </a:t>
            </a:r>
            <a:r>
              <a:rPr lang="zh-CN" altLang="en-US" sz="10666" dirty="0">
                <a:solidFill>
                  <a:srgbClr val="C00000"/>
                </a:solidFill>
              </a:rPr>
              <a:t> </a:t>
            </a:r>
            <a:r>
              <a:rPr lang="en-US" altLang="zh-CN" sz="10666" dirty="0" smtClean="0">
                <a:solidFill>
                  <a:srgbClr val="C00000"/>
                </a:solidFill>
              </a:rPr>
              <a:t>160</a:t>
            </a:r>
            <a:r>
              <a:rPr lang="zh-CN" altLang="en-US" sz="2400" dirty="0" smtClean="0">
                <a:solidFill>
                  <a:prstClr val="black"/>
                </a:solidFill>
              </a:rPr>
              <a:t>多</a:t>
            </a:r>
            <a:r>
              <a:rPr lang="zh-CN" altLang="en-US" sz="2400" dirty="0">
                <a:solidFill>
                  <a:prstClr val="black"/>
                </a:solidFill>
              </a:rPr>
              <a:t>家医院建立了良好品牌基础</a:t>
            </a:r>
          </a:p>
        </p:txBody>
      </p:sp>
      <p:pic>
        <p:nvPicPr>
          <p:cNvPr id="5" name="图片 4"/>
          <p:cNvPicPr>
            <a:picLocks noChangeAspect="1"/>
          </p:cNvPicPr>
          <p:nvPr/>
        </p:nvPicPr>
        <p:blipFill>
          <a:blip r:embed="rId6"/>
          <a:stretch>
            <a:fillRect/>
          </a:stretch>
        </p:blipFill>
        <p:spPr>
          <a:xfrm rot="20343439">
            <a:off x="144364" y="631151"/>
            <a:ext cx="2389839" cy="969348"/>
          </a:xfrm>
          <a:prstGeom prst="rect">
            <a:avLst/>
          </a:prstGeom>
        </p:spPr>
      </p:pic>
    </p:spTree>
    <p:custDataLst>
      <p:tags r:id="rId1"/>
    </p:custDataLst>
    <p:extLst>
      <p:ext uri="{BB962C8B-B14F-4D97-AF65-F5344CB8AC3E}">
        <p14:creationId xmlns:p14="http://schemas.microsoft.com/office/powerpoint/2010/main" val="1129927529"/>
      </p:ext>
    </p:extLst>
  </p:cSld>
  <p:clrMapOvr>
    <a:masterClrMapping/>
  </p:clrMapOvr>
  <mc:AlternateContent xmlns:mc="http://schemas.openxmlformats.org/markup-compatibility/2006" xmlns:p14="http://schemas.microsoft.com/office/powerpoint/2010/main">
    <mc:Choice Requires="p14">
      <p:transition spd="slow" p14:dur="1600" advTm="2952">
        <p14:gallery dir="l"/>
      </p:transition>
    </mc:Choice>
    <mc:Fallback xmlns="">
      <p:transition spd="slow" advTm="295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8194" name="Picture 2" descr="F:\115同步盘\图片素材\图片包\643.jpg"/>
          <p:cNvPicPr>
            <a:picLocks noChangeAspect="1" noChangeArrowheads="1"/>
          </p:cNvPicPr>
          <p:nvPr/>
        </p:nvPicPr>
        <p:blipFill>
          <a:blip r:embed="rId3" cstate="print">
            <a:clrChange>
              <a:clrFrom>
                <a:srgbClr val="F6F5F0"/>
              </a:clrFrom>
              <a:clrTo>
                <a:srgbClr val="F6F5F0">
                  <a:alpha val="0"/>
                </a:srgbClr>
              </a:clrTo>
            </a:clrChange>
            <a:extLst>
              <a:ext uri="{28A0092B-C50C-407E-A947-70E740481C1C}">
                <a14:useLocalDpi xmlns:a14="http://schemas.microsoft.com/office/drawing/2010/main" val="0"/>
              </a:ext>
            </a:extLst>
          </a:blip>
          <a:srcRect/>
          <a:stretch>
            <a:fillRect/>
          </a:stretch>
        </p:blipFill>
        <p:spPr bwMode="auto">
          <a:xfrm>
            <a:off x="4289006" y="3191936"/>
            <a:ext cx="3626694" cy="30193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矩形 1"/>
          <p:cNvSpPr/>
          <p:nvPr/>
        </p:nvSpPr>
        <p:spPr>
          <a:xfrm>
            <a:off x="1470026" y="924984"/>
            <a:ext cx="9504363" cy="2311400"/>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black"/>
              </a:solidFill>
            </a:endParaRPr>
          </a:p>
        </p:txBody>
      </p:sp>
      <p:sp>
        <p:nvSpPr>
          <p:cNvPr id="332805" name="TextBox 19"/>
          <p:cNvSpPr txBox="1">
            <a:spLocks noChangeArrowheads="1"/>
          </p:cNvSpPr>
          <p:nvPr/>
        </p:nvSpPr>
        <p:spPr bwMode="auto">
          <a:xfrm>
            <a:off x="4296630" y="2159485"/>
            <a:ext cx="1619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b="1" dirty="0">
                <a:solidFill>
                  <a:prstClr val="black"/>
                </a:solidFill>
                <a:latin typeface="微软雅黑" pitchFamily="34" charset="-122"/>
                <a:ea typeface="微软雅黑" pitchFamily="34" charset="-122"/>
              </a:rPr>
              <a:t>医院营销</a:t>
            </a:r>
            <a:r>
              <a:rPr lang="en-US" altLang="zh-CN" i="1" dirty="0">
                <a:solidFill>
                  <a:prstClr val="black"/>
                </a:solidFill>
                <a:latin typeface="Impact" pitchFamily="34" charset="0"/>
                <a:ea typeface="微软雅黑" pitchFamily="34" charset="-122"/>
              </a:rPr>
              <a:t>Marketing</a:t>
            </a:r>
          </a:p>
        </p:txBody>
      </p:sp>
      <p:sp>
        <p:nvSpPr>
          <p:cNvPr id="332806" name="TextBox 20"/>
          <p:cNvSpPr txBox="1">
            <a:spLocks noChangeArrowheads="1"/>
          </p:cNvSpPr>
          <p:nvPr/>
        </p:nvSpPr>
        <p:spPr bwMode="auto">
          <a:xfrm>
            <a:off x="1919288" y="2197218"/>
            <a:ext cx="1619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fontAlgn="base" hangingPunct="1">
              <a:spcBef>
                <a:spcPct val="0"/>
              </a:spcBef>
              <a:spcAft>
                <a:spcPct val="0"/>
              </a:spcAft>
            </a:pPr>
            <a:r>
              <a:rPr lang="zh-CN" altLang="en-US" b="1" dirty="0">
                <a:solidFill>
                  <a:prstClr val="black"/>
                </a:solidFill>
                <a:latin typeface="微软雅黑" pitchFamily="34" charset="-122"/>
                <a:ea typeface="微软雅黑" pitchFamily="34" charset="-122"/>
              </a:rPr>
              <a:t>满意度体系</a:t>
            </a:r>
            <a:r>
              <a:rPr lang="en-US" altLang="zh-CN" i="1" dirty="0">
                <a:solidFill>
                  <a:prstClr val="black"/>
                </a:solidFill>
                <a:latin typeface="Impact" pitchFamily="34" charset="0"/>
                <a:ea typeface="微软雅黑" pitchFamily="34" charset="-122"/>
              </a:rPr>
              <a:t>Satisfaction</a:t>
            </a:r>
          </a:p>
        </p:txBody>
      </p:sp>
      <p:sp>
        <p:nvSpPr>
          <p:cNvPr id="332807" name="TextBox 21"/>
          <p:cNvSpPr txBox="1">
            <a:spLocks noChangeArrowheads="1"/>
          </p:cNvSpPr>
          <p:nvPr/>
        </p:nvSpPr>
        <p:spPr bwMode="auto">
          <a:xfrm>
            <a:off x="8426159" y="2139954"/>
            <a:ext cx="18161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fontAlgn="base">
              <a:spcBef>
                <a:spcPct val="0"/>
              </a:spcBef>
              <a:spcAft>
                <a:spcPct val="0"/>
              </a:spcAft>
            </a:pPr>
            <a:r>
              <a:rPr lang="zh-CN" altLang="en-US" b="1" dirty="0">
                <a:solidFill>
                  <a:prstClr val="black"/>
                </a:solidFill>
                <a:latin typeface="微软雅黑" pitchFamily="34" charset="-122"/>
                <a:ea typeface="微软雅黑" pitchFamily="34" charset="-122"/>
              </a:rPr>
              <a:t>医院培训</a:t>
            </a:r>
            <a:r>
              <a:rPr lang="en-US" altLang="zh-CN" i="1" dirty="0">
                <a:solidFill>
                  <a:prstClr val="black"/>
                </a:solidFill>
                <a:latin typeface="Impact" pitchFamily="34" charset="0"/>
                <a:ea typeface="微软雅黑" pitchFamily="34" charset="-122"/>
              </a:rPr>
              <a:t>Training</a:t>
            </a:r>
          </a:p>
        </p:txBody>
      </p:sp>
      <p:sp>
        <p:nvSpPr>
          <p:cNvPr id="332808" name="TextBox 22"/>
          <p:cNvSpPr txBox="1">
            <a:spLocks noChangeArrowheads="1"/>
          </p:cNvSpPr>
          <p:nvPr/>
        </p:nvSpPr>
        <p:spPr bwMode="auto">
          <a:xfrm>
            <a:off x="1919288" y="1117603"/>
            <a:ext cx="1619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fontAlgn="base" hangingPunct="1">
              <a:spcBef>
                <a:spcPct val="0"/>
              </a:spcBef>
              <a:spcAft>
                <a:spcPct val="0"/>
              </a:spcAft>
            </a:pPr>
            <a:r>
              <a:rPr lang="zh-CN" altLang="en-US" b="1" dirty="0">
                <a:solidFill>
                  <a:prstClr val="black"/>
                </a:solidFill>
                <a:latin typeface="微软雅黑" pitchFamily="34" charset="-122"/>
                <a:ea typeface="微软雅黑" pitchFamily="34" charset="-122"/>
              </a:rPr>
              <a:t>医院品牌体系</a:t>
            </a:r>
            <a:endParaRPr lang="en-US" altLang="zh-CN" b="1" dirty="0">
              <a:solidFill>
                <a:prstClr val="black"/>
              </a:solidFill>
              <a:latin typeface="微软雅黑" pitchFamily="34" charset="-122"/>
              <a:ea typeface="微软雅黑" pitchFamily="34" charset="-122"/>
            </a:endParaRPr>
          </a:p>
          <a:p>
            <a:pPr algn="ctr" eaLnBrk="1" fontAlgn="base" hangingPunct="1">
              <a:spcBef>
                <a:spcPct val="0"/>
              </a:spcBef>
              <a:spcAft>
                <a:spcPct val="0"/>
              </a:spcAft>
            </a:pPr>
            <a:r>
              <a:rPr lang="en-US" altLang="zh-CN" i="1" dirty="0">
                <a:solidFill>
                  <a:prstClr val="black"/>
                </a:solidFill>
                <a:latin typeface="Impact" pitchFamily="34" charset="0"/>
                <a:ea typeface="微软雅黑" pitchFamily="34" charset="-122"/>
              </a:rPr>
              <a:t>Brand</a:t>
            </a:r>
          </a:p>
        </p:txBody>
      </p:sp>
      <p:sp>
        <p:nvSpPr>
          <p:cNvPr id="15" name="TextBox 14"/>
          <p:cNvSpPr txBox="1"/>
          <p:nvPr/>
        </p:nvSpPr>
        <p:spPr>
          <a:xfrm>
            <a:off x="9007479" y="3585634"/>
            <a:ext cx="936625" cy="1754326"/>
          </a:xfrm>
          <a:prstGeom prst="rect">
            <a:avLst/>
          </a:prstGeom>
          <a:noFill/>
        </p:spPr>
        <p:txBody>
          <a:bodyPr>
            <a:spAutoFit/>
          </a:bodyPr>
          <a:lstStyle/>
          <a:p>
            <a:pPr>
              <a:defRPr/>
            </a:pPr>
            <a:r>
              <a:rPr lang="zh-CN" altLang="en-US" sz="3600" b="1" dirty="0">
                <a:solidFill>
                  <a:prstClr val="black"/>
                </a:solidFill>
                <a:effectLst>
                  <a:outerShdw blurRad="38100" dist="38100" dir="2700000" algn="tl">
                    <a:srgbClr val="000000">
                      <a:alpha val="43137"/>
                    </a:srgbClr>
                  </a:outerShdw>
                </a:effectLst>
                <a:latin typeface="微软雅黑" pitchFamily="34" charset="-122"/>
                <a:ea typeface="微软雅黑" pitchFamily="34" charset="-122"/>
              </a:rPr>
              <a:t>重</a:t>
            </a:r>
            <a:r>
              <a:rPr lang="zh-CN" altLang="en-US" sz="3600" b="1"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rPr>
              <a:t>执行</a:t>
            </a:r>
          </a:p>
        </p:txBody>
      </p:sp>
      <p:sp>
        <p:nvSpPr>
          <p:cNvPr id="16" name="TextBox 15"/>
          <p:cNvSpPr txBox="1"/>
          <p:nvPr/>
        </p:nvSpPr>
        <p:spPr>
          <a:xfrm>
            <a:off x="2260602" y="3585634"/>
            <a:ext cx="936625" cy="1754326"/>
          </a:xfrm>
          <a:prstGeom prst="rect">
            <a:avLst/>
          </a:prstGeom>
          <a:noFill/>
        </p:spPr>
        <p:txBody>
          <a:bodyPr>
            <a:spAutoFit/>
          </a:bodyPr>
          <a:lstStyle/>
          <a:p>
            <a:pPr>
              <a:defRPr/>
            </a:pPr>
            <a:r>
              <a:rPr lang="zh-CN" altLang="en-US" sz="3600" b="1" dirty="0">
                <a:solidFill>
                  <a:prstClr val="black"/>
                </a:solidFill>
                <a:effectLst>
                  <a:outerShdw blurRad="38100" dist="38100" dir="2700000" algn="tl">
                    <a:srgbClr val="000000">
                      <a:alpha val="43137"/>
                    </a:srgbClr>
                  </a:outerShdw>
                </a:effectLst>
                <a:latin typeface="微软雅黑" pitchFamily="34" charset="-122"/>
                <a:ea typeface="微软雅黑" pitchFamily="34" charset="-122"/>
              </a:rPr>
              <a:t>重</a:t>
            </a:r>
            <a:r>
              <a:rPr lang="zh-CN" altLang="en-US" sz="3600" b="1"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rPr>
              <a:t>结果</a:t>
            </a:r>
          </a:p>
        </p:txBody>
      </p:sp>
      <p:sp>
        <p:nvSpPr>
          <p:cNvPr id="332811" name="TextBox 22"/>
          <p:cNvSpPr txBox="1">
            <a:spLocks noChangeArrowheads="1"/>
          </p:cNvSpPr>
          <p:nvPr/>
        </p:nvSpPr>
        <p:spPr bwMode="auto">
          <a:xfrm>
            <a:off x="6267720" y="2139954"/>
            <a:ext cx="1619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fontAlgn="base" hangingPunct="1">
              <a:spcBef>
                <a:spcPct val="0"/>
              </a:spcBef>
              <a:spcAft>
                <a:spcPct val="0"/>
              </a:spcAft>
            </a:pPr>
            <a:r>
              <a:rPr lang="zh-CN" altLang="en-US" b="1" dirty="0">
                <a:solidFill>
                  <a:prstClr val="black"/>
                </a:solidFill>
                <a:latin typeface="微软雅黑" pitchFamily="34" charset="-122"/>
                <a:ea typeface="微软雅黑" pitchFamily="34" charset="-122"/>
              </a:rPr>
              <a:t>医院筹建规划</a:t>
            </a:r>
            <a:endParaRPr lang="en-US" altLang="zh-CN" b="1" dirty="0">
              <a:solidFill>
                <a:prstClr val="black"/>
              </a:solidFill>
              <a:latin typeface="微软雅黑" pitchFamily="34" charset="-122"/>
              <a:ea typeface="微软雅黑" pitchFamily="34" charset="-122"/>
            </a:endParaRPr>
          </a:p>
          <a:p>
            <a:pPr algn="ctr" eaLnBrk="1" fontAlgn="base" hangingPunct="1">
              <a:spcBef>
                <a:spcPct val="0"/>
              </a:spcBef>
              <a:spcAft>
                <a:spcPct val="0"/>
              </a:spcAft>
            </a:pPr>
            <a:r>
              <a:rPr lang="en-US" altLang="zh-CN" i="1" dirty="0">
                <a:solidFill>
                  <a:prstClr val="black"/>
                </a:solidFill>
                <a:latin typeface="Impact" pitchFamily="34" charset="0"/>
                <a:ea typeface="微软雅黑" pitchFamily="34" charset="-122"/>
              </a:rPr>
              <a:t>construct</a:t>
            </a:r>
          </a:p>
        </p:txBody>
      </p:sp>
      <p:sp>
        <p:nvSpPr>
          <p:cNvPr id="332812" name="TextBox 22"/>
          <p:cNvSpPr txBox="1">
            <a:spLocks noChangeArrowheads="1"/>
          </p:cNvSpPr>
          <p:nvPr/>
        </p:nvSpPr>
        <p:spPr bwMode="auto">
          <a:xfrm>
            <a:off x="8543925" y="1082940"/>
            <a:ext cx="1619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fontAlgn="base" hangingPunct="1">
              <a:spcBef>
                <a:spcPct val="0"/>
              </a:spcBef>
              <a:spcAft>
                <a:spcPct val="0"/>
              </a:spcAft>
            </a:pPr>
            <a:r>
              <a:rPr lang="zh-CN" altLang="en-US" b="1" dirty="0" smtClean="0">
                <a:solidFill>
                  <a:prstClr val="black"/>
                </a:solidFill>
                <a:latin typeface="微软雅黑" pitchFamily="34" charset="-122"/>
                <a:ea typeface="微软雅黑" pitchFamily="34" charset="-122"/>
              </a:rPr>
              <a:t>医院诊断</a:t>
            </a:r>
            <a:r>
              <a:rPr lang="en-US" altLang="zh-CN" i="1" dirty="0">
                <a:solidFill>
                  <a:prstClr val="black"/>
                </a:solidFill>
                <a:latin typeface="Impact" panose="020B0806030902050204" pitchFamily="34" charset="0"/>
              </a:rPr>
              <a:t>D</a:t>
            </a:r>
            <a:r>
              <a:rPr lang="en-US" altLang="zh-CN" i="1" dirty="0" smtClean="0">
                <a:solidFill>
                  <a:prstClr val="black"/>
                </a:solidFill>
                <a:latin typeface="Impact" panose="020B0806030902050204" pitchFamily="34" charset="0"/>
              </a:rPr>
              <a:t>iagnosis</a:t>
            </a:r>
            <a:endParaRPr lang="en-US" altLang="zh-CN" i="1" dirty="0">
              <a:solidFill>
                <a:prstClr val="black"/>
              </a:solidFill>
              <a:latin typeface="Impact" pitchFamily="34" charset="0"/>
              <a:ea typeface="微软雅黑" pitchFamily="34" charset="-122"/>
            </a:endParaRPr>
          </a:p>
        </p:txBody>
      </p:sp>
      <p:sp>
        <p:nvSpPr>
          <p:cNvPr id="332813" name="TextBox 22"/>
          <p:cNvSpPr txBox="1">
            <a:spLocks noChangeArrowheads="1"/>
          </p:cNvSpPr>
          <p:nvPr/>
        </p:nvSpPr>
        <p:spPr bwMode="auto">
          <a:xfrm>
            <a:off x="4093504" y="1082257"/>
            <a:ext cx="1619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fontAlgn="base" hangingPunct="1">
              <a:spcBef>
                <a:spcPct val="0"/>
              </a:spcBef>
              <a:spcAft>
                <a:spcPct val="0"/>
              </a:spcAft>
            </a:pPr>
            <a:r>
              <a:rPr lang="zh-CN" altLang="en-US" b="1" dirty="0">
                <a:solidFill>
                  <a:prstClr val="black"/>
                </a:solidFill>
                <a:latin typeface="微软雅黑" pitchFamily="34" charset="-122"/>
                <a:ea typeface="微软雅黑" pitchFamily="34" charset="-122"/>
              </a:rPr>
              <a:t>战略规划</a:t>
            </a:r>
            <a:endParaRPr lang="en-US" altLang="zh-CN" b="1" dirty="0">
              <a:solidFill>
                <a:prstClr val="black"/>
              </a:solidFill>
              <a:latin typeface="微软雅黑" pitchFamily="34" charset="-122"/>
              <a:ea typeface="微软雅黑" pitchFamily="34" charset="-122"/>
            </a:endParaRPr>
          </a:p>
          <a:p>
            <a:pPr algn="ctr" eaLnBrk="1" fontAlgn="base" hangingPunct="1">
              <a:spcBef>
                <a:spcPct val="0"/>
              </a:spcBef>
              <a:spcAft>
                <a:spcPct val="0"/>
              </a:spcAft>
            </a:pPr>
            <a:r>
              <a:rPr lang="en-US" altLang="zh-CN" i="1" dirty="0">
                <a:solidFill>
                  <a:prstClr val="black"/>
                </a:solidFill>
                <a:latin typeface="Impact" pitchFamily="34" charset="0"/>
                <a:ea typeface="微软雅黑" pitchFamily="34" charset="-122"/>
              </a:rPr>
              <a:t>strategy</a:t>
            </a:r>
          </a:p>
        </p:txBody>
      </p:sp>
      <p:sp>
        <p:nvSpPr>
          <p:cNvPr id="332814" name="TextBox 18"/>
          <p:cNvSpPr txBox="1">
            <a:spLocks noChangeArrowheads="1"/>
          </p:cNvSpPr>
          <p:nvPr/>
        </p:nvSpPr>
        <p:spPr bwMode="auto">
          <a:xfrm>
            <a:off x="8832304" y="383755"/>
            <a:ext cx="24288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fontAlgn="base" hangingPunct="1">
              <a:spcBef>
                <a:spcPct val="0"/>
              </a:spcBef>
              <a:spcAft>
                <a:spcPct val="0"/>
              </a:spcAft>
            </a:pPr>
            <a:r>
              <a:rPr lang="zh-CN" altLang="en-US" sz="2400" b="1" dirty="0">
                <a:solidFill>
                  <a:srgbClr val="002060"/>
                </a:solidFill>
                <a:latin typeface="微软雅黑" pitchFamily="34" charset="-122"/>
                <a:ea typeface="微软雅黑" pitchFamily="34" charset="-122"/>
                <a:cs typeface="Times New Roman" pitchFamily="18" charset="0"/>
              </a:rPr>
              <a:t>梅奥</a:t>
            </a:r>
            <a:r>
              <a:rPr lang="zh-CN" altLang="en-US" sz="2400" b="1" dirty="0">
                <a:solidFill>
                  <a:srgbClr val="FF0000"/>
                </a:solidFill>
                <a:latin typeface="微软雅黑" pitchFamily="34" charset="-122"/>
                <a:ea typeface="微软雅黑" pitchFamily="34" charset="-122"/>
                <a:cs typeface="Times New Roman" pitchFamily="18" charset="0"/>
              </a:rPr>
              <a:t>服务项目</a:t>
            </a:r>
          </a:p>
        </p:txBody>
      </p:sp>
      <p:pic>
        <p:nvPicPr>
          <p:cNvPr id="18" name="图片 17"/>
          <p:cNvPicPr>
            <a:picLocks noChangeAspect="1"/>
          </p:cNvPicPr>
          <p:nvPr/>
        </p:nvPicPr>
        <p:blipFill>
          <a:blip r:embed="rId4"/>
          <a:stretch>
            <a:fillRect/>
          </a:stretch>
        </p:blipFill>
        <p:spPr>
          <a:xfrm rot="20343439">
            <a:off x="94301" y="468603"/>
            <a:ext cx="2389839" cy="969348"/>
          </a:xfrm>
          <a:prstGeom prst="rect">
            <a:avLst/>
          </a:prstGeom>
        </p:spPr>
      </p:pic>
      <p:sp>
        <p:nvSpPr>
          <p:cNvPr id="19" name="TextBox 18"/>
          <p:cNvSpPr txBox="1">
            <a:spLocks noChangeArrowheads="1"/>
          </p:cNvSpPr>
          <p:nvPr/>
        </p:nvSpPr>
        <p:spPr bwMode="auto">
          <a:xfrm>
            <a:off x="6267720" y="1050484"/>
            <a:ext cx="16192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fontAlgn="base" hangingPunct="1">
              <a:spcBef>
                <a:spcPct val="0"/>
              </a:spcBef>
              <a:spcAft>
                <a:spcPct val="0"/>
              </a:spcAft>
            </a:pPr>
            <a:r>
              <a:rPr lang="zh-CN" altLang="en-US" b="1" dirty="0">
                <a:solidFill>
                  <a:prstClr val="black"/>
                </a:solidFill>
                <a:latin typeface="微软雅黑" pitchFamily="34" charset="-122"/>
                <a:ea typeface="微软雅黑" pitchFamily="34" charset="-122"/>
              </a:rPr>
              <a:t>医院</a:t>
            </a:r>
            <a:r>
              <a:rPr lang="zh-CN" altLang="en-US" b="1" dirty="0" smtClean="0">
                <a:solidFill>
                  <a:prstClr val="black"/>
                </a:solidFill>
                <a:latin typeface="微软雅黑" pitchFamily="34" charset="-122"/>
                <a:ea typeface="微软雅黑" pitchFamily="34" charset="-122"/>
              </a:rPr>
              <a:t>管理</a:t>
            </a:r>
            <a:r>
              <a:rPr lang="en-US" altLang="zh-CN" i="1" dirty="0" smtClean="0">
                <a:solidFill>
                  <a:prstClr val="black"/>
                </a:solidFill>
                <a:latin typeface="Impact" pitchFamily="34" charset="0"/>
                <a:ea typeface="微软雅黑" pitchFamily="34" charset="-122"/>
              </a:rPr>
              <a:t>Management</a:t>
            </a:r>
            <a:endParaRPr lang="en-US" altLang="zh-CN" i="1" dirty="0">
              <a:solidFill>
                <a:prstClr val="black"/>
              </a:solidFill>
              <a:latin typeface="Impact" pitchFamily="34" charset="0"/>
              <a:ea typeface="微软雅黑" pitchFamily="34" charset="-122"/>
            </a:endParaRPr>
          </a:p>
        </p:txBody>
      </p:sp>
    </p:spTree>
    <p:extLst>
      <p:ext uri="{BB962C8B-B14F-4D97-AF65-F5344CB8AC3E}">
        <p14:creationId xmlns:p14="http://schemas.microsoft.com/office/powerpoint/2010/main" val="194840973"/>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椭圆 1"/>
          <p:cNvSpPr/>
          <p:nvPr/>
        </p:nvSpPr>
        <p:spPr>
          <a:xfrm>
            <a:off x="1465364" y="3054203"/>
            <a:ext cx="1260000" cy="1260000"/>
          </a:xfrm>
          <a:prstGeom prst="ellipse">
            <a:avLst/>
          </a:prstGeom>
          <a:solidFill>
            <a:srgbClr val="D90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悦黑体验版纤细体" pitchFamily="50" charset="-122"/>
              <a:ea typeface="造字工房悦黑体验版纤细体" pitchFamily="50" charset="-122"/>
            </a:endParaRPr>
          </a:p>
        </p:txBody>
      </p:sp>
      <p:sp>
        <p:nvSpPr>
          <p:cNvPr id="3" name="任意多边形 2"/>
          <p:cNvSpPr/>
          <p:nvPr/>
        </p:nvSpPr>
        <p:spPr>
          <a:xfrm rot="5400000">
            <a:off x="1897292" y="3288159"/>
            <a:ext cx="432048" cy="792088"/>
          </a:xfrm>
          <a:custGeom>
            <a:avLst/>
            <a:gdLst>
              <a:gd name="connsiteX0" fmla="*/ 0 w 576064"/>
              <a:gd name="connsiteY0" fmla="*/ 576064 h 1008112"/>
              <a:gd name="connsiteX1" fmla="*/ 282556 w 576064"/>
              <a:gd name="connsiteY1" fmla="*/ 0 h 1008112"/>
              <a:gd name="connsiteX2" fmla="*/ 565111 w 576064"/>
              <a:gd name="connsiteY2" fmla="*/ 576064 h 1008112"/>
              <a:gd name="connsiteX3" fmla="*/ 387694 w 576064"/>
              <a:gd name="connsiteY3" fmla="*/ 576064 h 1008112"/>
              <a:gd name="connsiteX4" fmla="*/ 576064 w 576064"/>
              <a:gd name="connsiteY4" fmla="*/ 1008112 h 1008112"/>
              <a:gd name="connsiteX5" fmla="*/ 10953 w 576064"/>
              <a:gd name="connsiteY5" fmla="*/ 1008112 h 1008112"/>
              <a:gd name="connsiteX6" fmla="*/ 199324 w 576064"/>
              <a:gd name="connsiteY6" fmla="*/ 576064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064" h="1008112">
                <a:moveTo>
                  <a:pt x="0" y="576064"/>
                </a:moveTo>
                <a:lnTo>
                  <a:pt x="282556" y="0"/>
                </a:lnTo>
                <a:lnTo>
                  <a:pt x="565111" y="576064"/>
                </a:lnTo>
                <a:lnTo>
                  <a:pt x="387694" y="576064"/>
                </a:lnTo>
                <a:lnTo>
                  <a:pt x="576064" y="1008112"/>
                </a:lnTo>
                <a:lnTo>
                  <a:pt x="10953" y="1008112"/>
                </a:lnTo>
                <a:lnTo>
                  <a:pt x="199324" y="57606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悦黑体验版纤细体" pitchFamily="50" charset="-122"/>
              <a:ea typeface="造字工房悦黑体验版纤细体" pitchFamily="50" charset="-122"/>
            </a:endParaRPr>
          </a:p>
        </p:txBody>
      </p:sp>
      <p:sp>
        <p:nvSpPr>
          <p:cNvPr id="4" name="文本框 3"/>
          <p:cNvSpPr txBox="1"/>
          <p:nvPr/>
        </p:nvSpPr>
        <p:spPr>
          <a:xfrm>
            <a:off x="5456209" y="285952"/>
            <a:ext cx="4536504" cy="1015663"/>
          </a:xfrm>
          <a:prstGeom prst="rect">
            <a:avLst/>
          </a:prstGeom>
          <a:noFill/>
        </p:spPr>
        <p:txBody>
          <a:bodyPr wrap="square" rtlCol="0">
            <a:spAutoFit/>
          </a:bodyPr>
          <a:lstStyle/>
          <a:p>
            <a:pPr algn="ctr"/>
            <a:r>
              <a:rPr lang="zh-CN" altLang="en-US" sz="6000" b="1" dirty="0" smtClean="0">
                <a:solidFill>
                  <a:srgbClr val="D90A00"/>
                </a:solidFill>
                <a:latin typeface="微软雅黑" panose="020B0503020204020204" pitchFamily="34" charset="-122"/>
                <a:ea typeface="微软雅黑" panose="020B0503020204020204" pitchFamily="34" charset="-122"/>
              </a:rPr>
              <a:t>目录</a:t>
            </a:r>
            <a:endParaRPr lang="zh-CN" altLang="en-US" sz="6000" b="1" dirty="0">
              <a:solidFill>
                <a:srgbClr val="D90A00"/>
              </a:solidFill>
              <a:latin typeface="微软雅黑" panose="020B0503020204020204" pitchFamily="34" charset="-122"/>
              <a:ea typeface="微软雅黑" panose="020B0503020204020204" pitchFamily="34" charset="-122"/>
            </a:endParaRPr>
          </a:p>
        </p:txBody>
      </p:sp>
      <p:cxnSp>
        <p:nvCxnSpPr>
          <p:cNvPr id="6" name="直接连接符 5"/>
          <p:cNvCxnSpPr>
            <a:endCxn id="25" idx="4"/>
          </p:cNvCxnSpPr>
          <p:nvPr/>
        </p:nvCxnSpPr>
        <p:spPr>
          <a:xfrm>
            <a:off x="5826369" y="1694981"/>
            <a:ext cx="0" cy="439733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6006369" y="1585533"/>
            <a:ext cx="3713544" cy="338554"/>
          </a:xfrm>
          <a:prstGeom prst="rect">
            <a:avLst/>
          </a:prstGeom>
          <a:noFill/>
        </p:spPr>
        <p:txBody>
          <a:bodyPr wrap="square" rtlCol="0">
            <a:spAutoFit/>
          </a:bodyPr>
          <a:lstStyle/>
          <a:p>
            <a:r>
              <a:rPr lang="zh-CN" altLang="en-US" sz="1600" b="1" dirty="0" smtClean="0">
                <a:solidFill>
                  <a:prstClr val="white"/>
                </a:solidFill>
                <a:latin typeface="微软雅黑" panose="020B0503020204020204" pitchFamily="34" charset="-122"/>
                <a:ea typeface="微软雅黑" panose="020B0503020204020204" pitchFamily="34" charset="-122"/>
              </a:rPr>
              <a:t>一、</a:t>
            </a:r>
            <a:r>
              <a:rPr lang="en-US" altLang="zh-CN" sz="1600" b="1" dirty="0" smtClean="0">
                <a:solidFill>
                  <a:prstClr val="white"/>
                </a:solidFill>
                <a:latin typeface="微软雅黑" panose="020B0503020204020204" pitchFamily="34" charset="-122"/>
                <a:ea typeface="微软雅黑" panose="020B0503020204020204" pitchFamily="34" charset="-122"/>
              </a:rPr>
              <a:t>XXXX</a:t>
            </a:r>
            <a:r>
              <a:rPr lang="zh-CN" altLang="zh-CN" sz="1600" b="1" dirty="0">
                <a:solidFill>
                  <a:prstClr val="white"/>
                </a:solidFill>
                <a:latin typeface="微软雅黑" panose="020B0503020204020204" pitchFamily="34" charset="-122"/>
                <a:ea typeface="微软雅黑" panose="020B0503020204020204" pitchFamily="34" charset="-122"/>
              </a:rPr>
              <a:t>医院</a:t>
            </a:r>
            <a:r>
              <a:rPr lang="en-US" altLang="zh-CN" sz="1600" b="1" dirty="0">
                <a:solidFill>
                  <a:prstClr val="white"/>
                </a:solidFill>
                <a:latin typeface="微软雅黑" panose="020B0503020204020204" pitchFamily="34" charset="-122"/>
                <a:ea typeface="微软雅黑" panose="020B0503020204020204" pitchFamily="34" charset="-122"/>
              </a:rPr>
              <a:t>2014</a:t>
            </a:r>
            <a:r>
              <a:rPr lang="zh-CN" altLang="zh-CN" sz="1600" b="1" dirty="0">
                <a:solidFill>
                  <a:prstClr val="white"/>
                </a:solidFill>
                <a:latin typeface="微软雅黑" panose="020B0503020204020204" pitchFamily="34" charset="-122"/>
                <a:ea typeface="微软雅黑" panose="020B0503020204020204" pitchFamily="34" charset="-122"/>
              </a:rPr>
              <a:t>年整体战略定位</a:t>
            </a:r>
            <a:endParaRPr lang="zh-CN" altLang="en-US" sz="1600" b="1" dirty="0">
              <a:solidFill>
                <a:prstClr val="white"/>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6040509" y="2093293"/>
            <a:ext cx="3679404" cy="338554"/>
          </a:xfrm>
          <a:prstGeom prst="rect">
            <a:avLst/>
          </a:prstGeom>
          <a:noFill/>
        </p:spPr>
        <p:txBody>
          <a:bodyPr wrap="square" rtlCol="0">
            <a:spAutoFit/>
          </a:bodyPr>
          <a:lstStyle/>
          <a:p>
            <a:r>
              <a:rPr lang="zh-CN" altLang="en-US" sz="1600" b="1" dirty="0" smtClean="0">
                <a:solidFill>
                  <a:prstClr val="white"/>
                </a:solidFill>
                <a:latin typeface="微软雅黑" panose="020B0503020204020204" pitchFamily="34" charset="-122"/>
                <a:ea typeface="微软雅黑" panose="020B0503020204020204" pitchFamily="34" charset="-122"/>
              </a:rPr>
              <a:t>二、</a:t>
            </a:r>
            <a:r>
              <a:rPr lang="en-US" altLang="zh-CN" sz="1600" b="1" dirty="0" smtClean="0">
                <a:solidFill>
                  <a:prstClr val="white"/>
                </a:solidFill>
                <a:latin typeface="微软雅黑" panose="020B0503020204020204" pitchFamily="34" charset="-122"/>
                <a:ea typeface="微软雅黑" panose="020B0503020204020204" pitchFamily="34" charset="-122"/>
              </a:rPr>
              <a:t>XXXX</a:t>
            </a:r>
            <a:r>
              <a:rPr lang="zh-CN" altLang="zh-CN" sz="1600" b="1" dirty="0">
                <a:solidFill>
                  <a:prstClr val="white"/>
                </a:solidFill>
                <a:latin typeface="微软雅黑" panose="020B0503020204020204" pitchFamily="34" charset="-122"/>
                <a:ea typeface="微软雅黑" panose="020B0503020204020204" pitchFamily="34" charset="-122"/>
              </a:rPr>
              <a:t>医院</a:t>
            </a:r>
            <a:r>
              <a:rPr lang="en-US" altLang="zh-CN" sz="1600" b="1" dirty="0">
                <a:solidFill>
                  <a:prstClr val="white"/>
                </a:solidFill>
                <a:latin typeface="微软雅黑" panose="020B0503020204020204" pitchFamily="34" charset="-122"/>
                <a:ea typeface="微软雅黑" panose="020B0503020204020204" pitchFamily="34" charset="-122"/>
              </a:rPr>
              <a:t>2014</a:t>
            </a:r>
            <a:r>
              <a:rPr lang="zh-CN" altLang="zh-CN" sz="1600" b="1" dirty="0">
                <a:solidFill>
                  <a:prstClr val="white"/>
                </a:solidFill>
                <a:latin typeface="微软雅黑" panose="020B0503020204020204" pitchFamily="34" charset="-122"/>
                <a:ea typeface="微软雅黑" panose="020B0503020204020204" pitchFamily="34" charset="-122"/>
              </a:rPr>
              <a:t>年业务发展定位</a:t>
            </a:r>
            <a:endParaRPr lang="zh-CN" altLang="en-US" sz="1600" b="1" dirty="0">
              <a:solidFill>
                <a:prstClr val="white"/>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047505" y="3172404"/>
            <a:ext cx="3933568" cy="338554"/>
          </a:xfrm>
          <a:prstGeom prst="rect">
            <a:avLst/>
          </a:prstGeom>
          <a:noFill/>
        </p:spPr>
        <p:txBody>
          <a:bodyPr wrap="square" rtlCol="0">
            <a:spAutoFit/>
          </a:bodyPr>
          <a:lstStyle/>
          <a:p>
            <a:r>
              <a:rPr lang="zh-CN" altLang="en-US" sz="1600" b="1" dirty="0" smtClean="0">
                <a:solidFill>
                  <a:prstClr val="white"/>
                </a:solidFill>
                <a:latin typeface="微软雅黑" panose="020B0503020204020204" pitchFamily="34" charset="-122"/>
                <a:ea typeface="微软雅黑" panose="020B0503020204020204" pitchFamily="34" charset="-122"/>
              </a:rPr>
              <a:t>四、</a:t>
            </a:r>
            <a:r>
              <a:rPr lang="en-US" altLang="zh-CN" sz="1600" b="1" dirty="0" smtClean="0">
                <a:solidFill>
                  <a:prstClr val="white"/>
                </a:solidFill>
                <a:latin typeface="微软雅黑" panose="020B0503020204020204" pitchFamily="34" charset="-122"/>
                <a:ea typeface="微软雅黑" panose="020B0503020204020204" pitchFamily="34" charset="-122"/>
              </a:rPr>
              <a:t>2014</a:t>
            </a:r>
            <a:r>
              <a:rPr lang="zh-CN" altLang="zh-CN" sz="1600" b="1" dirty="0">
                <a:solidFill>
                  <a:prstClr val="white"/>
                </a:solidFill>
                <a:latin typeface="微软雅黑" panose="020B0503020204020204" pitchFamily="34" charset="-122"/>
                <a:ea typeface="微软雅黑" panose="020B0503020204020204" pitchFamily="34" charset="-122"/>
              </a:rPr>
              <a:t>年医疗质量安全管理目标规划</a:t>
            </a:r>
            <a:endParaRPr lang="zh-CN" altLang="en-US" sz="1600" b="1" dirty="0">
              <a:solidFill>
                <a:prstClr val="white"/>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6040509" y="3717659"/>
            <a:ext cx="3816424" cy="338554"/>
          </a:xfrm>
          <a:prstGeom prst="rect">
            <a:avLst/>
          </a:prstGeom>
          <a:noFill/>
        </p:spPr>
        <p:txBody>
          <a:bodyPr wrap="square" rtlCol="0">
            <a:spAutoFit/>
          </a:bodyPr>
          <a:lstStyle/>
          <a:p>
            <a:r>
              <a:rPr lang="zh-CN" altLang="en-US" sz="1600" b="1" dirty="0" smtClean="0">
                <a:solidFill>
                  <a:prstClr val="white"/>
                </a:solidFill>
                <a:latin typeface="微软雅黑" panose="020B0503020204020204" pitchFamily="34" charset="-122"/>
                <a:ea typeface="微软雅黑" panose="020B0503020204020204" pitchFamily="34" charset="-122"/>
              </a:rPr>
              <a:t>五、</a:t>
            </a:r>
            <a:r>
              <a:rPr lang="zh-CN" altLang="zh-CN" sz="1600" b="1" dirty="0" smtClean="0">
                <a:solidFill>
                  <a:prstClr val="white"/>
                </a:solidFill>
                <a:latin typeface="微软雅黑" panose="020B0503020204020204" pitchFamily="34" charset="-122"/>
                <a:ea typeface="微软雅黑" panose="020B0503020204020204" pitchFamily="34" charset="-122"/>
              </a:rPr>
              <a:t>导</a:t>
            </a:r>
            <a:r>
              <a:rPr lang="zh-CN" altLang="zh-CN" sz="1600" b="1" dirty="0">
                <a:solidFill>
                  <a:prstClr val="white"/>
                </a:solidFill>
                <a:latin typeface="微软雅黑" panose="020B0503020204020204" pitchFamily="34" charset="-122"/>
                <a:ea typeface="微软雅黑" panose="020B0503020204020204" pitchFamily="34" charset="-122"/>
              </a:rPr>
              <a:t>入</a:t>
            </a:r>
            <a:r>
              <a:rPr lang="en-US" altLang="zh-CN" sz="1600" b="1" dirty="0">
                <a:solidFill>
                  <a:prstClr val="white"/>
                </a:solidFill>
                <a:latin typeface="微软雅黑" panose="020B0503020204020204" pitchFamily="34" charset="-122"/>
                <a:ea typeface="微软雅黑" panose="020B0503020204020204" pitchFamily="34" charset="-122"/>
              </a:rPr>
              <a:t>2014</a:t>
            </a:r>
            <a:r>
              <a:rPr lang="zh-CN" altLang="zh-CN" sz="1600" b="1" dirty="0">
                <a:solidFill>
                  <a:prstClr val="white"/>
                </a:solidFill>
                <a:latin typeface="微软雅黑" panose="020B0503020204020204" pitchFamily="34" charset="-122"/>
                <a:ea typeface="微软雅黑" panose="020B0503020204020204" pitchFamily="34" charset="-122"/>
              </a:rPr>
              <a:t>年中高层领导目标责任书</a:t>
            </a:r>
            <a:endParaRPr lang="zh-CN" altLang="en-US" sz="1600" b="1" dirty="0">
              <a:solidFill>
                <a:prstClr val="white"/>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6071917" y="4221497"/>
            <a:ext cx="2160240" cy="338554"/>
          </a:xfrm>
          <a:prstGeom prst="rect">
            <a:avLst/>
          </a:prstGeom>
          <a:noFill/>
        </p:spPr>
        <p:txBody>
          <a:bodyPr wrap="square" rtlCol="0">
            <a:spAutoFit/>
          </a:bodyPr>
          <a:lstStyle/>
          <a:p>
            <a:r>
              <a:rPr lang="zh-CN" altLang="en-US" sz="1600" b="1" dirty="0" smtClean="0">
                <a:solidFill>
                  <a:prstClr val="white"/>
                </a:solidFill>
                <a:latin typeface="微软雅黑" panose="020B0503020204020204" pitchFamily="34" charset="-122"/>
                <a:ea typeface="微软雅黑" panose="020B0503020204020204" pitchFamily="34" charset="-122"/>
              </a:rPr>
              <a:t>六、</a:t>
            </a:r>
            <a:r>
              <a:rPr lang="zh-CN" altLang="zh-CN" sz="1600" b="1" dirty="0" smtClean="0">
                <a:solidFill>
                  <a:prstClr val="white"/>
                </a:solidFill>
                <a:latin typeface="微软雅黑" panose="020B0503020204020204" pitchFamily="34" charset="-122"/>
                <a:ea typeface="微软雅黑" panose="020B0503020204020204" pitchFamily="34" charset="-122"/>
              </a:rPr>
              <a:t>营销</a:t>
            </a:r>
            <a:r>
              <a:rPr lang="zh-CN" altLang="zh-CN" sz="1600" b="1" dirty="0">
                <a:solidFill>
                  <a:prstClr val="white"/>
                </a:solidFill>
                <a:latin typeface="微软雅黑" panose="020B0503020204020204" pitchFamily="34" charset="-122"/>
                <a:ea typeface="微软雅黑" panose="020B0503020204020204" pitchFamily="34" charset="-122"/>
              </a:rPr>
              <a:t>策略规划</a:t>
            </a:r>
            <a:endParaRPr lang="zh-CN" altLang="en-US" sz="1600" b="1" dirty="0">
              <a:solidFill>
                <a:prstClr val="white"/>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6040509" y="2587427"/>
            <a:ext cx="3362585" cy="338554"/>
          </a:xfrm>
          <a:prstGeom prst="rect">
            <a:avLst/>
          </a:prstGeom>
          <a:noFill/>
        </p:spPr>
        <p:txBody>
          <a:bodyPr wrap="square" rtlCol="0">
            <a:spAutoFit/>
          </a:bodyPr>
          <a:lstStyle/>
          <a:p>
            <a:r>
              <a:rPr lang="zh-CN" altLang="en-US" sz="1600" b="1" dirty="0" smtClean="0">
                <a:solidFill>
                  <a:prstClr val="white"/>
                </a:solidFill>
                <a:latin typeface="微软雅黑" panose="020B0503020204020204" pitchFamily="34" charset="-122"/>
                <a:ea typeface="微软雅黑" panose="020B0503020204020204" pitchFamily="34" charset="-122"/>
              </a:rPr>
              <a:t>三、</a:t>
            </a:r>
            <a:r>
              <a:rPr lang="en-US" altLang="zh-CN" sz="1600" b="1" dirty="0" smtClean="0">
                <a:solidFill>
                  <a:prstClr val="white"/>
                </a:solidFill>
                <a:latin typeface="微软雅黑" panose="020B0503020204020204" pitchFamily="34" charset="-122"/>
                <a:ea typeface="微软雅黑" panose="020B0503020204020204" pitchFamily="34" charset="-122"/>
              </a:rPr>
              <a:t>2014</a:t>
            </a:r>
            <a:r>
              <a:rPr lang="zh-CN" altLang="zh-CN" sz="1600" b="1" dirty="0">
                <a:solidFill>
                  <a:prstClr val="white"/>
                </a:solidFill>
                <a:latin typeface="微软雅黑" panose="020B0503020204020204" pitchFamily="34" charset="-122"/>
                <a:ea typeface="微软雅黑" panose="020B0503020204020204" pitchFamily="34" charset="-122"/>
              </a:rPr>
              <a:t>年医院整体发展目标规划</a:t>
            </a:r>
            <a:endParaRPr lang="zh-CN" altLang="en-US" sz="1600" b="1" dirty="0">
              <a:solidFill>
                <a:prstClr val="white"/>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2992975" y="3415827"/>
            <a:ext cx="2136515" cy="461665"/>
          </a:xfrm>
          <a:prstGeom prst="rect">
            <a:avLst/>
          </a:prstGeom>
          <a:noFill/>
        </p:spPr>
        <p:txBody>
          <a:bodyPr wrap="square" rtlCol="0">
            <a:spAutoFit/>
          </a:bodyPr>
          <a:lstStyle/>
          <a:p>
            <a:r>
              <a:rPr lang="en-US" altLang="zh-CN" sz="2400" b="1" dirty="0" smtClean="0">
                <a:solidFill>
                  <a:prstClr val="white"/>
                </a:solidFill>
                <a:latin typeface="Broadway" panose="04040905080B02020502" pitchFamily="82" charset="0"/>
                <a:ea typeface="造字工房悦黑体验版纤细体" pitchFamily="50" charset="-122"/>
              </a:rPr>
              <a:t>GONTENTS</a:t>
            </a:r>
            <a:endParaRPr lang="zh-CN" altLang="en-US" sz="2400" b="1" dirty="0">
              <a:solidFill>
                <a:prstClr val="white"/>
              </a:solidFill>
              <a:latin typeface="Broadway" panose="04040905080B02020502" pitchFamily="82" charset="0"/>
              <a:ea typeface="造字工房悦黑体验版纤细体" pitchFamily="50" charset="-122"/>
            </a:endParaRPr>
          </a:p>
        </p:txBody>
      </p:sp>
      <p:sp>
        <p:nvSpPr>
          <p:cNvPr id="22" name="矩形 21"/>
          <p:cNvSpPr/>
          <p:nvPr/>
        </p:nvSpPr>
        <p:spPr>
          <a:xfrm>
            <a:off x="6071917" y="4713579"/>
            <a:ext cx="2236510" cy="338554"/>
          </a:xfrm>
          <a:prstGeom prst="rect">
            <a:avLst/>
          </a:prstGeom>
        </p:spPr>
        <p:txBody>
          <a:bodyPr wrap="none">
            <a:spAutoFit/>
          </a:bodyPr>
          <a:lstStyle/>
          <a:p>
            <a:r>
              <a:rPr lang="zh-CN" altLang="en-US" sz="1600" b="1" kern="100"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七、</a:t>
            </a:r>
            <a:r>
              <a:rPr lang="zh-CN" altLang="zh-CN" sz="1600" b="1" kern="100"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行政</a:t>
            </a:r>
            <a:r>
              <a:rPr lang="zh-CN" altLang="zh-CN" sz="1600" b="1" kern="100"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后勤建设</a:t>
            </a:r>
            <a:r>
              <a:rPr lang="zh-CN" altLang="zh-CN" sz="1600" b="1" kern="100"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规划</a:t>
            </a:r>
            <a:endParaRPr lang="zh-CN" altLang="en-US" sz="1600" b="1" dirty="0">
              <a:solidFill>
                <a:prstClr val="white"/>
              </a:solidFill>
              <a:latin typeface="微软雅黑" panose="020B0503020204020204" pitchFamily="34" charset="-122"/>
              <a:ea typeface="微软雅黑" panose="020B0503020204020204" pitchFamily="34" charset="-122"/>
            </a:endParaRPr>
          </a:p>
        </p:txBody>
      </p:sp>
      <p:sp>
        <p:nvSpPr>
          <p:cNvPr id="23" name="矩形 22"/>
          <p:cNvSpPr/>
          <p:nvPr/>
        </p:nvSpPr>
        <p:spPr>
          <a:xfrm>
            <a:off x="6105920" y="5210001"/>
            <a:ext cx="2537874" cy="338554"/>
          </a:xfrm>
          <a:prstGeom prst="rect">
            <a:avLst/>
          </a:prstGeom>
        </p:spPr>
        <p:txBody>
          <a:bodyPr wrap="none">
            <a:spAutoFit/>
          </a:bodyPr>
          <a:lstStyle/>
          <a:p>
            <a:r>
              <a:rPr lang="zh-CN" altLang="en-US" sz="1600" b="1" kern="100" dirty="0" smtClean="0">
                <a:solidFill>
                  <a:prstClr val="white"/>
                </a:solidFill>
                <a:latin typeface="微软雅黑" panose="020B0503020204020204" pitchFamily="34" charset="-122"/>
                <a:ea typeface="微软雅黑" panose="020B0503020204020204" pitchFamily="34" charset="-122"/>
              </a:rPr>
              <a:t>八、</a:t>
            </a:r>
            <a:r>
              <a:rPr lang="en-US" altLang="zh-CN" sz="1600" b="1" kern="100" dirty="0" smtClean="0">
                <a:solidFill>
                  <a:prstClr val="white"/>
                </a:solidFill>
                <a:latin typeface="微软雅黑" panose="020B0503020204020204" pitchFamily="34" charset="-122"/>
                <a:ea typeface="微软雅黑" panose="020B0503020204020204" pitchFamily="34" charset="-122"/>
              </a:rPr>
              <a:t>2014</a:t>
            </a:r>
            <a:r>
              <a:rPr lang="zh-CN" altLang="zh-CN" sz="1600" b="1" kern="100"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年重点工作内容</a:t>
            </a:r>
            <a:endParaRPr lang="zh-CN" altLang="en-US" sz="1600" b="1" dirty="0">
              <a:solidFill>
                <a:prstClr val="white"/>
              </a:solidFill>
              <a:latin typeface="微软雅黑" panose="020B0503020204020204" pitchFamily="34" charset="-122"/>
              <a:ea typeface="微软雅黑" panose="020B0503020204020204" pitchFamily="34" charset="-122"/>
            </a:endParaRPr>
          </a:p>
        </p:txBody>
      </p:sp>
      <p:sp>
        <p:nvSpPr>
          <p:cNvPr id="24" name="矩形 23"/>
          <p:cNvSpPr/>
          <p:nvPr/>
        </p:nvSpPr>
        <p:spPr>
          <a:xfrm>
            <a:off x="6105920" y="5817648"/>
            <a:ext cx="1005403" cy="338554"/>
          </a:xfrm>
          <a:prstGeom prst="rect">
            <a:avLst/>
          </a:prstGeom>
        </p:spPr>
        <p:txBody>
          <a:bodyPr wrap="none">
            <a:spAutoFit/>
          </a:bodyPr>
          <a:lstStyle/>
          <a:p>
            <a:r>
              <a:rPr lang="zh-CN" altLang="en-US" sz="1600" b="1" kern="100"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九、</a:t>
            </a:r>
            <a:r>
              <a:rPr lang="zh-CN" altLang="zh-CN" sz="1600" b="1" kern="100"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综述</a:t>
            </a:r>
            <a:endParaRPr lang="zh-CN" altLang="en-US" sz="1600" b="1" dirty="0">
              <a:solidFill>
                <a:prstClr val="white"/>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5736369" y="1655908"/>
            <a:ext cx="180000" cy="4436406"/>
            <a:chOff x="7602380" y="2127195"/>
            <a:chExt cx="180000" cy="4436406"/>
          </a:xfrm>
        </p:grpSpPr>
        <p:sp>
          <p:nvSpPr>
            <p:cNvPr id="8" name="椭圆 7"/>
            <p:cNvSpPr/>
            <p:nvPr/>
          </p:nvSpPr>
          <p:spPr>
            <a:xfrm>
              <a:off x="7602380" y="2127195"/>
              <a:ext cx="180000" cy="180000"/>
            </a:xfrm>
            <a:prstGeom prst="ellipse">
              <a:avLst/>
            </a:prstGeom>
            <a:solidFill>
              <a:srgbClr val="D90A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悦黑体验版纤细体" pitchFamily="50" charset="-122"/>
                <a:ea typeface="造字工房悦黑体验版纤细体" pitchFamily="50" charset="-122"/>
              </a:endParaRPr>
            </a:p>
          </p:txBody>
        </p:sp>
        <p:sp>
          <p:nvSpPr>
            <p:cNvPr id="9" name="椭圆 8"/>
            <p:cNvSpPr/>
            <p:nvPr/>
          </p:nvSpPr>
          <p:spPr>
            <a:xfrm>
              <a:off x="7602380" y="2659246"/>
              <a:ext cx="180000" cy="180000"/>
            </a:xfrm>
            <a:prstGeom prst="ellipse">
              <a:avLst/>
            </a:prstGeom>
            <a:solidFill>
              <a:srgbClr val="D90A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悦黑体验版纤细体" pitchFamily="50" charset="-122"/>
                <a:ea typeface="造字工房悦黑体验版纤细体" pitchFamily="50" charset="-122"/>
              </a:endParaRPr>
            </a:p>
          </p:txBody>
        </p:sp>
        <p:sp>
          <p:nvSpPr>
            <p:cNvPr id="10" name="椭圆 9"/>
            <p:cNvSpPr/>
            <p:nvPr/>
          </p:nvSpPr>
          <p:spPr>
            <a:xfrm>
              <a:off x="7602380" y="3191297"/>
              <a:ext cx="180000" cy="180000"/>
            </a:xfrm>
            <a:prstGeom prst="ellipse">
              <a:avLst/>
            </a:prstGeom>
            <a:solidFill>
              <a:srgbClr val="D90A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悦黑体验版纤细体" pitchFamily="50" charset="-122"/>
                <a:ea typeface="造字工房悦黑体验版纤细体" pitchFamily="50" charset="-122"/>
              </a:endParaRPr>
            </a:p>
          </p:txBody>
        </p:sp>
        <p:sp>
          <p:nvSpPr>
            <p:cNvPr id="11" name="椭圆 10"/>
            <p:cNvSpPr/>
            <p:nvPr/>
          </p:nvSpPr>
          <p:spPr>
            <a:xfrm>
              <a:off x="7602380" y="3723348"/>
              <a:ext cx="180000" cy="180000"/>
            </a:xfrm>
            <a:prstGeom prst="ellipse">
              <a:avLst/>
            </a:prstGeom>
            <a:solidFill>
              <a:srgbClr val="D90A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悦黑体验版纤细体" pitchFamily="50" charset="-122"/>
                <a:ea typeface="造字工房悦黑体验版纤细体" pitchFamily="50" charset="-122"/>
              </a:endParaRPr>
            </a:p>
          </p:txBody>
        </p:sp>
        <p:sp>
          <p:nvSpPr>
            <p:cNvPr id="12" name="椭圆 11"/>
            <p:cNvSpPr/>
            <p:nvPr/>
          </p:nvSpPr>
          <p:spPr>
            <a:xfrm>
              <a:off x="7602380" y="4255399"/>
              <a:ext cx="180000" cy="180000"/>
            </a:xfrm>
            <a:prstGeom prst="ellipse">
              <a:avLst/>
            </a:prstGeom>
            <a:solidFill>
              <a:srgbClr val="D90A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悦黑体验版纤细体" pitchFamily="50" charset="-122"/>
                <a:ea typeface="造字工房悦黑体验版纤细体" pitchFamily="50" charset="-122"/>
              </a:endParaRPr>
            </a:p>
          </p:txBody>
        </p:sp>
        <p:sp>
          <p:nvSpPr>
            <p:cNvPr id="13" name="椭圆 12"/>
            <p:cNvSpPr/>
            <p:nvPr/>
          </p:nvSpPr>
          <p:spPr>
            <a:xfrm>
              <a:off x="7602380" y="4787450"/>
              <a:ext cx="180000" cy="180000"/>
            </a:xfrm>
            <a:prstGeom prst="ellipse">
              <a:avLst/>
            </a:prstGeom>
            <a:solidFill>
              <a:srgbClr val="D90A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悦黑体验版纤细体" pitchFamily="50" charset="-122"/>
                <a:ea typeface="造字工房悦黑体验版纤细体" pitchFamily="50" charset="-122"/>
              </a:endParaRPr>
            </a:p>
          </p:txBody>
        </p:sp>
        <p:sp>
          <p:nvSpPr>
            <p:cNvPr id="21" name="椭圆 20"/>
            <p:cNvSpPr/>
            <p:nvPr/>
          </p:nvSpPr>
          <p:spPr>
            <a:xfrm>
              <a:off x="7602380" y="5851552"/>
              <a:ext cx="180000" cy="180000"/>
            </a:xfrm>
            <a:prstGeom prst="ellipse">
              <a:avLst/>
            </a:prstGeom>
            <a:solidFill>
              <a:srgbClr val="D90A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悦黑体验版纤细体" pitchFamily="50" charset="-122"/>
                <a:ea typeface="造字工房悦黑体验版纤细体" pitchFamily="50" charset="-122"/>
              </a:endParaRPr>
            </a:p>
          </p:txBody>
        </p:sp>
        <p:sp>
          <p:nvSpPr>
            <p:cNvPr id="25" name="椭圆 24"/>
            <p:cNvSpPr/>
            <p:nvPr/>
          </p:nvSpPr>
          <p:spPr>
            <a:xfrm>
              <a:off x="7602380" y="6383601"/>
              <a:ext cx="180000" cy="180000"/>
            </a:xfrm>
            <a:prstGeom prst="ellipse">
              <a:avLst/>
            </a:prstGeom>
            <a:solidFill>
              <a:srgbClr val="D90A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悦黑体验版纤细体" pitchFamily="50" charset="-122"/>
                <a:ea typeface="造字工房悦黑体验版纤细体" pitchFamily="50" charset="-122"/>
              </a:endParaRPr>
            </a:p>
          </p:txBody>
        </p:sp>
        <p:sp>
          <p:nvSpPr>
            <p:cNvPr id="26" name="椭圆 25"/>
            <p:cNvSpPr/>
            <p:nvPr/>
          </p:nvSpPr>
          <p:spPr>
            <a:xfrm>
              <a:off x="7602380" y="5319501"/>
              <a:ext cx="180000" cy="180000"/>
            </a:xfrm>
            <a:prstGeom prst="ellipse">
              <a:avLst/>
            </a:prstGeom>
            <a:solidFill>
              <a:srgbClr val="D90A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悦黑体验版纤细体" pitchFamily="50" charset="-122"/>
                <a:ea typeface="造字工房悦黑体验版纤细体" pitchFamily="50" charset="-122"/>
              </a:endParaRPr>
            </a:p>
          </p:txBody>
        </p:sp>
      </p:grpSp>
      <p:sp>
        <p:nvSpPr>
          <p:cNvPr id="28"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993495550"/>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11424" y="404664"/>
            <a:ext cx="1800200" cy="461665"/>
          </a:xfrm>
          <a:prstGeom prst="rect">
            <a:avLst/>
          </a:prstGeom>
        </p:spPr>
        <p:txBody>
          <a:bodyPr wrap="square">
            <a:spAutoFit/>
          </a:bodyPr>
          <a:lstStyle/>
          <a:p>
            <a:r>
              <a:rPr lang="zh-CN" altLang="zh-CN" sz="2400" b="1" kern="100" dirty="0">
                <a:solidFill>
                  <a:srgbClr val="1F497D">
                    <a:lumMod val="50000"/>
                  </a:srgbClr>
                </a:solidFill>
                <a:latin typeface="微软雅黑" panose="020B0503020204020204" pitchFamily="34" charset="-122"/>
                <a:ea typeface="微软雅黑" panose="020B0503020204020204" pitchFamily="34" charset="-122"/>
                <a:cs typeface="Times New Roman" panose="02020603050405020304" pitchFamily="18" charset="0"/>
              </a:rPr>
              <a:t>医院</a:t>
            </a:r>
            <a:r>
              <a:rPr lang="zh-CN" altLang="zh-CN" sz="2400" b="1" kern="100" dirty="0">
                <a:solidFill>
                  <a:srgbClr val="FF0066"/>
                </a:solidFill>
                <a:latin typeface="微软雅黑" panose="020B0503020204020204" pitchFamily="34" charset="-122"/>
                <a:ea typeface="微软雅黑" panose="020B0503020204020204" pitchFamily="34" charset="-122"/>
                <a:cs typeface="Times New Roman" panose="02020603050405020304" pitchFamily="18" charset="0"/>
              </a:rPr>
              <a:t>简介</a:t>
            </a:r>
            <a:endParaRPr lang="zh-CN" altLang="en-US" sz="2400" b="1" dirty="0">
              <a:solidFill>
                <a:srgbClr val="FF0066"/>
              </a:solidFill>
              <a:latin typeface="微软雅黑" panose="020B0503020204020204" pitchFamily="34" charset="-122"/>
              <a:ea typeface="微软雅黑" panose="020B0503020204020204" pitchFamily="34" charset="-122"/>
            </a:endParaRPr>
          </a:p>
        </p:txBody>
      </p:sp>
      <p:sp>
        <p:nvSpPr>
          <p:cNvPr id="3" name="矩形 2"/>
          <p:cNvSpPr/>
          <p:nvPr/>
        </p:nvSpPr>
        <p:spPr>
          <a:xfrm>
            <a:off x="839415" y="983369"/>
            <a:ext cx="4856475" cy="5262979"/>
          </a:xfrm>
          <a:prstGeom prst="rect">
            <a:avLst/>
          </a:prstGeom>
        </p:spPr>
        <p:txBody>
          <a:bodyPr wrap="square">
            <a:spAutoFit/>
          </a:bodyPr>
          <a:lstStyle/>
          <a:p>
            <a:pPr>
              <a:lnSpc>
                <a:spcPct val="200000"/>
              </a:lnSpc>
            </a:pPr>
            <a:r>
              <a:rPr lang="en-US" altLang="zh-CN" sz="1400" kern="1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       xxx</a:t>
            </a:r>
            <a:r>
              <a:rPr lang="zh-CN" altLang="en-US" sz="1400" kern="1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医院</a:t>
            </a:r>
            <a:r>
              <a:rPr lang="zh-CN" altLang="en-US" sz="1400" dirty="0" smtClean="0">
                <a:solidFill>
                  <a:prstClr val="black"/>
                </a:solidFill>
                <a:latin typeface="微软雅黑" panose="020B0503020204020204" pitchFamily="34" charset="-122"/>
                <a:ea typeface="微软雅黑" panose="020B0503020204020204" pitchFamily="34" charset="-122"/>
              </a:rPr>
              <a:t>创建于</a:t>
            </a:r>
            <a:r>
              <a:rPr lang="en-US" altLang="zh-CN" sz="1400" dirty="0" smtClean="0">
                <a:solidFill>
                  <a:prstClr val="black"/>
                </a:solidFill>
                <a:latin typeface="微软雅黑" panose="020B0503020204020204" pitchFamily="34" charset="-122"/>
                <a:ea typeface="微软雅黑" panose="020B0503020204020204" pitchFamily="34" charset="-122"/>
              </a:rPr>
              <a:t>1953</a:t>
            </a:r>
            <a:r>
              <a:rPr lang="zh-CN" altLang="en-US" sz="1400" dirty="0" smtClean="0">
                <a:solidFill>
                  <a:prstClr val="black"/>
                </a:solidFill>
                <a:latin typeface="微软雅黑" panose="020B0503020204020204" pitchFamily="34" charset="-122"/>
                <a:ea typeface="微软雅黑" panose="020B0503020204020204" pitchFamily="34" charset="-122"/>
              </a:rPr>
              <a:t>年</a:t>
            </a:r>
            <a:r>
              <a:rPr lang="zh-CN" altLang="en-US" sz="1400" dirty="0">
                <a:solidFill>
                  <a:prstClr val="black"/>
                </a:solidFill>
                <a:latin typeface="微软雅黑" panose="020B0503020204020204" pitchFamily="34" charset="-122"/>
                <a:ea typeface="微软雅黑" panose="020B0503020204020204" pitchFamily="34" charset="-122"/>
              </a:rPr>
              <a:t>，是集医疗、保健、教学、科研于一体的大型现代化综合性医院</a:t>
            </a:r>
            <a:r>
              <a:rPr lang="zh-CN" altLang="en-US" sz="1400" dirty="0" smtClean="0">
                <a:solidFill>
                  <a:prstClr val="black"/>
                </a:solidFill>
                <a:latin typeface="微软雅黑" panose="020B0503020204020204" pitchFamily="34" charset="-122"/>
                <a:ea typeface="微软雅黑" panose="020B0503020204020204" pitchFamily="34" charset="-122"/>
              </a:rPr>
              <a:t>。</a:t>
            </a:r>
            <a:endParaRPr lang="en-US" altLang="zh-CN" sz="1400" dirty="0" smtClean="0">
              <a:solidFill>
                <a:prstClr val="black"/>
              </a:solidFill>
              <a:latin typeface="微软雅黑" panose="020B0503020204020204" pitchFamily="34" charset="-122"/>
              <a:ea typeface="微软雅黑" panose="020B0503020204020204" pitchFamily="34" charset="-122"/>
            </a:endParaRPr>
          </a:p>
          <a:p>
            <a:pPr>
              <a:lnSpc>
                <a:spcPct val="200000"/>
              </a:lnSpc>
            </a:pPr>
            <a:r>
              <a:rPr lang="en-US" altLang="zh-CN" sz="1400" dirty="0">
                <a:solidFill>
                  <a:prstClr val="black"/>
                </a:solidFill>
                <a:latin typeface="微软雅黑" panose="020B0503020204020204" pitchFamily="34" charset="-122"/>
                <a:ea typeface="微软雅黑" panose="020B0503020204020204" pitchFamily="34" charset="-122"/>
              </a:rPr>
              <a:t> </a:t>
            </a:r>
            <a:r>
              <a:rPr lang="en-US" altLang="zh-CN" sz="1400" dirty="0" smtClean="0">
                <a:solidFill>
                  <a:prstClr val="black"/>
                </a:solidFill>
                <a:latin typeface="微软雅黑" panose="020B0503020204020204" pitchFamily="34" charset="-122"/>
                <a:ea typeface="微软雅黑" panose="020B0503020204020204" pitchFamily="34" charset="-122"/>
              </a:rPr>
              <a:t>      </a:t>
            </a:r>
            <a:r>
              <a:rPr lang="zh-CN" altLang="en-US" sz="1400" dirty="0" smtClean="0">
                <a:solidFill>
                  <a:prstClr val="black"/>
                </a:solidFill>
                <a:latin typeface="微软雅黑" panose="020B0503020204020204" pitchFamily="34" charset="-122"/>
                <a:ea typeface="微软雅黑" panose="020B0503020204020204" pitchFamily="34" charset="-122"/>
              </a:rPr>
              <a:t>医院</a:t>
            </a:r>
            <a:r>
              <a:rPr lang="zh-CN" altLang="en-US" sz="1400" dirty="0">
                <a:solidFill>
                  <a:prstClr val="black"/>
                </a:solidFill>
                <a:latin typeface="微软雅黑" panose="020B0503020204020204" pitchFamily="34" charset="-122"/>
                <a:ea typeface="微软雅黑" panose="020B0503020204020204" pitchFamily="34" charset="-122"/>
              </a:rPr>
              <a:t>拥有数字血管造影机、</a:t>
            </a:r>
            <a:r>
              <a:rPr lang="en-US" altLang="zh-CN" sz="1400" dirty="0">
                <a:solidFill>
                  <a:prstClr val="black"/>
                </a:solidFill>
                <a:latin typeface="微软雅黑" panose="020B0503020204020204" pitchFamily="34" charset="-122"/>
                <a:ea typeface="微软雅黑" panose="020B0503020204020204" pitchFamily="34" charset="-122"/>
              </a:rPr>
              <a:t>PET-MR</a:t>
            </a:r>
            <a:r>
              <a:rPr lang="zh-CN" altLang="en-US" sz="1400" dirty="0">
                <a:solidFill>
                  <a:prstClr val="black"/>
                </a:solidFill>
                <a:latin typeface="微软雅黑" panose="020B0503020204020204" pitchFamily="34" charset="-122"/>
                <a:ea typeface="微软雅黑" panose="020B0503020204020204" pitchFamily="34" charset="-122"/>
              </a:rPr>
              <a:t>、</a:t>
            </a:r>
            <a:r>
              <a:rPr lang="en-US" altLang="zh-CN" sz="1400" dirty="0">
                <a:solidFill>
                  <a:prstClr val="black"/>
                </a:solidFill>
                <a:latin typeface="微软雅黑" panose="020B0503020204020204" pitchFamily="34" charset="-122"/>
                <a:ea typeface="微软雅黑" panose="020B0503020204020204" pitchFamily="34" charset="-122"/>
              </a:rPr>
              <a:t>PET-CT</a:t>
            </a:r>
            <a:r>
              <a:rPr lang="zh-CN" altLang="en-US" sz="1400" dirty="0">
                <a:solidFill>
                  <a:prstClr val="black"/>
                </a:solidFill>
                <a:latin typeface="微软雅黑" panose="020B0503020204020204" pitchFamily="34" charset="-122"/>
                <a:ea typeface="微软雅黑" panose="020B0503020204020204" pitchFamily="34" charset="-122"/>
              </a:rPr>
              <a:t>、回旋加速器、计算机断层治疗系统。高压氧舱、机器人手术系统、磁导航介入系统、术中</a:t>
            </a:r>
            <a:r>
              <a:rPr lang="en-US" altLang="zh-CN" sz="1400" dirty="0">
                <a:solidFill>
                  <a:prstClr val="black"/>
                </a:solidFill>
                <a:latin typeface="微软雅黑" panose="020B0503020204020204" pitchFamily="34" charset="-122"/>
                <a:ea typeface="微软雅黑" panose="020B0503020204020204" pitchFamily="34" charset="-122"/>
              </a:rPr>
              <a:t>CT</a:t>
            </a:r>
            <a:r>
              <a:rPr lang="zh-CN" altLang="en-US" sz="1400" dirty="0">
                <a:solidFill>
                  <a:prstClr val="black"/>
                </a:solidFill>
                <a:latin typeface="微软雅黑" panose="020B0503020204020204" pitchFamily="34" charset="-122"/>
                <a:ea typeface="微软雅黑" panose="020B0503020204020204" pitchFamily="34" charset="-122"/>
              </a:rPr>
              <a:t>及术中磁共振等诊疗设备</a:t>
            </a:r>
            <a:r>
              <a:rPr lang="en-US" altLang="zh-CN" sz="1400" dirty="0">
                <a:solidFill>
                  <a:prstClr val="black"/>
                </a:solidFill>
                <a:latin typeface="微软雅黑" panose="020B0503020204020204" pitchFamily="34" charset="-122"/>
                <a:ea typeface="微软雅黑" panose="020B0503020204020204" pitchFamily="34" charset="-122"/>
              </a:rPr>
              <a:t>2</a:t>
            </a:r>
            <a:r>
              <a:rPr lang="zh-CN" altLang="en-US" sz="1400" dirty="0">
                <a:solidFill>
                  <a:prstClr val="black"/>
                </a:solidFill>
                <a:latin typeface="微软雅黑" panose="020B0503020204020204" pitchFamily="34" charset="-122"/>
                <a:ea typeface="微软雅黑" panose="020B0503020204020204" pitchFamily="34" charset="-122"/>
              </a:rPr>
              <a:t>万</a:t>
            </a:r>
            <a:r>
              <a:rPr lang="en-US" altLang="zh-CN" sz="1400" dirty="0">
                <a:solidFill>
                  <a:prstClr val="black"/>
                </a:solidFill>
                <a:latin typeface="微软雅黑" panose="020B0503020204020204" pitchFamily="34" charset="-122"/>
                <a:ea typeface="微软雅黑" panose="020B0503020204020204" pitchFamily="34" charset="-122"/>
              </a:rPr>
              <a:t>2</a:t>
            </a:r>
            <a:r>
              <a:rPr lang="zh-CN" altLang="en-US" sz="1400" dirty="0">
                <a:solidFill>
                  <a:prstClr val="black"/>
                </a:solidFill>
                <a:latin typeface="微软雅黑" panose="020B0503020204020204" pitchFamily="34" charset="-122"/>
                <a:ea typeface="微软雅黑" panose="020B0503020204020204" pitchFamily="34" charset="-122"/>
              </a:rPr>
              <a:t>千多台，总价值</a:t>
            </a:r>
            <a:r>
              <a:rPr lang="en-US" altLang="zh-CN" sz="1400" dirty="0">
                <a:solidFill>
                  <a:prstClr val="black"/>
                </a:solidFill>
                <a:latin typeface="微软雅黑" panose="020B0503020204020204" pitchFamily="34" charset="-122"/>
                <a:ea typeface="微软雅黑" panose="020B0503020204020204" pitchFamily="34" charset="-122"/>
              </a:rPr>
              <a:t>26</a:t>
            </a:r>
            <a:r>
              <a:rPr lang="zh-CN" altLang="en-US" sz="1400" dirty="0">
                <a:solidFill>
                  <a:prstClr val="black"/>
                </a:solidFill>
                <a:latin typeface="微软雅黑" panose="020B0503020204020204" pitchFamily="34" charset="-122"/>
                <a:ea typeface="微软雅黑" panose="020B0503020204020204" pitchFamily="34" charset="-122"/>
              </a:rPr>
              <a:t>亿元</a:t>
            </a:r>
            <a:r>
              <a:rPr lang="zh-CN" altLang="en-US" sz="1400" dirty="0" smtClean="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医院设置</a:t>
            </a:r>
            <a:r>
              <a:rPr lang="en-US" altLang="zh-CN" sz="1400" dirty="0">
                <a:solidFill>
                  <a:prstClr val="black"/>
                </a:solidFill>
                <a:latin typeface="微软雅黑" panose="020B0503020204020204" pitchFamily="34" charset="-122"/>
                <a:ea typeface="微软雅黑" panose="020B0503020204020204" pitchFamily="34" charset="-122"/>
              </a:rPr>
              <a:t>165</a:t>
            </a:r>
            <a:r>
              <a:rPr lang="zh-CN" altLang="en-US" sz="1400" dirty="0">
                <a:solidFill>
                  <a:prstClr val="black"/>
                </a:solidFill>
                <a:latin typeface="微软雅黑" panose="020B0503020204020204" pitchFamily="34" charset="-122"/>
                <a:ea typeface="微软雅黑" panose="020B0503020204020204" pitchFamily="34" charset="-122"/>
              </a:rPr>
              <a:t>个临床、医技科室，</a:t>
            </a:r>
            <a:r>
              <a:rPr lang="en-US" altLang="zh-CN" sz="1400" dirty="0">
                <a:solidFill>
                  <a:prstClr val="black"/>
                </a:solidFill>
                <a:latin typeface="微软雅黑" panose="020B0503020204020204" pitchFamily="34" charset="-122"/>
                <a:ea typeface="微软雅黑" panose="020B0503020204020204" pitchFamily="34" charset="-122"/>
              </a:rPr>
              <a:t>163</a:t>
            </a:r>
            <a:r>
              <a:rPr lang="zh-CN" altLang="en-US" sz="1400" dirty="0">
                <a:solidFill>
                  <a:prstClr val="black"/>
                </a:solidFill>
                <a:latin typeface="微软雅黑" panose="020B0503020204020204" pitchFamily="34" charset="-122"/>
                <a:ea typeface="微软雅黑" panose="020B0503020204020204" pitchFamily="34" charset="-122"/>
              </a:rPr>
              <a:t>个护理单元，拥有</a:t>
            </a:r>
            <a:r>
              <a:rPr lang="en-US" altLang="zh-CN" sz="1400" dirty="0">
                <a:solidFill>
                  <a:prstClr val="black"/>
                </a:solidFill>
                <a:latin typeface="微软雅黑" panose="020B0503020204020204" pitchFamily="34" charset="-122"/>
                <a:ea typeface="微软雅黑" panose="020B0503020204020204" pitchFamily="34" charset="-122"/>
              </a:rPr>
              <a:t>6</a:t>
            </a:r>
            <a:r>
              <a:rPr lang="zh-CN" altLang="en-US" sz="1400" dirty="0">
                <a:solidFill>
                  <a:prstClr val="black"/>
                </a:solidFill>
                <a:latin typeface="微软雅黑" panose="020B0503020204020204" pitchFamily="34" charset="-122"/>
                <a:ea typeface="微软雅黑" panose="020B0503020204020204" pitchFamily="34" charset="-122"/>
              </a:rPr>
              <a:t>个国家重点学科，</a:t>
            </a:r>
            <a:r>
              <a:rPr lang="en-US" altLang="zh-CN" sz="1400" dirty="0">
                <a:solidFill>
                  <a:prstClr val="black"/>
                </a:solidFill>
                <a:latin typeface="微软雅黑" panose="020B0503020204020204" pitchFamily="34" charset="-122"/>
                <a:ea typeface="微软雅黑" panose="020B0503020204020204" pitchFamily="34" charset="-122"/>
              </a:rPr>
              <a:t>1</a:t>
            </a:r>
            <a:r>
              <a:rPr lang="zh-CN" altLang="en-US" sz="1400" dirty="0">
                <a:solidFill>
                  <a:prstClr val="black"/>
                </a:solidFill>
                <a:latin typeface="微软雅黑" panose="020B0503020204020204" pitchFamily="34" charset="-122"/>
                <a:ea typeface="微软雅黑" panose="020B0503020204020204" pitchFamily="34" charset="-122"/>
              </a:rPr>
              <a:t>个国家重点培育学科，</a:t>
            </a:r>
            <a:r>
              <a:rPr lang="en-US" altLang="zh-CN" sz="1400" dirty="0">
                <a:solidFill>
                  <a:prstClr val="black"/>
                </a:solidFill>
                <a:latin typeface="微软雅黑" panose="020B0503020204020204" pitchFamily="34" charset="-122"/>
                <a:ea typeface="微软雅黑" panose="020B0503020204020204" pitchFamily="34" charset="-122"/>
              </a:rPr>
              <a:t>1</a:t>
            </a:r>
            <a:r>
              <a:rPr lang="zh-CN" altLang="en-US" sz="1400" dirty="0">
                <a:solidFill>
                  <a:prstClr val="black"/>
                </a:solidFill>
                <a:latin typeface="微软雅黑" panose="020B0503020204020204" pitchFamily="34" charset="-122"/>
                <a:ea typeface="微软雅黑" panose="020B0503020204020204" pitchFamily="34" charset="-122"/>
              </a:rPr>
              <a:t>个国家中西医结合老年病重点学科</a:t>
            </a:r>
            <a:r>
              <a:rPr lang="zh-CN" altLang="en-US" sz="1400" dirty="0" smtClean="0">
                <a:solidFill>
                  <a:prstClr val="black"/>
                </a:solidFill>
                <a:latin typeface="微软雅黑" panose="020B0503020204020204" pitchFamily="34" charset="-122"/>
                <a:ea typeface="微软雅黑" panose="020B0503020204020204" pitchFamily="34" charset="-122"/>
              </a:rPr>
              <a:t>。</a:t>
            </a:r>
            <a:endParaRPr lang="en-US" altLang="zh-CN" sz="1400" dirty="0" smtClean="0">
              <a:solidFill>
                <a:prstClr val="black"/>
              </a:solidFill>
              <a:latin typeface="微软雅黑" panose="020B0503020204020204" pitchFamily="34" charset="-122"/>
              <a:ea typeface="微软雅黑" panose="020B0503020204020204" pitchFamily="34" charset="-122"/>
            </a:endParaRPr>
          </a:p>
          <a:p>
            <a:pPr>
              <a:lnSpc>
                <a:spcPct val="200000"/>
              </a:lnSpc>
            </a:pPr>
            <a:r>
              <a:rPr lang="en-US" altLang="zh-CN" sz="1400" dirty="0">
                <a:solidFill>
                  <a:prstClr val="black"/>
                </a:solidFill>
                <a:latin typeface="微软雅黑" panose="020B0503020204020204" pitchFamily="34" charset="-122"/>
                <a:ea typeface="微软雅黑" panose="020B0503020204020204" pitchFamily="34" charset="-122"/>
              </a:rPr>
              <a:t> </a:t>
            </a:r>
            <a:r>
              <a:rPr lang="en-US" altLang="zh-CN" sz="1400" dirty="0" smtClean="0">
                <a:solidFill>
                  <a:prstClr val="black"/>
                </a:solidFill>
                <a:latin typeface="微软雅黑" panose="020B0503020204020204" pitchFamily="34" charset="-122"/>
                <a:ea typeface="微软雅黑" panose="020B0503020204020204" pitchFamily="34" charset="-122"/>
              </a:rPr>
              <a:t>        </a:t>
            </a:r>
            <a:r>
              <a:rPr lang="zh-CN" altLang="en-US" sz="1400" dirty="0" smtClean="0">
                <a:solidFill>
                  <a:prstClr val="black"/>
                </a:solidFill>
                <a:latin typeface="微软雅黑" panose="020B0503020204020204" pitchFamily="34" charset="-122"/>
                <a:ea typeface="微软雅黑" panose="020B0503020204020204" pitchFamily="34" charset="-122"/>
              </a:rPr>
              <a:t>医院</a:t>
            </a:r>
            <a:r>
              <a:rPr lang="zh-CN" altLang="en-US" sz="1400" dirty="0">
                <a:solidFill>
                  <a:prstClr val="black"/>
                </a:solidFill>
                <a:latin typeface="微软雅黑" panose="020B0503020204020204" pitchFamily="34" charset="-122"/>
                <a:ea typeface="微软雅黑" panose="020B0503020204020204" pitchFamily="34" charset="-122"/>
              </a:rPr>
              <a:t>现有</a:t>
            </a:r>
            <a:r>
              <a:rPr lang="en-US" altLang="zh-CN" sz="1400" dirty="0">
                <a:solidFill>
                  <a:prstClr val="black"/>
                </a:solidFill>
                <a:latin typeface="微软雅黑" panose="020B0503020204020204" pitchFamily="34" charset="-122"/>
                <a:ea typeface="微软雅黑" panose="020B0503020204020204" pitchFamily="34" charset="-122"/>
              </a:rPr>
              <a:t>1</a:t>
            </a:r>
            <a:r>
              <a:rPr lang="zh-CN" altLang="en-US" sz="1400" dirty="0">
                <a:solidFill>
                  <a:prstClr val="black"/>
                </a:solidFill>
                <a:latin typeface="微软雅黑" panose="020B0503020204020204" pitchFamily="34" charset="-122"/>
                <a:ea typeface="微软雅黑" panose="020B0503020204020204" pitchFamily="34" charset="-122"/>
              </a:rPr>
              <a:t>千多位高级专业技术人员。其中，中国工程院院士</a:t>
            </a:r>
            <a:r>
              <a:rPr lang="en-US" altLang="zh-CN" sz="1400" dirty="0">
                <a:solidFill>
                  <a:prstClr val="black"/>
                </a:solidFill>
                <a:latin typeface="微软雅黑" panose="020B0503020204020204" pitchFamily="34" charset="-122"/>
                <a:ea typeface="微软雅黑" panose="020B0503020204020204" pitchFamily="34" charset="-122"/>
              </a:rPr>
              <a:t>5</a:t>
            </a:r>
            <a:r>
              <a:rPr lang="zh-CN" altLang="en-US" sz="1400" dirty="0">
                <a:solidFill>
                  <a:prstClr val="black"/>
                </a:solidFill>
                <a:latin typeface="微软雅黑" panose="020B0503020204020204" pitchFamily="34" charset="-122"/>
                <a:ea typeface="微软雅黑" panose="020B0503020204020204" pitchFamily="34" charset="-122"/>
              </a:rPr>
              <a:t>名，技术三级以上专家</a:t>
            </a:r>
            <a:r>
              <a:rPr lang="en-US" altLang="zh-CN" sz="1400" dirty="0">
                <a:solidFill>
                  <a:prstClr val="black"/>
                </a:solidFill>
                <a:latin typeface="微软雅黑" panose="020B0503020204020204" pitchFamily="34" charset="-122"/>
                <a:ea typeface="微软雅黑" panose="020B0503020204020204" pitchFamily="34" charset="-122"/>
              </a:rPr>
              <a:t>150</a:t>
            </a:r>
            <a:r>
              <a:rPr lang="zh-CN" altLang="en-US" sz="1400" dirty="0">
                <a:solidFill>
                  <a:prstClr val="black"/>
                </a:solidFill>
                <a:latin typeface="微软雅黑" panose="020B0503020204020204" pitchFamily="34" charset="-122"/>
                <a:ea typeface="微软雅黑" panose="020B0503020204020204" pitchFamily="34" charset="-122"/>
              </a:rPr>
              <a:t>名，博士生导师</a:t>
            </a:r>
            <a:r>
              <a:rPr lang="en-US" altLang="zh-CN" sz="1400" dirty="0">
                <a:solidFill>
                  <a:prstClr val="black"/>
                </a:solidFill>
                <a:latin typeface="微软雅黑" panose="020B0503020204020204" pitchFamily="34" charset="-122"/>
                <a:ea typeface="微软雅黑" panose="020B0503020204020204" pitchFamily="34" charset="-122"/>
              </a:rPr>
              <a:t>184</a:t>
            </a:r>
            <a:r>
              <a:rPr lang="zh-CN" altLang="en-US" sz="1400" dirty="0">
                <a:solidFill>
                  <a:prstClr val="black"/>
                </a:solidFill>
                <a:latin typeface="微软雅黑" panose="020B0503020204020204" pitchFamily="34" charset="-122"/>
                <a:ea typeface="微软雅黑" panose="020B0503020204020204" pitchFamily="34" charset="-122"/>
              </a:rPr>
              <a:t>名，硕士生导师</a:t>
            </a:r>
            <a:r>
              <a:rPr lang="en-US" altLang="zh-CN" sz="1400" dirty="0">
                <a:solidFill>
                  <a:prstClr val="black"/>
                </a:solidFill>
                <a:latin typeface="微软雅黑" panose="020B0503020204020204" pitchFamily="34" charset="-122"/>
                <a:ea typeface="微软雅黑" panose="020B0503020204020204" pitchFamily="34" charset="-122"/>
              </a:rPr>
              <a:t>293</a:t>
            </a:r>
            <a:r>
              <a:rPr lang="zh-CN" altLang="en-US" sz="1400" dirty="0">
                <a:solidFill>
                  <a:prstClr val="black"/>
                </a:solidFill>
                <a:latin typeface="微软雅黑" panose="020B0503020204020204" pitchFamily="34" charset="-122"/>
                <a:ea typeface="微软雅黑" panose="020B0503020204020204" pitchFamily="34" charset="-122"/>
              </a:rPr>
              <a:t>名，有</a:t>
            </a:r>
            <a:r>
              <a:rPr lang="en-US" altLang="zh-CN" sz="1400" dirty="0">
                <a:solidFill>
                  <a:prstClr val="black"/>
                </a:solidFill>
                <a:latin typeface="微软雅黑" panose="020B0503020204020204" pitchFamily="34" charset="-122"/>
                <a:ea typeface="微软雅黑" panose="020B0503020204020204" pitchFamily="34" charset="-122"/>
              </a:rPr>
              <a:t>92</a:t>
            </a:r>
            <a:r>
              <a:rPr lang="zh-CN" altLang="en-US" sz="1400" dirty="0">
                <a:solidFill>
                  <a:prstClr val="black"/>
                </a:solidFill>
                <a:latin typeface="微软雅黑" panose="020B0503020204020204" pitchFamily="34" charset="-122"/>
                <a:ea typeface="微软雅黑" panose="020B0503020204020204" pitchFamily="34" charset="-122"/>
              </a:rPr>
              <a:t>人次担任全国各专业委员会正、副主任委员</a:t>
            </a:r>
            <a:r>
              <a:rPr lang="zh-CN" altLang="en-US" sz="1400" dirty="0" smtClean="0">
                <a:solidFill>
                  <a:prstClr val="black"/>
                </a:solidFill>
                <a:latin typeface="微软雅黑" panose="020B0503020204020204" pitchFamily="34" charset="-122"/>
                <a:ea typeface="微软雅黑" panose="020B0503020204020204" pitchFamily="34" charset="-122"/>
              </a:rPr>
              <a:t>。</a:t>
            </a:r>
            <a:endParaRPr lang="en-US" altLang="zh-CN" sz="1400" dirty="0" smtClean="0">
              <a:solidFill>
                <a:prstClr val="black"/>
              </a:solidFill>
              <a:latin typeface="微软雅黑" panose="020B0503020204020204" pitchFamily="34" charset="-122"/>
              <a:ea typeface="微软雅黑" panose="020B0503020204020204" pitchFamily="34" charset="-122"/>
            </a:endParaRPr>
          </a:p>
        </p:txBody>
      </p:sp>
      <p:sp>
        <p:nvSpPr>
          <p:cNvPr id="7" name="矩形 6"/>
          <p:cNvSpPr/>
          <p:nvPr/>
        </p:nvSpPr>
        <p:spPr>
          <a:xfrm>
            <a:off x="219653" y="6401757"/>
            <a:ext cx="6096000" cy="375103"/>
          </a:xfrm>
          <a:prstGeom prst="rect">
            <a:avLst/>
          </a:prstGeom>
        </p:spPr>
        <p:txBody>
          <a:bodyPr>
            <a:spAutoFit/>
          </a:bodyPr>
          <a:lstStyle/>
          <a:p>
            <a:pPr indent="200025" algn="just">
              <a:lnSpc>
                <a:spcPct val="150000"/>
              </a:lnSpc>
            </a:pPr>
            <a:r>
              <a:rPr lang="zh-CN" altLang="zh-CN" sz="1400" b="1" kern="100" dirty="0">
                <a:solidFill>
                  <a:srgbClr val="C00000"/>
                </a:solidFill>
                <a:latin typeface="Times New Roman" panose="02020603050405020304" pitchFamily="18" charset="0"/>
                <a:ea typeface="微软雅黑" panose="020B0503020204020204" pitchFamily="34" charset="-122"/>
              </a:rPr>
              <a:t>※注</a:t>
            </a:r>
            <a:r>
              <a:rPr lang="zh-CN" altLang="zh-CN" sz="1400" b="1" kern="100" dirty="0" smtClean="0">
                <a:solidFill>
                  <a:srgbClr val="C00000"/>
                </a:solidFill>
                <a:latin typeface="Times New Roman" panose="02020603050405020304" pitchFamily="18" charset="0"/>
                <a:ea typeface="微软雅黑" panose="020B0503020204020204" pitchFamily="34" charset="-122"/>
              </a:rPr>
              <a:t>：</a:t>
            </a:r>
            <a:r>
              <a:rPr lang="zh-CN" altLang="en-US" sz="1400" b="1" kern="100" dirty="0" smtClean="0">
                <a:solidFill>
                  <a:srgbClr val="C00000"/>
                </a:solidFill>
                <a:latin typeface="Times New Roman" panose="02020603050405020304" pitchFamily="18" charset="0"/>
                <a:ea typeface="微软雅黑" panose="020B0503020204020204" pitchFamily="34" charset="-122"/>
              </a:rPr>
              <a:t>请医院</a:t>
            </a:r>
            <a:r>
              <a:rPr lang="zh-CN" altLang="zh-CN" sz="1400" b="1" kern="100" dirty="0" smtClean="0">
                <a:solidFill>
                  <a:srgbClr val="C00000"/>
                </a:solidFill>
                <a:latin typeface="Times New Roman" panose="02020603050405020304" pitchFamily="18" charset="0"/>
                <a:ea typeface="微软雅黑" panose="020B0503020204020204" pitchFamily="34" charset="-122"/>
              </a:rPr>
              <a:t>根据</a:t>
            </a:r>
            <a:r>
              <a:rPr lang="zh-CN" altLang="en-US" sz="1400" b="1" kern="100" dirty="0" smtClean="0">
                <a:solidFill>
                  <a:srgbClr val="C00000"/>
                </a:solidFill>
                <a:latin typeface="Times New Roman" panose="02020603050405020304" pitchFamily="18" charset="0"/>
                <a:ea typeface="微软雅黑" panose="020B0503020204020204" pitchFamily="34" charset="-122"/>
              </a:rPr>
              <a:t>自身</a:t>
            </a:r>
            <a:r>
              <a:rPr lang="zh-CN" altLang="zh-CN" sz="1400" b="1" kern="100" dirty="0" smtClean="0">
                <a:solidFill>
                  <a:srgbClr val="C00000"/>
                </a:solidFill>
                <a:latin typeface="Times New Roman" panose="02020603050405020304" pitchFamily="18" charset="0"/>
                <a:ea typeface="微软雅黑" panose="020B0503020204020204" pitchFamily="34" charset="-122"/>
              </a:rPr>
              <a:t>实际</a:t>
            </a:r>
            <a:r>
              <a:rPr lang="zh-CN" altLang="en-US" sz="1400" b="1" kern="100" dirty="0" smtClean="0">
                <a:solidFill>
                  <a:srgbClr val="C00000"/>
                </a:solidFill>
                <a:latin typeface="Times New Roman" panose="02020603050405020304" pitchFamily="18" charset="0"/>
                <a:ea typeface="微软雅黑" panose="020B0503020204020204" pitchFamily="34" charset="-122"/>
              </a:rPr>
              <a:t>情况填写</a:t>
            </a:r>
            <a:r>
              <a:rPr lang="zh-CN" altLang="zh-CN" sz="1400" b="1" kern="100" dirty="0" smtClean="0">
                <a:solidFill>
                  <a:srgbClr val="C00000"/>
                </a:solidFill>
                <a:latin typeface="Times New Roman" panose="02020603050405020304" pitchFamily="18" charset="0"/>
                <a:ea typeface="微软雅黑" panose="020B0503020204020204" pitchFamily="34" charset="-122"/>
              </a:rPr>
              <a:t>，</a:t>
            </a:r>
            <a:r>
              <a:rPr lang="zh-CN" altLang="en-US" sz="1400" b="1" kern="100" dirty="0" smtClean="0">
                <a:solidFill>
                  <a:srgbClr val="C00000"/>
                </a:solidFill>
                <a:latin typeface="Times New Roman" panose="02020603050405020304" pitchFamily="18" charset="0"/>
                <a:ea typeface="微软雅黑" panose="020B0503020204020204" pitchFamily="34" charset="-122"/>
              </a:rPr>
              <a:t>模板仅供参考</a:t>
            </a:r>
            <a:r>
              <a:rPr lang="zh-CN" altLang="en-US" sz="1400" b="1" kern="100" dirty="0">
                <a:solidFill>
                  <a:srgbClr val="C00000"/>
                </a:solidFill>
                <a:latin typeface="Times New Roman" panose="02020603050405020304" pitchFamily="18" charset="0"/>
                <a:ea typeface="微软雅黑" panose="020B0503020204020204" pitchFamily="34" charset="-122"/>
              </a:rPr>
              <a:t>。</a:t>
            </a:r>
            <a:endParaRPr lang="zh-CN" altLang="zh-CN" sz="1400" kern="100" dirty="0">
              <a:solidFill>
                <a:srgbClr val="C00000"/>
              </a:solidFill>
              <a:latin typeface="Times New Roman" panose="02020603050405020304" pitchFamily="18" charset="0"/>
            </a:endParaRPr>
          </a:p>
        </p:txBody>
      </p:sp>
      <p:pic>
        <p:nvPicPr>
          <p:cNvPr id="4" name="图片 3"/>
          <p:cNvPicPr>
            <a:picLocks noChangeAspect="1"/>
          </p:cNvPicPr>
          <p:nvPr/>
        </p:nvPicPr>
        <p:blipFill>
          <a:blip r:embed="rId3">
            <a:extLst>
              <a:ext uri="{BEBA8EAE-BF5A-486C-A8C5-ECC9F3942E4B}">
                <a14:imgProps xmlns:a14="http://schemas.microsoft.com/office/drawing/2010/main">
                  <a14:imgLayer r:embed="rId4">
                    <a14:imgEffect>
                      <a14:backgroundRemoval t="9732" b="97204" l="1500" r="99300">
                        <a14:foregroundMark x1="40100" y1="90268" x2="40100" y2="90268"/>
                        <a14:foregroundMark x1="62700" y1="89821" x2="62700" y2="89821"/>
                        <a14:foregroundMark x1="64900" y1="90492" x2="64900" y2="90492"/>
                        <a14:foregroundMark x1="81300" y1="89374" x2="81300" y2="89374"/>
                        <a14:foregroundMark x1="95300" y1="66779" x2="95300" y2="66779"/>
                        <a14:foregroundMark x1="56300" y1="57606" x2="56300" y2="57606"/>
                        <a14:foregroundMark x1="64300" y1="59843" x2="64300" y2="59843"/>
                        <a14:foregroundMark x1="69100" y1="48434" x2="69100" y2="48434"/>
                        <a14:foregroundMark x1="68300" y1="59843" x2="68300" y2="59843"/>
                        <a14:foregroundMark x1="50700" y1="44407" x2="50700" y2="44407"/>
                        <a14:foregroundMark x1="46900" y1="51342" x2="46900" y2="51342"/>
                        <a14:foregroundMark x1="65100" y1="86465" x2="65100" y2="86465"/>
                        <a14:foregroundMark x1="85100" y1="42841" x2="85100" y2="42841"/>
                        <a14:foregroundMark x1="95100" y1="69463" x2="95100" y2="69463"/>
                        <a14:foregroundMark x1="93300" y1="72148" x2="93300" y2="72148"/>
                        <a14:foregroundMark x1="91100" y1="76846" x2="91100" y2="76846"/>
                        <a14:foregroundMark x1="67900" y1="61857" x2="67900" y2="61857"/>
                        <a14:foregroundMark x1="78100" y1="90268" x2="78100" y2="90268"/>
                        <a14:foregroundMark x1="79500" y1="90045" x2="79500" y2="90045"/>
                        <a14:foregroundMark x1="67100" y1="68792" x2="67100" y2="68792"/>
                        <a14:foregroundMark x1="79300" y1="72595" x2="79300" y2="72595"/>
                        <a14:foregroundMark x1="67900" y1="73043" x2="67900" y2="73043"/>
                        <a14:foregroundMark x1="85500" y1="44407" x2="85500" y2="44407"/>
                        <a14:foregroundMark x1="83700" y1="42617" x2="83700" y2="42617"/>
                        <a14:foregroundMark x1="66500" y1="73937" x2="66500" y2="73937"/>
                        <a14:foregroundMark x1="68700" y1="41946" x2="68700" y2="41946"/>
                        <a14:foregroundMark x1="68700" y1="73937" x2="68700" y2="73937"/>
                        <a14:foregroundMark x1="89300" y1="49776" x2="89300" y2="49776"/>
                        <a14:backgroundMark x1="35700" y1="92282" x2="35700" y2="92282"/>
                        <a14:backgroundMark x1="81300" y1="90492" x2="81300" y2="90492"/>
                        <a14:backgroundMark x1="79900" y1="91163" x2="79900" y2="91163"/>
                      </a14:backgroundRemoval>
                    </a14:imgEffect>
                  </a14:imgLayer>
                </a14:imgProps>
              </a:ext>
              <a:ext uri="{28A0092B-C50C-407E-A947-70E740481C1C}">
                <a14:useLocalDpi xmlns:a14="http://schemas.microsoft.com/office/drawing/2010/main" val="0"/>
              </a:ext>
            </a:extLst>
          </a:blip>
          <a:stretch>
            <a:fillRect/>
          </a:stretch>
        </p:blipFill>
        <p:spPr>
          <a:xfrm>
            <a:off x="6168008" y="644644"/>
            <a:ext cx="5273425" cy="4714442"/>
          </a:xfrm>
          <a:prstGeom prst="rect">
            <a:avLst/>
          </a:prstGeom>
          <a:ln>
            <a:noFill/>
          </a:ln>
          <a:effectLst>
            <a:outerShdw blurRad="292100" dist="139700" dir="2700000" algn="tl" rotWithShape="0">
              <a:srgbClr val="333333">
                <a:alpha val="65000"/>
              </a:srgbClr>
            </a:outerShdw>
            <a:reflection blurRad="6350" stA="52000" endA="300" endPos="35000" dir="5400000" sy="-100000" algn="bl" rotWithShape="0"/>
          </a:effectLst>
        </p:spPr>
      </p:pic>
      <p:grpSp>
        <p:nvGrpSpPr>
          <p:cNvPr id="6" name="组合 5"/>
          <p:cNvGrpSpPr/>
          <p:nvPr/>
        </p:nvGrpSpPr>
        <p:grpSpPr>
          <a:xfrm>
            <a:off x="479376" y="836712"/>
            <a:ext cx="2304256" cy="165172"/>
            <a:chOff x="5269709" y="689947"/>
            <a:chExt cx="2304256" cy="165172"/>
          </a:xfrm>
        </p:grpSpPr>
        <p:cxnSp>
          <p:nvCxnSpPr>
            <p:cNvPr id="8" name="直线连接符 19"/>
            <p:cNvCxnSpPr/>
            <p:nvPr/>
          </p:nvCxnSpPr>
          <p:spPr>
            <a:xfrm flipH="1">
              <a:off x="5352296" y="772533"/>
              <a:ext cx="2149661"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9" name="椭圆 8"/>
            <p:cNvSpPr/>
            <p:nvPr/>
          </p:nvSpPr>
          <p:spPr>
            <a:xfrm>
              <a:off x="5269709" y="689947"/>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10" name="椭圆 9"/>
            <p:cNvSpPr/>
            <p:nvPr/>
          </p:nvSpPr>
          <p:spPr>
            <a:xfrm>
              <a:off x="7408793" y="689947"/>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prstClr val="white"/>
                </a:solidFill>
              </a:endParaRPr>
            </a:p>
          </p:txBody>
        </p:sp>
      </p:grpSp>
      <p:sp>
        <p:nvSpPr>
          <p:cNvPr id="11"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1226936710"/>
      </p:ext>
    </p:extLst>
  </p:cSld>
  <p:clrMapOvr>
    <a:masterClrMapping/>
  </p:clrMapOvr>
  <p:transition spd="med">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BEBA8EAE-BF5A-486C-A8C5-ECC9F3942E4B}">
                <a14:imgProps xmlns:a14="http://schemas.microsoft.com/office/drawing/2010/main">
                  <a14:imgLayer r:embed="rId4">
                    <a14:imgEffect>
                      <a14:backgroundRemoval t="0" b="100000" l="467" r="100000">
                        <a14:foregroundMark x1="56454" y1="72800" x2="56454" y2="72800"/>
                        <a14:foregroundMark x1="58165" y1="57800" x2="58165" y2="57800"/>
                        <a14:foregroundMark x1="49767" y1="45000" x2="49767" y2="45000"/>
                        <a14:foregroundMark x1="45568" y1="34400" x2="45568" y2="34400"/>
                        <a14:foregroundMark x1="56143" y1="53300" x2="56143" y2="53300"/>
                        <a14:foregroundMark x1="95023" y1="60700" x2="95023" y2="60700"/>
                        <a14:foregroundMark x1="87247" y1="61700" x2="87247" y2="61700"/>
                        <a14:foregroundMark x1="78383" y1="89800" x2="78383" y2="89800"/>
                        <a14:foregroundMark x1="85848" y1="85700" x2="85848" y2="85700"/>
                        <a14:foregroundMark x1="63297" y1="94800" x2="63297" y2="94800"/>
                        <a14:foregroundMark x1="87558" y1="93100" x2="87558" y2="93100"/>
                        <a14:foregroundMark x1="93002" y1="63500" x2="93002" y2="63500"/>
                        <a14:foregroundMark x1="37947" y1="25200" x2="37947" y2="25200"/>
                        <a14:foregroundMark x1="65630" y1="75200" x2="65630" y2="75200"/>
                        <a14:foregroundMark x1="79782" y1="88700" x2="79782" y2="88700"/>
                        <a14:foregroundMark x1="71384" y1="94400" x2="71384" y2="94400"/>
                        <a14:foregroundMark x1="71695" y1="90400" x2="71695" y2="90400"/>
                        <a14:foregroundMark x1="58476" y1="96300" x2="58476" y2="96300"/>
                        <a14:foregroundMark x1="94712" y1="90600" x2="94712" y2="90600"/>
                        <a14:foregroundMark x1="91291" y1="90000" x2="91291" y2="90000"/>
                        <a14:foregroundMark x1="78849" y1="96100" x2="78849" y2="96100"/>
                        <a14:foregroundMark x1="74339" y1="98000" x2="74339" y2="98000"/>
                        <a14:backgroundMark x1="98445" y1="61700" x2="98445" y2="61700"/>
                        <a14:backgroundMark x1="56454" y1="27800" x2="56454" y2="27800"/>
                        <a14:backgroundMark x1="17885" y1="55400" x2="17885" y2="55400"/>
                        <a14:backgroundMark x1="18507" y1="46100" x2="18507" y2="46100"/>
                        <a14:backgroundMark x1="16174" y1="36700" x2="16174" y2="36700"/>
                        <a14:backgroundMark x1="16952" y1="20400" x2="16952" y2="20400"/>
                        <a14:backgroundMark x1="44323" y1="11700" x2="44323" y2="11700"/>
                        <a14:backgroundMark x1="26750" y1="12000" x2="26750" y2="12000"/>
                      </a14:backgroundRemoval>
                    </a14:imgEffect>
                  </a14:imgLayer>
                </a14:imgProps>
              </a:ext>
              <a:ext uri="{28A0092B-C50C-407E-A947-70E740481C1C}">
                <a14:useLocalDpi xmlns:a14="http://schemas.microsoft.com/office/drawing/2010/main" val="0"/>
              </a:ext>
            </a:extLst>
          </a:blip>
          <a:stretch>
            <a:fillRect/>
          </a:stretch>
        </p:blipFill>
        <p:spPr>
          <a:xfrm>
            <a:off x="7392145" y="-606783"/>
            <a:ext cx="4799856" cy="7464783"/>
          </a:xfrm>
          <a:prstGeom prst="rect">
            <a:avLst/>
          </a:prstGeom>
        </p:spPr>
      </p:pic>
      <p:sp>
        <p:nvSpPr>
          <p:cNvPr id="2" name="矩形 1"/>
          <p:cNvSpPr/>
          <p:nvPr/>
        </p:nvSpPr>
        <p:spPr>
          <a:xfrm>
            <a:off x="586081" y="764704"/>
            <a:ext cx="469359" cy="5184576"/>
          </a:xfrm>
          <a:prstGeom prst="rect">
            <a:avLst/>
          </a:prstGeom>
        </p:spPr>
        <p:txBody>
          <a:bodyPr vert="eaVert" wrap="square">
            <a:spAutoFit/>
          </a:bodyPr>
          <a:lstStyle/>
          <a:p>
            <a:pPr algn="just">
              <a:lnSpc>
                <a:spcPts val="1200"/>
              </a:lnSpc>
              <a:spcBef>
                <a:spcPts val="1300"/>
              </a:spcBef>
              <a:spcAft>
                <a:spcPts val="1300"/>
              </a:spcAft>
            </a:pPr>
            <a:r>
              <a:rPr lang="en-US" altLang="zh-CN" sz="2800" b="1" kern="100" dirty="0">
                <a:solidFill>
                  <a:prstClr val="black"/>
                </a:solidFill>
                <a:latin typeface="微软雅黑" panose="020B0503020204020204" pitchFamily="34" charset="-122"/>
                <a:ea typeface="微软雅黑" panose="020B0503020204020204" pitchFamily="34" charset="-122"/>
              </a:rPr>
              <a:t>2014</a:t>
            </a:r>
            <a:r>
              <a:rPr lang="zh-CN" altLang="zh-CN" sz="2800" b="1" kern="100" dirty="0">
                <a:solidFill>
                  <a:prstClr val="black"/>
                </a:solidFill>
                <a:latin typeface="Cambria" panose="02040503050406030204" pitchFamily="18" charset="0"/>
                <a:ea typeface="微软雅黑" panose="020B0503020204020204" pitchFamily="34" charset="-122"/>
              </a:rPr>
              <a:t>年医院总体</a:t>
            </a:r>
            <a:r>
              <a:rPr lang="zh-CN" altLang="zh-CN" sz="2800" b="1" kern="100" dirty="0" smtClean="0">
                <a:solidFill>
                  <a:prstClr val="black"/>
                </a:solidFill>
                <a:latin typeface="Cambria" panose="02040503050406030204" pitchFamily="18" charset="0"/>
                <a:ea typeface="微软雅黑" panose="020B0503020204020204" pitchFamily="34" charset="-122"/>
              </a:rPr>
              <a:t>发展</a:t>
            </a:r>
            <a:r>
              <a:rPr lang="en-US" altLang="zh-CN" sz="2800" b="1" kern="100" dirty="0" smtClean="0">
                <a:solidFill>
                  <a:prstClr val="black"/>
                </a:solidFill>
                <a:latin typeface="Cambria" panose="02040503050406030204" pitchFamily="18" charset="0"/>
                <a:ea typeface="微软雅黑" panose="020B0503020204020204" pitchFamily="34" charset="-122"/>
              </a:rPr>
              <a:t> </a:t>
            </a:r>
            <a:r>
              <a:rPr lang="zh-CN" altLang="zh-CN" sz="4400" b="1" kern="100" dirty="0" smtClean="0">
                <a:solidFill>
                  <a:srgbClr val="FF0066"/>
                </a:solidFill>
                <a:latin typeface="Cambria" panose="02040503050406030204" pitchFamily="18" charset="0"/>
                <a:ea typeface="微软雅黑" panose="020B0503020204020204" pitchFamily="34" charset="-122"/>
              </a:rPr>
              <a:t>思路</a:t>
            </a:r>
            <a:endParaRPr lang="zh-CN" altLang="zh-CN" sz="4400" b="1" kern="100" dirty="0">
              <a:solidFill>
                <a:srgbClr val="FF0066"/>
              </a:solidFill>
              <a:latin typeface="Cambria" panose="02040503050406030204" pitchFamily="18" charset="0"/>
              <a:ea typeface="微软雅黑" panose="020B0503020204020204" pitchFamily="34" charset="-122"/>
            </a:endParaRPr>
          </a:p>
        </p:txBody>
      </p:sp>
      <p:sp>
        <p:nvSpPr>
          <p:cNvPr id="3" name="矩形 2"/>
          <p:cNvSpPr/>
          <p:nvPr/>
        </p:nvSpPr>
        <p:spPr>
          <a:xfrm>
            <a:off x="2927648" y="1412776"/>
            <a:ext cx="4608512" cy="3108543"/>
          </a:xfrm>
          <a:prstGeom prst="rect">
            <a:avLst/>
          </a:prstGeom>
        </p:spPr>
        <p:txBody>
          <a:bodyPr wrap="square">
            <a:spAutoFit/>
          </a:bodyPr>
          <a:lstStyle/>
          <a:p>
            <a:pPr>
              <a:lnSpc>
                <a:spcPct val="200000"/>
              </a:lnSpc>
            </a:pPr>
            <a:r>
              <a:rPr lang="en-US" altLang="zh-CN" sz="1400" dirty="0">
                <a:solidFill>
                  <a:prstClr val="black"/>
                </a:solidFill>
                <a:latin typeface="微软雅黑" panose="020B0503020204020204" pitchFamily="34" charset="-122"/>
                <a:ea typeface="微软雅黑" panose="020B0503020204020204" pitchFamily="34" charset="-122"/>
              </a:rPr>
              <a:t>1 </a:t>
            </a:r>
            <a:r>
              <a:rPr lang="zh-CN" altLang="en-US" sz="1400" dirty="0">
                <a:solidFill>
                  <a:prstClr val="black"/>
                </a:solidFill>
                <a:latin typeface="微软雅黑" panose="020B0503020204020204" pitchFamily="34" charset="-122"/>
                <a:ea typeface="微软雅黑" panose="020B0503020204020204" pitchFamily="34" charset="-122"/>
              </a:rPr>
              <a:t>牢记使命，坚持</a:t>
            </a:r>
            <a:r>
              <a:rPr lang="zh-CN" altLang="en-US" sz="1400" dirty="0" smtClean="0">
                <a:solidFill>
                  <a:prstClr val="black"/>
                </a:solidFill>
                <a:latin typeface="微软雅黑" panose="020B0503020204020204" pitchFamily="34" charset="-122"/>
                <a:ea typeface="微软雅黑" panose="020B0503020204020204" pitchFamily="34" charset="-122"/>
              </a:rPr>
              <a:t>“以人为本”服务；</a:t>
            </a:r>
            <a:endParaRPr lang="en-US" altLang="zh-CN" sz="1400" dirty="0" smtClean="0">
              <a:solidFill>
                <a:prstClr val="black"/>
              </a:solidFill>
              <a:latin typeface="微软雅黑" panose="020B0503020204020204" pitchFamily="34" charset="-122"/>
              <a:ea typeface="微软雅黑" panose="020B0503020204020204" pitchFamily="34" charset="-122"/>
            </a:endParaRPr>
          </a:p>
          <a:p>
            <a:pPr>
              <a:lnSpc>
                <a:spcPct val="200000"/>
              </a:lnSpc>
            </a:pPr>
            <a:r>
              <a:rPr lang="en-US" altLang="zh-CN" sz="1400" dirty="0">
                <a:solidFill>
                  <a:prstClr val="black"/>
                </a:solidFill>
                <a:latin typeface="微软雅黑" panose="020B0503020204020204" pitchFamily="34" charset="-122"/>
                <a:ea typeface="微软雅黑" panose="020B0503020204020204" pitchFamily="34" charset="-122"/>
              </a:rPr>
              <a:t>2 </a:t>
            </a:r>
            <a:r>
              <a:rPr lang="zh-CN" altLang="en-US" sz="1400" dirty="0">
                <a:solidFill>
                  <a:prstClr val="black"/>
                </a:solidFill>
                <a:latin typeface="微软雅黑" panose="020B0503020204020204" pitchFamily="34" charset="-122"/>
                <a:ea typeface="微软雅黑" panose="020B0503020204020204" pitchFamily="34" charset="-122"/>
              </a:rPr>
              <a:t>采取“小综合大专科”的发展</a:t>
            </a:r>
            <a:r>
              <a:rPr lang="zh-CN" altLang="en-US" sz="1400" dirty="0" smtClean="0">
                <a:solidFill>
                  <a:prstClr val="black"/>
                </a:solidFill>
                <a:latin typeface="微软雅黑" panose="020B0503020204020204" pitchFamily="34" charset="-122"/>
                <a:ea typeface="微软雅黑" panose="020B0503020204020204" pitchFamily="34" charset="-122"/>
              </a:rPr>
              <a:t>模式；</a:t>
            </a:r>
            <a:endParaRPr lang="en-US" altLang="zh-CN" sz="1400" dirty="0" smtClean="0">
              <a:solidFill>
                <a:prstClr val="black"/>
              </a:solidFill>
              <a:latin typeface="微软雅黑" panose="020B0503020204020204" pitchFamily="34" charset="-122"/>
              <a:ea typeface="微软雅黑" panose="020B0503020204020204" pitchFamily="34" charset="-122"/>
            </a:endParaRPr>
          </a:p>
          <a:p>
            <a:pPr>
              <a:lnSpc>
                <a:spcPct val="200000"/>
              </a:lnSpc>
            </a:pPr>
            <a:r>
              <a:rPr lang="en-US" altLang="zh-CN" sz="1400" dirty="0">
                <a:solidFill>
                  <a:prstClr val="black"/>
                </a:solidFill>
                <a:latin typeface="微软雅黑" panose="020B0503020204020204" pitchFamily="34" charset="-122"/>
                <a:ea typeface="微软雅黑" panose="020B0503020204020204" pitchFamily="34" charset="-122"/>
              </a:rPr>
              <a:t>3 </a:t>
            </a:r>
            <a:r>
              <a:rPr lang="zh-CN" altLang="en-US" sz="1400" dirty="0">
                <a:solidFill>
                  <a:prstClr val="black"/>
                </a:solidFill>
                <a:latin typeface="微软雅黑" panose="020B0503020204020204" pitchFamily="34" charset="-122"/>
                <a:ea typeface="微软雅黑" panose="020B0503020204020204" pitchFamily="34" charset="-122"/>
              </a:rPr>
              <a:t>注重人才引进与培养，不断增强学科的发展</a:t>
            </a:r>
            <a:r>
              <a:rPr lang="zh-CN" altLang="en-US" sz="1400" dirty="0" smtClean="0">
                <a:solidFill>
                  <a:prstClr val="black"/>
                </a:solidFill>
                <a:latin typeface="微软雅黑" panose="020B0503020204020204" pitchFamily="34" charset="-122"/>
                <a:ea typeface="微软雅黑" panose="020B0503020204020204" pitchFamily="34" charset="-122"/>
              </a:rPr>
              <a:t>后劲；</a:t>
            </a:r>
            <a:endParaRPr lang="en-US" altLang="zh-CN" sz="1400" dirty="0" smtClean="0">
              <a:solidFill>
                <a:prstClr val="black"/>
              </a:solidFill>
              <a:latin typeface="微软雅黑" panose="020B0503020204020204" pitchFamily="34" charset="-122"/>
              <a:ea typeface="微软雅黑" panose="020B0503020204020204" pitchFamily="34" charset="-122"/>
            </a:endParaRPr>
          </a:p>
          <a:p>
            <a:pPr>
              <a:lnSpc>
                <a:spcPct val="200000"/>
              </a:lnSpc>
            </a:pPr>
            <a:r>
              <a:rPr lang="en-US" altLang="zh-CN" sz="1400" dirty="0">
                <a:solidFill>
                  <a:prstClr val="black"/>
                </a:solidFill>
                <a:latin typeface="微软雅黑" panose="020B0503020204020204" pitchFamily="34" charset="-122"/>
                <a:ea typeface="微软雅黑" panose="020B0503020204020204" pitchFamily="34" charset="-122"/>
              </a:rPr>
              <a:t>4 </a:t>
            </a:r>
            <a:r>
              <a:rPr lang="zh-CN" altLang="en-US" sz="1400" dirty="0">
                <a:solidFill>
                  <a:prstClr val="black"/>
                </a:solidFill>
                <a:latin typeface="微软雅黑" panose="020B0503020204020204" pitchFamily="34" charset="-122"/>
                <a:ea typeface="微软雅黑" panose="020B0503020204020204" pitchFamily="34" charset="-122"/>
              </a:rPr>
              <a:t>采取多种筹资措施，适度发展医疗</a:t>
            </a:r>
            <a:r>
              <a:rPr lang="zh-CN" altLang="en-US" sz="1400" dirty="0" smtClean="0">
                <a:solidFill>
                  <a:prstClr val="black"/>
                </a:solidFill>
                <a:latin typeface="微软雅黑" panose="020B0503020204020204" pitchFamily="34" charset="-122"/>
                <a:ea typeface="微软雅黑" panose="020B0503020204020204" pitchFamily="34" charset="-122"/>
              </a:rPr>
              <a:t>设备；</a:t>
            </a:r>
            <a:endParaRPr lang="en-US" altLang="zh-CN" sz="1400" dirty="0" smtClean="0">
              <a:solidFill>
                <a:prstClr val="black"/>
              </a:solidFill>
              <a:latin typeface="微软雅黑" panose="020B0503020204020204" pitchFamily="34" charset="-122"/>
              <a:ea typeface="微软雅黑" panose="020B0503020204020204" pitchFamily="34" charset="-122"/>
            </a:endParaRPr>
          </a:p>
          <a:p>
            <a:pPr>
              <a:lnSpc>
                <a:spcPct val="200000"/>
              </a:lnSpc>
            </a:pPr>
            <a:r>
              <a:rPr lang="en-US" altLang="zh-CN" sz="1400" dirty="0">
                <a:solidFill>
                  <a:prstClr val="black"/>
                </a:solidFill>
                <a:latin typeface="微软雅黑" panose="020B0503020204020204" pitchFamily="34" charset="-122"/>
                <a:ea typeface="微软雅黑" panose="020B0503020204020204" pitchFamily="34" charset="-122"/>
              </a:rPr>
              <a:t>5 </a:t>
            </a:r>
            <a:r>
              <a:rPr lang="zh-CN" altLang="en-US" sz="1400" dirty="0" smtClean="0">
                <a:solidFill>
                  <a:prstClr val="black"/>
                </a:solidFill>
                <a:latin typeface="微软雅黑" panose="020B0503020204020204" pitchFamily="34" charset="-122"/>
                <a:ea typeface="微软雅黑" panose="020B0503020204020204" pitchFamily="34" charset="-122"/>
              </a:rPr>
              <a:t>突出医院</a:t>
            </a:r>
            <a:r>
              <a:rPr lang="en-US" altLang="zh-CN" sz="1400" dirty="0" smtClean="0">
                <a:solidFill>
                  <a:prstClr val="black"/>
                </a:solidFill>
                <a:latin typeface="微软雅黑" panose="020B0503020204020204" pitchFamily="34" charset="-122"/>
                <a:ea typeface="微软雅黑" panose="020B0503020204020204" pitchFamily="34" charset="-122"/>
              </a:rPr>
              <a:t>xx</a:t>
            </a:r>
            <a:r>
              <a:rPr lang="zh-CN" altLang="en-US" sz="1400" dirty="0" smtClean="0">
                <a:solidFill>
                  <a:prstClr val="black"/>
                </a:solidFill>
                <a:latin typeface="微软雅黑" panose="020B0503020204020204" pitchFamily="34" charset="-122"/>
                <a:ea typeface="微软雅黑" panose="020B0503020204020204" pitchFamily="34" charset="-122"/>
              </a:rPr>
              <a:t>特色</a:t>
            </a:r>
            <a:r>
              <a:rPr lang="zh-CN" altLang="en-US" sz="1400" dirty="0">
                <a:solidFill>
                  <a:prstClr val="black"/>
                </a:solidFill>
                <a:latin typeface="微软雅黑" panose="020B0503020204020204" pitchFamily="34" charset="-122"/>
                <a:ea typeface="微软雅黑" panose="020B0503020204020204" pitchFamily="34" charset="-122"/>
              </a:rPr>
              <a:t>，</a:t>
            </a:r>
            <a:r>
              <a:rPr lang="zh-CN" altLang="en-US" sz="1400" dirty="0" smtClean="0">
                <a:solidFill>
                  <a:prstClr val="black"/>
                </a:solidFill>
                <a:latin typeface="微软雅黑" panose="020B0503020204020204" pitchFamily="34" charset="-122"/>
                <a:ea typeface="微软雅黑" panose="020B0503020204020204" pitchFamily="34" charset="-122"/>
              </a:rPr>
              <a:t>深化</a:t>
            </a:r>
            <a:r>
              <a:rPr lang="en-US" altLang="zh-CN" sz="1400" dirty="0" smtClean="0">
                <a:solidFill>
                  <a:prstClr val="black"/>
                </a:solidFill>
                <a:latin typeface="微软雅黑" panose="020B0503020204020204" pitchFamily="34" charset="-122"/>
                <a:ea typeface="微软雅黑" panose="020B0503020204020204" pitchFamily="34" charset="-122"/>
              </a:rPr>
              <a:t>xx</a:t>
            </a:r>
            <a:r>
              <a:rPr lang="zh-CN" altLang="en-US" sz="1400" dirty="0" smtClean="0">
                <a:solidFill>
                  <a:prstClr val="black"/>
                </a:solidFill>
                <a:latin typeface="微软雅黑" panose="020B0503020204020204" pitchFamily="34" charset="-122"/>
                <a:ea typeface="微软雅黑" panose="020B0503020204020204" pitchFamily="34" charset="-122"/>
              </a:rPr>
              <a:t>科室建设；</a:t>
            </a:r>
            <a:endParaRPr lang="en-US" altLang="zh-CN" sz="1400" dirty="0" smtClean="0">
              <a:solidFill>
                <a:prstClr val="black"/>
              </a:solidFill>
              <a:latin typeface="微软雅黑" panose="020B0503020204020204" pitchFamily="34" charset="-122"/>
              <a:ea typeface="微软雅黑" panose="020B0503020204020204" pitchFamily="34" charset="-122"/>
            </a:endParaRPr>
          </a:p>
          <a:p>
            <a:pPr>
              <a:lnSpc>
                <a:spcPct val="200000"/>
              </a:lnSpc>
            </a:pPr>
            <a:r>
              <a:rPr lang="en-US" altLang="zh-CN" sz="1400" dirty="0" smtClean="0">
                <a:solidFill>
                  <a:prstClr val="black"/>
                </a:solidFill>
                <a:latin typeface="微软雅黑" panose="020B0503020204020204" pitchFamily="34" charset="-122"/>
                <a:ea typeface="微软雅黑" panose="020B0503020204020204" pitchFamily="34" charset="-122"/>
              </a:rPr>
              <a:t>6 </a:t>
            </a:r>
            <a:r>
              <a:rPr lang="zh-CN" altLang="en-US" sz="1400" dirty="0">
                <a:solidFill>
                  <a:prstClr val="black"/>
                </a:solidFill>
                <a:latin typeface="微软雅黑" panose="020B0503020204020204" pitchFamily="34" charset="-122"/>
                <a:ea typeface="微软雅黑" panose="020B0503020204020204" pitchFamily="34" charset="-122"/>
              </a:rPr>
              <a:t>抓好医院基础设施建设，营造良好就医</a:t>
            </a:r>
            <a:r>
              <a:rPr lang="zh-CN" altLang="en-US" sz="1400" dirty="0" smtClean="0">
                <a:solidFill>
                  <a:prstClr val="black"/>
                </a:solidFill>
                <a:latin typeface="微软雅黑" panose="020B0503020204020204" pitchFamily="34" charset="-122"/>
                <a:ea typeface="微软雅黑" panose="020B0503020204020204" pitchFamily="34" charset="-122"/>
              </a:rPr>
              <a:t>环境；</a:t>
            </a:r>
            <a:endParaRPr lang="en-US" altLang="zh-CN" sz="1400" dirty="0" smtClean="0">
              <a:solidFill>
                <a:prstClr val="black"/>
              </a:solidFill>
              <a:latin typeface="微软雅黑" panose="020B0503020204020204" pitchFamily="34" charset="-122"/>
              <a:ea typeface="微软雅黑" panose="020B0503020204020204" pitchFamily="34" charset="-122"/>
            </a:endParaRPr>
          </a:p>
          <a:p>
            <a:pPr>
              <a:lnSpc>
                <a:spcPct val="200000"/>
              </a:lnSpc>
            </a:pPr>
            <a:r>
              <a:rPr lang="en-US" altLang="zh-CN" sz="1400" dirty="0" smtClean="0">
                <a:solidFill>
                  <a:prstClr val="black"/>
                </a:solidFill>
                <a:latin typeface="微软雅黑" panose="020B0503020204020204" pitchFamily="34" charset="-122"/>
                <a:ea typeface="微软雅黑" panose="020B0503020204020204" pitchFamily="34" charset="-122"/>
              </a:rPr>
              <a:t>7 </a:t>
            </a:r>
            <a:r>
              <a:rPr lang="zh-CN" altLang="en-US" sz="1400" dirty="0">
                <a:solidFill>
                  <a:prstClr val="black"/>
                </a:solidFill>
                <a:latin typeface="微软雅黑" panose="020B0503020204020204" pitchFamily="34" charset="-122"/>
                <a:ea typeface="微软雅黑" panose="020B0503020204020204" pitchFamily="34" charset="-122"/>
              </a:rPr>
              <a:t>积极开展社区服务，不断拓展医疗服务</a:t>
            </a:r>
            <a:r>
              <a:rPr lang="zh-CN" altLang="en-US" sz="1400" dirty="0" smtClean="0">
                <a:solidFill>
                  <a:prstClr val="black"/>
                </a:solidFill>
                <a:latin typeface="微软雅黑" panose="020B0503020204020204" pitchFamily="34" charset="-122"/>
                <a:ea typeface="微软雅黑" panose="020B0503020204020204" pitchFamily="34" charset="-122"/>
              </a:rPr>
              <a:t>市场。</a:t>
            </a:r>
            <a:endParaRPr lang="zh-CN" altLang="en-US" sz="1400" dirty="0">
              <a:solidFill>
                <a:prstClr val="black"/>
              </a:solidFill>
              <a:latin typeface="微软雅黑" panose="020B0503020204020204" pitchFamily="34" charset="-122"/>
              <a:ea typeface="微软雅黑" panose="020B0503020204020204" pitchFamily="34" charset="-122"/>
            </a:endParaRPr>
          </a:p>
        </p:txBody>
      </p:sp>
      <p:sp>
        <p:nvSpPr>
          <p:cNvPr id="5" name="矩形 4"/>
          <p:cNvSpPr/>
          <p:nvPr/>
        </p:nvSpPr>
        <p:spPr>
          <a:xfrm>
            <a:off x="7512496" y="6442502"/>
            <a:ext cx="4704184" cy="415498"/>
          </a:xfrm>
          <a:prstGeom prst="rect">
            <a:avLst/>
          </a:prstGeom>
        </p:spPr>
        <p:txBody>
          <a:bodyPr>
            <a:spAutoFit/>
          </a:bodyPr>
          <a:lstStyle/>
          <a:p>
            <a:pPr indent="200025" algn="just">
              <a:lnSpc>
                <a:spcPct val="150000"/>
              </a:lnSpc>
            </a:pPr>
            <a:r>
              <a:rPr lang="zh-CN" altLang="zh-CN" sz="1400" b="1" kern="100" dirty="0">
                <a:solidFill>
                  <a:srgbClr val="C00000"/>
                </a:solidFill>
                <a:latin typeface="Times New Roman" panose="02020603050405020304" pitchFamily="18" charset="0"/>
                <a:ea typeface="微软雅黑" panose="020B0503020204020204" pitchFamily="34" charset="-122"/>
              </a:rPr>
              <a:t>※注：</a:t>
            </a:r>
            <a:r>
              <a:rPr lang="zh-CN" altLang="en-US" sz="1400" b="1" kern="100" dirty="0">
                <a:solidFill>
                  <a:srgbClr val="C00000"/>
                </a:solidFill>
                <a:latin typeface="Times New Roman" panose="02020603050405020304" pitchFamily="18" charset="0"/>
                <a:ea typeface="微软雅黑" panose="020B0503020204020204" pitchFamily="34" charset="-122"/>
              </a:rPr>
              <a:t>请医院</a:t>
            </a:r>
            <a:r>
              <a:rPr lang="zh-CN" altLang="zh-CN" sz="1400" b="1" kern="100" dirty="0">
                <a:solidFill>
                  <a:srgbClr val="C00000"/>
                </a:solidFill>
                <a:latin typeface="Times New Roman" panose="02020603050405020304" pitchFamily="18" charset="0"/>
                <a:ea typeface="微软雅黑" panose="020B0503020204020204" pitchFamily="34" charset="-122"/>
              </a:rPr>
              <a:t>根据</a:t>
            </a:r>
            <a:r>
              <a:rPr lang="zh-CN" altLang="en-US" sz="1400" b="1" kern="100" dirty="0">
                <a:solidFill>
                  <a:srgbClr val="C00000"/>
                </a:solidFill>
                <a:latin typeface="Times New Roman" panose="02020603050405020304" pitchFamily="18" charset="0"/>
                <a:ea typeface="微软雅黑" panose="020B0503020204020204" pitchFamily="34" charset="-122"/>
              </a:rPr>
              <a:t>自身</a:t>
            </a:r>
            <a:r>
              <a:rPr lang="zh-CN" altLang="zh-CN" sz="1400" b="1" kern="100" dirty="0">
                <a:solidFill>
                  <a:srgbClr val="C00000"/>
                </a:solidFill>
                <a:latin typeface="Times New Roman" panose="02020603050405020304" pitchFamily="18" charset="0"/>
                <a:ea typeface="微软雅黑" panose="020B0503020204020204" pitchFamily="34" charset="-122"/>
              </a:rPr>
              <a:t>实际</a:t>
            </a:r>
            <a:r>
              <a:rPr lang="zh-CN" altLang="en-US" sz="1400" b="1" kern="100" dirty="0">
                <a:solidFill>
                  <a:srgbClr val="C00000"/>
                </a:solidFill>
                <a:latin typeface="Times New Roman" panose="02020603050405020304" pitchFamily="18" charset="0"/>
                <a:ea typeface="微软雅黑" panose="020B0503020204020204" pitchFamily="34" charset="-122"/>
              </a:rPr>
              <a:t>情况填写</a:t>
            </a:r>
            <a:r>
              <a:rPr lang="zh-CN" altLang="zh-CN" sz="1400" b="1" kern="100" dirty="0">
                <a:solidFill>
                  <a:srgbClr val="C00000"/>
                </a:solidFill>
                <a:latin typeface="Times New Roman" panose="02020603050405020304" pitchFamily="18" charset="0"/>
                <a:ea typeface="微软雅黑" panose="020B0503020204020204" pitchFamily="34" charset="-122"/>
              </a:rPr>
              <a:t>，</a:t>
            </a:r>
            <a:r>
              <a:rPr lang="zh-CN" altLang="en-US" sz="1400" b="1" kern="100" dirty="0">
                <a:solidFill>
                  <a:srgbClr val="C00000"/>
                </a:solidFill>
                <a:latin typeface="Times New Roman" panose="02020603050405020304" pitchFamily="18" charset="0"/>
                <a:ea typeface="微软雅黑" panose="020B0503020204020204" pitchFamily="34" charset="-122"/>
              </a:rPr>
              <a:t>模板仅供参考。</a:t>
            </a:r>
            <a:endParaRPr lang="zh-CN" altLang="zh-CN" sz="1400" b="1" kern="100" dirty="0">
              <a:solidFill>
                <a:srgbClr val="C00000"/>
              </a:solidFill>
              <a:latin typeface="Times New Roman" panose="02020603050405020304" pitchFamily="18" charset="0"/>
              <a:ea typeface="微软雅黑" panose="020B0503020204020204" pitchFamily="34" charset="-122"/>
            </a:endParaRPr>
          </a:p>
        </p:txBody>
      </p:sp>
      <p:sp>
        <p:nvSpPr>
          <p:cNvPr id="7"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4267449266"/>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29675"/>
          <a:stretch/>
        </p:blipFill>
        <p:spPr>
          <a:xfrm>
            <a:off x="-24680" y="27384"/>
            <a:ext cx="6821602" cy="6858000"/>
          </a:xfrm>
          <a:prstGeom prst="rect">
            <a:avLst/>
          </a:prstGeom>
        </p:spPr>
      </p:pic>
      <p:sp>
        <p:nvSpPr>
          <p:cNvPr id="6147" name="Text Box 3"/>
          <p:cNvSpPr txBox="1">
            <a:spLocks noChangeArrowheads="1"/>
          </p:cNvSpPr>
          <p:nvPr/>
        </p:nvSpPr>
        <p:spPr bwMode="auto">
          <a:xfrm>
            <a:off x="4866465" y="5268854"/>
            <a:ext cx="6815667"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rgbClr val="000000"/>
                </a:solidFill>
                <a:latin typeface="AvantGarde Md BT" pitchFamily="34" charset="0"/>
                <a:ea typeface="幼圆" pitchFamily="49" charset="-122"/>
              </a:defRPr>
            </a:lvl1pPr>
            <a:lvl2pPr marL="742950" indent="-285750" eaLnBrk="0" hangingPunct="0">
              <a:defRPr kumimoji="1" sz="3600">
                <a:solidFill>
                  <a:srgbClr val="000000"/>
                </a:solidFill>
                <a:latin typeface="AvantGarde Md BT" pitchFamily="34" charset="0"/>
                <a:ea typeface="幼圆" pitchFamily="49" charset="-122"/>
              </a:defRPr>
            </a:lvl2pPr>
            <a:lvl3pPr marL="1143000" indent="-228600" eaLnBrk="0" hangingPunct="0">
              <a:defRPr kumimoji="1" sz="3600">
                <a:solidFill>
                  <a:srgbClr val="000000"/>
                </a:solidFill>
                <a:latin typeface="AvantGarde Md BT" pitchFamily="34" charset="0"/>
                <a:ea typeface="幼圆" pitchFamily="49" charset="-122"/>
              </a:defRPr>
            </a:lvl3pPr>
            <a:lvl4pPr marL="1600200" indent="-228600" eaLnBrk="0" hangingPunct="0">
              <a:defRPr kumimoji="1" sz="3600">
                <a:solidFill>
                  <a:srgbClr val="000000"/>
                </a:solidFill>
                <a:latin typeface="AvantGarde Md BT" pitchFamily="34" charset="0"/>
                <a:ea typeface="幼圆" pitchFamily="49" charset="-122"/>
              </a:defRPr>
            </a:lvl4pPr>
            <a:lvl5pPr marL="2057400" indent="-228600" eaLnBrk="0" hangingPunct="0">
              <a:defRPr kumimoji="1" sz="3600">
                <a:solidFill>
                  <a:srgbClr val="000000"/>
                </a:solidFill>
                <a:latin typeface="AvantGarde Md BT" pitchFamily="34" charset="0"/>
                <a:ea typeface="幼圆" pitchFamily="49" charset="-122"/>
              </a:defRPr>
            </a:lvl5pPr>
            <a:lvl6pPr marL="25146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6pPr>
            <a:lvl7pPr marL="29718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7pPr>
            <a:lvl8pPr marL="34290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8pPr>
            <a:lvl9pPr marL="38862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9pPr>
          </a:lstStyle>
          <a:p>
            <a:pPr algn="dist" eaLnBrk="1" hangingPunct="1"/>
            <a:r>
              <a:rPr lang="zh-CN" altLang="en-US" sz="4267" b="1" dirty="0">
                <a:solidFill>
                  <a:prstClr val="white"/>
                </a:solidFill>
                <a:latin typeface="Arial Black" pitchFamily="34" charset="0"/>
                <a:ea typeface="黑体" pitchFamily="49" charset="-122"/>
                <a:cs typeface="微软雅黑" pitchFamily="34" charset="-122"/>
              </a:rPr>
              <a:t>工作职责和性质</a:t>
            </a:r>
          </a:p>
        </p:txBody>
      </p:sp>
      <p:sp>
        <p:nvSpPr>
          <p:cNvPr id="7" name="矩形 16"/>
          <p:cNvSpPr/>
          <p:nvPr/>
        </p:nvSpPr>
        <p:spPr>
          <a:xfrm>
            <a:off x="2169584" y="5920"/>
            <a:ext cx="9878483" cy="6879464"/>
          </a:xfrm>
          <a:custGeom>
            <a:avLst/>
            <a:gdLst>
              <a:gd name="connsiteX0" fmla="*/ 0 w 5084688"/>
              <a:gd name="connsiteY0" fmla="*/ 0 h 5143500"/>
              <a:gd name="connsiteX1" fmla="*/ 5084688 w 5084688"/>
              <a:gd name="connsiteY1" fmla="*/ 0 h 5143500"/>
              <a:gd name="connsiteX2" fmla="*/ 5084688 w 5084688"/>
              <a:gd name="connsiteY2" fmla="*/ 5143500 h 5143500"/>
              <a:gd name="connsiteX3" fmla="*/ 0 w 5084688"/>
              <a:gd name="connsiteY3" fmla="*/ 5143500 h 5143500"/>
              <a:gd name="connsiteX4" fmla="*/ 0 w 5084688"/>
              <a:gd name="connsiteY4" fmla="*/ 0 h 5143500"/>
              <a:gd name="connsiteX0" fmla="*/ 2324100 w 7408788"/>
              <a:gd name="connsiteY0" fmla="*/ 0 h 5143500"/>
              <a:gd name="connsiteX1" fmla="*/ 7408788 w 7408788"/>
              <a:gd name="connsiteY1" fmla="*/ 0 h 5143500"/>
              <a:gd name="connsiteX2" fmla="*/ 7408788 w 7408788"/>
              <a:gd name="connsiteY2" fmla="*/ 5143500 h 5143500"/>
              <a:gd name="connsiteX3" fmla="*/ 0 w 7408788"/>
              <a:gd name="connsiteY3" fmla="*/ 5143500 h 5143500"/>
              <a:gd name="connsiteX4" fmla="*/ 2324100 w 7408788"/>
              <a:gd name="connsiteY4" fmla="*/ 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08788" h="5143500">
                <a:moveTo>
                  <a:pt x="2324100" y="0"/>
                </a:moveTo>
                <a:lnTo>
                  <a:pt x="7408788" y="0"/>
                </a:lnTo>
                <a:lnTo>
                  <a:pt x="7408788" y="5143500"/>
                </a:lnTo>
                <a:lnTo>
                  <a:pt x="0" y="5143500"/>
                </a:lnTo>
                <a:lnTo>
                  <a:pt x="2324100" y="0"/>
                </a:lnTo>
                <a:close/>
              </a:path>
            </a:pathLst>
          </a:custGeom>
          <a:pattFill prst="ltUpDiag">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8" name="矩形 7"/>
          <p:cNvSpPr/>
          <p:nvPr/>
        </p:nvSpPr>
        <p:spPr>
          <a:xfrm>
            <a:off x="4559829" y="2144468"/>
            <a:ext cx="7137595" cy="1733680"/>
          </a:xfrm>
          <a:prstGeom prst="rect">
            <a:avLst/>
          </a:prstGeom>
        </p:spPr>
        <p:txBody>
          <a:bodyPr wrap="none">
            <a:spAutoFit/>
          </a:bodyPr>
          <a:lstStyle/>
          <a:p>
            <a:pPr>
              <a:defRPr/>
            </a:pPr>
            <a:r>
              <a:rPr lang="en-US" altLang="zh-CN" sz="10666" b="1" dirty="0" smtClean="0">
                <a:solidFill>
                  <a:prstClr val="white">
                    <a:lumMod val="65000"/>
                    <a:alpha val="13000"/>
                  </a:prstClr>
                </a:solidFill>
                <a:latin typeface="微软雅黑" pitchFamily="34" charset="-122"/>
                <a:ea typeface="微软雅黑" pitchFamily="34" charset="-122"/>
              </a:rPr>
              <a:t>HOSPITAL</a:t>
            </a:r>
            <a:endParaRPr lang="zh-CN" altLang="en-US" sz="10666" dirty="0">
              <a:solidFill>
                <a:prstClr val="white">
                  <a:lumMod val="65000"/>
                  <a:alpha val="13000"/>
                </a:prstClr>
              </a:solidFill>
            </a:endParaRPr>
          </a:p>
        </p:txBody>
      </p:sp>
      <p:sp>
        <p:nvSpPr>
          <p:cNvPr id="9" name="矩形 8"/>
          <p:cNvSpPr/>
          <p:nvPr/>
        </p:nvSpPr>
        <p:spPr>
          <a:xfrm>
            <a:off x="5039784" y="3799418"/>
            <a:ext cx="6239933" cy="7810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10" name="矩形 14"/>
          <p:cNvSpPr/>
          <p:nvPr/>
        </p:nvSpPr>
        <p:spPr>
          <a:xfrm>
            <a:off x="1871531" y="-27384"/>
            <a:ext cx="3397349" cy="6885384"/>
          </a:xfrm>
          <a:custGeom>
            <a:avLst/>
            <a:gdLst>
              <a:gd name="connsiteX0" fmla="*/ 0 w 198512"/>
              <a:gd name="connsiteY0" fmla="*/ 0 h 1059582"/>
              <a:gd name="connsiteX1" fmla="*/ 198512 w 198512"/>
              <a:gd name="connsiteY1" fmla="*/ 0 h 1059582"/>
              <a:gd name="connsiteX2" fmla="*/ 198512 w 198512"/>
              <a:gd name="connsiteY2" fmla="*/ 1059582 h 1059582"/>
              <a:gd name="connsiteX3" fmla="*/ 0 w 198512"/>
              <a:gd name="connsiteY3" fmla="*/ 1059582 h 1059582"/>
              <a:gd name="connsiteX4" fmla="*/ 0 w 198512"/>
              <a:gd name="connsiteY4" fmla="*/ 0 h 1059582"/>
              <a:gd name="connsiteX0" fmla="*/ 3581400 w 3779912"/>
              <a:gd name="connsiteY0" fmla="*/ 0 h 5148982"/>
              <a:gd name="connsiteX1" fmla="*/ 3779912 w 3779912"/>
              <a:gd name="connsiteY1" fmla="*/ 0 h 5148982"/>
              <a:gd name="connsiteX2" fmla="*/ 3779912 w 3779912"/>
              <a:gd name="connsiteY2" fmla="*/ 1059582 h 5148982"/>
              <a:gd name="connsiteX3" fmla="*/ 0 w 3779912"/>
              <a:gd name="connsiteY3" fmla="*/ 5148982 h 5148982"/>
              <a:gd name="connsiteX4" fmla="*/ 3581400 w 3779912"/>
              <a:gd name="connsiteY4" fmla="*/ 0 h 5148982"/>
              <a:gd name="connsiteX0" fmla="*/ 3581400 w 3779912"/>
              <a:gd name="connsiteY0" fmla="*/ 0 h 5148982"/>
              <a:gd name="connsiteX1" fmla="*/ 3779912 w 3779912"/>
              <a:gd name="connsiteY1" fmla="*/ 0 h 5148982"/>
              <a:gd name="connsiteX2" fmla="*/ 846212 w 3779912"/>
              <a:gd name="connsiteY2" fmla="*/ 5148982 h 5148982"/>
              <a:gd name="connsiteX3" fmla="*/ 0 w 3779912"/>
              <a:gd name="connsiteY3" fmla="*/ 5148982 h 5148982"/>
              <a:gd name="connsiteX4" fmla="*/ 3581400 w 3779912"/>
              <a:gd name="connsiteY4" fmla="*/ 0 h 5148982"/>
              <a:gd name="connsiteX0" fmla="*/ 3581400 w 5113412"/>
              <a:gd name="connsiteY0" fmla="*/ 12700 h 5161682"/>
              <a:gd name="connsiteX1" fmla="*/ 5113412 w 5113412"/>
              <a:gd name="connsiteY1" fmla="*/ 0 h 5161682"/>
              <a:gd name="connsiteX2" fmla="*/ 846212 w 5113412"/>
              <a:gd name="connsiteY2" fmla="*/ 5161682 h 5161682"/>
              <a:gd name="connsiteX3" fmla="*/ 0 w 5113412"/>
              <a:gd name="connsiteY3" fmla="*/ 5161682 h 5161682"/>
              <a:gd name="connsiteX4" fmla="*/ 3581400 w 5113412"/>
              <a:gd name="connsiteY4" fmla="*/ 12700 h 5161682"/>
              <a:gd name="connsiteX0" fmla="*/ 4152900 w 5113412"/>
              <a:gd name="connsiteY0" fmla="*/ 0 h 5174382"/>
              <a:gd name="connsiteX1" fmla="*/ 5113412 w 5113412"/>
              <a:gd name="connsiteY1" fmla="*/ 12700 h 5174382"/>
              <a:gd name="connsiteX2" fmla="*/ 846212 w 5113412"/>
              <a:gd name="connsiteY2" fmla="*/ 5174382 h 5174382"/>
              <a:gd name="connsiteX3" fmla="*/ 0 w 5113412"/>
              <a:gd name="connsiteY3" fmla="*/ 5174382 h 5174382"/>
              <a:gd name="connsiteX4" fmla="*/ 4152900 w 5113412"/>
              <a:gd name="connsiteY4" fmla="*/ 0 h 5174382"/>
              <a:gd name="connsiteX0" fmla="*/ 3594100 w 5113412"/>
              <a:gd name="connsiteY0" fmla="*/ 1752600 h 5161682"/>
              <a:gd name="connsiteX1" fmla="*/ 5113412 w 5113412"/>
              <a:gd name="connsiteY1" fmla="*/ 0 h 5161682"/>
              <a:gd name="connsiteX2" fmla="*/ 846212 w 5113412"/>
              <a:gd name="connsiteY2" fmla="*/ 5161682 h 5161682"/>
              <a:gd name="connsiteX3" fmla="*/ 0 w 5113412"/>
              <a:gd name="connsiteY3" fmla="*/ 5161682 h 5161682"/>
              <a:gd name="connsiteX4" fmla="*/ 3594100 w 5113412"/>
              <a:gd name="connsiteY4" fmla="*/ 1752600 h 5161682"/>
              <a:gd name="connsiteX0" fmla="*/ 0 w 5113412"/>
              <a:gd name="connsiteY0" fmla="*/ 5161682 h 5161682"/>
              <a:gd name="connsiteX1" fmla="*/ 5113412 w 5113412"/>
              <a:gd name="connsiteY1" fmla="*/ 0 h 5161682"/>
              <a:gd name="connsiteX2" fmla="*/ 846212 w 5113412"/>
              <a:gd name="connsiteY2" fmla="*/ 5161682 h 5161682"/>
              <a:gd name="connsiteX3" fmla="*/ 0 w 5113412"/>
              <a:gd name="connsiteY3" fmla="*/ 5161682 h 5161682"/>
              <a:gd name="connsiteX0" fmla="*/ 0 w 3767212"/>
              <a:gd name="connsiteY0" fmla="*/ 5123582 h 5123582"/>
              <a:gd name="connsiteX1" fmla="*/ 3767212 w 3767212"/>
              <a:gd name="connsiteY1" fmla="*/ 0 h 5123582"/>
              <a:gd name="connsiteX2" fmla="*/ 846212 w 3767212"/>
              <a:gd name="connsiteY2" fmla="*/ 5123582 h 5123582"/>
              <a:gd name="connsiteX3" fmla="*/ 0 w 3767212"/>
              <a:gd name="connsiteY3" fmla="*/ 5123582 h 5123582"/>
              <a:gd name="connsiteX0" fmla="*/ 0 w 3767212"/>
              <a:gd name="connsiteY0" fmla="*/ 5123582 h 5123582"/>
              <a:gd name="connsiteX1" fmla="*/ 3767212 w 3767212"/>
              <a:gd name="connsiteY1" fmla="*/ 0 h 5123582"/>
              <a:gd name="connsiteX2" fmla="*/ 1836812 w 3767212"/>
              <a:gd name="connsiteY2" fmla="*/ 5123582 h 5123582"/>
              <a:gd name="connsiteX3" fmla="*/ 0 w 3767212"/>
              <a:gd name="connsiteY3" fmla="*/ 5123582 h 5123582"/>
              <a:gd name="connsiteX0" fmla="*/ 0 w 2255912"/>
              <a:gd name="connsiteY0" fmla="*/ 5110882 h 5123582"/>
              <a:gd name="connsiteX1" fmla="*/ 2255912 w 2255912"/>
              <a:gd name="connsiteY1" fmla="*/ 0 h 5123582"/>
              <a:gd name="connsiteX2" fmla="*/ 325512 w 2255912"/>
              <a:gd name="connsiteY2" fmla="*/ 5123582 h 5123582"/>
              <a:gd name="connsiteX3" fmla="*/ 0 w 2255912"/>
              <a:gd name="connsiteY3" fmla="*/ 5110882 h 5123582"/>
              <a:gd name="connsiteX0" fmla="*/ 0 w 2548012"/>
              <a:gd name="connsiteY0" fmla="*/ 5110882 h 5123582"/>
              <a:gd name="connsiteX1" fmla="*/ 2548012 w 2548012"/>
              <a:gd name="connsiteY1" fmla="*/ 0 h 5123582"/>
              <a:gd name="connsiteX2" fmla="*/ 325512 w 2548012"/>
              <a:gd name="connsiteY2" fmla="*/ 5123582 h 5123582"/>
              <a:gd name="connsiteX3" fmla="*/ 0 w 2548012"/>
              <a:gd name="connsiteY3" fmla="*/ 5110882 h 5123582"/>
              <a:gd name="connsiteX0" fmla="*/ 0 w 2548012"/>
              <a:gd name="connsiteY0" fmla="*/ 5110882 h 5110882"/>
              <a:gd name="connsiteX1" fmla="*/ 2548012 w 2548012"/>
              <a:gd name="connsiteY1" fmla="*/ 0 h 5110882"/>
              <a:gd name="connsiteX2" fmla="*/ 363612 w 2548012"/>
              <a:gd name="connsiteY2" fmla="*/ 5098182 h 5110882"/>
              <a:gd name="connsiteX3" fmla="*/ 0 w 2548012"/>
              <a:gd name="connsiteY3" fmla="*/ 5110882 h 5110882"/>
            </a:gdLst>
            <a:ahLst/>
            <a:cxnLst>
              <a:cxn ang="0">
                <a:pos x="connsiteX0" y="connsiteY0"/>
              </a:cxn>
              <a:cxn ang="0">
                <a:pos x="connsiteX1" y="connsiteY1"/>
              </a:cxn>
              <a:cxn ang="0">
                <a:pos x="connsiteX2" y="connsiteY2"/>
              </a:cxn>
              <a:cxn ang="0">
                <a:pos x="connsiteX3" y="connsiteY3"/>
              </a:cxn>
            </a:cxnLst>
            <a:rect l="l" t="t" r="r" b="b"/>
            <a:pathLst>
              <a:path w="2548012" h="5110882">
                <a:moveTo>
                  <a:pt x="0" y="5110882"/>
                </a:moveTo>
                <a:lnTo>
                  <a:pt x="2548012" y="0"/>
                </a:lnTo>
                <a:lnTo>
                  <a:pt x="363612" y="5098182"/>
                </a:lnTo>
                <a:lnTo>
                  <a:pt x="0" y="5110882"/>
                </a:lnTo>
                <a:close/>
              </a:path>
            </a:pathLst>
          </a:custGeom>
          <a:solidFill>
            <a:schemeClr val="accent1">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solidFill>
                <a:prstClr val="white"/>
              </a:solidFill>
            </a:endParaRPr>
          </a:p>
        </p:txBody>
      </p:sp>
      <p:sp>
        <p:nvSpPr>
          <p:cNvPr id="12" name="TextBox 11"/>
          <p:cNvSpPr txBox="1"/>
          <p:nvPr/>
        </p:nvSpPr>
        <p:spPr>
          <a:xfrm>
            <a:off x="4938185" y="2569633"/>
            <a:ext cx="6625167" cy="1569660"/>
          </a:xfrm>
          <a:prstGeom prst="rect">
            <a:avLst/>
          </a:prstGeom>
          <a:noFill/>
        </p:spPr>
        <p:txBody>
          <a:bodyPr>
            <a:spAutoFit/>
          </a:bodyPr>
          <a:lstStyle/>
          <a:p>
            <a:pPr>
              <a:defRPr/>
            </a:pPr>
            <a:r>
              <a:rPr lang="en-US" altLang="zh-CN" sz="9600" b="1" dirty="0" smtClean="0">
                <a:solidFill>
                  <a:srgbClr val="4F81BD">
                    <a:lumMod val="50000"/>
                  </a:srgbClr>
                </a:solidFill>
                <a:latin typeface="微软雅黑" pitchFamily="34" charset="-122"/>
                <a:ea typeface="微软雅黑" pitchFamily="34" charset="-122"/>
              </a:rPr>
              <a:t>HOSPITAL</a:t>
            </a:r>
            <a:endParaRPr lang="zh-CN" altLang="en-US" sz="9600" b="1" dirty="0">
              <a:solidFill>
                <a:srgbClr val="4F81BD">
                  <a:lumMod val="50000"/>
                </a:srgbClr>
              </a:solidFill>
              <a:latin typeface="微软雅黑" pitchFamily="34" charset="-122"/>
              <a:ea typeface="微软雅黑" pitchFamily="34" charset="-122"/>
            </a:endParaRPr>
          </a:p>
        </p:txBody>
      </p:sp>
      <p:sp>
        <p:nvSpPr>
          <p:cNvPr id="13" name="TextBox 12"/>
          <p:cNvSpPr txBox="1"/>
          <p:nvPr/>
        </p:nvSpPr>
        <p:spPr>
          <a:xfrm>
            <a:off x="5063067" y="3816351"/>
            <a:ext cx="6239933" cy="748988"/>
          </a:xfrm>
          <a:prstGeom prst="rect">
            <a:avLst/>
          </a:prstGeom>
          <a:noFill/>
        </p:spPr>
        <p:txBody>
          <a:bodyPr>
            <a:spAutoFit/>
          </a:bodyPr>
          <a:lstStyle/>
          <a:p>
            <a:pPr algn="ctr">
              <a:defRPr/>
            </a:pPr>
            <a:r>
              <a:rPr lang="en-US" altLang="zh-CN" sz="4267" b="1" dirty="0">
                <a:solidFill>
                  <a:prstClr val="white"/>
                </a:solidFill>
                <a:latin typeface="华康俪金黑W8(P)" pitchFamily="34" charset="-122"/>
                <a:ea typeface="华康俪金黑W8(P)" pitchFamily="34" charset="-122"/>
              </a:rPr>
              <a:t> </a:t>
            </a:r>
            <a:endParaRPr lang="zh-CN" altLang="en-US" sz="2400" dirty="0">
              <a:solidFill>
                <a:srgbClr val="DB2018"/>
              </a:solidFill>
              <a:latin typeface="华康俪金黑W8(P)" pitchFamily="34" charset="-122"/>
              <a:ea typeface="华康俪金黑W8(P)" pitchFamily="34" charset="-122"/>
            </a:endParaRPr>
          </a:p>
        </p:txBody>
      </p:sp>
      <p:sp>
        <p:nvSpPr>
          <p:cNvPr id="3" name="矩形 2"/>
          <p:cNvSpPr/>
          <p:nvPr/>
        </p:nvSpPr>
        <p:spPr>
          <a:xfrm>
            <a:off x="6018437" y="3990548"/>
            <a:ext cx="4150496" cy="400110"/>
          </a:xfrm>
          <a:prstGeom prst="rect">
            <a:avLst/>
          </a:prstGeom>
        </p:spPr>
        <p:txBody>
          <a:bodyPr wrap="none">
            <a:spAutoFit/>
          </a:bodyPr>
          <a:lstStyle/>
          <a:p>
            <a:pPr algn="ctr">
              <a:defRPr/>
            </a:pPr>
            <a:r>
              <a:rPr lang="zh-CN" altLang="en-US" sz="2000" b="1" dirty="0">
                <a:solidFill>
                  <a:prstClr val="white"/>
                </a:solidFill>
                <a:latin typeface="微软雅黑" panose="020B0503020204020204" pitchFamily="34" charset="-122"/>
                <a:ea typeface="微软雅黑" panose="020B0503020204020204" pitchFamily="34" charset="-122"/>
              </a:rPr>
              <a:t>一、</a:t>
            </a:r>
            <a:r>
              <a:rPr lang="en-US" altLang="zh-CN" sz="2000" b="1" dirty="0" smtClean="0">
                <a:solidFill>
                  <a:prstClr val="white"/>
                </a:solidFill>
                <a:latin typeface="微软雅黑" panose="020B0503020204020204" pitchFamily="34" charset="-122"/>
                <a:ea typeface="微软雅黑" panose="020B0503020204020204" pitchFamily="34" charset="-122"/>
              </a:rPr>
              <a:t>XXX</a:t>
            </a:r>
            <a:r>
              <a:rPr lang="zh-CN" altLang="en-US" sz="2000" b="1" dirty="0" smtClean="0">
                <a:solidFill>
                  <a:prstClr val="white"/>
                </a:solidFill>
                <a:latin typeface="微软雅黑" panose="020B0503020204020204" pitchFamily="34" charset="-122"/>
                <a:ea typeface="微软雅黑" panose="020B0503020204020204" pitchFamily="34" charset="-122"/>
              </a:rPr>
              <a:t>医院</a:t>
            </a:r>
            <a:r>
              <a:rPr lang="en-US" altLang="zh-CN" sz="2000" b="1" dirty="0">
                <a:solidFill>
                  <a:srgbClr val="FF0066"/>
                </a:solidFill>
                <a:latin typeface="微软雅黑" panose="020B0503020204020204" pitchFamily="34" charset="-122"/>
                <a:ea typeface="微软雅黑" panose="020B0503020204020204" pitchFamily="34" charset="-122"/>
              </a:rPr>
              <a:t>2014</a:t>
            </a:r>
            <a:r>
              <a:rPr lang="zh-CN" altLang="en-US" sz="2000" b="1" dirty="0">
                <a:solidFill>
                  <a:prstClr val="white"/>
                </a:solidFill>
                <a:latin typeface="微软雅黑" panose="020B0503020204020204" pitchFamily="34" charset="-122"/>
                <a:ea typeface="微软雅黑" panose="020B0503020204020204" pitchFamily="34" charset="-122"/>
              </a:rPr>
              <a:t>年整体</a:t>
            </a:r>
            <a:r>
              <a:rPr lang="zh-CN" altLang="en-US" sz="2000" b="1" dirty="0">
                <a:solidFill>
                  <a:srgbClr val="FF0066"/>
                </a:solidFill>
                <a:latin typeface="微软雅黑" panose="020B0503020204020204" pitchFamily="34" charset="-122"/>
                <a:ea typeface="微软雅黑" panose="020B0503020204020204" pitchFamily="34" charset="-122"/>
              </a:rPr>
              <a:t>战略定位</a:t>
            </a:r>
          </a:p>
        </p:txBody>
      </p:sp>
      <p:sp>
        <p:nvSpPr>
          <p:cNvPr id="16" name="矩形 15"/>
          <p:cNvSpPr/>
          <p:nvPr/>
        </p:nvSpPr>
        <p:spPr>
          <a:xfrm>
            <a:off x="2232063" y="6452535"/>
            <a:ext cx="6096000" cy="415498"/>
          </a:xfrm>
          <a:prstGeom prst="rect">
            <a:avLst/>
          </a:prstGeom>
        </p:spPr>
        <p:txBody>
          <a:bodyPr>
            <a:spAutoFit/>
          </a:bodyPr>
          <a:lstStyle/>
          <a:p>
            <a:pPr indent="200025" algn="just">
              <a:lnSpc>
                <a:spcPct val="150000"/>
              </a:lnSpc>
            </a:pPr>
            <a:r>
              <a:rPr lang="zh-CN" altLang="zh-CN" sz="1400" b="1" kern="100" dirty="0">
                <a:solidFill>
                  <a:srgbClr val="FF0000"/>
                </a:solidFill>
                <a:latin typeface="Times New Roman" panose="02020603050405020304" pitchFamily="18" charset="0"/>
                <a:ea typeface="微软雅黑" panose="020B0503020204020204" pitchFamily="34" charset="-122"/>
              </a:rPr>
              <a:t>※注：此章节内容需根据医院实际内容修改，</a:t>
            </a:r>
            <a:r>
              <a:rPr lang="zh-CN" altLang="zh-CN" sz="1400" b="1" kern="100" dirty="0" smtClean="0">
                <a:solidFill>
                  <a:srgbClr val="FF0000"/>
                </a:solidFill>
                <a:latin typeface="Times New Roman" panose="02020603050405020304" pitchFamily="18" charset="0"/>
                <a:ea typeface="微软雅黑" panose="020B0503020204020204" pitchFamily="34" charset="-122"/>
              </a:rPr>
              <a:t>本</a:t>
            </a:r>
            <a:r>
              <a:rPr lang="zh-CN" altLang="en-US" sz="1400" b="1" kern="100" dirty="0" smtClean="0">
                <a:solidFill>
                  <a:srgbClr val="FF0000"/>
                </a:solidFill>
                <a:latin typeface="Times New Roman" panose="02020603050405020304" pitchFamily="18" charset="0"/>
                <a:ea typeface="微软雅黑" panose="020B0503020204020204" pitchFamily="34" charset="-122"/>
              </a:rPr>
              <a:t>模板</a:t>
            </a:r>
            <a:r>
              <a:rPr lang="zh-CN" altLang="zh-CN" sz="1400" b="1" kern="100" dirty="0" smtClean="0">
                <a:solidFill>
                  <a:srgbClr val="FF0000"/>
                </a:solidFill>
                <a:latin typeface="Times New Roman" panose="02020603050405020304" pitchFamily="18" charset="0"/>
                <a:ea typeface="微软雅黑" panose="020B0503020204020204" pitchFamily="34" charset="-122"/>
              </a:rPr>
              <a:t>仅</a:t>
            </a:r>
            <a:r>
              <a:rPr lang="zh-CN" altLang="zh-CN" sz="1400" b="1" kern="100" dirty="0">
                <a:solidFill>
                  <a:srgbClr val="FF0000"/>
                </a:solidFill>
                <a:latin typeface="Times New Roman" panose="02020603050405020304" pitchFamily="18" charset="0"/>
                <a:ea typeface="微软雅黑" panose="020B0503020204020204" pitchFamily="34" charset="-122"/>
              </a:rPr>
              <a:t>提供</a:t>
            </a:r>
            <a:r>
              <a:rPr lang="zh-CN" altLang="zh-CN" sz="1400" b="1" kern="100" dirty="0" smtClean="0">
                <a:solidFill>
                  <a:srgbClr val="FF0000"/>
                </a:solidFill>
                <a:latin typeface="Times New Roman" panose="02020603050405020304" pitchFamily="18" charset="0"/>
                <a:ea typeface="微软雅黑" panose="020B0503020204020204" pitchFamily="34" charset="-122"/>
              </a:rPr>
              <a:t>参考</a:t>
            </a:r>
            <a:r>
              <a:rPr lang="zh-CN" altLang="en-US" sz="1400" b="1" kern="100" dirty="0" smtClean="0">
                <a:solidFill>
                  <a:srgbClr val="FF0000"/>
                </a:solidFill>
                <a:latin typeface="Times New Roman" panose="02020603050405020304" pitchFamily="18" charset="0"/>
                <a:ea typeface="微软雅黑" panose="020B0503020204020204" pitchFamily="34" charset="-122"/>
              </a:rPr>
              <a:t>。</a:t>
            </a:r>
            <a:endParaRPr lang="zh-CN" altLang="zh-CN" sz="1400" kern="100" dirty="0">
              <a:solidFill>
                <a:prstClr val="black"/>
              </a:solidFill>
              <a:latin typeface="Times New Roman" panose="02020603050405020304" pitchFamily="18" charset="0"/>
            </a:endParaRPr>
          </a:p>
        </p:txBody>
      </p:sp>
      <p:sp>
        <p:nvSpPr>
          <p:cNvPr id="15"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56072231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92520" y="345599"/>
            <a:ext cx="1903085" cy="499624"/>
          </a:xfrm>
          <a:prstGeom prst="rect">
            <a:avLst/>
          </a:prstGeom>
        </p:spPr>
        <p:txBody>
          <a:bodyPr wrap="none">
            <a:spAutoFit/>
          </a:bodyPr>
          <a:lstStyle/>
          <a:p>
            <a:pPr indent="298450" algn="just">
              <a:lnSpc>
                <a:spcPct val="150000"/>
              </a:lnSpc>
            </a:pPr>
            <a:r>
              <a:rPr lang="en-US" altLang="zh-CN" sz="2000" b="1" kern="100" dirty="0" smtClean="0">
                <a:solidFill>
                  <a:prstClr val="black"/>
                </a:solidFill>
                <a:latin typeface="微软雅黑" panose="020B0503020204020204" pitchFamily="34" charset="-122"/>
                <a:ea typeface="微软雅黑" panose="020B0503020204020204" pitchFamily="34" charset="-122"/>
              </a:rPr>
              <a:t>1.1</a:t>
            </a:r>
            <a:r>
              <a:rPr lang="zh-CN" altLang="zh-CN" sz="2000" b="1" kern="100" dirty="0" smtClean="0">
                <a:solidFill>
                  <a:prstClr val="black"/>
                </a:solidFill>
                <a:latin typeface="微软雅黑" panose="020B0503020204020204" pitchFamily="34" charset="-122"/>
                <a:ea typeface="微软雅黑" panose="020B0503020204020204" pitchFamily="34" charset="-122"/>
              </a:rPr>
              <a:t>医院</a:t>
            </a:r>
            <a:r>
              <a:rPr lang="zh-CN" altLang="zh-CN" sz="2000" b="1" kern="100" dirty="0">
                <a:solidFill>
                  <a:srgbClr val="FF0066"/>
                </a:solidFill>
                <a:latin typeface="微软雅黑" panose="020B0503020204020204" pitchFamily="34" charset="-122"/>
                <a:ea typeface="微软雅黑" panose="020B0503020204020204" pitchFamily="34" charset="-122"/>
              </a:rPr>
              <a:t>使命</a:t>
            </a:r>
          </a:p>
        </p:txBody>
      </p:sp>
      <p:sp>
        <p:nvSpPr>
          <p:cNvPr id="3" name="矩形 2"/>
          <p:cNvSpPr/>
          <p:nvPr/>
        </p:nvSpPr>
        <p:spPr>
          <a:xfrm>
            <a:off x="1991543" y="1246215"/>
            <a:ext cx="7920880" cy="1131079"/>
          </a:xfrm>
          <a:prstGeom prst="rect">
            <a:avLst/>
          </a:prstGeom>
        </p:spPr>
        <p:txBody>
          <a:bodyPr wrap="square">
            <a:spAutoFit/>
          </a:bodyPr>
          <a:lstStyle/>
          <a:p>
            <a:pPr indent="304800" algn="just">
              <a:lnSpc>
                <a:spcPct val="150000"/>
              </a:lnSpc>
            </a:pPr>
            <a:r>
              <a:rPr lang="zh-CN" altLang="zh-CN" sz="1500" kern="100" dirty="0">
                <a:solidFill>
                  <a:prstClr val="black"/>
                </a:solidFill>
                <a:latin typeface="微软雅黑" panose="020B0503020204020204" pitchFamily="34" charset="-122"/>
                <a:ea typeface="微软雅黑" panose="020B0503020204020204" pitchFamily="34" charset="-122"/>
              </a:rPr>
              <a:t>坚持</a:t>
            </a:r>
            <a:r>
              <a:rPr lang="zh-CN" altLang="zh-CN" sz="1500" kern="100" dirty="0">
                <a:solidFill>
                  <a:srgbClr val="FF0066"/>
                </a:solidFill>
                <a:latin typeface="微软雅黑" panose="020B0503020204020204" pitchFamily="34" charset="-122"/>
                <a:ea typeface="微软雅黑" panose="020B0503020204020204" pitchFamily="34" charset="-122"/>
              </a:rPr>
              <a:t>“</a:t>
            </a:r>
            <a:r>
              <a:rPr lang="zh-CN" altLang="zh-CN" sz="1500" b="1" kern="100" dirty="0">
                <a:solidFill>
                  <a:srgbClr val="FF0066"/>
                </a:solidFill>
                <a:latin typeface="微软雅黑" panose="020B0503020204020204" pitchFamily="34" charset="-122"/>
                <a:ea typeface="微软雅黑" panose="020B0503020204020204" pitchFamily="34" charset="-122"/>
              </a:rPr>
              <a:t>以百姓健康为第一</a:t>
            </a:r>
            <a:r>
              <a:rPr lang="zh-CN" altLang="zh-CN" sz="1500" b="1" kern="100" dirty="0" smtClean="0">
                <a:solidFill>
                  <a:srgbClr val="FF0066"/>
                </a:solidFill>
                <a:latin typeface="微软雅黑" panose="020B0503020204020204" pitchFamily="34" charset="-122"/>
                <a:ea typeface="微软雅黑" panose="020B0503020204020204" pitchFamily="34" charset="-122"/>
              </a:rPr>
              <a:t>使命</a:t>
            </a:r>
            <a:r>
              <a:rPr lang="zh-CN" altLang="en-US" sz="1500" b="1" kern="100" dirty="0" smtClean="0">
                <a:solidFill>
                  <a:srgbClr val="FF0066"/>
                </a:solidFill>
                <a:latin typeface="微软雅黑" panose="020B0503020204020204" pitchFamily="34" charset="-122"/>
                <a:ea typeface="微软雅黑" panose="020B0503020204020204" pitchFamily="34" charset="-122"/>
              </a:rPr>
              <a:t>，</a:t>
            </a:r>
            <a:r>
              <a:rPr lang="zh-CN" altLang="zh-CN" sz="1500" b="1" kern="100" dirty="0" smtClean="0">
                <a:solidFill>
                  <a:srgbClr val="FF0066"/>
                </a:solidFill>
                <a:latin typeface="微软雅黑" panose="020B0503020204020204" pitchFamily="34" charset="-122"/>
                <a:ea typeface="微软雅黑" panose="020B0503020204020204" pitchFamily="34" charset="-122"/>
              </a:rPr>
              <a:t>以</a:t>
            </a:r>
            <a:r>
              <a:rPr lang="zh-CN" altLang="zh-CN" sz="1500" b="1" kern="100" dirty="0">
                <a:solidFill>
                  <a:srgbClr val="FF0066"/>
                </a:solidFill>
                <a:latin typeface="微软雅黑" panose="020B0503020204020204" pitchFamily="34" charset="-122"/>
                <a:ea typeface="微软雅黑" panose="020B0503020204020204" pitchFamily="34" charset="-122"/>
              </a:rPr>
              <a:t>患者安全为唯一追求</a:t>
            </a:r>
            <a:r>
              <a:rPr lang="zh-CN" altLang="zh-CN" sz="1500" kern="100" dirty="0">
                <a:solidFill>
                  <a:prstClr val="black"/>
                </a:solidFill>
                <a:latin typeface="微软雅黑" panose="020B0503020204020204" pitchFamily="34" charset="-122"/>
                <a:ea typeface="微软雅黑" panose="020B0503020204020204" pitchFamily="34" charset="-122"/>
              </a:rPr>
              <a:t>”的办院宗旨，立足</a:t>
            </a:r>
            <a:r>
              <a:rPr lang="en-US" altLang="zh-CN" sz="1500" kern="100" dirty="0">
                <a:solidFill>
                  <a:prstClr val="black"/>
                </a:solidFill>
                <a:latin typeface="微软雅黑" panose="020B0503020204020204" pitchFamily="34" charset="-122"/>
                <a:ea typeface="微软雅黑" panose="020B0503020204020204" pitchFamily="34" charset="-122"/>
              </a:rPr>
              <a:t>XX(</a:t>
            </a:r>
            <a:r>
              <a:rPr lang="zh-CN" altLang="zh-CN" sz="1500" kern="100" dirty="0">
                <a:solidFill>
                  <a:prstClr val="black"/>
                </a:solidFill>
                <a:latin typeface="微软雅黑" panose="020B0503020204020204" pitchFamily="34" charset="-122"/>
                <a:ea typeface="微软雅黑" panose="020B0503020204020204" pitchFamily="34" charset="-122"/>
              </a:rPr>
              <a:t>县</a:t>
            </a:r>
            <a:r>
              <a:rPr lang="en-US" altLang="zh-CN" sz="1500" kern="100" dirty="0">
                <a:solidFill>
                  <a:prstClr val="black"/>
                </a:solidFill>
                <a:latin typeface="微软雅黑" panose="020B0503020204020204" pitchFamily="34" charset="-122"/>
                <a:ea typeface="微软雅黑" panose="020B0503020204020204" pitchFamily="34" charset="-122"/>
              </a:rPr>
              <a:t>/</a:t>
            </a:r>
            <a:r>
              <a:rPr lang="zh-CN" altLang="zh-CN" sz="1500" kern="100" dirty="0">
                <a:solidFill>
                  <a:prstClr val="black"/>
                </a:solidFill>
                <a:latin typeface="微软雅黑" panose="020B0503020204020204" pitchFamily="34" charset="-122"/>
                <a:ea typeface="微软雅黑" panose="020B0503020204020204" pitchFamily="34" charset="-122"/>
              </a:rPr>
              <a:t>市</a:t>
            </a:r>
            <a:r>
              <a:rPr lang="en-US" altLang="zh-CN" sz="1500" kern="100" dirty="0">
                <a:solidFill>
                  <a:prstClr val="black"/>
                </a:solidFill>
                <a:latin typeface="微软雅黑" panose="020B0503020204020204" pitchFamily="34" charset="-122"/>
                <a:ea typeface="微软雅黑" panose="020B0503020204020204" pitchFamily="34" charset="-122"/>
              </a:rPr>
              <a:t>)</a:t>
            </a:r>
            <a:r>
              <a:rPr lang="zh-CN" altLang="zh-CN" sz="1500" kern="100" dirty="0">
                <a:solidFill>
                  <a:prstClr val="black"/>
                </a:solidFill>
                <a:latin typeface="微软雅黑" panose="020B0503020204020204" pitchFamily="34" charset="-122"/>
                <a:ea typeface="微软雅黑" panose="020B0503020204020204" pitchFamily="34" charset="-122"/>
              </a:rPr>
              <a:t>，覆盖</a:t>
            </a:r>
            <a:r>
              <a:rPr lang="en-US" altLang="zh-CN" sz="1500" kern="100" dirty="0">
                <a:solidFill>
                  <a:prstClr val="black"/>
                </a:solidFill>
                <a:latin typeface="微软雅黑" panose="020B0503020204020204" pitchFamily="34" charset="-122"/>
                <a:ea typeface="微软雅黑" panose="020B0503020204020204" pitchFamily="34" charset="-122"/>
              </a:rPr>
              <a:t>XX(</a:t>
            </a:r>
            <a:r>
              <a:rPr lang="zh-CN" altLang="zh-CN" sz="1500" kern="100" dirty="0">
                <a:solidFill>
                  <a:prstClr val="black"/>
                </a:solidFill>
                <a:latin typeface="微软雅黑" panose="020B0503020204020204" pitchFamily="34" charset="-122"/>
                <a:ea typeface="微软雅黑" panose="020B0503020204020204" pitchFamily="34" charset="-122"/>
              </a:rPr>
              <a:t>市</a:t>
            </a:r>
            <a:r>
              <a:rPr lang="en-US" altLang="zh-CN" sz="1500" kern="100" dirty="0">
                <a:solidFill>
                  <a:prstClr val="black"/>
                </a:solidFill>
                <a:latin typeface="微软雅黑" panose="020B0503020204020204" pitchFamily="34" charset="-122"/>
                <a:ea typeface="微软雅黑" panose="020B0503020204020204" pitchFamily="34" charset="-122"/>
              </a:rPr>
              <a:t>/</a:t>
            </a:r>
            <a:r>
              <a:rPr lang="zh-CN" altLang="zh-CN" sz="1500" kern="100" dirty="0">
                <a:solidFill>
                  <a:prstClr val="black"/>
                </a:solidFill>
                <a:latin typeface="微软雅黑" panose="020B0503020204020204" pitchFamily="34" charset="-122"/>
                <a:ea typeface="微软雅黑" panose="020B0503020204020204" pitchFamily="34" charset="-122"/>
              </a:rPr>
              <a:t>省</a:t>
            </a:r>
            <a:r>
              <a:rPr lang="en-US" altLang="zh-CN" sz="1500" kern="100" dirty="0">
                <a:solidFill>
                  <a:prstClr val="black"/>
                </a:solidFill>
                <a:latin typeface="微软雅黑" panose="020B0503020204020204" pitchFamily="34" charset="-122"/>
                <a:ea typeface="微软雅黑" panose="020B0503020204020204" pitchFamily="34" charset="-122"/>
              </a:rPr>
              <a:t>)</a:t>
            </a:r>
            <a:r>
              <a:rPr lang="zh-CN" altLang="zh-CN" sz="1500" kern="100" dirty="0">
                <a:solidFill>
                  <a:prstClr val="black"/>
                </a:solidFill>
                <a:latin typeface="微软雅黑" panose="020B0503020204020204" pitchFamily="34" charset="-122"/>
                <a:ea typeface="微软雅黑" panose="020B0503020204020204" pitchFamily="34" charset="-122"/>
              </a:rPr>
              <a:t>，围绕患者的病患需求，提供有效医疗服务，为提高区域的整体医疗水平做出贡献。</a:t>
            </a:r>
          </a:p>
        </p:txBody>
      </p:sp>
      <p:pic>
        <p:nvPicPr>
          <p:cNvPr id="5124" name="Picture 4" descr="http://img.taopic.com/uploads/allimg/131120/234641-1311200S5563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1624" y="2562816"/>
            <a:ext cx="6264696" cy="417855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文本框 3"/>
          <p:cNvSpPr txBox="1"/>
          <p:nvPr/>
        </p:nvSpPr>
        <p:spPr>
          <a:xfrm rot="16385214">
            <a:off x="5490318" y="2309382"/>
            <a:ext cx="923330" cy="4685419"/>
          </a:xfrm>
          <a:prstGeom prst="rect">
            <a:avLst/>
          </a:prstGeom>
          <a:noFill/>
          <a:effectLst>
            <a:glow rad="139700">
              <a:schemeClr val="accent2">
                <a:satMod val="175000"/>
                <a:alpha val="40000"/>
              </a:schemeClr>
            </a:glow>
          </a:effectLst>
        </p:spPr>
        <p:txBody>
          <a:bodyPr vert="eaVert" wrap="square" rtlCol="0">
            <a:spAutoFit/>
          </a:bodyPr>
          <a:lstStyle/>
          <a:p>
            <a:pPr algn="dist"/>
            <a:r>
              <a:rPr lang="en-US" altLang="zh-CN" sz="4800" dirty="0" smtClean="0">
                <a:solidFill>
                  <a:prstClr val="white"/>
                </a:solidFill>
                <a:effectLst>
                  <a:glow rad="228600">
                    <a:srgbClr val="4BACC6">
                      <a:satMod val="175000"/>
                      <a:alpha val="40000"/>
                    </a:srgbClr>
                  </a:glow>
                  <a:outerShdw blurRad="38100" dist="38100" dir="2700000" algn="tl">
                    <a:srgbClr val="000000">
                      <a:alpha val="43137"/>
                    </a:srgbClr>
                  </a:outerShdw>
                </a:effectLst>
                <a:latin typeface="Arial Rounded MT Bold" panose="020F0704030504030204" pitchFamily="34" charset="0"/>
                <a:ea typeface="华文彩云" panose="02010800040101010101" pitchFamily="2" charset="-122"/>
              </a:rPr>
              <a:t>MISSON</a:t>
            </a:r>
            <a:endParaRPr lang="zh-CN" altLang="en-US" sz="4800" dirty="0">
              <a:solidFill>
                <a:prstClr val="white"/>
              </a:solidFill>
              <a:effectLst>
                <a:glow rad="228600">
                  <a:srgbClr val="4BACC6">
                    <a:satMod val="175000"/>
                    <a:alpha val="40000"/>
                  </a:srgbClr>
                </a:glow>
                <a:outerShdw blurRad="38100" dist="38100" dir="2700000" algn="tl">
                  <a:srgbClr val="000000">
                    <a:alpha val="43137"/>
                  </a:srgbClr>
                </a:outerShdw>
              </a:effectLst>
              <a:latin typeface="Arial Rounded MT Bold" panose="020F0704030504030204" pitchFamily="34" charset="0"/>
              <a:ea typeface="华文彩云" panose="02010800040101010101" pitchFamily="2" charset="-122"/>
            </a:endParaRPr>
          </a:p>
        </p:txBody>
      </p:sp>
      <p:grpSp>
        <p:nvGrpSpPr>
          <p:cNvPr id="5" name="组合 4"/>
          <p:cNvGrpSpPr/>
          <p:nvPr/>
        </p:nvGrpSpPr>
        <p:grpSpPr>
          <a:xfrm>
            <a:off x="551384" y="776165"/>
            <a:ext cx="3350087" cy="165172"/>
            <a:chOff x="5269709" y="689947"/>
            <a:chExt cx="3350087" cy="165172"/>
          </a:xfrm>
        </p:grpSpPr>
        <p:cxnSp>
          <p:nvCxnSpPr>
            <p:cNvPr id="7" name="直线连接符 19"/>
            <p:cNvCxnSpPr/>
            <p:nvPr/>
          </p:nvCxnSpPr>
          <p:spPr>
            <a:xfrm flipH="1">
              <a:off x="5352295" y="772533"/>
              <a:ext cx="3153983"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8" name="椭圆 7"/>
            <p:cNvSpPr/>
            <p:nvPr/>
          </p:nvSpPr>
          <p:spPr>
            <a:xfrm>
              <a:off x="5269709" y="689947"/>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9" name="椭圆 8"/>
            <p:cNvSpPr/>
            <p:nvPr/>
          </p:nvSpPr>
          <p:spPr>
            <a:xfrm>
              <a:off x="8454624" y="689947"/>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prstClr val="white"/>
                </a:solidFill>
              </a:endParaRPr>
            </a:p>
          </p:txBody>
        </p:sp>
      </p:grpSp>
      <p:sp>
        <p:nvSpPr>
          <p:cNvPr id="11"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1603554729"/>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76400" y="1628800"/>
            <a:ext cx="5184576" cy="2677656"/>
          </a:xfrm>
          <a:prstGeom prst="rect">
            <a:avLst/>
          </a:prstGeom>
        </p:spPr>
        <p:txBody>
          <a:bodyPr wrap="square">
            <a:spAutoFit/>
          </a:bodyPr>
          <a:lstStyle/>
          <a:p>
            <a:pPr indent="298450" algn="just">
              <a:lnSpc>
                <a:spcPct val="200000"/>
              </a:lnSpc>
            </a:pPr>
            <a:r>
              <a:rPr lang="en-US" altLang="zh-CN" sz="1400" kern="100" dirty="0" smtClean="0">
                <a:solidFill>
                  <a:srgbClr val="000000"/>
                </a:solidFill>
                <a:latin typeface="微软雅黑" panose="020B0503020204020204" pitchFamily="34" charset="-122"/>
                <a:ea typeface="微软雅黑" panose="020B0503020204020204" pitchFamily="34" charset="-122"/>
                <a:cs typeface="Arial" panose="020B0604020202020204" pitchFamily="34" charset="0"/>
              </a:rPr>
              <a:t> </a:t>
            </a:r>
            <a:r>
              <a:rPr lang="zh-CN" altLang="zh-CN" sz="1400" kern="100" dirty="0" smtClean="0">
                <a:solidFill>
                  <a:srgbClr val="000000"/>
                </a:solidFill>
                <a:latin typeface="微软雅黑" panose="020B0503020204020204" pitchFamily="34" charset="-122"/>
                <a:ea typeface="微软雅黑" panose="020B0503020204020204" pitchFamily="34" charset="-122"/>
                <a:cs typeface="Arial" panose="020B0604020202020204" pitchFamily="34" charset="0"/>
              </a:rPr>
              <a:t>展望</a:t>
            </a:r>
            <a:r>
              <a:rPr lang="zh-CN" altLang="zh-CN" sz="1400" kern="1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未来，</a:t>
            </a:r>
            <a:r>
              <a:rPr lang="en-US" altLang="zh-CN" sz="1400" kern="100" dirty="0" smtClean="0">
                <a:solidFill>
                  <a:srgbClr val="000000"/>
                </a:solidFill>
                <a:latin typeface="微软雅黑" panose="020B0503020204020204" pitchFamily="34" charset="-122"/>
                <a:ea typeface="微软雅黑" panose="020B0503020204020204" pitchFamily="34" charset="-122"/>
                <a:cs typeface="Arial" panose="020B0604020202020204" pitchFamily="34" charset="0"/>
              </a:rPr>
              <a:t>XXX</a:t>
            </a:r>
            <a:r>
              <a:rPr lang="zh-CN" altLang="zh-CN" sz="1400" kern="100" dirty="0" smtClean="0">
                <a:solidFill>
                  <a:srgbClr val="000000"/>
                </a:solidFill>
                <a:latin typeface="微软雅黑" panose="020B0503020204020204" pitchFamily="34" charset="-122"/>
                <a:ea typeface="微软雅黑" panose="020B0503020204020204" pitchFamily="34" charset="-122"/>
                <a:cs typeface="Arial" panose="020B0604020202020204" pitchFamily="34" charset="0"/>
              </a:rPr>
              <a:t>医院</a:t>
            </a:r>
            <a:r>
              <a:rPr lang="zh-CN" altLang="zh-CN" sz="1400" kern="1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将以病人为中心，以优质服务为主线，以纠正行业不正之风为动力，以医疗质量为保证，争创一流的医疗技术，一流的服务质量，一流的就医环境，一流的工作业绩，更好地服务全市人民。</a:t>
            </a:r>
            <a:endParaRPr lang="zh-CN" altLang="zh-CN" sz="1400" kern="100" dirty="0">
              <a:solidFill>
                <a:prstClr val="black"/>
              </a:solidFill>
              <a:latin typeface="微软雅黑" panose="020B0503020204020204" pitchFamily="34" charset="-122"/>
              <a:ea typeface="微软雅黑" panose="020B0503020204020204" pitchFamily="34" charset="-122"/>
            </a:endParaRPr>
          </a:p>
          <a:p>
            <a:pPr indent="269875" algn="just">
              <a:lnSpc>
                <a:spcPct val="200000"/>
              </a:lnSpc>
            </a:pPr>
            <a:r>
              <a:rPr lang="en-US" altLang="zh-CN" sz="1400" kern="100" dirty="0" smtClean="0">
                <a:solidFill>
                  <a:prstClr val="black"/>
                </a:solidFill>
                <a:latin typeface="微软雅黑" panose="020B0503020204020204" pitchFamily="34" charset="-122"/>
                <a:ea typeface="微软雅黑" panose="020B0503020204020204" pitchFamily="34" charset="-122"/>
              </a:rPr>
              <a:t> </a:t>
            </a:r>
            <a:r>
              <a:rPr lang="zh-CN" altLang="zh-CN" sz="1400" kern="100" dirty="0" smtClean="0">
                <a:solidFill>
                  <a:prstClr val="black"/>
                </a:solidFill>
                <a:latin typeface="微软雅黑" panose="020B0503020204020204" pitchFamily="34" charset="-122"/>
                <a:ea typeface="微软雅黑" panose="020B0503020204020204" pitchFamily="34" charset="-122"/>
              </a:rPr>
              <a:t>按照</a:t>
            </a:r>
            <a:r>
              <a:rPr lang="zh-CN" altLang="zh-CN" sz="1400" kern="100" dirty="0">
                <a:solidFill>
                  <a:prstClr val="black"/>
                </a:solidFill>
                <a:latin typeface="微软雅黑" panose="020B0503020204020204" pitchFamily="34" charset="-122"/>
                <a:ea typeface="微软雅黑" panose="020B0503020204020204" pitchFamily="34" charset="-122"/>
              </a:rPr>
              <a:t>三甲医院标准，把医院建设成为人文关怀、管理科学、求实创新、优质高效，在</a:t>
            </a:r>
            <a:r>
              <a:rPr lang="en-US" altLang="zh-CN" sz="1400" kern="100" dirty="0">
                <a:solidFill>
                  <a:prstClr val="black"/>
                </a:solidFill>
                <a:latin typeface="微软雅黑" panose="020B0503020204020204" pitchFamily="34" charset="-122"/>
                <a:ea typeface="微软雅黑" panose="020B0503020204020204" pitchFamily="34" charset="-122"/>
              </a:rPr>
              <a:t>XX</a:t>
            </a:r>
            <a:r>
              <a:rPr lang="zh-CN" altLang="zh-CN" sz="1400" kern="100" dirty="0">
                <a:solidFill>
                  <a:prstClr val="black"/>
                </a:solidFill>
                <a:latin typeface="微软雅黑" panose="020B0503020204020204" pitchFamily="34" charset="-122"/>
                <a:ea typeface="微软雅黑" panose="020B0503020204020204" pitchFamily="34" charset="-122"/>
              </a:rPr>
              <a:t>地区具有竞争力的优秀综合医院。</a:t>
            </a:r>
          </a:p>
        </p:txBody>
      </p:sp>
      <p:sp>
        <p:nvSpPr>
          <p:cNvPr id="3" name="矩形 2"/>
          <p:cNvSpPr/>
          <p:nvPr/>
        </p:nvSpPr>
        <p:spPr>
          <a:xfrm>
            <a:off x="851400" y="476672"/>
            <a:ext cx="1903085" cy="499624"/>
          </a:xfrm>
          <a:prstGeom prst="rect">
            <a:avLst/>
          </a:prstGeom>
        </p:spPr>
        <p:txBody>
          <a:bodyPr wrap="none">
            <a:spAutoFit/>
          </a:bodyPr>
          <a:lstStyle/>
          <a:p>
            <a:pPr indent="298450" algn="just">
              <a:lnSpc>
                <a:spcPct val="150000"/>
              </a:lnSpc>
            </a:pPr>
            <a:r>
              <a:rPr lang="en-US" altLang="zh-CN" sz="2000" b="1" kern="100" dirty="0" smtClean="0">
                <a:solidFill>
                  <a:prstClr val="black"/>
                </a:solidFill>
                <a:latin typeface="微软雅黑" panose="020B0503020204020204" pitchFamily="34" charset="-122"/>
                <a:ea typeface="微软雅黑" panose="020B0503020204020204" pitchFamily="34" charset="-122"/>
              </a:rPr>
              <a:t>1.2</a:t>
            </a:r>
            <a:r>
              <a:rPr lang="zh-CN" altLang="zh-CN" sz="2000" b="1" kern="100" dirty="0" smtClean="0">
                <a:solidFill>
                  <a:srgbClr val="FF0066"/>
                </a:solidFill>
                <a:latin typeface="微软雅黑" panose="020B0503020204020204" pitchFamily="34" charset="-122"/>
                <a:ea typeface="微软雅黑" panose="020B0503020204020204" pitchFamily="34" charset="-122"/>
              </a:rPr>
              <a:t>发展</a:t>
            </a:r>
            <a:r>
              <a:rPr lang="zh-CN" altLang="zh-CN" sz="2000" b="1" kern="100" dirty="0">
                <a:solidFill>
                  <a:prstClr val="black"/>
                </a:solidFill>
                <a:latin typeface="微软雅黑" panose="020B0503020204020204" pitchFamily="34" charset="-122"/>
                <a:ea typeface="微软雅黑" panose="020B0503020204020204" pitchFamily="34" charset="-122"/>
              </a:rPr>
              <a:t>愿景</a:t>
            </a:r>
          </a:p>
        </p:txBody>
      </p:sp>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t="6449" b="4157"/>
          <a:stretch/>
        </p:blipFill>
        <p:spPr>
          <a:xfrm>
            <a:off x="6816080" y="620688"/>
            <a:ext cx="4039990" cy="5616624"/>
          </a:xfrm>
          <a:prstGeom prst="rect">
            <a:avLst/>
          </a:prstGeom>
          <a:ln w="19050">
            <a:solidFill>
              <a:schemeClr val="tx2">
                <a:lumMod val="60000"/>
                <a:lumOff val="40000"/>
              </a:schemeClr>
            </a:solidFill>
          </a:ln>
        </p:spPr>
      </p:pic>
      <p:grpSp>
        <p:nvGrpSpPr>
          <p:cNvPr id="5" name="组合 4"/>
          <p:cNvGrpSpPr/>
          <p:nvPr/>
        </p:nvGrpSpPr>
        <p:grpSpPr>
          <a:xfrm>
            <a:off x="843056" y="946142"/>
            <a:ext cx="2304256" cy="165172"/>
            <a:chOff x="5269709" y="689947"/>
            <a:chExt cx="2304256" cy="165172"/>
          </a:xfrm>
        </p:grpSpPr>
        <p:cxnSp>
          <p:nvCxnSpPr>
            <p:cNvPr id="7" name="直线连接符 19"/>
            <p:cNvCxnSpPr/>
            <p:nvPr/>
          </p:nvCxnSpPr>
          <p:spPr>
            <a:xfrm flipH="1">
              <a:off x="5352296" y="772533"/>
              <a:ext cx="2149661"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8" name="椭圆 7"/>
            <p:cNvSpPr/>
            <p:nvPr/>
          </p:nvSpPr>
          <p:spPr>
            <a:xfrm>
              <a:off x="5269709" y="689947"/>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9" name="椭圆 8"/>
            <p:cNvSpPr/>
            <p:nvPr/>
          </p:nvSpPr>
          <p:spPr>
            <a:xfrm>
              <a:off x="7408793" y="689947"/>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prstClr val="white"/>
                </a:solidFill>
              </a:endParaRPr>
            </a:p>
          </p:txBody>
        </p:sp>
      </p:grpSp>
      <p:sp>
        <p:nvSpPr>
          <p:cNvPr id="10" name="TextBox 4"/>
          <p:cNvSpPr txBox="1"/>
          <p:nvPr/>
        </p:nvSpPr>
        <p:spPr>
          <a:xfrm>
            <a:off x="10704512" y="107487"/>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4209634065"/>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384032" y="2426686"/>
            <a:ext cx="4124271" cy="575799"/>
          </a:xfrm>
          <a:prstGeom prst="rect">
            <a:avLst/>
          </a:prstGeom>
        </p:spPr>
        <p:txBody>
          <a:bodyPr wrap="square">
            <a:spAutoFit/>
          </a:bodyPr>
          <a:lstStyle/>
          <a:p>
            <a:pPr indent="304800" algn="just">
              <a:lnSpc>
                <a:spcPct val="150000"/>
              </a:lnSpc>
            </a:pPr>
            <a:r>
              <a:rPr lang="zh-CN" altLang="en-US" kern="100" dirty="0" smtClean="0">
                <a:solidFill>
                  <a:prstClr val="black"/>
                </a:solidFill>
                <a:latin typeface="Times New Roman" panose="02020603050405020304" pitchFamily="18" charset="0"/>
                <a:ea typeface="微软雅黑" panose="020B0503020204020204" pitchFamily="34" charset="-122"/>
              </a:rPr>
              <a:t>以    </a:t>
            </a:r>
            <a:r>
              <a:rPr lang="en-US" altLang="zh-CN" sz="2400" b="1" kern="100" dirty="0" smtClean="0">
                <a:solidFill>
                  <a:srgbClr val="C00000"/>
                </a:solidFill>
                <a:effectLst>
                  <a:glow rad="63500">
                    <a:srgbClr val="4F81BD">
                      <a:satMod val="175000"/>
                      <a:alpha val="40000"/>
                    </a:srgbClr>
                  </a:glow>
                  <a:outerShdw blurRad="38100" dist="38100" dir="2700000" algn="tl">
                    <a:srgbClr val="000000">
                      <a:alpha val="43137"/>
                    </a:srgbClr>
                  </a:outerShdw>
                </a:effectLst>
                <a:latin typeface="Arial Narrow" panose="020B0606020202030204" pitchFamily="34" charset="0"/>
                <a:ea typeface="微软雅黑" panose="020B0503020204020204" pitchFamily="34" charset="-122"/>
              </a:rPr>
              <a:t>quality</a:t>
            </a:r>
            <a:r>
              <a:rPr lang="en-US" altLang="zh-CN" kern="100" dirty="0" smtClean="0">
                <a:solidFill>
                  <a:srgbClr val="C00000"/>
                </a:solidFill>
                <a:latin typeface="Times New Roman" panose="02020603050405020304" pitchFamily="18" charset="0"/>
                <a:ea typeface="微软雅黑" panose="020B0503020204020204" pitchFamily="34" charset="-122"/>
              </a:rPr>
              <a:t> </a:t>
            </a:r>
            <a:r>
              <a:rPr lang="en-US" altLang="zh-CN" kern="100" dirty="0" smtClean="0">
                <a:solidFill>
                  <a:prstClr val="black"/>
                </a:solidFill>
                <a:latin typeface="Times New Roman" panose="02020603050405020304" pitchFamily="18" charset="0"/>
                <a:ea typeface="微软雅黑" panose="020B0503020204020204" pitchFamily="34" charset="-122"/>
              </a:rPr>
              <a:t>    </a:t>
            </a:r>
            <a:r>
              <a:rPr lang="zh-CN" altLang="zh-CN" kern="100" dirty="0" smtClean="0">
                <a:solidFill>
                  <a:prstClr val="black"/>
                </a:solidFill>
                <a:latin typeface="Times New Roman" panose="02020603050405020304" pitchFamily="18" charset="0"/>
                <a:ea typeface="微软雅黑" panose="020B0503020204020204" pitchFamily="34" charset="-122"/>
              </a:rPr>
              <a:t>为核心</a:t>
            </a:r>
            <a:endParaRPr lang="zh-CN" altLang="zh-CN" sz="1400" kern="100" dirty="0">
              <a:solidFill>
                <a:prstClr val="black"/>
              </a:solidFill>
              <a:latin typeface="Times New Roman" panose="02020603050405020304" pitchFamily="18" charset="0"/>
            </a:endParaRPr>
          </a:p>
        </p:txBody>
      </p:sp>
      <p:sp>
        <p:nvSpPr>
          <p:cNvPr id="3" name="矩形 2"/>
          <p:cNvSpPr/>
          <p:nvPr/>
        </p:nvSpPr>
        <p:spPr>
          <a:xfrm>
            <a:off x="6183061" y="403945"/>
            <a:ext cx="1601721" cy="400110"/>
          </a:xfrm>
          <a:prstGeom prst="rect">
            <a:avLst/>
          </a:prstGeom>
        </p:spPr>
        <p:txBody>
          <a:bodyPr wrap="none">
            <a:spAutoFit/>
          </a:bodyPr>
          <a:lstStyle/>
          <a:p>
            <a:r>
              <a:rPr lang="en-US" altLang="zh-CN" sz="2000" b="1" kern="100" dirty="0" smtClean="0">
                <a:solidFill>
                  <a:prstClr val="black"/>
                </a:solidFill>
                <a:latin typeface="微软雅黑" panose="020B0503020204020204" pitchFamily="34" charset="-122"/>
                <a:ea typeface="微软雅黑" panose="020B0503020204020204" pitchFamily="34" charset="-122"/>
              </a:rPr>
              <a:t>1.3</a:t>
            </a:r>
            <a:r>
              <a:rPr lang="zh-CN" altLang="zh-CN" sz="2000" b="1" kern="100" dirty="0" smtClean="0">
                <a:solidFill>
                  <a:srgbClr val="FF0066"/>
                </a:solidFill>
                <a:latin typeface="微软雅黑" panose="020B0503020204020204" pitchFamily="34" charset="-122"/>
                <a:ea typeface="微软雅黑" panose="020B0503020204020204" pitchFamily="34" charset="-122"/>
              </a:rPr>
              <a:t>经营</a:t>
            </a:r>
            <a:r>
              <a:rPr lang="zh-CN" altLang="zh-CN" sz="2000" b="1" kern="100" dirty="0" smtClean="0">
                <a:solidFill>
                  <a:prstClr val="black"/>
                </a:solidFill>
                <a:latin typeface="微软雅黑" panose="020B0503020204020204" pitchFamily="34" charset="-122"/>
                <a:ea typeface="微软雅黑" panose="020B0503020204020204" pitchFamily="34" charset="-122"/>
              </a:rPr>
              <a:t>理念</a:t>
            </a:r>
            <a:endParaRPr lang="zh-CN" altLang="en-US" sz="2000" b="1" dirty="0">
              <a:solidFill>
                <a:prstClr val="black"/>
              </a:solidFill>
              <a:latin typeface="微软雅黑" panose="020B0503020204020204" pitchFamily="34" charset="-122"/>
              <a:ea typeface="微软雅黑" panose="020B0503020204020204" pitchFamily="34" charset="-122"/>
            </a:endParaRPr>
          </a:p>
        </p:txBody>
      </p:sp>
      <p:pic>
        <p:nvPicPr>
          <p:cNvPr id="4" name="Picture 20" descr="手机"/>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1303" y="513884"/>
            <a:ext cx="3602514" cy="5038481"/>
          </a:xfrm>
          <a:prstGeom prst="roundRect">
            <a:avLst>
              <a:gd name="adj" fmla="val 8594"/>
            </a:avLst>
          </a:prstGeom>
          <a:solidFill>
            <a:srgbClr val="FFFFFF">
              <a:shade val="85000"/>
            </a:srgbClr>
          </a:solidFill>
          <a:ln w="22225">
            <a:solidFill>
              <a:srgbClr val="FF0066"/>
            </a:solidFill>
          </a:ln>
          <a:effectLst>
            <a:reflection blurRad="12700" stA="38000" endPos="28000" dist="5000" dir="5400000" sy="-100000" algn="bl" rotWithShape="0"/>
          </a:effectLst>
          <a:extLst/>
        </p:spPr>
      </p:pic>
      <p:sp>
        <p:nvSpPr>
          <p:cNvPr id="5" name="矩形 4"/>
          <p:cNvSpPr/>
          <p:nvPr/>
        </p:nvSpPr>
        <p:spPr>
          <a:xfrm>
            <a:off x="6312024" y="1376781"/>
            <a:ext cx="3313728" cy="499432"/>
          </a:xfrm>
          <a:prstGeom prst="rect">
            <a:avLst/>
          </a:prstGeom>
        </p:spPr>
        <p:txBody>
          <a:bodyPr wrap="none">
            <a:spAutoFit/>
          </a:bodyPr>
          <a:lstStyle/>
          <a:p>
            <a:pPr marL="304800">
              <a:lnSpc>
                <a:spcPct val="150000"/>
              </a:lnSpc>
            </a:pPr>
            <a:r>
              <a:rPr lang="zh-CN" altLang="zh-CN" sz="2000" b="1" kern="100" dirty="0">
                <a:solidFill>
                  <a:prstClr val="black"/>
                </a:solidFill>
                <a:latin typeface="Times New Roman" panose="02020603050405020304" pitchFamily="18" charset="0"/>
                <a:ea typeface="微软雅黑" panose="020B0503020204020204" pitchFamily="34" charset="-122"/>
              </a:rPr>
              <a:t>质量好、服务好、价格优</a:t>
            </a:r>
            <a:endParaRPr lang="zh-CN" altLang="zh-CN" sz="2000" b="1" kern="100" dirty="0">
              <a:solidFill>
                <a:prstClr val="black"/>
              </a:solidFill>
              <a:latin typeface="Times New Roman" panose="02020603050405020304" pitchFamily="18" charset="0"/>
            </a:endParaRPr>
          </a:p>
        </p:txBody>
      </p:sp>
      <p:sp>
        <p:nvSpPr>
          <p:cNvPr id="6" name="矩形 5"/>
          <p:cNvSpPr/>
          <p:nvPr/>
        </p:nvSpPr>
        <p:spPr>
          <a:xfrm>
            <a:off x="6721930" y="3774231"/>
            <a:ext cx="2443298" cy="461665"/>
          </a:xfrm>
          <a:prstGeom prst="rect">
            <a:avLst/>
          </a:prstGeom>
        </p:spPr>
        <p:txBody>
          <a:bodyPr wrap="none">
            <a:spAutoFit/>
          </a:bodyPr>
          <a:lstStyle/>
          <a:p>
            <a:r>
              <a:rPr lang="zh-CN" altLang="en-US" kern="100" dirty="0" smtClean="0">
                <a:solidFill>
                  <a:prstClr val="black"/>
                </a:solidFill>
                <a:latin typeface="Times New Roman" panose="02020603050405020304" pitchFamily="18" charset="0"/>
                <a:ea typeface="微软雅黑" panose="020B0503020204020204" pitchFamily="34" charset="-122"/>
              </a:rPr>
              <a:t>以  </a:t>
            </a:r>
            <a:r>
              <a:rPr lang="en-US" altLang="zh-CN" kern="100" dirty="0" smtClean="0">
                <a:solidFill>
                  <a:prstClr val="black"/>
                </a:solidFill>
                <a:latin typeface="Times New Roman" panose="02020603050405020304" pitchFamily="18" charset="0"/>
                <a:ea typeface="微软雅黑" panose="020B0503020204020204" pitchFamily="34" charset="-122"/>
              </a:rPr>
              <a:t> </a:t>
            </a:r>
            <a:r>
              <a:rPr lang="en-US" altLang="zh-CN" sz="2400" b="1" kern="100" dirty="0" smtClean="0">
                <a:solidFill>
                  <a:srgbClr val="C00000"/>
                </a:solidFill>
                <a:effectLst>
                  <a:glow rad="63500">
                    <a:srgbClr val="4F81BD">
                      <a:satMod val="175000"/>
                      <a:alpha val="40000"/>
                    </a:srgbClr>
                  </a:glow>
                  <a:outerShdw blurRad="38100" dist="38100" dir="2700000" algn="tl">
                    <a:srgbClr val="000000">
                      <a:alpha val="43137"/>
                    </a:srgbClr>
                  </a:outerShdw>
                </a:effectLst>
                <a:latin typeface="Arial Narrow" panose="020B0606020202030204" pitchFamily="34" charset="0"/>
                <a:ea typeface="微软雅黑" panose="020B0503020204020204" pitchFamily="34" charset="-122"/>
              </a:rPr>
              <a:t>service</a:t>
            </a:r>
            <a:r>
              <a:rPr lang="en-US" altLang="zh-CN" kern="100" dirty="0" smtClean="0">
                <a:solidFill>
                  <a:prstClr val="black"/>
                </a:solidFill>
                <a:latin typeface="Times New Roman" panose="02020603050405020304" pitchFamily="18" charset="0"/>
                <a:ea typeface="微软雅黑" panose="020B0503020204020204" pitchFamily="34" charset="-122"/>
              </a:rPr>
              <a:t>    </a:t>
            </a:r>
            <a:r>
              <a:rPr lang="zh-CN" altLang="zh-CN" kern="100" dirty="0" smtClean="0">
                <a:solidFill>
                  <a:prstClr val="black"/>
                </a:solidFill>
                <a:latin typeface="Times New Roman" panose="02020603050405020304" pitchFamily="18" charset="0"/>
                <a:ea typeface="微软雅黑" panose="020B0503020204020204" pitchFamily="34" charset="-122"/>
              </a:rPr>
              <a:t>为</a:t>
            </a:r>
            <a:r>
              <a:rPr lang="zh-CN" altLang="zh-CN" kern="100" dirty="0">
                <a:solidFill>
                  <a:prstClr val="black"/>
                </a:solidFill>
                <a:latin typeface="Times New Roman" panose="02020603050405020304" pitchFamily="18" charset="0"/>
                <a:ea typeface="微软雅黑" panose="020B0503020204020204" pitchFamily="34" charset="-122"/>
              </a:rPr>
              <a:t>基础</a:t>
            </a:r>
            <a:endParaRPr lang="zh-CN" altLang="en-US" dirty="0">
              <a:solidFill>
                <a:prstClr val="black"/>
              </a:solidFill>
            </a:endParaRPr>
          </a:p>
        </p:txBody>
      </p:sp>
      <p:sp>
        <p:nvSpPr>
          <p:cNvPr id="7" name="矩形 6"/>
          <p:cNvSpPr/>
          <p:nvPr/>
        </p:nvSpPr>
        <p:spPr>
          <a:xfrm>
            <a:off x="6473465" y="4906034"/>
            <a:ext cx="2678938" cy="646331"/>
          </a:xfrm>
          <a:prstGeom prst="rect">
            <a:avLst/>
          </a:prstGeom>
        </p:spPr>
        <p:txBody>
          <a:bodyPr wrap="none">
            <a:spAutoFit/>
          </a:bodyPr>
          <a:lstStyle/>
          <a:p>
            <a:pPr indent="304800" algn="just">
              <a:lnSpc>
                <a:spcPct val="150000"/>
              </a:lnSpc>
            </a:pPr>
            <a:r>
              <a:rPr lang="zh-CN" altLang="en-US" kern="100" dirty="0" smtClean="0">
                <a:solidFill>
                  <a:prstClr val="black"/>
                </a:solidFill>
                <a:latin typeface="Times New Roman" panose="02020603050405020304" pitchFamily="18" charset="0"/>
                <a:ea typeface="微软雅黑" panose="020B0503020204020204" pitchFamily="34" charset="-122"/>
              </a:rPr>
              <a:t>以 </a:t>
            </a:r>
            <a:r>
              <a:rPr lang="zh-CN" altLang="en-US" sz="2400" b="1" kern="100" dirty="0" smtClean="0">
                <a:solidFill>
                  <a:srgbClr val="C00000"/>
                </a:solidFill>
                <a:effectLst>
                  <a:glow rad="63500">
                    <a:srgbClr val="4F81BD">
                      <a:satMod val="175000"/>
                      <a:alpha val="40000"/>
                    </a:srgbClr>
                  </a:glow>
                  <a:outerShdw blurRad="38100" dist="38100" dir="2700000" algn="tl">
                    <a:srgbClr val="000000">
                      <a:alpha val="43137"/>
                    </a:srgbClr>
                  </a:outerShdw>
                </a:effectLst>
                <a:latin typeface="Arial Narrow" panose="020B0606020202030204" pitchFamily="34" charset="0"/>
                <a:ea typeface="微软雅黑" panose="020B0503020204020204" pitchFamily="34" charset="-122"/>
              </a:rPr>
              <a:t>    </a:t>
            </a:r>
            <a:r>
              <a:rPr lang="en-US" altLang="zh-CN" sz="2400" b="1" kern="100" dirty="0" smtClean="0">
                <a:solidFill>
                  <a:srgbClr val="C00000"/>
                </a:solidFill>
                <a:effectLst>
                  <a:glow rad="63500">
                    <a:srgbClr val="4F81BD">
                      <a:satMod val="175000"/>
                      <a:alpha val="40000"/>
                    </a:srgbClr>
                  </a:glow>
                  <a:outerShdw blurRad="38100" dist="38100" dir="2700000" algn="tl">
                    <a:srgbClr val="000000">
                      <a:alpha val="43137"/>
                    </a:srgbClr>
                  </a:outerShdw>
                </a:effectLst>
                <a:latin typeface="Arial Narrow" panose="020B0606020202030204" pitchFamily="34" charset="0"/>
                <a:ea typeface="微软雅黑" panose="020B0503020204020204" pitchFamily="34" charset="-122"/>
              </a:rPr>
              <a:t>cost</a:t>
            </a:r>
            <a:r>
              <a:rPr lang="en-US" altLang="zh-CN" kern="100" dirty="0" smtClean="0">
                <a:solidFill>
                  <a:srgbClr val="C00000"/>
                </a:solidFill>
                <a:latin typeface="Times New Roman" panose="02020603050405020304" pitchFamily="18" charset="0"/>
                <a:ea typeface="微软雅黑" panose="020B0503020204020204" pitchFamily="34" charset="-122"/>
              </a:rPr>
              <a:t>       </a:t>
            </a:r>
            <a:r>
              <a:rPr lang="zh-CN" altLang="zh-CN" kern="100" dirty="0" smtClean="0">
                <a:solidFill>
                  <a:prstClr val="black"/>
                </a:solidFill>
                <a:latin typeface="Times New Roman" panose="02020603050405020304" pitchFamily="18" charset="0"/>
                <a:ea typeface="微软雅黑" panose="020B0503020204020204" pitchFamily="34" charset="-122"/>
              </a:rPr>
              <a:t>为手段</a:t>
            </a:r>
            <a:endParaRPr lang="zh-CN" altLang="zh-CN" sz="1400" kern="100" dirty="0">
              <a:solidFill>
                <a:prstClr val="black"/>
              </a:solidFill>
              <a:latin typeface="Times New Roman" panose="02020603050405020304" pitchFamily="18" charset="0"/>
            </a:endParaRPr>
          </a:p>
        </p:txBody>
      </p:sp>
      <p:sp>
        <p:nvSpPr>
          <p:cNvPr id="8" name="椭圆 7"/>
          <p:cNvSpPr/>
          <p:nvPr/>
        </p:nvSpPr>
        <p:spPr>
          <a:xfrm>
            <a:off x="7176120" y="2348880"/>
            <a:ext cx="946304" cy="919523"/>
          </a:xfrm>
          <a:prstGeom prst="ellipse">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0" name="椭圆 9"/>
          <p:cNvSpPr/>
          <p:nvPr/>
        </p:nvSpPr>
        <p:spPr>
          <a:xfrm>
            <a:off x="7186320" y="3536392"/>
            <a:ext cx="946304" cy="920763"/>
          </a:xfrm>
          <a:prstGeom prst="ellipse">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 name="椭圆 11"/>
          <p:cNvSpPr/>
          <p:nvPr/>
        </p:nvSpPr>
        <p:spPr>
          <a:xfrm>
            <a:off x="7176120" y="4725144"/>
            <a:ext cx="956504" cy="974980"/>
          </a:xfrm>
          <a:prstGeom prst="ellipse">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nvGrpSpPr>
          <p:cNvPr id="11" name="组合 10"/>
          <p:cNvGrpSpPr/>
          <p:nvPr/>
        </p:nvGrpSpPr>
        <p:grpSpPr>
          <a:xfrm>
            <a:off x="5818168" y="788367"/>
            <a:ext cx="2304256" cy="165172"/>
            <a:chOff x="5269709" y="689947"/>
            <a:chExt cx="2304256" cy="165172"/>
          </a:xfrm>
        </p:grpSpPr>
        <p:cxnSp>
          <p:nvCxnSpPr>
            <p:cNvPr id="13" name="直线连接符 19"/>
            <p:cNvCxnSpPr/>
            <p:nvPr/>
          </p:nvCxnSpPr>
          <p:spPr>
            <a:xfrm flipH="1">
              <a:off x="5352296" y="772533"/>
              <a:ext cx="2149661"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14" name="椭圆 13"/>
            <p:cNvSpPr/>
            <p:nvPr/>
          </p:nvSpPr>
          <p:spPr>
            <a:xfrm>
              <a:off x="5269709" y="689947"/>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15" name="椭圆 14"/>
            <p:cNvSpPr/>
            <p:nvPr/>
          </p:nvSpPr>
          <p:spPr>
            <a:xfrm>
              <a:off x="7408793" y="689947"/>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prstClr val="white"/>
                </a:solidFill>
              </a:endParaRPr>
            </a:p>
          </p:txBody>
        </p:sp>
      </p:grpSp>
      <p:sp>
        <p:nvSpPr>
          <p:cNvPr id="16"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316116932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img.taopic.com/uploads/allimg/131007/234971-13100G044218.jpg"/>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l="18263" r="14860"/>
          <a:stretch/>
        </p:blipFill>
        <p:spPr bwMode="auto">
          <a:xfrm>
            <a:off x="-1282" y="2062752"/>
            <a:ext cx="3312368" cy="3863255"/>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4872537" y="476672"/>
            <a:ext cx="1601721" cy="400110"/>
          </a:xfrm>
          <a:prstGeom prst="rect">
            <a:avLst/>
          </a:prstGeom>
        </p:spPr>
        <p:txBody>
          <a:bodyPr wrap="none">
            <a:spAutoFit/>
          </a:bodyPr>
          <a:lstStyle/>
          <a:p>
            <a:r>
              <a:rPr lang="en-US" altLang="zh-CN" sz="2000" b="1" kern="100" dirty="0" smtClean="0">
                <a:solidFill>
                  <a:prstClr val="black"/>
                </a:solidFill>
                <a:latin typeface="微软雅黑" panose="020B0503020204020204" pitchFamily="34" charset="-122"/>
                <a:ea typeface="微软雅黑" panose="020B0503020204020204" pitchFamily="34" charset="-122"/>
              </a:rPr>
              <a:t>1.4</a:t>
            </a:r>
            <a:r>
              <a:rPr lang="zh-CN" altLang="zh-CN" sz="2000" b="1" kern="100" dirty="0" smtClean="0">
                <a:solidFill>
                  <a:srgbClr val="FF0066"/>
                </a:solidFill>
                <a:latin typeface="微软雅黑" panose="020B0503020204020204" pitchFamily="34" charset="-122"/>
                <a:ea typeface="微软雅黑" panose="020B0503020204020204" pitchFamily="34" charset="-122"/>
              </a:rPr>
              <a:t>发展</a:t>
            </a:r>
            <a:r>
              <a:rPr lang="zh-CN" altLang="zh-CN" sz="2000" b="1" kern="100" dirty="0" smtClean="0">
                <a:solidFill>
                  <a:prstClr val="black"/>
                </a:solidFill>
                <a:latin typeface="微软雅黑" panose="020B0503020204020204" pitchFamily="34" charset="-122"/>
                <a:ea typeface="微软雅黑" panose="020B0503020204020204" pitchFamily="34" charset="-122"/>
              </a:rPr>
              <a:t>理念</a:t>
            </a:r>
            <a:endParaRPr lang="zh-CN" altLang="en-US" sz="2000" b="1" dirty="0">
              <a:solidFill>
                <a:prstClr val="black"/>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0" y="980728"/>
            <a:ext cx="12192000" cy="0"/>
          </a:xfrm>
          <a:prstGeom prst="line">
            <a:avLst/>
          </a:prstGeom>
          <a:ln w="25400">
            <a:solidFill>
              <a:srgbClr val="21A3D0"/>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2063552" y="2028409"/>
            <a:ext cx="1512168" cy="3549305"/>
            <a:chOff x="899592" y="1281408"/>
            <a:chExt cx="1512168" cy="3803776"/>
          </a:xfrm>
        </p:grpSpPr>
        <p:sp>
          <p:nvSpPr>
            <p:cNvPr id="13" name="矩形 27"/>
            <p:cNvSpPr/>
            <p:nvPr/>
          </p:nvSpPr>
          <p:spPr>
            <a:xfrm>
              <a:off x="1475656" y="1281408"/>
              <a:ext cx="936104" cy="3803776"/>
            </a:xfrm>
            <a:custGeom>
              <a:avLst/>
              <a:gdLst>
                <a:gd name="connsiteX0" fmla="*/ 0 w 1512168"/>
                <a:gd name="connsiteY0" fmla="*/ 0 h 4025639"/>
                <a:gd name="connsiteX1" fmla="*/ 1512168 w 1512168"/>
                <a:gd name="connsiteY1" fmla="*/ 0 h 4025639"/>
                <a:gd name="connsiteX2" fmla="*/ 1512168 w 1512168"/>
                <a:gd name="connsiteY2" fmla="*/ 4025639 h 4025639"/>
                <a:gd name="connsiteX3" fmla="*/ 0 w 1512168"/>
                <a:gd name="connsiteY3" fmla="*/ 4025639 h 4025639"/>
                <a:gd name="connsiteX4" fmla="*/ 0 w 1512168"/>
                <a:gd name="connsiteY4" fmla="*/ 0 h 4025639"/>
                <a:gd name="connsiteX0" fmla="*/ 1512168 w 1603608"/>
                <a:gd name="connsiteY0" fmla="*/ 0 h 4025639"/>
                <a:gd name="connsiteX1" fmla="*/ 1512168 w 1603608"/>
                <a:gd name="connsiteY1" fmla="*/ 4025639 h 4025639"/>
                <a:gd name="connsiteX2" fmla="*/ 0 w 1603608"/>
                <a:gd name="connsiteY2" fmla="*/ 4025639 h 4025639"/>
                <a:gd name="connsiteX3" fmla="*/ 0 w 1603608"/>
                <a:gd name="connsiteY3" fmla="*/ 0 h 4025639"/>
                <a:gd name="connsiteX4" fmla="*/ 1603608 w 1603608"/>
                <a:gd name="connsiteY4" fmla="*/ 91440 h 4025639"/>
                <a:gd name="connsiteX0" fmla="*/ 1512168 w 1603608"/>
                <a:gd name="connsiteY0" fmla="*/ 4025639 h 4025639"/>
                <a:gd name="connsiteX1" fmla="*/ 0 w 1603608"/>
                <a:gd name="connsiteY1" fmla="*/ 4025639 h 4025639"/>
                <a:gd name="connsiteX2" fmla="*/ 0 w 1603608"/>
                <a:gd name="connsiteY2" fmla="*/ 0 h 4025639"/>
                <a:gd name="connsiteX3" fmla="*/ 1603608 w 1603608"/>
                <a:gd name="connsiteY3" fmla="*/ 91440 h 4025639"/>
                <a:gd name="connsiteX0" fmla="*/ 1512168 w 1512168"/>
                <a:gd name="connsiteY0" fmla="*/ 4025639 h 4025639"/>
                <a:gd name="connsiteX1" fmla="*/ 0 w 1512168"/>
                <a:gd name="connsiteY1" fmla="*/ 4025639 h 4025639"/>
                <a:gd name="connsiteX2" fmla="*/ 0 w 1512168"/>
                <a:gd name="connsiteY2" fmla="*/ 0 h 4025639"/>
                <a:gd name="connsiteX3" fmla="*/ 1462931 w 1512168"/>
                <a:gd name="connsiteY3" fmla="*/ 21102 h 4025639"/>
                <a:gd name="connsiteX0" fmla="*/ 1512168 w 1512168"/>
                <a:gd name="connsiteY0" fmla="*/ 4039706 h 4039706"/>
                <a:gd name="connsiteX1" fmla="*/ 0 w 1512168"/>
                <a:gd name="connsiteY1" fmla="*/ 4039706 h 4039706"/>
                <a:gd name="connsiteX2" fmla="*/ 0 w 1512168"/>
                <a:gd name="connsiteY2" fmla="*/ 14067 h 4039706"/>
                <a:gd name="connsiteX3" fmla="*/ 1462931 w 1512168"/>
                <a:gd name="connsiteY3" fmla="*/ 0 h 4039706"/>
              </a:gdLst>
              <a:ahLst/>
              <a:cxnLst>
                <a:cxn ang="0">
                  <a:pos x="connsiteX0" y="connsiteY0"/>
                </a:cxn>
                <a:cxn ang="0">
                  <a:pos x="connsiteX1" y="connsiteY1"/>
                </a:cxn>
                <a:cxn ang="0">
                  <a:pos x="connsiteX2" y="connsiteY2"/>
                </a:cxn>
                <a:cxn ang="0">
                  <a:pos x="connsiteX3" y="connsiteY3"/>
                </a:cxn>
              </a:cxnLst>
              <a:rect l="l" t="t" r="r" b="b"/>
              <a:pathLst>
                <a:path w="1512168" h="4039706">
                  <a:moveTo>
                    <a:pt x="1512168" y="4039706"/>
                  </a:moveTo>
                  <a:lnTo>
                    <a:pt x="0" y="4039706"/>
                  </a:lnTo>
                  <a:lnTo>
                    <a:pt x="0" y="14067"/>
                  </a:lnTo>
                  <a:lnTo>
                    <a:pt x="1462931" y="0"/>
                  </a:lnTo>
                </a:path>
              </a:pathLst>
            </a:custGeom>
            <a:noFill/>
            <a:ln w="19050">
              <a:solidFill>
                <a:srgbClr val="21A3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cxnSp>
          <p:nvCxnSpPr>
            <p:cNvPr id="14" name="直接连接符 13"/>
            <p:cNvCxnSpPr/>
            <p:nvPr/>
          </p:nvCxnSpPr>
          <p:spPr>
            <a:xfrm>
              <a:off x="899592" y="3091099"/>
              <a:ext cx="1440160" cy="10747"/>
            </a:xfrm>
            <a:prstGeom prst="line">
              <a:avLst/>
            </a:prstGeom>
            <a:ln w="19050">
              <a:solidFill>
                <a:srgbClr val="21A3D0"/>
              </a:solidFill>
            </a:ln>
          </p:spPr>
          <p:style>
            <a:lnRef idx="1">
              <a:schemeClr val="accent1"/>
            </a:lnRef>
            <a:fillRef idx="0">
              <a:schemeClr val="accent1"/>
            </a:fillRef>
            <a:effectRef idx="0">
              <a:schemeClr val="accent1"/>
            </a:effectRef>
            <a:fontRef idx="minor">
              <a:schemeClr val="tx1"/>
            </a:fontRef>
          </p:style>
        </p:cxnSp>
      </p:grpSp>
      <p:sp>
        <p:nvSpPr>
          <p:cNvPr id="15" name="矩形 1"/>
          <p:cNvSpPr/>
          <p:nvPr/>
        </p:nvSpPr>
        <p:spPr>
          <a:xfrm>
            <a:off x="3287687" y="1592000"/>
            <a:ext cx="6336704"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 fmla="*/ 0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0 w 6840760"/>
              <a:gd name="connsiteY4" fmla="*/ 0 h 888468"/>
              <a:gd name="connsiteX0" fmla="*/ 351693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351693 w 6840760"/>
              <a:gd name="connsiteY4" fmla="*/ 0 h 888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40760" h="888468">
                <a:moveTo>
                  <a:pt x="351693" y="0"/>
                </a:moveTo>
                <a:lnTo>
                  <a:pt x="6465622" y="35169"/>
                </a:lnTo>
                <a:lnTo>
                  <a:pt x="6840760" y="888468"/>
                </a:lnTo>
                <a:lnTo>
                  <a:pt x="0" y="888468"/>
                </a:lnTo>
                <a:lnTo>
                  <a:pt x="351693" y="0"/>
                </a:lnTo>
                <a:close/>
              </a:path>
            </a:pathLst>
          </a:cu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16" name="等腰三角形 15"/>
          <p:cNvSpPr/>
          <p:nvPr/>
        </p:nvSpPr>
        <p:spPr>
          <a:xfrm flipV="1">
            <a:off x="3647728" y="1346918"/>
            <a:ext cx="854394" cy="821146"/>
          </a:xfrm>
          <a:prstGeom prst="triangle">
            <a:avLst/>
          </a:prstGeom>
          <a:solidFill>
            <a:srgbClr val="21A3D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zh-CN" dirty="0" smtClean="0">
              <a:solidFill>
                <a:prstClr val="white"/>
              </a:solidFill>
            </a:endParaRPr>
          </a:p>
        </p:txBody>
      </p:sp>
      <p:sp>
        <p:nvSpPr>
          <p:cNvPr id="17" name="TextBox 9"/>
          <p:cNvSpPr txBox="1"/>
          <p:nvPr/>
        </p:nvSpPr>
        <p:spPr>
          <a:xfrm>
            <a:off x="4439816" y="2276872"/>
            <a:ext cx="5184576" cy="732508"/>
          </a:xfrm>
          <a:prstGeom prst="rect">
            <a:avLst/>
          </a:prstGeom>
          <a:noFill/>
        </p:spPr>
        <p:txBody>
          <a:bodyPr wrap="square" rtlCol="0">
            <a:spAutoFit/>
          </a:bodyPr>
          <a:lstStyle/>
          <a:p>
            <a:pPr>
              <a:lnSpc>
                <a:spcPct val="130000"/>
              </a:lnSpc>
            </a:pPr>
            <a:r>
              <a:rPr lang="zh-CN" altLang="zh-CN" sz="1600" kern="100" dirty="0">
                <a:solidFill>
                  <a:prstClr val="black"/>
                </a:solidFill>
                <a:latin typeface="微软雅黑" panose="020B0503020204020204" pitchFamily="34" charset="-122"/>
                <a:ea typeface="微软雅黑" panose="020B0503020204020204" pitchFamily="34" charset="-122"/>
              </a:rPr>
              <a:t>在解决患者疾病的同时获得应有的价值回报，不追求不合理利益。</a:t>
            </a:r>
            <a:endParaRPr lang="en-US" altLang="zh-CN" sz="1600" dirty="0">
              <a:solidFill>
                <a:prstClr val="black">
                  <a:lumMod val="50000"/>
                  <a:lumOff val="50000"/>
                </a:prstClr>
              </a:solidFill>
              <a:latin typeface="微软雅黑" pitchFamily="34" charset="-122"/>
              <a:ea typeface="微软雅黑" pitchFamily="34" charset="-122"/>
            </a:endParaRPr>
          </a:p>
        </p:txBody>
      </p:sp>
      <p:sp>
        <p:nvSpPr>
          <p:cNvPr id="18" name="TextBox 11"/>
          <p:cNvSpPr txBox="1"/>
          <p:nvPr/>
        </p:nvSpPr>
        <p:spPr>
          <a:xfrm>
            <a:off x="4439815" y="1667490"/>
            <a:ext cx="1107996" cy="461665"/>
          </a:xfrm>
          <a:prstGeom prst="rect">
            <a:avLst/>
          </a:prstGeom>
          <a:noFill/>
        </p:spPr>
        <p:txBody>
          <a:bodyPr wrap="none" rtlCol="0">
            <a:spAutoFit/>
          </a:bodyPr>
          <a:lstStyle/>
          <a:p>
            <a:r>
              <a:rPr lang="zh-CN" altLang="zh-CN" sz="2400" b="1" kern="100" dirty="0">
                <a:solidFill>
                  <a:prstClr val="white"/>
                </a:solidFill>
                <a:latin typeface="微软雅黑" panose="020B0503020204020204" pitchFamily="34" charset="-122"/>
                <a:ea typeface="微软雅黑" panose="020B0503020204020204" pitchFamily="34" charset="-122"/>
              </a:rPr>
              <a:t>不逐利</a:t>
            </a:r>
            <a:endParaRPr lang="zh-CN" altLang="en-US" sz="2400" b="1" dirty="0" smtClean="0">
              <a:solidFill>
                <a:prstClr val="white"/>
              </a:solidFill>
              <a:latin typeface="微软雅黑" pitchFamily="34" charset="-122"/>
              <a:ea typeface="微软雅黑" pitchFamily="34" charset="-122"/>
            </a:endParaRPr>
          </a:p>
        </p:txBody>
      </p:sp>
      <p:sp>
        <p:nvSpPr>
          <p:cNvPr id="19" name="矩形 1"/>
          <p:cNvSpPr/>
          <p:nvPr/>
        </p:nvSpPr>
        <p:spPr>
          <a:xfrm>
            <a:off x="3287687" y="3392200"/>
            <a:ext cx="6336704"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 fmla="*/ 0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0 w 6840760"/>
              <a:gd name="connsiteY4" fmla="*/ 0 h 888468"/>
              <a:gd name="connsiteX0" fmla="*/ 351693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351693 w 6840760"/>
              <a:gd name="connsiteY4" fmla="*/ 0 h 888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40760" h="888468">
                <a:moveTo>
                  <a:pt x="351693" y="0"/>
                </a:moveTo>
                <a:lnTo>
                  <a:pt x="6465622" y="35169"/>
                </a:lnTo>
                <a:lnTo>
                  <a:pt x="6840760" y="888468"/>
                </a:lnTo>
                <a:lnTo>
                  <a:pt x="0" y="888468"/>
                </a:lnTo>
                <a:lnTo>
                  <a:pt x="351693" y="0"/>
                </a:lnTo>
                <a:close/>
              </a:path>
            </a:pathLst>
          </a:cu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20" name="等腰三角形 19"/>
          <p:cNvSpPr/>
          <p:nvPr/>
        </p:nvSpPr>
        <p:spPr>
          <a:xfrm flipV="1">
            <a:off x="3647728" y="3147118"/>
            <a:ext cx="854394" cy="821146"/>
          </a:xfrm>
          <a:prstGeom prst="triangle">
            <a:avLst/>
          </a:prstGeom>
          <a:solidFill>
            <a:srgbClr val="21A3D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zh-CN" dirty="0" smtClean="0">
              <a:solidFill>
                <a:prstClr val="white"/>
              </a:solidFill>
            </a:endParaRPr>
          </a:p>
        </p:txBody>
      </p:sp>
      <p:sp>
        <p:nvSpPr>
          <p:cNvPr id="21" name="TextBox 17"/>
          <p:cNvSpPr txBox="1"/>
          <p:nvPr/>
        </p:nvSpPr>
        <p:spPr>
          <a:xfrm>
            <a:off x="4439815" y="4077072"/>
            <a:ext cx="5184577" cy="732508"/>
          </a:xfrm>
          <a:prstGeom prst="rect">
            <a:avLst/>
          </a:prstGeom>
          <a:noFill/>
        </p:spPr>
        <p:txBody>
          <a:bodyPr wrap="square" rtlCol="0">
            <a:spAutoFit/>
          </a:bodyPr>
          <a:lstStyle/>
          <a:p>
            <a:pPr>
              <a:lnSpc>
                <a:spcPct val="130000"/>
              </a:lnSpc>
            </a:pPr>
            <a:r>
              <a:rPr lang="zh-CN" altLang="en-US" sz="1600" kern="100" dirty="0">
                <a:solidFill>
                  <a:prstClr val="black"/>
                </a:solidFill>
                <a:latin typeface="微软雅黑" panose="020B0503020204020204" pitchFamily="34" charset="-122"/>
                <a:ea typeface="微软雅黑" panose="020B0503020204020204" pitchFamily="34" charset="-122"/>
              </a:rPr>
              <a:t>遵守医疗行业的发展规律，不采取一些不切实际的发展政策。</a:t>
            </a:r>
            <a:endParaRPr lang="en-US" altLang="zh-CN" sz="1600" dirty="0">
              <a:solidFill>
                <a:prstClr val="black">
                  <a:lumMod val="50000"/>
                  <a:lumOff val="50000"/>
                </a:prstClr>
              </a:solidFill>
              <a:latin typeface="微软雅黑" pitchFamily="34" charset="-122"/>
              <a:ea typeface="微软雅黑" pitchFamily="34" charset="-122"/>
            </a:endParaRPr>
          </a:p>
        </p:txBody>
      </p:sp>
      <p:sp>
        <p:nvSpPr>
          <p:cNvPr id="22" name="TextBox 18"/>
          <p:cNvSpPr txBox="1"/>
          <p:nvPr/>
        </p:nvSpPr>
        <p:spPr>
          <a:xfrm>
            <a:off x="4439815" y="3479806"/>
            <a:ext cx="1107996" cy="461665"/>
          </a:xfrm>
          <a:prstGeom prst="rect">
            <a:avLst/>
          </a:prstGeom>
          <a:noFill/>
        </p:spPr>
        <p:txBody>
          <a:bodyPr wrap="none" rtlCol="0">
            <a:spAutoFit/>
          </a:bodyPr>
          <a:lstStyle/>
          <a:p>
            <a:r>
              <a:rPr lang="zh-CN" altLang="en-US" sz="2400" b="1" kern="100" dirty="0">
                <a:solidFill>
                  <a:prstClr val="white"/>
                </a:solidFill>
                <a:latin typeface="微软雅黑" panose="020B0503020204020204" pitchFamily="34" charset="-122"/>
                <a:ea typeface="微软雅黑" panose="020B0503020204020204" pitchFamily="34" charset="-122"/>
              </a:rPr>
              <a:t>不激进</a:t>
            </a:r>
            <a:endParaRPr lang="zh-CN" altLang="en-US" sz="2400" b="1" dirty="0" smtClean="0">
              <a:solidFill>
                <a:prstClr val="white"/>
              </a:solidFill>
              <a:latin typeface="微软雅黑" pitchFamily="34" charset="-122"/>
              <a:ea typeface="微软雅黑" pitchFamily="34" charset="-122"/>
            </a:endParaRPr>
          </a:p>
        </p:txBody>
      </p:sp>
      <p:sp>
        <p:nvSpPr>
          <p:cNvPr id="23" name="TextBox 19"/>
          <p:cNvSpPr txBox="1"/>
          <p:nvPr/>
        </p:nvSpPr>
        <p:spPr>
          <a:xfrm>
            <a:off x="3838635" y="3065259"/>
            <a:ext cx="470000" cy="707886"/>
          </a:xfrm>
          <a:prstGeom prst="rect">
            <a:avLst/>
          </a:prstGeom>
          <a:noFill/>
        </p:spPr>
        <p:txBody>
          <a:bodyPr wrap="none" rtlCol="0">
            <a:spAutoFit/>
          </a:bodyPr>
          <a:lstStyle/>
          <a:p>
            <a:r>
              <a:rPr lang="en-US" altLang="zh-CN" sz="4000" b="1" dirty="0" smtClean="0">
                <a:solidFill>
                  <a:prstClr val="white"/>
                </a:solidFill>
                <a:latin typeface="Arial" pitchFamily="34" charset="0"/>
                <a:ea typeface="微软雅黑" pitchFamily="34" charset="-122"/>
                <a:cs typeface="Arial" pitchFamily="34" charset="0"/>
              </a:rPr>
              <a:t>2</a:t>
            </a:r>
            <a:endParaRPr lang="zh-CN" altLang="en-US" sz="4000" b="1" dirty="0" smtClean="0">
              <a:solidFill>
                <a:prstClr val="white"/>
              </a:solidFill>
              <a:latin typeface="Arial" pitchFamily="34" charset="0"/>
              <a:ea typeface="微软雅黑" pitchFamily="34" charset="-122"/>
              <a:cs typeface="Arial" pitchFamily="34" charset="0"/>
            </a:endParaRPr>
          </a:p>
        </p:txBody>
      </p:sp>
      <p:sp>
        <p:nvSpPr>
          <p:cNvPr id="24" name="矩形 1"/>
          <p:cNvSpPr/>
          <p:nvPr/>
        </p:nvSpPr>
        <p:spPr>
          <a:xfrm>
            <a:off x="3287687" y="5160344"/>
            <a:ext cx="6336704"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 fmla="*/ 0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0 w 6840760"/>
              <a:gd name="connsiteY4" fmla="*/ 0 h 888468"/>
              <a:gd name="connsiteX0" fmla="*/ 351693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351693 w 6840760"/>
              <a:gd name="connsiteY4" fmla="*/ 0 h 888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40760" h="888468">
                <a:moveTo>
                  <a:pt x="351693" y="0"/>
                </a:moveTo>
                <a:lnTo>
                  <a:pt x="6465622" y="35169"/>
                </a:lnTo>
                <a:lnTo>
                  <a:pt x="6840760" y="888468"/>
                </a:lnTo>
                <a:lnTo>
                  <a:pt x="0" y="888468"/>
                </a:lnTo>
                <a:lnTo>
                  <a:pt x="351693" y="0"/>
                </a:lnTo>
                <a:close/>
              </a:path>
            </a:pathLst>
          </a:cu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25" name="等腰三角形 24"/>
          <p:cNvSpPr/>
          <p:nvPr/>
        </p:nvSpPr>
        <p:spPr>
          <a:xfrm flipV="1">
            <a:off x="3647728" y="4915262"/>
            <a:ext cx="854394" cy="821146"/>
          </a:xfrm>
          <a:prstGeom prst="triangle">
            <a:avLst/>
          </a:prstGeom>
          <a:solidFill>
            <a:srgbClr val="21A3D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zh-CN" dirty="0" smtClean="0">
              <a:solidFill>
                <a:prstClr val="white"/>
              </a:solidFill>
            </a:endParaRPr>
          </a:p>
        </p:txBody>
      </p:sp>
      <p:sp>
        <p:nvSpPr>
          <p:cNvPr id="26" name="TextBox 23"/>
          <p:cNvSpPr txBox="1"/>
          <p:nvPr/>
        </p:nvSpPr>
        <p:spPr>
          <a:xfrm>
            <a:off x="4439815" y="5877272"/>
            <a:ext cx="5184577" cy="412421"/>
          </a:xfrm>
          <a:prstGeom prst="rect">
            <a:avLst/>
          </a:prstGeom>
          <a:noFill/>
        </p:spPr>
        <p:txBody>
          <a:bodyPr wrap="square" rtlCol="0">
            <a:spAutoFit/>
          </a:bodyPr>
          <a:lstStyle/>
          <a:p>
            <a:pPr>
              <a:lnSpc>
                <a:spcPct val="130000"/>
              </a:lnSpc>
            </a:pPr>
            <a:r>
              <a:rPr lang="zh-CN" altLang="en-US" sz="1600" kern="100" dirty="0">
                <a:solidFill>
                  <a:prstClr val="black"/>
                </a:solidFill>
                <a:latin typeface="微软雅黑" panose="020B0503020204020204" pitchFamily="34" charset="-122"/>
                <a:ea typeface="微软雅黑" panose="020B0503020204020204" pitchFamily="34" charset="-122"/>
              </a:rPr>
              <a:t>注重长期的客户价值，注重医院人才与技术的长期积累。</a:t>
            </a:r>
            <a:endParaRPr lang="en-US" altLang="zh-CN" sz="1600" dirty="0">
              <a:solidFill>
                <a:prstClr val="black">
                  <a:lumMod val="50000"/>
                  <a:lumOff val="50000"/>
                </a:prstClr>
              </a:solidFill>
              <a:latin typeface="微软雅黑" pitchFamily="34" charset="-122"/>
              <a:ea typeface="微软雅黑" pitchFamily="34" charset="-122"/>
            </a:endParaRPr>
          </a:p>
        </p:txBody>
      </p:sp>
      <p:sp>
        <p:nvSpPr>
          <p:cNvPr id="27" name="TextBox 24"/>
          <p:cNvSpPr txBox="1"/>
          <p:nvPr/>
        </p:nvSpPr>
        <p:spPr>
          <a:xfrm>
            <a:off x="4439815" y="5260066"/>
            <a:ext cx="1107996" cy="461665"/>
          </a:xfrm>
          <a:prstGeom prst="rect">
            <a:avLst/>
          </a:prstGeom>
          <a:noFill/>
        </p:spPr>
        <p:txBody>
          <a:bodyPr wrap="none" rtlCol="0">
            <a:spAutoFit/>
          </a:bodyPr>
          <a:lstStyle/>
          <a:p>
            <a:r>
              <a:rPr lang="zh-CN" altLang="en-US" sz="2400" b="1" kern="100" dirty="0">
                <a:solidFill>
                  <a:prstClr val="white"/>
                </a:solidFill>
                <a:latin typeface="微软雅黑" panose="020B0503020204020204" pitchFamily="34" charset="-122"/>
                <a:ea typeface="微软雅黑" panose="020B0503020204020204" pitchFamily="34" charset="-122"/>
              </a:rPr>
              <a:t>不短视</a:t>
            </a:r>
            <a:endParaRPr lang="zh-CN" altLang="en-US" sz="2400" b="1" dirty="0" smtClean="0">
              <a:solidFill>
                <a:prstClr val="white"/>
              </a:solidFill>
              <a:latin typeface="微软雅黑" pitchFamily="34" charset="-122"/>
              <a:ea typeface="微软雅黑" pitchFamily="34" charset="-122"/>
            </a:endParaRPr>
          </a:p>
        </p:txBody>
      </p:sp>
      <p:sp>
        <p:nvSpPr>
          <p:cNvPr id="28" name="TextBox 25"/>
          <p:cNvSpPr txBox="1"/>
          <p:nvPr/>
        </p:nvSpPr>
        <p:spPr>
          <a:xfrm>
            <a:off x="3838635" y="4833403"/>
            <a:ext cx="470000" cy="707886"/>
          </a:xfrm>
          <a:prstGeom prst="rect">
            <a:avLst/>
          </a:prstGeom>
          <a:noFill/>
        </p:spPr>
        <p:txBody>
          <a:bodyPr wrap="none" rtlCol="0">
            <a:spAutoFit/>
          </a:bodyPr>
          <a:lstStyle/>
          <a:p>
            <a:r>
              <a:rPr lang="en-US" altLang="zh-CN" sz="4000" b="1" dirty="0" smtClean="0">
                <a:solidFill>
                  <a:prstClr val="white"/>
                </a:solidFill>
                <a:latin typeface="Arial" pitchFamily="34" charset="0"/>
                <a:ea typeface="微软雅黑" pitchFamily="34" charset="-122"/>
                <a:cs typeface="Arial" pitchFamily="34" charset="0"/>
              </a:rPr>
              <a:t>3</a:t>
            </a:r>
            <a:endParaRPr lang="zh-CN" altLang="en-US" sz="4000" b="1" dirty="0" smtClean="0">
              <a:solidFill>
                <a:prstClr val="white"/>
              </a:solidFill>
              <a:latin typeface="Arial" pitchFamily="34" charset="0"/>
              <a:ea typeface="微软雅黑" pitchFamily="34" charset="-122"/>
              <a:cs typeface="Arial" pitchFamily="34" charset="0"/>
            </a:endParaRPr>
          </a:p>
        </p:txBody>
      </p:sp>
      <p:sp>
        <p:nvSpPr>
          <p:cNvPr id="30" name="TextBox 19"/>
          <p:cNvSpPr txBox="1"/>
          <p:nvPr/>
        </p:nvSpPr>
        <p:spPr>
          <a:xfrm>
            <a:off x="3838635" y="1268376"/>
            <a:ext cx="470000" cy="707886"/>
          </a:xfrm>
          <a:prstGeom prst="rect">
            <a:avLst/>
          </a:prstGeom>
          <a:noFill/>
        </p:spPr>
        <p:txBody>
          <a:bodyPr wrap="none" rtlCol="0">
            <a:spAutoFit/>
          </a:bodyPr>
          <a:lstStyle/>
          <a:p>
            <a:r>
              <a:rPr lang="en-US" altLang="zh-CN" sz="4000" b="1" dirty="0">
                <a:solidFill>
                  <a:prstClr val="white"/>
                </a:solidFill>
                <a:latin typeface="Arial" pitchFamily="34" charset="0"/>
                <a:ea typeface="微软雅黑" pitchFamily="34" charset="-122"/>
                <a:cs typeface="Arial" pitchFamily="34" charset="0"/>
              </a:rPr>
              <a:t>1</a:t>
            </a:r>
            <a:endParaRPr lang="zh-CN" altLang="en-US" sz="4000" b="1" dirty="0" smtClean="0">
              <a:solidFill>
                <a:prstClr val="white"/>
              </a:solidFill>
              <a:latin typeface="Arial" pitchFamily="34" charset="0"/>
              <a:ea typeface="微软雅黑" pitchFamily="34" charset="-122"/>
              <a:cs typeface="Arial" pitchFamily="34" charset="0"/>
            </a:endParaRPr>
          </a:p>
        </p:txBody>
      </p:sp>
      <p:pic>
        <p:nvPicPr>
          <p:cNvPr id="31" name="图片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80376" y="4509120"/>
            <a:ext cx="2714799" cy="2348880"/>
          </a:xfrm>
          <a:prstGeom prst="rect">
            <a:avLst/>
          </a:prstGeom>
        </p:spPr>
      </p:pic>
      <p:sp>
        <p:nvSpPr>
          <p:cNvPr id="29"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2772615722"/>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Scale>
                                      <p:cBhvr>
                                        <p:cTn id="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7"/>
                                        </p:tgtEl>
                                        <p:attrNameLst>
                                          <p:attrName>ppt_x</p:attrName>
                                          <p:attrName>ppt_y</p:attrName>
                                        </p:attrNameLst>
                                      </p:cBhvr>
                                    </p:animMotion>
                                    <p:animEffect transition="in" filter="fade">
                                      <p:cBhvr>
                                        <p:cTn id="9" dur="1000"/>
                                        <p:tgtEl>
                                          <p:spTgt spid="17"/>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21"/>
                                        </p:tgtEl>
                                        <p:attrNameLst>
                                          <p:attrName>style.visibility</p:attrName>
                                        </p:attrNameLst>
                                      </p:cBhvr>
                                      <p:to>
                                        <p:strVal val="visible"/>
                                      </p:to>
                                    </p:set>
                                    <p:animScale>
                                      <p:cBhvr>
                                        <p:cTn id="12"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1"/>
                                        </p:tgtEl>
                                        <p:attrNameLst>
                                          <p:attrName>ppt_x</p:attrName>
                                          <p:attrName>ppt_y</p:attrName>
                                        </p:attrNameLst>
                                      </p:cBhvr>
                                    </p:animMotion>
                                    <p:animEffect transition="in" filter="fade">
                                      <p:cBhvr>
                                        <p:cTn id="14" dur="1000"/>
                                        <p:tgtEl>
                                          <p:spTgt spid="21"/>
                                        </p:tgtEl>
                                      </p:cBhvr>
                                    </p:animEffect>
                                  </p:childTnLst>
                                </p:cTn>
                              </p:par>
                              <p:par>
                                <p:cTn id="15" presetID="52" presetClass="entr" presetSubtype="0" fill="hold" grpId="0" nodeType="withEffect">
                                  <p:stCondLst>
                                    <p:cond delay="400"/>
                                  </p:stCondLst>
                                  <p:childTnLst>
                                    <p:set>
                                      <p:cBhvr>
                                        <p:cTn id="16" dur="1" fill="hold">
                                          <p:stCondLst>
                                            <p:cond delay="0"/>
                                          </p:stCondLst>
                                        </p:cTn>
                                        <p:tgtEl>
                                          <p:spTgt spid="26"/>
                                        </p:tgtEl>
                                        <p:attrNameLst>
                                          <p:attrName>style.visibility</p:attrName>
                                        </p:attrNameLst>
                                      </p:cBhvr>
                                      <p:to>
                                        <p:strVal val="visible"/>
                                      </p:to>
                                    </p:set>
                                    <p:animScale>
                                      <p:cBhvr>
                                        <p:cTn id="17"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6"/>
                                        </p:tgtEl>
                                        <p:attrNameLst>
                                          <p:attrName>ppt_x</p:attrName>
                                          <p:attrName>ppt_y</p:attrName>
                                        </p:attrNameLst>
                                      </p:cBhvr>
                                    </p:animMotion>
                                    <p:animEffect transition="in" filter="fade">
                                      <p:cBhvr>
                                        <p:cTn id="19"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39416" y="1381224"/>
            <a:ext cx="5544616" cy="4731529"/>
          </a:xfrm>
          <a:prstGeom prst="rect">
            <a:avLst/>
          </a:prstGeom>
          <a:solidFill>
            <a:srgbClr val="21A3D0"/>
          </a:solidFill>
        </p:spPr>
        <p:txBody>
          <a:bodyPr wrap="square">
            <a:spAutoFit/>
          </a:bodyPr>
          <a:lstStyle/>
          <a:p>
            <a:pPr algn="r">
              <a:lnSpc>
                <a:spcPct val="200000"/>
              </a:lnSpc>
            </a:pPr>
            <a:r>
              <a:rPr lang="en-US" altLang="zh-CN" b="1" kern="100" dirty="0" smtClean="0">
                <a:solidFill>
                  <a:prstClr val="white"/>
                </a:solidFill>
                <a:latin typeface="微软雅黑" panose="020B0503020204020204" pitchFamily="34" charset="-122"/>
              </a:rPr>
              <a:t>                                             </a:t>
            </a:r>
            <a:r>
              <a:rPr lang="en-US" altLang="zh-CN" sz="2800" b="1" kern="100" dirty="0" smtClean="0">
                <a:solidFill>
                  <a:prstClr val="white"/>
                </a:solidFill>
                <a:latin typeface="微软雅黑" panose="020B0503020204020204" pitchFamily="34" charset="-122"/>
                <a:ea typeface="微软雅黑" panose="020B0503020204020204" pitchFamily="34" charset="-122"/>
              </a:rPr>
              <a:t>1.5</a:t>
            </a:r>
            <a:r>
              <a:rPr lang="zh-CN" altLang="zh-CN" sz="2800" b="1" kern="100" dirty="0" smtClean="0">
                <a:solidFill>
                  <a:prstClr val="white"/>
                </a:solidFill>
                <a:latin typeface="微软雅黑" panose="020B0503020204020204" pitchFamily="34" charset="-122"/>
                <a:ea typeface="微软雅黑" panose="020B0503020204020204" pitchFamily="34" charset="-122"/>
              </a:rPr>
              <a:t>员工理念</a:t>
            </a:r>
            <a:endParaRPr lang="en-US" altLang="zh-CN" sz="2800" b="1" kern="100" dirty="0" smtClean="0">
              <a:solidFill>
                <a:prstClr val="white"/>
              </a:solidFill>
              <a:latin typeface="微软雅黑" panose="020B0503020204020204" pitchFamily="34" charset="-122"/>
              <a:ea typeface="微软雅黑" panose="020B0503020204020204" pitchFamily="34" charset="-122"/>
            </a:endParaRPr>
          </a:p>
          <a:p>
            <a:pPr marL="285750" indent="-285750" algn="just">
              <a:lnSpc>
                <a:spcPct val="200000"/>
              </a:lnSpc>
              <a:buFont typeface="Wingdings" panose="05000000000000000000" pitchFamily="2" charset="2"/>
              <a:buChar char="Ø"/>
            </a:pPr>
            <a:r>
              <a:rPr lang="zh-CN" altLang="zh-CN" b="1" kern="100" dirty="0" smtClean="0">
                <a:solidFill>
                  <a:prstClr val="white"/>
                </a:solidFill>
                <a:latin typeface="Times New Roman" panose="02020603050405020304" pitchFamily="18" charset="0"/>
                <a:ea typeface="微软雅黑" panose="020B0503020204020204" pitchFamily="34" charset="-122"/>
              </a:rPr>
              <a:t>以</a:t>
            </a:r>
            <a:r>
              <a:rPr lang="zh-CN" altLang="zh-CN" b="1" kern="100" dirty="0">
                <a:solidFill>
                  <a:prstClr val="white"/>
                </a:solidFill>
                <a:latin typeface="Times New Roman" panose="02020603050405020304" pitchFamily="18" charset="0"/>
                <a:ea typeface="微软雅黑" panose="020B0503020204020204" pitchFamily="34" charset="-122"/>
              </a:rPr>
              <a:t>人为本</a:t>
            </a:r>
            <a:r>
              <a:rPr lang="zh-CN" altLang="zh-CN" b="1" kern="100" dirty="0" smtClean="0">
                <a:solidFill>
                  <a:prstClr val="white"/>
                </a:solidFill>
                <a:latin typeface="Times New Roman" panose="02020603050405020304" pitchFamily="18" charset="0"/>
                <a:ea typeface="微软雅黑" panose="020B0503020204020204" pitchFamily="34" charset="-122"/>
              </a:rPr>
              <a:t>：</a:t>
            </a:r>
            <a:endParaRPr lang="en-US" altLang="zh-CN" b="1" kern="100" dirty="0" smtClean="0">
              <a:solidFill>
                <a:prstClr val="white"/>
              </a:solidFill>
              <a:latin typeface="Times New Roman" panose="02020603050405020304" pitchFamily="18" charset="0"/>
              <a:ea typeface="微软雅黑" panose="020B0503020204020204" pitchFamily="34" charset="-122"/>
            </a:endParaRPr>
          </a:p>
          <a:p>
            <a:pPr lvl="1" algn="just">
              <a:lnSpc>
                <a:spcPct val="200000"/>
              </a:lnSpc>
            </a:pPr>
            <a:r>
              <a:rPr lang="zh-CN" altLang="zh-CN" sz="1600" kern="100" dirty="0" smtClean="0">
                <a:solidFill>
                  <a:prstClr val="white"/>
                </a:solidFill>
                <a:latin typeface="Times New Roman" panose="02020603050405020304" pitchFamily="18" charset="0"/>
                <a:ea typeface="微软雅黑" panose="020B0503020204020204" pitchFamily="34" charset="-122"/>
              </a:rPr>
              <a:t>以</a:t>
            </a:r>
            <a:r>
              <a:rPr lang="zh-CN" altLang="zh-CN" sz="1600" kern="100" dirty="0">
                <a:solidFill>
                  <a:prstClr val="white"/>
                </a:solidFill>
                <a:latin typeface="Times New Roman" panose="02020603050405020304" pitchFamily="18" charset="0"/>
                <a:ea typeface="微软雅黑" panose="020B0503020204020204" pitchFamily="34" charset="-122"/>
              </a:rPr>
              <a:t>病人为本，对病人体现关爱、诚信、优质，做到一切为了病人；以员工为本，对员工体现尊重、信任、切实关注员工生活与发展需要，建立兼顾公平与具备竞争优势的薪酬福利制度，做到员工与医院共同进步</a:t>
            </a:r>
            <a:r>
              <a:rPr lang="zh-CN" altLang="zh-CN" kern="100" dirty="0">
                <a:solidFill>
                  <a:prstClr val="white"/>
                </a:solidFill>
                <a:latin typeface="Times New Roman" panose="02020603050405020304" pitchFamily="18" charset="0"/>
                <a:ea typeface="微软雅黑" panose="020B0503020204020204" pitchFamily="34" charset="-122"/>
              </a:rPr>
              <a:t>。</a:t>
            </a:r>
            <a:endParaRPr lang="zh-CN" altLang="zh-CN" sz="1400" kern="100" dirty="0">
              <a:solidFill>
                <a:prstClr val="white"/>
              </a:solidFill>
              <a:latin typeface="Times New Roman" panose="02020603050405020304" pitchFamily="18" charset="0"/>
            </a:endParaRPr>
          </a:p>
          <a:p>
            <a:pPr marL="285750" indent="-285750" algn="just">
              <a:lnSpc>
                <a:spcPct val="200000"/>
              </a:lnSpc>
              <a:buFont typeface="Wingdings" panose="05000000000000000000" pitchFamily="2" charset="2"/>
              <a:buChar char="Ø"/>
            </a:pPr>
            <a:r>
              <a:rPr lang="zh-CN" altLang="zh-CN" b="1" kern="100" dirty="0" smtClean="0">
                <a:solidFill>
                  <a:prstClr val="white"/>
                </a:solidFill>
                <a:latin typeface="Times New Roman" panose="02020603050405020304" pitchFamily="18" charset="0"/>
                <a:ea typeface="微软雅黑" panose="020B0503020204020204" pitchFamily="34" charset="-122"/>
              </a:rPr>
              <a:t>协力</a:t>
            </a:r>
            <a:r>
              <a:rPr lang="zh-CN" altLang="zh-CN" b="1" kern="100" dirty="0">
                <a:solidFill>
                  <a:prstClr val="white"/>
                </a:solidFill>
                <a:latin typeface="Times New Roman" panose="02020603050405020304" pitchFamily="18" charset="0"/>
                <a:ea typeface="微软雅黑" panose="020B0503020204020204" pitchFamily="34" charset="-122"/>
              </a:rPr>
              <a:t>奋进</a:t>
            </a:r>
            <a:r>
              <a:rPr lang="zh-CN" altLang="zh-CN" b="1" kern="100" dirty="0" smtClean="0">
                <a:solidFill>
                  <a:prstClr val="white"/>
                </a:solidFill>
                <a:latin typeface="Times New Roman" panose="02020603050405020304" pitchFamily="18" charset="0"/>
                <a:ea typeface="微软雅黑" panose="020B0503020204020204" pitchFamily="34" charset="-122"/>
              </a:rPr>
              <a:t>：</a:t>
            </a:r>
            <a:endParaRPr lang="en-US" altLang="zh-CN" b="1" kern="100" dirty="0" smtClean="0">
              <a:solidFill>
                <a:prstClr val="white"/>
              </a:solidFill>
              <a:latin typeface="Times New Roman" panose="02020603050405020304" pitchFamily="18" charset="0"/>
              <a:ea typeface="微软雅黑" panose="020B0503020204020204" pitchFamily="34" charset="-122"/>
            </a:endParaRPr>
          </a:p>
          <a:p>
            <a:pPr algn="just">
              <a:lnSpc>
                <a:spcPct val="200000"/>
              </a:lnSpc>
            </a:pPr>
            <a:r>
              <a:rPr lang="en-US" altLang="zh-CN" kern="100" dirty="0">
                <a:solidFill>
                  <a:prstClr val="white"/>
                </a:solidFill>
                <a:latin typeface="Times New Roman" panose="02020603050405020304" pitchFamily="18" charset="0"/>
                <a:ea typeface="微软雅黑" panose="020B0503020204020204" pitchFamily="34" charset="-122"/>
              </a:rPr>
              <a:t> </a:t>
            </a:r>
            <a:r>
              <a:rPr lang="en-US" altLang="zh-CN" kern="100" dirty="0" smtClean="0">
                <a:solidFill>
                  <a:prstClr val="white"/>
                </a:solidFill>
                <a:latin typeface="Times New Roman" panose="02020603050405020304" pitchFamily="18" charset="0"/>
                <a:ea typeface="微软雅黑" panose="020B0503020204020204" pitchFamily="34" charset="-122"/>
              </a:rPr>
              <a:t>        </a:t>
            </a:r>
            <a:r>
              <a:rPr lang="zh-CN" altLang="zh-CN" sz="1600" kern="100" dirty="0" smtClean="0">
                <a:solidFill>
                  <a:prstClr val="white"/>
                </a:solidFill>
                <a:latin typeface="Times New Roman" panose="02020603050405020304" pitchFamily="18" charset="0"/>
                <a:ea typeface="微软雅黑" panose="020B0503020204020204" pitchFamily="34" charset="-122"/>
              </a:rPr>
              <a:t>团结</a:t>
            </a:r>
            <a:r>
              <a:rPr lang="zh-CN" altLang="zh-CN" sz="1600" kern="100" dirty="0">
                <a:solidFill>
                  <a:prstClr val="white"/>
                </a:solidFill>
                <a:latin typeface="Times New Roman" panose="02020603050405020304" pitchFamily="18" charset="0"/>
                <a:ea typeface="微软雅黑" panose="020B0503020204020204" pitchFamily="34" charset="-122"/>
              </a:rPr>
              <a:t>协作，拼搏进取</a:t>
            </a:r>
            <a:r>
              <a:rPr lang="en-US" altLang="zh-CN" sz="1600" kern="100" dirty="0">
                <a:solidFill>
                  <a:prstClr val="white"/>
                </a:solidFill>
                <a:latin typeface="Times New Roman" panose="02020603050405020304" pitchFamily="18" charset="0"/>
                <a:ea typeface="微软雅黑" panose="020B0503020204020204" pitchFamily="34" charset="-122"/>
              </a:rPr>
              <a:t>,</a:t>
            </a:r>
            <a:r>
              <a:rPr lang="zh-CN" altLang="zh-CN" sz="1600" kern="100" dirty="0">
                <a:solidFill>
                  <a:prstClr val="white"/>
                </a:solidFill>
                <a:latin typeface="Times New Roman" panose="02020603050405020304" pitchFamily="18" charset="0"/>
                <a:ea typeface="微软雅黑" panose="020B0503020204020204" pitchFamily="34" charset="-122"/>
              </a:rPr>
              <a:t>风险共担，合作超越，和谐共</a:t>
            </a:r>
            <a:r>
              <a:rPr lang="zh-CN" altLang="zh-CN" sz="1600" kern="100" dirty="0" smtClean="0">
                <a:solidFill>
                  <a:prstClr val="white"/>
                </a:solidFill>
                <a:latin typeface="Times New Roman" panose="02020603050405020304" pitchFamily="18" charset="0"/>
                <a:ea typeface="微软雅黑" panose="020B0503020204020204" pitchFamily="34" charset="-122"/>
              </a:rPr>
              <a:t>赢</a:t>
            </a:r>
            <a:r>
              <a:rPr lang="zh-CN" altLang="en-US" kern="100" dirty="0">
                <a:solidFill>
                  <a:prstClr val="white"/>
                </a:solidFill>
                <a:latin typeface="Times New Roman" panose="02020603050405020304" pitchFamily="18" charset="0"/>
                <a:ea typeface="微软雅黑" panose="020B0503020204020204" pitchFamily="34" charset="-122"/>
              </a:rPr>
              <a:t>。</a:t>
            </a:r>
            <a:endParaRPr lang="zh-CN" altLang="zh-CN" sz="1400" kern="100" dirty="0">
              <a:solidFill>
                <a:prstClr val="white"/>
              </a:solidFill>
              <a:latin typeface="Times New Roman" panose="02020603050405020304" pitchFamily="18" charset="0"/>
            </a:endParaRPr>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t="4783" b="4783"/>
          <a:stretch/>
        </p:blipFill>
        <p:spPr>
          <a:xfrm>
            <a:off x="6855997" y="3789040"/>
            <a:ext cx="3968443" cy="2232248"/>
          </a:xfrm>
          <a:prstGeom prst="rect">
            <a:avLst/>
          </a:prstGeom>
          <a:ln>
            <a:solidFill>
              <a:srgbClr val="00B0F0"/>
            </a:solidFill>
          </a:ln>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6376" b="9290"/>
          <a:stretch/>
        </p:blipFill>
        <p:spPr>
          <a:xfrm>
            <a:off x="6855997" y="1381224"/>
            <a:ext cx="3968445" cy="2232250"/>
          </a:xfrm>
          <a:prstGeom prst="rect">
            <a:avLst/>
          </a:prstGeom>
          <a:ln>
            <a:solidFill>
              <a:srgbClr val="00B0F0"/>
            </a:solidFill>
          </a:ln>
        </p:spPr>
      </p:pic>
      <p:sp>
        <p:nvSpPr>
          <p:cNvPr id="7"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397658747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79377" y="223958"/>
            <a:ext cx="1944216" cy="553998"/>
          </a:xfrm>
          <a:prstGeom prst="rect">
            <a:avLst/>
          </a:prstGeom>
        </p:spPr>
        <p:txBody>
          <a:bodyPr wrap="square">
            <a:spAutoFit/>
          </a:bodyPr>
          <a:lstStyle/>
          <a:p>
            <a:pPr marL="299720" algn="just">
              <a:lnSpc>
                <a:spcPct val="150000"/>
              </a:lnSpc>
            </a:pPr>
            <a:r>
              <a:rPr lang="en-US" altLang="zh-CN" sz="2000" b="1" kern="100" dirty="0" smtClean="0">
                <a:solidFill>
                  <a:prstClr val="black"/>
                </a:solidFill>
                <a:latin typeface="微软雅黑" panose="020B0503020204020204" pitchFamily="34" charset="-122"/>
                <a:ea typeface="微软雅黑" panose="020B0503020204020204" pitchFamily="34" charset="-122"/>
              </a:rPr>
              <a:t>1.6</a:t>
            </a:r>
            <a:r>
              <a:rPr lang="zh-CN" altLang="zh-CN" sz="2000" b="1" kern="100" dirty="0" smtClean="0">
                <a:solidFill>
                  <a:srgbClr val="FF3399"/>
                </a:solidFill>
                <a:latin typeface="微软雅黑" panose="020B0503020204020204" pitchFamily="34" charset="-122"/>
                <a:ea typeface="微软雅黑" panose="020B0503020204020204" pitchFamily="34" charset="-122"/>
              </a:rPr>
              <a:t>服务</a:t>
            </a:r>
            <a:r>
              <a:rPr lang="zh-CN" altLang="zh-CN" sz="2000" b="1" kern="100" dirty="0" smtClean="0">
                <a:solidFill>
                  <a:prstClr val="black"/>
                </a:solidFill>
                <a:latin typeface="微软雅黑" panose="020B0503020204020204" pitchFamily="34" charset="-122"/>
                <a:ea typeface="微软雅黑" panose="020B0503020204020204" pitchFamily="34" charset="-122"/>
              </a:rPr>
              <a:t>理念</a:t>
            </a:r>
            <a:endParaRPr lang="zh-CN" altLang="zh-CN" sz="2000" b="1" kern="100" dirty="0">
              <a:solidFill>
                <a:prstClr val="black"/>
              </a:solidFill>
              <a:latin typeface="微软雅黑" panose="020B0503020204020204" pitchFamily="34" charset="-122"/>
              <a:ea typeface="微软雅黑" panose="020B0503020204020204" pitchFamily="34" charset="-122"/>
            </a:endParaRPr>
          </a:p>
        </p:txBody>
      </p:sp>
      <p:pic>
        <p:nvPicPr>
          <p:cNvPr id="3"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841"/>
          <a:stretch/>
        </p:blipFill>
        <p:spPr bwMode="auto">
          <a:xfrm>
            <a:off x="118828" y="2061807"/>
            <a:ext cx="2723875" cy="3312368"/>
          </a:xfrm>
          <a:prstGeom prst="rect">
            <a:avLst/>
          </a:prstGeom>
          <a:noFill/>
          <a:ln w="19050">
            <a:solidFill>
              <a:schemeClr val="tx2">
                <a:lumMod val="60000"/>
                <a:lumOff val="40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Picture 2" descr="D:\我的酷盘\图片素材\医疗图片素材\医学素材【完善版】\1483614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35752" y="2062500"/>
            <a:ext cx="2753166" cy="3322153"/>
          </a:xfrm>
          <a:prstGeom prst="rect">
            <a:avLst/>
          </a:prstGeom>
          <a:noFill/>
          <a:ln w="19050">
            <a:solidFill>
              <a:schemeClr val="tx2">
                <a:lumMod val="60000"/>
                <a:lumOff val="40000"/>
              </a:schemeClr>
            </a:solidFill>
          </a:ln>
          <a:extLst>
            <a:ext uri="{909E8E84-426E-40DD-AFC4-6F175D3DCCD1}">
              <a14:hiddenFill xmlns:a14="http://schemas.microsoft.com/office/drawing/2010/main">
                <a:solidFill>
                  <a:srgbClr val="FFFFFF"/>
                </a:solidFill>
              </a14:hiddenFill>
            </a:ext>
          </a:extLst>
        </p:spPr>
      </p:pic>
      <p:pic>
        <p:nvPicPr>
          <p:cNvPr id="2050" name="Picture 2" descr="http://c.ims.365imgs.cn/c/1/1f/23860.jpg"/>
          <p:cNvPicPr>
            <a:picLocks noChangeAspect="1" noChangeArrowheads="1"/>
          </p:cNvPicPr>
          <p:nvPr/>
        </p:nvPicPr>
        <p:blipFill rotWithShape="1">
          <a:blip r:embed="rId5">
            <a:extLst>
              <a:ext uri="{28A0092B-C50C-407E-A947-70E740481C1C}">
                <a14:useLocalDpi xmlns:a14="http://schemas.microsoft.com/office/drawing/2010/main" val="0"/>
              </a:ext>
            </a:extLst>
          </a:blip>
          <a:srcRect l="8687" t="-976" r="15111" b="11763"/>
          <a:stretch/>
        </p:blipFill>
        <p:spPr bwMode="auto">
          <a:xfrm>
            <a:off x="9246417" y="2063504"/>
            <a:ext cx="2826247" cy="3336318"/>
          </a:xfrm>
          <a:prstGeom prst="rect">
            <a:avLst/>
          </a:prstGeom>
          <a:noFill/>
          <a:ln w="19050">
            <a:solidFill>
              <a:schemeClr val="tx2">
                <a:lumMod val="60000"/>
                <a:lumOff val="40000"/>
              </a:schemeClr>
            </a:solidFill>
          </a:ln>
          <a:extLst>
            <a:ext uri="{909E8E84-426E-40DD-AFC4-6F175D3DCCD1}">
              <a14:hiddenFill xmlns:a14="http://schemas.microsoft.com/office/drawing/2010/main">
                <a:solidFill>
                  <a:srgbClr val="FFFFFF"/>
                </a:solidFill>
              </a14:hiddenFill>
            </a:ext>
          </a:extLst>
        </p:spPr>
      </p:pic>
      <p:sp>
        <p:nvSpPr>
          <p:cNvPr id="6" name="矩形 5"/>
          <p:cNvSpPr/>
          <p:nvPr/>
        </p:nvSpPr>
        <p:spPr>
          <a:xfrm>
            <a:off x="4360425" y="1128969"/>
            <a:ext cx="3180358" cy="580865"/>
          </a:xfrm>
          <a:prstGeom prst="rect">
            <a:avLst/>
          </a:prstGeom>
        </p:spPr>
        <p:txBody>
          <a:bodyPr wrap="none">
            <a:spAutoFit/>
          </a:bodyPr>
          <a:lstStyle/>
          <a:p>
            <a:pPr marL="299720" algn="just">
              <a:lnSpc>
                <a:spcPct val="150000"/>
              </a:lnSpc>
            </a:pPr>
            <a:r>
              <a:rPr lang="zh-CN" altLang="zh-CN" sz="2400" b="1" kern="100" dirty="0">
                <a:solidFill>
                  <a:prstClr val="black"/>
                </a:solidFill>
                <a:latin typeface="Times New Roman" panose="02020603050405020304" pitchFamily="18" charset="0"/>
                <a:ea typeface="微软雅黑" panose="020B0503020204020204" pitchFamily="34" charset="-122"/>
              </a:rPr>
              <a:t>博爱</a:t>
            </a:r>
            <a:r>
              <a:rPr lang="zh-CN" altLang="zh-CN" sz="2400" b="1" kern="100" dirty="0" smtClean="0">
                <a:solidFill>
                  <a:prstClr val="black"/>
                </a:solidFill>
                <a:latin typeface="Times New Roman" panose="02020603050405020304" pitchFamily="18" charset="0"/>
                <a:ea typeface="微软雅黑" panose="020B0503020204020204" pitchFamily="34" charset="-122"/>
              </a:rPr>
              <a:t>惠民</a:t>
            </a:r>
            <a:r>
              <a:rPr lang="en-US" altLang="zh-CN" sz="2400" b="1" kern="100" dirty="0" smtClean="0">
                <a:solidFill>
                  <a:prstClr val="black"/>
                </a:solidFill>
                <a:latin typeface="Times New Roman" panose="02020603050405020304" pitchFamily="18" charset="0"/>
                <a:ea typeface="微软雅黑" panose="020B0503020204020204" pitchFamily="34" charset="-122"/>
              </a:rPr>
              <a:t>   </a:t>
            </a:r>
            <a:r>
              <a:rPr lang="zh-CN" altLang="zh-CN" sz="2400" b="1" kern="100" dirty="0" smtClean="0">
                <a:solidFill>
                  <a:prstClr val="black"/>
                </a:solidFill>
                <a:latin typeface="Times New Roman" panose="02020603050405020304" pitchFamily="18" charset="0"/>
                <a:ea typeface="微软雅黑" panose="020B0503020204020204" pitchFamily="34" charset="-122"/>
              </a:rPr>
              <a:t>人文</a:t>
            </a:r>
            <a:r>
              <a:rPr lang="zh-CN" altLang="zh-CN" sz="2400" b="1" kern="100" dirty="0">
                <a:solidFill>
                  <a:prstClr val="black"/>
                </a:solidFill>
                <a:latin typeface="Times New Roman" panose="02020603050405020304" pitchFamily="18" charset="0"/>
                <a:ea typeface="微软雅黑" panose="020B0503020204020204" pitchFamily="34" charset="-122"/>
              </a:rPr>
              <a:t>服务</a:t>
            </a:r>
            <a:endParaRPr lang="zh-CN" altLang="zh-CN" sz="2400" b="1" kern="100" dirty="0">
              <a:solidFill>
                <a:prstClr val="black"/>
              </a:solidFill>
              <a:latin typeface="Times New Roman" panose="02020603050405020304" pitchFamily="18" charset="0"/>
            </a:endParaRPr>
          </a:p>
        </p:txBody>
      </p:sp>
      <p:sp>
        <p:nvSpPr>
          <p:cNvPr id="8" name="矩形 7"/>
          <p:cNvSpPr/>
          <p:nvPr/>
        </p:nvSpPr>
        <p:spPr>
          <a:xfrm>
            <a:off x="904447" y="5798998"/>
            <a:ext cx="1210588" cy="400110"/>
          </a:xfrm>
          <a:prstGeom prst="rect">
            <a:avLst/>
          </a:prstGeom>
        </p:spPr>
        <p:txBody>
          <a:bodyPr wrap="none">
            <a:spAutoFit/>
          </a:bodyPr>
          <a:lstStyle/>
          <a:p>
            <a:r>
              <a:rPr lang="zh-CN" altLang="zh-CN" sz="2000" b="1" kern="100" dirty="0">
                <a:solidFill>
                  <a:prstClr val="black"/>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rPr>
              <a:t>惠民门诊</a:t>
            </a:r>
            <a:endParaRPr lang="zh-CN" altLang="en-US" sz="2000" b="1" dirty="0">
              <a:solidFill>
                <a:prstClr val="black"/>
              </a:solidFill>
              <a:effectLst>
                <a:outerShdw blurRad="38100" dist="38100" dir="2700000" algn="tl">
                  <a:srgbClr val="000000">
                    <a:alpha val="43137"/>
                  </a:srgbClr>
                </a:outerShdw>
              </a:effectLst>
            </a:endParaRPr>
          </a:p>
        </p:txBody>
      </p:sp>
      <p:sp>
        <p:nvSpPr>
          <p:cNvPr id="9" name="矩形 8"/>
          <p:cNvSpPr/>
          <p:nvPr/>
        </p:nvSpPr>
        <p:spPr>
          <a:xfrm>
            <a:off x="3968437" y="5798998"/>
            <a:ext cx="1210588" cy="400110"/>
          </a:xfrm>
          <a:prstGeom prst="rect">
            <a:avLst/>
          </a:prstGeom>
        </p:spPr>
        <p:txBody>
          <a:bodyPr wrap="none">
            <a:spAutoFit/>
          </a:bodyPr>
          <a:lstStyle/>
          <a:p>
            <a:r>
              <a:rPr lang="zh-CN" altLang="zh-CN" sz="2000" b="1" kern="100" dirty="0">
                <a:solidFill>
                  <a:prstClr val="black"/>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rPr>
              <a:t>惠民项目</a:t>
            </a:r>
            <a:endParaRPr lang="zh-CN" altLang="en-US" sz="2000" b="1" dirty="0">
              <a:solidFill>
                <a:prstClr val="black"/>
              </a:solidFill>
              <a:effectLst>
                <a:outerShdw blurRad="38100" dist="38100" dir="2700000" algn="tl">
                  <a:srgbClr val="000000">
                    <a:alpha val="43137"/>
                  </a:srgbClr>
                </a:outerShdw>
              </a:effectLst>
            </a:endParaRPr>
          </a:p>
        </p:txBody>
      </p:sp>
      <p:sp>
        <p:nvSpPr>
          <p:cNvPr id="10" name="矩形 9"/>
          <p:cNvSpPr/>
          <p:nvPr/>
        </p:nvSpPr>
        <p:spPr>
          <a:xfrm>
            <a:off x="6959090" y="5798998"/>
            <a:ext cx="1210588" cy="400110"/>
          </a:xfrm>
          <a:prstGeom prst="rect">
            <a:avLst/>
          </a:prstGeom>
        </p:spPr>
        <p:txBody>
          <a:bodyPr wrap="none">
            <a:spAutoFit/>
          </a:bodyPr>
          <a:lstStyle/>
          <a:p>
            <a:r>
              <a:rPr lang="zh-CN" altLang="zh-CN" sz="2000" b="1" kern="100" dirty="0">
                <a:solidFill>
                  <a:prstClr val="black"/>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rPr>
              <a:t>惠顾人群</a:t>
            </a:r>
            <a:endParaRPr lang="zh-CN" altLang="en-US" sz="2000" b="1" dirty="0">
              <a:solidFill>
                <a:prstClr val="black"/>
              </a:solidFill>
              <a:effectLst>
                <a:outerShdw blurRad="38100" dist="38100" dir="2700000" algn="tl">
                  <a:srgbClr val="000000">
                    <a:alpha val="43137"/>
                  </a:srgbClr>
                </a:outerShdw>
              </a:effectLst>
            </a:endParaRPr>
          </a:p>
        </p:txBody>
      </p:sp>
      <p:sp>
        <p:nvSpPr>
          <p:cNvPr id="11" name="矩形 10"/>
          <p:cNvSpPr/>
          <p:nvPr/>
        </p:nvSpPr>
        <p:spPr>
          <a:xfrm>
            <a:off x="9571167" y="5798998"/>
            <a:ext cx="1467068" cy="400110"/>
          </a:xfrm>
          <a:prstGeom prst="rect">
            <a:avLst/>
          </a:prstGeom>
        </p:spPr>
        <p:txBody>
          <a:bodyPr wrap="none">
            <a:spAutoFit/>
          </a:bodyPr>
          <a:lstStyle/>
          <a:p>
            <a:r>
              <a:rPr lang="zh-CN" altLang="zh-CN" sz="2000" b="1" kern="100" dirty="0">
                <a:solidFill>
                  <a:prstClr val="black"/>
                </a:solidFill>
                <a:effectLst>
                  <a:outerShdw blurRad="38100" dist="38100" dir="2700000" algn="tl">
                    <a:srgbClr val="000000">
                      <a:alpha val="43137"/>
                    </a:srgbClr>
                  </a:outerShdw>
                </a:effectLst>
                <a:latin typeface="Times New Roman" panose="02020603050405020304" pitchFamily="18" charset="0"/>
                <a:ea typeface="微软雅黑" panose="020B0503020204020204" pitchFamily="34" charset="-122"/>
              </a:rPr>
              <a:t>人性化服务</a:t>
            </a:r>
            <a:endParaRPr lang="zh-CN" altLang="en-US" sz="2000" b="1" dirty="0">
              <a:solidFill>
                <a:prstClr val="black"/>
              </a:solidFill>
              <a:effectLst>
                <a:outerShdw blurRad="38100" dist="38100" dir="2700000" algn="tl">
                  <a:srgbClr val="000000">
                    <a:alpha val="43137"/>
                  </a:srgbClr>
                </a:outerShdw>
              </a:effectLst>
            </a:endParaRPr>
          </a:p>
        </p:txBody>
      </p:sp>
      <p:pic>
        <p:nvPicPr>
          <p:cNvPr id="17" name="Picture 4" descr="C:\Users\HASEE\Desktop\20081120085002_1.jpg"/>
          <p:cNvPicPr>
            <a:picLocks noChangeAspect="1" noChangeArrowheads="1"/>
          </p:cNvPicPr>
          <p:nvPr/>
        </p:nvPicPr>
        <p:blipFill rotWithShape="1">
          <a:blip r:embed="rId6">
            <a:extLst>
              <a:ext uri="{28A0092B-C50C-407E-A947-70E740481C1C}">
                <a14:useLocalDpi xmlns:a14="http://schemas.microsoft.com/office/drawing/2010/main" val="0"/>
              </a:ext>
            </a:extLst>
          </a:blip>
          <a:srcRect l="34535"/>
          <a:stretch/>
        </p:blipFill>
        <p:spPr bwMode="auto">
          <a:xfrm>
            <a:off x="3103972" y="2060848"/>
            <a:ext cx="2879459" cy="3298855"/>
          </a:xfrm>
          <a:prstGeom prst="rect">
            <a:avLst/>
          </a:prstGeom>
          <a:noFill/>
          <a:ln w="19050">
            <a:solidFill>
              <a:schemeClr val="tx2">
                <a:lumMod val="60000"/>
                <a:lumOff val="40000"/>
              </a:schemeClr>
            </a:solidFill>
          </a:ln>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538447" y="695370"/>
            <a:ext cx="2304256" cy="165172"/>
            <a:chOff x="5269709" y="689947"/>
            <a:chExt cx="2304256" cy="165172"/>
          </a:xfrm>
        </p:grpSpPr>
        <p:cxnSp>
          <p:nvCxnSpPr>
            <p:cNvPr id="13" name="直线连接符 19"/>
            <p:cNvCxnSpPr/>
            <p:nvPr/>
          </p:nvCxnSpPr>
          <p:spPr>
            <a:xfrm flipH="1">
              <a:off x="5352296" y="772533"/>
              <a:ext cx="2149661"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14" name="椭圆 13"/>
            <p:cNvSpPr/>
            <p:nvPr/>
          </p:nvSpPr>
          <p:spPr>
            <a:xfrm>
              <a:off x="5269709" y="689947"/>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15" name="椭圆 14"/>
            <p:cNvSpPr/>
            <p:nvPr/>
          </p:nvSpPr>
          <p:spPr>
            <a:xfrm>
              <a:off x="7408793" y="689947"/>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prstClr val="white"/>
                </a:solidFill>
              </a:endParaRPr>
            </a:p>
          </p:txBody>
        </p:sp>
      </p:grpSp>
      <p:sp>
        <p:nvSpPr>
          <p:cNvPr id="16"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399702563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4"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 presetClass="entr" presetSubtype="4" fill="hold" nodeType="afterEffect">
                                  <p:stCondLst>
                                    <p:cond delay="0"/>
                                  </p:stCondLst>
                                  <p:childTnLst>
                                    <p:set>
                                      <p:cBhvr>
                                        <p:cTn id="32" dur="1" fill="hold">
                                          <p:stCondLst>
                                            <p:cond delay="0"/>
                                          </p:stCondLst>
                                        </p:cTn>
                                        <p:tgtEl>
                                          <p:spTgt spid="2050"/>
                                        </p:tgtEl>
                                        <p:attrNameLst>
                                          <p:attrName>style.visibility</p:attrName>
                                        </p:attrNameLst>
                                      </p:cBhvr>
                                      <p:to>
                                        <p:strVal val="visible"/>
                                      </p:to>
                                    </p:set>
                                    <p:anim calcmode="lin" valueType="num">
                                      <p:cBhvr additive="base">
                                        <p:cTn id="33" dur="500" fill="hold"/>
                                        <p:tgtEl>
                                          <p:spTgt spid="2050"/>
                                        </p:tgtEl>
                                        <p:attrNameLst>
                                          <p:attrName>ppt_x</p:attrName>
                                        </p:attrNameLst>
                                      </p:cBhvr>
                                      <p:tavLst>
                                        <p:tav tm="0">
                                          <p:val>
                                            <p:strVal val="#ppt_x"/>
                                          </p:val>
                                        </p:tav>
                                        <p:tav tm="100000">
                                          <p:val>
                                            <p:strVal val="#ppt_x"/>
                                          </p:val>
                                        </p:tav>
                                      </p:tavLst>
                                    </p:anim>
                                    <p:anim calcmode="lin" valueType="num">
                                      <p:cBhvr additive="base">
                                        <p:cTn id="34" dur="500" fill="hold"/>
                                        <p:tgtEl>
                                          <p:spTgt spid="205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http://img01.tooopen.com/Downs/images/2011/5/24/sy_20110524102830077827.jpg"/>
          <p:cNvPicPr>
            <a:picLocks noChangeAspect="1" noChangeArrowheads="1"/>
          </p:cNvPicPr>
          <p:nvPr/>
        </p:nvPicPr>
        <p:blipFill rotWithShape="1">
          <a:blip r:embed="rId3"/>
          <a:srcRect t="11371" b="8804"/>
          <a:stretch/>
        </p:blipFill>
        <p:spPr bwMode="auto">
          <a:xfrm>
            <a:off x="-23577" y="-27384"/>
            <a:ext cx="12213839" cy="6912768"/>
          </a:xfrm>
          <a:prstGeom prst="rect">
            <a:avLst/>
          </a:prstGeom>
          <a:noFill/>
          <a:ln w="9525">
            <a:noFill/>
            <a:miter lim="800000"/>
            <a:headEnd/>
            <a:tailEnd/>
          </a:ln>
        </p:spPr>
      </p:pic>
      <p:sp>
        <p:nvSpPr>
          <p:cNvPr id="3" name="矩形 2"/>
          <p:cNvSpPr/>
          <p:nvPr/>
        </p:nvSpPr>
        <p:spPr>
          <a:xfrm>
            <a:off x="0" y="-22225"/>
            <a:ext cx="12192000" cy="51223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0" y="6166908"/>
            <a:ext cx="12192000" cy="73236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 name="椭圆 4"/>
          <p:cNvSpPr/>
          <p:nvPr/>
        </p:nvSpPr>
        <p:spPr>
          <a:xfrm>
            <a:off x="970365" y="1044115"/>
            <a:ext cx="4332816" cy="4332817"/>
          </a:xfrm>
          <a:prstGeom prst="ellipse">
            <a:avLst/>
          </a:prstGeom>
          <a:solidFill>
            <a:schemeClr val="bg1">
              <a:lumMod val="6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 name="椭圆 5"/>
          <p:cNvSpPr/>
          <p:nvPr/>
        </p:nvSpPr>
        <p:spPr>
          <a:xfrm>
            <a:off x="6951046" y="1044115"/>
            <a:ext cx="4332817" cy="4332817"/>
          </a:xfrm>
          <a:prstGeom prst="ellipse">
            <a:avLst/>
          </a:prstGeom>
          <a:solidFill>
            <a:schemeClr val="bg1">
              <a:lumMod val="6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 name="椭圆 6"/>
          <p:cNvSpPr/>
          <p:nvPr/>
        </p:nvSpPr>
        <p:spPr>
          <a:xfrm>
            <a:off x="1368298" y="1442048"/>
            <a:ext cx="3536949" cy="3536951"/>
          </a:xfrm>
          <a:prstGeom prst="ellipse">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8" name="椭圆 7"/>
          <p:cNvSpPr/>
          <p:nvPr/>
        </p:nvSpPr>
        <p:spPr>
          <a:xfrm>
            <a:off x="7348979" y="1442048"/>
            <a:ext cx="3536951" cy="3536951"/>
          </a:xfrm>
          <a:prstGeom prst="ellipse">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3" name="矩形 22"/>
          <p:cNvSpPr>
            <a:spLocks noChangeArrowheads="1"/>
          </p:cNvSpPr>
          <p:nvPr/>
        </p:nvSpPr>
        <p:spPr bwMode="auto">
          <a:xfrm>
            <a:off x="2026288" y="3094680"/>
            <a:ext cx="2273123" cy="369332"/>
          </a:xfrm>
          <a:prstGeom prst="rect">
            <a:avLst/>
          </a:prstGeom>
          <a:noFill/>
          <a:ln w="9525">
            <a:noFill/>
            <a:miter lim="800000"/>
            <a:headEnd/>
            <a:tailEnd/>
          </a:ln>
        </p:spPr>
        <p:txBody>
          <a:bodyPr wrap="none">
            <a:spAutoFit/>
          </a:bodyPr>
          <a:lstStyle/>
          <a:p>
            <a:pPr algn="ctr"/>
            <a:r>
              <a:rPr lang="en-US" altLang="zh-CN" b="1" dirty="0">
                <a:solidFill>
                  <a:prstClr val="white"/>
                </a:solidFill>
              </a:rPr>
              <a:t>Management concept</a:t>
            </a:r>
            <a:endParaRPr lang="zh-CN" altLang="en-US" b="1" dirty="0">
              <a:solidFill>
                <a:prstClr val="white"/>
              </a:solidFill>
            </a:endParaRPr>
          </a:p>
        </p:txBody>
      </p:sp>
      <p:sp>
        <p:nvSpPr>
          <p:cNvPr id="18" name="矩形 17"/>
          <p:cNvSpPr/>
          <p:nvPr/>
        </p:nvSpPr>
        <p:spPr>
          <a:xfrm>
            <a:off x="2126028" y="2584745"/>
            <a:ext cx="1882247" cy="461665"/>
          </a:xfrm>
          <a:prstGeom prst="rect">
            <a:avLst/>
          </a:prstGeom>
        </p:spPr>
        <p:txBody>
          <a:bodyPr wrap="none">
            <a:spAutoFit/>
          </a:bodyPr>
          <a:lstStyle/>
          <a:p>
            <a:r>
              <a:rPr lang="en-US" altLang="zh-CN" sz="2400" b="1" kern="100" dirty="0" smtClean="0">
                <a:solidFill>
                  <a:srgbClr val="FFC000"/>
                </a:solidFill>
                <a:latin typeface="微软雅黑" panose="020B0503020204020204" pitchFamily="34" charset="-122"/>
                <a:ea typeface="微软雅黑" panose="020B0503020204020204" pitchFamily="34" charset="-122"/>
              </a:rPr>
              <a:t>1.7</a:t>
            </a:r>
            <a:r>
              <a:rPr lang="zh-CN" altLang="zh-CN" sz="2400" b="1" kern="100" dirty="0" smtClean="0">
                <a:solidFill>
                  <a:srgbClr val="FFC000"/>
                </a:solidFill>
                <a:latin typeface="微软雅黑" panose="020B0503020204020204" pitchFamily="34" charset="-122"/>
                <a:ea typeface="微软雅黑" panose="020B0503020204020204" pitchFamily="34" charset="-122"/>
              </a:rPr>
              <a:t>管理</a:t>
            </a:r>
            <a:r>
              <a:rPr lang="zh-CN" altLang="zh-CN" sz="2400" b="1" kern="100" dirty="0">
                <a:solidFill>
                  <a:srgbClr val="FFC000"/>
                </a:solidFill>
                <a:latin typeface="微软雅黑" panose="020B0503020204020204" pitchFamily="34" charset="-122"/>
                <a:ea typeface="微软雅黑" panose="020B0503020204020204" pitchFamily="34" charset="-122"/>
              </a:rPr>
              <a:t>理念</a:t>
            </a:r>
            <a:endParaRPr lang="zh-CN" altLang="en-US" sz="2400" dirty="0">
              <a:solidFill>
                <a:srgbClr val="FFC000"/>
              </a:solidFill>
              <a:latin typeface="微软雅黑" panose="020B0503020204020204" pitchFamily="34" charset="-122"/>
              <a:ea typeface="微软雅黑" panose="020B0503020204020204" pitchFamily="34" charset="-122"/>
            </a:endParaRPr>
          </a:p>
        </p:txBody>
      </p:sp>
      <p:sp>
        <p:nvSpPr>
          <p:cNvPr id="19" name="矩形 18"/>
          <p:cNvSpPr/>
          <p:nvPr/>
        </p:nvSpPr>
        <p:spPr>
          <a:xfrm>
            <a:off x="7666406" y="2130978"/>
            <a:ext cx="3816424" cy="2031325"/>
          </a:xfrm>
          <a:prstGeom prst="rect">
            <a:avLst/>
          </a:prstGeom>
        </p:spPr>
        <p:txBody>
          <a:bodyPr wrap="square">
            <a:spAutoFit/>
          </a:bodyPr>
          <a:lstStyle/>
          <a:p>
            <a:pPr marL="285750" indent="-285750" algn="just">
              <a:lnSpc>
                <a:spcPct val="150000"/>
              </a:lnSpc>
              <a:buClr>
                <a:srgbClr val="FF0066"/>
              </a:buClr>
              <a:buFont typeface="Wingdings" panose="05000000000000000000" pitchFamily="2" charset="2"/>
              <a:buChar char="ü"/>
            </a:pPr>
            <a:r>
              <a:rPr lang="zh-CN" altLang="zh-CN" sz="1400" b="1" kern="100" dirty="0" smtClean="0">
                <a:solidFill>
                  <a:prstClr val="white"/>
                </a:solidFill>
                <a:latin typeface="微软雅黑" panose="020B0503020204020204" pitchFamily="34" charset="-122"/>
                <a:ea typeface="微软雅黑" panose="020B0503020204020204" pitchFamily="34" charset="-122"/>
              </a:rPr>
              <a:t>人性化：</a:t>
            </a:r>
            <a:endParaRPr lang="en-US" altLang="zh-CN" sz="1400" b="1" kern="100" dirty="0" smtClean="0">
              <a:solidFill>
                <a:prstClr val="white"/>
              </a:solidFill>
              <a:latin typeface="微软雅黑" panose="020B0503020204020204" pitchFamily="34" charset="-122"/>
              <a:ea typeface="微软雅黑" panose="020B0503020204020204" pitchFamily="34" charset="-122"/>
            </a:endParaRPr>
          </a:p>
          <a:p>
            <a:pPr algn="just">
              <a:lnSpc>
                <a:spcPct val="150000"/>
              </a:lnSpc>
            </a:pPr>
            <a:r>
              <a:rPr lang="en-US" altLang="zh-CN" sz="1400" kern="100" dirty="0" smtClean="0">
                <a:solidFill>
                  <a:prstClr val="white"/>
                </a:solidFill>
                <a:latin typeface="微软雅黑" panose="020B0503020204020204" pitchFamily="34" charset="-122"/>
                <a:ea typeface="微软雅黑" panose="020B0503020204020204" pitchFamily="34" charset="-122"/>
              </a:rPr>
              <a:t>     </a:t>
            </a:r>
            <a:r>
              <a:rPr lang="zh-CN" altLang="zh-CN" sz="1400" kern="100" dirty="0" smtClean="0">
                <a:solidFill>
                  <a:prstClr val="white"/>
                </a:solidFill>
                <a:latin typeface="微软雅黑" panose="020B0503020204020204" pitchFamily="34" charset="-122"/>
                <a:ea typeface="微软雅黑" panose="020B0503020204020204" pitchFamily="34" charset="-122"/>
              </a:rPr>
              <a:t>人性化</a:t>
            </a:r>
            <a:r>
              <a:rPr lang="zh-CN" altLang="zh-CN" sz="1400" kern="100" dirty="0">
                <a:solidFill>
                  <a:prstClr val="white"/>
                </a:solidFill>
                <a:latin typeface="微软雅黑" panose="020B0503020204020204" pitchFamily="34" charset="-122"/>
                <a:ea typeface="微软雅黑" panose="020B0503020204020204" pitchFamily="34" charset="-122"/>
              </a:rPr>
              <a:t>管理、人性化服务；</a:t>
            </a:r>
          </a:p>
          <a:p>
            <a:pPr marL="285750" indent="-285750" algn="just">
              <a:lnSpc>
                <a:spcPct val="150000"/>
              </a:lnSpc>
              <a:buClr>
                <a:srgbClr val="FF0066"/>
              </a:buClr>
              <a:buFont typeface="Wingdings" panose="05000000000000000000" pitchFamily="2" charset="2"/>
              <a:buChar char="ü"/>
            </a:pPr>
            <a:r>
              <a:rPr lang="zh-CN" altLang="zh-CN" sz="1400" b="1" kern="100" dirty="0">
                <a:solidFill>
                  <a:prstClr val="white"/>
                </a:solidFill>
                <a:latin typeface="微软雅黑" panose="020B0503020204020204" pitchFamily="34" charset="-122"/>
                <a:ea typeface="微软雅黑" panose="020B0503020204020204" pitchFamily="34" charset="-122"/>
              </a:rPr>
              <a:t>标准化</a:t>
            </a:r>
            <a:r>
              <a:rPr lang="zh-CN" altLang="zh-CN" sz="1400" b="1" kern="100" dirty="0" smtClean="0">
                <a:solidFill>
                  <a:prstClr val="white"/>
                </a:solidFill>
                <a:latin typeface="微软雅黑" panose="020B0503020204020204" pitchFamily="34" charset="-122"/>
                <a:ea typeface="微软雅黑" panose="020B0503020204020204" pitchFamily="34" charset="-122"/>
              </a:rPr>
              <a:t>：</a:t>
            </a:r>
            <a:endParaRPr lang="en-US" altLang="zh-CN" sz="1400" b="1" kern="100" dirty="0" smtClean="0">
              <a:solidFill>
                <a:prstClr val="white"/>
              </a:solidFill>
              <a:latin typeface="微软雅黑" panose="020B0503020204020204" pitchFamily="34" charset="-122"/>
              <a:ea typeface="微软雅黑" panose="020B0503020204020204" pitchFamily="34" charset="-122"/>
            </a:endParaRPr>
          </a:p>
          <a:p>
            <a:pPr algn="just">
              <a:lnSpc>
                <a:spcPct val="150000"/>
              </a:lnSpc>
            </a:pPr>
            <a:r>
              <a:rPr lang="en-US" altLang="zh-CN" sz="1400" kern="100" dirty="0" smtClean="0">
                <a:solidFill>
                  <a:prstClr val="white"/>
                </a:solidFill>
                <a:latin typeface="微软雅黑" panose="020B0503020204020204" pitchFamily="34" charset="-122"/>
                <a:ea typeface="微软雅黑" panose="020B0503020204020204" pitchFamily="34" charset="-122"/>
              </a:rPr>
              <a:t>      </a:t>
            </a:r>
            <a:r>
              <a:rPr lang="zh-CN" altLang="zh-CN" sz="1400" kern="100" dirty="0" smtClean="0">
                <a:solidFill>
                  <a:prstClr val="white"/>
                </a:solidFill>
                <a:latin typeface="微软雅黑" panose="020B0503020204020204" pitchFamily="34" charset="-122"/>
                <a:ea typeface="微软雅黑" panose="020B0503020204020204" pitchFamily="34" charset="-122"/>
              </a:rPr>
              <a:t>制度</a:t>
            </a:r>
            <a:r>
              <a:rPr lang="zh-CN" altLang="zh-CN" sz="1400" kern="100" dirty="0">
                <a:solidFill>
                  <a:prstClr val="white"/>
                </a:solidFill>
                <a:latin typeface="微软雅黑" panose="020B0503020204020204" pitchFamily="34" charset="-122"/>
                <a:ea typeface="微软雅黑" panose="020B0503020204020204" pitchFamily="34" charset="-122"/>
              </a:rPr>
              <a:t>规范、流程标准；</a:t>
            </a:r>
          </a:p>
          <a:p>
            <a:pPr marL="285750" indent="-285750">
              <a:lnSpc>
                <a:spcPct val="150000"/>
              </a:lnSpc>
              <a:buClr>
                <a:srgbClr val="FF0066"/>
              </a:buClr>
              <a:buFont typeface="Wingdings" panose="05000000000000000000" pitchFamily="2" charset="2"/>
              <a:buChar char="ü"/>
            </a:pPr>
            <a:r>
              <a:rPr lang="zh-CN" altLang="zh-CN" sz="1400" b="1" kern="100"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精细化</a:t>
            </a:r>
            <a:r>
              <a:rPr lang="zh-CN" altLang="zh-CN" sz="1400" b="1" kern="100"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400" b="1" kern="100"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1400" kern="100"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1400" kern="100"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精耕细作</a:t>
            </a:r>
            <a:r>
              <a:rPr lang="zh-CN" altLang="zh-CN" sz="1400" kern="100"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、优质</a:t>
            </a:r>
            <a:r>
              <a:rPr lang="zh-CN" altLang="zh-CN" sz="1400" kern="100"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高效</a:t>
            </a:r>
            <a:r>
              <a:rPr lang="zh-CN" altLang="en-US" sz="1400" kern="100"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400" dirty="0">
              <a:solidFill>
                <a:prstClr val="white"/>
              </a:solidFill>
              <a:latin typeface="微软雅黑" panose="020B0503020204020204" pitchFamily="34" charset="-122"/>
              <a:ea typeface="微软雅黑" panose="020B0503020204020204" pitchFamily="34" charset="-122"/>
            </a:endParaRPr>
          </a:p>
        </p:txBody>
      </p:sp>
      <p:sp>
        <p:nvSpPr>
          <p:cNvPr id="20"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413291459"/>
      </p:ext>
    </p:extLst>
  </p:cSld>
  <p:clrMapOvr>
    <a:masterClrMapping/>
  </p:clrMapOvr>
  <p:transition spd="slow">
    <p:comb/>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l="31166"/>
          <a:stretch/>
        </p:blipFill>
        <p:spPr>
          <a:xfrm>
            <a:off x="-24680" y="-1146"/>
            <a:ext cx="7296236" cy="6858000"/>
          </a:xfrm>
          <a:prstGeom prst="rect">
            <a:avLst/>
          </a:prstGeom>
        </p:spPr>
      </p:pic>
      <p:sp>
        <p:nvSpPr>
          <p:cNvPr id="3" name="Text Box 3"/>
          <p:cNvSpPr txBox="1">
            <a:spLocks noChangeArrowheads="1"/>
          </p:cNvSpPr>
          <p:nvPr/>
        </p:nvSpPr>
        <p:spPr bwMode="auto">
          <a:xfrm>
            <a:off x="4866465" y="5268854"/>
            <a:ext cx="6815667"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rgbClr val="000000"/>
                </a:solidFill>
                <a:latin typeface="AvantGarde Md BT" pitchFamily="34" charset="0"/>
                <a:ea typeface="幼圆" pitchFamily="49" charset="-122"/>
              </a:defRPr>
            </a:lvl1pPr>
            <a:lvl2pPr marL="742950" indent="-285750" eaLnBrk="0" hangingPunct="0">
              <a:defRPr kumimoji="1" sz="3600">
                <a:solidFill>
                  <a:srgbClr val="000000"/>
                </a:solidFill>
                <a:latin typeface="AvantGarde Md BT" pitchFamily="34" charset="0"/>
                <a:ea typeface="幼圆" pitchFamily="49" charset="-122"/>
              </a:defRPr>
            </a:lvl2pPr>
            <a:lvl3pPr marL="1143000" indent="-228600" eaLnBrk="0" hangingPunct="0">
              <a:defRPr kumimoji="1" sz="3600">
                <a:solidFill>
                  <a:srgbClr val="000000"/>
                </a:solidFill>
                <a:latin typeface="AvantGarde Md BT" pitchFamily="34" charset="0"/>
                <a:ea typeface="幼圆" pitchFamily="49" charset="-122"/>
              </a:defRPr>
            </a:lvl3pPr>
            <a:lvl4pPr marL="1600200" indent="-228600" eaLnBrk="0" hangingPunct="0">
              <a:defRPr kumimoji="1" sz="3600">
                <a:solidFill>
                  <a:srgbClr val="000000"/>
                </a:solidFill>
                <a:latin typeface="AvantGarde Md BT" pitchFamily="34" charset="0"/>
                <a:ea typeface="幼圆" pitchFamily="49" charset="-122"/>
              </a:defRPr>
            </a:lvl4pPr>
            <a:lvl5pPr marL="2057400" indent="-228600" eaLnBrk="0" hangingPunct="0">
              <a:defRPr kumimoji="1" sz="3600">
                <a:solidFill>
                  <a:srgbClr val="000000"/>
                </a:solidFill>
                <a:latin typeface="AvantGarde Md BT" pitchFamily="34" charset="0"/>
                <a:ea typeface="幼圆" pitchFamily="49" charset="-122"/>
              </a:defRPr>
            </a:lvl5pPr>
            <a:lvl6pPr marL="25146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6pPr>
            <a:lvl7pPr marL="29718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7pPr>
            <a:lvl8pPr marL="34290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8pPr>
            <a:lvl9pPr marL="38862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9pPr>
          </a:lstStyle>
          <a:p>
            <a:pPr algn="dist" eaLnBrk="1" hangingPunct="1"/>
            <a:r>
              <a:rPr lang="zh-CN" altLang="en-US" sz="4267" b="1" dirty="0">
                <a:solidFill>
                  <a:prstClr val="white"/>
                </a:solidFill>
                <a:latin typeface="Arial Black" pitchFamily="34" charset="0"/>
                <a:ea typeface="黑体" pitchFamily="49" charset="-122"/>
                <a:cs typeface="微软雅黑" pitchFamily="34" charset="-122"/>
              </a:rPr>
              <a:t>工作职责和性质</a:t>
            </a:r>
          </a:p>
        </p:txBody>
      </p:sp>
      <p:sp>
        <p:nvSpPr>
          <p:cNvPr id="4" name="矩形 16"/>
          <p:cNvSpPr/>
          <p:nvPr/>
        </p:nvSpPr>
        <p:spPr>
          <a:xfrm>
            <a:off x="2169584" y="5920"/>
            <a:ext cx="9878483" cy="6879464"/>
          </a:xfrm>
          <a:custGeom>
            <a:avLst/>
            <a:gdLst>
              <a:gd name="connsiteX0" fmla="*/ 0 w 5084688"/>
              <a:gd name="connsiteY0" fmla="*/ 0 h 5143500"/>
              <a:gd name="connsiteX1" fmla="*/ 5084688 w 5084688"/>
              <a:gd name="connsiteY1" fmla="*/ 0 h 5143500"/>
              <a:gd name="connsiteX2" fmla="*/ 5084688 w 5084688"/>
              <a:gd name="connsiteY2" fmla="*/ 5143500 h 5143500"/>
              <a:gd name="connsiteX3" fmla="*/ 0 w 5084688"/>
              <a:gd name="connsiteY3" fmla="*/ 5143500 h 5143500"/>
              <a:gd name="connsiteX4" fmla="*/ 0 w 5084688"/>
              <a:gd name="connsiteY4" fmla="*/ 0 h 5143500"/>
              <a:gd name="connsiteX0" fmla="*/ 2324100 w 7408788"/>
              <a:gd name="connsiteY0" fmla="*/ 0 h 5143500"/>
              <a:gd name="connsiteX1" fmla="*/ 7408788 w 7408788"/>
              <a:gd name="connsiteY1" fmla="*/ 0 h 5143500"/>
              <a:gd name="connsiteX2" fmla="*/ 7408788 w 7408788"/>
              <a:gd name="connsiteY2" fmla="*/ 5143500 h 5143500"/>
              <a:gd name="connsiteX3" fmla="*/ 0 w 7408788"/>
              <a:gd name="connsiteY3" fmla="*/ 5143500 h 5143500"/>
              <a:gd name="connsiteX4" fmla="*/ 2324100 w 7408788"/>
              <a:gd name="connsiteY4" fmla="*/ 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08788" h="5143500">
                <a:moveTo>
                  <a:pt x="2324100" y="0"/>
                </a:moveTo>
                <a:lnTo>
                  <a:pt x="7408788" y="0"/>
                </a:lnTo>
                <a:lnTo>
                  <a:pt x="7408788" y="5143500"/>
                </a:lnTo>
                <a:lnTo>
                  <a:pt x="0" y="5143500"/>
                </a:lnTo>
                <a:lnTo>
                  <a:pt x="2324100" y="0"/>
                </a:lnTo>
                <a:close/>
              </a:path>
            </a:pathLst>
          </a:custGeom>
          <a:pattFill prst="ltUpDiag">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5" name="矩形 4"/>
          <p:cNvSpPr/>
          <p:nvPr/>
        </p:nvSpPr>
        <p:spPr>
          <a:xfrm>
            <a:off x="4559829" y="2144468"/>
            <a:ext cx="7137595" cy="1733680"/>
          </a:xfrm>
          <a:prstGeom prst="rect">
            <a:avLst/>
          </a:prstGeom>
        </p:spPr>
        <p:txBody>
          <a:bodyPr wrap="none">
            <a:spAutoFit/>
          </a:bodyPr>
          <a:lstStyle/>
          <a:p>
            <a:pPr>
              <a:defRPr/>
            </a:pPr>
            <a:r>
              <a:rPr lang="en-US" altLang="zh-CN" sz="10666" b="1" dirty="0" smtClean="0">
                <a:solidFill>
                  <a:prstClr val="white">
                    <a:lumMod val="65000"/>
                    <a:alpha val="13000"/>
                  </a:prstClr>
                </a:solidFill>
                <a:latin typeface="微软雅黑" pitchFamily="34" charset="-122"/>
                <a:ea typeface="微软雅黑" pitchFamily="34" charset="-122"/>
              </a:rPr>
              <a:t>HOSPITAL</a:t>
            </a:r>
            <a:endParaRPr lang="zh-CN" altLang="en-US" sz="10666" dirty="0">
              <a:solidFill>
                <a:prstClr val="white">
                  <a:lumMod val="65000"/>
                  <a:alpha val="13000"/>
                </a:prstClr>
              </a:solidFill>
            </a:endParaRPr>
          </a:p>
        </p:txBody>
      </p:sp>
      <p:sp>
        <p:nvSpPr>
          <p:cNvPr id="6" name="矩形 5"/>
          <p:cNvSpPr/>
          <p:nvPr/>
        </p:nvSpPr>
        <p:spPr>
          <a:xfrm>
            <a:off x="5039784" y="3799418"/>
            <a:ext cx="6239933" cy="7810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7" name="矩形 14"/>
          <p:cNvSpPr/>
          <p:nvPr/>
        </p:nvSpPr>
        <p:spPr>
          <a:xfrm>
            <a:off x="1871531" y="-27384"/>
            <a:ext cx="3397349" cy="6891135"/>
          </a:xfrm>
          <a:custGeom>
            <a:avLst/>
            <a:gdLst>
              <a:gd name="connsiteX0" fmla="*/ 0 w 198512"/>
              <a:gd name="connsiteY0" fmla="*/ 0 h 1059582"/>
              <a:gd name="connsiteX1" fmla="*/ 198512 w 198512"/>
              <a:gd name="connsiteY1" fmla="*/ 0 h 1059582"/>
              <a:gd name="connsiteX2" fmla="*/ 198512 w 198512"/>
              <a:gd name="connsiteY2" fmla="*/ 1059582 h 1059582"/>
              <a:gd name="connsiteX3" fmla="*/ 0 w 198512"/>
              <a:gd name="connsiteY3" fmla="*/ 1059582 h 1059582"/>
              <a:gd name="connsiteX4" fmla="*/ 0 w 198512"/>
              <a:gd name="connsiteY4" fmla="*/ 0 h 1059582"/>
              <a:gd name="connsiteX0" fmla="*/ 3581400 w 3779912"/>
              <a:gd name="connsiteY0" fmla="*/ 0 h 5148982"/>
              <a:gd name="connsiteX1" fmla="*/ 3779912 w 3779912"/>
              <a:gd name="connsiteY1" fmla="*/ 0 h 5148982"/>
              <a:gd name="connsiteX2" fmla="*/ 3779912 w 3779912"/>
              <a:gd name="connsiteY2" fmla="*/ 1059582 h 5148982"/>
              <a:gd name="connsiteX3" fmla="*/ 0 w 3779912"/>
              <a:gd name="connsiteY3" fmla="*/ 5148982 h 5148982"/>
              <a:gd name="connsiteX4" fmla="*/ 3581400 w 3779912"/>
              <a:gd name="connsiteY4" fmla="*/ 0 h 5148982"/>
              <a:gd name="connsiteX0" fmla="*/ 3581400 w 3779912"/>
              <a:gd name="connsiteY0" fmla="*/ 0 h 5148982"/>
              <a:gd name="connsiteX1" fmla="*/ 3779912 w 3779912"/>
              <a:gd name="connsiteY1" fmla="*/ 0 h 5148982"/>
              <a:gd name="connsiteX2" fmla="*/ 846212 w 3779912"/>
              <a:gd name="connsiteY2" fmla="*/ 5148982 h 5148982"/>
              <a:gd name="connsiteX3" fmla="*/ 0 w 3779912"/>
              <a:gd name="connsiteY3" fmla="*/ 5148982 h 5148982"/>
              <a:gd name="connsiteX4" fmla="*/ 3581400 w 3779912"/>
              <a:gd name="connsiteY4" fmla="*/ 0 h 5148982"/>
              <a:gd name="connsiteX0" fmla="*/ 3581400 w 5113412"/>
              <a:gd name="connsiteY0" fmla="*/ 12700 h 5161682"/>
              <a:gd name="connsiteX1" fmla="*/ 5113412 w 5113412"/>
              <a:gd name="connsiteY1" fmla="*/ 0 h 5161682"/>
              <a:gd name="connsiteX2" fmla="*/ 846212 w 5113412"/>
              <a:gd name="connsiteY2" fmla="*/ 5161682 h 5161682"/>
              <a:gd name="connsiteX3" fmla="*/ 0 w 5113412"/>
              <a:gd name="connsiteY3" fmla="*/ 5161682 h 5161682"/>
              <a:gd name="connsiteX4" fmla="*/ 3581400 w 5113412"/>
              <a:gd name="connsiteY4" fmla="*/ 12700 h 5161682"/>
              <a:gd name="connsiteX0" fmla="*/ 4152900 w 5113412"/>
              <a:gd name="connsiteY0" fmla="*/ 0 h 5174382"/>
              <a:gd name="connsiteX1" fmla="*/ 5113412 w 5113412"/>
              <a:gd name="connsiteY1" fmla="*/ 12700 h 5174382"/>
              <a:gd name="connsiteX2" fmla="*/ 846212 w 5113412"/>
              <a:gd name="connsiteY2" fmla="*/ 5174382 h 5174382"/>
              <a:gd name="connsiteX3" fmla="*/ 0 w 5113412"/>
              <a:gd name="connsiteY3" fmla="*/ 5174382 h 5174382"/>
              <a:gd name="connsiteX4" fmla="*/ 4152900 w 5113412"/>
              <a:gd name="connsiteY4" fmla="*/ 0 h 5174382"/>
              <a:gd name="connsiteX0" fmla="*/ 3594100 w 5113412"/>
              <a:gd name="connsiteY0" fmla="*/ 1752600 h 5161682"/>
              <a:gd name="connsiteX1" fmla="*/ 5113412 w 5113412"/>
              <a:gd name="connsiteY1" fmla="*/ 0 h 5161682"/>
              <a:gd name="connsiteX2" fmla="*/ 846212 w 5113412"/>
              <a:gd name="connsiteY2" fmla="*/ 5161682 h 5161682"/>
              <a:gd name="connsiteX3" fmla="*/ 0 w 5113412"/>
              <a:gd name="connsiteY3" fmla="*/ 5161682 h 5161682"/>
              <a:gd name="connsiteX4" fmla="*/ 3594100 w 5113412"/>
              <a:gd name="connsiteY4" fmla="*/ 1752600 h 5161682"/>
              <a:gd name="connsiteX0" fmla="*/ 0 w 5113412"/>
              <a:gd name="connsiteY0" fmla="*/ 5161682 h 5161682"/>
              <a:gd name="connsiteX1" fmla="*/ 5113412 w 5113412"/>
              <a:gd name="connsiteY1" fmla="*/ 0 h 5161682"/>
              <a:gd name="connsiteX2" fmla="*/ 846212 w 5113412"/>
              <a:gd name="connsiteY2" fmla="*/ 5161682 h 5161682"/>
              <a:gd name="connsiteX3" fmla="*/ 0 w 5113412"/>
              <a:gd name="connsiteY3" fmla="*/ 5161682 h 5161682"/>
              <a:gd name="connsiteX0" fmla="*/ 0 w 3767212"/>
              <a:gd name="connsiteY0" fmla="*/ 5123582 h 5123582"/>
              <a:gd name="connsiteX1" fmla="*/ 3767212 w 3767212"/>
              <a:gd name="connsiteY1" fmla="*/ 0 h 5123582"/>
              <a:gd name="connsiteX2" fmla="*/ 846212 w 3767212"/>
              <a:gd name="connsiteY2" fmla="*/ 5123582 h 5123582"/>
              <a:gd name="connsiteX3" fmla="*/ 0 w 3767212"/>
              <a:gd name="connsiteY3" fmla="*/ 5123582 h 5123582"/>
              <a:gd name="connsiteX0" fmla="*/ 0 w 3767212"/>
              <a:gd name="connsiteY0" fmla="*/ 5123582 h 5123582"/>
              <a:gd name="connsiteX1" fmla="*/ 3767212 w 3767212"/>
              <a:gd name="connsiteY1" fmla="*/ 0 h 5123582"/>
              <a:gd name="connsiteX2" fmla="*/ 1836812 w 3767212"/>
              <a:gd name="connsiteY2" fmla="*/ 5123582 h 5123582"/>
              <a:gd name="connsiteX3" fmla="*/ 0 w 3767212"/>
              <a:gd name="connsiteY3" fmla="*/ 5123582 h 5123582"/>
              <a:gd name="connsiteX0" fmla="*/ 0 w 2255912"/>
              <a:gd name="connsiteY0" fmla="*/ 5110882 h 5123582"/>
              <a:gd name="connsiteX1" fmla="*/ 2255912 w 2255912"/>
              <a:gd name="connsiteY1" fmla="*/ 0 h 5123582"/>
              <a:gd name="connsiteX2" fmla="*/ 325512 w 2255912"/>
              <a:gd name="connsiteY2" fmla="*/ 5123582 h 5123582"/>
              <a:gd name="connsiteX3" fmla="*/ 0 w 2255912"/>
              <a:gd name="connsiteY3" fmla="*/ 5110882 h 5123582"/>
              <a:gd name="connsiteX0" fmla="*/ 0 w 2548012"/>
              <a:gd name="connsiteY0" fmla="*/ 5110882 h 5123582"/>
              <a:gd name="connsiteX1" fmla="*/ 2548012 w 2548012"/>
              <a:gd name="connsiteY1" fmla="*/ 0 h 5123582"/>
              <a:gd name="connsiteX2" fmla="*/ 325512 w 2548012"/>
              <a:gd name="connsiteY2" fmla="*/ 5123582 h 5123582"/>
              <a:gd name="connsiteX3" fmla="*/ 0 w 2548012"/>
              <a:gd name="connsiteY3" fmla="*/ 5110882 h 5123582"/>
              <a:gd name="connsiteX0" fmla="*/ 0 w 2548012"/>
              <a:gd name="connsiteY0" fmla="*/ 5110882 h 5110882"/>
              <a:gd name="connsiteX1" fmla="*/ 2548012 w 2548012"/>
              <a:gd name="connsiteY1" fmla="*/ 0 h 5110882"/>
              <a:gd name="connsiteX2" fmla="*/ 363612 w 2548012"/>
              <a:gd name="connsiteY2" fmla="*/ 5098182 h 5110882"/>
              <a:gd name="connsiteX3" fmla="*/ 0 w 2548012"/>
              <a:gd name="connsiteY3" fmla="*/ 5110882 h 5110882"/>
              <a:gd name="connsiteX0" fmla="*/ 0 w 2548012"/>
              <a:gd name="connsiteY0" fmla="*/ 5110882 h 5115151"/>
              <a:gd name="connsiteX1" fmla="*/ 2548012 w 2548012"/>
              <a:gd name="connsiteY1" fmla="*/ 0 h 5115151"/>
              <a:gd name="connsiteX2" fmla="*/ 346467 w 2548012"/>
              <a:gd name="connsiteY2" fmla="*/ 5115151 h 5115151"/>
              <a:gd name="connsiteX3" fmla="*/ 0 w 2548012"/>
              <a:gd name="connsiteY3" fmla="*/ 5110882 h 5115151"/>
            </a:gdLst>
            <a:ahLst/>
            <a:cxnLst>
              <a:cxn ang="0">
                <a:pos x="connsiteX0" y="connsiteY0"/>
              </a:cxn>
              <a:cxn ang="0">
                <a:pos x="connsiteX1" y="connsiteY1"/>
              </a:cxn>
              <a:cxn ang="0">
                <a:pos x="connsiteX2" y="connsiteY2"/>
              </a:cxn>
              <a:cxn ang="0">
                <a:pos x="connsiteX3" y="connsiteY3"/>
              </a:cxn>
            </a:cxnLst>
            <a:rect l="l" t="t" r="r" b="b"/>
            <a:pathLst>
              <a:path w="2548012" h="5115151">
                <a:moveTo>
                  <a:pt x="0" y="5110882"/>
                </a:moveTo>
                <a:lnTo>
                  <a:pt x="2548012" y="0"/>
                </a:lnTo>
                <a:lnTo>
                  <a:pt x="346467" y="5115151"/>
                </a:lnTo>
                <a:lnTo>
                  <a:pt x="0" y="5110882"/>
                </a:lnTo>
                <a:close/>
              </a:path>
            </a:pathLst>
          </a:custGeom>
          <a:solidFill>
            <a:schemeClr val="accent1">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solidFill>
                <a:prstClr val="white"/>
              </a:solidFill>
            </a:endParaRPr>
          </a:p>
        </p:txBody>
      </p:sp>
      <p:sp>
        <p:nvSpPr>
          <p:cNvPr id="8" name="TextBox 11"/>
          <p:cNvSpPr txBox="1"/>
          <p:nvPr/>
        </p:nvSpPr>
        <p:spPr>
          <a:xfrm>
            <a:off x="4938185" y="2569633"/>
            <a:ext cx="6625167" cy="1569660"/>
          </a:xfrm>
          <a:prstGeom prst="rect">
            <a:avLst/>
          </a:prstGeom>
          <a:noFill/>
        </p:spPr>
        <p:txBody>
          <a:bodyPr>
            <a:spAutoFit/>
          </a:bodyPr>
          <a:lstStyle/>
          <a:p>
            <a:pPr>
              <a:defRPr/>
            </a:pPr>
            <a:r>
              <a:rPr lang="en-US" altLang="zh-CN" sz="9600" b="1" dirty="0" smtClean="0">
                <a:solidFill>
                  <a:srgbClr val="4F81BD">
                    <a:lumMod val="50000"/>
                  </a:srgbClr>
                </a:solidFill>
                <a:latin typeface="微软雅黑" pitchFamily="34" charset="-122"/>
                <a:ea typeface="微软雅黑" pitchFamily="34" charset="-122"/>
              </a:rPr>
              <a:t>HOSPITAL</a:t>
            </a:r>
            <a:endParaRPr lang="zh-CN" altLang="en-US" sz="9600" b="1" dirty="0">
              <a:solidFill>
                <a:srgbClr val="4F81BD">
                  <a:lumMod val="50000"/>
                </a:srgbClr>
              </a:solidFill>
              <a:latin typeface="微软雅黑" pitchFamily="34" charset="-122"/>
              <a:ea typeface="微软雅黑" pitchFamily="34" charset="-122"/>
            </a:endParaRPr>
          </a:p>
        </p:txBody>
      </p:sp>
      <p:sp>
        <p:nvSpPr>
          <p:cNvPr id="9" name="TextBox 12"/>
          <p:cNvSpPr txBox="1"/>
          <p:nvPr/>
        </p:nvSpPr>
        <p:spPr>
          <a:xfrm>
            <a:off x="5063067" y="3816351"/>
            <a:ext cx="6239933" cy="748988"/>
          </a:xfrm>
          <a:prstGeom prst="rect">
            <a:avLst/>
          </a:prstGeom>
          <a:noFill/>
        </p:spPr>
        <p:txBody>
          <a:bodyPr>
            <a:spAutoFit/>
          </a:bodyPr>
          <a:lstStyle/>
          <a:p>
            <a:pPr algn="ctr">
              <a:defRPr/>
            </a:pPr>
            <a:r>
              <a:rPr lang="en-US" altLang="zh-CN" sz="4267" b="1" dirty="0">
                <a:solidFill>
                  <a:prstClr val="white"/>
                </a:solidFill>
                <a:latin typeface="华康俪金黑W8(P)" pitchFamily="34" charset="-122"/>
                <a:ea typeface="华康俪金黑W8(P)" pitchFamily="34" charset="-122"/>
              </a:rPr>
              <a:t> </a:t>
            </a:r>
            <a:endParaRPr lang="zh-CN" altLang="en-US" sz="2400" dirty="0">
              <a:solidFill>
                <a:srgbClr val="DB2018"/>
              </a:solidFill>
              <a:latin typeface="华康俪金黑W8(P)" pitchFamily="34" charset="-122"/>
              <a:ea typeface="华康俪金黑W8(P)" pitchFamily="34" charset="-122"/>
            </a:endParaRPr>
          </a:p>
        </p:txBody>
      </p:sp>
      <p:sp>
        <p:nvSpPr>
          <p:cNvPr id="11" name="矩形 10"/>
          <p:cNvSpPr/>
          <p:nvPr/>
        </p:nvSpPr>
        <p:spPr>
          <a:xfrm>
            <a:off x="6004009" y="3990548"/>
            <a:ext cx="4179349" cy="400110"/>
          </a:xfrm>
          <a:prstGeom prst="rect">
            <a:avLst/>
          </a:prstGeom>
        </p:spPr>
        <p:txBody>
          <a:bodyPr wrap="none">
            <a:spAutoFit/>
          </a:bodyPr>
          <a:lstStyle/>
          <a:p>
            <a:pPr algn="ctr">
              <a:defRPr/>
            </a:pPr>
            <a:r>
              <a:rPr lang="zh-CN" altLang="en-US" sz="2000" b="1" dirty="0" smtClean="0">
                <a:solidFill>
                  <a:prstClr val="white"/>
                </a:solidFill>
                <a:latin typeface="微软雅黑" panose="020B0503020204020204" pitchFamily="34" charset="-122"/>
                <a:ea typeface="微软雅黑" panose="020B0503020204020204" pitchFamily="34" charset="-122"/>
              </a:rPr>
              <a:t>二、</a:t>
            </a:r>
            <a:r>
              <a:rPr lang="en-US" altLang="zh-CN" sz="2000" b="1" dirty="0" smtClean="0">
                <a:solidFill>
                  <a:prstClr val="white"/>
                </a:solidFill>
                <a:latin typeface="微软雅黑" panose="020B0503020204020204" pitchFamily="34" charset="-122"/>
                <a:ea typeface="微软雅黑" panose="020B0503020204020204" pitchFamily="34" charset="-122"/>
              </a:rPr>
              <a:t>XXX</a:t>
            </a:r>
            <a:r>
              <a:rPr lang="zh-CN" altLang="en-US" sz="2000" b="1" dirty="0" smtClean="0">
                <a:solidFill>
                  <a:prstClr val="white"/>
                </a:solidFill>
                <a:latin typeface="微软雅黑" panose="020B0503020204020204" pitchFamily="34" charset="-122"/>
                <a:ea typeface="微软雅黑" panose="020B0503020204020204" pitchFamily="34" charset="-122"/>
              </a:rPr>
              <a:t>医院</a:t>
            </a:r>
            <a:r>
              <a:rPr lang="en-US" altLang="zh-CN" sz="2000" b="1" dirty="0">
                <a:solidFill>
                  <a:srgbClr val="FF0066"/>
                </a:solidFill>
                <a:latin typeface="微软雅黑" panose="020B0503020204020204" pitchFamily="34" charset="-122"/>
                <a:ea typeface="微软雅黑" panose="020B0503020204020204" pitchFamily="34" charset="-122"/>
              </a:rPr>
              <a:t>2014</a:t>
            </a:r>
            <a:r>
              <a:rPr lang="zh-CN" altLang="en-US" sz="2000" b="1" dirty="0" smtClean="0">
                <a:solidFill>
                  <a:prstClr val="white"/>
                </a:solidFill>
                <a:latin typeface="微软雅黑" panose="020B0503020204020204" pitchFamily="34" charset="-122"/>
                <a:ea typeface="微软雅黑" panose="020B0503020204020204" pitchFamily="34" charset="-122"/>
              </a:rPr>
              <a:t>年</a:t>
            </a:r>
            <a:r>
              <a:rPr lang="zh-CN" altLang="zh-CN" sz="2000" b="1" kern="2200" dirty="0">
                <a:solidFill>
                  <a:srgbClr val="FF0066"/>
                </a:solidFill>
                <a:latin typeface="微软雅黑" panose="020B0503020204020204" pitchFamily="34" charset="-122"/>
                <a:ea typeface="微软雅黑" panose="020B0503020204020204" pitchFamily="34" charset="-122"/>
                <a:cs typeface="宋体" panose="02010600030101010101" pitchFamily="2" charset="-122"/>
              </a:rPr>
              <a:t>业务发展定位</a:t>
            </a:r>
            <a:endParaRPr lang="zh-CN" altLang="en-US" sz="2000" b="1" dirty="0">
              <a:solidFill>
                <a:srgbClr val="FF0066"/>
              </a:solidFill>
              <a:latin typeface="微软雅黑" panose="020B0503020204020204" pitchFamily="34" charset="-122"/>
              <a:ea typeface="微软雅黑" panose="020B0503020204020204" pitchFamily="34" charset="-122"/>
            </a:endParaRPr>
          </a:p>
        </p:txBody>
      </p:sp>
      <p:sp>
        <p:nvSpPr>
          <p:cNvPr id="12" name="矩形 11"/>
          <p:cNvSpPr/>
          <p:nvPr/>
        </p:nvSpPr>
        <p:spPr>
          <a:xfrm>
            <a:off x="2232063" y="6452535"/>
            <a:ext cx="6096000" cy="415498"/>
          </a:xfrm>
          <a:prstGeom prst="rect">
            <a:avLst/>
          </a:prstGeom>
        </p:spPr>
        <p:txBody>
          <a:bodyPr>
            <a:spAutoFit/>
          </a:bodyPr>
          <a:lstStyle/>
          <a:p>
            <a:pPr indent="200025" algn="just">
              <a:lnSpc>
                <a:spcPct val="150000"/>
              </a:lnSpc>
            </a:pPr>
            <a:r>
              <a:rPr lang="zh-CN" altLang="zh-CN" sz="1400" b="1" kern="100" dirty="0">
                <a:solidFill>
                  <a:srgbClr val="FF0000"/>
                </a:solidFill>
                <a:latin typeface="Times New Roman" panose="02020603050405020304" pitchFamily="18" charset="0"/>
                <a:ea typeface="微软雅黑" panose="020B0503020204020204" pitchFamily="34" charset="-122"/>
              </a:rPr>
              <a:t>※注：此章节内容需根据医院实际内容修改，</a:t>
            </a:r>
            <a:r>
              <a:rPr lang="zh-CN" altLang="zh-CN" sz="1400" b="1" kern="100" dirty="0" smtClean="0">
                <a:solidFill>
                  <a:srgbClr val="FF0000"/>
                </a:solidFill>
                <a:latin typeface="Times New Roman" panose="02020603050405020304" pitchFamily="18" charset="0"/>
                <a:ea typeface="微软雅黑" panose="020B0503020204020204" pitchFamily="34" charset="-122"/>
              </a:rPr>
              <a:t>本</a:t>
            </a:r>
            <a:r>
              <a:rPr lang="zh-CN" altLang="en-US" sz="1400" b="1" kern="100" dirty="0" smtClean="0">
                <a:solidFill>
                  <a:srgbClr val="FF0000"/>
                </a:solidFill>
                <a:latin typeface="Times New Roman" panose="02020603050405020304" pitchFamily="18" charset="0"/>
                <a:ea typeface="微软雅黑" panose="020B0503020204020204" pitchFamily="34" charset="-122"/>
              </a:rPr>
              <a:t>模板</a:t>
            </a:r>
            <a:r>
              <a:rPr lang="zh-CN" altLang="zh-CN" sz="1400" b="1" kern="100" dirty="0" smtClean="0">
                <a:solidFill>
                  <a:srgbClr val="FF0000"/>
                </a:solidFill>
                <a:latin typeface="Times New Roman" panose="02020603050405020304" pitchFamily="18" charset="0"/>
                <a:ea typeface="微软雅黑" panose="020B0503020204020204" pitchFamily="34" charset="-122"/>
              </a:rPr>
              <a:t>仅</a:t>
            </a:r>
            <a:r>
              <a:rPr lang="zh-CN" altLang="zh-CN" sz="1400" b="1" kern="100" dirty="0">
                <a:solidFill>
                  <a:srgbClr val="FF0000"/>
                </a:solidFill>
                <a:latin typeface="Times New Roman" panose="02020603050405020304" pitchFamily="18" charset="0"/>
                <a:ea typeface="微软雅黑" panose="020B0503020204020204" pitchFamily="34" charset="-122"/>
              </a:rPr>
              <a:t>提供</a:t>
            </a:r>
            <a:r>
              <a:rPr lang="zh-CN" altLang="zh-CN" sz="1400" b="1" kern="100" dirty="0" smtClean="0">
                <a:solidFill>
                  <a:srgbClr val="FF0000"/>
                </a:solidFill>
                <a:latin typeface="Times New Roman" panose="02020603050405020304" pitchFamily="18" charset="0"/>
                <a:ea typeface="微软雅黑" panose="020B0503020204020204" pitchFamily="34" charset="-122"/>
              </a:rPr>
              <a:t>参考</a:t>
            </a:r>
            <a:r>
              <a:rPr lang="zh-CN" altLang="en-US" sz="1400" b="1" kern="100" dirty="0" smtClean="0">
                <a:solidFill>
                  <a:srgbClr val="FF0000"/>
                </a:solidFill>
                <a:latin typeface="Times New Roman" panose="02020603050405020304" pitchFamily="18" charset="0"/>
                <a:ea typeface="微软雅黑" panose="020B0503020204020204" pitchFamily="34" charset="-122"/>
              </a:rPr>
              <a:t>。</a:t>
            </a:r>
            <a:endParaRPr lang="zh-CN" altLang="zh-CN" sz="1400" kern="100" dirty="0">
              <a:solidFill>
                <a:prstClr val="black"/>
              </a:solidFill>
              <a:latin typeface="Times New Roman" panose="02020603050405020304" pitchFamily="18" charset="0"/>
            </a:endParaRPr>
          </a:p>
        </p:txBody>
      </p:sp>
      <p:sp>
        <p:nvSpPr>
          <p:cNvPr id="14"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1047559490"/>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pica.nipic.com/2008-07-03/200873171818123_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096" r="5100"/>
          <a:stretch/>
        </p:blipFill>
        <p:spPr bwMode="auto">
          <a:xfrm>
            <a:off x="4857160" y="2440089"/>
            <a:ext cx="2100490" cy="2106175"/>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3" name="五边形 2"/>
          <p:cNvSpPr/>
          <p:nvPr/>
        </p:nvSpPr>
        <p:spPr>
          <a:xfrm>
            <a:off x="8369" y="2003603"/>
            <a:ext cx="4259180" cy="2870409"/>
          </a:xfrm>
          <a:prstGeom prst="homePlate">
            <a:avLst>
              <a:gd name="adj" fmla="val 32531"/>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8369" y="-22225"/>
            <a:ext cx="12208311" cy="51076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0" name="五边形 9"/>
          <p:cNvSpPr/>
          <p:nvPr/>
        </p:nvSpPr>
        <p:spPr>
          <a:xfrm rot="10800000">
            <a:off x="7672569" y="2003603"/>
            <a:ext cx="4544111" cy="2870409"/>
          </a:xfrm>
          <a:prstGeom prst="homePlate">
            <a:avLst>
              <a:gd name="adj" fmla="val 24468"/>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空心弧 11"/>
          <p:cNvSpPr/>
          <p:nvPr/>
        </p:nvSpPr>
        <p:spPr>
          <a:xfrm rot="18770456">
            <a:off x="4628461" y="2214663"/>
            <a:ext cx="2558041" cy="2558041"/>
          </a:xfrm>
          <a:prstGeom prst="blockArc">
            <a:avLst>
              <a:gd name="adj1" fmla="val 2892013"/>
              <a:gd name="adj2" fmla="val 0"/>
              <a:gd name="adj3" fmla="val 438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5" name="矩形 14"/>
          <p:cNvSpPr/>
          <p:nvPr/>
        </p:nvSpPr>
        <p:spPr>
          <a:xfrm>
            <a:off x="506761" y="2962332"/>
            <a:ext cx="2416046" cy="348813"/>
          </a:xfrm>
          <a:prstGeom prst="rect">
            <a:avLst/>
          </a:prstGeom>
        </p:spPr>
        <p:txBody>
          <a:bodyPr wrap="none">
            <a:spAutoFit/>
          </a:bodyPr>
          <a:lstStyle/>
          <a:p>
            <a:pPr indent="298450" algn="just">
              <a:lnSpc>
                <a:spcPts val="2000"/>
              </a:lnSpc>
            </a:pPr>
            <a:r>
              <a:rPr lang="en-US" altLang="zh-CN" sz="2000" b="1" kern="100" dirty="0" smtClean="0">
                <a:solidFill>
                  <a:prstClr val="white"/>
                </a:solidFill>
                <a:latin typeface="微软雅黑" panose="020B0503020204020204" pitchFamily="34" charset="-122"/>
                <a:ea typeface="微软雅黑" panose="020B0503020204020204" pitchFamily="34" charset="-122"/>
              </a:rPr>
              <a:t>2.1</a:t>
            </a:r>
            <a:r>
              <a:rPr lang="zh-CN" altLang="zh-CN" sz="2000" b="1" kern="100" dirty="0" smtClean="0">
                <a:solidFill>
                  <a:srgbClr val="FF3399"/>
                </a:solidFill>
                <a:latin typeface="微软雅黑" panose="020B0503020204020204" pitchFamily="34" charset="-122"/>
                <a:ea typeface="微软雅黑" panose="020B0503020204020204" pitchFamily="34" charset="-122"/>
              </a:rPr>
              <a:t>学科</a:t>
            </a:r>
            <a:r>
              <a:rPr lang="zh-CN" altLang="zh-CN" sz="2000" b="1" kern="100" dirty="0">
                <a:solidFill>
                  <a:srgbClr val="FF3399"/>
                </a:solidFill>
                <a:latin typeface="微软雅黑" panose="020B0503020204020204" pitchFamily="34" charset="-122"/>
                <a:ea typeface="微软雅黑" panose="020B0503020204020204" pitchFamily="34" charset="-122"/>
              </a:rPr>
              <a:t>建设</a:t>
            </a:r>
            <a:r>
              <a:rPr lang="zh-CN" altLang="zh-CN" sz="2000" b="1" kern="100" dirty="0">
                <a:solidFill>
                  <a:prstClr val="white"/>
                </a:solidFill>
                <a:latin typeface="微软雅黑" panose="020B0503020204020204" pitchFamily="34" charset="-122"/>
                <a:ea typeface="微软雅黑" panose="020B0503020204020204" pitchFamily="34" charset="-122"/>
              </a:rPr>
              <a:t>定位</a:t>
            </a:r>
          </a:p>
        </p:txBody>
      </p:sp>
      <p:grpSp>
        <p:nvGrpSpPr>
          <p:cNvPr id="16" name="组合 15"/>
          <p:cNvGrpSpPr/>
          <p:nvPr/>
        </p:nvGrpSpPr>
        <p:grpSpPr>
          <a:xfrm>
            <a:off x="702326" y="3278429"/>
            <a:ext cx="2304256" cy="165172"/>
            <a:chOff x="5269709" y="689947"/>
            <a:chExt cx="2304256" cy="165172"/>
          </a:xfrm>
        </p:grpSpPr>
        <p:cxnSp>
          <p:nvCxnSpPr>
            <p:cNvPr id="17" name="直线连接符 19"/>
            <p:cNvCxnSpPr/>
            <p:nvPr/>
          </p:nvCxnSpPr>
          <p:spPr>
            <a:xfrm flipH="1">
              <a:off x="5352296" y="772533"/>
              <a:ext cx="2149661"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18" name="椭圆 17"/>
            <p:cNvSpPr/>
            <p:nvPr/>
          </p:nvSpPr>
          <p:spPr>
            <a:xfrm>
              <a:off x="5269709" y="689947"/>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19" name="椭圆 18"/>
            <p:cNvSpPr/>
            <p:nvPr/>
          </p:nvSpPr>
          <p:spPr>
            <a:xfrm>
              <a:off x="7408793" y="689947"/>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prstClr val="white"/>
                </a:solidFill>
              </a:endParaRPr>
            </a:p>
          </p:txBody>
        </p:sp>
      </p:grpSp>
      <p:sp>
        <p:nvSpPr>
          <p:cNvPr id="20" name="矩形 19"/>
          <p:cNvSpPr/>
          <p:nvPr/>
        </p:nvSpPr>
        <p:spPr>
          <a:xfrm>
            <a:off x="8369" y="6378355"/>
            <a:ext cx="12208311" cy="51076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1" name="矩形 20"/>
          <p:cNvSpPr/>
          <p:nvPr/>
        </p:nvSpPr>
        <p:spPr>
          <a:xfrm>
            <a:off x="7945209" y="2345352"/>
            <a:ext cx="4271471" cy="2031325"/>
          </a:xfrm>
          <a:prstGeom prst="rect">
            <a:avLst/>
          </a:prstGeom>
        </p:spPr>
        <p:txBody>
          <a:bodyPr wrap="square">
            <a:spAutoFit/>
          </a:bodyPr>
          <a:lstStyle/>
          <a:p>
            <a:pPr indent="304800" algn="just">
              <a:lnSpc>
                <a:spcPct val="150000"/>
              </a:lnSpc>
            </a:pPr>
            <a:r>
              <a:rPr lang="zh-CN" altLang="zh-CN" sz="1400" kern="100" dirty="0">
                <a:solidFill>
                  <a:prstClr val="white"/>
                </a:solidFill>
                <a:latin typeface="Times New Roman" panose="02020603050405020304" pitchFamily="18" charset="0"/>
                <a:ea typeface="微软雅黑" panose="020B0503020204020204" pitchFamily="34" charset="-122"/>
              </a:rPr>
              <a:t>按照三甲医院的标准有计划、分层次加强学科建设，突出以重点学科为龙头的优势学科群建设。突出以发展特色技术为重点带动学科建设，打牢基础、强化内涵、适度规模、联袂发展，下大力抓好重点学科和特色技术领军人才及中青年骨干队伍建设。实现医院学科建设整体推进，优势学科跨越式发展。</a:t>
            </a:r>
            <a:endParaRPr lang="zh-CN" altLang="zh-CN" sz="1400" kern="100" dirty="0">
              <a:solidFill>
                <a:prstClr val="white"/>
              </a:solidFill>
              <a:latin typeface="Times New Roman" panose="02020603050405020304" pitchFamily="18" charset="0"/>
            </a:endParaRPr>
          </a:p>
        </p:txBody>
      </p:sp>
      <p:sp>
        <p:nvSpPr>
          <p:cNvPr id="22" name="TextBox 4"/>
          <p:cNvSpPr txBox="1"/>
          <p:nvPr/>
        </p:nvSpPr>
        <p:spPr>
          <a:xfrm>
            <a:off x="10560496" y="91813"/>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3391433174"/>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227" t="14760" r="-200" b="6944"/>
          <a:stretch/>
        </p:blipFill>
        <p:spPr>
          <a:xfrm>
            <a:off x="-21969" y="0"/>
            <a:ext cx="12313368" cy="6885384"/>
          </a:xfrm>
          <a:prstGeom prst="rect">
            <a:avLst/>
          </a:prstGeom>
        </p:spPr>
      </p:pic>
      <p:sp>
        <p:nvSpPr>
          <p:cNvPr id="2" name="矩形 1"/>
          <p:cNvSpPr/>
          <p:nvPr/>
        </p:nvSpPr>
        <p:spPr>
          <a:xfrm>
            <a:off x="242280" y="314072"/>
            <a:ext cx="2576756" cy="553998"/>
          </a:xfrm>
          <a:prstGeom prst="rect">
            <a:avLst/>
          </a:prstGeom>
        </p:spPr>
        <p:txBody>
          <a:bodyPr wrap="square">
            <a:spAutoFit/>
          </a:bodyPr>
          <a:lstStyle/>
          <a:p>
            <a:pPr indent="298450">
              <a:lnSpc>
                <a:spcPct val="150000"/>
              </a:lnSpc>
            </a:pPr>
            <a:r>
              <a:rPr lang="zh-CN" altLang="en-US" sz="2000" b="1" kern="100" dirty="0">
                <a:solidFill>
                  <a:prstClr val="black"/>
                </a:solidFill>
                <a:latin typeface="微软雅黑" panose="020B0503020204020204" pitchFamily="34" charset="-122"/>
                <a:ea typeface="微软雅黑" panose="020B0503020204020204" pitchFamily="34" charset="-122"/>
              </a:rPr>
              <a:t>①</a:t>
            </a:r>
            <a:r>
              <a:rPr lang="zh-CN" altLang="zh-CN" sz="2000" b="1" kern="100" dirty="0" smtClean="0">
                <a:solidFill>
                  <a:srgbClr val="FF0000"/>
                </a:solidFill>
                <a:latin typeface="微软雅黑" panose="020B0503020204020204" pitchFamily="34" charset="-122"/>
                <a:ea typeface="微软雅黑" panose="020B0503020204020204" pitchFamily="34" charset="-122"/>
              </a:rPr>
              <a:t>重点</a:t>
            </a:r>
            <a:r>
              <a:rPr lang="zh-CN" altLang="zh-CN" sz="2000" b="1" kern="100" dirty="0" smtClean="0">
                <a:solidFill>
                  <a:prstClr val="black"/>
                </a:solidFill>
                <a:latin typeface="微软雅黑" panose="020B0503020204020204" pitchFamily="34" charset="-122"/>
                <a:ea typeface="微软雅黑" panose="020B0503020204020204" pitchFamily="34" charset="-122"/>
              </a:rPr>
              <a:t>学科</a:t>
            </a:r>
            <a:endParaRPr lang="zh-CN" altLang="zh-CN" sz="2000" b="1" kern="100" dirty="0">
              <a:solidFill>
                <a:prstClr val="black"/>
              </a:solidFill>
              <a:latin typeface="微软雅黑" panose="020B0503020204020204" pitchFamily="34" charset="-122"/>
              <a:ea typeface="微软雅黑" panose="020B0503020204020204" pitchFamily="34" charset="-122"/>
            </a:endParaRPr>
          </a:p>
        </p:txBody>
      </p:sp>
      <p:sp>
        <p:nvSpPr>
          <p:cNvPr id="5" name="矩形 4"/>
          <p:cNvSpPr/>
          <p:nvPr/>
        </p:nvSpPr>
        <p:spPr>
          <a:xfrm>
            <a:off x="4439816" y="5589240"/>
            <a:ext cx="2031325" cy="374461"/>
          </a:xfrm>
          <a:prstGeom prst="rect">
            <a:avLst/>
          </a:prstGeom>
        </p:spPr>
        <p:txBody>
          <a:bodyPr wrap="none">
            <a:spAutoFit/>
          </a:bodyPr>
          <a:lstStyle/>
          <a:p>
            <a:pPr indent="304800">
              <a:lnSpc>
                <a:spcPts val="2200"/>
              </a:lnSpc>
            </a:pPr>
            <a:r>
              <a:rPr lang="zh-CN" altLang="zh-CN" sz="2400" b="1" kern="100" dirty="0">
                <a:solidFill>
                  <a:srgbClr val="FF0000"/>
                </a:solidFill>
                <a:latin typeface="Times New Roman" panose="02020603050405020304" pitchFamily="18" charset="0"/>
                <a:ea typeface="微软雅黑" panose="020B0503020204020204" pitchFamily="34" charset="-122"/>
              </a:rPr>
              <a:t>心血管内科</a:t>
            </a:r>
            <a:endParaRPr lang="zh-CN" altLang="zh-CN" b="1" kern="100" dirty="0">
              <a:solidFill>
                <a:srgbClr val="FF0000"/>
              </a:solidFill>
              <a:latin typeface="Times New Roman" panose="02020603050405020304" pitchFamily="18" charset="0"/>
            </a:endParaRPr>
          </a:p>
        </p:txBody>
      </p:sp>
      <p:sp>
        <p:nvSpPr>
          <p:cNvPr id="6" name="矩形 5"/>
          <p:cNvSpPr/>
          <p:nvPr/>
        </p:nvSpPr>
        <p:spPr>
          <a:xfrm>
            <a:off x="9696400" y="4307904"/>
            <a:ext cx="1415772" cy="374461"/>
          </a:xfrm>
          <a:prstGeom prst="rect">
            <a:avLst/>
          </a:prstGeom>
        </p:spPr>
        <p:txBody>
          <a:bodyPr wrap="none">
            <a:spAutoFit/>
          </a:bodyPr>
          <a:lstStyle/>
          <a:p>
            <a:pPr indent="304800">
              <a:lnSpc>
                <a:spcPts val="2200"/>
              </a:lnSpc>
            </a:pPr>
            <a:r>
              <a:rPr lang="zh-CN" altLang="zh-CN" sz="2400" b="1" kern="100" dirty="0">
                <a:solidFill>
                  <a:srgbClr val="FF0000"/>
                </a:solidFill>
                <a:latin typeface="Times New Roman" panose="02020603050405020304" pitchFamily="18" charset="0"/>
                <a:ea typeface="微软雅黑" panose="020B0503020204020204" pitchFamily="34" charset="-122"/>
              </a:rPr>
              <a:t>肿瘤科</a:t>
            </a:r>
            <a:endParaRPr lang="zh-CN" altLang="zh-CN" b="1" kern="100" dirty="0">
              <a:solidFill>
                <a:srgbClr val="FF0000"/>
              </a:solidFill>
              <a:latin typeface="Times New Roman" panose="02020603050405020304" pitchFamily="18" charset="0"/>
            </a:endParaRPr>
          </a:p>
        </p:txBody>
      </p:sp>
      <p:sp>
        <p:nvSpPr>
          <p:cNvPr id="7" name="矩形 6"/>
          <p:cNvSpPr/>
          <p:nvPr/>
        </p:nvSpPr>
        <p:spPr>
          <a:xfrm>
            <a:off x="1311822" y="3930941"/>
            <a:ext cx="1415772" cy="376963"/>
          </a:xfrm>
          <a:prstGeom prst="rect">
            <a:avLst/>
          </a:prstGeom>
        </p:spPr>
        <p:txBody>
          <a:bodyPr wrap="none">
            <a:spAutoFit/>
          </a:bodyPr>
          <a:lstStyle/>
          <a:p>
            <a:pPr indent="304800">
              <a:lnSpc>
                <a:spcPts val="2200"/>
              </a:lnSpc>
            </a:pPr>
            <a:r>
              <a:rPr lang="zh-CN" altLang="zh-CN" sz="2400" b="1" kern="100" dirty="0">
                <a:solidFill>
                  <a:srgbClr val="FF0000"/>
                </a:solidFill>
                <a:latin typeface="Times New Roman" panose="02020603050405020304" pitchFamily="18" charset="0"/>
                <a:ea typeface="微软雅黑" panose="020B0503020204020204" pitchFamily="34" charset="-122"/>
              </a:rPr>
              <a:t>妇产科</a:t>
            </a:r>
            <a:endParaRPr lang="zh-CN" altLang="zh-CN" b="1" kern="100" dirty="0">
              <a:solidFill>
                <a:srgbClr val="FF0000"/>
              </a:solidFill>
              <a:latin typeface="Times New Roman" panose="02020603050405020304" pitchFamily="18" charset="0"/>
            </a:endParaRPr>
          </a:p>
        </p:txBody>
      </p:sp>
      <p:sp>
        <p:nvSpPr>
          <p:cNvPr id="8" name="矩形 7"/>
          <p:cNvSpPr/>
          <p:nvPr/>
        </p:nvSpPr>
        <p:spPr>
          <a:xfrm>
            <a:off x="7012095" y="4307904"/>
            <a:ext cx="1723549" cy="376963"/>
          </a:xfrm>
          <a:prstGeom prst="rect">
            <a:avLst/>
          </a:prstGeom>
        </p:spPr>
        <p:txBody>
          <a:bodyPr wrap="none">
            <a:spAutoFit/>
          </a:bodyPr>
          <a:lstStyle/>
          <a:p>
            <a:pPr indent="304800">
              <a:lnSpc>
                <a:spcPts val="2200"/>
              </a:lnSpc>
            </a:pPr>
            <a:r>
              <a:rPr lang="zh-CN" altLang="zh-CN" sz="2400" b="1" kern="100" dirty="0">
                <a:solidFill>
                  <a:srgbClr val="FF0000"/>
                </a:solidFill>
                <a:latin typeface="Times New Roman" panose="02020603050405020304" pitchFamily="18" charset="0"/>
                <a:ea typeface="微软雅黑" panose="020B0503020204020204" pitchFamily="34" charset="-122"/>
              </a:rPr>
              <a:t>神经内科</a:t>
            </a:r>
            <a:endParaRPr lang="zh-CN" altLang="zh-CN" b="1" kern="100" dirty="0">
              <a:solidFill>
                <a:srgbClr val="FF0000"/>
              </a:solidFill>
              <a:latin typeface="Times New Roman" panose="02020603050405020304" pitchFamily="18" charset="0"/>
            </a:endParaRPr>
          </a:p>
        </p:txBody>
      </p:sp>
      <p:sp>
        <p:nvSpPr>
          <p:cNvPr id="9" name="矩形 8"/>
          <p:cNvSpPr/>
          <p:nvPr/>
        </p:nvSpPr>
        <p:spPr>
          <a:xfrm>
            <a:off x="3359696" y="2492896"/>
            <a:ext cx="1107996" cy="376963"/>
          </a:xfrm>
          <a:prstGeom prst="rect">
            <a:avLst/>
          </a:prstGeom>
        </p:spPr>
        <p:txBody>
          <a:bodyPr wrap="none">
            <a:spAutoFit/>
          </a:bodyPr>
          <a:lstStyle/>
          <a:p>
            <a:pPr indent="304800">
              <a:lnSpc>
                <a:spcPts val="2200"/>
              </a:lnSpc>
            </a:pPr>
            <a:r>
              <a:rPr lang="zh-CN" altLang="zh-CN" sz="2400" b="1" kern="100" dirty="0">
                <a:solidFill>
                  <a:srgbClr val="FF0000"/>
                </a:solidFill>
                <a:latin typeface="Times New Roman" panose="02020603050405020304" pitchFamily="18" charset="0"/>
                <a:ea typeface="微软雅黑" panose="020B0503020204020204" pitchFamily="34" charset="-122"/>
              </a:rPr>
              <a:t>骨科</a:t>
            </a:r>
          </a:p>
        </p:txBody>
      </p:sp>
      <p:sp>
        <p:nvSpPr>
          <p:cNvPr id="10" name="文本框 9"/>
          <p:cNvSpPr txBox="1"/>
          <p:nvPr/>
        </p:nvSpPr>
        <p:spPr>
          <a:xfrm>
            <a:off x="9408368" y="6381328"/>
            <a:ext cx="2664268" cy="338554"/>
          </a:xfrm>
          <a:prstGeom prst="rect">
            <a:avLst/>
          </a:prstGeom>
          <a:noFill/>
        </p:spPr>
        <p:txBody>
          <a:bodyPr wrap="square" rtlCol="0">
            <a:spAutoFit/>
          </a:bodyPr>
          <a:lstStyle/>
          <a:p>
            <a:r>
              <a:rPr lang="en-US" altLang="zh-CN" sz="1600" b="1" dirty="0" smtClean="0">
                <a:solidFill>
                  <a:srgbClr val="FF0000"/>
                </a:solidFill>
                <a:latin typeface="宋体" panose="02010600030101010101" pitchFamily="2" charset="-122"/>
              </a:rPr>
              <a:t>※</a:t>
            </a:r>
            <a:r>
              <a:rPr lang="zh-CN" altLang="en-US" sz="1600" b="1" dirty="0" smtClean="0">
                <a:solidFill>
                  <a:srgbClr val="FF0000"/>
                </a:solidFill>
                <a:latin typeface="宋体" panose="02010600030101010101" pitchFamily="2" charset="-122"/>
              </a:rPr>
              <a:t>以医院实际重点科室为准</a:t>
            </a:r>
            <a:endParaRPr lang="zh-CN" altLang="en-US" sz="1600" b="1" dirty="0">
              <a:solidFill>
                <a:srgbClr val="FF0000"/>
              </a:solidFill>
              <a:latin typeface="宋体" panose="02010600030101010101" pitchFamily="2" charset="-122"/>
            </a:endParaRPr>
          </a:p>
        </p:txBody>
      </p:sp>
      <p:grpSp>
        <p:nvGrpSpPr>
          <p:cNvPr id="11" name="组合 10"/>
          <p:cNvGrpSpPr/>
          <p:nvPr/>
        </p:nvGrpSpPr>
        <p:grpSpPr>
          <a:xfrm>
            <a:off x="159694" y="785484"/>
            <a:ext cx="2304256" cy="165172"/>
            <a:chOff x="5269709" y="689947"/>
            <a:chExt cx="2304256" cy="165172"/>
          </a:xfrm>
        </p:grpSpPr>
        <p:cxnSp>
          <p:nvCxnSpPr>
            <p:cNvPr id="12" name="直线连接符 19"/>
            <p:cNvCxnSpPr/>
            <p:nvPr/>
          </p:nvCxnSpPr>
          <p:spPr>
            <a:xfrm flipH="1">
              <a:off x="5352296" y="772533"/>
              <a:ext cx="2149661"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13" name="椭圆 12"/>
            <p:cNvSpPr/>
            <p:nvPr/>
          </p:nvSpPr>
          <p:spPr>
            <a:xfrm>
              <a:off x="5269709" y="689947"/>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14" name="椭圆 13"/>
            <p:cNvSpPr/>
            <p:nvPr/>
          </p:nvSpPr>
          <p:spPr>
            <a:xfrm>
              <a:off x="7408793" y="689947"/>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prstClr val="white"/>
                </a:solidFill>
              </a:endParaRPr>
            </a:p>
          </p:txBody>
        </p:sp>
      </p:grpSp>
      <p:sp>
        <p:nvSpPr>
          <p:cNvPr id="15"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1930457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9336" y="1052736"/>
            <a:ext cx="5040560" cy="3508653"/>
          </a:xfrm>
          <a:prstGeom prst="rect">
            <a:avLst/>
          </a:prstGeom>
        </p:spPr>
        <p:txBody>
          <a:bodyPr wrap="square">
            <a:spAutoFit/>
          </a:bodyPr>
          <a:lstStyle/>
          <a:p>
            <a:pPr indent="298450" algn="just">
              <a:lnSpc>
                <a:spcPct val="150000"/>
              </a:lnSpc>
            </a:pPr>
            <a:r>
              <a:rPr lang="zh-CN" altLang="en-US" b="1" kern="100" dirty="0">
                <a:solidFill>
                  <a:prstClr val="black"/>
                </a:solidFill>
                <a:latin typeface="微软雅黑" panose="020B0503020204020204" pitchFamily="34" charset="-122"/>
                <a:ea typeface="微软雅黑" panose="020B0503020204020204" pitchFamily="34" charset="-122"/>
              </a:rPr>
              <a:t>②</a:t>
            </a:r>
            <a:r>
              <a:rPr lang="zh-CN" altLang="zh-CN" b="1" kern="100" dirty="0" smtClean="0">
                <a:solidFill>
                  <a:prstClr val="black"/>
                </a:solidFill>
                <a:latin typeface="微软雅黑" panose="020B0503020204020204" pitchFamily="34" charset="-122"/>
                <a:ea typeface="微软雅黑" panose="020B0503020204020204" pitchFamily="34" charset="-122"/>
              </a:rPr>
              <a:t>新技术</a:t>
            </a:r>
            <a:r>
              <a:rPr lang="zh-CN" altLang="zh-CN" b="1" kern="100" dirty="0">
                <a:solidFill>
                  <a:prstClr val="black"/>
                </a:solidFill>
                <a:latin typeface="微软雅黑" panose="020B0503020204020204" pitchFamily="34" charset="-122"/>
                <a:ea typeface="微软雅黑" panose="020B0503020204020204" pitchFamily="34" charset="-122"/>
              </a:rPr>
              <a:t>及新设备（</a:t>
            </a:r>
            <a:r>
              <a:rPr lang="zh-CN" altLang="zh-CN" b="1" kern="100" dirty="0">
                <a:solidFill>
                  <a:srgbClr val="FF3399"/>
                </a:solidFill>
                <a:latin typeface="微软雅黑" panose="020B0503020204020204" pitchFamily="34" charset="-122"/>
                <a:ea typeface="微软雅黑" panose="020B0503020204020204" pitchFamily="34" charset="-122"/>
              </a:rPr>
              <a:t>以医院实际配置为准</a:t>
            </a:r>
            <a:r>
              <a:rPr lang="zh-CN" altLang="zh-CN" b="1" kern="100" dirty="0">
                <a:solidFill>
                  <a:prstClr val="black"/>
                </a:solidFill>
                <a:latin typeface="微软雅黑" panose="020B0503020204020204" pitchFamily="34" charset="-122"/>
                <a:ea typeface="微软雅黑" panose="020B0503020204020204" pitchFamily="34" charset="-122"/>
              </a:rPr>
              <a:t>）</a:t>
            </a:r>
          </a:p>
          <a:p>
            <a:pPr indent="298450" algn="just">
              <a:lnSpc>
                <a:spcPct val="150000"/>
              </a:lnSpc>
            </a:pPr>
            <a:endParaRPr lang="en-US" altLang="zh-CN" b="1" kern="100" dirty="0" smtClean="0">
              <a:solidFill>
                <a:prstClr val="black"/>
              </a:solidFill>
              <a:latin typeface="微软雅黑" panose="020B0503020204020204" pitchFamily="34" charset="-122"/>
              <a:ea typeface="微软雅黑" panose="020B0503020204020204" pitchFamily="34" charset="-122"/>
            </a:endParaRPr>
          </a:p>
          <a:p>
            <a:pPr indent="298450" algn="just">
              <a:lnSpc>
                <a:spcPct val="200000"/>
              </a:lnSpc>
            </a:pPr>
            <a:r>
              <a:rPr lang="en-US" altLang="zh-CN" sz="1400" kern="100" dirty="0" smtClean="0">
                <a:solidFill>
                  <a:prstClr val="black"/>
                </a:solidFill>
                <a:latin typeface="Times New Roman" panose="02020603050405020304" pitchFamily="18" charset="0"/>
                <a:ea typeface="微软雅黑" panose="020B0503020204020204" pitchFamily="34" charset="-122"/>
              </a:rPr>
              <a:t>  </a:t>
            </a:r>
            <a:r>
              <a:rPr lang="zh-CN" altLang="zh-CN" sz="1400" kern="100" dirty="0" smtClean="0">
                <a:solidFill>
                  <a:prstClr val="black"/>
                </a:solidFill>
                <a:latin typeface="Times New Roman" panose="02020603050405020304" pitchFamily="18" charset="0"/>
                <a:ea typeface="微软雅黑" panose="020B0503020204020204" pitchFamily="34" charset="-122"/>
              </a:rPr>
              <a:t>为</a:t>
            </a:r>
            <a:r>
              <a:rPr lang="zh-CN" altLang="zh-CN" sz="1400" kern="100" dirty="0">
                <a:solidFill>
                  <a:prstClr val="black"/>
                </a:solidFill>
                <a:latin typeface="Times New Roman" panose="02020603050405020304" pitchFamily="18" charset="0"/>
                <a:ea typeface="微软雅黑" panose="020B0503020204020204" pitchFamily="34" charset="-122"/>
              </a:rPr>
              <a:t>加快重点学科的发展，突出特色专科，发挥特色专长</a:t>
            </a:r>
            <a:r>
              <a:rPr lang="en-US" altLang="zh-CN" sz="1400" kern="100" dirty="0">
                <a:solidFill>
                  <a:prstClr val="black"/>
                </a:solidFill>
                <a:latin typeface="Times New Roman" panose="02020603050405020304" pitchFamily="18" charset="0"/>
                <a:ea typeface="微软雅黑" panose="020B0503020204020204" pitchFamily="34" charset="-122"/>
              </a:rPr>
              <a:t>,</a:t>
            </a:r>
            <a:r>
              <a:rPr lang="zh-CN" altLang="zh-CN" sz="1400" kern="100" dirty="0">
                <a:solidFill>
                  <a:prstClr val="black"/>
                </a:solidFill>
                <a:latin typeface="Times New Roman" panose="02020603050405020304" pitchFamily="18" charset="0"/>
                <a:ea typeface="微软雅黑" panose="020B0503020204020204" pitchFamily="34" charset="-122"/>
              </a:rPr>
              <a:t>医院购置了大型数字血管机、螺旋</a:t>
            </a:r>
            <a:r>
              <a:rPr lang="en-US" altLang="zh-CN" sz="1400" kern="100" dirty="0">
                <a:solidFill>
                  <a:prstClr val="black"/>
                </a:solidFill>
                <a:latin typeface="Times New Roman" panose="02020603050405020304" pitchFamily="18" charset="0"/>
                <a:ea typeface="微软雅黑" panose="020B0503020204020204" pitchFamily="34" charset="-122"/>
              </a:rPr>
              <a:t>CT</a:t>
            </a:r>
            <a:r>
              <a:rPr lang="zh-CN" altLang="zh-CN" sz="1400" kern="100" dirty="0">
                <a:solidFill>
                  <a:prstClr val="black"/>
                </a:solidFill>
                <a:latin typeface="Times New Roman" panose="02020603050405020304" pitchFamily="18" charset="0"/>
                <a:ea typeface="微软雅黑" panose="020B0503020204020204" pitchFamily="34" charset="-122"/>
              </a:rPr>
              <a:t>、心电监护、彩超等先进的医疗设备。先后开展了心脏起博器安装术、心脏支架置入术、心脑血管造影术等新的技术。急诊科配备了全市最先进的急救、抢救设备和先进的急救车，使院前抢救工作更加快捷，辐射范围更为广泛。</a:t>
            </a:r>
            <a:endParaRPr lang="zh-CN" altLang="zh-CN" sz="1400" kern="100" dirty="0">
              <a:solidFill>
                <a:prstClr val="black"/>
              </a:solidFill>
              <a:latin typeface="Times New Roman" panose="02020603050405020304" pitchFamily="18" charset="0"/>
            </a:endParaRPr>
          </a:p>
        </p:txBody>
      </p:sp>
      <p:pic>
        <p:nvPicPr>
          <p:cNvPr id="1026" name="Picture 2" descr="http://img.taopic.com/uploads/allimg/130629/318757-13062ZR50097.jpg"/>
          <p:cNvPicPr>
            <a:picLocks noChangeAspect="1" noChangeArrowheads="1"/>
          </p:cNvPicPr>
          <p:nvPr/>
        </p:nvPicPr>
        <p:blipFill rotWithShape="1">
          <a:blip r:embed="rId3">
            <a:extLst>
              <a:ext uri="{28A0092B-C50C-407E-A947-70E740481C1C}">
                <a14:useLocalDpi xmlns:a14="http://schemas.microsoft.com/office/drawing/2010/main" val="0"/>
              </a:ext>
            </a:extLst>
          </a:blip>
          <a:srcRect l="10112" r="3466"/>
          <a:stretch/>
        </p:blipFill>
        <p:spPr bwMode="auto">
          <a:xfrm>
            <a:off x="5735960" y="1052736"/>
            <a:ext cx="6016648" cy="49221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grpSp>
        <p:nvGrpSpPr>
          <p:cNvPr id="4" name="组合 3"/>
          <p:cNvGrpSpPr/>
          <p:nvPr/>
        </p:nvGrpSpPr>
        <p:grpSpPr>
          <a:xfrm>
            <a:off x="335360" y="1484784"/>
            <a:ext cx="4629668" cy="165172"/>
            <a:chOff x="5269709" y="689947"/>
            <a:chExt cx="4629668" cy="165172"/>
          </a:xfrm>
        </p:grpSpPr>
        <p:cxnSp>
          <p:nvCxnSpPr>
            <p:cNvPr id="5" name="直线连接符 19"/>
            <p:cNvCxnSpPr/>
            <p:nvPr/>
          </p:nvCxnSpPr>
          <p:spPr>
            <a:xfrm flipH="1">
              <a:off x="5352297" y="772533"/>
              <a:ext cx="4464494"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6" name="椭圆 5"/>
            <p:cNvSpPr/>
            <p:nvPr/>
          </p:nvSpPr>
          <p:spPr>
            <a:xfrm>
              <a:off x="5269709" y="689947"/>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7" name="椭圆 6"/>
            <p:cNvSpPr/>
            <p:nvPr/>
          </p:nvSpPr>
          <p:spPr>
            <a:xfrm>
              <a:off x="9734205" y="689947"/>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prstClr val="white"/>
                </a:solidFill>
              </a:endParaRPr>
            </a:p>
          </p:txBody>
        </p:sp>
      </p:grpSp>
      <p:sp>
        <p:nvSpPr>
          <p:cNvPr id="9"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700985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pattFill prst="ltUpDiag">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419015" y="1079368"/>
            <a:ext cx="9505056" cy="377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3048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14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以</a:t>
            </a:r>
            <a:r>
              <a:rPr lang="en-US" altLang="zh-CN" sz="14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XX</a:t>
            </a:r>
            <a:r>
              <a:rPr lang="zh-CN" altLang="en-US" sz="14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区域为轴心，圈层式辐射周边。以</a:t>
            </a:r>
            <a:r>
              <a:rPr lang="en-US" altLang="zh-CN" sz="14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14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公里为核心重点发展区域，</a:t>
            </a:r>
            <a:r>
              <a:rPr lang="en-US" altLang="zh-CN" sz="14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3-6</a:t>
            </a:r>
            <a:r>
              <a:rPr lang="zh-CN" altLang="en-US" sz="14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公里为拓展区域，</a:t>
            </a:r>
            <a:r>
              <a:rPr lang="en-US" altLang="zh-CN" sz="14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6-10</a:t>
            </a:r>
            <a:r>
              <a:rPr lang="zh-CN" altLang="en-US" sz="14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公里为延伸区域。</a:t>
            </a:r>
            <a:endParaRPr lang="zh-CN" altLang="en-US" sz="2000" dirty="0" smtClean="0">
              <a:solidFill>
                <a:prstClr val="black"/>
              </a:solidFill>
              <a:latin typeface="微软雅黑" panose="020B0503020204020204" pitchFamily="34" charset="-122"/>
              <a:ea typeface="微软雅黑" panose="020B0503020204020204" pitchFamily="34" charset="-122"/>
            </a:endParaRPr>
          </a:p>
        </p:txBody>
      </p:sp>
      <p:sp>
        <p:nvSpPr>
          <p:cNvPr id="17" name="Freeform 19"/>
          <p:cNvSpPr>
            <a:spLocks/>
          </p:cNvSpPr>
          <p:nvPr/>
        </p:nvSpPr>
        <p:spPr bwMode="auto">
          <a:xfrm>
            <a:off x="1898718" y="3744508"/>
            <a:ext cx="1653428" cy="1219658"/>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2" h="956">
                <a:moveTo>
                  <a:pt x="432" y="956"/>
                </a:moveTo>
                <a:lnTo>
                  <a:pt x="432" y="956"/>
                </a:lnTo>
                <a:lnTo>
                  <a:pt x="422" y="952"/>
                </a:lnTo>
                <a:lnTo>
                  <a:pt x="422" y="952"/>
                </a:lnTo>
                <a:lnTo>
                  <a:pt x="406" y="942"/>
                </a:lnTo>
                <a:lnTo>
                  <a:pt x="392" y="934"/>
                </a:lnTo>
                <a:lnTo>
                  <a:pt x="380" y="928"/>
                </a:lnTo>
                <a:lnTo>
                  <a:pt x="368" y="920"/>
                </a:lnTo>
                <a:lnTo>
                  <a:pt x="368" y="920"/>
                </a:lnTo>
                <a:lnTo>
                  <a:pt x="354" y="904"/>
                </a:lnTo>
                <a:lnTo>
                  <a:pt x="354" y="904"/>
                </a:lnTo>
                <a:lnTo>
                  <a:pt x="354" y="888"/>
                </a:lnTo>
                <a:lnTo>
                  <a:pt x="354" y="888"/>
                </a:lnTo>
                <a:lnTo>
                  <a:pt x="362" y="878"/>
                </a:lnTo>
                <a:lnTo>
                  <a:pt x="368" y="866"/>
                </a:lnTo>
                <a:lnTo>
                  <a:pt x="370" y="858"/>
                </a:lnTo>
                <a:lnTo>
                  <a:pt x="368" y="848"/>
                </a:lnTo>
                <a:lnTo>
                  <a:pt x="366" y="840"/>
                </a:lnTo>
                <a:lnTo>
                  <a:pt x="362" y="832"/>
                </a:lnTo>
                <a:lnTo>
                  <a:pt x="350" y="816"/>
                </a:lnTo>
                <a:lnTo>
                  <a:pt x="350" y="816"/>
                </a:lnTo>
                <a:lnTo>
                  <a:pt x="342" y="808"/>
                </a:lnTo>
                <a:lnTo>
                  <a:pt x="336" y="798"/>
                </a:lnTo>
                <a:lnTo>
                  <a:pt x="324" y="780"/>
                </a:lnTo>
                <a:lnTo>
                  <a:pt x="316" y="764"/>
                </a:lnTo>
                <a:lnTo>
                  <a:pt x="306" y="750"/>
                </a:lnTo>
                <a:lnTo>
                  <a:pt x="306" y="750"/>
                </a:lnTo>
                <a:lnTo>
                  <a:pt x="298" y="730"/>
                </a:lnTo>
                <a:lnTo>
                  <a:pt x="294" y="726"/>
                </a:lnTo>
                <a:lnTo>
                  <a:pt x="290" y="722"/>
                </a:lnTo>
                <a:lnTo>
                  <a:pt x="286" y="720"/>
                </a:lnTo>
                <a:lnTo>
                  <a:pt x="282" y="720"/>
                </a:lnTo>
                <a:lnTo>
                  <a:pt x="266" y="720"/>
                </a:lnTo>
                <a:lnTo>
                  <a:pt x="266" y="720"/>
                </a:lnTo>
                <a:lnTo>
                  <a:pt x="248" y="712"/>
                </a:lnTo>
                <a:lnTo>
                  <a:pt x="248" y="712"/>
                </a:lnTo>
                <a:lnTo>
                  <a:pt x="224" y="678"/>
                </a:lnTo>
                <a:lnTo>
                  <a:pt x="224" y="678"/>
                </a:lnTo>
                <a:lnTo>
                  <a:pt x="206" y="626"/>
                </a:lnTo>
                <a:lnTo>
                  <a:pt x="206" y="626"/>
                </a:lnTo>
                <a:lnTo>
                  <a:pt x="192" y="608"/>
                </a:lnTo>
                <a:lnTo>
                  <a:pt x="192" y="608"/>
                </a:lnTo>
                <a:lnTo>
                  <a:pt x="178" y="608"/>
                </a:lnTo>
                <a:lnTo>
                  <a:pt x="170" y="614"/>
                </a:lnTo>
                <a:lnTo>
                  <a:pt x="164" y="620"/>
                </a:lnTo>
                <a:lnTo>
                  <a:pt x="162" y="630"/>
                </a:lnTo>
                <a:lnTo>
                  <a:pt x="162" y="652"/>
                </a:lnTo>
                <a:lnTo>
                  <a:pt x="160" y="662"/>
                </a:lnTo>
                <a:lnTo>
                  <a:pt x="156" y="674"/>
                </a:lnTo>
                <a:lnTo>
                  <a:pt x="156" y="674"/>
                </a:lnTo>
                <a:lnTo>
                  <a:pt x="148" y="670"/>
                </a:lnTo>
                <a:lnTo>
                  <a:pt x="148" y="670"/>
                </a:lnTo>
                <a:lnTo>
                  <a:pt x="146" y="652"/>
                </a:lnTo>
                <a:lnTo>
                  <a:pt x="140" y="634"/>
                </a:lnTo>
                <a:lnTo>
                  <a:pt x="134" y="620"/>
                </a:lnTo>
                <a:lnTo>
                  <a:pt x="130" y="606"/>
                </a:lnTo>
                <a:lnTo>
                  <a:pt x="130" y="606"/>
                </a:lnTo>
                <a:lnTo>
                  <a:pt x="134" y="602"/>
                </a:lnTo>
                <a:lnTo>
                  <a:pt x="136" y="598"/>
                </a:lnTo>
                <a:lnTo>
                  <a:pt x="138" y="590"/>
                </a:lnTo>
                <a:lnTo>
                  <a:pt x="138" y="576"/>
                </a:lnTo>
                <a:lnTo>
                  <a:pt x="138" y="576"/>
                </a:lnTo>
                <a:lnTo>
                  <a:pt x="142" y="538"/>
                </a:lnTo>
                <a:lnTo>
                  <a:pt x="142" y="538"/>
                </a:lnTo>
                <a:lnTo>
                  <a:pt x="134" y="518"/>
                </a:lnTo>
                <a:lnTo>
                  <a:pt x="130" y="500"/>
                </a:lnTo>
                <a:lnTo>
                  <a:pt x="128" y="482"/>
                </a:lnTo>
                <a:lnTo>
                  <a:pt x="130" y="466"/>
                </a:lnTo>
                <a:lnTo>
                  <a:pt x="130" y="466"/>
                </a:lnTo>
                <a:lnTo>
                  <a:pt x="140" y="454"/>
                </a:lnTo>
                <a:lnTo>
                  <a:pt x="150" y="442"/>
                </a:lnTo>
                <a:lnTo>
                  <a:pt x="150" y="442"/>
                </a:lnTo>
                <a:lnTo>
                  <a:pt x="146" y="396"/>
                </a:lnTo>
                <a:lnTo>
                  <a:pt x="146" y="396"/>
                </a:lnTo>
                <a:lnTo>
                  <a:pt x="124" y="364"/>
                </a:lnTo>
                <a:lnTo>
                  <a:pt x="124" y="364"/>
                </a:lnTo>
                <a:lnTo>
                  <a:pt x="114" y="326"/>
                </a:lnTo>
                <a:lnTo>
                  <a:pt x="110" y="312"/>
                </a:lnTo>
                <a:lnTo>
                  <a:pt x="104" y="300"/>
                </a:lnTo>
                <a:lnTo>
                  <a:pt x="104" y="300"/>
                </a:lnTo>
                <a:lnTo>
                  <a:pt x="84" y="276"/>
                </a:lnTo>
                <a:lnTo>
                  <a:pt x="68" y="254"/>
                </a:lnTo>
                <a:lnTo>
                  <a:pt x="54" y="232"/>
                </a:lnTo>
                <a:lnTo>
                  <a:pt x="50" y="222"/>
                </a:lnTo>
                <a:lnTo>
                  <a:pt x="48" y="212"/>
                </a:lnTo>
                <a:lnTo>
                  <a:pt x="48" y="212"/>
                </a:lnTo>
                <a:lnTo>
                  <a:pt x="12" y="188"/>
                </a:lnTo>
                <a:lnTo>
                  <a:pt x="12" y="188"/>
                </a:lnTo>
                <a:lnTo>
                  <a:pt x="6" y="178"/>
                </a:lnTo>
                <a:lnTo>
                  <a:pt x="6" y="178"/>
                </a:lnTo>
                <a:lnTo>
                  <a:pt x="0" y="178"/>
                </a:lnTo>
                <a:lnTo>
                  <a:pt x="0" y="178"/>
                </a:lnTo>
                <a:lnTo>
                  <a:pt x="0" y="154"/>
                </a:lnTo>
                <a:lnTo>
                  <a:pt x="0" y="142"/>
                </a:lnTo>
                <a:lnTo>
                  <a:pt x="2" y="134"/>
                </a:lnTo>
                <a:lnTo>
                  <a:pt x="2" y="134"/>
                </a:lnTo>
                <a:lnTo>
                  <a:pt x="10" y="130"/>
                </a:lnTo>
                <a:lnTo>
                  <a:pt x="16" y="124"/>
                </a:lnTo>
                <a:lnTo>
                  <a:pt x="20" y="118"/>
                </a:lnTo>
                <a:lnTo>
                  <a:pt x="22" y="110"/>
                </a:lnTo>
                <a:lnTo>
                  <a:pt x="24" y="96"/>
                </a:lnTo>
                <a:lnTo>
                  <a:pt x="26" y="80"/>
                </a:lnTo>
                <a:lnTo>
                  <a:pt x="26" y="80"/>
                </a:lnTo>
                <a:lnTo>
                  <a:pt x="0" y="50"/>
                </a:lnTo>
                <a:lnTo>
                  <a:pt x="0" y="50"/>
                </a:lnTo>
                <a:lnTo>
                  <a:pt x="0" y="28"/>
                </a:lnTo>
                <a:lnTo>
                  <a:pt x="0" y="28"/>
                </a:lnTo>
                <a:lnTo>
                  <a:pt x="74" y="24"/>
                </a:lnTo>
                <a:lnTo>
                  <a:pt x="74" y="24"/>
                </a:lnTo>
                <a:lnTo>
                  <a:pt x="82" y="28"/>
                </a:lnTo>
                <a:lnTo>
                  <a:pt x="92" y="38"/>
                </a:lnTo>
                <a:lnTo>
                  <a:pt x="102" y="50"/>
                </a:lnTo>
                <a:lnTo>
                  <a:pt x="112" y="64"/>
                </a:lnTo>
                <a:lnTo>
                  <a:pt x="112" y="64"/>
                </a:lnTo>
                <a:lnTo>
                  <a:pt x="112" y="76"/>
                </a:lnTo>
                <a:lnTo>
                  <a:pt x="116" y="88"/>
                </a:lnTo>
                <a:lnTo>
                  <a:pt x="122" y="98"/>
                </a:lnTo>
                <a:lnTo>
                  <a:pt x="128" y="110"/>
                </a:lnTo>
                <a:lnTo>
                  <a:pt x="146" y="132"/>
                </a:lnTo>
                <a:lnTo>
                  <a:pt x="166" y="152"/>
                </a:lnTo>
                <a:lnTo>
                  <a:pt x="166" y="152"/>
                </a:lnTo>
                <a:lnTo>
                  <a:pt x="174" y="152"/>
                </a:lnTo>
                <a:lnTo>
                  <a:pt x="182" y="154"/>
                </a:lnTo>
                <a:lnTo>
                  <a:pt x="186" y="156"/>
                </a:lnTo>
                <a:lnTo>
                  <a:pt x="190" y="158"/>
                </a:lnTo>
                <a:lnTo>
                  <a:pt x="200" y="172"/>
                </a:lnTo>
                <a:lnTo>
                  <a:pt x="200" y="172"/>
                </a:lnTo>
                <a:lnTo>
                  <a:pt x="208" y="170"/>
                </a:lnTo>
                <a:lnTo>
                  <a:pt x="216" y="170"/>
                </a:lnTo>
                <a:lnTo>
                  <a:pt x="224" y="166"/>
                </a:lnTo>
                <a:lnTo>
                  <a:pt x="236" y="158"/>
                </a:lnTo>
                <a:lnTo>
                  <a:pt x="236" y="158"/>
                </a:lnTo>
                <a:lnTo>
                  <a:pt x="242" y="158"/>
                </a:lnTo>
                <a:lnTo>
                  <a:pt x="242" y="158"/>
                </a:lnTo>
                <a:lnTo>
                  <a:pt x="248" y="162"/>
                </a:lnTo>
                <a:lnTo>
                  <a:pt x="248" y="162"/>
                </a:lnTo>
                <a:lnTo>
                  <a:pt x="248" y="166"/>
                </a:lnTo>
                <a:lnTo>
                  <a:pt x="250" y="170"/>
                </a:lnTo>
                <a:lnTo>
                  <a:pt x="254" y="172"/>
                </a:lnTo>
                <a:lnTo>
                  <a:pt x="258" y="174"/>
                </a:lnTo>
                <a:lnTo>
                  <a:pt x="270" y="176"/>
                </a:lnTo>
                <a:lnTo>
                  <a:pt x="282" y="178"/>
                </a:lnTo>
                <a:lnTo>
                  <a:pt x="282" y="178"/>
                </a:lnTo>
                <a:lnTo>
                  <a:pt x="290" y="188"/>
                </a:lnTo>
                <a:lnTo>
                  <a:pt x="290" y="188"/>
                </a:lnTo>
                <a:lnTo>
                  <a:pt x="310" y="188"/>
                </a:lnTo>
                <a:lnTo>
                  <a:pt x="310" y="188"/>
                </a:lnTo>
                <a:lnTo>
                  <a:pt x="328" y="174"/>
                </a:lnTo>
                <a:lnTo>
                  <a:pt x="328" y="174"/>
                </a:lnTo>
                <a:lnTo>
                  <a:pt x="374" y="166"/>
                </a:lnTo>
                <a:lnTo>
                  <a:pt x="374" y="166"/>
                </a:lnTo>
                <a:lnTo>
                  <a:pt x="378" y="160"/>
                </a:lnTo>
                <a:lnTo>
                  <a:pt x="382" y="154"/>
                </a:lnTo>
                <a:lnTo>
                  <a:pt x="382" y="154"/>
                </a:lnTo>
                <a:lnTo>
                  <a:pt x="382" y="142"/>
                </a:lnTo>
                <a:lnTo>
                  <a:pt x="378" y="128"/>
                </a:lnTo>
                <a:lnTo>
                  <a:pt x="372" y="104"/>
                </a:lnTo>
                <a:lnTo>
                  <a:pt x="368" y="92"/>
                </a:lnTo>
                <a:lnTo>
                  <a:pt x="366" y="80"/>
                </a:lnTo>
                <a:lnTo>
                  <a:pt x="368" y="72"/>
                </a:lnTo>
                <a:lnTo>
                  <a:pt x="370" y="66"/>
                </a:lnTo>
                <a:lnTo>
                  <a:pt x="370" y="66"/>
                </a:lnTo>
                <a:lnTo>
                  <a:pt x="376" y="70"/>
                </a:lnTo>
                <a:lnTo>
                  <a:pt x="384" y="78"/>
                </a:lnTo>
                <a:lnTo>
                  <a:pt x="392" y="84"/>
                </a:lnTo>
                <a:lnTo>
                  <a:pt x="406" y="92"/>
                </a:lnTo>
                <a:lnTo>
                  <a:pt x="406" y="92"/>
                </a:lnTo>
                <a:lnTo>
                  <a:pt x="412" y="100"/>
                </a:lnTo>
                <a:lnTo>
                  <a:pt x="412" y="100"/>
                </a:lnTo>
                <a:lnTo>
                  <a:pt x="424" y="104"/>
                </a:lnTo>
                <a:lnTo>
                  <a:pt x="438" y="104"/>
                </a:lnTo>
                <a:lnTo>
                  <a:pt x="452" y="104"/>
                </a:lnTo>
                <a:lnTo>
                  <a:pt x="468" y="100"/>
                </a:lnTo>
                <a:lnTo>
                  <a:pt x="468" y="100"/>
                </a:lnTo>
                <a:lnTo>
                  <a:pt x="484" y="84"/>
                </a:lnTo>
                <a:lnTo>
                  <a:pt x="484" y="84"/>
                </a:lnTo>
                <a:lnTo>
                  <a:pt x="482" y="64"/>
                </a:lnTo>
                <a:lnTo>
                  <a:pt x="478" y="50"/>
                </a:lnTo>
                <a:lnTo>
                  <a:pt x="474" y="40"/>
                </a:lnTo>
                <a:lnTo>
                  <a:pt x="472" y="30"/>
                </a:lnTo>
                <a:lnTo>
                  <a:pt x="472" y="30"/>
                </a:lnTo>
                <a:lnTo>
                  <a:pt x="482" y="18"/>
                </a:lnTo>
                <a:lnTo>
                  <a:pt x="494" y="8"/>
                </a:lnTo>
                <a:lnTo>
                  <a:pt x="502" y="2"/>
                </a:lnTo>
                <a:lnTo>
                  <a:pt x="508" y="0"/>
                </a:lnTo>
                <a:lnTo>
                  <a:pt x="516" y="0"/>
                </a:lnTo>
                <a:lnTo>
                  <a:pt x="526" y="4"/>
                </a:lnTo>
                <a:lnTo>
                  <a:pt x="526" y="4"/>
                </a:lnTo>
                <a:lnTo>
                  <a:pt x="530" y="16"/>
                </a:lnTo>
                <a:lnTo>
                  <a:pt x="536" y="26"/>
                </a:lnTo>
                <a:lnTo>
                  <a:pt x="546" y="36"/>
                </a:lnTo>
                <a:lnTo>
                  <a:pt x="562" y="50"/>
                </a:lnTo>
                <a:lnTo>
                  <a:pt x="562" y="50"/>
                </a:lnTo>
                <a:lnTo>
                  <a:pt x="588" y="60"/>
                </a:lnTo>
                <a:lnTo>
                  <a:pt x="588" y="60"/>
                </a:lnTo>
                <a:lnTo>
                  <a:pt x="598" y="72"/>
                </a:lnTo>
                <a:lnTo>
                  <a:pt x="612" y="84"/>
                </a:lnTo>
                <a:lnTo>
                  <a:pt x="628" y="98"/>
                </a:lnTo>
                <a:lnTo>
                  <a:pt x="636" y="106"/>
                </a:lnTo>
                <a:lnTo>
                  <a:pt x="642" y="118"/>
                </a:lnTo>
                <a:lnTo>
                  <a:pt x="642" y="118"/>
                </a:lnTo>
                <a:lnTo>
                  <a:pt x="650" y="138"/>
                </a:lnTo>
                <a:lnTo>
                  <a:pt x="650" y="138"/>
                </a:lnTo>
                <a:lnTo>
                  <a:pt x="656" y="150"/>
                </a:lnTo>
                <a:lnTo>
                  <a:pt x="666" y="164"/>
                </a:lnTo>
                <a:lnTo>
                  <a:pt x="678" y="176"/>
                </a:lnTo>
                <a:lnTo>
                  <a:pt x="686" y="182"/>
                </a:lnTo>
                <a:lnTo>
                  <a:pt x="694" y="184"/>
                </a:lnTo>
                <a:lnTo>
                  <a:pt x="694" y="184"/>
                </a:lnTo>
                <a:lnTo>
                  <a:pt x="764" y="184"/>
                </a:lnTo>
                <a:lnTo>
                  <a:pt x="764" y="184"/>
                </a:lnTo>
                <a:lnTo>
                  <a:pt x="774" y="178"/>
                </a:lnTo>
                <a:lnTo>
                  <a:pt x="786" y="172"/>
                </a:lnTo>
                <a:lnTo>
                  <a:pt x="798" y="168"/>
                </a:lnTo>
                <a:lnTo>
                  <a:pt x="812" y="168"/>
                </a:lnTo>
                <a:lnTo>
                  <a:pt x="812" y="168"/>
                </a:lnTo>
                <a:lnTo>
                  <a:pt x="858" y="184"/>
                </a:lnTo>
                <a:lnTo>
                  <a:pt x="858" y="184"/>
                </a:lnTo>
                <a:lnTo>
                  <a:pt x="900" y="184"/>
                </a:lnTo>
                <a:lnTo>
                  <a:pt x="900" y="184"/>
                </a:lnTo>
                <a:lnTo>
                  <a:pt x="920" y="202"/>
                </a:lnTo>
                <a:lnTo>
                  <a:pt x="932" y="208"/>
                </a:lnTo>
                <a:lnTo>
                  <a:pt x="952" y="210"/>
                </a:lnTo>
                <a:lnTo>
                  <a:pt x="952" y="210"/>
                </a:lnTo>
                <a:lnTo>
                  <a:pt x="972" y="228"/>
                </a:lnTo>
                <a:lnTo>
                  <a:pt x="972" y="228"/>
                </a:lnTo>
                <a:lnTo>
                  <a:pt x="972" y="278"/>
                </a:lnTo>
                <a:lnTo>
                  <a:pt x="972" y="278"/>
                </a:lnTo>
                <a:lnTo>
                  <a:pt x="958" y="296"/>
                </a:lnTo>
                <a:lnTo>
                  <a:pt x="946" y="316"/>
                </a:lnTo>
                <a:lnTo>
                  <a:pt x="938" y="336"/>
                </a:lnTo>
                <a:lnTo>
                  <a:pt x="930" y="358"/>
                </a:lnTo>
                <a:lnTo>
                  <a:pt x="930" y="358"/>
                </a:lnTo>
                <a:lnTo>
                  <a:pt x="908" y="388"/>
                </a:lnTo>
                <a:lnTo>
                  <a:pt x="880" y="418"/>
                </a:lnTo>
                <a:lnTo>
                  <a:pt x="880" y="418"/>
                </a:lnTo>
                <a:lnTo>
                  <a:pt x="866" y="422"/>
                </a:lnTo>
                <a:lnTo>
                  <a:pt x="856" y="422"/>
                </a:lnTo>
                <a:lnTo>
                  <a:pt x="846" y="420"/>
                </a:lnTo>
                <a:lnTo>
                  <a:pt x="840" y="418"/>
                </a:lnTo>
                <a:lnTo>
                  <a:pt x="828" y="406"/>
                </a:lnTo>
                <a:lnTo>
                  <a:pt x="812" y="394"/>
                </a:lnTo>
                <a:lnTo>
                  <a:pt x="812" y="394"/>
                </a:lnTo>
                <a:lnTo>
                  <a:pt x="806" y="388"/>
                </a:lnTo>
                <a:lnTo>
                  <a:pt x="800" y="382"/>
                </a:lnTo>
                <a:lnTo>
                  <a:pt x="788" y="376"/>
                </a:lnTo>
                <a:lnTo>
                  <a:pt x="778" y="374"/>
                </a:lnTo>
                <a:lnTo>
                  <a:pt x="768" y="374"/>
                </a:lnTo>
                <a:lnTo>
                  <a:pt x="768" y="374"/>
                </a:lnTo>
                <a:lnTo>
                  <a:pt x="764" y="382"/>
                </a:lnTo>
                <a:lnTo>
                  <a:pt x="764" y="382"/>
                </a:lnTo>
                <a:lnTo>
                  <a:pt x="764" y="422"/>
                </a:lnTo>
                <a:lnTo>
                  <a:pt x="764" y="422"/>
                </a:lnTo>
                <a:lnTo>
                  <a:pt x="768" y="434"/>
                </a:lnTo>
                <a:lnTo>
                  <a:pt x="772" y="446"/>
                </a:lnTo>
                <a:lnTo>
                  <a:pt x="772" y="460"/>
                </a:lnTo>
                <a:lnTo>
                  <a:pt x="772" y="478"/>
                </a:lnTo>
                <a:lnTo>
                  <a:pt x="772" y="478"/>
                </a:lnTo>
                <a:lnTo>
                  <a:pt x="770" y="492"/>
                </a:lnTo>
                <a:lnTo>
                  <a:pt x="766" y="510"/>
                </a:lnTo>
                <a:lnTo>
                  <a:pt x="766" y="528"/>
                </a:lnTo>
                <a:lnTo>
                  <a:pt x="768" y="548"/>
                </a:lnTo>
                <a:lnTo>
                  <a:pt x="768" y="548"/>
                </a:lnTo>
                <a:lnTo>
                  <a:pt x="784" y="564"/>
                </a:lnTo>
                <a:lnTo>
                  <a:pt x="784" y="564"/>
                </a:lnTo>
                <a:lnTo>
                  <a:pt x="790" y="568"/>
                </a:lnTo>
                <a:lnTo>
                  <a:pt x="796" y="574"/>
                </a:lnTo>
                <a:lnTo>
                  <a:pt x="802" y="582"/>
                </a:lnTo>
                <a:lnTo>
                  <a:pt x="808" y="592"/>
                </a:lnTo>
                <a:lnTo>
                  <a:pt x="810" y="602"/>
                </a:lnTo>
                <a:lnTo>
                  <a:pt x="810" y="612"/>
                </a:lnTo>
                <a:lnTo>
                  <a:pt x="808" y="622"/>
                </a:lnTo>
                <a:lnTo>
                  <a:pt x="800" y="632"/>
                </a:lnTo>
                <a:lnTo>
                  <a:pt x="800" y="632"/>
                </a:lnTo>
                <a:lnTo>
                  <a:pt x="786" y="640"/>
                </a:lnTo>
                <a:lnTo>
                  <a:pt x="780" y="646"/>
                </a:lnTo>
                <a:lnTo>
                  <a:pt x="778" y="650"/>
                </a:lnTo>
                <a:lnTo>
                  <a:pt x="776" y="656"/>
                </a:lnTo>
                <a:lnTo>
                  <a:pt x="776" y="674"/>
                </a:lnTo>
                <a:lnTo>
                  <a:pt x="776" y="674"/>
                </a:lnTo>
                <a:lnTo>
                  <a:pt x="782" y="680"/>
                </a:lnTo>
                <a:lnTo>
                  <a:pt x="788" y="686"/>
                </a:lnTo>
                <a:lnTo>
                  <a:pt x="806" y="694"/>
                </a:lnTo>
                <a:lnTo>
                  <a:pt x="828" y="702"/>
                </a:lnTo>
                <a:lnTo>
                  <a:pt x="840" y="710"/>
                </a:lnTo>
                <a:lnTo>
                  <a:pt x="850" y="718"/>
                </a:lnTo>
                <a:lnTo>
                  <a:pt x="850" y="718"/>
                </a:lnTo>
                <a:lnTo>
                  <a:pt x="848" y="740"/>
                </a:lnTo>
                <a:lnTo>
                  <a:pt x="846" y="752"/>
                </a:lnTo>
                <a:lnTo>
                  <a:pt x="842" y="756"/>
                </a:lnTo>
                <a:lnTo>
                  <a:pt x="840" y="762"/>
                </a:lnTo>
                <a:lnTo>
                  <a:pt x="840" y="762"/>
                </a:lnTo>
                <a:lnTo>
                  <a:pt x="818" y="760"/>
                </a:lnTo>
                <a:lnTo>
                  <a:pt x="796" y="758"/>
                </a:lnTo>
                <a:lnTo>
                  <a:pt x="778" y="754"/>
                </a:lnTo>
                <a:lnTo>
                  <a:pt x="764" y="748"/>
                </a:lnTo>
                <a:lnTo>
                  <a:pt x="764" y="748"/>
                </a:lnTo>
                <a:lnTo>
                  <a:pt x="762" y="734"/>
                </a:lnTo>
                <a:lnTo>
                  <a:pt x="760" y="722"/>
                </a:lnTo>
                <a:lnTo>
                  <a:pt x="756" y="712"/>
                </a:lnTo>
                <a:lnTo>
                  <a:pt x="752" y="702"/>
                </a:lnTo>
                <a:lnTo>
                  <a:pt x="752" y="702"/>
                </a:lnTo>
                <a:lnTo>
                  <a:pt x="744" y="704"/>
                </a:lnTo>
                <a:lnTo>
                  <a:pt x="736" y="704"/>
                </a:lnTo>
                <a:lnTo>
                  <a:pt x="726" y="710"/>
                </a:lnTo>
                <a:lnTo>
                  <a:pt x="716" y="718"/>
                </a:lnTo>
                <a:lnTo>
                  <a:pt x="706" y="724"/>
                </a:lnTo>
                <a:lnTo>
                  <a:pt x="706" y="724"/>
                </a:lnTo>
                <a:lnTo>
                  <a:pt x="680" y="724"/>
                </a:lnTo>
                <a:lnTo>
                  <a:pt x="680" y="724"/>
                </a:lnTo>
                <a:lnTo>
                  <a:pt x="670" y="716"/>
                </a:lnTo>
                <a:lnTo>
                  <a:pt x="662" y="706"/>
                </a:lnTo>
                <a:lnTo>
                  <a:pt x="656" y="698"/>
                </a:lnTo>
                <a:lnTo>
                  <a:pt x="652" y="688"/>
                </a:lnTo>
                <a:lnTo>
                  <a:pt x="646" y="668"/>
                </a:lnTo>
                <a:lnTo>
                  <a:pt x="642" y="652"/>
                </a:lnTo>
                <a:lnTo>
                  <a:pt x="642" y="652"/>
                </a:lnTo>
                <a:lnTo>
                  <a:pt x="630" y="636"/>
                </a:lnTo>
                <a:lnTo>
                  <a:pt x="630" y="636"/>
                </a:lnTo>
                <a:lnTo>
                  <a:pt x="604" y="636"/>
                </a:lnTo>
                <a:lnTo>
                  <a:pt x="594" y="636"/>
                </a:lnTo>
                <a:lnTo>
                  <a:pt x="588" y="638"/>
                </a:lnTo>
                <a:lnTo>
                  <a:pt x="582" y="642"/>
                </a:lnTo>
                <a:lnTo>
                  <a:pt x="578" y="648"/>
                </a:lnTo>
                <a:lnTo>
                  <a:pt x="574" y="658"/>
                </a:lnTo>
                <a:lnTo>
                  <a:pt x="572" y="670"/>
                </a:lnTo>
                <a:lnTo>
                  <a:pt x="572" y="670"/>
                </a:lnTo>
                <a:lnTo>
                  <a:pt x="564" y="676"/>
                </a:lnTo>
                <a:lnTo>
                  <a:pt x="556" y="680"/>
                </a:lnTo>
                <a:lnTo>
                  <a:pt x="550" y="682"/>
                </a:lnTo>
                <a:lnTo>
                  <a:pt x="542" y="686"/>
                </a:lnTo>
                <a:lnTo>
                  <a:pt x="542" y="686"/>
                </a:lnTo>
                <a:lnTo>
                  <a:pt x="542" y="704"/>
                </a:lnTo>
                <a:lnTo>
                  <a:pt x="542" y="704"/>
                </a:lnTo>
                <a:lnTo>
                  <a:pt x="550" y="712"/>
                </a:lnTo>
                <a:lnTo>
                  <a:pt x="558" y="726"/>
                </a:lnTo>
                <a:lnTo>
                  <a:pt x="562" y="732"/>
                </a:lnTo>
                <a:lnTo>
                  <a:pt x="564" y="740"/>
                </a:lnTo>
                <a:lnTo>
                  <a:pt x="564" y="748"/>
                </a:lnTo>
                <a:lnTo>
                  <a:pt x="562" y="758"/>
                </a:lnTo>
                <a:lnTo>
                  <a:pt x="562" y="758"/>
                </a:lnTo>
                <a:lnTo>
                  <a:pt x="558" y="766"/>
                </a:lnTo>
                <a:lnTo>
                  <a:pt x="552" y="772"/>
                </a:lnTo>
                <a:lnTo>
                  <a:pt x="536" y="782"/>
                </a:lnTo>
                <a:lnTo>
                  <a:pt x="508" y="800"/>
                </a:lnTo>
                <a:lnTo>
                  <a:pt x="508" y="800"/>
                </a:lnTo>
                <a:lnTo>
                  <a:pt x="500" y="810"/>
                </a:lnTo>
                <a:lnTo>
                  <a:pt x="500" y="810"/>
                </a:lnTo>
                <a:lnTo>
                  <a:pt x="500" y="850"/>
                </a:lnTo>
                <a:lnTo>
                  <a:pt x="500" y="850"/>
                </a:lnTo>
                <a:lnTo>
                  <a:pt x="504" y="856"/>
                </a:lnTo>
                <a:lnTo>
                  <a:pt x="508" y="860"/>
                </a:lnTo>
                <a:lnTo>
                  <a:pt x="518" y="866"/>
                </a:lnTo>
                <a:lnTo>
                  <a:pt x="522" y="870"/>
                </a:lnTo>
                <a:lnTo>
                  <a:pt x="526" y="878"/>
                </a:lnTo>
                <a:lnTo>
                  <a:pt x="528" y="888"/>
                </a:lnTo>
                <a:lnTo>
                  <a:pt x="530" y="902"/>
                </a:lnTo>
                <a:lnTo>
                  <a:pt x="530" y="902"/>
                </a:lnTo>
                <a:lnTo>
                  <a:pt x="522" y="918"/>
                </a:lnTo>
                <a:lnTo>
                  <a:pt x="522" y="918"/>
                </a:lnTo>
                <a:lnTo>
                  <a:pt x="510" y="924"/>
                </a:lnTo>
                <a:lnTo>
                  <a:pt x="498" y="930"/>
                </a:lnTo>
                <a:lnTo>
                  <a:pt x="498" y="930"/>
                </a:lnTo>
                <a:lnTo>
                  <a:pt x="432" y="956"/>
                </a:lnTo>
                <a:lnTo>
                  <a:pt x="432" y="956"/>
                </a:lnTo>
                <a:close/>
              </a:path>
            </a:pathLst>
          </a:custGeom>
          <a:solidFill>
            <a:srgbClr val="FFFEE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prstClr val="black"/>
              </a:solidFill>
            </a:endParaRPr>
          </a:p>
        </p:txBody>
      </p:sp>
      <p:grpSp>
        <p:nvGrpSpPr>
          <p:cNvPr id="125" name="圆环2"/>
          <p:cNvGrpSpPr>
            <a:grpSpLocks/>
          </p:cNvGrpSpPr>
          <p:nvPr/>
        </p:nvGrpSpPr>
        <p:grpSpPr bwMode="auto">
          <a:xfrm>
            <a:off x="1484958" y="2285454"/>
            <a:ext cx="3240087" cy="2943225"/>
            <a:chOff x="2840022" y="2269967"/>
            <a:chExt cx="3240000" cy="2943314"/>
          </a:xfrm>
        </p:grpSpPr>
        <p:sp>
          <p:nvSpPr>
            <p:cNvPr id="126" name="同心圆 27"/>
            <p:cNvSpPr/>
            <p:nvPr/>
          </p:nvSpPr>
          <p:spPr>
            <a:xfrm>
              <a:off x="2840022" y="2469998"/>
              <a:ext cx="3240000" cy="2743283"/>
            </a:xfrm>
            <a:custGeom>
              <a:avLst/>
              <a:gdLst/>
              <a:ahLst/>
              <a:cxnLst/>
              <a:rect l="l" t="t" r="r" b="b"/>
              <a:pathLst>
                <a:path w="3240000" h="2743507">
                  <a:moveTo>
                    <a:pt x="454487" y="0"/>
                  </a:moveTo>
                  <a:lnTo>
                    <a:pt x="837501" y="383013"/>
                  </a:lnTo>
                  <a:cubicBezTo>
                    <a:pt x="653847" y="575548"/>
                    <a:pt x="541663" y="836427"/>
                    <a:pt x="541663" y="1123507"/>
                  </a:cubicBezTo>
                  <a:cubicBezTo>
                    <a:pt x="541663" y="1719056"/>
                    <a:pt x="1024451" y="2201844"/>
                    <a:pt x="1620000" y="2201844"/>
                  </a:cubicBezTo>
                  <a:cubicBezTo>
                    <a:pt x="2215549" y="2201844"/>
                    <a:pt x="2698337" y="1719056"/>
                    <a:pt x="2698337" y="1123507"/>
                  </a:cubicBezTo>
                  <a:cubicBezTo>
                    <a:pt x="2698337" y="837130"/>
                    <a:pt x="2586703" y="576826"/>
                    <a:pt x="2403813" y="384459"/>
                  </a:cubicBezTo>
                  <a:lnTo>
                    <a:pt x="2786827" y="1445"/>
                  </a:lnTo>
                  <a:cubicBezTo>
                    <a:pt x="3067794" y="291814"/>
                    <a:pt x="3240000" y="687550"/>
                    <a:pt x="3240000" y="1123507"/>
                  </a:cubicBezTo>
                  <a:cubicBezTo>
                    <a:pt x="3240000" y="2018208"/>
                    <a:pt x="2514701" y="2743507"/>
                    <a:pt x="1620000" y="2743507"/>
                  </a:cubicBezTo>
                  <a:cubicBezTo>
                    <a:pt x="725299" y="2743507"/>
                    <a:pt x="0" y="2018208"/>
                    <a:pt x="0" y="1123507"/>
                  </a:cubicBezTo>
                  <a:cubicBezTo>
                    <a:pt x="0" y="686848"/>
                    <a:pt x="172762" y="290539"/>
                    <a:pt x="454487" y="0"/>
                  </a:cubicBezTo>
                  <a:close/>
                </a:path>
              </a:pathLst>
            </a:custGeom>
            <a:solidFill>
              <a:schemeClr val="accent5"/>
            </a:solidFill>
            <a:ln w="25400" cap="flat" cmpd="sng" algn="ctr">
              <a:noFill/>
              <a:prstDash val="solid"/>
            </a:ln>
            <a:effectLst>
              <a:outerShdw blurRad="50800" dist="38100" dir="5400000" algn="t" rotWithShape="0">
                <a:prstClr val="black">
                  <a:alpha val="40000"/>
                </a:prstClr>
              </a:outerShdw>
            </a:effectLst>
          </p:spPr>
          <p:txBody>
            <a:bodyPr lIns="0" rIns="0" anchor="ctr"/>
            <a:lstStyle/>
            <a:p>
              <a:pPr marL="182563" indent="-182563">
                <a:lnSpc>
                  <a:spcPct val="120000"/>
                </a:lnSpc>
                <a:spcBef>
                  <a:spcPts val="600"/>
                </a:spcBef>
                <a:spcAft>
                  <a:spcPts val="600"/>
                </a:spcAft>
                <a:buFont typeface="Arial" pitchFamily="34" charset="0"/>
                <a:buChar char="•"/>
                <a:defRPr/>
              </a:pPr>
              <a:endParaRPr lang="zh-CN" altLang="en-US" sz="1600" b="1" kern="0">
                <a:solidFill>
                  <a:prstClr val="white"/>
                </a:solidFill>
                <a:latin typeface="微软雅黑" pitchFamily="34" charset="-122"/>
                <a:ea typeface="微软雅黑" pitchFamily="34" charset="-122"/>
              </a:endParaRPr>
            </a:p>
          </p:txBody>
        </p:sp>
        <p:sp>
          <p:nvSpPr>
            <p:cNvPr id="127" name="矩形 126"/>
            <p:cNvSpPr/>
            <p:nvPr/>
          </p:nvSpPr>
          <p:spPr>
            <a:xfrm>
              <a:off x="3144970" y="2269967"/>
              <a:ext cx="2671810" cy="2671808"/>
            </a:xfrm>
            <a:prstGeom prst="rect">
              <a:avLst/>
            </a:prstGeom>
            <a:noFill/>
            <a:ln w="25400" cap="flat" cmpd="sng" algn="ctr">
              <a:noFill/>
              <a:prstDash val="solid"/>
            </a:ln>
            <a:effectLst/>
          </p:spPr>
          <p:txBody>
            <a:bodyPr spcFirstLastPara="1" anchor="ctr">
              <a:prstTxWarp prst="textArchDown">
                <a:avLst/>
              </a:prstTxWarp>
            </a:bodyPr>
            <a:lstStyle/>
            <a:p>
              <a:pPr algn="ctr">
                <a:defRPr/>
              </a:pPr>
              <a:r>
                <a:rPr lang="en-US" altLang="zh-CN" sz="1600" b="1" kern="0" dirty="0" smtClean="0">
                  <a:solidFill>
                    <a:prstClr val="black"/>
                  </a:solidFill>
                  <a:latin typeface="微软雅黑" pitchFamily="34" charset="-122"/>
                  <a:ea typeface="微软雅黑" pitchFamily="34" charset="-122"/>
                </a:rPr>
                <a:t>3-6</a:t>
              </a:r>
              <a:r>
                <a:rPr lang="zh-CN" altLang="en-US" sz="1600" b="1" kern="0" dirty="0" smtClean="0">
                  <a:solidFill>
                    <a:prstClr val="black"/>
                  </a:solidFill>
                  <a:latin typeface="微软雅黑" pitchFamily="34" charset="-122"/>
                  <a:ea typeface="微软雅黑" pitchFamily="34" charset="-122"/>
                </a:rPr>
                <a:t>公里拓展区域</a:t>
              </a:r>
              <a:endParaRPr lang="zh-CN" altLang="en-US" sz="1600" b="1" kern="0" dirty="0">
                <a:solidFill>
                  <a:prstClr val="black"/>
                </a:solidFill>
                <a:latin typeface="微软雅黑" pitchFamily="34" charset="-122"/>
                <a:ea typeface="微软雅黑" pitchFamily="34" charset="-122"/>
              </a:endParaRPr>
            </a:p>
          </p:txBody>
        </p:sp>
      </p:grpSp>
      <p:grpSp>
        <p:nvGrpSpPr>
          <p:cNvPr id="128" name="圆环3"/>
          <p:cNvGrpSpPr>
            <a:grpSpLocks/>
          </p:cNvGrpSpPr>
          <p:nvPr/>
        </p:nvGrpSpPr>
        <p:grpSpPr bwMode="auto">
          <a:xfrm>
            <a:off x="767408" y="1563142"/>
            <a:ext cx="4679950" cy="4391025"/>
            <a:chOff x="2122339" y="1547630"/>
            <a:chExt cx="4680000" cy="4391295"/>
          </a:xfrm>
        </p:grpSpPr>
        <p:sp>
          <p:nvSpPr>
            <p:cNvPr id="129" name="同心圆 26"/>
            <p:cNvSpPr/>
            <p:nvPr/>
          </p:nvSpPr>
          <p:spPr>
            <a:xfrm>
              <a:off x="2122339" y="1942941"/>
              <a:ext cx="4680000" cy="3995984"/>
            </a:xfrm>
            <a:custGeom>
              <a:avLst/>
              <a:gdLst/>
              <a:ahLst/>
              <a:cxnLst/>
              <a:rect l="l" t="t" r="r" b="b"/>
              <a:pathLst>
                <a:path w="4680000" h="3995247">
                  <a:moveTo>
                    <a:pt x="3993951" y="0"/>
                  </a:moveTo>
                  <a:cubicBezTo>
                    <a:pt x="4417819" y="423477"/>
                    <a:pt x="4680000" y="1008745"/>
                    <a:pt x="4680000" y="1655247"/>
                  </a:cubicBezTo>
                  <a:cubicBezTo>
                    <a:pt x="4680000" y="2947593"/>
                    <a:pt x="3632346" y="3995247"/>
                    <a:pt x="2340000" y="3995247"/>
                  </a:cubicBezTo>
                  <a:cubicBezTo>
                    <a:pt x="1047654" y="3995247"/>
                    <a:pt x="0" y="2947593"/>
                    <a:pt x="0" y="1655247"/>
                  </a:cubicBezTo>
                  <a:cubicBezTo>
                    <a:pt x="0" y="1009221"/>
                    <a:pt x="261794" y="424341"/>
                    <a:pt x="685095" y="920"/>
                  </a:cubicBezTo>
                  <a:lnTo>
                    <a:pt x="1072874" y="388699"/>
                  </a:lnTo>
                  <a:cubicBezTo>
                    <a:pt x="748814" y="712878"/>
                    <a:pt x="548402" y="1160658"/>
                    <a:pt x="548402" y="1655247"/>
                  </a:cubicBezTo>
                  <a:cubicBezTo>
                    <a:pt x="548402" y="2644719"/>
                    <a:pt x="1350528" y="3446845"/>
                    <a:pt x="2340000" y="3446845"/>
                  </a:cubicBezTo>
                  <a:cubicBezTo>
                    <a:pt x="3329472" y="3446845"/>
                    <a:pt x="4131598" y="2644719"/>
                    <a:pt x="4131598" y="1655247"/>
                  </a:cubicBezTo>
                  <a:cubicBezTo>
                    <a:pt x="4131598" y="1160182"/>
                    <a:pt x="3930799" y="712015"/>
                    <a:pt x="3606172" y="387779"/>
                  </a:cubicBezTo>
                  <a:close/>
                </a:path>
              </a:pathLst>
            </a:custGeom>
            <a:solidFill>
              <a:srgbClr val="FFC000"/>
            </a:solidFill>
            <a:ln w="3175" cap="flat" cmpd="sng" algn="ctr">
              <a:solidFill>
                <a:srgbClr val="D7D7D7"/>
              </a:solidFill>
              <a:prstDash val="solid"/>
            </a:ln>
            <a:effectLst>
              <a:outerShdw blurRad="50800" dist="38100" dir="5400000" algn="t" rotWithShape="0">
                <a:prstClr val="black">
                  <a:alpha val="40000"/>
                </a:prstClr>
              </a:outerShdw>
            </a:effectLst>
          </p:spPr>
          <p:txBody>
            <a:bodyPr anchor="ctr"/>
            <a:lstStyle/>
            <a:p>
              <a:pPr algn="ctr">
                <a:lnSpc>
                  <a:spcPct val="120000"/>
                </a:lnSpc>
                <a:defRPr/>
              </a:pPr>
              <a:endParaRPr lang="zh-CN" altLang="en-US" sz="1600" kern="0" dirty="0">
                <a:solidFill>
                  <a:srgbClr val="4D4D4D"/>
                </a:solidFill>
                <a:latin typeface="微软雅黑" pitchFamily="34" charset="-122"/>
                <a:ea typeface="微软雅黑" pitchFamily="34" charset="-122"/>
              </a:endParaRPr>
            </a:p>
          </p:txBody>
        </p:sp>
        <p:sp>
          <p:nvSpPr>
            <p:cNvPr id="130" name="矩形 129"/>
            <p:cNvSpPr/>
            <p:nvPr/>
          </p:nvSpPr>
          <p:spPr>
            <a:xfrm>
              <a:off x="2421327" y="1547630"/>
              <a:ext cx="4105194" cy="4105194"/>
            </a:xfrm>
            <a:prstGeom prst="rect">
              <a:avLst/>
            </a:prstGeom>
            <a:noFill/>
            <a:ln w="25400" cap="flat" cmpd="sng" algn="ctr">
              <a:noFill/>
              <a:prstDash val="solid"/>
            </a:ln>
            <a:effectLst/>
          </p:spPr>
          <p:txBody>
            <a:bodyPr spcFirstLastPara="1" anchor="ctr">
              <a:prstTxWarp prst="textArchDown">
                <a:avLst/>
              </a:prstTxWarp>
            </a:bodyPr>
            <a:lstStyle/>
            <a:p>
              <a:pPr algn="ctr">
                <a:defRPr/>
              </a:pPr>
              <a:r>
                <a:rPr lang="en-US" altLang="zh-CN" sz="1600" b="1" kern="0" dirty="0" smtClean="0">
                  <a:solidFill>
                    <a:prstClr val="black"/>
                  </a:solidFill>
                  <a:latin typeface="微软雅黑" pitchFamily="34" charset="-122"/>
                  <a:ea typeface="微软雅黑" pitchFamily="34" charset="-122"/>
                </a:rPr>
                <a:t>6-10</a:t>
              </a:r>
              <a:r>
                <a:rPr lang="zh-CN" altLang="en-US" sz="1600" b="1" kern="0" dirty="0" smtClean="0">
                  <a:solidFill>
                    <a:prstClr val="black"/>
                  </a:solidFill>
                  <a:latin typeface="微软雅黑" pitchFamily="34" charset="-122"/>
                  <a:ea typeface="微软雅黑" pitchFamily="34" charset="-122"/>
                </a:rPr>
                <a:t>公里延伸区域</a:t>
              </a:r>
              <a:endParaRPr lang="zh-CN" altLang="en-US" sz="1600" b="1" kern="0" dirty="0">
                <a:solidFill>
                  <a:prstClr val="black"/>
                </a:solidFill>
                <a:latin typeface="微软雅黑" pitchFamily="34" charset="-122"/>
                <a:ea typeface="微软雅黑" pitchFamily="34" charset="-122"/>
              </a:endParaRPr>
            </a:p>
          </p:txBody>
        </p:sp>
      </p:grpSp>
      <p:grpSp>
        <p:nvGrpSpPr>
          <p:cNvPr id="131" name="圆环1"/>
          <p:cNvGrpSpPr>
            <a:grpSpLocks/>
          </p:cNvGrpSpPr>
          <p:nvPr/>
        </p:nvGrpSpPr>
        <p:grpSpPr bwMode="auto">
          <a:xfrm>
            <a:off x="2218383" y="2976017"/>
            <a:ext cx="1800225" cy="1538287"/>
            <a:chOff x="3573924" y="2961137"/>
            <a:chExt cx="1800000" cy="1537787"/>
          </a:xfrm>
        </p:grpSpPr>
        <p:sp>
          <p:nvSpPr>
            <p:cNvPr id="132" name="同心圆 28"/>
            <p:cNvSpPr/>
            <p:nvPr/>
          </p:nvSpPr>
          <p:spPr>
            <a:xfrm>
              <a:off x="3573924" y="2961137"/>
              <a:ext cx="1800000" cy="1537787"/>
            </a:xfrm>
            <a:custGeom>
              <a:avLst/>
              <a:gdLst/>
              <a:ahLst/>
              <a:cxnLst/>
              <a:rect l="l" t="t" r="r" b="b"/>
              <a:pathLst>
                <a:path w="1800000" h="1537787">
                  <a:moveTo>
                    <a:pt x="265291" y="0"/>
                  </a:moveTo>
                  <a:lnTo>
                    <a:pt x="644112" y="378821"/>
                  </a:lnTo>
                  <a:cubicBezTo>
                    <a:pt x="577143" y="444714"/>
                    <a:pt x="535734" y="536414"/>
                    <a:pt x="535734" y="637787"/>
                  </a:cubicBezTo>
                  <a:cubicBezTo>
                    <a:pt x="535734" y="838966"/>
                    <a:pt x="698821" y="1002053"/>
                    <a:pt x="900000" y="1002053"/>
                  </a:cubicBezTo>
                  <a:cubicBezTo>
                    <a:pt x="1101179" y="1002053"/>
                    <a:pt x="1264266" y="838966"/>
                    <a:pt x="1264266" y="637787"/>
                  </a:cubicBezTo>
                  <a:cubicBezTo>
                    <a:pt x="1264266" y="537198"/>
                    <a:pt x="1223494" y="446131"/>
                    <a:pt x="1157575" y="380212"/>
                  </a:cubicBezTo>
                  <a:lnTo>
                    <a:pt x="1536396" y="1391"/>
                  </a:lnTo>
                  <a:cubicBezTo>
                    <a:pt x="1699264" y="164259"/>
                    <a:pt x="1800000" y="389259"/>
                    <a:pt x="1800000" y="637787"/>
                  </a:cubicBezTo>
                  <a:cubicBezTo>
                    <a:pt x="1800000" y="1134843"/>
                    <a:pt x="1397056" y="1537787"/>
                    <a:pt x="900000" y="1537787"/>
                  </a:cubicBezTo>
                  <a:cubicBezTo>
                    <a:pt x="402944" y="1537787"/>
                    <a:pt x="0" y="1134843"/>
                    <a:pt x="0" y="637787"/>
                  </a:cubicBezTo>
                  <a:cubicBezTo>
                    <a:pt x="0" y="388476"/>
                    <a:pt x="101372" y="162842"/>
                    <a:pt x="265291" y="0"/>
                  </a:cubicBezTo>
                  <a:close/>
                </a:path>
              </a:pathLst>
            </a:custGeom>
            <a:solidFill>
              <a:schemeClr val="accent5">
                <a:lumMod val="60000"/>
                <a:lumOff val="40000"/>
              </a:schemeClr>
            </a:solid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a:lnSpc>
                  <a:spcPct val="120000"/>
                </a:lnSpc>
                <a:spcBef>
                  <a:spcPts val="600"/>
                </a:spcBef>
                <a:spcAft>
                  <a:spcPts val="600"/>
                </a:spcAft>
                <a:defRPr/>
              </a:pPr>
              <a:endParaRPr lang="zh-CN" altLang="en-US" sz="2400" b="1" kern="0">
                <a:solidFill>
                  <a:sysClr val="window" lastClr="FFFFFF"/>
                </a:solidFill>
                <a:latin typeface="Impact" pitchFamily="34" charset="0"/>
                <a:ea typeface="微软雅黑" pitchFamily="34" charset="-122"/>
              </a:endParaRPr>
            </a:p>
          </p:txBody>
        </p:sp>
        <p:sp>
          <p:nvSpPr>
            <p:cNvPr id="133" name="矩形 132"/>
            <p:cNvSpPr/>
            <p:nvPr/>
          </p:nvSpPr>
          <p:spPr>
            <a:xfrm>
              <a:off x="3856561" y="2978447"/>
              <a:ext cx="1225972" cy="1225972"/>
            </a:xfrm>
            <a:prstGeom prst="rect">
              <a:avLst/>
            </a:prstGeom>
            <a:noFill/>
            <a:ln w="25400" cap="flat" cmpd="sng" algn="ctr">
              <a:noFill/>
              <a:prstDash val="solid"/>
            </a:ln>
            <a:effectLst/>
          </p:spPr>
          <p:txBody>
            <a:bodyPr spcFirstLastPara="1" anchor="ctr">
              <a:prstTxWarp prst="textArchDown">
                <a:avLst/>
              </a:prstTxWarp>
            </a:bodyPr>
            <a:lstStyle/>
            <a:p>
              <a:pPr algn="ctr">
                <a:defRPr/>
              </a:pPr>
              <a:r>
                <a:rPr lang="en-US" altLang="zh-CN" sz="1600" b="1" kern="0" dirty="0" smtClean="0">
                  <a:solidFill>
                    <a:sysClr val="window" lastClr="FFFFFF"/>
                  </a:solidFill>
                  <a:latin typeface="微软雅黑" pitchFamily="34" charset="-122"/>
                  <a:ea typeface="微软雅黑" pitchFamily="34" charset="-122"/>
                </a:rPr>
                <a:t>3</a:t>
              </a:r>
              <a:r>
                <a:rPr lang="zh-CN" altLang="en-US" sz="1600" b="1" kern="0" dirty="0" smtClean="0">
                  <a:solidFill>
                    <a:sysClr val="window" lastClr="FFFFFF"/>
                  </a:solidFill>
                  <a:latin typeface="微软雅黑" pitchFamily="34" charset="-122"/>
                  <a:ea typeface="微软雅黑" pitchFamily="34" charset="-122"/>
                </a:rPr>
                <a:t>公里以内核心重点发展区域</a:t>
              </a:r>
              <a:endParaRPr lang="zh-CN" altLang="en-US" sz="1600" b="1" kern="0" dirty="0">
                <a:solidFill>
                  <a:sysClr val="window" lastClr="FFFFFF"/>
                </a:solidFill>
                <a:latin typeface="微软雅黑" pitchFamily="34" charset="-122"/>
                <a:ea typeface="微软雅黑" pitchFamily="34" charset="-122"/>
              </a:endParaRPr>
            </a:p>
          </p:txBody>
        </p:sp>
      </p:grpSp>
      <p:sp>
        <p:nvSpPr>
          <p:cNvPr id="134" name="文本2"/>
          <p:cNvSpPr/>
          <p:nvPr/>
        </p:nvSpPr>
        <p:spPr bwMode="auto">
          <a:xfrm>
            <a:off x="1775227" y="2278864"/>
            <a:ext cx="2671863" cy="2670827"/>
          </a:xfrm>
          <a:prstGeom prst="rect">
            <a:avLst/>
          </a:prstGeom>
          <a:noFill/>
          <a:ln w="25400" cap="flat" cmpd="sng" algn="ctr">
            <a:noFill/>
            <a:prstDash val="solid"/>
          </a:ln>
          <a:effectLst/>
        </p:spPr>
        <p:txBody>
          <a:bodyPr spcFirstLastPara="1" anchor="ctr">
            <a:prstTxWarp prst="textArchUp">
              <a:avLst/>
            </a:prstTxWarp>
          </a:bodyPr>
          <a:lstStyle/>
          <a:p>
            <a:pPr algn="ctr">
              <a:defRPr/>
            </a:pPr>
            <a:endParaRPr lang="zh-CN" altLang="en-US" sz="1300" kern="0" dirty="0">
              <a:solidFill>
                <a:srgbClr val="4D4D4D"/>
              </a:solidFill>
              <a:latin typeface="微软雅黑" pitchFamily="34" charset="-122"/>
              <a:ea typeface="微软雅黑" pitchFamily="34" charset="-122"/>
            </a:endParaRPr>
          </a:p>
        </p:txBody>
      </p:sp>
      <p:sp>
        <p:nvSpPr>
          <p:cNvPr id="135" name="文本3"/>
          <p:cNvSpPr/>
          <p:nvPr/>
        </p:nvSpPr>
        <p:spPr bwMode="auto">
          <a:xfrm>
            <a:off x="1051570" y="1556792"/>
            <a:ext cx="4105275" cy="4103687"/>
          </a:xfrm>
          <a:prstGeom prst="rect">
            <a:avLst/>
          </a:prstGeom>
          <a:noFill/>
          <a:ln w="25400" cap="flat" cmpd="sng" algn="ctr">
            <a:noFill/>
            <a:prstDash val="solid"/>
          </a:ln>
          <a:effectLst/>
        </p:spPr>
        <p:txBody>
          <a:bodyPr spcFirstLastPara="1" anchor="ctr">
            <a:prstTxWarp prst="textArchUp">
              <a:avLst/>
            </a:prstTxWarp>
          </a:bodyPr>
          <a:lstStyle/>
          <a:p>
            <a:pPr algn="ctr">
              <a:defRPr/>
            </a:pPr>
            <a:endParaRPr lang="zh-CN" altLang="en-US" sz="1300" kern="0" dirty="0">
              <a:solidFill>
                <a:srgbClr val="4D4D4D"/>
              </a:solidFill>
              <a:latin typeface="微软雅黑" pitchFamily="34" charset="-122"/>
              <a:ea typeface="微软雅黑" pitchFamily="34" charset="-122"/>
            </a:endParaRPr>
          </a:p>
        </p:txBody>
      </p:sp>
      <p:sp>
        <p:nvSpPr>
          <p:cNvPr id="136" name="文本1"/>
          <p:cNvSpPr/>
          <p:nvPr/>
        </p:nvSpPr>
        <p:spPr bwMode="auto">
          <a:xfrm>
            <a:off x="2500735" y="2994028"/>
            <a:ext cx="1225996" cy="1225522"/>
          </a:xfrm>
          <a:prstGeom prst="rect">
            <a:avLst/>
          </a:prstGeom>
          <a:noFill/>
          <a:ln w="25400" cap="flat" cmpd="sng" algn="ctr">
            <a:noFill/>
            <a:prstDash val="solid"/>
          </a:ln>
          <a:effectLst/>
        </p:spPr>
        <p:txBody>
          <a:bodyPr spcFirstLastPara="1" anchor="ctr">
            <a:prstTxWarp prst="textArchUp">
              <a:avLst/>
            </a:prstTxWarp>
          </a:bodyPr>
          <a:lstStyle/>
          <a:p>
            <a:pPr algn="ctr">
              <a:defRPr/>
            </a:pPr>
            <a:endParaRPr lang="zh-CN" altLang="en-US" sz="1300" kern="0" dirty="0">
              <a:solidFill>
                <a:srgbClr val="4D4D4D"/>
              </a:solidFill>
              <a:latin typeface="微软雅黑" pitchFamily="34" charset="-122"/>
              <a:ea typeface="微软雅黑" pitchFamily="34" charset="-122"/>
            </a:endParaRPr>
          </a:p>
        </p:txBody>
      </p:sp>
      <p:sp>
        <p:nvSpPr>
          <p:cNvPr id="137" name="流程图: 联系 136"/>
          <p:cNvSpPr/>
          <p:nvPr/>
        </p:nvSpPr>
        <p:spPr>
          <a:xfrm>
            <a:off x="2927078" y="3425661"/>
            <a:ext cx="432048" cy="435387"/>
          </a:xfrm>
          <a:prstGeom prst="flowChartConnector">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8" name="矩形 137"/>
          <p:cNvSpPr/>
          <p:nvPr/>
        </p:nvSpPr>
        <p:spPr>
          <a:xfrm>
            <a:off x="2186511" y="2357832"/>
            <a:ext cx="1511952" cy="553998"/>
          </a:xfrm>
          <a:prstGeom prst="rect">
            <a:avLst/>
          </a:prstGeom>
        </p:spPr>
        <p:txBody>
          <a:bodyPr wrap="none">
            <a:spAutoFit/>
          </a:bodyPr>
          <a:lstStyle/>
          <a:p>
            <a:pPr indent="298450" eaLnBrk="0" fontAlgn="base" hangingPunct="0">
              <a:lnSpc>
                <a:spcPct val="150000"/>
              </a:lnSpc>
              <a:spcBef>
                <a:spcPct val="0"/>
              </a:spcBef>
              <a:spcAft>
                <a:spcPct val="0"/>
              </a:spcAft>
            </a:pPr>
            <a:r>
              <a:rPr lang="zh-CN" altLang="zh-CN" sz="2000" b="1" dirty="0">
                <a:solidFill>
                  <a:srgbClr val="FF339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区域</a:t>
            </a:r>
            <a:r>
              <a:rPr lang="zh-CN" altLang="zh-CN" sz="2000" b="1" dirty="0">
                <a:solidFill>
                  <a:prstClr val="black">
                    <a:lumMod val="85000"/>
                    <a:lumOff val="15000"/>
                  </a:prst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定位</a:t>
            </a:r>
            <a:endParaRPr lang="zh-CN" altLang="zh-CN" sz="2000" dirty="0">
              <a:solidFill>
                <a:prstClr val="black">
                  <a:lumMod val="85000"/>
                  <a:lumOff val="15000"/>
                </a:prst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43" name="图片 142"/>
          <p:cNvPicPr>
            <a:picLocks noChangeAspect="1"/>
          </p:cNvPicPr>
          <p:nvPr/>
        </p:nvPicPr>
        <p:blipFill rotWithShape="1">
          <a:blip r:embed="rId3">
            <a:clrChange>
              <a:clrFrom>
                <a:srgbClr val="FAFAFA"/>
              </a:clrFrom>
              <a:clrTo>
                <a:srgbClr val="FAFAFA">
                  <a:alpha val="0"/>
                </a:srgbClr>
              </a:clrTo>
            </a:clrChange>
            <a:extLst>
              <a:ext uri="{28A0092B-C50C-407E-A947-70E740481C1C}">
                <a14:useLocalDpi xmlns:a14="http://schemas.microsoft.com/office/drawing/2010/main" val="0"/>
              </a:ext>
            </a:extLst>
          </a:blip>
          <a:srcRect l="36247"/>
          <a:stretch/>
        </p:blipFill>
        <p:spPr>
          <a:xfrm>
            <a:off x="6714921" y="886479"/>
            <a:ext cx="5689202" cy="5943289"/>
          </a:xfrm>
          <a:prstGeom prst="rect">
            <a:avLst/>
          </a:prstGeom>
        </p:spPr>
      </p:pic>
      <p:grpSp>
        <p:nvGrpSpPr>
          <p:cNvPr id="19" name="组合 18"/>
          <p:cNvGrpSpPr/>
          <p:nvPr/>
        </p:nvGrpSpPr>
        <p:grpSpPr>
          <a:xfrm>
            <a:off x="392467" y="832125"/>
            <a:ext cx="2304256" cy="165172"/>
            <a:chOff x="5269709" y="689947"/>
            <a:chExt cx="2304256" cy="165172"/>
          </a:xfrm>
        </p:grpSpPr>
        <p:cxnSp>
          <p:nvCxnSpPr>
            <p:cNvPr id="20" name="直线连接符 19"/>
            <p:cNvCxnSpPr/>
            <p:nvPr/>
          </p:nvCxnSpPr>
          <p:spPr>
            <a:xfrm flipH="1">
              <a:off x="5352296" y="772533"/>
              <a:ext cx="2149661"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21" name="椭圆 20"/>
            <p:cNvSpPr/>
            <p:nvPr/>
          </p:nvSpPr>
          <p:spPr>
            <a:xfrm>
              <a:off x="5269709" y="689947"/>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prstClr val="white"/>
                </a:solidFill>
              </a:endParaRPr>
            </a:p>
          </p:txBody>
        </p:sp>
        <p:sp>
          <p:nvSpPr>
            <p:cNvPr id="22" name="椭圆 21"/>
            <p:cNvSpPr/>
            <p:nvPr/>
          </p:nvSpPr>
          <p:spPr>
            <a:xfrm>
              <a:off x="7408793" y="689947"/>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prstClr val="white"/>
                </a:solidFill>
              </a:endParaRPr>
            </a:p>
          </p:txBody>
        </p:sp>
      </p:grpSp>
      <p:sp>
        <p:nvSpPr>
          <p:cNvPr id="2" name="矩形 1"/>
          <p:cNvSpPr/>
          <p:nvPr/>
        </p:nvSpPr>
        <p:spPr>
          <a:xfrm>
            <a:off x="480407" y="396126"/>
            <a:ext cx="1760418" cy="458908"/>
          </a:xfrm>
          <a:prstGeom prst="rect">
            <a:avLst/>
          </a:prstGeom>
        </p:spPr>
        <p:txBody>
          <a:bodyPr wrap="none">
            <a:spAutoFit/>
          </a:bodyPr>
          <a:lstStyle/>
          <a:p>
            <a:pPr indent="298450">
              <a:lnSpc>
                <a:spcPct val="150000"/>
              </a:lnSpc>
            </a:pPr>
            <a:r>
              <a:rPr lang="en-US" altLang="zh-CN"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2.2</a:t>
            </a:r>
            <a:r>
              <a:rPr lang="zh-CN" altLang="en-US" b="1" dirty="0">
                <a:solidFill>
                  <a:srgbClr val="FF3399"/>
                </a:solidFill>
                <a:latin typeface="微软雅黑" panose="020B0503020204020204" pitchFamily="34" charset="-122"/>
                <a:ea typeface="微软雅黑" panose="020B0503020204020204" pitchFamily="34" charset="-122"/>
                <a:cs typeface="Times New Roman" panose="02020603050405020304" pitchFamily="18" charset="0"/>
              </a:rPr>
              <a:t>区域</a:t>
            </a:r>
            <a:r>
              <a:rPr lang="zh-CN" altLang="en-US"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定位</a:t>
            </a:r>
            <a:endParaRPr lang="zh-CN" altLang="en-US" b="1" dirty="0">
              <a:solidFill>
                <a:prstClr val="black"/>
              </a:solidFill>
              <a:latin typeface="微软雅黑" panose="020B0503020204020204" pitchFamily="34" charset="-122"/>
              <a:ea typeface="微软雅黑" panose="020B0503020204020204" pitchFamily="34" charset="-122"/>
            </a:endParaRPr>
          </a:p>
        </p:txBody>
      </p:sp>
      <p:sp>
        <p:nvSpPr>
          <p:cNvPr id="24"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2930440268"/>
      </p:ext>
    </p:extLst>
  </p:cSld>
  <p:clrMapOvr>
    <a:masterClrMapping/>
  </p:clrMapOvr>
  <mc:AlternateContent xmlns:mc="http://schemas.openxmlformats.org/markup-compatibility/2006" xmlns:p14="http://schemas.microsoft.com/office/powerpoint/2010/main">
    <mc:Choice Requires="p14">
      <p:transition spd="slow">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31"/>
                                        </p:tgtEl>
                                        <p:attrNameLst>
                                          <p:attrName>style.visibility</p:attrName>
                                        </p:attrNameLst>
                                      </p:cBhvr>
                                      <p:to>
                                        <p:strVal val="visible"/>
                                      </p:to>
                                    </p:set>
                                    <p:animEffect transition="in" filter="wheel(1)">
                                      <p:cBhvr>
                                        <p:cTn id="7" dur="1000"/>
                                        <p:tgtEl>
                                          <p:spTgt spid="131"/>
                                        </p:tgtEl>
                                      </p:cBhvr>
                                    </p:animEffect>
                                  </p:childTnLst>
                                </p:cTn>
                              </p:par>
                            </p:childTnLst>
                          </p:cTn>
                        </p:par>
                        <p:par>
                          <p:cTn id="8" fill="hold">
                            <p:stCondLst>
                              <p:cond delay="1000"/>
                            </p:stCondLst>
                            <p:childTnLst>
                              <p:par>
                                <p:cTn id="9" presetID="22" presetClass="entr" presetSubtype="8" fill="hold" grpId="0" nodeType="afterEffect" nodePh="1">
                                  <p:stCondLst>
                                    <p:cond delay="0"/>
                                  </p:stCondLst>
                                  <p:endCondLst>
                                    <p:cond evt="begin" delay="0">
                                      <p:tn val="9"/>
                                    </p:cond>
                                  </p:endCondLst>
                                  <p:childTnLst>
                                    <p:set>
                                      <p:cBhvr>
                                        <p:cTn id="10" dur="1" fill="hold">
                                          <p:stCondLst>
                                            <p:cond delay="0"/>
                                          </p:stCondLst>
                                        </p:cTn>
                                        <p:tgtEl>
                                          <p:spTgt spid="136"/>
                                        </p:tgtEl>
                                        <p:attrNameLst>
                                          <p:attrName>style.visibility</p:attrName>
                                        </p:attrNameLst>
                                      </p:cBhvr>
                                      <p:to>
                                        <p:strVal val="visible"/>
                                      </p:to>
                                    </p:set>
                                    <p:animEffect transition="in" filter="wipe(left)">
                                      <p:cBhvr>
                                        <p:cTn id="11" dur="500"/>
                                        <p:tgtEl>
                                          <p:spTgt spid="136"/>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125"/>
                                        </p:tgtEl>
                                        <p:attrNameLst>
                                          <p:attrName>style.visibility</p:attrName>
                                        </p:attrNameLst>
                                      </p:cBhvr>
                                      <p:to>
                                        <p:strVal val="visible"/>
                                      </p:to>
                                    </p:set>
                                    <p:animEffect transition="in" filter="wheel(1)">
                                      <p:cBhvr>
                                        <p:cTn id="16" dur="1000"/>
                                        <p:tgtEl>
                                          <p:spTgt spid="125"/>
                                        </p:tgtEl>
                                      </p:cBhvr>
                                    </p:animEffect>
                                  </p:childTnLst>
                                </p:cTn>
                              </p:par>
                            </p:childTnLst>
                          </p:cTn>
                        </p:par>
                        <p:par>
                          <p:cTn id="17" fill="hold">
                            <p:stCondLst>
                              <p:cond delay="1000"/>
                            </p:stCondLst>
                            <p:childTnLst>
                              <p:par>
                                <p:cTn id="18" presetID="22" presetClass="entr" presetSubtype="8" fill="hold" grpId="0" nodeType="afterEffect" nodePh="1">
                                  <p:stCondLst>
                                    <p:cond delay="0"/>
                                  </p:stCondLst>
                                  <p:endCondLst>
                                    <p:cond evt="begin" delay="0">
                                      <p:tn val="18"/>
                                    </p:cond>
                                  </p:endCondLst>
                                  <p:childTnLst>
                                    <p:set>
                                      <p:cBhvr>
                                        <p:cTn id="19" dur="1" fill="hold">
                                          <p:stCondLst>
                                            <p:cond delay="0"/>
                                          </p:stCondLst>
                                        </p:cTn>
                                        <p:tgtEl>
                                          <p:spTgt spid="134"/>
                                        </p:tgtEl>
                                        <p:attrNameLst>
                                          <p:attrName>style.visibility</p:attrName>
                                        </p:attrNameLst>
                                      </p:cBhvr>
                                      <p:to>
                                        <p:strVal val="visible"/>
                                      </p:to>
                                    </p:set>
                                    <p:animEffect transition="in" filter="wipe(left)">
                                      <p:cBhvr>
                                        <p:cTn id="20" dur="500"/>
                                        <p:tgtEl>
                                          <p:spTgt spid="134"/>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128"/>
                                        </p:tgtEl>
                                        <p:attrNameLst>
                                          <p:attrName>style.visibility</p:attrName>
                                        </p:attrNameLst>
                                      </p:cBhvr>
                                      <p:to>
                                        <p:strVal val="visible"/>
                                      </p:to>
                                    </p:set>
                                    <p:animEffect transition="in" filter="wheel(1)">
                                      <p:cBhvr>
                                        <p:cTn id="25" dur="1000"/>
                                        <p:tgtEl>
                                          <p:spTgt spid="128"/>
                                        </p:tgtEl>
                                      </p:cBhvr>
                                    </p:animEffect>
                                  </p:childTnLst>
                                </p:cTn>
                              </p:par>
                            </p:childTnLst>
                          </p:cTn>
                        </p:par>
                        <p:par>
                          <p:cTn id="26" fill="hold">
                            <p:stCondLst>
                              <p:cond delay="1000"/>
                            </p:stCondLst>
                            <p:childTnLst>
                              <p:par>
                                <p:cTn id="27" presetID="22" presetClass="entr" presetSubtype="8" fill="hold" grpId="0" nodeType="afterEffect" nodePh="1">
                                  <p:stCondLst>
                                    <p:cond delay="0"/>
                                  </p:stCondLst>
                                  <p:endCondLst>
                                    <p:cond evt="begin" delay="0">
                                      <p:tn val="27"/>
                                    </p:cond>
                                  </p:endCondLst>
                                  <p:childTnLst>
                                    <p:set>
                                      <p:cBhvr>
                                        <p:cTn id="28" dur="1" fill="hold">
                                          <p:stCondLst>
                                            <p:cond delay="0"/>
                                          </p:stCondLst>
                                        </p:cTn>
                                        <p:tgtEl>
                                          <p:spTgt spid="135"/>
                                        </p:tgtEl>
                                        <p:attrNameLst>
                                          <p:attrName>style.visibility</p:attrName>
                                        </p:attrNameLst>
                                      </p:cBhvr>
                                      <p:to>
                                        <p:strVal val="visible"/>
                                      </p:to>
                                    </p:set>
                                    <p:animEffect transition="in" filter="wipe(left)">
                                      <p:cBhvr>
                                        <p:cTn id="29"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p:bldP spid="135" grpId="0"/>
      <p:bldP spid="1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t="149" b="6887"/>
          <a:stretch/>
        </p:blipFill>
        <p:spPr>
          <a:xfrm>
            <a:off x="24680" y="-27384"/>
            <a:ext cx="12192000" cy="7272808"/>
          </a:xfrm>
          <a:prstGeom prst="rect">
            <a:avLst/>
          </a:prstGeom>
        </p:spPr>
      </p:pic>
      <p:sp>
        <p:nvSpPr>
          <p:cNvPr id="2" name="矩形 1"/>
          <p:cNvSpPr/>
          <p:nvPr/>
        </p:nvSpPr>
        <p:spPr>
          <a:xfrm>
            <a:off x="551384" y="1538789"/>
            <a:ext cx="3888432" cy="954107"/>
          </a:xfrm>
          <a:prstGeom prst="rect">
            <a:avLst/>
          </a:prstGeom>
        </p:spPr>
        <p:txBody>
          <a:bodyPr wrap="square">
            <a:spAutoFit/>
          </a:bodyPr>
          <a:lstStyle/>
          <a:p>
            <a:pPr indent="152400"/>
            <a:r>
              <a:rPr lang="en-US" altLang="zh-CN" sz="3600" b="1" kern="100" dirty="0" smtClean="0">
                <a:solidFill>
                  <a:prstClr val="black"/>
                </a:solidFill>
                <a:latin typeface="微软雅黑" panose="020B0503020204020204" pitchFamily="34" charset="-122"/>
                <a:ea typeface="微软雅黑" panose="020B0503020204020204" pitchFamily="34" charset="-122"/>
              </a:rPr>
              <a:t>2.3</a:t>
            </a:r>
            <a:r>
              <a:rPr lang="zh-CN" altLang="zh-CN" sz="3600" b="1" kern="100" dirty="0" smtClean="0">
                <a:solidFill>
                  <a:srgbClr val="FF0066"/>
                </a:solidFill>
                <a:latin typeface="微软雅黑" panose="020B0503020204020204" pitchFamily="34" charset="-122"/>
                <a:ea typeface="微软雅黑" panose="020B0503020204020204" pitchFamily="34" charset="-122"/>
              </a:rPr>
              <a:t>客户</a:t>
            </a:r>
            <a:r>
              <a:rPr lang="zh-CN" altLang="zh-CN" sz="3600" b="1" kern="100" dirty="0" smtClean="0">
                <a:solidFill>
                  <a:prstClr val="black"/>
                </a:solidFill>
                <a:latin typeface="微软雅黑" panose="020B0503020204020204" pitchFamily="34" charset="-122"/>
                <a:ea typeface="微软雅黑" panose="020B0503020204020204" pitchFamily="34" charset="-122"/>
              </a:rPr>
              <a:t>定位</a:t>
            </a:r>
            <a:endParaRPr lang="en-US" altLang="zh-CN" sz="3600" b="1" kern="100" dirty="0" smtClean="0">
              <a:solidFill>
                <a:prstClr val="black"/>
              </a:solidFill>
              <a:latin typeface="微软雅黑" panose="020B0503020204020204" pitchFamily="34" charset="-122"/>
              <a:ea typeface="微软雅黑" panose="020B0503020204020204" pitchFamily="34" charset="-122"/>
            </a:endParaRPr>
          </a:p>
          <a:p>
            <a:pPr indent="152400"/>
            <a:r>
              <a:rPr lang="en-US" altLang="zh-CN" sz="2000" b="1" dirty="0" smtClean="0">
                <a:solidFill>
                  <a:prstClr val="black"/>
                </a:solidFill>
                <a:latin typeface="微软雅黑" panose="020B0503020204020204" pitchFamily="34" charset="-122"/>
                <a:ea typeface="微软雅黑" panose="020B0503020204020204" pitchFamily="34" charset="-122"/>
              </a:rPr>
              <a:t>Customer orientation</a:t>
            </a:r>
            <a:endParaRPr lang="zh-CN" altLang="zh-CN" sz="2000" b="1" kern="100" dirty="0">
              <a:solidFill>
                <a:prstClr val="black"/>
              </a:solidFill>
              <a:latin typeface="微软雅黑" panose="020B0503020204020204" pitchFamily="34" charset="-122"/>
              <a:ea typeface="微软雅黑" panose="020B0503020204020204" pitchFamily="34" charset="-122"/>
            </a:endParaRPr>
          </a:p>
        </p:txBody>
      </p:sp>
      <p:sp>
        <p:nvSpPr>
          <p:cNvPr id="6" name="矩形 5"/>
          <p:cNvSpPr/>
          <p:nvPr/>
        </p:nvSpPr>
        <p:spPr>
          <a:xfrm>
            <a:off x="0" y="2708920"/>
            <a:ext cx="12216680" cy="461665"/>
          </a:xfrm>
          <a:prstGeom prst="rect">
            <a:avLst/>
          </a:prstGeom>
          <a:solidFill>
            <a:srgbClr val="0070C0">
              <a:alpha val="46000"/>
            </a:srgbClr>
          </a:solidFill>
        </p:spPr>
        <p:txBody>
          <a:bodyPr wrap="square">
            <a:spAutoFit/>
          </a:bodyPr>
          <a:lstStyle/>
          <a:p>
            <a:r>
              <a:rPr lang="zh-CN" altLang="en-US" sz="2400" dirty="0" smtClean="0">
                <a:solidFill>
                  <a:prstClr val="white"/>
                </a:solidFill>
                <a:latin typeface="微软雅黑" panose="020B0503020204020204" pitchFamily="34" charset="-122"/>
                <a:ea typeface="微软雅黑" panose="020B0503020204020204" pitchFamily="34" charset="-122"/>
              </a:rPr>
              <a:t>以当地人口为主要目标客户群体，积极开拓高端客户</a:t>
            </a:r>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43388900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00"/>
                                  </p:iterate>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2501"/>
                            </p:stCondLst>
                            <p:childTnLst>
                              <p:par>
                                <p:cTn id="8" presetID="2" presetClass="entr" presetSubtype="8"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0-#ppt_w/2"/>
                                          </p:val>
                                        </p:tav>
                                        <p:tav tm="100000">
                                          <p:val>
                                            <p:strVal val="#ppt_x"/>
                                          </p:val>
                                        </p:tav>
                                      </p:tavLst>
                                    </p:anim>
                                    <p:anim calcmode="lin" valueType="num">
                                      <p:cBhvr additive="base">
                                        <p:cTn id="1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18548"/>
          <a:stretch/>
        </p:blipFill>
        <p:spPr>
          <a:xfrm>
            <a:off x="-2160" y="-5102"/>
            <a:ext cx="7487874" cy="6858000"/>
          </a:xfrm>
          <a:prstGeom prst="rect">
            <a:avLst/>
          </a:prstGeom>
        </p:spPr>
      </p:pic>
      <p:sp>
        <p:nvSpPr>
          <p:cNvPr id="3" name="Text Box 3"/>
          <p:cNvSpPr txBox="1">
            <a:spLocks noChangeArrowheads="1"/>
          </p:cNvSpPr>
          <p:nvPr/>
        </p:nvSpPr>
        <p:spPr bwMode="auto">
          <a:xfrm>
            <a:off x="4866465" y="5268854"/>
            <a:ext cx="6815667"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rgbClr val="000000"/>
                </a:solidFill>
                <a:latin typeface="AvantGarde Md BT" pitchFamily="34" charset="0"/>
                <a:ea typeface="幼圆" pitchFamily="49" charset="-122"/>
              </a:defRPr>
            </a:lvl1pPr>
            <a:lvl2pPr marL="742950" indent="-285750" eaLnBrk="0" hangingPunct="0">
              <a:defRPr kumimoji="1" sz="3600">
                <a:solidFill>
                  <a:srgbClr val="000000"/>
                </a:solidFill>
                <a:latin typeface="AvantGarde Md BT" pitchFamily="34" charset="0"/>
                <a:ea typeface="幼圆" pitchFamily="49" charset="-122"/>
              </a:defRPr>
            </a:lvl2pPr>
            <a:lvl3pPr marL="1143000" indent="-228600" eaLnBrk="0" hangingPunct="0">
              <a:defRPr kumimoji="1" sz="3600">
                <a:solidFill>
                  <a:srgbClr val="000000"/>
                </a:solidFill>
                <a:latin typeface="AvantGarde Md BT" pitchFamily="34" charset="0"/>
                <a:ea typeface="幼圆" pitchFamily="49" charset="-122"/>
              </a:defRPr>
            </a:lvl3pPr>
            <a:lvl4pPr marL="1600200" indent="-228600" eaLnBrk="0" hangingPunct="0">
              <a:defRPr kumimoji="1" sz="3600">
                <a:solidFill>
                  <a:srgbClr val="000000"/>
                </a:solidFill>
                <a:latin typeface="AvantGarde Md BT" pitchFamily="34" charset="0"/>
                <a:ea typeface="幼圆" pitchFamily="49" charset="-122"/>
              </a:defRPr>
            </a:lvl4pPr>
            <a:lvl5pPr marL="2057400" indent="-228600" eaLnBrk="0" hangingPunct="0">
              <a:defRPr kumimoji="1" sz="3600">
                <a:solidFill>
                  <a:srgbClr val="000000"/>
                </a:solidFill>
                <a:latin typeface="AvantGarde Md BT" pitchFamily="34" charset="0"/>
                <a:ea typeface="幼圆" pitchFamily="49" charset="-122"/>
              </a:defRPr>
            </a:lvl5pPr>
            <a:lvl6pPr marL="25146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6pPr>
            <a:lvl7pPr marL="29718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7pPr>
            <a:lvl8pPr marL="34290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8pPr>
            <a:lvl9pPr marL="38862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9pPr>
          </a:lstStyle>
          <a:p>
            <a:pPr algn="dist" eaLnBrk="1" hangingPunct="1"/>
            <a:r>
              <a:rPr lang="zh-CN" altLang="en-US" sz="4267" b="1" dirty="0">
                <a:solidFill>
                  <a:prstClr val="white"/>
                </a:solidFill>
                <a:latin typeface="Arial Black" pitchFamily="34" charset="0"/>
                <a:ea typeface="黑体" pitchFamily="49" charset="-122"/>
                <a:cs typeface="微软雅黑" pitchFamily="34" charset="-122"/>
              </a:rPr>
              <a:t>工作职责和性质</a:t>
            </a:r>
          </a:p>
        </p:txBody>
      </p:sp>
      <p:sp>
        <p:nvSpPr>
          <p:cNvPr id="4" name="矩形 16"/>
          <p:cNvSpPr/>
          <p:nvPr/>
        </p:nvSpPr>
        <p:spPr>
          <a:xfrm>
            <a:off x="2169584" y="5920"/>
            <a:ext cx="9878483" cy="6879464"/>
          </a:xfrm>
          <a:custGeom>
            <a:avLst/>
            <a:gdLst>
              <a:gd name="connsiteX0" fmla="*/ 0 w 5084688"/>
              <a:gd name="connsiteY0" fmla="*/ 0 h 5143500"/>
              <a:gd name="connsiteX1" fmla="*/ 5084688 w 5084688"/>
              <a:gd name="connsiteY1" fmla="*/ 0 h 5143500"/>
              <a:gd name="connsiteX2" fmla="*/ 5084688 w 5084688"/>
              <a:gd name="connsiteY2" fmla="*/ 5143500 h 5143500"/>
              <a:gd name="connsiteX3" fmla="*/ 0 w 5084688"/>
              <a:gd name="connsiteY3" fmla="*/ 5143500 h 5143500"/>
              <a:gd name="connsiteX4" fmla="*/ 0 w 5084688"/>
              <a:gd name="connsiteY4" fmla="*/ 0 h 5143500"/>
              <a:gd name="connsiteX0" fmla="*/ 2324100 w 7408788"/>
              <a:gd name="connsiteY0" fmla="*/ 0 h 5143500"/>
              <a:gd name="connsiteX1" fmla="*/ 7408788 w 7408788"/>
              <a:gd name="connsiteY1" fmla="*/ 0 h 5143500"/>
              <a:gd name="connsiteX2" fmla="*/ 7408788 w 7408788"/>
              <a:gd name="connsiteY2" fmla="*/ 5143500 h 5143500"/>
              <a:gd name="connsiteX3" fmla="*/ 0 w 7408788"/>
              <a:gd name="connsiteY3" fmla="*/ 5143500 h 5143500"/>
              <a:gd name="connsiteX4" fmla="*/ 2324100 w 7408788"/>
              <a:gd name="connsiteY4" fmla="*/ 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08788" h="5143500">
                <a:moveTo>
                  <a:pt x="2324100" y="0"/>
                </a:moveTo>
                <a:lnTo>
                  <a:pt x="7408788" y="0"/>
                </a:lnTo>
                <a:lnTo>
                  <a:pt x="7408788" y="5143500"/>
                </a:lnTo>
                <a:lnTo>
                  <a:pt x="0" y="5143500"/>
                </a:lnTo>
                <a:lnTo>
                  <a:pt x="2324100" y="0"/>
                </a:lnTo>
                <a:close/>
              </a:path>
            </a:pathLst>
          </a:custGeom>
          <a:pattFill prst="ltUpDiag">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5" name="矩形 4"/>
          <p:cNvSpPr/>
          <p:nvPr/>
        </p:nvSpPr>
        <p:spPr>
          <a:xfrm>
            <a:off x="4559829" y="2144468"/>
            <a:ext cx="7137595" cy="1733680"/>
          </a:xfrm>
          <a:prstGeom prst="rect">
            <a:avLst/>
          </a:prstGeom>
        </p:spPr>
        <p:txBody>
          <a:bodyPr wrap="none">
            <a:spAutoFit/>
          </a:bodyPr>
          <a:lstStyle/>
          <a:p>
            <a:pPr>
              <a:defRPr/>
            </a:pPr>
            <a:r>
              <a:rPr lang="en-US" altLang="zh-CN" sz="10666" b="1" dirty="0" smtClean="0">
                <a:solidFill>
                  <a:prstClr val="white">
                    <a:lumMod val="65000"/>
                    <a:alpha val="13000"/>
                  </a:prstClr>
                </a:solidFill>
                <a:latin typeface="微软雅黑" pitchFamily="34" charset="-122"/>
                <a:ea typeface="微软雅黑" pitchFamily="34" charset="-122"/>
              </a:rPr>
              <a:t>HOSPITAL</a:t>
            </a:r>
            <a:endParaRPr lang="zh-CN" altLang="en-US" sz="10666" dirty="0">
              <a:solidFill>
                <a:prstClr val="white">
                  <a:lumMod val="65000"/>
                  <a:alpha val="13000"/>
                </a:prstClr>
              </a:solidFill>
            </a:endParaRPr>
          </a:p>
        </p:txBody>
      </p:sp>
      <p:sp>
        <p:nvSpPr>
          <p:cNvPr id="6" name="矩形 5"/>
          <p:cNvSpPr/>
          <p:nvPr/>
        </p:nvSpPr>
        <p:spPr>
          <a:xfrm>
            <a:off x="5039784" y="3799418"/>
            <a:ext cx="6239933" cy="7810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7" name="矩形 14"/>
          <p:cNvSpPr/>
          <p:nvPr/>
        </p:nvSpPr>
        <p:spPr>
          <a:xfrm>
            <a:off x="1871531" y="-27384"/>
            <a:ext cx="3397349" cy="6902565"/>
          </a:xfrm>
          <a:custGeom>
            <a:avLst/>
            <a:gdLst>
              <a:gd name="connsiteX0" fmla="*/ 0 w 198512"/>
              <a:gd name="connsiteY0" fmla="*/ 0 h 1059582"/>
              <a:gd name="connsiteX1" fmla="*/ 198512 w 198512"/>
              <a:gd name="connsiteY1" fmla="*/ 0 h 1059582"/>
              <a:gd name="connsiteX2" fmla="*/ 198512 w 198512"/>
              <a:gd name="connsiteY2" fmla="*/ 1059582 h 1059582"/>
              <a:gd name="connsiteX3" fmla="*/ 0 w 198512"/>
              <a:gd name="connsiteY3" fmla="*/ 1059582 h 1059582"/>
              <a:gd name="connsiteX4" fmla="*/ 0 w 198512"/>
              <a:gd name="connsiteY4" fmla="*/ 0 h 1059582"/>
              <a:gd name="connsiteX0" fmla="*/ 3581400 w 3779912"/>
              <a:gd name="connsiteY0" fmla="*/ 0 h 5148982"/>
              <a:gd name="connsiteX1" fmla="*/ 3779912 w 3779912"/>
              <a:gd name="connsiteY1" fmla="*/ 0 h 5148982"/>
              <a:gd name="connsiteX2" fmla="*/ 3779912 w 3779912"/>
              <a:gd name="connsiteY2" fmla="*/ 1059582 h 5148982"/>
              <a:gd name="connsiteX3" fmla="*/ 0 w 3779912"/>
              <a:gd name="connsiteY3" fmla="*/ 5148982 h 5148982"/>
              <a:gd name="connsiteX4" fmla="*/ 3581400 w 3779912"/>
              <a:gd name="connsiteY4" fmla="*/ 0 h 5148982"/>
              <a:gd name="connsiteX0" fmla="*/ 3581400 w 3779912"/>
              <a:gd name="connsiteY0" fmla="*/ 0 h 5148982"/>
              <a:gd name="connsiteX1" fmla="*/ 3779912 w 3779912"/>
              <a:gd name="connsiteY1" fmla="*/ 0 h 5148982"/>
              <a:gd name="connsiteX2" fmla="*/ 846212 w 3779912"/>
              <a:gd name="connsiteY2" fmla="*/ 5148982 h 5148982"/>
              <a:gd name="connsiteX3" fmla="*/ 0 w 3779912"/>
              <a:gd name="connsiteY3" fmla="*/ 5148982 h 5148982"/>
              <a:gd name="connsiteX4" fmla="*/ 3581400 w 3779912"/>
              <a:gd name="connsiteY4" fmla="*/ 0 h 5148982"/>
              <a:gd name="connsiteX0" fmla="*/ 3581400 w 5113412"/>
              <a:gd name="connsiteY0" fmla="*/ 12700 h 5161682"/>
              <a:gd name="connsiteX1" fmla="*/ 5113412 w 5113412"/>
              <a:gd name="connsiteY1" fmla="*/ 0 h 5161682"/>
              <a:gd name="connsiteX2" fmla="*/ 846212 w 5113412"/>
              <a:gd name="connsiteY2" fmla="*/ 5161682 h 5161682"/>
              <a:gd name="connsiteX3" fmla="*/ 0 w 5113412"/>
              <a:gd name="connsiteY3" fmla="*/ 5161682 h 5161682"/>
              <a:gd name="connsiteX4" fmla="*/ 3581400 w 5113412"/>
              <a:gd name="connsiteY4" fmla="*/ 12700 h 5161682"/>
              <a:gd name="connsiteX0" fmla="*/ 4152900 w 5113412"/>
              <a:gd name="connsiteY0" fmla="*/ 0 h 5174382"/>
              <a:gd name="connsiteX1" fmla="*/ 5113412 w 5113412"/>
              <a:gd name="connsiteY1" fmla="*/ 12700 h 5174382"/>
              <a:gd name="connsiteX2" fmla="*/ 846212 w 5113412"/>
              <a:gd name="connsiteY2" fmla="*/ 5174382 h 5174382"/>
              <a:gd name="connsiteX3" fmla="*/ 0 w 5113412"/>
              <a:gd name="connsiteY3" fmla="*/ 5174382 h 5174382"/>
              <a:gd name="connsiteX4" fmla="*/ 4152900 w 5113412"/>
              <a:gd name="connsiteY4" fmla="*/ 0 h 5174382"/>
              <a:gd name="connsiteX0" fmla="*/ 3594100 w 5113412"/>
              <a:gd name="connsiteY0" fmla="*/ 1752600 h 5161682"/>
              <a:gd name="connsiteX1" fmla="*/ 5113412 w 5113412"/>
              <a:gd name="connsiteY1" fmla="*/ 0 h 5161682"/>
              <a:gd name="connsiteX2" fmla="*/ 846212 w 5113412"/>
              <a:gd name="connsiteY2" fmla="*/ 5161682 h 5161682"/>
              <a:gd name="connsiteX3" fmla="*/ 0 w 5113412"/>
              <a:gd name="connsiteY3" fmla="*/ 5161682 h 5161682"/>
              <a:gd name="connsiteX4" fmla="*/ 3594100 w 5113412"/>
              <a:gd name="connsiteY4" fmla="*/ 1752600 h 5161682"/>
              <a:gd name="connsiteX0" fmla="*/ 0 w 5113412"/>
              <a:gd name="connsiteY0" fmla="*/ 5161682 h 5161682"/>
              <a:gd name="connsiteX1" fmla="*/ 5113412 w 5113412"/>
              <a:gd name="connsiteY1" fmla="*/ 0 h 5161682"/>
              <a:gd name="connsiteX2" fmla="*/ 846212 w 5113412"/>
              <a:gd name="connsiteY2" fmla="*/ 5161682 h 5161682"/>
              <a:gd name="connsiteX3" fmla="*/ 0 w 5113412"/>
              <a:gd name="connsiteY3" fmla="*/ 5161682 h 5161682"/>
              <a:gd name="connsiteX0" fmla="*/ 0 w 3767212"/>
              <a:gd name="connsiteY0" fmla="*/ 5123582 h 5123582"/>
              <a:gd name="connsiteX1" fmla="*/ 3767212 w 3767212"/>
              <a:gd name="connsiteY1" fmla="*/ 0 h 5123582"/>
              <a:gd name="connsiteX2" fmla="*/ 846212 w 3767212"/>
              <a:gd name="connsiteY2" fmla="*/ 5123582 h 5123582"/>
              <a:gd name="connsiteX3" fmla="*/ 0 w 3767212"/>
              <a:gd name="connsiteY3" fmla="*/ 5123582 h 5123582"/>
              <a:gd name="connsiteX0" fmla="*/ 0 w 3767212"/>
              <a:gd name="connsiteY0" fmla="*/ 5123582 h 5123582"/>
              <a:gd name="connsiteX1" fmla="*/ 3767212 w 3767212"/>
              <a:gd name="connsiteY1" fmla="*/ 0 h 5123582"/>
              <a:gd name="connsiteX2" fmla="*/ 1836812 w 3767212"/>
              <a:gd name="connsiteY2" fmla="*/ 5123582 h 5123582"/>
              <a:gd name="connsiteX3" fmla="*/ 0 w 3767212"/>
              <a:gd name="connsiteY3" fmla="*/ 5123582 h 5123582"/>
              <a:gd name="connsiteX0" fmla="*/ 0 w 2255912"/>
              <a:gd name="connsiteY0" fmla="*/ 5110882 h 5123582"/>
              <a:gd name="connsiteX1" fmla="*/ 2255912 w 2255912"/>
              <a:gd name="connsiteY1" fmla="*/ 0 h 5123582"/>
              <a:gd name="connsiteX2" fmla="*/ 325512 w 2255912"/>
              <a:gd name="connsiteY2" fmla="*/ 5123582 h 5123582"/>
              <a:gd name="connsiteX3" fmla="*/ 0 w 2255912"/>
              <a:gd name="connsiteY3" fmla="*/ 5110882 h 5123582"/>
              <a:gd name="connsiteX0" fmla="*/ 0 w 2548012"/>
              <a:gd name="connsiteY0" fmla="*/ 5110882 h 5123582"/>
              <a:gd name="connsiteX1" fmla="*/ 2548012 w 2548012"/>
              <a:gd name="connsiteY1" fmla="*/ 0 h 5123582"/>
              <a:gd name="connsiteX2" fmla="*/ 325512 w 2548012"/>
              <a:gd name="connsiteY2" fmla="*/ 5123582 h 5123582"/>
              <a:gd name="connsiteX3" fmla="*/ 0 w 2548012"/>
              <a:gd name="connsiteY3" fmla="*/ 5110882 h 5123582"/>
              <a:gd name="connsiteX0" fmla="*/ 0 w 2548012"/>
              <a:gd name="connsiteY0" fmla="*/ 5110882 h 5110882"/>
              <a:gd name="connsiteX1" fmla="*/ 2548012 w 2548012"/>
              <a:gd name="connsiteY1" fmla="*/ 0 h 5110882"/>
              <a:gd name="connsiteX2" fmla="*/ 363612 w 2548012"/>
              <a:gd name="connsiteY2" fmla="*/ 5098182 h 5110882"/>
              <a:gd name="connsiteX3" fmla="*/ 0 w 2548012"/>
              <a:gd name="connsiteY3" fmla="*/ 5110882 h 5110882"/>
              <a:gd name="connsiteX0" fmla="*/ 0 w 2548012"/>
              <a:gd name="connsiteY0" fmla="*/ 5110882 h 5115151"/>
              <a:gd name="connsiteX1" fmla="*/ 2548012 w 2548012"/>
              <a:gd name="connsiteY1" fmla="*/ 0 h 5115151"/>
              <a:gd name="connsiteX2" fmla="*/ 346467 w 2548012"/>
              <a:gd name="connsiteY2" fmla="*/ 5115151 h 5115151"/>
              <a:gd name="connsiteX3" fmla="*/ 0 w 2548012"/>
              <a:gd name="connsiteY3" fmla="*/ 5110882 h 5115151"/>
              <a:gd name="connsiteX0" fmla="*/ 0 w 2548012"/>
              <a:gd name="connsiteY0" fmla="*/ 5110882 h 5123635"/>
              <a:gd name="connsiteX1" fmla="*/ 2548012 w 2548012"/>
              <a:gd name="connsiteY1" fmla="*/ 0 h 5123635"/>
              <a:gd name="connsiteX2" fmla="*/ 346467 w 2548012"/>
              <a:gd name="connsiteY2" fmla="*/ 5123635 h 5123635"/>
              <a:gd name="connsiteX3" fmla="*/ 0 w 2548012"/>
              <a:gd name="connsiteY3" fmla="*/ 5110882 h 5123635"/>
            </a:gdLst>
            <a:ahLst/>
            <a:cxnLst>
              <a:cxn ang="0">
                <a:pos x="connsiteX0" y="connsiteY0"/>
              </a:cxn>
              <a:cxn ang="0">
                <a:pos x="connsiteX1" y="connsiteY1"/>
              </a:cxn>
              <a:cxn ang="0">
                <a:pos x="connsiteX2" y="connsiteY2"/>
              </a:cxn>
              <a:cxn ang="0">
                <a:pos x="connsiteX3" y="connsiteY3"/>
              </a:cxn>
            </a:cxnLst>
            <a:rect l="l" t="t" r="r" b="b"/>
            <a:pathLst>
              <a:path w="2548012" h="5123635">
                <a:moveTo>
                  <a:pt x="0" y="5110882"/>
                </a:moveTo>
                <a:lnTo>
                  <a:pt x="2548012" y="0"/>
                </a:lnTo>
                <a:lnTo>
                  <a:pt x="346467" y="5123635"/>
                </a:lnTo>
                <a:lnTo>
                  <a:pt x="0" y="5110882"/>
                </a:lnTo>
                <a:close/>
              </a:path>
            </a:pathLst>
          </a:custGeom>
          <a:solidFill>
            <a:schemeClr val="accent1">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solidFill>
                <a:prstClr val="white"/>
              </a:solidFill>
            </a:endParaRPr>
          </a:p>
        </p:txBody>
      </p:sp>
      <p:sp>
        <p:nvSpPr>
          <p:cNvPr id="8" name="TextBox 11"/>
          <p:cNvSpPr txBox="1"/>
          <p:nvPr/>
        </p:nvSpPr>
        <p:spPr>
          <a:xfrm>
            <a:off x="4938185" y="2569633"/>
            <a:ext cx="6625167" cy="1569660"/>
          </a:xfrm>
          <a:prstGeom prst="rect">
            <a:avLst/>
          </a:prstGeom>
          <a:noFill/>
        </p:spPr>
        <p:txBody>
          <a:bodyPr>
            <a:spAutoFit/>
          </a:bodyPr>
          <a:lstStyle/>
          <a:p>
            <a:pPr>
              <a:defRPr/>
            </a:pPr>
            <a:r>
              <a:rPr lang="en-US" altLang="zh-CN" sz="9600" b="1" dirty="0" smtClean="0">
                <a:solidFill>
                  <a:srgbClr val="4F81BD">
                    <a:lumMod val="50000"/>
                  </a:srgbClr>
                </a:solidFill>
                <a:latin typeface="微软雅黑" pitchFamily="34" charset="-122"/>
                <a:ea typeface="微软雅黑" pitchFamily="34" charset="-122"/>
              </a:rPr>
              <a:t>HOSPITAL</a:t>
            </a:r>
            <a:endParaRPr lang="zh-CN" altLang="en-US" sz="9600" b="1" dirty="0">
              <a:solidFill>
                <a:srgbClr val="4F81BD">
                  <a:lumMod val="50000"/>
                </a:srgbClr>
              </a:solidFill>
              <a:latin typeface="微软雅黑" pitchFamily="34" charset="-122"/>
              <a:ea typeface="微软雅黑" pitchFamily="34" charset="-122"/>
            </a:endParaRPr>
          </a:p>
        </p:txBody>
      </p:sp>
      <p:sp>
        <p:nvSpPr>
          <p:cNvPr id="9" name="TextBox 12"/>
          <p:cNvSpPr txBox="1"/>
          <p:nvPr/>
        </p:nvSpPr>
        <p:spPr>
          <a:xfrm>
            <a:off x="5063067" y="3816351"/>
            <a:ext cx="6239933" cy="748988"/>
          </a:xfrm>
          <a:prstGeom prst="rect">
            <a:avLst/>
          </a:prstGeom>
          <a:noFill/>
        </p:spPr>
        <p:txBody>
          <a:bodyPr>
            <a:spAutoFit/>
          </a:bodyPr>
          <a:lstStyle/>
          <a:p>
            <a:pPr algn="ctr">
              <a:defRPr/>
            </a:pPr>
            <a:r>
              <a:rPr lang="en-US" altLang="zh-CN" sz="4267" b="1" dirty="0">
                <a:solidFill>
                  <a:prstClr val="white"/>
                </a:solidFill>
                <a:latin typeface="华康俪金黑W8(P)" pitchFamily="34" charset="-122"/>
                <a:ea typeface="华康俪金黑W8(P)" pitchFamily="34" charset="-122"/>
              </a:rPr>
              <a:t> </a:t>
            </a:r>
            <a:endParaRPr lang="zh-CN" altLang="en-US" sz="2400" dirty="0">
              <a:solidFill>
                <a:srgbClr val="DB2018"/>
              </a:solidFill>
              <a:latin typeface="华康俪金黑W8(P)" pitchFamily="34" charset="-122"/>
              <a:ea typeface="华康俪金黑W8(P)" pitchFamily="34" charset="-122"/>
            </a:endParaRPr>
          </a:p>
        </p:txBody>
      </p:sp>
      <p:sp>
        <p:nvSpPr>
          <p:cNvPr id="11" name="矩形 10"/>
          <p:cNvSpPr/>
          <p:nvPr/>
        </p:nvSpPr>
        <p:spPr>
          <a:xfrm>
            <a:off x="6016831" y="3990548"/>
            <a:ext cx="4153701" cy="400110"/>
          </a:xfrm>
          <a:prstGeom prst="rect">
            <a:avLst/>
          </a:prstGeom>
        </p:spPr>
        <p:txBody>
          <a:bodyPr wrap="none">
            <a:spAutoFit/>
          </a:bodyPr>
          <a:lstStyle/>
          <a:p>
            <a:pPr algn="ctr">
              <a:defRPr/>
            </a:pPr>
            <a:r>
              <a:rPr lang="zh-CN" altLang="en-US" sz="2000" b="1" dirty="0" smtClean="0">
                <a:solidFill>
                  <a:prstClr val="white"/>
                </a:solidFill>
                <a:latin typeface="微软雅黑" panose="020B0503020204020204" pitchFamily="34" charset="-122"/>
                <a:ea typeface="微软雅黑" panose="020B0503020204020204" pitchFamily="34" charset="-122"/>
              </a:rPr>
              <a:t>三、</a:t>
            </a:r>
            <a:r>
              <a:rPr lang="en-US" altLang="zh-CN" sz="2000" b="1" dirty="0" smtClean="0">
                <a:solidFill>
                  <a:srgbClr val="FF0066"/>
                </a:solidFill>
                <a:latin typeface="微软雅黑" panose="020B0503020204020204" pitchFamily="34" charset="-122"/>
                <a:ea typeface="微软雅黑" panose="020B0503020204020204" pitchFamily="34" charset="-122"/>
              </a:rPr>
              <a:t>2014</a:t>
            </a:r>
            <a:r>
              <a:rPr lang="zh-CN" altLang="en-US" sz="2000" b="1" dirty="0" smtClean="0">
                <a:solidFill>
                  <a:prstClr val="white"/>
                </a:solidFill>
                <a:latin typeface="微软雅黑" panose="020B0503020204020204" pitchFamily="34" charset="-122"/>
                <a:ea typeface="微软雅黑" panose="020B0503020204020204" pitchFamily="34" charset="-122"/>
              </a:rPr>
              <a:t>年医院</a:t>
            </a:r>
            <a:r>
              <a:rPr lang="zh-CN" altLang="zh-CN" sz="2000" b="1" kern="2200" dirty="0" smtClean="0">
                <a:solidFill>
                  <a:srgbClr val="FF0066"/>
                </a:solidFill>
                <a:latin typeface="微软雅黑" panose="020B0503020204020204" pitchFamily="34" charset="-122"/>
                <a:ea typeface="微软雅黑" panose="020B0503020204020204" pitchFamily="34" charset="-122"/>
                <a:cs typeface="宋体" panose="02010600030101010101" pitchFamily="2" charset="-122"/>
              </a:rPr>
              <a:t>整体</a:t>
            </a:r>
            <a:r>
              <a:rPr lang="zh-CN" altLang="zh-CN" sz="2000" b="1" kern="2200" dirty="0">
                <a:solidFill>
                  <a:srgbClr val="FF0066"/>
                </a:solidFill>
                <a:latin typeface="微软雅黑" panose="020B0503020204020204" pitchFamily="34" charset="-122"/>
                <a:ea typeface="微软雅黑" panose="020B0503020204020204" pitchFamily="34" charset="-122"/>
                <a:cs typeface="宋体" panose="02010600030101010101" pitchFamily="2" charset="-122"/>
              </a:rPr>
              <a:t>发展目标规划</a:t>
            </a:r>
            <a:endParaRPr lang="zh-CN" altLang="en-US" sz="2000" b="1" dirty="0">
              <a:solidFill>
                <a:srgbClr val="FF0066"/>
              </a:solidFill>
              <a:latin typeface="微软雅黑" panose="020B0503020204020204" pitchFamily="34" charset="-122"/>
              <a:ea typeface="微软雅黑" panose="020B0503020204020204" pitchFamily="34" charset="-122"/>
            </a:endParaRPr>
          </a:p>
        </p:txBody>
      </p:sp>
      <p:sp>
        <p:nvSpPr>
          <p:cNvPr id="12" name="矩形 11"/>
          <p:cNvSpPr/>
          <p:nvPr/>
        </p:nvSpPr>
        <p:spPr>
          <a:xfrm>
            <a:off x="2232063" y="6452535"/>
            <a:ext cx="6096000" cy="415498"/>
          </a:xfrm>
          <a:prstGeom prst="rect">
            <a:avLst/>
          </a:prstGeom>
        </p:spPr>
        <p:txBody>
          <a:bodyPr>
            <a:spAutoFit/>
          </a:bodyPr>
          <a:lstStyle/>
          <a:p>
            <a:pPr indent="200025" algn="just">
              <a:lnSpc>
                <a:spcPct val="150000"/>
              </a:lnSpc>
            </a:pPr>
            <a:r>
              <a:rPr lang="zh-CN" altLang="zh-CN" sz="1400" b="1" kern="100" dirty="0">
                <a:solidFill>
                  <a:srgbClr val="FF0000"/>
                </a:solidFill>
                <a:latin typeface="Times New Roman" panose="02020603050405020304" pitchFamily="18" charset="0"/>
                <a:ea typeface="微软雅黑" panose="020B0503020204020204" pitchFamily="34" charset="-122"/>
              </a:rPr>
              <a:t>※注：此章节内容需根据医院实际内容修改，</a:t>
            </a:r>
            <a:r>
              <a:rPr lang="zh-CN" altLang="zh-CN" sz="1400" b="1" kern="100" dirty="0" smtClean="0">
                <a:solidFill>
                  <a:srgbClr val="FF0000"/>
                </a:solidFill>
                <a:latin typeface="Times New Roman" panose="02020603050405020304" pitchFamily="18" charset="0"/>
                <a:ea typeface="微软雅黑" panose="020B0503020204020204" pitchFamily="34" charset="-122"/>
              </a:rPr>
              <a:t>本</a:t>
            </a:r>
            <a:r>
              <a:rPr lang="zh-CN" altLang="en-US" sz="1400" b="1" kern="100" dirty="0" smtClean="0">
                <a:solidFill>
                  <a:srgbClr val="FF0000"/>
                </a:solidFill>
                <a:latin typeface="Times New Roman" panose="02020603050405020304" pitchFamily="18" charset="0"/>
                <a:ea typeface="微软雅黑" panose="020B0503020204020204" pitchFamily="34" charset="-122"/>
              </a:rPr>
              <a:t>模板</a:t>
            </a:r>
            <a:r>
              <a:rPr lang="zh-CN" altLang="zh-CN" sz="1400" b="1" kern="100" dirty="0" smtClean="0">
                <a:solidFill>
                  <a:srgbClr val="FF0000"/>
                </a:solidFill>
                <a:latin typeface="Times New Roman" panose="02020603050405020304" pitchFamily="18" charset="0"/>
                <a:ea typeface="微软雅黑" panose="020B0503020204020204" pitchFamily="34" charset="-122"/>
              </a:rPr>
              <a:t>仅</a:t>
            </a:r>
            <a:r>
              <a:rPr lang="zh-CN" altLang="zh-CN" sz="1400" b="1" kern="100" dirty="0">
                <a:solidFill>
                  <a:srgbClr val="FF0000"/>
                </a:solidFill>
                <a:latin typeface="Times New Roman" panose="02020603050405020304" pitchFamily="18" charset="0"/>
                <a:ea typeface="微软雅黑" panose="020B0503020204020204" pitchFamily="34" charset="-122"/>
              </a:rPr>
              <a:t>提供</a:t>
            </a:r>
            <a:r>
              <a:rPr lang="zh-CN" altLang="zh-CN" sz="1400" b="1" kern="100" dirty="0" smtClean="0">
                <a:solidFill>
                  <a:srgbClr val="FF0000"/>
                </a:solidFill>
                <a:latin typeface="Times New Roman" panose="02020603050405020304" pitchFamily="18" charset="0"/>
                <a:ea typeface="微软雅黑" panose="020B0503020204020204" pitchFamily="34" charset="-122"/>
              </a:rPr>
              <a:t>参考</a:t>
            </a:r>
            <a:r>
              <a:rPr lang="zh-CN" altLang="en-US" sz="1400" b="1" kern="100" dirty="0" smtClean="0">
                <a:solidFill>
                  <a:srgbClr val="FF0000"/>
                </a:solidFill>
                <a:latin typeface="Times New Roman" panose="02020603050405020304" pitchFamily="18" charset="0"/>
                <a:ea typeface="微软雅黑" panose="020B0503020204020204" pitchFamily="34" charset="-122"/>
              </a:rPr>
              <a:t>。</a:t>
            </a:r>
            <a:endParaRPr lang="zh-CN" altLang="zh-CN" sz="1400" kern="100" dirty="0">
              <a:solidFill>
                <a:prstClr val="black"/>
              </a:solidFill>
              <a:latin typeface="Times New Roman" panose="02020603050405020304" pitchFamily="18" charset="0"/>
            </a:endParaRPr>
          </a:p>
        </p:txBody>
      </p:sp>
      <p:sp>
        <p:nvSpPr>
          <p:cNvPr id="13"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1249478384"/>
      </p:ext>
    </p:extLst>
  </p:cSld>
  <p:clrMapOvr>
    <a:masterClrMapping/>
  </p:clrMapOvr>
  <p:transition spd="slow">
    <p:randomBar dir="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10794" y="1900875"/>
            <a:ext cx="4594067" cy="2400657"/>
          </a:xfrm>
          <a:prstGeom prst="rect">
            <a:avLst/>
          </a:prstGeom>
        </p:spPr>
        <p:txBody>
          <a:bodyPr wrap="square">
            <a:spAutoFit/>
          </a:bodyPr>
          <a:lstStyle/>
          <a:p>
            <a:pPr indent="304800" algn="just">
              <a:lnSpc>
                <a:spcPct val="200000"/>
              </a:lnSpc>
            </a:pPr>
            <a:r>
              <a:rPr lang="en-US" altLang="zh-CN" sz="1500" kern="100" dirty="0" smtClean="0">
                <a:solidFill>
                  <a:prstClr val="black"/>
                </a:solidFill>
                <a:latin typeface="微软雅黑" panose="020B0503020204020204" pitchFamily="34" charset="-122"/>
                <a:ea typeface="微软雅黑" panose="020B0503020204020204" pitchFamily="34" charset="-122"/>
              </a:rPr>
              <a:t>  </a:t>
            </a:r>
            <a:r>
              <a:rPr lang="zh-CN" altLang="zh-CN" sz="1500" kern="100" dirty="0" smtClean="0">
                <a:solidFill>
                  <a:prstClr val="black"/>
                </a:solidFill>
                <a:latin typeface="微软雅黑" panose="020B0503020204020204" pitchFamily="34" charset="-122"/>
                <a:ea typeface="微软雅黑" panose="020B0503020204020204" pitchFamily="34" charset="-122"/>
              </a:rPr>
              <a:t>按照</a:t>
            </a:r>
            <a:r>
              <a:rPr lang="zh-CN" altLang="zh-CN" sz="1500" kern="100" dirty="0">
                <a:solidFill>
                  <a:prstClr val="black"/>
                </a:solidFill>
                <a:latin typeface="微软雅黑" panose="020B0503020204020204" pitchFamily="34" charset="-122"/>
                <a:ea typeface="微软雅黑" panose="020B0503020204020204" pitchFamily="34" charset="-122"/>
              </a:rPr>
              <a:t>三甲医院的标准，形成一套高效能的管理机制，培养一支高素质的人才队伍，建设多个高质量的重点学科，打造多项高水平的特色技术，实现医院的快速发展，成为</a:t>
            </a:r>
            <a:r>
              <a:rPr lang="en-US" altLang="zh-CN" sz="1500" kern="100" dirty="0">
                <a:solidFill>
                  <a:prstClr val="black"/>
                </a:solidFill>
                <a:latin typeface="微软雅黑" panose="020B0503020204020204" pitchFamily="34" charset="-122"/>
                <a:ea typeface="微软雅黑" panose="020B0503020204020204" pitchFamily="34" charset="-122"/>
              </a:rPr>
              <a:t>XX</a:t>
            </a:r>
            <a:r>
              <a:rPr lang="zh-CN" altLang="zh-CN" sz="1500" kern="100" dirty="0">
                <a:solidFill>
                  <a:prstClr val="black"/>
                </a:solidFill>
                <a:latin typeface="微软雅黑" panose="020B0503020204020204" pitchFamily="34" charset="-122"/>
                <a:ea typeface="微软雅黑" panose="020B0503020204020204" pitchFamily="34" charset="-122"/>
              </a:rPr>
              <a:t>地区具有品牌效应及良好口碑、有竞争力的现代化综合医院。</a:t>
            </a:r>
          </a:p>
        </p:txBody>
      </p:sp>
      <p:sp>
        <p:nvSpPr>
          <p:cNvPr id="3" name="文本框 2"/>
          <p:cNvSpPr txBox="1"/>
          <p:nvPr/>
        </p:nvSpPr>
        <p:spPr>
          <a:xfrm>
            <a:off x="839416" y="323364"/>
            <a:ext cx="646331" cy="369332"/>
          </a:xfrm>
          <a:prstGeom prst="rect">
            <a:avLst/>
          </a:prstGeom>
          <a:noFill/>
        </p:spPr>
        <p:txBody>
          <a:bodyPr wrap="none" rtlCol="0">
            <a:spAutoFit/>
          </a:bodyPr>
          <a:lstStyle/>
          <a:p>
            <a:r>
              <a:rPr lang="zh-CN" altLang="en-US" dirty="0" smtClean="0">
                <a:solidFill>
                  <a:prstClr val="black"/>
                </a:solidFill>
              </a:rPr>
              <a:t>目的</a:t>
            </a:r>
            <a:endParaRPr lang="zh-CN" altLang="en-US" dirty="0">
              <a:solidFill>
                <a:prstClr val="black"/>
              </a:solidFill>
            </a:endParaRPr>
          </a:p>
        </p:txBody>
      </p:sp>
      <p:grpSp>
        <p:nvGrpSpPr>
          <p:cNvPr id="4" name="组合 65"/>
          <p:cNvGrpSpPr>
            <a:grpSpLocks/>
          </p:cNvGrpSpPr>
          <p:nvPr/>
        </p:nvGrpSpPr>
        <p:grpSpPr bwMode="auto">
          <a:xfrm>
            <a:off x="0" y="0"/>
            <a:ext cx="12192000" cy="980728"/>
            <a:chOff x="-522228" y="-151998"/>
            <a:chExt cx="10196994" cy="1061532"/>
          </a:xfrm>
          <a:solidFill>
            <a:schemeClr val="accent1">
              <a:lumMod val="50000"/>
            </a:schemeClr>
          </a:solidFill>
        </p:grpSpPr>
        <p:sp>
          <p:nvSpPr>
            <p:cNvPr id="5" name="菱形 4"/>
            <p:cNvSpPr/>
            <p:nvPr/>
          </p:nvSpPr>
          <p:spPr>
            <a:xfrm>
              <a:off x="-522228" y="-151998"/>
              <a:ext cx="1062088"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 name="菱形 5"/>
            <p:cNvSpPr/>
            <p:nvPr/>
          </p:nvSpPr>
          <p:spPr>
            <a:xfrm>
              <a:off x="-369821" y="-151998"/>
              <a:ext cx="1062088"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 name="菱形 6"/>
            <p:cNvSpPr/>
            <p:nvPr/>
          </p:nvSpPr>
          <p:spPr>
            <a:xfrm>
              <a:off x="-217414" y="-151998"/>
              <a:ext cx="1062088"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8" name="菱形 7"/>
            <p:cNvSpPr/>
            <p:nvPr/>
          </p:nvSpPr>
          <p:spPr>
            <a:xfrm>
              <a:off x="-65006" y="-151998"/>
              <a:ext cx="1062088"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9" name="菱形 8"/>
            <p:cNvSpPr/>
            <p:nvPr/>
          </p:nvSpPr>
          <p:spPr>
            <a:xfrm>
              <a:off x="87402"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0" name="菱形 9"/>
            <p:cNvSpPr/>
            <p:nvPr/>
          </p:nvSpPr>
          <p:spPr>
            <a:xfrm>
              <a:off x="239809"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1" name="菱形 10"/>
            <p:cNvSpPr/>
            <p:nvPr/>
          </p:nvSpPr>
          <p:spPr>
            <a:xfrm>
              <a:off x="392216"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菱形 11"/>
            <p:cNvSpPr/>
            <p:nvPr/>
          </p:nvSpPr>
          <p:spPr>
            <a:xfrm>
              <a:off x="544623"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3" name="菱形 12"/>
            <p:cNvSpPr/>
            <p:nvPr/>
          </p:nvSpPr>
          <p:spPr>
            <a:xfrm>
              <a:off x="697031"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4" name="菱形 13"/>
            <p:cNvSpPr/>
            <p:nvPr/>
          </p:nvSpPr>
          <p:spPr>
            <a:xfrm>
              <a:off x="849438"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5" name="菱形 14"/>
            <p:cNvSpPr/>
            <p:nvPr/>
          </p:nvSpPr>
          <p:spPr>
            <a:xfrm>
              <a:off x="1001845"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6" name="菱形 15"/>
            <p:cNvSpPr/>
            <p:nvPr/>
          </p:nvSpPr>
          <p:spPr>
            <a:xfrm>
              <a:off x="1154252"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7" name="菱形 16"/>
            <p:cNvSpPr/>
            <p:nvPr/>
          </p:nvSpPr>
          <p:spPr>
            <a:xfrm>
              <a:off x="1306659"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8" name="菱形 17"/>
            <p:cNvSpPr/>
            <p:nvPr/>
          </p:nvSpPr>
          <p:spPr>
            <a:xfrm>
              <a:off x="1459066"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9" name="菱形 18"/>
            <p:cNvSpPr/>
            <p:nvPr/>
          </p:nvSpPr>
          <p:spPr>
            <a:xfrm>
              <a:off x="1611474"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0" name="菱形 19"/>
            <p:cNvSpPr/>
            <p:nvPr/>
          </p:nvSpPr>
          <p:spPr>
            <a:xfrm>
              <a:off x="1763881"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1" name="菱形 20"/>
            <p:cNvSpPr/>
            <p:nvPr/>
          </p:nvSpPr>
          <p:spPr>
            <a:xfrm>
              <a:off x="1916288"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2" name="菱形 21"/>
            <p:cNvSpPr/>
            <p:nvPr/>
          </p:nvSpPr>
          <p:spPr>
            <a:xfrm>
              <a:off x="2068695"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3" name="菱形 22"/>
            <p:cNvSpPr/>
            <p:nvPr/>
          </p:nvSpPr>
          <p:spPr>
            <a:xfrm>
              <a:off x="2221102"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4" name="菱形 23"/>
            <p:cNvSpPr/>
            <p:nvPr/>
          </p:nvSpPr>
          <p:spPr>
            <a:xfrm>
              <a:off x="2373510"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5" name="菱形 24"/>
            <p:cNvSpPr/>
            <p:nvPr/>
          </p:nvSpPr>
          <p:spPr>
            <a:xfrm>
              <a:off x="2525917"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6" name="菱形 25"/>
            <p:cNvSpPr/>
            <p:nvPr/>
          </p:nvSpPr>
          <p:spPr>
            <a:xfrm>
              <a:off x="2678324"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7" name="菱形 26"/>
            <p:cNvSpPr/>
            <p:nvPr/>
          </p:nvSpPr>
          <p:spPr>
            <a:xfrm>
              <a:off x="2830731"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8" name="菱形 27"/>
            <p:cNvSpPr/>
            <p:nvPr/>
          </p:nvSpPr>
          <p:spPr>
            <a:xfrm>
              <a:off x="2983138"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29" name="菱形 28"/>
            <p:cNvSpPr/>
            <p:nvPr/>
          </p:nvSpPr>
          <p:spPr>
            <a:xfrm>
              <a:off x="3135546"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0" name="菱形 29"/>
            <p:cNvSpPr/>
            <p:nvPr/>
          </p:nvSpPr>
          <p:spPr>
            <a:xfrm>
              <a:off x="3287953"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1" name="菱形 30"/>
            <p:cNvSpPr/>
            <p:nvPr/>
          </p:nvSpPr>
          <p:spPr>
            <a:xfrm>
              <a:off x="3440360"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2" name="菱形 31"/>
            <p:cNvSpPr/>
            <p:nvPr/>
          </p:nvSpPr>
          <p:spPr>
            <a:xfrm>
              <a:off x="3592767"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3" name="菱形 32"/>
            <p:cNvSpPr/>
            <p:nvPr/>
          </p:nvSpPr>
          <p:spPr>
            <a:xfrm>
              <a:off x="3745174"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4" name="菱形 33"/>
            <p:cNvSpPr/>
            <p:nvPr/>
          </p:nvSpPr>
          <p:spPr>
            <a:xfrm>
              <a:off x="8612679"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5" name="菱形 34"/>
            <p:cNvSpPr/>
            <p:nvPr/>
          </p:nvSpPr>
          <p:spPr>
            <a:xfrm>
              <a:off x="3897581"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6" name="菱形 35"/>
            <p:cNvSpPr/>
            <p:nvPr/>
          </p:nvSpPr>
          <p:spPr>
            <a:xfrm>
              <a:off x="4049989"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7" name="菱形 36"/>
            <p:cNvSpPr/>
            <p:nvPr/>
          </p:nvSpPr>
          <p:spPr>
            <a:xfrm>
              <a:off x="4202396"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8" name="菱形 37"/>
            <p:cNvSpPr/>
            <p:nvPr/>
          </p:nvSpPr>
          <p:spPr>
            <a:xfrm>
              <a:off x="4354803"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9" name="菱形 38"/>
            <p:cNvSpPr/>
            <p:nvPr/>
          </p:nvSpPr>
          <p:spPr>
            <a:xfrm>
              <a:off x="4507210" y="-151998"/>
              <a:ext cx="1062087"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0" name="菱形 39"/>
            <p:cNvSpPr/>
            <p:nvPr/>
          </p:nvSpPr>
          <p:spPr>
            <a:xfrm>
              <a:off x="4659617"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1" name="菱形 40"/>
            <p:cNvSpPr/>
            <p:nvPr/>
          </p:nvSpPr>
          <p:spPr>
            <a:xfrm>
              <a:off x="4812025"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2" name="菱形 41"/>
            <p:cNvSpPr/>
            <p:nvPr/>
          </p:nvSpPr>
          <p:spPr>
            <a:xfrm>
              <a:off x="4964432"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3" name="菱形 42"/>
            <p:cNvSpPr/>
            <p:nvPr/>
          </p:nvSpPr>
          <p:spPr>
            <a:xfrm>
              <a:off x="5116839"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4" name="菱形 43"/>
            <p:cNvSpPr/>
            <p:nvPr/>
          </p:nvSpPr>
          <p:spPr>
            <a:xfrm>
              <a:off x="5269246"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5" name="菱形 44"/>
            <p:cNvSpPr/>
            <p:nvPr/>
          </p:nvSpPr>
          <p:spPr>
            <a:xfrm>
              <a:off x="5421653"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6" name="菱形 45"/>
            <p:cNvSpPr/>
            <p:nvPr/>
          </p:nvSpPr>
          <p:spPr>
            <a:xfrm>
              <a:off x="5574061"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7" name="菱形 46"/>
            <p:cNvSpPr/>
            <p:nvPr/>
          </p:nvSpPr>
          <p:spPr>
            <a:xfrm>
              <a:off x="5726468"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8" name="菱形 47"/>
            <p:cNvSpPr/>
            <p:nvPr/>
          </p:nvSpPr>
          <p:spPr>
            <a:xfrm>
              <a:off x="5878875"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9" name="菱形 48"/>
            <p:cNvSpPr/>
            <p:nvPr/>
          </p:nvSpPr>
          <p:spPr>
            <a:xfrm>
              <a:off x="6031282"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0" name="菱形 49"/>
            <p:cNvSpPr/>
            <p:nvPr/>
          </p:nvSpPr>
          <p:spPr>
            <a:xfrm>
              <a:off x="6183689"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1" name="菱形 50"/>
            <p:cNvSpPr/>
            <p:nvPr/>
          </p:nvSpPr>
          <p:spPr>
            <a:xfrm>
              <a:off x="6336097"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2" name="菱形 51"/>
            <p:cNvSpPr/>
            <p:nvPr/>
          </p:nvSpPr>
          <p:spPr>
            <a:xfrm>
              <a:off x="6488504"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3" name="菱形 52"/>
            <p:cNvSpPr/>
            <p:nvPr/>
          </p:nvSpPr>
          <p:spPr>
            <a:xfrm>
              <a:off x="6640911"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4" name="菱形 53"/>
            <p:cNvSpPr/>
            <p:nvPr/>
          </p:nvSpPr>
          <p:spPr>
            <a:xfrm>
              <a:off x="6793318"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5" name="菱形 54"/>
            <p:cNvSpPr/>
            <p:nvPr/>
          </p:nvSpPr>
          <p:spPr>
            <a:xfrm>
              <a:off x="6945725"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6" name="菱形 55"/>
            <p:cNvSpPr/>
            <p:nvPr/>
          </p:nvSpPr>
          <p:spPr>
            <a:xfrm>
              <a:off x="7098132"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7" name="菱形 56"/>
            <p:cNvSpPr/>
            <p:nvPr/>
          </p:nvSpPr>
          <p:spPr>
            <a:xfrm>
              <a:off x="7250540"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8" name="菱形 57"/>
            <p:cNvSpPr/>
            <p:nvPr/>
          </p:nvSpPr>
          <p:spPr>
            <a:xfrm>
              <a:off x="7402947"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59" name="菱形 58"/>
            <p:cNvSpPr/>
            <p:nvPr/>
          </p:nvSpPr>
          <p:spPr>
            <a:xfrm>
              <a:off x="7555354"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0" name="菱形 59"/>
            <p:cNvSpPr/>
            <p:nvPr/>
          </p:nvSpPr>
          <p:spPr>
            <a:xfrm>
              <a:off x="7707761"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1" name="菱形 60"/>
            <p:cNvSpPr/>
            <p:nvPr/>
          </p:nvSpPr>
          <p:spPr>
            <a:xfrm>
              <a:off x="7860168"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2" name="菱形 61"/>
            <p:cNvSpPr/>
            <p:nvPr/>
          </p:nvSpPr>
          <p:spPr>
            <a:xfrm>
              <a:off x="8012576"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3" name="菱形 62"/>
            <p:cNvSpPr/>
            <p:nvPr/>
          </p:nvSpPr>
          <p:spPr>
            <a:xfrm>
              <a:off x="8164983"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4" name="菱形 63"/>
            <p:cNvSpPr/>
            <p:nvPr/>
          </p:nvSpPr>
          <p:spPr>
            <a:xfrm>
              <a:off x="8317390"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5" name="菱形 64"/>
            <p:cNvSpPr/>
            <p:nvPr/>
          </p:nvSpPr>
          <p:spPr>
            <a:xfrm>
              <a:off x="8469797" y="-151998"/>
              <a:ext cx="1060500" cy="1061532"/>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66" name="组合 70"/>
          <p:cNvGrpSpPr>
            <a:grpSpLocks/>
          </p:cNvGrpSpPr>
          <p:nvPr/>
        </p:nvGrpSpPr>
        <p:grpSpPr bwMode="auto">
          <a:xfrm>
            <a:off x="1774796" y="7143"/>
            <a:ext cx="1514749" cy="1261617"/>
            <a:chOff x="844104" y="307638"/>
            <a:chExt cx="1298034" cy="1896560"/>
          </a:xfrm>
          <a:solidFill>
            <a:srgbClr val="FF0066"/>
          </a:solidFill>
        </p:grpSpPr>
        <p:sp>
          <p:nvSpPr>
            <p:cNvPr id="67" name="矩形 69"/>
            <p:cNvSpPr/>
            <p:nvPr/>
          </p:nvSpPr>
          <p:spPr>
            <a:xfrm>
              <a:off x="844104" y="379142"/>
              <a:ext cx="1298034" cy="1825056"/>
            </a:xfrm>
            <a:custGeom>
              <a:avLst/>
              <a:gdLst>
                <a:gd name="connsiteX0" fmla="*/ 0 w 1219200"/>
                <a:gd name="connsiteY0" fmla="*/ 0 h 1733616"/>
                <a:gd name="connsiteX1" fmla="*/ 1219200 w 1219200"/>
                <a:gd name="connsiteY1" fmla="*/ 0 h 1733616"/>
                <a:gd name="connsiteX2" fmla="*/ 1219200 w 1219200"/>
                <a:gd name="connsiteY2" fmla="*/ 1733616 h 1733616"/>
                <a:gd name="connsiteX3" fmla="*/ 0 w 1219200"/>
                <a:gd name="connsiteY3" fmla="*/ 1733616 h 1733616"/>
                <a:gd name="connsiteX4" fmla="*/ 0 w 1219200"/>
                <a:gd name="connsiteY4" fmla="*/ 0 h 1733616"/>
                <a:gd name="connsiteX0" fmla="*/ 0 w 1219200"/>
                <a:gd name="connsiteY0" fmla="*/ 0 h 1836486"/>
                <a:gd name="connsiteX1" fmla="*/ 1219200 w 1219200"/>
                <a:gd name="connsiteY1" fmla="*/ 0 h 1836486"/>
                <a:gd name="connsiteX2" fmla="*/ 1219200 w 1219200"/>
                <a:gd name="connsiteY2" fmla="*/ 1733616 h 1836486"/>
                <a:gd name="connsiteX3" fmla="*/ 57150 w 1219200"/>
                <a:gd name="connsiteY3" fmla="*/ 1836486 h 1836486"/>
                <a:gd name="connsiteX4" fmla="*/ 0 w 1219200"/>
                <a:gd name="connsiteY4" fmla="*/ 0 h 1836486"/>
                <a:gd name="connsiteX0" fmla="*/ 0 w 1219200"/>
                <a:gd name="connsiteY0" fmla="*/ 0 h 1836486"/>
                <a:gd name="connsiteX1" fmla="*/ 1219200 w 1219200"/>
                <a:gd name="connsiteY1" fmla="*/ 0 h 1836486"/>
                <a:gd name="connsiteX2" fmla="*/ 1093470 w 1219200"/>
                <a:gd name="connsiteY2" fmla="*/ 1825056 h 1836486"/>
                <a:gd name="connsiteX3" fmla="*/ 57150 w 1219200"/>
                <a:gd name="connsiteY3" fmla="*/ 1836486 h 1836486"/>
                <a:gd name="connsiteX4" fmla="*/ 0 w 1219200"/>
                <a:gd name="connsiteY4" fmla="*/ 0 h 1836486"/>
                <a:gd name="connsiteX0" fmla="*/ 0 w 1219200"/>
                <a:gd name="connsiteY0" fmla="*/ 0 h 1836486"/>
                <a:gd name="connsiteX1" fmla="*/ 1219200 w 1219200"/>
                <a:gd name="connsiteY1" fmla="*/ 0 h 1836486"/>
                <a:gd name="connsiteX2" fmla="*/ 1093470 w 1219200"/>
                <a:gd name="connsiteY2" fmla="*/ 1825056 h 1836486"/>
                <a:gd name="connsiteX3" fmla="*/ 57150 w 1219200"/>
                <a:gd name="connsiteY3" fmla="*/ 1836486 h 1836486"/>
                <a:gd name="connsiteX4" fmla="*/ 0 w 1219200"/>
                <a:gd name="connsiteY4" fmla="*/ 0 h 1836486"/>
                <a:gd name="connsiteX0" fmla="*/ 0 w 1219200"/>
                <a:gd name="connsiteY0" fmla="*/ 0 h 1836486"/>
                <a:gd name="connsiteX1" fmla="*/ 1219200 w 1219200"/>
                <a:gd name="connsiteY1" fmla="*/ 0 h 1836486"/>
                <a:gd name="connsiteX2" fmla="*/ 1093470 w 1219200"/>
                <a:gd name="connsiteY2" fmla="*/ 1825056 h 1836486"/>
                <a:gd name="connsiteX3" fmla="*/ 57150 w 1219200"/>
                <a:gd name="connsiteY3" fmla="*/ 1836486 h 1836486"/>
                <a:gd name="connsiteX4" fmla="*/ 0 w 1219200"/>
                <a:gd name="connsiteY4" fmla="*/ 0 h 1836486"/>
                <a:gd name="connsiteX0" fmla="*/ 0 w 1219200"/>
                <a:gd name="connsiteY0" fmla="*/ 0 h 1836486"/>
                <a:gd name="connsiteX1" fmla="*/ 1219200 w 1219200"/>
                <a:gd name="connsiteY1" fmla="*/ 0 h 1836486"/>
                <a:gd name="connsiteX2" fmla="*/ 1150620 w 1219200"/>
                <a:gd name="connsiteY2" fmla="*/ 1825056 h 1836486"/>
                <a:gd name="connsiteX3" fmla="*/ 57150 w 1219200"/>
                <a:gd name="connsiteY3" fmla="*/ 1836486 h 1836486"/>
                <a:gd name="connsiteX4" fmla="*/ 0 w 1219200"/>
                <a:gd name="connsiteY4" fmla="*/ 0 h 1836486"/>
                <a:gd name="connsiteX0" fmla="*/ 0 w 1219200"/>
                <a:gd name="connsiteY0" fmla="*/ 0 h 1825056"/>
                <a:gd name="connsiteX1" fmla="*/ 1219200 w 1219200"/>
                <a:gd name="connsiteY1" fmla="*/ 0 h 1825056"/>
                <a:gd name="connsiteX2" fmla="*/ 1150620 w 1219200"/>
                <a:gd name="connsiteY2" fmla="*/ 1825056 h 1825056"/>
                <a:gd name="connsiteX3" fmla="*/ 31750 w 1219200"/>
                <a:gd name="connsiteY3" fmla="*/ 1817436 h 1825056"/>
                <a:gd name="connsiteX4" fmla="*/ 0 w 1219200"/>
                <a:gd name="connsiteY4" fmla="*/ 0 h 1825056"/>
                <a:gd name="connsiteX0" fmla="*/ 0 w 1219200"/>
                <a:gd name="connsiteY0" fmla="*/ 0 h 1825056"/>
                <a:gd name="connsiteX1" fmla="*/ 1219200 w 1219200"/>
                <a:gd name="connsiteY1" fmla="*/ 0 h 1825056"/>
                <a:gd name="connsiteX2" fmla="*/ 1150620 w 1219200"/>
                <a:gd name="connsiteY2" fmla="*/ 1825056 h 1825056"/>
                <a:gd name="connsiteX3" fmla="*/ 31750 w 1219200"/>
                <a:gd name="connsiteY3" fmla="*/ 1817436 h 1825056"/>
                <a:gd name="connsiteX4" fmla="*/ 0 w 1219200"/>
                <a:gd name="connsiteY4" fmla="*/ 0 h 1825056"/>
                <a:gd name="connsiteX0" fmla="*/ 0 w 1219200"/>
                <a:gd name="connsiteY0" fmla="*/ 0 h 1825056"/>
                <a:gd name="connsiteX1" fmla="*/ 1219200 w 1219200"/>
                <a:gd name="connsiteY1" fmla="*/ 0 h 1825056"/>
                <a:gd name="connsiteX2" fmla="*/ 1150620 w 1219200"/>
                <a:gd name="connsiteY2" fmla="*/ 1825056 h 1825056"/>
                <a:gd name="connsiteX3" fmla="*/ 31750 w 1219200"/>
                <a:gd name="connsiteY3" fmla="*/ 1817436 h 1825056"/>
                <a:gd name="connsiteX4" fmla="*/ 0 w 1219200"/>
                <a:gd name="connsiteY4" fmla="*/ 0 h 1825056"/>
                <a:gd name="connsiteX0" fmla="*/ 0 w 1219200"/>
                <a:gd name="connsiteY0" fmla="*/ 0 h 1825056"/>
                <a:gd name="connsiteX1" fmla="*/ 1219200 w 1219200"/>
                <a:gd name="connsiteY1" fmla="*/ 0 h 1825056"/>
                <a:gd name="connsiteX2" fmla="*/ 1150620 w 1219200"/>
                <a:gd name="connsiteY2" fmla="*/ 1825056 h 1825056"/>
                <a:gd name="connsiteX3" fmla="*/ 31750 w 1219200"/>
                <a:gd name="connsiteY3" fmla="*/ 1817436 h 1825056"/>
                <a:gd name="connsiteX4" fmla="*/ 0 w 1219200"/>
                <a:gd name="connsiteY4" fmla="*/ 0 h 1825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 h="1825056">
                  <a:moveTo>
                    <a:pt x="0" y="0"/>
                  </a:moveTo>
                  <a:lnTo>
                    <a:pt x="1219200" y="0"/>
                  </a:lnTo>
                  <a:lnTo>
                    <a:pt x="1150620" y="1825056"/>
                  </a:lnTo>
                  <a:cubicBezTo>
                    <a:pt x="678180" y="1692976"/>
                    <a:pt x="444500" y="1700596"/>
                    <a:pt x="31750" y="1817436"/>
                  </a:cubicBezTo>
                  <a:lnTo>
                    <a:pt x="0" y="0"/>
                  </a:lnTo>
                  <a:close/>
                </a:path>
              </a:pathLst>
            </a:custGeom>
            <a:grp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8" name="矩形 67"/>
            <p:cNvSpPr/>
            <p:nvPr/>
          </p:nvSpPr>
          <p:spPr>
            <a:xfrm>
              <a:off x="867136" y="307638"/>
              <a:ext cx="1220711" cy="173374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69" name="矩形 68"/>
            <p:cNvSpPr/>
            <p:nvPr/>
          </p:nvSpPr>
          <p:spPr>
            <a:xfrm>
              <a:off x="919781" y="338440"/>
              <a:ext cx="1115420" cy="1658940"/>
            </a:xfrm>
            <a:prstGeom prst="rect">
              <a:avLst/>
            </a:prstGeom>
            <a:grpFill/>
            <a:ln w="254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sp>
        <p:nvSpPr>
          <p:cNvPr id="75" name="TextBox 1"/>
          <p:cNvSpPr txBox="1">
            <a:spLocks noChangeArrowheads="1"/>
          </p:cNvSpPr>
          <p:nvPr/>
        </p:nvSpPr>
        <p:spPr bwMode="auto">
          <a:xfrm>
            <a:off x="1801673" y="230733"/>
            <a:ext cx="1400856"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solidFill>
                  <a:prstClr val="white"/>
                </a:solidFill>
                <a:latin typeface="微软雅黑" panose="020B0503020204020204" pitchFamily="34" charset="-122"/>
                <a:ea typeface="微软雅黑" panose="020B0503020204020204" pitchFamily="34" charset="-122"/>
              </a:rPr>
              <a:t>目的</a:t>
            </a:r>
          </a:p>
        </p:txBody>
      </p:sp>
      <p:sp>
        <p:nvSpPr>
          <p:cNvPr id="76"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pic>
        <p:nvPicPr>
          <p:cNvPr id="77" name="Picture 14" descr="商务人士"/>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3920" y="1900875"/>
            <a:ext cx="5086504" cy="33910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213767737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61803" y="476672"/>
            <a:ext cx="2818400" cy="262701"/>
          </a:xfrm>
          <a:prstGeom prst="rect">
            <a:avLst/>
          </a:prstGeom>
        </p:spPr>
        <p:txBody>
          <a:bodyPr wrap="none">
            <a:spAutoFit/>
          </a:bodyPr>
          <a:lstStyle/>
          <a:p>
            <a:pPr lvl="0" algn="just">
              <a:lnSpc>
                <a:spcPts val="1200"/>
              </a:lnSpc>
              <a:spcBef>
                <a:spcPts val="1300"/>
              </a:spcBef>
              <a:spcAft>
                <a:spcPts val="1300"/>
              </a:spcAft>
            </a:pPr>
            <a:r>
              <a:rPr lang="en-US" altLang="zh-CN" b="1" kern="100" dirty="0" smtClean="0">
                <a:latin typeface="微软雅黑" panose="020B0503020204020204" pitchFamily="34" charset="-122"/>
                <a:ea typeface="微软雅黑" panose="020B0503020204020204" pitchFamily="34" charset="-122"/>
              </a:rPr>
              <a:t>3.1</a:t>
            </a:r>
            <a:r>
              <a:rPr lang="zh-CN" altLang="zh-CN" b="1" kern="100" dirty="0" smtClean="0">
                <a:latin typeface="微软雅黑" panose="020B0503020204020204" pitchFamily="34" charset="-122"/>
                <a:ea typeface="微软雅黑" panose="020B0503020204020204" pitchFamily="34" charset="-122"/>
              </a:rPr>
              <a:t>医院</a:t>
            </a:r>
            <a:r>
              <a:rPr lang="zh-CN" altLang="zh-CN" b="1" kern="100" dirty="0">
                <a:solidFill>
                  <a:srgbClr val="FF0066"/>
                </a:solidFill>
                <a:latin typeface="微软雅黑" panose="020B0503020204020204" pitchFamily="34" charset="-122"/>
                <a:ea typeface="微软雅黑" panose="020B0503020204020204" pitchFamily="34" charset="-122"/>
              </a:rPr>
              <a:t>经营业务</a:t>
            </a:r>
            <a:r>
              <a:rPr lang="zh-CN" altLang="zh-CN" b="1" kern="100" dirty="0">
                <a:latin typeface="微软雅黑" panose="020B0503020204020204" pitchFamily="34" charset="-122"/>
                <a:ea typeface="微软雅黑" panose="020B0503020204020204" pitchFamily="34" charset="-122"/>
              </a:rPr>
              <a:t>目标规划</a:t>
            </a:r>
            <a:endParaRPr lang="zh-CN" altLang="zh-CN" b="1" kern="100" dirty="0">
              <a:effectLst/>
              <a:latin typeface="微软雅黑" panose="020B0503020204020204" pitchFamily="34" charset="-122"/>
              <a:ea typeface="微软雅黑" panose="020B0503020204020204" pitchFamily="34" charset="-122"/>
            </a:endParaRPr>
          </a:p>
        </p:txBody>
      </p:sp>
      <p:graphicFrame>
        <p:nvGraphicFramePr>
          <p:cNvPr id="3" name="表格 2"/>
          <p:cNvGraphicFramePr>
            <a:graphicFrameLocks noGrp="1"/>
          </p:cNvGraphicFramePr>
          <p:nvPr>
            <p:extLst>
              <p:ext uri="{D42A27DB-BD31-4B8C-83A1-F6EECF244321}">
                <p14:modId xmlns:p14="http://schemas.microsoft.com/office/powerpoint/2010/main" val="3522808773"/>
              </p:ext>
            </p:extLst>
          </p:nvPr>
        </p:nvGraphicFramePr>
        <p:xfrm>
          <a:off x="335360" y="1340768"/>
          <a:ext cx="5553710" cy="4374515"/>
        </p:xfrm>
        <a:graphic>
          <a:graphicData uri="http://schemas.openxmlformats.org/drawingml/2006/table">
            <a:tbl>
              <a:tblPr firstRow="1" firstCol="1" bandRow="1">
                <a:tableStyleId>{7DF18680-E054-41AD-8BC1-D1AEF772440D}</a:tableStyleId>
              </a:tblPr>
              <a:tblGrid>
                <a:gridCol w="1584176"/>
                <a:gridCol w="1507004"/>
                <a:gridCol w="1374140"/>
                <a:gridCol w="1088390"/>
              </a:tblGrid>
              <a:tr h="300355">
                <a:tc gridSpan="4">
                  <a:txBody>
                    <a:bodyPr/>
                    <a:lstStyle/>
                    <a:p>
                      <a:pPr indent="88900" algn="ctr">
                        <a:spcAft>
                          <a:spcPts val="0"/>
                        </a:spcAft>
                      </a:pPr>
                      <a:r>
                        <a:rPr lang="en-US" sz="1400" kern="0" dirty="0">
                          <a:effectLst/>
                          <a:latin typeface="微软雅黑" panose="020B0503020204020204" pitchFamily="34" charset="-122"/>
                          <a:ea typeface="微软雅黑" panose="020B0503020204020204" pitchFamily="34" charset="-122"/>
                        </a:rPr>
                        <a:t>2014</a:t>
                      </a:r>
                      <a:r>
                        <a:rPr lang="zh-CN" sz="1400" kern="0" dirty="0">
                          <a:effectLst/>
                          <a:latin typeface="微软雅黑" panose="020B0503020204020204" pitchFamily="34" charset="-122"/>
                          <a:ea typeface="微软雅黑" panose="020B0503020204020204" pitchFamily="34" charset="-122"/>
                        </a:rPr>
                        <a:t>年</a:t>
                      </a:r>
                      <a:r>
                        <a:rPr lang="en-US" sz="1400" kern="0" dirty="0" smtClean="0">
                          <a:effectLst/>
                          <a:latin typeface="微软雅黑" panose="020B0503020204020204" pitchFamily="34" charset="-122"/>
                          <a:ea typeface="微软雅黑" panose="020B0503020204020204" pitchFamily="34" charset="-122"/>
                        </a:rPr>
                        <a:t>XXX</a:t>
                      </a:r>
                      <a:r>
                        <a:rPr lang="zh-CN" sz="1400" kern="0" dirty="0" smtClean="0">
                          <a:effectLst/>
                          <a:latin typeface="微软雅黑" panose="020B0503020204020204" pitchFamily="34" charset="-122"/>
                          <a:ea typeface="微软雅黑" panose="020B0503020204020204" pitchFamily="34" charset="-122"/>
                        </a:rPr>
                        <a:t>医院</a:t>
                      </a:r>
                      <a:r>
                        <a:rPr lang="zh-CN" sz="1400" kern="0" dirty="0">
                          <a:effectLst/>
                          <a:latin typeface="微软雅黑" panose="020B0503020204020204" pitchFamily="34" charset="-122"/>
                          <a:ea typeface="微软雅黑" panose="020B0503020204020204" pitchFamily="34" charset="-122"/>
                        </a:rPr>
                        <a:t>经营目标规划</a:t>
                      </a:r>
                      <a:endParaRPr lang="zh-CN" sz="1050" kern="100" dirty="0">
                        <a:effectLst/>
                        <a:latin typeface="微软雅黑" panose="020B0503020204020204" pitchFamily="34" charset="-122"/>
                        <a:ea typeface="微软雅黑" panose="020B0503020204020204" pitchFamily="34" charset="-122"/>
                      </a:endParaRPr>
                    </a:p>
                  </a:txBody>
                  <a:tcPr marL="68580" marR="68580" marT="0"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301625">
                <a:tc>
                  <a:txBody>
                    <a:bodyPr/>
                    <a:lstStyle/>
                    <a:p>
                      <a:pPr algn="ctr">
                        <a:spcAft>
                          <a:spcPts val="0"/>
                        </a:spcAft>
                      </a:pPr>
                      <a:r>
                        <a:rPr lang="zh-CN" sz="1100" kern="0" dirty="0">
                          <a:effectLst/>
                          <a:latin typeface="微软雅黑" panose="020B0503020204020204" pitchFamily="34" charset="-122"/>
                          <a:ea typeface="微软雅黑" panose="020B0503020204020204" pitchFamily="34" charset="-122"/>
                        </a:rPr>
                        <a:t>项目</a:t>
                      </a:r>
                      <a:r>
                        <a:rPr lang="en-US" sz="1100" kern="0" dirty="0">
                          <a:effectLst/>
                          <a:latin typeface="微软雅黑" panose="020B0503020204020204" pitchFamily="34" charset="-122"/>
                          <a:ea typeface="微软雅黑" panose="020B0503020204020204" pitchFamily="34" charset="-122"/>
                        </a:rPr>
                        <a:t>/</a:t>
                      </a:r>
                      <a:r>
                        <a:rPr lang="zh-CN" sz="1100" kern="0" dirty="0">
                          <a:effectLst/>
                          <a:latin typeface="微软雅黑" panose="020B0503020204020204" pitchFamily="34" charset="-122"/>
                          <a:ea typeface="微软雅黑" panose="020B0503020204020204" pitchFamily="34" charset="-122"/>
                        </a:rPr>
                        <a:t>年份</a:t>
                      </a:r>
                      <a:endParaRPr lang="zh-CN" sz="105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spcAft>
                          <a:spcPts val="0"/>
                        </a:spcAft>
                      </a:pPr>
                      <a:r>
                        <a:rPr lang="en-US" sz="1200" b="1" kern="0" dirty="0">
                          <a:effectLst/>
                          <a:latin typeface="微软雅黑" panose="020B0503020204020204" pitchFamily="34" charset="-122"/>
                          <a:ea typeface="微软雅黑" panose="020B0503020204020204" pitchFamily="34" charset="-122"/>
                        </a:rPr>
                        <a:t>2013</a:t>
                      </a:r>
                      <a:r>
                        <a:rPr lang="zh-CN" sz="1200" b="1" kern="0" dirty="0">
                          <a:effectLst/>
                          <a:latin typeface="微软雅黑" panose="020B0503020204020204" pitchFamily="34" charset="-122"/>
                          <a:ea typeface="微软雅黑" panose="020B0503020204020204" pitchFamily="34" charset="-122"/>
                        </a:rPr>
                        <a:t>年</a:t>
                      </a:r>
                      <a:endParaRPr lang="zh-CN" sz="1050" b="1"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spcAft>
                          <a:spcPts val="0"/>
                        </a:spcAft>
                      </a:pPr>
                      <a:r>
                        <a:rPr lang="en-US" sz="1200" b="1" kern="0">
                          <a:effectLst/>
                          <a:latin typeface="微软雅黑" panose="020B0503020204020204" pitchFamily="34" charset="-122"/>
                          <a:ea typeface="微软雅黑" panose="020B0503020204020204" pitchFamily="34" charset="-122"/>
                        </a:rPr>
                        <a:t>2014</a:t>
                      </a:r>
                      <a:r>
                        <a:rPr lang="zh-CN" sz="1200" b="1" kern="0">
                          <a:effectLst/>
                          <a:latin typeface="微软雅黑" panose="020B0503020204020204" pitchFamily="34" charset="-122"/>
                          <a:ea typeface="微软雅黑" panose="020B0503020204020204" pitchFamily="34" charset="-122"/>
                        </a:rPr>
                        <a:t>年</a:t>
                      </a:r>
                      <a:endParaRPr lang="zh-CN" sz="1050" b="1"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indent="76200" algn="l">
                        <a:spcAft>
                          <a:spcPts val="0"/>
                        </a:spcAft>
                      </a:pPr>
                      <a:r>
                        <a:rPr lang="zh-CN" sz="1200" b="1" kern="0" dirty="0">
                          <a:effectLst/>
                          <a:latin typeface="微软雅黑" panose="020B0503020204020204" pitchFamily="34" charset="-122"/>
                          <a:ea typeface="微软雅黑" panose="020B0503020204020204" pitchFamily="34" charset="-122"/>
                        </a:rPr>
                        <a:t>同比增长率</a:t>
                      </a:r>
                      <a:endParaRPr lang="zh-CN" sz="1050" b="1" kern="100" dirty="0">
                        <a:effectLst/>
                        <a:latin typeface="微软雅黑" panose="020B0503020204020204" pitchFamily="34" charset="-122"/>
                        <a:ea typeface="微软雅黑" panose="020B0503020204020204" pitchFamily="34" charset="-122"/>
                      </a:endParaRPr>
                    </a:p>
                  </a:txBody>
                  <a:tcPr marL="68580" marR="68580" marT="0" marB="0" anchor="ctr"/>
                </a:tc>
              </a:tr>
              <a:tr h="347345">
                <a:tc>
                  <a:txBody>
                    <a:bodyPr/>
                    <a:lstStyle/>
                    <a:p>
                      <a:pPr algn="ctr">
                        <a:spcAft>
                          <a:spcPts val="0"/>
                        </a:spcAft>
                      </a:pPr>
                      <a:r>
                        <a:rPr lang="zh-CN" sz="1100" kern="0" dirty="0">
                          <a:effectLst/>
                          <a:latin typeface="微软雅黑" panose="020B0503020204020204" pitchFamily="34" charset="-122"/>
                          <a:ea typeface="微软雅黑" panose="020B0503020204020204" pitchFamily="34" charset="-122"/>
                        </a:rPr>
                        <a:t>业务收入</a:t>
                      </a:r>
                      <a:endParaRPr lang="zh-CN" sz="105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5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5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50" kern="100" dirty="0">
                        <a:effectLst/>
                        <a:latin typeface="微软雅黑" panose="020B0503020204020204" pitchFamily="34" charset="-122"/>
                        <a:ea typeface="微软雅黑" panose="020B0503020204020204" pitchFamily="34" charset="-122"/>
                      </a:endParaRPr>
                    </a:p>
                  </a:txBody>
                  <a:tcPr marL="68580" marR="68580" marT="0" marB="0" anchor="ctr"/>
                </a:tc>
              </a:tr>
              <a:tr h="274955">
                <a:tc>
                  <a:txBody>
                    <a:bodyPr/>
                    <a:lstStyle/>
                    <a:p>
                      <a:pPr algn="ctr">
                        <a:spcAft>
                          <a:spcPts val="0"/>
                        </a:spcAft>
                      </a:pPr>
                      <a:r>
                        <a:rPr lang="zh-CN" sz="1100" kern="0">
                          <a:effectLst/>
                          <a:latin typeface="微软雅黑" panose="020B0503020204020204" pitchFamily="34" charset="-122"/>
                          <a:ea typeface="微软雅黑" panose="020B0503020204020204" pitchFamily="34" charset="-122"/>
                        </a:rPr>
                        <a:t>治疗收入</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5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r>
              <a:tr h="257175">
                <a:tc>
                  <a:txBody>
                    <a:bodyPr/>
                    <a:lstStyle/>
                    <a:p>
                      <a:pPr algn="ctr">
                        <a:spcAft>
                          <a:spcPts val="0"/>
                        </a:spcAft>
                      </a:pPr>
                      <a:r>
                        <a:rPr lang="zh-CN" sz="1100" kern="0">
                          <a:effectLst/>
                          <a:latin typeface="微软雅黑" panose="020B0503020204020204" pitchFamily="34" charset="-122"/>
                          <a:ea typeface="微软雅黑" panose="020B0503020204020204" pitchFamily="34" charset="-122"/>
                        </a:rPr>
                        <a:t>药品收入</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5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r>
              <a:tr h="257175">
                <a:tc>
                  <a:txBody>
                    <a:bodyPr/>
                    <a:lstStyle/>
                    <a:p>
                      <a:pPr algn="ctr">
                        <a:spcAft>
                          <a:spcPts val="0"/>
                        </a:spcAft>
                      </a:pPr>
                      <a:r>
                        <a:rPr lang="zh-CN" sz="1100" kern="0">
                          <a:effectLst/>
                          <a:latin typeface="微软雅黑" panose="020B0503020204020204" pitchFamily="34" charset="-122"/>
                          <a:ea typeface="微软雅黑" panose="020B0503020204020204" pitchFamily="34" charset="-122"/>
                        </a:rPr>
                        <a:t>检查收入</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5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5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r>
              <a:tr h="248920">
                <a:tc>
                  <a:txBody>
                    <a:bodyPr/>
                    <a:lstStyle/>
                    <a:p>
                      <a:pPr algn="ctr">
                        <a:spcAft>
                          <a:spcPts val="0"/>
                        </a:spcAft>
                      </a:pPr>
                      <a:r>
                        <a:rPr lang="zh-CN" sz="1100" kern="0">
                          <a:effectLst/>
                          <a:latin typeface="微软雅黑" panose="020B0503020204020204" pitchFamily="34" charset="-122"/>
                          <a:ea typeface="微软雅黑" panose="020B0503020204020204" pitchFamily="34" charset="-122"/>
                        </a:rPr>
                        <a:t>诊断收入</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5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5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r>
              <a:tr h="248920">
                <a:tc>
                  <a:txBody>
                    <a:bodyPr/>
                    <a:lstStyle/>
                    <a:p>
                      <a:pPr algn="ctr">
                        <a:spcAft>
                          <a:spcPts val="0"/>
                        </a:spcAft>
                      </a:pPr>
                      <a:r>
                        <a:rPr lang="zh-CN" sz="1100" kern="0">
                          <a:effectLst/>
                          <a:latin typeface="微软雅黑" panose="020B0503020204020204" pitchFamily="34" charset="-122"/>
                          <a:ea typeface="微软雅黑" panose="020B0503020204020204" pitchFamily="34" charset="-122"/>
                        </a:rPr>
                        <a:t>其他收入</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5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5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r>
              <a:tr h="274955">
                <a:tc>
                  <a:txBody>
                    <a:bodyPr/>
                    <a:lstStyle/>
                    <a:p>
                      <a:pPr algn="ctr">
                        <a:spcAft>
                          <a:spcPts val="0"/>
                        </a:spcAft>
                      </a:pPr>
                      <a:r>
                        <a:rPr lang="zh-CN" sz="1100" kern="0">
                          <a:effectLst/>
                          <a:latin typeface="微软雅黑" panose="020B0503020204020204" pitchFamily="34" charset="-122"/>
                          <a:ea typeface="微软雅黑" panose="020B0503020204020204" pitchFamily="34" charset="-122"/>
                        </a:rPr>
                        <a:t>门诊量（万人次）</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5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r>
              <a:tr h="326390">
                <a:tc>
                  <a:txBody>
                    <a:bodyPr/>
                    <a:lstStyle/>
                    <a:p>
                      <a:pPr algn="ctr">
                        <a:spcAft>
                          <a:spcPts val="0"/>
                        </a:spcAft>
                      </a:pPr>
                      <a:r>
                        <a:rPr lang="zh-CN" sz="1100" kern="0">
                          <a:effectLst/>
                          <a:latin typeface="微软雅黑" panose="020B0503020204020204" pitchFamily="34" charset="-122"/>
                          <a:ea typeface="微软雅黑" panose="020B0503020204020204" pitchFamily="34" charset="-122"/>
                        </a:rPr>
                        <a:t>住院量（万人次）</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5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r>
              <a:tr h="257175">
                <a:tc>
                  <a:txBody>
                    <a:bodyPr/>
                    <a:lstStyle/>
                    <a:p>
                      <a:pPr algn="ctr">
                        <a:spcAft>
                          <a:spcPts val="0"/>
                        </a:spcAft>
                      </a:pPr>
                      <a:r>
                        <a:rPr lang="zh-CN" sz="1100" kern="0">
                          <a:effectLst/>
                          <a:latin typeface="微软雅黑" panose="020B0503020204020204" pitchFamily="34" charset="-122"/>
                          <a:ea typeface="微软雅黑" panose="020B0503020204020204" pitchFamily="34" charset="-122"/>
                        </a:rPr>
                        <a:t>收入量（万元）</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5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r>
              <a:tr h="248920">
                <a:tc>
                  <a:txBody>
                    <a:bodyPr/>
                    <a:lstStyle/>
                    <a:p>
                      <a:pPr algn="ctr">
                        <a:spcAft>
                          <a:spcPts val="0"/>
                        </a:spcAft>
                      </a:pPr>
                      <a:r>
                        <a:rPr lang="zh-CN" sz="1100" kern="0">
                          <a:effectLst/>
                          <a:latin typeface="微软雅黑" panose="020B0503020204020204" pitchFamily="34" charset="-122"/>
                          <a:ea typeface="微软雅黑" panose="020B0503020204020204" pitchFamily="34" charset="-122"/>
                        </a:rPr>
                        <a:t>人均门诊费用</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5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r>
              <a:tr h="257175">
                <a:tc>
                  <a:txBody>
                    <a:bodyPr/>
                    <a:lstStyle/>
                    <a:p>
                      <a:pPr algn="ctr">
                        <a:spcAft>
                          <a:spcPts val="0"/>
                        </a:spcAft>
                      </a:pPr>
                      <a:r>
                        <a:rPr lang="zh-CN" sz="1100" kern="0">
                          <a:effectLst/>
                          <a:latin typeface="微软雅黑" panose="020B0503020204020204" pitchFamily="34" charset="-122"/>
                          <a:ea typeface="微软雅黑" panose="020B0503020204020204" pitchFamily="34" charset="-122"/>
                        </a:rPr>
                        <a:t>平均住院日</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r>
              <a:tr h="292100">
                <a:tc>
                  <a:txBody>
                    <a:bodyPr/>
                    <a:lstStyle/>
                    <a:p>
                      <a:pPr algn="ctr">
                        <a:spcAft>
                          <a:spcPts val="0"/>
                        </a:spcAft>
                      </a:pPr>
                      <a:r>
                        <a:rPr lang="zh-CN" sz="1100" kern="0">
                          <a:effectLst/>
                          <a:latin typeface="微软雅黑" panose="020B0503020204020204" pitchFamily="34" charset="-122"/>
                          <a:ea typeface="微软雅黑" panose="020B0503020204020204" pitchFamily="34" charset="-122"/>
                        </a:rPr>
                        <a:t>人均住院费用</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50" kern="100" dirty="0">
                        <a:effectLst/>
                        <a:latin typeface="微软雅黑" panose="020B0503020204020204" pitchFamily="34" charset="-122"/>
                        <a:ea typeface="微软雅黑" panose="020B0503020204020204" pitchFamily="34" charset="-122"/>
                      </a:endParaRPr>
                    </a:p>
                  </a:txBody>
                  <a:tcPr marL="68580" marR="68580" marT="0" marB="0" anchor="ctr"/>
                </a:tc>
              </a:tr>
              <a:tr h="274955">
                <a:tc>
                  <a:txBody>
                    <a:bodyPr/>
                    <a:lstStyle/>
                    <a:p>
                      <a:pPr algn="ctr">
                        <a:spcAft>
                          <a:spcPts val="0"/>
                        </a:spcAft>
                      </a:pPr>
                      <a:r>
                        <a:rPr lang="zh-CN" sz="1100" kern="0">
                          <a:effectLst/>
                          <a:latin typeface="微软雅黑" panose="020B0503020204020204" pitchFamily="34" charset="-122"/>
                          <a:ea typeface="微软雅黑" panose="020B0503020204020204" pitchFamily="34" charset="-122"/>
                        </a:rPr>
                        <a:t>床位周转次数</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50" kern="100" dirty="0">
                        <a:effectLst/>
                        <a:latin typeface="微软雅黑" panose="020B0503020204020204" pitchFamily="34" charset="-122"/>
                        <a:ea typeface="微软雅黑" panose="020B0503020204020204" pitchFamily="34" charset="-122"/>
                      </a:endParaRPr>
                    </a:p>
                  </a:txBody>
                  <a:tcPr marL="68580" marR="68580" marT="0" marB="0" anchor="ctr"/>
                </a:tc>
              </a:tr>
              <a:tr h="206375">
                <a:tc>
                  <a:txBody>
                    <a:bodyPr/>
                    <a:lstStyle/>
                    <a:p>
                      <a:pPr algn="ctr">
                        <a:spcAft>
                          <a:spcPts val="0"/>
                        </a:spcAft>
                      </a:pPr>
                      <a:r>
                        <a:rPr lang="zh-CN" sz="1100" kern="0">
                          <a:effectLst/>
                          <a:latin typeface="微软雅黑" panose="020B0503020204020204" pitchFamily="34" charset="-122"/>
                          <a:ea typeface="微软雅黑" panose="020B0503020204020204" pitchFamily="34" charset="-122"/>
                        </a:rPr>
                        <a:t>药占比（</a:t>
                      </a:r>
                      <a:r>
                        <a:rPr lang="en-US" sz="1100" kern="0">
                          <a:effectLst/>
                          <a:latin typeface="微软雅黑" panose="020B0503020204020204" pitchFamily="34" charset="-122"/>
                          <a:ea typeface="微软雅黑" panose="020B0503020204020204" pitchFamily="34" charset="-122"/>
                        </a:rPr>
                        <a:t>%</a:t>
                      </a:r>
                      <a:r>
                        <a:rPr lang="zh-CN" sz="1100" kern="0">
                          <a:effectLst/>
                          <a:latin typeface="微软雅黑" panose="020B0503020204020204" pitchFamily="34" charset="-122"/>
                          <a:ea typeface="微软雅黑" panose="020B0503020204020204" pitchFamily="34" charset="-122"/>
                        </a:rPr>
                        <a:t>）</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5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50" kern="100" dirty="0">
                        <a:effectLst/>
                        <a:latin typeface="微软雅黑" panose="020B0503020204020204" pitchFamily="34" charset="-122"/>
                        <a:ea typeface="微软雅黑" panose="020B0503020204020204" pitchFamily="34" charset="-122"/>
                      </a:endParaRPr>
                    </a:p>
                  </a:txBody>
                  <a:tcPr marL="68580" marR="68580" marT="0" marB="0" anchor="ctr"/>
                </a:tc>
              </a:tr>
            </a:tbl>
          </a:graphicData>
        </a:graphic>
      </p:graphicFrame>
      <p:graphicFrame>
        <p:nvGraphicFramePr>
          <p:cNvPr id="4" name="表格 3"/>
          <p:cNvGraphicFramePr>
            <a:graphicFrameLocks noGrp="1"/>
          </p:cNvGraphicFramePr>
          <p:nvPr>
            <p:extLst>
              <p:ext uri="{D42A27DB-BD31-4B8C-83A1-F6EECF244321}">
                <p14:modId xmlns:p14="http://schemas.microsoft.com/office/powerpoint/2010/main" val="314867984"/>
              </p:ext>
            </p:extLst>
          </p:nvPr>
        </p:nvGraphicFramePr>
        <p:xfrm>
          <a:off x="6023992" y="1340773"/>
          <a:ext cx="5616241" cy="4392485"/>
        </p:xfrm>
        <a:graphic>
          <a:graphicData uri="http://schemas.openxmlformats.org/drawingml/2006/table">
            <a:tbl>
              <a:tblPr>
                <a:tableStyleId>{16D9F66E-5EB9-4882-86FB-DCBF35E3C3E4}</a:tableStyleId>
              </a:tblPr>
              <a:tblGrid>
                <a:gridCol w="603679"/>
                <a:gridCol w="779732"/>
                <a:gridCol w="835427"/>
                <a:gridCol w="727909"/>
                <a:gridCol w="913788"/>
                <a:gridCol w="862452"/>
                <a:gridCol w="893254"/>
              </a:tblGrid>
              <a:tr h="377770">
                <a:tc gridSpan="7">
                  <a:txBody>
                    <a:bodyPr/>
                    <a:lstStyle/>
                    <a:p>
                      <a:pPr algn="ctr" fontAlgn="ctr"/>
                      <a:r>
                        <a:rPr lang="en-US" altLang="zh-CN" sz="1400" b="1" u="none" strike="noStrike" dirty="0" smtClean="0">
                          <a:solidFill>
                            <a:schemeClr val="bg1"/>
                          </a:solidFill>
                          <a:effectLst/>
                          <a:latin typeface="微软雅黑" panose="020B0503020204020204" pitchFamily="34" charset="-122"/>
                          <a:ea typeface="微软雅黑" panose="020B0503020204020204" pitchFamily="34" charset="-122"/>
                        </a:rPr>
                        <a:t>2014</a:t>
                      </a:r>
                      <a:r>
                        <a:rPr lang="zh-CN" altLang="en-US" sz="1400" b="1" u="none" strike="noStrike" dirty="0" smtClean="0">
                          <a:solidFill>
                            <a:schemeClr val="bg1"/>
                          </a:solidFill>
                          <a:effectLst/>
                          <a:latin typeface="微软雅黑" panose="020B0503020204020204" pitchFamily="34" charset="-122"/>
                          <a:ea typeface="微软雅黑" panose="020B0503020204020204" pitchFamily="34" charset="-122"/>
                        </a:rPr>
                        <a:t>年</a:t>
                      </a:r>
                      <a:r>
                        <a:rPr lang="en-US" altLang="zh-CN" sz="1400" b="1" u="none" strike="noStrike" dirty="0" smtClean="0">
                          <a:solidFill>
                            <a:schemeClr val="bg1"/>
                          </a:solidFill>
                          <a:effectLst/>
                          <a:latin typeface="微软雅黑" panose="020B0503020204020204" pitchFamily="34" charset="-122"/>
                          <a:ea typeface="微软雅黑" panose="020B0503020204020204" pitchFamily="34" charset="-122"/>
                        </a:rPr>
                        <a:t>XXX</a:t>
                      </a:r>
                      <a:r>
                        <a:rPr lang="zh-CN" altLang="en-US" sz="1400" b="1" u="none" strike="noStrike" dirty="0" smtClean="0">
                          <a:solidFill>
                            <a:schemeClr val="bg1"/>
                          </a:solidFill>
                          <a:effectLst/>
                          <a:latin typeface="微软雅黑" panose="020B0503020204020204" pitchFamily="34" charset="-122"/>
                          <a:ea typeface="微软雅黑" panose="020B0503020204020204" pitchFamily="34" charset="-122"/>
                        </a:rPr>
                        <a:t>医院</a:t>
                      </a:r>
                      <a:r>
                        <a:rPr lang="zh-CN" altLang="en-US" sz="1400" b="1" u="none" strike="noStrike" dirty="0">
                          <a:solidFill>
                            <a:schemeClr val="bg1"/>
                          </a:solidFill>
                          <a:effectLst/>
                          <a:latin typeface="微软雅黑" panose="020B0503020204020204" pitchFamily="34" charset="-122"/>
                          <a:ea typeface="微软雅黑" panose="020B0503020204020204" pitchFamily="34" charset="-122"/>
                        </a:rPr>
                        <a:t>医疗收入分解表</a:t>
                      </a:r>
                      <a:endParaRPr lang="zh-CN" altLang="en-US" sz="1400" b="1" i="0" u="none" strike="noStrike" dirty="0">
                        <a:solidFill>
                          <a:schemeClr val="bg1"/>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66">
                        <a:alpha val="82000"/>
                      </a:srgbClr>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302286">
                <a:tc rowSpan="2">
                  <a:txBody>
                    <a:bodyPr/>
                    <a:lstStyle/>
                    <a:p>
                      <a:pPr algn="ctr" fontAlgn="ctr"/>
                      <a:r>
                        <a:rPr lang="zh-CN" altLang="en-US" sz="1100" b="1" u="none" strike="noStrike">
                          <a:solidFill>
                            <a:schemeClr val="bg1"/>
                          </a:solidFill>
                          <a:effectLst/>
                          <a:latin typeface="微软雅黑" panose="020B0503020204020204" pitchFamily="34" charset="-122"/>
                          <a:ea typeface="微软雅黑" panose="020B0503020204020204" pitchFamily="34" charset="-122"/>
                        </a:rPr>
                        <a:t>科室</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66">
                        <a:alpha val="84000"/>
                      </a:srgbClr>
                    </a:solidFill>
                  </a:tcPr>
                </a:tc>
                <a:tc gridSpan="2">
                  <a:txBody>
                    <a:bodyPr/>
                    <a:lstStyle/>
                    <a:p>
                      <a:pPr algn="ctr" fontAlgn="ctr"/>
                      <a:r>
                        <a:rPr lang="en-US" altLang="zh-CN" sz="1100" u="none" strike="noStrike" dirty="0">
                          <a:effectLst/>
                          <a:latin typeface="微软雅黑" panose="020B0503020204020204" pitchFamily="34" charset="-122"/>
                          <a:ea typeface="微软雅黑" panose="020B0503020204020204" pitchFamily="34" charset="-122"/>
                        </a:rPr>
                        <a:t>2013</a:t>
                      </a:r>
                      <a:r>
                        <a:rPr lang="zh-CN" altLang="en-US" sz="1100" u="none" strike="noStrike" dirty="0">
                          <a:effectLst/>
                          <a:latin typeface="微软雅黑" panose="020B0503020204020204" pitchFamily="34" charset="-122"/>
                          <a:ea typeface="微软雅黑" panose="020B0503020204020204" pitchFamily="34" charset="-122"/>
                        </a:rPr>
                        <a:t>年经营状况</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a:p>
                  </a:txBody>
                  <a:tcPr/>
                </a:tc>
                <a:tc gridSpan="2">
                  <a:txBody>
                    <a:bodyPr/>
                    <a:lstStyle/>
                    <a:p>
                      <a:pPr algn="ctr" fontAlgn="ctr"/>
                      <a:r>
                        <a:rPr lang="en-US" altLang="zh-CN" sz="1100" u="none" strike="noStrike" dirty="0">
                          <a:effectLst/>
                          <a:latin typeface="微软雅黑" panose="020B0503020204020204" pitchFamily="34" charset="-122"/>
                          <a:ea typeface="微软雅黑" panose="020B0503020204020204" pitchFamily="34" charset="-122"/>
                        </a:rPr>
                        <a:t>2014</a:t>
                      </a:r>
                      <a:r>
                        <a:rPr lang="zh-CN" altLang="en-US" sz="1100" u="none" strike="noStrike" dirty="0">
                          <a:effectLst/>
                          <a:latin typeface="微软雅黑" panose="020B0503020204020204" pitchFamily="34" charset="-122"/>
                          <a:ea typeface="微软雅黑" panose="020B0503020204020204" pitchFamily="34" charset="-122"/>
                        </a:rPr>
                        <a:t>年经营目标</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a:p>
                  </a:txBody>
                  <a:tcPr/>
                </a:tc>
                <a:tc rowSpan="2">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r>
                        <a:rPr lang="en-US" altLang="zh-CN" sz="1100" u="none" strike="noStrike" dirty="0">
                          <a:effectLst/>
                          <a:latin typeface="微软雅黑" panose="020B0503020204020204" pitchFamily="34" charset="-122"/>
                          <a:ea typeface="微软雅黑" panose="020B0503020204020204" pitchFamily="34" charset="-122"/>
                        </a:rPr>
                        <a:t>2014</a:t>
                      </a:r>
                      <a:r>
                        <a:rPr lang="zh-CN" altLang="en-US" sz="1100" u="none" strike="noStrike" dirty="0">
                          <a:effectLst/>
                          <a:latin typeface="微软雅黑" panose="020B0503020204020204" pitchFamily="34" charset="-122"/>
                          <a:ea typeface="微软雅黑" panose="020B0503020204020204" pitchFamily="34" charset="-122"/>
                        </a:rPr>
                        <a:t>年综合成本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fontAlgn="ctr"/>
                      <a:r>
                        <a:rPr lang="en-US" altLang="zh-CN" sz="1100" u="none" strike="noStrike">
                          <a:effectLst/>
                          <a:latin typeface="微软雅黑" panose="020B0503020204020204" pitchFamily="34" charset="-122"/>
                          <a:ea typeface="微软雅黑" panose="020B0503020204020204" pitchFamily="34" charset="-122"/>
                        </a:rPr>
                        <a:t>2014</a:t>
                      </a:r>
                      <a:r>
                        <a:rPr lang="zh-CN" altLang="en-US" sz="1100" u="none" strike="noStrike">
                          <a:effectLst/>
                          <a:latin typeface="微软雅黑" panose="020B0503020204020204" pitchFamily="34" charset="-122"/>
                          <a:ea typeface="微软雅黑" panose="020B0503020204020204" pitchFamily="34" charset="-122"/>
                        </a:rPr>
                        <a:t>年科室收益</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250168">
                <a:tc vMerge="1">
                  <a:txBody>
                    <a:bodyPr/>
                    <a:lstStyle/>
                    <a:p>
                      <a:endParaRPr lang="zh-CN" altLang="en-US"/>
                    </a:p>
                  </a:txBody>
                  <a:tcP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工作量</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医疗收入</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工作量</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医疗收入</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zh-CN" altLang="en-US"/>
                    </a:p>
                  </a:txBody>
                  <a:tcPr/>
                </a:tc>
                <a:tc vMerge="1">
                  <a:txBody>
                    <a:bodyPr/>
                    <a:lstStyle/>
                    <a:p>
                      <a:endParaRPr lang="zh-CN" altLang="en-US"/>
                    </a:p>
                  </a:txBody>
                  <a:tcPr/>
                </a:tc>
              </a:tr>
              <a:tr h="427372">
                <a:tc>
                  <a:txBody>
                    <a:bodyPr/>
                    <a:lstStyle/>
                    <a:p>
                      <a:pPr algn="ctr" fontAlgn="ctr"/>
                      <a:r>
                        <a:rPr lang="zh-CN" altLang="en-US" sz="1100" b="1" u="none" strike="noStrike">
                          <a:solidFill>
                            <a:schemeClr val="bg1"/>
                          </a:solidFill>
                          <a:effectLst/>
                          <a:latin typeface="微软雅黑" panose="020B0503020204020204" pitchFamily="34" charset="-122"/>
                          <a:ea typeface="微软雅黑" panose="020B0503020204020204" pitchFamily="34" charset="-122"/>
                        </a:rPr>
                        <a:t>心内一科</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66">
                        <a:alpha val="84000"/>
                      </a:srgbClr>
                    </a:solidFill>
                  </a:tcP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zh-CN" altLang="en-US" sz="1100" u="none" strike="noStrike" dirty="0">
                          <a:effectLst/>
                          <a:latin typeface="微软雅黑" panose="020B0503020204020204" pitchFamily="34" charset="-122"/>
                          <a:ea typeface="微软雅黑" panose="020B0503020204020204" pitchFamily="34" charset="-122"/>
                        </a:rPr>
                        <a:t>门急诊量：                   收容量</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279353">
                <a:tc>
                  <a:txBody>
                    <a:bodyPr/>
                    <a:lstStyle/>
                    <a:p>
                      <a:pPr algn="ctr" fontAlgn="ctr"/>
                      <a:r>
                        <a:rPr lang="zh-CN" altLang="en-US" sz="1100" b="1" u="none" strike="noStrike">
                          <a:solidFill>
                            <a:schemeClr val="bg1"/>
                          </a:solidFill>
                          <a:effectLst/>
                          <a:latin typeface="微软雅黑" panose="020B0503020204020204" pitchFamily="34" charset="-122"/>
                          <a:ea typeface="微软雅黑" panose="020B0503020204020204" pitchFamily="34" charset="-122"/>
                        </a:rPr>
                        <a:t>心内二科</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66">
                        <a:alpha val="84000"/>
                      </a:srgbClr>
                    </a:solidFill>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279353">
                <a:tc>
                  <a:txBody>
                    <a:bodyPr/>
                    <a:lstStyle/>
                    <a:p>
                      <a:pPr algn="ctr" fontAlgn="ctr"/>
                      <a:r>
                        <a:rPr lang="zh-CN" altLang="en-US" sz="1100" b="1" u="none" strike="noStrike">
                          <a:solidFill>
                            <a:schemeClr val="bg1"/>
                          </a:solidFill>
                          <a:effectLst/>
                          <a:latin typeface="微软雅黑" panose="020B0503020204020204" pitchFamily="34" charset="-122"/>
                          <a:ea typeface="微软雅黑" panose="020B0503020204020204" pitchFamily="34" charset="-122"/>
                        </a:rPr>
                        <a:t>心内三科</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66">
                        <a:alpha val="84000"/>
                      </a:srgbClr>
                    </a:solidFill>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279353">
                <a:tc>
                  <a:txBody>
                    <a:bodyPr/>
                    <a:lstStyle/>
                    <a:p>
                      <a:pPr algn="ctr" fontAlgn="ctr"/>
                      <a:r>
                        <a:rPr lang="zh-CN" altLang="en-US" sz="1100" b="1" u="none" strike="noStrike">
                          <a:solidFill>
                            <a:schemeClr val="bg1"/>
                          </a:solidFill>
                          <a:effectLst/>
                          <a:latin typeface="微软雅黑" panose="020B0503020204020204" pitchFamily="34" charset="-122"/>
                          <a:ea typeface="微软雅黑" panose="020B0503020204020204" pitchFamily="34" charset="-122"/>
                        </a:rPr>
                        <a:t>心内四科</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66">
                        <a:alpha val="84000"/>
                      </a:srgbClr>
                    </a:solidFill>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279353">
                <a:tc>
                  <a:txBody>
                    <a:bodyPr/>
                    <a:lstStyle/>
                    <a:p>
                      <a:pPr algn="ctr" fontAlgn="ctr"/>
                      <a:r>
                        <a:rPr lang="zh-CN" altLang="en-US" sz="1100" b="1" u="none" strike="noStrike">
                          <a:solidFill>
                            <a:schemeClr val="bg1"/>
                          </a:solidFill>
                          <a:effectLst/>
                          <a:latin typeface="微软雅黑" panose="020B0503020204020204" pitchFamily="34" charset="-122"/>
                          <a:ea typeface="微软雅黑" panose="020B0503020204020204" pitchFamily="34" charset="-122"/>
                        </a:rPr>
                        <a:t>神内一科</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66">
                        <a:alpha val="84000"/>
                      </a:srgbClr>
                    </a:solidFill>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279353">
                <a:tc>
                  <a:txBody>
                    <a:bodyPr/>
                    <a:lstStyle/>
                    <a:p>
                      <a:pPr algn="ctr" fontAlgn="ctr"/>
                      <a:r>
                        <a:rPr lang="zh-CN" altLang="en-US" sz="1100" b="1" u="none" strike="noStrike">
                          <a:solidFill>
                            <a:schemeClr val="bg1"/>
                          </a:solidFill>
                          <a:effectLst/>
                          <a:latin typeface="微软雅黑" panose="020B0503020204020204" pitchFamily="34" charset="-122"/>
                          <a:ea typeface="微软雅黑" panose="020B0503020204020204" pitchFamily="34" charset="-122"/>
                        </a:rPr>
                        <a:t>神内二科</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66">
                        <a:alpha val="84000"/>
                      </a:srgbClr>
                    </a:solidFill>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279353">
                <a:tc>
                  <a:txBody>
                    <a:bodyPr/>
                    <a:lstStyle/>
                    <a:p>
                      <a:pPr algn="ctr" fontAlgn="ctr"/>
                      <a:r>
                        <a:rPr lang="zh-CN" altLang="en-US" sz="1100" b="1" u="none" strike="noStrike">
                          <a:solidFill>
                            <a:schemeClr val="bg1"/>
                          </a:solidFill>
                          <a:effectLst/>
                          <a:latin typeface="微软雅黑" panose="020B0503020204020204" pitchFamily="34" charset="-122"/>
                          <a:ea typeface="微软雅黑" panose="020B0503020204020204" pitchFamily="34" charset="-122"/>
                        </a:rPr>
                        <a:t>神内三科</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66">
                        <a:alpha val="84000"/>
                      </a:srgbClr>
                    </a:solidFill>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279353">
                <a:tc>
                  <a:txBody>
                    <a:bodyPr/>
                    <a:lstStyle/>
                    <a:p>
                      <a:pPr algn="ctr" fontAlgn="ctr"/>
                      <a:r>
                        <a:rPr lang="zh-CN" altLang="en-US" sz="1100" b="1" u="none" strike="noStrike">
                          <a:solidFill>
                            <a:schemeClr val="bg1"/>
                          </a:solidFill>
                          <a:effectLst/>
                          <a:latin typeface="微软雅黑" panose="020B0503020204020204" pitchFamily="34" charset="-122"/>
                          <a:ea typeface="微软雅黑" panose="020B0503020204020204" pitchFamily="34" charset="-122"/>
                        </a:rPr>
                        <a:t>神内四科</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66">
                        <a:alpha val="84000"/>
                      </a:srgbClr>
                    </a:solidFill>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279353">
                <a:tc>
                  <a:txBody>
                    <a:bodyPr/>
                    <a:lstStyle/>
                    <a:p>
                      <a:pPr algn="ctr" fontAlgn="ctr"/>
                      <a:r>
                        <a:rPr lang="zh-CN" altLang="en-US" sz="1100" b="1" u="none" strike="noStrike">
                          <a:solidFill>
                            <a:schemeClr val="bg1"/>
                          </a:solidFill>
                          <a:effectLst/>
                          <a:latin typeface="微软雅黑" panose="020B0503020204020204" pitchFamily="34" charset="-122"/>
                          <a:ea typeface="微软雅黑" panose="020B0503020204020204" pitchFamily="34" charset="-122"/>
                        </a:rPr>
                        <a:t>呼吸一科</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66">
                        <a:alpha val="84000"/>
                      </a:srgbClr>
                    </a:solidFill>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279353">
                <a:tc>
                  <a:txBody>
                    <a:bodyPr/>
                    <a:lstStyle/>
                    <a:p>
                      <a:pPr algn="ctr" fontAlgn="ctr"/>
                      <a:r>
                        <a:rPr lang="zh-CN" altLang="en-US" sz="1100" b="1" u="none" strike="noStrike">
                          <a:solidFill>
                            <a:schemeClr val="bg1"/>
                          </a:solidFill>
                          <a:effectLst/>
                          <a:latin typeface="微软雅黑" panose="020B0503020204020204" pitchFamily="34" charset="-122"/>
                          <a:ea typeface="微软雅黑" panose="020B0503020204020204" pitchFamily="34" charset="-122"/>
                        </a:rPr>
                        <a:t>呼吸二科</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66">
                        <a:alpha val="84000"/>
                      </a:srgbClr>
                    </a:solidFill>
                  </a:tcPr>
                </a:tc>
                <a:tc>
                  <a:txBody>
                    <a:bodyPr/>
                    <a:lstStyle/>
                    <a:p>
                      <a:pPr algn="ct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279353">
                <a:tc>
                  <a:txBody>
                    <a:bodyPr/>
                    <a:lstStyle/>
                    <a:p>
                      <a:pPr algn="ctr" fontAlgn="ctr"/>
                      <a:r>
                        <a:rPr lang="zh-CN" altLang="en-US" sz="1100" b="1" u="none" strike="noStrike" dirty="0">
                          <a:solidFill>
                            <a:schemeClr val="bg1"/>
                          </a:solidFill>
                          <a:effectLst/>
                          <a:latin typeface="微软雅黑" panose="020B0503020204020204" pitchFamily="34" charset="-122"/>
                          <a:ea typeface="微软雅黑" panose="020B0503020204020204" pitchFamily="34" charset="-122"/>
                        </a:rPr>
                        <a:t>肾内科</a:t>
                      </a:r>
                      <a:endParaRPr lang="zh-CN" altLang="en-US" sz="1100" b="1" i="0" u="none" strike="noStrike" dirty="0">
                        <a:solidFill>
                          <a:schemeClr val="bg1"/>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66">
                        <a:alpha val="84000"/>
                      </a:srgbClr>
                    </a:solidFill>
                  </a:tcPr>
                </a:tc>
                <a:tc>
                  <a:txBody>
                    <a:bodyPr/>
                    <a:lstStyle/>
                    <a:p>
                      <a:pPr algn="ct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a:effectLst/>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100" u="none" strike="noStrike" dirty="0">
                          <a:effectLst/>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241359">
                <a:tc gridSpan="7">
                  <a:txBody>
                    <a:bodyPr/>
                    <a:lstStyle/>
                    <a:p>
                      <a:pPr algn="l" fontAlgn="ctr"/>
                      <a:r>
                        <a:rPr lang="en-US" altLang="zh-CN" sz="1100" u="none" strike="noStrike" dirty="0" smtClean="0">
                          <a:effectLst/>
                        </a:rPr>
                        <a:t>    </a:t>
                      </a:r>
                      <a:r>
                        <a:rPr lang="en-US" altLang="zh-CN" sz="1100" b="1" u="none" strike="noStrike" dirty="0" smtClean="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tc>
                <a:tc hMerge="1">
                  <a:txBody>
                    <a:bodyPr/>
                    <a:lstStyle/>
                    <a:p>
                      <a:pPr algn="r" fontAlgn="ct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tc>
                <a:tc hMerge="1">
                  <a:txBody>
                    <a:bodyPr/>
                    <a:lstStyle/>
                    <a:p>
                      <a:pPr algn="r" fontAlgn="ct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tc>
                <a:tc hMerge="1">
                  <a:txBody>
                    <a:bodyPr/>
                    <a:lstStyle/>
                    <a:p>
                      <a:pPr algn="ctr" fontAlgn="ct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tc>
                <a:tc hMerge="1">
                  <a:txBody>
                    <a:bodyPr/>
                    <a:lstStyle/>
                    <a:p>
                      <a:pPr algn="ctr" fontAlgn="ct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tc>
                <a:tc hMerge="1">
                  <a:txBody>
                    <a:bodyPr/>
                    <a:lstStyle/>
                    <a:p>
                      <a:pPr algn="ctr" fontAlgn="ct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tc>
              </a:tr>
            </a:tbl>
          </a:graphicData>
        </a:graphic>
      </p:graphicFrame>
      <p:cxnSp>
        <p:nvCxnSpPr>
          <p:cNvPr id="74" name="直线连接符 19"/>
          <p:cNvCxnSpPr/>
          <p:nvPr/>
        </p:nvCxnSpPr>
        <p:spPr>
          <a:xfrm flipH="1">
            <a:off x="417946" y="754126"/>
            <a:ext cx="3153983"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75" name="椭圆 74"/>
          <p:cNvSpPr/>
          <p:nvPr/>
        </p:nvSpPr>
        <p:spPr>
          <a:xfrm>
            <a:off x="335360" y="671540"/>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76" name="椭圆 75"/>
          <p:cNvSpPr/>
          <p:nvPr/>
        </p:nvSpPr>
        <p:spPr>
          <a:xfrm>
            <a:off x="3520275" y="671540"/>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77"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
        <p:nvSpPr>
          <p:cNvPr id="6" name="文本框 5"/>
          <p:cNvSpPr txBox="1"/>
          <p:nvPr/>
        </p:nvSpPr>
        <p:spPr>
          <a:xfrm>
            <a:off x="4943872" y="6156012"/>
            <a:ext cx="7507556" cy="507831"/>
          </a:xfrm>
          <a:prstGeom prst="rect">
            <a:avLst/>
          </a:prstGeom>
        </p:spPr>
        <p:txBody>
          <a:bodyPr wrap="square">
            <a:spAutoFit/>
          </a:bodyPr>
          <a:lstStyle>
            <a:defPPr>
              <a:defRPr lang="zh-CN"/>
            </a:defPPr>
            <a:lvl1pPr indent="200025" algn="just">
              <a:lnSpc>
                <a:spcPct val="150000"/>
              </a:lnSpc>
              <a:defRPr sz="1400" b="1" kern="100">
                <a:solidFill>
                  <a:srgbClr val="FF0000"/>
                </a:solidFill>
                <a:latin typeface="Times New Roman" panose="02020603050405020304" pitchFamily="18" charset="0"/>
                <a:ea typeface="微软雅黑" panose="020B0503020204020204" pitchFamily="34" charset="-122"/>
              </a:defRPr>
            </a:lvl1pPr>
          </a:lstStyle>
          <a:p>
            <a:r>
              <a:rPr lang="en-US" altLang="zh-CN" sz="1800" dirty="0"/>
              <a:t>※</a:t>
            </a:r>
            <a:r>
              <a:rPr lang="zh-CN" altLang="en-US" sz="1800" dirty="0"/>
              <a:t>更多经济指标详见梅奥国际</a:t>
            </a:r>
            <a:r>
              <a:rPr lang="en-US" altLang="zh-CN" sz="1800" dirty="0"/>
              <a:t>《XXX</a:t>
            </a:r>
            <a:r>
              <a:rPr lang="zh-CN" altLang="en-US" sz="1800" dirty="0"/>
              <a:t>医院</a:t>
            </a:r>
            <a:r>
              <a:rPr lang="en-US" altLang="zh-CN" sz="1800" dirty="0"/>
              <a:t>2014</a:t>
            </a:r>
            <a:r>
              <a:rPr lang="zh-CN" altLang="en-US" sz="1800" dirty="0"/>
              <a:t>年年度工作计划</a:t>
            </a:r>
            <a:r>
              <a:rPr lang="en-US" altLang="zh-CN" sz="1800" dirty="0"/>
              <a:t>》</a:t>
            </a:r>
            <a:endParaRPr lang="zh-CN" altLang="en-US" sz="1800" dirty="0"/>
          </a:p>
        </p:txBody>
      </p:sp>
    </p:spTree>
    <p:extLst>
      <p:ext uri="{BB962C8B-B14F-4D97-AF65-F5344CB8AC3E}">
        <p14:creationId xmlns:p14="http://schemas.microsoft.com/office/powerpoint/2010/main" val="32947540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51215" y="387169"/>
            <a:ext cx="2590774" cy="246221"/>
          </a:xfrm>
          <a:prstGeom prst="rect">
            <a:avLst/>
          </a:prstGeom>
        </p:spPr>
        <p:txBody>
          <a:bodyPr wrap="none">
            <a:spAutoFit/>
          </a:bodyPr>
          <a:lstStyle/>
          <a:p>
            <a:pPr algn="just">
              <a:lnSpc>
                <a:spcPts val="1200"/>
              </a:lnSpc>
              <a:spcBef>
                <a:spcPts val="1300"/>
              </a:spcBef>
              <a:spcAft>
                <a:spcPts val="1300"/>
              </a:spcAft>
            </a:pPr>
            <a:r>
              <a:rPr lang="en-US" altLang="zh-CN" b="1" kern="100" dirty="0" smtClean="0">
                <a:latin typeface="微软雅黑" panose="020B0503020204020204" pitchFamily="34" charset="-122"/>
                <a:ea typeface="微软雅黑" panose="020B0503020204020204" pitchFamily="34" charset="-122"/>
              </a:rPr>
              <a:t>3.2</a:t>
            </a:r>
            <a:r>
              <a:rPr lang="zh-CN" altLang="zh-CN" b="1" kern="100" dirty="0" smtClean="0">
                <a:solidFill>
                  <a:srgbClr val="FF0066"/>
                </a:solidFill>
                <a:latin typeface="微软雅黑" panose="020B0503020204020204" pitchFamily="34" charset="-122"/>
                <a:ea typeface="微软雅黑" panose="020B0503020204020204" pitchFamily="34" charset="-122"/>
              </a:rPr>
              <a:t>病</a:t>
            </a:r>
            <a:r>
              <a:rPr lang="zh-CN" altLang="zh-CN" b="1" kern="100" dirty="0">
                <a:solidFill>
                  <a:srgbClr val="FF0066"/>
                </a:solidFill>
                <a:latin typeface="微软雅黑" panose="020B0503020204020204" pitchFamily="34" charset="-122"/>
                <a:ea typeface="微软雅黑" panose="020B0503020204020204" pitchFamily="34" charset="-122"/>
              </a:rPr>
              <a:t>患满意度</a:t>
            </a:r>
            <a:r>
              <a:rPr lang="zh-CN" altLang="zh-CN" b="1" kern="100" dirty="0">
                <a:latin typeface="微软雅黑" panose="020B0503020204020204" pitchFamily="34" charset="-122"/>
                <a:ea typeface="微软雅黑" panose="020B0503020204020204" pitchFamily="34" charset="-122"/>
              </a:rPr>
              <a:t>目标规划</a:t>
            </a:r>
            <a:endParaRPr lang="zh-CN" altLang="zh-CN" b="1" kern="100" dirty="0">
              <a:effectLst/>
              <a:latin typeface="微软雅黑" panose="020B0503020204020204" pitchFamily="34" charset="-122"/>
              <a:ea typeface="微软雅黑" panose="020B0503020204020204" pitchFamily="34" charset="-122"/>
            </a:endParaRPr>
          </a:p>
        </p:txBody>
      </p:sp>
      <p:sp>
        <p:nvSpPr>
          <p:cNvPr id="4" name="矩形 3"/>
          <p:cNvSpPr/>
          <p:nvPr/>
        </p:nvSpPr>
        <p:spPr>
          <a:xfrm>
            <a:off x="1127448" y="1224136"/>
            <a:ext cx="6096000" cy="523220"/>
          </a:xfrm>
          <a:prstGeom prst="rect">
            <a:avLst/>
          </a:prstGeom>
        </p:spPr>
        <p:txBody>
          <a:bodyPr>
            <a:spAutoFit/>
          </a:bodyPr>
          <a:lstStyle/>
          <a:p>
            <a:pPr marL="228600" indent="-228600" algn="just">
              <a:spcAft>
                <a:spcPts val="0"/>
              </a:spcAft>
            </a:pPr>
            <a:r>
              <a:rPr lang="en-US" altLang="zh-CN" sz="1400" kern="100" dirty="0">
                <a:latin typeface="微软雅黑" panose="020B0503020204020204" pitchFamily="34" charset="-122"/>
              </a:rPr>
              <a:t>1</a:t>
            </a:r>
            <a:r>
              <a:rPr lang="zh-CN" altLang="zh-CN" sz="1400" kern="100" dirty="0">
                <a:latin typeface="Times New Roman" panose="02020603050405020304" pitchFamily="18" charset="0"/>
                <a:ea typeface="微软雅黑" panose="020B0503020204020204" pitchFamily="34" charset="-122"/>
              </a:rPr>
              <a:t>、“一切以患者为中心”，优化服务流程，改善服务质量，提升患者满意，树立良好口碑。</a:t>
            </a:r>
            <a:endParaRPr lang="zh-CN" altLang="zh-CN" sz="1400" kern="100" dirty="0">
              <a:latin typeface="Times New Roman" panose="02020603050405020304" pitchFamily="18" charset="0"/>
            </a:endParaRPr>
          </a:p>
        </p:txBody>
      </p:sp>
      <p:sp>
        <p:nvSpPr>
          <p:cNvPr id="5" name="矩形 4"/>
          <p:cNvSpPr/>
          <p:nvPr/>
        </p:nvSpPr>
        <p:spPr>
          <a:xfrm>
            <a:off x="1127448" y="2327495"/>
            <a:ext cx="3881191" cy="307777"/>
          </a:xfrm>
          <a:prstGeom prst="rect">
            <a:avLst/>
          </a:prstGeom>
        </p:spPr>
        <p:txBody>
          <a:bodyPr wrap="none">
            <a:spAutoFit/>
          </a:bodyPr>
          <a:lstStyle/>
          <a:p>
            <a:r>
              <a:rPr lang="en-US" altLang="zh-CN" sz="1400" kern="100" dirty="0">
                <a:latin typeface="微软雅黑" panose="020B0503020204020204" pitchFamily="34" charset="-122"/>
                <a:cs typeface="Times New Roman" panose="02020603050405020304" pitchFamily="18" charset="0"/>
              </a:rPr>
              <a:t>2</a:t>
            </a:r>
            <a:r>
              <a:rPr lang="zh-CN" altLang="zh-CN" sz="1400" kern="100" dirty="0">
                <a:ea typeface="微软雅黑" panose="020B0503020204020204" pitchFamily="34" charset="-122"/>
                <a:cs typeface="Times New Roman" panose="02020603050405020304" pitchFamily="18" charset="0"/>
              </a:rPr>
              <a:t>、提供人性化、标准化、精细化的服务举措。</a:t>
            </a:r>
            <a:endParaRPr lang="zh-CN" altLang="en-US" sz="1400" dirty="0"/>
          </a:p>
        </p:txBody>
      </p:sp>
      <p:sp>
        <p:nvSpPr>
          <p:cNvPr id="6" name="矩形 5"/>
          <p:cNvSpPr/>
          <p:nvPr/>
        </p:nvSpPr>
        <p:spPr>
          <a:xfrm>
            <a:off x="1127448" y="3215411"/>
            <a:ext cx="3342582" cy="307777"/>
          </a:xfrm>
          <a:prstGeom prst="rect">
            <a:avLst/>
          </a:prstGeom>
        </p:spPr>
        <p:txBody>
          <a:bodyPr wrap="none">
            <a:spAutoFit/>
          </a:bodyPr>
          <a:lstStyle/>
          <a:p>
            <a:pPr algn="just">
              <a:spcAft>
                <a:spcPts val="0"/>
              </a:spcAft>
            </a:pPr>
            <a:r>
              <a:rPr lang="en-US" altLang="zh-CN" sz="1400" kern="100" dirty="0">
                <a:latin typeface="微软雅黑" panose="020B0503020204020204" pitchFamily="34" charset="-122"/>
              </a:rPr>
              <a:t>3</a:t>
            </a:r>
            <a:r>
              <a:rPr lang="zh-CN" altLang="zh-CN" sz="1400" kern="100" dirty="0">
                <a:latin typeface="Times New Roman" panose="02020603050405020304" pitchFamily="18" charset="0"/>
                <a:ea typeface="微软雅黑" panose="020B0503020204020204" pitchFamily="34" charset="-122"/>
              </a:rPr>
              <a:t>、开辟科室文化园地，倾听患者心声。</a:t>
            </a:r>
            <a:endParaRPr lang="zh-CN" altLang="zh-CN" sz="1400" kern="100" dirty="0">
              <a:latin typeface="Times New Roman" panose="02020603050405020304" pitchFamily="18" charset="0"/>
            </a:endParaRPr>
          </a:p>
        </p:txBody>
      </p:sp>
      <p:sp>
        <p:nvSpPr>
          <p:cNvPr id="7" name="矩形 6"/>
          <p:cNvSpPr/>
          <p:nvPr/>
        </p:nvSpPr>
        <p:spPr>
          <a:xfrm>
            <a:off x="1127448" y="4176464"/>
            <a:ext cx="6096000" cy="307777"/>
          </a:xfrm>
          <a:prstGeom prst="rect">
            <a:avLst/>
          </a:prstGeom>
        </p:spPr>
        <p:txBody>
          <a:bodyPr>
            <a:spAutoFit/>
          </a:bodyPr>
          <a:lstStyle/>
          <a:p>
            <a:pPr algn="just">
              <a:spcAft>
                <a:spcPts val="0"/>
              </a:spcAft>
            </a:pPr>
            <a:r>
              <a:rPr lang="en-US" altLang="zh-CN" sz="1400" kern="100" dirty="0">
                <a:latin typeface="微软雅黑" panose="020B0503020204020204" pitchFamily="34" charset="-122"/>
              </a:rPr>
              <a:t>4</a:t>
            </a:r>
            <a:r>
              <a:rPr lang="zh-CN" altLang="zh-CN" sz="1400" kern="100" dirty="0">
                <a:latin typeface="Times New Roman" panose="02020603050405020304" pitchFamily="18" charset="0"/>
                <a:ea typeface="微软雅黑" panose="020B0503020204020204" pitchFamily="34" charset="-122"/>
              </a:rPr>
              <a:t>、开展多种形式的健康教育活动，增加病人的信任和亲切感。</a:t>
            </a:r>
            <a:endParaRPr lang="zh-CN" altLang="zh-CN" sz="1400" kern="100" dirty="0">
              <a:latin typeface="Times New Roman" panose="02020603050405020304" pitchFamily="18" charset="0"/>
            </a:endParaRPr>
          </a:p>
        </p:txBody>
      </p:sp>
      <p:sp>
        <p:nvSpPr>
          <p:cNvPr id="8" name="矩形 7"/>
          <p:cNvSpPr/>
          <p:nvPr/>
        </p:nvSpPr>
        <p:spPr>
          <a:xfrm>
            <a:off x="1127448" y="4991242"/>
            <a:ext cx="4958409" cy="307777"/>
          </a:xfrm>
          <a:prstGeom prst="rect">
            <a:avLst/>
          </a:prstGeom>
        </p:spPr>
        <p:txBody>
          <a:bodyPr wrap="none">
            <a:spAutoFit/>
          </a:bodyPr>
          <a:lstStyle/>
          <a:p>
            <a:pPr algn="just">
              <a:spcAft>
                <a:spcPts val="0"/>
              </a:spcAft>
            </a:pPr>
            <a:r>
              <a:rPr lang="en-US" altLang="zh-CN" sz="1400" kern="100" dirty="0">
                <a:latin typeface="微软雅黑" panose="020B0503020204020204" pitchFamily="34" charset="-122"/>
              </a:rPr>
              <a:t>5</a:t>
            </a:r>
            <a:r>
              <a:rPr lang="zh-CN" altLang="zh-CN" sz="1400" kern="100" dirty="0">
                <a:latin typeface="Times New Roman" panose="02020603050405020304" pitchFamily="18" charset="0"/>
                <a:ea typeface="微软雅黑" panose="020B0503020204020204" pitchFamily="34" charset="-122"/>
              </a:rPr>
              <a:t>、积极实施优质护理服务示范工程，提升服务“含金量”。</a:t>
            </a:r>
            <a:endParaRPr lang="zh-CN" altLang="zh-CN" sz="1400" kern="100" dirty="0">
              <a:latin typeface="Times New Roman" panose="02020603050405020304" pitchFamily="18" charset="0"/>
            </a:endParaRPr>
          </a:p>
        </p:txBody>
      </p:sp>
      <p:sp>
        <p:nvSpPr>
          <p:cNvPr id="9" name="矩形 8"/>
          <p:cNvSpPr/>
          <p:nvPr/>
        </p:nvSpPr>
        <p:spPr>
          <a:xfrm>
            <a:off x="1059902" y="6096973"/>
            <a:ext cx="6096000" cy="307777"/>
          </a:xfrm>
          <a:prstGeom prst="rect">
            <a:avLst/>
          </a:prstGeom>
        </p:spPr>
        <p:txBody>
          <a:bodyPr>
            <a:spAutoFit/>
          </a:bodyPr>
          <a:lstStyle/>
          <a:p>
            <a:pPr algn="just">
              <a:spcAft>
                <a:spcPts val="0"/>
              </a:spcAft>
            </a:pPr>
            <a:r>
              <a:rPr lang="zh-CN" altLang="zh-CN" sz="1400" b="1" kern="100" dirty="0">
                <a:solidFill>
                  <a:srgbClr val="FF0000"/>
                </a:solidFill>
                <a:latin typeface="微软雅黑" panose="020B0503020204020204" pitchFamily="34" charset="-122"/>
                <a:ea typeface="微软雅黑" panose="020B0503020204020204" pitchFamily="34" charset="-122"/>
              </a:rPr>
              <a:t>※注：可导入梅</a:t>
            </a:r>
            <a:r>
              <a:rPr lang="zh-CN" altLang="zh-CN" sz="1400" b="1" kern="100" dirty="0" smtClean="0">
                <a:solidFill>
                  <a:srgbClr val="FF0000"/>
                </a:solidFill>
                <a:latin typeface="微软雅黑" panose="020B0503020204020204" pitchFamily="34" charset="-122"/>
                <a:ea typeface="微软雅黑" panose="020B0503020204020204" pitchFamily="34" charset="-122"/>
              </a:rPr>
              <a:t>奥</a:t>
            </a:r>
            <a:r>
              <a:rPr lang="zh-CN" altLang="en-US" sz="1400" b="1" kern="100" dirty="0" smtClean="0">
                <a:solidFill>
                  <a:srgbClr val="FF0000"/>
                </a:solidFill>
                <a:latin typeface="微软雅黑" panose="020B0503020204020204" pitchFamily="34" charset="-122"/>
                <a:ea typeface="微软雅黑" panose="020B0503020204020204" pitchFamily="34" charset="-122"/>
              </a:rPr>
              <a:t>国际</a:t>
            </a:r>
            <a:r>
              <a:rPr lang="zh-CN" altLang="zh-CN" sz="1400" b="1" kern="100" dirty="0" smtClean="0">
                <a:solidFill>
                  <a:srgbClr val="FF0000"/>
                </a:solidFill>
                <a:latin typeface="微软雅黑" panose="020B0503020204020204" pitchFamily="34" charset="-122"/>
                <a:ea typeface="微软雅黑" panose="020B0503020204020204" pitchFamily="34" charset="-122"/>
              </a:rPr>
              <a:t>阳光</a:t>
            </a:r>
            <a:r>
              <a:rPr lang="zh-CN" altLang="zh-CN" sz="1400" b="1" kern="100" dirty="0">
                <a:solidFill>
                  <a:srgbClr val="FF0000"/>
                </a:solidFill>
                <a:latin typeface="微软雅黑" panose="020B0503020204020204" pitchFamily="34" charset="-122"/>
                <a:ea typeface="微软雅黑" panose="020B0503020204020204" pitchFamily="34" charset="-122"/>
              </a:rPr>
              <a:t>服务体系及</a:t>
            </a:r>
            <a:r>
              <a:rPr lang="en-US" altLang="zh-CN" sz="1400" b="1" kern="100" dirty="0">
                <a:solidFill>
                  <a:srgbClr val="FF0000"/>
                </a:solidFill>
                <a:latin typeface="微软雅黑" panose="020B0503020204020204" pitchFamily="34" charset="-122"/>
                <a:ea typeface="微软雅黑" panose="020B0503020204020204" pitchFamily="34" charset="-122"/>
              </a:rPr>
              <a:t>MY-0SS</a:t>
            </a:r>
            <a:r>
              <a:rPr lang="zh-CN" altLang="zh-CN" sz="1400" b="1" kern="100" dirty="0">
                <a:solidFill>
                  <a:srgbClr val="FF0000"/>
                </a:solidFill>
                <a:latin typeface="微软雅黑" panose="020B0503020204020204" pitchFamily="34" charset="-122"/>
                <a:ea typeface="微软雅黑" panose="020B0503020204020204" pitchFamily="34" charset="-122"/>
              </a:rPr>
              <a:t>门诊服务体系标准</a:t>
            </a:r>
            <a:r>
              <a:rPr lang="en-US" altLang="zh-CN" sz="1400" b="1" kern="100" dirty="0">
                <a:solidFill>
                  <a:srgbClr val="FF0000"/>
                </a:solidFill>
                <a:latin typeface="微软雅黑" panose="020B0503020204020204" pitchFamily="34" charset="-122"/>
                <a:ea typeface="微软雅黑" panose="020B0503020204020204" pitchFamily="34" charset="-122"/>
              </a:rPr>
              <a:t>.</a:t>
            </a:r>
            <a:endParaRPr lang="zh-CN" altLang="zh-CN" sz="1400" kern="100" dirty="0">
              <a:solidFill>
                <a:srgbClr val="FF0000"/>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3798"/>
          <a:stretch/>
        </p:blipFill>
        <p:spPr>
          <a:xfrm>
            <a:off x="8544272" y="0"/>
            <a:ext cx="3647728" cy="6905876"/>
          </a:xfrm>
          <a:prstGeom prst="rect">
            <a:avLst/>
          </a:prstGeom>
        </p:spPr>
      </p:pic>
      <p:cxnSp>
        <p:nvCxnSpPr>
          <p:cNvPr id="11" name="直线连接符 19"/>
          <p:cNvCxnSpPr/>
          <p:nvPr/>
        </p:nvCxnSpPr>
        <p:spPr>
          <a:xfrm flipH="1">
            <a:off x="277721" y="648072"/>
            <a:ext cx="3153983"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12" name="椭圆 11"/>
          <p:cNvSpPr/>
          <p:nvPr/>
        </p:nvSpPr>
        <p:spPr>
          <a:xfrm>
            <a:off x="195135" y="565486"/>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13" name="椭圆 12"/>
          <p:cNvSpPr/>
          <p:nvPr/>
        </p:nvSpPr>
        <p:spPr>
          <a:xfrm>
            <a:off x="3380050" y="565486"/>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cxnSp>
        <p:nvCxnSpPr>
          <p:cNvPr id="14" name="直线连接符 19"/>
          <p:cNvCxnSpPr/>
          <p:nvPr/>
        </p:nvCxnSpPr>
        <p:spPr>
          <a:xfrm>
            <a:off x="695400" y="0"/>
            <a:ext cx="0" cy="685800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16" name="椭圆 15"/>
          <p:cNvSpPr/>
          <p:nvPr/>
        </p:nvSpPr>
        <p:spPr>
          <a:xfrm>
            <a:off x="612814" y="1282403"/>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17" name="椭圆 16"/>
          <p:cNvSpPr/>
          <p:nvPr/>
        </p:nvSpPr>
        <p:spPr>
          <a:xfrm>
            <a:off x="612814" y="2398797"/>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18" name="椭圆 17"/>
          <p:cNvSpPr/>
          <p:nvPr/>
        </p:nvSpPr>
        <p:spPr>
          <a:xfrm>
            <a:off x="612814" y="3330159"/>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19" name="椭圆 18"/>
          <p:cNvSpPr/>
          <p:nvPr/>
        </p:nvSpPr>
        <p:spPr>
          <a:xfrm>
            <a:off x="612814" y="4237644"/>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20" name="椭圆 19"/>
          <p:cNvSpPr/>
          <p:nvPr/>
        </p:nvSpPr>
        <p:spPr>
          <a:xfrm>
            <a:off x="614444" y="5062543"/>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cxnSp>
        <p:nvCxnSpPr>
          <p:cNvPr id="23" name="直线连接符 19"/>
          <p:cNvCxnSpPr/>
          <p:nvPr/>
        </p:nvCxnSpPr>
        <p:spPr>
          <a:xfrm flipH="1">
            <a:off x="612815" y="1364989"/>
            <a:ext cx="442625"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cxnSp>
        <p:nvCxnSpPr>
          <p:cNvPr id="25" name="直线连接符 19"/>
          <p:cNvCxnSpPr/>
          <p:nvPr/>
        </p:nvCxnSpPr>
        <p:spPr>
          <a:xfrm flipH="1">
            <a:off x="681847" y="2481383"/>
            <a:ext cx="442625"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cxnSp>
        <p:nvCxnSpPr>
          <p:cNvPr id="26" name="直线连接符 19"/>
          <p:cNvCxnSpPr/>
          <p:nvPr/>
        </p:nvCxnSpPr>
        <p:spPr>
          <a:xfrm flipH="1">
            <a:off x="695400" y="3423104"/>
            <a:ext cx="442625"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cxnSp>
        <p:nvCxnSpPr>
          <p:cNvPr id="27" name="直线连接符 19"/>
          <p:cNvCxnSpPr/>
          <p:nvPr/>
        </p:nvCxnSpPr>
        <p:spPr>
          <a:xfrm flipH="1">
            <a:off x="677773" y="4335275"/>
            <a:ext cx="442625"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cxnSp>
        <p:nvCxnSpPr>
          <p:cNvPr id="28" name="直线连接符 19"/>
          <p:cNvCxnSpPr/>
          <p:nvPr/>
        </p:nvCxnSpPr>
        <p:spPr>
          <a:xfrm flipH="1">
            <a:off x="677774" y="5145129"/>
            <a:ext cx="442625"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31" name="椭圆 30"/>
          <p:cNvSpPr/>
          <p:nvPr/>
        </p:nvSpPr>
        <p:spPr>
          <a:xfrm>
            <a:off x="614443" y="6171532"/>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cxnSp>
        <p:nvCxnSpPr>
          <p:cNvPr id="32" name="直线连接符 19"/>
          <p:cNvCxnSpPr/>
          <p:nvPr/>
        </p:nvCxnSpPr>
        <p:spPr>
          <a:xfrm flipH="1">
            <a:off x="677773" y="6254118"/>
            <a:ext cx="442625"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35" name="TextBox 4"/>
          <p:cNvSpPr txBox="1"/>
          <p:nvPr/>
        </p:nvSpPr>
        <p:spPr>
          <a:xfrm>
            <a:off x="10416480" y="346353"/>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639050157"/>
      </p:ext>
    </p:extLst>
  </p:cSld>
  <p:clrMapOvr>
    <a:masterClrMapping/>
  </p:clrMapOvr>
  <p:transition spd="slow">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62604" y="620688"/>
            <a:ext cx="2844048" cy="262701"/>
          </a:xfrm>
          <a:prstGeom prst="rect">
            <a:avLst/>
          </a:prstGeom>
        </p:spPr>
        <p:txBody>
          <a:bodyPr wrap="none">
            <a:spAutoFit/>
          </a:bodyPr>
          <a:lstStyle/>
          <a:p>
            <a:pPr algn="just">
              <a:lnSpc>
                <a:spcPts val="1200"/>
              </a:lnSpc>
              <a:spcBef>
                <a:spcPts val="1300"/>
              </a:spcBef>
              <a:spcAft>
                <a:spcPts val="1300"/>
              </a:spcAft>
            </a:pPr>
            <a:r>
              <a:rPr lang="en-US" altLang="zh-CN" b="1" kern="100" dirty="0" smtClean="0">
                <a:latin typeface="微软雅黑" panose="020B0503020204020204" pitchFamily="34" charset="-122"/>
                <a:ea typeface="微软雅黑" panose="020B0503020204020204" pitchFamily="34" charset="-122"/>
              </a:rPr>
              <a:t>3.3</a:t>
            </a:r>
            <a:r>
              <a:rPr lang="zh-CN" altLang="zh-CN" b="1" kern="100" dirty="0" smtClean="0">
                <a:solidFill>
                  <a:srgbClr val="FF0066"/>
                </a:solidFill>
                <a:latin typeface="微软雅黑" panose="020B0503020204020204" pitchFamily="34" charset="-122"/>
                <a:ea typeface="微软雅黑" panose="020B0503020204020204" pitchFamily="34" charset="-122"/>
              </a:rPr>
              <a:t>人才</a:t>
            </a:r>
            <a:r>
              <a:rPr lang="zh-CN" altLang="zh-CN" b="1" kern="100" dirty="0">
                <a:solidFill>
                  <a:srgbClr val="FF0066"/>
                </a:solidFill>
                <a:latin typeface="微软雅黑" panose="020B0503020204020204" pitchFamily="34" charset="-122"/>
                <a:ea typeface="微软雅黑" panose="020B0503020204020204" pitchFamily="34" charset="-122"/>
              </a:rPr>
              <a:t>队伍</a:t>
            </a:r>
            <a:r>
              <a:rPr lang="zh-CN" altLang="zh-CN" b="1" kern="100" dirty="0">
                <a:latin typeface="微软雅黑" panose="020B0503020204020204" pitchFamily="34" charset="-122"/>
                <a:ea typeface="微软雅黑" panose="020B0503020204020204" pitchFamily="34" charset="-122"/>
              </a:rPr>
              <a:t>建设目标规划</a:t>
            </a:r>
            <a:endParaRPr lang="zh-CN" altLang="zh-CN" b="1" kern="100" dirty="0">
              <a:effectLst/>
              <a:latin typeface="微软雅黑" panose="020B0503020204020204" pitchFamily="34" charset="-122"/>
              <a:ea typeface="微软雅黑" panose="020B0503020204020204" pitchFamily="34" charset="-122"/>
            </a:endParaRPr>
          </a:p>
        </p:txBody>
      </p:sp>
      <p:sp>
        <p:nvSpPr>
          <p:cNvPr id="3" name="矩形 2"/>
          <p:cNvSpPr/>
          <p:nvPr/>
        </p:nvSpPr>
        <p:spPr>
          <a:xfrm>
            <a:off x="911424" y="1556792"/>
            <a:ext cx="1827744" cy="338554"/>
          </a:xfrm>
          <a:prstGeom prst="rect">
            <a:avLst/>
          </a:prstGeom>
        </p:spPr>
        <p:txBody>
          <a:bodyPr wrap="none">
            <a:spAutoFit/>
          </a:bodyPr>
          <a:lstStyle/>
          <a:p>
            <a:pPr algn="just">
              <a:spcAft>
                <a:spcPts val="0"/>
              </a:spcAft>
            </a:pPr>
            <a:r>
              <a:rPr lang="zh-CN" altLang="en-US" sz="1600" b="1" kern="100" dirty="0">
                <a:latin typeface="微软雅黑" panose="020B0503020204020204" pitchFamily="34" charset="-122"/>
              </a:rPr>
              <a:t>①</a:t>
            </a:r>
            <a:r>
              <a:rPr lang="zh-CN" altLang="zh-CN" sz="1600" b="1" kern="100" dirty="0" smtClean="0">
                <a:solidFill>
                  <a:srgbClr val="FF0066"/>
                </a:solidFill>
                <a:latin typeface="Times New Roman" panose="02020603050405020304" pitchFamily="18" charset="0"/>
                <a:ea typeface="微软雅黑" panose="020B0503020204020204" pitchFamily="34" charset="-122"/>
              </a:rPr>
              <a:t>用人</a:t>
            </a:r>
            <a:r>
              <a:rPr lang="zh-CN" altLang="zh-CN" sz="1600" b="1" kern="100" dirty="0">
                <a:latin typeface="Times New Roman" panose="02020603050405020304" pitchFamily="18" charset="0"/>
                <a:ea typeface="微软雅黑" panose="020B0503020204020204" pitchFamily="34" charset="-122"/>
              </a:rPr>
              <a:t>基本原则：</a:t>
            </a:r>
            <a:endParaRPr lang="zh-CN" altLang="zh-CN" sz="1600" kern="100" dirty="0">
              <a:latin typeface="Times New Roman" panose="02020603050405020304" pitchFamily="18" charset="0"/>
            </a:endParaRPr>
          </a:p>
        </p:txBody>
      </p:sp>
      <p:grpSp>
        <p:nvGrpSpPr>
          <p:cNvPr id="13" name="组合 12"/>
          <p:cNvGrpSpPr/>
          <p:nvPr/>
        </p:nvGrpSpPr>
        <p:grpSpPr>
          <a:xfrm>
            <a:off x="297641" y="815556"/>
            <a:ext cx="3350087" cy="165172"/>
            <a:chOff x="297641" y="743548"/>
            <a:chExt cx="3350087" cy="165172"/>
          </a:xfrm>
        </p:grpSpPr>
        <p:cxnSp>
          <p:nvCxnSpPr>
            <p:cNvPr id="6" name="直线连接符 19"/>
            <p:cNvCxnSpPr/>
            <p:nvPr/>
          </p:nvCxnSpPr>
          <p:spPr>
            <a:xfrm flipH="1">
              <a:off x="380227" y="826134"/>
              <a:ext cx="3153983"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7" name="椭圆 6"/>
            <p:cNvSpPr/>
            <p:nvPr/>
          </p:nvSpPr>
          <p:spPr>
            <a:xfrm>
              <a:off x="297641" y="743548"/>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8" name="椭圆 7"/>
            <p:cNvSpPr/>
            <p:nvPr/>
          </p:nvSpPr>
          <p:spPr>
            <a:xfrm>
              <a:off x="3482556" y="743548"/>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grpSp>
      <p:sp>
        <p:nvSpPr>
          <p:cNvPr id="9" name="矩形 8"/>
          <p:cNvSpPr/>
          <p:nvPr/>
        </p:nvSpPr>
        <p:spPr>
          <a:xfrm>
            <a:off x="911424" y="2121388"/>
            <a:ext cx="6096000" cy="2400657"/>
          </a:xfrm>
          <a:prstGeom prst="rect">
            <a:avLst/>
          </a:prstGeom>
        </p:spPr>
        <p:txBody>
          <a:bodyPr>
            <a:spAutoFit/>
          </a:bodyPr>
          <a:lstStyle/>
          <a:p>
            <a:pPr marL="285750" indent="-285750" algn="just">
              <a:lnSpc>
                <a:spcPct val="200000"/>
              </a:lnSpc>
              <a:spcAft>
                <a:spcPts val="0"/>
              </a:spcAft>
              <a:buClr>
                <a:srgbClr val="FF0066"/>
              </a:buClr>
              <a:buFont typeface="Wingdings" panose="05000000000000000000" pitchFamily="2" charset="2"/>
              <a:buChar char="ü"/>
            </a:pPr>
            <a:r>
              <a:rPr lang="zh-CN" altLang="zh-CN" sz="1500" b="1" kern="100" dirty="0" smtClean="0">
                <a:latin typeface="微软雅黑" panose="020B0503020204020204" pitchFamily="34" charset="-122"/>
                <a:ea typeface="微软雅黑" panose="020B0503020204020204" pitchFamily="34" charset="-122"/>
              </a:rPr>
              <a:t>长期</a:t>
            </a:r>
            <a:r>
              <a:rPr lang="zh-CN" altLang="zh-CN" sz="1500" b="1" kern="100" dirty="0">
                <a:latin typeface="微软雅黑" panose="020B0503020204020204" pitchFamily="34" charset="-122"/>
                <a:ea typeface="微软雅黑" panose="020B0503020204020204" pitchFamily="34" charset="-122"/>
              </a:rPr>
              <a:t>用人：</a:t>
            </a:r>
            <a:r>
              <a:rPr lang="zh-CN" altLang="zh-CN" sz="1500" kern="100" dirty="0">
                <a:latin typeface="微软雅黑" panose="020B0503020204020204" pitchFamily="34" charset="-122"/>
                <a:ea typeface="微软雅黑" panose="020B0503020204020204" pitchFamily="34" charset="-122"/>
              </a:rPr>
              <a:t>鼓励个人与医院共同成长，为员工做好职业规划；</a:t>
            </a:r>
          </a:p>
          <a:p>
            <a:pPr marL="285750" indent="-285750" algn="just">
              <a:lnSpc>
                <a:spcPct val="200000"/>
              </a:lnSpc>
              <a:spcAft>
                <a:spcPts val="0"/>
              </a:spcAft>
              <a:buClr>
                <a:srgbClr val="FF0066"/>
              </a:buClr>
              <a:buFont typeface="Wingdings" panose="05000000000000000000" pitchFamily="2" charset="2"/>
              <a:buChar char="ü"/>
            </a:pPr>
            <a:r>
              <a:rPr lang="zh-CN" altLang="zh-CN" sz="1500" b="1" kern="100" dirty="0" smtClean="0">
                <a:latin typeface="微软雅黑" panose="020B0503020204020204" pitchFamily="34" charset="-122"/>
                <a:ea typeface="微软雅黑" panose="020B0503020204020204" pitchFamily="34" charset="-122"/>
              </a:rPr>
              <a:t>发展</a:t>
            </a:r>
            <a:r>
              <a:rPr lang="zh-CN" altLang="zh-CN" sz="1500" b="1" kern="100" dirty="0">
                <a:latin typeface="微软雅黑" panose="020B0503020204020204" pitchFamily="34" charset="-122"/>
                <a:ea typeface="微软雅黑" panose="020B0503020204020204" pitchFamily="34" charset="-122"/>
              </a:rPr>
              <a:t>用人：</a:t>
            </a:r>
            <a:r>
              <a:rPr lang="zh-CN" altLang="zh-CN" sz="1500" kern="100" dirty="0">
                <a:latin typeface="微软雅黑" panose="020B0503020204020204" pitchFamily="34" charset="-122"/>
                <a:ea typeface="微软雅黑" panose="020B0503020204020204" pitchFamily="34" charset="-122"/>
              </a:rPr>
              <a:t>鼓励个人自身学习与成长；</a:t>
            </a:r>
          </a:p>
          <a:p>
            <a:pPr marL="285750" indent="-285750" algn="just">
              <a:lnSpc>
                <a:spcPct val="200000"/>
              </a:lnSpc>
              <a:spcAft>
                <a:spcPts val="0"/>
              </a:spcAft>
              <a:buClr>
                <a:srgbClr val="FF0066"/>
              </a:buClr>
              <a:buFont typeface="Wingdings" panose="05000000000000000000" pitchFamily="2" charset="2"/>
              <a:buChar char="ü"/>
            </a:pPr>
            <a:r>
              <a:rPr lang="zh-CN" altLang="zh-CN" sz="1500" b="1" kern="100" dirty="0" smtClean="0">
                <a:latin typeface="微软雅黑" panose="020B0503020204020204" pitchFamily="34" charset="-122"/>
                <a:ea typeface="微软雅黑" panose="020B0503020204020204" pitchFamily="34" charset="-122"/>
              </a:rPr>
              <a:t>以</a:t>
            </a:r>
            <a:r>
              <a:rPr lang="zh-CN" altLang="zh-CN" sz="1500" b="1" kern="100" dirty="0">
                <a:latin typeface="微软雅黑" panose="020B0503020204020204" pitchFamily="34" charset="-122"/>
                <a:ea typeface="微软雅黑" panose="020B0503020204020204" pitchFamily="34" charset="-122"/>
              </a:rPr>
              <a:t>德为先：</a:t>
            </a:r>
            <a:r>
              <a:rPr lang="zh-CN" altLang="zh-CN" sz="1500" kern="100" dirty="0">
                <a:latin typeface="微软雅黑" panose="020B0503020204020204" pitchFamily="34" charset="-122"/>
                <a:ea typeface="微软雅黑" panose="020B0503020204020204" pitchFamily="34" charset="-122"/>
              </a:rPr>
              <a:t>强调要将职业道德与个人品德放在首位</a:t>
            </a:r>
            <a:r>
              <a:rPr lang="zh-CN" altLang="zh-CN" sz="1500" kern="100" dirty="0" smtClean="0">
                <a:latin typeface="微软雅黑" panose="020B0503020204020204" pitchFamily="34" charset="-122"/>
                <a:ea typeface="微软雅黑" panose="020B0503020204020204" pitchFamily="34" charset="-122"/>
              </a:rPr>
              <a:t>；</a:t>
            </a:r>
            <a:endParaRPr lang="en-US" altLang="zh-CN" sz="1500" kern="100" dirty="0" smtClean="0">
              <a:latin typeface="微软雅黑" panose="020B0503020204020204" pitchFamily="34" charset="-122"/>
              <a:ea typeface="微软雅黑" panose="020B0503020204020204" pitchFamily="34" charset="-122"/>
            </a:endParaRPr>
          </a:p>
          <a:p>
            <a:pPr marL="285750" indent="-285750" algn="just">
              <a:lnSpc>
                <a:spcPct val="200000"/>
              </a:lnSpc>
              <a:spcAft>
                <a:spcPts val="0"/>
              </a:spcAft>
              <a:buClr>
                <a:srgbClr val="FF0066"/>
              </a:buClr>
              <a:buFont typeface="Wingdings" panose="05000000000000000000" pitchFamily="2" charset="2"/>
              <a:buChar char="ü"/>
            </a:pPr>
            <a:r>
              <a:rPr lang="zh-CN" altLang="zh-CN" sz="1500" b="1" kern="100" dirty="0" smtClean="0">
                <a:latin typeface="微软雅黑" panose="020B0503020204020204" pitchFamily="34" charset="-122"/>
                <a:ea typeface="微软雅黑" panose="020B0503020204020204" pitchFamily="34" charset="-122"/>
              </a:rPr>
              <a:t>以实用为条件：</a:t>
            </a:r>
            <a:r>
              <a:rPr lang="zh-CN" altLang="zh-CN" sz="1500" kern="100" dirty="0" smtClean="0">
                <a:latin typeface="微软雅黑" panose="020B0503020204020204" pitchFamily="34" charset="-122"/>
                <a:ea typeface="微软雅黑" panose="020B0503020204020204" pitchFamily="34" charset="-122"/>
              </a:rPr>
              <a:t>不以学历论高低；</a:t>
            </a:r>
          </a:p>
          <a:p>
            <a:pPr marL="285750" indent="-285750" algn="just">
              <a:lnSpc>
                <a:spcPct val="200000"/>
              </a:lnSpc>
              <a:spcAft>
                <a:spcPts val="0"/>
              </a:spcAft>
              <a:buClr>
                <a:srgbClr val="FF0066"/>
              </a:buClr>
              <a:buFont typeface="Wingdings" panose="05000000000000000000" pitchFamily="2" charset="2"/>
              <a:buChar char="ü"/>
            </a:pPr>
            <a:r>
              <a:rPr lang="zh-CN" altLang="zh-CN" sz="1500" b="1" kern="100" dirty="0" smtClean="0">
                <a:latin typeface="微软雅黑" panose="020B0503020204020204" pitchFamily="34" charset="-122"/>
                <a:ea typeface="微软雅黑" panose="020B0503020204020204" pitchFamily="34" charset="-122"/>
              </a:rPr>
              <a:t>以</a:t>
            </a:r>
            <a:r>
              <a:rPr lang="zh-CN" altLang="zh-CN" sz="1500" b="1" kern="100" dirty="0">
                <a:latin typeface="微软雅黑" panose="020B0503020204020204" pitchFamily="34" charset="-122"/>
                <a:ea typeface="微软雅黑" panose="020B0503020204020204" pitchFamily="34" charset="-122"/>
              </a:rPr>
              <a:t>技能为标准：</a:t>
            </a:r>
            <a:r>
              <a:rPr lang="zh-CN" altLang="zh-CN" sz="1500" kern="100" dirty="0">
                <a:latin typeface="微软雅黑" panose="020B0503020204020204" pitchFamily="34" charset="-122"/>
                <a:ea typeface="微软雅黑" panose="020B0503020204020204" pitchFamily="34" charset="-122"/>
              </a:rPr>
              <a:t>不以职称论高低。</a:t>
            </a:r>
          </a:p>
        </p:txBody>
      </p:sp>
      <p:pic>
        <p:nvPicPr>
          <p:cNvPr id="14" name="Picture 2" descr="团队合作的商务人士图片"/>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99073"/>
                    </a14:imgEffect>
                  </a14:imgLayer>
                </a14:imgProps>
              </a:ext>
              <a:ext uri="{28A0092B-C50C-407E-A947-70E740481C1C}">
                <a14:useLocalDpi xmlns:a14="http://schemas.microsoft.com/office/drawing/2010/main" val="0"/>
              </a:ext>
            </a:extLst>
          </a:blip>
          <a:srcRect/>
          <a:stretch>
            <a:fillRect/>
          </a:stretch>
        </p:blipFill>
        <p:spPr bwMode="auto">
          <a:xfrm>
            <a:off x="6398919" y="332656"/>
            <a:ext cx="5280618" cy="6118909"/>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4"/>
          <p:cNvSpPr txBox="1"/>
          <p:nvPr/>
        </p:nvSpPr>
        <p:spPr>
          <a:xfrm>
            <a:off x="10393924" y="346353"/>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
        <p:nvSpPr>
          <p:cNvPr id="5" name="文本框 4"/>
          <p:cNvSpPr txBox="1"/>
          <p:nvPr/>
        </p:nvSpPr>
        <p:spPr>
          <a:xfrm>
            <a:off x="292779" y="5949280"/>
            <a:ext cx="7810019" cy="523220"/>
          </a:xfrm>
          <a:prstGeom prst="rect">
            <a:avLst/>
          </a:prstGeom>
        </p:spPr>
        <p:txBody>
          <a:bodyPr>
            <a:spAutoFit/>
          </a:bodyPr>
          <a:lstStyle>
            <a:defPPr>
              <a:defRPr lang="zh-CN"/>
            </a:defPPr>
            <a:lvl1pPr algn="just">
              <a:spcAft>
                <a:spcPts val="0"/>
              </a:spcAft>
              <a:defRPr sz="1400" b="1" kern="100">
                <a:solidFill>
                  <a:srgbClr val="FF0000"/>
                </a:solidFill>
                <a:latin typeface="微软雅黑" panose="020B0503020204020204" pitchFamily="34" charset="-122"/>
                <a:ea typeface="微软雅黑" panose="020B0503020204020204" pitchFamily="34" charset="-122"/>
              </a:defRPr>
            </a:lvl1pPr>
          </a:lstStyle>
          <a:p>
            <a:r>
              <a:rPr lang="en-US" altLang="zh-CN" dirty="0"/>
              <a:t>※</a:t>
            </a:r>
            <a:r>
              <a:rPr lang="en-US" altLang="zh-CN" dirty="0">
                <a:solidFill>
                  <a:schemeClr val="tx1"/>
                </a:solidFill>
              </a:rPr>
              <a:t>2013</a:t>
            </a:r>
            <a:r>
              <a:rPr lang="zh-CN" altLang="en-US" dirty="0">
                <a:solidFill>
                  <a:schemeClr val="tx1"/>
                </a:solidFill>
              </a:rPr>
              <a:t>年的医院岗位设置未能按照部门职责划分，存在因人设岗的现象，医院的岗位设置应该着眼于现状及未来的发展，</a:t>
            </a:r>
            <a:r>
              <a:rPr lang="zh-CN" altLang="en-US" dirty="0"/>
              <a:t>更多用人基本原则详见梅奥国际</a:t>
            </a:r>
            <a:r>
              <a:rPr lang="en-US" altLang="zh-CN" dirty="0"/>
              <a:t>《2013</a:t>
            </a:r>
            <a:r>
              <a:rPr lang="zh-CN" altLang="en-US" dirty="0"/>
              <a:t>年</a:t>
            </a:r>
            <a:r>
              <a:rPr lang="en-US" altLang="zh-CN" dirty="0"/>
              <a:t>XXX</a:t>
            </a:r>
            <a:r>
              <a:rPr lang="zh-CN" altLang="en-US" dirty="0"/>
              <a:t>医院年度</a:t>
            </a:r>
            <a:r>
              <a:rPr lang="zh-CN" altLang="en-US" dirty="0" smtClean="0"/>
              <a:t>工作总结</a:t>
            </a:r>
            <a:r>
              <a:rPr lang="en-US" altLang="zh-CN" dirty="0" smtClean="0"/>
              <a:t>》</a:t>
            </a:r>
            <a:r>
              <a:rPr lang="zh-CN" altLang="en-US" dirty="0" smtClean="0"/>
              <a:t>。</a:t>
            </a:r>
            <a:endParaRPr lang="zh-CN" altLang="en-US" dirty="0"/>
          </a:p>
        </p:txBody>
      </p:sp>
    </p:spTree>
    <p:extLst>
      <p:ext uri="{BB962C8B-B14F-4D97-AF65-F5344CB8AC3E}">
        <p14:creationId xmlns:p14="http://schemas.microsoft.com/office/powerpoint/2010/main" val="196080873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591944" y="1948873"/>
            <a:ext cx="6408712" cy="2985433"/>
          </a:xfrm>
          <a:prstGeom prst="rect">
            <a:avLst/>
          </a:prstGeom>
        </p:spPr>
        <p:txBody>
          <a:bodyPr wrap="square">
            <a:spAutoFit/>
          </a:bodyPr>
          <a:lstStyle/>
          <a:p>
            <a:pPr algn="just">
              <a:spcAft>
                <a:spcPts val="0"/>
              </a:spcAft>
            </a:pPr>
            <a:r>
              <a:rPr lang="zh-CN" altLang="en-US" b="1" kern="100" dirty="0">
                <a:latin typeface="微软雅黑" panose="020B0503020204020204" pitchFamily="34" charset="-122"/>
              </a:rPr>
              <a:t>②</a:t>
            </a:r>
            <a:r>
              <a:rPr lang="zh-CN" altLang="zh-CN" b="1" kern="100" dirty="0" smtClean="0">
                <a:solidFill>
                  <a:srgbClr val="FF0066"/>
                </a:solidFill>
                <a:latin typeface="Times New Roman" panose="02020603050405020304" pitchFamily="18" charset="0"/>
                <a:ea typeface="微软雅黑" panose="020B0503020204020204" pitchFamily="34" charset="-122"/>
              </a:rPr>
              <a:t>人才</a:t>
            </a:r>
            <a:r>
              <a:rPr lang="zh-CN" altLang="zh-CN" b="1" kern="100" dirty="0">
                <a:solidFill>
                  <a:srgbClr val="FF0066"/>
                </a:solidFill>
                <a:latin typeface="Times New Roman" panose="02020603050405020304" pitchFamily="18" charset="0"/>
                <a:ea typeface="微软雅黑" panose="020B0503020204020204" pitchFamily="34" charset="-122"/>
              </a:rPr>
              <a:t>培养</a:t>
            </a:r>
            <a:r>
              <a:rPr lang="zh-CN" altLang="zh-CN" b="1" kern="100" dirty="0">
                <a:latin typeface="Times New Roman" panose="02020603050405020304" pitchFamily="18" charset="0"/>
                <a:ea typeface="微软雅黑" panose="020B0503020204020204" pitchFamily="34" charset="-122"/>
              </a:rPr>
              <a:t>策略</a:t>
            </a:r>
            <a:r>
              <a:rPr lang="zh-CN" altLang="zh-CN" b="1" kern="100" dirty="0" smtClean="0">
                <a:latin typeface="Times New Roman" panose="02020603050405020304" pitchFamily="18" charset="0"/>
                <a:ea typeface="微软雅黑" panose="020B0503020204020204" pitchFamily="34" charset="-122"/>
              </a:rPr>
              <a:t>：</a:t>
            </a:r>
            <a:endParaRPr lang="en-US" altLang="zh-CN" b="1" kern="100" dirty="0" smtClean="0">
              <a:latin typeface="Times New Roman" panose="02020603050405020304" pitchFamily="18" charset="0"/>
              <a:ea typeface="微软雅黑" panose="020B0503020204020204" pitchFamily="34" charset="-122"/>
            </a:endParaRPr>
          </a:p>
          <a:p>
            <a:pPr algn="just">
              <a:spcAft>
                <a:spcPts val="0"/>
              </a:spcAft>
            </a:pPr>
            <a:endParaRPr lang="en-US" altLang="zh-CN" sz="1400" kern="100" dirty="0" smtClean="0">
              <a:latin typeface="Times New Roman" panose="02020603050405020304" pitchFamily="18" charset="0"/>
            </a:endParaRPr>
          </a:p>
          <a:p>
            <a:pPr marL="285750" indent="-285750" algn="just">
              <a:lnSpc>
                <a:spcPct val="200000"/>
              </a:lnSpc>
              <a:spcAft>
                <a:spcPts val="0"/>
              </a:spcAft>
              <a:buClr>
                <a:srgbClr val="FF0066"/>
              </a:buClr>
              <a:buFont typeface="Wingdings" panose="05000000000000000000" pitchFamily="2" charset="2"/>
              <a:buChar char="ü"/>
            </a:pPr>
            <a:r>
              <a:rPr lang="zh-CN" altLang="zh-CN" kern="100" dirty="0" smtClean="0">
                <a:latin typeface="Times New Roman" panose="02020603050405020304" pitchFamily="18" charset="0"/>
                <a:ea typeface="微软雅黑" panose="020B0503020204020204" pitchFamily="34" charset="-122"/>
              </a:rPr>
              <a:t>“</a:t>
            </a:r>
            <a:r>
              <a:rPr lang="zh-CN" altLang="zh-CN" sz="1500" kern="100" dirty="0">
                <a:latin typeface="Times New Roman" panose="02020603050405020304" pitchFamily="18" charset="0"/>
                <a:ea typeface="微软雅黑" panose="020B0503020204020204" pitchFamily="34" charset="-122"/>
              </a:rPr>
              <a:t>坚持内部培养为主，外部引进为辅”的原则；</a:t>
            </a:r>
            <a:endParaRPr lang="zh-CN" altLang="zh-CN" sz="1500" kern="100" dirty="0">
              <a:latin typeface="Times New Roman" panose="02020603050405020304" pitchFamily="18" charset="0"/>
            </a:endParaRPr>
          </a:p>
          <a:p>
            <a:pPr marL="285750" indent="-285750" algn="just">
              <a:lnSpc>
                <a:spcPct val="200000"/>
              </a:lnSpc>
              <a:spcAft>
                <a:spcPts val="0"/>
              </a:spcAft>
              <a:buClr>
                <a:srgbClr val="FF0066"/>
              </a:buClr>
              <a:buFont typeface="Wingdings" panose="05000000000000000000" pitchFamily="2" charset="2"/>
              <a:buChar char="ü"/>
            </a:pPr>
            <a:r>
              <a:rPr lang="zh-CN" altLang="zh-CN" sz="1500" kern="100" dirty="0" smtClean="0">
                <a:latin typeface="Times New Roman" panose="02020603050405020304" pitchFamily="18" charset="0"/>
                <a:ea typeface="微软雅黑" panose="020B0503020204020204" pitchFamily="34" charset="-122"/>
              </a:rPr>
              <a:t>把</a:t>
            </a:r>
            <a:r>
              <a:rPr lang="zh-CN" altLang="zh-CN" sz="1500" kern="100" dirty="0">
                <a:latin typeface="Times New Roman" panose="02020603050405020304" pitchFamily="18" charset="0"/>
                <a:ea typeface="微软雅黑" panose="020B0503020204020204" pitchFamily="34" charset="-122"/>
              </a:rPr>
              <a:t>好人员引进关，尤其是学科带头人和高素质的中青年医疗人才的引进；</a:t>
            </a:r>
            <a:endParaRPr lang="zh-CN" altLang="zh-CN" sz="1500" kern="100" dirty="0">
              <a:latin typeface="Times New Roman" panose="02020603050405020304" pitchFamily="18" charset="0"/>
            </a:endParaRPr>
          </a:p>
          <a:p>
            <a:pPr marL="285750" indent="-285750" algn="just">
              <a:lnSpc>
                <a:spcPct val="200000"/>
              </a:lnSpc>
              <a:spcAft>
                <a:spcPts val="0"/>
              </a:spcAft>
              <a:buClr>
                <a:srgbClr val="FF0066"/>
              </a:buClr>
              <a:buFont typeface="Wingdings" panose="05000000000000000000" pitchFamily="2" charset="2"/>
              <a:buChar char="ü"/>
            </a:pPr>
            <a:r>
              <a:rPr lang="zh-CN" altLang="zh-CN" sz="1500" kern="100" dirty="0" smtClean="0">
                <a:latin typeface="Times New Roman" panose="02020603050405020304" pitchFamily="18" charset="0"/>
                <a:ea typeface="微软雅黑" panose="020B0503020204020204" pitchFamily="34" charset="-122"/>
              </a:rPr>
              <a:t>设立</a:t>
            </a:r>
            <a:r>
              <a:rPr lang="zh-CN" altLang="zh-CN" sz="1500" kern="100" dirty="0">
                <a:latin typeface="Times New Roman" panose="02020603050405020304" pitchFamily="18" charset="0"/>
                <a:ea typeface="微软雅黑" panose="020B0503020204020204" pitchFamily="34" charset="-122"/>
              </a:rPr>
              <a:t>专项培训经费，每年培训经费不低于营业收入的</a:t>
            </a:r>
            <a:r>
              <a:rPr lang="en-US" altLang="zh-CN" sz="1500" kern="100" dirty="0">
                <a:latin typeface="Times New Roman" panose="02020603050405020304" pitchFamily="18" charset="0"/>
                <a:ea typeface="微软雅黑" panose="020B0503020204020204" pitchFamily="34" charset="-122"/>
              </a:rPr>
              <a:t>0.2%</a:t>
            </a:r>
            <a:r>
              <a:rPr lang="zh-CN" altLang="zh-CN" sz="1500" kern="100" dirty="0">
                <a:latin typeface="Times New Roman" panose="02020603050405020304" pitchFamily="18" charset="0"/>
                <a:ea typeface="微软雅黑" panose="020B0503020204020204" pitchFamily="34" charset="-122"/>
              </a:rPr>
              <a:t>；</a:t>
            </a:r>
            <a:endParaRPr lang="zh-CN" altLang="zh-CN" sz="1500" kern="100" dirty="0">
              <a:latin typeface="Times New Roman" panose="02020603050405020304" pitchFamily="18" charset="0"/>
            </a:endParaRPr>
          </a:p>
          <a:p>
            <a:pPr marL="285750" indent="-285750" algn="just">
              <a:lnSpc>
                <a:spcPct val="200000"/>
              </a:lnSpc>
              <a:spcAft>
                <a:spcPts val="0"/>
              </a:spcAft>
              <a:buClr>
                <a:srgbClr val="FF0066"/>
              </a:buClr>
              <a:buFont typeface="Wingdings" panose="05000000000000000000" pitchFamily="2" charset="2"/>
              <a:buChar char="ü"/>
            </a:pPr>
            <a:r>
              <a:rPr lang="zh-CN" altLang="zh-CN" sz="1500" kern="100" dirty="0" smtClean="0">
                <a:latin typeface="Times New Roman" panose="02020603050405020304" pitchFamily="18" charset="0"/>
                <a:ea typeface="微软雅黑" panose="020B0503020204020204" pitchFamily="34" charset="-122"/>
              </a:rPr>
              <a:t>建立</a:t>
            </a:r>
            <a:r>
              <a:rPr lang="zh-CN" altLang="zh-CN" sz="1500" kern="100" dirty="0">
                <a:latin typeface="Times New Roman" panose="02020603050405020304" pitchFamily="18" charset="0"/>
                <a:ea typeface="微软雅黑" panose="020B0503020204020204" pitchFamily="34" charset="-122"/>
              </a:rPr>
              <a:t>内部组织学习，外请专家来院讲学，外出进修，参加学术会议，发表学术论文等多种形式的培训方式。</a:t>
            </a:r>
            <a:endParaRPr lang="zh-CN" altLang="zh-CN" sz="1500" kern="100" dirty="0">
              <a:latin typeface="Times New Roman" panose="02020603050405020304" pitchFamily="18" charset="0"/>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376" y="1693946"/>
            <a:ext cx="4880060" cy="3240360"/>
          </a:xfrm>
          <a:prstGeom prst="roundRect">
            <a:avLst>
              <a:gd name="adj" fmla="val 8594"/>
            </a:avLst>
          </a:prstGeom>
          <a:solidFill>
            <a:srgbClr val="FFFFFF">
              <a:shade val="85000"/>
            </a:srgbClr>
          </a:solidFill>
          <a:ln w="19050">
            <a:solidFill>
              <a:srgbClr val="FF0066"/>
            </a:solidFill>
          </a:ln>
          <a:effectLst>
            <a:reflection blurRad="12700" stA="38000" endPos="28000" dist="5000" dir="5400000" sy="-100000" algn="bl" rotWithShape="0"/>
          </a:effectLst>
        </p:spPr>
      </p:pic>
      <p:sp>
        <p:nvSpPr>
          <p:cNvPr id="9" name="TextBox 4"/>
          <p:cNvSpPr txBox="1"/>
          <p:nvPr/>
        </p:nvSpPr>
        <p:spPr>
          <a:xfrm>
            <a:off x="10393924" y="346353"/>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
        <p:nvSpPr>
          <p:cNvPr id="10" name="矩形 9"/>
          <p:cNvSpPr/>
          <p:nvPr/>
        </p:nvSpPr>
        <p:spPr>
          <a:xfrm>
            <a:off x="562604" y="476672"/>
            <a:ext cx="2844048" cy="262701"/>
          </a:xfrm>
          <a:prstGeom prst="rect">
            <a:avLst/>
          </a:prstGeom>
        </p:spPr>
        <p:txBody>
          <a:bodyPr wrap="none">
            <a:spAutoFit/>
          </a:bodyPr>
          <a:lstStyle/>
          <a:p>
            <a:pPr algn="just">
              <a:lnSpc>
                <a:spcPts val="1200"/>
              </a:lnSpc>
              <a:spcBef>
                <a:spcPts val="1300"/>
              </a:spcBef>
              <a:spcAft>
                <a:spcPts val="1300"/>
              </a:spcAft>
            </a:pPr>
            <a:r>
              <a:rPr lang="en-US" altLang="zh-CN" b="1" kern="100" dirty="0" smtClean="0">
                <a:latin typeface="微软雅黑" panose="020B0503020204020204" pitchFamily="34" charset="-122"/>
                <a:ea typeface="微软雅黑" panose="020B0503020204020204" pitchFamily="34" charset="-122"/>
              </a:rPr>
              <a:t>3.3</a:t>
            </a:r>
            <a:r>
              <a:rPr lang="zh-CN" altLang="zh-CN" b="1" kern="100" dirty="0" smtClean="0">
                <a:solidFill>
                  <a:srgbClr val="FF0066"/>
                </a:solidFill>
                <a:latin typeface="微软雅黑" panose="020B0503020204020204" pitchFamily="34" charset="-122"/>
                <a:ea typeface="微软雅黑" panose="020B0503020204020204" pitchFamily="34" charset="-122"/>
              </a:rPr>
              <a:t>人才</a:t>
            </a:r>
            <a:r>
              <a:rPr lang="zh-CN" altLang="zh-CN" b="1" kern="100" dirty="0">
                <a:solidFill>
                  <a:srgbClr val="FF0066"/>
                </a:solidFill>
                <a:latin typeface="微软雅黑" panose="020B0503020204020204" pitchFamily="34" charset="-122"/>
                <a:ea typeface="微软雅黑" panose="020B0503020204020204" pitchFamily="34" charset="-122"/>
              </a:rPr>
              <a:t>队伍</a:t>
            </a:r>
            <a:r>
              <a:rPr lang="zh-CN" altLang="zh-CN" b="1" kern="100" dirty="0">
                <a:latin typeface="微软雅黑" panose="020B0503020204020204" pitchFamily="34" charset="-122"/>
                <a:ea typeface="微软雅黑" panose="020B0503020204020204" pitchFamily="34" charset="-122"/>
              </a:rPr>
              <a:t>建设目标规划</a:t>
            </a:r>
            <a:endParaRPr lang="zh-CN" altLang="zh-CN" b="1" kern="100" dirty="0">
              <a:effectLst/>
              <a:latin typeface="微软雅黑" panose="020B0503020204020204" pitchFamily="34" charset="-122"/>
              <a:ea typeface="微软雅黑" panose="020B0503020204020204" pitchFamily="34" charset="-122"/>
            </a:endParaRPr>
          </a:p>
        </p:txBody>
      </p:sp>
      <p:grpSp>
        <p:nvGrpSpPr>
          <p:cNvPr id="11" name="组合 10"/>
          <p:cNvGrpSpPr/>
          <p:nvPr/>
        </p:nvGrpSpPr>
        <p:grpSpPr>
          <a:xfrm>
            <a:off x="297641" y="671540"/>
            <a:ext cx="3350087" cy="165172"/>
            <a:chOff x="297641" y="743548"/>
            <a:chExt cx="3350087" cy="165172"/>
          </a:xfrm>
        </p:grpSpPr>
        <p:cxnSp>
          <p:nvCxnSpPr>
            <p:cNvPr id="12" name="直线连接符 19"/>
            <p:cNvCxnSpPr/>
            <p:nvPr/>
          </p:nvCxnSpPr>
          <p:spPr>
            <a:xfrm flipH="1">
              <a:off x="380227" y="826134"/>
              <a:ext cx="3153983"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13" name="椭圆 12"/>
            <p:cNvSpPr/>
            <p:nvPr/>
          </p:nvSpPr>
          <p:spPr>
            <a:xfrm>
              <a:off x="297641" y="743548"/>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14" name="椭圆 13"/>
            <p:cNvSpPr/>
            <p:nvPr/>
          </p:nvSpPr>
          <p:spPr>
            <a:xfrm>
              <a:off x="3482556" y="743548"/>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grpSp>
    </p:spTree>
    <p:extLst>
      <p:ext uri="{BB962C8B-B14F-4D97-AF65-F5344CB8AC3E}">
        <p14:creationId xmlns:p14="http://schemas.microsoft.com/office/powerpoint/2010/main" val="308634163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4"/>
          <p:cNvSpPr/>
          <p:nvPr/>
        </p:nvSpPr>
        <p:spPr>
          <a:xfrm>
            <a:off x="3357936" y="2838677"/>
            <a:ext cx="5248959" cy="2318515"/>
          </a:xfrm>
          <a:prstGeom prst="rect">
            <a:avLst/>
          </a:prstGeom>
          <a:solidFill>
            <a:schemeClr val="accent5">
              <a:lumMod val="60000"/>
              <a:lumOff val="40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矩形 1"/>
          <p:cNvSpPr/>
          <p:nvPr/>
        </p:nvSpPr>
        <p:spPr>
          <a:xfrm>
            <a:off x="3368846" y="2679901"/>
            <a:ext cx="6096000" cy="2492990"/>
          </a:xfrm>
          <a:prstGeom prst="rect">
            <a:avLst/>
          </a:prstGeom>
        </p:spPr>
        <p:txBody>
          <a:bodyPr>
            <a:spAutoFit/>
          </a:bodyPr>
          <a:lstStyle/>
          <a:p>
            <a:pPr algn="just">
              <a:lnSpc>
                <a:spcPct val="200000"/>
              </a:lnSpc>
              <a:spcAft>
                <a:spcPts val="0"/>
              </a:spcAft>
            </a:pPr>
            <a:r>
              <a:rPr lang="zh-CN" altLang="en-US" b="1" kern="100" dirty="0" smtClean="0">
                <a:solidFill>
                  <a:schemeClr val="bg1"/>
                </a:solidFill>
                <a:latin typeface="微软雅黑" panose="020B0503020204020204" pitchFamily="34" charset="-122"/>
                <a:ea typeface="微软雅黑" panose="020B0503020204020204" pitchFamily="34" charset="-122"/>
              </a:rPr>
              <a:t>③</a:t>
            </a:r>
            <a:r>
              <a:rPr lang="zh-CN" altLang="zh-CN" b="1" kern="100" dirty="0" smtClean="0">
                <a:solidFill>
                  <a:srgbClr val="FF0066"/>
                </a:solidFill>
                <a:latin typeface="微软雅黑" panose="020B0503020204020204" pitchFamily="34" charset="-122"/>
                <a:ea typeface="微软雅黑" panose="020B0503020204020204" pitchFamily="34" charset="-122"/>
              </a:rPr>
              <a:t>薪</a:t>
            </a:r>
            <a:r>
              <a:rPr lang="zh-CN" altLang="zh-CN" b="1" kern="100" dirty="0">
                <a:solidFill>
                  <a:srgbClr val="FF0066"/>
                </a:solidFill>
                <a:latin typeface="微软雅黑" panose="020B0503020204020204" pitchFamily="34" charset="-122"/>
                <a:ea typeface="微软雅黑" panose="020B0503020204020204" pitchFamily="34" charset="-122"/>
              </a:rPr>
              <a:t>酬</a:t>
            </a:r>
            <a:r>
              <a:rPr lang="zh-CN" altLang="zh-CN" b="1" kern="100" dirty="0">
                <a:solidFill>
                  <a:schemeClr val="bg1"/>
                </a:solidFill>
                <a:latin typeface="微软雅黑" panose="020B0503020204020204" pitchFamily="34" charset="-122"/>
                <a:ea typeface="微软雅黑" panose="020B0503020204020204" pitchFamily="34" charset="-122"/>
              </a:rPr>
              <a:t>策略：</a:t>
            </a:r>
          </a:p>
          <a:p>
            <a:pPr marL="342900" indent="-342900" algn="just">
              <a:lnSpc>
                <a:spcPct val="200000"/>
              </a:lnSpc>
              <a:spcAft>
                <a:spcPts val="0"/>
              </a:spcAft>
              <a:buClr>
                <a:schemeClr val="bg1"/>
              </a:buClr>
              <a:buFont typeface="Wingdings" panose="05000000000000000000" pitchFamily="2" charset="2"/>
              <a:buChar char="ü"/>
            </a:pPr>
            <a:r>
              <a:rPr lang="zh-CN" altLang="zh-CN" sz="1500" kern="100" dirty="0" smtClean="0">
                <a:solidFill>
                  <a:schemeClr val="bg1"/>
                </a:solidFill>
                <a:latin typeface="微软雅黑" panose="020B0503020204020204" pitchFamily="34" charset="-122"/>
                <a:ea typeface="微软雅黑" panose="020B0503020204020204" pitchFamily="34" charset="-122"/>
              </a:rPr>
              <a:t>以</a:t>
            </a:r>
            <a:r>
              <a:rPr lang="zh-CN" altLang="zh-CN" sz="1500" kern="100" dirty="0">
                <a:solidFill>
                  <a:schemeClr val="bg1"/>
                </a:solidFill>
                <a:latin typeface="微软雅黑" panose="020B0503020204020204" pitchFamily="34" charset="-122"/>
                <a:ea typeface="微软雅黑" panose="020B0503020204020204" pitchFamily="34" charset="-122"/>
              </a:rPr>
              <a:t>岗定薪，评聘分开，岗变薪变；</a:t>
            </a:r>
          </a:p>
          <a:p>
            <a:pPr marL="342900" indent="-342900" algn="just">
              <a:lnSpc>
                <a:spcPct val="200000"/>
              </a:lnSpc>
              <a:spcAft>
                <a:spcPts val="0"/>
              </a:spcAft>
              <a:buClr>
                <a:schemeClr val="bg1"/>
              </a:buClr>
              <a:buFont typeface="Wingdings" panose="05000000000000000000" pitchFamily="2" charset="2"/>
              <a:buChar char="ü"/>
            </a:pPr>
            <a:r>
              <a:rPr lang="zh-CN" altLang="zh-CN" sz="1500" kern="100" dirty="0" smtClean="0">
                <a:solidFill>
                  <a:schemeClr val="bg1"/>
                </a:solidFill>
                <a:latin typeface="微软雅黑" panose="020B0503020204020204" pitchFamily="34" charset="-122"/>
                <a:ea typeface="微软雅黑" panose="020B0503020204020204" pitchFamily="34" charset="-122"/>
              </a:rPr>
              <a:t>建立</a:t>
            </a:r>
            <a:r>
              <a:rPr lang="zh-CN" altLang="zh-CN" sz="1500" kern="100" dirty="0">
                <a:solidFill>
                  <a:schemeClr val="bg1"/>
                </a:solidFill>
                <a:latin typeface="微软雅黑" panose="020B0503020204020204" pitchFamily="34" charset="-122"/>
                <a:ea typeface="微软雅黑" panose="020B0503020204020204" pitchFamily="34" charset="-122"/>
              </a:rPr>
              <a:t>岗位工资与绩效管理相结合的薪酬制度；</a:t>
            </a:r>
          </a:p>
          <a:p>
            <a:pPr marL="342900" indent="-342900" algn="just">
              <a:lnSpc>
                <a:spcPct val="200000"/>
              </a:lnSpc>
              <a:spcAft>
                <a:spcPts val="0"/>
              </a:spcAft>
              <a:buClr>
                <a:schemeClr val="bg1"/>
              </a:buClr>
              <a:buFont typeface="Wingdings" panose="05000000000000000000" pitchFamily="2" charset="2"/>
              <a:buChar char="ü"/>
            </a:pPr>
            <a:r>
              <a:rPr lang="zh-CN" altLang="zh-CN" sz="1500" kern="100" dirty="0" smtClean="0">
                <a:solidFill>
                  <a:schemeClr val="bg1"/>
                </a:solidFill>
                <a:latin typeface="微软雅黑" panose="020B0503020204020204" pitchFamily="34" charset="-122"/>
                <a:ea typeface="微软雅黑" panose="020B0503020204020204" pitchFamily="34" charset="-122"/>
              </a:rPr>
              <a:t>整体</a:t>
            </a:r>
            <a:r>
              <a:rPr lang="zh-CN" altLang="zh-CN" sz="1500" kern="100" dirty="0">
                <a:solidFill>
                  <a:schemeClr val="bg1"/>
                </a:solidFill>
                <a:latin typeface="微软雅黑" panose="020B0503020204020204" pitchFamily="34" charset="-122"/>
                <a:ea typeface="微软雅黑" panose="020B0503020204020204" pitchFamily="34" charset="-122"/>
              </a:rPr>
              <a:t>薪酬标准在外部同类医院和岗位具备一定的竞争性；</a:t>
            </a:r>
          </a:p>
          <a:p>
            <a:pPr marL="342900" indent="-342900">
              <a:lnSpc>
                <a:spcPct val="200000"/>
              </a:lnSpc>
              <a:buClr>
                <a:schemeClr val="bg1"/>
              </a:buClr>
              <a:buFont typeface="Wingdings" panose="05000000000000000000" pitchFamily="2" charset="2"/>
              <a:buChar char="ü"/>
            </a:pPr>
            <a:r>
              <a:rPr lang="zh-CN" altLang="zh-CN" sz="1500"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兼顾</a:t>
            </a:r>
            <a:r>
              <a:rPr lang="zh-CN" altLang="zh-CN" sz="15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内部公平，重点向医务人员倾斜。</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297641" y="671540"/>
            <a:ext cx="3350087" cy="165172"/>
            <a:chOff x="297641" y="743548"/>
            <a:chExt cx="3350087" cy="165172"/>
          </a:xfrm>
        </p:grpSpPr>
        <p:cxnSp>
          <p:nvCxnSpPr>
            <p:cNvPr id="5" name="直线连接符 19"/>
            <p:cNvCxnSpPr/>
            <p:nvPr/>
          </p:nvCxnSpPr>
          <p:spPr>
            <a:xfrm flipH="1">
              <a:off x="380227" y="826134"/>
              <a:ext cx="3153983"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6" name="椭圆 5"/>
            <p:cNvSpPr/>
            <p:nvPr/>
          </p:nvSpPr>
          <p:spPr>
            <a:xfrm>
              <a:off x="297641" y="743548"/>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7" name="椭圆 6"/>
            <p:cNvSpPr/>
            <p:nvPr/>
          </p:nvSpPr>
          <p:spPr>
            <a:xfrm>
              <a:off x="3482556" y="743548"/>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grpSp>
      <p:cxnSp>
        <p:nvCxnSpPr>
          <p:cNvPr id="41" name="直接连接符 40"/>
          <p:cNvCxnSpPr/>
          <p:nvPr/>
        </p:nvCxnSpPr>
        <p:spPr>
          <a:xfrm>
            <a:off x="623392" y="1158310"/>
            <a:ext cx="2075400" cy="0"/>
          </a:xfrm>
          <a:prstGeom prst="line">
            <a:avLst/>
          </a:prstGeom>
          <a:ln w="22225">
            <a:solidFill>
              <a:srgbClr val="FF0066"/>
            </a:solidFill>
            <a:prstDash val="solid"/>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623392" y="1158310"/>
            <a:ext cx="0" cy="1080120"/>
          </a:xfrm>
          <a:prstGeom prst="line">
            <a:avLst/>
          </a:prstGeom>
          <a:ln w="22225">
            <a:solidFill>
              <a:srgbClr val="FF0066"/>
            </a:solidFill>
            <a:prstDash val="solid"/>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3215680" y="2664203"/>
            <a:ext cx="2075400" cy="0"/>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3215680" y="2664203"/>
            <a:ext cx="0" cy="1080120"/>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8989152" y="4509120"/>
            <a:ext cx="2075400" cy="0"/>
          </a:xfrm>
          <a:prstGeom prst="line">
            <a:avLst/>
          </a:prstGeom>
          <a:ln w="222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8989152" y="4509120"/>
            <a:ext cx="0" cy="1080120"/>
          </a:xfrm>
          <a:prstGeom prst="line">
            <a:avLst/>
          </a:prstGeom>
          <a:ln w="22225">
            <a:solidFill>
              <a:srgbClr val="00B050"/>
            </a:solidFill>
          </a:ln>
        </p:spPr>
        <p:style>
          <a:lnRef idx="1">
            <a:schemeClr val="accent1"/>
          </a:lnRef>
          <a:fillRef idx="0">
            <a:schemeClr val="accent1"/>
          </a:fillRef>
          <a:effectRef idx="0">
            <a:schemeClr val="accent1"/>
          </a:effectRef>
          <a:fontRef idx="minor">
            <a:schemeClr val="tx1"/>
          </a:fontRef>
        </p:style>
      </p:cxnSp>
      <p:pic>
        <p:nvPicPr>
          <p:cNvPr id="74" name="图片 73"/>
          <p:cNvPicPr>
            <a:picLocks noChangeAspect="1"/>
          </p:cNvPicPr>
          <p:nvPr/>
        </p:nvPicPr>
        <p:blipFill rotWithShape="1">
          <a:blip r:embed="rId3" cstate="print">
            <a:extLst>
              <a:ext uri="{28A0092B-C50C-407E-A947-70E740481C1C}">
                <a14:useLocalDpi xmlns:a14="http://schemas.microsoft.com/office/drawing/2010/main" val="0"/>
              </a:ext>
            </a:extLst>
          </a:blip>
          <a:srcRect l="26647"/>
          <a:stretch/>
        </p:blipFill>
        <p:spPr>
          <a:xfrm>
            <a:off x="695400" y="1224136"/>
            <a:ext cx="2003392" cy="1821696"/>
          </a:xfrm>
          <a:prstGeom prst="rect">
            <a:avLst/>
          </a:prstGeom>
        </p:spPr>
      </p:pic>
      <p:pic>
        <p:nvPicPr>
          <p:cNvPr id="75" name="图片 7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120336" y="4642713"/>
            <a:ext cx="1923643" cy="1594599"/>
          </a:xfrm>
          <a:prstGeom prst="rect">
            <a:avLst/>
          </a:prstGeom>
        </p:spPr>
      </p:pic>
      <p:sp>
        <p:nvSpPr>
          <p:cNvPr id="17"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
        <p:nvSpPr>
          <p:cNvPr id="18" name="矩形 17"/>
          <p:cNvSpPr/>
          <p:nvPr/>
        </p:nvSpPr>
        <p:spPr>
          <a:xfrm>
            <a:off x="562604" y="476672"/>
            <a:ext cx="2844048" cy="262701"/>
          </a:xfrm>
          <a:prstGeom prst="rect">
            <a:avLst/>
          </a:prstGeom>
        </p:spPr>
        <p:txBody>
          <a:bodyPr wrap="none">
            <a:spAutoFit/>
          </a:bodyPr>
          <a:lstStyle/>
          <a:p>
            <a:pPr algn="just">
              <a:lnSpc>
                <a:spcPts val="1200"/>
              </a:lnSpc>
              <a:spcBef>
                <a:spcPts val="1300"/>
              </a:spcBef>
              <a:spcAft>
                <a:spcPts val="1300"/>
              </a:spcAft>
            </a:pPr>
            <a:r>
              <a:rPr lang="en-US" altLang="zh-CN" b="1" kern="100" dirty="0" smtClean="0">
                <a:latin typeface="微软雅黑" panose="020B0503020204020204" pitchFamily="34" charset="-122"/>
                <a:ea typeface="微软雅黑" panose="020B0503020204020204" pitchFamily="34" charset="-122"/>
              </a:rPr>
              <a:t>3.3</a:t>
            </a:r>
            <a:r>
              <a:rPr lang="zh-CN" altLang="zh-CN" b="1" kern="100" dirty="0" smtClean="0">
                <a:solidFill>
                  <a:srgbClr val="FF0066"/>
                </a:solidFill>
                <a:latin typeface="微软雅黑" panose="020B0503020204020204" pitchFamily="34" charset="-122"/>
                <a:ea typeface="微软雅黑" panose="020B0503020204020204" pitchFamily="34" charset="-122"/>
              </a:rPr>
              <a:t>人才</a:t>
            </a:r>
            <a:r>
              <a:rPr lang="zh-CN" altLang="zh-CN" b="1" kern="100" dirty="0">
                <a:solidFill>
                  <a:srgbClr val="FF0066"/>
                </a:solidFill>
                <a:latin typeface="微软雅黑" panose="020B0503020204020204" pitchFamily="34" charset="-122"/>
                <a:ea typeface="微软雅黑" panose="020B0503020204020204" pitchFamily="34" charset="-122"/>
              </a:rPr>
              <a:t>队伍</a:t>
            </a:r>
            <a:r>
              <a:rPr lang="zh-CN" altLang="zh-CN" b="1" kern="100" dirty="0">
                <a:latin typeface="微软雅黑" panose="020B0503020204020204" pitchFamily="34" charset="-122"/>
                <a:ea typeface="微软雅黑" panose="020B0503020204020204" pitchFamily="34" charset="-122"/>
              </a:rPr>
              <a:t>建设目标规划</a:t>
            </a:r>
            <a:endParaRPr lang="zh-CN" altLang="zh-CN" b="1" kern="10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31242607"/>
      </p:ext>
    </p:extLst>
  </p:cSld>
  <p:clrMapOvr>
    <a:masterClrMapping/>
  </p:clrMapOvr>
  <p:transition spd="slow">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31504" y="919298"/>
            <a:ext cx="6336704" cy="4955203"/>
          </a:xfrm>
          <a:prstGeom prst="rect">
            <a:avLst/>
          </a:prstGeom>
        </p:spPr>
        <p:txBody>
          <a:bodyPr wrap="square">
            <a:spAutoFit/>
          </a:bodyPr>
          <a:lstStyle/>
          <a:p>
            <a:pPr algn="just">
              <a:lnSpc>
                <a:spcPct val="200000"/>
              </a:lnSpc>
              <a:spcAft>
                <a:spcPts val="0"/>
              </a:spcAft>
            </a:pPr>
            <a:r>
              <a:rPr lang="zh-CN" altLang="en-US" b="1" kern="100" dirty="0">
                <a:latin typeface="微软雅黑" panose="020B0503020204020204" pitchFamily="34" charset="-122"/>
                <a:ea typeface="微软雅黑" panose="020B0503020204020204" pitchFamily="34" charset="-122"/>
                <a:cs typeface="宋体" panose="02010600030101010101" pitchFamily="2" charset="-122"/>
              </a:rPr>
              <a:t>④</a:t>
            </a:r>
            <a:r>
              <a:rPr lang="zh-CN" altLang="zh-CN" b="1" kern="100" dirty="0" smtClean="0">
                <a:solidFill>
                  <a:srgbClr val="FF0066"/>
                </a:solidFill>
                <a:latin typeface="微软雅黑" panose="020B0503020204020204" pitchFamily="34" charset="-122"/>
                <a:ea typeface="微软雅黑" panose="020B0503020204020204" pitchFamily="34" charset="-122"/>
                <a:cs typeface="宋体" panose="02010600030101010101" pitchFamily="2" charset="-122"/>
              </a:rPr>
              <a:t>绩</a:t>
            </a:r>
            <a:r>
              <a:rPr lang="zh-CN" altLang="en-US" b="1" kern="100" dirty="0" smtClean="0">
                <a:solidFill>
                  <a:srgbClr val="FF0066"/>
                </a:solidFill>
                <a:latin typeface="微软雅黑" panose="020B0503020204020204" pitchFamily="34" charset="-122"/>
                <a:ea typeface="微软雅黑" panose="020B0503020204020204" pitchFamily="34" charset="-122"/>
                <a:cs typeface="宋体" panose="02010600030101010101" pitchFamily="2" charset="-122"/>
              </a:rPr>
              <a:t>能核心</a:t>
            </a:r>
            <a:r>
              <a:rPr lang="zh-CN" altLang="zh-CN" b="1" kern="100" dirty="0" smtClean="0">
                <a:latin typeface="微软雅黑" panose="020B0503020204020204" pitchFamily="34" charset="-122"/>
                <a:ea typeface="微软雅黑" panose="020B0503020204020204" pitchFamily="34" charset="-122"/>
                <a:cs typeface="宋体" panose="02010600030101010101" pitchFamily="2" charset="-122"/>
              </a:rPr>
              <a:t>策略</a:t>
            </a:r>
            <a:r>
              <a:rPr lang="zh-CN" altLang="zh-CN" kern="100" dirty="0">
                <a:latin typeface="华康俪金黑W8(P)" panose="020B0800000000000000" pitchFamily="34" charset="-122"/>
                <a:ea typeface="华康俪金黑W8(P)" panose="020B0800000000000000" pitchFamily="34" charset="-122"/>
                <a:cs typeface="宋体" panose="02010600030101010101" pitchFamily="2" charset="-122"/>
              </a:rPr>
              <a:t>：</a:t>
            </a:r>
          </a:p>
          <a:p>
            <a:pPr marL="375285" indent="-285750">
              <a:lnSpc>
                <a:spcPct val="200000"/>
              </a:lnSpc>
              <a:spcAft>
                <a:spcPts val="0"/>
              </a:spcAft>
              <a:buClr>
                <a:srgbClr val="FF0066"/>
              </a:buClr>
              <a:buFont typeface="Wingdings" panose="05000000000000000000" pitchFamily="2" charset="2"/>
              <a:buChar char="ü"/>
            </a:pPr>
            <a:r>
              <a:rPr lang="zh-CN" altLang="zh-CN" sz="1400" dirty="0" smtClean="0">
                <a:solidFill>
                  <a:srgbClr val="000000"/>
                </a:solidFill>
                <a:latin typeface="宋体" panose="02010600030101010101" pitchFamily="2" charset="-122"/>
                <a:ea typeface="微软雅黑" panose="020B0503020204020204" pitchFamily="34" charset="-122"/>
                <a:cs typeface="宋体" panose="02010600030101010101" pitchFamily="2" charset="-122"/>
              </a:rPr>
              <a:t>导</a:t>
            </a:r>
            <a:r>
              <a:rPr lang="zh-CN" altLang="zh-CN" sz="1400" dirty="0">
                <a:solidFill>
                  <a:srgbClr val="000000"/>
                </a:solidFill>
                <a:latin typeface="宋体" panose="02010600030101010101" pitchFamily="2" charset="-122"/>
                <a:ea typeface="微软雅黑" panose="020B0503020204020204" pitchFamily="34" charset="-122"/>
                <a:cs typeface="宋体" panose="02010600030101010101" pitchFamily="2" charset="-122"/>
              </a:rPr>
              <a:t>入</a:t>
            </a:r>
            <a:r>
              <a:rPr lang="zh-CN" altLang="zh-CN" sz="1400" b="1" dirty="0">
                <a:solidFill>
                  <a:srgbClr val="000000"/>
                </a:solidFill>
                <a:latin typeface="宋体" panose="02010600030101010101" pitchFamily="2" charset="-122"/>
                <a:ea typeface="微软雅黑" panose="020B0503020204020204" pitchFamily="34" charset="-122"/>
                <a:cs typeface="宋体" panose="02010600030101010101" pitchFamily="2" charset="-122"/>
              </a:rPr>
              <a:t>梅奥绩能核心体系</a:t>
            </a:r>
            <a:r>
              <a:rPr lang="zh-CN" altLang="zh-CN" sz="1400" dirty="0">
                <a:solidFill>
                  <a:srgbClr val="000000"/>
                </a:solidFill>
                <a:latin typeface="宋体" panose="02010600030101010101" pitchFamily="2" charset="-122"/>
                <a:ea typeface="微软雅黑" panose="020B0503020204020204" pitchFamily="34" charset="-122"/>
                <a:cs typeface="宋体" panose="02010600030101010101" pitchFamily="2" charset="-122"/>
              </a:rPr>
              <a:t>，建立以医院“效率指标、医疗安全规范指标、服务质量指标、科研技术</a:t>
            </a:r>
            <a:r>
              <a:rPr lang="en-US" altLang="zh-CN" sz="1400" dirty="0">
                <a:solidFill>
                  <a:srgbClr val="000000"/>
                </a:solidFill>
                <a:latin typeface="宋体" panose="02010600030101010101" pitchFamily="2" charset="-122"/>
                <a:ea typeface="微软雅黑" panose="020B0503020204020204" pitchFamily="34" charset="-122"/>
                <a:cs typeface="宋体" panose="02010600030101010101" pitchFamily="2" charset="-122"/>
              </a:rPr>
              <a:t>/</a:t>
            </a:r>
            <a:r>
              <a:rPr lang="zh-CN" altLang="zh-CN" sz="1400" dirty="0">
                <a:solidFill>
                  <a:srgbClr val="000000"/>
                </a:solidFill>
                <a:latin typeface="宋体" panose="02010600030101010101" pitchFamily="2" charset="-122"/>
                <a:ea typeface="微软雅黑" panose="020B0503020204020204" pitchFamily="34" charset="-122"/>
                <a:cs typeface="宋体" panose="02010600030101010101" pitchFamily="2" charset="-122"/>
              </a:rPr>
              <a:t>学习创新”四个维度为考核重点</a:t>
            </a:r>
            <a:r>
              <a:rPr lang="zh-CN" altLang="zh-CN" sz="1400" dirty="0">
                <a:solidFill>
                  <a:srgbClr val="000000"/>
                </a:solidFill>
                <a:latin typeface="宋体" panose="02010600030101010101" pitchFamily="2" charset="-122"/>
                <a:ea typeface="微软雅黑" panose="020B0503020204020204" pitchFamily="34" charset="-122"/>
                <a:cs typeface="Lucida Sans Unicode" panose="020B0602030504020204" pitchFamily="34" charset="0"/>
              </a:rPr>
              <a:t>，采取平衡计分卡加</a:t>
            </a:r>
            <a:r>
              <a:rPr lang="en-US" altLang="zh-CN" sz="1400" dirty="0">
                <a:solidFill>
                  <a:srgbClr val="000000"/>
                </a:solidFill>
                <a:latin typeface="宋体" panose="02010600030101010101" pitchFamily="2" charset="-122"/>
                <a:ea typeface="微软雅黑" panose="020B0503020204020204" pitchFamily="34" charset="-122"/>
                <a:cs typeface="Lucida Sans Unicode" panose="020B0602030504020204" pitchFamily="34" charset="0"/>
              </a:rPr>
              <a:t>KPI</a:t>
            </a:r>
            <a:r>
              <a:rPr lang="zh-CN" altLang="zh-CN" sz="1400" dirty="0">
                <a:solidFill>
                  <a:srgbClr val="000000"/>
                </a:solidFill>
                <a:latin typeface="宋体" panose="02010600030101010101" pitchFamily="2" charset="-122"/>
                <a:ea typeface="微软雅黑" panose="020B0503020204020204" pitchFamily="34" charset="-122"/>
                <a:cs typeface="Lucida Sans Unicode" panose="020B0602030504020204" pitchFamily="34" charset="0"/>
              </a:rPr>
              <a:t>（关键绩效指标）的考核模式。使医院整体经营目标由科室</a:t>
            </a:r>
            <a:r>
              <a:rPr lang="en-US" altLang="zh-CN" sz="1400" dirty="0">
                <a:solidFill>
                  <a:srgbClr val="000000"/>
                </a:solidFill>
                <a:latin typeface="宋体" panose="02010600030101010101" pitchFamily="2" charset="-122"/>
                <a:ea typeface="微软雅黑" panose="020B0503020204020204" pitchFamily="34" charset="-122"/>
                <a:cs typeface="Lucida Sans Unicode" panose="020B0602030504020204" pitchFamily="34" charset="0"/>
              </a:rPr>
              <a:t>/</a:t>
            </a:r>
            <a:r>
              <a:rPr lang="zh-CN" altLang="zh-CN" sz="1400" dirty="0">
                <a:solidFill>
                  <a:srgbClr val="000000"/>
                </a:solidFill>
                <a:latin typeface="宋体" panose="02010600030101010101" pitchFamily="2" charset="-122"/>
                <a:ea typeface="微软雅黑" panose="020B0503020204020204" pitchFamily="34" charset="-122"/>
                <a:cs typeface="Lucida Sans Unicode" panose="020B0602030504020204" pitchFamily="34" charset="0"/>
              </a:rPr>
              <a:t>部门层层分解到个人、责任到人。</a:t>
            </a:r>
            <a:endParaRPr lang="zh-CN" altLang="zh-CN" sz="1400" dirty="0">
              <a:latin typeface="宋体" panose="02010600030101010101" pitchFamily="2" charset="-122"/>
              <a:cs typeface="宋体" panose="02010600030101010101" pitchFamily="2" charset="-122"/>
            </a:endParaRPr>
          </a:p>
          <a:p>
            <a:pPr marL="375285" indent="-285750">
              <a:lnSpc>
                <a:spcPct val="200000"/>
              </a:lnSpc>
              <a:spcAft>
                <a:spcPts val="0"/>
              </a:spcAft>
              <a:buClr>
                <a:srgbClr val="FF0066"/>
              </a:buClr>
              <a:buFont typeface="Wingdings" panose="05000000000000000000" pitchFamily="2" charset="2"/>
              <a:buChar char="ü"/>
            </a:pPr>
            <a:r>
              <a:rPr lang="zh-CN" altLang="zh-CN" sz="1400" dirty="0" smtClean="0">
                <a:solidFill>
                  <a:srgbClr val="000000"/>
                </a:solidFill>
                <a:latin typeface="宋体" panose="02010600030101010101" pitchFamily="2" charset="-122"/>
                <a:ea typeface="微软雅黑" panose="020B0503020204020204" pitchFamily="34" charset="-122"/>
                <a:cs typeface="Lucida Sans Unicode" panose="020B0602030504020204" pitchFamily="34" charset="0"/>
              </a:rPr>
              <a:t>以</a:t>
            </a:r>
            <a:r>
              <a:rPr lang="zh-CN" altLang="zh-CN" sz="1400" dirty="0">
                <a:solidFill>
                  <a:srgbClr val="000000"/>
                </a:solidFill>
                <a:latin typeface="宋体" panose="02010600030101010101" pitchFamily="2" charset="-122"/>
                <a:ea typeface="微软雅黑" panose="020B0503020204020204" pitchFamily="34" charset="-122"/>
                <a:cs typeface="Lucida Sans Unicode" panose="020B0602030504020204" pitchFamily="34" charset="0"/>
              </a:rPr>
              <a:t>正向激励为主，鼓励干部职工不断提高自身素质和专业能力。</a:t>
            </a:r>
            <a:endParaRPr lang="zh-CN" altLang="zh-CN" sz="1400" dirty="0">
              <a:latin typeface="宋体" panose="02010600030101010101" pitchFamily="2" charset="-122"/>
              <a:cs typeface="宋体" panose="02010600030101010101" pitchFamily="2" charset="-122"/>
            </a:endParaRPr>
          </a:p>
          <a:p>
            <a:pPr marL="375285" indent="-285750">
              <a:lnSpc>
                <a:spcPct val="200000"/>
              </a:lnSpc>
              <a:spcAft>
                <a:spcPts val="0"/>
              </a:spcAft>
              <a:buClr>
                <a:srgbClr val="FF0066"/>
              </a:buClr>
              <a:buFont typeface="Wingdings" panose="05000000000000000000" pitchFamily="2" charset="2"/>
              <a:buChar char="ü"/>
            </a:pPr>
            <a:r>
              <a:rPr lang="zh-CN" altLang="zh-CN" sz="1400" dirty="0" smtClean="0">
                <a:solidFill>
                  <a:srgbClr val="000000"/>
                </a:solidFill>
                <a:latin typeface="宋体" panose="02010600030101010101" pitchFamily="2" charset="-122"/>
                <a:ea typeface="微软雅黑" panose="020B0503020204020204" pitchFamily="34" charset="-122"/>
                <a:cs typeface="Lucida Sans Unicode" panose="020B0602030504020204" pitchFamily="34" charset="0"/>
              </a:rPr>
              <a:t>坚持</a:t>
            </a:r>
            <a:r>
              <a:rPr lang="zh-CN" altLang="zh-CN" sz="1400" dirty="0">
                <a:solidFill>
                  <a:srgbClr val="000000"/>
                </a:solidFill>
                <a:latin typeface="宋体" panose="02010600030101010101" pitchFamily="2" charset="-122"/>
                <a:ea typeface="微软雅黑" panose="020B0503020204020204" pitchFamily="34" charset="-122"/>
                <a:cs typeface="Lucida Sans Unicode" panose="020B0602030504020204" pitchFamily="34" charset="0"/>
              </a:rPr>
              <a:t>多劳多得，优绩优酬，</a:t>
            </a:r>
            <a:r>
              <a:rPr lang="zh-CN" altLang="zh-CN" sz="1400" dirty="0">
                <a:solidFill>
                  <a:srgbClr val="000000"/>
                </a:solidFill>
                <a:latin typeface="宋体" panose="02010600030101010101" pitchFamily="2" charset="-122"/>
                <a:ea typeface="微软雅黑" panose="020B0503020204020204" pitchFamily="34" charset="-122"/>
                <a:cs typeface="宋体" panose="02010600030101010101" pitchFamily="2" charset="-122"/>
              </a:rPr>
              <a:t>利用分层附加激励方法向临床医技科室、关键岗位、业务骨干倾斜的原则</a:t>
            </a:r>
            <a:r>
              <a:rPr lang="zh-CN" altLang="zh-CN" sz="1400" dirty="0" smtClean="0">
                <a:solidFill>
                  <a:srgbClr val="000000"/>
                </a:solidFill>
                <a:latin typeface="宋体" panose="02010600030101010101" pitchFamily="2" charset="-122"/>
                <a:ea typeface="微软雅黑" panose="020B0503020204020204" pitchFamily="34" charset="-122"/>
                <a:cs typeface="宋体" panose="02010600030101010101" pitchFamily="2" charset="-122"/>
              </a:rPr>
              <a:t>。</a:t>
            </a:r>
            <a:endParaRPr lang="zh-CN" altLang="zh-CN" sz="1400" dirty="0">
              <a:latin typeface="宋体" panose="02010600030101010101" pitchFamily="2" charset="-122"/>
              <a:cs typeface="宋体" panose="02010600030101010101" pitchFamily="2" charset="-122"/>
            </a:endParaRPr>
          </a:p>
          <a:p>
            <a:pPr marL="285750" indent="-285750" algn="just">
              <a:lnSpc>
                <a:spcPct val="200000"/>
              </a:lnSpc>
              <a:spcAft>
                <a:spcPts val="0"/>
              </a:spcAft>
              <a:buClr>
                <a:srgbClr val="FF0066"/>
              </a:buClr>
              <a:buFont typeface="Wingdings" panose="05000000000000000000" pitchFamily="2" charset="2"/>
              <a:buChar char="ü"/>
            </a:pPr>
            <a:r>
              <a:rPr lang="zh-CN" altLang="en-US" sz="1400" kern="100" dirty="0" smtClean="0">
                <a:solidFill>
                  <a:srgbClr val="000000"/>
                </a:solidFill>
                <a:latin typeface="Times New Roman" panose="02020603050405020304" pitchFamily="18" charset="0"/>
                <a:ea typeface="微软雅黑" panose="020B0503020204020204" pitchFamily="34" charset="-122"/>
                <a:cs typeface="宋体" panose="02010600030101010101" pitchFamily="2" charset="-122"/>
              </a:rPr>
              <a:t>化繁为简，降低人为评价因子体系</a:t>
            </a:r>
            <a:r>
              <a:rPr lang="zh-CN" altLang="zh-CN" sz="1400" kern="100" dirty="0" smtClean="0">
                <a:solidFill>
                  <a:srgbClr val="000000"/>
                </a:solidFill>
                <a:latin typeface="Times New Roman" panose="02020603050405020304" pitchFamily="18" charset="0"/>
                <a:ea typeface="微软雅黑" panose="020B0503020204020204" pitchFamily="34" charset="-122"/>
                <a:cs typeface="宋体" panose="02010600030101010101" pitchFamily="2" charset="-122"/>
              </a:rPr>
              <a:t>，</a:t>
            </a:r>
            <a:r>
              <a:rPr lang="zh-CN" altLang="zh-CN" sz="1400" kern="100" dirty="0">
                <a:solidFill>
                  <a:srgbClr val="000000"/>
                </a:solidFill>
                <a:latin typeface="Times New Roman" panose="02020603050405020304" pitchFamily="18" charset="0"/>
                <a:ea typeface="微软雅黑" panose="020B0503020204020204" pitchFamily="34" charset="-122"/>
                <a:cs typeface="宋体" panose="02010600030101010101" pitchFamily="2" charset="-122"/>
              </a:rPr>
              <a:t>体现考核</a:t>
            </a:r>
            <a:r>
              <a:rPr lang="zh-CN" altLang="zh-CN" sz="1400" kern="100" dirty="0" smtClean="0">
                <a:solidFill>
                  <a:srgbClr val="000000"/>
                </a:solidFill>
                <a:latin typeface="Times New Roman" panose="02020603050405020304" pitchFamily="18" charset="0"/>
                <a:ea typeface="微软雅黑" panose="020B0503020204020204" pitchFamily="34" charset="-122"/>
                <a:cs typeface="宋体" panose="02010600030101010101" pitchFamily="2" charset="-122"/>
              </a:rPr>
              <a:t>的</a:t>
            </a:r>
            <a:r>
              <a:rPr lang="zh-CN" altLang="en-US" sz="1400" kern="100" dirty="0" smtClean="0">
                <a:solidFill>
                  <a:srgbClr val="000000"/>
                </a:solidFill>
                <a:latin typeface="Times New Roman" panose="02020603050405020304" pitchFamily="18" charset="0"/>
                <a:ea typeface="微软雅黑" panose="020B0503020204020204" pitchFamily="34" charset="-122"/>
                <a:cs typeface="宋体" panose="02010600030101010101" pitchFamily="2" charset="-122"/>
              </a:rPr>
              <a:t>系统性三公原则（</a:t>
            </a:r>
            <a:r>
              <a:rPr lang="zh-CN" altLang="zh-CN" sz="1400" kern="100" dirty="0" smtClean="0">
                <a:solidFill>
                  <a:srgbClr val="000000"/>
                </a:solidFill>
                <a:latin typeface="Times New Roman" panose="02020603050405020304" pitchFamily="18" charset="0"/>
                <a:ea typeface="微软雅黑" panose="020B0503020204020204" pitchFamily="34" charset="-122"/>
                <a:cs typeface="宋体" panose="02010600030101010101" pitchFamily="2" charset="-122"/>
              </a:rPr>
              <a:t>公平性</a:t>
            </a:r>
            <a:r>
              <a:rPr lang="zh-CN" altLang="zh-CN" sz="1400" kern="100" dirty="0">
                <a:solidFill>
                  <a:srgbClr val="000000"/>
                </a:solidFill>
                <a:latin typeface="Times New Roman" panose="02020603050405020304" pitchFamily="18" charset="0"/>
                <a:ea typeface="微软雅黑" panose="020B0503020204020204" pitchFamily="34" charset="-122"/>
                <a:cs typeface="宋体" panose="02010600030101010101" pitchFamily="2" charset="-122"/>
              </a:rPr>
              <a:t>、</a:t>
            </a:r>
            <a:r>
              <a:rPr lang="zh-CN" altLang="zh-CN" sz="1400" kern="100" dirty="0" smtClean="0">
                <a:solidFill>
                  <a:srgbClr val="000000"/>
                </a:solidFill>
                <a:latin typeface="Times New Roman" panose="02020603050405020304" pitchFamily="18" charset="0"/>
                <a:ea typeface="微软雅黑" panose="020B0503020204020204" pitchFamily="34" charset="-122"/>
                <a:cs typeface="宋体" panose="02010600030101010101" pitchFamily="2" charset="-122"/>
              </a:rPr>
              <a:t>公</a:t>
            </a:r>
            <a:r>
              <a:rPr lang="zh-CN" altLang="en-US" sz="1400" kern="100" dirty="0" smtClean="0">
                <a:solidFill>
                  <a:srgbClr val="000000"/>
                </a:solidFill>
                <a:latin typeface="Times New Roman" panose="02020603050405020304" pitchFamily="18" charset="0"/>
                <a:ea typeface="微软雅黑" panose="020B0503020204020204" pitchFamily="34" charset="-122"/>
                <a:cs typeface="宋体" panose="02010600030101010101" pitchFamily="2" charset="-122"/>
              </a:rPr>
              <a:t>开</a:t>
            </a:r>
            <a:r>
              <a:rPr lang="zh-CN" altLang="zh-CN" sz="1400" kern="100" dirty="0" smtClean="0">
                <a:solidFill>
                  <a:srgbClr val="000000"/>
                </a:solidFill>
                <a:latin typeface="Times New Roman" panose="02020603050405020304" pitchFamily="18" charset="0"/>
                <a:ea typeface="微软雅黑" panose="020B0503020204020204" pitchFamily="34" charset="-122"/>
                <a:cs typeface="宋体" panose="02010600030101010101" pitchFamily="2" charset="-122"/>
              </a:rPr>
              <a:t>性、</a:t>
            </a:r>
            <a:r>
              <a:rPr lang="zh-CN" altLang="en-US" sz="1400" kern="100" dirty="0">
                <a:solidFill>
                  <a:srgbClr val="000000"/>
                </a:solidFill>
                <a:latin typeface="Times New Roman" panose="02020603050405020304" pitchFamily="18" charset="0"/>
                <a:ea typeface="微软雅黑" panose="020B0503020204020204" pitchFamily="34" charset="-122"/>
                <a:cs typeface="宋体" panose="02010600030101010101" pitchFamily="2" charset="-122"/>
              </a:rPr>
              <a:t>公正</a:t>
            </a:r>
            <a:r>
              <a:rPr lang="zh-CN" altLang="zh-CN" sz="1400" kern="100" dirty="0" smtClean="0">
                <a:solidFill>
                  <a:srgbClr val="000000"/>
                </a:solidFill>
                <a:latin typeface="Times New Roman" panose="02020603050405020304" pitchFamily="18" charset="0"/>
                <a:ea typeface="微软雅黑" panose="020B0503020204020204" pitchFamily="34" charset="-122"/>
                <a:cs typeface="宋体" panose="02010600030101010101" pitchFamily="2" charset="-122"/>
              </a:rPr>
              <a:t>性</a:t>
            </a:r>
            <a:r>
              <a:rPr lang="zh-CN" altLang="en-US" sz="1400" kern="100" dirty="0" smtClean="0">
                <a:solidFill>
                  <a:srgbClr val="000000"/>
                </a:solidFill>
                <a:latin typeface="Times New Roman" panose="02020603050405020304" pitchFamily="18" charset="0"/>
                <a:ea typeface="微软雅黑" panose="020B0503020204020204" pitchFamily="34" charset="-122"/>
                <a:cs typeface="宋体" panose="02010600030101010101" pitchFamily="2" charset="-122"/>
              </a:rPr>
              <a:t>）</a:t>
            </a:r>
            <a:r>
              <a:rPr lang="zh-CN" altLang="zh-CN" sz="1400" kern="100" dirty="0" smtClean="0">
                <a:solidFill>
                  <a:srgbClr val="000000"/>
                </a:solidFill>
                <a:latin typeface="Times New Roman" panose="02020603050405020304" pitchFamily="18" charset="0"/>
                <a:ea typeface="微软雅黑" panose="020B0503020204020204" pitchFamily="34" charset="-122"/>
                <a:cs typeface="宋体" panose="02010600030101010101" pitchFamily="2" charset="-122"/>
              </a:rPr>
              <a:t>。</a:t>
            </a:r>
            <a:endParaRPr lang="zh-CN" altLang="zh-CN" sz="1400" kern="100" dirty="0">
              <a:latin typeface="Times New Roman" panose="02020603050405020304" pitchFamily="18" charset="0"/>
              <a:cs typeface="宋体" panose="02010600030101010101" pitchFamily="2" charset="-122"/>
            </a:endParaRPr>
          </a:p>
          <a:p>
            <a:pPr marL="285750" indent="-285750" algn="just">
              <a:lnSpc>
                <a:spcPct val="200000"/>
              </a:lnSpc>
              <a:spcAft>
                <a:spcPts val="0"/>
              </a:spcAft>
              <a:buClr>
                <a:srgbClr val="FF0066"/>
              </a:buClr>
              <a:buFont typeface="Wingdings" panose="05000000000000000000" pitchFamily="2" charset="2"/>
              <a:buChar char="ü"/>
            </a:pPr>
            <a:r>
              <a:rPr lang="zh-CN" altLang="zh-CN" sz="1400" kern="100" dirty="0" smtClean="0">
                <a:solidFill>
                  <a:srgbClr val="000000"/>
                </a:solidFill>
                <a:latin typeface="Times New Roman" panose="02020603050405020304" pitchFamily="18" charset="0"/>
                <a:ea typeface="微软雅黑" panose="020B0503020204020204" pitchFamily="34" charset="-122"/>
                <a:cs typeface="Lucida Sans Unicode" panose="020B0602030504020204" pitchFamily="34" charset="0"/>
              </a:rPr>
              <a:t>注重</a:t>
            </a:r>
            <a:r>
              <a:rPr lang="zh-CN" altLang="zh-CN" sz="1400" kern="100" dirty="0">
                <a:solidFill>
                  <a:srgbClr val="000000"/>
                </a:solidFill>
                <a:latin typeface="Times New Roman" panose="02020603050405020304" pitchFamily="18" charset="0"/>
                <a:ea typeface="微软雅黑" panose="020B0503020204020204" pitchFamily="34" charset="-122"/>
                <a:cs typeface="Lucida Sans Unicode" panose="020B0602030504020204" pitchFamily="34" charset="0"/>
              </a:rPr>
              <a:t>考核结果，考核结果直接与科室</a:t>
            </a:r>
            <a:r>
              <a:rPr lang="en-US" altLang="zh-CN" sz="1400" kern="100" dirty="0">
                <a:solidFill>
                  <a:srgbClr val="000000"/>
                </a:solidFill>
                <a:latin typeface="Times New Roman" panose="02020603050405020304" pitchFamily="18" charset="0"/>
                <a:ea typeface="微软雅黑" panose="020B0503020204020204" pitchFamily="34" charset="-122"/>
                <a:cs typeface="Lucida Sans Unicode" panose="020B0602030504020204" pitchFamily="34" charset="0"/>
              </a:rPr>
              <a:t>/</a:t>
            </a:r>
            <a:r>
              <a:rPr lang="zh-CN" altLang="zh-CN" sz="1400" kern="100" dirty="0">
                <a:solidFill>
                  <a:srgbClr val="000000"/>
                </a:solidFill>
                <a:latin typeface="Times New Roman" panose="02020603050405020304" pitchFamily="18" charset="0"/>
                <a:ea typeface="微软雅黑" panose="020B0503020204020204" pitchFamily="34" charset="-122"/>
                <a:cs typeface="Lucida Sans Unicode" panose="020B0602030504020204" pitchFamily="34" charset="0"/>
              </a:rPr>
              <a:t>部门奖金和个人的职业发展挂钩。</a:t>
            </a:r>
            <a:endParaRPr lang="zh-CN" altLang="zh-CN" sz="1400" kern="100" dirty="0">
              <a:latin typeface="Times New Roman" panose="02020603050405020304" pitchFamily="18" charset="0"/>
              <a:cs typeface="宋体" panose="02010600030101010101" pitchFamily="2" charset="-122"/>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0256" y="836712"/>
            <a:ext cx="3273420" cy="5401684"/>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336" y="4869160"/>
            <a:ext cx="1906385" cy="1906385"/>
          </a:xfrm>
          <a:prstGeom prst="rect">
            <a:avLst/>
          </a:prstGeom>
        </p:spPr>
      </p:pic>
      <p:grpSp>
        <p:nvGrpSpPr>
          <p:cNvPr id="6" name="组合 5"/>
          <p:cNvGrpSpPr/>
          <p:nvPr/>
        </p:nvGrpSpPr>
        <p:grpSpPr>
          <a:xfrm>
            <a:off x="441657" y="692696"/>
            <a:ext cx="3350087" cy="165172"/>
            <a:chOff x="297641" y="743548"/>
            <a:chExt cx="3350087" cy="165172"/>
          </a:xfrm>
        </p:grpSpPr>
        <p:cxnSp>
          <p:nvCxnSpPr>
            <p:cNvPr id="7" name="直线连接符 19"/>
            <p:cNvCxnSpPr/>
            <p:nvPr/>
          </p:nvCxnSpPr>
          <p:spPr>
            <a:xfrm flipH="1">
              <a:off x="380227" y="826134"/>
              <a:ext cx="3153983"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8" name="椭圆 7"/>
            <p:cNvSpPr/>
            <p:nvPr/>
          </p:nvSpPr>
          <p:spPr>
            <a:xfrm>
              <a:off x="297641" y="743548"/>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9" name="椭圆 8"/>
            <p:cNvSpPr/>
            <p:nvPr/>
          </p:nvSpPr>
          <p:spPr>
            <a:xfrm>
              <a:off x="3482556" y="743548"/>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grpSp>
      <p:sp>
        <p:nvSpPr>
          <p:cNvPr id="10"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
        <p:nvSpPr>
          <p:cNvPr id="11" name="矩形 10"/>
          <p:cNvSpPr/>
          <p:nvPr/>
        </p:nvSpPr>
        <p:spPr>
          <a:xfrm>
            <a:off x="562604" y="476672"/>
            <a:ext cx="2844048" cy="262701"/>
          </a:xfrm>
          <a:prstGeom prst="rect">
            <a:avLst/>
          </a:prstGeom>
        </p:spPr>
        <p:txBody>
          <a:bodyPr wrap="none">
            <a:spAutoFit/>
          </a:bodyPr>
          <a:lstStyle/>
          <a:p>
            <a:pPr algn="just">
              <a:lnSpc>
                <a:spcPts val="1200"/>
              </a:lnSpc>
              <a:spcBef>
                <a:spcPts val="1300"/>
              </a:spcBef>
              <a:spcAft>
                <a:spcPts val="1300"/>
              </a:spcAft>
            </a:pPr>
            <a:r>
              <a:rPr lang="en-US" altLang="zh-CN" b="1" kern="100" dirty="0" smtClean="0">
                <a:latin typeface="微软雅黑" panose="020B0503020204020204" pitchFamily="34" charset="-122"/>
                <a:ea typeface="微软雅黑" panose="020B0503020204020204" pitchFamily="34" charset="-122"/>
              </a:rPr>
              <a:t>3.3</a:t>
            </a:r>
            <a:r>
              <a:rPr lang="zh-CN" altLang="zh-CN" b="1" kern="100" dirty="0" smtClean="0">
                <a:solidFill>
                  <a:srgbClr val="FF0066"/>
                </a:solidFill>
                <a:latin typeface="微软雅黑" panose="020B0503020204020204" pitchFamily="34" charset="-122"/>
                <a:ea typeface="微软雅黑" panose="020B0503020204020204" pitchFamily="34" charset="-122"/>
              </a:rPr>
              <a:t>人才</a:t>
            </a:r>
            <a:r>
              <a:rPr lang="zh-CN" altLang="zh-CN" b="1" kern="100" dirty="0">
                <a:solidFill>
                  <a:srgbClr val="FF0066"/>
                </a:solidFill>
                <a:latin typeface="微软雅黑" panose="020B0503020204020204" pitchFamily="34" charset="-122"/>
                <a:ea typeface="微软雅黑" panose="020B0503020204020204" pitchFamily="34" charset="-122"/>
              </a:rPr>
              <a:t>队伍</a:t>
            </a:r>
            <a:r>
              <a:rPr lang="zh-CN" altLang="zh-CN" b="1" kern="100" dirty="0">
                <a:latin typeface="微软雅黑" panose="020B0503020204020204" pitchFamily="34" charset="-122"/>
                <a:ea typeface="微软雅黑" panose="020B0503020204020204" pitchFamily="34" charset="-122"/>
              </a:rPr>
              <a:t>建设目标规划</a:t>
            </a:r>
            <a:endParaRPr lang="zh-CN" altLang="zh-CN" b="1" kern="10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623621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3392" y="1196752"/>
            <a:ext cx="6480720" cy="4691028"/>
          </a:xfrm>
          <a:prstGeom prst="rect">
            <a:avLst/>
          </a:prstGeom>
        </p:spPr>
        <p:txBody>
          <a:bodyPr wrap="square">
            <a:spAutoFit/>
          </a:bodyPr>
          <a:lstStyle/>
          <a:p>
            <a:pPr algn="just">
              <a:lnSpc>
                <a:spcPct val="200000"/>
              </a:lnSpc>
              <a:spcBef>
                <a:spcPts val="1300"/>
              </a:spcBef>
              <a:spcAft>
                <a:spcPts val="1300"/>
              </a:spcAft>
            </a:pPr>
            <a:r>
              <a:rPr lang="zh-CN" altLang="en-US" b="1" kern="100" dirty="0">
                <a:latin typeface="微软雅黑" panose="020B0503020204020204" pitchFamily="34" charset="-122"/>
                <a:ea typeface="微软雅黑" panose="020B0503020204020204" pitchFamily="34" charset="-122"/>
              </a:rPr>
              <a:t>⑤</a:t>
            </a:r>
            <a:r>
              <a:rPr lang="zh-CN" altLang="zh-CN" b="1" kern="100" dirty="0" smtClean="0">
                <a:solidFill>
                  <a:srgbClr val="FF0066"/>
                </a:solidFill>
                <a:latin typeface="微软雅黑" panose="020B0503020204020204" pitchFamily="34" charset="-122"/>
                <a:ea typeface="微软雅黑" panose="020B0503020204020204" pitchFamily="34" charset="-122"/>
              </a:rPr>
              <a:t>医疗</a:t>
            </a:r>
            <a:r>
              <a:rPr lang="zh-CN" altLang="zh-CN" b="1" kern="100" dirty="0">
                <a:solidFill>
                  <a:srgbClr val="FF0066"/>
                </a:solidFill>
                <a:latin typeface="微软雅黑" panose="020B0503020204020204" pitchFamily="34" charset="-122"/>
                <a:ea typeface="微软雅黑" panose="020B0503020204020204" pitchFamily="34" charset="-122"/>
              </a:rPr>
              <a:t>工作</a:t>
            </a:r>
            <a:r>
              <a:rPr lang="zh-CN" altLang="zh-CN" b="1" kern="100" dirty="0">
                <a:latin typeface="微软雅黑" panose="020B0503020204020204" pitchFamily="34" charset="-122"/>
                <a:ea typeface="微软雅黑" panose="020B0503020204020204" pitchFamily="34" charset="-122"/>
              </a:rPr>
              <a:t>建设规划</a:t>
            </a:r>
          </a:p>
          <a:p>
            <a:pPr indent="304800" algn="just">
              <a:lnSpc>
                <a:spcPct val="200000"/>
              </a:lnSpc>
              <a:spcAft>
                <a:spcPts val="0"/>
              </a:spcAft>
            </a:pPr>
            <a:r>
              <a:rPr lang="zh-CN" altLang="en-US" sz="1400" b="1" kern="100" dirty="0" smtClean="0">
                <a:solidFill>
                  <a:srgbClr val="FF0066"/>
                </a:solidFill>
                <a:latin typeface="微软雅黑" panose="020B0503020204020204" pitchFamily="34" charset="-122"/>
                <a:ea typeface="微软雅黑" panose="020B0503020204020204" pitchFamily="34" charset="-122"/>
              </a:rPr>
              <a:t>目的：</a:t>
            </a:r>
            <a:r>
              <a:rPr lang="zh-CN" altLang="zh-CN" sz="1400" kern="100" dirty="0" smtClean="0">
                <a:latin typeface="微软雅黑" panose="020B0503020204020204" pitchFamily="34" charset="-122"/>
                <a:ea typeface="微软雅黑" panose="020B0503020204020204" pitchFamily="34" charset="-122"/>
              </a:rPr>
              <a:t>强化</a:t>
            </a:r>
            <a:r>
              <a:rPr lang="zh-CN" altLang="zh-CN" sz="1400" kern="100" dirty="0">
                <a:latin typeface="微软雅黑" panose="020B0503020204020204" pitchFamily="34" charset="-122"/>
                <a:ea typeface="微软雅黑" panose="020B0503020204020204" pitchFamily="34" charset="-122"/>
              </a:rPr>
              <a:t>全面质量管理，持续质量改进理念，实施全程、全员、全方位质量管控，进一步完善长效质量管理和感染控制管理体系</a:t>
            </a:r>
            <a:r>
              <a:rPr lang="en-US" altLang="zh-CN" sz="1400" kern="100" dirty="0">
                <a:latin typeface="微软雅黑" panose="020B0503020204020204" pitchFamily="34" charset="-122"/>
                <a:ea typeface="微软雅黑" panose="020B0503020204020204" pitchFamily="34" charset="-122"/>
              </a:rPr>
              <a:t>:</a:t>
            </a:r>
            <a:endParaRPr lang="zh-CN" altLang="zh-CN" sz="1400" kern="100" dirty="0">
              <a:latin typeface="微软雅黑" panose="020B0503020204020204" pitchFamily="34" charset="-122"/>
              <a:ea typeface="微软雅黑" panose="020B0503020204020204" pitchFamily="34" charset="-122"/>
            </a:endParaRPr>
          </a:p>
          <a:p>
            <a:pPr marL="285750" indent="-285750" algn="just">
              <a:lnSpc>
                <a:spcPct val="200000"/>
              </a:lnSpc>
              <a:spcAft>
                <a:spcPts val="0"/>
              </a:spcAft>
              <a:buClr>
                <a:srgbClr val="FF0066"/>
              </a:buClr>
              <a:buFont typeface="Wingdings" panose="05000000000000000000" pitchFamily="2" charset="2"/>
              <a:buChar char="ü"/>
            </a:pPr>
            <a:r>
              <a:rPr lang="zh-CN" altLang="zh-CN" sz="1400" kern="100" dirty="0" smtClean="0">
                <a:latin typeface="微软雅黑" panose="020B0503020204020204" pitchFamily="34" charset="-122"/>
                <a:ea typeface="微软雅黑" panose="020B0503020204020204" pitchFamily="34" charset="-122"/>
              </a:rPr>
              <a:t>在</a:t>
            </a:r>
            <a:r>
              <a:rPr lang="zh-CN" altLang="zh-CN" sz="1400" kern="100" dirty="0">
                <a:latin typeface="微软雅黑" panose="020B0503020204020204" pitchFamily="34" charset="-122"/>
                <a:ea typeface="微软雅黑" panose="020B0503020204020204" pitchFamily="34" charset="-122"/>
              </a:rPr>
              <a:t>进一步抓好核心制度落实的基础上，重点抓好围手术期、围产期病人和危重病人管理；</a:t>
            </a:r>
            <a:r>
              <a:rPr lang="zh-CN" altLang="zh-CN" sz="1400" b="1" kern="100" dirty="0">
                <a:latin typeface="微软雅黑" panose="020B0503020204020204" pitchFamily="34" charset="-122"/>
                <a:ea typeface="微软雅黑" panose="020B0503020204020204" pitchFamily="34" charset="-122"/>
              </a:rPr>
              <a:t> </a:t>
            </a:r>
            <a:endParaRPr lang="zh-CN" altLang="zh-CN" sz="1400" kern="100" dirty="0">
              <a:latin typeface="微软雅黑" panose="020B0503020204020204" pitchFamily="34" charset="-122"/>
              <a:ea typeface="微软雅黑" panose="020B0503020204020204" pitchFamily="34" charset="-122"/>
            </a:endParaRPr>
          </a:p>
          <a:p>
            <a:pPr marL="285750" indent="-285750" algn="just">
              <a:lnSpc>
                <a:spcPct val="200000"/>
              </a:lnSpc>
              <a:spcAft>
                <a:spcPts val="0"/>
              </a:spcAft>
              <a:buClr>
                <a:srgbClr val="FF0066"/>
              </a:buClr>
              <a:buFont typeface="Wingdings" panose="05000000000000000000" pitchFamily="2" charset="2"/>
              <a:buChar char="ü"/>
            </a:pPr>
            <a:r>
              <a:rPr lang="zh-CN" altLang="zh-CN" sz="1400" kern="100" dirty="0" smtClean="0">
                <a:latin typeface="微软雅黑" panose="020B0503020204020204" pitchFamily="34" charset="-122"/>
                <a:ea typeface="微软雅黑" panose="020B0503020204020204" pitchFamily="34" charset="-122"/>
              </a:rPr>
              <a:t>推进</a:t>
            </a:r>
            <a:r>
              <a:rPr lang="zh-CN" altLang="zh-CN" sz="1400" kern="100" dirty="0">
                <a:latin typeface="微软雅黑" panose="020B0503020204020204" pitchFamily="34" charset="-122"/>
                <a:ea typeface="微软雅黑" panose="020B0503020204020204" pitchFamily="34" charset="-122"/>
              </a:rPr>
              <a:t>单病种临床路径管理；</a:t>
            </a:r>
          </a:p>
          <a:p>
            <a:pPr marL="285750" indent="-285750" algn="just">
              <a:lnSpc>
                <a:spcPct val="200000"/>
              </a:lnSpc>
              <a:spcAft>
                <a:spcPts val="0"/>
              </a:spcAft>
              <a:buClr>
                <a:srgbClr val="FF0066"/>
              </a:buClr>
              <a:buFont typeface="Wingdings" panose="05000000000000000000" pitchFamily="2" charset="2"/>
              <a:buChar char="ü"/>
            </a:pPr>
            <a:r>
              <a:rPr lang="zh-CN" altLang="zh-CN" sz="1400" kern="100" dirty="0" smtClean="0">
                <a:latin typeface="微软雅黑" panose="020B0503020204020204" pitchFamily="34" charset="-122"/>
                <a:ea typeface="微软雅黑" panose="020B0503020204020204" pitchFamily="34" charset="-122"/>
              </a:rPr>
              <a:t>做好</a:t>
            </a:r>
            <a:r>
              <a:rPr lang="zh-CN" altLang="zh-CN" sz="1400" kern="100" dirty="0">
                <a:latin typeface="微软雅黑" panose="020B0503020204020204" pitchFamily="34" charset="-122"/>
                <a:ea typeface="微软雅黑" panose="020B0503020204020204" pitchFamily="34" charset="-122"/>
              </a:rPr>
              <a:t>合理用药监督检查，抗菌药物使用达到标准要求，全院药占比控制在</a:t>
            </a:r>
            <a:r>
              <a:rPr lang="en-US" altLang="zh-CN" sz="1400" kern="100" dirty="0">
                <a:solidFill>
                  <a:srgbClr val="FF0000"/>
                </a:solidFill>
                <a:latin typeface="微软雅黑" panose="020B0503020204020204" pitchFamily="34" charset="-122"/>
                <a:ea typeface="微软雅黑" panose="020B0503020204020204" pitchFamily="34" charset="-122"/>
              </a:rPr>
              <a:t>38%</a:t>
            </a:r>
            <a:r>
              <a:rPr lang="zh-CN" altLang="zh-CN" sz="1400" kern="100" dirty="0">
                <a:latin typeface="微软雅黑" panose="020B0503020204020204" pitchFamily="34" charset="-122"/>
                <a:ea typeface="微软雅黑" panose="020B0503020204020204" pitchFamily="34" charset="-122"/>
              </a:rPr>
              <a:t>以内，成本控制管理科学合理</a:t>
            </a:r>
            <a:r>
              <a:rPr lang="zh-CN" altLang="zh-CN" sz="1400" kern="100" dirty="0" smtClean="0">
                <a:latin typeface="微软雅黑" panose="020B0503020204020204" pitchFamily="34" charset="-122"/>
                <a:ea typeface="微软雅黑" panose="020B0503020204020204" pitchFamily="34" charset="-122"/>
              </a:rPr>
              <a:t>；</a:t>
            </a:r>
            <a:endParaRPr lang="en-US" altLang="zh-CN" sz="1400" kern="100" dirty="0" smtClean="0">
              <a:latin typeface="微软雅黑" panose="020B0503020204020204" pitchFamily="34" charset="-122"/>
              <a:ea typeface="微软雅黑" panose="020B0503020204020204" pitchFamily="34" charset="-122"/>
            </a:endParaRPr>
          </a:p>
          <a:p>
            <a:pPr marL="285750" indent="-285750" algn="just">
              <a:lnSpc>
                <a:spcPct val="200000"/>
              </a:lnSpc>
              <a:spcAft>
                <a:spcPts val="0"/>
              </a:spcAft>
              <a:buClr>
                <a:srgbClr val="FF0066"/>
              </a:buClr>
              <a:buFont typeface="Wingdings" panose="05000000000000000000" pitchFamily="2" charset="2"/>
              <a:buChar char="ü"/>
            </a:pPr>
            <a:r>
              <a:rPr lang="zh-CN" altLang="en-US" sz="1400" kern="100" dirty="0" smtClean="0">
                <a:latin typeface="微软雅黑" panose="020B0503020204020204" pitchFamily="34" charset="-122"/>
                <a:ea typeface="微软雅黑" panose="020B0503020204020204" pitchFamily="34" charset="-122"/>
              </a:rPr>
              <a:t>加强医疗队伍建设，引进“院士”；</a:t>
            </a:r>
            <a:endParaRPr lang="en-US" altLang="zh-CN" sz="1400" kern="100" dirty="0" smtClean="0">
              <a:latin typeface="微软雅黑" panose="020B0503020204020204" pitchFamily="34" charset="-122"/>
              <a:ea typeface="微软雅黑" panose="020B0503020204020204" pitchFamily="34" charset="-122"/>
            </a:endParaRPr>
          </a:p>
          <a:p>
            <a:pPr indent="304800" algn="just">
              <a:lnSpc>
                <a:spcPct val="200000"/>
              </a:lnSpc>
              <a:spcAft>
                <a:spcPts val="0"/>
              </a:spcAft>
            </a:pPr>
            <a:r>
              <a:rPr lang="en-US" altLang="zh-CN" sz="1400" b="1" kern="100" dirty="0" smtClean="0">
                <a:latin typeface="微软雅黑" panose="020B0503020204020204" pitchFamily="34" charset="-122"/>
                <a:ea typeface="微软雅黑" panose="020B0503020204020204" pitchFamily="34" charset="-122"/>
              </a:rPr>
              <a:t>……………</a:t>
            </a:r>
            <a:endParaRPr lang="zh-CN" altLang="zh-CN" sz="1400" b="1" kern="100" dirty="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75615" y="1154886"/>
            <a:ext cx="2396953" cy="1253574"/>
          </a:xfrm>
          <a:prstGeom prst="rect">
            <a:avLst/>
          </a:prstGeom>
          <a:ln w="19050">
            <a:solidFill>
              <a:schemeClr val="bg1"/>
            </a:solidFill>
          </a:ln>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2377" y="968051"/>
            <a:ext cx="506111" cy="456906"/>
          </a:xfrm>
          <a:prstGeom prst="rect">
            <a:avLst/>
          </a:prstGeom>
        </p:spPr>
      </p:pic>
      <p:pic>
        <p:nvPicPr>
          <p:cNvPr id="5" name="Picture 2" descr="E:\PPT\0。图片\6。商业图片\商务科技-1@多吉格格收藏.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69243" y="2200800"/>
            <a:ext cx="2466955" cy="1645459"/>
          </a:xfrm>
          <a:prstGeom prst="rect">
            <a:avLst/>
          </a:prstGeom>
          <a:ln w="19050">
            <a:solidFill>
              <a:schemeClr val="bg1"/>
            </a:solidFill>
          </a:ln>
          <a:extLst>
            <a:ext uri="{909E8E84-426E-40DD-AFC4-6F175D3DCCD1}">
              <a14:hiddenFill xmlns:a14="http://schemas.microsoft.com/office/drawing/2010/main">
                <a:solidFill>
                  <a:srgbClr val="FFFFFF"/>
                </a:solidFill>
              </a14:hiddenFill>
            </a:ext>
          </a:extLst>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02663" y="2060849"/>
            <a:ext cx="506111" cy="456906"/>
          </a:xfrm>
          <a:prstGeom prst="rect">
            <a:avLst/>
          </a:prstGeom>
        </p:spPr>
      </p:pic>
      <p:pic>
        <p:nvPicPr>
          <p:cNvPr id="7" name="Picture 3" descr="E:\PPT\0。图片\6。商业图片\商务科技-14-高清@多吉搜集.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05670" y="3559458"/>
            <a:ext cx="2592288" cy="1728192"/>
          </a:xfrm>
          <a:prstGeom prst="rect">
            <a:avLst/>
          </a:prstGeom>
          <a:ln w="19050">
            <a:solidFill>
              <a:schemeClr val="bg1"/>
            </a:solidFill>
          </a:ln>
          <a:extLst>
            <a:ext uri="{909E8E84-426E-40DD-AFC4-6F175D3DCCD1}">
              <a14:hiddenFill xmlns:a14="http://schemas.microsoft.com/office/drawing/2010/main">
                <a:solidFill>
                  <a:srgbClr val="FFFFFF"/>
                </a:solidFill>
              </a14:hiddenFill>
            </a:ext>
          </a:extLst>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51327" y="3389353"/>
            <a:ext cx="506111" cy="456906"/>
          </a:xfrm>
          <a:prstGeom prst="rect">
            <a:avLst/>
          </a:prstGeom>
        </p:spPr>
      </p:pic>
      <p:pic>
        <p:nvPicPr>
          <p:cNvPr id="9" name="Picture 4" descr="E:\PPT\0。图片\6。商业图片\商务科技-8@多吉格格收藏.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80102" y="5073043"/>
            <a:ext cx="1421657" cy="948245"/>
          </a:xfrm>
          <a:prstGeom prst="rect">
            <a:avLst/>
          </a:prstGeom>
          <a:ln w="19050">
            <a:solidFill>
              <a:schemeClr val="bg1"/>
            </a:solidFill>
          </a:ln>
          <a:extLst>
            <a:ext uri="{909E8E84-426E-40DD-AFC4-6F175D3DCCD1}">
              <a14:hiddenFill xmlns:a14="http://schemas.microsoft.com/office/drawing/2010/main">
                <a:solidFill>
                  <a:srgbClr val="FFFFFF"/>
                </a:solidFill>
              </a14:hiddenFill>
            </a:ext>
          </a:extLst>
        </p:spPr>
      </p:pic>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70504" y="4931037"/>
            <a:ext cx="395017" cy="356613"/>
          </a:xfrm>
          <a:prstGeom prst="rect">
            <a:avLst/>
          </a:prstGeom>
        </p:spPr>
      </p:pic>
      <p:grpSp>
        <p:nvGrpSpPr>
          <p:cNvPr id="12" name="组合 11"/>
          <p:cNvGrpSpPr/>
          <p:nvPr/>
        </p:nvGrpSpPr>
        <p:grpSpPr>
          <a:xfrm>
            <a:off x="513665" y="671540"/>
            <a:ext cx="3350087" cy="165172"/>
            <a:chOff x="297641" y="743548"/>
            <a:chExt cx="3350087" cy="165172"/>
          </a:xfrm>
        </p:grpSpPr>
        <p:cxnSp>
          <p:nvCxnSpPr>
            <p:cNvPr id="13" name="直线连接符 19"/>
            <p:cNvCxnSpPr/>
            <p:nvPr/>
          </p:nvCxnSpPr>
          <p:spPr>
            <a:xfrm flipH="1">
              <a:off x="380227" y="826134"/>
              <a:ext cx="3153983"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14" name="椭圆 13"/>
            <p:cNvSpPr/>
            <p:nvPr/>
          </p:nvSpPr>
          <p:spPr>
            <a:xfrm>
              <a:off x="297641" y="743548"/>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15" name="椭圆 14"/>
            <p:cNvSpPr/>
            <p:nvPr/>
          </p:nvSpPr>
          <p:spPr>
            <a:xfrm>
              <a:off x="3482556" y="743548"/>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grpSp>
      <p:sp>
        <p:nvSpPr>
          <p:cNvPr id="16"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
        <p:nvSpPr>
          <p:cNvPr id="17" name="矩形 16"/>
          <p:cNvSpPr/>
          <p:nvPr/>
        </p:nvSpPr>
        <p:spPr>
          <a:xfrm>
            <a:off x="839416" y="476672"/>
            <a:ext cx="2844048" cy="262701"/>
          </a:xfrm>
          <a:prstGeom prst="rect">
            <a:avLst/>
          </a:prstGeom>
        </p:spPr>
        <p:txBody>
          <a:bodyPr wrap="none">
            <a:spAutoFit/>
          </a:bodyPr>
          <a:lstStyle/>
          <a:p>
            <a:pPr algn="just">
              <a:lnSpc>
                <a:spcPts val="1200"/>
              </a:lnSpc>
              <a:spcBef>
                <a:spcPts val="1300"/>
              </a:spcBef>
              <a:spcAft>
                <a:spcPts val="1300"/>
              </a:spcAft>
            </a:pPr>
            <a:r>
              <a:rPr lang="en-US" altLang="zh-CN" b="1" kern="100" dirty="0" smtClean="0">
                <a:latin typeface="微软雅黑" panose="020B0503020204020204" pitchFamily="34" charset="-122"/>
                <a:ea typeface="微软雅黑" panose="020B0503020204020204" pitchFamily="34" charset="-122"/>
              </a:rPr>
              <a:t>3.3</a:t>
            </a:r>
            <a:r>
              <a:rPr lang="zh-CN" altLang="zh-CN" b="1" kern="100" dirty="0" smtClean="0">
                <a:solidFill>
                  <a:srgbClr val="FF0066"/>
                </a:solidFill>
                <a:latin typeface="微软雅黑" panose="020B0503020204020204" pitchFamily="34" charset="-122"/>
                <a:ea typeface="微软雅黑" panose="020B0503020204020204" pitchFamily="34" charset="-122"/>
              </a:rPr>
              <a:t>人才</a:t>
            </a:r>
            <a:r>
              <a:rPr lang="zh-CN" altLang="zh-CN" b="1" kern="100" dirty="0">
                <a:solidFill>
                  <a:srgbClr val="FF0066"/>
                </a:solidFill>
                <a:latin typeface="微软雅黑" panose="020B0503020204020204" pitchFamily="34" charset="-122"/>
                <a:ea typeface="微软雅黑" panose="020B0503020204020204" pitchFamily="34" charset="-122"/>
              </a:rPr>
              <a:t>队伍</a:t>
            </a:r>
            <a:r>
              <a:rPr lang="zh-CN" altLang="zh-CN" b="1" kern="100" dirty="0">
                <a:latin typeface="微软雅黑" panose="020B0503020204020204" pitchFamily="34" charset="-122"/>
                <a:ea typeface="微软雅黑" panose="020B0503020204020204" pitchFamily="34" charset="-122"/>
              </a:rPr>
              <a:t>建设目标规划</a:t>
            </a:r>
            <a:endParaRPr lang="zh-CN" altLang="zh-CN" b="1" kern="10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1093760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83432" y="1102260"/>
            <a:ext cx="2262158" cy="571567"/>
          </a:xfrm>
          <a:prstGeom prst="rect">
            <a:avLst/>
          </a:prstGeom>
        </p:spPr>
        <p:txBody>
          <a:bodyPr wrap="none">
            <a:spAutoFit/>
          </a:bodyPr>
          <a:lstStyle/>
          <a:p>
            <a:pPr algn="just">
              <a:lnSpc>
                <a:spcPct val="173000"/>
              </a:lnSpc>
              <a:spcBef>
                <a:spcPts val="1300"/>
              </a:spcBef>
              <a:spcAft>
                <a:spcPts val="1300"/>
              </a:spcAft>
            </a:pPr>
            <a:r>
              <a:rPr lang="zh-CN" altLang="en-US" b="1" kern="100" dirty="0">
                <a:latin typeface="微软雅黑" panose="020B0503020204020204" pitchFamily="34" charset="-122"/>
                <a:ea typeface="微软雅黑" panose="020B0503020204020204" pitchFamily="34" charset="-122"/>
              </a:rPr>
              <a:t>⑥</a:t>
            </a:r>
            <a:r>
              <a:rPr lang="zh-CN" altLang="zh-CN" b="1" kern="100" dirty="0" smtClean="0">
                <a:solidFill>
                  <a:srgbClr val="FF0066"/>
                </a:solidFill>
                <a:latin typeface="微软雅黑" panose="020B0503020204020204" pitchFamily="34" charset="-122"/>
                <a:ea typeface="微软雅黑" panose="020B0503020204020204" pitchFamily="34" charset="-122"/>
              </a:rPr>
              <a:t>护理</a:t>
            </a:r>
            <a:r>
              <a:rPr lang="zh-CN" altLang="zh-CN" b="1" kern="100" dirty="0">
                <a:solidFill>
                  <a:srgbClr val="FF0066"/>
                </a:solidFill>
                <a:latin typeface="微软雅黑" panose="020B0503020204020204" pitchFamily="34" charset="-122"/>
                <a:ea typeface="微软雅黑" panose="020B0503020204020204" pitchFamily="34" charset="-122"/>
              </a:rPr>
              <a:t>工作</a:t>
            </a:r>
            <a:r>
              <a:rPr lang="zh-CN" altLang="zh-CN" b="1" kern="100" dirty="0">
                <a:latin typeface="微软雅黑" panose="020B0503020204020204" pitchFamily="34" charset="-122"/>
                <a:ea typeface="微软雅黑" panose="020B0503020204020204" pitchFamily="34" charset="-122"/>
              </a:rPr>
              <a:t>建设规划</a:t>
            </a:r>
            <a:endParaRPr lang="zh-CN" altLang="zh-CN" b="1" kern="100" dirty="0">
              <a:effectLst/>
              <a:latin typeface="微软雅黑" panose="020B0503020204020204" pitchFamily="34" charset="-122"/>
              <a:ea typeface="微软雅黑" panose="020B0503020204020204" pitchFamily="34" charset="-122"/>
            </a:endParaRPr>
          </a:p>
        </p:txBody>
      </p:sp>
      <p:sp>
        <p:nvSpPr>
          <p:cNvPr id="3" name="矩形 2"/>
          <p:cNvSpPr/>
          <p:nvPr/>
        </p:nvSpPr>
        <p:spPr>
          <a:xfrm>
            <a:off x="983432" y="1792848"/>
            <a:ext cx="6096000" cy="1708160"/>
          </a:xfrm>
          <a:prstGeom prst="rect">
            <a:avLst/>
          </a:prstGeom>
        </p:spPr>
        <p:txBody>
          <a:bodyPr>
            <a:spAutoFit/>
          </a:bodyPr>
          <a:lstStyle/>
          <a:p>
            <a:pPr>
              <a:lnSpc>
                <a:spcPct val="150000"/>
              </a:lnSpc>
            </a:pPr>
            <a:r>
              <a:rPr lang="zh-CN" altLang="en-US" sz="1400" b="1" kern="100" dirty="0" smtClean="0">
                <a:solidFill>
                  <a:srgbClr val="FF0066"/>
                </a:solidFill>
                <a:ea typeface="微软雅黑" panose="020B0503020204020204" pitchFamily="34" charset="-122"/>
                <a:cs typeface="Times New Roman" panose="02020603050405020304" pitchFamily="18" charset="0"/>
              </a:rPr>
              <a:t>目的：</a:t>
            </a:r>
            <a:r>
              <a:rPr lang="zh-CN" altLang="zh-CN" sz="1400" kern="100" dirty="0" smtClean="0">
                <a:ea typeface="微软雅黑" panose="020B0503020204020204" pitchFamily="34" charset="-122"/>
                <a:cs typeface="Times New Roman" panose="02020603050405020304" pitchFamily="18" charset="0"/>
              </a:rPr>
              <a:t>坚持</a:t>
            </a:r>
            <a:r>
              <a:rPr lang="zh-CN" altLang="zh-CN" sz="1400" kern="100" dirty="0">
                <a:ea typeface="微软雅黑" panose="020B0503020204020204" pitchFamily="34" charset="-122"/>
                <a:cs typeface="Times New Roman" panose="02020603050405020304" pitchFamily="18" charset="0"/>
              </a:rPr>
              <a:t>护理工作“贴近病人、贴近临床、贴近社会”，全面推进优质护理服务；进一步健全管理体系、强化护理管理职能，加强护理内涵建设，加强护理保障条件；营造“以人为本”的和谐医患关系的良好氛围，为广大人民群众提供安全、专业、主动、连续的护理服务，不断提高客户对护理工作的满意度。</a:t>
            </a:r>
            <a:endParaRPr lang="zh-CN" altLang="en-US" sz="1400" dirty="0"/>
          </a:p>
        </p:txBody>
      </p:sp>
      <p:sp>
        <p:nvSpPr>
          <p:cNvPr id="4" name="矩形 3"/>
          <p:cNvSpPr/>
          <p:nvPr/>
        </p:nvSpPr>
        <p:spPr>
          <a:xfrm>
            <a:off x="903319" y="3710207"/>
            <a:ext cx="5951984" cy="415498"/>
          </a:xfrm>
          <a:prstGeom prst="rect">
            <a:avLst/>
          </a:prstGeom>
        </p:spPr>
        <p:txBody>
          <a:bodyPr wrap="square">
            <a:spAutoFit/>
          </a:bodyPr>
          <a:lstStyle/>
          <a:p>
            <a:pPr marL="171450" indent="-171450">
              <a:lnSpc>
                <a:spcPct val="150000"/>
              </a:lnSpc>
              <a:spcAft>
                <a:spcPts val="0"/>
              </a:spcAft>
              <a:buClr>
                <a:srgbClr val="FF0066"/>
              </a:buClr>
              <a:buFont typeface="Wingdings" panose="05000000000000000000" pitchFamily="2" charset="2"/>
              <a:buChar char="ü"/>
            </a:pPr>
            <a:r>
              <a:rPr lang="zh-CN" altLang="zh-CN" sz="1400" kern="100" dirty="0" smtClean="0">
                <a:latin typeface="微软雅黑" panose="020B0503020204020204" pitchFamily="34" charset="-122"/>
                <a:ea typeface="微软雅黑" panose="020B0503020204020204" pitchFamily="34" charset="-122"/>
              </a:rPr>
              <a:t>合理</a:t>
            </a:r>
            <a:r>
              <a:rPr lang="zh-CN" altLang="zh-CN" sz="1400" kern="100" dirty="0">
                <a:latin typeface="微软雅黑" panose="020B0503020204020204" pitchFamily="34" charset="-122"/>
                <a:ea typeface="微软雅黑" panose="020B0503020204020204" pitchFamily="34" charset="-122"/>
              </a:rPr>
              <a:t>配置和使用护理人力资源，护理队伍整体素质全面提高。</a:t>
            </a:r>
          </a:p>
        </p:txBody>
      </p:sp>
      <p:sp>
        <p:nvSpPr>
          <p:cNvPr id="5" name="矩形 4"/>
          <p:cNvSpPr/>
          <p:nvPr/>
        </p:nvSpPr>
        <p:spPr>
          <a:xfrm>
            <a:off x="903319" y="4113582"/>
            <a:ext cx="6096000" cy="415498"/>
          </a:xfrm>
          <a:prstGeom prst="rect">
            <a:avLst/>
          </a:prstGeom>
        </p:spPr>
        <p:txBody>
          <a:bodyPr>
            <a:spAutoFit/>
          </a:bodyPr>
          <a:lstStyle/>
          <a:p>
            <a:pPr marL="171450" indent="-171450">
              <a:lnSpc>
                <a:spcPct val="150000"/>
              </a:lnSpc>
              <a:spcAft>
                <a:spcPts val="0"/>
              </a:spcAft>
              <a:buClr>
                <a:srgbClr val="FF0066"/>
              </a:buClr>
              <a:buFont typeface="Wingdings" panose="05000000000000000000" pitchFamily="2" charset="2"/>
              <a:buChar char="ü"/>
            </a:pPr>
            <a:r>
              <a:rPr lang="zh-CN" altLang="zh-CN" sz="1400" kern="100" dirty="0" smtClean="0">
                <a:latin typeface="微软雅黑" panose="020B0503020204020204" pitchFamily="34" charset="-122"/>
                <a:ea typeface="微软雅黑" panose="020B0503020204020204" pitchFamily="34" charset="-122"/>
              </a:rPr>
              <a:t>完善</a:t>
            </a:r>
            <a:r>
              <a:rPr lang="zh-CN" altLang="zh-CN" sz="1400" kern="100" dirty="0">
                <a:latin typeface="微软雅黑" panose="020B0503020204020204" pitchFamily="34" charset="-122"/>
                <a:ea typeface="微软雅黑" panose="020B0503020204020204" pitchFamily="34" charset="-122"/>
              </a:rPr>
              <a:t>护理管理体系和护理质量评价体系，建立护理持续改进的质量系统。</a:t>
            </a:r>
          </a:p>
        </p:txBody>
      </p:sp>
      <p:sp>
        <p:nvSpPr>
          <p:cNvPr id="6" name="矩形 5"/>
          <p:cNvSpPr/>
          <p:nvPr/>
        </p:nvSpPr>
        <p:spPr>
          <a:xfrm>
            <a:off x="903319" y="4516957"/>
            <a:ext cx="4180953" cy="307777"/>
          </a:xfrm>
          <a:prstGeom prst="rect">
            <a:avLst/>
          </a:prstGeom>
        </p:spPr>
        <p:txBody>
          <a:bodyPr wrap="none">
            <a:spAutoFit/>
          </a:bodyPr>
          <a:lstStyle/>
          <a:p>
            <a:pPr marL="171450" indent="-171450">
              <a:buClr>
                <a:srgbClr val="FF0066"/>
              </a:buClr>
              <a:buFont typeface="Wingdings" panose="05000000000000000000" pitchFamily="2" charset="2"/>
              <a:buChar char="ü"/>
            </a:pPr>
            <a:r>
              <a:rPr lang="zh-CN" altLang="zh-CN" sz="1400" kern="100" dirty="0" smtClean="0">
                <a:latin typeface="微软雅黑" panose="020B0503020204020204" pitchFamily="34" charset="-122"/>
                <a:ea typeface="微软雅黑" panose="020B0503020204020204" pitchFamily="34" charset="-122"/>
                <a:cs typeface="Times New Roman" panose="02020603050405020304" pitchFamily="18" charset="0"/>
              </a:rPr>
              <a:t>优化</a:t>
            </a:r>
            <a:r>
              <a:rPr lang="zh-CN" altLang="zh-CN" sz="1400" kern="100" dirty="0">
                <a:latin typeface="微软雅黑" panose="020B0503020204020204" pitchFamily="34" charset="-122"/>
                <a:ea typeface="微软雅黑" panose="020B0503020204020204" pitchFamily="34" charset="-122"/>
                <a:cs typeface="Times New Roman" panose="02020603050405020304" pitchFamily="18" charset="0"/>
              </a:rPr>
              <a:t>护理工作模式，进一步推进优质护理服务。</a:t>
            </a:r>
            <a:endParaRPr lang="zh-CN" altLang="en-US" sz="1400" dirty="0">
              <a:latin typeface="微软雅黑" panose="020B0503020204020204" pitchFamily="34" charset="-122"/>
              <a:ea typeface="微软雅黑" panose="020B0503020204020204" pitchFamily="34" charset="-122"/>
            </a:endParaRPr>
          </a:p>
        </p:txBody>
      </p:sp>
      <p:sp>
        <p:nvSpPr>
          <p:cNvPr id="7" name="矩形 6"/>
          <p:cNvSpPr/>
          <p:nvPr/>
        </p:nvSpPr>
        <p:spPr>
          <a:xfrm>
            <a:off x="903319" y="5215986"/>
            <a:ext cx="4487126" cy="415498"/>
          </a:xfrm>
          <a:prstGeom prst="rect">
            <a:avLst/>
          </a:prstGeom>
        </p:spPr>
        <p:txBody>
          <a:bodyPr wrap="none">
            <a:spAutoFit/>
          </a:bodyPr>
          <a:lstStyle/>
          <a:p>
            <a:pPr marL="171450" indent="-171450">
              <a:lnSpc>
                <a:spcPct val="150000"/>
              </a:lnSpc>
              <a:spcAft>
                <a:spcPts val="0"/>
              </a:spcAft>
              <a:buClr>
                <a:srgbClr val="FF0066"/>
              </a:buClr>
              <a:buFont typeface="Wingdings" panose="05000000000000000000" pitchFamily="2" charset="2"/>
              <a:buChar char="ü"/>
            </a:pPr>
            <a:r>
              <a:rPr lang="zh-CN" altLang="zh-CN" sz="1400" kern="100" dirty="0" smtClean="0">
                <a:latin typeface="微软雅黑" panose="020B0503020204020204" pitchFamily="34" charset="-122"/>
                <a:ea typeface="微软雅黑" panose="020B0503020204020204" pitchFamily="34" charset="-122"/>
              </a:rPr>
              <a:t>加强</a:t>
            </a:r>
            <a:r>
              <a:rPr lang="zh-CN" altLang="zh-CN" sz="1400" kern="100" dirty="0">
                <a:latin typeface="微软雅黑" panose="020B0503020204020204" pitchFamily="34" charset="-122"/>
                <a:ea typeface="微软雅黑" panose="020B0503020204020204" pitchFamily="34" charset="-122"/>
              </a:rPr>
              <a:t>护理培训教学，提高护理人员科、教、研能力。</a:t>
            </a:r>
          </a:p>
        </p:txBody>
      </p:sp>
      <p:sp>
        <p:nvSpPr>
          <p:cNvPr id="8" name="矩形 7"/>
          <p:cNvSpPr/>
          <p:nvPr/>
        </p:nvSpPr>
        <p:spPr>
          <a:xfrm>
            <a:off x="903319" y="5619361"/>
            <a:ext cx="4307589" cy="415498"/>
          </a:xfrm>
          <a:prstGeom prst="rect">
            <a:avLst/>
          </a:prstGeom>
        </p:spPr>
        <p:txBody>
          <a:bodyPr wrap="none">
            <a:spAutoFit/>
          </a:bodyPr>
          <a:lstStyle/>
          <a:p>
            <a:pPr marL="171450" indent="-171450">
              <a:lnSpc>
                <a:spcPct val="150000"/>
              </a:lnSpc>
              <a:spcAft>
                <a:spcPts val="0"/>
              </a:spcAft>
              <a:buClr>
                <a:srgbClr val="FF0066"/>
              </a:buClr>
              <a:buFont typeface="Wingdings" panose="05000000000000000000" pitchFamily="2" charset="2"/>
              <a:buChar char="ü"/>
            </a:pPr>
            <a:r>
              <a:rPr lang="zh-CN" altLang="zh-CN" sz="1400" kern="100" dirty="0" smtClean="0">
                <a:latin typeface="微软雅黑" panose="020B0503020204020204" pitchFamily="34" charset="-122"/>
                <a:ea typeface="微软雅黑" panose="020B0503020204020204" pitchFamily="34" charset="-122"/>
              </a:rPr>
              <a:t>主动</a:t>
            </a:r>
            <a:r>
              <a:rPr lang="zh-CN" altLang="zh-CN" sz="1400" kern="100" dirty="0">
                <a:latin typeface="微软雅黑" panose="020B0503020204020204" pitchFamily="34" charset="-122"/>
                <a:ea typeface="微软雅黑" panose="020B0503020204020204" pitchFamily="34" charset="-122"/>
              </a:rPr>
              <a:t>加强与相关部门（科室）沟通、协调、配合。</a:t>
            </a:r>
          </a:p>
        </p:txBody>
      </p:sp>
      <p:sp>
        <p:nvSpPr>
          <p:cNvPr id="9" name="矩形 8"/>
          <p:cNvSpPr/>
          <p:nvPr/>
        </p:nvSpPr>
        <p:spPr>
          <a:xfrm>
            <a:off x="903319" y="6022738"/>
            <a:ext cx="6096000" cy="415498"/>
          </a:xfrm>
          <a:prstGeom prst="rect">
            <a:avLst/>
          </a:prstGeom>
        </p:spPr>
        <p:txBody>
          <a:bodyPr>
            <a:spAutoFit/>
          </a:bodyPr>
          <a:lstStyle/>
          <a:p>
            <a:pPr marL="171450" indent="-171450">
              <a:lnSpc>
                <a:spcPct val="150000"/>
              </a:lnSpc>
              <a:spcAft>
                <a:spcPts val="0"/>
              </a:spcAft>
              <a:buClr>
                <a:srgbClr val="FF0066"/>
              </a:buClr>
              <a:buFont typeface="Wingdings" panose="05000000000000000000" pitchFamily="2" charset="2"/>
              <a:buChar char="ü"/>
            </a:pPr>
            <a:r>
              <a:rPr lang="zh-CN" altLang="zh-CN" sz="1400" kern="100" dirty="0" smtClean="0">
                <a:latin typeface="微软雅黑" panose="020B0503020204020204" pitchFamily="34" charset="-122"/>
                <a:ea typeface="微软雅黑" panose="020B0503020204020204" pitchFamily="34" charset="-122"/>
              </a:rPr>
              <a:t>切实</a:t>
            </a:r>
            <a:r>
              <a:rPr lang="zh-CN" altLang="zh-CN" sz="1400" kern="100" dirty="0">
                <a:latin typeface="微软雅黑" panose="020B0503020204020204" pitchFamily="34" charset="-122"/>
                <a:ea typeface="微软雅黑" panose="020B0503020204020204" pitchFamily="34" charset="-122"/>
              </a:rPr>
              <a:t>帮助解决护理人员面临的困难和担忧，维护护理队伍的稳定和发展。</a:t>
            </a:r>
          </a:p>
        </p:txBody>
      </p:sp>
      <p:grpSp>
        <p:nvGrpSpPr>
          <p:cNvPr id="12" name="组合 11"/>
          <p:cNvGrpSpPr/>
          <p:nvPr/>
        </p:nvGrpSpPr>
        <p:grpSpPr>
          <a:xfrm>
            <a:off x="873705" y="815556"/>
            <a:ext cx="3350087" cy="165172"/>
            <a:chOff x="297641" y="743548"/>
            <a:chExt cx="3350087" cy="165172"/>
          </a:xfrm>
        </p:grpSpPr>
        <p:cxnSp>
          <p:nvCxnSpPr>
            <p:cNvPr id="13" name="直线连接符 19"/>
            <p:cNvCxnSpPr/>
            <p:nvPr/>
          </p:nvCxnSpPr>
          <p:spPr>
            <a:xfrm flipH="1">
              <a:off x="380227" y="826134"/>
              <a:ext cx="3153983"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14" name="椭圆 13"/>
            <p:cNvSpPr/>
            <p:nvPr/>
          </p:nvSpPr>
          <p:spPr>
            <a:xfrm>
              <a:off x="297641" y="743548"/>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15" name="椭圆 14"/>
            <p:cNvSpPr/>
            <p:nvPr/>
          </p:nvSpPr>
          <p:spPr>
            <a:xfrm>
              <a:off x="3482556" y="743548"/>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grpSp>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0176" y="419850"/>
            <a:ext cx="4048125" cy="5715000"/>
          </a:xfrm>
          <a:prstGeom prst="roundRect">
            <a:avLst>
              <a:gd name="adj" fmla="val 8594"/>
            </a:avLst>
          </a:prstGeom>
          <a:solidFill>
            <a:srgbClr val="FFFFFF">
              <a:shade val="85000"/>
            </a:srgbClr>
          </a:solidFill>
          <a:ln w="22225">
            <a:solidFill>
              <a:srgbClr val="FF0066"/>
            </a:solidFill>
          </a:ln>
          <a:effectLst>
            <a:reflection blurRad="12700" stA="38000" endPos="28000" dist="5000" dir="5400000" sy="-100000" algn="bl" rotWithShape="0"/>
          </a:effectLst>
        </p:spPr>
      </p:pic>
      <p:sp>
        <p:nvSpPr>
          <p:cNvPr id="17" name="矩形 16"/>
          <p:cNvSpPr/>
          <p:nvPr/>
        </p:nvSpPr>
        <p:spPr>
          <a:xfrm>
            <a:off x="1170965" y="639555"/>
            <a:ext cx="2844048" cy="262701"/>
          </a:xfrm>
          <a:prstGeom prst="rect">
            <a:avLst/>
          </a:prstGeom>
        </p:spPr>
        <p:txBody>
          <a:bodyPr wrap="none">
            <a:spAutoFit/>
          </a:bodyPr>
          <a:lstStyle/>
          <a:p>
            <a:pPr algn="just">
              <a:lnSpc>
                <a:spcPts val="1200"/>
              </a:lnSpc>
              <a:spcBef>
                <a:spcPts val="1300"/>
              </a:spcBef>
              <a:spcAft>
                <a:spcPts val="1300"/>
              </a:spcAft>
            </a:pPr>
            <a:r>
              <a:rPr lang="en-US" altLang="zh-CN" b="1" kern="100" dirty="0" smtClean="0">
                <a:latin typeface="微软雅黑" panose="020B0503020204020204" pitchFamily="34" charset="-122"/>
                <a:ea typeface="微软雅黑" panose="020B0503020204020204" pitchFamily="34" charset="-122"/>
              </a:rPr>
              <a:t>3.3</a:t>
            </a:r>
            <a:r>
              <a:rPr lang="zh-CN" altLang="zh-CN" b="1" kern="100" dirty="0" smtClean="0">
                <a:solidFill>
                  <a:srgbClr val="FF0066"/>
                </a:solidFill>
                <a:latin typeface="微软雅黑" panose="020B0503020204020204" pitchFamily="34" charset="-122"/>
                <a:ea typeface="微软雅黑" panose="020B0503020204020204" pitchFamily="34" charset="-122"/>
              </a:rPr>
              <a:t>人才</a:t>
            </a:r>
            <a:r>
              <a:rPr lang="zh-CN" altLang="zh-CN" b="1" kern="100" dirty="0">
                <a:solidFill>
                  <a:srgbClr val="FF0066"/>
                </a:solidFill>
                <a:latin typeface="微软雅黑" panose="020B0503020204020204" pitchFamily="34" charset="-122"/>
                <a:ea typeface="微软雅黑" panose="020B0503020204020204" pitchFamily="34" charset="-122"/>
              </a:rPr>
              <a:t>队伍</a:t>
            </a:r>
            <a:r>
              <a:rPr lang="zh-CN" altLang="zh-CN" b="1" kern="100" dirty="0">
                <a:latin typeface="微软雅黑" panose="020B0503020204020204" pitchFamily="34" charset="-122"/>
                <a:ea typeface="微软雅黑" panose="020B0503020204020204" pitchFamily="34" charset="-122"/>
              </a:rPr>
              <a:t>建设目标规划</a:t>
            </a:r>
            <a:endParaRPr lang="zh-CN" altLang="zh-CN" b="1" kern="100" dirty="0">
              <a:effectLst/>
              <a:latin typeface="微软雅黑" panose="020B0503020204020204" pitchFamily="34" charset="-122"/>
              <a:ea typeface="微软雅黑" panose="020B0503020204020204" pitchFamily="34" charset="-122"/>
            </a:endParaRPr>
          </a:p>
        </p:txBody>
      </p:sp>
      <p:sp>
        <p:nvSpPr>
          <p:cNvPr id="18" name="文本框 17"/>
          <p:cNvSpPr txBox="1"/>
          <p:nvPr/>
        </p:nvSpPr>
        <p:spPr>
          <a:xfrm>
            <a:off x="903319" y="4812611"/>
            <a:ext cx="3409908" cy="415498"/>
          </a:xfrm>
          <a:prstGeom prst="rect">
            <a:avLst/>
          </a:prstGeom>
        </p:spPr>
        <p:txBody>
          <a:bodyPr wrap="none">
            <a:spAutoFit/>
          </a:bodyPr>
          <a:lstStyle>
            <a:defPPr>
              <a:defRPr lang="zh-CN"/>
            </a:defPPr>
            <a:lvl1pPr marL="171450" indent="-171450">
              <a:lnSpc>
                <a:spcPct val="150000"/>
              </a:lnSpc>
              <a:spcAft>
                <a:spcPts val="0"/>
              </a:spcAft>
              <a:buClr>
                <a:srgbClr val="FF0066"/>
              </a:buClr>
              <a:buFont typeface="Wingdings" panose="05000000000000000000" pitchFamily="2" charset="2"/>
              <a:buChar char="ü"/>
              <a:defRPr sz="1400" kern="100">
                <a:latin typeface="微软雅黑" panose="020B0503020204020204" pitchFamily="34" charset="-122"/>
                <a:ea typeface="微软雅黑" panose="020B0503020204020204" pitchFamily="34" charset="-122"/>
              </a:defRPr>
            </a:lvl1pPr>
          </a:lstStyle>
          <a:p>
            <a:r>
              <a:rPr lang="zh-CN" altLang="en-US" dirty="0"/>
              <a:t>引进老人护理、护工等人员规划</a:t>
            </a:r>
            <a:r>
              <a:rPr lang="zh-CN" altLang="en-US" dirty="0" smtClean="0"/>
              <a:t>建设。</a:t>
            </a:r>
            <a:endParaRPr lang="zh-CN" altLang="en-US" dirty="0"/>
          </a:p>
        </p:txBody>
      </p:sp>
    </p:spTree>
    <p:extLst>
      <p:ext uri="{BB962C8B-B14F-4D97-AF65-F5344CB8AC3E}">
        <p14:creationId xmlns:p14="http://schemas.microsoft.com/office/powerpoint/2010/main" val="2490254868"/>
      </p:ext>
    </p:extLst>
  </p:cSld>
  <p:clrMapOvr>
    <a:masterClrMapping/>
  </p:clrMapOvr>
  <p:transition spd="slow">
    <p:wip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clrChange>
              <a:clrFrom>
                <a:srgbClr val="FEFEFF"/>
              </a:clrFrom>
              <a:clrTo>
                <a:srgbClr val="FEFEFF">
                  <a:alpha val="0"/>
                </a:srgbClr>
              </a:clrTo>
            </a:clrChange>
            <a:extLst>
              <a:ext uri="{28A0092B-C50C-407E-A947-70E740481C1C}">
                <a14:useLocalDpi xmlns:a14="http://schemas.microsoft.com/office/drawing/2010/main" val="0"/>
              </a:ext>
            </a:extLst>
          </a:blip>
          <a:stretch>
            <a:fillRect/>
          </a:stretch>
        </p:blipFill>
        <p:spPr>
          <a:xfrm>
            <a:off x="2855640" y="18851"/>
            <a:ext cx="10281859" cy="6858000"/>
          </a:xfrm>
          <a:prstGeom prst="rect">
            <a:avLst/>
          </a:prstGeom>
        </p:spPr>
      </p:pic>
      <p:sp>
        <p:nvSpPr>
          <p:cNvPr id="2" name="矩形 1"/>
          <p:cNvSpPr/>
          <p:nvPr/>
        </p:nvSpPr>
        <p:spPr>
          <a:xfrm>
            <a:off x="562604" y="620688"/>
            <a:ext cx="2844048" cy="262701"/>
          </a:xfrm>
          <a:prstGeom prst="rect">
            <a:avLst/>
          </a:prstGeom>
        </p:spPr>
        <p:txBody>
          <a:bodyPr wrap="none">
            <a:spAutoFit/>
          </a:bodyPr>
          <a:lstStyle/>
          <a:p>
            <a:pPr algn="just">
              <a:lnSpc>
                <a:spcPts val="1200"/>
              </a:lnSpc>
              <a:spcBef>
                <a:spcPts val="1300"/>
              </a:spcBef>
              <a:spcAft>
                <a:spcPts val="1300"/>
              </a:spcAft>
            </a:pPr>
            <a:r>
              <a:rPr lang="en-US" altLang="zh-CN" b="1" kern="100" dirty="0" smtClean="0">
                <a:latin typeface="微软雅黑" panose="020B0503020204020204" pitchFamily="34" charset="-122"/>
                <a:ea typeface="微软雅黑" panose="020B0503020204020204" pitchFamily="34" charset="-122"/>
              </a:rPr>
              <a:t>3.3</a:t>
            </a:r>
            <a:r>
              <a:rPr lang="zh-CN" altLang="zh-CN" b="1" kern="100" dirty="0" smtClean="0">
                <a:solidFill>
                  <a:srgbClr val="FF0066"/>
                </a:solidFill>
                <a:latin typeface="微软雅黑" panose="020B0503020204020204" pitchFamily="34" charset="-122"/>
                <a:ea typeface="微软雅黑" panose="020B0503020204020204" pitchFamily="34" charset="-122"/>
              </a:rPr>
              <a:t>人才</a:t>
            </a:r>
            <a:r>
              <a:rPr lang="zh-CN" altLang="zh-CN" b="1" kern="100" dirty="0">
                <a:solidFill>
                  <a:srgbClr val="FF0066"/>
                </a:solidFill>
                <a:latin typeface="微软雅黑" panose="020B0503020204020204" pitchFamily="34" charset="-122"/>
                <a:ea typeface="微软雅黑" panose="020B0503020204020204" pitchFamily="34" charset="-122"/>
              </a:rPr>
              <a:t>队伍</a:t>
            </a:r>
            <a:r>
              <a:rPr lang="zh-CN" altLang="zh-CN" b="1" kern="100" dirty="0">
                <a:latin typeface="微软雅黑" panose="020B0503020204020204" pitchFamily="34" charset="-122"/>
                <a:ea typeface="微软雅黑" panose="020B0503020204020204" pitchFamily="34" charset="-122"/>
              </a:rPr>
              <a:t>建设目标规划</a:t>
            </a:r>
            <a:endParaRPr lang="zh-CN" altLang="zh-CN" b="1" kern="100" dirty="0">
              <a:effectLst/>
              <a:latin typeface="微软雅黑" panose="020B0503020204020204" pitchFamily="34" charset="-122"/>
              <a:ea typeface="微软雅黑" panose="020B0503020204020204" pitchFamily="34" charset="-122"/>
            </a:endParaRPr>
          </a:p>
        </p:txBody>
      </p:sp>
      <p:grpSp>
        <p:nvGrpSpPr>
          <p:cNvPr id="13" name="组合 12"/>
          <p:cNvGrpSpPr/>
          <p:nvPr/>
        </p:nvGrpSpPr>
        <p:grpSpPr>
          <a:xfrm>
            <a:off x="297641" y="815556"/>
            <a:ext cx="3350087" cy="165172"/>
            <a:chOff x="297641" y="743548"/>
            <a:chExt cx="3350087" cy="165172"/>
          </a:xfrm>
        </p:grpSpPr>
        <p:cxnSp>
          <p:nvCxnSpPr>
            <p:cNvPr id="6" name="直线连接符 19"/>
            <p:cNvCxnSpPr/>
            <p:nvPr/>
          </p:nvCxnSpPr>
          <p:spPr>
            <a:xfrm flipH="1">
              <a:off x="380227" y="826134"/>
              <a:ext cx="3153983"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7" name="椭圆 6"/>
            <p:cNvSpPr/>
            <p:nvPr/>
          </p:nvSpPr>
          <p:spPr>
            <a:xfrm>
              <a:off x="297641" y="743548"/>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8" name="椭圆 7"/>
            <p:cNvSpPr/>
            <p:nvPr/>
          </p:nvSpPr>
          <p:spPr>
            <a:xfrm>
              <a:off x="3482556" y="743548"/>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grpSp>
      <p:sp>
        <p:nvSpPr>
          <p:cNvPr id="15" name="TextBox 4"/>
          <p:cNvSpPr txBox="1"/>
          <p:nvPr/>
        </p:nvSpPr>
        <p:spPr>
          <a:xfrm>
            <a:off x="10393924" y="346353"/>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
        <p:nvSpPr>
          <p:cNvPr id="9" name="矩形 8"/>
          <p:cNvSpPr/>
          <p:nvPr/>
        </p:nvSpPr>
        <p:spPr>
          <a:xfrm>
            <a:off x="551384" y="1102260"/>
            <a:ext cx="3185487" cy="571567"/>
          </a:xfrm>
          <a:prstGeom prst="rect">
            <a:avLst/>
          </a:prstGeom>
        </p:spPr>
        <p:txBody>
          <a:bodyPr wrap="none">
            <a:spAutoFit/>
          </a:bodyPr>
          <a:lstStyle/>
          <a:p>
            <a:pPr algn="just">
              <a:lnSpc>
                <a:spcPct val="173000"/>
              </a:lnSpc>
              <a:spcBef>
                <a:spcPts val="1300"/>
              </a:spcBef>
              <a:spcAft>
                <a:spcPts val="1300"/>
              </a:spcAft>
            </a:pPr>
            <a:r>
              <a:rPr lang="zh-CN" altLang="en-US" b="1" kern="100" dirty="0" smtClean="0">
                <a:latin typeface="微软雅黑" panose="020B0503020204020204" pitchFamily="34" charset="-122"/>
                <a:ea typeface="微软雅黑" panose="020B0503020204020204" pitchFamily="34" charset="-122"/>
              </a:rPr>
              <a:t>⑦人才的</a:t>
            </a:r>
            <a:r>
              <a:rPr lang="zh-CN" altLang="en-US" b="1" kern="100" dirty="0" smtClean="0">
                <a:solidFill>
                  <a:srgbClr val="FF0066"/>
                </a:solidFill>
                <a:latin typeface="微软雅黑" panose="020B0503020204020204" pitchFamily="34" charset="-122"/>
                <a:ea typeface="微软雅黑" panose="020B0503020204020204" pitchFamily="34" charset="-122"/>
              </a:rPr>
              <a:t>“选，用，育，留”</a:t>
            </a:r>
            <a:endParaRPr lang="zh-CN" altLang="zh-CN" b="1" kern="100" dirty="0">
              <a:solidFill>
                <a:srgbClr val="FF0066"/>
              </a:solidFill>
              <a:effectLst/>
              <a:latin typeface="微软雅黑" panose="020B0503020204020204" pitchFamily="34" charset="-122"/>
              <a:ea typeface="微软雅黑" panose="020B0503020204020204" pitchFamily="34" charset="-122"/>
            </a:endParaRPr>
          </a:p>
        </p:txBody>
      </p:sp>
      <p:sp>
        <p:nvSpPr>
          <p:cNvPr id="10" name="矩形 9"/>
          <p:cNvSpPr/>
          <p:nvPr/>
        </p:nvSpPr>
        <p:spPr>
          <a:xfrm>
            <a:off x="911424" y="1904052"/>
            <a:ext cx="6096000" cy="2893100"/>
          </a:xfrm>
          <a:prstGeom prst="rect">
            <a:avLst/>
          </a:prstGeom>
        </p:spPr>
        <p:txBody>
          <a:bodyPr>
            <a:spAutoFit/>
          </a:bodyPr>
          <a:lstStyle/>
          <a:p>
            <a:pPr marL="285750" indent="-285750" algn="just">
              <a:lnSpc>
                <a:spcPct val="200000"/>
              </a:lnSpc>
              <a:spcAft>
                <a:spcPts val="0"/>
              </a:spcAft>
              <a:buClr>
                <a:srgbClr val="FF0066"/>
              </a:buClr>
              <a:buFont typeface="Wingdings" panose="05000000000000000000" pitchFamily="2" charset="2"/>
              <a:buChar char="ü"/>
            </a:pPr>
            <a:r>
              <a:rPr lang="zh-CN" altLang="en-US" sz="1500" kern="100" dirty="0" smtClean="0">
                <a:latin typeface="微软雅黑" panose="020B0503020204020204" pitchFamily="34" charset="-122"/>
                <a:ea typeface="微软雅黑" panose="020B0503020204020204" pitchFamily="34" charset="-122"/>
              </a:rPr>
              <a:t>应届毕业生的招聘作为重点，</a:t>
            </a:r>
            <a:r>
              <a:rPr lang="zh-CN" altLang="en-US" sz="1500" b="1" kern="100" dirty="0" smtClean="0">
                <a:solidFill>
                  <a:srgbClr val="FF0066"/>
                </a:solidFill>
                <a:latin typeface="微软雅黑" panose="020B0503020204020204" pitchFamily="34" charset="-122"/>
                <a:ea typeface="微软雅黑" panose="020B0503020204020204" pitchFamily="34" charset="-122"/>
              </a:rPr>
              <a:t>护理岗位</a:t>
            </a:r>
            <a:r>
              <a:rPr lang="zh-CN" altLang="en-US" sz="1600" b="1" kern="100" dirty="0" smtClean="0">
                <a:solidFill>
                  <a:srgbClr val="FF0066"/>
                </a:solidFill>
                <a:latin typeface="微软雅黑" panose="020B0503020204020204" pitchFamily="34" charset="-122"/>
                <a:ea typeface="微软雅黑" panose="020B0503020204020204" pitchFamily="34" charset="-122"/>
              </a:rPr>
              <a:t>入职率不低于</a:t>
            </a:r>
            <a:r>
              <a:rPr lang="en-US" altLang="zh-CN" sz="1600" b="1" kern="100" dirty="0" smtClean="0">
                <a:solidFill>
                  <a:srgbClr val="FF0066"/>
                </a:solidFill>
                <a:latin typeface="微软雅黑" panose="020B0503020204020204" pitchFamily="34" charset="-122"/>
                <a:ea typeface="微软雅黑" panose="020B0503020204020204" pitchFamily="34" charset="-122"/>
              </a:rPr>
              <a:t>90%</a:t>
            </a:r>
            <a:r>
              <a:rPr lang="zh-CN" altLang="en-US" sz="1500" kern="100" dirty="0" smtClean="0">
                <a:latin typeface="微软雅黑" panose="020B0503020204020204" pitchFamily="34" charset="-122"/>
                <a:ea typeface="微软雅黑" panose="020B0503020204020204" pitchFamily="34" charset="-122"/>
              </a:rPr>
              <a:t>；</a:t>
            </a:r>
            <a:endParaRPr lang="en-US" altLang="zh-CN" sz="1500" kern="100" dirty="0" smtClean="0">
              <a:latin typeface="微软雅黑" panose="020B0503020204020204" pitchFamily="34" charset="-122"/>
              <a:ea typeface="微软雅黑" panose="020B0503020204020204" pitchFamily="34" charset="-122"/>
            </a:endParaRPr>
          </a:p>
          <a:p>
            <a:pPr marL="285750" indent="-285750" algn="just">
              <a:lnSpc>
                <a:spcPct val="200000"/>
              </a:lnSpc>
              <a:spcAft>
                <a:spcPts val="0"/>
              </a:spcAft>
              <a:buClr>
                <a:srgbClr val="FF0066"/>
              </a:buClr>
              <a:buFont typeface="Wingdings" panose="05000000000000000000" pitchFamily="2" charset="2"/>
              <a:buChar char="ü"/>
            </a:pPr>
            <a:r>
              <a:rPr lang="zh-CN" altLang="en-US" sz="1500" kern="100" dirty="0" smtClean="0">
                <a:latin typeface="微软雅黑" panose="020B0503020204020204" pitchFamily="34" charset="-122"/>
                <a:ea typeface="微软雅黑" panose="020B0503020204020204" pitchFamily="34" charset="-122"/>
              </a:rPr>
              <a:t>从医院内部挖掘人才，为内部员工提供晋升机会；</a:t>
            </a:r>
            <a:endParaRPr lang="en-US" altLang="zh-CN" sz="1500" kern="100" dirty="0" smtClean="0">
              <a:latin typeface="微软雅黑" panose="020B0503020204020204" pitchFamily="34" charset="-122"/>
              <a:ea typeface="微软雅黑" panose="020B0503020204020204" pitchFamily="34" charset="-122"/>
            </a:endParaRPr>
          </a:p>
          <a:p>
            <a:pPr marL="285750" indent="-285750" algn="just">
              <a:lnSpc>
                <a:spcPct val="200000"/>
              </a:lnSpc>
              <a:spcAft>
                <a:spcPts val="0"/>
              </a:spcAft>
              <a:buClr>
                <a:srgbClr val="FF0066"/>
              </a:buClr>
              <a:buFont typeface="Wingdings" panose="05000000000000000000" pitchFamily="2" charset="2"/>
              <a:buChar char="ü"/>
            </a:pPr>
            <a:r>
              <a:rPr lang="zh-CN" altLang="en-US" sz="1500" kern="100" dirty="0" smtClean="0">
                <a:latin typeface="微软雅黑" panose="020B0503020204020204" pitchFamily="34" charset="-122"/>
                <a:ea typeface="微软雅黑" panose="020B0503020204020204" pitchFamily="34" charset="-122"/>
              </a:rPr>
              <a:t>建立全年人才培训计划，</a:t>
            </a:r>
            <a:r>
              <a:rPr lang="zh-CN" altLang="en-US" sz="1500" b="1" kern="100" dirty="0" smtClean="0">
                <a:solidFill>
                  <a:srgbClr val="FF0066"/>
                </a:solidFill>
                <a:latin typeface="微软雅黑" panose="020B0503020204020204" pitchFamily="34" charset="-122"/>
                <a:ea typeface="微软雅黑" panose="020B0503020204020204" pitchFamily="34" charset="-122"/>
              </a:rPr>
              <a:t>全年大型培训场次不低于</a:t>
            </a:r>
            <a:r>
              <a:rPr lang="en-US" altLang="zh-CN" sz="1500" b="1" kern="100" dirty="0" smtClean="0">
                <a:solidFill>
                  <a:srgbClr val="FF0066"/>
                </a:solidFill>
                <a:latin typeface="微软雅黑" panose="020B0503020204020204" pitchFamily="34" charset="-122"/>
                <a:ea typeface="微软雅黑" panose="020B0503020204020204" pitchFamily="34" charset="-122"/>
              </a:rPr>
              <a:t>12</a:t>
            </a:r>
            <a:r>
              <a:rPr lang="zh-CN" altLang="en-US" sz="1500" b="1" kern="100" dirty="0" smtClean="0">
                <a:solidFill>
                  <a:srgbClr val="FF0066"/>
                </a:solidFill>
                <a:latin typeface="微软雅黑" panose="020B0503020204020204" pitchFamily="34" charset="-122"/>
                <a:ea typeface="微软雅黑" panose="020B0503020204020204" pitchFamily="34" charset="-122"/>
              </a:rPr>
              <a:t>次</a:t>
            </a:r>
            <a:r>
              <a:rPr lang="zh-CN" altLang="en-US" sz="1500" kern="100" dirty="0" smtClean="0">
                <a:latin typeface="微软雅黑" panose="020B0503020204020204" pitchFamily="34" charset="-122"/>
                <a:ea typeface="微软雅黑" panose="020B0503020204020204" pitchFamily="34" charset="-122"/>
              </a:rPr>
              <a:t>；</a:t>
            </a:r>
            <a:endParaRPr lang="en-US" altLang="zh-CN" sz="1500" kern="100" dirty="0" smtClean="0">
              <a:latin typeface="微软雅黑" panose="020B0503020204020204" pitchFamily="34" charset="-122"/>
              <a:ea typeface="微软雅黑" panose="020B0503020204020204" pitchFamily="34" charset="-122"/>
            </a:endParaRPr>
          </a:p>
          <a:p>
            <a:pPr marL="285750" indent="-285750" algn="just">
              <a:lnSpc>
                <a:spcPct val="200000"/>
              </a:lnSpc>
              <a:spcAft>
                <a:spcPts val="0"/>
              </a:spcAft>
              <a:buClr>
                <a:srgbClr val="FF0066"/>
              </a:buClr>
              <a:buFont typeface="Wingdings" panose="05000000000000000000" pitchFamily="2" charset="2"/>
              <a:buChar char="ü"/>
            </a:pPr>
            <a:r>
              <a:rPr lang="zh-CN" altLang="en-US" sz="1500" kern="100" dirty="0" smtClean="0">
                <a:latin typeface="微软雅黑" panose="020B0503020204020204" pitchFamily="34" charset="-122"/>
                <a:ea typeface="微软雅黑" panose="020B0503020204020204" pitchFamily="34" charset="-122"/>
              </a:rPr>
              <a:t>建立和维持良好的医院文化，创造一个良好的工作氛围；</a:t>
            </a:r>
            <a:endParaRPr lang="en-US" altLang="zh-CN" sz="1500" kern="100" dirty="0" smtClean="0">
              <a:latin typeface="微软雅黑" panose="020B0503020204020204" pitchFamily="34" charset="-122"/>
              <a:ea typeface="微软雅黑" panose="020B0503020204020204" pitchFamily="34" charset="-122"/>
            </a:endParaRPr>
          </a:p>
          <a:p>
            <a:pPr marL="285750" indent="-285750" algn="just">
              <a:lnSpc>
                <a:spcPct val="200000"/>
              </a:lnSpc>
              <a:spcAft>
                <a:spcPts val="0"/>
              </a:spcAft>
              <a:buClr>
                <a:srgbClr val="FF0066"/>
              </a:buClr>
              <a:buFont typeface="Wingdings" panose="05000000000000000000" pitchFamily="2" charset="2"/>
              <a:buChar char="ü"/>
            </a:pPr>
            <a:r>
              <a:rPr lang="zh-CN" altLang="en-US" sz="1500" kern="100" dirty="0" smtClean="0">
                <a:latin typeface="微软雅黑" panose="020B0503020204020204" pitchFamily="34" charset="-122"/>
                <a:ea typeface="微软雅黑" panose="020B0503020204020204" pitchFamily="34" charset="-122"/>
              </a:rPr>
              <a:t>树立医院以人为本的形象，重视人才、尊重人才；</a:t>
            </a:r>
            <a:endParaRPr lang="en-US" altLang="zh-CN" sz="1500" kern="100" dirty="0" smtClean="0">
              <a:latin typeface="微软雅黑" panose="020B0503020204020204" pitchFamily="34" charset="-122"/>
              <a:ea typeface="微软雅黑" panose="020B0503020204020204" pitchFamily="34" charset="-122"/>
            </a:endParaRPr>
          </a:p>
          <a:p>
            <a:pPr marL="285750" indent="-285750" algn="just">
              <a:lnSpc>
                <a:spcPct val="200000"/>
              </a:lnSpc>
              <a:spcAft>
                <a:spcPts val="0"/>
              </a:spcAft>
              <a:buClr>
                <a:srgbClr val="FF0066"/>
              </a:buClr>
              <a:buFont typeface="Wingdings" panose="05000000000000000000" pitchFamily="2" charset="2"/>
              <a:buChar char="ü"/>
            </a:pPr>
            <a:endParaRPr lang="zh-CN" altLang="zh-CN" sz="1500" kern="1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5998378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l="7273"/>
          <a:stretch/>
        </p:blipFill>
        <p:spPr>
          <a:xfrm>
            <a:off x="-24681" y="12418"/>
            <a:ext cx="6596685" cy="6858000"/>
          </a:xfrm>
          <a:prstGeom prst="rect">
            <a:avLst/>
          </a:prstGeom>
        </p:spPr>
      </p:pic>
      <p:sp>
        <p:nvSpPr>
          <p:cNvPr id="3" name="Text Box 3"/>
          <p:cNvSpPr txBox="1">
            <a:spLocks noChangeArrowheads="1"/>
          </p:cNvSpPr>
          <p:nvPr/>
        </p:nvSpPr>
        <p:spPr bwMode="auto">
          <a:xfrm>
            <a:off x="4866465" y="5268854"/>
            <a:ext cx="6815667"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rgbClr val="000000"/>
                </a:solidFill>
                <a:latin typeface="AvantGarde Md BT" pitchFamily="34" charset="0"/>
                <a:ea typeface="幼圆" pitchFamily="49" charset="-122"/>
              </a:defRPr>
            </a:lvl1pPr>
            <a:lvl2pPr marL="742950" indent="-285750" eaLnBrk="0" hangingPunct="0">
              <a:defRPr kumimoji="1" sz="3600">
                <a:solidFill>
                  <a:srgbClr val="000000"/>
                </a:solidFill>
                <a:latin typeface="AvantGarde Md BT" pitchFamily="34" charset="0"/>
                <a:ea typeface="幼圆" pitchFamily="49" charset="-122"/>
              </a:defRPr>
            </a:lvl2pPr>
            <a:lvl3pPr marL="1143000" indent="-228600" eaLnBrk="0" hangingPunct="0">
              <a:defRPr kumimoji="1" sz="3600">
                <a:solidFill>
                  <a:srgbClr val="000000"/>
                </a:solidFill>
                <a:latin typeface="AvantGarde Md BT" pitchFamily="34" charset="0"/>
                <a:ea typeface="幼圆" pitchFamily="49" charset="-122"/>
              </a:defRPr>
            </a:lvl3pPr>
            <a:lvl4pPr marL="1600200" indent="-228600" eaLnBrk="0" hangingPunct="0">
              <a:defRPr kumimoji="1" sz="3600">
                <a:solidFill>
                  <a:srgbClr val="000000"/>
                </a:solidFill>
                <a:latin typeface="AvantGarde Md BT" pitchFamily="34" charset="0"/>
                <a:ea typeface="幼圆" pitchFamily="49" charset="-122"/>
              </a:defRPr>
            </a:lvl4pPr>
            <a:lvl5pPr marL="2057400" indent="-228600" eaLnBrk="0" hangingPunct="0">
              <a:defRPr kumimoji="1" sz="3600">
                <a:solidFill>
                  <a:srgbClr val="000000"/>
                </a:solidFill>
                <a:latin typeface="AvantGarde Md BT" pitchFamily="34" charset="0"/>
                <a:ea typeface="幼圆" pitchFamily="49" charset="-122"/>
              </a:defRPr>
            </a:lvl5pPr>
            <a:lvl6pPr marL="25146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6pPr>
            <a:lvl7pPr marL="29718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7pPr>
            <a:lvl8pPr marL="34290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8pPr>
            <a:lvl9pPr marL="38862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9pPr>
          </a:lstStyle>
          <a:p>
            <a:pPr algn="dist" eaLnBrk="1" hangingPunct="1"/>
            <a:r>
              <a:rPr lang="zh-CN" altLang="en-US" sz="4267" b="1" dirty="0">
                <a:solidFill>
                  <a:prstClr val="white"/>
                </a:solidFill>
                <a:latin typeface="Arial Black" pitchFamily="34" charset="0"/>
                <a:ea typeface="黑体" pitchFamily="49" charset="-122"/>
                <a:cs typeface="微软雅黑" pitchFamily="34" charset="-122"/>
              </a:rPr>
              <a:t>工作职责和性质</a:t>
            </a:r>
          </a:p>
        </p:txBody>
      </p:sp>
      <p:sp>
        <p:nvSpPr>
          <p:cNvPr id="4" name="矩形 16"/>
          <p:cNvSpPr/>
          <p:nvPr/>
        </p:nvSpPr>
        <p:spPr>
          <a:xfrm>
            <a:off x="2169584" y="5920"/>
            <a:ext cx="9878483" cy="6879464"/>
          </a:xfrm>
          <a:custGeom>
            <a:avLst/>
            <a:gdLst>
              <a:gd name="connsiteX0" fmla="*/ 0 w 5084688"/>
              <a:gd name="connsiteY0" fmla="*/ 0 h 5143500"/>
              <a:gd name="connsiteX1" fmla="*/ 5084688 w 5084688"/>
              <a:gd name="connsiteY1" fmla="*/ 0 h 5143500"/>
              <a:gd name="connsiteX2" fmla="*/ 5084688 w 5084688"/>
              <a:gd name="connsiteY2" fmla="*/ 5143500 h 5143500"/>
              <a:gd name="connsiteX3" fmla="*/ 0 w 5084688"/>
              <a:gd name="connsiteY3" fmla="*/ 5143500 h 5143500"/>
              <a:gd name="connsiteX4" fmla="*/ 0 w 5084688"/>
              <a:gd name="connsiteY4" fmla="*/ 0 h 5143500"/>
              <a:gd name="connsiteX0" fmla="*/ 2324100 w 7408788"/>
              <a:gd name="connsiteY0" fmla="*/ 0 h 5143500"/>
              <a:gd name="connsiteX1" fmla="*/ 7408788 w 7408788"/>
              <a:gd name="connsiteY1" fmla="*/ 0 h 5143500"/>
              <a:gd name="connsiteX2" fmla="*/ 7408788 w 7408788"/>
              <a:gd name="connsiteY2" fmla="*/ 5143500 h 5143500"/>
              <a:gd name="connsiteX3" fmla="*/ 0 w 7408788"/>
              <a:gd name="connsiteY3" fmla="*/ 5143500 h 5143500"/>
              <a:gd name="connsiteX4" fmla="*/ 2324100 w 7408788"/>
              <a:gd name="connsiteY4" fmla="*/ 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08788" h="5143500">
                <a:moveTo>
                  <a:pt x="2324100" y="0"/>
                </a:moveTo>
                <a:lnTo>
                  <a:pt x="7408788" y="0"/>
                </a:lnTo>
                <a:lnTo>
                  <a:pt x="7408788" y="5143500"/>
                </a:lnTo>
                <a:lnTo>
                  <a:pt x="0" y="5143500"/>
                </a:lnTo>
                <a:lnTo>
                  <a:pt x="2324100" y="0"/>
                </a:lnTo>
                <a:close/>
              </a:path>
            </a:pathLst>
          </a:custGeom>
          <a:pattFill prst="ltUpDiag">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5" name="矩形 4"/>
          <p:cNvSpPr/>
          <p:nvPr/>
        </p:nvSpPr>
        <p:spPr>
          <a:xfrm>
            <a:off x="4559829" y="2144468"/>
            <a:ext cx="7137595" cy="1733680"/>
          </a:xfrm>
          <a:prstGeom prst="rect">
            <a:avLst/>
          </a:prstGeom>
        </p:spPr>
        <p:txBody>
          <a:bodyPr wrap="none">
            <a:spAutoFit/>
          </a:bodyPr>
          <a:lstStyle/>
          <a:p>
            <a:pPr>
              <a:defRPr/>
            </a:pPr>
            <a:r>
              <a:rPr lang="en-US" altLang="zh-CN" sz="10666" b="1" dirty="0" smtClean="0">
                <a:solidFill>
                  <a:prstClr val="white">
                    <a:lumMod val="65000"/>
                    <a:alpha val="13000"/>
                  </a:prstClr>
                </a:solidFill>
                <a:latin typeface="微软雅黑" pitchFamily="34" charset="-122"/>
                <a:ea typeface="微软雅黑" pitchFamily="34" charset="-122"/>
              </a:rPr>
              <a:t>HOSPITAL</a:t>
            </a:r>
            <a:endParaRPr lang="zh-CN" altLang="en-US" sz="10666" dirty="0">
              <a:solidFill>
                <a:prstClr val="white">
                  <a:lumMod val="65000"/>
                  <a:alpha val="13000"/>
                </a:prstClr>
              </a:solidFill>
            </a:endParaRPr>
          </a:p>
        </p:txBody>
      </p:sp>
      <p:sp>
        <p:nvSpPr>
          <p:cNvPr id="6" name="矩形 5"/>
          <p:cNvSpPr/>
          <p:nvPr/>
        </p:nvSpPr>
        <p:spPr>
          <a:xfrm>
            <a:off x="5039784" y="3799418"/>
            <a:ext cx="6239933" cy="7810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7" name="矩形 14"/>
          <p:cNvSpPr/>
          <p:nvPr/>
        </p:nvSpPr>
        <p:spPr>
          <a:xfrm>
            <a:off x="1871531" y="-27384"/>
            <a:ext cx="3397349" cy="6902565"/>
          </a:xfrm>
          <a:custGeom>
            <a:avLst/>
            <a:gdLst>
              <a:gd name="connsiteX0" fmla="*/ 0 w 198512"/>
              <a:gd name="connsiteY0" fmla="*/ 0 h 1059582"/>
              <a:gd name="connsiteX1" fmla="*/ 198512 w 198512"/>
              <a:gd name="connsiteY1" fmla="*/ 0 h 1059582"/>
              <a:gd name="connsiteX2" fmla="*/ 198512 w 198512"/>
              <a:gd name="connsiteY2" fmla="*/ 1059582 h 1059582"/>
              <a:gd name="connsiteX3" fmla="*/ 0 w 198512"/>
              <a:gd name="connsiteY3" fmla="*/ 1059582 h 1059582"/>
              <a:gd name="connsiteX4" fmla="*/ 0 w 198512"/>
              <a:gd name="connsiteY4" fmla="*/ 0 h 1059582"/>
              <a:gd name="connsiteX0" fmla="*/ 3581400 w 3779912"/>
              <a:gd name="connsiteY0" fmla="*/ 0 h 5148982"/>
              <a:gd name="connsiteX1" fmla="*/ 3779912 w 3779912"/>
              <a:gd name="connsiteY1" fmla="*/ 0 h 5148982"/>
              <a:gd name="connsiteX2" fmla="*/ 3779912 w 3779912"/>
              <a:gd name="connsiteY2" fmla="*/ 1059582 h 5148982"/>
              <a:gd name="connsiteX3" fmla="*/ 0 w 3779912"/>
              <a:gd name="connsiteY3" fmla="*/ 5148982 h 5148982"/>
              <a:gd name="connsiteX4" fmla="*/ 3581400 w 3779912"/>
              <a:gd name="connsiteY4" fmla="*/ 0 h 5148982"/>
              <a:gd name="connsiteX0" fmla="*/ 3581400 w 3779912"/>
              <a:gd name="connsiteY0" fmla="*/ 0 h 5148982"/>
              <a:gd name="connsiteX1" fmla="*/ 3779912 w 3779912"/>
              <a:gd name="connsiteY1" fmla="*/ 0 h 5148982"/>
              <a:gd name="connsiteX2" fmla="*/ 846212 w 3779912"/>
              <a:gd name="connsiteY2" fmla="*/ 5148982 h 5148982"/>
              <a:gd name="connsiteX3" fmla="*/ 0 w 3779912"/>
              <a:gd name="connsiteY3" fmla="*/ 5148982 h 5148982"/>
              <a:gd name="connsiteX4" fmla="*/ 3581400 w 3779912"/>
              <a:gd name="connsiteY4" fmla="*/ 0 h 5148982"/>
              <a:gd name="connsiteX0" fmla="*/ 3581400 w 5113412"/>
              <a:gd name="connsiteY0" fmla="*/ 12700 h 5161682"/>
              <a:gd name="connsiteX1" fmla="*/ 5113412 w 5113412"/>
              <a:gd name="connsiteY1" fmla="*/ 0 h 5161682"/>
              <a:gd name="connsiteX2" fmla="*/ 846212 w 5113412"/>
              <a:gd name="connsiteY2" fmla="*/ 5161682 h 5161682"/>
              <a:gd name="connsiteX3" fmla="*/ 0 w 5113412"/>
              <a:gd name="connsiteY3" fmla="*/ 5161682 h 5161682"/>
              <a:gd name="connsiteX4" fmla="*/ 3581400 w 5113412"/>
              <a:gd name="connsiteY4" fmla="*/ 12700 h 5161682"/>
              <a:gd name="connsiteX0" fmla="*/ 4152900 w 5113412"/>
              <a:gd name="connsiteY0" fmla="*/ 0 h 5174382"/>
              <a:gd name="connsiteX1" fmla="*/ 5113412 w 5113412"/>
              <a:gd name="connsiteY1" fmla="*/ 12700 h 5174382"/>
              <a:gd name="connsiteX2" fmla="*/ 846212 w 5113412"/>
              <a:gd name="connsiteY2" fmla="*/ 5174382 h 5174382"/>
              <a:gd name="connsiteX3" fmla="*/ 0 w 5113412"/>
              <a:gd name="connsiteY3" fmla="*/ 5174382 h 5174382"/>
              <a:gd name="connsiteX4" fmla="*/ 4152900 w 5113412"/>
              <a:gd name="connsiteY4" fmla="*/ 0 h 5174382"/>
              <a:gd name="connsiteX0" fmla="*/ 3594100 w 5113412"/>
              <a:gd name="connsiteY0" fmla="*/ 1752600 h 5161682"/>
              <a:gd name="connsiteX1" fmla="*/ 5113412 w 5113412"/>
              <a:gd name="connsiteY1" fmla="*/ 0 h 5161682"/>
              <a:gd name="connsiteX2" fmla="*/ 846212 w 5113412"/>
              <a:gd name="connsiteY2" fmla="*/ 5161682 h 5161682"/>
              <a:gd name="connsiteX3" fmla="*/ 0 w 5113412"/>
              <a:gd name="connsiteY3" fmla="*/ 5161682 h 5161682"/>
              <a:gd name="connsiteX4" fmla="*/ 3594100 w 5113412"/>
              <a:gd name="connsiteY4" fmla="*/ 1752600 h 5161682"/>
              <a:gd name="connsiteX0" fmla="*/ 0 w 5113412"/>
              <a:gd name="connsiteY0" fmla="*/ 5161682 h 5161682"/>
              <a:gd name="connsiteX1" fmla="*/ 5113412 w 5113412"/>
              <a:gd name="connsiteY1" fmla="*/ 0 h 5161682"/>
              <a:gd name="connsiteX2" fmla="*/ 846212 w 5113412"/>
              <a:gd name="connsiteY2" fmla="*/ 5161682 h 5161682"/>
              <a:gd name="connsiteX3" fmla="*/ 0 w 5113412"/>
              <a:gd name="connsiteY3" fmla="*/ 5161682 h 5161682"/>
              <a:gd name="connsiteX0" fmla="*/ 0 w 3767212"/>
              <a:gd name="connsiteY0" fmla="*/ 5123582 h 5123582"/>
              <a:gd name="connsiteX1" fmla="*/ 3767212 w 3767212"/>
              <a:gd name="connsiteY1" fmla="*/ 0 h 5123582"/>
              <a:gd name="connsiteX2" fmla="*/ 846212 w 3767212"/>
              <a:gd name="connsiteY2" fmla="*/ 5123582 h 5123582"/>
              <a:gd name="connsiteX3" fmla="*/ 0 w 3767212"/>
              <a:gd name="connsiteY3" fmla="*/ 5123582 h 5123582"/>
              <a:gd name="connsiteX0" fmla="*/ 0 w 3767212"/>
              <a:gd name="connsiteY0" fmla="*/ 5123582 h 5123582"/>
              <a:gd name="connsiteX1" fmla="*/ 3767212 w 3767212"/>
              <a:gd name="connsiteY1" fmla="*/ 0 h 5123582"/>
              <a:gd name="connsiteX2" fmla="*/ 1836812 w 3767212"/>
              <a:gd name="connsiteY2" fmla="*/ 5123582 h 5123582"/>
              <a:gd name="connsiteX3" fmla="*/ 0 w 3767212"/>
              <a:gd name="connsiteY3" fmla="*/ 5123582 h 5123582"/>
              <a:gd name="connsiteX0" fmla="*/ 0 w 2255912"/>
              <a:gd name="connsiteY0" fmla="*/ 5110882 h 5123582"/>
              <a:gd name="connsiteX1" fmla="*/ 2255912 w 2255912"/>
              <a:gd name="connsiteY1" fmla="*/ 0 h 5123582"/>
              <a:gd name="connsiteX2" fmla="*/ 325512 w 2255912"/>
              <a:gd name="connsiteY2" fmla="*/ 5123582 h 5123582"/>
              <a:gd name="connsiteX3" fmla="*/ 0 w 2255912"/>
              <a:gd name="connsiteY3" fmla="*/ 5110882 h 5123582"/>
              <a:gd name="connsiteX0" fmla="*/ 0 w 2548012"/>
              <a:gd name="connsiteY0" fmla="*/ 5110882 h 5123582"/>
              <a:gd name="connsiteX1" fmla="*/ 2548012 w 2548012"/>
              <a:gd name="connsiteY1" fmla="*/ 0 h 5123582"/>
              <a:gd name="connsiteX2" fmla="*/ 325512 w 2548012"/>
              <a:gd name="connsiteY2" fmla="*/ 5123582 h 5123582"/>
              <a:gd name="connsiteX3" fmla="*/ 0 w 2548012"/>
              <a:gd name="connsiteY3" fmla="*/ 5110882 h 5123582"/>
              <a:gd name="connsiteX0" fmla="*/ 0 w 2548012"/>
              <a:gd name="connsiteY0" fmla="*/ 5110882 h 5110882"/>
              <a:gd name="connsiteX1" fmla="*/ 2548012 w 2548012"/>
              <a:gd name="connsiteY1" fmla="*/ 0 h 5110882"/>
              <a:gd name="connsiteX2" fmla="*/ 363612 w 2548012"/>
              <a:gd name="connsiteY2" fmla="*/ 5098182 h 5110882"/>
              <a:gd name="connsiteX3" fmla="*/ 0 w 2548012"/>
              <a:gd name="connsiteY3" fmla="*/ 5110882 h 5110882"/>
              <a:gd name="connsiteX0" fmla="*/ 0 w 2548012"/>
              <a:gd name="connsiteY0" fmla="*/ 5110882 h 5115151"/>
              <a:gd name="connsiteX1" fmla="*/ 2548012 w 2548012"/>
              <a:gd name="connsiteY1" fmla="*/ 0 h 5115151"/>
              <a:gd name="connsiteX2" fmla="*/ 346467 w 2548012"/>
              <a:gd name="connsiteY2" fmla="*/ 5115151 h 5115151"/>
              <a:gd name="connsiteX3" fmla="*/ 0 w 2548012"/>
              <a:gd name="connsiteY3" fmla="*/ 5110882 h 5115151"/>
              <a:gd name="connsiteX0" fmla="*/ 0 w 2548012"/>
              <a:gd name="connsiteY0" fmla="*/ 5110882 h 5123635"/>
              <a:gd name="connsiteX1" fmla="*/ 2548012 w 2548012"/>
              <a:gd name="connsiteY1" fmla="*/ 0 h 5123635"/>
              <a:gd name="connsiteX2" fmla="*/ 346467 w 2548012"/>
              <a:gd name="connsiteY2" fmla="*/ 5123635 h 5123635"/>
              <a:gd name="connsiteX3" fmla="*/ 0 w 2548012"/>
              <a:gd name="connsiteY3" fmla="*/ 5110882 h 5123635"/>
            </a:gdLst>
            <a:ahLst/>
            <a:cxnLst>
              <a:cxn ang="0">
                <a:pos x="connsiteX0" y="connsiteY0"/>
              </a:cxn>
              <a:cxn ang="0">
                <a:pos x="connsiteX1" y="connsiteY1"/>
              </a:cxn>
              <a:cxn ang="0">
                <a:pos x="connsiteX2" y="connsiteY2"/>
              </a:cxn>
              <a:cxn ang="0">
                <a:pos x="connsiteX3" y="connsiteY3"/>
              </a:cxn>
            </a:cxnLst>
            <a:rect l="l" t="t" r="r" b="b"/>
            <a:pathLst>
              <a:path w="2548012" h="5123635">
                <a:moveTo>
                  <a:pt x="0" y="5110882"/>
                </a:moveTo>
                <a:lnTo>
                  <a:pt x="2548012" y="0"/>
                </a:lnTo>
                <a:lnTo>
                  <a:pt x="346467" y="5123635"/>
                </a:lnTo>
                <a:lnTo>
                  <a:pt x="0" y="5110882"/>
                </a:lnTo>
                <a:close/>
              </a:path>
            </a:pathLst>
          </a:custGeom>
          <a:solidFill>
            <a:schemeClr val="accent1">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solidFill>
                <a:prstClr val="white"/>
              </a:solidFill>
            </a:endParaRPr>
          </a:p>
        </p:txBody>
      </p:sp>
      <p:sp>
        <p:nvSpPr>
          <p:cNvPr id="8" name="TextBox 11"/>
          <p:cNvSpPr txBox="1"/>
          <p:nvPr/>
        </p:nvSpPr>
        <p:spPr>
          <a:xfrm>
            <a:off x="4938185" y="2569633"/>
            <a:ext cx="6625167" cy="1569660"/>
          </a:xfrm>
          <a:prstGeom prst="rect">
            <a:avLst/>
          </a:prstGeom>
          <a:noFill/>
        </p:spPr>
        <p:txBody>
          <a:bodyPr>
            <a:spAutoFit/>
          </a:bodyPr>
          <a:lstStyle/>
          <a:p>
            <a:pPr>
              <a:defRPr/>
            </a:pPr>
            <a:r>
              <a:rPr lang="en-US" altLang="zh-CN" sz="9600" b="1" dirty="0" smtClean="0">
                <a:solidFill>
                  <a:srgbClr val="4F81BD">
                    <a:lumMod val="50000"/>
                  </a:srgbClr>
                </a:solidFill>
                <a:latin typeface="微软雅黑" pitchFamily="34" charset="-122"/>
                <a:ea typeface="微软雅黑" pitchFamily="34" charset="-122"/>
              </a:rPr>
              <a:t>HOSPITAL</a:t>
            </a:r>
            <a:endParaRPr lang="zh-CN" altLang="en-US" sz="9600" b="1" dirty="0">
              <a:solidFill>
                <a:srgbClr val="4F81BD">
                  <a:lumMod val="50000"/>
                </a:srgbClr>
              </a:solidFill>
              <a:latin typeface="微软雅黑" pitchFamily="34" charset="-122"/>
              <a:ea typeface="微软雅黑" pitchFamily="34" charset="-122"/>
            </a:endParaRPr>
          </a:p>
        </p:txBody>
      </p:sp>
      <p:sp>
        <p:nvSpPr>
          <p:cNvPr id="9" name="TextBox 12"/>
          <p:cNvSpPr txBox="1"/>
          <p:nvPr/>
        </p:nvSpPr>
        <p:spPr>
          <a:xfrm>
            <a:off x="5063067" y="3816351"/>
            <a:ext cx="6239933" cy="748988"/>
          </a:xfrm>
          <a:prstGeom prst="rect">
            <a:avLst/>
          </a:prstGeom>
          <a:noFill/>
        </p:spPr>
        <p:txBody>
          <a:bodyPr>
            <a:spAutoFit/>
          </a:bodyPr>
          <a:lstStyle/>
          <a:p>
            <a:pPr algn="ctr">
              <a:defRPr/>
            </a:pPr>
            <a:r>
              <a:rPr lang="en-US" altLang="zh-CN" sz="4267" b="1" dirty="0">
                <a:solidFill>
                  <a:prstClr val="white"/>
                </a:solidFill>
                <a:latin typeface="华康俪金黑W8(P)" pitchFamily="34" charset="-122"/>
                <a:ea typeface="华康俪金黑W8(P)" pitchFamily="34" charset="-122"/>
              </a:rPr>
              <a:t> </a:t>
            </a:r>
            <a:endParaRPr lang="zh-CN" altLang="en-US" sz="2400" dirty="0">
              <a:solidFill>
                <a:srgbClr val="DB2018"/>
              </a:solidFill>
              <a:latin typeface="华康俪金黑W8(P)" pitchFamily="34" charset="-122"/>
              <a:ea typeface="华康俪金黑W8(P)" pitchFamily="34" charset="-122"/>
            </a:endParaRPr>
          </a:p>
        </p:txBody>
      </p:sp>
      <p:sp>
        <p:nvSpPr>
          <p:cNvPr id="11" name="矩形 10"/>
          <p:cNvSpPr/>
          <p:nvPr/>
        </p:nvSpPr>
        <p:spPr>
          <a:xfrm>
            <a:off x="5760350" y="3990548"/>
            <a:ext cx="4666662" cy="707886"/>
          </a:xfrm>
          <a:prstGeom prst="rect">
            <a:avLst/>
          </a:prstGeom>
        </p:spPr>
        <p:txBody>
          <a:bodyPr wrap="none">
            <a:spAutoFit/>
          </a:bodyPr>
          <a:lstStyle/>
          <a:p>
            <a:pPr algn="ctr">
              <a:defRPr/>
            </a:pPr>
            <a:r>
              <a:rPr lang="zh-CN" altLang="en-US" sz="2000" b="1" dirty="0" smtClean="0">
                <a:solidFill>
                  <a:prstClr val="white"/>
                </a:solidFill>
                <a:latin typeface="微软雅黑" panose="020B0503020204020204" pitchFamily="34" charset="-122"/>
                <a:ea typeface="微软雅黑" panose="020B0503020204020204" pitchFamily="34" charset="-122"/>
              </a:rPr>
              <a:t>四、</a:t>
            </a:r>
            <a:r>
              <a:rPr lang="en-US" altLang="zh-CN" sz="2000" b="1" dirty="0" smtClean="0">
                <a:solidFill>
                  <a:srgbClr val="FF0066"/>
                </a:solidFill>
                <a:latin typeface="微软雅黑" panose="020B0503020204020204" pitchFamily="34" charset="-122"/>
                <a:ea typeface="微软雅黑" panose="020B0503020204020204" pitchFamily="34" charset="-122"/>
              </a:rPr>
              <a:t>2014</a:t>
            </a:r>
            <a:r>
              <a:rPr lang="zh-CN" altLang="en-US" sz="2000" b="1" dirty="0" smtClean="0">
                <a:solidFill>
                  <a:prstClr val="white"/>
                </a:solidFill>
                <a:latin typeface="微软雅黑" panose="020B0503020204020204" pitchFamily="34" charset="-122"/>
                <a:ea typeface="微软雅黑" panose="020B0503020204020204" pitchFamily="34" charset="-122"/>
              </a:rPr>
              <a:t>年</a:t>
            </a:r>
            <a:r>
              <a:rPr lang="zh-CN" altLang="zh-CN" sz="2000" b="1" kern="2200" dirty="0">
                <a:solidFill>
                  <a:srgbClr val="FF0066"/>
                </a:solidFill>
                <a:latin typeface="微软雅黑" panose="020B0503020204020204" pitchFamily="34" charset="-122"/>
                <a:ea typeface="微软雅黑" panose="020B0503020204020204" pitchFamily="34" charset="-122"/>
                <a:cs typeface="宋体" panose="02010600030101010101" pitchFamily="2" charset="-122"/>
              </a:rPr>
              <a:t>医疗质量安全管理目标规划</a:t>
            </a:r>
          </a:p>
          <a:p>
            <a:pPr algn="ctr">
              <a:defRPr/>
            </a:pPr>
            <a:endParaRPr lang="zh-CN" altLang="en-US" sz="2000" b="1" dirty="0">
              <a:solidFill>
                <a:srgbClr val="FF0066"/>
              </a:solidFill>
              <a:latin typeface="微软雅黑" panose="020B0503020204020204" pitchFamily="34" charset="-122"/>
              <a:ea typeface="微软雅黑" panose="020B0503020204020204" pitchFamily="34" charset="-122"/>
            </a:endParaRPr>
          </a:p>
        </p:txBody>
      </p:sp>
      <p:sp>
        <p:nvSpPr>
          <p:cNvPr id="12"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807242506"/>
      </p:ext>
    </p:extLst>
  </p:cSld>
  <p:clrMapOvr>
    <a:masterClrMapping/>
  </p:clrMapOvr>
  <p:transition spd="slow">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t="24404"/>
          <a:stretch/>
        </p:blipFill>
        <p:spPr>
          <a:xfrm rot="60000">
            <a:off x="191344" y="1196752"/>
            <a:ext cx="11227633" cy="5661248"/>
          </a:xfrm>
          <a:prstGeom prst="rect">
            <a:avLst/>
          </a:prstGeom>
        </p:spPr>
      </p:pic>
      <p:sp>
        <p:nvSpPr>
          <p:cNvPr id="2" name="矩形 1"/>
          <p:cNvSpPr/>
          <p:nvPr/>
        </p:nvSpPr>
        <p:spPr>
          <a:xfrm>
            <a:off x="1063456" y="476672"/>
            <a:ext cx="2844048" cy="386196"/>
          </a:xfrm>
          <a:prstGeom prst="rect">
            <a:avLst/>
          </a:prstGeom>
        </p:spPr>
        <p:txBody>
          <a:bodyPr wrap="none">
            <a:spAutoFit/>
          </a:bodyPr>
          <a:lstStyle/>
          <a:p>
            <a:pPr algn="just">
              <a:lnSpc>
                <a:spcPct val="115000"/>
              </a:lnSpc>
              <a:spcBef>
                <a:spcPts val="1300"/>
              </a:spcBef>
              <a:spcAft>
                <a:spcPts val="1300"/>
              </a:spcAft>
            </a:pPr>
            <a:r>
              <a:rPr lang="en-US" altLang="zh-CN" b="1" kern="100" dirty="0" smtClean="0">
                <a:latin typeface="微软雅黑" panose="020B0503020204020204" pitchFamily="34" charset="-122"/>
                <a:ea typeface="微软雅黑" panose="020B0503020204020204" pitchFamily="34" charset="-122"/>
              </a:rPr>
              <a:t>4.1</a:t>
            </a:r>
            <a:r>
              <a:rPr lang="zh-CN" altLang="zh-CN" b="1" kern="100" dirty="0" smtClean="0">
                <a:solidFill>
                  <a:srgbClr val="FF0066"/>
                </a:solidFill>
                <a:latin typeface="微软雅黑" panose="020B0503020204020204" pitchFamily="34" charset="-122"/>
                <a:ea typeface="微软雅黑" panose="020B0503020204020204" pitchFamily="34" charset="-122"/>
              </a:rPr>
              <a:t>医疗</a:t>
            </a:r>
            <a:r>
              <a:rPr lang="zh-CN" altLang="zh-CN" b="1" kern="100" dirty="0">
                <a:solidFill>
                  <a:srgbClr val="FF0066"/>
                </a:solidFill>
                <a:latin typeface="微软雅黑" panose="020B0503020204020204" pitchFamily="34" charset="-122"/>
                <a:ea typeface="微软雅黑" panose="020B0503020204020204" pitchFamily="34" charset="-122"/>
              </a:rPr>
              <a:t>质量管理</a:t>
            </a:r>
            <a:r>
              <a:rPr lang="zh-CN" altLang="zh-CN" b="1" kern="100" dirty="0">
                <a:latin typeface="微软雅黑" panose="020B0503020204020204" pitchFamily="34" charset="-122"/>
                <a:ea typeface="微软雅黑" panose="020B0503020204020204" pitchFamily="34" charset="-122"/>
              </a:rPr>
              <a:t>目标规划</a:t>
            </a:r>
            <a:endParaRPr lang="zh-CN" altLang="zh-CN" b="1" kern="100" dirty="0">
              <a:effectLst/>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5"/>
          <a:stretch>
            <a:fillRect/>
          </a:stretch>
        </p:blipFill>
        <p:spPr>
          <a:xfrm>
            <a:off x="3677091" y="2052986"/>
            <a:ext cx="6084335" cy="4590686"/>
          </a:xfrm>
          <a:prstGeom prst="rect">
            <a:avLst/>
          </a:prstGeom>
        </p:spPr>
      </p:pic>
      <p:grpSp>
        <p:nvGrpSpPr>
          <p:cNvPr id="8" name="组合 7"/>
          <p:cNvGrpSpPr/>
          <p:nvPr/>
        </p:nvGrpSpPr>
        <p:grpSpPr>
          <a:xfrm>
            <a:off x="873705" y="815556"/>
            <a:ext cx="3350087" cy="165172"/>
            <a:chOff x="297641" y="743548"/>
            <a:chExt cx="3350087" cy="165172"/>
          </a:xfrm>
        </p:grpSpPr>
        <p:cxnSp>
          <p:nvCxnSpPr>
            <p:cNvPr id="9" name="直线连接符 19"/>
            <p:cNvCxnSpPr/>
            <p:nvPr/>
          </p:nvCxnSpPr>
          <p:spPr>
            <a:xfrm flipH="1">
              <a:off x="380227" y="826134"/>
              <a:ext cx="3153983"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10" name="椭圆 9"/>
            <p:cNvSpPr/>
            <p:nvPr/>
          </p:nvSpPr>
          <p:spPr>
            <a:xfrm>
              <a:off x="297641" y="743548"/>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11" name="椭圆 10"/>
            <p:cNvSpPr/>
            <p:nvPr/>
          </p:nvSpPr>
          <p:spPr>
            <a:xfrm>
              <a:off x="3482556" y="743548"/>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grpSp>
      <p:sp>
        <p:nvSpPr>
          <p:cNvPr id="12"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21808580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16240" y="476672"/>
            <a:ext cx="3510898" cy="506742"/>
          </a:xfrm>
          <a:prstGeom prst="rect">
            <a:avLst/>
          </a:prstGeom>
        </p:spPr>
        <p:txBody>
          <a:bodyPr wrap="none">
            <a:spAutoFit/>
          </a:bodyPr>
          <a:lstStyle/>
          <a:p>
            <a:pPr algn="just">
              <a:lnSpc>
                <a:spcPct val="173000"/>
              </a:lnSpc>
              <a:spcBef>
                <a:spcPts val="1300"/>
              </a:spcBef>
              <a:spcAft>
                <a:spcPts val="1300"/>
              </a:spcAft>
            </a:pPr>
            <a:r>
              <a:rPr lang="en-US" altLang="zh-CN" b="1" kern="100" dirty="0" smtClean="0">
                <a:latin typeface="微软雅黑" panose="020B0503020204020204" pitchFamily="34" charset="-122"/>
                <a:ea typeface="微软雅黑" panose="020B0503020204020204" pitchFamily="34" charset="-122"/>
              </a:rPr>
              <a:t>4.2</a:t>
            </a:r>
            <a:r>
              <a:rPr lang="zh-CN" altLang="zh-CN" b="1" kern="100" dirty="0" smtClean="0">
                <a:solidFill>
                  <a:srgbClr val="FF0066"/>
                </a:solidFill>
                <a:latin typeface="微软雅黑" panose="020B0503020204020204" pitchFamily="34" charset="-122"/>
                <a:ea typeface="微软雅黑" panose="020B0503020204020204" pitchFamily="34" charset="-122"/>
              </a:rPr>
              <a:t>医疗</a:t>
            </a:r>
            <a:r>
              <a:rPr lang="zh-CN" altLang="zh-CN" b="1" kern="100" dirty="0">
                <a:solidFill>
                  <a:srgbClr val="FF0066"/>
                </a:solidFill>
                <a:latin typeface="微软雅黑" panose="020B0503020204020204" pitchFamily="34" charset="-122"/>
                <a:ea typeface="微软雅黑" panose="020B0503020204020204" pitchFamily="34" charset="-122"/>
              </a:rPr>
              <a:t>纠纷</a:t>
            </a:r>
            <a:r>
              <a:rPr lang="zh-CN" altLang="zh-CN" b="1" kern="100" dirty="0">
                <a:latin typeface="微软雅黑" panose="020B0503020204020204" pitchFamily="34" charset="-122"/>
                <a:ea typeface="微软雅黑" panose="020B0503020204020204" pitchFamily="34" charset="-122"/>
              </a:rPr>
              <a:t>及</a:t>
            </a:r>
            <a:r>
              <a:rPr lang="zh-CN" altLang="zh-CN" b="1" kern="100" dirty="0">
                <a:solidFill>
                  <a:srgbClr val="FF0066"/>
                </a:solidFill>
                <a:latin typeface="微软雅黑" panose="020B0503020204020204" pitchFamily="34" charset="-122"/>
                <a:ea typeface="微软雅黑" panose="020B0503020204020204" pitchFamily="34" charset="-122"/>
              </a:rPr>
              <a:t>医疗事故</a:t>
            </a:r>
            <a:r>
              <a:rPr lang="zh-CN" altLang="zh-CN" b="1" kern="100" dirty="0">
                <a:latin typeface="微软雅黑" panose="020B0503020204020204" pitchFamily="34" charset="-122"/>
                <a:ea typeface="微软雅黑" panose="020B0503020204020204" pitchFamily="34" charset="-122"/>
              </a:rPr>
              <a:t>目标规划</a:t>
            </a:r>
            <a:endParaRPr lang="zh-CN" altLang="zh-CN" b="1" kern="100" dirty="0">
              <a:effectLst/>
              <a:latin typeface="微软雅黑" panose="020B0503020204020204" pitchFamily="34" charset="-122"/>
              <a:ea typeface="微软雅黑" panose="020B0503020204020204" pitchFamily="34" charset="-122"/>
            </a:endParaRPr>
          </a:p>
        </p:txBody>
      </p:sp>
      <p:sp>
        <p:nvSpPr>
          <p:cNvPr id="3" name="矩形 2"/>
          <p:cNvSpPr/>
          <p:nvPr/>
        </p:nvSpPr>
        <p:spPr>
          <a:xfrm>
            <a:off x="649875" y="1403833"/>
            <a:ext cx="6096000" cy="1938992"/>
          </a:xfrm>
          <a:prstGeom prst="rect">
            <a:avLst/>
          </a:prstGeom>
        </p:spPr>
        <p:txBody>
          <a:bodyPr>
            <a:spAutoFit/>
          </a:bodyPr>
          <a:lstStyle/>
          <a:p>
            <a:pPr indent="304800" algn="just">
              <a:lnSpc>
                <a:spcPct val="200000"/>
              </a:lnSpc>
              <a:spcAft>
                <a:spcPts val="0"/>
              </a:spcAft>
            </a:pPr>
            <a:r>
              <a:rPr lang="zh-CN" altLang="en-US" sz="1500" b="1" kern="100" dirty="0" smtClean="0">
                <a:solidFill>
                  <a:srgbClr val="FF0066"/>
                </a:solidFill>
                <a:latin typeface="微软雅黑" panose="020B0503020204020204" pitchFamily="34" charset="-122"/>
                <a:ea typeface="微软雅黑" panose="020B0503020204020204" pitchFamily="34" charset="-122"/>
              </a:rPr>
              <a:t>目的：</a:t>
            </a:r>
            <a:r>
              <a:rPr lang="zh-CN" altLang="zh-CN" sz="1500" kern="100" dirty="0" smtClean="0">
                <a:latin typeface="微软雅黑" panose="020B0503020204020204" pitchFamily="34" charset="-122"/>
                <a:ea typeface="微软雅黑" panose="020B0503020204020204" pitchFamily="34" charset="-122"/>
              </a:rPr>
              <a:t>依托</a:t>
            </a:r>
            <a:r>
              <a:rPr lang="zh-CN" altLang="zh-CN" sz="1500" kern="100" dirty="0">
                <a:latin typeface="微软雅黑" panose="020B0503020204020204" pitchFamily="34" charset="-122"/>
                <a:ea typeface="微软雅黑" panose="020B0503020204020204" pitchFamily="34" charset="-122"/>
              </a:rPr>
              <a:t>信息化技术完善医疗监控指标和评价标准，实施全程质量监控，切实发挥医院质量管理委员会的职责作用，定期开展质量改进活动，确保医疗安全。医疗纠纷发生件数控制在</a:t>
            </a:r>
            <a:r>
              <a:rPr lang="en-US" altLang="zh-CN" sz="1500" b="1" kern="100" dirty="0">
                <a:solidFill>
                  <a:srgbClr val="FF0000"/>
                </a:solidFill>
                <a:latin typeface="微软雅黑" panose="020B0503020204020204" pitchFamily="34" charset="-122"/>
                <a:ea typeface="微软雅黑" panose="020B0503020204020204" pitchFamily="34" charset="-122"/>
              </a:rPr>
              <a:t>3</a:t>
            </a:r>
            <a:r>
              <a:rPr lang="zh-CN" altLang="zh-CN" sz="1500" kern="100" dirty="0">
                <a:latin typeface="微软雅黑" panose="020B0503020204020204" pitchFamily="34" charset="-122"/>
                <a:ea typeface="微软雅黑" panose="020B0503020204020204" pitchFamily="34" charset="-122"/>
              </a:rPr>
              <a:t>起</a:t>
            </a:r>
            <a:r>
              <a:rPr lang="en-US" altLang="zh-CN" sz="1500" kern="100" dirty="0">
                <a:latin typeface="微软雅黑" panose="020B0503020204020204" pitchFamily="34" charset="-122"/>
                <a:ea typeface="微软雅黑" panose="020B0503020204020204" pitchFamily="34" charset="-122"/>
              </a:rPr>
              <a:t>/</a:t>
            </a:r>
            <a:r>
              <a:rPr lang="zh-CN" altLang="zh-CN" sz="1500" kern="100" dirty="0">
                <a:latin typeface="微软雅黑" panose="020B0503020204020204" pitchFamily="34" charset="-122"/>
                <a:ea typeface="微软雅黑" panose="020B0503020204020204" pitchFamily="34" charset="-122"/>
              </a:rPr>
              <a:t>年以内，医疗投诉发生件数控制在</a:t>
            </a:r>
            <a:r>
              <a:rPr lang="en-US" altLang="zh-CN" sz="1500" b="1" kern="100" dirty="0">
                <a:solidFill>
                  <a:srgbClr val="FF0000"/>
                </a:solidFill>
                <a:latin typeface="微软雅黑" panose="020B0503020204020204" pitchFamily="34" charset="-122"/>
                <a:ea typeface="微软雅黑" panose="020B0503020204020204" pitchFamily="34" charset="-122"/>
              </a:rPr>
              <a:t>30</a:t>
            </a:r>
            <a:r>
              <a:rPr lang="zh-CN" altLang="zh-CN" sz="1500" kern="100" dirty="0">
                <a:latin typeface="微软雅黑" panose="020B0503020204020204" pitchFamily="34" charset="-122"/>
                <a:ea typeface="微软雅黑" panose="020B0503020204020204" pitchFamily="34" charset="-122"/>
              </a:rPr>
              <a:t>起</a:t>
            </a:r>
            <a:r>
              <a:rPr lang="en-US" altLang="zh-CN" sz="1500" kern="100" dirty="0">
                <a:latin typeface="微软雅黑" panose="020B0503020204020204" pitchFamily="34" charset="-122"/>
                <a:ea typeface="微软雅黑" panose="020B0503020204020204" pitchFamily="34" charset="-122"/>
              </a:rPr>
              <a:t>/</a:t>
            </a:r>
            <a:r>
              <a:rPr lang="zh-CN" altLang="zh-CN" sz="1500" kern="100" dirty="0">
                <a:latin typeface="微软雅黑" panose="020B0503020204020204" pitchFamily="34" charset="-122"/>
                <a:ea typeface="微软雅黑" panose="020B0503020204020204" pitchFamily="34" charset="-122"/>
              </a:rPr>
              <a:t>年</a:t>
            </a:r>
            <a:r>
              <a:rPr lang="zh-CN" altLang="zh-CN" sz="1500" kern="100" dirty="0" smtClean="0">
                <a:latin typeface="微软雅黑" panose="020B0503020204020204" pitchFamily="34" charset="-122"/>
                <a:ea typeface="微软雅黑" panose="020B0503020204020204" pitchFamily="34" charset="-122"/>
              </a:rPr>
              <a:t>以内</a:t>
            </a:r>
            <a:r>
              <a:rPr lang="zh-CN" altLang="en-US" sz="1500" kern="100" dirty="0" smtClean="0">
                <a:latin typeface="微软雅黑" panose="020B0503020204020204" pitchFamily="34" charset="-122"/>
                <a:ea typeface="微软雅黑" panose="020B0503020204020204" pitchFamily="34" charset="-122"/>
              </a:rPr>
              <a:t>，事故医疗金额赔付</a:t>
            </a:r>
            <a:r>
              <a:rPr lang="en-US" altLang="zh-CN" sz="1500" b="1" kern="100" dirty="0" smtClean="0">
                <a:solidFill>
                  <a:srgbClr val="FF0000"/>
                </a:solidFill>
                <a:latin typeface="微软雅黑" panose="020B0503020204020204" pitchFamily="34" charset="-122"/>
                <a:ea typeface="微软雅黑" panose="020B0503020204020204" pitchFamily="34" charset="-122"/>
              </a:rPr>
              <a:t>≤30</a:t>
            </a:r>
            <a:r>
              <a:rPr lang="zh-CN" altLang="en-US" sz="1500" b="1" kern="100" dirty="0" smtClean="0">
                <a:solidFill>
                  <a:srgbClr val="FF0000"/>
                </a:solidFill>
                <a:latin typeface="微软雅黑" panose="020B0503020204020204" pitchFamily="34" charset="-122"/>
                <a:ea typeface="微软雅黑" panose="020B0503020204020204" pitchFamily="34" charset="-122"/>
              </a:rPr>
              <a:t>万元</a:t>
            </a:r>
            <a:r>
              <a:rPr lang="zh-CN" altLang="zh-CN" sz="1500" kern="100" dirty="0" smtClean="0">
                <a:latin typeface="微软雅黑" panose="020B0503020204020204" pitchFamily="34" charset="-122"/>
                <a:ea typeface="微软雅黑" panose="020B0503020204020204" pitchFamily="34" charset="-122"/>
              </a:rPr>
              <a:t>。</a:t>
            </a:r>
            <a:endParaRPr lang="zh-CN" altLang="zh-CN" sz="1500" kern="100"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695400" y="959572"/>
            <a:ext cx="3600400" cy="165172"/>
            <a:chOff x="297641" y="743548"/>
            <a:chExt cx="3600400" cy="165172"/>
          </a:xfrm>
        </p:grpSpPr>
        <p:cxnSp>
          <p:nvCxnSpPr>
            <p:cNvPr id="5" name="直线连接符 19"/>
            <p:cNvCxnSpPr>
              <a:stCxn id="7" idx="2"/>
            </p:cNvCxnSpPr>
            <p:nvPr/>
          </p:nvCxnSpPr>
          <p:spPr>
            <a:xfrm flipH="1">
              <a:off x="380228" y="826134"/>
              <a:ext cx="3352641"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6" name="椭圆 5"/>
            <p:cNvSpPr/>
            <p:nvPr/>
          </p:nvSpPr>
          <p:spPr>
            <a:xfrm>
              <a:off x="297641" y="743548"/>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7" name="椭圆 6"/>
            <p:cNvSpPr/>
            <p:nvPr/>
          </p:nvSpPr>
          <p:spPr>
            <a:xfrm>
              <a:off x="3732869" y="743548"/>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grpSp>
      <p:grpSp>
        <p:nvGrpSpPr>
          <p:cNvPr id="9" name="组合 8"/>
          <p:cNvGrpSpPr/>
          <p:nvPr/>
        </p:nvGrpSpPr>
        <p:grpSpPr>
          <a:xfrm>
            <a:off x="-6198" y="3789028"/>
            <a:ext cx="12191999" cy="3068960"/>
            <a:chOff x="324091" y="5962650"/>
            <a:chExt cx="8524577" cy="474741"/>
          </a:xfrm>
        </p:grpSpPr>
        <p:cxnSp>
          <p:nvCxnSpPr>
            <p:cNvPr id="10" name="直接连接符 9"/>
            <p:cNvCxnSpPr/>
            <p:nvPr/>
          </p:nvCxnSpPr>
          <p:spPr>
            <a:xfrm>
              <a:off x="324091" y="6437391"/>
              <a:ext cx="8524576" cy="0"/>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324092" y="5962650"/>
              <a:ext cx="8524576" cy="474741"/>
              <a:chOff x="-456657" y="6352924"/>
              <a:chExt cx="9465697" cy="474741"/>
            </a:xfrm>
          </p:grpSpPr>
          <p:cxnSp>
            <p:nvCxnSpPr>
              <p:cNvPr id="12" name="直接连接符 11"/>
              <p:cNvCxnSpPr/>
              <p:nvPr/>
            </p:nvCxnSpPr>
            <p:spPr>
              <a:xfrm flipV="1">
                <a:off x="-456657"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236524"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16393" y="6667249"/>
                <a:ext cx="0" cy="1604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203740"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423871" y="6667249"/>
                <a:ext cx="0" cy="1604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644003"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864135" y="6667249"/>
                <a:ext cx="0" cy="1604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1084267" y="6352924"/>
                <a:ext cx="0" cy="47474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1304399"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1524531" y="6444343"/>
                <a:ext cx="0" cy="383322"/>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1744663" y="6667249"/>
                <a:ext cx="0" cy="1604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1964795"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2184927" y="6514849"/>
                <a:ext cx="0" cy="3128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2405059" y="6667249"/>
                <a:ext cx="0" cy="1604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2625191" y="6667249"/>
                <a:ext cx="0" cy="1604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2845323" y="6514849"/>
                <a:ext cx="0" cy="3128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3065455" y="6667249"/>
                <a:ext cx="0" cy="1604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3285587"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3505719" y="6514849"/>
                <a:ext cx="0" cy="3128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3725851"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3945983" y="6514849"/>
                <a:ext cx="0" cy="3128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4166115" y="6667249"/>
                <a:ext cx="0" cy="1604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4386247"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4606379" y="6514849"/>
                <a:ext cx="0" cy="3128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4826511" y="6514849"/>
                <a:ext cx="0" cy="3128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5046643" y="6514849"/>
                <a:ext cx="0" cy="3128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5266775" y="6444343"/>
                <a:ext cx="0" cy="383322"/>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5486907" y="6352924"/>
                <a:ext cx="0" cy="47474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5707039"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5927171" y="6352924"/>
                <a:ext cx="0" cy="47474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6147303" y="6514849"/>
                <a:ext cx="0" cy="3128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6367435"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6587567" y="6514849"/>
                <a:ext cx="0" cy="3128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6807699" y="6444343"/>
                <a:ext cx="0" cy="383322"/>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V="1">
                <a:off x="7027830" y="6667249"/>
                <a:ext cx="0" cy="1604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7247963"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7468094"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V="1">
                <a:off x="7688227"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V="1">
                <a:off x="7908360"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V="1">
                <a:off x="8128491" y="6514849"/>
                <a:ext cx="0" cy="3128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8348624" y="6514849"/>
                <a:ext cx="0" cy="3128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V="1">
                <a:off x="8568755"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8788887"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V="1">
                <a:off x="9009040" y="6444343"/>
                <a:ext cx="0" cy="383322"/>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grpSp>
      </p:grpSp>
      <p:pic>
        <p:nvPicPr>
          <p:cNvPr id="56" name="图片 55"/>
          <p:cNvPicPr>
            <a:picLocks noChangeAspect="1"/>
          </p:cNvPicPr>
          <p:nvPr/>
        </p:nvPicPr>
        <p:blipFill>
          <a:blip r:embed="rId3" cstate="print">
            <a:extLst>
              <a:ext uri="{28A0092B-C50C-407E-A947-70E740481C1C}">
                <a14:useLocalDpi xmlns:a14="http://schemas.microsoft.com/office/drawing/2010/main" val="0"/>
              </a:ext>
            </a:extLst>
          </a:blip>
          <a:srcRect l="19329" t="4945" r="19329" b="8653"/>
          <a:stretch>
            <a:fillRect/>
          </a:stretch>
        </p:blipFill>
        <p:spPr>
          <a:xfrm>
            <a:off x="9619282" y="4711171"/>
            <a:ext cx="797198" cy="797198"/>
          </a:xfrm>
          <a:custGeom>
            <a:avLst/>
            <a:gdLst>
              <a:gd name="connsiteX0" fmla="*/ 398599 w 797198"/>
              <a:gd name="connsiteY0" fmla="*/ 0 h 797198"/>
              <a:gd name="connsiteX1" fmla="*/ 797198 w 797198"/>
              <a:gd name="connsiteY1" fmla="*/ 398599 h 797198"/>
              <a:gd name="connsiteX2" fmla="*/ 398599 w 797198"/>
              <a:gd name="connsiteY2" fmla="*/ 797198 h 797198"/>
              <a:gd name="connsiteX3" fmla="*/ 0 w 797198"/>
              <a:gd name="connsiteY3" fmla="*/ 398599 h 797198"/>
              <a:gd name="connsiteX4" fmla="*/ 398599 w 797198"/>
              <a:gd name="connsiteY4" fmla="*/ 0 h 79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198" h="797198">
                <a:moveTo>
                  <a:pt x="398599" y="0"/>
                </a:moveTo>
                <a:cubicBezTo>
                  <a:pt x="618739" y="0"/>
                  <a:pt x="797198" y="178459"/>
                  <a:pt x="797198" y="398599"/>
                </a:cubicBezTo>
                <a:cubicBezTo>
                  <a:pt x="797198" y="618739"/>
                  <a:pt x="618739" y="797198"/>
                  <a:pt x="398599" y="797198"/>
                </a:cubicBezTo>
                <a:cubicBezTo>
                  <a:pt x="178459" y="797198"/>
                  <a:pt x="0" y="618739"/>
                  <a:pt x="0" y="398599"/>
                </a:cubicBezTo>
                <a:cubicBezTo>
                  <a:pt x="0" y="178459"/>
                  <a:pt x="178459" y="0"/>
                  <a:pt x="398599" y="0"/>
                </a:cubicBezTo>
                <a:close/>
              </a:path>
            </a:pathLst>
          </a:custGeom>
          <a:ln w="38100">
            <a:solidFill>
              <a:srgbClr val="287ED3"/>
            </a:solidFill>
          </a:ln>
        </p:spPr>
      </p:pic>
      <p:pic>
        <p:nvPicPr>
          <p:cNvPr id="57" name="图片 56"/>
          <p:cNvPicPr>
            <a:picLocks noChangeAspect="1"/>
          </p:cNvPicPr>
          <p:nvPr/>
        </p:nvPicPr>
        <p:blipFill>
          <a:blip r:embed="rId4">
            <a:extLst>
              <a:ext uri="{28A0092B-C50C-407E-A947-70E740481C1C}">
                <a14:useLocalDpi xmlns:a14="http://schemas.microsoft.com/office/drawing/2010/main" val="0"/>
              </a:ext>
            </a:extLst>
          </a:blip>
          <a:srcRect l="23247" t="11386" r="25282" b="13552"/>
          <a:stretch>
            <a:fillRect/>
          </a:stretch>
        </p:blipFill>
        <p:spPr>
          <a:xfrm>
            <a:off x="7720119" y="3970321"/>
            <a:ext cx="1316838" cy="1316838"/>
          </a:xfrm>
          <a:custGeom>
            <a:avLst/>
            <a:gdLst>
              <a:gd name="connsiteX0" fmla="*/ 658419 w 1316838"/>
              <a:gd name="connsiteY0" fmla="*/ 0 h 1316838"/>
              <a:gd name="connsiteX1" fmla="*/ 1316838 w 1316838"/>
              <a:gd name="connsiteY1" fmla="*/ 658419 h 1316838"/>
              <a:gd name="connsiteX2" fmla="*/ 658419 w 1316838"/>
              <a:gd name="connsiteY2" fmla="*/ 1316838 h 1316838"/>
              <a:gd name="connsiteX3" fmla="*/ 0 w 1316838"/>
              <a:gd name="connsiteY3" fmla="*/ 658419 h 1316838"/>
              <a:gd name="connsiteX4" fmla="*/ 658419 w 1316838"/>
              <a:gd name="connsiteY4" fmla="*/ 0 h 1316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6838" h="1316838">
                <a:moveTo>
                  <a:pt x="658419" y="0"/>
                </a:moveTo>
                <a:cubicBezTo>
                  <a:pt x="1022054" y="0"/>
                  <a:pt x="1316838" y="294784"/>
                  <a:pt x="1316838" y="658419"/>
                </a:cubicBezTo>
                <a:cubicBezTo>
                  <a:pt x="1316838" y="1022054"/>
                  <a:pt x="1022054" y="1316838"/>
                  <a:pt x="658419" y="1316838"/>
                </a:cubicBezTo>
                <a:cubicBezTo>
                  <a:pt x="294784" y="1316838"/>
                  <a:pt x="0" y="1022054"/>
                  <a:pt x="0" y="658419"/>
                </a:cubicBezTo>
                <a:cubicBezTo>
                  <a:pt x="0" y="294784"/>
                  <a:pt x="294784" y="0"/>
                  <a:pt x="658419" y="0"/>
                </a:cubicBezTo>
                <a:close/>
              </a:path>
            </a:pathLst>
          </a:custGeom>
          <a:ln w="38100">
            <a:solidFill>
              <a:srgbClr val="287ED3"/>
            </a:solidFill>
          </a:ln>
        </p:spPr>
      </p:pic>
      <p:pic>
        <p:nvPicPr>
          <p:cNvPr id="58" name="图片 57"/>
          <p:cNvPicPr>
            <a:picLocks noChangeAspect="1"/>
          </p:cNvPicPr>
          <p:nvPr/>
        </p:nvPicPr>
        <p:blipFill>
          <a:blip r:embed="rId5">
            <a:extLst>
              <a:ext uri="{28A0092B-C50C-407E-A947-70E740481C1C}">
                <a14:useLocalDpi xmlns:a14="http://schemas.microsoft.com/office/drawing/2010/main" val="0"/>
              </a:ext>
            </a:extLst>
          </a:blip>
          <a:srcRect l="42373" t="97" r="24757" b="58025"/>
          <a:stretch>
            <a:fillRect/>
          </a:stretch>
        </p:blipFill>
        <p:spPr>
          <a:xfrm>
            <a:off x="6153653" y="4226860"/>
            <a:ext cx="1108688" cy="1108688"/>
          </a:xfrm>
          <a:custGeom>
            <a:avLst/>
            <a:gdLst>
              <a:gd name="connsiteX0" fmla="*/ 554344 w 1108688"/>
              <a:gd name="connsiteY0" fmla="*/ 0 h 1108688"/>
              <a:gd name="connsiteX1" fmla="*/ 1108688 w 1108688"/>
              <a:gd name="connsiteY1" fmla="*/ 554344 h 1108688"/>
              <a:gd name="connsiteX2" fmla="*/ 554344 w 1108688"/>
              <a:gd name="connsiteY2" fmla="*/ 1108688 h 1108688"/>
              <a:gd name="connsiteX3" fmla="*/ 0 w 1108688"/>
              <a:gd name="connsiteY3" fmla="*/ 554344 h 1108688"/>
              <a:gd name="connsiteX4" fmla="*/ 554344 w 1108688"/>
              <a:gd name="connsiteY4" fmla="*/ 0 h 1108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688" h="1108688">
                <a:moveTo>
                  <a:pt x="554344" y="0"/>
                </a:moveTo>
                <a:cubicBezTo>
                  <a:pt x="860500" y="0"/>
                  <a:pt x="1108688" y="248188"/>
                  <a:pt x="1108688" y="554344"/>
                </a:cubicBezTo>
                <a:cubicBezTo>
                  <a:pt x="1108688" y="860500"/>
                  <a:pt x="860500" y="1108688"/>
                  <a:pt x="554344" y="1108688"/>
                </a:cubicBezTo>
                <a:cubicBezTo>
                  <a:pt x="248188" y="1108688"/>
                  <a:pt x="0" y="860500"/>
                  <a:pt x="0" y="554344"/>
                </a:cubicBezTo>
                <a:cubicBezTo>
                  <a:pt x="0" y="248188"/>
                  <a:pt x="248188" y="0"/>
                  <a:pt x="554344" y="0"/>
                </a:cubicBezTo>
                <a:close/>
              </a:path>
            </a:pathLst>
          </a:custGeom>
          <a:ln w="38100">
            <a:solidFill>
              <a:srgbClr val="287ED3"/>
            </a:solidFill>
          </a:ln>
        </p:spPr>
      </p:pic>
      <p:pic>
        <p:nvPicPr>
          <p:cNvPr id="59" name="图片 58"/>
          <p:cNvPicPr>
            <a:picLocks noChangeAspect="1"/>
          </p:cNvPicPr>
          <p:nvPr/>
        </p:nvPicPr>
        <p:blipFill>
          <a:blip r:embed="rId5">
            <a:extLst>
              <a:ext uri="{28A0092B-C50C-407E-A947-70E740481C1C}">
                <a14:useLocalDpi xmlns:a14="http://schemas.microsoft.com/office/drawing/2010/main" val="0"/>
              </a:ext>
            </a:extLst>
          </a:blip>
          <a:srcRect l="26052" t="45643" r="56023" b="31520"/>
          <a:stretch>
            <a:fillRect/>
          </a:stretch>
        </p:blipFill>
        <p:spPr>
          <a:xfrm>
            <a:off x="4777685" y="4681917"/>
            <a:ext cx="880512" cy="880512"/>
          </a:xfrm>
          <a:custGeom>
            <a:avLst/>
            <a:gdLst>
              <a:gd name="connsiteX0" fmla="*/ 440256 w 880512"/>
              <a:gd name="connsiteY0" fmla="*/ 0 h 880512"/>
              <a:gd name="connsiteX1" fmla="*/ 880512 w 880512"/>
              <a:gd name="connsiteY1" fmla="*/ 440256 h 880512"/>
              <a:gd name="connsiteX2" fmla="*/ 440256 w 880512"/>
              <a:gd name="connsiteY2" fmla="*/ 880512 h 880512"/>
              <a:gd name="connsiteX3" fmla="*/ 0 w 880512"/>
              <a:gd name="connsiteY3" fmla="*/ 440256 h 880512"/>
              <a:gd name="connsiteX4" fmla="*/ 440256 w 880512"/>
              <a:gd name="connsiteY4" fmla="*/ 0 h 880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512" h="880512">
                <a:moveTo>
                  <a:pt x="440256" y="0"/>
                </a:moveTo>
                <a:cubicBezTo>
                  <a:pt x="683403" y="0"/>
                  <a:pt x="880512" y="197109"/>
                  <a:pt x="880512" y="440256"/>
                </a:cubicBezTo>
                <a:cubicBezTo>
                  <a:pt x="880512" y="683403"/>
                  <a:pt x="683403" y="880512"/>
                  <a:pt x="440256" y="880512"/>
                </a:cubicBezTo>
                <a:cubicBezTo>
                  <a:pt x="197109" y="880512"/>
                  <a:pt x="0" y="683403"/>
                  <a:pt x="0" y="440256"/>
                </a:cubicBezTo>
                <a:cubicBezTo>
                  <a:pt x="0" y="197109"/>
                  <a:pt x="197109" y="0"/>
                  <a:pt x="440256" y="0"/>
                </a:cubicBezTo>
                <a:close/>
              </a:path>
            </a:pathLst>
          </a:custGeom>
          <a:ln w="38100">
            <a:solidFill>
              <a:srgbClr val="287ED3"/>
            </a:solidFill>
          </a:ln>
        </p:spPr>
      </p:pic>
      <p:pic>
        <p:nvPicPr>
          <p:cNvPr id="60" name="图片 59"/>
          <p:cNvPicPr>
            <a:picLocks noChangeAspect="1"/>
          </p:cNvPicPr>
          <p:nvPr/>
        </p:nvPicPr>
        <p:blipFill>
          <a:blip r:embed="rId6" cstate="print">
            <a:extLst>
              <a:ext uri="{28A0092B-C50C-407E-A947-70E740481C1C}">
                <a14:useLocalDpi xmlns:a14="http://schemas.microsoft.com/office/drawing/2010/main" val="0"/>
              </a:ext>
            </a:extLst>
          </a:blip>
          <a:srcRect l="37765" t="39937" r="38008" b="29197"/>
          <a:stretch>
            <a:fillRect/>
          </a:stretch>
        </p:blipFill>
        <p:spPr>
          <a:xfrm>
            <a:off x="3661236" y="5065922"/>
            <a:ext cx="633860" cy="633860"/>
          </a:xfrm>
          <a:custGeom>
            <a:avLst/>
            <a:gdLst>
              <a:gd name="connsiteX0" fmla="*/ 316930 w 633860"/>
              <a:gd name="connsiteY0" fmla="*/ 0 h 633860"/>
              <a:gd name="connsiteX1" fmla="*/ 633860 w 633860"/>
              <a:gd name="connsiteY1" fmla="*/ 316930 h 633860"/>
              <a:gd name="connsiteX2" fmla="*/ 316930 w 633860"/>
              <a:gd name="connsiteY2" fmla="*/ 633860 h 633860"/>
              <a:gd name="connsiteX3" fmla="*/ 0 w 633860"/>
              <a:gd name="connsiteY3" fmla="*/ 316930 h 633860"/>
              <a:gd name="connsiteX4" fmla="*/ 316930 w 633860"/>
              <a:gd name="connsiteY4" fmla="*/ 0 h 633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860" h="633860">
                <a:moveTo>
                  <a:pt x="316930" y="0"/>
                </a:moveTo>
                <a:cubicBezTo>
                  <a:pt x="491966" y="0"/>
                  <a:pt x="633860" y="141894"/>
                  <a:pt x="633860" y="316930"/>
                </a:cubicBezTo>
                <a:cubicBezTo>
                  <a:pt x="633860" y="491966"/>
                  <a:pt x="491966" y="633860"/>
                  <a:pt x="316930" y="633860"/>
                </a:cubicBezTo>
                <a:cubicBezTo>
                  <a:pt x="141894" y="633860"/>
                  <a:pt x="0" y="491966"/>
                  <a:pt x="0" y="316930"/>
                </a:cubicBezTo>
                <a:cubicBezTo>
                  <a:pt x="0" y="141894"/>
                  <a:pt x="141894" y="0"/>
                  <a:pt x="316930" y="0"/>
                </a:cubicBezTo>
                <a:close/>
              </a:path>
            </a:pathLst>
          </a:custGeom>
          <a:ln w="38100">
            <a:solidFill>
              <a:srgbClr val="BFBFBF"/>
            </a:solidFill>
          </a:ln>
        </p:spPr>
      </p:pic>
      <p:pic>
        <p:nvPicPr>
          <p:cNvPr id="61" name="图片 60"/>
          <p:cNvPicPr>
            <a:picLocks noChangeAspect="1"/>
          </p:cNvPicPr>
          <p:nvPr/>
        </p:nvPicPr>
        <p:blipFill>
          <a:blip r:embed="rId5">
            <a:extLst>
              <a:ext uri="{28A0092B-C50C-407E-A947-70E740481C1C}">
                <a14:useLocalDpi xmlns:a14="http://schemas.microsoft.com/office/drawing/2010/main" val="0"/>
              </a:ext>
            </a:extLst>
          </a:blip>
          <a:srcRect l="13707" t="16180" r="71411" b="64860"/>
          <a:stretch>
            <a:fillRect/>
          </a:stretch>
        </p:blipFill>
        <p:spPr>
          <a:xfrm>
            <a:off x="2229896" y="4226860"/>
            <a:ext cx="968622" cy="968622"/>
          </a:xfrm>
          <a:custGeom>
            <a:avLst/>
            <a:gdLst>
              <a:gd name="connsiteX0" fmla="*/ 484311 w 968622"/>
              <a:gd name="connsiteY0" fmla="*/ 0 h 968622"/>
              <a:gd name="connsiteX1" fmla="*/ 968622 w 968622"/>
              <a:gd name="connsiteY1" fmla="*/ 484311 h 968622"/>
              <a:gd name="connsiteX2" fmla="*/ 484311 w 968622"/>
              <a:gd name="connsiteY2" fmla="*/ 968622 h 968622"/>
              <a:gd name="connsiteX3" fmla="*/ 0 w 968622"/>
              <a:gd name="connsiteY3" fmla="*/ 484311 h 968622"/>
              <a:gd name="connsiteX4" fmla="*/ 484311 w 968622"/>
              <a:gd name="connsiteY4" fmla="*/ 0 h 968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8622" h="968622">
                <a:moveTo>
                  <a:pt x="484311" y="0"/>
                </a:moveTo>
                <a:cubicBezTo>
                  <a:pt x="751789" y="0"/>
                  <a:pt x="968622" y="216833"/>
                  <a:pt x="968622" y="484311"/>
                </a:cubicBezTo>
                <a:cubicBezTo>
                  <a:pt x="968622" y="751789"/>
                  <a:pt x="751789" y="968622"/>
                  <a:pt x="484311" y="968622"/>
                </a:cubicBezTo>
                <a:cubicBezTo>
                  <a:pt x="216833" y="968622"/>
                  <a:pt x="0" y="751789"/>
                  <a:pt x="0" y="484311"/>
                </a:cubicBezTo>
                <a:cubicBezTo>
                  <a:pt x="0" y="216833"/>
                  <a:pt x="216833" y="0"/>
                  <a:pt x="484311" y="0"/>
                </a:cubicBezTo>
                <a:close/>
              </a:path>
            </a:pathLst>
          </a:custGeom>
          <a:ln w="38100">
            <a:solidFill>
              <a:srgbClr val="BFBFBF"/>
            </a:solidFill>
          </a:ln>
        </p:spPr>
      </p:pic>
      <p:sp>
        <p:nvSpPr>
          <p:cNvPr id="62"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2478808137"/>
      </p:ext>
    </p:extLst>
  </p:cSld>
  <p:clrMapOvr>
    <a:masterClrMapping/>
  </p:clrMapOvr>
  <p:transition spd="med">
    <p:pull/>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等腰三角形 11"/>
          <p:cNvSpPr/>
          <p:nvPr/>
        </p:nvSpPr>
        <p:spPr>
          <a:xfrm>
            <a:off x="4563369" y="-27384"/>
            <a:ext cx="740543" cy="1411759"/>
          </a:xfrm>
          <a:custGeom>
            <a:avLst/>
            <a:gdLst>
              <a:gd name="connsiteX0" fmla="*/ 0 w 721540"/>
              <a:gd name="connsiteY0" fmla="*/ 997909 h 997909"/>
              <a:gd name="connsiteX1" fmla="*/ 360770 w 721540"/>
              <a:gd name="connsiteY1" fmla="*/ 0 h 997909"/>
              <a:gd name="connsiteX2" fmla="*/ 721540 w 721540"/>
              <a:gd name="connsiteY2" fmla="*/ 997909 h 997909"/>
              <a:gd name="connsiteX3" fmla="*/ 0 w 721540"/>
              <a:gd name="connsiteY3" fmla="*/ 997909 h 997909"/>
              <a:gd name="connsiteX0" fmla="*/ 42001 w 763541"/>
              <a:gd name="connsiteY0" fmla="*/ 1052338 h 1052338"/>
              <a:gd name="connsiteX1" fmla="*/ 0 w 763541"/>
              <a:gd name="connsiteY1" fmla="*/ 0 h 1052338"/>
              <a:gd name="connsiteX2" fmla="*/ 763541 w 763541"/>
              <a:gd name="connsiteY2" fmla="*/ 1052338 h 1052338"/>
              <a:gd name="connsiteX3" fmla="*/ 42001 w 763541"/>
              <a:gd name="connsiteY3" fmla="*/ 1052338 h 1052338"/>
              <a:gd name="connsiteX0" fmla="*/ 0 w 765082"/>
              <a:gd name="connsiteY0" fmla="*/ 1455110 h 1455110"/>
              <a:gd name="connsiteX1" fmla="*/ 1541 w 765082"/>
              <a:gd name="connsiteY1" fmla="*/ 0 h 1455110"/>
              <a:gd name="connsiteX2" fmla="*/ 765082 w 765082"/>
              <a:gd name="connsiteY2" fmla="*/ 1052338 h 1455110"/>
              <a:gd name="connsiteX3" fmla="*/ 0 w 765082"/>
              <a:gd name="connsiteY3" fmla="*/ 1455110 h 1455110"/>
              <a:gd name="connsiteX0" fmla="*/ 0 w 743310"/>
              <a:gd name="connsiteY0" fmla="*/ 1455110 h 1455110"/>
              <a:gd name="connsiteX1" fmla="*/ 1541 w 743310"/>
              <a:gd name="connsiteY1" fmla="*/ 0 h 1455110"/>
              <a:gd name="connsiteX2" fmla="*/ 743310 w 743310"/>
              <a:gd name="connsiteY2" fmla="*/ 39966 h 1455110"/>
              <a:gd name="connsiteX3" fmla="*/ 0 w 743310"/>
              <a:gd name="connsiteY3" fmla="*/ 1455110 h 1455110"/>
              <a:gd name="connsiteX0" fmla="*/ 9362 w 752672"/>
              <a:gd name="connsiteY0" fmla="*/ 1433338 h 1433338"/>
              <a:gd name="connsiteX1" fmla="*/ 18 w 752672"/>
              <a:gd name="connsiteY1" fmla="*/ 0 h 1433338"/>
              <a:gd name="connsiteX2" fmla="*/ 752672 w 752672"/>
              <a:gd name="connsiteY2" fmla="*/ 18194 h 1433338"/>
              <a:gd name="connsiteX3" fmla="*/ 9362 w 752672"/>
              <a:gd name="connsiteY3" fmla="*/ 1433338 h 1433338"/>
            </a:gdLst>
            <a:ahLst/>
            <a:cxnLst>
              <a:cxn ang="0">
                <a:pos x="connsiteX0" y="connsiteY0"/>
              </a:cxn>
              <a:cxn ang="0">
                <a:pos x="connsiteX1" y="connsiteY1"/>
              </a:cxn>
              <a:cxn ang="0">
                <a:pos x="connsiteX2" y="connsiteY2"/>
              </a:cxn>
              <a:cxn ang="0">
                <a:pos x="connsiteX3" y="connsiteY3"/>
              </a:cxn>
            </a:cxnLst>
            <a:rect l="l" t="t" r="r" b="b"/>
            <a:pathLst>
              <a:path w="752672" h="1433338">
                <a:moveTo>
                  <a:pt x="9362" y="1433338"/>
                </a:moveTo>
                <a:cubicBezTo>
                  <a:pt x="9876" y="948301"/>
                  <a:pt x="-496" y="485037"/>
                  <a:pt x="18" y="0"/>
                </a:cubicBezTo>
                <a:lnTo>
                  <a:pt x="752672" y="18194"/>
                </a:lnTo>
                <a:lnTo>
                  <a:pt x="9362" y="14333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02"/>
            <a:ext cx="4574286" cy="6858000"/>
          </a:xfrm>
          <a:prstGeom prst="rect">
            <a:avLst/>
          </a:prstGeom>
        </p:spPr>
      </p:pic>
      <p:sp>
        <p:nvSpPr>
          <p:cNvPr id="3" name="Text Box 3"/>
          <p:cNvSpPr txBox="1">
            <a:spLocks noChangeArrowheads="1"/>
          </p:cNvSpPr>
          <p:nvPr/>
        </p:nvSpPr>
        <p:spPr bwMode="auto">
          <a:xfrm>
            <a:off x="4866465" y="5268854"/>
            <a:ext cx="6815667"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rgbClr val="000000"/>
                </a:solidFill>
                <a:latin typeface="AvantGarde Md BT" pitchFamily="34" charset="0"/>
                <a:ea typeface="幼圆" pitchFamily="49" charset="-122"/>
              </a:defRPr>
            </a:lvl1pPr>
            <a:lvl2pPr marL="742950" indent="-285750" eaLnBrk="0" hangingPunct="0">
              <a:defRPr kumimoji="1" sz="3600">
                <a:solidFill>
                  <a:srgbClr val="000000"/>
                </a:solidFill>
                <a:latin typeface="AvantGarde Md BT" pitchFamily="34" charset="0"/>
                <a:ea typeface="幼圆" pitchFamily="49" charset="-122"/>
              </a:defRPr>
            </a:lvl2pPr>
            <a:lvl3pPr marL="1143000" indent="-228600" eaLnBrk="0" hangingPunct="0">
              <a:defRPr kumimoji="1" sz="3600">
                <a:solidFill>
                  <a:srgbClr val="000000"/>
                </a:solidFill>
                <a:latin typeface="AvantGarde Md BT" pitchFamily="34" charset="0"/>
                <a:ea typeface="幼圆" pitchFamily="49" charset="-122"/>
              </a:defRPr>
            </a:lvl3pPr>
            <a:lvl4pPr marL="1600200" indent="-228600" eaLnBrk="0" hangingPunct="0">
              <a:defRPr kumimoji="1" sz="3600">
                <a:solidFill>
                  <a:srgbClr val="000000"/>
                </a:solidFill>
                <a:latin typeface="AvantGarde Md BT" pitchFamily="34" charset="0"/>
                <a:ea typeface="幼圆" pitchFamily="49" charset="-122"/>
              </a:defRPr>
            </a:lvl4pPr>
            <a:lvl5pPr marL="2057400" indent="-228600" eaLnBrk="0" hangingPunct="0">
              <a:defRPr kumimoji="1" sz="3600">
                <a:solidFill>
                  <a:srgbClr val="000000"/>
                </a:solidFill>
                <a:latin typeface="AvantGarde Md BT" pitchFamily="34" charset="0"/>
                <a:ea typeface="幼圆" pitchFamily="49" charset="-122"/>
              </a:defRPr>
            </a:lvl5pPr>
            <a:lvl6pPr marL="25146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6pPr>
            <a:lvl7pPr marL="29718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7pPr>
            <a:lvl8pPr marL="34290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8pPr>
            <a:lvl9pPr marL="38862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9pPr>
          </a:lstStyle>
          <a:p>
            <a:pPr algn="dist" eaLnBrk="1" hangingPunct="1"/>
            <a:r>
              <a:rPr lang="zh-CN" altLang="en-US" sz="4267" b="1" dirty="0">
                <a:solidFill>
                  <a:prstClr val="white"/>
                </a:solidFill>
                <a:latin typeface="Arial Black" pitchFamily="34" charset="0"/>
                <a:ea typeface="黑体" pitchFamily="49" charset="-122"/>
                <a:cs typeface="微软雅黑" pitchFamily="34" charset="-122"/>
              </a:rPr>
              <a:t>工作职责和性质</a:t>
            </a:r>
          </a:p>
        </p:txBody>
      </p:sp>
      <p:sp>
        <p:nvSpPr>
          <p:cNvPr id="4" name="矩形 16"/>
          <p:cNvSpPr/>
          <p:nvPr/>
        </p:nvSpPr>
        <p:spPr>
          <a:xfrm>
            <a:off x="2169584" y="5920"/>
            <a:ext cx="9878483" cy="6879464"/>
          </a:xfrm>
          <a:custGeom>
            <a:avLst/>
            <a:gdLst>
              <a:gd name="connsiteX0" fmla="*/ 0 w 5084688"/>
              <a:gd name="connsiteY0" fmla="*/ 0 h 5143500"/>
              <a:gd name="connsiteX1" fmla="*/ 5084688 w 5084688"/>
              <a:gd name="connsiteY1" fmla="*/ 0 h 5143500"/>
              <a:gd name="connsiteX2" fmla="*/ 5084688 w 5084688"/>
              <a:gd name="connsiteY2" fmla="*/ 5143500 h 5143500"/>
              <a:gd name="connsiteX3" fmla="*/ 0 w 5084688"/>
              <a:gd name="connsiteY3" fmla="*/ 5143500 h 5143500"/>
              <a:gd name="connsiteX4" fmla="*/ 0 w 5084688"/>
              <a:gd name="connsiteY4" fmla="*/ 0 h 5143500"/>
              <a:gd name="connsiteX0" fmla="*/ 2324100 w 7408788"/>
              <a:gd name="connsiteY0" fmla="*/ 0 h 5143500"/>
              <a:gd name="connsiteX1" fmla="*/ 7408788 w 7408788"/>
              <a:gd name="connsiteY1" fmla="*/ 0 h 5143500"/>
              <a:gd name="connsiteX2" fmla="*/ 7408788 w 7408788"/>
              <a:gd name="connsiteY2" fmla="*/ 5143500 h 5143500"/>
              <a:gd name="connsiteX3" fmla="*/ 0 w 7408788"/>
              <a:gd name="connsiteY3" fmla="*/ 5143500 h 5143500"/>
              <a:gd name="connsiteX4" fmla="*/ 2324100 w 7408788"/>
              <a:gd name="connsiteY4" fmla="*/ 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08788" h="5143500">
                <a:moveTo>
                  <a:pt x="2324100" y="0"/>
                </a:moveTo>
                <a:lnTo>
                  <a:pt x="7408788" y="0"/>
                </a:lnTo>
                <a:lnTo>
                  <a:pt x="7408788" y="5143500"/>
                </a:lnTo>
                <a:lnTo>
                  <a:pt x="0" y="5143500"/>
                </a:lnTo>
                <a:lnTo>
                  <a:pt x="2324100" y="0"/>
                </a:lnTo>
                <a:close/>
              </a:path>
            </a:pathLst>
          </a:custGeom>
          <a:pattFill prst="ltUpDiag">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5" name="矩形 4"/>
          <p:cNvSpPr/>
          <p:nvPr/>
        </p:nvSpPr>
        <p:spPr>
          <a:xfrm>
            <a:off x="4559829" y="2144468"/>
            <a:ext cx="7137595" cy="1733680"/>
          </a:xfrm>
          <a:prstGeom prst="rect">
            <a:avLst/>
          </a:prstGeom>
        </p:spPr>
        <p:txBody>
          <a:bodyPr wrap="none">
            <a:spAutoFit/>
          </a:bodyPr>
          <a:lstStyle/>
          <a:p>
            <a:pPr>
              <a:defRPr/>
            </a:pPr>
            <a:r>
              <a:rPr lang="en-US" altLang="zh-CN" sz="10666" b="1" dirty="0" smtClean="0">
                <a:solidFill>
                  <a:prstClr val="white">
                    <a:lumMod val="65000"/>
                    <a:alpha val="13000"/>
                  </a:prstClr>
                </a:solidFill>
                <a:latin typeface="微软雅黑" pitchFamily="34" charset="-122"/>
                <a:ea typeface="微软雅黑" pitchFamily="34" charset="-122"/>
              </a:rPr>
              <a:t>HOSPITAL</a:t>
            </a:r>
            <a:endParaRPr lang="zh-CN" altLang="en-US" sz="10666" dirty="0">
              <a:solidFill>
                <a:prstClr val="white">
                  <a:lumMod val="65000"/>
                  <a:alpha val="13000"/>
                </a:prstClr>
              </a:solidFill>
            </a:endParaRPr>
          </a:p>
        </p:txBody>
      </p:sp>
      <p:sp>
        <p:nvSpPr>
          <p:cNvPr id="6" name="矩形 5"/>
          <p:cNvSpPr/>
          <p:nvPr/>
        </p:nvSpPr>
        <p:spPr>
          <a:xfrm>
            <a:off x="5039784" y="3799418"/>
            <a:ext cx="6239933" cy="7810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7" name="矩形 14"/>
          <p:cNvSpPr/>
          <p:nvPr/>
        </p:nvSpPr>
        <p:spPr>
          <a:xfrm>
            <a:off x="1871531" y="-27384"/>
            <a:ext cx="3397349" cy="6902565"/>
          </a:xfrm>
          <a:custGeom>
            <a:avLst/>
            <a:gdLst>
              <a:gd name="connsiteX0" fmla="*/ 0 w 198512"/>
              <a:gd name="connsiteY0" fmla="*/ 0 h 1059582"/>
              <a:gd name="connsiteX1" fmla="*/ 198512 w 198512"/>
              <a:gd name="connsiteY1" fmla="*/ 0 h 1059582"/>
              <a:gd name="connsiteX2" fmla="*/ 198512 w 198512"/>
              <a:gd name="connsiteY2" fmla="*/ 1059582 h 1059582"/>
              <a:gd name="connsiteX3" fmla="*/ 0 w 198512"/>
              <a:gd name="connsiteY3" fmla="*/ 1059582 h 1059582"/>
              <a:gd name="connsiteX4" fmla="*/ 0 w 198512"/>
              <a:gd name="connsiteY4" fmla="*/ 0 h 1059582"/>
              <a:gd name="connsiteX0" fmla="*/ 3581400 w 3779912"/>
              <a:gd name="connsiteY0" fmla="*/ 0 h 5148982"/>
              <a:gd name="connsiteX1" fmla="*/ 3779912 w 3779912"/>
              <a:gd name="connsiteY1" fmla="*/ 0 h 5148982"/>
              <a:gd name="connsiteX2" fmla="*/ 3779912 w 3779912"/>
              <a:gd name="connsiteY2" fmla="*/ 1059582 h 5148982"/>
              <a:gd name="connsiteX3" fmla="*/ 0 w 3779912"/>
              <a:gd name="connsiteY3" fmla="*/ 5148982 h 5148982"/>
              <a:gd name="connsiteX4" fmla="*/ 3581400 w 3779912"/>
              <a:gd name="connsiteY4" fmla="*/ 0 h 5148982"/>
              <a:gd name="connsiteX0" fmla="*/ 3581400 w 3779912"/>
              <a:gd name="connsiteY0" fmla="*/ 0 h 5148982"/>
              <a:gd name="connsiteX1" fmla="*/ 3779912 w 3779912"/>
              <a:gd name="connsiteY1" fmla="*/ 0 h 5148982"/>
              <a:gd name="connsiteX2" fmla="*/ 846212 w 3779912"/>
              <a:gd name="connsiteY2" fmla="*/ 5148982 h 5148982"/>
              <a:gd name="connsiteX3" fmla="*/ 0 w 3779912"/>
              <a:gd name="connsiteY3" fmla="*/ 5148982 h 5148982"/>
              <a:gd name="connsiteX4" fmla="*/ 3581400 w 3779912"/>
              <a:gd name="connsiteY4" fmla="*/ 0 h 5148982"/>
              <a:gd name="connsiteX0" fmla="*/ 3581400 w 5113412"/>
              <a:gd name="connsiteY0" fmla="*/ 12700 h 5161682"/>
              <a:gd name="connsiteX1" fmla="*/ 5113412 w 5113412"/>
              <a:gd name="connsiteY1" fmla="*/ 0 h 5161682"/>
              <a:gd name="connsiteX2" fmla="*/ 846212 w 5113412"/>
              <a:gd name="connsiteY2" fmla="*/ 5161682 h 5161682"/>
              <a:gd name="connsiteX3" fmla="*/ 0 w 5113412"/>
              <a:gd name="connsiteY3" fmla="*/ 5161682 h 5161682"/>
              <a:gd name="connsiteX4" fmla="*/ 3581400 w 5113412"/>
              <a:gd name="connsiteY4" fmla="*/ 12700 h 5161682"/>
              <a:gd name="connsiteX0" fmla="*/ 4152900 w 5113412"/>
              <a:gd name="connsiteY0" fmla="*/ 0 h 5174382"/>
              <a:gd name="connsiteX1" fmla="*/ 5113412 w 5113412"/>
              <a:gd name="connsiteY1" fmla="*/ 12700 h 5174382"/>
              <a:gd name="connsiteX2" fmla="*/ 846212 w 5113412"/>
              <a:gd name="connsiteY2" fmla="*/ 5174382 h 5174382"/>
              <a:gd name="connsiteX3" fmla="*/ 0 w 5113412"/>
              <a:gd name="connsiteY3" fmla="*/ 5174382 h 5174382"/>
              <a:gd name="connsiteX4" fmla="*/ 4152900 w 5113412"/>
              <a:gd name="connsiteY4" fmla="*/ 0 h 5174382"/>
              <a:gd name="connsiteX0" fmla="*/ 3594100 w 5113412"/>
              <a:gd name="connsiteY0" fmla="*/ 1752600 h 5161682"/>
              <a:gd name="connsiteX1" fmla="*/ 5113412 w 5113412"/>
              <a:gd name="connsiteY1" fmla="*/ 0 h 5161682"/>
              <a:gd name="connsiteX2" fmla="*/ 846212 w 5113412"/>
              <a:gd name="connsiteY2" fmla="*/ 5161682 h 5161682"/>
              <a:gd name="connsiteX3" fmla="*/ 0 w 5113412"/>
              <a:gd name="connsiteY3" fmla="*/ 5161682 h 5161682"/>
              <a:gd name="connsiteX4" fmla="*/ 3594100 w 5113412"/>
              <a:gd name="connsiteY4" fmla="*/ 1752600 h 5161682"/>
              <a:gd name="connsiteX0" fmla="*/ 0 w 5113412"/>
              <a:gd name="connsiteY0" fmla="*/ 5161682 h 5161682"/>
              <a:gd name="connsiteX1" fmla="*/ 5113412 w 5113412"/>
              <a:gd name="connsiteY1" fmla="*/ 0 h 5161682"/>
              <a:gd name="connsiteX2" fmla="*/ 846212 w 5113412"/>
              <a:gd name="connsiteY2" fmla="*/ 5161682 h 5161682"/>
              <a:gd name="connsiteX3" fmla="*/ 0 w 5113412"/>
              <a:gd name="connsiteY3" fmla="*/ 5161682 h 5161682"/>
              <a:gd name="connsiteX0" fmla="*/ 0 w 3767212"/>
              <a:gd name="connsiteY0" fmla="*/ 5123582 h 5123582"/>
              <a:gd name="connsiteX1" fmla="*/ 3767212 w 3767212"/>
              <a:gd name="connsiteY1" fmla="*/ 0 h 5123582"/>
              <a:gd name="connsiteX2" fmla="*/ 846212 w 3767212"/>
              <a:gd name="connsiteY2" fmla="*/ 5123582 h 5123582"/>
              <a:gd name="connsiteX3" fmla="*/ 0 w 3767212"/>
              <a:gd name="connsiteY3" fmla="*/ 5123582 h 5123582"/>
              <a:gd name="connsiteX0" fmla="*/ 0 w 3767212"/>
              <a:gd name="connsiteY0" fmla="*/ 5123582 h 5123582"/>
              <a:gd name="connsiteX1" fmla="*/ 3767212 w 3767212"/>
              <a:gd name="connsiteY1" fmla="*/ 0 h 5123582"/>
              <a:gd name="connsiteX2" fmla="*/ 1836812 w 3767212"/>
              <a:gd name="connsiteY2" fmla="*/ 5123582 h 5123582"/>
              <a:gd name="connsiteX3" fmla="*/ 0 w 3767212"/>
              <a:gd name="connsiteY3" fmla="*/ 5123582 h 5123582"/>
              <a:gd name="connsiteX0" fmla="*/ 0 w 2255912"/>
              <a:gd name="connsiteY0" fmla="*/ 5110882 h 5123582"/>
              <a:gd name="connsiteX1" fmla="*/ 2255912 w 2255912"/>
              <a:gd name="connsiteY1" fmla="*/ 0 h 5123582"/>
              <a:gd name="connsiteX2" fmla="*/ 325512 w 2255912"/>
              <a:gd name="connsiteY2" fmla="*/ 5123582 h 5123582"/>
              <a:gd name="connsiteX3" fmla="*/ 0 w 2255912"/>
              <a:gd name="connsiteY3" fmla="*/ 5110882 h 5123582"/>
              <a:gd name="connsiteX0" fmla="*/ 0 w 2548012"/>
              <a:gd name="connsiteY0" fmla="*/ 5110882 h 5123582"/>
              <a:gd name="connsiteX1" fmla="*/ 2548012 w 2548012"/>
              <a:gd name="connsiteY1" fmla="*/ 0 h 5123582"/>
              <a:gd name="connsiteX2" fmla="*/ 325512 w 2548012"/>
              <a:gd name="connsiteY2" fmla="*/ 5123582 h 5123582"/>
              <a:gd name="connsiteX3" fmla="*/ 0 w 2548012"/>
              <a:gd name="connsiteY3" fmla="*/ 5110882 h 5123582"/>
              <a:gd name="connsiteX0" fmla="*/ 0 w 2548012"/>
              <a:gd name="connsiteY0" fmla="*/ 5110882 h 5110882"/>
              <a:gd name="connsiteX1" fmla="*/ 2548012 w 2548012"/>
              <a:gd name="connsiteY1" fmla="*/ 0 h 5110882"/>
              <a:gd name="connsiteX2" fmla="*/ 363612 w 2548012"/>
              <a:gd name="connsiteY2" fmla="*/ 5098182 h 5110882"/>
              <a:gd name="connsiteX3" fmla="*/ 0 w 2548012"/>
              <a:gd name="connsiteY3" fmla="*/ 5110882 h 5110882"/>
              <a:gd name="connsiteX0" fmla="*/ 0 w 2548012"/>
              <a:gd name="connsiteY0" fmla="*/ 5110882 h 5115151"/>
              <a:gd name="connsiteX1" fmla="*/ 2548012 w 2548012"/>
              <a:gd name="connsiteY1" fmla="*/ 0 h 5115151"/>
              <a:gd name="connsiteX2" fmla="*/ 346467 w 2548012"/>
              <a:gd name="connsiteY2" fmla="*/ 5115151 h 5115151"/>
              <a:gd name="connsiteX3" fmla="*/ 0 w 2548012"/>
              <a:gd name="connsiteY3" fmla="*/ 5110882 h 5115151"/>
              <a:gd name="connsiteX0" fmla="*/ 0 w 2548012"/>
              <a:gd name="connsiteY0" fmla="*/ 5110882 h 5123635"/>
              <a:gd name="connsiteX1" fmla="*/ 2548012 w 2548012"/>
              <a:gd name="connsiteY1" fmla="*/ 0 h 5123635"/>
              <a:gd name="connsiteX2" fmla="*/ 346467 w 2548012"/>
              <a:gd name="connsiteY2" fmla="*/ 5123635 h 5123635"/>
              <a:gd name="connsiteX3" fmla="*/ 0 w 2548012"/>
              <a:gd name="connsiteY3" fmla="*/ 5110882 h 5123635"/>
            </a:gdLst>
            <a:ahLst/>
            <a:cxnLst>
              <a:cxn ang="0">
                <a:pos x="connsiteX0" y="connsiteY0"/>
              </a:cxn>
              <a:cxn ang="0">
                <a:pos x="connsiteX1" y="connsiteY1"/>
              </a:cxn>
              <a:cxn ang="0">
                <a:pos x="connsiteX2" y="connsiteY2"/>
              </a:cxn>
              <a:cxn ang="0">
                <a:pos x="connsiteX3" y="connsiteY3"/>
              </a:cxn>
            </a:cxnLst>
            <a:rect l="l" t="t" r="r" b="b"/>
            <a:pathLst>
              <a:path w="2548012" h="5123635">
                <a:moveTo>
                  <a:pt x="0" y="5110882"/>
                </a:moveTo>
                <a:lnTo>
                  <a:pt x="2548012" y="0"/>
                </a:lnTo>
                <a:lnTo>
                  <a:pt x="346467" y="5123635"/>
                </a:lnTo>
                <a:lnTo>
                  <a:pt x="0" y="5110882"/>
                </a:lnTo>
                <a:close/>
              </a:path>
            </a:pathLst>
          </a:custGeom>
          <a:solidFill>
            <a:schemeClr val="accent1">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solidFill>
                <a:prstClr val="white"/>
              </a:solidFill>
            </a:endParaRPr>
          </a:p>
        </p:txBody>
      </p:sp>
      <p:sp>
        <p:nvSpPr>
          <p:cNvPr id="8" name="TextBox 11"/>
          <p:cNvSpPr txBox="1"/>
          <p:nvPr/>
        </p:nvSpPr>
        <p:spPr>
          <a:xfrm>
            <a:off x="4938185" y="2569633"/>
            <a:ext cx="6625167" cy="1569660"/>
          </a:xfrm>
          <a:prstGeom prst="rect">
            <a:avLst/>
          </a:prstGeom>
          <a:noFill/>
        </p:spPr>
        <p:txBody>
          <a:bodyPr>
            <a:spAutoFit/>
          </a:bodyPr>
          <a:lstStyle/>
          <a:p>
            <a:pPr>
              <a:defRPr/>
            </a:pPr>
            <a:r>
              <a:rPr lang="en-US" altLang="zh-CN" sz="9600" b="1" dirty="0" smtClean="0">
                <a:solidFill>
                  <a:srgbClr val="4F81BD">
                    <a:lumMod val="50000"/>
                  </a:srgbClr>
                </a:solidFill>
                <a:latin typeface="微软雅黑" pitchFamily="34" charset="-122"/>
                <a:ea typeface="微软雅黑" pitchFamily="34" charset="-122"/>
              </a:rPr>
              <a:t>HOSPITAL</a:t>
            </a:r>
            <a:endParaRPr lang="zh-CN" altLang="en-US" sz="9600" b="1" dirty="0">
              <a:solidFill>
                <a:srgbClr val="4F81BD">
                  <a:lumMod val="50000"/>
                </a:srgbClr>
              </a:solidFill>
              <a:latin typeface="微软雅黑" pitchFamily="34" charset="-122"/>
              <a:ea typeface="微软雅黑" pitchFamily="34" charset="-122"/>
            </a:endParaRPr>
          </a:p>
        </p:txBody>
      </p:sp>
      <p:sp>
        <p:nvSpPr>
          <p:cNvPr id="9" name="TextBox 12"/>
          <p:cNvSpPr txBox="1"/>
          <p:nvPr/>
        </p:nvSpPr>
        <p:spPr>
          <a:xfrm>
            <a:off x="5063067" y="3816351"/>
            <a:ext cx="6239933" cy="748988"/>
          </a:xfrm>
          <a:prstGeom prst="rect">
            <a:avLst/>
          </a:prstGeom>
          <a:noFill/>
        </p:spPr>
        <p:txBody>
          <a:bodyPr>
            <a:spAutoFit/>
          </a:bodyPr>
          <a:lstStyle/>
          <a:p>
            <a:pPr algn="ctr">
              <a:defRPr/>
            </a:pPr>
            <a:r>
              <a:rPr lang="en-US" altLang="zh-CN" sz="4267" b="1" dirty="0">
                <a:solidFill>
                  <a:prstClr val="white"/>
                </a:solidFill>
                <a:latin typeface="华康俪金黑W8(P)" pitchFamily="34" charset="-122"/>
                <a:ea typeface="华康俪金黑W8(P)" pitchFamily="34" charset="-122"/>
              </a:rPr>
              <a:t> </a:t>
            </a:r>
            <a:endParaRPr lang="zh-CN" altLang="en-US" sz="2400" dirty="0">
              <a:solidFill>
                <a:srgbClr val="DB2018"/>
              </a:solidFill>
              <a:latin typeface="华康俪金黑W8(P)" pitchFamily="34" charset="-122"/>
              <a:ea typeface="华康俪金黑W8(P)" pitchFamily="34" charset="-122"/>
            </a:endParaRPr>
          </a:p>
        </p:txBody>
      </p:sp>
      <p:sp>
        <p:nvSpPr>
          <p:cNvPr id="11" name="矩形 10"/>
          <p:cNvSpPr/>
          <p:nvPr/>
        </p:nvSpPr>
        <p:spPr>
          <a:xfrm>
            <a:off x="5760350" y="3990548"/>
            <a:ext cx="4666662" cy="400110"/>
          </a:xfrm>
          <a:prstGeom prst="rect">
            <a:avLst/>
          </a:prstGeom>
        </p:spPr>
        <p:txBody>
          <a:bodyPr wrap="none">
            <a:spAutoFit/>
          </a:bodyPr>
          <a:lstStyle/>
          <a:p>
            <a:pPr algn="ctr">
              <a:defRPr/>
            </a:pPr>
            <a:r>
              <a:rPr lang="zh-CN" altLang="en-US" sz="2000" dirty="0" smtClean="0">
                <a:solidFill>
                  <a:schemeClr val="bg1"/>
                </a:solidFill>
                <a:latin typeface="微软雅黑" panose="020B0503020204020204" pitchFamily="34" charset="-122"/>
                <a:ea typeface="微软雅黑" panose="020B0503020204020204" pitchFamily="34" charset="-122"/>
              </a:rPr>
              <a:t>五、</a:t>
            </a:r>
            <a:r>
              <a:rPr lang="zh-CN" altLang="zh-CN" sz="2000" b="1" kern="22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导入</a:t>
            </a:r>
            <a:r>
              <a:rPr lang="en-US" altLang="zh-CN" sz="2000" b="1" kern="22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2014</a:t>
            </a:r>
            <a:r>
              <a:rPr lang="zh-CN" altLang="zh-CN" sz="2000" b="1" kern="22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年</a:t>
            </a:r>
            <a:r>
              <a:rPr lang="zh-CN" altLang="zh-CN" sz="2000" b="1" kern="2200" dirty="0">
                <a:solidFill>
                  <a:srgbClr val="FF0066"/>
                </a:solidFill>
                <a:latin typeface="微软雅黑" panose="020B0503020204020204" pitchFamily="34" charset="-122"/>
                <a:ea typeface="微软雅黑" panose="020B0503020204020204" pitchFamily="34" charset="-122"/>
                <a:cs typeface="宋体" panose="02010600030101010101" pitchFamily="2" charset="-122"/>
              </a:rPr>
              <a:t>中高层领导目标</a:t>
            </a:r>
            <a:r>
              <a:rPr lang="zh-CN" altLang="zh-CN" sz="2000" b="1" kern="2200" dirty="0" smtClean="0">
                <a:solidFill>
                  <a:srgbClr val="FF0066"/>
                </a:solidFill>
                <a:latin typeface="微软雅黑" panose="020B0503020204020204" pitchFamily="34" charset="-122"/>
                <a:ea typeface="微软雅黑" panose="020B0503020204020204" pitchFamily="34" charset="-122"/>
                <a:cs typeface="宋体" panose="02010600030101010101" pitchFamily="2" charset="-122"/>
              </a:rPr>
              <a:t>责任书</a:t>
            </a:r>
          </a:p>
        </p:txBody>
      </p:sp>
      <p:sp>
        <p:nvSpPr>
          <p:cNvPr id="13"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1212495209"/>
      </p:ext>
    </p:extLst>
  </p:cSld>
  <p:clrMapOvr>
    <a:masterClrMapping/>
  </p:clrMapOvr>
  <p:transition spd="slow">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矩形 96"/>
          <p:cNvSpPr/>
          <p:nvPr/>
        </p:nvSpPr>
        <p:spPr>
          <a:xfrm>
            <a:off x="1601726" y="1484785"/>
            <a:ext cx="2910098" cy="4320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89"/>
          <p:cNvSpPr/>
          <p:nvPr/>
        </p:nvSpPr>
        <p:spPr>
          <a:xfrm>
            <a:off x="0" y="0"/>
            <a:ext cx="12192000" cy="701988"/>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303912" y="1879374"/>
            <a:ext cx="6096000" cy="3108543"/>
          </a:xfrm>
          <a:prstGeom prst="rect">
            <a:avLst/>
          </a:prstGeom>
        </p:spPr>
        <p:txBody>
          <a:bodyPr>
            <a:spAutoFit/>
          </a:bodyPr>
          <a:lstStyle/>
          <a:p>
            <a:pPr>
              <a:lnSpc>
                <a:spcPct val="200000"/>
              </a:lnSpc>
            </a:pPr>
            <a:r>
              <a:rPr lang="en-US" altLang="zh-CN" sz="1400" kern="100" dirty="0" smtClean="0">
                <a:ea typeface="微软雅黑" panose="020B0503020204020204" pitchFamily="34" charset="-122"/>
                <a:cs typeface="Times New Roman" panose="02020603050405020304" pitchFamily="18" charset="0"/>
              </a:rPr>
              <a:t>           </a:t>
            </a:r>
            <a:r>
              <a:rPr lang="zh-CN" altLang="zh-CN" sz="1400" kern="100" dirty="0" smtClean="0">
                <a:ea typeface="微软雅黑" panose="020B0503020204020204" pitchFamily="34" charset="-122"/>
                <a:cs typeface="Times New Roman" panose="02020603050405020304" pitchFamily="18" charset="0"/>
              </a:rPr>
              <a:t>为了</a:t>
            </a:r>
            <a:r>
              <a:rPr lang="zh-CN" altLang="zh-CN" sz="1400" kern="100" dirty="0">
                <a:ea typeface="微软雅黑" panose="020B0503020204020204" pitchFamily="34" charset="-122"/>
                <a:cs typeface="Times New Roman" panose="02020603050405020304" pitchFamily="18" charset="0"/>
              </a:rPr>
              <a:t>充分调动科主任的积极性和创造性，使科主任在医院建设发展中发挥更大作用，加强医院管理，提高服务质量，增强管理的可控性，使医院管理更加清晰化，各项工作更加规范化和制度化，增强医院竞争力，实现年度总目标，全面落实院科两级责任制，促进医院又好又快发展，建议医院从明年正式启动，各中层领导班子围绕医院的发展规划提出的目标和部门工作职责，认真制订并反复修改各自的任期目标，切实落实任期目标责任书中的内容，创新工作方式，提高工作效率，提升医院的管理</a:t>
            </a:r>
            <a:r>
              <a:rPr lang="zh-CN" altLang="zh-CN" sz="1400" kern="100" dirty="0" smtClean="0">
                <a:ea typeface="微软雅黑" panose="020B0503020204020204" pitchFamily="34" charset="-122"/>
                <a:cs typeface="Times New Roman" panose="02020603050405020304" pitchFamily="18" charset="0"/>
              </a:rPr>
              <a:t>水平</a:t>
            </a:r>
            <a:r>
              <a:rPr lang="zh-CN" altLang="en-US" sz="1400" kern="100" dirty="0" smtClean="0">
                <a:ea typeface="微软雅黑" panose="020B0503020204020204" pitchFamily="34" charset="-122"/>
                <a:cs typeface="Times New Roman" panose="02020603050405020304" pitchFamily="18" charset="0"/>
              </a:rPr>
              <a:t>。</a:t>
            </a:r>
            <a:endParaRPr lang="zh-CN" altLang="en-US" sz="1400" dirty="0"/>
          </a:p>
        </p:txBody>
      </p:sp>
      <p:sp>
        <p:nvSpPr>
          <p:cNvPr id="72" name="TextBox 4"/>
          <p:cNvSpPr txBox="1"/>
          <p:nvPr/>
        </p:nvSpPr>
        <p:spPr>
          <a:xfrm>
            <a:off x="10848528" y="166328"/>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grpSp>
        <p:nvGrpSpPr>
          <p:cNvPr id="89" name="组合 88"/>
          <p:cNvGrpSpPr/>
          <p:nvPr/>
        </p:nvGrpSpPr>
        <p:grpSpPr>
          <a:xfrm>
            <a:off x="1415480" y="1484784"/>
            <a:ext cx="3096344" cy="4320481"/>
            <a:chOff x="7463638" y="1916832"/>
            <a:chExt cx="2402816" cy="3352767"/>
          </a:xfrm>
        </p:grpSpPr>
        <p:sp>
          <p:nvSpPr>
            <p:cNvPr id="85" name="矩形 84"/>
            <p:cNvSpPr/>
            <p:nvPr/>
          </p:nvSpPr>
          <p:spPr>
            <a:xfrm>
              <a:off x="7608168" y="1916832"/>
              <a:ext cx="1152126" cy="100811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TextBox 1"/>
            <p:cNvSpPr txBox="1">
              <a:spLocks noChangeArrowheads="1"/>
            </p:cNvSpPr>
            <p:nvPr/>
          </p:nvSpPr>
          <p:spPr bwMode="auto">
            <a:xfrm>
              <a:off x="7463638" y="2189906"/>
              <a:ext cx="1400856" cy="358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solidFill>
                    <a:srgbClr val="FF0066"/>
                  </a:solidFill>
                  <a:latin typeface="微软雅黑" panose="020B0503020204020204" pitchFamily="34" charset="-122"/>
                  <a:ea typeface="微软雅黑" panose="020B0503020204020204" pitchFamily="34" charset="-122"/>
                </a:rPr>
                <a:t>目的</a:t>
              </a:r>
            </a:p>
          </p:txBody>
        </p:sp>
        <p:pic>
          <p:nvPicPr>
            <p:cNvPr id="84" name="图片 83"/>
            <p:cNvPicPr>
              <a:picLocks noChangeAspect="1"/>
            </p:cNvPicPr>
            <p:nvPr/>
          </p:nvPicPr>
          <p:blipFill rotWithShape="1">
            <a:blip r:embed="rId3" cstate="print">
              <a:extLst>
                <a:ext uri="{28A0092B-C50C-407E-A947-70E740481C1C}">
                  <a14:useLocalDpi xmlns:a14="http://schemas.microsoft.com/office/drawing/2010/main" val="0"/>
                </a:ext>
              </a:extLst>
            </a:blip>
            <a:srcRect l="17071" r="12956"/>
            <a:stretch/>
          </p:blipFill>
          <p:spPr>
            <a:xfrm>
              <a:off x="8805691" y="1916832"/>
              <a:ext cx="1060763" cy="1008112"/>
            </a:xfrm>
            <a:prstGeom prst="rect">
              <a:avLst/>
            </a:prstGeom>
          </p:spPr>
        </p:pic>
        <p:pic>
          <p:nvPicPr>
            <p:cNvPr id="86" name="图片 8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16412" y="2978541"/>
              <a:ext cx="1143883" cy="1122802"/>
            </a:xfrm>
            <a:prstGeom prst="rect">
              <a:avLst/>
            </a:prstGeom>
          </p:spPr>
        </p:pic>
        <p:pic>
          <p:nvPicPr>
            <p:cNvPr id="87" name="图片 86"/>
            <p:cNvPicPr>
              <a:picLocks noChangeAspect="1"/>
            </p:cNvPicPr>
            <p:nvPr/>
          </p:nvPicPr>
          <p:blipFill rotWithShape="1">
            <a:blip r:embed="rId5" cstate="print">
              <a:extLst>
                <a:ext uri="{28A0092B-C50C-407E-A947-70E740481C1C}">
                  <a14:useLocalDpi xmlns:a14="http://schemas.microsoft.com/office/drawing/2010/main" val="0"/>
                </a:ext>
              </a:extLst>
            </a:blip>
            <a:srcRect l="9925" t="8410" r="9042"/>
            <a:stretch/>
          </p:blipFill>
          <p:spPr>
            <a:xfrm>
              <a:off x="7608168" y="4165965"/>
              <a:ext cx="1152128" cy="1103633"/>
            </a:xfrm>
            <a:prstGeom prst="rect">
              <a:avLst/>
            </a:prstGeom>
          </p:spPr>
        </p:pic>
        <p:pic>
          <p:nvPicPr>
            <p:cNvPr id="88" name="图片 87"/>
            <p:cNvPicPr>
              <a:picLocks noChangeAspect="1"/>
            </p:cNvPicPr>
            <p:nvPr/>
          </p:nvPicPr>
          <p:blipFill rotWithShape="1">
            <a:blip r:embed="rId6">
              <a:extLst>
                <a:ext uri="{28A0092B-C50C-407E-A947-70E740481C1C}">
                  <a14:useLocalDpi xmlns:a14="http://schemas.microsoft.com/office/drawing/2010/main" val="0"/>
                </a:ext>
              </a:extLst>
            </a:blip>
            <a:srcRect l="31022" r="28830"/>
            <a:stretch/>
          </p:blipFill>
          <p:spPr>
            <a:xfrm>
              <a:off x="8805690" y="2978542"/>
              <a:ext cx="1060764" cy="2291057"/>
            </a:xfrm>
            <a:prstGeom prst="rect">
              <a:avLst/>
            </a:prstGeom>
          </p:spPr>
        </p:pic>
      </p:grpSp>
      <p:sp>
        <p:nvSpPr>
          <p:cNvPr id="92" name="直角三角形 91"/>
          <p:cNvSpPr/>
          <p:nvPr/>
        </p:nvSpPr>
        <p:spPr>
          <a:xfrm>
            <a:off x="0" y="6165304"/>
            <a:ext cx="695400" cy="692696"/>
          </a:xfrm>
          <a:prstGeom prst="rtTriangl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直角三角形 92"/>
          <p:cNvSpPr/>
          <p:nvPr/>
        </p:nvSpPr>
        <p:spPr>
          <a:xfrm flipH="1">
            <a:off x="11496600" y="6165304"/>
            <a:ext cx="695400" cy="692696"/>
          </a:xfrm>
          <a:prstGeom prst="rtTriangl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4951230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30279" y="1856390"/>
            <a:ext cx="5674870" cy="3108543"/>
          </a:xfrm>
          <a:prstGeom prst="rect">
            <a:avLst/>
          </a:prstGeom>
        </p:spPr>
        <p:txBody>
          <a:bodyPr wrap="square">
            <a:spAutoFit/>
          </a:bodyPr>
          <a:lstStyle/>
          <a:p>
            <a:pPr indent="304800" algn="just">
              <a:lnSpc>
                <a:spcPct val="200000"/>
              </a:lnSpc>
              <a:spcAft>
                <a:spcPts val="0"/>
              </a:spcAft>
            </a:pPr>
            <a:r>
              <a:rPr lang="zh-CN" altLang="zh-CN" sz="1400" kern="100" dirty="0">
                <a:latin typeface="Times New Roman" panose="02020603050405020304" pitchFamily="18" charset="0"/>
                <a:ea typeface="微软雅黑" panose="020B0503020204020204" pitchFamily="34" charset="-122"/>
              </a:rPr>
              <a:t>医院可与各党支部、各科室签订《党建工作目标责任书》、《纠风工作目标责任书》、</a:t>
            </a:r>
            <a:r>
              <a:rPr lang="zh-CN" altLang="zh-CN" sz="1400" kern="100" dirty="0" smtClean="0">
                <a:latin typeface="Times New Roman" panose="02020603050405020304" pitchFamily="18" charset="0"/>
                <a:ea typeface="微软雅黑" panose="020B0503020204020204" pitchFamily="34" charset="-122"/>
              </a:rPr>
              <a:t>《信访工作目标责任书》等</a:t>
            </a:r>
            <a:r>
              <a:rPr lang="zh-CN" altLang="zh-CN" sz="1400" kern="100" dirty="0">
                <a:latin typeface="Times New Roman" panose="02020603050405020304" pitchFamily="18" charset="0"/>
                <a:ea typeface="微软雅黑" panose="020B0503020204020204" pitchFamily="34" charset="-122"/>
              </a:rPr>
              <a:t>责任书。各科室目标责任书可由院党委、党政办等职能部门与各临床业务科室和行政科室充分调研、反复沟通后制定</a:t>
            </a:r>
            <a:r>
              <a:rPr lang="zh-CN" altLang="zh-CN" sz="1400" kern="100" dirty="0" smtClean="0">
                <a:latin typeface="Times New Roman" panose="02020603050405020304" pitchFamily="18" charset="0"/>
                <a:ea typeface="微软雅黑" panose="020B0503020204020204" pitchFamily="34" charset="-122"/>
              </a:rPr>
              <a:t>。</a:t>
            </a:r>
            <a:r>
              <a:rPr lang="zh-CN" altLang="en-US" sz="1400" kern="100" dirty="0" smtClean="0">
                <a:latin typeface="Times New Roman" panose="02020603050405020304" pitchFamily="18" charset="0"/>
                <a:ea typeface="微软雅黑" panose="020B0503020204020204" pitchFamily="34" charset="-122"/>
              </a:rPr>
              <a:t>将</a:t>
            </a:r>
            <a:r>
              <a:rPr lang="zh-CN" altLang="zh-CN" sz="1400" kern="100" dirty="0" smtClean="0">
                <a:latin typeface="Times New Roman" panose="02020603050405020304" pitchFamily="18" charset="0"/>
                <a:ea typeface="微软雅黑" panose="020B0503020204020204" pitchFamily="34" charset="-122"/>
              </a:rPr>
              <a:t>工作</a:t>
            </a:r>
            <a:r>
              <a:rPr lang="zh-CN" altLang="zh-CN" sz="1400" kern="100" dirty="0">
                <a:latin typeface="Times New Roman" panose="02020603050405020304" pitchFamily="18" charset="0"/>
                <a:ea typeface="微软雅黑" panose="020B0503020204020204" pitchFamily="34" charset="-122"/>
              </a:rPr>
              <a:t>目标细化、量化，同时结合各项工作的特点，有针对性地提出具体要求，明确今年的工作重点、工作指标和具体措施等。根据医院领导班子成员的分工，对分管职责范围内的工作负直接领导责任。</a:t>
            </a:r>
            <a:endParaRPr lang="zh-CN" altLang="zh-CN" sz="1400" kern="100" dirty="0">
              <a:latin typeface="Times New Roman" panose="02020603050405020304" pitchFamily="18" charset="0"/>
            </a:endParaRPr>
          </a:p>
        </p:txBody>
      </p:sp>
      <p:sp>
        <p:nvSpPr>
          <p:cNvPr id="3" name="矩形 2"/>
          <p:cNvSpPr/>
          <p:nvPr/>
        </p:nvSpPr>
        <p:spPr>
          <a:xfrm>
            <a:off x="1271464" y="803714"/>
            <a:ext cx="1152128" cy="369332"/>
          </a:xfrm>
          <a:prstGeom prst="rect">
            <a:avLst/>
          </a:prstGeom>
        </p:spPr>
        <p:txBody>
          <a:bodyPr wrap="square">
            <a:spAutoFit/>
          </a:bodyPr>
          <a:lstStyle/>
          <a:p>
            <a:pPr algn="just">
              <a:spcAft>
                <a:spcPts val="0"/>
              </a:spcAft>
            </a:pPr>
            <a:r>
              <a:rPr lang="zh-CN" altLang="en-US" b="1" kern="100" dirty="0" smtClean="0">
                <a:solidFill>
                  <a:srgbClr val="FF0066"/>
                </a:solidFill>
                <a:latin typeface="微软雅黑" panose="020B0503020204020204" pitchFamily="34" charset="-122"/>
                <a:ea typeface="微软雅黑" panose="020B0503020204020204" pitchFamily="34" charset="-122"/>
                <a:cs typeface="宋体" panose="02010600030101010101" pitchFamily="2" charset="-122"/>
              </a:rPr>
              <a:t>具体</a:t>
            </a:r>
            <a:r>
              <a:rPr lang="zh-CN" altLang="en-US" b="1" kern="100" dirty="0" smtClean="0">
                <a:latin typeface="微软雅黑" panose="020B0503020204020204" pitchFamily="34" charset="-122"/>
                <a:ea typeface="微软雅黑" panose="020B0503020204020204" pitchFamily="34" charset="-122"/>
                <a:cs typeface="宋体" panose="02010600030101010101" pitchFamily="2" charset="-122"/>
              </a:rPr>
              <a:t>措施</a:t>
            </a:r>
            <a:endParaRPr lang="zh-CN" altLang="zh-CN" b="1" kern="1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4" name="矩形 3"/>
          <p:cNvSpPr/>
          <p:nvPr/>
        </p:nvSpPr>
        <p:spPr>
          <a:xfrm>
            <a:off x="681639" y="5877272"/>
            <a:ext cx="6408712" cy="287002"/>
          </a:xfrm>
          <a:prstGeom prst="rect">
            <a:avLst/>
          </a:prstGeom>
        </p:spPr>
        <p:txBody>
          <a:bodyPr wrap="square">
            <a:spAutoFit/>
          </a:bodyPr>
          <a:lstStyle/>
          <a:p>
            <a:pPr indent="304800">
              <a:lnSpc>
                <a:spcPct val="115000"/>
              </a:lnSpc>
            </a:pPr>
            <a:r>
              <a:rPr lang="zh-CN" altLang="zh-CN" sz="1100" b="1" kern="100" dirty="0">
                <a:solidFill>
                  <a:srgbClr val="FF0000"/>
                </a:solidFill>
                <a:latin typeface="Times New Roman" panose="02020603050405020304" pitchFamily="18" charset="0"/>
                <a:ea typeface="微软雅黑" panose="020B0503020204020204" pitchFamily="34" charset="-122"/>
              </a:rPr>
              <a:t>※注：本报告书内所有的数据都需根据医院实际测算，本报告仅提供</a:t>
            </a:r>
            <a:r>
              <a:rPr lang="zh-CN" altLang="zh-CN" sz="1100" b="1" kern="100" dirty="0" smtClean="0">
                <a:solidFill>
                  <a:srgbClr val="FF0000"/>
                </a:solidFill>
                <a:latin typeface="Times New Roman" panose="02020603050405020304" pitchFamily="18" charset="0"/>
                <a:ea typeface="微软雅黑" panose="020B0503020204020204" pitchFamily="34" charset="-122"/>
              </a:rPr>
              <a:t>参考</a:t>
            </a:r>
            <a:r>
              <a:rPr lang="zh-CN" altLang="en-US" sz="1100" b="1" kern="100" dirty="0" smtClean="0">
                <a:solidFill>
                  <a:srgbClr val="FF0000"/>
                </a:solidFill>
                <a:latin typeface="Times New Roman" panose="02020603050405020304" pitchFamily="18" charset="0"/>
                <a:ea typeface="微软雅黑" panose="020B0503020204020204" pitchFamily="34" charset="-122"/>
              </a:rPr>
              <a:t>。</a:t>
            </a:r>
            <a:endParaRPr lang="zh-CN" altLang="zh-CN" sz="1100" kern="100" dirty="0">
              <a:latin typeface="Times New Roman" panose="02020603050405020304" pitchFamily="18" charset="0"/>
            </a:endParaRPr>
          </a:p>
        </p:txBody>
      </p:sp>
      <p:cxnSp>
        <p:nvCxnSpPr>
          <p:cNvPr id="6" name="直接连接符 5"/>
          <p:cNvCxnSpPr/>
          <p:nvPr/>
        </p:nvCxnSpPr>
        <p:spPr>
          <a:xfrm>
            <a:off x="839416" y="803714"/>
            <a:ext cx="0" cy="5540938"/>
          </a:xfrm>
          <a:prstGeom prst="line">
            <a:avLst/>
          </a:prstGeom>
          <a:ln w="25400">
            <a:solidFill>
              <a:srgbClr val="00B05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7" name="任意多边形 6"/>
          <p:cNvSpPr/>
          <p:nvPr/>
        </p:nvSpPr>
        <p:spPr>
          <a:xfrm>
            <a:off x="479376" y="879187"/>
            <a:ext cx="2625144" cy="460832"/>
          </a:xfrm>
          <a:custGeom>
            <a:avLst/>
            <a:gdLst>
              <a:gd name="connsiteX0" fmla="*/ 0 w 2697152"/>
              <a:gd name="connsiteY0" fmla="*/ 460832 h 460832"/>
              <a:gd name="connsiteX1" fmla="*/ 381000 w 2697152"/>
              <a:gd name="connsiteY1" fmla="*/ 243118 h 460832"/>
              <a:gd name="connsiteX2" fmla="*/ 1611086 w 2697152"/>
              <a:gd name="connsiteY2" fmla="*/ 362861 h 460832"/>
              <a:gd name="connsiteX3" fmla="*/ 2318658 w 2697152"/>
              <a:gd name="connsiteY3" fmla="*/ 25404 h 460832"/>
              <a:gd name="connsiteX4" fmla="*/ 2667000 w 2697152"/>
              <a:gd name="connsiteY4" fmla="*/ 25404 h 460832"/>
              <a:gd name="connsiteX5" fmla="*/ 2656115 w 2697152"/>
              <a:gd name="connsiteY5" fmla="*/ 36289 h 46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7152" h="460832">
                <a:moveTo>
                  <a:pt x="0" y="460832"/>
                </a:moveTo>
                <a:cubicBezTo>
                  <a:pt x="56243" y="360139"/>
                  <a:pt x="112486" y="259446"/>
                  <a:pt x="381000" y="243118"/>
                </a:cubicBezTo>
                <a:cubicBezTo>
                  <a:pt x="649514" y="226790"/>
                  <a:pt x="1288143" y="399147"/>
                  <a:pt x="1611086" y="362861"/>
                </a:cubicBezTo>
                <a:cubicBezTo>
                  <a:pt x="1934029" y="326575"/>
                  <a:pt x="2142672" y="81647"/>
                  <a:pt x="2318658" y="25404"/>
                </a:cubicBezTo>
                <a:cubicBezTo>
                  <a:pt x="2494644" y="-30839"/>
                  <a:pt x="2610757" y="23590"/>
                  <a:pt x="2667000" y="25404"/>
                </a:cubicBezTo>
                <a:cubicBezTo>
                  <a:pt x="2723243" y="27218"/>
                  <a:pt x="2689679" y="31753"/>
                  <a:pt x="2656115" y="36289"/>
                </a:cubicBezTo>
              </a:path>
            </a:pathLst>
          </a:custGeom>
          <a:noFill/>
          <a:ln>
            <a:solidFill>
              <a:srgbClr val="00B050"/>
            </a:solidFill>
            <a:prstDash val="solid"/>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445686" y="3925558"/>
            <a:ext cx="3690873" cy="305928"/>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4152" y="2060848"/>
            <a:ext cx="1800200" cy="1800200"/>
          </a:xfrm>
          <a:prstGeom prst="rect">
            <a:avLst/>
          </a:prstGeom>
          <a:ln w="25400">
            <a:solidFill>
              <a:schemeClr val="accent5">
                <a:lumMod val="60000"/>
                <a:lumOff val="40000"/>
              </a:schemeClr>
            </a:solidFill>
          </a:ln>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36360" y="2060848"/>
            <a:ext cx="1800200" cy="1800200"/>
          </a:xfrm>
          <a:prstGeom prst="rect">
            <a:avLst/>
          </a:prstGeom>
          <a:ln w="25400">
            <a:solidFill>
              <a:schemeClr val="accent5">
                <a:lumMod val="60000"/>
                <a:lumOff val="40000"/>
              </a:schemeClr>
            </a:solidFill>
          </a:ln>
        </p:spPr>
      </p:pic>
      <p:sp>
        <p:nvSpPr>
          <p:cNvPr id="14" name="矩形 13"/>
          <p:cNvSpPr/>
          <p:nvPr/>
        </p:nvSpPr>
        <p:spPr>
          <a:xfrm>
            <a:off x="7445686" y="4465161"/>
            <a:ext cx="3690873" cy="7586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p:nvPr/>
        </p:nvCxnSpPr>
        <p:spPr>
          <a:xfrm>
            <a:off x="7445687" y="4591525"/>
            <a:ext cx="3690873" cy="1"/>
          </a:xfrm>
          <a:prstGeom prst="line">
            <a:avLst/>
          </a:prstGeom>
          <a:ln w="3175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7445686" y="4635687"/>
            <a:ext cx="3690873" cy="152609"/>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7445686" y="4251212"/>
            <a:ext cx="3690873" cy="22382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直角三角形 20"/>
          <p:cNvSpPr/>
          <p:nvPr/>
        </p:nvSpPr>
        <p:spPr>
          <a:xfrm>
            <a:off x="0" y="6165304"/>
            <a:ext cx="695400" cy="692696"/>
          </a:xfrm>
          <a:prstGeom prst="rtTriangl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直角三角形 21"/>
          <p:cNvSpPr/>
          <p:nvPr/>
        </p:nvSpPr>
        <p:spPr>
          <a:xfrm flipH="1">
            <a:off x="11496600" y="6165304"/>
            <a:ext cx="695400" cy="692696"/>
          </a:xfrm>
          <a:prstGeom prst="rtTriangl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0"/>
            <a:ext cx="12192000" cy="701988"/>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4"/>
          <p:cNvSpPr txBox="1"/>
          <p:nvPr/>
        </p:nvSpPr>
        <p:spPr>
          <a:xfrm>
            <a:off x="10848528" y="166328"/>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595151407"/>
      </p:ext>
    </p:extLst>
  </p:cSld>
  <p:clrMapOvr>
    <a:masterClrMapping/>
  </p:clrMapOvr>
  <p:transition spd="slow">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25614" t="92" r="11914" b="-92"/>
          <a:stretch/>
        </p:blipFill>
        <p:spPr>
          <a:xfrm>
            <a:off x="-24680" y="-21096"/>
            <a:ext cx="6146833" cy="6858000"/>
          </a:xfrm>
          <a:prstGeom prst="rect">
            <a:avLst/>
          </a:prstGeom>
        </p:spPr>
      </p:pic>
      <p:sp>
        <p:nvSpPr>
          <p:cNvPr id="3" name="Text Box 3"/>
          <p:cNvSpPr txBox="1">
            <a:spLocks noChangeArrowheads="1"/>
          </p:cNvSpPr>
          <p:nvPr/>
        </p:nvSpPr>
        <p:spPr bwMode="auto">
          <a:xfrm>
            <a:off x="4866465" y="5268854"/>
            <a:ext cx="6815667"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rgbClr val="000000"/>
                </a:solidFill>
                <a:latin typeface="AvantGarde Md BT" pitchFamily="34" charset="0"/>
                <a:ea typeface="幼圆" pitchFamily="49" charset="-122"/>
              </a:defRPr>
            </a:lvl1pPr>
            <a:lvl2pPr marL="742950" indent="-285750" eaLnBrk="0" hangingPunct="0">
              <a:defRPr kumimoji="1" sz="3600">
                <a:solidFill>
                  <a:srgbClr val="000000"/>
                </a:solidFill>
                <a:latin typeface="AvantGarde Md BT" pitchFamily="34" charset="0"/>
                <a:ea typeface="幼圆" pitchFamily="49" charset="-122"/>
              </a:defRPr>
            </a:lvl2pPr>
            <a:lvl3pPr marL="1143000" indent="-228600" eaLnBrk="0" hangingPunct="0">
              <a:defRPr kumimoji="1" sz="3600">
                <a:solidFill>
                  <a:srgbClr val="000000"/>
                </a:solidFill>
                <a:latin typeface="AvantGarde Md BT" pitchFamily="34" charset="0"/>
                <a:ea typeface="幼圆" pitchFamily="49" charset="-122"/>
              </a:defRPr>
            </a:lvl3pPr>
            <a:lvl4pPr marL="1600200" indent="-228600" eaLnBrk="0" hangingPunct="0">
              <a:defRPr kumimoji="1" sz="3600">
                <a:solidFill>
                  <a:srgbClr val="000000"/>
                </a:solidFill>
                <a:latin typeface="AvantGarde Md BT" pitchFamily="34" charset="0"/>
                <a:ea typeface="幼圆" pitchFamily="49" charset="-122"/>
              </a:defRPr>
            </a:lvl4pPr>
            <a:lvl5pPr marL="2057400" indent="-228600" eaLnBrk="0" hangingPunct="0">
              <a:defRPr kumimoji="1" sz="3600">
                <a:solidFill>
                  <a:srgbClr val="000000"/>
                </a:solidFill>
                <a:latin typeface="AvantGarde Md BT" pitchFamily="34" charset="0"/>
                <a:ea typeface="幼圆" pitchFamily="49" charset="-122"/>
              </a:defRPr>
            </a:lvl5pPr>
            <a:lvl6pPr marL="25146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6pPr>
            <a:lvl7pPr marL="29718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7pPr>
            <a:lvl8pPr marL="34290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8pPr>
            <a:lvl9pPr marL="38862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9pPr>
          </a:lstStyle>
          <a:p>
            <a:pPr algn="dist" eaLnBrk="1" hangingPunct="1"/>
            <a:r>
              <a:rPr lang="zh-CN" altLang="en-US" sz="4267" b="1" dirty="0">
                <a:solidFill>
                  <a:prstClr val="white"/>
                </a:solidFill>
                <a:latin typeface="Arial Black" pitchFamily="34" charset="0"/>
                <a:ea typeface="黑体" pitchFamily="49" charset="-122"/>
                <a:cs typeface="微软雅黑" pitchFamily="34" charset="-122"/>
              </a:rPr>
              <a:t>工作职责和性质</a:t>
            </a:r>
          </a:p>
        </p:txBody>
      </p:sp>
      <p:sp>
        <p:nvSpPr>
          <p:cNvPr id="4" name="矩形 16"/>
          <p:cNvSpPr/>
          <p:nvPr/>
        </p:nvSpPr>
        <p:spPr>
          <a:xfrm>
            <a:off x="2169584" y="5920"/>
            <a:ext cx="9878483" cy="6879464"/>
          </a:xfrm>
          <a:custGeom>
            <a:avLst/>
            <a:gdLst>
              <a:gd name="connsiteX0" fmla="*/ 0 w 5084688"/>
              <a:gd name="connsiteY0" fmla="*/ 0 h 5143500"/>
              <a:gd name="connsiteX1" fmla="*/ 5084688 w 5084688"/>
              <a:gd name="connsiteY1" fmla="*/ 0 h 5143500"/>
              <a:gd name="connsiteX2" fmla="*/ 5084688 w 5084688"/>
              <a:gd name="connsiteY2" fmla="*/ 5143500 h 5143500"/>
              <a:gd name="connsiteX3" fmla="*/ 0 w 5084688"/>
              <a:gd name="connsiteY3" fmla="*/ 5143500 h 5143500"/>
              <a:gd name="connsiteX4" fmla="*/ 0 w 5084688"/>
              <a:gd name="connsiteY4" fmla="*/ 0 h 5143500"/>
              <a:gd name="connsiteX0" fmla="*/ 2324100 w 7408788"/>
              <a:gd name="connsiteY0" fmla="*/ 0 h 5143500"/>
              <a:gd name="connsiteX1" fmla="*/ 7408788 w 7408788"/>
              <a:gd name="connsiteY1" fmla="*/ 0 h 5143500"/>
              <a:gd name="connsiteX2" fmla="*/ 7408788 w 7408788"/>
              <a:gd name="connsiteY2" fmla="*/ 5143500 h 5143500"/>
              <a:gd name="connsiteX3" fmla="*/ 0 w 7408788"/>
              <a:gd name="connsiteY3" fmla="*/ 5143500 h 5143500"/>
              <a:gd name="connsiteX4" fmla="*/ 2324100 w 7408788"/>
              <a:gd name="connsiteY4" fmla="*/ 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08788" h="5143500">
                <a:moveTo>
                  <a:pt x="2324100" y="0"/>
                </a:moveTo>
                <a:lnTo>
                  <a:pt x="7408788" y="0"/>
                </a:lnTo>
                <a:lnTo>
                  <a:pt x="7408788" y="5143500"/>
                </a:lnTo>
                <a:lnTo>
                  <a:pt x="0" y="5143500"/>
                </a:lnTo>
                <a:lnTo>
                  <a:pt x="2324100" y="0"/>
                </a:lnTo>
                <a:close/>
              </a:path>
            </a:pathLst>
          </a:custGeom>
          <a:pattFill prst="ltUpDiag">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5" name="矩形 4"/>
          <p:cNvSpPr/>
          <p:nvPr/>
        </p:nvSpPr>
        <p:spPr>
          <a:xfrm>
            <a:off x="4559829" y="2144468"/>
            <a:ext cx="7137595" cy="1733680"/>
          </a:xfrm>
          <a:prstGeom prst="rect">
            <a:avLst/>
          </a:prstGeom>
        </p:spPr>
        <p:txBody>
          <a:bodyPr wrap="none">
            <a:spAutoFit/>
          </a:bodyPr>
          <a:lstStyle/>
          <a:p>
            <a:pPr>
              <a:defRPr/>
            </a:pPr>
            <a:r>
              <a:rPr lang="en-US" altLang="zh-CN" sz="10666" b="1" dirty="0" smtClean="0">
                <a:solidFill>
                  <a:prstClr val="white">
                    <a:lumMod val="65000"/>
                    <a:alpha val="13000"/>
                  </a:prstClr>
                </a:solidFill>
                <a:latin typeface="微软雅黑" pitchFamily="34" charset="-122"/>
                <a:ea typeface="微软雅黑" pitchFamily="34" charset="-122"/>
              </a:rPr>
              <a:t>HOSPITAL</a:t>
            </a:r>
            <a:endParaRPr lang="zh-CN" altLang="en-US" sz="10666" dirty="0">
              <a:solidFill>
                <a:prstClr val="white">
                  <a:lumMod val="65000"/>
                  <a:alpha val="13000"/>
                </a:prstClr>
              </a:solidFill>
            </a:endParaRPr>
          </a:p>
        </p:txBody>
      </p:sp>
      <p:sp>
        <p:nvSpPr>
          <p:cNvPr id="6" name="矩形 5"/>
          <p:cNvSpPr/>
          <p:nvPr/>
        </p:nvSpPr>
        <p:spPr>
          <a:xfrm>
            <a:off x="5039784" y="3799418"/>
            <a:ext cx="6239933" cy="7810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7" name="矩形 14"/>
          <p:cNvSpPr/>
          <p:nvPr/>
        </p:nvSpPr>
        <p:spPr>
          <a:xfrm>
            <a:off x="1871531" y="-27384"/>
            <a:ext cx="3397349" cy="6902565"/>
          </a:xfrm>
          <a:custGeom>
            <a:avLst/>
            <a:gdLst>
              <a:gd name="connsiteX0" fmla="*/ 0 w 198512"/>
              <a:gd name="connsiteY0" fmla="*/ 0 h 1059582"/>
              <a:gd name="connsiteX1" fmla="*/ 198512 w 198512"/>
              <a:gd name="connsiteY1" fmla="*/ 0 h 1059582"/>
              <a:gd name="connsiteX2" fmla="*/ 198512 w 198512"/>
              <a:gd name="connsiteY2" fmla="*/ 1059582 h 1059582"/>
              <a:gd name="connsiteX3" fmla="*/ 0 w 198512"/>
              <a:gd name="connsiteY3" fmla="*/ 1059582 h 1059582"/>
              <a:gd name="connsiteX4" fmla="*/ 0 w 198512"/>
              <a:gd name="connsiteY4" fmla="*/ 0 h 1059582"/>
              <a:gd name="connsiteX0" fmla="*/ 3581400 w 3779912"/>
              <a:gd name="connsiteY0" fmla="*/ 0 h 5148982"/>
              <a:gd name="connsiteX1" fmla="*/ 3779912 w 3779912"/>
              <a:gd name="connsiteY1" fmla="*/ 0 h 5148982"/>
              <a:gd name="connsiteX2" fmla="*/ 3779912 w 3779912"/>
              <a:gd name="connsiteY2" fmla="*/ 1059582 h 5148982"/>
              <a:gd name="connsiteX3" fmla="*/ 0 w 3779912"/>
              <a:gd name="connsiteY3" fmla="*/ 5148982 h 5148982"/>
              <a:gd name="connsiteX4" fmla="*/ 3581400 w 3779912"/>
              <a:gd name="connsiteY4" fmla="*/ 0 h 5148982"/>
              <a:gd name="connsiteX0" fmla="*/ 3581400 w 3779912"/>
              <a:gd name="connsiteY0" fmla="*/ 0 h 5148982"/>
              <a:gd name="connsiteX1" fmla="*/ 3779912 w 3779912"/>
              <a:gd name="connsiteY1" fmla="*/ 0 h 5148982"/>
              <a:gd name="connsiteX2" fmla="*/ 846212 w 3779912"/>
              <a:gd name="connsiteY2" fmla="*/ 5148982 h 5148982"/>
              <a:gd name="connsiteX3" fmla="*/ 0 w 3779912"/>
              <a:gd name="connsiteY3" fmla="*/ 5148982 h 5148982"/>
              <a:gd name="connsiteX4" fmla="*/ 3581400 w 3779912"/>
              <a:gd name="connsiteY4" fmla="*/ 0 h 5148982"/>
              <a:gd name="connsiteX0" fmla="*/ 3581400 w 5113412"/>
              <a:gd name="connsiteY0" fmla="*/ 12700 h 5161682"/>
              <a:gd name="connsiteX1" fmla="*/ 5113412 w 5113412"/>
              <a:gd name="connsiteY1" fmla="*/ 0 h 5161682"/>
              <a:gd name="connsiteX2" fmla="*/ 846212 w 5113412"/>
              <a:gd name="connsiteY2" fmla="*/ 5161682 h 5161682"/>
              <a:gd name="connsiteX3" fmla="*/ 0 w 5113412"/>
              <a:gd name="connsiteY3" fmla="*/ 5161682 h 5161682"/>
              <a:gd name="connsiteX4" fmla="*/ 3581400 w 5113412"/>
              <a:gd name="connsiteY4" fmla="*/ 12700 h 5161682"/>
              <a:gd name="connsiteX0" fmla="*/ 4152900 w 5113412"/>
              <a:gd name="connsiteY0" fmla="*/ 0 h 5174382"/>
              <a:gd name="connsiteX1" fmla="*/ 5113412 w 5113412"/>
              <a:gd name="connsiteY1" fmla="*/ 12700 h 5174382"/>
              <a:gd name="connsiteX2" fmla="*/ 846212 w 5113412"/>
              <a:gd name="connsiteY2" fmla="*/ 5174382 h 5174382"/>
              <a:gd name="connsiteX3" fmla="*/ 0 w 5113412"/>
              <a:gd name="connsiteY3" fmla="*/ 5174382 h 5174382"/>
              <a:gd name="connsiteX4" fmla="*/ 4152900 w 5113412"/>
              <a:gd name="connsiteY4" fmla="*/ 0 h 5174382"/>
              <a:gd name="connsiteX0" fmla="*/ 3594100 w 5113412"/>
              <a:gd name="connsiteY0" fmla="*/ 1752600 h 5161682"/>
              <a:gd name="connsiteX1" fmla="*/ 5113412 w 5113412"/>
              <a:gd name="connsiteY1" fmla="*/ 0 h 5161682"/>
              <a:gd name="connsiteX2" fmla="*/ 846212 w 5113412"/>
              <a:gd name="connsiteY2" fmla="*/ 5161682 h 5161682"/>
              <a:gd name="connsiteX3" fmla="*/ 0 w 5113412"/>
              <a:gd name="connsiteY3" fmla="*/ 5161682 h 5161682"/>
              <a:gd name="connsiteX4" fmla="*/ 3594100 w 5113412"/>
              <a:gd name="connsiteY4" fmla="*/ 1752600 h 5161682"/>
              <a:gd name="connsiteX0" fmla="*/ 0 w 5113412"/>
              <a:gd name="connsiteY0" fmla="*/ 5161682 h 5161682"/>
              <a:gd name="connsiteX1" fmla="*/ 5113412 w 5113412"/>
              <a:gd name="connsiteY1" fmla="*/ 0 h 5161682"/>
              <a:gd name="connsiteX2" fmla="*/ 846212 w 5113412"/>
              <a:gd name="connsiteY2" fmla="*/ 5161682 h 5161682"/>
              <a:gd name="connsiteX3" fmla="*/ 0 w 5113412"/>
              <a:gd name="connsiteY3" fmla="*/ 5161682 h 5161682"/>
              <a:gd name="connsiteX0" fmla="*/ 0 w 3767212"/>
              <a:gd name="connsiteY0" fmla="*/ 5123582 h 5123582"/>
              <a:gd name="connsiteX1" fmla="*/ 3767212 w 3767212"/>
              <a:gd name="connsiteY1" fmla="*/ 0 h 5123582"/>
              <a:gd name="connsiteX2" fmla="*/ 846212 w 3767212"/>
              <a:gd name="connsiteY2" fmla="*/ 5123582 h 5123582"/>
              <a:gd name="connsiteX3" fmla="*/ 0 w 3767212"/>
              <a:gd name="connsiteY3" fmla="*/ 5123582 h 5123582"/>
              <a:gd name="connsiteX0" fmla="*/ 0 w 3767212"/>
              <a:gd name="connsiteY0" fmla="*/ 5123582 h 5123582"/>
              <a:gd name="connsiteX1" fmla="*/ 3767212 w 3767212"/>
              <a:gd name="connsiteY1" fmla="*/ 0 h 5123582"/>
              <a:gd name="connsiteX2" fmla="*/ 1836812 w 3767212"/>
              <a:gd name="connsiteY2" fmla="*/ 5123582 h 5123582"/>
              <a:gd name="connsiteX3" fmla="*/ 0 w 3767212"/>
              <a:gd name="connsiteY3" fmla="*/ 5123582 h 5123582"/>
              <a:gd name="connsiteX0" fmla="*/ 0 w 2255912"/>
              <a:gd name="connsiteY0" fmla="*/ 5110882 h 5123582"/>
              <a:gd name="connsiteX1" fmla="*/ 2255912 w 2255912"/>
              <a:gd name="connsiteY1" fmla="*/ 0 h 5123582"/>
              <a:gd name="connsiteX2" fmla="*/ 325512 w 2255912"/>
              <a:gd name="connsiteY2" fmla="*/ 5123582 h 5123582"/>
              <a:gd name="connsiteX3" fmla="*/ 0 w 2255912"/>
              <a:gd name="connsiteY3" fmla="*/ 5110882 h 5123582"/>
              <a:gd name="connsiteX0" fmla="*/ 0 w 2548012"/>
              <a:gd name="connsiteY0" fmla="*/ 5110882 h 5123582"/>
              <a:gd name="connsiteX1" fmla="*/ 2548012 w 2548012"/>
              <a:gd name="connsiteY1" fmla="*/ 0 h 5123582"/>
              <a:gd name="connsiteX2" fmla="*/ 325512 w 2548012"/>
              <a:gd name="connsiteY2" fmla="*/ 5123582 h 5123582"/>
              <a:gd name="connsiteX3" fmla="*/ 0 w 2548012"/>
              <a:gd name="connsiteY3" fmla="*/ 5110882 h 5123582"/>
              <a:gd name="connsiteX0" fmla="*/ 0 w 2548012"/>
              <a:gd name="connsiteY0" fmla="*/ 5110882 h 5110882"/>
              <a:gd name="connsiteX1" fmla="*/ 2548012 w 2548012"/>
              <a:gd name="connsiteY1" fmla="*/ 0 h 5110882"/>
              <a:gd name="connsiteX2" fmla="*/ 363612 w 2548012"/>
              <a:gd name="connsiteY2" fmla="*/ 5098182 h 5110882"/>
              <a:gd name="connsiteX3" fmla="*/ 0 w 2548012"/>
              <a:gd name="connsiteY3" fmla="*/ 5110882 h 5110882"/>
              <a:gd name="connsiteX0" fmla="*/ 0 w 2548012"/>
              <a:gd name="connsiteY0" fmla="*/ 5110882 h 5115151"/>
              <a:gd name="connsiteX1" fmla="*/ 2548012 w 2548012"/>
              <a:gd name="connsiteY1" fmla="*/ 0 h 5115151"/>
              <a:gd name="connsiteX2" fmla="*/ 346467 w 2548012"/>
              <a:gd name="connsiteY2" fmla="*/ 5115151 h 5115151"/>
              <a:gd name="connsiteX3" fmla="*/ 0 w 2548012"/>
              <a:gd name="connsiteY3" fmla="*/ 5110882 h 5115151"/>
              <a:gd name="connsiteX0" fmla="*/ 0 w 2548012"/>
              <a:gd name="connsiteY0" fmla="*/ 5110882 h 5123635"/>
              <a:gd name="connsiteX1" fmla="*/ 2548012 w 2548012"/>
              <a:gd name="connsiteY1" fmla="*/ 0 h 5123635"/>
              <a:gd name="connsiteX2" fmla="*/ 346467 w 2548012"/>
              <a:gd name="connsiteY2" fmla="*/ 5123635 h 5123635"/>
              <a:gd name="connsiteX3" fmla="*/ 0 w 2548012"/>
              <a:gd name="connsiteY3" fmla="*/ 5110882 h 5123635"/>
            </a:gdLst>
            <a:ahLst/>
            <a:cxnLst>
              <a:cxn ang="0">
                <a:pos x="connsiteX0" y="connsiteY0"/>
              </a:cxn>
              <a:cxn ang="0">
                <a:pos x="connsiteX1" y="connsiteY1"/>
              </a:cxn>
              <a:cxn ang="0">
                <a:pos x="connsiteX2" y="connsiteY2"/>
              </a:cxn>
              <a:cxn ang="0">
                <a:pos x="connsiteX3" y="connsiteY3"/>
              </a:cxn>
            </a:cxnLst>
            <a:rect l="l" t="t" r="r" b="b"/>
            <a:pathLst>
              <a:path w="2548012" h="5123635">
                <a:moveTo>
                  <a:pt x="0" y="5110882"/>
                </a:moveTo>
                <a:lnTo>
                  <a:pt x="2548012" y="0"/>
                </a:lnTo>
                <a:lnTo>
                  <a:pt x="346467" y="5123635"/>
                </a:lnTo>
                <a:lnTo>
                  <a:pt x="0" y="5110882"/>
                </a:lnTo>
                <a:close/>
              </a:path>
            </a:pathLst>
          </a:custGeom>
          <a:solidFill>
            <a:schemeClr val="accent1">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solidFill>
                <a:prstClr val="white"/>
              </a:solidFill>
            </a:endParaRPr>
          </a:p>
        </p:txBody>
      </p:sp>
      <p:sp>
        <p:nvSpPr>
          <p:cNvPr id="8" name="TextBox 11"/>
          <p:cNvSpPr txBox="1"/>
          <p:nvPr/>
        </p:nvSpPr>
        <p:spPr>
          <a:xfrm>
            <a:off x="4938185" y="2569633"/>
            <a:ext cx="6625167" cy="1569660"/>
          </a:xfrm>
          <a:prstGeom prst="rect">
            <a:avLst/>
          </a:prstGeom>
          <a:noFill/>
        </p:spPr>
        <p:txBody>
          <a:bodyPr>
            <a:spAutoFit/>
          </a:bodyPr>
          <a:lstStyle/>
          <a:p>
            <a:pPr>
              <a:defRPr/>
            </a:pPr>
            <a:r>
              <a:rPr lang="en-US" altLang="zh-CN" sz="9600" b="1" dirty="0" smtClean="0">
                <a:solidFill>
                  <a:srgbClr val="4F81BD">
                    <a:lumMod val="50000"/>
                  </a:srgbClr>
                </a:solidFill>
                <a:latin typeface="微软雅黑" pitchFamily="34" charset="-122"/>
                <a:ea typeface="微软雅黑" pitchFamily="34" charset="-122"/>
              </a:rPr>
              <a:t>HOSPITAL</a:t>
            </a:r>
            <a:endParaRPr lang="zh-CN" altLang="en-US" sz="9600" b="1" dirty="0">
              <a:solidFill>
                <a:srgbClr val="4F81BD">
                  <a:lumMod val="50000"/>
                </a:srgbClr>
              </a:solidFill>
              <a:latin typeface="微软雅黑" pitchFamily="34" charset="-122"/>
              <a:ea typeface="微软雅黑" pitchFamily="34" charset="-122"/>
            </a:endParaRPr>
          </a:p>
        </p:txBody>
      </p:sp>
      <p:sp>
        <p:nvSpPr>
          <p:cNvPr id="9" name="TextBox 12"/>
          <p:cNvSpPr txBox="1"/>
          <p:nvPr/>
        </p:nvSpPr>
        <p:spPr>
          <a:xfrm>
            <a:off x="5063067" y="3816351"/>
            <a:ext cx="6239933" cy="748988"/>
          </a:xfrm>
          <a:prstGeom prst="rect">
            <a:avLst/>
          </a:prstGeom>
          <a:noFill/>
        </p:spPr>
        <p:txBody>
          <a:bodyPr>
            <a:spAutoFit/>
          </a:bodyPr>
          <a:lstStyle/>
          <a:p>
            <a:pPr algn="ctr">
              <a:defRPr/>
            </a:pPr>
            <a:r>
              <a:rPr lang="en-US" altLang="zh-CN" sz="4267" b="1" dirty="0">
                <a:solidFill>
                  <a:prstClr val="white"/>
                </a:solidFill>
                <a:latin typeface="华康俪金黑W8(P)" pitchFamily="34" charset="-122"/>
                <a:ea typeface="华康俪金黑W8(P)" pitchFamily="34" charset="-122"/>
              </a:rPr>
              <a:t> </a:t>
            </a:r>
            <a:endParaRPr lang="zh-CN" altLang="en-US" sz="2400" dirty="0">
              <a:solidFill>
                <a:srgbClr val="DB2018"/>
              </a:solidFill>
              <a:latin typeface="华康俪金黑W8(P)" pitchFamily="34" charset="-122"/>
              <a:ea typeface="华康俪金黑W8(P)" pitchFamily="34" charset="-122"/>
            </a:endParaRPr>
          </a:p>
        </p:txBody>
      </p:sp>
      <p:sp>
        <p:nvSpPr>
          <p:cNvPr id="11" name="矩形 10"/>
          <p:cNvSpPr/>
          <p:nvPr/>
        </p:nvSpPr>
        <p:spPr>
          <a:xfrm>
            <a:off x="6975426" y="3990548"/>
            <a:ext cx="2236511" cy="707886"/>
          </a:xfrm>
          <a:prstGeom prst="rect">
            <a:avLst/>
          </a:prstGeom>
        </p:spPr>
        <p:txBody>
          <a:bodyPr wrap="none">
            <a:spAutoFit/>
          </a:bodyPr>
          <a:lstStyle/>
          <a:p>
            <a:pPr algn="ctr">
              <a:defRPr/>
            </a:pPr>
            <a:r>
              <a:rPr lang="zh-CN" altLang="en-US" sz="2000" b="1" dirty="0" smtClean="0">
                <a:solidFill>
                  <a:prstClr val="white"/>
                </a:solidFill>
                <a:latin typeface="微软雅黑" panose="020B0503020204020204" pitchFamily="34" charset="-122"/>
                <a:ea typeface="微软雅黑" panose="020B0503020204020204" pitchFamily="34" charset="-122"/>
              </a:rPr>
              <a:t>六、</a:t>
            </a:r>
            <a:r>
              <a:rPr lang="zh-CN" altLang="en-US" sz="2000" b="1" dirty="0" smtClean="0">
                <a:solidFill>
                  <a:srgbClr val="FF0066"/>
                </a:solidFill>
                <a:latin typeface="微软雅黑" panose="020B0503020204020204" pitchFamily="34" charset="-122"/>
                <a:ea typeface="微软雅黑" panose="020B0503020204020204" pitchFamily="34" charset="-122"/>
              </a:rPr>
              <a:t>营销策略</a:t>
            </a:r>
            <a:r>
              <a:rPr lang="zh-CN" altLang="en-US" sz="2000" b="1" dirty="0" smtClean="0">
                <a:solidFill>
                  <a:prstClr val="white"/>
                </a:solidFill>
                <a:latin typeface="微软雅黑" panose="020B0503020204020204" pitchFamily="34" charset="-122"/>
                <a:ea typeface="微软雅黑" panose="020B0503020204020204" pitchFamily="34" charset="-122"/>
              </a:rPr>
              <a:t>规划</a:t>
            </a:r>
            <a:endParaRPr lang="zh-CN" altLang="zh-CN" sz="2000" b="1" kern="2200" dirty="0">
              <a:solidFill>
                <a:srgbClr val="FF0066"/>
              </a:solidFill>
              <a:latin typeface="微软雅黑" panose="020B0503020204020204" pitchFamily="34" charset="-122"/>
              <a:ea typeface="微软雅黑" panose="020B0503020204020204" pitchFamily="34" charset="-122"/>
              <a:cs typeface="宋体" panose="02010600030101010101" pitchFamily="2" charset="-122"/>
            </a:endParaRPr>
          </a:p>
          <a:p>
            <a:pPr algn="ctr">
              <a:defRPr/>
            </a:pPr>
            <a:endParaRPr lang="zh-CN" altLang="en-US" sz="2000" b="1" dirty="0">
              <a:solidFill>
                <a:srgbClr val="FF0066"/>
              </a:solidFill>
              <a:latin typeface="微软雅黑" panose="020B0503020204020204" pitchFamily="34" charset="-122"/>
              <a:ea typeface="微软雅黑" panose="020B0503020204020204" pitchFamily="34" charset="-122"/>
            </a:endParaRPr>
          </a:p>
        </p:txBody>
      </p:sp>
      <p:sp>
        <p:nvSpPr>
          <p:cNvPr id="14"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2554601398"/>
      </p:ext>
    </p:extLst>
  </p:cSld>
  <p:clrMapOvr>
    <a:masterClrMapping/>
  </p:clrMapOvr>
  <p:transition spd="slow">
    <p:push di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4"/>
          <p:cNvSpPr/>
          <p:nvPr/>
        </p:nvSpPr>
        <p:spPr>
          <a:xfrm>
            <a:off x="5940515" y="1700808"/>
            <a:ext cx="5071124" cy="2586940"/>
          </a:xfrm>
          <a:prstGeom prst="rect">
            <a:avLst/>
          </a:prstGeom>
          <a:solidFill>
            <a:srgbClr val="2B2B29"/>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2" name="Rectangle 17"/>
          <p:cNvSpPr/>
          <p:nvPr/>
        </p:nvSpPr>
        <p:spPr>
          <a:xfrm>
            <a:off x="5943417" y="4375254"/>
            <a:ext cx="6267678" cy="1225393"/>
          </a:xfrm>
          <a:prstGeom prst="rect">
            <a:avLst/>
          </a:prstGeom>
          <a:solidFill>
            <a:srgbClr val="21A3D0"/>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53" name="Rectangle 3"/>
          <p:cNvSpPr/>
          <p:nvPr/>
        </p:nvSpPr>
        <p:spPr>
          <a:xfrm>
            <a:off x="1" y="1684082"/>
            <a:ext cx="1875680" cy="1225393"/>
          </a:xfrm>
          <a:prstGeom prst="rect">
            <a:avLst/>
          </a:prstGeom>
          <a:solidFill>
            <a:srgbClr val="21A3D0"/>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rgbClr val="21A3D0"/>
              </a:solidFill>
            </a:endParaRPr>
          </a:p>
        </p:txBody>
      </p:sp>
      <p:sp>
        <p:nvSpPr>
          <p:cNvPr id="54" name="Rectangle 9"/>
          <p:cNvSpPr/>
          <p:nvPr/>
        </p:nvSpPr>
        <p:spPr>
          <a:xfrm>
            <a:off x="4632814" y="3039855"/>
            <a:ext cx="1225393" cy="1213558"/>
          </a:xfrm>
          <a:prstGeom prst="rect">
            <a:avLst/>
          </a:prstGeom>
          <a:solidFill>
            <a:srgbClr val="21A3D0"/>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5" name="Rectangle 10"/>
          <p:cNvSpPr/>
          <p:nvPr/>
        </p:nvSpPr>
        <p:spPr>
          <a:xfrm>
            <a:off x="3301785" y="3039855"/>
            <a:ext cx="1225393" cy="1213558"/>
          </a:xfrm>
          <a:prstGeom prst="rect">
            <a:avLst/>
          </a:prstGeom>
          <a:solidFill>
            <a:schemeClr val="tx1"/>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6" name="Rectangle 12"/>
          <p:cNvSpPr/>
          <p:nvPr/>
        </p:nvSpPr>
        <p:spPr>
          <a:xfrm>
            <a:off x="1981317" y="1678835"/>
            <a:ext cx="1225393" cy="1243766"/>
          </a:xfrm>
          <a:prstGeom prst="rect">
            <a:avLst/>
          </a:prstGeom>
          <a:solidFill>
            <a:schemeClr val="tx1"/>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8" name="Rectangle 14"/>
          <p:cNvSpPr/>
          <p:nvPr/>
        </p:nvSpPr>
        <p:spPr>
          <a:xfrm>
            <a:off x="4632814" y="4390743"/>
            <a:ext cx="1225393" cy="1225393"/>
          </a:xfrm>
          <a:prstGeom prst="rect">
            <a:avLst/>
          </a:prstGeom>
          <a:solidFill>
            <a:schemeClr val="tx1"/>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9" name="Rectangle 15"/>
          <p:cNvSpPr/>
          <p:nvPr/>
        </p:nvSpPr>
        <p:spPr>
          <a:xfrm>
            <a:off x="3301785" y="4390743"/>
            <a:ext cx="1225393" cy="1225393"/>
          </a:xfrm>
          <a:prstGeom prst="rect">
            <a:avLst/>
          </a:prstGeom>
          <a:solidFill>
            <a:srgbClr val="21A3D0"/>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0" name="Rectangle 16"/>
          <p:cNvSpPr/>
          <p:nvPr/>
        </p:nvSpPr>
        <p:spPr>
          <a:xfrm>
            <a:off x="1981317" y="3039856"/>
            <a:ext cx="1225393" cy="1225393"/>
          </a:xfrm>
          <a:prstGeom prst="rect">
            <a:avLst/>
          </a:prstGeom>
          <a:solidFill>
            <a:srgbClr val="2B2B29"/>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1" name="Picture 3" descr="E:\PPT\0。图片\PNG\2、win7风格\灰色超全扁平化图标\128.png"/>
          <p:cNvPicPr>
            <a:picLocks noChangeAspect="1" noChangeArrowheads="1"/>
          </p:cNvPicPr>
          <p:nvPr/>
        </p:nvPicPr>
        <p:blipFill>
          <a:blip r:embed="rId3">
            <a:biLevel thresh="25000"/>
            <a:extLst>
              <a:ext uri="{28A0092B-C50C-407E-A947-70E740481C1C}">
                <a14:useLocalDpi xmlns:a14="http://schemas.microsoft.com/office/drawing/2010/main" val="0"/>
              </a:ext>
            </a:extLst>
          </a:blip>
          <a:srcRect/>
          <a:stretch>
            <a:fillRect/>
          </a:stretch>
        </p:blipFill>
        <p:spPr bwMode="auto">
          <a:xfrm>
            <a:off x="2180429" y="3268817"/>
            <a:ext cx="767471" cy="767471"/>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5" descr="E:\PPT\0。图片\PNG\2、win7风格\灰色超全扁平化图标\314.png"/>
          <p:cNvPicPr>
            <a:picLocks noChangeAspect="1" noChangeArrowheads="1"/>
          </p:cNvPicPr>
          <p:nvPr/>
        </p:nvPicPr>
        <p:blipFill>
          <a:blip r:embed="rId4">
            <a:biLevel thresh="25000"/>
            <a:extLst>
              <a:ext uri="{28A0092B-C50C-407E-A947-70E740481C1C}">
                <a14:useLocalDpi xmlns:a14="http://schemas.microsoft.com/office/drawing/2010/main" val="0"/>
              </a:ext>
            </a:extLst>
          </a:blip>
          <a:srcRect/>
          <a:stretch>
            <a:fillRect/>
          </a:stretch>
        </p:blipFill>
        <p:spPr bwMode="auto">
          <a:xfrm>
            <a:off x="4844816" y="4602745"/>
            <a:ext cx="801387" cy="801387"/>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 descr="E:\PPT\0。图片\PNG\2、win7风格\灰色超全扁平化图标\439.png"/>
          <p:cNvPicPr>
            <a:picLocks noChangeAspect="1" noChangeArrowheads="1"/>
          </p:cNvPicPr>
          <p:nvPr/>
        </p:nvPicPr>
        <p:blipFill>
          <a:blip r:embed="rId5">
            <a:biLevel thresh="25000"/>
            <a:extLst>
              <a:ext uri="{28A0092B-C50C-407E-A947-70E740481C1C}">
                <a14:useLocalDpi xmlns:a14="http://schemas.microsoft.com/office/drawing/2010/main" val="0"/>
              </a:ext>
            </a:extLst>
          </a:blip>
          <a:srcRect/>
          <a:stretch>
            <a:fillRect/>
          </a:stretch>
        </p:blipFill>
        <p:spPr bwMode="auto">
          <a:xfrm>
            <a:off x="2247588" y="1977186"/>
            <a:ext cx="743999" cy="743999"/>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6033924" y="2004963"/>
            <a:ext cx="5116175" cy="2031325"/>
          </a:xfrm>
          <a:prstGeom prst="rect">
            <a:avLst/>
          </a:prstGeom>
        </p:spPr>
        <p:txBody>
          <a:bodyPr wrap="square">
            <a:spAutoFit/>
          </a:bodyPr>
          <a:lstStyle/>
          <a:p>
            <a:pPr marL="285750" indent="-285750">
              <a:lnSpc>
                <a:spcPct val="150000"/>
              </a:lnSpc>
              <a:buClr>
                <a:srgbClr val="FF0066"/>
              </a:buClr>
              <a:buFont typeface="Wingdings" panose="05000000000000000000" pitchFamily="2" charset="2"/>
              <a:buChar char="ü"/>
            </a:pPr>
            <a:r>
              <a:rPr lang="zh-CN" altLang="zh-CN" sz="1400" b="1" kern="100" dirty="0" smtClean="0">
                <a:solidFill>
                  <a:schemeClr val="bg1"/>
                </a:solidFill>
                <a:latin typeface="微软雅黑" panose="020B0503020204020204" pitchFamily="34" charset="-122"/>
                <a:ea typeface="微软雅黑" panose="020B0503020204020204" pitchFamily="34" charset="-122"/>
              </a:rPr>
              <a:t>宣传</a:t>
            </a:r>
            <a:r>
              <a:rPr lang="zh-CN" altLang="zh-CN" sz="1400" b="1" kern="100" dirty="0">
                <a:solidFill>
                  <a:schemeClr val="bg1"/>
                </a:solidFill>
                <a:latin typeface="微软雅黑" panose="020B0503020204020204" pitchFamily="34" charset="-122"/>
                <a:ea typeface="微软雅黑" panose="020B0503020204020204" pitchFamily="34" charset="-122"/>
              </a:rPr>
              <a:t>策略</a:t>
            </a:r>
            <a:r>
              <a:rPr lang="zh-CN" altLang="zh-CN" sz="1400" kern="100" dirty="0">
                <a:solidFill>
                  <a:schemeClr val="bg1"/>
                </a:solidFill>
                <a:latin typeface="微软雅黑" panose="020B0503020204020204" pitchFamily="34" charset="-122"/>
                <a:ea typeface="微软雅黑" panose="020B0503020204020204" pitchFamily="34" charset="-122"/>
              </a:rPr>
              <a:t>：以核心区域，目标客户人群的广告密集覆盖</a:t>
            </a:r>
            <a:r>
              <a:rPr lang="zh-CN" altLang="zh-CN" sz="1400" kern="100" dirty="0" smtClean="0">
                <a:solidFill>
                  <a:schemeClr val="bg1"/>
                </a:solidFill>
                <a:latin typeface="微软雅黑" panose="020B0503020204020204" pitchFamily="34" charset="-122"/>
                <a:ea typeface="微软雅黑" panose="020B0503020204020204" pitchFamily="34" charset="-122"/>
              </a:rPr>
              <a:t>；</a:t>
            </a:r>
            <a:endParaRPr lang="en-US" altLang="zh-CN" sz="1400" kern="100" dirty="0" smtClean="0">
              <a:solidFill>
                <a:schemeClr val="bg1"/>
              </a:solidFill>
              <a:latin typeface="微软雅黑" panose="020B0503020204020204" pitchFamily="34" charset="-122"/>
              <a:ea typeface="微软雅黑" panose="020B0503020204020204" pitchFamily="34" charset="-122"/>
            </a:endParaRPr>
          </a:p>
          <a:p>
            <a:pPr marL="285750" indent="-285750">
              <a:lnSpc>
                <a:spcPct val="150000"/>
              </a:lnSpc>
              <a:buClr>
                <a:srgbClr val="FF0066"/>
              </a:buClr>
              <a:buFont typeface="Wingdings" panose="05000000000000000000" pitchFamily="2" charset="2"/>
              <a:buChar char="ü"/>
            </a:pPr>
            <a:r>
              <a:rPr lang="zh-CN" altLang="zh-CN" sz="1400" b="1" kern="100" dirty="0" smtClean="0">
                <a:solidFill>
                  <a:schemeClr val="bg1"/>
                </a:solidFill>
                <a:latin typeface="微软雅黑" panose="020B0503020204020204" pitchFamily="34" charset="-122"/>
                <a:ea typeface="微软雅黑" panose="020B0503020204020204" pitchFamily="34" charset="-122"/>
              </a:rPr>
              <a:t>宣传</a:t>
            </a:r>
            <a:r>
              <a:rPr lang="zh-CN" altLang="zh-CN" sz="1400" b="1" kern="100" dirty="0">
                <a:solidFill>
                  <a:schemeClr val="bg1"/>
                </a:solidFill>
                <a:latin typeface="微软雅黑" panose="020B0503020204020204" pitchFamily="34" charset="-122"/>
                <a:ea typeface="微软雅黑" panose="020B0503020204020204" pitchFamily="34" charset="-122"/>
              </a:rPr>
              <a:t>重点</a:t>
            </a:r>
            <a:r>
              <a:rPr lang="zh-CN" altLang="zh-CN" sz="1400" kern="100" dirty="0">
                <a:solidFill>
                  <a:schemeClr val="bg1"/>
                </a:solidFill>
                <a:latin typeface="微软雅黑" panose="020B0503020204020204" pitchFamily="34" charset="-122"/>
                <a:ea typeface="微软雅黑" panose="020B0503020204020204" pitchFamily="34" charset="-122"/>
              </a:rPr>
              <a:t>：名科、名医、名技术；</a:t>
            </a:r>
          </a:p>
          <a:p>
            <a:pPr marL="285750" indent="-285750">
              <a:lnSpc>
                <a:spcPct val="150000"/>
              </a:lnSpc>
              <a:buClr>
                <a:srgbClr val="FF0066"/>
              </a:buClr>
              <a:buFont typeface="Wingdings" panose="05000000000000000000" pitchFamily="2" charset="2"/>
              <a:buChar char="ü"/>
            </a:pPr>
            <a:r>
              <a:rPr lang="zh-CN" altLang="zh-CN" sz="1400" b="1" kern="100" dirty="0" smtClean="0">
                <a:solidFill>
                  <a:schemeClr val="bg1"/>
                </a:solidFill>
                <a:latin typeface="微软雅黑" panose="020B0503020204020204" pitchFamily="34" charset="-122"/>
                <a:ea typeface="微软雅黑" panose="020B0503020204020204" pitchFamily="34" charset="-122"/>
              </a:rPr>
              <a:t>媒介</a:t>
            </a:r>
            <a:r>
              <a:rPr lang="zh-CN" altLang="zh-CN" sz="1400" b="1" kern="100" dirty="0">
                <a:solidFill>
                  <a:schemeClr val="bg1"/>
                </a:solidFill>
                <a:latin typeface="微软雅黑" panose="020B0503020204020204" pitchFamily="34" charset="-122"/>
                <a:ea typeface="微软雅黑" panose="020B0503020204020204" pitchFamily="34" charset="-122"/>
              </a:rPr>
              <a:t>定位</a:t>
            </a:r>
            <a:r>
              <a:rPr lang="zh-CN" altLang="zh-CN" sz="1400" kern="100" dirty="0">
                <a:solidFill>
                  <a:schemeClr val="bg1"/>
                </a:solidFill>
                <a:latin typeface="微软雅黑" panose="020B0503020204020204" pitchFamily="34" charset="-122"/>
                <a:ea typeface="微软雅黑" panose="020B0503020204020204" pitchFamily="34" charset="-122"/>
              </a:rPr>
              <a:t>：户外广告为主，其他媒介为辅，建立信息平台</a:t>
            </a:r>
            <a:r>
              <a:rPr lang="zh-CN" altLang="zh-CN" sz="1400" kern="100" dirty="0" smtClean="0">
                <a:solidFill>
                  <a:schemeClr val="bg1"/>
                </a:solidFill>
                <a:latin typeface="微软雅黑" panose="020B0503020204020204" pitchFamily="34" charset="-122"/>
                <a:ea typeface="微软雅黑" panose="020B0503020204020204" pitchFamily="34" charset="-122"/>
              </a:rPr>
              <a:t>，</a:t>
            </a:r>
            <a:endParaRPr lang="en-US" altLang="zh-CN" sz="1400" kern="100" dirty="0" smtClean="0">
              <a:solidFill>
                <a:schemeClr val="bg1"/>
              </a:solidFill>
              <a:latin typeface="微软雅黑" panose="020B0503020204020204" pitchFamily="34" charset="-122"/>
              <a:ea typeface="微软雅黑" panose="020B0503020204020204" pitchFamily="34" charset="-122"/>
            </a:endParaRPr>
          </a:p>
          <a:p>
            <a:pPr>
              <a:lnSpc>
                <a:spcPct val="150000"/>
              </a:lnSpc>
              <a:buClr>
                <a:srgbClr val="FF0066"/>
              </a:buClr>
            </a:pPr>
            <a:r>
              <a:rPr lang="en-US" altLang="zh-CN" sz="1400" kern="100" dirty="0" smtClean="0">
                <a:solidFill>
                  <a:schemeClr val="bg1"/>
                </a:solidFill>
                <a:latin typeface="微软雅黑" panose="020B0503020204020204" pitchFamily="34" charset="-122"/>
                <a:ea typeface="微软雅黑" panose="020B0503020204020204" pitchFamily="34" charset="-122"/>
              </a:rPr>
              <a:t>                      </a:t>
            </a:r>
            <a:r>
              <a:rPr lang="zh-CN" altLang="zh-CN" sz="1400" kern="100" dirty="0" smtClean="0">
                <a:solidFill>
                  <a:schemeClr val="bg1"/>
                </a:solidFill>
                <a:latin typeface="微软雅黑" panose="020B0503020204020204" pitchFamily="34" charset="-122"/>
                <a:ea typeface="微软雅黑" panose="020B0503020204020204" pitchFamily="34" charset="-122"/>
              </a:rPr>
              <a:t>拓展</a:t>
            </a:r>
            <a:r>
              <a:rPr lang="zh-CN" altLang="zh-CN" sz="1400" kern="100" dirty="0">
                <a:solidFill>
                  <a:schemeClr val="bg1"/>
                </a:solidFill>
                <a:latin typeface="微软雅黑" panose="020B0503020204020204" pitchFamily="34" charset="-122"/>
                <a:ea typeface="微软雅黑" panose="020B0503020204020204" pitchFamily="34" charset="-122"/>
              </a:rPr>
              <a:t>网络新媒体；</a:t>
            </a:r>
          </a:p>
          <a:p>
            <a:pPr marL="285750" indent="-285750">
              <a:lnSpc>
                <a:spcPct val="150000"/>
              </a:lnSpc>
              <a:buClr>
                <a:srgbClr val="FF0066"/>
              </a:buClr>
              <a:buFont typeface="Wingdings" panose="05000000000000000000" pitchFamily="2" charset="2"/>
              <a:buChar char="ü"/>
            </a:pPr>
            <a:r>
              <a:rPr lang="zh-CN" altLang="zh-CN" sz="1400" b="1" kern="100" dirty="0" smtClean="0">
                <a:solidFill>
                  <a:schemeClr val="bg1"/>
                </a:solidFill>
                <a:latin typeface="微软雅黑" panose="020B0503020204020204" pitchFamily="34" charset="-122"/>
                <a:ea typeface="微软雅黑" panose="020B0503020204020204" pitchFamily="34" charset="-122"/>
              </a:rPr>
              <a:t>公关</a:t>
            </a:r>
            <a:r>
              <a:rPr lang="zh-CN" altLang="zh-CN" sz="1400" b="1" kern="100" dirty="0">
                <a:solidFill>
                  <a:schemeClr val="bg1"/>
                </a:solidFill>
                <a:latin typeface="微软雅黑" panose="020B0503020204020204" pitchFamily="34" charset="-122"/>
                <a:ea typeface="微软雅黑" panose="020B0503020204020204" pitchFamily="34" charset="-122"/>
              </a:rPr>
              <a:t>策略</a:t>
            </a:r>
            <a:r>
              <a:rPr lang="zh-CN" altLang="zh-CN" sz="1400" kern="100" dirty="0">
                <a:solidFill>
                  <a:schemeClr val="bg1"/>
                </a:solidFill>
                <a:latin typeface="微软雅黑" panose="020B0503020204020204" pitchFamily="34" charset="-122"/>
                <a:ea typeface="微软雅黑" panose="020B0503020204020204" pitchFamily="34" charset="-122"/>
              </a:rPr>
              <a:t>：公益活动惠民促销；</a:t>
            </a:r>
          </a:p>
          <a:p>
            <a:pPr marL="285750" indent="-285750">
              <a:lnSpc>
                <a:spcPct val="150000"/>
              </a:lnSpc>
              <a:buClr>
                <a:srgbClr val="FF0066"/>
              </a:buClr>
              <a:buFont typeface="Wingdings" panose="05000000000000000000" pitchFamily="2" charset="2"/>
              <a:buChar char="ü"/>
            </a:pPr>
            <a:r>
              <a:rPr lang="zh-CN" altLang="zh-CN" sz="1400" b="1" kern="100" dirty="0" smtClean="0">
                <a:solidFill>
                  <a:schemeClr val="bg1"/>
                </a:solidFill>
                <a:latin typeface="微软雅黑" panose="020B0503020204020204" pitchFamily="34" charset="-122"/>
                <a:ea typeface="微软雅黑" panose="020B0503020204020204" pitchFamily="34" charset="-122"/>
              </a:rPr>
              <a:t>市场调查</a:t>
            </a:r>
            <a:r>
              <a:rPr lang="zh-CN" altLang="zh-CN" sz="1400" kern="100" dirty="0">
                <a:solidFill>
                  <a:schemeClr val="bg1"/>
                </a:solidFill>
                <a:latin typeface="微软雅黑" panose="020B0503020204020204" pitchFamily="34" charset="-122"/>
                <a:ea typeface="微软雅黑" panose="020B0503020204020204" pitchFamily="34" charset="-122"/>
              </a:rPr>
              <a:t>：定期调查客户认知度、满意度；</a:t>
            </a:r>
          </a:p>
        </p:txBody>
      </p:sp>
      <p:sp>
        <p:nvSpPr>
          <p:cNvPr id="78" name="矩形 77"/>
          <p:cNvSpPr/>
          <p:nvPr/>
        </p:nvSpPr>
        <p:spPr>
          <a:xfrm>
            <a:off x="0" y="260648"/>
            <a:ext cx="1271464" cy="432048"/>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79" name="矩形 78"/>
          <p:cNvSpPr/>
          <p:nvPr/>
        </p:nvSpPr>
        <p:spPr>
          <a:xfrm>
            <a:off x="1343472" y="260648"/>
            <a:ext cx="72008" cy="432048"/>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80" name="矩形 79"/>
          <p:cNvSpPr/>
          <p:nvPr/>
        </p:nvSpPr>
        <p:spPr>
          <a:xfrm>
            <a:off x="1480796" y="464299"/>
            <a:ext cx="63624" cy="224408"/>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81" name="TextBox 4"/>
          <p:cNvSpPr txBox="1"/>
          <p:nvPr/>
        </p:nvSpPr>
        <p:spPr>
          <a:xfrm>
            <a:off x="160154" y="279633"/>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pic>
        <p:nvPicPr>
          <p:cNvPr id="82" name="图片 81"/>
          <p:cNvPicPr>
            <a:picLocks noChangeAspect="1"/>
          </p:cNvPicPr>
          <p:nvPr/>
        </p:nvPicPr>
        <p:blipFill rotWithShape="1">
          <a:blip r:embed="rId6"/>
          <a:srcRect r="3516"/>
          <a:stretch/>
        </p:blipFill>
        <p:spPr>
          <a:xfrm>
            <a:off x="3276021" y="1678835"/>
            <a:ext cx="2582185" cy="1254034"/>
          </a:xfrm>
          <a:prstGeom prst="rect">
            <a:avLst/>
          </a:prstGeom>
        </p:spPr>
      </p:pic>
      <p:pic>
        <p:nvPicPr>
          <p:cNvPr id="83" name="图片 82"/>
          <p:cNvPicPr>
            <a:picLocks noChangeAspect="1"/>
          </p:cNvPicPr>
          <p:nvPr/>
        </p:nvPicPr>
        <p:blipFill rotWithShape="1">
          <a:blip r:embed="rId7" cstate="print">
            <a:extLst>
              <a:ext uri="{28A0092B-C50C-407E-A947-70E740481C1C}">
                <a14:useLocalDpi xmlns:a14="http://schemas.microsoft.com/office/drawing/2010/main" val="0"/>
              </a:ext>
            </a:extLst>
          </a:blip>
          <a:srcRect t="11028" r="17260" b="16407"/>
          <a:stretch/>
        </p:blipFill>
        <p:spPr>
          <a:xfrm>
            <a:off x="1" y="3039854"/>
            <a:ext cx="1847528" cy="1208130"/>
          </a:xfrm>
          <a:prstGeom prst="rect">
            <a:avLst/>
          </a:prstGeom>
        </p:spPr>
      </p:pic>
      <p:sp>
        <p:nvSpPr>
          <p:cNvPr id="4" name="文本框 3"/>
          <p:cNvSpPr txBox="1"/>
          <p:nvPr/>
        </p:nvSpPr>
        <p:spPr>
          <a:xfrm>
            <a:off x="3040315" y="889625"/>
            <a:ext cx="5635782" cy="400110"/>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以</a:t>
            </a:r>
            <a:r>
              <a:rPr lang="zh-CN" altLang="en-US" sz="2000" b="1" dirty="0" smtClean="0">
                <a:solidFill>
                  <a:srgbClr val="FF0066"/>
                </a:solidFill>
                <a:latin typeface="微软雅黑" panose="020B0503020204020204" pitchFamily="34" charset="-122"/>
                <a:ea typeface="微软雅黑" panose="020B0503020204020204" pitchFamily="34" charset="-122"/>
              </a:rPr>
              <a:t>品牌建设、品牌传播</a:t>
            </a:r>
            <a:r>
              <a:rPr lang="zh-CN" altLang="en-US" sz="2000" b="1" dirty="0" smtClean="0">
                <a:latin typeface="微软雅黑" panose="020B0503020204020204" pitchFamily="34" charset="-122"/>
                <a:ea typeface="微软雅黑" panose="020B0503020204020204" pitchFamily="34" charset="-122"/>
              </a:rPr>
              <a:t>为核心</a:t>
            </a:r>
            <a:endParaRPr lang="zh-CN" altLang="en-US" sz="2000" b="1" dirty="0">
              <a:latin typeface="微软雅黑" panose="020B0503020204020204" pitchFamily="34" charset="-122"/>
              <a:ea typeface="微软雅黑" panose="020B0503020204020204" pitchFamily="34" charset="-122"/>
            </a:endParaRPr>
          </a:p>
        </p:txBody>
      </p:sp>
      <p:grpSp>
        <p:nvGrpSpPr>
          <p:cNvPr id="23" name="组合 22"/>
          <p:cNvGrpSpPr/>
          <p:nvPr/>
        </p:nvGrpSpPr>
        <p:grpSpPr>
          <a:xfrm>
            <a:off x="3702386" y="1250089"/>
            <a:ext cx="4214183" cy="201384"/>
            <a:chOff x="297641" y="743548"/>
            <a:chExt cx="3350087" cy="165172"/>
          </a:xfrm>
        </p:grpSpPr>
        <p:cxnSp>
          <p:nvCxnSpPr>
            <p:cNvPr id="24" name="直线连接符 19"/>
            <p:cNvCxnSpPr/>
            <p:nvPr/>
          </p:nvCxnSpPr>
          <p:spPr>
            <a:xfrm flipH="1">
              <a:off x="380227" y="826134"/>
              <a:ext cx="3153983"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25" name="椭圆 24"/>
            <p:cNvSpPr/>
            <p:nvPr/>
          </p:nvSpPr>
          <p:spPr>
            <a:xfrm>
              <a:off x="297641" y="743548"/>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26" name="椭圆 25"/>
            <p:cNvSpPr/>
            <p:nvPr/>
          </p:nvSpPr>
          <p:spPr>
            <a:xfrm>
              <a:off x="3482556" y="743548"/>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grpSp>
    </p:spTree>
    <p:extLst>
      <p:ext uri="{BB962C8B-B14F-4D97-AF65-F5344CB8AC3E}">
        <p14:creationId xmlns:p14="http://schemas.microsoft.com/office/powerpoint/2010/main" val="47860208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698" y="1628800"/>
            <a:ext cx="6023782" cy="4257794"/>
          </a:xfrm>
          <a:prstGeom prst="rect">
            <a:avLst/>
          </a:prstGeom>
        </p:spPr>
      </p:pic>
      <p:sp>
        <p:nvSpPr>
          <p:cNvPr id="3" name="矩形 2"/>
          <p:cNvSpPr/>
          <p:nvPr/>
        </p:nvSpPr>
        <p:spPr>
          <a:xfrm>
            <a:off x="7159286" y="1628800"/>
            <a:ext cx="3888432" cy="792088"/>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4" name="矩形 3"/>
          <p:cNvSpPr/>
          <p:nvPr/>
        </p:nvSpPr>
        <p:spPr>
          <a:xfrm>
            <a:off x="7159286" y="2492896"/>
            <a:ext cx="3888432" cy="792088"/>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5" name="矩形 4"/>
          <p:cNvSpPr/>
          <p:nvPr/>
        </p:nvSpPr>
        <p:spPr>
          <a:xfrm>
            <a:off x="7159286" y="3361653"/>
            <a:ext cx="3888432" cy="792088"/>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6" name="矩形 5"/>
          <p:cNvSpPr/>
          <p:nvPr/>
        </p:nvSpPr>
        <p:spPr>
          <a:xfrm>
            <a:off x="7165047" y="4230410"/>
            <a:ext cx="3888432" cy="792088"/>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7" name="矩形 6"/>
          <p:cNvSpPr/>
          <p:nvPr/>
        </p:nvSpPr>
        <p:spPr>
          <a:xfrm>
            <a:off x="7171214" y="5094506"/>
            <a:ext cx="3888432" cy="792088"/>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8" name="矩形 7"/>
          <p:cNvSpPr/>
          <p:nvPr/>
        </p:nvSpPr>
        <p:spPr>
          <a:xfrm>
            <a:off x="7154122" y="1628800"/>
            <a:ext cx="869002"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9" name="矩形 8"/>
          <p:cNvSpPr/>
          <p:nvPr/>
        </p:nvSpPr>
        <p:spPr>
          <a:xfrm>
            <a:off x="7156501" y="2492896"/>
            <a:ext cx="869002"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10" name="矩形 9"/>
          <p:cNvSpPr/>
          <p:nvPr/>
        </p:nvSpPr>
        <p:spPr>
          <a:xfrm>
            <a:off x="7154122" y="3361604"/>
            <a:ext cx="869002"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11" name="矩形 10"/>
          <p:cNvSpPr/>
          <p:nvPr/>
        </p:nvSpPr>
        <p:spPr>
          <a:xfrm>
            <a:off x="7165047" y="4230607"/>
            <a:ext cx="869002"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8625" y="2617579"/>
            <a:ext cx="596675" cy="596675"/>
          </a:xfrm>
          <a:prstGeom prst="rect">
            <a:avLst/>
          </a:prstGeom>
        </p:spPr>
      </p:pic>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14628" y="1762510"/>
            <a:ext cx="524667" cy="524667"/>
          </a:xfrm>
          <a:prstGeom prst="rect">
            <a:avLst/>
          </a:prstGeom>
        </p:spPr>
      </p:pic>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56137" y="3500643"/>
            <a:ext cx="519163" cy="519163"/>
          </a:xfrm>
          <a:prstGeom prst="rect">
            <a:avLst/>
          </a:prstGeom>
        </p:spPr>
      </p:pic>
      <p:sp>
        <p:nvSpPr>
          <p:cNvPr id="18" name="矩形 17"/>
          <p:cNvSpPr/>
          <p:nvPr/>
        </p:nvSpPr>
        <p:spPr>
          <a:xfrm>
            <a:off x="7165047" y="761347"/>
            <a:ext cx="1853392" cy="369332"/>
          </a:xfrm>
          <a:prstGeom prst="rect">
            <a:avLst/>
          </a:prstGeom>
        </p:spPr>
        <p:txBody>
          <a:bodyPr wrap="none">
            <a:spAutoFit/>
          </a:bodyPr>
          <a:lstStyle/>
          <a:p>
            <a:r>
              <a:rPr lang="zh-CN" altLang="zh-CN" b="1" kern="100" dirty="0">
                <a:solidFill>
                  <a:schemeClr val="bg1"/>
                </a:solidFill>
                <a:ea typeface="微软雅黑" panose="020B0503020204020204" pitchFamily="34" charset="-122"/>
                <a:cs typeface="Times New Roman" panose="02020603050405020304" pitchFamily="18" charset="0"/>
              </a:rPr>
              <a:t> </a:t>
            </a:r>
            <a:r>
              <a:rPr lang="zh-CN" altLang="zh-CN" b="1" kern="100" dirty="0">
                <a:ea typeface="微软雅黑" panose="020B0503020204020204" pitchFamily="34" charset="-122"/>
                <a:cs typeface="Times New Roman" panose="02020603050405020304" pitchFamily="18" charset="0"/>
              </a:rPr>
              <a:t>一、品牌</a:t>
            </a:r>
            <a:r>
              <a:rPr lang="zh-CN" altLang="zh-CN" b="1" kern="100" dirty="0">
                <a:solidFill>
                  <a:srgbClr val="FF3399"/>
                </a:solidFill>
                <a:ea typeface="微软雅黑" panose="020B0503020204020204" pitchFamily="34" charset="-122"/>
                <a:cs typeface="Times New Roman" panose="02020603050405020304" pitchFamily="18" charset="0"/>
              </a:rPr>
              <a:t>定位</a:t>
            </a:r>
            <a:r>
              <a:rPr lang="zh-CN" altLang="zh-CN" b="1" kern="100" dirty="0">
                <a:solidFill>
                  <a:schemeClr val="bg1"/>
                </a:solidFill>
                <a:ea typeface="微软雅黑" panose="020B0503020204020204" pitchFamily="34" charset="-122"/>
                <a:cs typeface="Times New Roman" panose="02020603050405020304" pitchFamily="18" charset="0"/>
              </a:rPr>
              <a:t>：</a:t>
            </a:r>
            <a:endParaRPr lang="zh-CN" altLang="en-US" dirty="0">
              <a:solidFill>
                <a:schemeClr val="bg1"/>
              </a:solidFill>
            </a:endParaRPr>
          </a:p>
        </p:txBody>
      </p:sp>
      <p:sp>
        <p:nvSpPr>
          <p:cNvPr id="19" name="矩形 18"/>
          <p:cNvSpPr/>
          <p:nvPr/>
        </p:nvSpPr>
        <p:spPr>
          <a:xfrm>
            <a:off x="8345207" y="1837848"/>
            <a:ext cx="1508746" cy="369332"/>
          </a:xfrm>
          <a:prstGeom prst="rect">
            <a:avLst/>
          </a:prstGeom>
        </p:spPr>
        <p:txBody>
          <a:bodyPr wrap="none">
            <a:spAutoFit/>
          </a:bodyPr>
          <a:lstStyle/>
          <a:p>
            <a:r>
              <a:rPr lang="zh-CN" altLang="zh-CN" kern="100" dirty="0">
                <a:solidFill>
                  <a:schemeClr val="bg1"/>
                </a:solidFill>
                <a:ea typeface="微软雅黑" panose="020B0503020204020204" pitchFamily="34" charset="-122"/>
                <a:cs typeface="Times New Roman" panose="02020603050405020304" pitchFamily="18" charset="0"/>
              </a:rPr>
              <a:t> </a:t>
            </a:r>
            <a:r>
              <a:rPr lang="en-US" altLang="zh-CN" kern="100" dirty="0">
                <a:solidFill>
                  <a:schemeClr val="bg1"/>
                </a:solidFill>
                <a:ea typeface="微软雅黑" panose="020B0503020204020204" pitchFamily="34" charset="-122"/>
                <a:cs typeface="Times New Roman" panose="02020603050405020304" pitchFamily="18" charset="0"/>
              </a:rPr>
              <a:t>1</a:t>
            </a:r>
            <a:r>
              <a:rPr lang="zh-CN" altLang="zh-CN" kern="100" dirty="0">
                <a:solidFill>
                  <a:schemeClr val="bg1"/>
                </a:solidFill>
                <a:ea typeface="微软雅黑" panose="020B0503020204020204" pitchFamily="34" charset="-122"/>
                <a:cs typeface="Times New Roman" panose="02020603050405020304" pitchFamily="18" charset="0"/>
              </a:rPr>
              <a:t>、精品</a:t>
            </a:r>
            <a:r>
              <a:rPr lang="zh-CN" altLang="zh-CN" kern="100" dirty="0" smtClean="0">
                <a:solidFill>
                  <a:schemeClr val="bg1"/>
                </a:solidFill>
                <a:ea typeface="微软雅黑" panose="020B0503020204020204" pitchFamily="34" charset="-122"/>
                <a:cs typeface="Times New Roman" panose="02020603050405020304" pitchFamily="18" charset="0"/>
              </a:rPr>
              <a:t>医院</a:t>
            </a:r>
            <a:endParaRPr lang="zh-CN" altLang="en-US" dirty="0">
              <a:solidFill>
                <a:schemeClr val="bg1"/>
              </a:solidFill>
            </a:endParaRPr>
          </a:p>
        </p:txBody>
      </p:sp>
      <p:sp>
        <p:nvSpPr>
          <p:cNvPr id="20" name="矩形 19"/>
          <p:cNvSpPr/>
          <p:nvPr/>
        </p:nvSpPr>
        <p:spPr>
          <a:xfrm>
            <a:off x="8411994" y="2559242"/>
            <a:ext cx="1704313" cy="507831"/>
          </a:xfrm>
          <a:prstGeom prst="rect">
            <a:avLst/>
          </a:prstGeom>
        </p:spPr>
        <p:txBody>
          <a:bodyPr wrap="none">
            <a:spAutoFit/>
          </a:bodyPr>
          <a:lstStyle/>
          <a:p>
            <a:pPr>
              <a:lnSpc>
                <a:spcPct val="150000"/>
              </a:lnSpc>
            </a:pPr>
            <a:r>
              <a:rPr lang="en-US" altLang="zh-CN" kern="100" dirty="0">
                <a:solidFill>
                  <a:schemeClr val="bg1"/>
                </a:solidFill>
                <a:latin typeface="微软雅黑" panose="020B0503020204020204" pitchFamily="34" charset="-122"/>
              </a:rPr>
              <a:t>2</a:t>
            </a:r>
            <a:r>
              <a:rPr lang="zh-CN" altLang="zh-CN" kern="100" dirty="0">
                <a:solidFill>
                  <a:schemeClr val="bg1"/>
                </a:solidFill>
                <a:latin typeface="Times New Roman" panose="02020603050405020304" pitchFamily="18" charset="0"/>
                <a:ea typeface="微软雅黑" panose="020B0503020204020204" pitchFamily="34" charset="-122"/>
              </a:rPr>
              <a:t>、专家型</a:t>
            </a:r>
            <a:r>
              <a:rPr lang="zh-CN" altLang="zh-CN" kern="100" dirty="0" smtClean="0">
                <a:solidFill>
                  <a:schemeClr val="bg1"/>
                </a:solidFill>
                <a:latin typeface="Times New Roman" panose="02020603050405020304" pitchFamily="18" charset="0"/>
                <a:ea typeface="微软雅黑" panose="020B0503020204020204" pitchFamily="34" charset="-122"/>
              </a:rPr>
              <a:t>医院</a:t>
            </a:r>
            <a:endParaRPr lang="zh-CN" altLang="zh-CN" sz="1400" kern="100" dirty="0">
              <a:solidFill>
                <a:schemeClr val="bg1"/>
              </a:solidFill>
              <a:latin typeface="Times New Roman" panose="02020603050405020304" pitchFamily="18" charset="0"/>
            </a:endParaRPr>
          </a:p>
        </p:txBody>
      </p:sp>
      <p:sp>
        <p:nvSpPr>
          <p:cNvPr id="21" name="矩形 20"/>
          <p:cNvSpPr/>
          <p:nvPr/>
        </p:nvSpPr>
        <p:spPr>
          <a:xfrm>
            <a:off x="8411994" y="3490704"/>
            <a:ext cx="1935145" cy="507831"/>
          </a:xfrm>
          <a:prstGeom prst="rect">
            <a:avLst/>
          </a:prstGeom>
        </p:spPr>
        <p:txBody>
          <a:bodyPr wrap="none">
            <a:spAutoFit/>
          </a:bodyPr>
          <a:lstStyle/>
          <a:p>
            <a:pPr>
              <a:lnSpc>
                <a:spcPct val="150000"/>
              </a:lnSpc>
            </a:pPr>
            <a:r>
              <a:rPr lang="en-US" altLang="zh-CN" kern="100" dirty="0">
                <a:solidFill>
                  <a:schemeClr val="bg1"/>
                </a:solidFill>
                <a:latin typeface="微软雅黑" panose="020B0503020204020204" pitchFamily="34" charset="-122"/>
              </a:rPr>
              <a:t>3</a:t>
            </a:r>
            <a:r>
              <a:rPr lang="zh-CN" altLang="zh-CN" kern="100" dirty="0">
                <a:solidFill>
                  <a:schemeClr val="bg1"/>
                </a:solidFill>
                <a:latin typeface="Times New Roman" panose="02020603050405020304" pitchFamily="18" charset="0"/>
                <a:ea typeface="微软雅黑" panose="020B0503020204020204" pitchFamily="34" charset="-122"/>
              </a:rPr>
              <a:t>、社区慈善</a:t>
            </a:r>
            <a:r>
              <a:rPr lang="zh-CN" altLang="zh-CN" kern="100" dirty="0" smtClean="0">
                <a:solidFill>
                  <a:schemeClr val="bg1"/>
                </a:solidFill>
                <a:latin typeface="Times New Roman" panose="02020603050405020304" pitchFamily="18" charset="0"/>
                <a:ea typeface="微软雅黑" panose="020B0503020204020204" pitchFamily="34" charset="-122"/>
              </a:rPr>
              <a:t>医院</a:t>
            </a:r>
            <a:endParaRPr lang="zh-CN" altLang="zh-CN" sz="1400" kern="100" dirty="0">
              <a:solidFill>
                <a:schemeClr val="bg1"/>
              </a:solidFill>
              <a:latin typeface="Times New Roman" panose="02020603050405020304" pitchFamily="18" charset="0"/>
            </a:endParaRPr>
          </a:p>
        </p:txBody>
      </p:sp>
      <p:pic>
        <p:nvPicPr>
          <p:cNvPr id="23" name="图片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09526" y="4302449"/>
            <a:ext cx="676699" cy="676699"/>
          </a:xfrm>
          <a:prstGeom prst="rect">
            <a:avLst/>
          </a:prstGeom>
        </p:spPr>
      </p:pic>
      <p:sp>
        <p:nvSpPr>
          <p:cNvPr id="25" name="矩形 24"/>
          <p:cNvSpPr/>
          <p:nvPr/>
        </p:nvSpPr>
        <p:spPr>
          <a:xfrm>
            <a:off x="0" y="260648"/>
            <a:ext cx="1271464" cy="432048"/>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26" name="矩形 25"/>
          <p:cNvSpPr/>
          <p:nvPr/>
        </p:nvSpPr>
        <p:spPr>
          <a:xfrm>
            <a:off x="1343472" y="260648"/>
            <a:ext cx="72008" cy="432048"/>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27" name="矩形 26"/>
          <p:cNvSpPr/>
          <p:nvPr/>
        </p:nvSpPr>
        <p:spPr>
          <a:xfrm>
            <a:off x="1480796" y="464299"/>
            <a:ext cx="63624" cy="224408"/>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28" name="TextBox 4"/>
          <p:cNvSpPr txBox="1"/>
          <p:nvPr/>
        </p:nvSpPr>
        <p:spPr>
          <a:xfrm>
            <a:off x="160154" y="279633"/>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
        <p:nvSpPr>
          <p:cNvPr id="29" name="矩形 28"/>
          <p:cNvSpPr/>
          <p:nvPr/>
        </p:nvSpPr>
        <p:spPr>
          <a:xfrm>
            <a:off x="8411994" y="4340290"/>
            <a:ext cx="1935145" cy="507831"/>
          </a:xfrm>
          <a:prstGeom prst="rect">
            <a:avLst/>
          </a:prstGeom>
        </p:spPr>
        <p:txBody>
          <a:bodyPr wrap="none">
            <a:spAutoFit/>
          </a:bodyPr>
          <a:lstStyle/>
          <a:p>
            <a:pPr>
              <a:lnSpc>
                <a:spcPct val="150000"/>
              </a:lnSpc>
            </a:pPr>
            <a:r>
              <a:rPr lang="en-US" altLang="zh-CN" kern="100" dirty="0">
                <a:solidFill>
                  <a:schemeClr val="bg1"/>
                </a:solidFill>
                <a:latin typeface="微软雅黑" panose="020B0503020204020204" pitchFamily="34" charset="-122"/>
              </a:rPr>
              <a:t>4</a:t>
            </a:r>
            <a:r>
              <a:rPr lang="zh-CN" altLang="zh-CN" kern="100" dirty="0" smtClean="0">
                <a:solidFill>
                  <a:schemeClr val="bg1"/>
                </a:solidFill>
                <a:latin typeface="Times New Roman" panose="02020603050405020304" pitchFamily="18" charset="0"/>
                <a:ea typeface="微软雅黑" panose="020B0503020204020204" pitchFamily="34" charset="-122"/>
              </a:rPr>
              <a:t>、</a:t>
            </a:r>
            <a:r>
              <a:rPr lang="zh-CN" altLang="en-US" kern="100" dirty="0" smtClean="0">
                <a:solidFill>
                  <a:schemeClr val="bg1"/>
                </a:solidFill>
                <a:latin typeface="Times New Roman" panose="02020603050405020304" pitchFamily="18" charset="0"/>
                <a:ea typeface="微软雅黑" panose="020B0503020204020204" pitchFamily="34" charset="-122"/>
              </a:rPr>
              <a:t>民生综合</a:t>
            </a:r>
            <a:r>
              <a:rPr lang="zh-CN" altLang="zh-CN" kern="100" dirty="0" smtClean="0">
                <a:solidFill>
                  <a:schemeClr val="bg1"/>
                </a:solidFill>
                <a:latin typeface="Times New Roman" panose="02020603050405020304" pitchFamily="18" charset="0"/>
                <a:ea typeface="微软雅黑" panose="020B0503020204020204" pitchFamily="34" charset="-122"/>
              </a:rPr>
              <a:t>医院</a:t>
            </a:r>
            <a:endParaRPr lang="zh-CN" altLang="zh-CN" sz="1400" kern="100" dirty="0">
              <a:solidFill>
                <a:schemeClr val="bg1"/>
              </a:solidFill>
              <a:latin typeface="Times New Roman" panose="02020603050405020304" pitchFamily="18" charset="0"/>
            </a:endParaRPr>
          </a:p>
        </p:txBody>
      </p:sp>
    </p:spTree>
    <p:extLst>
      <p:ext uri="{BB962C8B-B14F-4D97-AF65-F5344CB8AC3E}">
        <p14:creationId xmlns:p14="http://schemas.microsoft.com/office/powerpoint/2010/main" val="370804502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60648"/>
            <a:ext cx="1271464" cy="432048"/>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3" name="矩形 2"/>
          <p:cNvSpPr/>
          <p:nvPr/>
        </p:nvSpPr>
        <p:spPr>
          <a:xfrm>
            <a:off x="1343472" y="260648"/>
            <a:ext cx="72008" cy="432048"/>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4" name="矩形 3"/>
          <p:cNvSpPr/>
          <p:nvPr/>
        </p:nvSpPr>
        <p:spPr>
          <a:xfrm>
            <a:off x="1480796" y="464299"/>
            <a:ext cx="63624" cy="224408"/>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cxnSp>
        <p:nvCxnSpPr>
          <p:cNvPr id="6" name="直接连接符 5"/>
          <p:cNvCxnSpPr/>
          <p:nvPr/>
        </p:nvCxnSpPr>
        <p:spPr>
          <a:xfrm>
            <a:off x="1029802" y="907303"/>
            <a:ext cx="8234550" cy="1"/>
          </a:xfrm>
          <a:prstGeom prst="line">
            <a:avLst/>
          </a:prstGeom>
          <a:ln w="25400">
            <a:solidFill>
              <a:srgbClr val="21A3D0"/>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5303912" y="2343733"/>
            <a:ext cx="2304256" cy="3096344"/>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9" name="矩形 8"/>
          <p:cNvSpPr/>
          <p:nvPr/>
        </p:nvSpPr>
        <p:spPr>
          <a:xfrm>
            <a:off x="7667410" y="2343731"/>
            <a:ext cx="3672408" cy="1507021"/>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10" name="矩形 9"/>
          <p:cNvSpPr/>
          <p:nvPr/>
        </p:nvSpPr>
        <p:spPr>
          <a:xfrm>
            <a:off x="1480796" y="2343733"/>
            <a:ext cx="3751108" cy="1507021"/>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11" name="矩形 10"/>
          <p:cNvSpPr/>
          <p:nvPr/>
        </p:nvSpPr>
        <p:spPr>
          <a:xfrm>
            <a:off x="1480796" y="3928184"/>
            <a:ext cx="3751108" cy="1507021"/>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19" name="矩形 18"/>
          <p:cNvSpPr/>
          <p:nvPr/>
        </p:nvSpPr>
        <p:spPr>
          <a:xfrm>
            <a:off x="1703512" y="408687"/>
            <a:ext cx="1800493" cy="369332"/>
          </a:xfrm>
          <a:prstGeom prst="rect">
            <a:avLst/>
          </a:prstGeom>
        </p:spPr>
        <p:txBody>
          <a:bodyPr wrap="none">
            <a:spAutoFit/>
          </a:bodyPr>
          <a:lstStyle/>
          <a:p>
            <a:r>
              <a:rPr lang="zh-CN" altLang="zh-CN" b="1" kern="100" dirty="0">
                <a:ea typeface="微软雅黑" panose="020B0503020204020204" pitchFamily="34" charset="-122"/>
                <a:cs typeface="Times New Roman" panose="02020603050405020304" pitchFamily="18" charset="0"/>
              </a:rPr>
              <a:t>二、品牌</a:t>
            </a:r>
            <a:r>
              <a:rPr lang="zh-CN" altLang="zh-CN" b="1" kern="100" dirty="0">
                <a:solidFill>
                  <a:srgbClr val="FF0066"/>
                </a:solidFill>
                <a:ea typeface="微软雅黑" panose="020B0503020204020204" pitchFamily="34" charset="-122"/>
                <a:cs typeface="Times New Roman" panose="02020603050405020304" pitchFamily="18" charset="0"/>
              </a:rPr>
              <a:t>营销</a:t>
            </a:r>
            <a:r>
              <a:rPr lang="zh-CN" altLang="zh-CN" b="1" kern="100" dirty="0">
                <a:ea typeface="微软雅黑" panose="020B0503020204020204" pitchFamily="34" charset="-122"/>
                <a:cs typeface="Times New Roman" panose="02020603050405020304" pitchFamily="18" charset="0"/>
              </a:rPr>
              <a:t>：</a:t>
            </a:r>
            <a:endParaRPr lang="zh-CN" altLang="en-US" dirty="0"/>
          </a:p>
        </p:txBody>
      </p:sp>
      <p:sp>
        <p:nvSpPr>
          <p:cNvPr id="20" name="矩形 19"/>
          <p:cNvSpPr/>
          <p:nvPr/>
        </p:nvSpPr>
        <p:spPr>
          <a:xfrm>
            <a:off x="1484142" y="2512467"/>
            <a:ext cx="3819770" cy="1169551"/>
          </a:xfrm>
          <a:prstGeom prst="rect">
            <a:avLst/>
          </a:prstGeom>
        </p:spPr>
        <p:txBody>
          <a:bodyPr wrap="square">
            <a:spAutoFit/>
          </a:bodyPr>
          <a:lstStyle/>
          <a:p>
            <a:r>
              <a:rPr lang="zh-CN" altLang="en-US" sz="1400" kern="100" dirty="0" smtClean="0">
                <a:solidFill>
                  <a:schemeClr val="bg1"/>
                </a:solidFill>
                <a:latin typeface="Times New Roman" panose="02020603050405020304" pitchFamily="18" charset="0"/>
                <a:ea typeface="微软雅黑" panose="020B0503020204020204" pitchFamily="34" charset="-122"/>
              </a:rPr>
              <a:t>①</a:t>
            </a:r>
            <a:endParaRPr lang="en-US" altLang="zh-CN" sz="1400" kern="100" dirty="0" smtClean="0">
              <a:solidFill>
                <a:schemeClr val="bg1"/>
              </a:solidFill>
              <a:latin typeface="Times New Roman" panose="02020603050405020304" pitchFamily="18" charset="0"/>
              <a:ea typeface="微软雅黑" panose="020B0503020204020204" pitchFamily="34" charset="-122"/>
            </a:endParaRPr>
          </a:p>
          <a:p>
            <a:pPr marL="285750" indent="-285750">
              <a:buFont typeface="Wingdings" panose="05000000000000000000" pitchFamily="2" charset="2"/>
              <a:buChar char="ü"/>
            </a:pPr>
            <a:r>
              <a:rPr lang="zh-CN" altLang="zh-CN" sz="1400" kern="100" dirty="0" smtClean="0">
                <a:solidFill>
                  <a:schemeClr val="bg1"/>
                </a:solidFill>
                <a:latin typeface="Times New Roman" panose="02020603050405020304" pitchFamily="18" charset="0"/>
                <a:ea typeface="微软雅黑" panose="020B0503020204020204" pitchFamily="34" charset="-122"/>
              </a:rPr>
              <a:t>整合</a:t>
            </a:r>
            <a:r>
              <a:rPr lang="zh-CN" altLang="zh-CN" sz="1400" kern="100" dirty="0">
                <a:solidFill>
                  <a:schemeClr val="bg1"/>
                </a:solidFill>
                <a:latin typeface="Times New Roman" panose="02020603050405020304" pitchFamily="18" charset="0"/>
                <a:ea typeface="微软雅黑" panose="020B0503020204020204" pitchFamily="34" charset="-122"/>
              </a:rPr>
              <a:t>品牌核心亮点，细分市场和消费群体</a:t>
            </a:r>
            <a:r>
              <a:rPr lang="zh-CN" altLang="zh-CN" sz="1400" kern="100" dirty="0" smtClean="0">
                <a:solidFill>
                  <a:schemeClr val="bg1"/>
                </a:solidFill>
                <a:latin typeface="Times New Roman" panose="02020603050405020304" pitchFamily="18" charset="0"/>
                <a:ea typeface="微软雅黑" panose="020B0503020204020204" pitchFamily="34" charset="-122"/>
              </a:rPr>
              <a:t>；</a:t>
            </a:r>
            <a:endParaRPr lang="en-US" altLang="zh-CN" sz="1400" kern="100" dirty="0" smtClean="0">
              <a:solidFill>
                <a:schemeClr val="bg1"/>
              </a:solidFill>
              <a:latin typeface="Times New Roman" panose="02020603050405020304" pitchFamily="18" charset="0"/>
              <a:ea typeface="微软雅黑" panose="020B0503020204020204" pitchFamily="34" charset="-122"/>
            </a:endParaRPr>
          </a:p>
          <a:p>
            <a:pPr marL="285750" indent="-285750">
              <a:buFont typeface="Wingdings" panose="05000000000000000000" pitchFamily="2" charset="2"/>
              <a:buChar char="ü"/>
            </a:pPr>
            <a:r>
              <a:rPr lang="zh-CN" altLang="zh-CN" sz="1400" kern="100" dirty="0" smtClean="0">
                <a:solidFill>
                  <a:schemeClr val="bg1"/>
                </a:solidFill>
                <a:latin typeface="Times New Roman" panose="02020603050405020304" pitchFamily="18" charset="0"/>
                <a:ea typeface="微软雅黑" panose="020B0503020204020204" pitchFamily="34" charset="-122"/>
              </a:rPr>
              <a:t>加强</a:t>
            </a:r>
            <a:r>
              <a:rPr lang="zh-CN" altLang="zh-CN" sz="1400" kern="100" dirty="0">
                <a:solidFill>
                  <a:schemeClr val="bg1"/>
                </a:solidFill>
                <a:latin typeface="Times New Roman" panose="02020603050405020304" pitchFamily="18" charset="0"/>
                <a:ea typeface="微软雅黑" panose="020B0503020204020204" pitchFamily="34" charset="-122"/>
              </a:rPr>
              <a:t>宣传推广力度</a:t>
            </a:r>
            <a:r>
              <a:rPr lang="zh-CN" altLang="zh-CN" sz="1400" kern="100" dirty="0" smtClean="0">
                <a:solidFill>
                  <a:schemeClr val="bg1"/>
                </a:solidFill>
                <a:latin typeface="Times New Roman" panose="02020603050405020304" pitchFamily="18" charset="0"/>
                <a:ea typeface="微软雅黑" panose="020B0503020204020204" pitchFamily="34" charset="-122"/>
              </a:rPr>
              <a:t>；</a:t>
            </a:r>
            <a:endParaRPr lang="en-US" altLang="zh-CN" sz="1400" kern="100" dirty="0" smtClean="0">
              <a:solidFill>
                <a:schemeClr val="bg1"/>
              </a:solidFill>
              <a:latin typeface="Times New Roman" panose="02020603050405020304" pitchFamily="18" charset="0"/>
              <a:ea typeface="微软雅黑" panose="020B0503020204020204" pitchFamily="34" charset="-122"/>
            </a:endParaRPr>
          </a:p>
          <a:p>
            <a:pPr marL="285750" indent="-285750">
              <a:buFont typeface="Wingdings" panose="05000000000000000000" pitchFamily="2" charset="2"/>
              <a:buChar char="ü"/>
            </a:pPr>
            <a:r>
              <a:rPr lang="zh-CN" altLang="zh-CN" sz="1400" kern="100" dirty="0" smtClean="0">
                <a:solidFill>
                  <a:schemeClr val="bg1"/>
                </a:solidFill>
                <a:latin typeface="Times New Roman" panose="02020603050405020304" pitchFamily="18" charset="0"/>
                <a:ea typeface="微软雅黑" panose="020B0503020204020204" pitchFamily="34" charset="-122"/>
              </a:rPr>
              <a:t>打造</a:t>
            </a:r>
            <a:r>
              <a:rPr lang="zh-CN" altLang="zh-CN" sz="1400" kern="100" dirty="0">
                <a:solidFill>
                  <a:schemeClr val="bg1"/>
                </a:solidFill>
                <a:latin typeface="Times New Roman" panose="02020603050405020304" pitchFamily="18" charset="0"/>
                <a:ea typeface="微软雅黑" panose="020B0503020204020204" pitchFamily="34" charset="-122"/>
              </a:rPr>
              <a:t>品牌差异化核心竞争力</a:t>
            </a:r>
            <a:r>
              <a:rPr lang="zh-CN" altLang="zh-CN" sz="1400" kern="100" dirty="0" smtClean="0">
                <a:solidFill>
                  <a:schemeClr val="bg1"/>
                </a:solidFill>
                <a:latin typeface="Times New Roman" panose="02020603050405020304" pitchFamily="18" charset="0"/>
                <a:ea typeface="微软雅黑" panose="020B0503020204020204" pitchFamily="34" charset="-122"/>
              </a:rPr>
              <a:t>；</a:t>
            </a:r>
            <a:endParaRPr lang="en-US" altLang="zh-CN" sz="1400" kern="100" dirty="0" smtClean="0">
              <a:solidFill>
                <a:schemeClr val="bg1"/>
              </a:solidFill>
              <a:latin typeface="Times New Roman" panose="02020603050405020304" pitchFamily="18" charset="0"/>
              <a:ea typeface="微软雅黑" panose="020B0503020204020204" pitchFamily="34" charset="-122"/>
            </a:endParaRPr>
          </a:p>
          <a:p>
            <a:pPr marL="285750" indent="-285750">
              <a:buFont typeface="Wingdings" panose="05000000000000000000" pitchFamily="2" charset="2"/>
              <a:buChar char="ü"/>
            </a:pPr>
            <a:r>
              <a:rPr lang="zh-CN" altLang="zh-CN" sz="1400" kern="100" dirty="0" smtClean="0">
                <a:solidFill>
                  <a:schemeClr val="bg1"/>
                </a:solidFill>
                <a:latin typeface="Times New Roman" panose="02020603050405020304" pitchFamily="18" charset="0"/>
                <a:ea typeface="微软雅黑" panose="020B0503020204020204" pitchFamily="34" charset="-122"/>
              </a:rPr>
              <a:t>实施</a:t>
            </a:r>
            <a:r>
              <a:rPr lang="zh-CN" altLang="zh-CN" sz="1400" kern="100" dirty="0">
                <a:solidFill>
                  <a:schemeClr val="bg1"/>
                </a:solidFill>
                <a:latin typeface="Times New Roman" panose="02020603050405020304" pitchFamily="18" charset="0"/>
                <a:ea typeface="微软雅黑" panose="020B0503020204020204" pitchFamily="34" charset="-122"/>
              </a:rPr>
              <a:t>品牌营销策略第一步</a:t>
            </a:r>
            <a:endParaRPr lang="zh-CN" altLang="en-US" sz="1400" dirty="0">
              <a:solidFill>
                <a:schemeClr val="bg1"/>
              </a:solidFill>
            </a:endParaRPr>
          </a:p>
        </p:txBody>
      </p:sp>
      <p:sp>
        <p:nvSpPr>
          <p:cNvPr id="21" name="矩形 20"/>
          <p:cNvSpPr/>
          <p:nvPr/>
        </p:nvSpPr>
        <p:spPr>
          <a:xfrm>
            <a:off x="1556150" y="3928176"/>
            <a:ext cx="3456384" cy="1384995"/>
          </a:xfrm>
          <a:prstGeom prst="rect">
            <a:avLst/>
          </a:prstGeom>
        </p:spPr>
        <p:txBody>
          <a:bodyPr wrap="square">
            <a:spAutoFit/>
          </a:bodyPr>
          <a:lstStyle/>
          <a:p>
            <a:r>
              <a:rPr lang="zh-CN" altLang="en-US" sz="1400" kern="100" dirty="0" smtClean="0">
                <a:solidFill>
                  <a:schemeClr val="bg1"/>
                </a:solidFill>
                <a:latin typeface="Times New Roman" panose="02020603050405020304" pitchFamily="18" charset="0"/>
                <a:ea typeface="微软雅黑" panose="020B0503020204020204" pitchFamily="34" charset="-122"/>
              </a:rPr>
              <a:t>②</a:t>
            </a:r>
            <a:endParaRPr lang="en-US" altLang="zh-CN" sz="1400" kern="100" dirty="0" smtClean="0">
              <a:solidFill>
                <a:schemeClr val="bg1"/>
              </a:solidFill>
              <a:latin typeface="Times New Roman" panose="02020603050405020304" pitchFamily="18" charset="0"/>
              <a:ea typeface="微软雅黑" panose="020B0503020204020204" pitchFamily="34" charset="-122"/>
            </a:endParaRPr>
          </a:p>
          <a:p>
            <a:r>
              <a:rPr lang="en-US" altLang="zh-CN" sz="1400" kern="100" dirty="0">
                <a:solidFill>
                  <a:schemeClr val="bg1"/>
                </a:solidFill>
                <a:latin typeface="Times New Roman" panose="02020603050405020304" pitchFamily="18" charset="0"/>
                <a:ea typeface="微软雅黑" panose="020B0503020204020204" pitchFamily="34" charset="-122"/>
              </a:rPr>
              <a:t> </a:t>
            </a:r>
            <a:r>
              <a:rPr lang="en-US" altLang="zh-CN" sz="1400" kern="100" dirty="0" smtClean="0">
                <a:solidFill>
                  <a:schemeClr val="bg1"/>
                </a:solidFill>
                <a:latin typeface="Times New Roman" panose="02020603050405020304" pitchFamily="18" charset="0"/>
                <a:ea typeface="微软雅黑" panose="020B0503020204020204" pitchFamily="34" charset="-122"/>
              </a:rPr>
              <a:t>      </a:t>
            </a:r>
            <a:r>
              <a:rPr lang="zh-CN" altLang="zh-CN" sz="1400" kern="100" dirty="0" smtClean="0">
                <a:solidFill>
                  <a:schemeClr val="bg1"/>
                </a:solidFill>
                <a:latin typeface="Times New Roman" panose="02020603050405020304" pitchFamily="18" charset="0"/>
                <a:ea typeface="微软雅黑" panose="020B0503020204020204" pitchFamily="34" charset="-122"/>
              </a:rPr>
              <a:t>改变</a:t>
            </a:r>
            <a:r>
              <a:rPr lang="zh-CN" altLang="zh-CN" sz="1400" kern="100" dirty="0">
                <a:solidFill>
                  <a:schemeClr val="bg1"/>
                </a:solidFill>
                <a:latin typeface="Times New Roman" panose="02020603050405020304" pitchFamily="18" charset="0"/>
                <a:ea typeface="微软雅黑" panose="020B0503020204020204" pitchFamily="34" charset="-122"/>
              </a:rPr>
              <a:t>传统医疗行业品牌宣传策略，结合成功医疗单位品牌建设案例，实施主流媒介、慈善公益品牌形象建设策略，扎实沉淀第一医院社区慈善医院品牌核心，为未来长远发展奠定坚定</a:t>
            </a:r>
            <a:r>
              <a:rPr lang="zh-CN" altLang="zh-CN" sz="1400" kern="100" dirty="0" smtClean="0">
                <a:solidFill>
                  <a:schemeClr val="bg1"/>
                </a:solidFill>
                <a:latin typeface="Times New Roman" panose="02020603050405020304" pitchFamily="18" charset="0"/>
                <a:ea typeface="微软雅黑" panose="020B0503020204020204" pitchFamily="34" charset="-122"/>
              </a:rPr>
              <a:t>基础</a:t>
            </a:r>
            <a:r>
              <a:rPr lang="zh-CN" altLang="en-US" sz="1400" kern="100" dirty="0" smtClean="0">
                <a:solidFill>
                  <a:schemeClr val="bg1"/>
                </a:solidFill>
                <a:latin typeface="Times New Roman" panose="02020603050405020304" pitchFamily="18" charset="0"/>
                <a:ea typeface="微软雅黑" panose="020B0503020204020204" pitchFamily="34" charset="-122"/>
              </a:rPr>
              <a:t>。</a:t>
            </a:r>
            <a:endParaRPr lang="zh-CN" altLang="en-US" sz="1400" dirty="0">
              <a:solidFill>
                <a:schemeClr val="bg1"/>
              </a:solidFill>
            </a:endParaRPr>
          </a:p>
        </p:txBody>
      </p:sp>
      <p:sp>
        <p:nvSpPr>
          <p:cNvPr id="22" name="矩形 21"/>
          <p:cNvSpPr/>
          <p:nvPr/>
        </p:nvSpPr>
        <p:spPr>
          <a:xfrm>
            <a:off x="7608168" y="2476053"/>
            <a:ext cx="3757182" cy="1384995"/>
          </a:xfrm>
          <a:prstGeom prst="rect">
            <a:avLst/>
          </a:prstGeom>
        </p:spPr>
        <p:txBody>
          <a:bodyPr wrap="square">
            <a:spAutoFit/>
          </a:bodyPr>
          <a:lstStyle/>
          <a:p>
            <a:r>
              <a:rPr lang="zh-CN" altLang="en-US" sz="1400" kern="100" dirty="0" smtClean="0">
                <a:solidFill>
                  <a:schemeClr val="bg1"/>
                </a:solidFill>
                <a:latin typeface="Times New Roman" panose="02020603050405020304" pitchFamily="18" charset="0"/>
                <a:ea typeface="微软雅黑" panose="020B0503020204020204" pitchFamily="34" charset="-122"/>
              </a:rPr>
              <a:t>③</a:t>
            </a:r>
            <a:endParaRPr lang="en-US" altLang="zh-CN" sz="1400" kern="100" dirty="0" smtClean="0">
              <a:solidFill>
                <a:schemeClr val="bg1"/>
              </a:solidFill>
              <a:latin typeface="Times New Roman" panose="02020603050405020304" pitchFamily="18" charset="0"/>
              <a:ea typeface="微软雅黑" panose="020B0503020204020204" pitchFamily="34" charset="-122"/>
            </a:endParaRPr>
          </a:p>
          <a:p>
            <a:r>
              <a:rPr lang="en-US" altLang="zh-CN" sz="1400" kern="100" dirty="0">
                <a:solidFill>
                  <a:schemeClr val="bg1"/>
                </a:solidFill>
                <a:latin typeface="Times New Roman" panose="02020603050405020304" pitchFamily="18" charset="0"/>
                <a:ea typeface="微软雅黑" panose="020B0503020204020204" pitchFamily="34" charset="-122"/>
              </a:rPr>
              <a:t> </a:t>
            </a:r>
            <a:r>
              <a:rPr lang="en-US" altLang="zh-CN" sz="1400" kern="100" dirty="0" smtClean="0">
                <a:solidFill>
                  <a:schemeClr val="bg1"/>
                </a:solidFill>
                <a:latin typeface="Times New Roman" panose="02020603050405020304" pitchFamily="18" charset="0"/>
                <a:ea typeface="微软雅黑" panose="020B0503020204020204" pitchFamily="34" charset="-122"/>
              </a:rPr>
              <a:t>      </a:t>
            </a:r>
            <a:r>
              <a:rPr lang="zh-CN" altLang="zh-CN" sz="1400" kern="100" dirty="0" smtClean="0">
                <a:solidFill>
                  <a:schemeClr val="bg1"/>
                </a:solidFill>
                <a:latin typeface="Times New Roman" panose="02020603050405020304" pitchFamily="18" charset="0"/>
                <a:ea typeface="微软雅黑" panose="020B0503020204020204" pitchFamily="34" charset="-122"/>
              </a:rPr>
              <a:t>提升</a:t>
            </a:r>
            <a:r>
              <a:rPr lang="zh-CN" altLang="zh-CN" sz="1400" kern="100" dirty="0">
                <a:solidFill>
                  <a:schemeClr val="bg1"/>
                </a:solidFill>
                <a:latin typeface="Times New Roman" panose="02020603050405020304" pitchFamily="18" charset="0"/>
                <a:ea typeface="微软雅黑" panose="020B0503020204020204" pitchFamily="34" charset="-122"/>
              </a:rPr>
              <a:t>广告推广策略，改变虚、高、空广告行为，把价值低的纯广告投放成本转化到真正为市民健康医疗卫生需求的援助、教育、帮扶中去，以口碑树品牌，以品牌促营销，以营销</a:t>
            </a:r>
            <a:r>
              <a:rPr lang="zh-CN" altLang="zh-CN" sz="1400" kern="100" dirty="0" smtClean="0">
                <a:solidFill>
                  <a:schemeClr val="bg1"/>
                </a:solidFill>
                <a:latin typeface="Times New Roman" panose="02020603050405020304" pitchFamily="18" charset="0"/>
                <a:ea typeface="微软雅黑" panose="020B0503020204020204" pitchFamily="34" charset="-122"/>
              </a:rPr>
              <a:t>扩</a:t>
            </a:r>
            <a:r>
              <a:rPr lang="zh-CN" altLang="en-US" sz="1400" kern="100" dirty="0">
                <a:solidFill>
                  <a:schemeClr val="bg1"/>
                </a:solidFill>
                <a:latin typeface="Times New Roman" panose="02020603050405020304" pitchFamily="18" charset="0"/>
                <a:ea typeface="微软雅黑" panose="020B0503020204020204" pitchFamily="34" charset="-122"/>
              </a:rPr>
              <a:t>大</a:t>
            </a:r>
            <a:r>
              <a:rPr lang="zh-CN" altLang="zh-CN" sz="1400" kern="100" dirty="0" smtClean="0">
                <a:solidFill>
                  <a:schemeClr val="bg1"/>
                </a:solidFill>
                <a:latin typeface="Times New Roman" panose="02020603050405020304" pitchFamily="18" charset="0"/>
                <a:ea typeface="微软雅黑" panose="020B0503020204020204" pitchFamily="34" charset="-122"/>
              </a:rPr>
              <a:t>市场</a:t>
            </a:r>
            <a:r>
              <a:rPr lang="zh-CN" altLang="en-US" sz="1400" kern="100" dirty="0" smtClean="0">
                <a:solidFill>
                  <a:schemeClr val="bg1"/>
                </a:solidFill>
                <a:latin typeface="Times New Roman" panose="02020603050405020304" pitchFamily="18" charset="0"/>
                <a:ea typeface="微软雅黑" panose="020B0503020204020204" pitchFamily="34" charset="-122"/>
              </a:rPr>
              <a:t>。</a:t>
            </a:r>
            <a:endParaRPr lang="zh-CN" altLang="en-US" sz="1400" dirty="0">
              <a:solidFill>
                <a:schemeClr val="bg1"/>
              </a:solidFill>
            </a:endParaRPr>
          </a:p>
        </p:txBody>
      </p:sp>
      <p:sp>
        <p:nvSpPr>
          <p:cNvPr id="24" name="TextBox 4"/>
          <p:cNvSpPr txBox="1"/>
          <p:nvPr/>
        </p:nvSpPr>
        <p:spPr>
          <a:xfrm>
            <a:off x="160154" y="279633"/>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
        <p:nvSpPr>
          <p:cNvPr id="17" name="矩形 16"/>
          <p:cNvSpPr/>
          <p:nvPr/>
        </p:nvSpPr>
        <p:spPr>
          <a:xfrm>
            <a:off x="7667410" y="3933056"/>
            <a:ext cx="3672408" cy="1507021"/>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18" name="矩形 17"/>
          <p:cNvSpPr/>
          <p:nvPr/>
        </p:nvSpPr>
        <p:spPr>
          <a:xfrm>
            <a:off x="7667410" y="4005064"/>
            <a:ext cx="3757182" cy="738664"/>
          </a:xfrm>
          <a:prstGeom prst="rect">
            <a:avLst/>
          </a:prstGeom>
        </p:spPr>
        <p:txBody>
          <a:bodyPr wrap="square">
            <a:spAutoFit/>
          </a:bodyPr>
          <a:lstStyle/>
          <a:p>
            <a:r>
              <a:rPr lang="zh-CN" altLang="en-US" sz="1400" kern="100" dirty="0">
                <a:solidFill>
                  <a:schemeClr val="bg1"/>
                </a:solidFill>
                <a:latin typeface="Times New Roman" panose="02020603050405020304" pitchFamily="18" charset="0"/>
                <a:ea typeface="微软雅黑" panose="020B0503020204020204" pitchFamily="34" charset="-122"/>
              </a:rPr>
              <a:t>④</a:t>
            </a:r>
            <a:endParaRPr lang="en-US" altLang="zh-CN" sz="1400" kern="100" dirty="0" smtClean="0">
              <a:solidFill>
                <a:schemeClr val="bg1"/>
              </a:solidFill>
              <a:latin typeface="Times New Roman" panose="02020603050405020304" pitchFamily="18" charset="0"/>
              <a:ea typeface="微软雅黑" panose="020B0503020204020204" pitchFamily="34" charset="-122"/>
            </a:endParaRPr>
          </a:p>
          <a:p>
            <a:r>
              <a:rPr lang="en-US" altLang="zh-CN" sz="1400" kern="100" dirty="0">
                <a:solidFill>
                  <a:schemeClr val="bg1"/>
                </a:solidFill>
                <a:latin typeface="Times New Roman" panose="02020603050405020304" pitchFamily="18" charset="0"/>
                <a:ea typeface="微软雅黑" panose="020B0503020204020204" pitchFamily="34" charset="-122"/>
              </a:rPr>
              <a:t> </a:t>
            </a:r>
            <a:r>
              <a:rPr lang="en-US" altLang="zh-CN" sz="1400" kern="100" dirty="0" smtClean="0">
                <a:solidFill>
                  <a:schemeClr val="bg1"/>
                </a:solidFill>
                <a:latin typeface="Times New Roman" panose="02020603050405020304" pitchFamily="18" charset="0"/>
                <a:ea typeface="微软雅黑" panose="020B0503020204020204" pitchFamily="34" charset="-122"/>
              </a:rPr>
              <a:t>      </a:t>
            </a:r>
            <a:r>
              <a:rPr lang="zh-CN" altLang="en-US" sz="1400" kern="100" dirty="0" smtClean="0">
                <a:solidFill>
                  <a:schemeClr val="bg1"/>
                </a:solidFill>
                <a:latin typeface="Times New Roman" panose="02020603050405020304" pitchFamily="18" charset="0"/>
                <a:ea typeface="微软雅黑" panose="020B0503020204020204" pitchFamily="34" charset="-122"/>
              </a:rPr>
              <a:t>改变传统的传播渠道，以“社会化媒体”营销传播为主。</a:t>
            </a:r>
            <a:endParaRPr lang="zh-CN" altLang="en-US" sz="1400" dirty="0">
              <a:solidFill>
                <a:schemeClr val="bg1"/>
              </a:solidFill>
            </a:endParaRPr>
          </a:p>
        </p:txBody>
      </p:sp>
    </p:spTree>
    <p:extLst>
      <p:ext uri="{BB962C8B-B14F-4D97-AF65-F5344CB8AC3E}">
        <p14:creationId xmlns:p14="http://schemas.microsoft.com/office/powerpoint/2010/main" val="413597393"/>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416398" y="-37587"/>
            <a:ext cx="2031530" cy="68955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l="19993"/>
          <a:stretch/>
        </p:blipFill>
        <p:spPr>
          <a:xfrm>
            <a:off x="-7811" y="-40010"/>
            <a:ext cx="3628200" cy="6858000"/>
          </a:xfrm>
          <a:prstGeom prst="rect">
            <a:avLst/>
          </a:prstGeom>
        </p:spPr>
      </p:pic>
      <p:sp>
        <p:nvSpPr>
          <p:cNvPr id="3" name="Text Box 3"/>
          <p:cNvSpPr txBox="1">
            <a:spLocks noChangeArrowheads="1"/>
          </p:cNvSpPr>
          <p:nvPr/>
        </p:nvSpPr>
        <p:spPr bwMode="auto">
          <a:xfrm>
            <a:off x="4866465" y="5268854"/>
            <a:ext cx="6815667"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rgbClr val="000000"/>
                </a:solidFill>
                <a:latin typeface="AvantGarde Md BT" pitchFamily="34" charset="0"/>
                <a:ea typeface="幼圆" pitchFamily="49" charset="-122"/>
              </a:defRPr>
            </a:lvl1pPr>
            <a:lvl2pPr marL="742950" indent="-285750" eaLnBrk="0" hangingPunct="0">
              <a:defRPr kumimoji="1" sz="3600">
                <a:solidFill>
                  <a:srgbClr val="000000"/>
                </a:solidFill>
                <a:latin typeface="AvantGarde Md BT" pitchFamily="34" charset="0"/>
                <a:ea typeface="幼圆" pitchFamily="49" charset="-122"/>
              </a:defRPr>
            </a:lvl2pPr>
            <a:lvl3pPr marL="1143000" indent="-228600" eaLnBrk="0" hangingPunct="0">
              <a:defRPr kumimoji="1" sz="3600">
                <a:solidFill>
                  <a:srgbClr val="000000"/>
                </a:solidFill>
                <a:latin typeface="AvantGarde Md BT" pitchFamily="34" charset="0"/>
                <a:ea typeface="幼圆" pitchFamily="49" charset="-122"/>
              </a:defRPr>
            </a:lvl3pPr>
            <a:lvl4pPr marL="1600200" indent="-228600" eaLnBrk="0" hangingPunct="0">
              <a:defRPr kumimoji="1" sz="3600">
                <a:solidFill>
                  <a:srgbClr val="000000"/>
                </a:solidFill>
                <a:latin typeface="AvantGarde Md BT" pitchFamily="34" charset="0"/>
                <a:ea typeface="幼圆" pitchFamily="49" charset="-122"/>
              </a:defRPr>
            </a:lvl4pPr>
            <a:lvl5pPr marL="2057400" indent="-228600" eaLnBrk="0" hangingPunct="0">
              <a:defRPr kumimoji="1" sz="3600">
                <a:solidFill>
                  <a:srgbClr val="000000"/>
                </a:solidFill>
                <a:latin typeface="AvantGarde Md BT" pitchFamily="34" charset="0"/>
                <a:ea typeface="幼圆" pitchFamily="49" charset="-122"/>
              </a:defRPr>
            </a:lvl5pPr>
            <a:lvl6pPr marL="25146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6pPr>
            <a:lvl7pPr marL="29718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7pPr>
            <a:lvl8pPr marL="34290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8pPr>
            <a:lvl9pPr marL="38862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9pPr>
          </a:lstStyle>
          <a:p>
            <a:pPr algn="dist" eaLnBrk="1" hangingPunct="1"/>
            <a:r>
              <a:rPr lang="zh-CN" altLang="en-US" sz="4267" b="1" dirty="0">
                <a:solidFill>
                  <a:prstClr val="white"/>
                </a:solidFill>
                <a:latin typeface="Arial Black" pitchFamily="34" charset="0"/>
                <a:ea typeface="黑体" pitchFamily="49" charset="-122"/>
                <a:cs typeface="微软雅黑" pitchFamily="34" charset="-122"/>
              </a:rPr>
              <a:t>工作职责和性质</a:t>
            </a:r>
          </a:p>
        </p:txBody>
      </p:sp>
      <p:sp>
        <p:nvSpPr>
          <p:cNvPr id="4" name="矩形 16"/>
          <p:cNvSpPr/>
          <p:nvPr/>
        </p:nvSpPr>
        <p:spPr>
          <a:xfrm>
            <a:off x="2135561" y="5920"/>
            <a:ext cx="10056440" cy="6879464"/>
          </a:xfrm>
          <a:custGeom>
            <a:avLst/>
            <a:gdLst>
              <a:gd name="connsiteX0" fmla="*/ 0 w 5084688"/>
              <a:gd name="connsiteY0" fmla="*/ 0 h 5143500"/>
              <a:gd name="connsiteX1" fmla="*/ 5084688 w 5084688"/>
              <a:gd name="connsiteY1" fmla="*/ 0 h 5143500"/>
              <a:gd name="connsiteX2" fmla="*/ 5084688 w 5084688"/>
              <a:gd name="connsiteY2" fmla="*/ 5143500 h 5143500"/>
              <a:gd name="connsiteX3" fmla="*/ 0 w 5084688"/>
              <a:gd name="connsiteY3" fmla="*/ 5143500 h 5143500"/>
              <a:gd name="connsiteX4" fmla="*/ 0 w 5084688"/>
              <a:gd name="connsiteY4" fmla="*/ 0 h 5143500"/>
              <a:gd name="connsiteX0" fmla="*/ 2324100 w 7408788"/>
              <a:gd name="connsiteY0" fmla="*/ 0 h 5143500"/>
              <a:gd name="connsiteX1" fmla="*/ 7408788 w 7408788"/>
              <a:gd name="connsiteY1" fmla="*/ 0 h 5143500"/>
              <a:gd name="connsiteX2" fmla="*/ 7408788 w 7408788"/>
              <a:gd name="connsiteY2" fmla="*/ 5143500 h 5143500"/>
              <a:gd name="connsiteX3" fmla="*/ 0 w 7408788"/>
              <a:gd name="connsiteY3" fmla="*/ 5143500 h 5143500"/>
              <a:gd name="connsiteX4" fmla="*/ 2324100 w 7408788"/>
              <a:gd name="connsiteY4" fmla="*/ 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08788" h="5143500">
                <a:moveTo>
                  <a:pt x="2324100" y="0"/>
                </a:moveTo>
                <a:lnTo>
                  <a:pt x="7408788" y="0"/>
                </a:lnTo>
                <a:lnTo>
                  <a:pt x="7408788" y="5143500"/>
                </a:lnTo>
                <a:lnTo>
                  <a:pt x="0" y="5143500"/>
                </a:lnTo>
                <a:lnTo>
                  <a:pt x="2324100" y="0"/>
                </a:lnTo>
                <a:close/>
              </a:path>
            </a:pathLst>
          </a:custGeom>
          <a:pattFill prst="ltUpDiag">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5" name="矩形 4"/>
          <p:cNvSpPr/>
          <p:nvPr/>
        </p:nvSpPr>
        <p:spPr>
          <a:xfrm>
            <a:off x="4559829" y="2144468"/>
            <a:ext cx="7137595" cy="1733680"/>
          </a:xfrm>
          <a:prstGeom prst="rect">
            <a:avLst/>
          </a:prstGeom>
        </p:spPr>
        <p:txBody>
          <a:bodyPr wrap="none">
            <a:spAutoFit/>
          </a:bodyPr>
          <a:lstStyle/>
          <a:p>
            <a:pPr>
              <a:defRPr/>
            </a:pPr>
            <a:r>
              <a:rPr lang="en-US" altLang="zh-CN" sz="10666" b="1" dirty="0" smtClean="0">
                <a:solidFill>
                  <a:prstClr val="white">
                    <a:lumMod val="65000"/>
                    <a:alpha val="13000"/>
                  </a:prstClr>
                </a:solidFill>
                <a:latin typeface="微软雅黑" pitchFamily="34" charset="-122"/>
                <a:ea typeface="微软雅黑" pitchFamily="34" charset="-122"/>
              </a:rPr>
              <a:t>HOSPITAL</a:t>
            </a:r>
            <a:endParaRPr lang="zh-CN" altLang="en-US" sz="10666" dirty="0">
              <a:solidFill>
                <a:prstClr val="white">
                  <a:lumMod val="65000"/>
                  <a:alpha val="13000"/>
                </a:prstClr>
              </a:solidFill>
            </a:endParaRPr>
          </a:p>
        </p:txBody>
      </p:sp>
      <p:sp>
        <p:nvSpPr>
          <p:cNvPr id="6" name="矩形 5"/>
          <p:cNvSpPr/>
          <p:nvPr/>
        </p:nvSpPr>
        <p:spPr>
          <a:xfrm>
            <a:off x="5039784" y="3799418"/>
            <a:ext cx="6239933" cy="7810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7" name="矩形 14"/>
          <p:cNvSpPr/>
          <p:nvPr/>
        </p:nvSpPr>
        <p:spPr>
          <a:xfrm>
            <a:off x="1871531" y="-27384"/>
            <a:ext cx="3397349" cy="6902565"/>
          </a:xfrm>
          <a:custGeom>
            <a:avLst/>
            <a:gdLst>
              <a:gd name="connsiteX0" fmla="*/ 0 w 198512"/>
              <a:gd name="connsiteY0" fmla="*/ 0 h 1059582"/>
              <a:gd name="connsiteX1" fmla="*/ 198512 w 198512"/>
              <a:gd name="connsiteY1" fmla="*/ 0 h 1059582"/>
              <a:gd name="connsiteX2" fmla="*/ 198512 w 198512"/>
              <a:gd name="connsiteY2" fmla="*/ 1059582 h 1059582"/>
              <a:gd name="connsiteX3" fmla="*/ 0 w 198512"/>
              <a:gd name="connsiteY3" fmla="*/ 1059582 h 1059582"/>
              <a:gd name="connsiteX4" fmla="*/ 0 w 198512"/>
              <a:gd name="connsiteY4" fmla="*/ 0 h 1059582"/>
              <a:gd name="connsiteX0" fmla="*/ 3581400 w 3779912"/>
              <a:gd name="connsiteY0" fmla="*/ 0 h 5148982"/>
              <a:gd name="connsiteX1" fmla="*/ 3779912 w 3779912"/>
              <a:gd name="connsiteY1" fmla="*/ 0 h 5148982"/>
              <a:gd name="connsiteX2" fmla="*/ 3779912 w 3779912"/>
              <a:gd name="connsiteY2" fmla="*/ 1059582 h 5148982"/>
              <a:gd name="connsiteX3" fmla="*/ 0 w 3779912"/>
              <a:gd name="connsiteY3" fmla="*/ 5148982 h 5148982"/>
              <a:gd name="connsiteX4" fmla="*/ 3581400 w 3779912"/>
              <a:gd name="connsiteY4" fmla="*/ 0 h 5148982"/>
              <a:gd name="connsiteX0" fmla="*/ 3581400 w 3779912"/>
              <a:gd name="connsiteY0" fmla="*/ 0 h 5148982"/>
              <a:gd name="connsiteX1" fmla="*/ 3779912 w 3779912"/>
              <a:gd name="connsiteY1" fmla="*/ 0 h 5148982"/>
              <a:gd name="connsiteX2" fmla="*/ 846212 w 3779912"/>
              <a:gd name="connsiteY2" fmla="*/ 5148982 h 5148982"/>
              <a:gd name="connsiteX3" fmla="*/ 0 w 3779912"/>
              <a:gd name="connsiteY3" fmla="*/ 5148982 h 5148982"/>
              <a:gd name="connsiteX4" fmla="*/ 3581400 w 3779912"/>
              <a:gd name="connsiteY4" fmla="*/ 0 h 5148982"/>
              <a:gd name="connsiteX0" fmla="*/ 3581400 w 5113412"/>
              <a:gd name="connsiteY0" fmla="*/ 12700 h 5161682"/>
              <a:gd name="connsiteX1" fmla="*/ 5113412 w 5113412"/>
              <a:gd name="connsiteY1" fmla="*/ 0 h 5161682"/>
              <a:gd name="connsiteX2" fmla="*/ 846212 w 5113412"/>
              <a:gd name="connsiteY2" fmla="*/ 5161682 h 5161682"/>
              <a:gd name="connsiteX3" fmla="*/ 0 w 5113412"/>
              <a:gd name="connsiteY3" fmla="*/ 5161682 h 5161682"/>
              <a:gd name="connsiteX4" fmla="*/ 3581400 w 5113412"/>
              <a:gd name="connsiteY4" fmla="*/ 12700 h 5161682"/>
              <a:gd name="connsiteX0" fmla="*/ 4152900 w 5113412"/>
              <a:gd name="connsiteY0" fmla="*/ 0 h 5174382"/>
              <a:gd name="connsiteX1" fmla="*/ 5113412 w 5113412"/>
              <a:gd name="connsiteY1" fmla="*/ 12700 h 5174382"/>
              <a:gd name="connsiteX2" fmla="*/ 846212 w 5113412"/>
              <a:gd name="connsiteY2" fmla="*/ 5174382 h 5174382"/>
              <a:gd name="connsiteX3" fmla="*/ 0 w 5113412"/>
              <a:gd name="connsiteY3" fmla="*/ 5174382 h 5174382"/>
              <a:gd name="connsiteX4" fmla="*/ 4152900 w 5113412"/>
              <a:gd name="connsiteY4" fmla="*/ 0 h 5174382"/>
              <a:gd name="connsiteX0" fmla="*/ 3594100 w 5113412"/>
              <a:gd name="connsiteY0" fmla="*/ 1752600 h 5161682"/>
              <a:gd name="connsiteX1" fmla="*/ 5113412 w 5113412"/>
              <a:gd name="connsiteY1" fmla="*/ 0 h 5161682"/>
              <a:gd name="connsiteX2" fmla="*/ 846212 w 5113412"/>
              <a:gd name="connsiteY2" fmla="*/ 5161682 h 5161682"/>
              <a:gd name="connsiteX3" fmla="*/ 0 w 5113412"/>
              <a:gd name="connsiteY3" fmla="*/ 5161682 h 5161682"/>
              <a:gd name="connsiteX4" fmla="*/ 3594100 w 5113412"/>
              <a:gd name="connsiteY4" fmla="*/ 1752600 h 5161682"/>
              <a:gd name="connsiteX0" fmla="*/ 0 w 5113412"/>
              <a:gd name="connsiteY0" fmla="*/ 5161682 h 5161682"/>
              <a:gd name="connsiteX1" fmla="*/ 5113412 w 5113412"/>
              <a:gd name="connsiteY1" fmla="*/ 0 h 5161682"/>
              <a:gd name="connsiteX2" fmla="*/ 846212 w 5113412"/>
              <a:gd name="connsiteY2" fmla="*/ 5161682 h 5161682"/>
              <a:gd name="connsiteX3" fmla="*/ 0 w 5113412"/>
              <a:gd name="connsiteY3" fmla="*/ 5161682 h 5161682"/>
              <a:gd name="connsiteX0" fmla="*/ 0 w 3767212"/>
              <a:gd name="connsiteY0" fmla="*/ 5123582 h 5123582"/>
              <a:gd name="connsiteX1" fmla="*/ 3767212 w 3767212"/>
              <a:gd name="connsiteY1" fmla="*/ 0 h 5123582"/>
              <a:gd name="connsiteX2" fmla="*/ 846212 w 3767212"/>
              <a:gd name="connsiteY2" fmla="*/ 5123582 h 5123582"/>
              <a:gd name="connsiteX3" fmla="*/ 0 w 3767212"/>
              <a:gd name="connsiteY3" fmla="*/ 5123582 h 5123582"/>
              <a:gd name="connsiteX0" fmla="*/ 0 w 3767212"/>
              <a:gd name="connsiteY0" fmla="*/ 5123582 h 5123582"/>
              <a:gd name="connsiteX1" fmla="*/ 3767212 w 3767212"/>
              <a:gd name="connsiteY1" fmla="*/ 0 h 5123582"/>
              <a:gd name="connsiteX2" fmla="*/ 1836812 w 3767212"/>
              <a:gd name="connsiteY2" fmla="*/ 5123582 h 5123582"/>
              <a:gd name="connsiteX3" fmla="*/ 0 w 3767212"/>
              <a:gd name="connsiteY3" fmla="*/ 5123582 h 5123582"/>
              <a:gd name="connsiteX0" fmla="*/ 0 w 2255912"/>
              <a:gd name="connsiteY0" fmla="*/ 5110882 h 5123582"/>
              <a:gd name="connsiteX1" fmla="*/ 2255912 w 2255912"/>
              <a:gd name="connsiteY1" fmla="*/ 0 h 5123582"/>
              <a:gd name="connsiteX2" fmla="*/ 325512 w 2255912"/>
              <a:gd name="connsiteY2" fmla="*/ 5123582 h 5123582"/>
              <a:gd name="connsiteX3" fmla="*/ 0 w 2255912"/>
              <a:gd name="connsiteY3" fmla="*/ 5110882 h 5123582"/>
              <a:gd name="connsiteX0" fmla="*/ 0 w 2548012"/>
              <a:gd name="connsiteY0" fmla="*/ 5110882 h 5123582"/>
              <a:gd name="connsiteX1" fmla="*/ 2548012 w 2548012"/>
              <a:gd name="connsiteY1" fmla="*/ 0 h 5123582"/>
              <a:gd name="connsiteX2" fmla="*/ 325512 w 2548012"/>
              <a:gd name="connsiteY2" fmla="*/ 5123582 h 5123582"/>
              <a:gd name="connsiteX3" fmla="*/ 0 w 2548012"/>
              <a:gd name="connsiteY3" fmla="*/ 5110882 h 5123582"/>
              <a:gd name="connsiteX0" fmla="*/ 0 w 2548012"/>
              <a:gd name="connsiteY0" fmla="*/ 5110882 h 5110882"/>
              <a:gd name="connsiteX1" fmla="*/ 2548012 w 2548012"/>
              <a:gd name="connsiteY1" fmla="*/ 0 h 5110882"/>
              <a:gd name="connsiteX2" fmla="*/ 363612 w 2548012"/>
              <a:gd name="connsiteY2" fmla="*/ 5098182 h 5110882"/>
              <a:gd name="connsiteX3" fmla="*/ 0 w 2548012"/>
              <a:gd name="connsiteY3" fmla="*/ 5110882 h 5110882"/>
              <a:gd name="connsiteX0" fmla="*/ 0 w 2548012"/>
              <a:gd name="connsiteY0" fmla="*/ 5110882 h 5115151"/>
              <a:gd name="connsiteX1" fmla="*/ 2548012 w 2548012"/>
              <a:gd name="connsiteY1" fmla="*/ 0 h 5115151"/>
              <a:gd name="connsiteX2" fmla="*/ 346467 w 2548012"/>
              <a:gd name="connsiteY2" fmla="*/ 5115151 h 5115151"/>
              <a:gd name="connsiteX3" fmla="*/ 0 w 2548012"/>
              <a:gd name="connsiteY3" fmla="*/ 5110882 h 5115151"/>
              <a:gd name="connsiteX0" fmla="*/ 0 w 2548012"/>
              <a:gd name="connsiteY0" fmla="*/ 5110882 h 5123635"/>
              <a:gd name="connsiteX1" fmla="*/ 2548012 w 2548012"/>
              <a:gd name="connsiteY1" fmla="*/ 0 h 5123635"/>
              <a:gd name="connsiteX2" fmla="*/ 346467 w 2548012"/>
              <a:gd name="connsiteY2" fmla="*/ 5123635 h 5123635"/>
              <a:gd name="connsiteX3" fmla="*/ 0 w 2548012"/>
              <a:gd name="connsiteY3" fmla="*/ 5110882 h 5123635"/>
            </a:gdLst>
            <a:ahLst/>
            <a:cxnLst>
              <a:cxn ang="0">
                <a:pos x="connsiteX0" y="connsiteY0"/>
              </a:cxn>
              <a:cxn ang="0">
                <a:pos x="connsiteX1" y="connsiteY1"/>
              </a:cxn>
              <a:cxn ang="0">
                <a:pos x="connsiteX2" y="connsiteY2"/>
              </a:cxn>
              <a:cxn ang="0">
                <a:pos x="connsiteX3" y="connsiteY3"/>
              </a:cxn>
            </a:cxnLst>
            <a:rect l="l" t="t" r="r" b="b"/>
            <a:pathLst>
              <a:path w="2548012" h="5123635">
                <a:moveTo>
                  <a:pt x="0" y="5110882"/>
                </a:moveTo>
                <a:lnTo>
                  <a:pt x="2548012" y="0"/>
                </a:lnTo>
                <a:lnTo>
                  <a:pt x="346467" y="5123635"/>
                </a:lnTo>
                <a:lnTo>
                  <a:pt x="0" y="5110882"/>
                </a:lnTo>
                <a:close/>
              </a:path>
            </a:pathLst>
          </a:custGeom>
          <a:solidFill>
            <a:schemeClr val="accent1">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solidFill>
                <a:prstClr val="white"/>
              </a:solidFill>
            </a:endParaRPr>
          </a:p>
        </p:txBody>
      </p:sp>
      <p:sp>
        <p:nvSpPr>
          <p:cNvPr id="8" name="TextBox 11"/>
          <p:cNvSpPr txBox="1"/>
          <p:nvPr/>
        </p:nvSpPr>
        <p:spPr>
          <a:xfrm>
            <a:off x="4938185" y="2569633"/>
            <a:ext cx="6625167" cy="1569660"/>
          </a:xfrm>
          <a:prstGeom prst="rect">
            <a:avLst/>
          </a:prstGeom>
          <a:noFill/>
        </p:spPr>
        <p:txBody>
          <a:bodyPr>
            <a:spAutoFit/>
          </a:bodyPr>
          <a:lstStyle/>
          <a:p>
            <a:pPr>
              <a:defRPr/>
            </a:pPr>
            <a:r>
              <a:rPr lang="en-US" altLang="zh-CN" sz="9600" b="1" dirty="0" smtClean="0">
                <a:solidFill>
                  <a:srgbClr val="4F81BD">
                    <a:lumMod val="50000"/>
                  </a:srgbClr>
                </a:solidFill>
                <a:latin typeface="微软雅黑" pitchFamily="34" charset="-122"/>
                <a:ea typeface="微软雅黑" pitchFamily="34" charset="-122"/>
              </a:rPr>
              <a:t>HOSPITAL</a:t>
            </a:r>
            <a:endParaRPr lang="zh-CN" altLang="en-US" sz="9600" b="1" dirty="0">
              <a:solidFill>
                <a:srgbClr val="4F81BD">
                  <a:lumMod val="50000"/>
                </a:srgbClr>
              </a:solidFill>
              <a:latin typeface="微软雅黑" pitchFamily="34" charset="-122"/>
              <a:ea typeface="微软雅黑" pitchFamily="34" charset="-122"/>
            </a:endParaRPr>
          </a:p>
        </p:txBody>
      </p:sp>
      <p:sp>
        <p:nvSpPr>
          <p:cNvPr id="9" name="TextBox 12"/>
          <p:cNvSpPr txBox="1"/>
          <p:nvPr/>
        </p:nvSpPr>
        <p:spPr>
          <a:xfrm>
            <a:off x="5063067" y="3816351"/>
            <a:ext cx="6239933" cy="748988"/>
          </a:xfrm>
          <a:prstGeom prst="rect">
            <a:avLst/>
          </a:prstGeom>
          <a:noFill/>
        </p:spPr>
        <p:txBody>
          <a:bodyPr>
            <a:spAutoFit/>
          </a:bodyPr>
          <a:lstStyle/>
          <a:p>
            <a:pPr algn="ctr">
              <a:defRPr/>
            </a:pPr>
            <a:r>
              <a:rPr lang="en-US" altLang="zh-CN" sz="4267" b="1" dirty="0">
                <a:solidFill>
                  <a:prstClr val="white"/>
                </a:solidFill>
                <a:latin typeface="华康俪金黑W8(P)" pitchFamily="34" charset="-122"/>
                <a:ea typeface="华康俪金黑W8(P)" pitchFamily="34" charset="-122"/>
              </a:rPr>
              <a:t> </a:t>
            </a:r>
            <a:endParaRPr lang="zh-CN" altLang="en-US" sz="2400" dirty="0">
              <a:solidFill>
                <a:srgbClr val="DB2018"/>
              </a:solidFill>
              <a:latin typeface="华康俪金黑W8(P)" pitchFamily="34" charset="-122"/>
              <a:ea typeface="华康俪金黑W8(P)" pitchFamily="34" charset="-122"/>
            </a:endParaRPr>
          </a:p>
        </p:txBody>
      </p:sp>
      <p:sp>
        <p:nvSpPr>
          <p:cNvPr id="11" name="矩形 10"/>
          <p:cNvSpPr/>
          <p:nvPr/>
        </p:nvSpPr>
        <p:spPr>
          <a:xfrm>
            <a:off x="6718947" y="3990548"/>
            <a:ext cx="2749472" cy="400110"/>
          </a:xfrm>
          <a:prstGeom prst="rect">
            <a:avLst/>
          </a:prstGeom>
        </p:spPr>
        <p:txBody>
          <a:bodyPr wrap="none">
            <a:spAutoFit/>
          </a:bodyPr>
          <a:lstStyle/>
          <a:p>
            <a:pPr algn="ctr">
              <a:defRPr/>
            </a:pPr>
            <a:r>
              <a:rPr lang="zh-CN" altLang="en-US" sz="2000" b="1" dirty="0" smtClean="0">
                <a:solidFill>
                  <a:prstClr val="white"/>
                </a:solidFill>
                <a:latin typeface="微软雅黑" panose="020B0503020204020204" pitchFamily="34" charset="-122"/>
                <a:ea typeface="微软雅黑" panose="020B0503020204020204" pitchFamily="34" charset="-122"/>
              </a:rPr>
              <a:t>七、</a:t>
            </a:r>
            <a:r>
              <a:rPr lang="zh-CN" altLang="en-US" sz="2000" b="1" dirty="0" smtClean="0">
                <a:solidFill>
                  <a:srgbClr val="FF0066"/>
                </a:solidFill>
                <a:latin typeface="微软雅黑" panose="020B0503020204020204" pitchFamily="34" charset="-122"/>
                <a:ea typeface="微软雅黑" panose="020B0503020204020204" pitchFamily="34" charset="-122"/>
              </a:rPr>
              <a:t>行政后勤</a:t>
            </a:r>
            <a:r>
              <a:rPr lang="zh-CN" altLang="en-US" sz="2000" b="1" dirty="0" smtClean="0">
                <a:solidFill>
                  <a:prstClr val="white"/>
                </a:solidFill>
                <a:latin typeface="微软雅黑" panose="020B0503020204020204" pitchFamily="34" charset="-122"/>
                <a:ea typeface="微软雅黑" panose="020B0503020204020204" pitchFamily="34" charset="-122"/>
              </a:rPr>
              <a:t>建设规划</a:t>
            </a:r>
            <a:endParaRPr lang="zh-CN" altLang="en-US" sz="2000" b="1" dirty="0">
              <a:solidFill>
                <a:srgbClr val="FF0066"/>
              </a:solidFill>
              <a:latin typeface="微软雅黑" panose="020B0503020204020204" pitchFamily="34" charset="-122"/>
              <a:ea typeface="微软雅黑" panose="020B0503020204020204" pitchFamily="34" charset="-122"/>
            </a:endParaRPr>
          </a:p>
        </p:txBody>
      </p:sp>
      <p:sp>
        <p:nvSpPr>
          <p:cNvPr id="14"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2360425094"/>
      </p:ext>
    </p:extLst>
  </p:cSld>
  <p:clrMapOvr>
    <a:masterClrMapping/>
  </p:clrMapOvr>
  <p:transition spd="slow">
    <p:push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b="13105"/>
          <a:stretch/>
        </p:blipFill>
        <p:spPr>
          <a:xfrm>
            <a:off x="0" y="0"/>
            <a:ext cx="12181624" cy="7056785"/>
          </a:xfrm>
          <a:prstGeom prst="rect">
            <a:avLst/>
          </a:prstGeom>
        </p:spPr>
      </p:pic>
      <p:sp>
        <p:nvSpPr>
          <p:cNvPr id="10" name="椭圆 9"/>
          <p:cNvSpPr/>
          <p:nvPr/>
        </p:nvSpPr>
        <p:spPr>
          <a:xfrm>
            <a:off x="456835" y="207858"/>
            <a:ext cx="814629" cy="814629"/>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 name="组合 6"/>
          <p:cNvGrpSpPr/>
          <p:nvPr/>
        </p:nvGrpSpPr>
        <p:grpSpPr>
          <a:xfrm>
            <a:off x="5888302" y="909798"/>
            <a:ext cx="4100774" cy="4100774"/>
            <a:chOff x="5984102" y="1105429"/>
            <a:chExt cx="3600400" cy="3600400"/>
          </a:xfrm>
        </p:grpSpPr>
        <p:sp>
          <p:nvSpPr>
            <p:cNvPr id="5" name="椭圆 4"/>
            <p:cNvSpPr/>
            <p:nvPr/>
          </p:nvSpPr>
          <p:spPr>
            <a:xfrm>
              <a:off x="5984102" y="1105429"/>
              <a:ext cx="3600400" cy="3600400"/>
            </a:xfrm>
            <a:prstGeom prst="ellipse">
              <a:avLst/>
            </a:prstGeom>
            <a:solidFill>
              <a:schemeClr val="bg1">
                <a:lumMod val="50000"/>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椭圆 5"/>
            <p:cNvSpPr/>
            <p:nvPr/>
          </p:nvSpPr>
          <p:spPr>
            <a:xfrm>
              <a:off x="6111088" y="1247346"/>
              <a:ext cx="3322721" cy="3322721"/>
            </a:xfrm>
            <a:prstGeom prst="ellipse">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 name="矩形 2"/>
          <p:cNvSpPr/>
          <p:nvPr/>
        </p:nvSpPr>
        <p:spPr>
          <a:xfrm>
            <a:off x="6175790" y="1338419"/>
            <a:ext cx="3525798" cy="3000821"/>
          </a:xfrm>
          <a:prstGeom prst="rect">
            <a:avLst/>
          </a:prstGeom>
        </p:spPr>
        <p:txBody>
          <a:bodyPr wrap="square">
            <a:spAutoFit/>
          </a:bodyPr>
          <a:lstStyle/>
          <a:p>
            <a:pPr indent="304800" algn="just">
              <a:lnSpc>
                <a:spcPct val="150000"/>
              </a:lnSpc>
              <a:spcAft>
                <a:spcPts val="0"/>
              </a:spcAft>
            </a:pPr>
            <a:r>
              <a:rPr lang="en-US" altLang="zh-CN" sz="1400" kern="100" dirty="0" smtClean="0">
                <a:solidFill>
                  <a:schemeClr val="bg1"/>
                </a:solidFill>
                <a:latin typeface="Times New Roman" panose="02020603050405020304" pitchFamily="18" charset="0"/>
                <a:ea typeface="微软雅黑" panose="020B0503020204020204" pitchFamily="34" charset="-122"/>
              </a:rPr>
              <a:t>               </a:t>
            </a:r>
            <a:r>
              <a:rPr lang="zh-CN" altLang="zh-CN" sz="1400" kern="100" dirty="0" smtClean="0">
                <a:solidFill>
                  <a:schemeClr val="bg1"/>
                </a:solidFill>
                <a:latin typeface="Times New Roman" panose="02020603050405020304" pitchFamily="18" charset="0"/>
                <a:ea typeface="微软雅黑" panose="020B0503020204020204" pitchFamily="34" charset="-122"/>
              </a:rPr>
              <a:t>进一步</a:t>
            </a:r>
            <a:r>
              <a:rPr lang="zh-CN" altLang="zh-CN" sz="1400" kern="100" dirty="0">
                <a:solidFill>
                  <a:schemeClr val="bg1"/>
                </a:solidFill>
                <a:latin typeface="Times New Roman" panose="02020603050405020304" pitchFamily="18" charset="0"/>
                <a:ea typeface="微软雅黑" panose="020B0503020204020204" pitchFamily="34" charset="-122"/>
              </a:rPr>
              <a:t>提升</a:t>
            </a:r>
            <a:r>
              <a:rPr lang="zh-CN" altLang="zh-CN" sz="1400" kern="100" dirty="0" smtClean="0">
                <a:solidFill>
                  <a:schemeClr val="bg1"/>
                </a:solidFill>
                <a:latin typeface="Times New Roman" panose="02020603050405020304" pitchFamily="18" charset="0"/>
                <a:ea typeface="微软雅黑" panose="020B0503020204020204" pitchFamily="34" charset="-122"/>
              </a:rPr>
              <a:t>主动</a:t>
            </a:r>
            <a:endParaRPr lang="en-US" altLang="zh-CN" sz="1400" kern="100" dirty="0" smtClean="0">
              <a:solidFill>
                <a:schemeClr val="bg1"/>
              </a:solidFill>
              <a:latin typeface="Times New Roman" panose="02020603050405020304" pitchFamily="18" charset="0"/>
              <a:ea typeface="微软雅黑" panose="020B0503020204020204" pitchFamily="34" charset="-122"/>
            </a:endParaRPr>
          </a:p>
          <a:p>
            <a:pPr indent="304800" algn="just">
              <a:lnSpc>
                <a:spcPct val="150000"/>
              </a:lnSpc>
              <a:spcAft>
                <a:spcPts val="0"/>
              </a:spcAft>
            </a:pPr>
            <a:r>
              <a:rPr lang="en-US" altLang="zh-CN" sz="1400" kern="100" dirty="0">
                <a:solidFill>
                  <a:schemeClr val="bg1"/>
                </a:solidFill>
                <a:latin typeface="Times New Roman" panose="02020603050405020304" pitchFamily="18" charset="0"/>
                <a:ea typeface="微软雅黑" panose="020B0503020204020204" pitchFamily="34" charset="-122"/>
              </a:rPr>
              <a:t> </a:t>
            </a:r>
            <a:r>
              <a:rPr lang="en-US" altLang="zh-CN" sz="1400" kern="100" dirty="0" smtClean="0">
                <a:solidFill>
                  <a:schemeClr val="bg1"/>
                </a:solidFill>
                <a:latin typeface="Times New Roman" panose="02020603050405020304" pitchFamily="18" charset="0"/>
                <a:ea typeface="微软雅黑" panose="020B0503020204020204" pitchFamily="34" charset="-122"/>
              </a:rPr>
              <a:t>   </a:t>
            </a:r>
            <a:r>
              <a:rPr lang="zh-CN" altLang="zh-CN" sz="1400" kern="100" dirty="0" smtClean="0">
                <a:solidFill>
                  <a:schemeClr val="bg1"/>
                </a:solidFill>
                <a:latin typeface="Times New Roman" panose="02020603050405020304" pitchFamily="18" charset="0"/>
                <a:ea typeface="微软雅黑" panose="020B0503020204020204" pitchFamily="34" charset="-122"/>
              </a:rPr>
              <a:t>为</a:t>
            </a:r>
            <a:r>
              <a:rPr lang="zh-CN" altLang="zh-CN" sz="1400" kern="100" dirty="0">
                <a:solidFill>
                  <a:schemeClr val="bg1"/>
                </a:solidFill>
                <a:latin typeface="Times New Roman" panose="02020603050405020304" pitchFamily="18" charset="0"/>
                <a:ea typeface="微软雅黑" panose="020B0503020204020204" pitchFamily="34" charset="-122"/>
              </a:rPr>
              <a:t>临床提供优质的服务，</a:t>
            </a:r>
            <a:r>
              <a:rPr lang="zh-CN" altLang="zh-CN" sz="1400" kern="100" dirty="0" smtClean="0">
                <a:solidFill>
                  <a:schemeClr val="bg1"/>
                </a:solidFill>
                <a:latin typeface="Times New Roman" panose="02020603050405020304" pitchFamily="18" charset="0"/>
                <a:ea typeface="微软雅黑" panose="020B0503020204020204" pitchFamily="34" charset="-122"/>
              </a:rPr>
              <a:t>全力</a:t>
            </a:r>
            <a:endParaRPr lang="en-US" altLang="zh-CN" sz="1400" kern="100" dirty="0" smtClean="0">
              <a:solidFill>
                <a:schemeClr val="bg1"/>
              </a:solidFill>
              <a:latin typeface="Times New Roman" panose="02020603050405020304" pitchFamily="18" charset="0"/>
              <a:ea typeface="微软雅黑" panose="020B0503020204020204" pitchFamily="34" charset="-122"/>
            </a:endParaRPr>
          </a:p>
          <a:p>
            <a:pPr indent="304800" algn="just">
              <a:lnSpc>
                <a:spcPct val="150000"/>
              </a:lnSpc>
              <a:spcAft>
                <a:spcPts val="0"/>
              </a:spcAft>
            </a:pPr>
            <a:r>
              <a:rPr lang="zh-CN" altLang="zh-CN" sz="1400" kern="100" dirty="0" smtClean="0">
                <a:solidFill>
                  <a:schemeClr val="bg1"/>
                </a:solidFill>
                <a:latin typeface="Times New Roman" panose="02020603050405020304" pitchFamily="18" charset="0"/>
                <a:ea typeface="微软雅黑" panose="020B0503020204020204" pitchFamily="34" charset="-122"/>
              </a:rPr>
              <a:t>保障</a:t>
            </a:r>
            <a:r>
              <a:rPr lang="zh-CN" altLang="zh-CN" sz="1400" kern="100" dirty="0">
                <a:solidFill>
                  <a:schemeClr val="bg1"/>
                </a:solidFill>
                <a:latin typeface="Times New Roman" panose="02020603050405020304" pitchFamily="18" charset="0"/>
                <a:ea typeface="微软雅黑" panose="020B0503020204020204" pitchFamily="34" charset="-122"/>
              </a:rPr>
              <a:t>临床医疗的水、电、气等</a:t>
            </a:r>
            <a:r>
              <a:rPr lang="zh-CN" altLang="zh-CN" sz="1400" kern="100" dirty="0" smtClean="0">
                <a:solidFill>
                  <a:schemeClr val="bg1"/>
                </a:solidFill>
                <a:latin typeface="Times New Roman" panose="02020603050405020304" pitchFamily="18" charset="0"/>
                <a:ea typeface="微软雅黑" panose="020B0503020204020204" pitchFamily="34" charset="-122"/>
              </a:rPr>
              <a:t>能源</a:t>
            </a:r>
            <a:endParaRPr lang="en-US" altLang="zh-CN" sz="1400" kern="100" dirty="0" smtClean="0">
              <a:solidFill>
                <a:schemeClr val="bg1"/>
              </a:solidFill>
              <a:latin typeface="Times New Roman" panose="02020603050405020304" pitchFamily="18" charset="0"/>
              <a:ea typeface="微软雅黑" panose="020B0503020204020204" pitchFamily="34" charset="-122"/>
            </a:endParaRPr>
          </a:p>
          <a:p>
            <a:pPr indent="304800" algn="just">
              <a:lnSpc>
                <a:spcPct val="150000"/>
              </a:lnSpc>
              <a:spcAft>
                <a:spcPts val="0"/>
              </a:spcAft>
            </a:pPr>
            <a:r>
              <a:rPr lang="zh-CN" altLang="zh-CN" sz="1400" kern="100" dirty="0" smtClean="0">
                <a:solidFill>
                  <a:schemeClr val="bg1"/>
                </a:solidFill>
                <a:latin typeface="Times New Roman" panose="02020603050405020304" pitchFamily="18" charset="0"/>
                <a:ea typeface="微软雅黑" panose="020B0503020204020204" pitchFamily="34" charset="-122"/>
              </a:rPr>
              <a:t>的</a:t>
            </a:r>
            <a:r>
              <a:rPr lang="zh-CN" altLang="zh-CN" sz="1400" kern="100" dirty="0">
                <a:solidFill>
                  <a:schemeClr val="bg1"/>
                </a:solidFill>
                <a:latin typeface="Times New Roman" panose="02020603050405020304" pitchFamily="18" charset="0"/>
                <a:ea typeface="微软雅黑" panose="020B0503020204020204" pitchFamily="34" charset="-122"/>
              </a:rPr>
              <a:t>正常供应和使用，全力保障信息</a:t>
            </a:r>
            <a:r>
              <a:rPr lang="zh-CN" altLang="zh-CN" sz="1400" kern="100" dirty="0" smtClean="0">
                <a:solidFill>
                  <a:schemeClr val="bg1"/>
                </a:solidFill>
                <a:latin typeface="Times New Roman" panose="02020603050405020304" pitchFamily="18" charset="0"/>
                <a:ea typeface="微软雅黑" panose="020B0503020204020204" pitchFamily="34" charset="-122"/>
              </a:rPr>
              <a:t>系</a:t>
            </a:r>
            <a:endParaRPr lang="en-US" altLang="zh-CN" sz="1400" kern="100" dirty="0" smtClean="0">
              <a:solidFill>
                <a:schemeClr val="bg1"/>
              </a:solidFill>
              <a:latin typeface="Times New Roman" panose="02020603050405020304" pitchFamily="18" charset="0"/>
              <a:ea typeface="微软雅黑" panose="020B0503020204020204" pitchFamily="34" charset="-122"/>
            </a:endParaRPr>
          </a:p>
          <a:p>
            <a:pPr indent="304800">
              <a:lnSpc>
                <a:spcPct val="150000"/>
              </a:lnSpc>
              <a:spcAft>
                <a:spcPts val="0"/>
              </a:spcAft>
            </a:pPr>
            <a:r>
              <a:rPr lang="zh-CN" altLang="zh-CN" sz="1400" kern="100" dirty="0" smtClean="0">
                <a:solidFill>
                  <a:schemeClr val="bg1"/>
                </a:solidFill>
                <a:latin typeface="Times New Roman" panose="02020603050405020304" pitchFamily="18" charset="0"/>
                <a:ea typeface="微软雅黑" panose="020B0503020204020204" pitchFamily="34" charset="-122"/>
              </a:rPr>
              <a:t>统</a:t>
            </a:r>
            <a:r>
              <a:rPr lang="zh-CN" altLang="zh-CN" sz="1400" kern="100" dirty="0">
                <a:solidFill>
                  <a:schemeClr val="bg1"/>
                </a:solidFill>
                <a:latin typeface="Times New Roman" panose="02020603050405020304" pitchFamily="18" charset="0"/>
                <a:ea typeface="微软雅黑" panose="020B0503020204020204" pitchFamily="34" charset="-122"/>
              </a:rPr>
              <a:t>的稳定运行，为临床提供优质</a:t>
            </a:r>
            <a:r>
              <a:rPr lang="zh-CN" altLang="zh-CN" sz="1400" kern="100" dirty="0" smtClean="0">
                <a:solidFill>
                  <a:schemeClr val="bg1"/>
                </a:solidFill>
                <a:latin typeface="Times New Roman" panose="02020603050405020304" pitchFamily="18" charset="0"/>
                <a:ea typeface="微软雅黑" panose="020B0503020204020204" pitchFamily="34" charset="-122"/>
              </a:rPr>
              <a:t>高效</a:t>
            </a:r>
            <a:endParaRPr lang="en-US" altLang="zh-CN" sz="1400" kern="100" dirty="0" smtClean="0">
              <a:solidFill>
                <a:schemeClr val="bg1"/>
              </a:solidFill>
              <a:latin typeface="Times New Roman" panose="02020603050405020304" pitchFamily="18" charset="0"/>
              <a:ea typeface="微软雅黑" panose="020B0503020204020204" pitchFamily="34" charset="-122"/>
            </a:endParaRPr>
          </a:p>
          <a:p>
            <a:pPr indent="304800">
              <a:lnSpc>
                <a:spcPct val="150000"/>
              </a:lnSpc>
              <a:spcAft>
                <a:spcPts val="0"/>
              </a:spcAft>
            </a:pPr>
            <a:r>
              <a:rPr lang="zh-CN" altLang="zh-CN" sz="1400" kern="100" dirty="0" smtClean="0">
                <a:solidFill>
                  <a:schemeClr val="bg1"/>
                </a:solidFill>
                <a:latin typeface="Times New Roman" panose="02020603050405020304" pitchFamily="18" charset="0"/>
                <a:ea typeface="微软雅黑" panose="020B0503020204020204" pitchFamily="34" charset="-122"/>
              </a:rPr>
              <a:t>的</a:t>
            </a:r>
            <a:r>
              <a:rPr lang="zh-CN" altLang="zh-CN" sz="1400" kern="100" dirty="0">
                <a:solidFill>
                  <a:schemeClr val="bg1"/>
                </a:solidFill>
                <a:latin typeface="Times New Roman" panose="02020603050405020304" pitchFamily="18" charset="0"/>
                <a:ea typeface="微软雅黑" panose="020B0503020204020204" pitchFamily="34" charset="-122"/>
              </a:rPr>
              <a:t>行政后勤管理系统；不断改善</a:t>
            </a:r>
            <a:r>
              <a:rPr lang="zh-CN" altLang="zh-CN" sz="1400" kern="100" dirty="0" smtClean="0">
                <a:solidFill>
                  <a:schemeClr val="bg1"/>
                </a:solidFill>
                <a:latin typeface="Times New Roman" panose="02020603050405020304" pitchFamily="18" charset="0"/>
                <a:ea typeface="微软雅黑" panose="020B0503020204020204" pitchFamily="34" charset="-122"/>
              </a:rPr>
              <a:t>医疗</a:t>
            </a:r>
            <a:endParaRPr lang="en-US" altLang="zh-CN" sz="1400" kern="100" dirty="0" smtClean="0">
              <a:solidFill>
                <a:schemeClr val="bg1"/>
              </a:solidFill>
              <a:latin typeface="Times New Roman" panose="02020603050405020304" pitchFamily="18" charset="0"/>
              <a:ea typeface="微软雅黑" panose="020B0503020204020204" pitchFamily="34" charset="-122"/>
            </a:endParaRPr>
          </a:p>
          <a:p>
            <a:pPr indent="304800">
              <a:lnSpc>
                <a:spcPct val="150000"/>
              </a:lnSpc>
              <a:spcAft>
                <a:spcPts val="0"/>
              </a:spcAft>
            </a:pPr>
            <a:r>
              <a:rPr lang="zh-CN" altLang="zh-CN" sz="1400" kern="100" dirty="0" smtClean="0">
                <a:solidFill>
                  <a:schemeClr val="bg1"/>
                </a:solidFill>
                <a:latin typeface="Times New Roman" panose="02020603050405020304" pitchFamily="18" charset="0"/>
                <a:ea typeface="微软雅黑" panose="020B0503020204020204" pitchFamily="34" charset="-122"/>
              </a:rPr>
              <a:t>和</a:t>
            </a:r>
            <a:r>
              <a:rPr lang="zh-CN" altLang="zh-CN" sz="1400" kern="100" dirty="0">
                <a:solidFill>
                  <a:schemeClr val="bg1"/>
                </a:solidFill>
                <a:latin typeface="Times New Roman" panose="02020603050405020304" pitchFamily="18" charset="0"/>
                <a:ea typeface="微软雅黑" panose="020B0503020204020204" pitchFamily="34" charset="-122"/>
              </a:rPr>
              <a:t>生活环境：进一步完善医疗区和</a:t>
            </a:r>
            <a:r>
              <a:rPr lang="zh-CN" altLang="zh-CN" sz="1400" kern="100" dirty="0" smtClean="0">
                <a:solidFill>
                  <a:schemeClr val="bg1"/>
                </a:solidFill>
                <a:latin typeface="Times New Roman" panose="02020603050405020304" pitchFamily="18" charset="0"/>
                <a:ea typeface="微软雅黑" panose="020B0503020204020204" pitchFamily="34" charset="-122"/>
              </a:rPr>
              <a:t>生</a:t>
            </a:r>
            <a:endParaRPr lang="en-US" altLang="zh-CN" sz="1400" kern="100" dirty="0" smtClean="0">
              <a:solidFill>
                <a:schemeClr val="bg1"/>
              </a:solidFill>
              <a:latin typeface="Times New Roman" panose="02020603050405020304" pitchFamily="18" charset="0"/>
              <a:ea typeface="微软雅黑" panose="020B0503020204020204" pitchFamily="34" charset="-122"/>
            </a:endParaRPr>
          </a:p>
          <a:p>
            <a:pPr indent="304800">
              <a:lnSpc>
                <a:spcPct val="150000"/>
              </a:lnSpc>
              <a:spcAft>
                <a:spcPts val="0"/>
              </a:spcAft>
            </a:pPr>
            <a:r>
              <a:rPr lang="zh-CN" altLang="zh-CN" sz="1400" kern="100" dirty="0" smtClean="0">
                <a:solidFill>
                  <a:schemeClr val="bg1"/>
                </a:solidFill>
                <a:latin typeface="Times New Roman" panose="02020603050405020304" pitchFamily="18" charset="0"/>
                <a:ea typeface="微软雅黑" panose="020B0503020204020204" pitchFamily="34" charset="-122"/>
              </a:rPr>
              <a:t>活</a:t>
            </a:r>
            <a:r>
              <a:rPr lang="zh-CN" altLang="zh-CN" sz="1400" kern="100" dirty="0">
                <a:solidFill>
                  <a:schemeClr val="bg1"/>
                </a:solidFill>
                <a:latin typeface="Times New Roman" panose="02020603050405020304" pitchFamily="18" charset="0"/>
                <a:ea typeface="微软雅黑" panose="020B0503020204020204" pitchFamily="34" charset="-122"/>
              </a:rPr>
              <a:t>区工程建设，保障医疗工作和</a:t>
            </a:r>
            <a:r>
              <a:rPr lang="zh-CN" altLang="zh-CN" sz="1400" kern="100" dirty="0" smtClean="0">
                <a:solidFill>
                  <a:schemeClr val="bg1"/>
                </a:solidFill>
                <a:latin typeface="Times New Roman" panose="02020603050405020304" pitchFamily="18" charset="0"/>
                <a:ea typeface="微软雅黑" panose="020B0503020204020204" pitchFamily="34" charset="-122"/>
              </a:rPr>
              <a:t>生活</a:t>
            </a:r>
            <a:endParaRPr lang="en-US" altLang="zh-CN" sz="1400" kern="100" dirty="0" smtClean="0">
              <a:solidFill>
                <a:schemeClr val="bg1"/>
              </a:solidFill>
              <a:latin typeface="Times New Roman" panose="02020603050405020304" pitchFamily="18" charset="0"/>
              <a:ea typeface="微软雅黑" panose="020B0503020204020204" pitchFamily="34" charset="-122"/>
            </a:endParaRPr>
          </a:p>
          <a:p>
            <a:pPr indent="304800">
              <a:lnSpc>
                <a:spcPct val="150000"/>
              </a:lnSpc>
              <a:spcAft>
                <a:spcPts val="0"/>
              </a:spcAft>
            </a:pPr>
            <a:r>
              <a:rPr lang="en-US" altLang="zh-CN" sz="1400" kern="100" dirty="0" smtClean="0">
                <a:solidFill>
                  <a:schemeClr val="bg1"/>
                </a:solidFill>
                <a:latin typeface="Times New Roman" panose="02020603050405020304" pitchFamily="18" charset="0"/>
                <a:ea typeface="微软雅黑" panose="020B0503020204020204" pitchFamily="34" charset="-122"/>
              </a:rPr>
              <a:t>   </a:t>
            </a:r>
            <a:r>
              <a:rPr lang="zh-CN" altLang="zh-CN" sz="1400" kern="100" dirty="0" smtClean="0">
                <a:solidFill>
                  <a:schemeClr val="bg1"/>
                </a:solidFill>
                <a:latin typeface="Times New Roman" panose="02020603050405020304" pitchFamily="18" charset="0"/>
                <a:ea typeface="微软雅黑" panose="020B0503020204020204" pitchFamily="34" charset="-122"/>
              </a:rPr>
              <a:t>正常</a:t>
            </a:r>
            <a:r>
              <a:rPr lang="zh-CN" altLang="zh-CN" sz="1400" kern="100" dirty="0">
                <a:solidFill>
                  <a:schemeClr val="bg1"/>
                </a:solidFill>
                <a:latin typeface="Times New Roman" panose="02020603050405020304" pitchFamily="18" charset="0"/>
                <a:ea typeface="微软雅黑" panose="020B0503020204020204" pitchFamily="34" charset="-122"/>
              </a:rPr>
              <a:t>有序进行。</a:t>
            </a:r>
            <a:endParaRPr lang="zh-CN" altLang="zh-CN" sz="1400" kern="100" dirty="0">
              <a:solidFill>
                <a:schemeClr val="bg1"/>
              </a:solidFill>
              <a:latin typeface="Times New Roman" panose="02020603050405020304" pitchFamily="18" charset="0"/>
            </a:endParaRPr>
          </a:p>
        </p:txBody>
      </p:sp>
      <p:sp>
        <p:nvSpPr>
          <p:cNvPr id="12" name="椭圆 11"/>
          <p:cNvSpPr/>
          <p:nvPr/>
        </p:nvSpPr>
        <p:spPr>
          <a:xfrm>
            <a:off x="1359290" y="237354"/>
            <a:ext cx="785133" cy="7851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椭圆 12"/>
          <p:cNvSpPr/>
          <p:nvPr/>
        </p:nvSpPr>
        <p:spPr>
          <a:xfrm>
            <a:off x="3503712" y="764704"/>
            <a:ext cx="1584176" cy="1656184"/>
          </a:xfrm>
          <a:prstGeom prst="ellipse">
            <a:avLst/>
          </a:prstGeom>
        </p:spPr>
        <p:txBody>
          <a:bodyPr rtlCol="0" anchor="ctr">
            <a:spAutoFit/>
          </a:bodyPr>
          <a:lstStyle/>
          <a:p>
            <a:pPr indent="304800" algn="just">
              <a:lnSpc>
                <a:spcPct val="150000"/>
              </a:lnSpc>
              <a:spcAft>
                <a:spcPts val="0"/>
              </a:spcAft>
            </a:pPr>
            <a:endParaRPr lang="zh-CN" altLang="en-US" kern="100" dirty="0">
              <a:latin typeface="Times New Roman" panose="02020603050405020304" pitchFamily="18" charset="0"/>
              <a:ea typeface="微软雅黑" panose="020B0503020204020204" pitchFamily="34" charset="-122"/>
            </a:endParaRPr>
          </a:p>
        </p:txBody>
      </p:sp>
      <p:sp>
        <p:nvSpPr>
          <p:cNvPr id="16" name="矩形 15"/>
          <p:cNvSpPr/>
          <p:nvPr/>
        </p:nvSpPr>
        <p:spPr>
          <a:xfrm>
            <a:off x="554541" y="279814"/>
            <a:ext cx="595035" cy="584775"/>
          </a:xfrm>
          <a:prstGeom prst="rect">
            <a:avLst/>
          </a:prstGeom>
        </p:spPr>
        <p:txBody>
          <a:bodyPr wrap="none">
            <a:spAutoFit/>
          </a:bodyPr>
          <a:lstStyle/>
          <a:p>
            <a:r>
              <a:rPr lang="zh-CN" altLang="en-US" sz="3200" b="1" kern="100" dirty="0">
                <a:solidFill>
                  <a:schemeClr val="bg1"/>
                </a:solidFill>
                <a:latin typeface="微软雅黑" panose="020B0503020204020204" pitchFamily="34" charset="-122"/>
                <a:ea typeface="微软雅黑" panose="020B0503020204020204" pitchFamily="34" charset="-122"/>
              </a:rPr>
              <a:t>目</a:t>
            </a:r>
            <a:endParaRPr lang="zh-CN" altLang="en-US" sz="3200" b="1" dirty="0">
              <a:latin typeface="微软雅黑" panose="020B0503020204020204" pitchFamily="34" charset="-122"/>
              <a:ea typeface="微软雅黑" panose="020B0503020204020204" pitchFamily="34" charset="-122"/>
            </a:endParaRPr>
          </a:p>
        </p:txBody>
      </p:sp>
      <p:sp>
        <p:nvSpPr>
          <p:cNvPr id="17" name="矩形 16"/>
          <p:cNvSpPr/>
          <p:nvPr/>
        </p:nvSpPr>
        <p:spPr>
          <a:xfrm>
            <a:off x="1451004" y="290224"/>
            <a:ext cx="595035" cy="584775"/>
          </a:xfrm>
          <a:prstGeom prst="rect">
            <a:avLst/>
          </a:prstGeom>
        </p:spPr>
        <p:txBody>
          <a:bodyPr wrap="none">
            <a:spAutoFit/>
          </a:bodyPr>
          <a:lstStyle/>
          <a:p>
            <a:r>
              <a:rPr lang="zh-CN" altLang="en-US" sz="3200" b="1" dirty="0" smtClean="0">
                <a:solidFill>
                  <a:srgbClr val="FFC000"/>
                </a:solidFill>
                <a:latin typeface="微软雅黑" panose="020B0503020204020204" pitchFamily="34" charset="-122"/>
                <a:ea typeface="微软雅黑" panose="020B0503020204020204" pitchFamily="34" charset="-122"/>
              </a:rPr>
              <a:t>的</a:t>
            </a:r>
            <a:endParaRPr lang="zh-CN" altLang="en-US" sz="3200" b="1" dirty="0">
              <a:solidFill>
                <a:srgbClr val="FFC000"/>
              </a:solidFill>
              <a:latin typeface="微软雅黑" panose="020B0503020204020204" pitchFamily="34" charset="-122"/>
              <a:ea typeface="微软雅黑" panose="020B0503020204020204" pitchFamily="34" charset="-122"/>
            </a:endParaRPr>
          </a:p>
        </p:txBody>
      </p:sp>
      <p:sp>
        <p:nvSpPr>
          <p:cNvPr id="18" name="椭圆 17"/>
          <p:cNvSpPr/>
          <p:nvPr/>
        </p:nvSpPr>
        <p:spPr>
          <a:xfrm>
            <a:off x="504148" y="255172"/>
            <a:ext cx="720000" cy="720000"/>
          </a:xfrm>
          <a:prstGeom prst="ellipse">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椭圆 18"/>
          <p:cNvSpPr/>
          <p:nvPr/>
        </p:nvSpPr>
        <p:spPr>
          <a:xfrm>
            <a:off x="1391856" y="269920"/>
            <a:ext cx="720000" cy="720000"/>
          </a:xfrm>
          <a:prstGeom prst="ellipse">
            <a:avLst/>
          </a:prstGeom>
          <a:noFill/>
          <a:ln>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椭圆 19"/>
          <p:cNvSpPr/>
          <p:nvPr/>
        </p:nvSpPr>
        <p:spPr>
          <a:xfrm>
            <a:off x="1125414" y="4590206"/>
            <a:ext cx="1455737" cy="1455738"/>
          </a:xfrm>
          <a:prstGeom prst="ellipse">
            <a:avLst/>
          </a:prstGeom>
          <a:solidFill>
            <a:schemeClr val="bg1">
              <a:lumMod val="50000"/>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00"/>
          </a:p>
        </p:txBody>
      </p:sp>
      <p:sp>
        <p:nvSpPr>
          <p:cNvPr id="21" name="椭圆 20"/>
          <p:cNvSpPr/>
          <p:nvPr/>
        </p:nvSpPr>
        <p:spPr>
          <a:xfrm>
            <a:off x="1271464" y="4725144"/>
            <a:ext cx="1187450" cy="1185862"/>
          </a:xfrm>
          <a:prstGeom prst="ellipse">
            <a:avLst/>
          </a:prstGeom>
          <a:solidFill>
            <a:schemeClr val="accent5">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00"/>
          </a:p>
        </p:txBody>
      </p:sp>
      <p:sp>
        <p:nvSpPr>
          <p:cNvPr id="22" name="椭圆 21"/>
          <p:cNvSpPr/>
          <p:nvPr/>
        </p:nvSpPr>
        <p:spPr>
          <a:xfrm>
            <a:off x="10486454" y="2717998"/>
            <a:ext cx="1455737" cy="1455738"/>
          </a:xfrm>
          <a:prstGeom prst="ellipse">
            <a:avLst/>
          </a:prstGeom>
          <a:solidFill>
            <a:schemeClr val="bg1">
              <a:lumMod val="50000"/>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00"/>
          </a:p>
        </p:txBody>
      </p:sp>
      <p:sp>
        <p:nvSpPr>
          <p:cNvPr id="23" name="椭圆 22"/>
          <p:cNvSpPr/>
          <p:nvPr/>
        </p:nvSpPr>
        <p:spPr>
          <a:xfrm>
            <a:off x="10632504" y="2852936"/>
            <a:ext cx="1185862" cy="1185862"/>
          </a:xfrm>
          <a:prstGeom prst="ellipse">
            <a:avLst/>
          </a:prstGeom>
          <a:solidFill>
            <a:srgbClr val="4CAC87">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00"/>
          </a:p>
        </p:txBody>
      </p:sp>
      <p:sp>
        <p:nvSpPr>
          <p:cNvPr id="25" name="椭圆 24"/>
          <p:cNvSpPr/>
          <p:nvPr/>
        </p:nvSpPr>
        <p:spPr bwMode="auto">
          <a:xfrm>
            <a:off x="2059087" y="1991271"/>
            <a:ext cx="1577975" cy="1577975"/>
          </a:xfrm>
          <a:prstGeom prst="ellipse">
            <a:avLst/>
          </a:prstGeom>
          <a:solidFill>
            <a:schemeClr val="bg1">
              <a:lumMod val="50000"/>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00"/>
          </a:p>
        </p:txBody>
      </p:sp>
      <p:sp>
        <p:nvSpPr>
          <p:cNvPr id="26" name="椭圆 25"/>
          <p:cNvSpPr/>
          <p:nvPr/>
        </p:nvSpPr>
        <p:spPr bwMode="auto">
          <a:xfrm>
            <a:off x="2217837" y="2137321"/>
            <a:ext cx="1285875" cy="1285875"/>
          </a:xfrm>
          <a:prstGeom prst="ellipse">
            <a:avLst/>
          </a:prstGeom>
          <a:solidFill>
            <a:schemeClr val="accent6">
              <a:lumMod val="60000"/>
              <a:lumOff val="40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00"/>
          </a:p>
        </p:txBody>
      </p:sp>
      <p:sp>
        <p:nvSpPr>
          <p:cNvPr id="29" name="椭圆 28"/>
          <p:cNvSpPr/>
          <p:nvPr/>
        </p:nvSpPr>
        <p:spPr>
          <a:xfrm>
            <a:off x="5845185" y="890520"/>
            <a:ext cx="4144748" cy="4144748"/>
          </a:xfrm>
          <a:prstGeom prst="ellipse">
            <a:avLst/>
          </a:prstGeom>
          <a:no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5735960" y="850346"/>
            <a:ext cx="4378854" cy="4378854"/>
          </a:xfrm>
          <a:prstGeom prst="ellipse">
            <a:avLst/>
          </a:prstGeom>
          <a:no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5767311" y="850346"/>
            <a:ext cx="4298945" cy="4298945"/>
          </a:xfrm>
          <a:prstGeom prst="ellipse">
            <a:avLst/>
          </a:prstGeom>
          <a:no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9160462" y="1071438"/>
            <a:ext cx="734852" cy="734852"/>
          </a:xfrm>
          <a:prstGeom prst="ellipse">
            <a:avLst/>
          </a:prstGeom>
          <a:solidFill>
            <a:srgbClr val="FFC000">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9902217" y="3569246"/>
            <a:ext cx="249857" cy="249857"/>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10316951" y="2142029"/>
            <a:ext cx="523144" cy="523144"/>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9264352" y="4590206"/>
            <a:ext cx="124928" cy="12492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10789430" y="3048345"/>
            <a:ext cx="124928" cy="12492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10295626" y="2120704"/>
            <a:ext cx="556268" cy="556268"/>
          </a:xfrm>
          <a:prstGeom prst="ellipse">
            <a:avLst/>
          </a:prstGeom>
          <a:noFill/>
          <a:ln w="31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1014064" y="1659315"/>
            <a:ext cx="461592" cy="461592"/>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1716517" y="1343591"/>
            <a:ext cx="734852" cy="734852"/>
          </a:xfrm>
          <a:prstGeom prst="ellipse">
            <a:avLst/>
          </a:prstGeom>
          <a:solidFill>
            <a:srgbClr val="FFC000">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3059832" y="3790595"/>
            <a:ext cx="249857" cy="249857"/>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2743052" y="2100979"/>
            <a:ext cx="124928" cy="12492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721024" y="2940836"/>
            <a:ext cx="124928" cy="12492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5368534" y="5347581"/>
            <a:ext cx="367426" cy="36742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5714815" y="2348880"/>
            <a:ext cx="228141" cy="22814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45759022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直接连接符 49"/>
          <p:cNvCxnSpPr/>
          <p:nvPr/>
        </p:nvCxnSpPr>
        <p:spPr>
          <a:xfrm>
            <a:off x="695400" y="0"/>
            <a:ext cx="0" cy="6858000"/>
          </a:xfrm>
          <a:prstGeom prst="line">
            <a:avLst/>
          </a:prstGeom>
          <a:ln w="254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2431" y="1052736"/>
            <a:ext cx="2650283" cy="1815446"/>
          </a:xfrm>
          <a:prstGeom prst="rect">
            <a:avLst/>
          </a:prstGeom>
          <a:ln w="19050">
            <a:solidFill>
              <a:schemeClr val="bg1"/>
            </a:solidFill>
          </a:ln>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2408" y="3091256"/>
            <a:ext cx="2657434" cy="1789888"/>
          </a:xfrm>
          <a:prstGeom prst="rect">
            <a:avLst/>
          </a:prstGeom>
          <a:ln w="19050">
            <a:solidFill>
              <a:schemeClr val="bg1"/>
            </a:solidFill>
          </a:ln>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l="7286" t="11715" r="14445" b="36408"/>
          <a:stretch/>
        </p:blipFill>
        <p:spPr>
          <a:xfrm>
            <a:off x="1719322" y="5144714"/>
            <a:ext cx="2663392" cy="1717539"/>
          </a:xfrm>
          <a:prstGeom prst="rect">
            <a:avLst/>
          </a:prstGeom>
          <a:ln w="19050">
            <a:solidFill>
              <a:schemeClr val="bg1"/>
            </a:solidFill>
          </a:ln>
        </p:spPr>
      </p:pic>
      <p:sp>
        <p:nvSpPr>
          <p:cNvPr id="11" name="矩形 10"/>
          <p:cNvSpPr/>
          <p:nvPr/>
        </p:nvSpPr>
        <p:spPr>
          <a:xfrm>
            <a:off x="4703499" y="1052736"/>
            <a:ext cx="6674427" cy="181544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4736386" y="3107929"/>
            <a:ext cx="6674427" cy="181544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矩形 31"/>
          <p:cNvSpPr/>
          <p:nvPr/>
        </p:nvSpPr>
        <p:spPr>
          <a:xfrm>
            <a:off x="4750165" y="5144714"/>
            <a:ext cx="6674427" cy="1717539"/>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4926847" y="1036270"/>
            <a:ext cx="6096000" cy="1015663"/>
          </a:xfrm>
          <a:prstGeom prst="rect">
            <a:avLst/>
          </a:prstGeom>
        </p:spPr>
        <p:txBody>
          <a:bodyPr>
            <a:spAutoFit/>
          </a:bodyPr>
          <a:lstStyle/>
          <a:p>
            <a:pPr marL="285750" indent="-285750" algn="just">
              <a:lnSpc>
                <a:spcPct val="200000"/>
              </a:lnSpc>
              <a:buClr>
                <a:srgbClr val="FF0066"/>
              </a:buClr>
              <a:buFont typeface="Wingdings" panose="05000000000000000000" pitchFamily="2" charset="2"/>
              <a:buChar char="ü"/>
            </a:pPr>
            <a:r>
              <a:rPr lang="zh-CN" altLang="en-US" sz="1600" b="1" kern="100" dirty="0" smtClean="0">
                <a:solidFill>
                  <a:srgbClr val="FF0066"/>
                </a:solidFill>
                <a:latin typeface="微软雅黑" panose="020B0503020204020204" pitchFamily="34" charset="-122"/>
                <a:ea typeface="微软雅黑" panose="020B0503020204020204" pitchFamily="34" charset="-122"/>
              </a:rPr>
              <a:t>全年成本控制同比下降</a:t>
            </a:r>
            <a:r>
              <a:rPr lang="en-US" altLang="zh-CN" sz="1600" b="1" kern="100" dirty="0" smtClean="0">
                <a:solidFill>
                  <a:srgbClr val="FF0066"/>
                </a:solidFill>
                <a:latin typeface="微软雅黑" panose="020B0503020204020204" pitchFamily="34" charset="-122"/>
                <a:ea typeface="微软雅黑" panose="020B0503020204020204" pitchFamily="34" charset="-122"/>
              </a:rPr>
              <a:t>5%</a:t>
            </a:r>
            <a:r>
              <a:rPr lang="zh-CN" altLang="en-US" sz="1600" b="1" kern="100" dirty="0" smtClean="0">
                <a:solidFill>
                  <a:srgbClr val="FF0066"/>
                </a:solidFill>
                <a:latin typeface="微软雅黑" panose="020B0503020204020204" pitchFamily="34" charset="-122"/>
                <a:ea typeface="微软雅黑" panose="020B0503020204020204" pitchFamily="34" charset="-122"/>
              </a:rPr>
              <a:t>；</a:t>
            </a:r>
            <a:endParaRPr lang="zh-CN" altLang="zh-CN" sz="1600" b="1" kern="100" dirty="0">
              <a:solidFill>
                <a:srgbClr val="FF0066"/>
              </a:solidFill>
              <a:latin typeface="微软雅黑" panose="020B0503020204020204" pitchFamily="34" charset="-122"/>
              <a:ea typeface="微软雅黑" panose="020B0503020204020204" pitchFamily="34" charset="-122"/>
            </a:endParaRPr>
          </a:p>
          <a:p>
            <a:pPr marL="285750" indent="-285750" algn="just">
              <a:lnSpc>
                <a:spcPct val="200000"/>
              </a:lnSpc>
              <a:spcAft>
                <a:spcPts val="0"/>
              </a:spcAft>
              <a:buClr>
                <a:srgbClr val="FF0066"/>
              </a:buClr>
              <a:buFont typeface="Wingdings" panose="05000000000000000000" pitchFamily="2" charset="2"/>
              <a:buChar char="ü"/>
            </a:pPr>
            <a:r>
              <a:rPr lang="zh-CN" altLang="zh-CN" sz="1400" kern="100" dirty="0">
                <a:latin typeface="微软雅黑" panose="020B0503020204020204" pitchFamily="34" charset="-122"/>
                <a:ea typeface="微软雅黑" panose="020B0503020204020204" pitchFamily="34" charset="-122"/>
              </a:rPr>
              <a:t>加强采购管理，降低采购成本</a:t>
            </a:r>
            <a:r>
              <a:rPr lang="zh-CN" altLang="zh-CN" sz="1400" kern="100" dirty="0" smtClean="0">
                <a:latin typeface="微软雅黑" panose="020B0503020204020204" pitchFamily="34" charset="-122"/>
                <a:ea typeface="微软雅黑" panose="020B0503020204020204" pitchFamily="34" charset="-122"/>
              </a:rPr>
              <a:t>，</a:t>
            </a:r>
            <a:r>
              <a:rPr lang="zh-CN" altLang="en-US" sz="1400" kern="100" dirty="0" smtClean="0">
                <a:latin typeface="微软雅黑" panose="020B0503020204020204" pitchFamily="34" charset="-122"/>
                <a:ea typeface="微软雅黑" panose="020B0503020204020204" pitchFamily="34" charset="-122"/>
              </a:rPr>
              <a:t>同比下降</a:t>
            </a:r>
            <a:r>
              <a:rPr lang="en-US" altLang="zh-CN" sz="1400" kern="100" dirty="0" smtClean="0">
                <a:latin typeface="微软雅黑" panose="020B0503020204020204" pitchFamily="34" charset="-122"/>
                <a:ea typeface="微软雅黑" panose="020B0503020204020204" pitchFamily="34" charset="-122"/>
              </a:rPr>
              <a:t>7.2%</a:t>
            </a:r>
            <a:r>
              <a:rPr lang="zh-CN" altLang="zh-CN" sz="1400" kern="100" dirty="0" smtClean="0">
                <a:latin typeface="微软雅黑" panose="020B0503020204020204" pitchFamily="34" charset="-122"/>
                <a:ea typeface="微软雅黑" panose="020B0503020204020204" pitchFamily="34" charset="-122"/>
              </a:rPr>
              <a:t>；</a:t>
            </a:r>
            <a:endParaRPr lang="en-US" altLang="zh-CN" sz="1400" kern="100" dirty="0" smtClean="0">
              <a:latin typeface="微软雅黑" panose="020B0503020204020204" pitchFamily="34" charset="-122"/>
              <a:ea typeface="微软雅黑" panose="020B0503020204020204" pitchFamily="34" charset="-122"/>
            </a:endParaRPr>
          </a:p>
        </p:txBody>
      </p:sp>
      <p:sp>
        <p:nvSpPr>
          <p:cNvPr id="33" name="矩形 32"/>
          <p:cNvSpPr/>
          <p:nvPr/>
        </p:nvSpPr>
        <p:spPr>
          <a:xfrm>
            <a:off x="4926847" y="1914075"/>
            <a:ext cx="6096000" cy="954107"/>
          </a:xfrm>
          <a:prstGeom prst="rect">
            <a:avLst/>
          </a:prstGeom>
        </p:spPr>
        <p:txBody>
          <a:bodyPr>
            <a:spAutoFit/>
          </a:bodyPr>
          <a:lstStyle/>
          <a:p>
            <a:pPr marL="285750" indent="-285750" algn="just">
              <a:lnSpc>
                <a:spcPct val="200000"/>
              </a:lnSpc>
              <a:spcAft>
                <a:spcPts val="0"/>
              </a:spcAft>
              <a:buClr>
                <a:srgbClr val="FF0066"/>
              </a:buClr>
              <a:buFont typeface="Wingdings" panose="05000000000000000000" pitchFamily="2" charset="2"/>
              <a:buChar char="ü"/>
            </a:pPr>
            <a:r>
              <a:rPr lang="zh-CN" altLang="zh-CN" sz="1400" kern="100" dirty="0">
                <a:latin typeface="微软雅黑" panose="020B0503020204020204" pitchFamily="34" charset="-122"/>
                <a:ea typeface="微软雅黑" panose="020B0503020204020204" pitchFamily="34" charset="-122"/>
              </a:rPr>
              <a:t>加强水、电、气等能源管理</a:t>
            </a:r>
            <a:r>
              <a:rPr lang="zh-CN" altLang="zh-CN" sz="1400" kern="100" dirty="0" smtClean="0">
                <a:latin typeface="微软雅黑" panose="020B0503020204020204" pitchFamily="34" charset="-122"/>
                <a:ea typeface="微软雅黑" panose="020B0503020204020204" pitchFamily="34" charset="-122"/>
              </a:rPr>
              <a:t>，</a:t>
            </a:r>
            <a:r>
              <a:rPr lang="zh-CN" altLang="en-US" sz="1400" kern="100" dirty="0" smtClean="0">
                <a:latin typeface="微软雅黑" panose="020B0503020204020204" pitchFamily="34" charset="-122"/>
                <a:ea typeface="微软雅黑" panose="020B0503020204020204" pitchFamily="34" charset="-122"/>
              </a:rPr>
              <a:t>同比下降</a:t>
            </a:r>
            <a:r>
              <a:rPr lang="en-US" altLang="zh-CN" sz="1400" kern="100" dirty="0" smtClean="0">
                <a:latin typeface="微软雅黑" panose="020B0503020204020204" pitchFamily="34" charset="-122"/>
                <a:ea typeface="微软雅黑" panose="020B0503020204020204" pitchFamily="34" charset="-122"/>
              </a:rPr>
              <a:t>6%</a:t>
            </a:r>
            <a:r>
              <a:rPr lang="zh-CN" altLang="zh-CN" sz="1400" kern="100" dirty="0" smtClean="0">
                <a:latin typeface="微软雅黑" panose="020B0503020204020204" pitchFamily="34" charset="-122"/>
                <a:ea typeface="微软雅黑" panose="020B0503020204020204" pitchFamily="34" charset="-122"/>
              </a:rPr>
              <a:t>；</a:t>
            </a:r>
            <a:endParaRPr lang="zh-CN" altLang="zh-CN" sz="1400" kern="100" dirty="0">
              <a:latin typeface="微软雅黑" panose="020B0503020204020204" pitchFamily="34" charset="-122"/>
              <a:ea typeface="微软雅黑" panose="020B0503020204020204" pitchFamily="34" charset="-122"/>
            </a:endParaRPr>
          </a:p>
          <a:p>
            <a:pPr marL="285750" indent="-285750" algn="just">
              <a:lnSpc>
                <a:spcPct val="200000"/>
              </a:lnSpc>
              <a:spcAft>
                <a:spcPts val="0"/>
              </a:spcAft>
              <a:buClr>
                <a:srgbClr val="FF0066"/>
              </a:buClr>
              <a:buFont typeface="Wingdings" panose="05000000000000000000" pitchFamily="2" charset="2"/>
              <a:buChar char="ü"/>
            </a:pPr>
            <a:r>
              <a:rPr lang="zh-CN" altLang="zh-CN" sz="1400" kern="100" dirty="0" smtClean="0">
                <a:latin typeface="微软雅黑" panose="020B0503020204020204" pitchFamily="34" charset="-122"/>
                <a:ea typeface="微软雅黑" panose="020B0503020204020204" pitchFamily="34" charset="-122"/>
              </a:rPr>
              <a:t>加强</a:t>
            </a:r>
            <a:r>
              <a:rPr lang="zh-CN" altLang="zh-CN" sz="1400" kern="100" dirty="0">
                <a:latin typeface="微软雅黑" panose="020B0503020204020204" pitchFamily="34" charset="-122"/>
                <a:ea typeface="微软雅黑" panose="020B0503020204020204" pitchFamily="34" charset="-122"/>
              </a:rPr>
              <a:t>软件和硬件管理</a:t>
            </a:r>
            <a:r>
              <a:rPr lang="zh-CN" altLang="zh-CN" sz="1400" kern="100" dirty="0" smtClean="0">
                <a:latin typeface="微软雅黑" panose="020B0503020204020204" pitchFamily="34" charset="-122"/>
                <a:ea typeface="微软雅黑" panose="020B0503020204020204" pitchFamily="34" charset="-122"/>
              </a:rPr>
              <a:t>，</a:t>
            </a:r>
            <a:r>
              <a:rPr lang="zh-CN" altLang="en-US" sz="1400" kern="100" dirty="0" smtClean="0">
                <a:latin typeface="微软雅黑" panose="020B0503020204020204" pitchFamily="34" charset="-122"/>
                <a:ea typeface="微软雅黑" panose="020B0503020204020204" pitchFamily="34" charset="-122"/>
              </a:rPr>
              <a:t>维修费用同比下降</a:t>
            </a:r>
            <a:r>
              <a:rPr lang="en-US" altLang="zh-CN" sz="1400" kern="100" dirty="0" smtClean="0">
                <a:latin typeface="微软雅黑" panose="020B0503020204020204" pitchFamily="34" charset="-122"/>
                <a:ea typeface="微软雅黑" panose="020B0503020204020204" pitchFamily="34" charset="-122"/>
              </a:rPr>
              <a:t>4.8%</a:t>
            </a:r>
            <a:r>
              <a:rPr lang="zh-CN" altLang="zh-CN" sz="1400" kern="100" dirty="0" smtClean="0">
                <a:latin typeface="微软雅黑" panose="020B0503020204020204" pitchFamily="34" charset="-122"/>
                <a:ea typeface="微软雅黑" panose="020B0503020204020204" pitchFamily="34" charset="-122"/>
              </a:rPr>
              <a:t>；</a:t>
            </a:r>
            <a:endParaRPr lang="zh-CN" altLang="en-US" sz="1400" dirty="0"/>
          </a:p>
        </p:txBody>
      </p:sp>
      <p:sp>
        <p:nvSpPr>
          <p:cNvPr id="34" name="矩形 33"/>
          <p:cNvSpPr/>
          <p:nvPr/>
        </p:nvSpPr>
        <p:spPr>
          <a:xfrm>
            <a:off x="4897206" y="5195252"/>
            <a:ext cx="6096000" cy="1384995"/>
          </a:xfrm>
          <a:prstGeom prst="rect">
            <a:avLst/>
          </a:prstGeom>
        </p:spPr>
        <p:txBody>
          <a:bodyPr>
            <a:spAutoFit/>
          </a:bodyPr>
          <a:lstStyle/>
          <a:p>
            <a:pPr marL="285750" indent="-285750" algn="just">
              <a:lnSpc>
                <a:spcPct val="200000"/>
              </a:lnSpc>
              <a:spcAft>
                <a:spcPts val="0"/>
              </a:spcAft>
              <a:buClr>
                <a:srgbClr val="FF0066"/>
              </a:buClr>
              <a:buFont typeface="Wingdings" panose="05000000000000000000" pitchFamily="2" charset="2"/>
              <a:buChar char="ü"/>
            </a:pPr>
            <a:r>
              <a:rPr lang="zh-CN" altLang="zh-CN" sz="1400" kern="100" dirty="0">
                <a:latin typeface="微软雅黑" panose="020B0503020204020204" pitchFamily="34" charset="-122"/>
                <a:ea typeface="微软雅黑" panose="020B0503020204020204" pitchFamily="34" charset="-122"/>
              </a:rPr>
              <a:t>加强环境卫生管理，提供舒适的环境；</a:t>
            </a:r>
          </a:p>
          <a:p>
            <a:pPr marL="285750" indent="-285750" algn="just">
              <a:lnSpc>
                <a:spcPct val="200000"/>
              </a:lnSpc>
              <a:spcAft>
                <a:spcPts val="0"/>
              </a:spcAft>
              <a:buClr>
                <a:srgbClr val="FF0066"/>
              </a:buClr>
              <a:buFont typeface="Wingdings" panose="05000000000000000000" pitchFamily="2" charset="2"/>
              <a:buChar char="ü"/>
            </a:pPr>
            <a:r>
              <a:rPr lang="zh-CN" altLang="zh-CN" sz="1400" kern="100" dirty="0">
                <a:latin typeface="微软雅黑" panose="020B0503020204020204" pitchFamily="34" charset="-122"/>
                <a:ea typeface="微软雅黑" panose="020B0503020204020204" pitchFamily="34" charset="-122"/>
              </a:rPr>
              <a:t>加强护工管理，满足临床一线的需要；</a:t>
            </a:r>
          </a:p>
          <a:p>
            <a:pPr marL="285750" indent="-285750" algn="just">
              <a:lnSpc>
                <a:spcPct val="200000"/>
              </a:lnSpc>
              <a:spcAft>
                <a:spcPts val="0"/>
              </a:spcAft>
              <a:buClr>
                <a:srgbClr val="FF0066"/>
              </a:buClr>
              <a:buFont typeface="Wingdings" panose="05000000000000000000" pitchFamily="2" charset="2"/>
              <a:buChar char="ü"/>
            </a:pPr>
            <a:r>
              <a:rPr lang="zh-CN" altLang="zh-CN" sz="1400" kern="100" dirty="0">
                <a:latin typeface="微软雅黑" panose="020B0503020204020204" pitchFamily="34" charset="-122"/>
                <a:ea typeface="微软雅黑" panose="020B0503020204020204" pitchFamily="34" charset="-122"/>
              </a:rPr>
              <a:t>加强车队管理，保障医院用车需求及安全。</a:t>
            </a:r>
          </a:p>
        </p:txBody>
      </p:sp>
      <p:grpSp>
        <p:nvGrpSpPr>
          <p:cNvPr id="41" name="组合 40"/>
          <p:cNvGrpSpPr/>
          <p:nvPr/>
        </p:nvGrpSpPr>
        <p:grpSpPr>
          <a:xfrm>
            <a:off x="639014" y="5794686"/>
            <a:ext cx="1064498" cy="165172"/>
            <a:chOff x="654824" y="5362638"/>
            <a:chExt cx="1064498" cy="165172"/>
          </a:xfrm>
        </p:grpSpPr>
        <p:cxnSp>
          <p:nvCxnSpPr>
            <p:cNvPr id="39" name="直线连接符 19"/>
            <p:cNvCxnSpPr/>
            <p:nvPr/>
          </p:nvCxnSpPr>
          <p:spPr>
            <a:xfrm flipH="1">
              <a:off x="718155" y="5445224"/>
              <a:ext cx="1001167" cy="0"/>
            </a:xfrm>
            <a:prstGeom prst="line">
              <a:avLst/>
            </a:prstGeom>
            <a:ln>
              <a:solidFill>
                <a:schemeClr val="accent5">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38" name="椭圆 37"/>
            <p:cNvSpPr/>
            <p:nvPr/>
          </p:nvSpPr>
          <p:spPr>
            <a:xfrm>
              <a:off x="654824" y="5362638"/>
              <a:ext cx="165172" cy="165172"/>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grpSp>
      <p:grpSp>
        <p:nvGrpSpPr>
          <p:cNvPr id="42" name="组合 41"/>
          <p:cNvGrpSpPr/>
          <p:nvPr/>
        </p:nvGrpSpPr>
        <p:grpSpPr>
          <a:xfrm>
            <a:off x="623392" y="3821028"/>
            <a:ext cx="1064498" cy="165172"/>
            <a:chOff x="654824" y="5362638"/>
            <a:chExt cx="1064498" cy="165172"/>
          </a:xfrm>
        </p:grpSpPr>
        <p:cxnSp>
          <p:nvCxnSpPr>
            <p:cNvPr id="43" name="直线连接符 19"/>
            <p:cNvCxnSpPr/>
            <p:nvPr/>
          </p:nvCxnSpPr>
          <p:spPr>
            <a:xfrm flipH="1">
              <a:off x="718155" y="5445224"/>
              <a:ext cx="1001167" cy="0"/>
            </a:xfrm>
            <a:prstGeom prst="line">
              <a:avLst/>
            </a:prstGeom>
            <a:ln>
              <a:solidFill>
                <a:schemeClr val="accent5">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44" name="椭圆 43"/>
            <p:cNvSpPr/>
            <p:nvPr/>
          </p:nvSpPr>
          <p:spPr>
            <a:xfrm>
              <a:off x="654824" y="5362638"/>
              <a:ext cx="165172" cy="165172"/>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grpSp>
      <p:grpSp>
        <p:nvGrpSpPr>
          <p:cNvPr id="45" name="组合 44"/>
          <p:cNvGrpSpPr/>
          <p:nvPr/>
        </p:nvGrpSpPr>
        <p:grpSpPr>
          <a:xfrm>
            <a:off x="639014" y="1764785"/>
            <a:ext cx="1064498" cy="165172"/>
            <a:chOff x="654824" y="5362638"/>
            <a:chExt cx="1064498" cy="165172"/>
          </a:xfrm>
        </p:grpSpPr>
        <p:cxnSp>
          <p:nvCxnSpPr>
            <p:cNvPr id="46" name="直线连接符 19"/>
            <p:cNvCxnSpPr/>
            <p:nvPr/>
          </p:nvCxnSpPr>
          <p:spPr>
            <a:xfrm flipH="1">
              <a:off x="718155" y="5445224"/>
              <a:ext cx="1001167" cy="0"/>
            </a:xfrm>
            <a:prstGeom prst="line">
              <a:avLst/>
            </a:prstGeom>
            <a:ln>
              <a:solidFill>
                <a:schemeClr val="accent5">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47" name="椭圆 46"/>
            <p:cNvSpPr/>
            <p:nvPr/>
          </p:nvSpPr>
          <p:spPr>
            <a:xfrm>
              <a:off x="654824" y="5362638"/>
              <a:ext cx="165172" cy="165172"/>
            </a:xfrm>
            <a:prstGeom prst="ellipse">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grpSp>
      <p:sp>
        <p:nvSpPr>
          <p:cNvPr id="51" name="矩形 50"/>
          <p:cNvSpPr/>
          <p:nvPr/>
        </p:nvSpPr>
        <p:spPr>
          <a:xfrm>
            <a:off x="1614787" y="394283"/>
            <a:ext cx="1107996" cy="262701"/>
          </a:xfrm>
          <a:prstGeom prst="rect">
            <a:avLst/>
          </a:prstGeom>
        </p:spPr>
        <p:txBody>
          <a:bodyPr wrap="none">
            <a:spAutoFit/>
          </a:bodyPr>
          <a:lstStyle/>
          <a:p>
            <a:pPr algn="just">
              <a:lnSpc>
                <a:spcPts val="1200"/>
              </a:lnSpc>
              <a:spcBef>
                <a:spcPts val="1300"/>
              </a:spcBef>
              <a:spcAft>
                <a:spcPts val="1300"/>
              </a:spcAft>
            </a:pPr>
            <a:r>
              <a:rPr lang="zh-CN" altLang="en-US" b="1" kern="100" dirty="0" smtClean="0">
                <a:solidFill>
                  <a:srgbClr val="FF0066"/>
                </a:solidFill>
                <a:latin typeface="微软雅黑" panose="020B0503020204020204" pitchFamily="34" charset="-122"/>
                <a:ea typeface="微软雅黑" panose="020B0503020204020204" pitchFamily="34" charset="-122"/>
              </a:rPr>
              <a:t>具体</a:t>
            </a:r>
            <a:r>
              <a:rPr lang="zh-CN" altLang="en-US" b="1" kern="100" dirty="0" smtClean="0">
                <a:latin typeface="微软雅黑" panose="020B0503020204020204" pitchFamily="34" charset="-122"/>
                <a:ea typeface="微软雅黑" panose="020B0503020204020204" pitchFamily="34" charset="-122"/>
              </a:rPr>
              <a:t>措施</a:t>
            </a:r>
            <a:endParaRPr lang="zh-CN" altLang="zh-CN" b="1" kern="100" dirty="0">
              <a:effectLst/>
              <a:latin typeface="微软雅黑" panose="020B0503020204020204" pitchFamily="34" charset="-122"/>
              <a:ea typeface="微软雅黑" panose="020B0503020204020204" pitchFamily="34" charset="-122"/>
            </a:endParaRPr>
          </a:p>
        </p:txBody>
      </p:sp>
      <p:grpSp>
        <p:nvGrpSpPr>
          <p:cNvPr id="52" name="组合 51"/>
          <p:cNvGrpSpPr/>
          <p:nvPr/>
        </p:nvGrpSpPr>
        <p:grpSpPr>
          <a:xfrm>
            <a:off x="626461" y="599532"/>
            <a:ext cx="3350087" cy="165172"/>
            <a:chOff x="297641" y="743548"/>
            <a:chExt cx="3350087" cy="165172"/>
          </a:xfrm>
        </p:grpSpPr>
        <p:cxnSp>
          <p:nvCxnSpPr>
            <p:cNvPr id="53" name="直线连接符 19"/>
            <p:cNvCxnSpPr/>
            <p:nvPr/>
          </p:nvCxnSpPr>
          <p:spPr>
            <a:xfrm flipH="1">
              <a:off x="380227" y="826134"/>
              <a:ext cx="3153983"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54" name="椭圆 53"/>
            <p:cNvSpPr/>
            <p:nvPr/>
          </p:nvSpPr>
          <p:spPr>
            <a:xfrm>
              <a:off x="297641" y="743548"/>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55" name="椭圆 54"/>
            <p:cNvSpPr/>
            <p:nvPr/>
          </p:nvSpPr>
          <p:spPr>
            <a:xfrm>
              <a:off x="3482556" y="743548"/>
              <a:ext cx="165172" cy="165172"/>
            </a:xfrm>
            <a:prstGeom prst="ellipse">
              <a:avLst/>
            </a:prstGeom>
            <a:solidFill>
              <a:srgbClr val="1E9F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grpSp>
      <p:sp>
        <p:nvSpPr>
          <p:cNvPr id="26"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
        <p:nvSpPr>
          <p:cNvPr id="6" name="矩形 5"/>
          <p:cNvSpPr/>
          <p:nvPr/>
        </p:nvSpPr>
        <p:spPr>
          <a:xfrm>
            <a:off x="4926847" y="3333159"/>
            <a:ext cx="6096000" cy="1319977"/>
          </a:xfrm>
          <a:prstGeom prst="rect">
            <a:avLst/>
          </a:prstGeom>
        </p:spPr>
        <p:txBody>
          <a:bodyPr>
            <a:spAutoFit/>
          </a:bodyPr>
          <a:lstStyle/>
          <a:p>
            <a:pPr marL="285750" indent="-285750" algn="just">
              <a:lnSpc>
                <a:spcPct val="200000"/>
              </a:lnSpc>
              <a:spcAft>
                <a:spcPts val="0"/>
              </a:spcAft>
              <a:buClr>
                <a:srgbClr val="FF0066"/>
              </a:buClr>
              <a:buFont typeface="Wingdings" panose="05000000000000000000" pitchFamily="2" charset="2"/>
              <a:buChar char="ü"/>
            </a:pPr>
            <a:r>
              <a:rPr lang="zh-CN" altLang="zh-CN" sz="1400" kern="100" dirty="0">
                <a:latin typeface="微软雅黑" panose="020B0503020204020204" pitchFamily="34" charset="-122"/>
                <a:ea typeface="微软雅黑" panose="020B0503020204020204" pitchFamily="34" charset="-122"/>
              </a:rPr>
              <a:t>加强对行政后勤人员的培训，提升整体综合素质；</a:t>
            </a:r>
          </a:p>
          <a:p>
            <a:pPr marL="285750" indent="-285750" algn="just">
              <a:lnSpc>
                <a:spcPct val="200000"/>
              </a:lnSpc>
              <a:spcAft>
                <a:spcPts val="0"/>
              </a:spcAft>
              <a:buClr>
                <a:srgbClr val="FF0066"/>
              </a:buClr>
              <a:buFont typeface="Wingdings" panose="05000000000000000000" pitchFamily="2" charset="2"/>
              <a:buChar char="ü"/>
            </a:pPr>
            <a:r>
              <a:rPr lang="zh-CN" altLang="zh-CN" sz="1400" kern="100" dirty="0">
                <a:latin typeface="微软雅黑" panose="020B0503020204020204" pitchFamily="34" charset="-122"/>
                <a:ea typeface="微软雅黑" panose="020B0503020204020204" pitchFamily="34" charset="-122"/>
              </a:rPr>
              <a:t>改善员工饮食环境，提升员工伙食满意度；</a:t>
            </a:r>
          </a:p>
          <a:p>
            <a:pPr marL="285750" indent="-285750" algn="just">
              <a:lnSpc>
                <a:spcPct val="200000"/>
              </a:lnSpc>
              <a:spcAft>
                <a:spcPts val="0"/>
              </a:spcAft>
              <a:buClr>
                <a:srgbClr val="FF0066"/>
              </a:buClr>
              <a:buFont typeface="Wingdings" panose="05000000000000000000" pitchFamily="2" charset="2"/>
              <a:buChar char="ü"/>
            </a:pPr>
            <a:r>
              <a:rPr lang="zh-CN" altLang="zh-CN" sz="1400" kern="100" dirty="0">
                <a:latin typeface="微软雅黑" panose="020B0503020204020204" pitchFamily="34" charset="-122"/>
                <a:ea typeface="微软雅黑" panose="020B0503020204020204" pitchFamily="34" charset="-122"/>
              </a:rPr>
              <a:t>加强安全管理，创造良好的安全环境；</a:t>
            </a:r>
          </a:p>
        </p:txBody>
      </p:sp>
    </p:spTree>
    <p:extLst>
      <p:ext uri="{BB962C8B-B14F-4D97-AF65-F5344CB8AC3E}">
        <p14:creationId xmlns:p14="http://schemas.microsoft.com/office/powerpoint/2010/main" val="407029732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9" descr="商讨文件的商务男士图片"/>
          <p:cNvPicPr>
            <a:picLocks noChangeAspect="1" noChangeArrowheads="1"/>
          </p:cNvPicPr>
          <p:nvPr/>
        </p:nvPicPr>
        <p:blipFill rotWithShape="1">
          <a:blip r:embed="rId3">
            <a:extLst>
              <a:ext uri="{28A0092B-C50C-407E-A947-70E740481C1C}">
                <a14:useLocalDpi xmlns:a14="http://schemas.microsoft.com/office/drawing/2010/main" val="0"/>
              </a:ext>
            </a:extLst>
          </a:blip>
          <a:srcRect l="9684"/>
          <a:stretch/>
        </p:blipFill>
        <p:spPr bwMode="auto">
          <a:xfrm>
            <a:off x="-2792" y="-2464"/>
            <a:ext cx="5271672" cy="6880638"/>
          </a:xfrm>
          <a:prstGeom prst="rect">
            <a:avLst/>
          </a:prstGeom>
          <a:noFill/>
          <a:extLst>
            <a:ext uri="{909E8E84-426E-40DD-AFC4-6F175D3DCCD1}">
              <a14:hiddenFill xmlns:a14="http://schemas.microsoft.com/office/drawing/2010/main">
                <a:solidFill>
                  <a:srgbClr val="FFFFFF"/>
                </a:solidFill>
              </a14:hiddenFill>
            </a:ext>
          </a:extLst>
        </p:spPr>
      </p:pic>
      <p:sp>
        <p:nvSpPr>
          <p:cNvPr id="3" name="Text Box 3"/>
          <p:cNvSpPr txBox="1">
            <a:spLocks noChangeArrowheads="1"/>
          </p:cNvSpPr>
          <p:nvPr/>
        </p:nvSpPr>
        <p:spPr bwMode="auto">
          <a:xfrm>
            <a:off x="4866465" y="5268854"/>
            <a:ext cx="6815667"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rgbClr val="000000"/>
                </a:solidFill>
                <a:latin typeface="AvantGarde Md BT" pitchFamily="34" charset="0"/>
                <a:ea typeface="幼圆" pitchFamily="49" charset="-122"/>
              </a:defRPr>
            </a:lvl1pPr>
            <a:lvl2pPr marL="742950" indent="-285750" eaLnBrk="0" hangingPunct="0">
              <a:defRPr kumimoji="1" sz="3600">
                <a:solidFill>
                  <a:srgbClr val="000000"/>
                </a:solidFill>
                <a:latin typeface="AvantGarde Md BT" pitchFamily="34" charset="0"/>
                <a:ea typeface="幼圆" pitchFamily="49" charset="-122"/>
              </a:defRPr>
            </a:lvl2pPr>
            <a:lvl3pPr marL="1143000" indent="-228600" eaLnBrk="0" hangingPunct="0">
              <a:defRPr kumimoji="1" sz="3600">
                <a:solidFill>
                  <a:srgbClr val="000000"/>
                </a:solidFill>
                <a:latin typeface="AvantGarde Md BT" pitchFamily="34" charset="0"/>
                <a:ea typeface="幼圆" pitchFamily="49" charset="-122"/>
              </a:defRPr>
            </a:lvl3pPr>
            <a:lvl4pPr marL="1600200" indent="-228600" eaLnBrk="0" hangingPunct="0">
              <a:defRPr kumimoji="1" sz="3600">
                <a:solidFill>
                  <a:srgbClr val="000000"/>
                </a:solidFill>
                <a:latin typeface="AvantGarde Md BT" pitchFamily="34" charset="0"/>
                <a:ea typeface="幼圆" pitchFamily="49" charset="-122"/>
              </a:defRPr>
            </a:lvl4pPr>
            <a:lvl5pPr marL="2057400" indent="-228600" eaLnBrk="0" hangingPunct="0">
              <a:defRPr kumimoji="1" sz="3600">
                <a:solidFill>
                  <a:srgbClr val="000000"/>
                </a:solidFill>
                <a:latin typeface="AvantGarde Md BT" pitchFamily="34" charset="0"/>
                <a:ea typeface="幼圆" pitchFamily="49" charset="-122"/>
              </a:defRPr>
            </a:lvl5pPr>
            <a:lvl6pPr marL="25146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6pPr>
            <a:lvl7pPr marL="29718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7pPr>
            <a:lvl8pPr marL="34290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8pPr>
            <a:lvl9pPr marL="38862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9pPr>
          </a:lstStyle>
          <a:p>
            <a:pPr algn="dist" eaLnBrk="1" hangingPunct="1"/>
            <a:r>
              <a:rPr lang="zh-CN" altLang="en-US" sz="4267" b="1" dirty="0">
                <a:solidFill>
                  <a:prstClr val="white"/>
                </a:solidFill>
                <a:latin typeface="Arial Black" pitchFamily="34" charset="0"/>
                <a:ea typeface="黑体" pitchFamily="49" charset="-122"/>
                <a:cs typeface="微软雅黑" pitchFamily="34" charset="-122"/>
              </a:rPr>
              <a:t>工作职责和性质</a:t>
            </a:r>
          </a:p>
        </p:txBody>
      </p:sp>
      <p:sp>
        <p:nvSpPr>
          <p:cNvPr id="4" name="矩形 16"/>
          <p:cNvSpPr/>
          <p:nvPr/>
        </p:nvSpPr>
        <p:spPr>
          <a:xfrm>
            <a:off x="2169584" y="5920"/>
            <a:ext cx="9878483" cy="6879464"/>
          </a:xfrm>
          <a:custGeom>
            <a:avLst/>
            <a:gdLst>
              <a:gd name="connsiteX0" fmla="*/ 0 w 5084688"/>
              <a:gd name="connsiteY0" fmla="*/ 0 h 5143500"/>
              <a:gd name="connsiteX1" fmla="*/ 5084688 w 5084688"/>
              <a:gd name="connsiteY1" fmla="*/ 0 h 5143500"/>
              <a:gd name="connsiteX2" fmla="*/ 5084688 w 5084688"/>
              <a:gd name="connsiteY2" fmla="*/ 5143500 h 5143500"/>
              <a:gd name="connsiteX3" fmla="*/ 0 w 5084688"/>
              <a:gd name="connsiteY3" fmla="*/ 5143500 h 5143500"/>
              <a:gd name="connsiteX4" fmla="*/ 0 w 5084688"/>
              <a:gd name="connsiteY4" fmla="*/ 0 h 5143500"/>
              <a:gd name="connsiteX0" fmla="*/ 2324100 w 7408788"/>
              <a:gd name="connsiteY0" fmla="*/ 0 h 5143500"/>
              <a:gd name="connsiteX1" fmla="*/ 7408788 w 7408788"/>
              <a:gd name="connsiteY1" fmla="*/ 0 h 5143500"/>
              <a:gd name="connsiteX2" fmla="*/ 7408788 w 7408788"/>
              <a:gd name="connsiteY2" fmla="*/ 5143500 h 5143500"/>
              <a:gd name="connsiteX3" fmla="*/ 0 w 7408788"/>
              <a:gd name="connsiteY3" fmla="*/ 5143500 h 5143500"/>
              <a:gd name="connsiteX4" fmla="*/ 2324100 w 7408788"/>
              <a:gd name="connsiteY4" fmla="*/ 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08788" h="5143500">
                <a:moveTo>
                  <a:pt x="2324100" y="0"/>
                </a:moveTo>
                <a:lnTo>
                  <a:pt x="7408788" y="0"/>
                </a:lnTo>
                <a:lnTo>
                  <a:pt x="7408788" y="5143500"/>
                </a:lnTo>
                <a:lnTo>
                  <a:pt x="0" y="5143500"/>
                </a:lnTo>
                <a:lnTo>
                  <a:pt x="2324100" y="0"/>
                </a:lnTo>
                <a:close/>
              </a:path>
            </a:pathLst>
          </a:custGeom>
          <a:pattFill prst="ltUpDiag">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5" name="矩形 4"/>
          <p:cNvSpPr/>
          <p:nvPr/>
        </p:nvSpPr>
        <p:spPr>
          <a:xfrm>
            <a:off x="4559829" y="2144468"/>
            <a:ext cx="7137595" cy="1733680"/>
          </a:xfrm>
          <a:prstGeom prst="rect">
            <a:avLst/>
          </a:prstGeom>
        </p:spPr>
        <p:txBody>
          <a:bodyPr wrap="none">
            <a:spAutoFit/>
          </a:bodyPr>
          <a:lstStyle/>
          <a:p>
            <a:pPr>
              <a:defRPr/>
            </a:pPr>
            <a:r>
              <a:rPr lang="en-US" altLang="zh-CN" sz="10666" b="1" dirty="0" smtClean="0">
                <a:solidFill>
                  <a:prstClr val="white">
                    <a:lumMod val="65000"/>
                    <a:alpha val="13000"/>
                  </a:prstClr>
                </a:solidFill>
                <a:latin typeface="微软雅黑" pitchFamily="34" charset="-122"/>
                <a:ea typeface="微软雅黑" pitchFamily="34" charset="-122"/>
              </a:rPr>
              <a:t>HOSPITAL</a:t>
            </a:r>
            <a:endParaRPr lang="zh-CN" altLang="en-US" sz="10666" dirty="0">
              <a:solidFill>
                <a:prstClr val="white">
                  <a:lumMod val="65000"/>
                  <a:alpha val="13000"/>
                </a:prstClr>
              </a:solidFill>
            </a:endParaRPr>
          </a:p>
        </p:txBody>
      </p:sp>
      <p:sp>
        <p:nvSpPr>
          <p:cNvPr id="6" name="矩形 5"/>
          <p:cNvSpPr/>
          <p:nvPr/>
        </p:nvSpPr>
        <p:spPr>
          <a:xfrm>
            <a:off x="5039784" y="3799418"/>
            <a:ext cx="6239933" cy="7810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7" name="矩形 14"/>
          <p:cNvSpPr/>
          <p:nvPr/>
        </p:nvSpPr>
        <p:spPr>
          <a:xfrm>
            <a:off x="1871531" y="-27384"/>
            <a:ext cx="3397349" cy="6902565"/>
          </a:xfrm>
          <a:custGeom>
            <a:avLst/>
            <a:gdLst>
              <a:gd name="connsiteX0" fmla="*/ 0 w 198512"/>
              <a:gd name="connsiteY0" fmla="*/ 0 h 1059582"/>
              <a:gd name="connsiteX1" fmla="*/ 198512 w 198512"/>
              <a:gd name="connsiteY1" fmla="*/ 0 h 1059582"/>
              <a:gd name="connsiteX2" fmla="*/ 198512 w 198512"/>
              <a:gd name="connsiteY2" fmla="*/ 1059582 h 1059582"/>
              <a:gd name="connsiteX3" fmla="*/ 0 w 198512"/>
              <a:gd name="connsiteY3" fmla="*/ 1059582 h 1059582"/>
              <a:gd name="connsiteX4" fmla="*/ 0 w 198512"/>
              <a:gd name="connsiteY4" fmla="*/ 0 h 1059582"/>
              <a:gd name="connsiteX0" fmla="*/ 3581400 w 3779912"/>
              <a:gd name="connsiteY0" fmla="*/ 0 h 5148982"/>
              <a:gd name="connsiteX1" fmla="*/ 3779912 w 3779912"/>
              <a:gd name="connsiteY1" fmla="*/ 0 h 5148982"/>
              <a:gd name="connsiteX2" fmla="*/ 3779912 w 3779912"/>
              <a:gd name="connsiteY2" fmla="*/ 1059582 h 5148982"/>
              <a:gd name="connsiteX3" fmla="*/ 0 w 3779912"/>
              <a:gd name="connsiteY3" fmla="*/ 5148982 h 5148982"/>
              <a:gd name="connsiteX4" fmla="*/ 3581400 w 3779912"/>
              <a:gd name="connsiteY4" fmla="*/ 0 h 5148982"/>
              <a:gd name="connsiteX0" fmla="*/ 3581400 w 3779912"/>
              <a:gd name="connsiteY0" fmla="*/ 0 h 5148982"/>
              <a:gd name="connsiteX1" fmla="*/ 3779912 w 3779912"/>
              <a:gd name="connsiteY1" fmla="*/ 0 h 5148982"/>
              <a:gd name="connsiteX2" fmla="*/ 846212 w 3779912"/>
              <a:gd name="connsiteY2" fmla="*/ 5148982 h 5148982"/>
              <a:gd name="connsiteX3" fmla="*/ 0 w 3779912"/>
              <a:gd name="connsiteY3" fmla="*/ 5148982 h 5148982"/>
              <a:gd name="connsiteX4" fmla="*/ 3581400 w 3779912"/>
              <a:gd name="connsiteY4" fmla="*/ 0 h 5148982"/>
              <a:gd name="connsiteX0" fmla="*/ 3581400 w 5113412"/>
              <a:gd name="connsiteY0" fmla="*/ 12700 h 5161682"/>
              <a:gd name="connsiteX1" fmla="*/ 5113412 w 5113412"/>
              <a:gd name="connsiteY1" fmla="*/ 0 h 5161682"/>
              <a:gd name="connsiteX2" fmla="*/ 846212 w 5113412"/>
              <a:gd name="connsiteY2" fmla="*/ 5161682 h 5161682"/>
              <a:gd name="connsiteX3" fmla="*/ 0 w 5113412"/>
              <a:gd name="connsiteY3" fmla="*/ 5161682 h 5161682"/>
              <a:gd name="connsiteX4" fmla="*/ 3581400 w 5113412"/>
              <a:gd name="connsiteY4" fmla="*/ 12700 h 5161682"/>
              <a:gd name="connsiteX0" fmla="*/ 4152900 w 5113412"/>
              <a:gd name="connsiteY0" fmla="*/ 0 h 5174382"/>
              <a:gd name="connsiteX1" fmla="*/ 5113412 w 5113412"/>
              <a:gd name="connsiteY1" fmla="*/ 12700 h 5174382"/>
              <a:gd name="connsiteX2" fmla="*/ 846212 w 5113412"/>
              <a:gd name="connsiteY2" fmla="*/ 5174382 h 5174382"/>
              <a:gd name="connsiteX3" fmla="*/ 0 w 5113412"/>
              <a:gd name="connsiteY3" fmla="*/ 5174382 h 5174382"/>
              <a:gd name="connsiteX4" fmla="*/ 4152900 w 5113412"/>
              <a:gd name="connsiteY4" fmla="*/ 0 h 5174382"/>
              <a:gd name="connsiteX0" fmla="*/ 3594100 w 5113412"/>
              <a:gd name="connsiteY0" fmla="*/ 1752600 h 5161682"/>
              <a:gd name="connsiteX1" fmla="*/ 5113412 w 5113412"/>
              <a:gd name="connsiteY1" fmla="*/ 0 h 5161682"/>
              <a:gd name="connsiteX2" fmla="*/ 846212 w 5113412"/>
              <a:gd name="connsiteY2" fmla="*/ 5161682 h 5161682"/>
              <a:gd name="connsiteX3" fmla="*/ 0 w 5113412"/>
              <a:gd name="connsiteY3" fmla="*/ 5161682 h 5161682"/>
              <a:gd name="connsiteX4" fmla="*/ 3594100 w 5113412"/>
              <a:gd name="connsiteY4" fmla="*/ 1752600 h 5161682"/>
              <a:gd name="connsiteX0" fmla="*/ 0 w 5113412"/>
              <a:gd name="connsiteY0" fmla="*/ 5161682 h 5161682"/>
              <a:gd name="connsiteX1" fmla="*/ 5113412 w 5113412"/>
              <a:gd name="connsiteY1" fmla="*/ 0 h 5161682"/>
              <a:gd name="connsiteX2" fmla="*/ 846212 w 5113412"/>
              <a:gd name="connsiteY2" fmla="*/ 5161682 h 5161682"/>
              <a:gd name="connsiteX3" fmla="*/ 0 w 5113412"/>
              <a:gd name="connsiteY3" fmla="*/ 5161682 h 5161682"/>
              <a:gd name="connsiteX0" fmla="*/ 0 w 3767212"/>
              <a:gd name="connsiteY0" fmla="*/ 5123582 h 5123582"/>
              <a:gd name="connsiteX1" fmla="*/ 3767212 w 3767212"/>
              <a:gd name="connsiteY1" fmla="*/ 0 h 5123582"/>
              <a:gd name="connsiteX2" fmla="*/ 846212 w 3767212"/>
              <a:gd name="connsiteY2" fmla="*/ 5123582 h 5123582"/>
              <a:gd name="connsiteX3" fmla="*/ 0 w 3767212"/>
              <a:gd name="connsiteY3" fmla="*/ 5123582 h 5123582"/>
              <a:gd name="connsiteX0" fmla="*/ 0 w 3767212"/>
              <a:gd name="connsiteY0" fmla="*/ 5123582 h 5123582"/>
              <a:gd name="connsiteX1" fmla="*/ 3767212 w 3767212"/>
              <a:gd name="connsiteY1" fmla="*/ 0 h 5123582"/>
              <a:gd name="connsiteX2" fmla="*/ 1836812 w 3767212"/>
              <a:gd name="connsiteY2" fmla="*/ 5123582 h 5123582"/>
              <a:gd name="connsiteX3" fmla="*/ 0 w 3767212"/>
              <a:gd name="connsiteY3" fmla="*/ 5123582 h 5123582"/>
              <a:gd name="connsiteX0" fmla="*/ 0 w 2255912"/>
              <a:gd name="connsiteY0" fmla="*/ 5110882 h 5123582"/>
              <a:gd name="connsiteX1" fmla="*/ 2255912 w 2255912"/>
              <a:gd name="connsiteY1" fmla="*/ 0 h 5123582"/>
              <a:gd name="connsiteX2" fmla="*/ 325512 w 2255912"/>
              <a:gd name="connsiteY2" fmla="*/ 5123582 h 5123582"/>
              <a:gd name="connsiteX3" fmla="*/ 0 w 2255912"/>
              <a:gd name="connsiteY3" fmla="*/ 5110882 h 5123582"/>
              <a:gd name="connsiteX0" fmla="*/ 0 w 2548012"/>
              <a:gd name="connsiteY0" fmla="*/ 5110882 h 5123582"/>
              <a:gd name="connsiteX1" fmla="*/ 2548012 w 2548012"/>
              <a:gd name="connsiteY1" fmla="*/ 0 h 5123582"/>
              <a:gd name="connsiteX2" fmla="*/ 325512 w 2548012"/>
              <a:gd name="connsiteY2" fmla="*/ 5123582 h 5123582"/>
              <a:gd name="connsiteX3" fmla="*/ 0 w 2548012"/>
              <a:gd name="connsiteY3" fmla="*/ 5110882 h 5123582"/>
              <a:gd name="connsiteX0" fmla="*/ 0 w 2548012"/>
              <a:gd name="connsiteY0" fmla="*/ 5110882 h 5110882"/>
              <a:gd name="connsiteX1" fmla="*/ 2548012 w 2548012"/>
              <a:gd name="connsiteY1" fmla="*/ 0 h 5110882"/>
              <a:gd name="connsiteX2" fmla="*/ 363612 w 2548012"/>
              <a:gd name="connsiteY2" fmla="*/ 5098182 h 5110882"/>
              <a:gd name="connsiteX3" fmla="*/ 0 w 2548012"/>
              <a:gd name="connsiteY3" fmla="*/ 5110882 h 5110882"/>
              <a:gd name="connsiteX0" fmla="*/ 0 w 2548012"/>
              <a:gd name="connsiteY0" fmla="*/ 5110882 h 5115151"/>
              <a:gd name="connsiteX1" fmla="*/ 2548012 w 2548012"/>
              <a:gd name="connsiteY1" fmla="*/ 0 h 5115151"/>
              <a:gd name="connsiteX2" fmla="*/ 346467 w 2548012"/>
              <a:gd name="connsiteY2" fmla="*/ 5115151 h 5115151"/>
              <a:gd name="connsiteX3" fmla="*/ 0 w 2548012"/>
              <a:gd name="connsiteY3" fmla="*/ 5110882 h 5115151"/>
              <a:gd name="connsiteX0" fmla="*/ 0 w 2548012"/>
              <a:gd name="connsiteY0" fmla="*/ 5110882 h 5123635"/>
              <a:gd name="connsiteX1" fmla="*/ 2548012 w 2548012"/>
              <a:gd name="connsiteY1" fmla="*/ 0 h 5123635"/>
              <a:gd name="connsiteX2" fmla="*/ 346467 w 2548012"/>
              <a:gd name="connsiteY2" fmla="*/ 5123635 h 5123635"/>
              <a:gd name="connsiteX3" fmla="*/ 0 w 2548012"/>
              <a:gd name="connsiteY3" fmla="*/ 5110882 h 5123635"/>
            </a:gdLst>
            <a:ahLst/>
            <a:cxnLst>
              <a:cxn ang="0">
                <a:pos x="connsiteX0" y="connsiteY0"/>
              </a:cxn>
              <a:cxn ang="0">
                <a:pos x="connsiteX1" y="connsiteY1"/>
              </a:cxn>
              <a:cxn ang="0">
                <a:pos x="connsiteX2" y="connsiteY2"/>
              </a:cxn>
              <a:cxn ang="0">
                <a:pos x="connsiteX3" y="connsiteY3"/>
              </a:cxn>
            </a:cxnLst>
            <a:rect l="l" t="t" r="r" b="b"/>
            <a:pathLst>
              <a:path w="2548012" h="5123635">
                <a:moveTo>
                  <a:pt x="0" y="5110882"/>
                </a:moveTo>
                <a:lnTo>
                  <a:pt x="2548012" y="0"/>
                </a:lnTo>
                <a:lnTo>
                  <a:pt x="346467" y="5123635"/>
                </a:lnTo>
                <a:lnTo>
                  <a:pt x="0" y="5110882"/>
                </a:lnTo>
                <a:close/>
              </a:path>
            </a:pathLst>
          </a:custGeom>
          <a:solidFill>
            <a:schemeClr val="accent1">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solidFill>
                <a:prstClr val="white"/>
              </a:solidFill>
            </a:endParaRPr>
          </a:p>
        </p:txBody>
      </p:sp>
      <p:sp>
        <p:nvSpPr>
          <p:cNvPr id="8" name="TextBox 11"/>
          <p:cNvSpPr txBox="1"/>
          <p:nvPr/>
        </p:nvSpPr>
        <p:spPr>
          <a:xfrm>
            <a:off x="4938185" y="2569633"/>
            <a:ext cx="6625167" cy="1569660"/>
          </a:xfrm>
          <a:prstGeom prst="rect">
            <a:avLst/>
          </a:prstGeom>
          <a:noFill/>
        </p:spPr>
        <p:txBody>
          <a:bodyPr>
            <a:spAutoFit/>
          </a:bodyPr>
          <a:lstStyle/>
          <a:p>
            <a:pPr>
              <a:defRPr/>
            </a:pPr>
            <a:r>
              <a:rPr lang="en-US" altLang="zh-CN" sz="9600" b="1" dirty="0" smtClean="0">
                <a:solidFill>
                  <a:srgbClr val="4F81BD">
                    <a:lumMod val="50000"/>
                  </a:srgbClr>
                </a:solidFill>
                <a:latin typeface="微软雅黑" pitchFamily="34" charset="-122"/>
                <a:ea typeface="微软雅黑" pitchFamily="34" charset="-122"/>
              </a:rPr>
              <a:t>HOSPITAL</a:t>
            </a:r>
            <a:endParaRPr lang="zh-CN" altLang="en-US" sz="9600" b="1" dirty="0">
              <a:solidFill>
                <a:srgbClr val="4F81BD">
                  <a:lumMod val="50000"/>
                </a:srgbClr>
              </a:solidFill>
              <a:latin typeface="微软雅黑" pitchFamily="34" charset="-122"/>
              <a:ea typeface="微软雅黑" pitchFamily="34" charset="-122"/>
            </a:endParaRPr>
          </a:p>
        </p:txBody>
      </p:sp>
      <p:sp>
        <p:nvSpPr>
          <p:cNvPr id="9" name="TextBox 12"/>
          <p:cNvSpPr txBox="1"/>
          <p:nvPr/>
        </p:nvSpPr>
        <p:spPr>
          <a:xfrm>
            <a:off x="5063067" y="3816351"/>
            <a:ext cx="6239933" cy="748988"/>
          </a:xfrm>
          <a:prstGeom prst="rect">
            <a:avLst/>
          </a:prstGeom>
          <a:noFill/>
        </p:spPr>
        <p:txBody>
          <a:bodyPr>
            <a:spAutoFit/>
          </a:bodyPr>
          <a:lstStyle/>
          <a:p>
            <a:pPr algn="ctr">
              <a:defRPr/>
            </a:pPr>
            <a:r>
              <a:rPr lang="en-US" altLang="zh-CN" sz="4267" b="1" dirty="0">
                <a:solidFill>
                  <a:prstClr val="white"/>
                </a:solidFill>
                <a:latin typeface="华康俪金黑W8(P)" pitchFamily="34" charset="-122"/>
                <a:ea typeface="华康俪金黑W8(P)" pitchFamily="34" charset="-122"/>
              </a:rPr>
              <a:t> </a:t>
            </a:r>
            <a:endParaRPr lang="zh-CN" altLang="en-US" sz="2400" dirty="0">
              <a:solidFill>
                <a:srgbClr val="DB2018"/>
              </a:solidFill>
              <a:latin typeface="华康俪金黑W8(P)" pitchFamily="34" charset="-122"/>
              <a:ea typeface="华康俪金黑W8(P)" pitchFamily="34" charset="-122"/>
            </a:endParaRPr>
          </a:p>
        </p:txBody>
      </p:sp>
      <p:sp>
        <p:nvSpPr>
          <p:cNvPr id="11" name="矩形 10"/>
          <p:cNvSpPr/>
          <p:nvPr/>
        </p:nvSpPr>
        <p:spPr>
          <a:xfrm>
            <a:off x="6529794" y="3990548"/>
            <a:ext cx="3127779" cy="418833"/>
          </a:xfrm>
          <a:prstGeom prst="rect">
            <a:avLst/>
          </a:prstGeom>
        </p:spPr>
        <p:txBody>
          <a:bodyPr wrap="none">
            <a:spAutoFit/>
          </a:bodyPr>
          <a:lstStyle/>
          <a:p>
            <a:pPr algn="just">
              <a:lnSpc>
                <a:spcPct val="115000"/>
              </a:lnSpc>
              <a:spcBef>
                <a:spcPts val="1700"/>
              </a:spcBef>
              <a:spcAft>
                <a:spcPts val="1650"/>
              </a:spcAft>
            </a:pPr>
            <a:r>
              <a:rPr lang="zh-CN" altLang="en-US" sz="2000" b="1" dirty="0" smtClean="0">
                <a:solidFill>
                  <a:schemeClr val="bg1"/>
                </a:solidFill>
                <a:latin typeface="微软雅黑" panose="020B0503020204020204" pitchFamily="34" charset="-122"/>
                <a:ea typeface="微软雅黑" panose="020B0503020204020204" pitchFamily="34" charset="-122"/>
              </a:rPr>
              <a:t>八、</a:t>
            </a:r>
            <a:r>
              <a:rPr lang="en-US" altLang="zh-CN" sz="2000" b="1" kern="22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2014</a:t>
            </a:r>
            <a:r>
              <a:rPr lang="zh-CN" altLang="zh-CN" sz="2000" b="1" kern="22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年</a:t>
            </a:r>
            <a:r>
              <a:rPr lang="zh-CN" altLang="zh-CN" sz="2000" b="1" kern="2200" dirty="0">
                <a:solidFill>
                  <a:srgbClr val="FF0066"/>
                </a:solidFill>
                <a:latin typeface="微软雅黑" panose="020B0503020204020204" pitchFamily="34" charset="-122"/>
                <a:ea typeface="微软雅黑" panose="020B0503020204020204" pitchFamily="34" charset="-122"/>
                <a:cs typeface="宋体" panose="02010600030101010101" pitchFamily="2" charset="-122"/>
              </a:rPr>
              <a:t>重点工作内容</a:t>
            </a:r>
          </a:p>
        </p:txBody>
      </p:sp>
      <p:sp>
        <p:nvSpPr>
          <p:cNvPr id="12"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341669255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2" descr="c:\DOCUME~1\ADMINI~1\APPLIC~1\360se6\USERDA~1\Temp\200922~2.JPG"/>
          <p:cNvPicPr>
            <a:picLocks noChangeAspect="1" noChangeArrowheads="1"/>
          </p:cNvPicPr>
          <p:nvPr/>
        </p:nvPicPr>
        <p:blipFill>
          <a:blip r:embed="rId3"/>
          <a:srcRect t="7179" b="12697"/>
          <a:stretch>
            <a:fillRect/>
          </a:stretch>
        </p:blipFill>
        <p:spPr bwMode="auto">
          <a:xfrm>
            <a:off x="-1" y="-9116"/>
            <a:ext cx="12192001" cy="6868425"/>
          </a:xfrm>
          <a:prstGeom prst="rect">
            <a:avLst/>
          </a:prstGeom>
          <a:noFill/>
          <a:ln w="9525">
            <a:noFill/>
            <a:miter lim="800000"/>
            <a:headEnd/>
            <a:tailEnd/>
          </a:ln>
        </p:spPr>
      </p:pic>
      <p:sp>
        <p:nvSpPr>
          <p:cNvPr id="11" name="矩形 10"/>
          <p:cNvSpPr/>
          <p:nvPr/>
        </p:nvSpPr>
        <p:spPr>
          <a:xfrm>
            <a:off x="2367944" y="1473601"/>
            <a:ext cx="5913990" cy="511718"/>
          </a:xfrm>
          <a:prstGeom prst="rect">
            <a:avLst/>
          </a:prstGeom>
          <a:gradFill>
            <a:gsLst>
              <a:gs pos="0">
                <a:srgbClr val="BFBFBF"/>
              </a:gs>
              <a:gs pos="100000">
                <a:srgbClr val="BFBFBF">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578410" y="2500540"/>
            <a:ext cx="5913990" cy="511718"/>
          </a:xfrm>
          <a:prstGeom prst="rect">
            <a:avLst/>
          </a:prstGeom>
          <a:gradFill>
            <a:gsLst>
              <a:gs pos="0">
                <a:srgbClr val="BFBFBF"/>
              </a:gs>
              <a:gs pos="100000">
                <a:srgbClr val="BFBFBF">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346285" y="3534771"/>
            <a:ext cx="5913990" cy="511718"/>
          </a:xfrm>
          <a:prstGeom prst="rect">
            <a:avLst/>
          </a:prstGeom>
          <a:gradFill>
            <a:gsLst>
              <a:gs pos="0">
                <a:srgbClr val="BFBFBF"/>
              </a:gs>
              <a:gs pos="100000">
                <a:srgbClr val="BFBFBF">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570588" y="4560372"/>
            <a:ext cx="5913990" cy="511718"/>
          </a:xfrm>
          <a:prstGeom prst="rect">
            <a:avLst/>
          </a:prstGeom>
          <a:gradFill>
            <a:gsLst>
              <a:gs pos="0">
                <a:srgbClr val="BFBFBF"/>
              </a:gs>
              <a:gs pos="100000">
                <a:srgbClr val="BFBFBF">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508850" y="5457564"/>
            <a:ext cx="5913990" cy="511718"/>
          </a:xfrm>
          <a:prstGeom prst="rect">
            <a:avLst/>
          </a:prstGeom>
          <a:gradFill>
            <a:gsLst>
              <a:gs pos="0">
                <a:srgbClr val="BFBFBF"/>
              </a:gs>
              <a:gs pos="100000">
                <a:srgbClr val="BFBFBF">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741426" y="1520385"/>
            <a:ext cx="2339102" cy="415498"/>
          </a:xfrm>
          <a:prstGeom prst="rect">
            <a:avLst/>
          </a:prstGeom>
        </p:spPr>
        <p:txBody>
          <a:bodyPr wrap="none">
            <a:spAutoFit/>
          </a:bodyPr>
          <a:lstStyle/>
          <a:p>
            <a:pPr algn="just">
              <a:lnSpc>
                <a:spcPct val="150000"/>
              </a:lnSpc>
              <a:spcAft>
                <a:spcPts val="0"/>
              </a:spcAft>
            </a:pPr>
            <a:r>
              <a:rPr lang="zh-CN" altLang="en-US" sz="1400" kern="100" dirty="0" smtClean="0">
                <a:latin typeface="微软雅黑" panose="020B0503020204020204" pitchFamily="34" charset="-122"/>
                <a:ea typeface="微软雅黑" panose="020B0503020204020204" pitchFamily="34" charset="-122"/>
              </a:rPr>
              <a:t>重视第三方病患满意度评价</a:t>
            </a:r>
            <a:endParaRPr lang="zh-CN" altLang="zh-CN" sz="1400" kern="100" dirty="0">
              <a:latin typeface="微软雅黑" panose="020B0503020204020204" pitchFamily="34" charset="-122"/>
              <a:ea typeface="微软雅黑" panose="020B0503020204020204" pitchFamily="34" charset="-122"/>
            </a:endParaRPr>
          </a:p>
        </p:txBody>
      </p:sp>
      <p:sp>
        <p:nvSpPr>
          <p:cNvPr id="4" name="矩形 3"/>
          <p:cNvSpPr/>
          <p:nvPr/>
        </p:nvSpPr>
        <p:spPr>
          <a:xfrm>
            <a:off x="1306327" y="2553050"/>
            <a:ext cx="4971233" cy="415498"/>
          </a:xfrm>
          <a:prstGeom prst="rect">
            <a:avLst/>
          </a:prstGeom>
        </p:spPr>
        <p:txBody>
          <a:bodyPr wrap="none">
            <a:spAutoFit/>
          </a:bodyPr>
          <a:lstStyle/>
          <a:p>
            <a:pPr algn="just">
              <a:lnSpc>
                <a:spcPct val="150000"/>
              </a:lnSpc>
              <a:spcAft>
                <a:spcPts val="0"/>
              </a:spcAft>
            </a:pPr>
            <a:r>
              <a:rPr lang="zh-CN" altLang="zh-CN" sz="1400" kern="100" dirty="0" smtClean="0">
                <a:latin typeface="微软雅黑" panose="020B0503020204020204" pitchFamily="34" charset="-122"/>
                <a:ea typeface="微软雅黑" panose="020B0503020204020204" pitchFamily="34" charset="-122"/>
              </a:rPr>
              <a:t>全面</a:t>
            </a:r>
            <a:r>
              <a:rPr lang="zh-CN" altLang="zh-CN" sz="1400" kern="100" dirty="0">
                <a:latin typeface="微软雅黑" panose="020B0503020204020204" pitchFamily="34" charset="-122"/>
                <a:ea typeface="微软雅黑" panose="020B0503020204020204" pitchFamily="34" charset="-122"/>
              </a:rPr>
              <a:t>推行</a:t>
            </a:r>
            <a:r>
              <a:rPr lang="en-US" altLang="zh-CN" sz="1400" kern="100" dirty="0">
                <a:solidFill>
                  <a:srgbClr val="C00000"/>
                </a:solidFill>
                <a:latin typeface="微软雅黑" panose="020B0503020204020204" pitchFamily="34" charset="-122"/>
                <a:ea typeface="微软雅黑" panose="020B0503020204020204" pitchFamily="34" charset="-122"/>
              </a:rPr>
              <a:t>(</a:t>
            </a:r>
            <a:r>
              <a:rPr lang="zh-CN" altLang="zh-CN" sz="1400" kern="100" dirty="0">
                <a:solidFill>
                  <a:srgbClr val="C00000"/>
                </a:solidFill>
                <a:latin typeface="微软雅黑" panose="020B0503020204020204" pitchFamily="34" charset="-122"/>
                <a:ea typeface="微软雅黑" panose="020B0503020204020204" pitchFamily="34" charset="-122"/>
              </a:rPr>
              <a:t>梅</a:t>
            </a:r>
            <a:r>
              <a:rPr lang="zh-CN" altLang="zh-CN" sz="1400" kern="100" dirty="0" smtClean="0">
                <a:solidFill>
                  <a:srgbClr val="C00000"/>
                </a:solidFill>
                <a:latin typeface="微软雅黑" panose="020B0503020204020204" pitchFamily="34" charset="-122"/>
                <a:ea typeface="微软雅黑" panose="020B0503020204020204" pitchFamily="34" charset="-122"/>
              </a:rPr>
              <a:t>奥</a:t>
            </a:r>
            <a:r>
              <a:rPr lang="zh-CN" altLang="en-US" sz="1400" kern="100" dirty="0" smtClean="0">
                <a:solidFill>
                  <a:srgbClr val="C00000"/>
                </a:solidFill>
                <a:latin typeface="微软雅黑" panose="020B0503020204020204" pitchFamily="34" charset="-122"/>
                <a:ea typeface="微软雅黑" panose="020B0503020204020204" pitchFamily="34" charset="-122"/>
              </a:rPr>
              <a:t>国际</a:t>
            </a:r>
            <a:r>
              <a:rPr lang="en-US" altLang="zh-CN" sz="1400" kern="100" dirty="0" smtClean="0">
                <a:solidFill>
                  <a:srgbClr val="C00000"/>
                </a:solidFill>
                <a:latin typeface="微软雅黑" panose="020B0503020204020204" pitchFamily="34" charset="-122"/>
                <a:ea typeface="微软雅黑" panose="020B0503020204020204" pitchFamily="34" charset="-122"/>
              </a:rPr>
              <a:t>)</a:t>
            </a:r>
            <a:r>
              <a:rPr lang="zh-CN" altLang="en-US" sz="1400" kern="100" dirty="0" smtClean="0">
                <a:latin typeface="微软雅黑" panose="020B0503020204020204" pitchFamily="34" charset="-122"/>
                <a:ea typeface="微软雅黑" panose="020B0503020204020204" pitchFamily="34" charset="-122"/>
              </a:rPr>
              <a:t>能本</a:t>
            </a:r>
            <a:r>
              <a:rPr lang="zh-CN" altLang="zh-CN" sz="1400" kern="100" dirty="0" smtClean="0">
                <a:latin typeface="微软雅黑" panose="020B0503020204020204" pitchFamily="34" charset="-122"/>
                <a:ea typeface="微软雅黑" panose="020B0503020204020204" pitchFamily="34" charset="-122"/>
              </a:rPr>
              <a:t>绩</a:t>
            </a:r>
            <a:r>
              <a:rPr lang="zh-CN" altLang="en-US" sz="1400" kern="100" dirty="0" smtClean="0">
                <a:latin typeface="微软雅黑" panose="020B0503020204020204" pitchFamily="34" charset="-122"/>
                <a:ea typeface="微软雅黑" panose="020B0503020204020204" pitchFamily="34" charset="-122"/>
              </a:rPr>
              <a:t>能</a:t>
            </a:r>
            <a:r>
              <a:rPr lang="zh-CN" altLang="zh-CN" sz="1400" kern="100" dirty="0" smtClean="0">
                <a:latin typeface="微软雅黑" panose="020B0503020204020204" pitchFamily="34" charset="-122"/>
                <a:ea typeface="微软雅黑" panose="020B0503020204020204" pitchFamily="34" charset="-122"/>
              </a:rPr>
              <a:t>考核</a:t>
            </a:r>
            <a:r>
              <a:rPr lang="zh-CN" altLang="zh-CN" sz="1400" kern="100" dirty="0">
                <a:latin typeface="微软雅黑" panose="020B0503020204020204" pitchFamily="34" charset="-122"/>
                <a:ea typeface="微软雅黑" panose="020B0503020204020204" pitchFamily="34" charset="-122"/>
              </a:rPr>
              <a:t>体系，激发员工的工作热情</a:t>
            </a:r>
          </a:p>
        </p:txBody>
      </p:sp>
      <p:sp>
        <p:nvSpPr>
          <p:cNvPr id="5" name="矩形 4"/>
          <p:cNvSpPr/>
          <p:nvPr/>
        </p:nvSpPr>
        <p:spPr>
          <a:xfrm>
            <a:off x="2538902" y="3570739"/>
            <a:ext cx="4073551" cy="415498"/>
          </a:xfrm>
          <a:prstGeom prst="rect">
            <a:avLst/>
          </a:prstGeom>
        </p:spPr>
        <p:txBody>
          <a:bodyPr wrap="none">
            <a:spAutoFit/>
          </a:bodyPr>
          <a:lstStyle/>
          <a:p>
            <a:pPr algn="just">
              <a:lnSpc>
                <a:spcPct val="150000"/>
              </a:lnSpc>
              <a:spcAft>
                <a:spcPts val="0"/>
              </a:spcAft>
            </a:pPr>
            <a:r>
              <a:rPr lang="zh-CN" altLang="zh-CN" sz="1400" kern="100" dirty="0" smtClean="0">
                <a:latin typeface="微软雅黑" panose="020B0503020204020204" pitchFamily="34" charset="-122"/>
                <a:ea typeface="微软雅黑" panose="020B0503020204020204" pitchFamily="34" charset="-122"/>
              </a:rPr>
              <a:t>加强</a:t>
            </a:r>
            <a:r>
              <a:rPr lang="zh-CN" altLang="zh-CN" sz="1400" kern="100" dirty="0">
                <a:latin typeface="微软雅黑" panose="020B0503020204020204" pitchFamily="34" charset="-122"/>
                <a:ea typeface="微软雅黑" panose="020B0503020204020204" pitchFamily="34" charset="-122"/>
              </a:rPr>
              <a:t>医院服务质量，导入</a:t>
            </a:r>
            <a:r>
              <a:rPr lang="en-US" altLang="zh-CN" sz="1400" kern="100" dirty="0">
                <a:solidFill>
                  <a:srgbClr val="C00000"/>
                </a:solidFill>
                <a:latin typeface="微软雅黑" panose="020B0503020204020204" pitchFamily="34" charset="-122"/>
                <a:ea typeface="微软雅黑" panose="020B0503020204020204" pitchFamily="34" charset="-122"/>
              </a:rPr>
              <a:t>(</a:t>
            </a:r>
            <a:r>
              <a:rPr lang="zh-CN" altLang="zh-CN" sz="1400" kern="100" dirty="0">
                <a:solidFill>
                  <a:srgbClr val="C00000"/>
                </a:solidFill>
                <a:latin typeface="微软雅黑" panose="020B0503020204020204" pitchFamily="34" charset="-122"/>
                <a:ea typeface="微软雅黑" panose="020B0503020204020204" pitchFamily="34" charset="-122"/>
              </a:rPr>
              <a:t>梅</a:t>
            </a:r>
            <a:r>
              <a:rPr lang="zh-CN" altLang="zh-CN" sz="1400" kern="100" dirty="0" smtClean="0">
                <a:solidFill>
                  <a:srgbClr val="C00000"/>
                </a:solidFill>
                <a:latin typeface="微软雅黑" panose="020B0503020204020204" pitchFamily="34" charset="-122"/>
                <a:ea typeface="微软雅黑" panose="020B0503020204020204" pitchFamily="34" charset="-122"/>
              </a:rPr>
              <a:t>奥</a:t>
            </a:r>
            <a:r>
              <a:rPr lang="zh-CN" altLang="en-US" sz="1400" kern="100" dirty="0" smtClean="0">
                <a:solidFill>
                  <a:srgbClr val="C00000"/>
                </a:solidFill>
                <a:latin typeface="微软雅黑" panose="020B0503020204020204" pitchFamily="34" charset="-122"/>
                <a:ea typeface="微软雅黑" panose="020B0503020204020204" pitchFamily="34" charset="-122"/>
              </a:rPr>
              <a:t>国际</a:t>
            </a:r>
            <a:r>
              <a:rPr lang="zh-CN" altLang="zh-CN" sz="1400" kern="100" dirty="0" smtClean="0">
                <a:solidFill>
                  <a:srgbClr val="C00000"/>
                </a:solidFill>
                <a:latin typeface="微软雅黑" panose="020B0503020204020204" pitchFamily="34" charset="-122"/>
                <a:ea typeface="微软雅黑" panose="020B0503020204020204" pitchFamily="34" charset="-122"/>
              </a:rPr>
              <a:t>阳光</a:t>
            </a:r>
            <a:r>
              <a:rPr lang="zh-CN" altLang="zh-CN" sz="1400" kern="100" dirty="0">
                <a:solidFill>
                  <a:srgbClr val="C00000"/>
                </a:solidFill>
                <a:latin typeface="微软雅黑" panose="020B0503020204020204" pitchFamily="34" charset="-122"/>
                <a:ea typeface="微软雅黑" panose="020B0503020204020204" pitchFamily="34" charset="-122"/>
              </a:rPr>
              <a:t>服务</a:t>
            </a:r>
            <a:r>
              <a:rPr lang="en-US" altLang="zh-CN" sz="1400" kern="100" dirty="0">
                <a:solidFill>
                  <a:srgbClr val="C00000"/>
                </a:solidFill>
                <a:latin typeface="微软雅黑" panose="020B0503020204020204" pitchFamily="34" charset="-122"/>
                <a:ea typeface="微软雅黑" panose="020B0503020204020204" pitchFamily="34" charset="-122"/>
              </a:rPr>
              <a:t>)</a:t>
            </a:r>
            <a:r>
              <a:rPr lang="zh-CN" altLang="zh-CN" sz="1400" kern="100" dirty="0">
                <a:latin typeface="微软雅黑" panose="020B0503020204020204" pitchFamily="34" charset="-122"/>
                <a:ea typeface="微软雅黑" panose="020B0503020204020204" pitchFamily="34" charset="-122"/>
              </a:rPr>
              <a:t>体系</a:t>
            </a:r>
          </a:p>
        </p:txBody>
      </p:sp>
      <p:sp>
        <p:nvSpPr>
          <p:cNvPr id="6" name="矩形 5"/>
          <p:cNvSpPr/>
          <p:nvPr/>
        </p:nvSpPr>
        <p:spPr>
          <a:xfrm>
            <a:off x="1776388" y="4653136"/>
            <a:ext cx="1980029" cy="340093"/>
          </a:xfrm>
          <a:prstGeom prst="rect">
            <a:avLst/>
          </a:prstGeom>
        </p:spPr>
        <p:txBody>
          <a:bodyPr wrap="none">
            <a:spAutoFit/>
          </a:bodyPr>
          <a:lstStyle/>
          <a:p>
            <a:pPr algn="just">
              <a:lnSpc>
                <a:spcPct val="115000"/>
              </a:lnSpc>
              <a:spcAft>
                <a:spcPts val="0"/>
              </a:spcAft>
            </a:pPr>
            <a:r>
              <a:rPr lang="zh-CN" altLang="zh-CN" sz="1400" kern="100" dirty="0" smtClean="0">
                <a:latin typeface="微软雅黑" panose="020B0503020204020204" pitchFamily="34" charset="-122"/>
                <a:ea typeface="微软雅黑" panose="020B0503020204020204" pitchFamily="34" charset="-122"/>
              </a:rPr>
              <a:t>建立</a:t>
            </a:r>
            <a:r>
              <a:rPr lang="zh-CN" altLang="zh-CN" sz="1400" kern="100" dirty="0">
                <a:latin typeface="微软雅黑" panose="020B0503020204020204" pitchFamily="34" charset="-122"/>
                <a:ea typeface="微软雅黑" panose="020B0503020204020204" pitchFamily="34" charset="-122"/>
              </a:rPr>
              <a:t>全院职业规划体系</a:t>
            </a:r>
          </a:p>
        </p:txBody>
      </p:sp>
      <p:sp>
        <p:nvSpPr>
          <p:cNvPr id="7" name="矩形 6"/>
          <p:cNvSpPr/>
          <p:nvPr/>
        </p:nvSpPr>
        <p:spPr>
          <a:xfrm>
            <a:off x="2766402" y="5419185"/>
            <a:ext cx="6096000" cy="587853"/>
          </a:xfrm>
          <a:prstGeom prst="rect">
            <a:avLst/>
          </a:prstGeom>
        </p:spPr>
        <p:txBody>
          <a:bodyPr>
            <a:spAutoFit/>
          </a:bodyPr>
          <a:lstStyle/>
          <a:p>
            <a:pPr algn="just">
              <a:lnSpc>
                <a:spcPct val="115000"/>
              </a:lnSpc>
              <a:spcAft>
                <a:spcPts val="0"/>
              </a:spcAft>
            </a:pPr>
            <a:r>
              <a:rPr lang="zh-CN" altLang="zh-CN" sz="1400" kern="100" dirty="0" smtClean="0">
                <a:latin typeface="微软雅黑" panose="020B0503020204020204" pitchFamily="34" charset="-122"/>
                <a:ea typeface="微软雅黑" panose="020B0503020204020204" pitchFamily="34" charset="-122"/>
              </a:rPr>
              <a:t>加</a:t>
            </a:r>
            <a:r>
              <a:rPr lang="zh-CN" altLang="zh-CN" sz="1400" kern="100" dirty="0" smtClean="0">
                <a:solidFill>
                  <a:srgbClr val="000000"/>
                </a:solidFill>
                <a:latin typeface="微软雅黑" panose="020B0503020204020204" pitchFamily="34" charset="-122"/>
                <a:ea typeface="微软雅黑" panose="020B0503020204020204" pitchFamily="34" charset="-122"/>
              </a:rPr>
              <a:t>大</a:t>
            </a:r>
            <a:r>
              <a:rPr lang="zh-CN" altLang="zh-CN" sz="1400" kern="100" dirty="0">
                <a:solidFill>
                  <a:srgbClr val="000000"/>
                </a:solidFill>
                <a:latin typeface="微软雅黑" panose="020B0503020204020204" pitchFamily="34" charset="-122"/>
                <a:ea typeface="微软雅黑" panose="020B0503020204020204" pitchFamily="34" charset="-122"/>
              </a:rPr>
              <a:t>医院品牌宣传、推广的投入，搭建医院自媒体平台</a:t>
            </a:r>
            <a:r>
              <a:rPr lang="zh-CN" altLang="zh-CN" sz="1400" kern="100" dirty="0" smtClean="0">
                <a:solidFill>
                  <a:srgbClr val="000000"/>
                </a:solidFill>
                <a:latin typeface="微软雅黑" panose="020B0503020204020204" pitchFamily="34" charset="-122"/>
                <a:ea typeface="微软雅黑" panose="020B0503020204020204" pitchFamily="34" charset="-122"/>
              </a:rPr>
              <a:t>，</a:t>
            </a:r>
            <a:endParaRPr lang="en-US" altLang="zh-CN" sz="1400" kern="100" dirty="0" smtClean="0">
              <a:solidFill>
                <a:srgbClr val="000000"/>
              </a:solidFill>
              <a:latin typeface="微软雅黑" panose="020B0503020204020204" pitchFamily="34" charset="-122"/>
              <a:ea typeface="微软雅黑" panose="020B0503020204020204" pitchFamily="34" charset="-122"/>
            </a:endParaRPr>
          </a:p>
          <a:p>
            <a:pPr algn="just">
              <a:lnSpc>
                <a:spcPct val="115000"/>
              </a:lnSpc>
              <a:spcAft>
                <a:spcPts val="0"/>
              </a:spcAft>
            </a:pPr>
            <a:r>
              <a:rPr lang="zh-CN" altLang="zh-CN" sz="1400" kern="100" dirty="0" smtClean="0">
                <a:solidFill>
                  <a:srgbClr val="000000"/>
                </a:solidFill>
                <a:latin typeface="微软雅黑" panose="020B0503020204020204" pitchFamily="34" charset="-122"/>
                <a:ea typeface="微软雅黑" panose="020B0503020204020204" pitchFamily="34" charset="-122"/>
              </a:rPr>
              <a:t>通过</a:t>
            </a:r>
            <a:r>
              <a:rPr lang="zh-CN" altLang="zh-CN" sz="1400" kern="100" dirty="0">
                <a:solidFill>
                  <a:srgbClr val="000000"/>
                </a:solidFill>
                <a:latin typeface="微软雅黑" panose="020B0503020204020204" pitchFamily="34" charset="-122"/>
                <a:ea typeface="微软雅黑" panose="020B0503020204020204" pitchFamily="34" charset="-122"/>
              </a:rPr>
              <a:t>整合营销提升市场占有率和品牌效应</a:t>
            </a:r>
            <a:endParaRPr lang="zh-CN" altLang="zh-CN" sz="1400" kern="100" dirty="0">
              <a:latin typeface="微软雅黑" panose="020B0503020204020204" pitchFamily="34" charset="-122"/>
              <a:ea typeface="微软雅黑" panose="020B0503020204020204" pitchFamily="34" charset="-122"/>
            </a:endParaRPr>
          </a:p>
        </p:txBody>
      </p:sp>
      <p:sp>
        <p:nvSpPr>
          <p:cNvPr id="8" name="矩形 7"/>
          <p:cNvSpPr/>
          <p:nvPr/>
        </p:nvSpPr>
        <p:spPr>
          <a:xfrm>
            <a:off x="2766402" y="6239345"/>
            <a:ext cx="6096000" cy="410882"/>
          </a:xfrm>
          <a:prstGeom prst="rect">
            <a:avLst/>
          </a:prstGeom>
        </p:spPr>
        <p:txBody>
          <a:bodyPr>
            <a:spAutoFit/>
          </a:bodyPr>
          <a:lstStyle/>
          <a:p>
            <a:pPr algn="just">
              <a:lnSpc>
                <a:spcPct val="115000"/>
              </a:lnSpc>
              <a:spcAft>
                <a:spcPts val="0"/>
              </a:spcAft>
            </a:pPr>
            <a:r>
              <a:rPr lang="en-US" altLang="zh-CN" b="1" kern="100" dirty="0" smtClean="0">
                <a:latin typeface="微软雅黑" panose="020B0503020204020204" pitchFamily="34" charset="-122"/>
              </a:rPr>
              <a:t>………</a:t>
            </a:r>
            <a:endParaRPr lang="zh-CN" altLang="zh-CN" sz="1400" kern="100" dirty="0">
              <a:latin typeface="Times New Roman" panose="02020603050405020304" pitchFamily="18" charset="0"/>
            </a:endParaRPr>
          </a:p>
        </p:txBody>
      </p:sp>
      <p:sp>
        <p:nvSpPr>
          <p:cNvPr id="9" name="矩形 8"/>
          <p:cNvSpPr/>
          <p:nvPr/>
        </p:nvSpPr>
        <p:spPr>
          <a:xfrm>
            <a:off x="1578410" y="449611"/>
            <a:ext cx="5913990" cy="511718"/>
          </a:xfrm>
          <a:prstGeom prst="rect">
            <a:avLst/>
          </a:prstGeom>
          <a:gradFill>
            <a:gsLst>
              <a:gs pos="0">
                <a:srgbClr val="BFBFBF"/>
              </a:gs>
              <a:gs pos="100000">
                <a:srgbClr val="BFBFBF">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706188" y="265338"/>
            <a:ext cx="911788" cy="911788"/>
          </a:xfrm>
          <a:prstGeom prst="ellipse">
            <a:avLst/>
          </a:prstGeom>
          <a:noFill/>
          <a:ln w="76200">
            <a:solidFill>
              <a:schemeClr val="bg1">
                <a:lumMod val="85000"/>
              </a:schemeClr>
            </a:solidFill>
          </a:ln>
          <a:effectLst>
            <a:innerShdw blurRad="330200" dist="254000" dir="189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FF0000"/>
                </a:solidFill>
              </a:rPr>
              <a:t>1</a:t>
            </a:r>
            <a:endParaRPr lang="zh-CN" altLang="en-US" sz="4400" b="1" dirty="0">
              <a:solidFill>
                <a:srgbClr val="FF0000"/>
              </a:solidFill>
            </a:endParaRPr>
          </a:p>
        </p:txBody>
      </p:sp>
      <p:sp>
        <p:nvSpPr>
          <p:cNvPr id="12" name="椭圆 11"/>
          <p:cNvSpPr/>
          <p:nvPr/>
        </p:nvSpPr>
        <p:spPr>
          <a:xfrm>
            <a:off x="1477940" y="1258879"/>
            <a:ext cx="911788" cy="911788"/>
          </a:xfrm>
          <a:prstGeom prst="ellipse">
            <a:avLst/>
          </a:prstGeom>
          <a:noFill/>
          <a:ln w="76200">
            <a:solidFill>
              <a:schemeClr val="bg1">
                <a:lumMod val="85000"/>
              </a:schemeClr>
            </a:solidFill>
          </a:ln>
          <a:effectLst>
            <a:innerShdw blurRad="330200" dist="254000" dir="189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solidFill>
                  <a:srgbClr val="FF0000"/>
                </a:solidFill>
              </a:rPr>
              <a:t>2</a:t>
            </a:r>
            <a:endParaRPr lang="zh-CN" altLang="en-US" sz="4400" b="1" dirty="0">
              <a:solidFill>
                <a:srgbClr val="FF0000"/>
              </a:solidFill>
            </a:endParaRPr>
          </a:p>
        </p:txBody>
      </p:sp>
      <p:sp>
        <p:nvSpPr>
          <p:cNvPr id="14" name="椭圆 13"/>
          <p:cNvSpPr/>
          <p:nvPr/>
        </p:nvSpPr>
        <p:spPr>
          <a:xfrm>
            <a:off x="666622" y="2302947"/>
            <a:ext cx="911788" cy="911788"/>
          </a:xfrm>
          <a:prstGeom prst="ellipse">
            <a:avLst/>
          </a:prstGeom>
          <a:noFill/>
          <a:ln w="76200">
            <a:solidFill>
              <a:schemeClr val="bg1">
                <a:lumMod val="85000"/>
              </a:schemeClr>
            </a:solidFill>
          </a:ln>
          <a:effectLst>
            <a:innerShdw blurRad="330200" dist="254000" dir="189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solidFill>
                  <a:srgbClr val="FF0000"/>
                </a:solidFill>
              </a:rPr>
              <a:t>3</a:t>
            </a:r>
            <a:endParaRPr lang="zh-CN" altLang="en-US" sz="4400" b="1" dirty="0">
              <a:solidFill>
                <a:srgbClr val="FF0000"/>
              </a:solidFill>
            </a:endParaRPr>
          </a:p>
        </p:txBody>
      </p:sp>
      <p:sp>
        <p:nvSpPr>
          <p:cNvPr id="16" name="椭圆 15"/>
          <p:cNvSpPr/>
          <p:nvPr/>
        </p:nvSpPr>
        <p:spPr>
          <a:xfrm>
            <a:off x="1466414" y="3336919"/>
            <a:ext cx="911788" cy="911788"/>
          </a:xfrm>
          <a:prstGeom prst="ellipse">
            <a:avLst/>
          </a:prstGeom>
          <a:noFill/>
          <a:ln w="76200">
            <a:solidFill>
              <a:schemeClr val="bg1">
                <a:lumMod val="85000"/>
              </a:schemeClr>
            </a:solidFill>
          </a:ln>
          <a:effectLst>
            <a:innerShdw blurRad="330200" dist="254000" dir="189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solidFill>
                  <a:srgbClr val="FF0000"/>
                </a:solidFill>
              </a:rPr>
              <a:t>4</a:t>
            </a:r>
            <a:endParaRPr lang="zh-CN" altLang="en-US" sz="4400" b="1" dirty="0">
              <a:solidFill>
                <a:srgbClr val="FF0000"/>
              </a:solidFill>
            </a:endParaRPr>
          </a:p>
        </p:txBody>
      </p:sp>
      <p:sp>
        <p:nvSpPr>
          <p:cNvPr id="2" name="矩形 1"/>
          <p:cNvSpPr/>
          <p:nvPr/>
        </p:nvSpPr>
        <p:spPr>
          <a:xfrm>
            <a:off x="1834222" y="541815"/>
            <a:ext cx="4432624" cy="340093"/>
          </a:xfrm>
          <a:prstGeom prst="rect">
            <a:avLst/>
          </a:prstGeom>
        </p:spPr>
        <p:txBody>
          <a:bodyPr wrap="none">
            <a:spAutoFit/>
          </a:bodyPr>
          <a:lstStyle/>
          <a:p>
            <a:pPr algn="just">
              <a:lnSpc>
                <a:spcPct val="115000"/>
              </a:lnSpc>
              <a:spcAft>
                <a:spcPts val="0"/>
              </a:spcAft>
            </a:pPr>
            <a:r>
              <a:rPr lang="zh-CN" altLang="zh-CN" sz="1400" kern="100" dirty="0" smtClean="0">
                <a:latin typeface="微软雅黑" panose="020B0503020204020204" pitchFamily="34" charset="-122"/>
                <a:ea typeface="微软雅黑" panose="020B0503020204020204" pitchFamily="34" charset="-122"/>
              </a:rPr>
              <a:t>做好</a:t>
            </a:r>
            <a:r>
              <a:rPr lang="zh-CN" altLang="zh-CN" sz="1400" kern="100" dirty="0">
                <a:latin typeface="微软雅黑" panose="020B0503020204020204" pitchFamily="34" charset="-122"/>
                <a:ea typeface="微软雅黑" panose="020B0503020204020204" pitchFamily="34" charset="-122"/>
              </a:rPr>
              <a:t>医院评级或复审准备工作</a:t>
            </a:r>
            <a:r>
              <a:rPr lang="en-US" altLang="zh-CN" sz="1400" kern="100" dirty="0">
                <a:latin typeface="微软雅黑" panose="020B0503020204020204" pitchFamily="34" charset="-122"/>
                <a:ea typeface="微软雅黑" panose="020B0503020204020204" pitchFamily="34" charset="-122"/>
              </a:rPr>
              <a:t>(</a:t>
            </a:r>
            <a:r>
              <a:rPr lang="zh-CN" altLang="zh-CN" sz="1400" kern="100" dirty="0">
                <a:solidFill>
                  <a:srgbClr val="FF0000"/>
                </a:solidFill>
                <a:latin typeface="微软雅黑" panose="020B0503020204020204" pitchFamily="34" charset="-122"/>
                <a:ea typeface="微软雅黑" panose="020B0503020204020204" pitchFamily="34" charset="-122"/>
              </a:rPr>
              <a:t>如三甲评审或复审工作</a:t>
            </a:r>
            <a:r>
              <a:rPr lang="en-US" altLang="zh-CN" sz="1400" kern="100" dirty="0">
                <a:latin typeface="微软雅黑" panose="020B0503020204020204" pitchFamily="34" charset="-122"/>
                <a:ea typeface="微软雅黑" panose="020B0503020204020204" pitchFamily="34" charset="-122"/>
              </a:rPr>
              <a:t>)</a:t>
            </a:r>
            <a:endParaRPr lang="zh-CN" altLang="zh-CN" sz="1400" kern="100" dirty="0">
              <a:latin typeface="微软雅黑" panose="020B0503020204020204" pitchFamily="34" charset="-122"/>
              <a:ea typeface="微软雅黑" panose="020B0503020204020204" pitchFamily="34" charset="-122"/>
            </a:endParaRPr>
          </a:p>
        </p:txBody>
      </p:sp>
      <p:sp>
        <p:nvSpPr>
          <p:cNvPr id="24" name="椭圆 23"/>
          <p:cNvSpPr/>
          <p:nvPr/>
        </p:nvSpPr>
        <p:spPr>
          <a:xfrm>
            <a:off x="700712" y="4377448"/>
            <a:ext cx="911788" cy="911788"/>
          </a:xfrm>
          <a:prstGeom prst="ellipse">
            <a:avLst/>
          </a:prstGeom>
          <a:noFill/>
          <a:ln w="76200">
            <a:solidFill>
              <a:schemeClr val="bg1">
                <a:lumMod val="85000"/>
              </a:schemeClr>
            </a:solidFill>
          </a:ln>
          <a:effectLst>
            <a:innerShdw blurRad="330200" dist="254000" dir="189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solidFill>
                  <a:srgbClr val="FF0000"/>
                </a:solidFill>
              </a:rPr>
              <a:t>5</a:t>
            </a:r>
            <a:endParaRPr lang="zh-CN" altLang="en-US" sz="4400" b="1" dirty="0">
              <a:solidFill>
                <a:srgbClr val="FF0000"/>
              </a:solidFill>
            </a:endParaRPr>
          </a:p>
        </p:txBody>
      </p:sp>
      <p:sp>
        <p:nvSpPr>
          <p:cNvPr id="26" name="椭圆 25"/>
          <p:cNvSpPr/>
          <p:nvPr/>
        </p:nvSpPr>
        <p:spPr>
          <a:xfrm>
            <a:off x="1612500" y="5257218"/>
            <a:ext cx="911788" cy="911788"/>
          </a:xfrm>
          <a:prstGeom prst="ellipse">
            <a:avLst/>
          </a:prstGeom>
          <a:noFill/>
          <a:ln w="76200">
            <a:solidFill>
              <a:schemeClr val="bg1">
                <a:lumMod val="85000"/>
              </a:schemeClr>
            </a:solidFill>
          </a:ln>
          <a:effectLst>
            <a:innerShdw blurRad="330200" dist="254000" dir="189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solidFill>
                  <a:srgbClr val="FF0000"/>
                </a:solidFill>
              </a:rPr>
              <a:t>6</a:t>
            </a:r>
            <a:endParaRPr lang="zh-CN" altLang="en-US" sz="4400" b="1" dirty="0">
              <a:solidFill>
                <a:srgbClr val="FF0000"/>
              </a:solidFill>
            </a:endParaRPr>
          </a:p>
        </p:txBody>
      </p:sp>
      <p:grpSp>
        <p:nvGrpSpPr>
          <p:cNvPr id="27" name="组合 26"/>
          <p:cNvGrpSpPr/>
          <p:nvPr/>
        </p:nvGrpSpPr>
        <p:grpSpPr>
          <a:xfrm>
            <a:off x="463545" y="0"/>
            <a:ext cx="2138589" cy="5559074"/>
            <a:chOff x="1331640" y="-459432"/>
            <a:chExt cx="2251198" cy="6192688"/>
          </a:xfrm>
        </p:grpSpPr>
        <p:grpSp>
          <p:nvGrpSpPr>
            <p:cNvPr id="28" name="组合 27"/>
            <p:cNvGrpSpPr/>
            <p:nvPr/>
          </p:nvGrpSpPr>
          <p:grpSpPr>
            <a:xfrm>
              <a:off x="2123728" y="692696"/>
              <a:ext cx="1459110" cy="1584176"/>
              <a:chOff x="2123728" y="692696"/>
              <a:chExt cx="2056018" cy="2232248"/>
            </a:xfrm>
          </p:grpSpPr>
          <p:sp>
            <p:nvSpPr>
              <p:cNvPr id="41" name="空心弧 40"/>
              <p:cNvSpPr/>
              <p:nvPr/>
            </p:nvSpPr>
            <p:spPr>
              <a:xfrm>
                <a:off x="2123728" y="692696"/>
                <a:ext cx="2056018" cy="2056018"/>
              </a:xfrm>
              <a:prstGeom prst="blockArc">
                <a:avLst>
                  <a:gd name="adj1" fmla="val 14475132"/>
                  <a:gd name="adj2" fmla="val 45922"/>
                  <a:gd name="adj3" fmla="val 1005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空心弧 41"/>
              <p:cNvSpPr/>
              <p:nvPr/>
            </p:nvSpPr>
            <p:spPr>
              <a:xfrm flipV="1">
                <a:off x="2123728" y="868926"/>
                <a:ext cx="2056018" cy="2056018"/>
              </a:xfrm>
              <a:prstGeom prst="blockArc">
                <a:avLst>
                  <a:gd name="adj1" fmla="val 13928781"/>
                  <a:gd name="adj2" fmla="val 45922"/>
                  <a:gd name="adj3" fmla="val 1005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9" name="组合 28"/>
            <p:cNvGrpSpPr/>
            <p:nvPr/>
          </p:nvGrpSpPr>
          <p:grpSpPr>
            <a:xfrm flipH="1">
              <a:off x="1331640" y="1844824"/>
              <a:ext cx="1459110" cy="1584176"/>
              <a:chOff x="2123728" y="692696"/>
              <a:chExt cx="2056018" cy="2232248"/>
            </a:xfrm>
          </p:grpSpPr>
          <p:sp>
            <p:nvSpPr>
              <p:cNvPr id="39" name="空心弧 38"/>
              <p:cNvSpPr/>
              <p:nvPr/>
            </p:nvSpPr>
            <p:spPr>
              <a:xfrm>
                <a:off x="2123728" y="692696"/>
                <a:ext cx="2056018" cy="2056018"/>
              </a:xfrm>
              <a:prstGeom prst="blockArc">
                <a:avLst>
                  <a:gd name="adj1" fmla="val 14475132"/>
                  <a:gd name="adj2" fmla="val 45922"/>
                  <a:gd name="adj3" fmla="val 10057"/>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空心弧 39"/>
              <p:cNvSpPr/>
              <p:nvPr/>
            </p:nvSpPr>
            <p:spPr>
              <a:xfrm flipV="1">
                <a:off x="2123728" y="868926"/>
                <a:ext cx="2056018" cy="2056018"/>
              </a:xfrm>
              <a:prstGeom prst="blockArc">
                <a:avLst>
                  <a:gd name="adj1" fmla="val 13928781"/>
                  <a:gd name="adj2" fmla="val 45922"/>
                  <a:gd name="adj3" fmla="val 10057"/>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0" name="组合 29"/>
            <p:cNvGrpSpPr/>
            <p:nvPr/>
          </p:nvGrpSpPr>
          <p:grpSpPr>
            <a:xfrm>
              <a:off x="2123728" y="2996952"/>
              <a:ext cx="1459110" cy="1584176"/>
              <a:chOff x="2123728" y="692696"/>
              <a:chExt cx="2056018" cy="2232248"/>
            </a:xfrm>
          </p:grpSpPr>
          <p:sp>
            <p:nvSpPr>
              <p:cNvPr id="37" name="空心弧 36"/>
              <p:cNvSpPr/>
              <p:nvPr/>
            </p:nvSpPr>
            <p:spPr>
              <a:xfrm>
                <a:off x="2123728" y="692696"/>
                <a:ext cx="2056018" cy="2056018"/>
              </a:xfrm>
              <a:prstGeom prst="blockArc">
                <a:avLst>
                  <a:gd name="adj1" fmla="val 14475132"/>
                  <a:gd name="adj2" fmla="val 45922"/>
                  <a:gd name="adj3" fmla="val 1005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空心弧 37"/>
              <p:cNvSpPr/>
              <p:nvPr/>
            </p:nvSpPr>
            <p:spPr>
              <a:xfrm flipV="1">
                <a:off x="2123728" y="868926"/>
                <a:ext cx="2056018" cy="2056018"/>
              </a:xfrm>
              <a:prstGeom prst="blockArc">
                <a:avLst>
                  <a:gd name="adj1" fmla="val 13928781"/>
                  <a:gd name="adj2" fmla="val 45922"/>
                  <a:gd name="adj3" fmla="val 1005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1" name="组合 30"/>
            <p:cNvGrpSpPr/>
            <p:nvPr/>
          </p:nvGrpSpPr>
          <p:grpSpPr>
            <a:xfrm flipH="1">
              <a:off x="1331640" y="4149080"/>
              <a:ext cx="1459110" cy="1584176"/>
              <a:chOff x="2123728" y="692696"/>
              <a:chExt cx="2056018" cy="2232248"/>
            </a:xfrm>
          </p:grpSpPr>
          <p:sp>
            <p:nvSpPr>
              <p:cNvPr id="35" name="空心弧 34"/>
              <p:cNvSpPr/>
              <p:nvPr/>
            </p:nvSpPr>
            <p:spPr>
              <a:xfrm>
                <a:off x="2123728" y="692696"/>
                <a:ext cx="2056018" cy="2056018"/>
              </a:xfrm>
              <a:prstGeom prst="blockArc">
                <a:avLst>
                  <a:gd name="adj1" fmla="val 14475132"/>
                  <a:gd name="adj2" fmla="val 45922"/>
                  <a:gd name="adj3" fmla="val 10057"/>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空心弧 35"/>
              <p:cNvSpPr/>
              <p:nvPr/>
            </p:nvSpPr>
            <p:spPr>
              <a:xfrm flipV="1">
                <a:off x="2123728" y="868927"/>
                <a:ext cx="2056018" cy="2056017"/>
              </a:xfrm>
              <a:prstGeom prst="blockArc">
                <a:avLst>
                  <a:gd name="adj1" fmla="val 12408394"/>
                  <a:gd name="adj2" fmla="val 45922"/>
                  <a:gd name="adj3" fmla="val 10057"/>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2" name="组合 31"/>
            <p:cNvGrpSpPr/>
            <p:nvPr/>
          </p:nvGrpSpPr>
          <p:grpSpPr>
            <a:xfrm flipH="1">
              <a:off x="1331640" y="-459432"/>
              <a:ext cx="1459110" cy="1584176"/>
              <a:chOff x="2123728" y="692696"/>
              <a:chExt cx="2056018" cy="2232248"/>
            </a:xfrm>
          </p:grpSpPr>
          <p:sp>
            <p:nvSpPr>
              <p:cNvPr id="33" name="空心弧 32"/>
              <p:cNvSpPr/>
              <p:nvPr/>
            </p:nvSpPr>
            <p:spPr>
              <a:xfrm>
                <a:off x="2123728" y="692696"/>
                <a:ext cx="2056018" cy="2056017"/>
              </a:xfrm>
              <a:prstGeom prst="blockArc">
                <a:avLst>
                  <a:gd name="adj1" fmla="val 17273819"/>
                  <a:gd name="adj2" fmla="val 45922"/>
                  <a:gd name="adj3" fmla="val 10057"/>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空心弧 33"/>
              <p:cNvSpPr/>
              <p:nvPr/>
            </p:nvSpPr>
            <p:spPr>
              <a:xfrm flipV="1">
                <a:off x="2123728" y="868926"/>
                <a:ext cx="2056018" cy="2056018"/>
              </a:xfrm>
              <a:prstGeom prst="blockArc">
                <a:avLst>
                  <a:gd name="adj1" fmla="val 13928781"/>
                  <a:gd name="adj2" fmla="val 45922"/>
                  <a:gd name="adj3" fmla="val 10057"/>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sp>
        <p:nvSpPr>
          <p:cNvPr id="44" name="空心弧 43"/>
          <p:cNvSpPr/>
          <p:nvPr/>
        </p:nvSpPr>
        <p:spPr>
          <a:xfrm>
            <a:off x="1359894" y="4997193"/>
            <a:ext cx="1386123" cy="1309819"/>
          </a:xfrm>
          <a:prstGeom prst="blockArc">
            <a:avLst>
              <a:gd name="adj1" fmla="val 14475132"/>
              <a:gd name="adj2" fmla="val 45922"/>
              <a:gd name="adj3" fmla="val 1005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5" name="空心弧 44"/>
          <p:cNvSpPr/>
          <p:nvPr/>
        </p:nvSpPr>
        <p:spPr>
          <a:xfrm flipV="1">
            <a:off x="1359894" y="5109463"/>
            <a:ext cx="1386123" cy="1309819"/>
          </a:xfrm>
          <a:prstGeom prst="blockArc">
            <a:avLst>
              <a:gd name="adj1" fmla="val 13928781"/>
              <a:gd name="adj2" fmla="val 45922"/>
              <a:gd name="adj3" fmla="val 1005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84127852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正在算钱的人物图片"/>
          <p:cNvPicPr>
            <a:picLocks noChangeAspect="1" noChangeArrowheads="1"/>
          </p:cNvPicPr>
          <p:nvPr/>
        </p:nvPicPr>
        <p:blipFill rotWithShape="1">
          <a:blip r:embed="rId3">
            <a:extLst>
              <a:ext uri="{28A0092B-C50C-407E-A947-70E740481C1C}">
                <a14:useLocalDpi xmlns:a14="http://schemas.microsoft.com/office/drawing/2010/main" val="0"/>
              </a:ext>
            </a:extLst>
          </a:blip>
          <a:srcRect l="26613" t="325" r="19685" b="-325"/>
          <a:stretch/>
        </p:blipFill>
        <p:spPr bwMode="auto">
          <a:xfrm>
            <a:off x="-24680" y="-5102"/>
            <a:ext cx="5521582" cy="6858000"/>
          </a:xfrm>
          <a:prstGeom prst="rect">
            <a:avLst/>
          </a:prstGeom>
          <a:solidFill>
            <a:srgbClr val="FFFFFF">
              <a:shade val="85000"/>
            </a:srgbClr>
          </a:solidFill>
          <a:ln w="22225">
            <a:solidFill>
              <a:schemeClr val="bg1"/>
            </a:solidFill>
          </a:ln>
          <a:effectLst/>
          <a:extLst/>
        </p:spPr>
      </p:pic>
      <p:sp>
        <p:nvSpPr>
          <p:cNvPr id="3" name="Text Box 3"/>
          <p:cNvSpPr txBox="1">
            <a:spLocks noChangeArrowheads="1"/>
          </p:cNvSpPr>
          <p:nvPr/>
        </p:nvSpPr>
        <p:spPr bwMode="auto">
          <a:xfrm>
            <a:off x="4866465" y="5268854"/>
            <a:ext cx="6815667"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rgbClr val="000000"/>
                </a:solidFill>
                <a:latin typeface="AvantGarde Md BT" pitchFamily="34" charset="0"/>
                <a:ea typeface="幼圆" pitchFamily="49" charset="-122"/>
              </a:defRPr>
            </a:lvl1pPr>
            <a:lvl2pPr marL="742950" indent="-285750" eaLnBrk="0" hangingPunct="0">
              <a:defRPr kumimoji="1" sz="3600">
                <a:solidFill>
                  <a:srgbClr val="000000"/>
                </a:solidFill>
                <a:latin typeface="AvantGarde Md BT" pitchFamily="34" charset="0"/>
                <a:ea typeface="幼圆" pitchFamily="49" charset="-122"/>
              </a:defRPr>
            </a:lvl2pPr>
            <a:lvl3pPr marL="1143000" indent="-228600" eaLnBrk="0" hangingPunct="0">
              <a:defRPr kumimoji="1" sz="3600">
                <a:solidFill>
                  <a:srgbClr val="000000"/>
                </a:solidFill>
                <a:latin typeface="AvantGarde Md BT" pitchFamily="34" charset="0"/>
                <a:ea typeface="幼圆" pitchFamily="49" charset="-122"/>
              </a:defRPr>
            </a:lvl3pPr>
            <a:lvl4pPr marL="1600200" indent="-228600" eaLnBrk="0" hangingPunct="0">
              <a:defRPr kumimoji="1" sz="3600">
                <a:solidFill>
                  <a:srgbClr val="000000"/>
                </a:solidFill>
                <a:latin typeface="AvantGarde Md BT" pitchFamily="34" charset="0"/>
                <a:ea typeface="幼圆" pitchFamily="49" charset="-122"/>
              </a:defRPr>
            </a:lvl4pPr>
            <a:lvl5pPr marL="2057400" indent="-228600" eaLnBrk="0" hangingPunct="0">
              <a:defRPr kumimoji="1" sz="3600">
                <a:solidFill>
                  <a:srgbClr val="000000"/>
                </a:solidFill>
                <a:latin typeface="AvantGarde Md BT" pitchFamily="34" charset="0"/>
                <a:ea typeface="幼圆" pitchFamily="49" charset="-122"/>
              </a:defRPr>
            </a:lvl5pPr>
            <a:lvl6pPr marL="25146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6pPr>
            <a:lvl7pPr marL="29718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7pPr>
            <a:lvl8pPr marL="34290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8pPr>
            <a:lvl9pPr marL="3886200" indent="-228600" algn="ctr" eaLnBrk="0" fontAlgn="base" hangingPunct="0">
              <a:spcBef>
                <a:spcPct val="0"/>
              </a:spcBef>
              <a:spcAft>
                <a:spcPct val="0"/>
              </a:spcAft>
              <a:defRPr kumimoji="1" sz="3600">
                <a:solidFill>
                  <a:srgbClr val="000000"/>
                </a:solidFill>
                <a:latin typeface="AvantGarde Md BT" pitchFamily="34" charset="0"/>
                <a:ea typeface="幼圆" pitchFamily="49" charset="-122"/>
              </a:defRPr>
            </a:lvl9pPr>
          </a:lstStyle>
          <a:p>
            <a:pPr algn="dist" eaLnBrk="1" hangingPunct="1"/>
            <a:r>
              <a:rPr lang="zh-CN" altLang="en-US" sz="4267" b="1" dirty="0">
                <a:solidFill>
                  <a:prstClr val="white"/>
                </a:solidFill>
                <a:latin typeface="Arial Black" pitchFamily="34" charset="0"/>
                <a:ea typeface="黑体" pitchFamily="49" charset="-122"/>
                <a:cs typeface="微软雅黑" pitchFamily="34" charset="-122"/>
              </a:rPr>
              <a:t>工作职责和性质</a:t>
            </a:r>
          </a:p>
        </p:txBody>
      </p:sp>
      <p:sp>
        <p:nvSpPr>
          <p:cNvPr id="4" name="矩形 16"/>
          <p:cNvSpPr/>
          <p:nvPr/>
        </p:nvSpPr>
        <p:spPr>
          <a:xfrm>
            <a:off x="2169584" y="5920"/>
            <a:ext cx="9878483" cy="6879464"/>
          </a:xfrm>
          <a:custGeom>
            <a:avLst/>
            <a:gdLst>
              <a:gd name="connsiteX0" fmla="*/ 0 w 5084688"/>
              <a:gd name="connsiteY0" fmla="*/ 0 h 5143500"/>
              <a:gd name="connsiteX1" fmla="*/ 5084688 w 5084688"/>
              <a:gd name="connsiteY1" fmla="*/ 0 h 5143500"/>
              <a:gd name="connsiteX2" fmla="*/ 5084688 w 5084688"/>
              <a:gd name="connsiteY2" fmla="*/ 5143500 h 5143500"/>
              <a:gd name="connsiteX3" fmla="*/ 0 w 5084688"/>
              <a:gd name="connsiteY3" fmla="*/ 5143500 h 5143500"/>
              <a:gd name="connsiteX4" fmla="*/ 0 w 5084688"/>
              <a:gd name="connsiteY4" fmla="*/ 0 h 5143500"/>
              <a:gd name="connsiteX0" fmla="*/ 2324100 w 7408788"/>
              <a:gd name="connsiteY0" fmla="*/ 0 h 5143500"/>
              <a:gd name="connsiteX1" fmla="*/ 7408788 w 7408788"/>
              <a:gd name="connsiteY1" fmla="*/ 0 h 5143500"/>
              <a:gd name="connsiteX2" fmla="*/ 7408788 w 7408788"/>
              <a:gd name="connsiteY2" fmla="*/ 5143500 h 5143500"/>
              <a:gd name="connsiteX3" fmla="*/ 0 w 7408788"/>
              <a:gd name="connsiteY3" fmla="*/ 5143500 h 5143500"/>
              <a:gd name="connsiteX4" fmla="*/ 2324100 w 7408788"/>
              <a:gd name="connsiteY4" fmla="*/ 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08788" h="5143500">
                <a:moveTo>
                  <a:pt x="2324100" y="0"/>
                </a:moveTo>
                <a:lnTo>
                  <a:pt x="7408788" y="0"/>
                </a:lnTo>
                <a:lnTo>
                  <a:pt x="7408788" y="5143500"/>
                </a:lnTo>
                <a:lnTo>
                  <a:pt x="0" y="5143500"/>
                </a:lnTo>
                <a:lnTo>
                  <a:pt x="2324100" y="0"/>
                </a:lnTo>
                <a:close/>
              </a:path>
            </a:pathLst>
          </a:custGeom>
          <a:pattFill prst="ltUpDiag">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5" name="矩形 4"/>
          <p:cNvSpPr/>
          <p:nvPr/>
        </p:nvSpPr>
        <p:spPr>
          <a:xfrm>
            <a:off x="4559829" y="2144468"/>
            <a:ext cx="7137595" cy="1733680"/>
          </a:xfrm>
          <a:prstGeom prst="rect">
            <a:avLst/>
          </a:prstGeom>
        </p:spPr>
        <p:txBody>
          <a:bodyPr wrap="none">
            <a:spAutoFit/>
          </a:bodyPr>
          <a:lstStyle/>
          <a:p>
            <a:pPr>
              <a:defRPr/>
            </a:pPr>
            <a:r>
              <a:rPr lang="en-US" altLang="zh-CN" sz="10666" b="1" dirty="0" smtClean="0">
                <a:solidFill>
                  <a:prstClr val="white">
                    <a:lumMod val="65000"/>
                    <a:alpha val="13000"/>
                  </a:prstClr>
                </a:solidFill>
                <a:latin typeface="微软雅黑" pitchFamily="34" charset="-122"/>
                <a:ea typeface="微软雅黑" pitchFamily="34" charset="-122"/>
              </a:rPr>
              <a:t>HOSPITAL</a:t>
            </a:r>
            <a:endParaRPr lang="zh-CN" altLang="en-US" sz="10666" dirty="0">
              <a:solidFill>
                <a:prstClr val="white">
                  <a:lumMod val="65000"/>
                  <a:alpha val="13000"/>
                </a:prstClr>
              </a:solidFill>
            </a:endParaRPr>
          </a:p>
        </p:txBody>
      </p:sp>
      <p:sp>
        <p:nvSpPr>
          <p:cNvPr id="6" name="矩形 5"/>
          <p:cNvSpPr/>
          <p:nvPr/>
        </p:nvSpPr>
        <p:spPr>
          <a:xfrm>
            <a:off x="5039784" y="3799418"/>
            <a:ext cx="6239933" cy="7810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7" name="矩形 14"/>
          <p:cNvSpPr/>
          <p:nvPr/>
        </p:nvSpPr>
        <p:spPr>
          <a:xfrm>
            <a:off x="1871531" y="-27384"/>
            <a:ext cx="3397349" cy="6902565"/>
          </a:xfrm>
          <a:custGeom>
            <a:avLst/>
            <a:gdLst>
              <a:gd name="connsiteX0" fmla="*/ 0 w 198512"/>
              <a:gd name="connsiteY0" fmla="*/ 0 h 1059582"/>
              <a:gd name="connsiteX1" fmla="*/ 198512 w 198512"/>
              <a:gd name="connsiteY1" fmla="*/ 0 h 1059582"/>
              <a:gd name="connsiteX2" fmla="*/ 198512 w 198512"/>
              <a:gd name="connsiteY2" fmla="*/ 1059582 h 1059582"/>
              <a:gd name="connsiteX3" fmla="*/ 0 w 198512"/>
              <a:gd name="connsiteY3" fmla="*/ 1059582 h 1059582"/>
              <a:gd name="connsiteX4" fmla="*/ 0 w 198512"/>
              <a:gd name="connsiteY4" fmla="*/ 0 h 1059582"/>
              <a:gd name="connsiteX0" fmla="*/ 3581400 w 3779912"/>
              <a:gd name="connsiteY0" fmla="*/ 0 h 5148982"/>
              <a:gd name="connsiteX1" fmla="*/ 3779912 w 3779912"/>
              <a:gd name="connsiteY1" fmla="*/ 0 h 5148982"/>
              <a:gd name="connsiteX2" fmla="*/ 3779912 w 3779912"/>
              <a:gd name="connsiteY2" fmla="*/ 1059582 h 5148982"/>
              <a:gd name="connsiteX3" fmla="*/ 0 w 3779912"/>
              <a:gd name="connsiteY3" fmla="*/ 5148982 h 5148982"/>
              <a:gd name="connsiteX4" fmla="*/ 3581400 w 3779912"/>
              <a:gd name="connsiteY4" fmla="*/ 0 h 5148982"/>
              <a:gd name="connsiteX0" fmla="*/ 3581400 w 3779912"/>
              <a:gd name="connsiteY0" fmla="*/ 0 h 5148982"/>
              <a:gd name="connsiteX1" fmla="*/ 3779912 w 3779912"/>
              <a:gd name="connsiteY1" fmla="*/ 0 h 5148982"/>
              <a:gd name="connsiteX2" fmla="*/ 846212 w 3779912"/>
              <a:gd name="connsiteY2" fmla="*/ 5148982 h 5148982"/>
              <a:gd name="connsiteX3" fmla="*/ 0 w 3779912"/>
              <a:gd name="connsiteY3" fmla="*/ 5148982 h 5148982"/>
              <a:gd name="connsiteX4" fmla="*/ 3581400 w 3779912"/>
              <a:gd name="connsiteY4" fmla="*/ 0 h 5148982"/>
              <a:gd name="connsiteX0" fmla="*/ 3581400 w 5113412"/>
              <a:gd name="connsiteY0" fmla="*/ 12700 h 5161682"/>
              <a:gd name="connsiteX1" fmla="*/ 5113412 w 5113412"/>
              <a:gd name="connsiteY1" fmla="*/ 0 h 5161682"/>
              <a:gd name="connsiteX2" fmla="*/ 846212 w 5113412"/>
              <a:gd name="connsiteY2" fmla="*/ 5161682 h 5161682"/>
              <a:gd name="connsiteX3" fmla="*/ 0 w 5113412"/>
              <a:gd name="connsiteY3" fmla="*/ 5161682 h 5161682"/>
              <a:gd name="connsiteX4" fmla="*/ 3581400 w 5113412"/>
              <a:gd name="connsiteY4" fmla="*/ 12700 h 5161682"/>
              <a:gd name="connsiteX0" fmla="*/ 4152900 w 5113412"/>
              <a:gd name="connsiteY0" fmla="*/ 0 h 5174382"/>
              <a:gd name="connsiteX1" fmla="*/ 5113412 w 5113412"/>
              <a:gd name="connsiteY1" fmla="*/ 12700 h 5174382"/>
              <a:gd name="connsiteX2" fmla="*/ 846212 w 5113412"/>
              <a:gd name="connsiteY2" fmla="*/ 5174382 h 5174382"/>
              <a:gd name="connsiteX3" fmla="*/ 0 w 5113412"/>
              <a:gd name="connsiteY3" fmla="*/ 5174382 h 5174382"/>
              <a:gd name="connsiteX4" fmla="*/ 4152900 w 5113412"/>
              <a:gd name="connsiteY4" fmla="*/ 0 h 5174382"/>
              <a:gd name="connsiteX0" fmla="*/ 3594100 w 5113412"/>
              <a:gd name="connsiteY0" fmla="*/ 1752600 h 5161682"/>
              <a:gd name="connsiteX1" fmla="*/ 5113412 w 5113412"/>
              <a:gd name="connsiteY1" fmla="*/ 0 h 5161682"/>
              <a:gd name="connsiteX2" fmla="*/ 846212 w 5113412"/>
              <a:gd name="connsiteY2" fmla="*/ 5161682 h 5161682"/>
              <a:gd name="connsiteX3" fmla="*/ 0 w 5113412"/>
              <a:gd name="connsiteY3" fmla="*/ 5161682 h 5161682"/>
              <a:gd name="connsiteX4" fmla="*/ 3594100 w 5113412"/>
              <a:gd name="connsiteY4" fmla="*/ 1752600 h 5161682"/>
              <a:gd name="connsiteX0" fmla="*/ 0 w 5113412"/>
              <a:gd name="connsiteY0" fmla="*/ 5161682 h 5161682"/>
              <a:gd name="connsiteX1" fmla="*/ 5113412 w 5113412"/>
              <a:gd name="connsiteY1" fmla="*/ 0 h 5161682"/>
              <a:gd name="connsiteX2" fmla="*/ 846212 w 5113412"/>
              <a:gd name="connsiteY2" fmla="*/ 5161682 h 5161682"/>
              <a:gd name="connsiteX3" fmla="*/ 0 w 5113412"/>
              <a:gd name="connsiteY3" fmla="*/ 5161682 h 5161682"/>
              <a:gd name="connsiteX0" fmla="*/ 0 w 3767212"/>
              <a:gd name="connsiteY0" fmla="*/ 5123582 h 5123582"/>
              <a:gd name="connsiteX1" fmla="*/ 3767212 w 3767212"/>
              <a:gd name="connsiteY1" fmla="*/ 0 h 5123582"/>
              <a:gd name="connsiteX2" fmla="*/ 846212 w 3767212"/>
              <a:gd name="connsiteY2" fmla="*/ 5123582 h 5123582"/>
              <a:gd name="connsiteX3" fmla="*/ 0 w 3767212"/>
              <a:gd name="connsiteY3" fmla="*/ 5123582 h 5123582"/>
              <a:gd name="connsiteX0" fmla="*/ 0 w 3767212"/>
              <a:gd name="connsiteY0" fmla="*/ 5123582 h 5123582"/>
              <a:gd name="connsiteX1" fmla="*/ 3767212 w 3767212"/>
              <a:gd name="connsiteY1" fmla="*/ 0 h 5123582"/>
              <a:gd name="connsiteX2" fmla="*/ 1836812 w 3767212"/>
              <a:gd name="connsiteY2" fmla="*/ 5123582 h 5123582"/>
              <a:gd name="connsiteX3" fmla="*/ 0 w 3767212"/>
              <a:gd name="connsiteY3" fmla="*/ 5123582 h 5123582"/>
              <a:gd name="connsiteX0" fmla="*/ 0 w 2255912"/>
              <a:gd name="connsiteY0" fmla="*/ 5110882 h 5123582"/>
              <a:gd name="connsiteX1" fmla="*/ 2255912 w 2255912"/>
              <a:gd name="connsiteY1" fmla="*/ 0 h 5123582"/>
              <a:gd name="connsiteX2" fmla="*/ 325512 w 2255912"/>
              <a:gd name="connsiteY2" fmla="*/ 5123582 h 5123582"/>
              <a:gd name="connsiteX3" fmla="*/ 0 w 2255912"/>
              <a:gd name="connsiteY3" fmla="*/ 5110882 h 5123582"/>
              <a:gd name="connsiteX0" fmla="*/ 0 w 2548012"/>
              <a:gd name="connsiteY0" fmla="*/ 5110882 h 5123582"/>
              <a:gd name="connsiteX1" fmla="*/ 2548012 w 2548012"/>
              <a:gd name="connsiteY1" fmla="*/ 0 h 5123582"/>
              <a:gd name="connsiteX2" fmla="*/ 325512 w 2548012"/>
              <a:gd name="connsiteY2" fmla="*/ 5123582 h 5123582"/>
              <a:gd name="connsiteX3" fmla="*/ 0 w 2548012"/>
              <a:gd name="connsiteY3" fmla="*/ 5110882 h 5123582"/>
              <a:gd name="connsiteX0" fmla="*/ 0 w 2548012"/>
              <a:gd name="connsiteY0" fmla="*/ 5110882 h 5110882"/>
              <a:gd name="connsiteX1" fmla="*/ 2548012 w 2548012"/>
              <a:gd name="connsiteY1" fmla="*/ 0 h 5110882"/>
              <a:gd name="connsiteX2" fmla="*/ 363612 w 2548012"/>
              <a:gd name="connsiteY2" fmla="*/ 5098182 h 5110882"/>
              <a:gd name="connsiteX3" fmla="*/ 0 w 2548012"/>
              <a:gd name="connsiteY3" fmla="*/ 5110882 h 5110882"/>
              <a:gd name="connsiteX0" fmla="*/ 0 w 2548012"/>
              <a:gd name="connsiteY0" fmla="*/ 5110882 h 5115151"/>
              <a:gd name="connsiteX1" fmla="*/ 2548012 w 2548012"/>
              <a:gd name="connsiteY1" fmla="*/ 0 h 5115151"/>
              <a:gd name="connsiteX2" fmla="*/ 346467 w 2548012"/>
              <a:gd name="connsiteY2" fmla="*/ 5115151 h 5115151"/>
              <a:gd name="connsiteX3" fmla="*/ 0 w 2548012"/>
              <a:gd name="connsiteY3" fmla="*/ 5110882 h 5115151"/>
              <a:gd name="connsiteX0" fmla="*/ 0 w 2548012"/>
              <a:gd name="connsiteY0" fmla="*/ 5110882 h 5123635"/>
              <a:gd name="connsiteX1" fmla="*/ 2548012 w 2548012"/>
              <a:gd name="connsiteY1" fmla="*/ 0 h 5123635"/>
              <a:gd name="connsiteX2" fmla="*/ 346467 w 2548012"/>
              <a:gd name="connsiteY2" fmla="*/ 5123635 h 5123635"/>
              <a:gd name="connsiteX3" fmla="*/ 0 w 2548012"/>
              <a:gd name="connsiteY3" fmla="*/ 5110882 h 5123635"/>
            </a:gdLst>
            <a:ahLst/>
            <a:cxnLst>
              <a:cxn ang="0">
                <a:pos x="connsiteX0" y="connsiteY0"/>
              </a:cxn>
              <a:cxn ang="0">
                <a:pos x="connsiteX1" y="connsiteY1"/>
              </a:cxn>
              <a:cxn ang="0">
                <a:pos x="connsiteX2" y="connsiteY2"/>
              </a:cxn>
              <a:cxn ang="0">
                <a:pos x="connsiteX3" y="connsiteY3"/>
              </a:cxn>
            </a:cxnLst>
            <a:rect l="l" t="t" r="r" b="b"/>
            <a:pathLst>
              <a:path w="2548012" h="5123635">
                <a:moveTo>
                  <a:pt x="0" y="5110882"/>
                </a:moveTo>
                <a:lnTo>
                  <a:pt x="2548012" y="0"/>
                </a:lnTo>
                <a:lnTo>
                  <a:pt x="346467" y="5123635"/>
                </a:lnTo>
                <a:lnTo>
                  <a:pt x="0" y="5110882"/>
                </a:lnTo>
                <a:close/>
              </a:path>
            </a:pathLst>
          </a:custGeom>
          <a:solidFill>
            <a:schemeClr val="accent1">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solidFill>
                <a:prstClr val="white"/>
              </a:solidFill>
            </a:endParaRPr>
          </a:p>
        </p:txBody>
      </p:sp>
      <p:sp>
        <p:nvSpPr>
          <p:cNvPr id="8" name="TextBox 11"/>
          <p:cNvSpPr txBox="1"/>
          <p:nvPr/>
        </p:nvSpPr>
        <p:spPr>
          <a:xfrm>
            <a:off x="4938185" y="2569633"/>
            <a:ext cx="6625167" cy="1569660"/>
          </a:xfrm>
          <a:prstGeom prst="rect">
            <a:avLst/>
          </a:prstGeom>
          <a:noFill/>
        </p:spPr>
        <p:txBody>
          <a:bodyPr>
            <a:spAutoFit/>
          </a:bodyPr>
          <a:lstStyle/>
          <a:p>
            <a:pPr>
              <a:defRPr/>
            </a:pPr>
            <a:r>
              <a:rPr lang="en-US" altLang="zh-CN" sz="9600" b="1" dirty="0" smtClean="0">
                <a:solidFill>
                  <a:srgbClr val="4F81BD">
                    <a:lumMod val="50000"/>
                  </a:srgbClr>
                </a:solidFill>
                <a:latin typeface="微软雅黑" pitchFamily="34" charset="-122"/>
                <a:ea typeface="微软雅黑" pitchFamily="34" charset="-122"/>
              </a:rPr>
              <a:t>HOSPITAL</a:t>
            </a:r>
            <a:endParaRPr lang="zh-CN" altLang="en-US" sz="9600" b="1" dirty="0">
              <a:solidFill>
                <a:srgbClr val="4F81BD">
                  <a:lumMod val="50000"/>
                </a:srgbClr>
              </a:solidFill>
              <a:latin typeface="微软雅黑" pitchFamily="34" charset="-122"/>
              <a:ea typeface="微软雅黑" pitchFamily="34" charset="-122"/>
            </a:endParaRPr>
          </a:p>
        </p:txBody>
      </p:sp>
      <p:sp>
        <p:nvSpPr>
          <p:cNvPr id="9" name="TextBox 12"/>
          <p:cNvSpPr txBox="1"/>
          <p:nvPr/>
        </p:nvSpPr>
        <p:spPr>
          <a:xfrm>
            <a:off x="5063067" y="3816351"/>
            <a:ext cx="6239933" cy="748988"/>
          </a:xfrm>
          <a:prstGeom prst="rect">
            <a:avLst/>
          </a:prstGeom>
          <a:noFill/>
        </p:spPr>
        <p:txBody>
          <a:bodyPr>
            <a:spAutoFit/>
          </a:bodyPr>
          <a:lstStyle/>
          <a:p>
            <a:pPr algn="ctr">
              <a:defRPr/>
            </a:pPr>
            <a:r>
              <a:rPr lang="en-US" altLang="zh-CN" sz="4267" b="1" dirty="0">
                <a:solidFill>
                  <a:prstClr val="white"/>
                </a:solidFill>
                <a:latin typeface="华康俪金黑W8(P)" pitchFamily="34" charset="-122"/>
                <a:ea typeface="华康俪金黑W8(P)" pitchFamily="34" charset="-122"/>
              </a:rPr>
              <a:t> </a:t>
            </a:r>
            <a:endParaRPr lang="zh-CN" altLang="en-US" sz="2400" dirty="0">
              <a:solidFill>
                <a:srgbClr val="DB2018"/>
              </a:solidFill>
              <a:latin typeface="华康俪金黑W8(P)" pitchFamily="34" charset="-122"/>
              <a:ea typeface="华康俪金黑W8(P)" pitchFamily="34" charset="-122"/>
            </a:endParaRPr>
          </a:p>
        </p:txBody>
      </p:sp>
      <p:sp>
        <p:nvSpPr>
          <p:cNvPr id="11" name="矩形 10"/>
          <p:cNvSpPr/>
          <p:nvPr/>
        </p:nvSpPr>
        <p:spPr>
          <a:xfrm>
            <a:off x="7488390" y="3990548"/>
            <a:ext cx="1210588" cy="418833"/>
          </a:xfrm>
          <a:prstGeom prst="rect">
            <a:avLst/>
          </a:prstGeom>
        </p:spPr>
        <p:txBody>
          <a:bodyPr wrap="none">
            <a:spAutoFit/>
          </a:bodyPr>
          <a:lstStyle/>
          <a:p>
            <a:pPr algn="just">
              <a:lnSpc>
                <a:spcPct val="115000"/>
              </a:lnSpc>
              <a:spcBef>
                <a:spcPts val="1700"/>
              </a:spcBef>
              <a:spcAft>
                <a:spcPts val="1650"/>
              </a:spcAft>
            </a:pPr>
            <a:r>
              <a:rPr lang="zh-CN" altLang="en-US" sz="2000" b="1" dirty="0">
                <a:solidFill>
                  <a:prstClr val="white"/>
                </a:solidFill>
                <a:latin typeface="微软雅黑" panose="020B0503020204020204" pitchFamily="34" charset="-122"/>
                <a:ea typeface="微软雅黑" panose="020B0503020204020204" pitchFamily="34" charset="-122"/>
              </a:rPr>
              <a:t>九</a:t>
            </a:r>
            <a:r>
              <a:rPr lang="zh-CN" altLang="en-US" sz="2000" b="1" dirty="0" smtClean="0">
                <a:solidFill>
                  <a:prstClr val="white"/>
                </a:solidFill>
                <a:latin typeface="微软雅黑" panose="020B0503020204020204" pitchFamily="34" charset="-122"/>
                <a:ea typeface="微软雅黑" panose="020B0503020204020204" pitchFamily="34" charset="-122"/>
              </a:rPr>
              <a:t>、综述</a:t>
            </a:r>
            <a:endParaRPr lang="zh-CN" altLang="zh-CN" sz="2000" b="1" kern="2200" dirty="0">
              <a:solidFill>
                <a:srgbClr val="FF0066"/>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2"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3928934474"/>
      </p:ext>
    </p:extLst>
  </p:cSld>
  <p:clrMapOvr>
    <a:masterClrMapping/>
  </p:clrMapOvr>
  <p:transition spd="slow">
    <p:push di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pic1a.nipic.com/2009-01-13/200911384657415_2.jpg"/>
          <p:cNvPicPr>
            <a:picLocks noChangeAspect="1" noChangeArrowheads="1"/>
          </p:cNvPicPr>
          <p:nvPr/>
        </p:nvPicPr>
        <p:blipFill rotWithShape="1">
          <a:blip r:embed="rId3"/>
          <a:srcRect b="7005"/>
          <a:stretch/>
        </p:blipFill>
        <p:spPr bwMode="auto">
          <a:xfrm>
            <a:off x="-17463" y="11083"/>
            <a:ext cx="10411154" cy="6874301"/>
          </a:xfrm>
          <a:prstGeom prst="rect">
            <a:avLst/>
          </a:prstGeom>
          <a:noFill/>
          <a:ln w="9525">
            <a:noFill/>
            <a:miter lim="800000"/>
            <a:headEnd/>
            <a:tailEnd/>
          </a:ln>
        </p:spPr>
      </p:pic>
      <p:sp>
        <p:nvSpPr>
          <p:cNvPr id="4" name="矩形 3"/>
          <p:cNvSpPr/>
          <p:nvPr/>
        </p:nvSpPr>
        <p:spPr>
          <a:xfrm>
            <a:off x="5810" y="-22225"/>
            <a:ext cx="12186190" cy="51198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4"/>
          <p:cNvSpPr/>
          <p:nvPr/>
        </p:nvSpPr>
        <p:spPr>
          <a:xfrm flipV="1">
            <a:off x="5810" y="5903893"/>
            <a:ext cx="12186190" cy="98785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五边形 6"/>
          <p:cNvSpPr/>
          <p:nvPr/>
        </p:nvSpPr>
        <p:spPr bwMode="auto">
          <a:xfrm>
            <a:off x="-17463" y="745760"/>
            <a:ext cx="5426663" cy="899154"/>
          </a:xfrm>
          <a:prstGeom prst="homePlate">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任意多边形 9"/>
          <p:cNvSpPr/>
          <p:nvPr/>
        </p:nvSpPr>
        <p:spPr>
          <a:xfrm>
            <a:off x="6249117" y="204151"/>
            <a:ext cx="5966156" cy="6653849"/>
          </a:xfrm>
          <a:custGeom>
            <a:avLst/>
            <a:gdLst>
              <a:gd name="connsiteX0" fmla="*/ 1161143 w 4455886"/>
              <a:gd name="connsiteY0" fmla="*/ 58058 h 5181600"/>
              <a:gd name="connsiteX1" fmla="*/ 0 w 4455886"/>
              <a:gd name="connsiteY1" fmla="*/ 5181600 h 5181600"/>
              <a:gd name="connsiteX2" fmla="*/ 4455886 w 4455886"/>
              <a:gd name="connsiteY2" fmla="*/ 5181600 h 5181600"/>
              <a:gd name="connsiteX3" fmla="*/ 4441372 w 4455886"/>
              <a:gd name="connsiteY3" fmla="*/ 0 h 5181600"/>
              <a:gd name="connsiteX4" fmla="*/ 1161143 w 4455886"/>
              <a:gd name="connsiteY4" fmla="*/ 58058 h 518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5886" h="5181600">
                <a:moveTo>
                  <a:pt x="1161143" y="58058"/>
                </a:moveTo>
                <a:lnTo>
                  <a:pt x="0" y="5181600"/>
                </a:lnTo>
                <a:lnTo>
                  <a:pt x="4455886" y="5181600"/>
                </a:lnTo>
                <a:lnTo>
                  <a:pt x="4441372" y="0"/>
                </a:lnTo>
                <a:lnTo>
                  <a:pt x="1161143" y="58058"/>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矩形 13"/>
          <p:cNvSpPr/>
          <p:nvPr/>
        </p:nvSpPr>
        <p:spPr>
          <a:xfrm>
            <a:off x="7464152" y="1268760"/>
            <a:ext cx="4392488" cy="4247317"/>
          </a:xfrm>
          <a:prstGeom prst="rect">
            <a:avLst/>
          </a:prstGeom>
        </p:spPr>
        <p:txBody>
          <a:bodyPr wrap="square">
            <a:spAutoFit/>
          </a:bodyPr>
          <a:lstStyle/>
          <a:p>
            <a:pPr indent="304800" algn="just">
              <a:lnSpc>
                <a:spcPct val="200000"/>
              </a:lnSpc>
              <a:spcAft>
                <a:spcPts val="0"/>
              </a:spcAft>
            </a:pPr>
            <a:r>
              <a:rPr lang="en-US" altLang="zh-CN" sz="1500" u="sng" kern="100" dirty="0" smtClean="0">
                <a:solidFill>
                  <a:srgbClr val="FF0066"/>
                </a:solidFill>
                <a:latin typeface="华康俪金黑W8(P)" panose="020B0800000000000000" pitchFamily="34" charset="-122"/>
                <a:ea typeface="华康俪金黑W8(P)" panose="020B0800000000000000" pitchFamily="34" charset="-122"/>
              </a:rPr>
              <a:t> &lt;&lt;</a:t>
            </a:r>
            <a:r>
              <a:rPr lang="en-US" altLang="zh-CN" sz="1500" u="sng" kern="100" dirty="0">
                <a:solidFill>
                  <a:srgbClr val="FF0066"/>
                </a:solidFill>
                <a:latin typeface="华康俪金黑W8(P)" panose="020B0800000000000000" pitchFamily="34" charset="-122"/>
                <a:ea typeface="华康俪金黑W8(P)" panose="020B0800000000000000" pitchFamily="34" charset="-122"/>
              </a:rPr>
              <a:t>XXXX</a:t>
            </a:r>
            <a:r>
              <a:rPr lang="zh-CN" altLang="zh-CN" sz="1500" u="sng" kern="100" dirty="0">
                <a:solidFill>
                  <a:srgbClr val="FF0066"/>
                </a:solidFill>
                <a:latin typeface="华康俪金黑W8(P)" panose="020B0800000000000000" pitchFamily="34" charset="-122"/>
                <a:ea typeface="华康俪金黑W8(P)" panose="020B0800000000000000" pitchFamily="34" charset="-122"/>
              </a:rPr>
              <a:t>医院</a:t>
            </a:r>
            <a:r>
              <a:rPr lang="en-US" altLang="zh-CN" sz="1500" u="sng" kern="100" dirty="0">
                <a:solidFill>
                  <a:srgbClr val="FF0066"/>
                </a:solidFill>
                <a:latin typeface="华康俪金黑W8(P)" panose="020B0800000000000000" pitchFamily="34" charset="-122"/>
                <a:ea typeface="华康俪金黑W8(P)" panose="020B0800000000000000" pitchFamily="34" charset="-122"/>
              </a:rPr>
              <a:t>2014</a:t>
            </a:r>
            <a:r>
              <a:rPr lang="zh-CN" altLang="zh-CN" sz="1500" u="sng" kern="100" dirty="0">
                <a:solidFill>
                  <a:srgbClr val="FF0066"/>
                </a:solidFill>
                <a:latin typeface="华康俪金黑W8(P)" panose="020B0800000000000000" pitchFamily="34" charset="-122"/>
                <a:ea typeface="华康俪金黑W8(P)" panose="020B0800000000000000" pitchFamily="34" charset="-122"/>
              </a:rPr>
              <a:t>年战略规划报告模板</a:t>
            </a:r>
            <a:r>
              <a:rPr lang="en-US" altLang="zh-CN" sz="1500" u="sng" kern="100" dirty="0">
                <a:solidFill>
                  <a:srgbClr val="FF0066"/>
                </a:solidFill>
                <a:latin typeface="华康俪金黑W8(P)" panose="020B0800000000000000" pitchFamily="34" charset="-122"/>
                <a:ea typeface="华康俪金黑W8(P)" panose="020B0800000000000000" pitchFamily="34" charset="-122"/>
              </a:rPr>
              <a:t>&gt;&gt;</a:t>
            </a:r>
            <a:r>
              <a:rPr lang="zh-CN" altLang="zh-CN" sz="1500" kern="100" dirty="0">
                <a:solidFill>
                  <a:schemeClr val="bg1"/>
                </a:solidFill>
                <a:latin typeface="微软雅黑" panose="020B0503020204020204" pitchFamily="34" charset="-122"/>
                <a:ea typeface="微软雅黑" panose="020B0503020204020204" pitchFamily="34" charset="-122"/>
              </a:rPr>
              <a:t>是基于医疗单位未来发展定位、实施短中长期战略规划指导，结合医院市场现状及医院现有的内外经营状态所规划的经营管理战略方案指导建议模板；</a:t>
            </a:r>
          </a:p>
          <a:p>
            <a:pPr indent="304800" algn="just">
              <a:lnSpc>
                <a:spcPct val="200000"/>
              </a:lnSpc>
              <a:spcAft>
                <a:spcPts val="0"/>
              </a:spcAft>
            </a:pPr>
            <a:r>
              <a:rPr lang="en-US" altLang="zh-CN" sz="1500" kern="100" dirty="0" smtClean="0">
                <a:solidFill>
                  <a:schemeClr val="bg1"/>
                </a:solidFill>
                <a:latin typeface="微软雅黑" panose="020B0503020204020204" pitchFamily="34" charset="-122"/>
                <a:ea typeface="微软雅黑" panose="020B0503020204020204" pitchFamily="34" charset="-122"/>
              </a:rPr>
              <a:t>  </a:t>
            </a:r>
            <a:r>
              <a:rPr lang="zh-CN" altLang="zh-CN" sz="1500" kern="100" dirty="0" smtClean="0">
                <a:solidFill>
                  <a:schemeClr val="bg1"/>
                </a:solidFill>
                <a:latin typeface="微软雅黑" panose="020B0503020204020204" pitchFamily="34" charset="-122"/>
                <a:ea typeface="微软雅黑" panose="020B0503020204020204" pitchFamily="34" charset="-122"/>
              </a:rPr>
              <a:t>在</a:t>
            </a:r>
            <a:r>
              <a:rPr lang="zh-CN" altLang="zh-CN" sz="1500" kern="100" dirty="0">
                <a:solidFill>
                  <a:schemeClr val="bg1"/>
                </a:solidFill>
                <a:latin typeface="微软雅黑" panose="020B0503020204020204" pitchFamily="34" charset="-122"/>
                <a:ea typeface="微软雅黑" panose="020B0503020204020204" pitchFamily="34" charset="-122"/>
              </a:rPr>
              <a:t>本报告模板中，从</a:t>
            </a:r>
            <a:r>
              <a:rPr lang="zh-CN" altLang="zh-CN" sz="1500" b="1" kern="100" dirty="0">
                <a:solidFill>
                  <a:srgbClr val="FF0066"/>
                </a:solidFill>
                <a:latin typeface="微软雅黑" panose="020B0503020204020204" pitchFamily="34" charset="-122"/>
                <a:ea typeface="微软雅黑" panose="020B0503020204020204" pitchFamily="34" charset="-122"/>
              </a:rPr>
              <a:t>市场定位、医院定位、科室定位、营销策略、运营策略、品牌策略</a:t>
            </a:r>
            <a:r>
              <a:rPr lang="zh-CN" altLang="zh-CN" sz="1500" kern="100" dirty="0">
                <a:solidFill>
                  <a:schemeClr val="bg1"/>
                </a:solidFill>
                <a:latin typeface="微软雅黑" panose="020B0503020204020204" pitchFamily="34" charset="-122"/>
                <a:ea typeface="微软雅黑" panose="020B0503020204020204" pitchFamily="34" charset="-122"/>
              </a:rPr>
              <a:t>等都需要详细的反复推敲和研究； 规划方案符合现阶段各医院现实情况，切实紧密抓住医院所处的市场状态和竞争环境所规划的系列实施策略</a:t>
            </a:r>
            <a:r>
              <a:rPr lang="zh-CN" altLang="zh-CN" sz="1500" kern="100" dirty="0" smtClean="0">
                <a:solidFill>
                  <a:schemeClr val="bg1"/>
                </a:solidFill>
                <a:latin typeface="微软雅黑" panose="020B0503020204020204" pitchFamily="34" charset="-122"/>
                <a:ea typeface="微软雅黑" panose="020B0503020204020204" pitchFamily="34" charset="-122"/>
              </a:rPr>
              <a:t>。</a:t>
            </a:r>
            <a:endParaRPr lang="zh-CN" altLang="zh-CN" sz="1500" kern="100"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1947958" y="1073892"/>
            <a:ext cx="646331" cy="262701"/>
          </a:xfrm>
          <a:prstGeom prst="rect">
            <a:avLst/>
          </a:prstGeom>
        </p:spPr>
        <p:txBody>
          <a:bodyPr wrap="none">
            <a:spAutoFit/>
          </a:bodyPr>
          <a:lstStyle/>
          <a:p>
            <a:pPr algn="just">
              <a:lnSpc>
                <a:spcPts val="1200"/>
              </a:lnSpc>
              <a:spcBef>
                <a:spcPts val="1300"/>
              </a:spcBef>
              <a:spcAft>
                <a:spcPts val="1300"/>
              </a:spcAft>
            </a:pPr>
            <a:r>
              <a:rPr lang="zh-CN" altLang="en-US" b="1" kern="100" dirty="0" smtClean="0">
                <a:solidFill>
                  <a:schemeClr val="bg1"/>
                </a:solidFill>
                <a:effectLst/>
                <a:latin typeface="微软雅黑" panose="020B0503020204020204" pitchFamily="34" charset="-122"/>
                <a:ea typeface="微软雅黑" panose="020B0503020204020204" pitchFamily="34" charset="-122"/>
              </a:rPr>
              <a:t>综述</a:t>
            </a:r>
            <a:endParaRPr lang="zh-CN" altLang="zh-CN" b="1" kern="100" dirty="0">
              <a:solidFill>
                <a:schemeClr val="bg1"/>
              </a:solidFill>
              <a:effectLst/>
              <a:latin typeface="微软雅黑" panose="020B0503020204020204" pitchFamily="34" charset="-122"/>
              <a:ea typeface="微软雅黑" panose="020B0503020204020204" pitchFamily="34" charset="-122"/>
            </a:endParaRPr>
          </a:p>
        </p:txBody>
      </p:sp>
      <p:grpSp>
        <p:nvGrpSpPr>
          <p:cNvPr id="16" name="组合 15"/>
          <p:cNvGrpSpPr/>
          <p:nvPr/>
        </p:nvGrpSpPr>
        <p:grpSpPr>
          <a:xfrm>
            <a:off x="584137" y="1268760"/>
            <a:ext cx="3350087" cy="165172"/>
            <a:chOff x="297641" y="743548"/>
            <a:chExt cx="3350087" cy="165172"/>
          </a:xfrm>
        </p:grpSpPr>
        <p:cxnSp>
          <p:nvCxnSpPr>
            <p:cNvPr id="17" name="直线连接符 19"/>
            <p:cNvCxnSpPr/>
            <p:nvPr/>
          </p:nvCxnSpPr>
          <p:spPr>
            <a:xfrm flipH="1">
              <a:off x="380227" y="826134"/>
              <a:ext cx="3153983" cy="0"/>
            </a:xfrm>
            <a:prstGeom prst="line">
              <a:avLst/>
            </a:prstGeom>
            <a:ln>
              <a:solidFill>
                <a:srgbClr val="1E9FCE"/>
              </a:solidFill>
            </a:ln>
            <a:effectLst/>
          </p:spPr>
          <p:style>
            <a:lnRef idx="2">
              <a:schemeClr val="accent1"/>
            </a:lnRef>
            <a:fillRef idx="0">
              <a:schemeClr val="accent1"/>
            </a:fillRef>
            <a:effectRef idx="1">
              <a:schemeClr val="accent1"/>
            </a:effectRef>
            <a:fontRef idx="minor">
              <a:schemeClr val="tx1"/>
            </a:fontRef>
          </p:style>
        </p:cxnSp>
        <p:sp>
          <p:nvSpPr>
            <p:cNvPr id="18" name="椭圆 17"/>
            <p:cNvSpPr/>
            <p:nvPr/>
          </p:nvSpPr>
          <p:spPr>
            <a:xfrm>
              <a:off x="297641" y="743548"/>
              <a:ext cx="165172" cy="165172"/>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chemeClr val="bg1"/>
                </a:solidFill>
              </a:endParaRPr>
            </a:p>
          </p:txBody>
        </p:sp>
        <p:sp>
          <p:nvSpPr>
            <p:cNvPr id="19" name="椭圆 18"/>
            <p:cNvSpPr/>
            <p:nvPr/>
          </p:nvSpPr>
          <p:spPr>
            <a:xfrm>
              <a:off x="3482556" y="743548"/>
              <a:ext cx="165172" cy="165172"/>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chemeClr val="bg1"/>
                </a:solidFill>
              </a:endParaRPr>
            </a:p>
          </p:txBody>
        </p:sp>
      </p:grpSp>
      <p:sp>
        <p:nvSpPr>
          <p:cNvPr id="20" name="矩形 19"/>
          <p:cNvSpPr/>
          <p:nvPr/>
        </p:nvSpPr>
        <p:spPr>
          <a:xfrm>
            <a:off x="219562" y="5903893"/>
            <a:ext cx="9937104" cy="954107"/>
          </a:xfrm>
          <a:prstGeom prst="rect">
            <a:avLst/>
          </a:prstGeom>
        </p:spPr>
        <p:txBody>
          <a:bodyPr wrap="square">
            <a:spAutoFit/>
          </a:bodyPr>
          <a:lstStyle/>
          <a:p>
            <a:pPr indent="304800">
              <a:lnSpc>
                <a:spcPct val="200000"/>
              </a:lnSpc>
            </a:pPr>
            <a:r>
              <a:rPr lang="zh-CN" altLang="zh-CN" sz="1400" b="1" kern="100" dirty="0">
                <a:solidFill>
                  <a:srgbClr val="FF0066"/>
                </a:solidFill>
                <a:latin typeface="微软雅黑" panose="020B0503020204020204" pitchFamily="34" charset="-122"/>
                <a:ea typeface="微软雅黑" panose="020B0503020204020204" pitchFamily="34" charset="-122"/>
              </a:rPr>
              <a:t>※注：</a:t>
            </a:r>
            <a:r>
              <a:rPr lang="en-US" altLang="zh-CN" sz="1400" kern="100" dirty="0">
                <a:solidFill>
                  <a:schemeClr val="bg1"/>
                </a:solidFill>
                <a:latin typeface="微软雅黑" panose="020B0503020204020204" pitchFamily="34" charset="-122"/>
                <a:ea typeface="微软雅黑" panose="020B0503020204020204" pitchFamily="34" charset="-122"/>
              </a:rPr>
              <a:t>1.</a:t>
            </a:r>
            <a:r>
              <a:rPr lang="zh-CN" altLang="zh-CN" sz="1400" kern="100" dirty="0">
                <a:solidFill>
                  <a:schemeClr val="bg1"/>
                </a:solidFill>
                <a:latin typeface="微软雅黑" panose="020B0503020204020204" pitchFamily="34" charset="-122"/>
                <a:ea typeface="微软雅黑" panose="020B0503020204020204" pitchFamily="34" charset="-122"/>
              </a:rPr>
              <a:t>本报告书旨在为各医院提供年度战略规划的建议性指导模板，</a:t>
            </a:r>
            <a:r>
              <a:rPr lang="zh-CN" altLang="zh-CN" sz="1400" b="1" kern="100" dirty="0">
                <a:solidFill>
                  <a:srgbClr val="FF0066"/>
                </a:solidFill>
                <a:latin typeface="微软雅黑" panose="020B0503020204020204" pitchFamily="34" charset="-122"/>
                <a:ea typeface="微软雅黑" panose="020B0503020204020204" pitchFamily="34" charset="-122"/>
              </a:rPr>
              <a:t>内容仅提供参考</a:t>
            </a:r>
            <a:r>
              <a:rPr lang="zh-CN" altLang="zh-CN" sz="1400" kern="100" dirty="0">
                <a:solidFill>
                  <a:schemeClr val="bg1"/>
                </a:solidFill>
                <a:latin typeface="微软雅黑" panose="020B0503020204020204" pitchFamily="34" charset="-122"/>
                <a:ea typeface="微软雅黑" panose="020B0503020204020204" pitchFamily="34" charset="-122"/>
              </a:rPr>
              <a:t>，</a:t>
            </a:r>
            <a:r>
              <a:rPr lang="zh-CN" altLang="zh-CN" sz="1400" b="1" kern="100" dirty="0">
                <a:solidFill>
                  <a:srgbClr val="FF0066"/>
                </a:solidFill>
                <a:latin typeface="微软雅黑" panose="020B0503020204020204" pitchFamily="34" charset="-122"/>
                <a:ea typeface="微软雅黑" panose="020B0503020204020204" pitchFamily="34" charset="-122"/>
              </a:rPr>
              <a:t>所有解释权归梅奥国际所有</a:t>
            </a:r>
            <a:r>
              <a:rPr lang="zh-CN" altLang="zh-CN" sz="1400" b="1" kern="100" dirty="0" smtClean="0">
                <a:solidFill>
                  <a:srgbClr val="FF0066"/>
                </a:solidFill>
                <a:latin typeface="微软雅黑" panose="020B0503020204020204" pitchFamily="34" charset="-122"/>
                <a:ea typeface="微软雅黑" panose="020B0503020204020204" pitchFamily="34" charset="-122"/>
              </a:rPr>
              <a:t>；</a:t>
            </a:r>
            <a:endParaRPr lang="en-US" altLang="zh-CN" sz="1400" b="1" kern="100" dirty="0" smtClean="0">
              <a:solidFill>
                <a:srgbClr val="FF0066"/>
              </a:solidFill>
              <a:latin typeface="微软雅黑" panose="020B0503020204020204" pitchFamily="34" charset="-122"/>
              <a:ea typeface="微软雅黑" panose="020B0503020204020204" pitchFamily="34" charset="-122"/>
            </a:endParaRPr>
          </a:p>
          <a:p>
            <a:pPr indent="304800">
              <a:lnSpc>
                <a:spcPct val="200000"/>
              </a:lnSpc>
            </a:pPr>
            <a:r>
              <a:rPr lang="en-US" altLang="zh-CN" sz="1400" b="1" kern="100" dirty="0">
                <a:solidFill>
                  <a:srgbClr val="FF0066"/>
                </a:solidFill>
                <a:latin typeface="微软雅黑" panose="020B0503020204020204" pitchFamily="34" charset="-122"/>
                <a:ea typeface="微软雅黑" panose="020B0503020204020204" pitchFamily="34" charset="-122"/>
              </a:rPr>
              <a:t> </a:t>
            </a:r>
            <a:r>
              <a:rPr lang="en-US" altLang="zh-CN" sz="1400" b="1" kern="100" dirty="0" smtClean="0">
                <a:solidFill>
                  <a:srgbClr val="FF0066"/>
                </a:solidFill>
                <a:latin typeface="微软雅黑" panose="020B0503020204020204" pitchFamily="34" charset="-122"/>
                <a:ea typeface="微软雅黑" panose="020B0503020204020204" pitchFamily="34" charset="-122"/>
              </a:rPr>
              <a:t>         </a:t>
            </a:r>
            <a:r>
              <a:rPr lang="en-US" altLang="zh-CN" sz="1400" kern="100" dirty="0" smtClean="0">
                <a:solidFill>
                  <a:schemeClr val="bg1"/>
                </a:solidFill>
                <a:latin typeface="微软雅黑" panose="020B0503020204020204" pitchFamily="34" charset="-122"/>
                <a:ea typeface="微软雅黑" panose="020B0503020204020204" pitchFamily="34" charset="-122"/>
              </a:rPr>
              <a:t>2</a:t>
            </a:r>
            <a:r>
              <a:rPr lang="en-US" altLang="zh-CN" sz="1400" kern="100" dirty="0">
                <a:solidFill>
                  <a:schemeClr val="bg1"/>
                </a:solidFill>
                <a:latin typeface="微软雅黑" panose="020B0503020204020204" pitchFamily="34" charset="-122"/>
                <a:ea typeface="微软雅黑" panose="020B0503020204020204" pitchFamily="34" charset="-122"/>
              </a:rPr>
              <a:t>.</a:t>
            </a:r>
            <a:r>
              <a:rPr lang="zh-CN" altLang="zh-CN" sz="1400" kern="100" dirty="0">
                <a:solidFill>
                  <a:schemeClr val="bg1"/>
                </a:solidFill>
                <a:latin typeface="微软雅黑" panose="020B0503020204020204" pitchFamily="34" charset="-122"/>
                <a:ea typeface="微软雅黑" panose="020B0503020204020204" pitchFamily="34" charset="-122"/>
              </a:rPr>
              <a:t>梅奥国际可根据客户的</a:t>
            </a:r>
            <a:r>
              <a:rPr lang="zh-CN" altLang="zh-CN" sz="1400" b="1" kern="100" dirty="0">
                <a:solidFill>
                  <a:srgbClr val="FF0066"/>
                </a:solidFill>
                <a:latin typeface="微软雅黑" panose="020B0503020204020204" pitchFamily="34" charset="-122"/>
                <a:ea typeface="微软雅黑" panose="020B0503020204020204" pitchFamily="34" charset="-122"/>
              </a:rPr>
              <a:t>实际情况与需求</a:t>
            </a:r>
            <a:r>
              <a:rPr lang="zh-CN" altLang="zh-CN" sz="1400" kern="100" dirty="0">
                <a:solidFill>
                  <a:schemeClr val="bg1"/>
                </a:solidFill>
                <a:latin typeface="微软雅黑" panose="020B0503020204020204" pitchFamily="34" charset="-122"/>
                <a:ea typeface="微软雅黑" panose="020B0503020204020204" pitchFamily="34" charset="-122"/>
              </a:rPr>
              <a:t>做出调整与增添其他事项及具体实施</a:t>
            </a:r>
            <a:r>
              <a:rPr lang="zh-CN" altLang="zh-CN" sz="1400" kern="100" dirty="0" smtClean="0">
                <a:solidFill>
                  <a:schemeClr val="bg1"/>
                </a:solidFill>
                <a:latin typeface="微软雅黑" panose="020B0503020204020204" pitchFamily="34" charset="-122"/>
                <a:ea typeface="微软雅黑" panose="020B0503020204020204" pitchFamily="34" charset="-122"/>
              </a:rPr>
              <a:t>。</a:t>
            </a:r>
            <a:endParaRPr lang="zh-CN" altLang="zh-CN" sz="1400" kern="100" dirty="0">
              <a:solidFill>
                <a:schemeClr val="bg1"/>
              </a:solidFill>
              <a:latin typeface="微软雅黑" panose="020B0503020204020204" pitchFamily="34" charset="-122"/>
              <a:ea typeface="微软雅黑" panose="020B0503020204020204" pitchFamily="34" charset="-122"/>
            </a:endParaRPr>
          </a:p>
        </p:txBody>
      </p:sp>
      <p:sp>
        <p:nvSpPr>
          <p:cNvPr id="22"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76503283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stretch>
            <a:fillRect/>
          </a:stretch>
        </p:blipFill>
        <p:spPr>
          <a:xfrm>
            <a:off x="0" y="0"/>
            <a:ext cx="12192000" cy="6906579"/>
          </a:xfrm>
          <a:prstGeom prst="rect">
            <a:avLst/>
          </a:prstGeom>
        </p:spPr>
      </p:pic>
      <p:sp>
        <p:nvSpPr>
          <p:cNvPr id="2" name="矩形 1"/>
          <p:cNvSpPr/>
          <p:nvPr/>
        </p:nvSpPr>
        <p:spPr>
          <a:xfrm>
            <a:off x="5375920" y="1628800"/>
            <a:ext cx="2160240" cy="461665"/>
          </a:xfrm>
          <a:prstGeom prst="rect">
            <a:avLst/>
          </a:prstGeom>
        </p:spPr>
        <p:txBody>
          <a:bodyPr wrap="square">
            <a:spAutoFit/>
          </a:bodyPr>
          <a:lstStyle/>
          <a:p>
            <a:r>
              <a:rPr lang="zh-CN" altLang="zh-CN" sz="2400" b="1" dirty="0">
                <a:solidFill>
                  <a:srgbClr val="FF0066"/>
                </a:solidFill>
                <a:latin typeface="微软雅黑" panose="020B0503020204020204" pitchFamily="34" charset="-122"/>
                <a:ea typeface="微软雅黑" panose="020B0503020204020204" pitchFamily="34" charset="-122"/>
              </a:rPr>
              <a:t>梅奥战略</a:t>
            </a:r>
            <a:r>
              <a:rPr lang="zh-CN" altLang="zh-CN" sz="2400" b="1" dirty="0" smtClean="0">
                <a:solidFill>
                  <a:srgbClr val="FF0066"/>
                </a:solidFill>
                <a:latin typeface="微软雅黑" panose="020B0503020204020204" pitchFamily="34" charset="-122"/>
                <a:ea typeface="微软雅黑" panose="020B0503020204020204" pitchFamily="34" charset="-122"/>
              </a:rPr>
              <a:t>观点</a:t>
            </a:r>
            <a:endParaRPr lang="zh-CN" altLang="zh-CN" sz="2400" b="1" dirty="0">
              <a:solidFill>
                <a:srgbClr val="FF0066"/>
              </a:solidFill>
              <a:latin typeface="微软雅黑" panose="020B0503020204020204" pitchFamily="34" charset="-122"/>
              <a:ea typeface="微软雅黑" panose="020B0503020204020204" pitchFamily="34" charset="-122"/>
            </a:endParaRPr>
          </a:p>
        </p:txBody>
      </p:sp>
      <p:sp>
        <p:nvSpPr>
          <p:cNvPr id="5" name="椭圆 4"/>
          <p:cNvSpPr/>
          <p:nvPr/>
        </p:nvSpPr>
        <p:spPr bwMode="auto">
          <a:xfrm>
            <a:off x="767408" y="2348880"/>
            <a:ext cx="4192213" cy="4192213"/>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00"/>
          </a:p>
        </p:txBody>
      </p:sp>
      <p:sp>
        <p:nvSpPr>
          <p:cNvPr id="6" name="椭圆 5"/>
          <p:cNvSpPr/>
          <p:nvPr/>
        </p:nvSpPr>
        <p:spPr bwMode="auto">
          <a:xfrm>
            <a:off x="1008222" y="2600610"/>
            <a:ext cx="3700387" cy="370038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00"/>
          </a:p>
        </p:txBody>
      </p:sp>
      <p:sp>
        <p:nvSpPr>
          <p:cNvPr id="4" name="矩形 3"/>
          <p:cNvSpPr/>
          <p:nvPr/>
        </p:nvSpPr>
        <p:spPr>
          <a:xfrm>
            <a:off x="1396241" y="3037209"/>
            <a:ext cx="3312368" cy="2677656"/>
          </a:xfrm>
          <a:prstGeom prst="rect">
            <a:avLst/>
          </a:prstGeom>
        </p:spPr>
        <p:txBody>
          <a:bodyPr wrap="square">
            <a:spAutoFit/>
          </a:bodyPr>
          <a:lstStyle/>
          <a:p>
            <a:pPr>
              <a:lnSpc>
                <a:spcPct val="200000"/>
              </a:lnSpc>
            </a:pPr>
            <a:r>
              <a:rPr lang="zh-CN" altLang="en-US" sz="1400" b="1" dirty="0" smtClean="0">
                <a:latin typeface="微软雅黑" panose="020B0503020204020204" pitchFamily="34" charset="-122"/>
                <a:ea typeface="微软雅黑" panose="020B0503020204020204" pitchFamily="34" charset="-122"/>
              </a:rPr>
              <a:t>      医院</a:t>
            </a:r>
            <a:r>
              <a:rPr lang="zh-CN" altLang="en-US" sz="1400" b="1" dirty="0">
                <a:latin typeface="微软雅黑" panose="020B0503020204020204" pitchFamily="34" charset="-122"/>
                <a:ea typeface="微软雅黑" panose="020B0503020204020204" pitchFamily="34" charset="-122"/>
              </a:rPr>
              <a:t>经营战略是医院目标得以</a:t>
            </a:r>
            <a:r>
              <a:rPr lang="zh-CN" altLang="en-US" sz="1400" b="1" dirty="0" smtClean="0">
                <a:latin typeface="微软雅黑" panose="020B0503020204020204" pitchFamily="34" charset="-122"/>
                <a:ea typeface="微软雅黑" panose="020B0503020204020204" pitchFamily="34" charset="-122"/>
              </a:rPr>
              <a:t>实</a:t>
            </a: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r>
              <a:rPr lang="zh-CN" altLang="en-US" sz="1400" b="1" dirty="0" smtClean="0">
                <a:latin typeface="微软雅黑" panose="020B0503020204020204" pitchFamily="34" charset="-122"/>
                <a:ea typeface="微软雅黑" panose="020B0503020204020204" pitchFamily="34" charset="-122"/>
              </a:rPr>
              <a:t>现</a:t>
            </a:r>
            <a:r>
              <a:rPr lang="zh-CN" altLang="en-US" sz="1400" b="1" dirty="0">
                <a:latin typeface="微软雅黑" panose="020B0503020204020204" pitchFamily="34" charset="-122"/>
                <a:ea typeface="微软雅黑" panose="020B0503020204020204" pitchFamily="34" charset="-122"/>
              </a:rPr>
              <a:t>的重要保证。</a:t>
            </a:r>
            <a:r>
              <a:rPr lang="zh-CN" altLang="zh-CN" sz="1400" b="1" dirty="0">
                <a:latin typeface="微软雅黑" panose="020B0503020204020204" pitchFamily="34" charset="-122"/>
                <a:ea typeface="微软雅黑" panose="020B0503020204020204" pitchFamily="34" charset="-122"/>
              </a:rPr>
              <a:t>战略是一个医院的</a:t>
            </a:r>
            <a:r>
              <a:rPr lang="zh-CN" altLang="zh-CN" sz="1400" b="1" dirty="0" smtClean="0">
                <a:latin typeface="微软雅黑" panose="020B0503020204020204" pitchFamily="34" charset="-122"/>
                <a:ea typeface="微软雅黑" panose="020B0503020204020204" pitchFamily="34" charset="-122"/>
              </a:rPr>
              <a:t>重</a:t>
            </a: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r>
              <a:rPr lang="zh-CN" altLang="zh-CN" sz="1400" b="1" dirty="0" smtClean="0">
                <a:latin typeface="微软雅黑" panose="020B0503020204020204" pitchFamily="34" charset="-122"/>
                <a:ea typeface="微软雅黑" panose="020B0503020204020204" pitchFamily="34" charset="-122"/>
              </a:rPr>
              <a:t>要</a:t>
            </a:r>
            <a:r>
              <a:rPr lang="zh-CN" altLang="zh-CN" sz="1400" b="1" dirty="0">
                <a:latin typeface="微软雅黑" panose="020B0503020204020204" pitchFamily="34" charset="-122"/>
                <a:ea typeface="微软雅黑" panose="020B0503020204020204" pitchFamily="34" charset="-122"/>
              </a:rPr>
              <a:t>方向，是决定医院经营活动成败</a:t>
            </a:r>
            <a:r>
              <a:rPr lang="zh-CN" altLang="zh-CN" sz="1400" b="1" dirty="0" smtClean="0">
                <a:latin typeface="微软雅黑" panose="020B0503020204020204" pitchFamily="34" charset="-122"/>
                <a:ea typeface="微软雅黑" panose="020B0503020204020204" pitchFamily="34" charset="-122"/>
              </a:rPr>
              <a:t>的</a:t>
            </a: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r>
              <a:rPr lang="zh-CN" altLang="zh-CN" sz="1400" b="1" dirty="0" smtClean="0">
                <a:latin typeface="微软雅黑" panose="020B0503020204020204" pitchFamily="34" charset="-122"/>
                <a:ea typeface="微软雅黑" panose="020B0503020204020204" pitchFamily="34" charset="-122"/>
              </a:rPr>
              <a:t>关键性</a:t>
            </a:r>
            <a:r>
              <a:rPr lang="zh-CN" altLang="zh-CN" sz="1400" b="1" dirty="0">
                <a:latin typeface="微软雅黑" panose="020B0503020204020204" pitchFamily="34" charset="-122"/>
                <a:ea typeface="微软雅黑" panose="020B0503020204020204" pitchFamily="34" charset="-122"/>
              </a:rPr>
              <a:t>因素，</a:t>
            </a:r>
            <a:r>
              <a:rPr lang="zh-CN" altLang="en-US" sz="1400" b="1" dirty="0">
                <a:latin typeface="微软雅黑" panose="020B0503020204020204" pitchFamily="34" charset="-122"/>
                <a:ea typeface="微软雅黑" panose="020B0503020204020204" pitchFamily="34" charset="-122"/>
              </a:rPr>
              <a:t>医院的各项发展、盈利</a:t>
            </a:r>
            <a:r>
              <a:rPr lang="zh-CN" altLang="en-US" sz="1400" b="1" dirty="0" smtClean="0">
                <a:latin typeface="微软雅黑" panose="020B0503020204020204" pitchFamily="34" charset="-122"/>
                <a:ea typeface="微软雅黑" panose="020B0503020204020204" pitchFamily="34" charset="-122"/>
              </a:rPr>
              <a:t>等</a:t>
            </a: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r>
              <a:rPr lang="zh-CN" altLang="en-US" sz="1400" b="1" dirty="0" smtClean="0">
                <a:latin typeface="微软雅黑" panose="020B0503020204020204" pitchFamily="34" charset="-122"/>
                <a:ea typeface="微软雅黑" panose="020B0503020204020204" pitchFamily="34" charset="-122"/>
              </a:rPr>
              <a:t>目标</a:t>
            </a:r>
            <a:r>
              <a:rPr lang="zh-CN" altLang="en-US" sz="1400" b="1" dirty="0">
                <a:latin typeface="微软雅黑" panose="020B0503020204020204" pitchFamily="34" charset="-122"/>
                <a:ea typeface="微软雅黑" panose="020B0503020204020204" pitchFamily="34" charset="-122"/>
              </a:rPr>
              <a:t>，都是建立在战略的基础上，</a:t>
            </a:r>
            <a:r>
              <a:rPr lang="zh-CN" altLang="en-US" sz="1400" b="1" dirty="0" smtClean="0">
                <a:latin typeface="微软雅黑" panose="020B0503020204020204" pitchFamily="34" charset="-122"/>
                <a:ea typeface="微软雅黑" panose="020B0503020204020204" pitchFamily="34" charset="-122"/>
              </a:rPr>
              <a:t>战</a:t>
            </a: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r>
              <a:rPr lang="zh-CN" altLang="en-US" sz="1400" b="1" dirty="0" smtClean="0">
                <a:latin typeface="微软雅黑" panose="020B0503020204020204" pitchFamily="34" charset="-122"/>
                <a:ea typeface="微软雅黑" panose="020B0503020204020204" pitchFamily="34" charset="-122"/>
              </a:rPr>
              <a:t>略</a:t>
            </a:r>
            <a:r>
              <a:rPr lang="zh-CN" altLang="en-US" sz="1400" b="1" dirty="0">
                <a:latin typeface="微软雅黑" panose="020B0503020204020204" pitchFamily="34" charset="-122"/>
                <a:ea typeface="微软雅黑" panose="020B0503020204020204" pitchFamily="34" charset="-122"/>
              </a:rPr>
              <a:t>服务于目标。</a:t>
            </a:r>
            <a:endParaRPr lang="en-US" altLang="zh-CN" sz="1400" b="1" dirty="0">
              <a:latin typeface="微软雅黑" panose="020B0503020204020204" pitchFamily="34" charset="-122"/>
              <a:ea typeface="微软雅黑" panose="020B0503020204020204" pitchFamily="34" charset="-122"/>
            </a:endParaRPr>
          </a:p>
        </p:txBody>
      </p:sp>
      <p:sp>
        <p:nvSpPr>
          <p:cNvPr id="11" name="椭圆 10"/>
          <p:cNvSpPr/>
          <p:nvPr/>
        </p:nvSpPr>
        <p:spPr>
          <a:xfrm>
            <a:off x="678553" y="2348880"/>
            <a:ext cx="4378854" cy="4378854"/>
          </a:xfrm>
          <a:prstGeom prst="ellipse">
            <a:avLst/>
          </a:prstGeom>
          <a:no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9160462" y="1071438"/>
            <a:ext cx="734852" cy="734852"/>
          </a:xfrm>
          <a:prstGeom prst="ellipse">
            <a:avLst/>
          </a:prstGeom>
          <a:solidFill>
            <a:srgbClr val="FFC000">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0030195" y="5949280"/>
            <a:ext cx="124928" cy="12492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0992544" y="2225907"/>
            <a:ext cx="124928" cy="12492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631269" y="1364121"/>
            <a:ext cx="461592" cy="461592"/>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2942263" y="927167"/>
            <a:ext cx="734852" cy="734852"/>
          </a:xfrm>
          <a:prstGeom prst="ellipse">
            <a:avLst/>
          </a:prstGeom>
          <a:solidFill>
            <a:srgbClr val="FFC000">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4507645" y="3819103"/>
            <a:ext cx="249857" cy="249857"/>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743052" y="2100979"/>
            <a:ext cx="124928" cy="12492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721024" y="2940836"/>
            <a:ext cx="124928" cy="12492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6609740" y="5285455"/>
            <a:ext cx="367426" cy="36742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8233091" y="2600610"/>
            <a:ext cx="228141" cy="22814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708942" y="2295513"/>
            <a:ext cx="4298945" cy="4298945"/>
          </a:xfrm>
          <a:prstGeom prst="ellipse">
            <a:avLst/>
          </a:prstGeom>
          <a:no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9288859" y="3071378"/>
            <a:ext cx="1455737" cy="1455738"/>
          </a:xfrm>
          <a:prstGeom prst="ellipse">
            <a:avLst/>
          </a:prstGeom>
          <a:solidFill>
            <a:schemeClr val="bg1">
              <a:lumMod val="50000"/>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00"/>
          </a:p>
        </p:txBody>
      </p:sp>
      <p:sp>
        <p:nvSpPr>
          <p:cNvPr id="25" name="椭圆 24"/>
          <p:cNvSpPr/>
          <p:nvPr/>
        </p:nvSpPr>
        <p:spPr>
          <a:xfrm>
            <a:off x="9434909" y="3206316"/>
            <a:ext cx="1185862" cy="1185862"/>
          </a:xfrm>
          <a:prstGeom prst="ellipse">
            <a:avLst/>
          </a:prstGeom>
          <a:solidFill>
            <a:srgbClr val="4CAC87">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00"/>
          </a:p>
        </p:txBody>
      </p:sp>
      <p:sp>
        <p:nvSpPr>
          <p:cNvPr id="13" name="椭圆 12"/>
          <p:cNvSpPr/>
          <p:nvPr/>
        </p:nvSpPr>
        <p:spPr>
          <a:xfrm>
            <a:off x="9194041" y="3328360"/>
            <a:ext cx="249857" cy="249857"/>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4"/>
          <p:cNvSpPr txBox="1"/>
          <p:nvPr/>
        </p:nvSpPr>
        <p:spPr>
          <a:xfrm>
            <a:off x="10393924" y="332656"/>
            <a:ext cx="896441"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FF006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93979895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TIMING" val="|0.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spAutoFit/>
      </a:bodyPr>
      <a:lstStyle>
        <a:defPPr indent="304800" algn="just">
          <a:lnSpc>
            <a:spcPct val="150000"/>
          </a:lnSpc>
          <a:spcAft>
            <a:spcPts val="0"/>
          </a:spcAft>
          <a:defRPr kern="100" dirty="0">
            <a:latin typeface="Times New Roman" panose="02020603050405020304" pitchFamily="18" charset="0"/>
            <a:ea typeface="微软雅黑" panose="020B0503020204020204" pitchFamily="34" charset="-122"/>
          </a:defRPr>
        </a:defPPr>
      </a:lstStyle>
    </a:spDef>
  </a:objectDefaults>
  <a:extraClrScheme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alpha val="27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7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8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让PPT飞起来丨pptshare.qzone.qq.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让PPT飞起来丨pptshare.qzone.qq.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2457</TotalTime>
  <Words>4181</Words>
  <Application>Microsoft Office PowerPoint</Application>
  <PresentationFormat>宽屏</PresentationFormat>
  <Paragraphs>568</Paragraphs>
  <Slides>51</Slides>
  <Notes>51</Notes>
  <HiddenSlides>0</HiddenSlides>
  <MMClips>0</MMClips>
  <ScaleCrop>false</ScaleCrop>
  <HeadingPairs>
    <vt:vector size="6" baseType="variant">
      <vt:variant>
        <vt:lpstr>已用的字体</vt:lpstr>
      </vt:variant>
      <vt:variant>
        <vt:i4>23</vt:i4>
      </vt:variant>
      <vt:variant>
        <vt:lpstr>主题</vt:lpstr>
      </vt:variant>
      <vt:variant>
        <vt:i4>10</vt:i4>
      </vt:variant>
      <vt:variant>
        <vt:lpstr>幻灯片标题</vt:lpstr>
      </vt:variant>
      <vt:variant>
        <vt:i4>51</vt:i4>
      </vt:variant>
    </vt:vector>
  </HeadingPairs>
  <TitlesOfParts>
    <vt:vector size="84" baseType="lpstr">
      <vt:lpstr>Aharoni</vt:lpstr>
      <vt:lpstr>方正综艺简体</vt:lpstr>
      <vt:lpstr>黑体</vt:lpstr>
      <vt:lpstr>华康俪金黑W8(P)</vt:lpstr>
      <vt:lpstr>华文彩云</vt:lpstr>
      <vt:lpstr>经典繁仿黑</vt:lpstr>
      <vt:lpstr>楷体</vt:lpstr>
      <vt:lpstr>宋体</vt:lpstr>
      <vt:lpstr>微软雅黑</vt:lpstr>
      <vt:lpstr>造字工房悦黑体验版常规体</vt:lpstr>
      <vt:lpstr>造字工房悦黑体验版纤细体</vt:lpstr>
      <vt:lpstr>Arial</vt:lpstr>
      <vt:lpstr>Arial Black</vt:lpstr>
      <vt:lpstr>Arial Narrow</vt:lpstr>
      <vt:lpstr>Arial Rounded MT Bold</vt:lpstr>
      <vt:lpstr>Broadway</vt:lpstr>
      <vt:lpstr>Calibri</vt:lpstr>
      <vt:lpstr>Calibri Light</vt:lpstr>
      <vt:lpstr>Cambria</vt:lpstr>
      <vt:lpstr>Impact</vt:lpstr>
      <vt:lpstr>Lucida Sans Unicode</vt:lpstr>
      <vt:lpstr>Times New Roman</vt:lpstr>
      <vt:lpstr>Wingdings</vt:lpstr>
      <vt:lpstr>Office 主题</vt:lpstr>
      <vt:lpstr>1_Office 主题</vt:lpstr>
      <vt:lpstr>Office 主题​​</vt:lpstr>
      <vt:lpstr>2_Office 主题</vt:lpstr>
      <vt:lpstr>3_Office 主题</vt:lpstr>
      <vt:lpstr>5_Office 主题</vt:lpstr>
      <vt:lpstr>7_Office 主题</vt:lpstr>
      <vt:lpstr>8_Office 主题</vt:lpstr>
      <vt:lpstr>让PPT飞起来丨pptshare.qzone.qq.com</vt:lpstr>
      <vt:lpstr>2_让PPT飞起来丨pptshare.qzone.qq.com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
  <cp:keywords/>
  <dc:description/>
  <cp:lastModifiedBy>faith123</cp:lastModifiedBy>
  <cp:revision>150</cp:revision>
  <dcterms:created xsi:type="dcterms:W3CDTF">2013-11-29T01:26:16Z</dcterms:created>
  <dcterms:modified xsi:type="dcterms:W3CDTF">2019-01-05T06:05:09Z</dcterms:modified>
  <cp:category/>
</cp:coreProperties>
</file>