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403" r:id="rId2"/>
    <p:sldId id="393" r:id="rId3"/>
    <p:sldId id="297" r:id="rId4"/>
    <p:sldId id="299" r:id="rId5"/>
    <p:sldId id="368" r:id="rId6"/>
    <p:sldId id="369" r:id="rId7"/>
    <p:sldId id="370" r:id="rId8"/>
    <p:sldId id="373" r:id="rId9"/>
    <p:sldId id="372" r:id="rId10"/>
    <p:sldId id="396" r:id="rId11"/>
    <p:sldId id="375" r:id="rId12"/>
    <p:sldId id="334" r:id="rId13"/>
    <p:sldId id="376" r:id="rId14"/>
    <p:sldId id="377" r:id="rId15"/>
    <p:sldId id="398" r:id="rId16"/>
    <p:sldId id="335" r:id="rId17"/>
    <p:sldId id="379" r:id="rId18"/>
    <p:sldId id="380" r:id="rId19"/>
    <p:sldId id="381" r:id="rId20"/>
    <p:sldId id="382" r:id="rId21"/>
    <p:sldId id="383" r:id="rId22"/>
    <p:sldId id="400" r:id="rId23"/>
    <p:sldId id="367" r:id="rId24"/>
    <p:sldId id="385" r:id="rId25"/>
    <p:sldId id="386" r:id="rId26"/>
    <p:sldId id="387" r:id="rId27"/>
    <p:sldId id="388" r:id="rId28"/>
    <p:sldId id="295" r:id="rId29"/>
  </p:sldIdLst>
  <p:sldSz cx="12195175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4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A36"/>
    <a:srgbClr val="5B5E77"/>
    <a:srgbClr val="4C4F64"/>
    <a:srgbClr val="414455"/>
    <a:srgbClr val="C00000"/>
    <a:srgbClr val="A6A6A6"/>
    <a:srgbClr val="E20000"/>
    <a:srgbClr val="14B28B"/>
    <a:srgbClr val="0D0D0D"/>
    <a:srgbClr val="18D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68" autoAdjust="0"/>
    <p:restoredTop sz="94660"/>
  </p:normalViewPr>
  <p:slideViewPr>
    <p:cSldViewPr showGuides="1">
      <p:cViewPr varScale="1">
        <p:scale>
          <a:sx n="90" d="100"/>
          <a:sy n="90" d="100"/>
        </p:scale>
        <p:origin x="624" y="78"/>
      </p:cViewPr>
      <p:guideLst>
        <p:guide orient="horz"/>
        <p:guide pos="4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EB9A-23AB-4D00-A72E-AD507B0F1653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6CF1A-E888-4A07-B96A-456D0CF69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86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818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21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21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21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218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26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76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0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38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9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98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99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076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06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48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51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79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8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1000" contrast="1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B1069-3899-470A-8AB1-734237277644}" type="datetimeFigureOut">
              <a:rPr lang="zh-CN" altLang="en-US" smtClean="0"/>
              <a:t>2018/4/17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52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48" y="0"/>
            <a:ext cx="12218266" cy="6858000"/>
          </a:xfrm>
          <a:prstGeom prst="rect">
            <a:avLst/>
          </a:prstGeom>
        </p:spPr>
      </p:pic>
      <p:pic>
        <p:nvPicPr>
          <p:cNvPr id="3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03213" y="-709244"/>
            <a:ext cx="609600" cy="609600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 flipH="1">
            <a:off x="-23093" y="4992468"/>
            <a:ext cx="3169856" cy="1728192"/>
            <a:chOff x="5917425" y="3435846"/>
            <a:chExt cx="3226575" cy="1707654"/>
          </a:xfrm>
        </p:grpSpPr>
        <p:pic>
          <p:nvPicPr>
            <p:cNvPr id="86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7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6" name="椭圆 75"/>
          <p:cNvSpPr/>
          <p:nvPr/>
        </p:nvSpPr>
        <p:spPr>
          <a:xfrm>
            <a:off x="-1787221" y="-4707904"/>
            <a:ext cx="8388864" cy="8388864"/>
          </a:xfrm>
          <a:prstGeom prst="ellipse">
            <a:avLst/>
          </a:prstGeom>
          <a:solidFill>
            <a:srgbClr val="202A36"/>
          </a:solidFill>
          <a:ln>
            <a:noFill/>
          </a:ln>
          <a:effectLst>
            <a:outerShdw blurRad="317500" dist="2540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TextBox 7"/>
          <p:cNvSpPr>
            <a:spLocks noChangeArrowheads="1"/>
          </p:cNvSpPr>
          <p:nvPr/>
        </p:nvSpPr>
        <p:spPr bwMode="auto">
          <a:xfrm>
            <a:off x="696987" y="764704"/>
            <a:ext cx="626469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销售主管岗位竞聘</a:t>
            </a:r>
            <a:r>
              <a:rPr lang="en-US" altLang="zh-CN" sz="48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cxnSp>
        <p:nvCxnSpPr>
          <p:cNvPr id="89" name="直接连接符 88"/>
          <p:cNvCxnSpPr/>
          <p:nvPr/>
        </p:nvCxnSpPr>
        <p:spPr>
          <a:xfrm>
            <a:off x="696987" y="2246675"/>
            <a:ext cx="3600400" cy="0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7"/>
          <p:cNvSpPr>
            <a:spLocks noChangeArrowheads="1"/>
          </p:cNvSpPr>
          <p:nvPr/>
        </p:nvSpPr>
        <p:spPr bwMode="auto">
          <a:xfrm>
            <a:off x="696987" y="2318683"/>
            <a:ext cx="43924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严禁实用</a:t>
            </a: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框架完整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动态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1" name="矩形 3"/>
          <p:cNvSpPr>
            <a:spLocks noChangeArrowheads="1"/>
          </p:cNvSpPr>
          <p:nvPr/>
        </p:nvSpPr>
        <p:spPr bwMode="auto">
          <a:xfrm>
            <a:off x="624979" y="2609479"/>
            <a:ext cx="1650118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应聘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JIESHE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8384186" y="4725144"/>
            <a:ext cx="3797045" cy="2009573"/>
            <a:chOff x="5917425" y="3435846"/>
            <a:chExt cx="3226575" cy="1707654"/>
          </a:xfrm>
        </p:grpSpPr>
        <p:pic>
          <p:nvPicPr>
            <p:cNvPr id="93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4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5" name="Picture 8" descr="C:\Users\Thinkpad\Desktop\商务PNG\m_0000_椭圆-1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0000" r="75833" b="10150"/>
          <a:stretch/>
        </p:blipFill>
        <p:spPr bwMode="auto">
          <a:xfrm>
            <a:off x="552806" y="3860001"/>
            <a:ext cx="2278353" cy="266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" name="直接连接符 95"/>
          <p:cNvCxnSpPr>
            <a:endCxn id="98" idx="3"/>
          </p:cNvCxnSpPr>
          <p:nvPr/>
        </p:nvCxnSpPr>
        <p:spPr>
          <a:xfrm flipV="1">
            <a:off x="913011" y="5239990"/>
            <a:ext cx="3409299" cy="16180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/>
          <p:cNvGrpSpPr/>
          <p:nvPr/>
        </p:nvGrpSpPr>
        <p:grpSpPr>
          <a:xfrm>
            <a:off x="4270425" y="4937582"/>
            <a:ext cx="354293" cy="354293"/>
            <a:chOff x="304800" y="673100"/>
            <a:chExt cx="4000500" cy="4000500"/>
          </a:xfrm>
          <a:solidFill>
            <a:srgbClr val="202A36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8" name="同心圆 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5931987" y="3604911"/>
            <a:ext cx="354293" cy="354293"/>
            <a:chOff x="304800" y="673100"/>
            <a:chExt cx="4000500" cy="4000500"/>
          </a:xfrm>
          <a:solidFill>
            <a:srgbClr val="202A36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1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7648632" y="4230800"/>
            <a:ext cx="354293" cy="354293"/>
            <a:chOff x="304800" y="673100"/>
            <a:chExt cx="4000500" cy="4000500"/>
          </a:xfrm>
          <a:solidFill>
            <a:srgbClr val="202A36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4" name="同心圆 1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9232808" y="2875352"/>
            <a:ext cx="354293" cy="354293"/>
            <a:chOff x="304800" y="673100"/>
            <a:chExt cx="4000500" cy="4000500"/>
          </a:xfrm>
          <a:solidFill>
            <a:srgbClr val="202A36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09" name="直接连接符 108"/>
          <p:cNvCxnSpPr>
            <a:stCxn id="98" idx="6"/>
            <a:endCxn id="102" idx="3"/>
          </p:cNvCxnSpPr>
          <p:nvPr/>
        </p:nvCxnSpPr>
        <p:spPr>
          <a:xfrm flipV="1">
            <a:off x="4624718" y="3901852"/>
            <a:ext cx="1364622" cy="121287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>
            <a:stCxn id="102" idx="5"/>
            <a:endCxn id="105" idx="2"/>
          </p:cNvCxnSpPr>
          <p:nvPr/>
        </p:nvCxnSpPr>
        <p:spPr>
          <a:xfrm>
            <a:off x="6228928" y="3901852"/>
            <a:ext cx="1427437" cy="50609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>
            <a:stCxn id="105" idx="6"/>
            <a:endCxn id="108" idx="3"/>
          </p:cNvCxnSpPr>
          <p:nvPr/>
        </p:nvCxnSpPr>
        <p:spPr>
          <a:xfrm flipV="1">
            <a:off x="7995193" y="3172293"/>
            <a:ext cx="1294968" cy="123565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接连接符 111"/>
          <p:cNvCxnSpPr>
            <a:stCxn id="108" idx="7"/>
          </p:cNvCxnSpPr>
          <p:nvPr/>
        </p:nvCxnSpPr>
        <p:spPr>
          <a:xfrm flipV="1">
            <a:off x="9529749" y="1628801"/>
            <a:ext cx="752959" cy="1303904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组合 112"/>
          <p:cNvGrpSpPr/>
          <p:nvPr/>
        </p:nvGrpSpPr>
        <p:grpSpPr>
          <a:xfrm>
            <a:off x="8513943" y="277431"/>
            <a:ext cx="670560" cy="604586"/>
            <a:chOff x="5424755" y="1340768"/>
            <a:chExt cx="670560" cy="604586"/>
          </a:xfrm>
        </p:grpSpPr>
        <p:grpSp>
          <p:nvGrpSpPr>
            <p:cNvPr id="114" name="组合 11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1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9391099" y="260648"/>
            <a:ext cx="670560" cy="604586"/>
            <a:chOff x="5424755" y="1340768"/>
            <a:chExt cx="670560" cy="604586"/>
          </a:xfrm>
        </p:grpSpPr>
        <p:grpSp>
          <p:nvGrpSpPr>
            <p:cNvPr id="119" name="组合 11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2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0301083" y="260648"/>
            <a:ext cx="670560" cy="604586"/>
            <a:chOff x="5424755" y="1340768"/>
            <a:chExt cx="670560" cy="604586"/>
          </a:xfrm>
        </p:grpSpPr>
        <p:grpSp>
          <p:nvGrpSpPr>
            <p:cNvPr id="124" name="组合 12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2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11187667" y="289170"/>
            <a:ext cx="670560" cy="604586"/>
            <a:chOff x="5424755" y="1340768"/>
            <a:chExt cx="670560" cy="60458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3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3" name="Freeform 9"/>
          <p:cNvSpPr>
            <a:spLocks noEditPoints="1"/>
          </p:cNvSpPr>
          <p:nvPr/>
        </p:nvSpPr>
        <p:spPr bwMode="auto">
          <a:xfrm rot="19469485">
            <a:off x="9571392" y="416144"/>
            <a:ext cx="307025" cy="32715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4" name="Freeform 206"/>
          <p:cNvSpPr>
            <a:spLocks noChangeAspect="1" noEditPoints="1"/>
          </p:cNvSpPr>
          <p:nvPr/>
        </p:nvSpPr>
        <p:spPr bwMode="auto">
          <a:xfrm>
            <a:off x="11426179" y="424340"/>
            <a:ext cx="260790" cy="31524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5" name="Group 4"/>
          <p:cNvGrpSpPr>
            <a:grpSpLocks noChangeAspect="1"/>
          </p:cNvGrpSpPr>
          <p:nvPr/>
        </p:nvGrpSpPr>
        <p:grpSpPr bwMode="auto">
          <a:xfrm>
            <a:off x="8742639" y="396718"/>
            <a:ext cx="210218" cy="336917"/>
            <a:chOff x="4638" y="-33"/>
            <a:chExt cx="667" cy="1069"/>
          </a:xfrm>
          <a:solidFill>
            <a:srgbClr val="414455"/>
          </a:solidFill>
        </p:grpSpPr>
        <p:sp>
          <p:nvSpPr>
            <p:cNvPr id="136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37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138" name="Freeform 145"/>
          <p:cNvSpPr>
            <a:spLocks noEditPoints="1"/>
          </p:cNvSpPr>
          <p:nvPr/>
        </p:nvSpPr>
        <p:spPr bwMode="auto">
          <a:xfrm>
            <a:off x="10559927" y="432242"/>
            <a:ext cx="203778" cy="307337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TextBox 1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1787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6945E-18 -4.44444E-6 L -0.30938 -0.65555 " pathEditMode="relative" rAng="0" ptsTypes="AA">
                                      <p:cBhvr>
                                        <p:cTn id="11" dur="20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69" y="-3277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6" grpId="0" animBg="1"/>
      <p:bldP spid="76" grpId="1" animBg="1"/>
      <p:bldP spid="88" grpId="0"/>
      <p:bldP spid="90" grpId="0"/>
      <p:bldP spid="91" grpId="0"/>
      <p:bldP spid="133" grpId="0" animBg="1"/>
      <p:bldP spid="134" grpId="0" animBg="1"/>
      <p:bldP spid="138" grpId="0" animBg="1"/>
      <p:bldP spid="1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643447" y="2859578"/>
            <a:ext cx="7132320" cy="1662546"/>
          </a:xfrm>
          <a:custGeom>
            <a:avLst/>
            <a:gdLst>
              <a:gd name="connsiteX0" fmla="*/ 0 w 7132320"/>
              <a:gd name="connsiteY0" fmla="*/ 1662546 h 1662546"/>
              <a:gd name="connsiteX1" fmla="*/ 2244437 w 7132320"/>
              <a:gd name="connsiteY1" fmla="*/ 49877 h 1662546"/>
              <a:gd name="connsiteX2" fmla="*/ 4655128 w 7132320"/>
              <a:gd name="connsiteY2" fmla="*/ 1645920 h 1662546"/>
              <a:gd name="connsiteX3" fmla="*/ 7132320 w 7132320"/>
              <a:gd name="connsiteY3" fmla="*/ 0 h 166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32320" h="1662546">
                <a:moveTo>
                  <a:pt x="0" y="1662546"/>
                </a:moveTo>
                <a:cubicBezTo>
                  <a:pt x="734291" y="857597"/>
                  <a:pt x="1468582" y="52648"/>
                  <a:pt x="2244437" y="49877"/>
                </a:cubicBezTo>
                <a:cubicBezTo>
                  <a:pt x="3020292" y="47106"/>
                  <a:pt x="3840481" y="1654233"/>
                  <a:pt x="4655128" y="1645920"/>
                </a:cubicBezTo>
                <a:cubicBezTo>
                  <a:pt x="5469775" y="1637607"/>
                  <a:pt x="7132320" y="0"/>
                  <a:pt x="7132320" y="0"/>
                </a:cubicBezTo>
              </a:path>
            </a:pathLst>
          </a:custGeom>
          <a:noFill/>
          <a:ln w="76200"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3564117">
            <a:off x="4942061" y="-1095361"/>
            <a:ext cx="2269341" cy="204607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TextBox 7"/>
          <p:cNvSpPr>
            <a:spLocks noChangeArrowheads="1"/>
          </p:cNvSpPr>
          <p:nvPr/>
        </p:nvSpPr>
        <p:spPr bwMode="auto">
          <a:xfrm>
            <a:off x="5496468" y="78900"/>
            <a:ext cx="117718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rgbClr val="202A3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目 录</a:t>
            </a:r>
            <a:endParaRPr lang="zh-CN" altLang="en-US" sz="4000" b="1" dirty="0">
              <a:solidFill>
                <a:srgbClr val="202A36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Freeform 5"/>
          <p:cNvSpPr>
            <a:spLocks/>
          </p:cNvSpPr>
          <p:nvPr/>
        </p:nvSpPr>
        <p:spPr bwMode="auto">
          <a:xfrm rot="3564117">
            <a:off x="5044854" y="-1002681"/>
            <a:ext cx="2063754" cy="186071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 cap="flat">
            <a:solidFill>
              <a:srgbClr val="202A36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521523" y="991761"/>
            <a:ext cx="111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rgbClr val="202A36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CONTENTS</a:t>
            </a:r>
            <a:endParaRPr lang="zh-CN" altLang="en-US" sz="1200" b="1" dirty="0">
              <a:solidFill>
                <a:srgbClr val="202A36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985472" y="3796699"/>
            <a:ext cx="1360493" cy="1360493"/>
            <a:chOff x="1008115" y="2542722"/>
            <a:chExt cx="1360493" cy="1360493"/>
          </a:xfrm>
        </p:grpSpPr>
        <p:grpSp>
          <p:nvGrpSpPr>
            <p:cNvPr id="38" name="组合 37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1453507" y="2796039"/>
              <a:ext cx="41870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414455"/>
                  </a:solidFill>
                  <a:latin typeface="Impact MT Std" pitchFamily="34" charset="0"/>
                  <a:ea typeface="造字工房劲黑（非商用）常规体" pitchFamily="50" charset="-122"/>
                </a:rPr>
                <a:t>1</a:t>
              </a:r>
              <a:endParaRPr lang="zh-CN" altLang="en-US" sz="4800" dirty="0">
                <a:solidFill>
                  <a:srgbClr val="414455"/>
                </a:solidFill>
                <a:latin typeface="Impact MT Std" pitchFamily="34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289728" y="2204864"/>
            <a:ext cx="1360493" cy="1360493"/>
            <a:chOff x="1008115" y="2542722"/>
            <a:chExt cx="1360493" cy="1360493"/>
          </a:xfrm>
        </p:grpSpPr>
        <p:grpSp>
          <p:nvGrpSpPr>
            <p:cNvPr id="43" name="组合 42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450173" y="2796039"/>
              <a:ext cx="49404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414455"/>
                  </a:solidFill>
                  <a:latin typeface="Impact MT Std" pitchFamily="34" charset="0"/>
                  <a:ea typeface="造字工房劲黑（非商用）常规体" pitchFamily="50" charset="-122"/>
                </a:rPr>
                <a:t>2</a:t>
              </a:r>
              <a:endParaRPr lang="zh-CN" altLang="en-US" sz="4800" dirty="0">
                <a:solidFill>
                  <a:srgbClr val="414455"/>
                </a:solidFill>
                <a:latin typeface="Impact MT Std" pitchFamily="34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09302" y="3796699"/>
            <a:ext cx="1360493" cy="1360493"/>
            <a:chOff x="1008115" y="2542722"/>
            <a:chExt cx="1360493" cy="1360493"/>
          </a:xfrm>
        </p:grpSpPr>
        <p:grpSp>
          <p:nvGrpSpPr>
            <p:cNvPr id="58" name="组合 57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1417222" y="2796039"/>
              <a:ext cx="51167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414455"/>
                  </a:solidFill>
                  <a:latin typeface="Impact MT Std" pitchFamily="34" charset="0"/>
                  <a:ea typeface="造字工房劲黑（非商用）常规体" pitchFamily="50" charset="-122"/>
                </a:rPr>
                <a:t>3</a:t>
              </a:r>
              <a:endParaRPr lang="zh-CN" altLang="en-US" sz="4800" dirty="0">
                <a:solidFill>
                  <a:srgbClr val="414455"/>
                </a:solidFill>
                <a:latin typeface="Impact MT Std" pitchFamily="34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057574" y="2204864"/>
            <a:ext cx="1360493" cy="1360493"/>
            <a:chOff x="1008115" y="2542722"/>
            <a:chExt cx="1360493" cy="1360493"/>
          </a:xfrm>
        </p:grpSpPr>
        <p:grpSp>
          <p:nvGrpSpPr>
            <p:cNvPr id="63" name="组合 62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5" name="同心圆 6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1436458" y="2796039"/>
              <a:ext cx="49244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414455"/>
                  </a:solidFill>
                  <a:latin typeface="Impact MT Std" pitchFamily="34" charset="0"/>
                  <a:ea typeface="造字工房劲黑（非商用）常规体" pitchFamily="50" charset="-122"/>
                </a:rPr>
                <a:t>4</a:t>
              </a:r>
              <a:endParaRPr lang="zh-CN" altLang="en-US" sz="4800" dirty="0">
                <a:solidFill>
                  <a:srgbClr val="414455"/>
                </a:solidFill>
                <a:latin typeface="Impact MT Std" pitchFamily="34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1673962" y="2573255"/>
            <a:ext cx="1759329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BASIC INFORMATION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182694" y="3933056"/>
            <a:ext cx="1439946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POST COGNITIVE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629235" y="2492896"/>
            <a:ext cx="1268552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 smtClean="0">
                <a:solidFill>
                  <a:srgbClr val="C00000"/>
                </a:solidFill>
              </a:rPr>
              <a:t>COMPETENCE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987869" y="3933056"/>
            <a:ext cx="1574214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</a:t>
            </a: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规划</a:t>
            </a:r>
            <a:endParaRPr lang="en-US" altLang="zh-CN" sz="200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OBJECT PROGRAM</a:t>
            </a:r>
            <a:endParaRPr lang="zh-CN" altLang="zh-CN" sz="1400" b="1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484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8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3" grpId="0" animBg="1"/>
      <p:bldP spid="34" grpId="0"/>
      <p:bldP spid="35" grpId="0" animBg="1"/>
      <p:bldP spid="36" grpId="0"/>
      <p:bldP spid="67" grpId="0"/>
      <p:bldP spid="68" grpId="0"/>
      <p:bldP spid="69" grpId="0"/>
      <p:bldP spid="70" grpId="0"/>
      <p:bldP spid="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057839" y="2406733"/>
            <a:ext cx="1698798" cy="1531660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Freeform 5"/>
          <p:cNvSpPr>
            <a:spLocks/>
          </p:cNvSpPr>
          <p:nvPr/>
        </p:nvSpPr>
        <p:spPr bwMode="auto">
          <a:xfrm rot="1855731">
            <a:off x="2174167" y="2511615"/>
            <a:ext cx="1466142" cy="132189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2" name="Group 4"/>
          <p:cNvGrpSpPr>
            <a:grpSpLocks noChangeAspect="1"/>
          </p:cNvGrpSpPr>
          <p:nvPr/>
        </p:nvGrpSpPr>
        <p:grpSpPr bwMode="auto">
          <a:xfrm>
            <a:off x="2665152" y="2784571"/>
            <a:ext cx="484172" cy="775984"/>
            <a:chOff x="4638" y="-33"/>
            <a:chExt cx="667" cy="1069"/>
          </a:xfrm>
          <a:solidFill>
            <a:srgbClr val="C00000"/>
          </a:solidFill>
        </p:grpSpPr>
        <p:sp>
          <p:nvSpPr>
            <p:cNvPr id="68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69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70" name="矩形 69"/>
          <p:cNvSpPr/>
          <p:nvPr/>
        </p:nvSpPr>
        <p:spPr>
          <a:xfrm>
            <a:off x="1804392" y="4036759"/>
            <a:ext cx="2204963" cy="1264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0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8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rgbClr val="414455"/>
                </a:solidFill>
              </a:rPr>
              <a:t>BASIC INFORMATION</a:t>
            </a:r>
            <a:endParaRPr lang="zh-CN" altLang="zh-CN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32"/>
          <p:cNvSpPr txBox="1"/>
          <p:nvPr/>
        </p:nvSpPr>
        <p:spPr>
          <a:xfrm>
            <a:off x="8392119" y="124322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竞聘宣言</a:t>
            </a:r>
          </a:p>
        </p:txBody>
      </p:sp>
      <p:sp>
        <p:nvSpPr>
          <p:cNvPr id="87" name="文本框 33"/>
          <p:cNvSpPr txBox="1"/>
          <p:nvPr/>
        </p:nvSpPr>
        <p:spPr>
          <a:xfrm>
            <a:off x="8392119" y="201931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基本信息</a:t>
            </a:r>
          </a:p>
        </p:txBody>
      </p:sp>
      <p:sp>
        <p:nvSpPr>
          <p:cNvPr id="88" name="文本框 34"/>
          <p:cNvSpPr txBox="1"/>
          <p:nvPr/>
        </p:nvSpPr>
        <p:spPr>
          <a:xfrm>
            <a:off x="8392119" y="280687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个人履历</a:t>
            </a:r>
          </a:p>
        </p:txBody>
      </p:sp>
      <p:sp>
        <p:nvSpPr>
          <p:cNvPr id="89" name="文本框 35"/>
          <p:cNvSpPr txBox="1"/>
          <p:nvPr/>
        </p:nvSpPr>
        <p:spPr>
          <a:xfrm>
            <a:off x="8392119" y="35829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荣誉奖项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90" name="直接连接符 89"/>
          <p:cNvCxnSpPr/>
          <p:nvPr/>
        </p:nvCxnSpPr>
        <p:spPr>
          <a:xfrm flipV="1">
            <a:off x="7897787" y="4547677"/>
            <a:ext cx="0" cy="826059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V="1">
            <a:off x="7911252" y="376749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V="1">
            <a:off x="7911252" y="219427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V="1">
            <a:off x="7911252" y="1433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V="1">
            <a:off x="7911252" y="105273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7911252" y="30069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本框 19"/>
          <p:cNvSpPr txBox="1"/>
          <p:nvPr/>
        </p:nvSpPr>
        <p:spPr>
          <a:xfrm>
            <a:off x="8392119" y="43475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语言能力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97" name="直接连接符 96"/>
          <p:cNvCxnSpPr/>
          <p:nvPr/>
        </p:nvCxnSpPr>
        <p:spPr>
          <a:xfrm flipV="1">
            <a:off x="7897787" y="5291040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19"/>
          <p:cNvSpPr txBox="1"/>
          <p:nvPr/>
        </p:nvSpPr>
        <p:spPr>
          <a:xfrm>
            <a:off x="8392119" y="5018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应聘岗位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3383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0" grpId="0"/>
      <p:bldP spid="73" grpId="0" animBg="1"/>
      <p:bldP spid="86" grpId="0"/>
      <p:bldP spid="87" grpId="0"/>
      <p:bldP spid="88" grpId="0"/>
      <p:bldP spid="89" grpId="0"/>
      <p:bldP spid="96" grpId="0"/>
      <p:bldP spid="98" grpId="0"/>
      <p:bldP spid="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竞聘宣言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9" name="Rectangle 4"/>
          <p:cNvSpPr txBox="1">
            <a:spLocks noChangeArrowheads="1"/>
          </p:cNvSpPr>
          <p:nvPr/>
        </p:nvSpPr>
        <p:spPr bwMode="auto">
          <a:xfrm>
            <a:off x="5233491" y="1463523"/>
            <a:ext cx="16561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竞聘宣言</a:t>
            </a:r>
            <a:endParaRPr 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902486" y="1949639"/>
            <a:ext cx="2376264" cy="0"/>
          </a:xfrm>
          <a:prstGeom prst="line">
            <a:avLst/>
          </a:prstGeom>
          <a:ln w="19050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787505" y="1949639"/>
            <a:ext cx="2606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</a:rPr>
              <a:t>MAKING A DECLARATION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081363" y="2372395"/>
            <a:ext cx="410445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</a:t>
            </a: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我应该一个成为一个实干家，不需要那些美丽的辞藻来修饰。工作锻炼了我，生活造就了我。</a:t>
            </a:r>
            <a:endParaRPr lang="en-US" altLang="zh-CN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</a:t>
            </a:r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担</a:t>
            </a: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相应的义务和压力。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6124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4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" grpId="0"/>
      <p:bldP spid="32" grpId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基本信息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pic>
        <p:nvPicPr>
          <p:cNvPr id="33" name="Picture 2" descr="C:\Documents and Settings\Administrator\桌面\360截图201501222152583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47" y="1556792"/>
            <a:ext cx="2960463" cy="3724453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42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tretch>
              <a:fillRect l="-195029" t="-73544" r="-43557" b="-69092"/>
            </a:stretch>
          </a:blipFill>
          <a:effectLst>
            <a:outerShdw blurRad="177800" dist="101600" dir="8100000" algn="tr" rotWithShape="0">
              <a:prstClr val="black">
                <a:alpha val="37000"/>
              </a:prstClr>
            </a:outerShdw>
          </a:effectLst>
          <a:extLst/>
        </p:spPr>
      </p:pic>
      <p:cxnSp>
        <p:nvCxnSpPr>
          <p:cNvPr id="34" name="直接连接符 33"/>
          <p:cNvCxnSpPr/>
          <p:nvPr/>
        </p:nvCxnSpPr>
        <p:spPr>
          <a:xfrm flipH="1">
            <a:off x="6001572" y="197695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6001572" y="242592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6001573" y="2874898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001572" y="332386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6001572" y="384484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6001572" y="4310335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6001572" y="474278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6001573" y="5246439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94543" y="1610617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73635" y="160828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96754" y="2077211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9544" y="20700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81169" y="16106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张三丰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50736" y="160828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83380" y="2077211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56645" y="207635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02532" y="297307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64308" y="289152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69265" y="252176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93227" y="252417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1603" y="2524176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49541" y="2528119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92333" y="297307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44584" y="297631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54986" y="341435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993345" y="387668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93345" y="341700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18750" y="34225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990958" y="341264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16754" y="3874083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93345" y="4319155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95738" y="4316549"/>
            <a:ext cx="2746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ooopic@ooopic.com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993345" y="484632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现在住址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08435" y="4843723"/>
            <a:ext cx="2805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9190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50"/>
                            </p:stCondLst>
                            <p:childTnLst>
                              <p:par>
                                <p:cTn id="8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7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个人履历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cxnSp>
        <p:nvCxnSpPr>
          <p:cNvPr id="72" name="直接箭头连接符 71"/>
          <p:cNvCxnSpPr/>
          <p:nvPr/>
        </p:nvCxnSpPr>
        <p:spPr>
          <a:xfrm>
            <a:off x="1342171" y="3323406"/>
            <a:ext cx="9579952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/>
          <p:cNvGrpSpPr/>
          <p:nvPr/>
        </p:nvGrpSpPr>
        <p:grpSpPr>
          <a:xfrm>
            <a:off x="2425179" y="3021113"/>
            <a:ext cx="670560" cy="604586"/>
            <a:chOff x="5424755" y="1340768"/>
            <a:chExt cx="670560" cy="604586"/>
          </a:xfrm>
        </p:grpSpPr>
        <p:grpSp>
          <p:nvGrpSpPr>
            <p:cNvPr id="74" name="组合 7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8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9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7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081363" y="3035374"/>
            <a:ext cx="670560" cy="604586"/>
            <a:chOff x="5424755" y="1340768"/>
            <a:chExt cx="670560" cy="604586"/>
          </a:xfrm>
        </p:grpSpPr>
        <p:grpSp>
          <p:nvGrpSpPr>
            <p:cNvPr id="81" name="组合 8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760035" y="3035374"/>
            <a:ext cx="670560" cy="604586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415603" y="3035374"/>
            <a:ext cx="670560" cy="604586"/>
            <a:chOff x="5424755" y="1340768"/>
            <a:chExt cx="670560" cy="604586"/>
          </a:xfrm>
        </p:grpSpPr>
        <p:grpSp>
          <p:nvGrpSpPr>
            <p:cNvPr id="95" name="组合 9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7" name="组合 9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9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0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8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099435" y="3049635"/>
            <a:ext cx="670560" cy="604586"/>
            <a:chOff x="5424755" y="1340768"/>
            <a:chExt cx="670560" cy="60458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05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29" name="矩形 128"/>
          <p:cNvSpPr/>
          <p:nvPr/>
        </p:nvSpPr>
        <p:spPr>
          <a:xfrm>
            <a:off x="1777107" y="38274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1994-1998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于北京大学工商管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理专业，学士学位。</a:t>
            </a:r>
          </a:p>
        </p:txBody>
      </p:sp>
      <p:sp>
        <p:nvSpPr>
          <p:cNvPr id="130" name="矩形 129"/>
          <p:cNvSpPr/>
          <p:nvPr/>
        </p:nvSpPr>
        <p:spPr>
          <a:xfrm>
            <a:off x="3433291" y="20272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1998-2001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于芝加哥大学工商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管理专业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MBA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31" name="矩形 130"/>
          <p:cNvSpPr/>
          <p:nvPr/>
        </p:nvSpPr>
        <p:spPr>
          <a:xfrm>
            <a:off x="5191941" y="3827462"/>
            <a:ext cx="1919115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2001-2006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公司销售部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经理一职。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7321723" y="20272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2006-2009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副局长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9434088" y="38274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2009-2015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书记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9100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0" grpId="0"/>
      <p:bldP spid="131" grpId="0"/>
      <p:bldP spid="132" grpId="0"/>
      <p:bldP spid="133" grpId="0"/>
      <p:bldP spid="1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荣誉奖项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57" name="矩形 5"/>
          <p:cNvSpPr/>
          <p:nvPr/>
        </p:nvSpPr>
        <p:spPr>
          <a:xfrm rot="14179741">
            <a:off x="5784230" y="3012713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"/>
          <p:cNvSpPr/>
          <p:nvPr/>
        </p:nvSpPr>
        <p:spPr>
          <a:xfrm rot="19358775">
            <a:off x="6700023" y="3205061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"/>
          <p:cNvSpPr/>
          <p:nvPr/>
        </p:nvSpPr>
        <p:spPr>
          <a:xfrm rot="18719445">
            <a:off x="4667137" y="2894546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4009355" y="2348880"/>
            <a:ext cx="1080120" cy="1080120"/>
            <a:chOff x="1057027" y="2420888"/>
            <a:chExt cx="864096" cy="864096"/>
          </a:xfrm>
        </p:grpSpPr>
        <p:sp>
          <p:nvSpPr>
            <p:cNvPr id="61" name="椭圆 60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Freeform 92"/>
          <p:cNvSpPr>
            <a:spLocks noEditPoints="1"/>
          </p:cNvSpPr>
          <p:nvPr/>
        </p:nvSpPr>
        <p:spPr bwMode="auto">
          <a:xfrm>
            <a:off x="4369395" y="2766812"/>
            <a:ext cx="365887" cy="374156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346936" y="2086044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标题 4"/>
          <p:cNvSpPr txBox="1">
            <a:spLocks/>
          </p:cNvSpPr>
          <p:nvPr/>
        </p:nvSpPr>
        <p:spPr>
          <a:xfrm>
            <a:off x="4321229" y="209674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sp>
        <p:nvSpPr>
          <p:cNvPr id="66" name="矩形 65"/>
          <p:cNvSpPr/>
          <p:nvPr/>
        </p:nvSpPr>
        <p:spPr>
          <a:xfrm>
            <a:off x="1767859" y="249289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2002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1767172" y="2887902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获得“五一劳动奖章”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和荣誉证书。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017467" y="3195933"/>
            <a:ext cx="1080120" cy="1080120"/>
            <a:chOff x="1057027" y="2420888"/>
            <a:chExt cx="864096" cy="864096"/>
          </a:xfrm>
        </p:grpSpPr>
        <p:sp>
          <p:nvSpPr>
            <p:cNvPr id="69" name="椭圆 68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Freeform 61"/>
          <p:cNvSpPr>
            <a:spLocks noEditPoints="1"/>
          </p:cNvSpPr>
          <p:nvPr/>
        </p:nvSpPr>
        <p:spPr bwMode="auto">
          <a:xfrm>
            <a:off x="5424531" y="3532742"/>
            <a:ext cx="359346" cy="347434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4830572" y="3645024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标题 4"/>
          <p:cNvSpPr txBox="1">
            <a:spLocks/>
          </p:cNvSpPr>
          <p:nvPr/>
        </p:nvSpPr>
        <p:spPr>
          <a:xfrm>
            <a:off x="4787693" y="365572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74" name="矩形 73"/>
          <p:cNvSpPr/>
          <p:nvPr/>
        </p:nvSpPr>
        <p:spPr>
          <a:xfrm>
            <a:off x="3280027" y="4038280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2005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3279340" y="4433286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年度销售冠军，并获得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“十佳进步青年”奖项。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212235" y="2446084"/>
            <a:ext cx="1080120" cy="1080120"/>
            <a:chOff x="1057027" y="2420888"/>
            <a:chExt cx="864096" cy="864096"/>
          </a:xfrm>
        </p:grpSpPr>
        <p:sp>
          <p:nvSpPr>
            <p:cNvPr id="77" name="椭圆 7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Freeform 34"/>
          <p:cNvSpPr>
            <a:spLocks noEditPoints="1"/>
          </p:cNvSpPr>
          <p:nvPr/>
        </p:nvSpPr>
        <p:spPr bwMode="auto">
          <a:xfrm>
            <a:off x="6581163" y="2758494"/>
            <a:ext cx="372014" cy="374081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126716" y="2410185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标题 4"/>
          <p:cNvSpPr txBox="1">
            <a:spLocks/>
          </p:cNvSpPr>
          <p:nvPr/>
        </p:nvSpPr>
        <p:spPr>
          <a:xfrm>
            <a:off x="6083837" y="2420887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82" name="矩形 81"/>
          <p:cNvSpPr/>
          <p:nvPr/>
        </p:nvSpPr>
        <p:spPr>
          <a:xfrm>
            <a:off x="7538434" y="1988840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2008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7537747" y="2383846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荣幸成为北京奥运会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XX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火炬手。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6970819" y="3594779"/>
            <a:ext cx="1080120" cy="1080120"/>
            <a:chOff x="1057027" y="2420888"/>
            <a:chExt cx="864096" cy="864096"/>
          </a:xfrm>
        </p:grpSpPr>
        <p:sp>
          <p:nvSpPr>
            <p:cNvPr id="85" name="椭圆 8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Freeform 71"/>
          <p:cNvSpPr>
            <a:spLocks noEditPoints="1"/>
          </p:cNvSpPr>
          <p:nvPr/>
        </p:nvSpPr>
        <p:spPr bwMode="auto">
          <a:xfrm>
            <a:off x="7292355" y="3913295"/>
            <a:ext cx="405851" cy="396931"/>
          </a:xfrm>
          <a:custGeom>
            <a:avLst/>
            <a:gdLst>
              <a:gd name="T0" fmla="*/ 160 w 200"/>
              <a:gd name="T1" fmla="*/ 194 h 196"/>
              <a:gd name="T2" fmla="*/ 120 w 200"/>
              <a:gd name="T3" fmla="*/ 154 h 196"/>
              <a:gd name="T4" fmla="*/ 160 w 200"/>
              <a:gd name="T5" fmla="*/ 114 h 196"/>
              <a:gd name="T6" fmla="*/ 200 w 200"/>
              <a:gd name="T7" fmla="*/ 154 h 196"/>
              <a:gd name="T8" fmla="*/ 160 w 200"/>
              <a:gd name="T9" fmla="*/ 194 h 196"/>
              <a:gd name="T10" fmla="*/ 184 w 200"/>
              <a:gd name="T11" fmla="*/ 148 h 196"/>
              <a:gd name="T12" fmla="*/ 168 w 200"/>
              <a:gd name="T13" fmla="*/ 148 h 196"/>
              <a:gd name="T14" fmla="*/ 168 w 200"/>
              <a:gd name="T15" fmla="*/ 132 h 196"/>
              <a:gd name="T16" fmla="*/ 152 w 200"/>
              <a:gd name="T17" fmla="*/ 132 h 196"/>
              <a:gd name="T18" fmla="*/ 152 w 200"/>
              <a:gd name="T19" fmla="*/ 148 h 196"/>
              <a:gd name="T20" fmla="*/ 136 w 200"/>
              <a:gd name="T21" fmla="*/ 148 h 196"/>
              <a:gd name="T22" fmla="*/ 136 w 200"/>
              <a:gd name="T23" fmla="*/ 164 h 196"/>
              <a:gd name="T24" fmla="*/ 152 w 200"/>
              <a:gd name="T25" fmla="*/ 164 h 196"/>
              <a:gd name="T26" fmla="*/ 152 w 200"/>
              <a:gd name="T27" fmla="*/ 180 h 196"/>
              <a:gd name="T28" fmla="*/ 168 w 200"/>
              <a:gd name="T29" fmla="*/ 180 h 196"/>
              <a:gd name="T30" fmla="*/ 168 w 200"/>
              <a:gd name="T31" fmla="*/ 164 h 196"/>
              <a:gd name="T32" fmla="*/ 184 w 200"/>
              <a:gd name="T33" fmla="*/ 164 h 196"/>
              <a:gd name="T34" fmla="*/ 184 w 200"/>
              <a:gd name="T35" fmla="*/ 148 h 196"/>
              <a:gd name="T36" fmla="*/ 80 w 200"/>
              <a:gd name="T37" fmla="*/ 128 h 196"/>
              <a:gd name="T38" fmla="*/ 16 w 200"/>
              <a:gd name="T39" fmla="*/ 64 h 196"/>
              <a:gd name="T40" fmla="*/ 80 w 200"/>
              <a:gd name="T41" fmla="*/ 0 h 196"/>
              <a:gd name="T42" fmla="*/ 144 w 200"/>
              <a:gd name="T43" fmla="*/ 64 h 196"/>
              <a:gd name="T44" fmla="*/ 80 w 200"/>
              <a:gd name="T45" fmla="*/ 128 h 196"/>
              <a:gd name="T46" fmla="*/ 70 w 200"/>
              <a:gd name="T47" fmla="*/ 17 h 196"/>
              <a:gd name="T48" fmla="*/ 31 w 200"/>
              <a:gd name="T49" fmla="*/ 64 h 196"/>
              <a:gd name="T50" fmla="*/ 80 w 200"/>
              <a:gd name="T51" fmla="*/ 113 h 196"/>
              <a:gd name="T52" fmla="*/ 129 w 200"/>
              <a:gd name="T53" fmla="*/ 64 h 196"/>
              <a:gd name="T54" fmla="*/ 70 w 200"/>
              <a:gd name="T55" fmla="*/ 17 h 196"/>
              <a:gd name="T56" fmla="*/ 40 w 200"/>
              <a:gd name="T57" fmla="*/ 132 h 196"/>
              <a:gd name="T58" fmla="*/ 113 w 200"/>
              <a:gd name="T59" fmla="*/ 132 h 196"/>
              <a:gd name="T60" fmla="*/ 108 w 200"/>
              <a:gd name="T61" fmla="*/ 154 h 196"/>
              <a:gd name="T62" fmla="*/ 129 w 200"/>
              <a:gd name="T63" fmla="*/ 196 h 196"/>
              <a:gd name="T64" fmla="*/ 0 w 200"/>
              <a:gd name="T65" fmla="*/ 196 h 196"/>
              <a:gd name="T66" fmla="*/ 20 w 200"/>
              <a:gd name="T67" fmla="*/ 148 h 196"/>
              <a:gd name="T68" fmla="*/ 40 w 200"/>
              <a:gd name="T69" fmla="*/ 13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" h="196">
                <a:moveTo>
                  <a:pt x="160" y="194"/>
                </a:moveTo>
                <a:cubicBezTo>
                  <a:pt x="138" y="194"/>
                  <a:pt x="120" y="176"/>
                  <a:pt x="120" y="154"/>
                </a:cubicBezTo>
                <a:cubicBezTo>
                  <a:pt x="120" y="132"/>
                  <a:pt x="138" y="114"/>
                  <a:pt x="160" y="114"/>
                </a:cubicBezTo>
                <a:cubicBezTo>
                  <a:pt x="182" y="114"/>
                  <a:pt x="200" y="132"/>
                  <a:pt x="200" y="154"/>
                </a:cubicBezTo>
                <a:cubicBezTo>
                  <a:pt x="200" y="176"/>
                  <a:pt x="182" y="194"/>
                  <a:pt x="160" y="194"/>
                </a:cubicBezTo>
                <a:close/>
                <a:moveTo>
                  <a:pt x="184" y="148"/>
                </a:moveTo>
                <a:cubicBezTo>
                  <a:pt x="168" y="148"/>
                  <a:pt x="168" y="148"/>
                  <a:pt x="168" y="148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52" y="180"/>
                  <a:pt x="152" y="180"/>
                  <a:pt x="152" y="180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84" y="164"/>
                  <a:pt x="184" y="164"/>
                  <a:pt x="184" y="164"/>
                </a:cubicBezTo>
                <a:lnTo>
                  <a:pt x="184" y="148"/>
                </a:lnTo>
                <a:close/>
                <a:moveTo>
                  <a:pt x="80" y="128"/>
                </a:moveTo>
                <a:cubicBezTo>
                  <a:pt x="45" y="128"/>
                  <a:pt x="16" y="99"/>
                  <a:pt x="16" y="64"/>
                </a:cubicBezTo>
                <a:cubicBezTo>
                  <a:pt x="16" y="29"/>
                  <a:pt x="45" y="0"/>
                  <a:pt x="80" y="0"/>
                </a:cubicBezTo>
                <a:cubicBezTo>
                  <a:pt x="116" y="0"/>
                  <a:pt x="144" y="29"/>
                  <a:pt x="144" y="64"/>
                </a:cubicBezTo>
                <a:cubicBezTo>
                  <a:pt x="144" y="99"/>
                  <a:pt x="116" y="128"/>
                  <a:pt x="80" y="128"/>
                </a:cubicBezTo>
                <a:close/>
                <a:moveTo>
                  <a:pt x="70" y="17"/>
                </a:moveTo>
                <a:cubicBezTo>
                  <a:pt x="50" y="24"/>
                  <a:pt x="74" y="49"/>
                  <a:pt x="31" y="64"/>
                </a:cubicBezTo>
                <a:cubicBezTo>
                  <a:pt x="31" y="91"/>
                  <a:pt x="53" y="113"/>
                  <a:pt x="80" y="113"/>
                </a:cubicBezTo>
                <a:cubicBezTo>
                  <a:pt x="107" y="113"/>
                  <a:pt x="129" y="91"/>
                  <a:pt x="129" y="64"/>
                </a:cubicBezTo>
                <a:cubicBezTo>
                  <a:pt x="104" y="43"/>
                  <a:pt x="62" y="53"/>
                  <a:pt x="70" y="17"/>
                </a:cubicBezTo>
                <a:close/>
                <a:moveTo>
                  <a:pt x="40" y="132"/>
                </a:moveTo>
                <a:cubicBezTo>
                  <a:pt x="113" y="132"/>
                  <a:pt x="113" y="132"/>
                  <a:pt x="113" y="132"/>
                </a:cubicBezTo>
                <a:cubicBezTo>
                  <a:pt x="110" y="139"/>
                  <a:pt x="108" y="146"/>
                  <a:pt x="108" y="154"/>
                </a:cubicBezTo>
                <a:cubicBezTo>
                  <a:pt x="108" y="171"/>
                  <a:pt x="117" y="187"/>
                  <a:pt x="129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0" y="148"/>
                  <a:pt x="25" y="132"/>
                  <a:pt x="40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7710892" y="3501008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标题 4"/>
          <p:cNvSpPr txBox="1">
            <a:spLocks/>
          </p:cNvSpPr>
          <p:nvPr/>
        </p:nvSpPr>
        <p:spPr>
          <a:xfrm>
            <a:off x="7668013" y="3511710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90" name="矩形 89"/>
          <p:cNvSpPr/>
          <p:nvPr/>
        </p:nvSpPr>
        <p:spPr>
          <a:xfrm>
            <a:off x="8320587" y="353422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2013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319900" y="3929230"/>
            <a:ext cx="2304256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获得“十佳创新青年奖”。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5101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75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25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7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8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3" grpId="0" animBg="1"/>
      <p:bldP spid="64" grpId="0" animBg="1"/>
      <p:bldP spid="65" grpId="0"/>
      <p:bldP spid="66" grpId="0"/>
      <p:bldP spid="67" grpId="0"/>
      <p:bldP spid="71" grpId="0" animBg="1"/>
      <p:bldP spid="72" grpId="0" animBg="1"/>
      <p:bldP spid="73" grpId="0"/>
      <p:bldP spid="74" grpId="0"/>
      <p:bldP spid="75" grpId="0"/>
      <p:bldP spid="79" grpId="0" animBg="1"/>
      <p:bldP spid="80" grpId="0" animBg="1"/>
      <p:bldP spid="81" grpId="0"/>
      <p:bldP spid="82" grpId="0"/>
      <p:bldP spid="83" grpId="0"/>
      <p:bldP spid="87" grpId="0" animBg="1"/>
      <p:bldP spid="88" grpId="0" animBg="1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语言能力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08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281163" y="1844824"/>
            <a:ext cx="936104" cy="844004"/>
            <a:chOff x="3720691" y="2824413"/>
            <a:chExt cx="1341120" cy="1209172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Freeform 55"/>
          <p:cNvSpPr>
            <a:spLocks noEditPoints="1"/>
          </p:cNvSpPr>
          <p:nvPr/>
        </p:nvSpPr>
        <p:spPr bwMode="auto">
          <a:xfrm>
            <a:off x="2605763" y="2100118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2457704" y="2857797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98"/>
          <p:cNvSpPr txBox="1"/>
          <p:nvPr/>
        </p:nvSpPr>
        <p:spPr>
          <a:xfrm>
            <a:off x="4502787" y="2426933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CHINESE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0" name="TextBox 503"/>
          <p:cNvSpPr txBox="1"/>
          <p:nvPr/>
        </p:nvSpPr>
        <p:spPr>
          <a:xfrm>
            <a:off x="2332480" y="2947845"/>
            <a:ext cx="373199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汉语：普通话水平测试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级甲等。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281163" y="3717032"/>
            <a:ext cx="936104" cy="844004"/>
            <a:chOff x="3720691" y="2824413"/>
            <a:chExt cx="1341120" cy="1209172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4" name="Freeform 55"/>
          <p:cNvSpPr>
            <a:spLocks noEditPoints="1"/>
          </p:cNvSpPr>
          <p:nvPr/>
        </p:nvSpPr>
        <p:spPr bwMode="auto">
          <a:xfrm>
            <a:off x="2605763" y="3972326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2457704" y="4730005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498"/>
          <p:cNvSpPr txBox="1"/>
          <p:nvPr/>
        </p:nvSpPr>
        <p:spPr>
          <a:xfrm>
            <a:off x="4350795" y="4299141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TextBox 503"/>
          <p:cNvSpPr txBox="1"/>
          <p:nvPr/>
        </p:nvSpPr>
        <p:spPr>
          <a:xfrm>
            <a:off x="2332480" y="4820053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601643" y="1844824"/>
            <a:ext cx="936104" cy="844004"/>
            <a:chOff x="3720691" y="2824413"/>
            <a:chExt cx="1341120" cy="1209172"/>
          </a:xfrm>
        </p:grpSpPr>
        <p:sp>
          <p:nvSpPr>
            <p:cNvPr id="7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81" name="直接连接符 80"/>
          <p:cNvCxnSpPr/>
          <p:nvPr/>
        </p:nvCxnSpPr>
        <p:spPr>
          <a:xfrm>
            <a:off x="6778184" y="2857797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498"/>
          <p:cNvSpPr txBox="1"/>
          <p:nvPr/>
        </p:nvSpPr>
        <p:spPr>
          <a:xfrm>
            <a:off x="8839297" y="2426933"/>
            <a:ext cx="129073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ENGLISH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3" name="TextBox 503"/>
          <p:cNvSpPr txBox="1"/>
          <p:nvPr/>
        </p:nvSpPr>
        <p:spPr>
          <a:xfrm>
            <a:off x="6652960" y="2947845"/>
            <a:ext cx="373199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英语四六级专业证书，以及新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TOEFL120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流程图: 联系 20"/>
          <p:cNvSpPr/>
          <p:nvPr/>
        </p:nvSpPr>
        <p:spPr>
          <a:xfrm>
            <a:off x="6925737" y="2100118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6601643" y="3717032"/>
            <a:ext cx="936104" cy="844004"/>
            <a:chOff x="3720691" y="2824413"/>
            <a:chExt cx="1341120" cy="1209172"/>
          </a:xfrm>
        </p:grpSpPr>
        <p:sp>
          <p:nvSpPr>
            <p:cNvPr id="8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6778184" y="4730005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498"/>
          <p:cNvSpPr txBox="1"/>
          <p:nvPr/>
        </p:nvSpPr>
        <p:spPr>
          <a:xfrm>
            <a:off x="8671275" y="4299141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TextBox 503"/>
          <p:cNvSpPr txBox="1"/>
          <p:nvPr/>
        </p:nvSpPr>
        <p:spPr>
          <a:xfrm>
            <a:off x="6652960" y="4820053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流程图: 联系 20"/>
          <p:cNvSpPr/>
          <p:nvPr/>
        </p:nvSpPr>
        <p:spPr>
          <a:xfrm>
            <a:off x="6925737" y="3972326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7656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7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/>
      <p:bldP spid="70" grpId="0"/>
      <p:bldP spid="74" grpId="0" animBg="1"/>
      <p:bldP spid="76" grpId="0"/>
      <p:bldP spid="77" grpId="0"/>
      <p:bldP spid="82" grpId="0"/>
      <p:bldP spid="83" grpId="0"/>
      <p:bldP spid="84" grpId="0" animBg="1"/>
      <p:bldP spid="89" grpId="0"/>
      <p:bldP spid="90" grpId="0"/>
      <p:bldP spid="91" grpId="0" animBg="1"/>
      <p:bldP spid="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应聘岗位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09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053472" y="1916832"/>
            <a:ext cx="2088232" cy="1882778"/>
            <a:chOff x="5424755" y="1340768"/>
            <a:chExt cx="670560" cy="6045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1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矩形 33"/>
          <p:cNvSpPr/>
          <p:nvPr/>
        </p:nvSpPr>
        <p:spPr>
          <a:xfrm>
            <a:off x="5305499" y="2699636"/>
            <a:ext cx="1593424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岗位应聘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6" name="肘形连接符 35"/>
          <p:cNvCxnSpPr/>
          <p:nvPr/>
        </p:nvCxnSpPr>
        <p:spPr>
          <a:xfrm>
            <a:off x="4225379" y="2272551"/>
            <a:ext cx="936104" cy="585665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649315" y="1960797"/>
            <a:ext cx="670560" cy="604586"/>
            <a:chOff x="5424755" y="1340768"/>
            <a:chExt cx="670560" cy="604586"/>
          </a:xfrm>
        </p:grpSpPr>
        <p:grpSp>
          <p:nvGrpSpPr>
            <p:cNvPr id="38" name="组合 3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2104133" y="2531083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销售部总监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104133" y="2854081"/>
            <a:ext cx="284132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本人有着上市公司五年的工作经验，对于快消行业再熟悉不过。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46" name="肘形连接符 45"/>
          <p:cNvCxnSpPr/>
          <p:nvPr/>
        </p:nvCxnSpPr>
        <p:spPr>
          <a:xfrm>
            <a:off x="7033691" y="2805798"/>
            <a:ext cx="936104" cy="585665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7947307" y="3103431"/>
            <a:ext cx="670560" cy="604586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7753771" y="2095319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首席执行官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7753771" y="2418317"/>
            <a:ext cx="284132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除了之前的工作经验之外，本人完全相信自己能够胜任这一职。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342171" y="4437111"/>
            <a:ext cx="526544" cy="474739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59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8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文本框 9"/>
          <p:cNvSpPr txBox="1"/>
          <p:nvPr/>
        </p:nvSpPr>
        <p:spPr>
          <a:xfrm>
            <a:off x="1993131" y="445128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个人要求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2065139" y="481132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10375371" y="4680899"/>
            <a:ext cx="258720" cy="233265"/>
            <a:chOff x="3720691" y="2824413"/>
            <a:chExt cx="1341120" cy="1209172"/>
          </a:xfrm>
        </p:grpSpPr>
        <p:sp>
          <p:nvSpPr>
            <p:cNvPr id="6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968549" y="4958880"/>
            <a:ext cx="8545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我的户口是广州，因为接受广州深圳等广东一线城市任职；目标薪金在年收入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10W-20W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区间，五百强公司可降低薪金要求，福利待遇，五险一金，双休。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5931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8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50"/>
                            </p:stCondLst>
                            <p:childTnLst>
                              <p:par>
                                <p:cTn id="7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4" grpId="0"/>
      <p:bldP spid="45" grpId="0"/>
      <p:bldP spid="54" grpId="0"/>
      <p:bldP spid="55" grpId="0"/>
      <p:bldP spid="61" grpId="0"/>
      <p:bldP spid="66" grpId="0"/>
      <p:bldP spid="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057839" y="2406733"/>
            <a:ext cx="1698798" cy="1531660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Freeform 5"/>
          <p:cNvSpPr>
            <a:spLocks/>
          </p:cNvSpPr>
          <p:nvPr/>
        </p:nvSpPr>
        <p:spPr bwMode="auto">
          <a:xfrm rot="1855731">
            <a:off x="2174167" y="2511615"/>
            <a:ext cx="1466142" cy="132189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2008581" y="4036759"/>
            <a:ext cx="1796582" cy="1264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000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800" b="1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b="1" dirty="0">
                <a:solidFill>
                  <a:srgbClr val="414455"/>
                </a:solidFill>
              </a:rPr>
              <a:t>POST COGNITIVE</a:t>
            </a:r>
            <a:endParaRPr lang="zh-CN" altLang="zh-CN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 rot="19469485">
            <a:off x="2539602" y="2741696"/>
            <a:ext cx="775990" cy="826865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32"/>
          <p:cNvSpPr txBox="1"/>
          <p:nvPr/>
        </p:nvSpPr>
        <p:spPr>
          <a:xfrm>
            <a:off x="8392119" y="203531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岗位理解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文本框 33"/>
          <p:cNvSpPr txBox="1"/>
          <p:nvPr/>
        </p:nvSpPr>
        <p:spPr>
          <a:xfrm>
            <a:off x="8392119" y="281140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知识技能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文本框 34"/>
          <p:cNvSpPr txBox="1"/>
          <p:nvPr/>
        </p:nvSpPr>
        <p:spPr>
          <a:xfrm>
            <a:off x="8392119" y="359896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解决问题</a:t>
            </a:r>
          </a:p>
        </p:txBody>
      </p:sp>
      <p:sp>
        <p:nvSpPr>
          <p:cNvPr id="30" name="文本框 35"/>
          <p:cNvSpPr txBox="1"/>
          <p:nvPr/>
        </p:nvSpPr>
        <p:spPr>
          <a:xfrm>
            <a:off x="8392119" y="437506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责任义务</a:t>
            </a: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911252" y="4559582"/>
            <a:ext cx="0" cy="38097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7911252" y="2986363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7911252" y="222510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7911252" y="1844824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7911252" y="3799022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7508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0" grpId="0"/>
      <p:bldP spid="25" grpId="0" animBg="1"/>
      <p:bldP spid="26" grpId="0" animBg="1"/>
      <p:bldP spid="27" grpId="0"/>
      <p:bldP spid="28" grpId="0"/>
      <p:bldP spid="29" grpId="0"/>
      <p:bldP spid="3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岗位理解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11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2"/>
          <p:cNvSpPr/>
          <p:nvPr/>
        </p:nvSpPr>
        <p:spPr>
          <a:xfrm>
            <a:off x="7537747" y="1628800"/>
            <a:ext cx="3442990" cy="2332788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8176" r="-3574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1273051" y="1628800"/>
            <a:ext cx="3168352" cy="2332788"/>
          </a:xfrm>
          <a:prstGeom prst="rect">
            <a:avLst/>
          </a:prstGeom>
          <a:blipFill>
            <a:blip r:embed="rId4"/>
            <a:srcRect/>
            <a:stretch>
              <a:fillRect l="-3587" t="-4012" r="3587" b="-71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Rectangle 2"/>
          <p:cNvSpPr/>
          <p:nvPr/>
        </p:nvSpPr>
        <p:spPr>
          <a:xfrm>
            <a:off x="4297387" y="1628800"/>
            <a:ext cx="3600400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59"/>
          <p:cNvSpPr txBox="1">
            <a:spLocks noChangeArrowheads="1"/>
          </p:cNvSpPr>
          <p:nvPr/>
        </p:nvSpPr>
        <p:spPr bwMode="auto">
          <a:xfrm flipH="1">
            <a:off x="4441403" y="2021384"/>
            <a:ext cx="2630914" cy="3933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精诚合作互助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4441798" y="2365655"/>
            <a:ext cx="3154563" cy="140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毫无疑问进入这个大家庭，每个人都是公司一份子，各司其职为公司的正常运作尽心尽力。因此领导，下级，同事之间关系尤为重要，这样才能更好开展我们的工作。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357322" y="4638965"/>
            <a:ext cx="526544" cy="474739"/>
            <a:chOff x="5424755" y="1340768"/>
            <a:chExt cx="670560" cy="604586"/>
          </a:xfrm>
        </p:grpSpPr>
        <p:grpSp>
          <p:nvGrpSpPr>
            <p:cNvPr id="34" name="组合 3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文本框 9"/>
          <p:cNvSpPr txBox="1"/>
          <p:nvPr/>
        </p:nvSpPr>
        <p:spPr>
          <a:xfrm>
            <a:off x="1993131" y="465313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2065139" y="501317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10375371" y="4882752"/>
            <a:ext cx="258720" cy="233265"/>
            <a:chOff x="3720691" y="2824413"/>
            <a:chExt cx="1341120" cy="1209172"/>
          </a:xfrm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968549" y="516073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2075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0" grpId="0" animBg="1"/>
      <p:bldP spid="27" grpId="0" animBg="1"/>
      <p:bldP spid="29" grpId="0" animBg="1"/>
      <p:bldP spid="30" grpId="0"/>
      <p:bldP spid="32" grpId="0"/>
      <p:bldP spid="38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知识技能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12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肘形连接符 44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肘形连接符 45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肘形连接符 46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肘形连接符 47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1633091" y="2393556"/>
            <a:ext cx="2952328" cy="1843589"/>
            <a:chOff x="1633091" y="2393556"/>
            <a:chExt cx="2952328" cy="1843589"/>
          </a:xfrm>
        </p:grpSpPr>
        <p:sp>
          <p:nvSpPr>
            <p:cNvPr id="50" name="Freeform 9"/>
            <p:cNvSpPr>
              <a:spLocks/>
            </p:cNvSpPr>
            <p:nvPr/>
          </p:nvSpPr>
          <p:spPr bwMode="auto">
            <a:xfrm flipH="1">
              <a:off x="1633091" y="2393556"/>
              <a:ext cx="2952328" cy="1843589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75520" tIns="37760" rIns="75520" bIns="377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 flipH="1">
              <a:off x="1709291" y="2441139"/>
              <a:ext cx="2799928" cy="1748422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75520" tIns="37760" rIns="75520" bIns="377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2" name="KSO_Shape"/>
          <p:cNvSpPr>
            <a:spLocks/>
          </p:cNvSpPr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993131" y="3752424"/>
            <a:ext cx="21278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948296" y="4437112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6385619" y="1784031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7238155" y="1628800"/>
            <a:ext cx="253184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初级注册会计师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7238155" y="1951798"/>
            <a:ext cx="30358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69" name="组合 68"/>
          <p:cNvGrpSpPr/>
          <p:nvPr/>
        </p:nvGrpSpPr>
        <p:grpSpPr>
          <a:xfrm>
            <a:off x="7105699" y="2795859"/>
            <a:ext cx="670560" cy="604586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7958235" y="2640628"/>
            <a:ext cx="181176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英语六级证书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7958235" y="2963626"/>
            <a:ext cx="30358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日常基本口语基本没问题，口语和外国客户简单对话。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457627" y="3659955"/>
            <a:ext cx="670560" cy="604586"/>
            <a:chOff x="5424755" y="1340768"/>
            <a:chExt cx="670560" cy="604586"/>
          </a:xfrm>
        </p:grpSpPr>
        <p:grpSp>
          <p:nvGrpSpPr>
            <p:cNvPr id="79" name="组合 7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7310163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ADOBE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310163" y="3827722"/>
            <a:ext cx="310790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获得美国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Adobe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公司平面技能证书，熟练掌握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photoshop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软件。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105699" y="4596059"/>
            <a:ext cx="670560" cy="604586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7958235" y="44408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OFFICE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47"/>
          <p:cNvSpPr>
            <a:spLocks noChangeArrowheads="1"/>
          </p:cNvSpPr>
          <p:nvPr/>
        </p:nvSpPr>
        <p:spPr bwMode="auto">
          <a:xfrm>
            <a:off x="7958235" y="4763826"/>
            <a:ext cx="310790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熟练操作办公软件，能够独立完成会议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培训工作。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1093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65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5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95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450"/>
                            </p:stCondLst>
                            <p:childTnLst>
                              <p:par>
                                <p:cTn id="9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3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2" grpId="0" animBg="1"/>
      <p:bldP spid="53" grpId="0"/>
      <p:bldP spid="54" grpId="0"/>
      <p:bldP spid="67" grpId="0"/>
      <p:bldP spid="68" grpId="0"/>
      <p:bldP spid="76" grpId="0"/>
      <p:bldP spid="77" grpId="0"/>
      <p:bldP spid="85" grpId="0"/>
      <p:bldP spid="86" grpId="0"/>
      <p:bldP spid="94" grpId="0"/>
      <p:bldP spid="95" grpId="0"/>
      <p:bldP spid="9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解决问题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13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100490" y="1383687"/>
            <a:ext cx="4013321" cy="4966128"/>
            <a:chOff x="865232" y="1286330"/>
            <a:chExt cx="4013321" cy="4966128"/>
          </a:xfrm>
        </p:grpSpPr>
        <p:pic>
          <p:nvPicPr>
            <p:cNvPr id="20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7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rgbClr val="414455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21723" y="2030186"/>
            <a:ext cx="1152128" cy="1038774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8608620" y="206084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发现问题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607932" y="238384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721323" y="2894282"/>
            <a:ext cx="1152128" cy="1038774"/>
            <a:chOff x="5424755" y="1340768"/>
            <a:chExt cx="670560" cy="604586"/>
          </a:xfrm>
        </p:grpSpPr>
        <p:grpSp>
          <p:nvGrpSpPr>
            <p:cNvPr id="39" name="组合 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769683" y="285293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提出假设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68995" y="3175934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321723" y="3614362"/>
            <a:ext cx="1152128" cy="1038774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8608620" y="364502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607932" y="3968022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721323" y="4365955"/>
            <a:ext cx="1152128" cy="1038774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8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769683" y="432460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检验假设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768995" y="4647607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806288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4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4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4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6" grpId="0"/>
          <p:bldP spid="37" grpId="0"/>
          <p:bldP spid="45" grpId="0"/>
          <p:bldP spid="46" grpId="0"/>
          <p:bldP spid="54" grpId="0"/>
          <p:bldP spid="55" grpId="0"/>
          <p:bldP spid="63" grpId="0"/>
          <p:bldP spid="64" grpId="0"/>
          <p:bldP spid="6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4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4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0" dur="4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3" dur="4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2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6" grpId="0"/>
          <p:bldP spid="37" grpId="0"/>
          <p:bldP spid="45" grpId="0"/>
          <p:bldP spid="46" grpId="0"/>
          <p:bldP spid="54" grpId="0"/>
          <p:bldP spid="55" grpId="0"/>
          <p:bldP spid="63" grpId="0"/>
          <p:bldP spid="64" grpId="0"/>
          <p:bldP spid="65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责任义务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5217145" y="2389175"/>
            <a:ext cx="1820365" cy="1641266"/>
            <a:chOff x="3720691" y="2824413"/>
            <a:chExt cx="1341120" cy="1209172"/>
          </a:xfrm>
        </p:grpSpPr>
        <p:sp>
          <p:nvSpPr>
            <p:cNvPr id="97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14455"/>
                </a:solidFill>
              </a:endParaRPr>
            </a:p>
          </p:txBody>
        </p:sp>
        <p:sp>
          <p:nvSpPr>
            <p:cNvPr id="98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14455"/>
                </a:solidFill>
              </a:endParaRPr>
            </a:p>
          </p:txBody>
        </p:sp>
      </p:grpSp>
      <p:sp>
        <p:nvSpPr>
          <p:cNvPr id="99" name="Freeform 5"/>
          <p:cNvSpPr>
            <a:spLocks/>
          </p:cNvSpPr>
          <p:nvPr/>
        </p:nvSpPr>
        <p:spPr bwMode="auto">
          <a:xfrm rot="1855731">
            <a:off x="5341797" y="2501563"/>
            <a:ext cx="1571060" cy="141649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414455"/>
              </a:solidFill>
            </a:endParaRPr>
          </a:p>
        </p:txBody>
      </p:sp>
      <p:sp>
        <p:nvSpPr>
          <p:cNvPr id="100" name="文本框 9"/>
          <p:cNvSpPr txBox="1"/>
          <p:nvPr/>
        </p:nvSpPr>
        <p:spPr>
          <a:xfrm>
            <a:off x="5449515" y="2996952"/>
            <a:ext cx="125359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自身义务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6529635" y="2288087"/>
            <a:ext cx="670560" cy="604586"/>
            <a:chOff x="5424755" y="1340768"/>
            <a:chExt cx="670560" cy="60458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7321723" y="2132856"/>
            <a:ext cx="29107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对待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下属互帮互助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7321723" y="245585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6529635" y="3368207"/>
            <a:ext cx="670560" cy="604586"/>
            <a:chOff x="5424755" y="1340768"/>
            <a:chExt cx="670560" cy="604586"/>
          </a:xfrm>
        </p:grpSpPr>
        <p:grpSp>
          <p:nvGrpSpPr>
            <p:cNvPr id="111" name="组合 11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3" name="组合 11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7321723" y="3212976"/>
            <a:ext cx="208823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荣誉大于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个人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7321723" y="353597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19" name="组合 118"/>
          <p:cNvGrpSpPr/>
          <p:nvPr/>
        </p:nvGrpSpPr>
        <p:grpSpPr>
          <a:xfrm>
            <a:off x="4994979" y="2276872"/>
            <a:ext cx="670560" cy="604586"/>
            <a:chOff x="5424755" y="1340768"/>
            <a:chExt cx="670560" cy="604586"/>
          </a:xfrm>
        </p:grpSpPr>
        <p:grpSp>
          <p:nvGrpSpPr>
            <p:cNvPr id="120" name="组合 1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2" name="组合 12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26" name="矩形 125"/>
          <p:cNvSpPr/>
          <p:nvPr/>
        </p:nvSpPr>
        <p:spPr>
          <a:xfrm>
            <a:off x="2353171" y="2136572"/>
            <a:ext cx="223224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及时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完成上级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任务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2353171" y="2459570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4994979" y="3353276"/>
            <a:ext cx="670560" cy="604586"/>
            <a:chOff x="5424755" y="1340768"/>
            <a:chExt cx="670560" cy="60458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1" name="组合 1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35" name="矩形 134"/>
          <p:cNvSpPr/>
          <p:nvPr/>
        </p:nvSpPr>
        <p:spPr>
          <a:xfrm>
            <a:off x="2353171" y="3212976"/>
            <a:ext cx="223224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同事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之间团结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友爱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2353171" y="353597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37" name="组合 136"/>
          <p:cNvGrpSpPr/>
          <p:nvPr/>
        </p:nvGrpSpPr>
        <p:grpSpPr>
          <a:xfrm>
            <a:off x="1357322" y="4919042"/>
            <a:ext cx="526544" cy="474739"/>
            <a:chOff x="5424755" y="1340768"/>
            <a:chExt cx="670560" cy="604586"/>
          </a:xfrm>
        </p:grpSpPr>
        <p:grpSp>
          <p:nvGrpSpPr>
            <p:cNvPr id="138" name="组合 13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40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9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2" name="文本框 9"/>
          <p:cNvSpPr txBox="1"/>
          <p:nvPr/>
        </p:nvSpPr>
        <p:spPr>
          <a:xfrm>
            <a:off x="1993131" y="493321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个人寄语</a:t>
            </a:r>
          </a:p>
        </p:txBody>
      </p:sp>
      <p:cxnSp>
        <p:nvCxnSpPr>
          <p:cNvPr id="143" name="直接连接符 142"/>
          <p:cNvCxnSpPr/>
          <p:nvPr/>
        </p:nvCxnSpPr>
        <p:spPr>
          <a:xfrm>
            <a:off x="2065139" y="529325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组合 143"/>
          <p:cNvGrpSpPr/>
          <p:nvPr/>
        </p:nvGrpSpPr>
        <p:grpSpPr>
          <a:xfrm>
            <a:off x="10375371" y="5162829"/>
            <a:ext cx="258720" cy="233265"/>
            <a:chOff x="3720691" y="2824413"/>
            <a:chExt cx="1341120" cy="1209172"/>
          </a:xfrm>
        </p:grpSpPr>
        <p:sp>
          <p:nvSpPr>
            <p:cNvPr id="14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1968549" y="5440810"/>
            <a:ext cx="854523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既然进入这个大家庭，无论领导，同事，下级之间都是各司其职，分工不同，在完成自身本职工作前提下，也要关心公司其他部门。今后公司利益，效益才是我们的目标。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1404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5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5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45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35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85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85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600"/>
                            </p:stCondLst>
                            <p:childTnLst>
                              <p:par>
                                <p:cTn id="10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1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99" grpId="0" animBg="1"/>
      <p:bldP spid="100" grpId="0"/>
      <p:bldP spid="108" grpId="0"/>
      <p:bldP spid="109" grpId="0"/>
      <p:bldP spid="117" grpId="0"/>
      <p:bldP spid="118" grpId="0"/>
      <p:bldP spid="126" grpId="0"/>
      <p:bldP spid="127" grpId="0"/>
      <p:bldP spid="135" grpId="0"/>
      <p:bldP spid="136" grpId="0"/>
      <p:bldP spid="142" grpId="0"/>
      <p:bldP spid="147" grpId="0"/>
      <p:bldP spid="1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057839" y="2406733"/>
            <a:ext cx="1698798" cy="1531660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Freeform 5"/>
          <p:cNvSpPr>
            <a:spLocks/>
          </p:cNvSpPr>
          <p:nvPr/>
        </p:nvSpPr>
        <p:spPr bwMode="auto">
          <a:xfrm rot="1855731">
            <a:off x="2174167" y="2511615"/>
            <a:ext cx="1466142" cy="132189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2096392" y="4036759"/>
            <a:ext cx="1620957" cy="1264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000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800" b="1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kern="100" dirty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414455"/>
                </a:solidFill>
              </a:rPr>
              <a:t>COMPETENCE</a:t>
            </a:r>
            <a:endParaRPr lang="zh-CN" altLang="zh-CN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Freeform 145"/>
          <p:cNvSpPr>
            <a:spLocks noEditPoints="1"/>
          </p:cNvSpPr>
          <p:nvPr/>
        </p:nvSpPr>
        <p:spPr bwMode="auto">
          <a:xfrm>
            <a:off x="2641203" y="2852936"/>
            <a:ext cx="567902" cy="856506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32"/>
          <p:cNvSpPr txBox="1"/>
          <p:nvPr/>
        </p:nvSpPr>
        <p:spPr>
          <a:xfrm>
            <a:off x="8392119" y="1243226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核心竞争力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文本框 33"/>
          <p:cNvSpPr txBox="1"/>
          <p:nvPr/>
        </p:nvSpPr>
        <p:spPr>
          <a:xfrm>
            <a:off x="8392119" y="201931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领导能力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文本框 34"/>
          <p:cNvSpPr txBox="1"/>
          <p:nvPr/>
        </p:nvSpPr>
        <p:spPr>
          <a:xfrm>
            <a:off x="8392119" y="280687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执行力</a:t>
            </a:r>
          </a:p>
        </p:txBody>
      </p:sp>
      <p:sp>
        <p:nvSpPr>
          <p:cNvPr id="24" name="文本框 35"/>
          <p:cNvSpPr txBox="1"/>
          <p:nvPr/>
        </p:nvSpPr>
        <p:spPr>
          <a:xfrm>
            <a:off x="8392119" y="35829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团结合作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7897787" y="4547677"/>
            <a:ext cx="0" cy="826059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7911252" y="376749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7911252" y="219427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7911252" y="1433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7911252" y="105273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7911252" y="30069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19"/>
          <p:cNvSpPr txBox="1"/>
          <p:nvPr/>
        </p:nvSpPr>
        <p:spPr>
          <a:xfrm>
            <a:off x="8392119" y="43475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协调能力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V="1">
            <a:off x="7897787" y="5291040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19"/>
          <p:cNvSpPr txBox="1"/>
          <p:nvPr/>
        </p:nvSpPr>
        <p:spPr>
          <a:xfrm>
            <a:off x="8392119" y="5018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创新能力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5077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0" grpId="0"/>
      <p:bldP spid="19" grpId="0" animBg="1"/>
      <p:bldP spid="20" grpId="0" animBg="1"/>
      <p:bldP spid="21" grpId="0"/>
      <p:bldP spid="22" grpId="0"/>
      <p:bldP spid="23" grpId="0"/>
      <p:bldP spid="24" grpId="0"/>
      <p:bldP spid="42" grpId="0"/>
      <p:bldP spid="44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核心竞争力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06" name="直接连接符 105"/>
          <p:cNvCxnSpPr/>
          <p:nvPr/>
        </p:nvCxnSpPr>
        <p:spPr>
          <a:xfrm flipV="1">
            <a:off x="3649315" y="1988840"/>
            <a:ext cx="2412192" cy="701179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V="1">
            <a:off x="4354904" y="1988840"/>
            <a:ext cx="1706603" cy="153772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V="1">
            <a:off x="5411127" y="1988840"/>
            <a:ext cx="650380" cy="2027866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 flipV="1">
            <a:off x="6061507" y="1988840"/>
            <a:ext cx="574541" cy="2075575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flipH="1" flipV="1">
            <a:off x="6061507" y="1988840"/>
            <a:ext cx="1647314" cy="153772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>
            <a:off x="6061507" y="1988840"/>
            <a:ext cx="2437224" cy="75731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组合 111"/>
          <p:cNvGrpSpPr/>
          <p:nvPr/>
        </p:nvGrpSpPr>
        <p:grpSpPr>
          <a:xfrm>
            <a:off x="5313357" y="1327884"/>
            <a:ext cx="1568461" cy="1414146"/>
            <a:chOff x="3720691" y="2824413"/>
            <a:chExt cx="1341120" cy="1209172"/>
          </a:xfrm>
        </p:grpSpPr>
        <p:sp>
          <p:nvSpPr>
            <p:cNvPr id="11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5" name="Freeform 5"/>
          <p:cNvSpPr>
            <a:spLocks/>
          </p:cNvSpPr>
          <p:nvPr/>
        </p:nvSpPr>
        <p:spPr bwMode="auto">
          <a:xfrm rot="1855731">
            <a:off x="5414894" y="1432320"/>
            <a:ext cx="1353655" cy="122047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文本框 9"/>
          <p:cNvSpPr txBox="1"/>
          <p:nvPr/>
        </p:nvSpPr>
        <p:spPr>
          <a:xfrm>
            <a:off x="5557528" y="1710553"/>
            <a:ext cx="108012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核心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竞争力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3314035" y="2536382"/>
            <a:ext cx="670560" cy="604586"/>
            <a:chOff x="5424755" y="1340768"/>
            <a:chExt cx="670560" cy="604586"/>
          </a:xfrm>
        </p:grpSpPr>
        <p:grpSp>
          <p:nvGrpSpPr>
            <p:cNvPr id="118" name="组合 11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4109753" y="3224269"/>
            <a:ext cx="670560" cy="604586"/>
            <a:chOff x="5424755" y="1340768"/>
            <a:chExt cx="670560" cy="604586"/>
          </a:xfrm>
        </p:grpSpPr>
        <p:grpSp>
          <p:nvGrpSpPr>
            <p:cNvPr id="125" name="组合 12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7" name="组合 12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9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0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8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5061453" y="3904534"/>
            <a:ext cx="670560" cy="604586"/>
            <a:chOff x="5424755" y="1340768"/>
            <a:chExt cx="670560" cy="604586"/>
          </a:xfrm>
        </p:grpSpPr>
        <p:grpSp>
          <p:nvGrpSpPr>
            <p:cNvPr id="132" name="组合 13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4" name="组合 13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6300768" y="3911897"/>
            <a:ext cx="670560" cy="604586"/>
            <a:chOff x="5424755" y="1340768"/>
            <a:chExt cx="670560" cy="604586"/>
          </a:xfrm>
        </p:grpSpPr>
        <p:grpSp>
          <p:nvGrpSpPr>
            <p:cNvPr id="139" name="组合 1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41" name="组合 1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4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4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7373541" y="3284984"/>
            <a:ext cx="670560" cy="604586"/>
            <a:chOff x="5424755" y="1340768"/>
            <a:chExt cx="670560" cy="604586"/>
          </a:xfrm>
        </p:grpSpPr>
        <p:grpSp>
          <p:nvGrpSpPr>
            <p:cNvPr id="146" name="组合 14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48" name="组合 14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05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8163451" y="2532177"/>
            <a:ext cx="670560" cy="604586"/>
            <a:chOff x="5424755" y="1340768"/>
            <a:chExt cx="670560" cy="604586"/>
          </a:xfrm>
        </p:grpSpPr>
        <p:grpSp>
          <p:nvGrpSpPr>
            <p:cNvPr id="153" name="组合 15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55" name="组合 15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7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8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56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5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06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59" name="矩形 158"/>
          <p:cNvSpPr/>
          <p:nvPr/>
        </p:nvSpPr>
        <p:spPr>
          <a:xfrm>
            <a:off x="2457588" y="2636912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3001243" y="341971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166554" y="4005064"/>
            <a:ext cx="99492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6994092" y="3992407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团结合作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8041803" y="341971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协调能力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8866300" y="26276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  <a:endParaRPr lang="en-US" altLang="zh-CN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5" name="组合 164"/>
          <p:cNvGrpSpPr/>
          <p:nvPr/>
        </p:nvGrpSpPr>
        <p:grpSpPr>
          <a:xfrm>
            <a:off x="1357322" y="4782981"/>
            <a:ext cx="526544" cy="474739"/>
            <a:chOff x="5424755" y="1340768"/>
            <a:chExt cx="670560" cy="604586"/>
          </a:xfrm>
        </p:grpSpPr>
        <p:grpSp>
          <p:nvGrpSpPr>
            <p:cNvPr id="166" name="组合 1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6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6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0" name="文本框 9"/>
          <p:cNvSpPr txBox="1"/>
          <p:nvPr/>
        </p:nvSpPr>
        <p:spPr>
          <a:xfrm>
            <a:off x="1993131" y="479715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1" name="直接连接符 170"/>
          <p:cNvCxnSpPr/>
          <p:nvPr/>
        </p:nvCxnSpPr>
        <p:spPr>
          <a:xfrm>
            <a:off x="2065139" y="515719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组合 171"/>
          <p:cNvGrpSpPr/>
          <p:nvPr/>
        </p:nvGrpSpPr>
        <p:grpSpPr>
          <a:xfrm>
            <a:off x="10375371" y="5026768"/>
            <a:ext cx="258720" cy="233265"/>
            <a:chOff x="3720691" y="2824413"/>
            <a:chExt cx="1341120" cy="1209172"/>
          </a:xfrm>
        </p:grpSpPr>
        <p:sp>
          <p:nvSpPr>
            <p:cNvPr id="17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1968549" y="5304749"/>
            <a:ext cx="8545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既然进入这个大家庭，无论领导，同事，下级之间都是各司其职，分工不同，在完成自身本职工作前提下，也要关心公司其他部门。今后公司利益，效益才是我们的目标。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5109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50"/>
                            </p:stCondLst>
                            <p:childTnLst>
                              <p:par>
                                <p:cTn id="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75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650"/>
                            </p:stCondLst>
                            <p:childTnLst>
                              <p:par>
                                <p:cTn id="1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15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15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900"/>
                            </p:stCondLst>
                            <p:childTnLst>
                              <p:par>
                                <p:cTn id="13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4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15" grpId="0" animBg="1"/>
      <p:bldP spid="116" grpId="0"/>
      <p:bldP spid="159" grpId="0"/>
      <p:bldP spid="160" grpId="0"/>
      <p:bldP spid="161" grpId="0"/>
      <p:bldP spid="162" grpId="0"/>
      <p:bldP spid="163" grpId="0"/>
      <p:bldP spid="164" grpId="0"/>
      <p:bldP spid="170" grpId="0"/>
      <p:bldP spid="175" grpId="0"/>
      <p:bldP spid="1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领导能力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2923069" y="3429000"/>
            <a:ext cx="1440160" cy="276449"/>
          </a:xfrm>
          <a:custGeom>
            <a:avLst/>
            <a:gdLst>
              <a:gd name="connsiteX0" fmla="*/ 0 w 2304962"/>
              <a:gd name="connsiteY0" fmla="*/ 0 h 442454"/>
              <a:gd name="connsiteX1" fmla="*/ 459306 w 2304962"/>
              <a:gd name="connsiteY1" fmla="*/ 442451 h 442454"/>
              <a:gd name="connsiteX2" fmla="*/ 905972 w 2304962"/>
              <a:gd name="connsiteY2" fmla="*/ 8427 h 442454"/>
              <a:gd name="connsiteX3" fmla="*/ 1369493 w 2304962"/>
              <a:gd name="connsiteY3" fmla="*/ 434023 h 442454"/>
              <a:gd name="connsiteX4" fmla="*/ 1841441 w 2304962"/>
              <a:gd name="connsiteY4" fmla="*/ 4213 h 442454"/>
              <a:gd name="connsiteX5" fmla="*/ 2304962 w 2304962"/>
              <a:gd name="connsiteY5" fmla="*/ 429810 h 44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4962" h="442454">
                <a:moveTo>
                  <a:pt x="0" y="0"/>
                </a:moveTo>
                <a:cubicBezTo>
                  <a:pt x="154155" y="220523"/>
                  <a:pt x="308311" y="441047"/>
                  <a:pt x="459306" y="442451"/>
                </a:cubicBezTo>
                <a:cubicBezTo>
                  <a:pt x="610301" y="443855"/>
                  <a:pt x="754274" y="9832"/>
                  <a:pt x="905972" y="8427"/>
                </a:cubicBezTo>
                <a:cubicBezTo>
                  <a:pt x="1057670" y="7022"/>
                  <a:pt x="1213582" y="434725"/>
                  <a:pt x="1369493" y="434023"/>
                </a:cubicBezTo>
                <a:cubicBezTo>
                  <a:pt x="1525404" y="433321"/>
                  <a:pt x="1685530" y="4915"/>
                  <a:pt x="1841441" y="4213"/>
                </a:cubicBezTo>
                <a:cubicBezTo>
                  <a:pt x="1997352" y="3511"/>
                  <a:pt x="2223495" y="345534"/>
                  <a:pt x="2304962" y="429810"/>
                </a:cubicBezTo>
              </a:path>
            </a:pathLst>
          </a:custGeom>
          <a:noFill/>
          <a:ln w="76200">
            <a:solidFill>
              <a:srgbClr val="414455">
                <a:alpha val="38039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065139" y="3001648"/>
            <a:ext cx="1152128" cy="1038774"/>
            <a:chOff x="5424755" y="1340768"/>
            <a:chExt cx="670560" cy="604586"/>
          </a:xfrm>
        </p:grpSpPr>
        <p:grpSp>
          <p:nvGrpSpPr>
            <p:cNvPr id="27" name="组合 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5472003" y="1476608"/>
              <a:ext cx="576064" cy="322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领导</a:t>
              </a:r>
              <a:endPara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能力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15426" y="2643694"/>
            <a:ext cx="1917723" cy="1729044"/>
            <a:chOff x="4702856" y="2924944"/>
            <a:chExt cx="1401009" cy="1263169"/>
          </a:xfrm>
        </p:grpSpPr>
        <p:grpSp>
          <p:nvGrpSpPr>
            <p:cNvPr id="34" name="组合 33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9" name="Freeform 5"/>
                <p:cNvSpPr>
                  <a:spLocks/>
                </p:cNvSpPr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885911" y="3149170"/>
              <a:ext cx="1159817" cy="822941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建立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组织机构，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确立职位和职务，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明确职权关系和义务范围。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59373" y="1856039"/>
            <a:ext cx="670560" cy="604586"/>
            <a:chOff x="5424755" y="1340768"/>
            <a:chExt cx="670560" cy="604586"/>
          </a:xfrm>
        </p:grpSpPr>
        <p:grpSp>
          <p:nvGrpSpPr>
            <p:cNvPr id="41" name="组合 4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6511909" y="170080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学习能力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6511909" y="2023806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235437" y="2723851"/>
            <a:ext cx="670560" cy="604586"/>
            <a:chOff x="5424755" y="1340768"/>
            <a:chExt cx="670560" cy="604586"/>
          </a:xfrm>
        </p:grpSpPr>
        <p:grpSp>
          <p:nvGrpSpPr>
            <p:cNvPr id="50" name="组合 4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7087973" y="256862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组织能力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087973" y="2891618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6235437" y="3659955"/>
            <a:ext cx="670560" cy="604586"/>
            <a:chOff x="5424755" y="1340768"/>
            <a:chExt cx="670560" cy="604586"/>
          </a:xfrm>
        </p:grpSpPr>
        <p:grpSp>
          <p:nvGrpSpPr>
            <p:cNvPr id="59" name="组合 5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7087973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决策能力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7087973" y="3827722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5659373" y="4524051"/>
            <a:ext cx="670560" cy="604586"/>
            <a:chOff x="5424755" y="1340768"/>
            <a:chExt cx="670560" cy="604586"/>
          </a:xfrm>
        </p:grpSpPr>
        <p:grpSp>
          <p:nvGrpSpPr>
            <p:cNvPr id="68" name="组合 6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b="1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b="1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6511909" y="436882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感召能力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511909" y="4691818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2282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80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70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6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4" grpId="0" animBg="1"/>
      <p:bldP spid="14" grpId="1" animBg="1"/>
      <p:bldP spid="14" grpId="2" animBg="1"/>
      <p:bldP spid="14" grpId="3" animBg="1"/>
      <p:bldP spid="47" grpId="0"/>
      <p:bldP spid="48" grpId="0"/>
      <p:bldP spid="56" grpId="0"/>
      <p:bldP spid="57" grpId="0"/>
      <p:bldP spid="65" grpId="0"/>
      <p:bldP spid="66" grpId="0"/>
      <p:bldP spid="74" grpId="0"/>
      <p:bldP spid="75" grpId="0"/>
      <p:bldP spid="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执行力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18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653741" y="3539481"/>
            <a:ext cx="698004" cy="629329"/>
            <a:chOff x="3720691" y="2824413"/>
            <a:chExt cx="1341120" cy="1209172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808204" y="3226645"/>
            <a:ext cx="885704" cy="798561"/>
            <a:chOff x="3720691" y="2824413"/>
            <a:chExt cx="1341120" cy="1209172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145259" y="1910115"/>
            <a:ext cx="2304256" cy="2077548"/>
            <a:chOff x="3001243" y="2824413"/>
            <a:chExt cx="1341120" cy="1209172"/>
          </a:xfrm>
        </p:grpSpPr>
        <p:grpSp>
          <p:nvGrpSpPr>
            <p:cNvPr id="32" name="组合 31"/>
            <p:cNvGrpSpPr/>
            <p:nvPr/>
          </p:nvGrpSpPr>
          <p:grpSpPr>
            <a:xfrm>
              <a:off x="3001243" y="2824413"/>
              <a:ext cx="1341120" cy="1209172"/>
              <a:chOff x="3720691" y="2824413"/>
              <a:chExt cx="1341120" cy="1209172"/>
            </a:xfrm>
          </p:grpSpPr>
          <p:sp>
            <p:nvSpPr>
              <p:cNvPr id="34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Freeform 5"/>
            <p:cNvSpPr>
              <a:spLocks/>
            </p:cNvSpPr>
            <p:nvPr/>
          </p:nvSpPr>
          <p:spPr bwMode="auto">
            <a:xfrm rot="12638635">
              <a:off x="3175023" y="2830745"/>
              <a:ext cx="1020383" cy="64571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  <a:gd name="connsiteX0" fmla="*/ 7850 w 10000"/>
                <a:gd name="connsiteY0" fmla="*/ 9461 h 9993"/>
                <a:gd name="connsiteX1" fmla="*/ 7500 w 10000"/>
                <a:gd name="connsiteY1" fmla="*/ 9850 h 9993"/>
                <a:gd name="connsiteX2" fmla="*/ 7000 w 10000"/>
                <a:gd name="connsiteY2" fmla="*/ 9993 h 9993"/>
                <a:gd name="connsiteX3" fmla="*/ 2978 w 10000"/>
                <a:gd name="connsiteY3" fmla="*/ 9993 h 9993"/>
                <a:gd name="connsiteX4" fmla="*/ 2500 w 10000"/>
                <a:gd name="connsiteY4" fmla="*/ 9850 h 9993"/>
                <a:gd name="connsiteX5" fmla="*/ 2150 w 10000"/>
                <a:gd name="connsiteY5" fmla="*/ 9457 h 9993"/>
                <a:gd name="connsiteX6" fmla="*/ 0 w 10000"/>
                <a:gd name="connsiteY6" fmla="*/ 4997 h 9993"/>
                <a:gd name="connsiteX7" fmla="*/ 131 w 10000"/>
                <a:gd name="connsiteY7" fmla="*/ 4449 h 9993"/>
                <a:gd name="connsiteX8" fmla="*/ 2142 w 10000"/>
                <a:gd name="connsiteY8" fmla="*/ 549 h 9993"/>
                <a:gd name="connsiteX9" fmla="*/ 2500 w 10000"/>
                <a:gd name="connsiteY9" fmla="*/ 148 h 9993"/>
                <a:gd name="connsiteX10" fmla="*/ 2956 w 10000"/>
                <a:gd name="connsiteY10" fmla="*/ 1 h 9993"/>
                <a:gd name="connsiteX11" fmla="*/ 6993 w 10000"/>
                <a:gd name="connsiteY11" fmla="*/ 1 h 9993"/>
                <a:gd name="connsiteX12" fmla="*/ 7500 w 10000"/>
                <a:gd name="connsiteY12" fmla="*/ 148 h 9993"/>
                <a:gd name="connsiteX13" fmla="*/ 7850 w 10000"/>
                <a:gd name="connsiteY13" fmla="*/ 537 h 9993"/>
                <a:gd name="connsiteX14" fmla="*/ 9861 w 10000"/>
                <a:gd name="connsiteY14" fmla="*/ 4437 h 9993"/>
                <a:gd name="connsiteX15" fmla="*/ 10000 w 10000"/>
                <a:gd name="connsiteY15" fmla="*/ 4997 h 9993"/>
                <a:gd name="connsiteX16" fmla="*/ 9858 w 10000"/>
                <a:gd name="connsiteY16" fmla="*/ 5561 h 9993"/>
                <a:gd name="connsiteX17" fmla="*/ 7850 w 10000"/>
                <a:gd name="connsiteY17" fmla="*/ 9461 h 9993"/>
                <a:gd name="connsiteX0" fmla="*/ 7719 w 9869"/>
                <a:gd name="connsiteY0" fmla="*/ 9468 h 10000"/>
                <a:gd name="connsiteX1" fmla="*/ 7369 w 9869"/>
                <a:gd name="connsiteY1" fmla="*/ 9857 h 10000"/>
                <a:gd name="connsiteX2" fmla="*/ 6869 w 9869"/>
                <a:gd name="connsiteY2" fmla="*/ 10000 h 10000"/>
                <a:gd name="connsiteX3" fmla="*/ 2847 w 9869"/>
                <a:gd name="connsiteY3" fmla="*/ 10000 h 10000"/>
                <a:gd name="connsiteX4" fmla="*/ 2369 w 9869"/>
                <a:gd name="connsiteY4" fmla="*/ 9857 h 10000"/>
                <a:gd name="connsiteX5" fmla="*/ 2019 w 9869"/>
                <a:gd name="connsiteY5" fmla="*/ 9464 h 10000"/>
                <a:gd name="connsiteX6" fmla="*/ 0 w 9869"/>
                <a:gd name="connsiteY6" fmla="*/ 4452 h 10000"/>
                <a:gd name="connsiteX7" fmla="*/ 2011 w 9869"/>
                <a:gd name="connsiteY7" fmla="*/ 549 h 10000"/>
                <a:gd name="connsiteX8" fmla="*/ 2369 w 9869"/>
                <a:gd name="connsiteY8" fmla="*/ 148 h 10000"/>
                <a:gd name="connsiteX9" fmla="*/ 2825 w 9869"/>
                <a:gd name="connsiteY9" fmla="*/ 1 h 10000"/>
                <a:gd name="connsiteX10" fmla="*/ 6862 w 9869"/>
                <a:gd name="connsiteY10" fmla="*/ 1 h 10000"/>
                <a:gd name="connsiteX11" fmla="*/ 7369 w 9869"/>
                <a:gd name="connsiteY11" fmla="*/ 148 h 10000"/>
                <a:gd name="connsiteX12" fmla="*/ 7719 w 9869"/>
                <a:gd name="connsiteY12" fmla="*/ 537 h 10000"/>
                <a:gd name="connsiteX13" fmla="*/ 9730 w 9869"/>
                <a:gd name="connsiteY13" fmla="*/ 4440 h 10000"/>
                <a:gd name="connsiteX14" fmla="*/ 9869 w 9869"/>
                <a:gd name="connsiteY14" fmla="*/ 5001 h 10000"/>
                <a:gd name="connsiteX15" fmla="*/ 9727 w 9869"/>
                <a:gd name="connsiteY15" fmla="*/ 5565 h 10000"/>
                <a:gd name="connsiteX16" fmla="*/ 7719 w 9869"/>
                <a:gd name="connsiteY16" fmla="*/ 9468 h 10000"/>
                <a:gd name="connsiteX0" fmla="*/ 5783 w 7962"/>
                <a:gd name="connsiteY0" fmla="*/ 9468 h 10000"/>
                <a:gd name="connsiteX1" fmla="*/ 5429 w 7962"/>
                <a:gd name="connsiteY1" fmla="*/ 9857 h 10000"/>
                <a:gd name="connsiteX2" fmla="*/ 4922 w 7962"/>
                <a:gd name="connsiteY2" fmla="*/ 10000 h 10000"/>
                <a:gd name="connsiteX3" fmla="*/ 847 w 7962"/>
                <a:gd name="connsiteY3" fmla="*/ 10000 h 10000"/>
                <a:gd name="connsiteX4" fmla="*/ 362 w 7962"/>
                <a:gd name="connsiteY4" fmla="*/ 9857 h 10000"/>
                <a:gd name="connsiteX5" fmla="*/ 8 w 7962"/>
                <a:gd name="connsiteY5" fmla="*/ 9464 h 10000"/>
                <a:gd name="connsiteX6" fmla="*/ 0 w 7962"/>
                <a:gd name="connsiteY6" fmla="*/ 549 h 10000"/>
                <a:gd name="connsiteX7" fmla="*/ 362 w 7962"/>
                <a:gd name="connsiteY7" fmla="*/ 148 h 10000"/>
                <a:gd name="connsiteX8" fmla="*/ 824 w 7962"/>
                <a:gd name="connsiteY8" fmla="*/ 1 h 10000"/>
                <a:gd name="connsiteX9" fmla="*/ 4915 w 7962"/>
                <a:gd name="connsiteY9" fmla="*/ 1 h 10000"/>
                <a:gd name="connsiteX10" fmla="*/ 5429 w 7962"/>
                <a:gd name="connsiteY10" fmla="*/ 148 h 10000"/>
                <a:gd name="connsiteX11" fmla="*/ 5783 w 7962"/>
                <a:gd name="connsiteY11" fmla="*/ 537 h 10000"/>
                <a:gd name="connsiteX12" fmla="*/ 7821 w 7962"/>
                <a:gd name="connsiteY12" fmla="*/ 4440 h 10000"/>
                <a:gd name="connsiteX13" fmla="*/ 7962 w 7962"/>
                <a:gd name="connsiteY13" fmla="*/ 5001 h 10000"/>
                <a:gd name="connsiteX14" fmla="*/ 7818 w 7962"/>
                <a:gd name="connsiteY14" fmla="*/ 5565 h 10000"/>
                <a:gd name="connsiteX15" fmla="*/ 5783 w 7962"/>
                <a:gd name="connsiteY15" fmla="*/ 9468 h 10000"/>
                <a:gd name="connsiteX0" fmla="*/ 7253 w 9990"/>
                <a:gd name="connsiteY0" fmla="*/ 10060 h 10592"/>
                <a:gd name="connsiteX1" fmla="*/ 6809 w 9990"/>
                <a:gd name="connsiteY1" fmla="*/ 10449 h 10592"/>
                <a:gd name="connsiteX2" fmla="*/ 6172 w 9990"/>
                <a:gd name="connsiteY2" fmla="*/ 10592 h 10592"/>
                <a:gd name="connsiteX3" fmla="*/ 1054 w 9990"/>
                <a:gd name="connsiteY3" fmla="*/ 10592 h 10592"/>
                <a:gd name="connsiteX4" fmla="*/ 445 w 9990"/>
                <a:gd name="connsiteY4" fmla="*/ 10449 h 10592"/>
                <a:gd name="connsiteX5" fmla="*/ 0 w 9990"/>
                <a:gd name="connsiteY5" fmla="*/ 10056 h 10592"/>
                <a:gd name="connsiteX6" fmla="*/ 445 w 9990"/>
                <a:gd name="connsiteY6" fmla="*/ 740 h 10592"/>
                <a:gd name="connsiteX7" fmla="*/ 1025 w 9990"/>
                <a:gd name="connsiteY7" fmla="*/ 593 h 10592"/>
                <a:gd name="connsiteX8" fmla="*/ 6163 w 9990"/>
                <a:gd name="connsiteY8" fmla="*/ 593 h 10592"/>
                <a:gd name="connsiteX9" fmla="*/ 6809 w 9990"/>
                <a:gd name="connsiteY9" fmla="*/ 740 h 10592"/>
                <a:gd name="connsiteX10" fmla="*/ 7253 w 9990"/>
                <a:gd name="connsiteY10" fmla="*/ 1129 h 10592"/>
                <a:gd name="connsiteX11" fmla="*/ 9813 w 9990"/>
                <a:gd name="connsiteY11" fmla="*/ 5032 h 10592"/>
                <a:gd name="connsiteX12" fmla="*/ 9990 w 9990"/>
                <a:gd name="connsiteY12" fmla="*/ 5593 h 10592"/>
                <a:gd name="connsiteX13" fmla="*/ 9809 w 9990"/>
                <a:gd name="connsiteY13" fmla="*/ 6157 h 10592"/>
                <a:gd name="connsiteX14" fmla="*/ 7253 w 9990"/>
                <a:gd name="connsiteY14" fmla="*/ 10060 h 10592"/>
                <a:gd name="connsiteX0" fmla="*/ 7260 w 10000"/>
                <a:gd name="connsiteY0" fmla="*/ 8939 h 9441"/>
                <a:gd name="connsiteX1" fmla="*/ 6816 w 10000"/>
                <a:gd name="connsiteY1" fmla="*/ 9306 h 9441"/>
                <a:gd name="connsiteX2" fmla="*/ 6178 w 10000"/>
                <a:gd name="connsiteY2" fmla="*/ 9441 h 9441"/>
                <a:gd name="connsiteX3" fmla="*/ 1055 w 10000"/>
                <a:gd name="connsiteY3" fmla="*/ 9441 h 9441"/>
                <a:gd name="connsiteX4" fmla="*/ 445 w 10000"/>
                <a:gd name="connsiteY4" fmla="*/ 9306 h 9441"/>
                <a:gd name="connsiteX5" fmla="*/ 0 w 10000"/>
                <a:gd name="connsiteY5" fmla="*/ 8935 h 9441"/>
                <a:gd name="connsiteX6" fmla="*/ 1026 w 10000"/>
                <a:gd name="connsiteY6" fmla="*/ 1 h 9441"/>
                <a:gd name="connsiteX7" fmla="*/ 6169 w 10000"/>
                <a:gd name="connsiteY7" fmla="*/ 1 h 9441"/>
                <a:gd name="connsiteX8" fmla="*/ 6816 w 10000"/>
                <a:gd name="connsiteY8" fmla="*/ 140 h 9441"/>
                <a:gd name="connsiteX9" fmla="*/ 7260 w 10000"/>
                <a:gd name="connsiteY9" fmla="*/ 507 h 9441"/>
                <a:gd name="connsiteX10" fmla="*/ 9823 w 10000"/>
                <a:gd name="connsiteY10" fmla="*/ 4192 h 9441"/>
                <a:gd name="connsiteX11" fmla="*/ 10000 w 10000"/>
                <a:gd name="connsiteY11" fmla="*/ 4721 h 9441"/>
                <a:gd name="connsiteX12" fmla="*/ 9819 w 10000"/>
                <a:gd name="connsiteY12" fmla="*/ 5254 h 9441"/>
                <a:gd name="connsiteX13" fmla="*/ 7260 w 10000"/>
                <a:gd name="connsiteY13" fmla="*/ 8939 h 9441"/>
                <a:gd name="connsiteX0" fmla="*/ 7260 w 10000"/>
                <a:gd name="connsiteY0" fmla="*/ 9468 h 10000"/>
                <a:gd name="connsiteX1" fmla="*/ 6816 w 10000"/>
                <a:gd name="connsiteY1" fmla="*/ 9857 h 10000"/>
                <a:gd name="connsiteX2" fmla="*/ 6178 w 10000"/>
                <a:gd name="connsiteY2" fmla="*/ 10000 h 10000"/>
                <a:gd name="connsiteX3" fmla="*/ 1055 w 10000"/>
                <a:gd name="connsiteY3" fmla="*/ 10000 h 10000"/>
                <a:gd name="connsiteX4" fmla="*/ 445 w 10000"/>
                <a:gd name="connsiteY4" fmla="*/ 9857 h 10000"/>
                <a:gd name="connsiteX5" fmla="*/ 0 w 10000"/>
                <a:gd name="connsiteY5" fmla="*/ 9464 h 10000"/>
                <a:gd name="connsiteX6" fmla="*/ 6169 w 10000"/>
                <a:gd name="connsiteY6" fmla="*/ 1 h 10000"/>
                <a:gd name="connsiteX7" fmla="*/ 6816 w 10000"/>
                <a:gd name="connsiteY7" fmla="*/ 148 h 10000"/>
                <a:gd name="connsiteX8" fmla="*/ 7260 w 10000"/>
                <a:gd name="connsiteY8" fmla="*/ 537 h 10000"/>
                <a:gd name="connsiteX9" fmla="*/ 9823 w 10000"/>
                <a:gd name="connsiteY9" fmla="*/ 4440 h 10000"/>
                <a:gd name="connsiteX10" fmla="*/ 10000 w 10000"/>
                <a:gd name="connsiteY10" fmla="*/ 5001 h 10000"/>
                <a:gd name="connsiteX11" fmla="*/ 9819 w 10000"/>
                <a:gd name="connsiteY11" fmla="*/ 5565 h 10000"/>
                <a:gd name="connsiteX12" fmla="*/ 7260 w 10000"/>
                <a:gd name="connsiteY12" fmla="*/ 9468 h 10000"/>
                <a:gd name="connsiteX0" fmla="*/ 7260 w 10000"/>
                <a:gd name="connsiteY0" fmla="*/ 9320 h 9852"/>
                <a:gd name="connsiteX1" fmla="*/ 6816 w 10000"/>
                <a:gd name="connsiteY1" fmla="*/ 9709 h 9852"/>
                <a:gd name="connsiteX2" fmla="*/ 6178 w 10000"/>
                <a:gd name="connsiteY2" fmla="*/ 9852 h 9852"/>
                <a:gd name="connsiteX3" fmla="*/ 1055 w 10000"/>
                <a:gd name="connsiteY3" fmla="*/ 9852 h 9852"/>
                <a:gd name="connsiteX4" fmla="*/ 445 w 10000"/>
                <a:gd name="connsiteY4" fmla="*/ 9709 h 9852"/>
                <a:gd name="connsiteX5" fmla="*/ 0 w 10000"/>
                <a:gd name="connsiteY5" fmla="*/ 9316 h 9852"/>
                <a:gd name="connsiteX6" fmla="*/ 6816 w 10000"/>
                <a:gd name="connsiteY6" fmla="*/ 0 h 9852"/>
                <a:gd name="connsiteX7" fmla="*/ 7260 w 10000"/>
                <a:gd name="connsiteY7" fmla="*/ 389 h 9852"/>
                <a:gd name="connsiteX8" fmla="*/ 9823 w 10000"/>
                <a:gd name="connsiteY8" fmla="*/ 4292 h 9852"/>
                <a:gd name="connsiteX9" fmla="*/ 10000 w 10000"/>
                <a:gd name="connsiteY9" fmla="*/ 4853 h 9852"/>
                <a:gd name="connsiteX10" fmla="*/ 9819 w 10000"/>
                <a:gd name="connsiteY10" fmla="*/ 5417 h 9852"/>
                <a:gd name="connsiteX11" fmla="*/ 7260 w 10000"/>
                <a:gd name="connsiteY11" fmla="*/ 9320 h 9852"/>
                <a:gd name="connsiteX0" fmla="*/ 7260 w 10000"/>
                <a:gd name="connsiteY0" fmla="*/ 9065 h 9605"/>
                <a:gd name="connsiteX1" fmla="*/ 6816 w 10000"/>
                <a:gd name="connsiteY1" fmla="*/ 9460 h 9605"/>
                <a:gd name="connsiteX2" fmla="*/ 6178 w 10000"/>
                <a:gd name="connsiteY2" fmla="*/ 9605 h 9605"/>
                <a:gd name="connsiteX3" fmla="*/ 1055 w 10000"/>
                <a:gd name="connsiteY3" fmla="*/ 9605 h 9605"/>
                <a:gd name="connsiteX4" fmla="*/ 445 w 10000"/>
                <a:gd name="connsiteY4" fmla="*/ 9460 h 9605"/>
                <a:gd name="connsiteX5" fmla="*/ 0 w 10000"/>
                <a:gd name="connsiteY5" fmla="*/ 9061 h 9605"/>
                <a:gd name="connsiteX6" fmla="*/ 7260 w 10000"/>
                <a:gd name="connsiteY6" fmla="*/ 0 h 9605"/>
                <a:gd name="connsiteX7" fmla="*/ 9823 w 10000"/>
                <a:gd name="connsiteY7" fmla="*/ 3961 h 9605"/>
                <a:gd name="connsiteX8" fmla="*/ 10000 w 10000"/>
                <a:gd name="connsiteY8" fmla="*/ 4531 h 9605"/>
                <a:gd name="connsiteX9" fmla="*/ 9819 w 10000"/>
                <a:gd name="connsiteY9" fmla="*/ 5103 h 9605"/>
                <a:gd name="connsiteX10" fmla="*/ 7260 w 10000"/>
                <a:gd name="connsiteY10" fmla="*/ 9065 h 9605"/>
                <a:gd name="connsiteX0" fmla="*/ 7260 w 10000"/>
                <a:gd name="connsiteY0" fmla="*/ 5314 h 5876"/>
                <a:gd name="connsiteX1" fmla="*/ 6816 w 10000"/>
                <a:gd name="connsiteY1" fmla="*/ 5725 h 5876"/>
                <a:gd name="connsiteX2" fmla="*/ 6178 w 10000"/>
                <a:gd name="connsiteY2" fmla="*/ 5876 h 5876"/>
                <a:gd name="connsiteX3" fmla="*/ 1055 w 10000"/>
                <a:gd name="connsiteY3" fmla="*/ 5876 h 5876"/>
                <a:gd name="connsiteX4" fmla="*/ 445 w 10000"/>
                <a:gd name="connsiteY4" fmla="*/ 5725 h 5876"/>
                <a:gd name="connsiteX5" fmla="*/ 0 w 10000"/>
                <a:gd name="connsiteY5" fmla="*/ 5310 h 5876"/>
                <a:gd name="connsiteX6" fmla="*/ 9823 w 10000"/>
                <a:gd name="connsiteY6" fmla="*/ 0 h 5876"/>
                <a:gd name="connsiteX7" fmla="*/ 10000 w 10000"/>
                <a:gd name="connsiteY7" fmla="*/ 593 h 5876"/>
                <a:gd name="connsiteX8" fmla="*/ 9819 w 10000"/>
                <a:gd name="connsiteY8" fmla="*/ 1189 h 5876"/>
                <a:gd name="connsiteX9" fmla="*/ 7260 w 10000"/>
                <a:gd name="connsiteY9" fmla="*/ 5314 h 5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5876">
                  <a:moveTo>
                    <a:pt x="7260" y="5314"/>
                  </a:moveTo>
                  <a:cubicBezTo>
                    <a:pt x="7153" y="5478"/>
                    <a:pt x="7007" y="5621"/>
                    <a:pt x="6816" y="5725"/>
                  </a:cubicBezTo>
                  <a:cubicBezTo>
                    <a:pt x="6616" y="5832"/>
                    <a:pt x="6396" y="5880"/>
                    <a:pt x="6178" y="5876"/>
                  </a:cubicBezTo>
                  <a:lnTo>
                    <a:pt x="1055" y="5876"/>
                  </a:lnTo>
                  <a:cubicBezTo>
                    <a:pt x="851" y="5876"/>
                    <a:pt x="637" y="5829"/>
                    <a:pt x="445" y="5725"/>
                  </a:cubicBezTo>
                  <a:cubicBezTo>
                    <a:pt x="254" y="5621"/>
                    <a:pt x="102" y="5478"/>
                    <a:pt x="0" y="5310"/>
                  </a:cubicBezTo>
                  <a:cubicBezTo>
                    <a:pt x="1563" y="4356"/>
                    <a:pt x="8156" y="786"/>
                    <a:pt x="9823" y="0"/>
                  </a:cubicBezTo>
                  <a:cubicBezTo>
                    <a:pt x="9935" y="173"/>
                    <a:pt x="10000" y="377"/>
                    <a:pt x="10000" y="593"/>
                  </a:cubicBezTo>
                  <a:cubicBezTo>
                    <a:pt x="10000" y="814"/>
                    <a:pt x="9935" y="1017"/>
                    <a:pt x="9819" y="1189"/>
                  </a:cubicBezTo>
                  <a:lnTo>
                    <a:pt x="7260" y="5314"/>
                  </a:ln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prstDash val="solid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标题 4"/>
          <p:cNvSpPr txBox="1">
            <a:spLocks/>
          </p:cNvSpPr>
          <p:nvPr/>
        </p:nvSpPr>
        <p:spPr>
          <a:xfrm>
            <a:off x="2857227" y="2126139"/>
            <a:ext cx="288032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zh-CN" altLang="en-US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3436179" y="2564904"/>
            <a:ext cx="1869320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执行力决定成败，决定战斗力，凝聚力。工作落到实处，事务做到位。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00400" y="1700808"/>
            <a:ext cx="471514" cy="425123"/>
            <a:chOff x="3720691" y="2824413"/>
            <a:chExt cx="1341120" cy="1209172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25579" y="1784031"/>
            <a:ext cx="670560" cy="604586"/>
            <a:chOff x="5424755" y="1340768"/>
            <a:chExt cx="670560" cy="604586"/>
          </a:xfrm>
        </p:grpSpPr>
        <p:grpSp>
          <p:nvGrpSpPr>
            <p:cNvPr id="42" name="组合 4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878115" y="162880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制度执行力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6878115" y="1951798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制度的实施取决于制度执行力，公司利益和文化得失在于执行力。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025579" y="2727567"/>
            <a:ext cx="670560" cy="604586"/>
            <a:chOff x="5424755" y="1340768"/>
            <a:chExt cx="670560" cy="604586"/>
          </a:xfrm>
        </p:grpSpPr>
        <p:grpSp>
          <p:nvGrpSpPr>
            <p:cNvPr id="51" name="组合 5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6878115" y="257233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应急执行力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6878115" y="2895334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临危不乱，遇事不急的心态能够在稍纵即逝的时机取得更大的成果。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025579" y="3659955"/>
            <a:ext cx="670560" cy="604586"/>
            <a:chOff x="5424755" y="1340768"/>
            <a:chExt cx="670560" cy="604586"/>
          </a:xfrm>
        </p:grpSpPr>
        <p:grpSp>
          <p:nvGrpSpPr>
            <p:cNvPr id="60" name="组合 5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6878115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战略执行力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/>
          <p:cNvSpPr>
            <a:spLocks noChangeArrowheads="1"/>
          </p:cNvSpPr>
          <p:nvPr/>
        </p:nvSpPr>
        <p:spPr bwMode="auto">
          <a:xfrm>
            <a:off x="6878115" y="3827722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通过一套有组织系统的规章制度和战略目标，可以更快的实现梦想。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357322" y="4422941"/>
            <a:ext cx="526544" cy="474739"/>
            <a:chOff x="5424755" y="1340768"/>
            <a:chExt cx="670560" cy="604586"/>
          </a:xfrm>
        </p:grpSpPr>
        <p:grpSp>
          <p:nvGrpSpPr>
            <p:cNvPr id="69" name="组合 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文本框 9"/>
          <p:cNvSpPr txBox="1"/>
          <p:nvPr/>
        </p:nvSpPr>
        <p:spPr>
          <a:xfrm>
            <a:off x="1993131" y="443711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74" name="直接连接符 73"/>
          <p:cNvCxnSpPr/>
          <p:nvPr/>
        </p:nvCxnSpPr>
        <p:spPr>
          <a:xfrm>
            <a:off x="2065139" y="479715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10375371" y="4666728"/>
            <a:ext cx="258720" cy="233265"/>
            <a:chOff x="3720691" y="2824413"/>
            <a:chExt cx="1341120" cy="1209172"/>
          </a:xfrm>
        </p:grpSpPr>
        <p:sp>
          <p:nvSpPr>
            <p:cNvPr id="7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968549" y="494470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225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50"/>
                            </p:stCondLst>
                            <p:childTnLst>
                              <p:par>
                                <p:cTn id="6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5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450"/>
                            </p:stCondLst>
                            <p:childTnLst>
                              <p:par>
                                <p:cTn id="9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95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95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700"/>
                            </p:stCondLst>
                            <p:childTnLst>
                              <p:par>
                                <p:cTn id="11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2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36" grpId="0"/>
      <p:bldP spid="37" grpId="0"/>
      <p:bldP spid="48" grpId="0"/>
      <p:bldP spid="49" grpId="0"/>
      <p:bldP spid="57" grpId="0"/>
      <p:bldP spid="58" grpId="0"/>
      <p:bldP spid="66" grpId="0"/>
      <p:bldP spid="67" grpId="0"/>
      <p:bldP spid="73" grpId="0"/>
      <p:bldP spid="78" grpId="0"/>
      <p:bldP spid="7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团结合作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19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369395" y="3963718"/>
            <a:ext cx="1152128" cy="1038774"/>
            <a:chOff x="5424755" y="1340768"/>
            <a:chExt cx="670560" cy="604586"/>
          </a:xfrm>
        </p:grpSpPr>
        <p:grpSp>
          <p:nvGrpSpPr>
            <p:cNvPr id="20" name="组合 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45459" y="2955606"/>
            <a:ext cx="1152128" cy="1038774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97587" y="2955606"/>
            <a:ext cx="1152128" cy="1038774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45659" y="1988840"/>
            <a:ext cx="1152128" cy="1038774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8032555" y="201950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表达与沟通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031867" y="2342500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66427" y="310333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做事主动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465739" y="342633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921811" y="309962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敬业的品质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921123" y="3422620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345747" y="418345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互帮互助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1345059" y="450645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09476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协调能力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273051" y="2050723"/>
            <a:ext cx="4923846" cy="2962453"/>
            <a:chOff x="3022028" y="1587732"/>
            <a:chExt cx="6120680" cy="3682533"/>
          </a:xfrm>
        </p:grpSpPr>
        <p:pic>
          <p:nvPicPr>
            <p:cNvPr id="20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矩形 26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3611" y="1856039"/>
            <a:ext cx="670560" cy="604586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7166147" y="1700808"/>
            <a:ext cx="310790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自觉加强学习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166147" y="2023806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6313611" y="2752406"/>
            <a:ext cx="670560" cy="604586"/>
            <a:chOff x="5424755" y="1340768"/>
            <a:chExt cx="670560" cy="604586"/>
          </a:xfrm>
        </p:grpSpPr>
        <p:grpSp>
          <p:nvGrpSpPr>
            <p:cNvPr id="38" name="组合 3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7166147" y="2597175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提高政治素养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166147" y="2920173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6313611" y="3631400"/>
            <a:ext cx="670560" cy="604586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166147" y="3476169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提高业务能力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166147" y="3799167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6313611" y="4524051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166147" y="4368820"/>
            <a:ext cx="217180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锻炼心理素质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7166147" y="4691818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60908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5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5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45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3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35" grpId="0"/>
      <p:bldP spid="36" grpId="0"/>
      <p:bldP spid="44" grpId="0"/>
      <p:bldP spid="45" grpId="0"/>
      <p:bldP spid="53" grpId="0"/>
      <p:bldP spid="54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21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836791" y="2801340"/>
            <a:ext cx="471514" cy="425123"/>
            <a:chOff x="3720691" y="2824413"/>
            <a:chExt cx="1341120" cy="1209172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14096" y="1763635"/>
            <a:ext cx="1602768" cy="1445077"/>
            <a:chOff x="4702856" y="2924944"/>
            <a:chExt cx="1401009" cy="1263169"/>
          </a:xfrm>
        </p:grpSpPr>
        <p:grpSp>
          <p:nvGrpSpPr>
            <p:cNvPr id="29" name="组合 28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749023" y="3356992"/>
              <a:ext cx="1296145" cy="322833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辛勤汗水</a:t>
              </a:r>
              <a:endPara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864362" y="2428938"/>
            <a:ext cx="1393703" cy="1256581"/>
            <a:chOff x="4702856" y="2924944"/>
            <a:chExt cx="1401009" cy="1263169"/>
          </a:xfrm>
        </p:grpSpPr>
        <p:grpSp>
          <p:nvGrpSpPr>
            <p:cNvPr id="36" name="组合 35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1" name="Freeform 5"/>
                <p:cNvSpPr>
                  <a:spLocks/>
                </p:cNvSpPr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4767661" y="3356992"/>
              <a:ext cx="1296145" cy="371260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时事运气</a:t>
              </a:r>
              <a:endPara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85419" y="3548428"/>
            <a:ext cx="471514" cy="425123"/>
            <a:chOff x="3720691" y="2824413"/>
            <a:chExt cx="1341120" cy="1209172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040441" y="1588020"/>
            <a:ext cx="323407" cy="291588"/>
            <a:chOff x="3720691" y="2824413"/>
            <a:chExt cx="1341120" cy="1209172"/>
          </a:xfrm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300134" y="3293211"/>
            <a:ext cx="115655" cy="104276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51" name="直接箭头连接符 50"/>
          <p:cNvCxnSpPr/>
          <p:nvPr/>
        </p:nvCxnSpPr>
        <p:spPr>
          <a:xfrm>
            <a:off x="7249714" y="2591590"/>
            <a:ext cx="2664297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29"/>
          <p:cNvSpPr txBox="1"/>
          <p:nvPr/>
        </p:nvSpPr>
        <p:spPr>
          <a:xfrm flipH="1">
            <a:off x="7328107" y="2245842"/>
            <a:ext cx="2729920" cy="31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1800" b="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9</a:t>
            </a:r>
            <a:r>
              <a:rPr lang="en-US" altLang="zh-CN" sz="1800" b="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endParaRPr lang="zh-CN" altLang="en-US" sz="1800" b="0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3" name="TextBox 30"/>
          <p:cNvSpPr txBox="1"/>
          <p:nvPr/>
        </p:nvSpPr>
        <p:spPr>
          <a:xfrm>
            <a:off x="7328106" y="2605399"/>
            <a:ext cx="272992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4" name="直接箭头连接符 53"/>
          <p:cNvCxnSpPr/>
          <p:nvPr/>
        </p:nvCxnSpPr>
        <p:spPr>
          <a:xfrm>
            <a:off x="2281162" y="2743990"/>
            <a:ext cx="2664297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9"/>
          <p:cNvSpPr txBox="1"/>
          <p:nvPr/>
        </p:nvSpPr>
        <p:spPr>
          <a:xfrm flipH="1">
            <a:off x="2281163" y="2389858"/>
            <a:ext cx="2647665" cy="31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1800" b="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endParaRPr lang="zh-CN" altLang="en-US" sz="1800" b="0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6" name="TextBox 30"/>
          <p:cNvSpPr txBox="1"/>
          <p:nvPr/>
        </p:nvSpPr>
        <p:spPr>
          <a:xfrm>
            <a:off x="2281163" y="2749415"/>
            <a:ext cx="272992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357322" y="4278925"/>
            <a:ext cx="526544" cy="474739"/>
            <a:chOff x="5424755" y="1340768"/>
            <a:chExt cx="670560" cy="604586"/>
          </a:xfrm>
        </p:grpSpPr>
        <p:grpSp>
          <p:nvGrpSpPr>
            <p:cNvPr id="58" name="组合 5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9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2" name="文本框 9"/>
          <p:cNvSpPr txBox="1"/>
          <p:nvPr/>
        </p:nvSpPr>
        <p:spPr>
          <a:xfrm>
            <a:off x="1993131" y="429309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63" name="直接连接符 62"/>
          <p:cNvCxnSpPr/>
          <p:nvPr/>
        </p:nvCxnSpPr>
        <p:spPr>
          <a:xfrm>
            <a:off x="2065139" y="465313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10375371" y="4522712"/>
            <a:ext cx="258720" cy="233265"/>
            <a:chOff x="3720691" y="2824413"/>
            <a:chExt cx="1341120" cy="1209172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968549" y="480069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1171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3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3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1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1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71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460"/>
                            </p:stCondLst>
                            <p:childTnLst>
                              <p:par>
                                <p:cTn id="9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96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52" grpId="0"/>
      <p:bldP spid="53" grpId="0"/>
      <p:bldP spid="55" grpId="0"/>
      <p:bldP spid="56" grpId="0"/>
      <p:bldP spid="62" grpId="0"/>
      <p:bldP spid="67" grpId="0"/>
      <p:bldP spid="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057839" y="2406733"/>
            <a:ext cx="1698798" cy="1531660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Freeform 5"/>
          <p:cNvSpPr>
            <a:spLocks/>
          </p:cNvSpPr>
          <p:nvPr/>
        </p:nvSpPr>
        <p:spPr bwMode="auto">
          <a:xfrm rot="1855731">
            <a:off x="2174167" y="2511615"/>
            <a:ext cx="1466142" cy="132189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1921505" y="4036759"/>
            <a:ext cx="1970732" cy="1264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000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800" b="1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目标规划</a:t>
            </a:r>
            <a:endParaRPr lang="en-US" altLang="zh-CN" sz="2800" b="1" kern="1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b="1" dirty="0">
                <a:solidFill>
                  <a:srgbClr val="414455"/>
                </a:solidFill>
              </a:rPr>
              <a:t>OBJECT PROGRAM</a:t>
            </a:r>
            <a:endParaRPr lang="zh-CN" altLang="zh-CN" b="1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Freeform 206"/>
          <p:cNvSpPr>
            <a:spLocks noChangeAspect="1" noEditPoints="1"/>
          </p:cNvSpPr>
          <p:nvPr/>
        </p:nvSpPr>
        <p:spPr bwMode="auto">
          <a:xfrm>
            <a:off x="2624191" y="2732209"/>
            <a:ext cx="728586" cy="880707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32"/>
          <p:cNvSpPr txBox="1"/>
          <p:nvPr/>
        </p:nvSpPr>
        <p:spPr>
          <a:xfrm>
            <a:off x="8392119" y="17174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五年计划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文本框 33"/>
          <p:cNvSpPr txBox="1"/>
          <p:nvPr/>
        </p:nvSpPr>
        <p:spPr>
          <a:xfrm>
            <a:off x="8392119" y="249352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实现步骤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文本框 34"/>
          <p:cNvSpPr txBox="1"/>
          <p:nvPr/>
        </p:nvSpPr>
        <p:spPr>
          <a:xfrm>
            <a:off x="8392119" y="3281087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可行性评估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文本框 35"/>
          <p:cNvSpPr txBox="1"/>
          <p:nvPr/>
        </p:nvSpPr>
        <p:spPr>
          <a:xfrm>
            <a:off x="8392119" y="405718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保障措施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911252" y="5021885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7911252" y="4241702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7911252" y="2668483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7911252" y="190722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7911252" y="1526944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7911252" y="3481142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19"/>
          <p:cNvSpPr txBox="1"/>
          <p:nvPr/>
        </p:nvSpPr>
        <p:spPr>
          <a:xfrm>
            <a:off x="8392119" y="482180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结束语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3810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3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0" grpId="0"/>
      <p:bldP spid="25" grpId="0" animBg="1"/>
      <p:bldP spid="26" grpId="0" animBg="1"/>
      <p:bldP spid="27" grpId="0"/>
      <p:bldP spid="28" grpId="0"/>
      <p:bldP spid="29" grpId="0"/>
      <p:bldP spid="30" grpId="0"/>
      <p:bldP spid="46" grpId="0"/>
      <p:bldP spid="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五年计划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23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任意多边形 166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03854 h 1049626"/>
              <a:gd name="connsiteX1" fmla="*/ 3593431 w 12721389"/>
              <a:gd name="connsiteY1" fmla="*/ 22591 h 1049626"/>
              <a:gd name="connsiteX2" fmla="*/ 7908758 w 12721389"/>
              <a:gd name="connsiteY2" fmla="*/ 1049286 h 1049626"/>
              <a:gd name="connsiteX3" fmla="*/ 11774905 w 12721389"/>
              <a:gd name="connsiteY3" fmla="*/ 134886 h 1049626"/>
              <a:gd name="connsiteX4" fmla="*/ 12721389 w 12721389"/>
              <a:gd name="connsiteY4" fmla="*/ 6549 h 1049626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5860"/>
              <a:gd name="connsiteX1" fmla="*/ 3593431 w 12368463"/>
              <a:gd name="connsiteY1" fmla="*/ 17170 h 1045860"/>
              <a:gd name="connsiteX2" fmla="*/ 7908758 w 12368463"/>
              <a:gd name="connsiteY2" fmla="*/ 1043865 h 1045860"/>
              <a:gd name="connsiteX3" fmla="*/ 11357810 w 12368463"/>
              <a:gd name="connsiteY3" fmla="*/ 273844 h 1045860"/>
              <a:gd name="connsiteX4" fmla="*/ 12368463 w 12368463"/>
              <a:gd name="connsiteY4" fmla="*/ 113423 h 1045860"/>
              <a:gd name="connsiteX0" fmla="*/ 0 w 12368463"/>
              <a:gd name="connsiteY0" fmla="*/ 503294 h 1146765"/>
              <a:gd name="connsiteX1" fmla="*/ 3593431 w 12368463"/>
              <a:gd name="connsiteY1" fmla="*/ 22031 h 1146765"/>
              <a:gd name="connsiteX2" fmla="*/ 8855242 w 12368463"/>
              <a:gd name="connsiteY2" fmla="*/ 1144979 h 1146765"/>
              <a:gd name="connsiteX3" fmla="*/ 11357810 w 12368463"/>
              <a:gd name="connsiteY3" fmla="*/ 278705 h 1146765"/>
              <a:gd name="connsiteX4" fmla="*/ 12368463 w 12368463"/>
              <a:gd name="connsiteY4" fmla="*/ 118284 h 1146765"/>
              <a:gd name="connsiteX0" fmla="*/ 0 w 12368463"/>
              <a:gd name="connsiteY0" fmla="*/ 503294 h 1157827"/>
              <a:gd name="connsiteX1" fmla="*/ 3593431 w 12368463"/>
              <a:gd name="connsiteY1" fmla="*/ 22031 h 1157827"/>
              <a:gd name="connsiteX2" fmla="*/ 8855242 w 12368463"/>
              <a:gd name="connsiteY2" fmla="*/ 1144979 h 1157827"/>
              <a:gd name="connsiteX3" fmla="*/ 11357810 w 12368463"/>
              <a:gd name="connsiteY3" fmla="*/ 599547 h 1157827"/>
              <a:gd name="connsiteX4" fmla="*/ 12368463 w 12368463"/>
              <a:gd name="connsiteY4" fmla="*/ 118284 h 1157827"/>
              <a:gd name="connsiteX0" fmla="*/ 0 w 12368463"/>
              <a:gd name="connsiteY0" fmla="*/ 503294 h 1161527"/>
              <a:gd name="connsiteX1" fmla="*/ 3593431 w 12368463"/>
              <a:gd name="connsiteY1" fmla="*/ 22031 h 1161527"/>
              <a:gd name="connsiteX2" fmla="*/ 8855242 w 12368463"/>
              <a:gd name="connsiteY2" fmla="*/ 1144979 h 1161527"/>
              <a:gd name="connsiteX3" fmla="*/ 11357810 w 12368463"/>
              <a:gd name="connsiteY3" fmla="*/ 599547 h 1161527"/>
              <a:gd name="connsiteX4" fmla="*/ 12368463 w 12368463"/>
              <a:gd name="connsiteY4" fmla="*/ 118284 h 1161527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678779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45790"/>
              <a:gd name="connsiteX1" fmla="*/ 3593431 w 12609094"/>
              <a:gd name="connsiteY1" fmla="*/ 22031 h 1145790"/>
              <a:gd name="connsiteX2" fmla="*/ 8678779 w 12609094"/>
              <a:gd name="connsiteY2" fmla="*/ 1144979 h 1145790"/>
              <a:gd name="connsiteX3" fmla="*/ 12609094 w 12609094"/>
              <a:gd name="connsiteY3" fmla="*/ 198494 h 1145790"/>
              <a:gd name="connsiteX0" fmla="*/ 0 w 12609094"/>
              <a:gd name="connsiteY0" fmla="*/ 458098 h 1100219"/>
              <a:gd name="connsiteX1" fmla="*/ 4010526 w 12609094"/>
              <a:gd name="connsiteY1" fmla="*/ 24961 h 1100219"/>
              <a:gd name="connsiteX2" fmla="*/ 8678779 w 12609094"/>
              <a:gd name="connsiteY2" fmla="*/ 1099783 h 1100219"/>
              <a:gd name="connsiteX3" fmla="*/ 12609094 w 12609094"/>
              <a:gd name="connsiteY3" fmla="*/ 153298 h 1100219"/>
              <a:gd name="connsiteX0" fmla="*/ 0 w 12609094"/>
              <a:gd name="connsiteY0" fmla="*/ 459006 h 1117160"/>
              <a:gd name="connsiteX1" fmla="*/ 4010526 w 12609094"/>
              <a:gd name="connsiteY1" fmla="*/ 25869 h 1117160"/>
              <a:gd name="connsiteX2" fmla="*/ 8999621 w 12609094"/>
              <a:gd name="connsiteY2" fmla="*/ 1116733 h 1117160"/>
              <a:gd name="connsiteX3" fmla="*/ 12609094 w 12609094"/>
              <a:gd name="connsiteY3" fmla="*/ 154206 h 1117160"/>
              <a:gd name="connsiteX0" fmla="*/ 0 w 12288251"/>
              <a:gd name="connsiteY0" fmla="*/ 459006 h 1118949"/>
              <a:gd name="connsiteX1" fmla="*/ 4010526 w 12288251"/>
              <a:gd name="connsiteY1" fmla="*/ 25869 h 1118949"/>
              <a:gd name="connsiteX2" fmla="*/ 8999621 w 12288251"/>
              <a:gd name="connsiteY2" fmla="*/ 1116733 h 1118949"/>
              <a:gd name="connsiteX3" fmla="*/ 12288251 w 12288251"/>
              <a:gd name="connsiteY3" fmla="*/ 298585 h 1118949"/>
              <a:gd name="connsiteX0" fmla="*/ 0 w 12288251"/>
              <a:gd name="connsiteY0" fmla="*/ 459006 h 1119678"/>
              <a:gd name="connsiteX1" fmla="*/ 4010526 w 12288251"/>
              <a:gd name="connsiteY1" fmla="*/ 25869 h 1119678"/>
              <a:gd name="connsiteX2" fmla="*/ 8999621 w 12288251"/>
              <a:gd name="connsiteY2" fmla="*/ 1116733 h 1119678"/>
              <a:gd name="connsiteX3" fmla="*/ 12288251 w 12288251"/>
              <a:gd name="connsiteY3" fmla="*/ 298585 h 1119678"/>
              <a:gd name="connsiteX0" fmla="*/ 0 w 12336378"/>
              <a:gd name="connsiteY0" fmla="*/ 459006 h 1119678"/>
              <a:gd name="connsiteX1" fmla="*/ 4010526 w 12336378"/>
              <a:gd name="connsiteY1" fmla="*/ 25869 h 1119678"/>
              <a:gd name="connsiteX2" fmla="*/ 8999621 w 12336378"/>
              <a:gd name="connsiteY2" fmla="*/ 1116733 h 1119678"/>
              <a:gd name="connsiteX3" fmla="*/ 12336378 w 12336378"/>
              <a:gd name="connsiteY3" fmla="*/ 298585 h 1119678"/>
              <a:gd name="connsiteX0" fmla="*/ 0 w 12336378"/>
              <a:gd name="connsiteY0" fmla="*/ 459006 h 1119864"/>
              <a:gd name="connsiteX1" fmla="*/ 4010526 w 12336378"/>
              <a:gd name="connsiteY1" fmla="*/ 25869 h 1119864"/>
              <a:gd name="connsiteX2" fmla="*/ 8999621 w 12336378"/>
              <a:gd name="connsiteY2" fmla="*/ 1116733 h 1119864"/>
              <a:gd name="connsiteX3" fmla="*/ 12336378 w 12336378"/>
              <a:gd name="connsiteY3" fmla="*/ 298585 h 1119864"/>
              <a:gd name="connsiteX0" fmla="*/ 0 w 12336378"/>
              <a:gd name="connsiteY0" fmla="*/ 459920 h 1136723"/>
              <a:gd name="connsiteX1" fmla="*/ 4010526 w 12336378"/>
              <a:gd name="connsiteY1" fmla="*/ 26783 h 1136723"/>
              <a:gd name="connsiteX2" fmla="*/ 9160042 w 12336378"/>
              <a:gd name="connsiteY2" fmla="*/ 1133689 h 1136723"/>
              <a:gd name="connsiteX3" fmla="*/ 12336378 w 12336378"/>
              <a:gd name="connsiteY3" fmla="*/ 299499 h 1136723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6384"/>
              <a:gd name="connsiteX1" fmla="*/ 3930315 w 12336378"/>
              <a:gd name="connsiteY1" fmla="*/ 24662 h 1166384"/>
              <a:gd name="connsiteX2" fmla="*/ 9160042 w 12336378"/>
              <a:gd name="connsiteY2" fmla="*/ 1163652 h 1166384"/>
              <a:gd name="connsiteX3" fmla="*/ 12336378 w 12336378"/>
              <a:gd name="connsiteY3" fmla="*/ 329462 h 1166384"/>
              <a:gd name="connsiteX0" fmla="*/ 0 w 12256167"/>
              <a:gd name="connsiteY0" fmla="*/ 489883 h 1168885"/>
              <a:gd name="connsiteX1" fmla="*/ 3930315 w 12256167"/>
              <a:gd name="connsiteY1" fmla="*/ 24662 h 1168885"/>
              <a:gd name="connsiteX2" fmla="*/ 9160042 w 12256167"/>
              <a:gd name="connsiteY2" fmla="*/ 1163652 h 1168885"/>
              <a:gd name="connsiteX3" fmla="*/ 12256167 w 12256167"/>
              <a:gd name="connsiteY3" fmla="*/ 425715 h 1168885"/>
              <a:gd name="connsiteX0" fmla="*/ 0 w 12240125"/>
              <a:gd name="connsiteY0" fmla="*/ 238646 h 1254532"/>
              <a:gd name="connsiteX1" fmla="*/ 3914273 w 12240125"/>
              <a:gd name="connsiteY1" fmla="*/ 110309 h 1254532"/>
              <a:gd name="connsiteX2" fmla="*/ 9144000 w 12240125"/>
              <a:gd name="connsiteY2" fmla="*/ 1249299 h 1254532"/>
              <a:gd name="connsiteX3" fmla="*/ 12240125 w 12240125"/>
              <a:gd name="connsiteY3" fmla="*/ 511362 h 1254532"/>
              <a:gd name="connsiteX0" fmla="*/ 0 w 12240125"/>
              <a:gd name="connsiteY0" fmla="*/ 259219 h 1275890"/>
              <a:gd name="connsiteX1" fmla="*/ 3978441 w 12240125"/>
              <a:gd name="connsiteY1" fmla="*/ 98798 h 1275890"/>
              <a:gd name="connsiteX2" fmla="*/ 9144000 w 12240125"/>
              <a:gd name="connsiteY2" fmla="*/ 1269872 h 1275890"/>
              <a:gd name="connsiteX3" fmla="*/ 12240125 w 12240125"/>
              <a:gd name="connsiteY3" fmla="*/ 531935 h 1275890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9144000 w 12240125"/>
              <a:gd name="connsiteY2" fmla="*/ 1269872 h 1271902"/>
              <a:gd name="connsiteX3" fmla="*/ 12240125 w 12240125"/>
              <a:gd name="connsiteY3" fmla="*/ 531935 h 1271902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8999621 w 12240125"/>
              <a:gd name="connsiteY2" fmla="*/ 1269872 h 1271902"/>
              <a:gd name="connsiteX3" fmla="*/ 12240125 w 12240125"/>
              <a:gd name="connsiteY3" fmla="*/ 531935 h 127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9525">
            <a:solidFill>
              <a:srgbClr val="41445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8" name="组合 167"/>
          <p:cNvGrpSpPr/>
          <p:nvPr/>
        </p:nvGrpSpPr>
        <p:grpSpPr>
          <a:xfrm>
            <a:off x="1630877" y="2694337"/>
            <a:ext cx="670560" cy="604586"/>
            <a:chOff x="5424755" y="1340768"/>
            <a:chExt cx="670560" cy="604586"/>
          </a:xfrm>
        </p:grpSpPr>
        <p:grpSp>
          <p:nvGrpSpPr>
            <p:cNvPr id="169" name="组合 1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Freeform 126"/>
          <p:cNvSpPr>
            <a:spLocks noChangeAspect="1" noEditPoints="1"/>
          </p:cNvSpPr>
          <p:nvPr/>
        </p:nvSpPr>
        <p:spPr bwMode="auto">
          <a:xfrm>
            <a:off x="1830731" y="2835689"/>
            <a:ext cx="267902" cy="33522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3700183" y="2708920"/>
            <a:ext cx="670560" cy="604586"/>
            <a:chOff x="5424755" y="1340768"/>
            <a:chExt cx="670560" cy="604586"/>
          </a:xfrm>
        </p:grpSpPr>
        <p:grpSp>
          <p:nvGrpSpPr>
            <p:cNvPr id="175" name="组合 17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7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6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5810229" y="3256462"/>
            <a:ext cx="670560" cy="604586"/>
            <a:chOff x="5424755" y="1340768"/>
            <a:chExt cx="670560" cy="604586"/>
          </a:xfrm>
        </p:grpSpPr>
        <p:grpSp>
          <p:nvGrpSpPr>
            <p:cNvPr id="180" name="组合 17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2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1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7731957" y="3760518"/>
            <a:ext cx="670560" cy="604586"/>
            <a:chOff x="5424755" y="1340768"/>
            <a:chExt cx="670560" cy="604586"/>
          </a:xfrm>
        </p:grpSpPr>
        <p:grpSp>
          <p:nvGrpSpPr>
            <p:cNvPr id="185" name="组合 18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7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6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9748181" y="3904534"/>
            <a:ext cx="670560" cy="604586"/>
            <a:chOff x="5424755" y="1340768"/>
            <a:chExt cx="670560" cy="604586"/>
          </a:xfrm>
        </p:grpSpPr>
        <p:grpSp>
          <p:nvGrpSpPr>
            <p:cNvPr id="190" name="组合 18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92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1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4" name="Freeform 261"/>
          <p:cNvSpPr>
            <a:spLocks/>
          </p:cNvSpPr>
          <p:nvPr/>
        </p:nvSpPr>
        <p:spPr bwMode="auto">
          <a:xfrm>
            <a:off x="3871050" y="2880543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95" name="组合 194"/>
          <p:cNvGrpSpPr>
            <a:grpSpLocks noChangeAspect="1"/>
          </p:cNvGrpSpPr>
          <p:nvPr/>
        </p:nvGrpSpPr>
        <p:grpSpPr>
          <a:xfrm>
            <a:off x="5971185" y="3416249"/>
            <a:ext cx="354291" cy="303915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196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7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8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9" name="Freeform 9"/>
          <p:cNvSpPr>
            <a:spLocks noEditPoints="1"/>
          </p:cNvSpPr>
          <p:nvPr/>
        </p:nvSpPr>
        <p:spPr bwMode="auto">
          <a:xfrm rot="19469485">
            <a:off x="7872583" y="3861222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0" name="Freeform 206"/>
          <p:cNvSpPr>
            <a:spLocks noChangeAspect="1" noEditPoints="1"/>
          </p:cNvSpPr>
          <p:nvPr/>
        </p:nvSpPr>
        <p:spPr bwMode="auto">
          <a:xfrm>
            <a:off x="9933972" y="4026081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838789" y="346105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2" name="矩形 201"/>
          <p:cNvSpPr/>
          <p:nvPr/>
        </p:nvSpPr>
        <p:spPr>
          <a:xfrm>
            <a:off x="2930583" y="3508653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3" name="矩形 202"/>
          <p:cNvSpPr/>
          <p:nvPr/>
        </p:nvSpPr>
        <p:spPr>
          <a:xfrm>
            <a:off x="5018141" y="4012709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4" name="矩形 203"/>
          <p:cNvSpPr/>
          <p:nvPr/>
        </p:nvSpPr>
        <p:spPr>
          <a:xfrm>
            <a:off x="6962357" y="2668968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5" name="矩形 204"/>
          <p:cNvSpPr/>
          <p:nvPr/>
        </p:nvSpPr>
        <p:spPr>
          <a:xfrm>
            <a:off x="8978581" y="2788573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4004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75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7" grpId="0" animBg="1"/>
      <p:bldP spid="173" grpId="0" animBg="1"/>
      <p:bldP spid="194" grpId="0" animBg="1"/>
      <p:bldP spid="199" grpId="0" animBg="1"/>
      <p:bldP spid="200" grpId="0" animBg="1"/>
      <p:bldP spid="201" grpId="0"/>
      <p:bldP spid="202" grpId="0"/>
      <p:bldP spid="203" grpId="0"/>
      <p:bldP spid="204" grpId="0"/>
      <p:bldP spid="205" grpId="0"/>
      <p:bldP spid="20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实现步骤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564811" y="1918748"/>
            <a:ext cx="1152128" cy="1038774"/>
            <a:chOff x="5424755" y="1340768"/>
            <a:chExt cx="670560" cy="604586"/>
          </a:xfrm>
        </p:grpSpPr>
        <p:grpSp>
          <p:nvGrpSpPr>
            <p:cNvPr id="20" name="组合 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54630" y="2885516"/>
            <a:ext cx="1152128" cy="1038774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48434" y="2930032"/>
            <a:ext cx="1152128" cy="1038774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4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04107" y="2072063"/>
            <a:ext cx="670560" cy="604586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447042" y="1916832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496195" y="2239830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7248240" y="3084866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992650" y="29212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041803" y="3244226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4297387" y="3065244"/>
            <a:ext cx="670560" cy="604586"/>
            <a:chOff x="5424755" y="1340768"/>
            <a:chExt cx="670560" cy="604586"/>
          </a:xfrm>
        </p:grpSpPr>
        <p:grpSp>
          <p:nvGrpSpPr>
            <p:cNvPr id="65" name="组合 6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9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0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614394" y="29212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1663547" y="3244226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1357322" y="4437112"/>
            <a:ext cx="526544" cy="474739"/>
            <a:chOff x="5424755" y="1340768"/>
            <a:chExt cx="670560" cy="604586"/>
          </a:xfrm>
        </p:grpSpPr>
        <p:grpSp>
          <p:nvGrpSpPr>
            <p:cNvPr id="74" name="组合 7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" name="文本框 9"/>
          <p:cNvSpPr txBox="1"/>
          <p:nvPr/>
        </p:nvSpPr>
        <p:spPr>
          <a:xfrm>
            <a:off x="1993131" y="445128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79" name="直接连接符 78"/>
          <p:cNvCxnSpPr/>
          <p:nvPr/>
        </p:nvCxnSpPr>
        <p:spPr>
          <a:xfrm>
            <a:off x="2065139" y="481132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/>
          <p:cNvGrpSpPr/>
          <p:nvPr/>
        </p:nvGrpSpPr>
        <p:grpSpPr>
          <a:xfrm>
            <a:off x="10375371" y="4680899"/>
            <a:ext cx="258720" cy="233265"/>
            <a:chOff x="3720691" y="2824413"/>
            <a:chExt cx="1341120" cy="1209172"/>
          </a:xfrm>
        </p:grpSpPr>
        <p:sp>
          <p:nvSpPr>
            <p:cNvPr id="81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968549" y="4958880"/>
            <a:ext cx="854523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0550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5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5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950"/>
                            </p:stCondLst>
                            <p:childTnLst>
                              <p:par>
                                <p:cTn id="7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4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200"/>
                            </p:stCondLst>
                            <p:childTnLst>
                              <p:par>
                                <p:cTn id="9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53" grpId="0"/>
      <p:bldP spid="54" grpId="0"/>
      <p:bldP spid="62" grpId="0"/>
      <p:bldP spid="63" grpId="0"/>
      <p:bldP spid="71" grpId="0"/>
      <p:bldP spid="72" grpId="0"/>
      <p:bldP spid="78" grpId="0"/>
      <p:bldP spid="83" grpId="0"/>
      <p:bldP spid="8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可行性评估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25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71725" y="1587314"/>
            <a:ext cx="1224136" cy="1224136"/>
            <a:chOff x="1057027" y="2420888"/>
            <a:chExt cx="864096" cy="864096"/>
          </a:xfrm>
        </p:grpSpPr>
        <p:sp>
          <p:nvSpPr>
            <p:cNvPr id="20" name="椭圆 1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Oval 12"/>
          <p:cNvSpPr/>
          <p:nvPr/>
        </p:nvSpPr>
        <p:spPr>
          <a:xfrm>
            <a:off x="2497187" y="1412776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9" name="Arc 14"/>
          <p:cNvSpPr/>
          <p:nvPr/>
        </p:nvSpPr>
        <p:spPr>
          <a:xfrm rot="249144">
            <a:off x="2507118" y="1412776"/>
            <a:ext cx="1573212" cy="1573212"/>
          </a:xfrm>
          <a:prstGeom prst="arc">
            <a:avLst>
              <a:gd name="adj1" fmla="val 16018236"/>
              <a:gd name="adj2" fmla="val 797164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文本框 9"/>
          <p:cNvSpPr txBox="1"/>
          <p:nvPr/>
        </p:nvSpPr>
        <p:spPr>
          <a:xfrm>
            <a:off x="2729106" y="2060848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209155" y="2924325"/>
            <a:ext cx="258720" cy="233265"/>
            <a:chOff x="3720691" y="2824413"/>
            <a:chExt cx="1341120" cy="1209172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2292044" y="317418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2291357" y="3497182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480037" y="1570199"/>
            <a:ext cx="1224136" cy="1224136"/>
            <a:chOff x="1057027" y="2420888"/>
            <a:chExt cx="864096" cy="864096"/>
          </a:xfrm>
        </p:grpSpPr>
        <p:sp>
          <p:nvSpPr>
            <p:cNvPr id="37" name="椭圆 3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Oval 12"/>
          <p:cNvSpPr/>
          <p:nvPr/>
        </p:nvSpPr>
        <p:spPr>
          <a:xfrm>
            <a:off x="5305499" y="1395661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40" name="Arc 14"/>
          <p:cNvSpPr/>
          <p:nvPr/>
        </p:nvSpPr>
        <p:spPr>
          <a:xfrm rot="249144">
            <a:off x="5315430" y="1395661"/>
            <a:ext cx="1573212" cy="1573212"/>
          </a:xfrm>
          <a:prstGeom prst="arc">
            <a:avLst>
              <a:gd name="adj1" fmla="val 16018236"/>
              <a:gd name="adj2" fmla="val 1274950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" name="文本框 9"/>
          <p:cNvSpPr txBox="1"/>
          <p:nvPr/>
        </p:nvSpPr>
        <p:spPr>
          <a:xfrm>
            <a:off x="5537418" y="2043733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017467" y="2907210"/>
            <a:ext cx="258720" cy="233265"/>
            <a:chOff x="3720691" y="2824413"/>
            <a:chExt cx="1341120" cy="1209172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5100356" y="315706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5099669" y="3480067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08478" y="1570199"/>
            <a:ext cx="1224136" cy="1224136"/>
            <a:chOff x="1057027" y="2420888"/>
            <a:chExt cx="864096" cy="864096"/>
          </a:xfrm>
        </p:grpSpPr>
        <p:sp>
          <p:nvSpPr>
            <p:cNvPr id="48" name="椭圆 47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Oval 12"/>
          <p:cNvSpPr/>
          <p:nvPr/>
        </p:nvSpPr>
        <p:spPr>
          <a:xfrm>
            <a:off x="8133940" y="1395661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1" name="Arc 14"/>
          <p:cNvSpPr/>
          <p:nvPr/>
        </p:nvSpPr>
        <p:spPr>
          <a:xfrm rot="249144">
            <a:off x="8143871" y="1395661"/>
            <a:ext cx="1573212" cy="1573212"/>
          </a:xfrm>
          <a:prstGeom prst="arc">
            <a:avLst>
              <a:gd name="adj1" fmla="val 16018236"/>
              <a:gd name="adj2" fmla="val 5714737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文本框 9"/>
          <p:cNvSpPr txBox="1"/>
          <p:nvPr/>
        </p:nvSpPr>
        <p:spPr>
          <a:xfrm>
            <a:off x="8365859" y="2043733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845908" y="2907210"/>
            <a:ext cx="258720" cy="233265"/>
            <a:chOff x="3720691" y="2824413"/>
            <a:chExt cx="1341120" cy="1209172"/>
          </a:xfrm>
        </p:grpSpPr>
        <p:sp>
          <p:nvSpPr>
            <p:cNvPr id="5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7928797" y="315706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928110" y="3480067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357322" y="4782981"/>
            <a:ext cx="526544" cy="474739"/>
            <a:chOff x="5424755" y="1340768"/>
            <a:chExt cx="670560" cy="604586"/>
          </a:xfrm>
        </p:grpSpPr>
        <p:grpSp>
          <p:nvGrpSpPr>
            <p:cNvPr id="59" name="组合 5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文本框 9"/>
          <p:cNvSpPr txBox="1"/>
          <p:nvPr/>
        </p:nvSpPr>
        <p:spPr>
          <a:xfrm>
            <a:off x="1993131" y="479715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2065139" y="515719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10375371" y="5026768"/>
            <a:ext cx="258720" cy="233265"/>
            <a:chOff x="3720691" y="2824413"/>
            <a:chExt cx="1341120" cy="1209172"/>
          </a:xfrm>
        </p:grpSpPr>
        <p:sp>
          <p:nvSpPr>
            <p:cNvPr id="6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968549" y="530474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92203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750"/>
                            </p:stCondLst>
                            <p:childTnLst>
                              <p:par>
                                <p:cTn id="13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28" grpId="0" animBg="1"/>
      <p:bldP spid="29" grpId="0" animBg="1"/>
      <p:bldP spid="30" grpId="0"/>
      <p:bldP spid="34" grpId="0"/>
      <p:bldP spid="35" grpId="0"/>
      <p:bldP spid="39" grpId="0" animBg="1"/>
      <p:bldP spid="40" grpId="0" animBg="1"/>
      <p:bldP spid="41" grpId="0"/>
      <p:bldP spid="45" grpId="0"/>
      <p:bldP spid="46" grpId="0"/>
      <p:bldP spid="50" grpId="0" animBg="1"/>
      <p:bldP spid="51" grpId="0" animBg="1"/>
      <p:bldP spid="52" grpId="0"/>
      <p:bldP spid="56" grpId="0"/>
      <p:bldP spid="57" grpId="0"/>
      <p:bldP spid="63" grpId="0"/>
      <p:bldP spid="68" grpId="0"/>
      <p:bldP spid="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保障措施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85219" y="1844824"/>
            <a:ext cx="864096" cy="864096"/>
            <a:chOff x="1057027" y="2420888"/>
            <a:chExt cx="864096" cy="864096"/>
          </a:xfrm>
        </p:grpSpPr>
        <p:sp>
          <p:nvSpPr>
            <p:cNvPr id="70" name="椭圆 6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Freeform 95"/>
          <p:cNvSpPr>
            <a:spLocks noEditPoints="1"/>
          </p:cNvSpPr>
          <p:nvPr/>
        </p:nvSpPr>
        <p:spPr bwMode="auto">
          <a:xfrm>
            <a:off x="3006953" y="2076546"/>
            <a:ext cx="421243" cy="418889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2641203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2033019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1790775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2045270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881563" y="1844824"/>
            <a:ext cx="864096" cy="864096"/>
            <a:chOff x="1057027" y="2420888"/>
            <a:chExt cx="864096" cy="864096"/>
          </a:xfrm>
        </p:grpSpPr>
        <p:sp>
          <p:nvSpPr>
            <p:cNvPr id="78" name="椭圆 77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矩形 79"/>
          <p:cNvSpPr/>
          <p:nvPr/>
        </p:nvSpPr>
        <p:spPr>
          <a:xfrm>
            <a:off x="5737547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5189807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4947563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5202058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4" name="Freeform 63"/>
          <p:cNvSpPr>
            <a:spLocks noEditPoints="1"/>
          </p:cNvSpPr>
          <p:nvPr/>
        </p:nvSpPr>
        <p:spPr bwMode="auto">
          <a:xfrm>
            <a:off x="6145321" y="2096536"/>
            <a:ext cx="381650" cy="398899"/>
          </a:xfrm>
          <a:custGeom>
            <a:avLst/>
            <a:gdLst>
              <a:gd name="T0" fmla="*/ 17 w 195"/>
              <a:gd name="T1" fmla="*/ 103 h 203"/>
              <a:gd name="T2" fmla="*/ 17 w 195"/>
              <a:gd name="T3" fmla="*/ 45 h 203"/>
              <a:gd name="T4" fmla="*/ 0 w 195"/>
              <a:gd name="T5" fmla="*/ 74 h 203"/>
              <a:gd name="T6" fmla="*/ 17 w 195"/>
              <a:gd name="T7" fmla="*/ 103 h 203"/>
              <a:gd name="T8" fmla="*/ 29 w 195"/>
              <a:gd name="T9" fmla="*/ 112 h 203"/>
              <a:gd name="T10" fmla="*/ 77 w 195"/>
              <a:gd name="T11" fmla="*/ 112 h 203"/>
              <a:gd name="T12" fmla="*/ 77 w 195"/>
              <a:gd name="T13" fmla="*/ 40 h 203"/>
              <a:gd name="T14" fmla="*/ 29 w 195"/>
              <a:gd name="T15" fmla="*/ 40 h 203"/>
              <a:gd name="T16" fmla="*/ 21 w 195"/>
              <a:gd name="T17" fmla="*/ 48 h 203"/>
              <a:gd name="T18" fmla="*/ 21 w 195"/>
              <a:gd name="T19" fmla="*/ 104 h 203"/>
              <a:gd name="T20" fmla="*/ 29 w 195"/>
              <a:gd name="T21" fmla="*/ 112 h 203"/>
              <a:gd name="T22" fmla="*/ 161 w 195"/>
              <a:gd name="T23" fmla="*/ 13 h 203"/>
              <a:gd name="T24" fmla="*/ 81 w 195"/>
              <a:gd name="T25" fmla="*/ 40 h 203"/>
              <a:gd name="T26" fmla="*/ 81 w 195"/>
              <a:gd name="T27" fmla="*/ 113 h 203"/>
              <a:gd name="T28" fmla="*/ 161 w 195"/>
              <a:gd name="T29" fmla="*/ 140 h 203"/>
              <a:gd name="T30" fmla="*/ 161 w 195"/>
              <a:gd name="T31" fmla="*/ 13 h 203"/>
              <a:gd name="T32" fmla="*/ 89 w 195"/>
              <a:gd name="T33" fmla="*/ 68 h 203"/>
              <a:gd name="T34" fmla="*/ 89 w 195"/>
              <a:gd name="T35" fmla="*/ 52 h 203"/>
              <a:gd name="T36" fmla="*/ 154 w 195"/>
              <a:gd name="T37" fmla="*/ 29 h 203"/>
              <a:gd name="T38" fmla="*/ 89 w 195"/>
              <a:gd name="T39" fmla="*/ 68 h 203"/>
              <a:gd name="T40" fmla="*/ 177 w 195"/>
              <a:gd name="T41" fmla="*/ 0 h 203"/>
              <a:gd name="T42" fmla="*/ 165 w 195"/>
              <a:gd name="T43" fmla="*/ 0 h 203"/>
              <a:gd name="T44" fmla="*/ 165 w 195"/>
              <a:gd name="T45" fmla="*/ 152 h 203"/>
              <a:gd name="T46" fmla="*/ 177 w 195"/>
              <a:gd name="T47" fmla="*/ 152 h 203"/>
              <a:gd name="T48" fmla="*/ 177 w 195"/>
              <a:gd name="T49" fmla="*/ 0 h 203"/>
              <a:gd name="T50" fmla="*/ 195 w 195"/>
              <a:gd name="T51" fmla="*/ 75 h 203"/>
              <a:gd name="T52" fmla="*/ 181 w 195"/>
              <a:gd name="T53" fmla="*/ 54 h 203"/>
              <a:gd name="T54" fmla="*/ 181 w 195"/>
              <a:gd name="T55" fmla="*/ 96 h 203"/>
              <a:gd name="T56" fmla="*/ 195 w 195"/>
              <a:gd name="T57" fmla="*/ 75 h 203"/>
              <a:gd name="T58" fmla="*/ 65 w 195"/>
              <a:gd name="T59" fmla="*/ 116 h 203"/>
              <a:gd name="T60" fmla="*/ 29 w 195"/>
              <a:gd name="T61" fmla="*/ 116 h 203"/>
              <a:gd name="T62" fmla="*/ 41 w 195"/>
              <a:gd name="T63" fmla="*/ 186 h 203"/>
              <a:gd name="T64" fmla="*/ 65 w 195"/>
              <a:gd name="T65" fmla="*/ 180 h 203"/>
              <a:gd name="T66" fmla="*/ 65 w 195"/>
              <a:gd name="T67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5" h="203">
                <a:moveTo>
                  <a:pt x="17" y="103"/>
                </a:moveTo>
                <a:cubicBezTo>
                  <a:pt x="17" y="45"/>
                  <a:pt x="17" y="45"/>
                  <a:pt x="17" y="45"/>
                </a:cubicBezTo>
                <a:cubicBezTo>
                  <a:pt x="7" y="48"/>
                  <a:pt x="0" y="60"/>
                  <a:pt x="0" y="74"/>
                </a:cubicBezTo>
                <a:cubicBezTo>
                  <a:pt x="0" y="88"/>
                  <a:pt x="7" y="100"/>
                  <a:pt x="17" y="103"/>
                </a:cubicBezTo>
                <a:close/>
                <a:moveTo>
                  <a:pt x="29" y="112"/>
                </a:moveTo>
                <a:cubicBezTo>
                  <a:pt x="77" y="112"/>
                  <a:pt x="77" y="112"/>
                  <a:pt x="77" y="112"/>
                </a:cubicBezTo>
                <a:cubicBezTo>
                  <a:pt x="77" y="40"/>
                  <a:pt x="77" y="40"/>
                  <a:pt x="77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4" y="40"/>
                  <a:pt x="21" y="44"/>
                  <a:pt x="21" y="48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9"/>
                  <a:pt x="24" y="112"/>
                  <a:pt x="29" y="112"/>
                </a:cubicBezTo>
                <a:close/>
                <a:moveTo>
                  <a:pt x="161" y="13"/>
                </a:moveTo>
                <a:cubicBezTo>
                  <a:pt x="161" y="13"/>
                  <a:pt x="122" y="40"/>
                  <a:pt x="81" y="40"/>
                </a:cubicBezTo>
                <a:cubicBezTo>
                  <a:pt x="81" y="57"/>
                  <a:pt x="81" y="107"/>
                  <a:pt x="81" y="113"/>
                </a:cubicBezTo>
                <a:cubicBezTo>
                  <a:pt x="122" y="113"/>
                  <a:pt x="161" y="140"/>
                  <a:pt x="161" y="140"/>
                </a:cubicBezTo>
                <a:lnTo>
                  <a:pt x="161" y="13"/>
                </a:lnTo>
                <a:close/>
                <a:moveTo>
                  <a:pt x="89" y="68"/>
                </a:move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124" y="54"/>
                  <a:pt x="154" y="29"/>
                </a:cubicBezTo>
                <a:cubicBezTo>
                  <a:pt x="154" y="53"/>
                  <a:pt x="89" y="68"/>
                  <a:pt x="89" y="68"/>
                </a:cubicBezTo>
                <a:close/>
                <a:moveTo>
                  <a:pt x="177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65" y="152"/>
                  <a:pt x="165" y="152"/>
                  <a:pt x="165" y="152"/>
                </a:cubicBezTo>
                <a:cubicBezTo>
                  <a:pt x="177" y="152"/>
                  <a:pt x="177" y="152"/>
                  <a:pt x="177" y="152"/>
                </a:cubicBezTo>
                <a:lnTo>
                  <a:pt x="177" y="0"/>
                </a:lnTo>
                <a:close/>
                <a:moveTo>
                  <a:pt x="195" y="75"/>
                </a:moveTo>
                <a:cubicBezTo>
                  <a:pt x="195" y="66"/>
                  <a:pt x="189" y="58"/>
                  <a:pt x="181" y="54"/>
                </a:cubicBezTo>
                <a:cubicBezTo>
                  <a:pt x="181" y="96"/>
                  <a:pt x="181" y="96"/>
                  <a:pt x="181" y="96"/>
                </a:cubicBezTo>
                <a:cubicBezTo>
                  <a:pt x="189" y="92"/>
                  <a:pt x="195" y="84"/>
                  <a:pt x="195" y="75"/>
                </a:cubicBezTo>
                <a:close/>
                <a:moveTo>
                  <a:pt x="65" y="116"/>
                </a:moveTo>
                <a:cubicBezTo>
                  <a:pt x="62" y="116"/>
                  <a:pt x="29" y="116"/>
                  <a:pt x="29" y="116"/>
                </a:cubicBezTo>
                <a:cubicBezTo>
                  <a:pt x="29" y="116"/>
                  <a:pt x="27" y="161"/>
                  <a:pt x="41" y="186"/>
                </a:cubicBezTo>
                <a:cubicBezTo>
                  <a:pt x="59" y="203"/>
                  <a:pt x="67" y="185"/>
                  <a:pt x="65" y="180"/>
                </a:cubicBezTo>
                <a:cubicBezTo>
                  <a:pt x="63" y="175"/>
                  <a:pt x="51" y="135"/>
                  <a:pt x="65" y="11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8977907" y="1844824"/>
            <a:ext cx="864096" cy="864096"/>
            <a:chOff x="1057027" y="2420888"/>
            <a:chExt cx="864096" cy="864096"/>
          </a:xfrm>
        </p:grpSpPr>
        <p:sp>
          <p:nvSpPr>
            <p:cNvPr id="86" name="椭圆 85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矩形 87"/>
          <p:cNvSpPr/>
          <p:nvPr/>
        </p:nvSpPr>
        <p:spPr>
          <a:xfrm>
            <a:off x="8833891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318958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8318271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8076027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矩形 91"/>
          <p:cNvSpPr/>
          <p:nvPr/>
        </p:nvSpPr>
        <p:spPr>
          <a:xfrm>
            <a:off x="8330522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329835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4" name="Freeform 77"/>
          <p:cNvSpPr>
            <a:spLocks noEditPoints="1"/>
          </p:cNvSpPr>
          <p:nvPr/>
        </p:nvSpPr>
        <p:spPr bwMode="auto">
          <a:xfrm>
            <a:off x="9264004" y="2097642"/>
            <a:ext cx="292518" cy="376696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3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3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0" y="153"/>
                  <a:pt x="78" y="197"/>
                  <a:pt x="78" y="197"/>
                </a:cubicBezTo>
                <a:cubicBezTo>
                  <a:pt x="78" y="197"/>
                  <a:pt x="15" y="160"/>
                  <a:pt x="3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80"/>
                  <a:pt x="153" y="83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3" y="47"/>
                  <a:pt x="33" y="71"/>
                </a:cubicBezTo>
                <a:cubicBezTo>
                  <a:pt x="33" y="95"/>
                  <a:pt x="53" y="114"/>
                  <a:pt x="77" y="114"/>
                </a:cubicBezTo>
                <a:cubicBezTo>
                  <a:pt x="100" y="114"/>
                  <a:pt x="120" y="95"/>
                  <a:pt x="120" y="71"/>
                </a:cubicBezTo>
                <a:cubicBezTo>
                  <a:pt x="120" y="47"/>
                  <a:pt x="100" y="28"/>
                  <a:pt x="77" y="2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1661415" y="3532819"/>
            <a:ext cx="258720" cy="233265"/>
            <a:chOff x="3720691" y="2824413"/>
            <a:chExt cx="1341120" cy="1209172"/>
          </a:xfrm>
        </p:grpSpPr>
        <p:sp>
          <p:nvSpPr>
            <p:cNvPr id="9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98" name="矩形 97"/>
          <p:cNvSpPr/>
          <p:nvPr/>
        </p:nvSpPr>
        <p:spPr>
          <a:xfrm>
            <a:off x="2033706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4818203" y="3532819"/>
            <a:ext cx="258720" cy="233265"/>
            <a:chOff x="3720691" y="2824413"/>
            <a:chExt cx="1341120" cy="1209172"/>
          </a:xfrm>
        </p:grpSpPr>
        <p:sp>
          <p:nvSpPr>
            <p:cNvPr id="10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1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5190494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7946667" y="3532819"/>
            <a:ext cx="258720" cy="233265"/>
            <a:chOff x="3720691" y="2824413"/>
            <a:chExt cx="1341120" cy="1209172"/>
          </a:xfrm>
        </p:grpSpPr>
        <p:sp>
          <p:nvSpPr>
            <p:cNvPr id="10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672979" y="4579723"/>
            <a:ext cx="258720" cy="233265"/>
            <a:chOff x="3720691" y="2824413"/>
            <a:chExt cx="1341120" cy="1209172"/>
          </a:xfrm>
        </p:grpSpPr>
        <p:sp>
          <p:nvSpPr>
            <p:cNvPr id="107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8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2044583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4829767" y="4579723"/>
            <a:ext cx="258720" cy="233265"/>
            <a:chOff x="3720691" y="2824413"/>
            <a:chExt cx="1341120" cy="1209172"/>
          </a:xfrm>
        </p:grpSpPr>
        <p:sp>
          <p:nvSpPr>
            <p:cNvPr id="111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12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3" name="矩形 47"/>
          <p:cNvSpPr>
            <a:spLocks noChangeArrowheads="1"/>
          </p:cNvSpPr>
          <p:nvPr/>
        </p:nvSpPr>
        <p:spPr bwMode="auto">
          <a:xfrm>
            <a:off x="5201371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7958231" y="4579723"/>
            <a:ext cx="258720" cy="233265"/>
            <a:chOff x="3720691" y="2824413"/>
            <a:chExt cx="1341120" cy="1209172"/>
          </a:xfrm>
        </p:grpSpPr>
        <p:sp>
          <p:nvSpPr>
            <p:cNvPr id="11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1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8454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25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9250"/>
                            </p:stCondLst>
                            <p:childTnLst>
                              <p:par>
                                <p:cTn id="1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9750"/>
                            </p:stCondLst>
                            <p:childTnLst>
                              <p:par>
                                <p:cTn id="1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72" grpId="0" animBg="1"/>
      <p:bldP spid="73" grpId="0"/>
      <p:bldP spid="74" grpId="0"/>
      <p:bldP spid="76" grpId="0"/>
      <p:bldP spid="80" grpId="0"/>
      <p:bldP spid="81" grpId="0"/>
      <p:bldP spid="83" grpId="0"/>
      <p:bldP spid="84" grpId="0" animBg="1"/>
      <p:bldP spid="88" grpId="0"/>
      <p:bldP spid="89" grpId="0"/>
      <p:bldP spid="90" grpId="0"/>
      <p:bldP spid="92" grpId="0"/>
      <p:bldP spid="93" grpId="0"/>
      <p:bldP spid="94" grpId="0" animBg="1"/>
      <p:bldP spid="98" grpId="0"/>
      <p:bldP spid="102" grpId="0"/>
      <p:bldP spid="109" grpId="0"/>
      <p:bldP spid="113" grpId="0"/>
      <p:bldP spid="1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50530" y="1988840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357322" y="4638965"/>
            <a:ext cx="526544" cy="474739"/>
            <a:chOff x="5424755" y="1340768"/>
            <a:chExt cx="670560" cy="604586"/>
          </a:xfrm>
        </p:grpSpPr>
        <p:grpSp>
          <p:nvGrpSpPr>
            <p:cNvPr id="32" name="组合 3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4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1993131" y="465313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065139" y="501317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10375371" y="4882752"/>
            <a:ext cx="258720" cy="233265"/>
            <a:chOff x="3720691" y="2824413"/>
            <a:chExt cx="1341120" cy="1209172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968549" y="516073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17348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4" grpId="0" animBg="1"/>
      <p:bldP spid="27" grpId="0" animBg="1"/>
      <p:bldP spid="28" grpId="0"/>
      <p:bldP spid="29" grpId="0"/>
      <p:bldP spid="36" grpId="0"/>
      <p:bldP spid="41" grpId="0"/>
      <p:bldP spid="4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3092" y="1916003"/>
            <a:ext cx="12218267" cy="3168352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730280" y="2824413"/>
            <a:ext cx="1341120" cy="1209172"/>
            <a:chOff x="3720691" y="2824413"/>
            <a:chExt cx="1341120" cy="1209172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Freeform 89"/>
          <p:cNvSpPr>
            <a:spLocks noEditPoints="1"/>
          </p:cNvSpPr>
          <p:nvPr/>
        </p:nvSpPr>
        <p:spPr bwMode="auto">
          <a:xfrm>
            <a:off x="3248321" y="3174257"/>
            <a:ext cx="316328" cy="509483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4243080" y="3068960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6600" b="1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4243080" y="2792541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GUIDANCE.</a:t>
            </a:r>
            <a:endParaRPr lang="zh-CN" altLang="en-US" sz="20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1855731">
            <a:off x="2827097" y="2901968"/>
            <a:ext cx="1157449" cy="104357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1435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2193</Words>
  <Application>Microsoft Office PowerPoint</Application>
  <PresentationFormat>自定义</PresentationFormat>
  <Paragraphs>417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Impact MT Std</vt:lpstr>
      <vt:lpstr>LilyUPC</vt:lpstr>
      <vt:lpstr>方正兰亭黑简体</vt:lpstr>
      <vt:lpstr>宋体</vt:lpstr>
      <vt:lpstr>微软雅黑</vt:lpstr>
      <vt:lpstr>造字工房劲黑（非商用）常规体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深度联盟http://www.deepbbs.org</dc:creator>
  <cp:lastModifiedBy>faith123</cp:lastModifiedBy>
  <cp:revision>415</cp:revision>
  <dcterms:created xsi:type="dcterms:W3CDTF">2015-11-26T04:19:55Z</dcterms:created>
  <dcterms:modified xsi:type="dcterms:W3CDTF">2018-04-17T01:31:58Z</dcterms:modified>
</cp:coreProperties>
</file>