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8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64" r:id="rId3"/>
    <p:sldMasterId id="2147483668" r:id="rId4"/>
    <p:sldMasterId id="2147483672" r:id="rId5"/>
    <p:sldMasterId id="2147483676" r:id="rId6"/>
    <p:sldMasterId id="2147483680" r:id="rId7"/>
    <p:sldMasterId id="2147483684" r:id="rId8"/>
    <p:sldMasterId id="2147483688" r:id="rId9"/>
  </p:sldMasterIdLst>
  <p:notesMasterIdLst>
    <p:notesMasterId r:id="rId32"/>
  </p:notesMasterIdLst>
  <p:sldIdLst>
    <p:sldId id="511" r:id="rId10"/>
    <p:sldId id="510" r:id="rId11"/>
    <p:sldId id="519" r:id="rId12"/>
    <p:sldId id="352" r:id="rId13"/>
    <p:sldId id="513" r:id="rId14"/>
    <p:sldId id="514" r:id="rId15"/>
    <p:sldId id="515" r:id="rId16"/>
    <p:sldId id="517" r:id="rId17"/>
    <p:sldId id="516" r:id="rId18"/>
    <p:sldId id="518" r:id="rId19"/>
    <p:sldId id="520" r:id="rId20"/>
    <p:sldId id="532" r:id="rId21"/>
    <p:sldId id="521" r:id="rId22"/>
    <p:sldId id="522" r:id="rId23"/>
    <p:sldId id="523" r:id="rId24"/>
    <p:sldId id="524" r:id="rId25"/>
    <p:sldId id="525" r:id="rId26"/>
    <p:sldId id="526" r:id="rId27"/>
    <p:sldId id="527" r:id="rId28"/>
    <p:sldId id="528" r:id="rId29"/>
    <p:sldId id="529" r:id="rId30"/>
    <p:sldId id="530" r:id="rId31"/>
  </p:sldIdLst>
  <p:sldSz cx="12190413" cy="6859588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A39"/>
    <a:srgbClr val="4F3019"/>
    <a:srgbClr val="A86454"/>
    <a:srgbClr val="4A4B4A"/>
    <a:srgbClr val="915749"/>
    <a:srgbClr val="F6E4B7"/>
    <a:srgbClr val="B3C7A4"/>
    <a:srgbClr val="792F2E"/>
    <a:srgbClr val="585737"/>
    <a:srgbClr val="384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33" autoAdjust="0"/>
    <p:restoredTop sz="97778" autoAdjust="0"/>
  </p:normalViewPr>
  <p:slideViewPr>
    <p:cSldViewPr snapToGrid="0" showGuides="1">
      <p:cViewPr varScale="1">
        <p:scale>
          <a:sx n="88" d="100"/>
          <a:sy n="88" d="100"/>
        </p:scale>
        <p:origin x="348" y="6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87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69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41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451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734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845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883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78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97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9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155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18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22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008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829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457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031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426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207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614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634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373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56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blipFill dpi="0" rotWithShape="1">
            <a:blip r:embed="rId2">
              <a:alphaModFix amt="5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1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6" r:id="rId12"/>
    <p:sldLayoutId id="2147483705" r:id="rId1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9/30/2018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6000">
        <p14:warp dir="in"/>
      </p:transition>
    </mc:Choice>
    <mc:Fallback xmlns="">
      <p:transition spd="slow" advTm="6000">
        <p:fade/>
      </p:transition>
    </mc:Fallback>
  </mc:AlternateConten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3" Type="http://schemas.openxmlformats.org/officeDocument/2006/relationships/image" Target="../media/image6.jpg"/><Relationship Id="rId7" Type="http://schemas.openxmlformats.org/officeDocument/2006/relationships/image" Target="../media/image15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8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3.png"/><Relationship Id="rId5" Type="http://schemas.openxmlformats.org/officeDocument/2006/relationships/image" Target="../media/image16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5.png"/><Relationship Id="rId5" Type="http://schemas.openxmlformats.org/officeDocument/2006/relationships/image" Target="../media/image16.png"/><Relationship Id="rId10" Type="http://schemas.openxmlformats.org/officeDocument/2006/relationships/image" Target="../media/image34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image" Target="../media/image37.png"/><Relationship Id="rId5" Type="http://schemas.openxmlformats.org/officeDocument/2006/relationships/image" Target="../media/image16.png"/><Relationship Id="rId10" Type="http://schemas.openxmlformats.org/officeDocument/2006/relationships/image" Target="../media/image36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38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38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40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41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42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43.png"/><Relationship Id="rId4" Type="http://schemas.openxmlformats.org/officeDocument/2006/relationships/image" Target="../media/image24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795" y="6037641"/>
            <a:ext cx="2358980" cy="9365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4" y="-1444639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  <p:sp>
        <p:nvSpPr>
          <p:cNvPr id="31" name="标题 1"/>
          <p:cNvSpPr>
            <a:spLocks noGrp="1"/>
          </p:cNvSpPr>
          <p:nvPr/>
        </p:nvSpPr>
        <p:spPr>
          <a:xfrm>
            <a:off x="1952680" y="2005886"/>
            <a:ext cx="7821319" cy="11704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000" b="1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幼儿园重阳节</a:t>
            </a:r>
            <a:r>
              <a:rPr lang="en-US" altLang="zh-CN" sz="6000" b="1" dirty="0" err="1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ppt</a:t>
            </a:r>
            <a:r>
              <a:rPr lang="zh-CN" altLang="en-US" sz="6000" b="1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模板</a:t>
            </a:r>
            <a:endParaRPr lang="zh-CN" altLang="en-US" sz="6000" b="1" dirty="0">
              <a:solidFill>
                <a:srgbClr val="5857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sp>
        <p:nvSpPr>
          <p:cNvPr id="32" name="副标题 2"/>
          <p:cNvSpPr>
            <a:spLocks noGrp="1"/>
          </p:cNvSpPr>
          <p:nvPr/>
        </p:nvSpPr>
        <p:spPr>
          <a:xfrm>
            <a:off x="4242942" y="3254405"/>
            <a:ext cx="3617474" cy="476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 dirty="0">
              <a:solidFill>
                <a:sysClr val="windowText" lastClr="000000"/>
              </a:solidFill>
              <a:latin typeface="迷你简习字" panose="020B0602010101010101" pitchFamily="33" charset="-122"/>
              <a:ea typeface="迷你简习字" panose="020B0602010101010101" pitchFamily="33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20" y="1129676"/>
            <a:ext cx="2882040" cy="8398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872" y="3632052"/>
            <a:ext cx="3426619" cy="322793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3973237" y="5648107"/>
            <a:ext cx="1898963" cy="1098723"/>
          </a:xfrm>
          <a:prstGeom prst="rect">
            <a:avLst/>
          </a:prstGeom>
        </p:spPr>
      </p:pic>
      <p:pic>
        <p:nvPicPr>
          <p:cNvPr id="44" name="1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49996" y="-10998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2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18" y="292555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11049" y="1232119"/>
            <a:ext cx="4995063" cy="29629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4400" b="1" spc="-100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</a:t>
            </a:r>
            <a:r>
              <a:rPr lang="zh-CN" altLang="en-US" sz="44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阳节</a:t>
            </a:r>
            <a:r>
              <a:rPr lang="zh-CN" altLang="en-US" sz="4400" b="1" spc="-100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介绍</a:t>
            </a:r>
            <a:endParaRPr lang="en-US" altLang="zh-CN" sz="44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4400" b="1" spc="-100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44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4400" b="1" spc="-100" dirty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孝亲敬老从我做起</a:t>
            </a:r>
            <a:endParaRPr lang="en-US" altLang="zh-CN" sz="44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24" y="4498714"/>
            <a:ext cx="2478620" cy="233490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7892347" y="5725454"/>
            <a:ext cx="1898963" cy="109872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770804" y="1759083"/>
            <a:ext cx="825153" cy="968453"/>
            <a:chOff x="1770804" y="1759083"/>
            <a:chExt cx="825153" cy="968453"/>
          </a:xfrm>
        </p:grpSpPr>
        <p:grpSp>
          <p:nvGrpSpPr>
            <p:cNvPr id="10" name="组合 9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792F2E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867914" y="1759083"/>
              <a:ext cx="582211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32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91534" y="2919132"/>
            <a:ext cx="825153" cy="939909"/>
            <a:chOff x="2291534" y="2919132"/>
            <a:chExt cx="825153" cy="939909"/>
          </a:xfrm>
        </p:grpSpPr>
        <p:grpSp>
          <p:nvGrpSpPr>
            <p:cNvPr id="55" name="组合 54"/>
            <p:cNvGrpSpPr/>
            <p:nvPr/>
          </p:nvGrpSpPr>
          <p:grpSpPr>
            <a:xfrm>
              <a:off x="2291534" y="2948662"/>
              <a:ext cx="825153" cy="910379"/>
              <a:chOff x="1627901" y="1087491"/>
              <a:chExt cx="825153" cy="910379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rgbClr val="792F2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2389332" y="2919132"/>
              <a:ext cx="582211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32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录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1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795" y="6037641"/>
            <a:ext cx="2358980" cy="9365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4" y="-1444639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67" y="3572417"/>
            <a:ext cx="3426619" cy="322793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3973237" y="5648107"/>
            <a:ext cx="1898963" cy="109872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850252" y="2315644"/>
            <a:ext cx="4995063" cy="897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72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重阳节介绍</a:t>
            </a:r>
            <a:endParaRPr lang="en-US" altLang="zh-CN" sz="72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115265" y="2030620"/>
            <a:ext cx="825153" cy="968453"/>
            <a:chOff x="1770804" y="1759083"/>
            <a:chExt cx="825153" cy="96845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792F2E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1874326" y="1759083"/>
              <a:ext cx="569388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01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1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865819" y="1367604"/>
            <a:ext cx="10352336" cy="4194077"/>
          </a:xfrm>
          <a:prstGeom prst="rect">
            <a:avLst/>
          </a:prstGeom>
          <a:solidFill>
            <a:srgbClr val="F6E4B7">
              <a:alpha val="25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336431" y="1721634"/>
            <a:ext cx="9460523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dirty="0" smtClean="0"/>
              <a:t>        《</a:t>
            </a:r>
            <a:r>
              <a:rPr lang="zh-CN" altLang="en-US" dirty="0"/>
              <a:t>易经</a:t>
            </a:r>
            <a:r>
              <a:rPr lang="en-US" altLang="zh-CN" dirty="0"/>
              <a:t>》</a:t>
            </a:r>
            <a:r>
              <a:rPr lang="zh-CN" altLang="en-US" dirty="0"/>
              <a:t>中把“六”定为阴数，把“九”定为阳数，九月九日，日月并阳，两九相重，故曰重阳，也叫重九。重阳节早在战国时期就已经形成，自魏晋重阳气氛日渐浓郁，倍受历代文人墨客吟咏，到了唐代被正式定为民间的节日，此后历朝历代沿袭</a:t>
            </a:r>
            <a:r>
              <a:rPr lang="zh-CN" altLang="en-US" dirty="0" smtClean="0"/>
              <a:t>至今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          重阳节</a:t>
            </a:r>
            <a:r>
              <a:rPr lang="zh-CN" altLang="en-US" dirty="0"/>
              <a:t>，为每年的农历九月初九日，是中国传统节日。“重阳”也叫“重九”，又称重九节、晒秋节、“踏秋”，中国传统节日。庆祝重阳节一般会包括出游赏秋、登高远眺、观赏菊花、遍插茱萸、吃重阳糕、饮菊花酒等活动。每年的农历九月初九日，与除夕、清明节、中元节三节统称中国传统四大祭祖的节日。</a:t>
            </a:r>
          </a:p>
        </p:txBody>
      </p: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重阳节介绍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885" y="4290336"/>
            <a:ext cx="2985627" cy="29856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53864" y="1429221"/>
            <a:ext cx="10047536" cy="3929873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重阳节介绍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690545" y="1904377"/>
            <a:ext cx="5704733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dirty="0" smtClean="0">
                <a:solidFill>
                  <a:srgbClr val="E38A39"/>
                </a:solidFill>
              </a:rPr>
              <a:t>     </a:t>
            </a:r>
            <a:r>
              <a:rPr lang="en-US" altLang="zh-CN" b="1" dirty="0" smtClean="0">
                <a:solidFill>
                  <a:srgbClr val="E38A39"/>
                </a:solidFill>
              </a:rPr>
              <a:t>1989</a:t>
            </a:r>
            <a:r>
              <a:rPr lang="zh-CN" altLang="en-US" b="1" dirty="0">
                <a:solidFill>
                  <a:srgbClr val="E38A39"/>
                </a:solidFill>
              </a:rPr>
              <a:t>年农历九月九日被定为老人节</a:t>
            </a:r>
            <a:r>
              <a:rPr lang="zh-CN" altLang="en-US" dirty="0">
                <a:solidFill>
                  <a:srgbClr val="E38A39"/>
                </a:solidFill>
              </a:rPr>
              <a:t>，</a:t>
            </a:r>
            <a:r>
              <a:rPr lang="zh-CN" altLang="en-US" dirty="0"/>
              <a:t>倡导全社会树立尊老、敬老、爱老、助老的风气。</a:t>
            </a:r>
            <a:r>
              <a:rPr lang="en-US" altLang="zh-CN" dirty="0"/>
              <a:t>2006</a:t>
            </a:r>
            <a:r>
              <a:rPr lang="zh-CN" altLang="en-US" dirty="0"/>
              <a:t>年</a:t>
            </a:r>
            <a:r>
              <a:rPr lang="en-US" altLang="zh-CN" dirty="0"/>
              <a:t>5</a:t>
            </a:r>
            <a:r>
              <a:rPr lang="zh-CN" altLang="en-US" dirty="0"/>
              <a:t>月</a:t>
            </a:r>
            <a:r>
              <a:rPr lang="en-US" altLang="zh-CN" dirty="0"/>
              <a:t>20</a:t>
            </a:r>
            <a:r>
              <a:rPr lang="zh-CN" altLang="en-US" dirty="0"/>
              <a:t>日，重阳节被国务院列入首批国家级非物质文化遗产名录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20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2018</a:t>
            </a:r>
            <a:r>
              <a:rPr lang="zh-CN" altLang="en-US" b="1" dirty="0" smtClean="0">
                <a:solidFill>
                  <a:srgbClr val="E38A39"/>
                </a:solidFill>
              </a:rPr>
              <a:t>年</a:t>
            </a:r>
            <a:r>
              <a:rPr lang="en-US" altLang="zh-CN" b="1" dirty="0" smtClean="0">
                <a:solidFill>
                  <a:srgbClr val="E38A39"/>
                </a:solidFill>
              </a:rPr>
              <a:t>10</a:t>
            </a:r>
            <a:r>
              <a:rPr lang="zh-CN" altLang="en-US" b="1" dirty="0" smtClean="0">
                <a:solidFill>
                  <a:srgbClr val="E38A39"/>
                </a:solidFill>
              </a:rPr>
              <a:t>月</a:t>
            </a:r>
            <a:r>
              <a:rPr lang="en-US" altLang="zh-CN" b="1" dirty="0" smtClean="0">
                <a:solidFill>
                  <a:srgbClr val="E38A39"/>
                </a:solidFill>
              </a:rPr>
              <a:t>17</a:t>
            </a:r>
            <a:r>
              <a:rPr lang="zh-CN" altLang="en-US" b="1" dirty="0" smtClean="0">
                <a:solidFill>
                  <a:srgbClr val="E38A39"/>
                </a:solidFill>
              </a:rPr>
              <a:t>为农历九月九日，</a:t>
            </a:r>
            <a:r>
              <a:rPr lang="zh-CN" altLang="en-US" dirty="0" smtClean="0"/>
              <a:t>为我国的传统节日，重阳节，也是敬老节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298" y="3086951"/>
            <a:ext cx="4110285" cy="41102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61" y="1793024"/>
            <a:ext cx="3042489" cy="17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6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53864" y="1429222"/>
            <a:ext cx="10069307" cy="3824516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690545" y="1840022"/>
            <a:ext cx="4343382" cy="584309"/>
            <a:chOff x="1676423" y="1087491"/>
            <a:chExt cx="776631" cy="910379"/>
          </a:xfrm>
        </p:grpSpPr>
        <p:sp>
          <p:nvSpPr>
            <p:cNvPr id="30" name="矩形 29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676423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重阳节介绍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5" name="文本框 1"/>
          <p:cNvSpPr txBox="1"/>
          <p:nvPr/>
        </p:nvSpPr>
        <p:spPr>
          <a:xfrm>
            <a:off x="1934759" y="1900758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 smtClean="0">
                <a:solidFill>
                  <a:schemeClr val="bg1"/>
                </a:solidFill>
              </a:rPr>
              <a:t>【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关于重阳节传说一：求寿说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】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83875" y="2529688"/>
            <a:ext cx="8327912" cy="21852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000" b="1" dirty="0" smtClean="0"/>
              <a:t>较</a:t>
            </a:r>
            <a:r>
              <a:rPr lang="zh-CN" altLang="en-US" sz="2000" b="1" dirty="0"/>
              <a:t>早有关重阳节的传说，见于梁朝吴均的</a:t>
            </a:r>
            <a:r>
              <a:rPr lang="en-US" altLang="zh-CN" sz="2000" b="1" dirty="0"/>
              <a:t>《</a:t>
            </a:r>
            <a:r>
              <a:rPr lang="zh-CN" altLang="en-US" sz="2000" b="1" dirty="0"/>
              <a:t>续齐谐记</a:t>
            </a:r>
            <a:r>
              <a:rPr lang="en-US" altLang="zh-CN" sz="2000" b="1" dirty="0"/>
              <a:t>》</a:t>
            </a:r>
            <a:r>
              <a:rPr lang="zh-CN" altLang="en-US" sz="1600" dirty="0"/>
              <a:t>：</a:t>
            </a:r>
          </a:p>
          <a:p>
            <a:pPr>
              <a:lnSpc>
                <a:spcPct val="200000"/>
              </a:lnSpc>
            </a:pPr>
            <a:r>
              <a:rPr lang="zh-CN" altLang="en-US" sz="1600" dirty="0"/>
              <a:t>汝南桓景随费长房游学累年，长房谓曰：“九月九日，汝家中当有灾。宜急去，令家人各作绛囊，盛茱萸，以系臂，登高饮菊花酒，此祸可除。”景如言，齐家登山。夕还，见鸡犬牛羊一时暴死。长房闻之曰：“此可代也。”今世人九日登高饮酒，妇人带茱萸囊，盖始于此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297" y="4714902"/>
            <a:ext cx="3774360" cy="240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53864" y="1132797"/>
            <a:ext cx="9982222" cy="4555361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704449" y="1516969"/>
            <a:ext cx="4343382" cy="584309"/>
            <a:chOff x="1676423" y="1087491"/>
            <a:chExt cx="776631" cy="910379"/>
          </a:xfrm>
        </p:grpSpPr>
        <p:sp>
          <p:nvSpPr>
            <p:cNvPr id="31" name="矩形 30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676423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重阳节介绍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8" name="文本框 1"/>
          <p:cNvSpPr txBox="1"/>
          <p:nvPr/>
        </p:nvSpPr>
        <p:spPr>
          <a:xfrm>
            <a:off x="1804797" y="1559889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 smtClean="0">
                <a:solidFill>
                  <a:schemeClr val="bg1"/>
                </a:solidFill>
              </a:rPr>
              <a:t>【</a:t>
            </a:r>
            <a:r>
              <a:rPr lang="zh-CN" altLang="en-US" sz="2000" b="1" dirty="0">
                <a:solidFill>
                  <a:schemeClr val="bg1"/>
                </a:solidFill>
              </a:rPr>
              <a:t>关于重阳节传说二：辟邪说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】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600201" y="2231462"/>
            <a:ext cx="9077685" cy="31085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 dirty="0">
              <a:latin typeface="+mn-ea"/>
            </a:endParaRPr>
          </a:p>
          <a:p>
            <a:r>
              <a:rPr lang="zh-CN" altLang="en-US" sz="1400" dirty="0" smtClean="0">
                <a:latin typeface="+mn-ea"/>
              </a:rPr>
              <a:t>       相传</a:t>
            </a:r>
            <a:r>
              <a:rPr lang="zh-CN" altLang="en-US" sz="1400" dirty="0">
                <a:latin typeface="+mn-ea"/>
              </a:rPr>
              <a:t>在东汉时期，汝河有个瘟魔，只要它一出现，家家就有人病倒，天天有人丧命，这一带的百姓受尽了瘟魔的蹂躏。一场瘟疫夺走了青年桓景的父母，他自己也因病差点毕命。病愈之后，他辞别了心爱的妻子和父老乡亲，决心出去访仙学艺，为民除掉瘟魔。桓景四处访师寻道，访遍各地的名山高士，终于打听到在东方有一座最古老的山，山上有一个法力无边的仙长，桓景不畏艰险和路途的遥远，在仙鹤指引下，终于找到了那座高山，找到了那个有着神奇法力的仙长，仙长为他的精神所感动，终于收留了桓景，并且教给他降妖剑术，还赠他一把降妖宝剑。桓景废寝忘食苦练，终于练出了一身非凡的武艺。 </a:t>
            </a:r>
            <a:r>
              <a:rPr lang="zh-CN" altLang="en-US" sz="1400" dirty="0" smtClean="0">
                <a:latin typeface="+mn-ea"/>
              </a:rPr>
              <a:t>这</a:t>
            </a:r>
            <a:r>
              <a:rPr lang="zh-CN" altLang="en-US" sz="1400" dirty="0">
                <a:latin typeface="+mn-ea"/>
              </a:rPr>
              <a:t>一天仙长把桓景叫到跟前说：“明天是九月初九，瘟魔又要出来作恶，你本领已经学成，应该回去为民除害了”。仙长送给他一包茱萸叶，一盅菊花酒，并且密授辟邪用法，让他骑着仙鹤赶回家</a:t>
            </a:r>
            <a:r>
              <a:rPr lang="zh-CN" altLang="en-US" sz="1400" dirty="0" smtClean="0">
                <a:latin typeface="+mn-ea"/>
              </a:rPr>
              <a:t>去</a:t>
            </a:r>
            <a:endParaRPr lang="en-US" altLang="zh-CN" sz="1400" dirty="0" smtClean="0">
              <a:latin typeface="+mn-ea"/>
            </a:endParaRPr>
          </a:p>
          <a:p>
            <a:r>
              <a:rPr lang="zh-CN" altLang="en-US" sz="1400" dirty="0" smtClean="0">
                <a:latin typeface="+mn-ea"/>
              </a:rPr>
              <a:t>       桓</a:t>
            </a:r>
            <a:r>
              <a:rPr lang="zh-CN" altLang="en-US" sz="1400" dirty="0">
                <a:latin typeface="+mn-ea"/>
              </a:rPr>
              <a:t>景回到家乡，在九月初九的早晨，按仙长的叮嘱把乡亲们领到了附近的一座山上，发给每人一片茱萸叶，一盅菊花酒，做好了降魔的准备。中午时分，随着几声怪叫，瘟魔冲出汝河，但是瘟魔刚扑到山下，突然闻到阵阵茱萸奇香和菊花酒气，便戛然止步，脸色突变，这时桓景手持降妖宝剑追下山来，几个回合就把温魔刺死剑下，从此九月初九登高避疫的风俗年复一年地流传</a:t>
            </a:r>
            <a:r>
              <a:rPr lang="zh-CN" altLang="en-US" sz="1400" dirty="0" smtClean="0">
                <a:latin typeface="+mn-ea"/>
              </a:rPr>
              <a:t>下来</a:t>
            </a:r>
            <a:endParaRPr lang="en-US" altLang="zh-CN" sz="1400" dirty="0" smtClean="0">
              <a:latin typeface="+mn-ea"/>
            </a:endParaRPr>
          </a:p>
          <a:p>
            <a:r>
              <a:rPr lang="en-US" altLang="zh-CN" sz="1400" dirty="0">
                <a:latin typeface="+mn-ea"/>
              </a:rPr>
              <a:t> </a:t>
            </a:r>
            <a:r>
              <a:rPr lang="en-US" altLang="zh-CN" sz="1400" dirty="0" smtClean="0">
                <a:latin typeface="+mn-ea"/>
              </a:rPr>
              <a:t>     </a:t>
            </a:r>
            <a:r>
              <a:rPr lang="zh-CN" altLang="en-US" sz="1400" dirty="0" smtClean="0">
                <a:latin typeface="+mn-ea"/>
              </a:rPr>
              <a:t>后来</a:t>
            </a:r>
            <a:r>
              <a:rPr lang="zh-CN" altLang="en-US" sz="1400" dirty="0">
                <a:latin typeface="+mn-ea"/>
              </a:rPr>
              <a:t>人们就把重阳节登高的风俗看作是免灾避祸的活动。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167" y="4790285"/>
            <a:ext cx="3078107" cy="195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1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1153864" y="1111025"/>
            <a:ext cx="9982222" cy="4555361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396424" y="3382512"/>
            <a:ext cx="1445077" cy="439925"/>
            <a:chOff x="1660355" y="1087491"/>
            <a:chExt cx="792699" cy="910379"/>
          </a:xfrm>
        </p:grpSpPr>
        <p:sp>
          <p:nvSpPr>
            <p:cNvPr id="33" name="矩形 32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16657" y="4480345"/>
            <a:ext cx="1445077" cy="439925"/>
            <a:chOff x="1660355" y="1087491"/>
            <a:chExt cx="792699" cy="910379"/>
          </a:xfrm>
        </p:grpSpPr>
        <p:sp>
          <p:nvSpPr>
            <p:cNvPr id="36" name="矩形 35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396424" y="2480374"/>
            <a:ext cx="1445077" cy="439925"/>
            <a:chOff x="1660355" y="1087491"/>
            <a:chExt cx="792699" cy="910379"/>
          </a:xfrm>
        </p:grpSpPr>
        <p:sp>
          <p:nvSpPr>
            <p:cNvPr id="30" name="矩形 29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重阳节习俗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640863" y="1444295"/>
            <a:ext cx="9008223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/>
              <a:t>重阳节是杂糅多种民俗为一体的中国传统节日。庆祝重阳节一般会包括出游赏景、登高远眺、观赏菊花、遍插茱萸、吃重阳糕、饮菊花酒等活动。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3182697" y="2368064"/>
            <a:ext cx="5101332" cy="984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 smtClean="0"/>
              <a:t>重阳节</a:t>
            </a:r>
            <a:r>
              <a:rPr lang="zh-CN" altLang="en-US" sz="1400" dirty="0"/>
              <a:t>是最好的赏秋时期，中国南方还有些山区村落保留了“晒秋”特色。去乡村赏民俗、看晒秋，已成为乡村旅游的一种时尚。“晒秋”是一种典型的农俗现象，具有极强的地域特色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endParaRPr lang="en-US" altLang="zh-CN" sz="1600" dirty="0" smtClean="0"/>
          </a:p>
        </p:txBody>
      </p:sp>
      <p:sp>
        <p:nvSpPr>
          <p:cNvPr id="4" name="矩形 3"/>
          <p:cNvSpPr/>
          <p:nvPr/>
        </p:nvSpPr>
        <p:spPr>
          <a:xfrm>
            <a:off x="3182697" y="3351623"/>
            <a:ext cx="4916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重阳节</a:t>
            </a:r>
            <a:r>
              <a:rPr lang="zh-CN" altLang="en-US" sz="1400" dirty="0"/>
              <a:t>首先有登高的习俗。金秋九月，天高气爽，这个季节登高远望可达到心旷神怡、健身祛病的目的</a:t>
            </a:r>
            <a:r>
              <a:rPr lang="zh-CN" altLang="en-US" sz="1400" dirty="0" smtClean="0"/>
              <a:t>。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1489521" y="2469645"/>
            <a:ext cx="12776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赏秋</a:t>
            </a:r>
          </a:p>
        </p:txBody>
      </p:sp>
      <p:sp>
        <p:nvSpPr>
          <p:cNvPr id="6" name="矩形 5"/>
          <p:cNvSpPr/>
          <p:nvPr/>
        </p:nvSpPr>
        <p:spPr>
          <a:xfrm>
            <a:off x="1238347" y="4462076"/>
            <a:ext cx="1845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吃</a:t>
            </a:r>
            <a:r>
              <a:rPr lang="zh-CN" altLang="en-US" sz="2000" b="1" dirty="0">
                <a:solidFill>
                  <a:schemeClr val="bg1"/>
                </a:solidFill>
              </a:rPr>
              <a:t>重阳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糕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6259" y="4057437"/>
            <a:ext cx="52772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据史料记载，重阳糕又称花糕、菊糕、五色糕，制无定法，较为随意。 九月九日天明时，以片糕搭儿女头额，口中念念有词，祝愿子女百事俱高，乃古人九月作糕的本意。讲究的重阳糕要作成九层，像座宝塔，上面还作成两只小羊，以符合重阳（羊）之义。有的还在重阳糕上插一小红纸旗，并点蜡烛灯。这大概是用“点灯”、“吃糕”代替“登高”的意思，用小红纸旗代替茱萸。</a:t>
            </a:r>
          </a:p>
        </p:txBody>
      </p:sp>
      <p:sp>
        <p:nvSpPr>
          <p:cNvPr id="8" name="矩形 7"/>
          <p:cNvSpPr/>
          <p:nvPr/>
        </p:nvSpPr>
        <p:spPr>
          <a:xfrm>
            <a:off x="1416657" y="3373594"/>
            <a:ext cx="1424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登高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896" y="4522295"/>
            <a:ext cx="2449378" cy="24493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" t="26915" r="7738" b="18184"/>
          <a:stretch/>
        </p:blipFill>
        <p:spPr>
          <a:xfrm>
            <a:off x="8694093" y="2929875"/>
            <a:ext cx="1896984" cy="115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5" grpId="0"/>
      <p:bldP spid="26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1153864" y="1111025"/>
            <a:ext cx="9982222" cy="4555361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396424" y="3219243"/>
            <a:ext cx="1445077" cy="439925"/>
            <a:chOff x="1660355" y="1087491"/>
            <a:chExt cx="792699" cy="910379"/>
          </a:xfrm>
        </p:grpSpPr>
        <p:sp>
          <p:nvSpPr>
            <p:cNvPr id="33" name="矩形 32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05927" y="4260620"/>
            <a:ext cx="1445077" cy="439925"/>
            <a:chOff x="1660355" y="1087491"/>
            <a:chExt cx="792699" cy="910379"/>
          </a:xfrm>
        </p:grpSpPr>
        <p:sp>
          <p:nvSpPr>
            <p:cNvPr id="36" name="矩形 35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396424" y="2338236"/>
            <a:ext cx="1445077" cy="439925"/>
            <a:chOff x="1660355" y="1087491"/>
            <a:chExt cx="792699" cy="910379"/>
          </a:xfrm>
        </p:grpSpPr>
        <p:sp>
          <p:nvSpPr>
            <p:cNvPr id="30" name="矩形 29"/>
            <p:cNvSpPr/>
            <p:nvPr/>
          </p:nvSpPr>
          <p:spPr>
            <a:xfrm>
              <a:off x="1694366" y="1131836"/>
              <a:ext cx="758688" cy="866034"/>
            </a:xfrm>
            <a:prstGeom prst="rect">
              <a:avLst/>
            </a:prstGeom>
            <a:solidFill>
              <a:srgbClr val="91574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solidFill>
                  <a:schemeClr val="bg1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0355" y="1087491"/>
              <a:ext cx="762405" cy="866034"/>
            </a:xfrm>
            <a:prstGeom prst="rect">
              <a:avLst/>
            </a:prstGeom>
            <a:solidFill>
              <a:srgbClr val="E38A3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zh-CN" altLang="en-US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395655" y="219807"/>
            <a:ext cx="2409092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重阳节习俗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690545" y="1541413"/>
            <a:ext cx="9008223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/>
              <a:t>重阳节是杂糅多种民俗为一体的中国传统节日。庆祝重阳节一般会包括出游赏景、登高远眺、观赏菊花、遍插茱萸、吃重阳糕、饮菊花酒等活动。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3115760" y="2296921"/>
            <a:ext cx="627245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/>
              <a:t>重阳日，历来就有赏菊花的风俗，所以古来又称菊花节。农历九月俗称菊月，节日举办菊花大会，倾城的人潮赴会赏菊。从三国魏晋以来，重阳聚会饮酒、赏菊赋诗已成时尚。在中国古俗中，菊花象征长寿</a:t>
            </a:r>
            <a:r>
              <a:rPr lang="zh-CN" altLang="en-US" sz="1400" dirty="0" smtClean="0"/>
              <a:t>。</a:t>
            </a:r>
            <a:endParaRPr lang="en-US" altLang="zh-CN" sz="1600" dirty="0" smtClean="0"/>
          </a:p>
        </p:txBody>
      </p:sp>
      <p:sp>
        <p:nvSpPr>
          <p:cNvPr id="4" name="矩形 3"/>
          <p:cNvSpPr/>
          <p:nvPr/>
        </p:nvSpPr>
        <p:spPr>
          <a:xfrm>
            <a:off x="3069247" y="3153121"/>
            <a:ext cx="60654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菊花含有养生成分，晋代葛洪</a:t>
            </a:r>
            <a:r>
              <a:rPr lang="en-US" altLang="zh-CN" sz="1400" dirty="0"/>
              <a:t>《</a:t>
            </a:r>
            <a:r>
              <a:rPr lang="zh-CN" altLang="en-US" sz="1400" dirty="0"/>
              <a:t>抱朴子</a:t>
            </a:r>
            <a:r>
              <a:rPr lang="en-US" altLang="zh-CN" sz="1400" dirty="0"/>
              <a:t>》</a:t>
            </a:r>
            <a:r>
              <a:rPr lang="zh-CN" altLang="en-US" sz="1400" dirty="0"/>
              <a:t>有南阳山中人家饮用遍生菊花的甘谷水而益寿的记载。重阳佳节饮菊花酒，是中国的传统习俗。菊花酒，在古代被看作是重阳必饮、祛灾祈福的“吉祥酒”。</a:t>
            </a:r>
          </a:p>
        </p:txBody>
      </p:sp>
      <p:sp>
        <p:nvSpPr>
          <p:cNvPr id="5" name="矩形 4"/>
          <p:cNvSpPr/>
          <p:nvPr/>
        </p:nvSpPr>
        <p:spPr>
          <a:xfrm>
            <a:off x="1489521" y="2327507"/>
            <a:ext cx="12776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赏菊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93352" y="4266753"/>
            <a:ext cx="1845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佩茱萸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82035" y="4038055"/>
            <a:ext cx="60526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古代还风行九九插茱萸的习俗，所以又叫做茱萸节。茱萸入药，可制酒养身祛病。插茱萸和簪菊花在唐代就已经很普遍。茱萸香味浓，有驱虫去湿、逐风邪的作用，并能消积食，治寒热。民间认为九月初九也是逢凶之日，多灾多难，所以在重阳节人们喜欢佩带茱萸以辟邪求吉。茱萸因此还被人们称为“辟邪翁”。</a:t>
            </a:r>
          </a:p>
        </p:txBody>
      </p:sp>
      <p:sp>
        <p:nvSpPr>
          <p:cNvPr id="8" name="矩形 7"/>
          <p:cNvSpPr/>
          <p:nvPr/>
        </p:nvSpPr>
        <p:spPr>
          <a:xfrm>
            <a:off x="1416657" y="3210325"/>
            <a:ext cx="1424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饮菊花酒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890" y="4137421"/>
            <a:ext cx="2891452" cy="2762384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126" y="2578947"/>
            <a:ext cx="1596802" cy="159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5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5" grpId="0"/>
      <p:bldP spid="26" grpId="0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795" y="6037641"/>
            <a:ext cx="2358980" cy="9365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4" y="-1444639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67" y="3572417"/>
            <a:ext cx="3426619" cy="322793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3973237" y="5648107"/>
            <a:ext cx="1898963" cy="109872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150660" y="2390005"/>
            <a:ext cx="7447662" cy="897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72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72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001974" y="2227206"/>
            <a:ext cx="825153" cy="968453"/>
            <a:chOff x="1770804" y="1759083"/>
            <a:chExt cx="825153" cy="96845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A8645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1874326" y="1759083"/>
              <a:ext cx="569388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02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451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1056720" y="1406164"/>
            <a:ext cx="9982222" cy="3952931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1679064" y="1771480"/>
            <a:ext cx="6318863" cy="29171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300000"/>
              </a:lnSpc>
            </a:pPr>
            <a:r>
              <a:rPr lang="zh-CN" altLang="en-US" sz="1600" dirty="0"/>
              <a:t>在中华民族，孝的观念源远流长，甲骨文中就已经出现了“孝”字，就是说在公元前</a:t>
            </a:r>
            <a:r>
              <a:rPr lang="en-US" altLang="zh-CN" sz="1600" dirty="0"/>
              <a:t>11</a:t>
            </a:r>
            <a:r>
              <a:rPr lang="zh-CN" altLang="en-US" sz="1600" dirty="0"/>
              <a:t>世纪以前，华夏先民就已经有了“孝”的观念。</a:t>
            </a:r>
            <a:r>
              <a:rPr lang="en-US" altLang="zh-CN" sz="1600" dirty="0"/>
              <a:t>《</a:t>
            </a:r>
            <a:r>
              <a:rPr lang="zh-CN" altLang="en-US" sz="1600" dirty="0"/>
              <a:t>诗经</a:t>
            </a:r>
            <a:r>
              <a:rPr lang="en-US" altLang="zh-CN" sz="1600" dirty="0"/>
              <a:t>》</a:t>
            </a:r>
            <a:r>
              <a:rPr lang="zh-CN" altLang="en-US" sz="1600" dirty="0"/>
              <a:t>中则有“哀哀父母，生我劬（</a:t>
            </a:r>
            <a:r>
              <a:rPr lang="en-US" altLang="zh-CN" sz="1600" dirty="0" err="1"/>
              <a:t>qú</a:t>
            </a:r>
            <a:r>
              <a:rPr lang="zh-CN" altLang="en-US" sz="1600" dirty="0"/>
              <a:t>）劳”、“哀哀父母，生我劳瘁”的咏叹。而关于敬老、养老的专门史料记载则可以追溯到三千多年前。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283" y="2442928"/>
            <a:ext cx="1375639" cy="15418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71" y="3609637"/>
            <a:ext cx="3179086" cy="31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6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865819" y="1536607"/>
            <a:ext cx="10662152" cy="3868134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422204" y="1678142"/>
            <a:ext cx="94792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/>
              <a:t>中国传统孝道文化是一个复合概念，内容丰富，涉及面广。既有文化理念，又有制度礼仪。从敬养上分析，主要包含以下几个方面的内容</a:t>
            </a:r>
            <a:r>
              <a:rPr lang="zh-CN" altLang="en-US" sz="1600" b="1" dirty="0" smtClean="0"/>
              <a:t>，</a:t>
            </a:r>
            <a:endParaRPr lang="zh-CN" altLang="en-US" sz="1600" b="1" dirty="0"/>
          </a:p>
        </p:txBody>
      </p:sp>
      <p:sp>
        <p:nvSpPr>
          <p:cNvPr id="25" name="矩形 24"/>
          <p:cNvSpPr/>
          <p:nvPr/>
        </p:nvSpPr>
        <p:spPr>
          <a:xfrm>
            <a:off x="1335982" y="2404452"/>
            <a:ext cx="9636817" cy="28007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立</a:t>
            </a:r>
            <a:r>
              <a:rPr lang="zh-CN" altLang="en-US" sz="1600" b="1" dirty="0">
                <a:solidFill>
                  <a:srgbClr val="E38A39"/>
                </a:solidFill>
              </a:rPr>
              <a:t>身</a:t>
            </a:r>
            <a:r>
              <a:rPr lang="zh-CN" altLang="en-US" sz="1600" dirty="0">
                <a:solidFill>
                  <a:srgbClr val="E38A39"/>
                </a:solidFill>
              </a:rPr>
              <a:t>。</a:t>
            </a:r>
            <a:r>
              <a:rPr lang="en-US" altLang="zh-CN" sz="1200" dirty="0"/>
              <a:t>《</a:t>
            </a:r>
            <a:r>
              <a:rPr lang="zh-CN" altLang="en-US" sz="1200" dirty="0"/>
              <a:t>孝经</a:t>
            </a:r>
            <a:r>
              <a:rPr lang="en-US" altLang="zh-CN" sz="1200" dirty="0"/>
              <a:t>》</a:t>
            </a:r>
            <a:r>
              <a:rPr lang="zh-CN" altLang="en-US" sz="1200" dirty="0"/>
              <a:t>云：“安身行道，扬名于世，孝之终也”。这就是说，做子女的要“立身”并成就一番事业。儿女事业上有了成就，父母就会感到高兴，感到光荣，感到自豪。因此，终日无所事事，一生庸庸碌碌，这也是对父母的不孝</a:t>
            </a:r>
            <a:r>
              <a:rPr lang="zh-CN" altLang="en-US" sz="1200" dirty="0" smtClean="0"/>
              <a:t>。</a:t>
            </a:r>
            <a:endParaRPr lang="en-US" altLang="zh-CN" sz="1200" dirty="0" smtClean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谏诤</a:t>
            </a:r>
            <a:r>
              <a:rPr lang="zh-CN" altLang="en-US" sz="2000" b="1" dirty="0">
                <a:solidFill>
                  <a:srgbClr val="E38A39"/>
                </a:solidFill>
              </a:rPr>
              <a:t>。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CN" sz="1200" dirty="0"/>
              <a:t>《</a:t>
            </a:r>
            <a:r>
              <a:rPr lang="zh-CN" altLang="en-US" sz="1200" dirty="0"/>
              <a:t>孝经</a:t>
            </a:r>
            <a:r>
              <a:rPr lang="en-US" altLang="zh-CN" sz="1200" dirty="0"/>
              <a:t>》</a:t>
            </a:r>
            <a:r>
              <a:rPr lang="zh-CN" altLang="en-US" sz="1200" dirty="0"/>
              <a:t>谏诤章指出：“父有争子，则身不陷於不义。故当不义，则子不可以不争於父”。也就是说，在父母有不义的时候，不仅不能顺从，而应谏诤父母，使其改正不义，这样可以防止父母陷於不义</a:t>
            </a:r>
            <a:r>
              <a:rPr lang="zh-CN" altLang="en-US" sz="1200" dirty="0" smtClean="0"/>
              <a:t>。</a:t>
            </a:r>
            <a:endParaRPr lang="en-US" altLang="zh-CN" sz="1200" dirty="0" smtClean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善终</a:t>
            </a:r>
            <a:r>
              <a:rPr lang="zh-CN" altLang="en-US" sz="1600" b="1" dirty="0">
                <a:solidFill>
                  <a:srgbClr val="E38A39"/>
                </a:solidFill>
              </a:rPr>
              <a:t>。 </a:t>
            </a:r>
            <a:r>
              <a:rPr lang="en-US" altLang="zh-CN" sz="1200" dirty="0"/>
              <a:t>《</a:t>
            </a:r>
            <a:r>
              <a:rPr lang="zh-CN" altLang="en-US" sz="1200" dirty="0"/>
              <a:t>孝经</a:t>
            </a:r>
            <a:r>
              <a:rPr lang="en-US" altLang="zh-CN" sz="1200" dirty="0"/>
              <a:t>》</a:t>
            </a:r>
            <a:r>
              <a:rPr lang="zh-CN" altLang="en-US" sz="1200" dirty="0"/>
              <a:t>指出：“孝子之事亲也，居则致其敬，养则致其乐，病则致其忧，丧则致其哀，祭则致其严，五者备矣，然后能事亲”。儒家的孝道把送葬看得很重，在丧礼时要尽各种礼仪</a:t>
            </a:r>
            <a:r>
              <a:rPr lang="zh-CN" altLang="en-US" sz="1200" dirty="0" smtClean="0"/>
              <a:t>。</a:t>
            </a:r>
            <a:endParaRPr lang="zh-CN" alt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12647" y="4242973"/>
            <a:ext cx="3072245" cy="315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764130" y="1590355"/>
            <a:ext cx="10662152" cy="3780921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422204" y="1890877"/>
            <a:ext cx="947928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/>
              <a:t>中国传统孝道文化是一个复合概念，内容丰富，涉及面广。既有文化理念，又有制度礼仪。从敬养上分析，主要包含以下几个方面的内容</a:t>
            </a:r>
            <a:r>
              <a:rPr lang="zh-CN" altLang="en-US" sz="1600" b="1" dirty="0" smtClean="0"/>
              <a:t>，</a:t>
            </a:r>
            <a:endParaRPr lang="zh-CN" altLang="en-US" sz="1600" b="1" dirty="0"/>
          </a:p>
        </p:txBody>
      </p:sp>
      <p:sp>
        <p:nvSpPr>
          <p:cNvPr id="25" name="矩形 24"/>
          <p:cNvSpPr/>
          <p:nvPr/>
        </p:nvSpPr>
        <p:spPr>
          <a:xfrm>
            <a:off x="1316678" y="2459411"/>
            <a:ext cx="9550596" cy="2626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敬亲</a:t>
            </a:r>
            <a:r>
              <a:rPr lang="zh-CN" altLang="en-US" sz="1600" dirty="0" smtClean="0">
                <a:solidFill>
                  <a:srgbClr val="E38A39"/>
                </a:solidFill>
              </a:rPr>
              <a:t>。</a:t>
            </a:r>
            <a:r>
              <a:rPr lang="zh-CN" altLang="en-US" sz="1200" dirty="0" smtClean="0"/>
              <a:t>中国传统孝道的精髓在于提倡对父母首先要“敬”和“爱”，没有敬和爱，就谈不上孝。孔子曰：“今之孝者，是谓能养。至于犬马，皆能有养，不敬，何以别乎</a:t>
            </a:r>
            <a:r>
              <a:rPr lang="en-US" altLang="zh-CN" sz="1200" dirty="0" smtClean="0"/>
              <a:t>?”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 奉养</a:t>
            </a:r>
            <a:r>
              <a:rPr lang="zh-CN" altLang="en-US" sz="1600" dirty="0" smtClean="0">
                <a:solidFill>
                  <a:srgbClr val="E38A39"/>
                </a:solidFill>
              </a:rPr>
              <a:t>。</a:t>
            </a:r>
            <a:r>
              <a:rPr lang="zh-CN" altLang="en-US" sz="1200" dirty="0" smtClean="0"/>
              <a:t>中国传统孝道的物质基础就是要从物质上供养父母，即赡养父母，“生则养”，这是孝敬父母的最低纲领。儒家提倡在物质生活上要首先保障父母，如果有肉，要首先让老年人吃。这一点非常重要，孝道强调老年父母在物质生活上的优先性。</a:t>
            </a:r>
            <a:endParaRPr lang="en-US" altLang="zh-CN" sz="1200" dirty="0" smtClean="0"/>
          </a:p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zh-CN" altLang="en-US" sz="1600" b="1" dirty="0" smtClean="0">
                <a:solidFill>
                  <a:srgbClr val="E38A39"/>
                </a:solidFill>
              </a:rPr>
              <a:t>侍疾</a:t>
            </a:r>
            <a:r>
              <a:rPr lang="zh-CN" altLang="en-US" sz="1600" dirty="0" smtClean="0">
                <a:solidFill>
                  <a:srgbClr val="E38A39"/>
                </a:solidFill>
              </a:rPr>
              <a:t>。</a:t>
            </a:r>
            <a:r>
              <a:rPr lang="zh-CN" altLang="en-US" sz="1200" dirty="0" smtClean="0"/>
              <a:t>老年人年老体弱，容易得病，因此，中国传统孝道把“侍疾”作为重要内容。侍疾就是如果老年父母生病，要及时诊治，精心照料，多给父母生活和精神上的关怀。</a:t>
            </a:r>
            <a:endParaRPr lang="en-US" altLang="zh-CN" sz="1200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12647" y="4242973"/>
            <a:ext cx="3072245" cy="315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5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65819" y="1352491"/>
            <a:ext cx="10662152" cy="4169653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422204" y="1767602"/>
            <a:ext cx="9497939" cy="3891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孝经</a:t>
            </a:r>
            <a:r>
              <a:rPr lang="en-US" altLang="zh-CN" b="1" dirty="0" smtClean="0">
                <a:solidFill>
                  <a:srgbClr val="E38A39"/>
                </a:solidFill>
              </a:rPr>
              <a:t>》</a:t>
            </a:r>
            <a:r>
              <a:rPr lang="zh-CN" altLang="en-US" sz="1200" dirty="0" smtClean="0"/>
              <a:t>“</a:t>
            </a:r>
            <a:r>
              <a:rPr lang="zh-CN" altLang="en-US" sz="1200" dirty="0"/>
              <a:t>夫孝，天之经也，地之义也，民之行也”；“人之行，莫大于孝”；“教民亲爱，莫善于孝”；“夫孝，德之本也”</a:t>
            </a:r>
            <a:r>
              <a:rPr lang="zh-CN" altLang="en-US" sz="1200" dirty="0" smtClean="0"/>
              <a:t>。</a:t>
            </a:r>
            <a:r>
              <a:rPr lang="en-US" altLang="zh-CN" sz="1200" dirty="0"/>
              <a:t>《</a:t>
            </a:r>
            <a:r>
              <a:rPr lang="zh-CN" altLang="en-US" sz="1200" dirty="0"/>
              <a:t>孝经</a:t>
            </a:r>
            <a:r>
              <a:rPr lang="en-US" altLang="zh-CN" sz="1200" dirty="0"/>
              <a:t>》</a:t>
            </a:r>
            <a:r>
              <a:rPr lang="zh-CN" altLang="en-US" sz="1200" dirty="0"/>
              <a:t>，以孝为纲，历陈“五等之孝”，提出了天子、诸侯、卿大夫、士、庶人各个等级所应遵守的基本规范，成为两千多年来的文化经典之一</a:t>
            </a:r>
            <a:r>
              <a:rPr lang="zh-CN" altLang="en-US" sz="1200" dirty="0" smtClean="0"/>
              <a:t>。</a:t>
            </a:r>
            <a:endParaRPr lang="en-US" altLang="zh-CN" sz="1200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《</a:t>
            </a:r>
            <a:r>
              <a:rPr lang="zh-CN" altLang="en-US" b="1" dirty="0" smtClean="0">
                <a:solidFill>
                  <a:srgbClr val="E38A39"/>
                </a:solidFill>
              </a:rPr>
              <a:t>孟子</a:t>
            </a:r>
            <a:r>
              <a:rPr lang="en-US" altLang="zh-CN" sz="1200" b="1" dirty="0" smtClean="0">
                <a:solidFill>
                  <a:srgbClr val="E38A39"/>
                </a:solidFill>
              </a:rPr>
              <a:t>》</a:t>
            </a:r>
            <a:r>
              <a:rPr lang="zh-CN" altLang="en-US" sz="1200" b="1" dirty="0" smtClean="0">
                <a:solidFill>
                  <a:srgbClr val="E38A39"/>
                </a:solidFill>
              </a:rPr>
              <a:t> </a:t>
            </a:r>
            <a:r>
              <a:rPr lang="zh-CN" altLang="en-US" sz="1200" dirty="0" smtClean="0"/>
              <a:t>“</a:t>
            </a:r>
            <a:r>
              <a:rPr lang="zh-CN" altLang="en-US" sz="1200" dirty="0"/>
              <a:t>老吾老以及人之老，幼吾幼以及人之幼。” “不得乎亲，不可以为人；不顺乎亲，不可以为子。” “亲亲，仁也；敬长，义也。” “人人亲其亲，长其长，而天下平。</a:t>
            </a:r>
            <a:r>
              <a:rPr lang="zh-CN" altLang="en-US" sz="1400" dirty="0"/>
              <a:t>”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《</a:t>
            </a:r>
            <a:r>
              <a:rPr lang="zh-CN" altLang="en-US" b="1" dirty="0" smtClean="0">
                <a:solidFill>
                  <a:srgbClr val="E38A39"/>
                </a:solidFill>
              </a:rPr>
              <a:t>论语</a:t>
            </a:r>
            <a:r>
              <a:rPr lang="en-US" altLang="zh-CN" sz="1200" b="1" dirty="0" smtClean="0">
                <a:solidFill>
                  <a:srgbClr val="E38A39"/>
                </a:solidFill>
              </a:rPr>
              <a:t>》 </a:t>
            </a:r>
            <a:r>
              <a:rPr lang="zh-CN" altLang="en-US" sz="1200" dirty="0"/>
              <a:t>“父母在，不远游，游必有方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”、“今之孝者，是谓能养。至于犬马，皆能有养。不敬，何以别乎？</a:t>
            </a:r>
            <a:r>
              <a:rPr lang="zh-CN" altLang="en-US" sz="1200" dirty="0" smtClean="0"/>
              <a:t>”“</a:t>
            </a:r>
            <a:r>
              <a:rPr lang="en-US" altLang="zh-CN" sz="1200" dirty="0"/>
              <a:t>.</a:t>
            </a:r>
            <a:r>
              <a:rPr lang="zh-CN" altLang="en-US" sz="1200" dirty="0"/>
              <a:t>弟子入则孝，出则弟。</a:t>
            </a:r>
            <a:r>
              <a:rPr lang="zh-CN" altLang="en-US" sz="1200" dirty="0" smtClean="0"/>
              <a:t>”</a:t>
            </a:r>
            <a:endParaRPr lang="en-US" altLang="zh-CN" sz="1200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劝报亲恩篇</a:t>
            </a:r>
            <a:r>
              <a:rPr lang="en-US" altLang="zh-CN" b="1" dirty="0" smtClean="0">
                <a:solidFill>
                  <a:srgbClr val="E38A39"/>
                </a:solidFill>
              </a:rPr>
              <a:t>》 </a:t>
            </a:r>
            <a:r>
              <a:rPr lang="zh-CN" altLang="en-US" sz="1200" dirty="0" smtClean="0"/>
              <a:t>“</a:t>
            </a:r>
            <a:r>
              <a:rPr lang="zh-CN" altLang="en-US" sz="1200" dirty="0"/>
              <a:t>天地重孝孝当先，一个孝字全家安</a:t>
            </a:r>
            <a:r>
              <a:rPr lang="zh-CN" altLang="en-US" sz="1200" dirty="0" smtClean="0"/>
              <a:t>。为人</a:t>
            </a:r>
            <a:r>
              <a:rPr lang="zh-CN" altLang="en-US" sz="1200" dirty="0"/>
              <a:t>须当孝父母，孝顺父母如敬天</a:t>
            </a:r>
            <a:r>
              <a:rPr lang="zh-CN" altLang="en-US" sz="1200" dirty="0" smtClean="0"/>
              <a:t>。”</a:t>
            </a:r>
            <a:r>
              <a:rPr lang="zh-CN" altLang="en-US" sz="1200" dirty="0"/>
              <a:t>“劳苦莫教爹娘受，忧愁</a:t>
            </a:r>
            <a:r>
              <a:rPr lang="zh-CN" altLang="en-US" sz="1200" dirty="0" smtClean="0"/>
              <a:t>莫教爹娘</a:t>
            </a:r>
            <a:r>
              <a:rPr lang="zh-CN" altLang="en-US" sz="1200" dirty="0"/>
              <a:t>耽。”、“出入扶持须谨慎，朝夕伺候莫厌烦。”</a:t>
            </a:r>
            <a:r>
              <a:rPr lang="zh-CN" altLang="en-US" sz="1200" dirty="0" smtClean="0"/>
              <a:t>。</a:t>
            </a:r>
            <a:endParaRPr lang="en-US" altLang="zh-CN" sz="1200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弟子规</a:t>
            </a:r>
            <a:r>
              <a:rPr lang="en-US" altLang="zh-CN" sz="1200" b="1" dirty="0" smtClean="0">
                <a:solidFill>
                  <a:srgbClr val="E38A39"/>
                </a:solidFill>
              </a:rPr>
              <a:t>》</a:t>
            </a:r>
            <a:r>
              <a:rPr lang="zh-CN" altLang="en-US" sz="1200" b="1" dirty="0" smtClean="0">
                <a:solidFill>
                  <a:srgbClr val="E38A39"/>
                </a:solidFill>
              </a:rPr>
              <a:t> </a:t>
            </a:r>
            <a:r>
              <a:rPr lang="zh-CN" altLang="en-US" sz="1200" dirty="0" smtClean="0"/>
              <a:t>“</a:t>
            </a:r>
            <a:r>
              <a:rPr lang="zh-CN" altLang="en-US" sz="1200" dirty="0"/>
              <a:t>父母呼，应勿缓；父母命，行勿懒</a:t>
            </a:r>
            <a:r>
              <a:rPr lang="zh-CN" altLang="en-US" sz="1200" dirty="0" smtClean="0"/>
              <a:t>”、“</a:t>
            </a:r>
            <a:r>
              <a:rPr lang="zh-CN" altLang="en-US" sz="1200" dirty="0"/>
              <a:t>首孝弟，次谨</a:t>
            </a:r>
            <a:r>
              <a:rPr lang="zh-CN" altLang="en-US" sz="1200" dirty="0" smtClean="0"/>
              <a:t>信”、“</a:t>
            </a:r>
            <a:r>
              <a:rPr lang="zh-CN" altLang="en-US" sz="1200" dirty="0"/>
              <a:t>亲所好，力为具；亲所恶，谨为去。</a:t>
            </a:r>
            <a:r>
              <a:rPr lang="zh-CN" altLang="en-US" sz="1200" dirty="0" smtClean="0"/>
              <a:t>”、“</a:t>
            </a:r>
            <a:r>
              <a:rPr lang="zh-CN" altLang="en-US" sz="1200" dirty="0"/>
              <a:t>亲有过，谏使更。恬吾色，柔吾声。</a:t>
            </a:r>
            <a:r>
              <a:rPr lang="zh-CN" altLang="en-US" sz="1200" dirty="0" smtClean="0"/>
              <a:t>”、“</a:t>
            </a:r>
            <a:r>
              <a:rPr lang="zh-CN" altLang="en-US" sz="1200" dirty="0"/>
              <a:t>亲爱我，孝何难；亲恶我，孝方贤。</a:t>
            </a:r>
            <a:r>
              <a:rPr lang="zh-CN" altLang="en-US" sz="1200" dirty="0" smtClean="0"/>
              <a:t>”</a:t>
            </a:r>
            <a:endParaRPr lang="en-US" altLang="zh-CN" sz="12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en-US" altLang="zh-CN" sz="1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281" y="4389436"/>
            <a:ext cx="2740588" cy="274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2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65819" y="1650085"/>
            <a:ext cx="10662152" cy="3872059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335983" y="1980946"/>
            <a:ext cx="8978538" cy="31854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大学</a:t>
            </a:r>
            <a:r>
              <a:rPr lang="en-US" altLang="zh-CN" b="1" dirty="0">
                <a:solidFill>
                  <a:srgbClr val="E38A39"/>
                </a:solidFill>
              </a:rPr>
              <a:t>》</a:t>
            </a:r>
            <a:r>
              <a:rPr lang="zh-CN" altLang="en-US" sz="1200" dirty="0" smtClean="0"/>
              <a:t>“</a:t>
            </a:r>
            <a:r>
              <a:rPr lang="zh-CN" altLang="en-US" sz="1400" dirty="0"/>
              <a:t>为人子，止于孝；为人父，止于慈。</a:t>
            </a:r>
            <a:r>
              <a:rPr lang="zh-CN" altLang="en-US" sz="1200" dirty="0" smtClean="0"/>
              <a:t>”</a:t>
            </a:r>
            <a:endParaRPr lang="en-US" altLang="zh-CN" sz="1200" dirty="0" smtClean="0"/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家语弟子行</a:t>
            </a:r>
            <a:r>
              <a:rPr lang="en-US" altLang="zh-CN" dirty="0">
                <a:solidFill>
                  <a:srgbClr val="E38A39"/>
                </a:solidFill>
              </a:rPr>
              <a:t>》</a:t>
            </a:r>
            <a:r>
              <a:rPr lang="zh-CN" altLang="en-US" sz="1200" dirty="0" smtClean="0"/>
              <a:t>“</a:t>
            </a:r>
            <a:r>
              <a:rPr lang="en-US" altLang="zh-CN" sz="1400" dirty="0"/>
              <a:t>.</a:t>
            </a:r>
            <a:r>
              <a:rPr lang="zh-CN" altLang="en-US" sz="1400" dirty="0"/>
              <a:t>孝，德之始也，悌，德之序也，信，德之厚也，忠，德之正也。曾参中夫四德者也。</a:t>
            </a:r>
            <a:r>
              <a:rPr lang="zh-CN" altLang="en-US" sz="1200" dirty="0" smtClean="0"/>
              <a:t>”</a:t>
            </a:r>
            <a:endParaRPr lang="en-US" altLang="zh-CN" sz="1200" dirty="0" smtClean="0"/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rgbClr val="E38A39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增广贤文</a:t>
            </a:r>
            <a:r>
              <a:rPr lang="en-US" altLang="zh-CN" b="1" dirty="0">
                <a:solidFill>
                  <a:srgbClr val="E38A39"/>
                </a:solidFill>
              </a:rPr>
              <a:t>》</a:t>
            </a:r>
            <a:r>
              <a:rPr lang="zh-CN" altLang="en-US" sz="1200" dirty="0" smtClean="0"/>
              <a:t>羊</a:t>
            </a:r>
            <a:r>
              <a:rPr lang="zh-CN" altLang="en-US" sz="1200" dirty="0"/>
              <a:t>有跪乳之恩，鸦有反哺之</a:t>
            </a:r>
            <a:r>
              <a:rPr lang="zh-CN" altLang="en-US" sz="1200" dirty="0" smtClean="0"/>
              <a:t>义</a:t>
            </a:r>
            <a:endParaRPr lang="en-US" altLang="zh-CN" sz="1200" dirty="0" smtClean="0"/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劝孝歌</a:t>
            </a:r>
            <a:r>
              <a:rPr lang="en-US" altLang="zh-CN" b="1" dirty="0">
                <a:solidFill>
                  <a:srgbClr val="E38A39"/>
                </a:solidFill>
              </a:rPr>
              <a:t>》</a:t>
            </a:r>
            <a:r>
              <a:rPr lang="zh-CN" altLang="en-US" sz="1200" dirty="0" smtClean="0"/>
              <a:t>“</a:t>
            </a:r>
            <a:r>
              <a:rPr lang="zh-CN" altLang="en-US" sz="1200" dirty="0"/>
              <a:t>万善孝为先，信奉添福禄。</a:t>
            </a:r>
            <a:r>
              <a:rPr lang="zh-CN" altLang="en-US" sz="1200" dirty="0" smtClean="0"/>
              <a:t>”“</a:t>
            </a:r>
            <a:r>
              <a:rPr lang="zh-CN" altLang="en-US" sz="1400" dirty="0"/>
              <a:t>十月胎恩重，三生报答</a:t>
            </a:r>
            <a:r>
              <a:rPr lang="zh-CN" altLang="en-US" sz="1400" dirty="0" smtClean="0"/>
              <a:t>轻</a:t>
            </a:r>
            <a:r>
              <a:rPr lang="zh-CN" altLang="en-US" sz="1200" dirty="0" smtClean="0"/>
              <a:t>”</a:t>
            </a:r>
            <a:endParaRPr lang="en-US" altLang="zh-CN" sz="1200" dirty="0" smtClean="0"/>
          </a:p>
          <a:p>
            <a:pPr>
              <a:lnSpc>
                <a:spcPct val="150000"/>
              </a:lnSpc>
            </a:pPr>
            <a:endParaRPr lang="en-US" altLang="zh-CN" sz="1600" b="1" dirty="0">
              <a:solidFill>
                <a:srgbClr val="E38A39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E38A39"/>
                </a:solidFill>
              </a:rPr>
              <a:t>《</a:t>
            </a:r>
            <a:r>
              <a:rPr lang="zh-CN" altLang="en-US" b="1" dirty="0">
                <a:solidFill>
                  <a:srgbClr val="E38A39"/>
                </a:solidFill>
              </a:rPr>
              <a:t>游子吟</a:t>
            </a:r>
            <a:r>
              <a:rPr lang="en-US" altLang="zh-CN" b="1" dirty="0">
                <a:solidFill>
                  <a:srgbClr val="E38A39"/>
                </a:solidFill>
              </a:rPr>
              <a:t>》</a:t>
            </a:r>
            <a:r>
              <a:rPr lang="zh-CN" altLang="en-US" sz="1400" dirty="0" smtClean="0"/>
              <a:t>慈母</a:t>
            </a:r>
            <a:r>
              <a:rPr lang="zh-CN" altLang="en-US" sz="1400" dirty="0"/>
              <a:t>手中线，游子身上衣；临行密密缝，意恐迟迟归。谁言寸草心，报得三春晖。</a:t>
            </a:r>
            <a:endParaRPr lang="zh-CN" altLang="en-US" sz="1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115" y="3142374"/>
            <a:ext cx="4812884" cy="481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39693" y="1662897"/>
            <a:ext cx="10662152" cy="3960402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335983" y="1972930"/>
            <a:ext cx="10590246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 smtClean="0"/>
              <a:t>周代</a:t>
            </a:r>
            <a:r>
              <a:rPr lang="zh-CN" altLang="en-US" sz="1600" b="1" dirty="0"/>
              <a:t>不仅倡导尊老敬贤的道德风尚，还要定期举行养老礼仪。周代的养老礼仪包括朝廷和地方两个层次</a:t>
            </a:r>
            <a:r>
              <a:rPr lang="zh-CN" altLang="en-US" sz="1600" b="1" dirty="0" smtClean="0"/>
              <a:t>。</a:t>
            </a:r>
            <a:endParaRPr lang="en-US" altLang="zh-CN" sz="1600" b="1" dirty="0" smtClean="0"/>
          </a:p>
        </p:txBody>
      </p:sp>
      <p:sp>
        <p:nvSpPr>
          <p:cNvPr id="28" name="矩形 27"/>
          <p:cNvSpPr/>
          <p:nvPr/>
        </p:nvSpPr>
        <p:spPr>
          <a:xfrm>
            <a:off x="1357133" y="2403284"/>
            <a:ext cx="5556389" cy="2967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/>
              <a:t>在朝廷，天子一般都要定期视察学校，亲行养老之礼，在太学设宴款待三老、五更及群老，以示恩宠礼遇</a:t>
            </a:r>
            <a:r>
              <a:rPr lang="zh-CN" altLang="en-US" sz="1400" dirty="0" smtClean="0"/>
              <a:t>。</a:t>
            </a:r>
            <a:endParaRPr lang="en-US" altLang="zh-CN" sz="1400" dirty="0" smtClean="0"/>
          </a:p>
          <a:p>
            <a:pPr>
              <a:lnSpc>
                <a:spcPct val="150000"/>
              </a:lnSpc>
            </a:pPr>
            <a:endParaRPr lang="en-US" altLang="zh-CN" sz="1400" dirty="0" smtClean="0"/>
          </a:p>
          <a:p>
            <a:pPr>
              <a:lnSpc>
                <a:spcPct val="150000"/>
              </a:lnSpc>
            </a:pPr>
            <a:r>
              <a:rPr lang="zh-CN" altLang="en-US" sz="1400" dirty="0" smtClean="0"/>
              <a:t>在</a:t>
            </a:r>
            <a:r>
              <a:rPr lang="zh-CN" altLang="en-US" sz="1400" dirty="0"/>
              <a:t>地方，则每年都要定期举行乡饮酒礼。乡是周天子及诸侯都城四郊的基层组织单位，以一万二千五百家为一乡，相传天子有六乡、诸侯有三乡。举行乡饮酒礼时，六十岁以上的老人享有特殊的礼遇，他们不仅受到晚辈的伺候，还依年龄而别，年龄越大，享用的美味佳肴也越丰富。举行乡饮酒礼的目的在于正齿位，序人伦，尊老敬贤，敦睦乡里。 周代朝廷对老年人及其家庭也实行优惠政策</a:t>
            </a:r>
            <a:r>
              <a:rPr lang="zh-CN" altLang="en-US" sz="1400" dirty="0" smtClean="0"/>
              <a:t>。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" t="15710" r="3174" b="23510"/>
          <a:stretch/>
        </p:blipFill>
        <p:spPr>
          <a:xfrm>
            <a:off x="7892567" y="2811690"/>
            <a:ext cx="2721429" cy="178783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496030" y="4742000"/>
            <a:ext cx="1445077" cy="476113"/>
            <a:chOff x="8496030" y="4742000"/>
            <a:chExt cx="1445077" cy="476113"/>
          </a:xfrm>
        </p:grpSpPr>
        <p:grpSp>
          <p:nvGrpSpPr>
            <p:cNvPr id="29" name="组合 28"/>
            <p:cNvGrpSpPr/>
            <p:nvPr/>
          </p:nvGrpSpPr>
          <p:grpSpPr>
            <a:xfrm>
              <a:off x="8496030" y="4778188"/>
              <a:ext cx="1445077" cy="439925"/>
              <a:chOff x="1660355" y="1087491"/>
              <a:chExt cx="792699" cy="910379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91574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60355" y="1087491"/>
                <a:ext cx="762405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807574" y="4742000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/>
                  </a:solidFill>
                </a:rPr>
                <a:t>周代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25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5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7" name="矩形 26"/>
          <p:cNvSpPr/>
          <p:nvPr/>
        </p:nvSpPr>
        <p:spPr>
          <a:xfrm>
            <a:off x="865819" y="1400268"/>
            <a:ext cx="10662152" cy="4328387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中国孝亲敬老传统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13814" y="2041314"/>
            <a:ext cx="1067623" cy="380037"/>
            <a:chOff x="8496030" y="4745289"/>
            <a:chExt cx="1445077" cy="472824"/>
          </a:xfrm>
        </p:grpSpPr>
        <p:grpSp>
          <p:nvGrpSpPr>
            <p:cNvPr id="29" name="组合 28"/>
            <p:cNvGrpSpPr/>
            <p:nvPr/>
          </p:nvGrpSpPr>
          <p:grpSpPr>
            <a:xfrm>
              <a:off x="8496030" y="4778188"/>
              <a:ext cx="1445077" cy="439925"/>
              <a:chOff x="1660355" y="1087491"/>
              <a:chExt cx="792699" cy="910379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91574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60355" y="1087491"/>
                <a:ext cx="762405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717872" y="4745289"/>
              <a:ext cx="874839" cy="36636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bg1"/>
                  </a:solidFill>
                </a:rPr>
                <a:t>汉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代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07906" y="1584333"/>
            <a:ext cx="1010490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 smtClean="0"/>
              <a:t> 历朝</a:t>
            </a:r>
            <a:r>
              <a:rPr lang="zh-CN" altLang="en-US" sz="1600" b="1" dirty="0"/>
              <a:t>廷也都注意从正面导向，官修正史上都立有</a:t>
            </a:r>
            <a:r>
              <a:rPr lang="en-US" altLang="zh-CN" sz="1600" b="1" dirty="0"/>
              <a:t>《</a:t>
            </a:r>
            <a:r>
              <a:rPr lang="zh-CN" altLang="en-US" sz="1600" b="1" dirty="0"/>
              <a:t>孝义传</a:t>
            </a:r>
            <a:r>
              <a:rPr lang="en-US" altLang="zh-CN" sz="1600" b="1" dirty="0"/>
              <a:t>》</a:t>
            </a:r>
            <a:r>
              <a:rPr lang="zh-CN" altLang="en-US" sz="1600" b="1" dirty="0"/>
              <a:t>，就是表彰孝子，让他们青史留名</a:t>
            </a:r>
            <a:r>
              <a:rPr lang="zh-CN" altLang="en-US" sz="1600" b="1" dirty="0" smtClean="0"/>
              <a:t>。</a:t>
            </a:r>
            <a:endParaRPr lang="en-US" altLang="zh-CN" sz="1600" b="1" dirty="0" smtClean="0"/>
          </a:p>
        </p:txBody>
      </p:sp>
      <p:sp>
        <p:nvSpPr>
          <p:cNvPr id="2" name="矩形 1"/>
          <p:cNvSpPr/>
          <p:nvPr/>
        </p:nvSpPr>
        <p:spPr>
          <a:xfrm>
            <a:off x="2281437" y="4151337"/>
            <a:ext cx="864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康熙</a:t>
            </a:r>
            <a:r>
              <a:rPr lang="zh-CN" altLang="en-US" sz="1400" dirty="0"/>
              <a:t>、乾隆等也极力提倡孝道，他们经常举行“千叟宴”，颁诏“旌表百岁”，昭示其尊老敬贤的教化，推行其以少胜多的统治政策。</a:t>
            </a:r>
            <a:endParaRPr lang="en-US" altLang="zh-CN" sz="1400" dirty="0"/>
          </a:p>
        </p:txBody>
      </p:sp>
      <p:sp>
        <p:nvSpPr>
          <p:cNvPr id="5" name="矩形 4"/>
          <p:cNvSpPr/>
          <p:nvPr/>
        </p:nvSpPr>
        <p:spPr>
          <a:xfrm>
            <a:off x="1198175" y="4877388"/>
            <a:ext cx="10115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我国历代的法令都有类似的规定，凡需赡养老人者，官府可以减免其徭役和赋税，有罪者可以减轻其刑罚；同时都把“不孝”定为十恶大罪之一，不肯抚养甚至辱骂殴打父母或祖父母者，都要被官府严厉处治，甚至处以绞刑和腰斩。</a:t>
            </a:r>
          </a:p>
        </p:txBody>
      </p:sp>
      <p:sp>
        <p:nvSpPr>
          <p:cNvPr id="6" name="矩形 5"/>
          <p:cNvSpPr/>
          <p:nvPr/>
        </p:nvSpPr>
        <p:spPr>
          <a:xfrm>
            <a:off x="2327183" y="2085568"/>
            <a:ext cx="109704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 提倡</a:t>
            </a:r>
            <a:r>
              <a:rPr lang="zh-CN" altLang="en-US" sz="1400" dirty="0"/>
              <a:t>“以孝治天下”，选拔官员也把“孝”作为一个基本标准。</a:t>
            </a:r>
            <a:endParaRPr lang="en-US" altLang="zh-CN" sz="1400" dirty="0"/>
          </a:p>
        </p:txBody>
      </p:sp>
      <p:sp>
        <p:nvSpPr>
          <p:cNvPr id="7" name="矩形 6"/>
          <p:cNvSpPr/>
          <p:nvPr/>
        </p:nvSpPr>
        <p:spPr>
          <a:xfrm>
            <a:off x="2352177" y="2726041"/>
            <a:ext cx="86456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参加医学</a:t>
            </a:r>
            <a:r>
              <a:rPr lang="zh-CN" altLang="en-US" sz="1400" dirty="0"/>
              <a:t>、算学、律学考试的人不用读五经，但</a:t>
            </a:r>
            <a:r>
              <a:rPr lang="en-US" altLang="zh-CN" sz="1400" dirty="0"/>
              <a:t>《</a:t>
            </a:r>
            <a:r>
              <a:rPr lang="zh-CN" altLang="en-US" sz="1400" dirty="0"/>
              <a:t>论语</a:t>
            </a:r>
            <a:r>
              <a:rPr lang="en-US" altLang="zh-CN" sz="1400" dirty="0"/>
              <a:t>》</a:t>
            </a:r>
            <a:r>
              <a:rPr lang="zh-CN" altLang="en-US" sz="1400" dirty="0"/>
              <a:t>、</a:t>
            </a:r>
            <a:r>
              <a:rPr lang="en-US" altLang="zh-CN" sz="1400" dirty="0"/>
              <a:t>《</a:t>
            </a:r>
            <a:r>
              <a:rPr lang="zh-CN" altLang="en-US" sz="1400" dirty="0"/>
              <a:t>孝经</a:t>
            </a:r>
            <a:r>
              <a:rPr lang="en-US" altLang="zh-CN" sz="1400" dirty="0"/>
              <a:t>》</a:t>
            </a:r>
            <a:r>
              <a:rPr lang="zh-CN" altLang="en-US" sz="1400" dirty="0"/>
              <a:t>却不能不读，类似现代大学的“公共课”；唐玄宗曾亲自为</a:t>
            </a:r>
            <a:r>
              <a:rPr lang="en-US" altLang="zh-CN" sz="1400" dirty="0"/>
              <a:t>《</a:t>
            </a:r>
            <a:r>
              <a:rPr lang="zh-CN" altLang="en-US" sz="1400" dirty="0"/>
              <a:t>孝经</a:t>
            </a:r>
            <a:r>
              <a:rPr lang="en-US" altLang="zh-CN" sz="1400" dirty="0"/>
              <a:t>》</a:t>
            </a:r>
            <a:r>
              <a:rPr lang="zh-CN" altLang="en-US" sz="1400" dirty="0"/>
              <a:t>作注，</a:t>
            </a:r>
            <a:r>
              <a:rPr lang="en-US" altLang="zh-CN" sz="1400" dirty="0"/>
              <a:t>《</a:t>
            </a:r>
            <a:r>
              <a:rPr lang="zh-CN" altLang="en-US" sz="1400" dirty="0"/>
              <a:t>孝经</a:t>
            </a:r>
            <a:r>
              <a:rPr lang="en-US" altLang="zh-CN" sz="1400" dirty="0"/>
              <a:t>》</a:t>
            </a:r>
            <a:r>
              <a:rPr lang="zh-CN" altLang="en-US" sz="1400" dirty="0"/>
              <a:t>也是</a:t>
            </a:r>
            <a:r>
              <a:rPr lang="en-US" altLang="zh-CN" sz="1400" dirty="0"/>
              <a:t>《</a:t>
            </a:r>
            <a:r>
              <a:rPr lang="zh-CN" altLang="en-US" sz="1400" dirty="0"/>
              <a:t>十三经注疏</a:t>
            </a:r>
            <a:r>
              <a:rPr lang="en-US" altLang="zh-CN" sz="1400" dirty="0"/>
              <a:t>》</a:t>
            </a:r>
            <a:r>
              <a:rPr lang="zh-CN" altLang="en-US" sz="1400" dirty="0"/>
              <a:t>中唯一一部由皇帝注释的儒家经典。</a:t>
            </a:r>
            <a:endParaRPr lang="en-US" altLang="zh-CN" sz="1400" dirty="0"/>
          </a:p>
          <a:p>
            <a:endParaRPr lang="en-US" altLang="zh-CN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20695" y="3374837"/>
            <a:ext cx="864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我国</a:t>
            </a:r>
            <a:r>
              <a:rPr lang="zh-CN" altLang="en-US" sz="1400" dirty="0"/>
              <a:t>的儒学伦理得到了较大的发展，但其间宣扬的孝道有的偏离了儒家的基本原则，在历史上起到了较大的误导作用。</a:t>
            </a:r>
            <a:endParaRPr lang="en-US" altLang="zh-CN" sz="14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213814" y="2726041"/>
            <a:ext cx="1067623" cy="380037"/>
            <a:chOff x="8496030" y="4745289"/>
            <a:chExt cx="1445077" cy="472824"/>
          </a:xfrm>
        </p:grpSpPr>
        <p:grpSp>
          <p:nvGrpSpPr>
            <p:cNvPr id="33" name="组合 32"/>
            <p:cNvGrpSpPr/>
            <p:nvPr/>
          </p:nvGrpSpPr>
          <p:grpSpPr>
            <a:xfrm>
              <a:off x="8496030" y="4778188"/>
              <a:ext cx="1445077" cy="439925"/>
              <a:chOff x="1660355" y="1087491"/>
              <a:chExt cx="792699" cy="910379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91574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660355" y="1087491"/>
                <a:ext cx="762405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8717872" y="4745289"/>
              <a:ext cx="874839" cy="45950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 smtClean="0">
                  <a:solidFill>
                    <a:schemeClr val="bg1"/>
                  </a:solidFill>
                </a:rPr>
                <a:t>唐朝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07265" y="3432003"/>
            <a:ext cx="1067623" cy="380037"/>
            <a:chOff x="8496030" y="4745289"/>
            <a:chExt cx="1445077" cy="472824"/>
          </a:xfrm>
        </p:grpSpPr>
        <p:grpSp>
          <p:nvGrpSpPr>
            <p:cNvPr id="38" name="组合 37"/>
            <p:cNvGrpSpPr/>
            <p:nvPr/>
          </p:nvGrpSpPr>
          <p:grpSpPr>
            <a:xfrm>
              <a:off x="8496030" y="4778188"/>
              <a:ext cx="1445077" cy="439925"/>
              <a:chOff x="1660355" y="1087491"/>
              <a:chExt cx="792699" cy="91037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91574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660355" y="1087491"/>
                <a:ext cx="762405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8717872" y="4745289"/>
              <a:ext cx="874839" cy="45950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bg1"/>
                  </a:solidFill>
                </a:rPr>
                <a:t>宋</a:t>
              </a:r>
              <a:r>
                <a:rPr lang="zh-CN" altLang="en-US" b="1" dirty="0" smtClean="0">
                  <a:solidFill>
                    <a:schemeClr val="bg1"/>
                  </a:solidFill>
                </a:rPr>
                <a:t>代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07265" y="4150441"/>
            <a:ext cx="1067623" cy="380037"/>
            <a:chOff x="8496030" y="4745289"/>
            <a:chExt cx="1445077" cy="472824"/>
          </a:xfrm>
        </p:grpSpPr>
        <p:grpSp>
          <p:nvGrpSpPr>
            <p:cNvPr id="43" name="组合 42"/>
            <p:cNvGrpSpPr/>
            <p:nvPr/>
          </p:nvGrpSpPr>
          <p:grpSpPr>
            <a:xfrm>
              <a:off x="8496030" y="4778188"/>
              <a:ext cx="1445077" cy="439925"/>
              <a:chOff x="1660355" y="1087491"/>
              <a:chExt cx="792699" cy="910379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91574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660355" y="1087491"/>
                <a:ext cx="762405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8717872" y="4745289"/>
              <a:ext cx="874839" cy="45950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 smtClean="0">
                  <a:solidFill>
                    <a:schemeClr val="bg1"/>
                  </a:solidFill>
                </a:rPr>
                <a:t>清代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1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24" grpId="0"/>
      <p:bldP spid="2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795" y="6037641"/>
            <a:ext cx="2358980" cy="9365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4" y="-1444639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67" y="3572417"/>
            <a:ext cx="3426619" cy="322793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3973237" y="5648107"/>
            <a:ext cx="1898963" cy="109872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979572" y="2389880"/>
            <a:ext cx="7447662" cy="897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72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孝亲敬老从我做起</a:t>
            </a:r>
            <a:endParaRPr lang="en-US" altLang="zh-CN" sz="72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001974" y="2227206"/>
            <a:ext cx="825153" cy="968453"/>
            <a:chOff x="1770804" y="1759083"/>
            <a:chExt cx="825153" cy="96845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1874326" y="1759083"/>
              <a:ext cx="569388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03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7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69" name="矩形 68"/>
          <p:cNvSpPr/>
          <p:nvPr/>
        </p:nvSpPr>
        <p:spPr>
          <a:xfrm>
            <a:off x="865819" y="1400268"/>
            <a:ext cx="10662152" cy="4328387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孝亲敬老从我做起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5028157" y="1626549"/>
            <a:ext cx="5211683" cy="3453253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E38A39"/>
                </a:solidFill>
                <a:latin typeface="+mn-ea"/>
              </a:rPr>
              <a:t>常</a:t>
            </a:r>
            <a:r>
              <a:rPr lang="zh-CN" altLang="en-US" sz="2800" b="1" dirty="0">
                <a:solidFill>
                  <a:srgbClr val="E38A39"/>
                </a:solidFill>
                <a:latin typeface="+mn-ea"/>
              </a:rPr>
              <a:t>问好、讲礼貌，让长辈舒心；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A86454"/>
                </a:solidFill>
                <a:latin typeface="+mn-ea"/>
              </a:rPr>
              <a:t>少</a:t>
            </a:r>
            <a:r>
              <a:rPr lang="zh-CN" altLang="en-US" sz="2800" b="1" dirty="0">
                <a:solidFill>
                  <a:srgbClr val="A86454"/>
                </a:solidFill>
                <a:latin typeface="+mn-ea"/>
              </a:rPr>
              <a:t>空谈、多帮忙，让长辈省心；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4A4B4A"/>
                </a:solidFill>
                <a:latin typeface="+mn-ea"/>
              </a:rPr>
              <a:t>求</a:t>
            </a:r>
            <a:r>
              <a:rPr lang="zh-CN" altLang="en-US" sz="2800" b="1" dirty="0">
                <a:solidFill>
                  <a:srgbClr val="4A4B4A"/>
                </a:solidFill>
                <a:latin typeface="+mn-ea"/>
              </a:rPr>
              <a:t>上进、求正道，让长辈放心；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4F3019"/>
                </a:solidFill>
                <a:latin typeface="+mn-ea"/>
              </a:rPr>
              <a:t>勤学</a:t>
            </a:r>
            <a:r>
              <a:rPr lang="zh-CN" altLang="en-US" sz="2800" b="1" dirty="0">
                <a:solidFill>
                  <a:srgbClr val="4F3019"/>
                </a:solidFill>
                <a:latin typeface="+mn-ea"/>
              </a:rPr>
              <a:t>习、苦钻研，让长辈开心；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A86454"/>
                </a:solidFill>
                <a:latin typeface="+mn-ea"/>
              </a:rPr>
              <a:t>遇难</a:t>
            </a:r>
            <a:r>
              <a:rPr lang="zh-CN" altLang="en-US" sz="2800" b="1" dirty="0">
                <a:solidFill>
                  <a:srgbClr val="A86454"/>
                </a:solidFill>
                <a:latin typeface="+mn-ea"/>
              </a:rPr>
              <a:t>了、勤商量，让长辈称心；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E38A39"/>
                </a:solidFill>
                <a:latin typeface="+mn-ea"/>
              </a:rPr>
              <a:t>遇</a:t>
            </a:r>
            <a:r>
              <a:rPr lang="zh-CN" altLang="en-US" sz="2800" b="1" dirty="0">
                <a:solidFill>
                  <a:srgbClr val="E38A39"/>
                </a:solidFill>
                <a:latin typeface="+mn-ea"/>
              </a:rPr>
              <a:t>矛盾、能宽容，让长辈顺心。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1561581" y="1775725"/>
            <a:ext cx="825153" cy="968453"/>
            <a:chOff x="1770804" y="1759083"/>
            <a:chExt cx="825153" cy="968453"/>
          </a:xfrm>
        </p:grpSpPr>
        <p:grpSp>
          <p:nvGrpSpPr>
            <p:cNvPr id="50" name="组合 49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1867914" y="1759083"/>
              <a:ext cx="582212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孝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37229" y="2494904"/>
            <a:ext cx="825153" cy="968453"/>
            <a:chOff x="1770804" y="1759083"/>
            <a:chExt cx="825153" cy="968453"/>
          </a:xfrm>
        </p:grpSpPr>
        <p:grpSp>
          <p:nvGrpSpPr>
            <p:cNvPr id="55" name="组合 54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867914" y="1759083"/>
              <a:ext cx="582212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敬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621162" y="3535815"/>
            <a:ext cx="825153" cy="968453"/>
            <a:chOff x="1770804" y="1759083"/>
            <a:chExt cx="825153" cy="968453"/>
          </a:xfrm>
        </p:grpSpPr>
        <p:grpSp>
          <p:nvGrpSpPr>
            <p:cNvPr id="60" name="组合 59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1970507" y="1759083"/>
              <a:ext cx="377026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6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940751" y="4045828"/>
            <a:ext cx="825153" cy="968453"/>
            <a:chOff x="1770804" y="1759083"/>
            <a:chExt cx="825153" cy="968453"/>
          </a:xfrm>
        </p:grpSpPr>
        <p:grpSp>
          <p:nvGrpSpPr>
            <p:cNvPr id="65" name="组合 64"/>
            <p:cNvGrpSpPr/>
            <p:nvPr/>
          </p:nvGrpSpPr>
          <p:grpSpPr>
            <a:xfrm>
              <a:off x="1770804" y="1817157"/>
              <a:ext cx="825153" cy="910379"/>
              <a:chOff x="1627901" y="1087491"/>
              <a:chExt cx="825153" cy="910379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1694366" y="1131836"/>
                <a:ext cx="758688" cy="866034"/>
              </a:xfrm>
              <a:prstGeom prst="rect">
                <a:avLst/>
              </a:prstGeom>
              <a:solidFill>
                <a:srgbClr val="4F301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>
                  <a:solidFill>
                    <a:schemeClr val="bg1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627901" y="1087491"/>
                <a:ext cx="758688" cy="866034"/>
              </a:xfrm>
              <a:prstGeom prst="rect">
                <a:avLst/>
              </a:prstGeom>
              <a:solidFill>
                <a:srgbClr val="E38A39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zh-CN" altLang="en-US" sz="4400" b="1" spc="-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1867914" y="1759083"/>
              <a:ext cx="582212" cy="7446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32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心</a:t>
              </a:r>
              <a:endParaRPr lang="zh-CN" altLang="en-US" sz="32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63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3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38" name="矩形 37"/>
          <p:cNvSpPr/>
          <p:nvPr/>
        </p:nvSpPr>
        <p:spPr>
          <a:xfrm>
            <a:off x="865819" y="1400268"/>
            <a:ext cx="10662152" cy="4328387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孝亲敬老从我做起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34" name="文本框 20482"/>
          <p:cNvSpPr txBox="1"/>
          <p:nvPr/>
        </p:nvSpPr>
        <p:spPr>
          <a:xfrm>
            <a:off x="5007533" y="1759789"/>
            <a:ext cx="511683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E38A39"/>
                </a:solidFill>
                <a:latin typeface="+mn-ea"/>
              </a:rPr>
              <a:t>那么，现在的我们能做些什么？</a:t>
            </a:r>
          </a:p>
        </p:txBody>
      </p:sp>
      <p:sp>
        <p:nvSpPr>
          <p:cNvPr id="35" name="文本框 20483"/>
          <p:cNvSpPr txBox="1"/>
          <p:nvPr/>
        </p:nvSpPr>
        <p:spPr>
          <a:xfrm>
            <a:off x="6047831" y="2353956"/>
            <a:ext cx="5609307" cy="24006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+mn-ea"/>
              </a:rPr>
              <a:t>做好自己的事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+mn-ea"/>
              </a:rPr>
              <a:t>多做一些力所能及的家务事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+mn-ea"/>
              </a:rPr>
              <a:t>尊重、关心、照顾长辈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+mn-ea"/>
              </a:rPr>
              <a:t>推而广之，尊重、孝敬所有的老人</a:t>
            </a:r>
          </a:p>
        </p:txBody>
      </p:sp>
      <p:sp>
        <p:nvSpPr>
          <p:cNvPr id="36" name="文本框 20484"/>
          <p:cNvSpPr txBox="1"/>
          <p:nvPr/>
        </p:nvSpPr>
        <p:spPr>
          <a:xfrm>
            <a:off x="2637155" y="4919565"/>
            <a:ext cx="650264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4F3019"/>
                </a:solidFill>
                <a:latin typeface="+mn-ea"/>
              </a:rPr>
              <a:t>“老吾老，以及人之老；幼吾幼，以及人之幼。”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93" y="1861907"/>
            <a:ext cx="3097412" cy="291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3" grpId="0"/>
      <p:bldP spid="34" grpId="0"/>
      <p:bldP spid="35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sp>
        <p:nvSpPr>
          <p:cNvPr id="26" name="矩形 25"/>
          <p:cNvSpPr/>
          <p:nvPr/>
        </p:nvSpPr>
        <p:spPr>
          <a:xfrm>
            <a:off x="865819" y="1400268"/>
            <a:ext cx="10662152" cy="4328387"/>
          </a:xfrm>
          <a:prstGeom prst="rect">
            <a:avLst/>
          </a:prstGeom>
          <a:solidFill>
            <a:srgbClr val="F6E4B7">
              <a:alpha val="16000"/>
            </a:srgbClr>
          </a:solidFill>
          <a:ln>
            <a:solidFill>
              <a:srgbClr val="A8645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8562" y="258367"/>
            <a:ext cx="4176345" cy="690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3600" b="1" spc="-100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孝亲敬老从我做起</a:t>
            </a:r>
            <a:endParaRPr lang="en-US" altLang="zh-CN" sz="3600" b="1" spc="-100" dirty="0">
              <a:solidFill>
                <a:srgbClr val="792F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282" y="-7645"/>
            <a:ext cx="1633131" cy="181006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9437578" y="195426"/>
            <a:ext cx="1210688" cy="14290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95655" y="5548816"/>
            <a:ext cx="1294890" cy="1106361"/>
            <a:chOff x="272653" y="5263843"/>
            <a:chExt cx="1634494" cy="139423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155" y="5818342"/>
            <a:ext cx="3303971" cy="13116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377349" y="2045752"/>
            <a:ext cx="8612188" cy="3555332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（</a:t>
            </a:r>
            <a:r>
              <a:rPr lang="en-US" altLang="zh-CN" b="1" dirty="0">
                <a:solidFill>
                  <a:srgbClr val="E38A39"/>
                </a:solidFill>
                <a:latin typeface="+mn-ea"/>
              </a:rPr>
              <a:t>1</a:t>
            </a: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）养老</a:t>
            </a:r>
            <a:r>
              <a:rPr lang="zh-CN" altLang="en-US" sz="1600" dirty="0">
                <a:latin typeface="+mn-ea"/>
              </a:rPr>
              <a:t>，在物质生活上照顾赡养长辈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（</a:t>
            </a:r>
            <a:r>
              <a:rPr lang="en-US" altLang="zh-CN" b="1" dirty="0">
                <a:solidFill>
                  <a:srgbClr val="E38A39"/>
                </a:solidFill>
                <a:latin typeface="+mn-ea"/>
              </a:rPr>
              <a:t>2</a:t>
            </a: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）敬老</a:t>
            </a:r>
            <a:r>
              <a:rPr lang="zh-CN" altLang="en-US" sz="1600" dirty="0">
                <a:latin typeface="+mn-ea"/>
              </a:rPr>
              <a:t>，在精神生活上真正敬重长辈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E38A39"/>
                </a:solidFill>
                <a:latin typeface="+mn-ea"/>
              </a:rPr>
              <a:t>（</a:t>
            </a:r>
            <a:r>
              <a:rPr lang="en-US" altLang="zh-CN" b="1" dirty="0" smtClean="0">
                <a:solidFill>
                  <a:srgbClr val="E38A39"/>
                </a:solidFill>
                <a:latin typeface="+mn-ea"/>
              </a:rPr>
              <a:t>3</a:t>
            </a: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）尊</a:t>
            </a:r>
            <a:r>
              <a:rPr lang="zh-CN" altLang="en-US" b="1" dirty="0" smtClean="0">
                <a:solidFill>
                  <a:srgbClr val="E38A39"/>
                </a:solidFill>
                <a:latin typeface="+mn-ea"/>
              </a:rPr>
              <a:t>老</a:t>
            </a:r>
            <a:r>
              <a:rPr lang="zh-CN" altLang="en-US" sz="1600" dirty="0" smtClean="0">
                <a:latin typeface="+mn-ea"/>
              </a:rPr>
              <a:t>，用</a:t>
            </a:r>
            <a:r>
              <a:rPr lang="zh-CN" altLang="en-US" sz="1600" dirty="0">
                <a:latin typeface="+mn-ea"/>
              </a:rPr>
              <a:t>学业上的进步让长辈感到欣慰。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E38A39"/>
                </a:solidFill>
                <a:latin typeface="+mn-ea"/>
              </a:rPr>
              <a:t>（</a:t>
            </a:r>
            <a:r>
              <a:rPr lang="en-US" altLang="zh-CN" b="1" dirty="0" smtClean="0">
                <a:solidFill>
                  <a:srgbClr val="E38A39"/>
                </a:solidFill>
                <a:latin typeface="+mn-ea"/>
              </a:rPr>
              <a:t>4</a:t>
            </a:r>
            <a:r>
              <a:rPr lang="zh-CN" altLang="en-US" b="1" dirty="0">
                <a:solidFill>
                  <a:srgbClr val="E38A39"/>
                </a:solidFill>
                <a:latin typeface="+mn-ea"/>
              </a:rPr>
              <a:t>）报恩</a:t>
            </a:r>
            <a:r>
              <a:rPr lang="zh-CN" altLang="en-US" sz="1600" dirty="0">
                <a:latin typeface="+mn-ea"/>
              </a:rPr>
              <a:t>，将孝敬长辈的爱心推及到关心他人，关心集体，热爱祖国，热爱人民。</a:t>
            </a:r>
            <a:br>
              <a:rPr lang="zh-CN" altLang="en-US" sz="1600" dirty="0">
                <a:latin typeface="+mn-ea"/>
              </a:rPr>
            </a:br>
            <a:r>
              <a:rPr lang="zh-CN" altLang="en-US" sz="1600" dirty="0">
                <a:latin typeface="+mn-ea"/>
              </a:rPr>
              <a:t/>
            </a:r>
            <a:br>
              <a:rPr lang="zh-CN" altLang="en-US" sz="1600" dirty="0">
                <a:latin typeface="+mn-ea"/>
              </a:rPr>
            </a:br>
            <a:endParaRPr lang="zh-CN" altLang="en-US" sz="1600" dirty="0"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 t="11743" r="-952" b="13353"/>
          <a:stretch/>
        </p:blipFill>
        <p:spPr>
          <a:xfrm>
            <a:off x="6997820" y="2045752"/>
            <a:ext cx="2991717" cy="22629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443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5" r="18355"/>
          <a:stretch/>
        </p:blipFill>
        <p:spPr>
          <a:xfrm>
            <a:off x="0" y="1"/>
            <a:ext cx="12190413" cy="685958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47375" y="4431850"/>
            <a:ext cx="12237788" cy="2467955"/>
            <a:chOff x="-125078" y="4377476"/>
            <a:chExt cx="12237788" cy="246795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t="68867" r="72" b="5958"/>
            <a:stretch/>
          </p:blipFill>
          <p:spPr>
            <a:xfrm>
              <a:off x="-77703" y="4377476"/>
              <a:ext cx="12190413" cy="245414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958" b="14898"/>
            <a:stretch/>
          </p:blipFill>
          <p:spPr>
            <a:xfrm>
              <a:off x="-125078" y="5271608"/>
              <a:ext cx="12190413" cy="1573823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00" y="5618975"/>
            <a:ext cx="3303971" cy="13116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795" y="6037641"/>
            <a:ext cx="2358980" cy="9365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62" y="-7645"/>
            <a:ext cx="2501251" cy="277224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72653" y="5263843"/>
            <a:ext cx="1634494" cy="1394232"/>
            <a:chOff x="272653" y="5263843"/>
            <a:chExt cx="1634494" cy="1394232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713" y="5729563"/>
              <a:ext cx="677434" cy="795742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53" y="5263843"/>
              <a:ext cx="1186943" cy="139423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03" y="179312"/>
            <a:ext cx="4607169" cy="46071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94" y="-1444639"/>
            <a:ext cx="6164126" cy="616412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13" y="306576"/>
            <a:ext cx="1650306" cy="11517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81" y="862563"/>
            <a:ext cx="2635493" cy="263549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0"/>
          <a:stretch/>
        </p:blipFill>
        <p:spPr>
          <a:xfrm rot="16916674">
            <a:off x="8756476" y="237654"/>
            <a:ext cx="1210688" cy="1429074"/>
          </a:xfrm>
          <a:prstGeom prst="rect">
            <a:avLst/>
          </a:prstGeom>
        </p:spPr>
      </p:pic>
      <p:sp>
        <p:nvSpPr>
          <p:cNvPr id="31" name="标题 1"/>
          <p:cNvSpPr>
            <a:spLocks noGrp="1"/>
          </p:cNvSpPr>
          <p:nvPr/>
        </p:nvSpPr>
        <p:spPr>
          <a:xfrm>
            <a:off x="1952680" y="2005886"/>
            <a:ext cx="7821319" cy="11704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7200" b="1" dirty="0" smtClean="0">
                <a:solidFill>
                  <a:srgbClr val="792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孝亲</a:t>
            </a:r>
            <a:r>
              <a:rPr lang="zh-CN" altLang="en-US" sz="7200" b="1" dirty="0" smtClean="0">
                <a:solidFill>
                  <a:srgbClr val="91574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敬老</a:t>
            </a:r>
            <a:r>
              <a:rPr lang="zh-CN" altLang="en-US" sz="7200" b="1" dirty="0" smtClean="0">
                <a:solidFill>
                  <a:srgbClr val="E38A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从我</a:t>
            </a:r>
            <a:r>
              <a:rPr lang="zh-CN" altLang="en-US" sz="7200" b="1" dirty="0" smtClean="0">
                <a:solidFill>
                  <a:srgbClr val="5857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rPr>
              <a:t>做起</a:t>
            </a:r>
            <a:endParaRPr lang="zh-CN" altLang="en-US" sz="7200" b="1" dirty="0">
              <a:solidFill>
                <a:srgbClr val="58573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趣体简" panose="02010609000101010101" pitchFamily="49" charset="-122"/>
              <a:ea typeface="经典趣体简" panose="02010609000101010101" pitchFamily="49" charset="-122"/>
              <a:cs typeface="经典趣体简" panose="02010609000101010101" pitchFamily="49" charset="-122"/>
            </a:endParaRPr>
          </a:p>
        </p:txBody>
      </p:sp>
      <p:sp>
        <p:nvSpPr>
          <p:cNvPr id="32" name="副标题 2"/>
          <p:cNvSpPr>
            <a:spLocks noGrp="1"/>
          </p:cNvSpPr>
          <p:nvPr/>
        </p:nvSpPr>
        <p:spPr>
          <a:xfrm>
            <a:off x="4242942" y="3254405"/>
            <a:ext cx="3617474" cy="4765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800" dirty="0">
              <a:solidFill>
                <a:sysClr val="windowText" lastClr="000000"/>
              </a:solidFill>
              <a:latin typeface="迷你简习字" panose="020B0602010101010101" pitchFamily="33" charset="-122"/>
              <a:ea typeface="迷你简习字" panose="020B0602010101010101" pitchFamily="33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20" y="1129676"/>
            <a:ext cx="2882040" cy="8398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872" y="3632052"/>
            <a:ext cx="3426619" cy="322793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2" y="6376018"/>
            <a:ext cx="1923614" cy="4688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75" y="5775729"/>
            <a:ext cx="1399552" cy="10846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" t="24755" r="1346" b="20514"/>
          <a:stretch/>
        </p:blipFill>
        <p:spPr>
          <a:xfrm>
            <a:off x="3973237" y="5648107"/>
            <a:ext cx="1898963" cy="1098723"/>
          </a:xfrm>
          <a:prstGeom prst="rect">
            <a:avLst/>
          </a:prstGeom>
        </p:spPr>
      </p:pic>
      <p:pic>
        <p:nvPicPr>
          <p:cNvPr id="44" name="1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49996" y="-10998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6000">
        <p14:prism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8水彩中国风重阳节活动策划宣传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3018</Words>
  <Application>Microsoft Office PowerPoint</Application>
  <PresentationFormat>自定义</PresentationFormat>
  <Paragraphs>139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LiHei Pro</vt:lpstr>
      <vt:lpstr>Signika</vt:lpstr>
      <vt:lpstr>等线</vt:lpstr>
      <vt:lpstr>等线 Light</vt:lpstr>
      <vt:lpstr>经典趣体简</vt:lpstr>
      <vt:lpstr>迷你简汉真广标</vt:lpstr>
      <vt:lpstr>迷你简习字</vt:lpstr>
      <vt:lpstr>宋体</vt:lpstr>
      <vt:lpstr>Arial</vt:lpstr>
      <vt:lpstr>Calibri</vt:lpstr>
      <vt:lpstr>Impact</vt:lpstr>
      <vt:lpstr>Open Sans Extrabold</vt:lpstr>
      <vt:lpstr>Wingdings</vt:lpstr>
      <vt:lpstr>Wingdings 2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08水彩中国风重阳节活动策划宣传PPT模板</dc:title>
  <dc:creator>lzj</dc:creator>
  <cp:lastModifiedBy>faith123</cp:lastModifiedBy>
  <cp:revision>3223</cp:revision>
  <dcterms:created xsi:type="dcterms:W3CDTF">2015-12-01T09:06:00Z</dcterms:created>
  <dcterms:modified xsi:type="dcterms:W3CDTF">2018-09-30T02:58:28Z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