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8"/>
  </p:notesMasterIdLst>
  <p:sldIdLst>
    <p:sldId id="298" r:id="rId2"/>
    <p:sldId id="257" r:id="rId3"/>
    <p:sldId id="306" r:id="rId4"/>
    <p:sldId id="300" r:id="rId5"/>
    <p:sldId id="296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6" r:id="rId19"/>
    <p:sldId id="307" r:id="rId20"/>
    <p:sldId id="278" r:id="rId21"/>
    <p:sldId id="281" r:id="rId22"/>
    <p:sldId id="282" r:id="rId23"/>
    <p:sldId id="279" r:id="rId24"/>
    <p:sldId id="284" r:id="rId25"/>
    <p:sldId id="283" r:id="rId26"/>
    <p:sldId id="285" r:id="rId27"/>
    <p:sldId id="308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5" r:id="rId36"/>
    <p:sldId id="309" r:id="rId37"/>
  </p:sldIdLst>
  <p:sldSz cx="9144000" cy="5143500" type="screen16x9"/>
  <p:notesSz cx="6858000" cy="9144000"/>
  <p:embeddedFontLst>
    <p:embeddedFont>
      <p:font typeface="方正兰亭粗黑简体" panose="02010600030101010101" charset="-122"/>
      <p:regular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等线" panose="02010600030101010101" pitchFamily="2" charset="-122"/>
      <p:regular r:id="rId44"/>
      <p:bold r:id="rId45"/>
    </p:embeddedFont>
  </p:embeddedFontLst>
  <p:custDataLst>
    <p:tags r:id="rId4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6F90"/>
    <a:srgbClr val="2C8D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46" autoAdjust="0"/>
    <p:restoredTop sz="94660"/>
  </p:normalViewPr>
  <p:slideViewPr>
    <p:cSldViewPr>
      <p:cViewPr varScale="1">
        <p:scale>
          <a:sx n="115" d="100"/>
          <a:sy n="115" d="100"/>
        </p:scale>
        <p:origin x="558" y="96"/>
      </p:cViewPr>
      <p:guideLst>
        <p:guide orient="horz" pos="162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BAEBF-8161-438C-B6E4-C77039A764DF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38F35-5BEC-490B-B77B-AF625459DC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322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8502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872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5DEFD-6C06-46DC-A6F5-53DED1F833E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592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557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813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957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6001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507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9527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56677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68219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9372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38F35-5BEC-490B-B77B-AF625459DC4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969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96CE6EA-9EC6-40F3-B5C1-BB8F1C3B5FF4}"/>
              </a:ext>
            </a:extLst>
          </p:cNvPr>
          <p:cNvSpPr/>
          <p:nvPr userDrawn="1"/>
        </p:nvSpPr>
        <p:spPr>
          <a:xfrm>
            <a:off x="2286000" y="-1387026"/>
            <a:ext cx="4572000" cy="75020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b="1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1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感谢您下载觅知网平台上提供的</a:t>
            </a:r>
            <a:r>
              <a:rPr lang="en-US" altLang="zh-CN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PPT</a:t>
            </a:r>
            <a:r>
              <a:rPr lang="zh-CN" altLang="en-US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8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endParaRPr lang="zh-CN" altLang="en-US" sz="18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1.</a:t>
            </a:r>
            <a:r>
              <a:rPr lang="zh-CN" altLang="en-US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在觅知网出售的</a:t>
            </a:r>
            <a:r>
              <a:rPr lang="en-US" altLang="zh-CN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PPT</a:t>
            </a:r>
            <a:r>
              <a:rPr lang="zh-CN" altLang="en-US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模板是免版税类（</a:t>
            </a:r>
            <a:r>
              <a:rPr lang="en-US" altLang="zh-CN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RF</a:t>
            </a:r>
            <a:r>
              <a:rPr lang="zh-CN" altLang="en-US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：</a:t>
            </a:r>
            <a:r>
              <a:rPr lang="en-US" altLang="zh-CN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Royalty-Free</a:t>
            </a:r>
            <a:r>
              <a:rPr lang="zh-CN" altLang="en-US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）正版受</a:t>
            </a:r>
            <a:r>
              <a:rPr lang="en-US" altLang="zh-CN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《</a:t>
            </a:r>
            <a:r>
              <a:rPr lang="zh-CN" altLang="en-US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中国人民共和国著作法</a:t>
            </a:r>
            <a:r>
              <a:rPr lang="en-US" altLang="zh-CN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》</a:t>
            </a:r>
            <a:r>
              <a:rPr lang="zh-CN" altLang="en-US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和</a:t>
            </a:r>
            <a:r>
              <a:rPr lang="en-US" altLang="zh-CN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《</a:t>
            </a:r>
            <a:r>
              <a:rPr lang="zh-CN" altLang="en-US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世界版权公约</a:t>
            </a:r>
            <a:r>
              <a:rPr lang="en-US" altLang="zh-CN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》</a:t>
            </a:r>
            <a:r>
              <a:rPr lang="zh-CN" altLang="en-US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的保护，作品的所有权、版权和著作权归觅知网所有，您下载的是</a:t>
            </a:r>
            <a:r>
              <a:rPr lang="en-US" altLang="zh-CN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PPT</a:t>
            </a:r>
            <a:r>
              <a:rPr lang="zh-CN" altLang="en-US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2.</a:t>
            </a:r>
            <a:r>
              <a:rPr lang="zh-CN" altLang="en-US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不得将觅知网的</a:t>
            </a:r>
            <a:r>
              <a:rPr lang="en-US" altLang="zh-CN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PPT</a:t>
            </a:r>
            <a:r>
              <a:rPr lang="zh-CN" altLang="en-US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模板、</a:t>
            </a:r>
            <a:r>
              <a:rPr lang="en-US" altLang="zh-CN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PPT</a:t>
            </a:r>
            <a:r>
              <a:rPr lang="zh-CN" altLang="en-US" sz="1800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ea"/>
                <a:sym typeface="+mn-lt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41083"/>
            <a:ext cx="9144000" cy="5364626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 bwMode="auto">
          <a:xfrm>
            <a:off x="0" y="329377"/>
            <a:ext cx="9143880" cy="4642612"/>
          </a:xfrm>
          <a:prstGeom prst="rect">
            <a:avLst/>
          </a:prstGeom>
          <a:solidFill>
            <a:schemeClr val="bg1">
              <a:alpha val="9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4905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" r="2120"/>
          <a:stretch/>
        </p:blipFill>
        <p:spPr>
          <a:xfrm>
            <a:off x="0" y="-482"/>
            <a:ext cx="9144000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" r="372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C7D4951-096A-4B92-989C-0CF7D07549A5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29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D5AD0E4-0D8B-4F36-8772-43B7026540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014983" y="2695927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主讲人：王老师</a:t>
            </a:r>
            <a:endParaRPr lang="zh-CN" altLang="zh-CN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2" name="儿童歌曲 - 感恩的心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23.7678" end="4600.67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68544" y="1778645"/>
            <a:ext cx="609600" cy="609600"/>
          </a:xfrm>
          <a:prstGeom prst="rect">
            <a:avLst/>
          </a:prstGeom>
        </p:spPr>
      </p:pic>
      <p:pic>
        <p:nvPicPr>
          <p:cNvPr id="4" name="图片 3" hidden="1">
            <a:extLst>
              <a:ext uri="{FF2B5EF4-FFF2-40B4-BE49-F238E27FC236}">
                <a16:creationId xmlns:a16="http://schemas.microsoft.com/office/drawing/2014/main" xmlns="" id="{C800C6DD-6E35-47D5-9B3A-44C2B87FBA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822" y="1597110"/>
            <a:ext cx="5027523" cy="8504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9A49B25-96A7-4292-A6A9-1FD6C29F7A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732" y="987574"/>
            <a:ext cx="3357228" cy="400043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778398" y="1648420"/>
            <a:ext cx="500951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感恩主题班队课</a:t>
            </a:r>
            <a:r>
              <a:rPr lang="en-US" altLang="zh-CN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ppt</a:t>
            </a:r>
            <a:r>
              <a:rPr lang="zh-CN" alt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模板</a:t>
            </a:r>
            <a:endParaRPr lang="zh-CN" altLang="en-US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1201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00">
        <p:checker/>
      </p:transition>
    </mc:Choice>
    <mc:Fallback xmlns="">
      <p:transition spd="slow" advTm="8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8" showWhenStopped="0">
                <p:cTn id="2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3288A071-5DA9-4909-8AE0-140131CDF1D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05362"/>
            <a:ext cx="5544616" cy="442463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048916" y="1746981"/>
            <a:ext cx="418616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   感恩是一种生活态度，是一种美德。感恩应该是社会上每个人应该有的基本道德准则，是做人的起码修养，也是人之常情。目前社会上一些腐朽落后的思潮和不良信息的传播，正逐步腐蚀着人们的心灵，一味的索取不知回报使得一些年轻人变得自私冷漠，道德水准滑坡。对广大青少年来说，感恩意识绝不是简单回报父母的养育之恩，它更是一种责任意识、自立意识、自尊意识和健全人格的体现。</a:t>
            </a:r>
            <a:endParaRPr lang="zh-CN" altLang="zh-CN" sz="1400" dirty="0"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779FDDCC-899B-4476-B0E4-E97B6E18CCB9}"/>
              </a:ext>
            </a:extLst>
          </p:cNvPr>
          <p:cNvSpPr txBox="1"/>
          <p:nvPr/>
        </p:nvSpPr>
        <p:spPr>
          <a:xfrm>
            <a:off x="882460" y="882030"/>
            <a:ext cx="1467069" cy="86177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5000" dirty="0">
                <a:gradFill>
                  <a:gsLst>
                    <a:gs pos="0">
                      <a:srgbClr val="6F3494"/>
                    </a:gs>
                    <a:gs pos="69000">
                      <a:srgbClr val="198A3F"/>
                    </a:gs>
                    <a:gs pos="36000">
                      <a:srgbClr val="E4007F"/>
                    </a:gs>
                    <a:gs pos="100000">
                      <a:srgbClr val="DEE012"/>
                    </a:gs>
                  </a:gsLst>
                  <a:path path="circle">
                    <a:fillToRect r="100000" b="100000"/>
                  </a:path>
                </a:gra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+mn-ea"/>
              </a:rPr>
              <a:t>前言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D958C6A5-6D2B-42DE-88F5-FD14EBBB5DB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069" y="1707654"/>
            <a:ext cx="2953355" cy="30200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6333434"/>
      </p:ext>
    </p:extLst>
  </p:cSld>
  <p:clrMapOvr>
    <a:masterClrMapping/>
  </p:clrMapOvr>
  <p:transition spd="slow" advTm="7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10872" y="1926810"/>
            <a:ext cx="1714997" cy="85408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4950" spc="38" dirty="0">
                <a:ln w="11430"/>
                <a:gradFill>
                  <a:gsLst>
                    <a:gs pos="0">
                      <a:srgbClr val="6F3494"/>
                    </a:gs>
                    <a:gs pos="69000">
                      <a:srgbClr val="198A3F"/>
                    </a:gs>
                    <a:gs pos="36000">
                      <a:srgbClr val="E4007F"/>
                    </a:gs>
                    <a:gs pos="100000">
                      <a:srgbClr val="DEE012"/>
                    </a:gs>
                  </a:gsLst>
                  <a:path path="circle">
                    <a:fillToRect r="100000" b="100000"/>
                  </a:path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方正兰亭粗黑简体" panose="02000000000000000000" pitchFamily="2" charset="-122"/>
                <a:ea typeface="方正兰亭粗黑简体" panose="02000000000000000000" pitchFamily="2" charset="-122"/>
                <a:cs typeface="+mn-ea"/>
                <a:sym typeface="+mn-lt"/>
              </a:rPr>
              <a:t>目 录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806544" y="1197600"/>
            <a:ext cx="906794" cy="701205"/>
            <a:chOff x="995374" y="2209801"/>
            <a:chExt cx="1114425" cy="674687"/>
          </a:xfrm>
        </p:grpSpPr>
        <p:pic>
          <p:nvPicPr>
            <p:cNvPr id="6" name="图片 2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5374" y="2209801"/>
              <a:ext cx="1114425" cy="674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文本框 29"/>
            <p:cNvSpPr txBox="1">
              <a:spLocks noChangeArrowheads="1"/>
            </p:cNvSpPr>
            <p:nvPr/>
          </p:nvSpPr>
          <p:spPr bwMode="auto">
            <a:xfrm>
              <a:off x="1506094" y="2316163"/>
              <a:ext cx="503238" cy="399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100" dirty="0">
                  <a:solidFill>
                    <a:srgbClr val="E5007F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2100" dirty="0">
                <a:solidFill>
                  <a:srgbClr val="E5007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699657" y="2283718"/>
            <a:ext cx="994631" cy="739153"/>
            <a:chOff x="862024" y="3239182"/>
            <a:chExt cx="1222375" cy="711200"/>
          </a:xfrm>
        </p:grpSpPr>
        <p:pic>
          <p:nvPicPr>
            <p:cNvPr id="5" name="图片 2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024" y="3239182"/>
              <a:ext cx="1222375" cy="71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文本框 30"/>
            <p:cNvSpPr txBox="1">
              <a:spLocks noChangeArrowheads="1"/>
            </p:cNvSpPr>
            <p:nvPr/>
          </p:nvSpPr>
          <p:spPr bwMode="auto">
            <a:xfrm>
              <a:off x="1402907" y="3370945"/>
              <a:ext cx="503238" cy="399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100" dirty="0">
                  <a:solidFill>
                    <a:srgbClr val="E5007F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2100" dirty="0">
                <a:solidFill>
                  <a:srgbClr val="E5007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1" name="文本框 31"/>
          <p:cNvSpPr txBox="1">
            <a:spLocks noChangeArrowheads="1"/>
          </p:cNvSpPr>
          <p:nvPr/>
        </p:nvSpPr>
        <p:spPr bwMode="auto">
          <a:xfrm>
            <a:off x="3738986" y="1275756"/>
            <a:ext cx="24732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000" dirty="0">
                <a:gradFill>
                  <a:gsLst>
                    <a:gs pos="0">
                      <a:srgbClr val="6F3494"/>
                    </a:gs>
                    <a:gs pos="69000">
                      <a:srgbClr val="198A3F"/>
                    </a:gs>
                    <a:gs pos="36000">
                      <a:srgbClr val="E4007F"/>
                    </a:gs>
                    <a:gs pos="100000">
                      <a:srgbClr val="DEE012"/>
                    </a:gs>
                  </a:gsLst>
                  <a:path path="circle">
                    <a:fillToRect r="100000" b="100000"/>
                  </a:path>
                </a:gra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+mn-ea"/>
                <a:sym typeface="+mn-lt"/>
              </a:rPr>
              <a:t>感恩父母</a:t>
            </a:r>
          </a:p>
        </p:txBody>
      </p:sp>
      <p:sp>
        <p:nvSpPr>
          <p:cNvPr id="12" name="文本框 32"/>
          <p:cNvSpPr txBox="1">
            <a:spLocks noChangeArrowheads="1"/>
          </p:cNvSpPr>
          <p:nvPr/>
        </p:nvSpPr>
        <p:spPr bwMode="auto">
          <a:xfrm>
            <a:off x="3738987" y="2387569"/>
            <a:ext cx="247326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000" dirty="0">
                <a:gradFill>
                  <a:gsLst>
                    <a:gs pos="0">
                      <a:srgbClr val="6F3494"/>
                    </a:gs>
                    <a:gs pos="69000">
                      <a:srgbClr val="198A3F"/>
                    </a:gs>
                    <a:gs pos="36000">
                      <a:srgbClr val="E4007F"/>
                    </a:gs>
                    <a:gs pos="100000">
                      <a:srgbClr val="DEE012"/>
                    </a:gs>
                  </a:gsLst>
                  <a:path path="circle">
                    <a:fillToRect r="100000" b="100000"/>
                  </a:path>
                </a:gra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+mn-ea"/>
                <a:sym typeface="+mn-lt"/>
              </a:rPr>
              <a:t>感恩老师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2724384" y="3421415"/>
            <a:ext cx="945175" cy="701206"/>
            <a:chOff x="995374" y="4230237"/>
            <a:chExt cx="1161595" cy="674688"/>
          </a:xfrm>
        </p:grpSpPr>
        <p:pic>
          <p:nvPicPr>
            <p:cNvPr id="14" name="图片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5374" y="4230237"/>
              <a:ext cx="1114425" cy="674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文本框 35"/>
            <p:cNvSpPr txBox="1">
              <a:spLocks noChangeArrowheads="1"/>
            </p:cNvSpPr>
            <p:nvPr/>
          </p:nvSpPr>
          <p:spPr bwMode="auto">
            <a:xfrm>
              <a:off x="1506094" y="4336600"/>
              <a:ext cx="650875" cy="399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100" dirty="0">
                  <a:solidFill>
                    <a:srgbClr val="E5007F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2100" dirty="0">
                <a:solidFill>
                  <a:srgbClr val="E5007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7" name="文本框 37"/>
          <p:cNvSpPr txBox="1">
            <a:spLocks noChangeArrowheads="1"/>
          </p:cNvSpPr>
          <p:nvPr/>
        </p:nvSpPr>
        <p:spPr bwMode="auto">
          <a:xfrm>
            <a:off x="3738986" y="3499381"/>
            <a:ext cx="24732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000" dirty="0">
                <a:gradFill>
                  <a:gsLst>
                    <a:gs pos="0">
                      <a:srgbClr val="6F3494"/>
                    </a:gs>
                    <a:gs pos="69000">
                      <a:srgbClr val="198A3F"/>
                    </a:gs>
                    <a:gs pos="36000">
                      <a:srgbClr val="E4007F"/>
                    </a:gs>
                    <a:gs pos="100000">
                      <a:srgbClr val="DEE012"/>
                    </a:gs>
                  </a:gsLst>
                  <a:path path="circle">
                    <a:fillToRect r="100000" b="100000"/>
                  </a:path>
                </a:gra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+mn-ea"/>
                <a:sym typeface="+mn-lt"/>
              </a:rPr>
              <a:t>感恩同学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BF80174B-DFD9-4E3B-B2F2-53BC5908AF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636" y="1251286"/>
            <a:ext cx="3357228" cy="400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79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3A66AB58-E18D-4C4A-81B6-1248CC8AD5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CF848CA-309D-4F4B-9FC6-98C5C015E885}"/>
              </a:ext>
            </a:extLst>
          </p:cNvPr>
          <p:cNvGrpSpPr/>
          <p:nvPr/>
        </p:nvGrpSpPr>
        <p:grpSpPr>
          <a:xfrm>
            <a:off x="4117993" y="1716433"/>
            <a:ext cx="1173477" cy="941770"/>
            <a:chOff x="994625" y="2148962"/>
            <a:chExt cx="1442171" cy="906154"/>
          </a:xfrm>
        </p:grpSpPr>
        <p:pic>
          <p:nvPicPr>
            <p:cNvPr id="14" name="图片 26">
              <a:extLst>
                <a:ext uri="{FF2B5EF4-FFF2-40B4-BE49-F238E27FC236}">
                  <a16:creationId xmlns:a16="http://schemas.microsoft.com/office/drawing/2014/main" xmlns="" id="{31612461-E634-42E6-A492-C598DB163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4625" y="2182006"/>
              <a:ext cx="1442171" cy="873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文本框 29">
              <a:extLst>
                <a:ext uri="{FF2B5EF4-FFF2-40B4-BE49-F238E27FC236}">
                  <a16:creationId xmlns:a16="http://schemas.microsoft.com/office/drawing/2014/main" xmlns="" id="{8B8DF4E8-E5F8-4B50-A520-5A16E56B59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52587" y="2148962"/>
              <a:ext cx="503238" cy="829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5000" dirty="0">
                  <a:solidFill>
                    <a:srgbClr val="E5007F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5000" dirty="0">
                <a:solidFill>
                  <a:srgbClr val="E5007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6" name="文本框 31">
            <a:extLst>
              <a:ext uri="{FF2B5EF4-FFF2-40B4-BE49-F238E27FC236}">
                <a16:creationId xmlns:a16="http://schemas.microsoft.com/office/drawing/2014/main" xmlns="" id="{5872F99A-8DEE-4ADD-AB1B-8A51BA87B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0108" y="2839022"/>
            <a:ext cx="24732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4000" dirty="0">
                <a:gradFill>
                  <a:gsLst>
                    <a:gs pos="0">
                      <a:srgbClr val="6F3494"/>
                    </a:gs>
                    <a:gs pos="69000">
                      <a:srgbClr val="198A3F"/>
                    </a:gs>
                    <a:gs pos="36000">
                      <a:srgbClr val="E4007F"/>
                    </a:gs>
                    <a:gs pos="100000">
                      <a:srgbClr val="DEE012"/>
                    </a:gs>
                  </a:gsLst>
                  <a:path path="circle">
                    <a:fillToRect r="100000" b="100000"/>
                  </a:path>
                </a:gra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+mn-ea"/>
                <a:sym typeface="+mn-lt"/>
              </a:rPr>
              <a:t>感恩父母</a:t>
            </a:r>
          </a:p>
        </p:txBody>
      </p:sp>
    </p:spTree>
    <p:extLst>
      <p:ext uri="{BB962C8B-B14F-4D97-AF65-F5344CB8AC3E}">
        <p14:creationId xmlns:p14="http://schemas.microsoft.com/office/powerpoint/2010/main" val="738341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7000">
        <p14:doors dir="vert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337051"/>
            <a:ext cx="4700614" cy="246939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/>
        </p:blipFill>
        <p:spPr>
          <a:xfrm rot="886832">
            <a:off x="3472522" y="1019229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826173" y="1646208"/>
            <a:ext cx="3877985" cy="1415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</a:t>
            </a:r>
            <a:r>
              <a:rPr lang="zh-CN" altLang="zh-CN" sz="54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想一想：</a:t>
            </a:r>
            <a:endParaRPr lang="en-US" altLang="zh-CN" sz="5400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pPr algn="ctr"/>
            <a:r>
              <a:rPr lang="zh-CN" altLang="zh-CN" sz="32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我们父母的伟大之处</a:t>
            </a:r>
          </a:p>
        </p:txBody>
      </p:sp>
      <p:pic>
        <p:nvPicPr>
          <p:cNvPr id="14" name="图片 13" descr="图片包含 矢量图形&#10;&#10;已生成高可信度的说明">
            <a:extLst>
              <a:ext uri="{FF2B5EF4-FFF2-40B4-BE49-F238E27FC236}">
                <a16:creationId xmlns:a16="http://schemas.microsoft.com/office/drawing/2014/main" xmlns="" id="{4A8F2B1C-0FDB-440F-8B51-429B94B562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158" y="1348028"/>
            <a:ext cx="2923528" cy="280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61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000">
        <p14:gallery dir="l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329313" y="1275606"/>
            <a:ext cx="2954655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32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游子吟</a:t>
            </a:r>
            <a:endParaRPr lang="zh-CN" altLang="zh-CN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【唐】孟郊</a:t>
            </a:r>
          </a:p>
          <a:p>
            <a:pPr algn="ctr">
              <a:lnSpc>
                <a:spcPct val="150000"/>
              </a:lnSpc>
            </a:pP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慈母手中线，游子身上衣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。</a:t>
            </a:r>
            <a:endParaRPr lang="zh-CN" altLang="zh-CN" dirty="0"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临行密密缝，意恐迟迟归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。</a:t>
            </a:r>
            <a:endParaRPr lang="zh-CN" altLang="zh-CN" dirty="0"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谁言寸草心，报得三春晖。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61912" y="987574"/>
            <a:ext cx="3651870" cy="3651870"/>
          </a:xfrm>
          <a:prstGeom prst="rect">
            <a:avLst/>
          </a:prstGeom>
        </p:spPr>
      </p:pic>
      <p:pic>
        <p:nvPicPr>
          <p:cNvPr id="5" name="图片 4" descr="圆形">
            <a:extLst>
              <a:ext uri="{FF2B5EF4-FFF2-40B4-BE49-F238E27FC236}">
                <a16:creationId xmlns:a16="http://schemas.microsoft.com/office/drawing/2014/main" xmlns="" id="{542353A9-D93B-454F-B464-25BB6594302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62423" y="987574"/>
            <a:ext cx="3809577" cy="361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000">
        <p14:gallery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74">
            <a:extLst>
              <a:ext uri="{FF2B5EF4-FFF2-40B4-BE49-F238E27FC236}">
                <a16:creationId xmlns:a16="http://schemas.microsoft.com/office/drawing/2014/main" xmlns="" id="{31A903E3-741F-485B-BCB9-A92699213FF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497692" y="-380578"/>
            <a:ext cx="4089604" cy="277718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937728" y="483518"/>
            <a:ext cx="3209532" cy="7559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Mother</a:t>
            </a:r>
            <a:r>
              <a:rPr lang="zh-CN" altLang="zh-CN" sz="32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（妈妈）</a:t>
            </a:r>
          </a:p>
        </p:txBody>
      </p:sp>
      <p:sp>
        <p:nvSpPr>
          <p:cNvPr id="7" name="矩形 6"/>
          <p:cNvSpPr/>
          <p:nvPr/>
        </p:nvSpPr>
        <p:spPr>
          <a:xfrm>
            <a:off x="2051720" y="1760290"/>
            <a:ext cx="5769528" cy="30008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Mother</a:t>
            </a:r>
            <a:r>
              <a:rPr lang="zh-CN" altLang="zh-CN" b="1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一</a:t>
            </a:r>
            <a:r>
              <a:rPr lang="zh-CN" altLang="en-US" b="1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词</a:t>
            </a:r>
            <a:r>
              <a:rPr lang="zh-CN" altLang="zh-CN" b="1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的解释：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M</a:t>
            </a:r>
            <a:r>
              <a:rPr lang="zh-CN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（</a:t>
            </a:r>
            <a:r>
              <a:rPr lang="en-US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much</a:t>
            </a:r>
            <a:r>
              <a:rPr lang="zh-CN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）</a:t>
            </a:r>
            <a:r>
              <a:rPr lang="en-US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</a:t>
            </a: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妈妈给了我很多很多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O</a:t>
            </a:r>
            <a:r>
              <a:rPr lang="zh-CN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（</a:t>
            </a:r>
            <a:r>
              <a:rPr lang="en-US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old</a:t>
            </a:r>
            <a:r>
              <a:rPr lang="zh-CN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）</a:t>
            </a:r>
            <a:r>
              <a:rPr lang="en-US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</a:t>
            </a: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妈妈为我操心，白发已爬上了您的头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T</a:t>
            </a:r>
            <a:r>
              <a:rPr lang="zh-CN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（</a:t>
            </a:r>
            <a:r>
              <a:rPr lang="en-US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tears</a:t>
            </a:r>
            <a:r>
              <a:rPr lang="zh-CN" altLang="zh-CN" b="1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）</a:t>
            </a:r>
            <a:r>
              <a:rPr lang="en-US" altLang="zh-CN" b="1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</a:t>
            </a: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您为我流过了不少泪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H</a:t>
            </a:r>
            <a:r>
              <a:rPr lang="zh-CN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（</a:t>
            </a:r>
            <a:r>
              <a:rPr lang="en-US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heart</a:t>
            </a:r>
            <a:r>
              <a:rPr lang="zh-CN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）</a:t>
            </a:r>
            <a:r>
              <a:rPr lang="en-US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</a:t>
            </a: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您有一颗慈祥温暖的心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E</a:t>
            </a:r>
            <a:r>
              <a:rPr lang="zh-CN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（</a:t>
            </a:r>
            <a:r>
              <a:rPr lang="en-US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eyes</a:t>
            </a:r>
            <a:r>
              <a:rPr lang="zh-CN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）</a:t>
            </a:r>
            <a:r>
              <a:rPr lang="en-US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</a:t>
            </a: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您注视我的目光总是充满着爱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R</a:t>
            </a:r>
            <a:r>
              <a:rPr lang="zh-CN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（</a:t>
            </a:r>
            <a:r>
              <a:rPr lang="en-US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right</a:t>
            </a:r>
            <a:r>
              <a:rPr lang="zh-CN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）</a:t>
            </a:r>
            <a:r>
              <a:rPr lang="en-US" altLang="zh-CN" b="1" dirty="0">
                <a:solidFill>
                  <a:srgbClr val="2C8D37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</a:t>
            </a: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您从不欺骗我们，教导我们去做正确的事情</a:t>
            </a:r>
          </a:p>
        </p:txBody>
      </p:sp>
    </p:spTree>
    <p:extLst>
      <p:ext uri="{BB962C8B-B14F-4D97-AF65-F5344CB8AC3E}">
        <p14:creationId xmlns:p14="http://schemas.microsoft.com/office/powerpoint/2010/main" val="61032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:split orient="vert"/>
      </p:transition>
    </mc:Choice>
    <mc:Fallback xmlns=""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74">
            <a:extLst>
              <a:ext uri="{FF2B5EF4-FFF2-40B4-BE49-F238E27FC236}">
                <a16:creationId xmlns:a16="http://schemas.microsoft.com/office/drawing/2014/main" xmlns="" id="{9E2FDF64-FA18-4A32-95A5-9DFA708AB07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344624" y="-1820738"/>
            <a:ext cx="5616624" cy="914501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263639" y="915566"/>
            <a:ext cx="2236510" cy="7559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伟大的母爱</a:t>
            </a:r>
            <a:endParaRPr lang="zh-CN" altLang="zh-CN" sz="32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75702" y="983657"/>
            <a:ext cx="4314001" cy="36471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在唐山大地震中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一对母子被埋在废墟之下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八天，整整八天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当救援人员发现他们时，七八个月大的孩子安然无恙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而母亲，却永远的离开了人间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在那阴冷、没有水、没有食物的环境中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是母亲用乳汁延续着孩子的生命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乳汁吸干了，她用力咬破手指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让孩子吸吮自己的鲜血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直到最后一滴生命流逝</a:t>
            </a:r>
          </a:p>
          <a:p>
            <a:pPr>
              <a:lnSpc>
                <a:spcPct val="150000"/>
              </a:lnSpc>
            </a:pPr>
            <a:r>
              <a:rPr lang="zh-CN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直到人们发现了那用慈母之心创造的奇迹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29" y="1699820"/>
            <a:ext cx="3183428" cy="318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91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" t="16878" r="2917" b="12355"/>
          <a:stretch/>
        </p:blipFill>
        <p:spPr>
          <a:xfrm>
            <a:off x="4427984" y="699542"/>
            <a:ext cx="4330108" cy="125609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676" y="2171497"/>
            <a:ext cx="2711412" cy="271576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550" y="410095"/>
            <a:ext cx="3226652" cy="271576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972358" y="1087684"/>
            <a:ext cx="3262432" cy="5071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000" b="1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为了孩子，再累点也没关系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" t="16878" r="2917" b="12355"/>
          <a:stretch/>
        </p:blipFill>
        <p:spPr>
          <a:xfrm flipH="1">
            <a:off x="1327248" y="2885956"/>
            <a:ext cx="4330108" cy="125609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861086" y="3319932"/>
            <a:ext cx="3262432" cy="5071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000" b="1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为了孩子，再苦点也无所谓</a:t>
            </a:r>
          </a:p>
        </p:txBody>
      </p:sp>
    </p:spTree>
    <p:extLst>
      <p:ext uri="{BB962C8B-B14F-4D97-AF65-F5344CB8AC3E}">
        <p14:creationId xmlns:p14="http://schemas.microsoft.com/office/powerpoint/2010/main" val="113641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000">
        <p14:gallery dir="l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786" y="1254481"/>
            <a:ext cx="4700614" cy="246939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/>
        </p:blipFill>
        <p:spPr>
          <a:xfrm rot="886832">
            <a:off x="5540660" y="936659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862367" y="1660034"/>
            <a:ext cx="3877985" cy="14157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400" dirty="0">
                <a:solidFill>
                  <a:schemeClr val="accent5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</a:t>
            </a:r>
            <a:r>
              <a:rPr lang="zh-CN" altLang="en-US" sz="54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谈一谈</a:t>
            </a:r>
            <a:r>
              <a:rPr lang="zh-CN" altLang="zh-CN" sz="54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：</a:t>
            </a:r>
            <a:endParaRPr lang="en-US" altLang="zh-CN" sz="54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pPr algn="ctr"/>
            <a:r>
              <a:rPr lang="zh-CN" altLang="zh-CN" sz="32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我伟大的父（母）亲</a:t>
            </a:r>
          </a:p>
        </p:txBody>
      </p:sp>
      <p:pic>
        <p:nvPicPr>
          <p:cNvPr id="8" name="图片 7" descr="图片包含 矢量图形&#10;&#10;已生成高可信度的说明">
            <a:extLst>
              <a:ext uri="{FF2B5EF4-FFF2-40B4-BE49-F238E27FC236}">
                <a16:creationId xmlns:a16="http://schemas.microsoft.com/office/drawing/2014/main" xmlns="" id="{17F51152-FCAF-4F55-A28E-4756269143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34" y="1282131"/>
            <a:ext cx="2923528" cy="280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6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:split orient="vert"/>
      </p:transition>
    </mc:Choice>
    <mc:Fallback xmlns=""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26489"/>
            <a:ext cx="4700614" cy="246939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/>
        </p:blipFill>
        <p:spPr>
          <a:xfrm rot="886832">
            <a:off x="2824450" y="1008667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226610" y="1529730"/>
            <a:ext cx="384944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5400" dirty="0">
                <a:solidFill>
                  <a:schemeClr val="accent5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</a:t>
            </a:r>
            <a:r>
              <a:rPr lang="zh-CN" altLang="zh-CN" sz="54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算一算：</a:t>
            </a:r>
            <a:endParaRPr lang="en-US" altLang="zh-CN" sz="54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 </a:t>
            </a: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成长过程中，父母对我们倾注了许许多多，接下来就让我们来算算我们的成长账。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7A7019F3-46ED-4944-9234-6069E2EDC8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588" y="1113496"/>
            <a:ext cx="2979170" cy="289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8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000">
        <p14:gallery dir="l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9">
            <a:extLst>
              <a:ext uri="{FF2B5EF4-FFF2-40B4-BE49-F238E27FC236}">
                <a16:creationId xmlns:a16="http://schemas.microsoft.com/office/drawing/2014/main" xmlns="" id="{8FC35F40-58B2-4737-AA61-2296F7ADC65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87286" y="973842"/>
            <a:ext cx="4790128" cy="309634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337051"/>
            <a:ext cx="3240360" cy="246939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438423" y="1228886"/>
            <a:ext cx="43287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每日三餐需要的钱</a:t>
            </a:r>
            <a:r>
              <a:rPr lang="en-US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X</a:t>
            </a:r>
            <a:r>
              <a:rPr lang="zh-CN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元？</a:t>
            </a:r>
            <a:endParaRPr lang="en-US" altLang="zh-CN" sz="2000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一个月一般有</a:t>
            </a:r>
            <a:r>
              <a:rPr lang="en-US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30</a:t>
            </a:r>
            <a:r>
              <a:rPr lang="zh-CN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天</a:t>
            </a:r>
            <a:r>
              <a:rPr lang="en-US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*12</a:t>
            </a:r>
            <a:r>
              <a:rPr lang="zh-CN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个月</a:t>
            </a:r>
            <a:r>
              <a:rPr lang="en-US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*19</a:t>
            </a:r>
            <a:r>
              <a:rPr lang="zh-CN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年</a:t>
            </a:r>
            <a:r>
              <a:rPr lang="en-US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=</a:t>
            </a:r>
            <a:r>
              <a:rPr lang="zh-CN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？</a:t>
            </a:r>
          </a:p>
          <a:p>
            <a:pPr lvl="0">
              <a:lnSpc>
                <a:spcPct val="150000"/>
              </a:lnSpc>
            </a:pPr>
            <a:r>
              <a:rPr lang="zh-CN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每月零花钱</a:t>
            </a:r>
            <a:r>
              <a:rPr lang="en-US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X</a:t>
            </a:r>
            <a:r>
              <a:rPr lang="zh-CN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元</a:t>
            </a:r>
            <a:r>
              <a:rPr lang="en-US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*12</a:t>
            </a:r>
            <a:r>
              <a:rPr lang="zh-CN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个月</a:t>
            </a:r>
            <a:r>
              <a:rPr lang="en-US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*19</a:t>
            </a:r>
            <a:r>
              <a:rPr lang="zh-CN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年</a:t>
            </a:r>
            <a:r>
              <a:rPr lang="en-US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=</a:t>
            </a:r>
            <a:r>
              <a:rPr lang="zh-CN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？</a:t>
            </a:r>
          </a:p>
          <a:p>
            <a:pPr lvl="0">
              <a:lnSpc>
                <a:spcPct val="150000"/>
              </a:lnSpc>
            </a:pPr>
            <a:r>
              <a:rPr lang="zh-CN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看病等</a:t>
            </a:r>
            <a:r>
              <a:rPr lang="en-US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X</a:t>
            </a:r>
            <a:r>
              <a:rPr lang="zh-CN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元</a:t>
            </a:r>
          </a:p>
          <a:p>
            <a:pPr lvl="0">
              <a:lnSpc>
                <a:spcPct val="150000"/>
              </a:lnSpc>
            </a:pPr>
            <a:r>
              <a:rPr lang="zh-CN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外出游玩</a:t>
            </a:r>
            <a:r>
              <a:rPr lang="en-US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X</a:t>
            </a:r>
            <a:r>
              <a:rPr lang="zh-CN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元</a:t>
            </a:r>
          </a:p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合计</a:t>
            </a:r>
            <a:r>
              <a:rPr lang="en-US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=</a:t>
            </a:r>
            <a:r>
              <a:rPr lang="zh-CN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？元</a:t>
            </a:r>
          </a:p>
        </p:txBody>
      </p:sp>
      <p:sp>
        <p:nvSpPr>
          <p:cNvPr id="7" name="矩形 6"/>
          <p:cNvSpPr/>
          <p:nvPr/>
        </p:nvSpPr>
        <p:spPr>
          <a:xfrm>
            <a:off x="5776336" y="1782884"/>
            <a:ext cx="2343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   </a:t>
            </a: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物质方面的金钱也许有一天会还清的，但是父母为我们倾注的心血，我们即使用尽一生又怎么回报得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完</a:t>
            </a: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呢？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541" y="3614648"/>
            <a:ext cx="1003666" cy="124378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365" y="3670376"/>
            <a:ext cx="888894" cy="91738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/>
        </p:blipFill>
        <p:spPr>
          <a:xfrm rot="886832">
            <a:off x="6500401" y="1008667"/>
            <a:ext cx="350106" cy="81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96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8000">
        <p14:gallery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358" y="483518"/>
            <a:ext cx="3783284" cy="10801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971600" y="1541423"/>
            <a:ext cx="413747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5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   </a:t>
            </a:r>
            <a:r>
              <a:rPr lang="zh-CN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让我们把父母为你做的事和你为父母做的事列举出来，作为砝码放在天平的两端，看看你的天平是否倾斜得太厉害？如果是，请你加重砝码</a:t>
            </a:r>
          </a:p>
        </p:txBody>
      </p:sp>
      <p:sp>
        <p:nvSpPr>
          <p:cNvPr id="14" name="矩形 13"/>
          <p:cNvSpPr/>
          <p:nvPr/>
        </p:nvSpPr>
        <p:spPr>
          <a:xfrm>
            <a:off x="3658929" y="563360"/>
            <a:ext cx="1826141" cy="7559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爱的天平</a:t>
            </a:r>
            <a:endParaRPr lang="zh-CN" altLang="zh-CN" sz="32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864096"/>
            <a:ext cx="3363838" cy="336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93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8000">
        <p14:gallery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6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54481"/>
            <a:ext cx="5256584" cy="246939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/>
        </p:blipFill>
        <p:spPr>
          <a:xfrm rot="886832">
            <a:off x="2972009" y="936659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043608" y="1491630"/>
            <a:ext cx="46085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40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讨</a:t>
            </a:r>
            <a:r>
              <a:rPr lang="en-US" altLang="zh-CN" sz="40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</a:t>
            </a:r>
            <a:r>
              <a:rPr lang="zh-CN" altLang="zh-CN" sz="40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论：</a:t>
            </a:r>
            <a:endParaRPr lang="en-US" altLang="zh-CN" sz="40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我在家里最经常对父母说的话是什么？</a:t>
            </a:r>
          </a:p>
          <a:p>
            <a:pPr algn="ctr">
              <a:lnSpc>
                <a:spcPct val="150000"/>
              </a:lnSpc>
            </a:pPr>
            <a:r>
              <a:rPr lang="zh-CN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父母经常对我说的话是什么？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634" y="1131590"/>
            <a:ext cx="3435846" cy="343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43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:split orient="vert"/>
      </p:transition>
    </mc:Choice>
    <mc:Fallback xmlns=""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扇形">
            <a:extLst>
              <a:ext uri="{FF2B5EF4-FFF2-40B4-BE49-F238E27FC236}">
                <a16:creationId xmlns:a16="http://schemas.microsoft.com/office/drawing/2014/main" xmlns="" id="{82EAE998-4E42-491A-85F5-A101CE7EA35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034218" y="1537504"/>
            <a:ext cx="5544616" cy="274637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779912" y="1537504"/>
            <a:ext cx="40532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800" dirty="0">
                <a:solidFill>
                  <a:schemeClr val="accent5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</a:t>
            </a:r>
            <a:r>
              <a:rPr lang="zh-CN" altLang="zh-CN" sz="48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议一议：</a:t>
            </a:r>
            <a:endParaRPr lang="en-US" altLang="zh-CN" sz="40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r>
              <a:rPr lang="en-US" altLang="zh-CN" sz="2000" dirty="0">
                <a:solidFill>
                  <a:schemeClr val="accent5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   </a:t>
            </a:r>
            <a:r>
              <a:rPr lang="zh-CN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父母为我们付出了那么多，我们又对父母怎么样呢？又为父母做过些什么呢？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EC15CD0B-F404-4080-AAFB-51DEE82587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03598"/>
            <a:ext cx="3211064" cy="321106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529276BA-4B76-434D-8F66-02C86CBA64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1464" y="501343"/>
            <a:ext cx="1257370" cy="1404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06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000">
        <p14:gallery dir="l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69">
            <a:extLst>
              <a:ext uri="{FF2B5EF4-FFF2-40B4-BE49-F238E27FC236}">
                <a16:creationId xmlns:a16="http://schemas.microsoft.com/office/drawing/2014/main" xmlns="" id="{B85072EB-A552-4ADC-818A-FFDE8CF8027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419872" y="956767"/>
            <a:ext cx="5112568" cy="309634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851920" y="1275606"/>
            <a:ext cx="446438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5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   </a:t>
            </a: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在我们的成长中，爸爸妈妈付出的心血，我们有想过多少？感受过多少？回报过多少呢？有些同学把父母的爱看成是理所当然的。更有甚者，面对父母是居高临下，盛气凌人；是埋怨，责难，是一次次让父母失望、伤心！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090389"/>
            <a:ext cx="3277049" cy="300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7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9000">
        <p14:gallery dir="l"/>
      </p:transition>
    </mc:Choice>
    <mc:Fallback xmlns=""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74" y="1254481"/>
            <a:ext cx="4700614" cy="246939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/>
        </p:blipFill>
        <p:spPr>
          <a:xfrm rot="886832">
            <a:off x="2732348" y="936659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043608" y="1312188"/>
            <a:ext cx="388843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dirty="0">
                <a:solidFill>
                  <a:schemeClr val="accent5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</a:t>
            </a:r>
            <a:r>
              <a:rPr lang="zh-CN" altLang="en-US" sz="40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谈一谈</a:t>
            </a:r>
            <a:r>
              <a:rPr lang="zh-CN" altLang="zh-CN" sz="40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：</a:t>
            </a:r>
            <a:endParaRPr lang="en-US" altLang="zh-CN" sz="40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5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   </a:t>
            </a:r>
            <a:r>
              <a:rPr lang="zh-CN" altLang="zh-CN" sz="2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你今后打算用实际行动为父母做些什么呢？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586" y="1131590"/>
            <a:ext cx="3435846" cy="343584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342331B7-E9C3-43AB-AE6E-DB5EF291C1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639" y="2981579"/>
            <a:ext cx="1934947" cy="190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56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000">
        <p:split orient="vert"/>
      </p:transition>
    </mc:Choice>
    <mc:Fallback xmlns="">
      <p:transition spd="slow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616704" y="712825"/>
            <a:ext cx="5910592" cy="6730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800" b="1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知道“</a:t>
            </a:r>
            <a:r>
              <a:rPr lang="en-US" altLang="zh-CN" sz="2800" b="1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Family</a:t>
            </a:r>
            <a:r>
              <a:rPr lang="zh-CN" altLang="zh-CN" sz="2800" b="1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”这个单词的含义吗？</a:t>
            </a:r>
          </a:p>
        </p:txBody>
      </p:sp>
      <p:sp>
        <p:nvSpPr>
          <p:cNvPr id="7" name="矩形 6"/>
          <p:cNvSpPr/>
          <p:nvPr/>
        </p:nvSpPr>
        <p:spPr>
          <a:xfrm>
            <a:off x="1967745" y="1856894"/>
            <a:ext cx="1837362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爸爸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</a:t>
            </a:r>
            <a:r>
              <a:rPr lang="en-US" altLang="zh-CN" sz="20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F</a:t>
            </a:r>
            <a:r>
              <a:rPr lang="en-US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</a:t>
            </a:r>
            <a:r>
              <a:rPr lang="en-US" altLang="zh-CN" sz="2000" dirty="0" err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ather</a:t>
            </a:r>
            <a:endParaRPr lang="zh-CN" altLang="zh-CN" sz="2000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r>
              <a:rPr lang="zh-CN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和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 </a:t>
            </a:r>
            <a:r>
              <a:rPr lang="en-US" altLang="zh-CN" sz="20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A</a:t>
            </a:r>
            <a:r>
              <a:rPr lang="en-US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</a:t>
            </a:r>
            <a:r>
              <a:rPr lang="en-US" altLang="zh-CN" sz="2000" dirty="0" err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nd</a:t>
            </a:r>
            <a:endParaRPr lang="zh-CN" altLang="zh-CN" sz="2000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r>
              <a:rPr lang="zh-CN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妈妈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</a:t>
            </a:r>
            <a:r>
              <a:rPr lang="en-US" altLang="zh-CN" sz="20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M</a:t>
            </a:r>
            <a:r>
              <a:rPr lang="en-US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other</a:t>
            </a:r>
            <a:endParaRPr lang="zh-CN" altLang="zh-CN" sz="2000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r>
              <a:rPr lang="zh-CN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我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  </a:t>
            </a:r>
            <a:r>
              <a:rPr lang="en-US" altLang="zh-CN" sz="20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I</a:t>
            </a:r>
            <a:endParaRPr lang="zh-CN" altLang="zh-CN" sz="20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r>
              <a:rPr lang="zh-CN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爱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 </a:t>
            </a:r>
            <a:r>
              <a:rPr lang="en-US" altLang="zh-CN" sz="20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L  </a:t>
            </a:r>
            <a:r>
              <a:rPr lang="en-US" altLang="zh-CN" sz="2000" dirty="0" err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ove</a:t>
            </a:r>
            <a:endParaRPr lang="zh-CN" altLang="zh-CN" sz="2000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r>
              <a:rPr lang="zh-CN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你们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</a:t>
            </a:r>
            <a:r>
              <a:rPr lang="en-US" altLang="zh-CN" sz="20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Y</a:t>
            </a:r>
            <a:r>
              <a:rPr lang="en-US" altLang="zh-CN" sz="2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</a:t>
            </a:r>
            <a:r>
              <a:rPr lang="en-US" altLang="zh-CN" sz="2000" dirty="0" err="1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ou</a:t>
            </a:r>
            <a:endParaRPr lang="zh-CN" altLang="zh-CN" sz="2000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139" y="1719563"/>
            <a:ext cx="3099570" cy="258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80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000">
        <p14:gallery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3A66AB58-E18D-4C4A-81B6-1248CC8AD5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CF848CA-309D-4F4B-9FC6-98C5C015E885}"/>
              </a:ext>
            </a:extLst>
          </p:cNvPr>
          <p:cNvGrpSpPr/>
          <p:nvPr/>
        </p:nvGrpSpPr>
        <p:grpSpPr>
          <a:xfrm>
            <a:off x="4117993" y="1716433"/>
            <a:ext cx="1173477" cy="941770"/>
            <a:chOff x="994625" y="2148962"/>
            <a:chExt cx="1442171" cy="906154"/>
          </a:xfrm>
        </p:grpSpPr>
        <p:pic>
          <p:nvPicPr>
            <p:cNvPr id="14" name="图片 26">
              <a:extLst>
                <a:ext uri="{FF2B5EF4-FFF2-40B4-BE49-F238E27FC236}">
                  <a16:creationId xmlns:a16="http://schemas.microsoft.com/office/drawing/2014/main" xmlns="" id="{31612461-E634-42E6-A492-C598DB163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4625" y="2182006"/>
              <a:ext cx="1442171" cy="873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文本框 29">
              <a:extLst>
                <a:ext uri="{FF2B5EF4-FFF2-40B4-BE49-F238E27FC236}">
                  <a16:creationId xmlns:a16="http://schemas.microsoft.com/office/drawing/2014/main" xmlns="" id="{8B8DF4E8-E5F8-4B50-A520-5A16E56B59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52587" y="2148962"/>
              <a:ext cx="503238" cy="829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5000" dirty="0">
                  <a:solidFill>
                    <a:srgbClr val="E5007F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5000" dirty="0">
                <a:solidFill>
                  <a:srgbClr val="E5007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6" name="文本框 31">
            <a:extLst>
              <a:ext uri="{FF2B5EF4-FFF2-40B4-BE49-F238E27FC236}">
                <a16:creationId xmlns:a16="http://schemas.microsoft.com/office/drawing/2014/main" xmlns="" id="{5872F99A-8DEE-4ADD-AB1B-8A51BA87B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0108" y="2839022"/>
            <a:ext cx="24732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4000" dirty="0">
                <a:gradFill>
                  <a:gsLst>
                    <a:gs pos="0">
                      <a:srgbClr val="6F3494"/>
                    </a:gs>
                    <a:gs pos="69000">
                      <a:srgbClr val="198A3F"/>
                    </a:gs>
                    <a:gs pos="36000">
                      <a:srgbClr val="E4007F"/>
                    </a:gs>
                    <a:gs pos="100000">
                      <a:srgbClr val="DEE012"/>
                    </a:gs>
                  </a:gsLst>
                  <a:path path="circle">
                    <a:fillToRect r="100000" b="100000"/>
                  </a:path>
                </a:gra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+mn-ea"/>
                <a:sym typeface="+mn-lt"/>
              </a:rPr>
              <a:t>感恩老师</a:t>
            </a:r>
          </a:p>
        </p:txBody>
      </p:sp>
    </p:spTree>
    <p:extLst>
      <p:ext uri="{BB962C8B-B14F-4D97-AF65-F5344CB8AC3E}">
        <p14:creationId xmlns:p14="http://schemas.microsoft.com/office/powerpoint/2010/main" val="68781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7000">
        <p14:doors dir="vert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059582"/>
            <a:ext cx="4700614" cy="325134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/>
        </p:blipFill>
        <p:spPr>
          <a:xfrm rot="886832">
            <a:off x="5872423" y="741760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40448" y="1252910"/>
            <a:ext cx="3492006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猜一猜</a:t>
            </a:r>
            <a:endParaRPr lang="en-US" altLang="zh-CN" sz="40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r>
              <a:rPr lang="zh-CN" altLang="zh-CN" sz="2000" b="1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游戏规则：</a:t>
            </a:r>
          </a:p>
          <a:p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   </a:t>
            </a:r>
            <a:r>
              <a:rPr lang="zh-CN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同学上台表演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，</a:t>
            </a:r>
            <a:r>
              <a:rPr lang="zh-CN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做出一个动作，或者说出一句话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，</a:t>
            </a:r>
            <a:r>
              <a:rPr lang="zh-CN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让大家来猜一猜他（她）扮演的是哪位老师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，</a:t>
            </a:r>
            <a:r>
              <a:rPr lang="zh-CN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看看谁表演的最形象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。</a:t>
            </a:r>
            <a:endParaRPr lang="zh-CN" altLang="zh-CN" sz="2000" dirty="0"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F0B5FD94-7B22-4780-A9CF-184FB2DB48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54" y="475966"/>
            <a:ext cx="2442190" cy="441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6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8000">
        <p14:gallery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9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扇形">
            <a:extLst>
              <a:ext uri="{FF2B5EF4-FFF2-40B4-BE49-F238E27FC236}">
                <a16:creationId xmlns:a16="http://schemas.microsoft.com/office/drawing/2014/main" xmlns="" id="{D5CD2A2D-3938-4C70-A641-48BC8FC7C4F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097744" y="1677623"/>
            <a:ext cx="5039360" cy="2746375"/>
          </a:xfrm>
          <a:prstGeom prst="rect">
            <a:avLst/>
          </a:prstGeom>
        </p:spPr>
      </p:pic>
      <p:pic>
        <p:nvPicPr>
          <p:cNvPr id="7" name="图片 6" descr="扇形">
            <a:extLst>
              <a:ext uri="{FF2B5EF4-FFF2-40B4-BE49-F238E27FC236}">
                <a16:creationId xmlns:a16="http://schemas.microsoft.com/office/drawing/2014/main" xmlns="" id="{D7BCBF75-3239-4804-9A8A-DFB8898722D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79512" y="1735203"/>
            <a:ext cx="4896544" cy="274637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08282" y="1707654"/>
            <a:ext cx="370752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8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上联：</a:t>
            </a:r>
            <a:endParaRPr lang="en-US" altLang="zh-CN" sz="28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一支粉笔两袖清风，三尺讲台四季晴雨，加上五脏六腑七嘴八舌九思十想，教必有方滴滴汗水诚滋桃李满天下；</a:t>
            </a:r>
          </a:p>
        </p:txBody>
      </p:sp>
      <p:sp>
        <p:nvSpPr>
          <p:cNvPr id="8" name="矩形 7"/>
          <p:cNvSpPr/>
          <p:nvPr/>
        </p:nvSpPr>
        <p:spPr>
          <a:xfrm>
            <a:off x="3043377" y="496801"/>
            <a:ext cx="3057247" cy="6730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8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请看下面的对联：</a:t>
            </a:r>
          </a:p>
        </p:txBody>
      </p:sp>
      <p:sp>
        <p:nvSpPr>
          <p:cNvPr id="9" name="矩形 8"/>
          <p:cNvSpPr/>
          <p:nvPr/>
        </p:nvSpPr>
        <p:spPr>
          <a:xfrm>
            <a:off x="4860032" y="1707654"/>
            <a:ext cx="367240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8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下联：</a:t>
            </a:r>
            <a:endParaRPr lang="en-US" altLang="zh-CN" sz="28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十卷诗赋九章勾股，八索文思七纬地理，连同六艺五书四经三字两雅一心，诲人不倦点点心血勤育英才泽神州。</a:t>
            </a:r>
          </a:p>
        </p:txBody>
      </p:sp>
    </p:spTree>
    <p:extLst>
      <p:ext uri="{BB962C8B-B14F-4D97-AF65-F5344CB8AC3E}">
        <p14:creationId xmlns:p14="http://schemas.microsoft.com/office/powerpoint/2010/main" val="354171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7000">
        <p14:gallery dir="l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69">
            <a:extLst>
              <a:ext uri="{FF2B5EF4-FFF2-40B4-BE49-F238E27FC236}">
                <a16:creationId xmlns:a16="http://schemas.microsoft.com/office/drawing/2014/main" xmlns="" id="{768764BE-B677-4A2C-97F0-48CA4BFAA0E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635896" y="1704675"/>
            <a:ext cx="5328592" cy="237924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358" y="483518"/>
            <a:ext cx="3783284" cy="10801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55976" y="2139702"/>
            <a:ext cx="46085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老师是伟人培育者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</a:t>
            </a: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老师是知识渊博者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老师是人生引路者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</a:t>
            </a: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老师是心灵塑造者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老师是品德示范者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</a:t>
            </a: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老师是无悔奉献者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老师是爱的传播者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</a:t>
            </a: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老师是甘为平凡者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563638"/>
            <a:ext cx="2736304" cy="266742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948800" y="593626"/>
            <a:ext cx="3246402" cy="6730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28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尊敬老师的</a:t>
            </a:r>
            <a:r>
              <a:rPr lang="en-US" altLang="zh-CN" sz="28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8</a:t>
            </a:r>
            <a:r>
              <a:rPr lang="zh-CN" altLang="zh-CN" sz="28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个理由</a:t>
            </a:r>
          </a:p>
        </p:txBody>
      </p:sp>
    </p:spTree>
    <p:extLst>
      <p:ext uri="{BB962C8B-B14F-4D97-AF65-F5344CB8AC3E}">
        <p14:creationId xmlns:p14="http://schemas.microsoft.com/office/powerpoint/2010/main" val="16154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000">
        <p:split orient="vert"/>
      </p:transition>
    </mc:Choice>
    <mc:Fallback xmlns="">
      <p:transition spd="slow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779912" y="1568862"/>
            <a:ext cx="46085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5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   </a:t>
            </a:r>
            <a:r>
              <a:rPr lang="zh-CN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老师，是慈母，是严父，在他们的教育下，我们长出了丰满的翅膀，在祖国的蓝天翱翔。无论我们走的多远，耳畔总有他们的教导在回响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……</a:t>
            </a:r>
            <a:endParaRPr lang="zh-CN" altLang="zh-CN" sz="2000" dirty="0"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43" y="915566"/>
            <a:ext cx="3103593" cy="324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06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8000">
        <p14:gallery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45" y="1185777"/>
            <a:ext cx="4700614" cy="246939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/>
        </p:blipFill>
        <p:spPr>
          <a:xfrm rot="886832">
            <a:off x="2948372" y="936659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043608" y="1635646"/>
            <a:ext cx="43924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</a:t>
            </a:r>
            <a:r>
              <a:rPr lang="zh-CN" altLang="en-US" sz="40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谈一谈</a:t>
            </a:r>
            <a:r>
              <a:rPr lang="zh-CN" altLang="zh-CN" sz="40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：</a:t>
            </a:r>
            <a:endParaRPr lang="en-US" altLang="zh-CN" sz="40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你最想感恩你的哪位老师？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79A33994-4423-4D83-AE9F-ADE67DC38A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159" y="1023094"/>
            <a:ext cx="2979170" cy="289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4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000">
        <p14:gallery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69">
            <a:extLst>
              <a:ext uri="{FF2B5EF4-FFF2-40B4-BE49-F238E27FC236}">
                <a16:creationId xmlns:a16="http://schemas.microsoft.com/office/drawing/2014/main" xmlns="" id="{D2B2BB83-AA69-4D09-BC68-A504F11365E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716016" y="1023578"/>
            <a:ext cx="3637141" cy="309634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076056" y="2113568"/>
            <a:ext cx="30243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1.</a:t>
            </a: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用优异的成绩回报老师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；</a:t>
            </a:r>
            <a:endParaRPr lang="zh-CN" altLang="zh-CN" dirty="0"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2.</a:t>
            </a: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用实际行动来回报老师，帮老师做力所能及的事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；</a:t>
            </a:r>
            <a:endParaRPr lang="zh-CN" altLang="zh-CN" dirty="0"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3.</a:t>
            </a: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管好自己不让老师担心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。</a:t>
            </a:r>
            <a:endParaRPr lang="zh-CN" altLang="zh-CN" dirty="0"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55976" y="1283440"/>
            <a:ext cx="4392488" cy="755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32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怎么感谢老师？</a:t>
            </a:r>
            <a:endParaRPr lang="zh-CN" altLang="zh-CN" sz="14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991" y="418981"/>
            <a:ext cx="350400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1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8000">
        <p14:gallery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358" y="483518"/>
            <a:ext cx="3783284" cy="10801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27584" y="1609512"/>
            <a:ext cx="385033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多少年季节轮回，多少个春夏秋冬，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你是红烛燃烧着亮丽的生命，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奉献几多血和汗，不求青史留英名，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你用真情传播着智慧的火种。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就像那春蚕献出一生的忠诚，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就像那冬梅吟唱着早春的歌声。</a:t>
            </a:r>
          </a:p>
        </p:txBody>
      </p:sp>
      <p:sp>
        <p:nvSpPr>
          <p:cNvPr id="11" name="矩形 10"/>
          <p:cNvSpPr/>
          <p:nvPr/>
        </p:nvSpPr>
        <p:spPr>
          <a:xfrm>
            <a:off x="2362612" y="555526"/>
            <a:ext cx="4392488" cy="755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教师礼赞</a:t>
            </a:r>
            <a:endParaRPr lang="zh-CN" altLang="zh-CN" sz="14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77918" y="1609512"/>
            <a:ext cx="385033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多少个不眠之夜，多少次灯光长明，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你在漫漫的长夜里有伏案的身影，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青丝之间添华发，三尺讲台荡笑声，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你用友爱缩短着心与心的路程。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你是那阳光融化冷漠的冰雪，</a:t>
            </a:r>
          </a:p>
          <a:p>
            <a:pPr>
              <a:lnSpc>
                <a:spcPct val="150000"/>
              </a:lnSpc>
            </a:pPr>
            <a:r>
              <a:rPr lang="zh-CN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你是那向导引人走出科学的迷宫。</a:t>
            </a:r>
          </a:p>
        </p:txBody>
      </p:sp>
      <p:sp>
        <p:nvSpPr>
          <p:cNvPr id="9" name="矩形 8"/>
          <p:cNvSpPr/>
          <p:nvPr/>
        </p:nvSpPr>
        <p:spPr>
          <a:xfrm>
            <a:off x="1763688" y="4054263"/>
            <a:ext cx="63672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啊，辛勤的园丁！</a:t>
            </a:r>
          </a:p>
          <a:p>
            <a:r>
              <a:rPr lang="zh-CN" altLang="zh-CN" sz="24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桃李芬芳是你的欢乐，默默奉献无私的心灵！</a:t>
            </a:r>
          </a:p>
        </p:txBody>
      </p:sp>
    </p:spTree>
    <p:extLst>
      <p:ext uri="{BB962C8B-B14F-4D97-AF65-F5344CB8AC3E}">
        <p14:creationId xmlns:p14="http://schemas.microsoft.com/office/powerpoint/2010/main" val="202444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9000">
        <p14:gallery dir="l"/>
      </p:transition>
    </mc:Choice>
    <mc:Fallback xmlns=""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3A66AB58-E18D-4C4A-81B6-1248CC8AD5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CF848CA-309D-4F4B-9FC6-98C5C015E885}"/>
              </a:ext>
            </a:extLst>
          </p:cNvPr>
          <p:cNvGrpSpPr/>
          <p:nvPr/>
        </p:nvGrpSpPr>
        <p:grpSpPr>
          <a:xfrm>
            <a:off x="4117993" y="1716433"/>
            <a:ext cx="1173477" cy="941770"/>
            <a:chOff x="994625" y="2148962"/>
            <a:chExt cx="1442171" cy="906154"/>
          </a:xfrm>
        </p:grpSpPr>
        <p:pic>
          <p:nvPicPr>
            <p:cNvPr id="14" name="图片 26">
              <a:extLst>
                <a:ext uri="{FF2B5EF4-FFF2-40B4-BE49-F238E27FC236}">
                  <a16:creationId xmlns:a16="http://schemas.microsoft.com/office/drawing/2014/main" xmlns="" id="{31612461-E634-42E6-A492-C598DB163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4625" y="2182006"/>
              <a:ext cx="1442171" cy="873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文本框 29">
              <a:extLst>
                <a:ext uri="{FF2B5EF4-FFF2-40B4-BE49-F238E27FC236}">
                  <a16:creationId xmlns:a16="http://schemas.microsoft.com/office/drawing/2014/main" xmlns="" id="{8B8DF4E8-E5F8-4B50-A520-5A16E56B59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52587" y="2148962"/>
              <a:ext cx="503238" cy="829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5000" dirty="0">
                  <a:solidFill>
                    <a:srgbClr val="E5007F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5000" dirty="0">
                <a:solidFill>
                  <a:srgbClr val="E5007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6" name="文本框 31">
            <a:extLst>
              <a:ext uri="{FF2B5EF4-FFF2-40B4-BE49-F238E27FC236}">
                <a16:creationId xmlns:a16="http://schemas.microsoft.com/office/drawing/2014/main" xmlns="" id="{5872F99A-8DEE-4ADD-AB1B-8A51BA87B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0108" y="2839022"/>
            <a:ext cx="24732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4000" dirty="0">
                <a:gradFill>
                  <a:gsLst>
                    <a:gs pos="0">
                      <a:srgbClr val="6F3494"/>
                    </a:gs>
                    <a:gs pos="69000">
                      <a:srgbClr val="198A3F"/>
                    </a:gs>
                    <a:gs pos="36000">
                      <a:srgbClr val="E4007F"/>
                    </a:gs>
                    <a:gs pos="100000">
                      <a:srgbClr val="DEE012"/>
                    </a:gs>
                  </a:gsLst>
                  <a:path path="circle">
                    <a:fillToRect r="100000" b="100000"/>
                  </a:path>
                </a:gra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+mn-ea"/>
                <a:sym typeface="+mn-lt"/>
              </a:rPr>
              <a:t>感恩同学</a:t>
            </a:r>
          </a:p>
        </p:txBody>
      </p:sp>
    </p:spTree>
    <p:extLst>
      <p:ext uri="{BB962C8B-B14F-4D97-AF65-F5344CB8AC3E}">
        <p14:creationId xmlns:p14="http://schemas.microsoft.com/office/powerpoint/2010/main" val="410482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7000">
        <p14:doors dir="vert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358" y="483518"/>
            <a:ext cx="3783284" cy="108012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" t="16878" r="2917" b="12355"/>
          <a:stretch/>
        </p:blipFill>
        <p:spPr>
          <a:xfrm>
            <a:off x="4530812" y="3115856"/>
            <a:ext cx="4021003" cy="125609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99592" y="1563638"/>
            <a:ext cx="35283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   阿拉伯有两个朋友在沙漠中旅行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在旅途中的某点他们吵架了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一个还给了另外一个一记耳光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.</a:t>
            </a: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被打的觉得受辱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一言不语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在沙子上写下：“今天我的好朋友打了我一巴掌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.”    </a:t>
            </a:r>
          </a:p>
          <a:p>
            <a:r>
              <a:rPr lang="zh-CN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</a:t>
            </a: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</a:t>
            </a:r>
            <a:r>
              <a:rPr lang="zh-CN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</a:t>
            </a: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他们继续往前走一直走到了湖边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他们才决定停下。被打巴掌的那位过河时差点淹死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幸好被朋友救起来了，被救起后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他拿了一把小刀在石头上刻下：“今天我的好朋友救了我一命。”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 </a:t>
            </a:r>
            <a:endParaRPr lang="zh-CN" altLang="zh-CN" sz="1400" dirty="0"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362612" y="555526"/>
            <a:ext cx="4392488" cy="755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听故事、谈感受</a:t>
            </a:r>
            <a:endParaRPr lang="zh-CN" altLang="zh-CN" sz="14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99446" y="1563638"/>
            <a:ext cx="35283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   一旁好奇的朋友问道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:“</a:t>
            </a: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为什么我打了你以后你要写在沙子上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而现在要刻在石头上呢？”</a:t>
            </a:r>
          </a:p>
          <a:p>
            <a:pPr>
              <a:spcBef>
                <a:spcPct val="0"/>
              </a:spcBef>
              <a:buFont typeface="Wingdings" pitchFamily="2" charset="2"/>
              <a:buNone/>
            </a:pPr>
            <a:r>
              <a:rPr lang="zh-CN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</a:t>
            </a: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</a:t>
            </a:r>
            <a:r>
              <a:rPr lang="zh-CN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</a:t>
            </a: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另一个笑笑回答说：“当我被朋友伤害时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我会写在易忘的地方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风会负责抹去它；相反的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如果我被朋友帮助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我会把它它刻在心灵深处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,</a:t>
            </a:r>
            <a:r>
              <a:rPr lang="zh-CN" altLang="en-US" sz="14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那里任何风都不能抹灭它。”</a:t>
            </a:r>
          </a:p>
        </p:txBody>
      </p:sp>
      <p:sp>
        <p:nvSpPr>
          <p:cNvPr id="13" name="矩形 12"/>
          <p:cNvSpPr/>
          <p:nvPr/>
        </p:nvSpPr>
        <p:spPr>
          <a:xfrm>
            <a:off x="4572000" y="3454642"/>
            <a:ext cx="4392488" cy="59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请谈谈你的感受！</a:t>
            </a:r>
            <a:r>
              <a:rPr lang="en-US" altLang="zh-CN" sz="24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~</a:t>
            </a:r>
            <a:endParaRPr lang="zh-CN" altLang="en-US" sz="2400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999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8000">
        <p14:gallery dir="l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987574"/>
            <a:ext cx="3029792" cy="10801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788024" y="1980906"/>
            <a:ext cx="302433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   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朋友间相处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,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伤害往往是无心的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,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帮助却是有心的。忘记那些无心的伤害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,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铭记那些对你真心的帮助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,</a:t>
            </a: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你会发现这世上你有很多真心朋友。</a:t>
            </a:r>
          </a:p>
        </p:txBody>
      </p:sp>
      <p:sp>
        <p:nvSpPr>
          <p:cNvPr id="11" name="矩形 10"/>
          <p:cNvSpPr/>
          <p:nvPr/>
        </p:nvSpPr>
        <p:spPr>
          <a:xfrm>
            <a:off x="5220072" y="1059582"/>
            <a:ext cx="2088232" cy="755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小启迪</a:t>
            </a:r>
            <a:endParaRPr lang="zh-CN" altLang="zh-CN" sz="14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</p:txBody>
      </p:sp>
      <p:pic>
        <p:nvPicPr>
          <p:cNvPr id="6" name="图片 5" descr="888pic-01">
            <a:extLst>
              <a:ext uri="{FF2B5EF4-FFF2-40B4-BE49-F238E27FC236}">
                <a16:creationId xmlns:a16="http://schemas.microsoft.com/office/drawing/2014/main" xmlns="" id="{6E1CEABF-632D-478D-9E1F-BF6367DDEBF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937924" y="1752336"/>
            <a:ext cx="3651885" cy="239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3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000">
        <p14:gallery dir="l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26489"/>
            <a:ext cx="4700614" cy="246939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6" t="28992" r="52518" b="51452"/>
          <a:stretch/>
        </p:blipFill>
        <p:spPr>
          <a:xfrm rot="886832">
            <a:off x="2824450" y="1008667"/>
            <a:ext cx="350106" cy="81177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368026" y="1707654"/>
            <a:ext cx="3492006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谈一谈</a:t>
            </a:r>
            <a:endParaRPr lang="en-US" altLang="zh-CN" sz="40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r>
              <a:rPr lang="zh-CN" altLang="en-US" sz="2000" dirty="0">
                <a:solidFill>
                  <a:schemeClr val="accent5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   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你与自己最亲密的同学之间最难忘的故事。</a:t>
            </a:r>
            <a:endParaRPr lang="zh-CN" altLang="zh-CN" sz="2000" dirty="0"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335772B4-23A0-4185-B6A2-702CC97D23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00730"/>
            <a:ext cx="3952729" cy="395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66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:split orient="vert"/>
      </p:transition>
    </mc:Choice>
    <mc:Fallback xmlns=""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169">
            <a:extLst>
              <a:ext uri="{FF2B5EF4-FFF2-40B4-BE49-F238E27FC236}">
                <a16:creationId xmlns:a16="http://schemas.microsoft.com/office/drawing/2014/main" xmlns="" id="{C68488C0-17D3-491D-9F87-A56009436E3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85824" y="1221596"/>
            <a:ext cx="5066295" cy="309634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115616" y="1338607"/>
            <a:ext cx="41764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b="1" dirty="0">
                <a:solidFill>
                  <a:schemeClr val="accent5">
                    <a:lumMod val="7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</a:t>
            </a:r>
            <a:r>
              <a:rPr lang="zh-CN" altLang="en-US" sz="40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议一议</a:t>
            </a:r>
            <a:r>
              <a:rPr lang="zh-CN" altLang="zh-CN" sz="40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：</a:t>
            </a:r>
            <a:endParaRPr lang="en-US" altLang="zh-CN" sz="36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1.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同学间发生矛盾的原因是什么？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2.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你是如何处理的？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3.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你有哪些处理同学们之间矛盾的好方法？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131590"/>
            <a:ext cx="3435846" cy="3435846"/>
          </a:xfrm>
          <a:prstGeom prst="rect">
            <a:avLst/>
          </a:prstGeom>
        </p:spPr>
      </p:pic>
      <p:pic>
        <p:nvPicPr>
          <p:cNvPr id="5" name="图片 4" descr="矢量智能对象 副本-01">
            <a:extLst>
              <a:ext uri="{FF2B5EF4-FFF2-40B4-BE49-F238E27FC236}">
                <a16:creationId xmlns:a16="http://schemas.microsoft.com/office/drawing/2014/main" xmlns="" id="{F468D47A-6BAF-466E-8D5B-22D92AFDC3D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603506" y="595942"/>
            <a:ext cx="1749425" cy="58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2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7000">
        <p14:gallery dir="l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75606"/>
            <a:ext cx="4392488" cy="273630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093962" y="1666711"/>
            <a:ext cx="3982094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（一）学会道歉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道 歉 能 减 轻 内 心 的 不 安；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道 歉 能 化 解 矛 盾；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道 歉 是 一 种 高 尚 的 精 神 境 界。 </a:t>
            </a:r>
          </a:p>
        </p:txBody>
      </p:sp>
      <p:sp>
        <p:nvSpPr>
          <p:cNvPr id="11" name="矩形 10"/>
          <p:cNvSpPr/>
          <p:nvPr/>
        </p:nvSpPr>
        <p:spPr>
          <a:xfrm>
            <a:off x="971600" y="762221"/>
            <a:ext cx="6362992" cy="673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正确处理同学之间矛盾的几点方法</a:t>
            </a:r>
            <a:endParaRPr lang="zh-CN" altLang="zh-CN" sz="28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758" y="915566"/>
            <a:ext cx="3886690" cy="388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4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000">
        <p14:gallery dir="l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046299"/>
            <a:ext cx="4392488" cy="368569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334322" y="1491630"/>
            <a:ext cx="376607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（二）换位思考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   当你与同学发生矛盾时，首先要做的是站在对方的位置，用对方当时的心理来思考一下这件事，是自己的过失还是对方的 不对。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   只有这样我们才能体谅对方的心情，才不会在一顿大吵大闹中互相埋怨。</a:t>
            </a:r>
          </a:p>
        </p:txBody>
      </p:sp>
      <p:sp>
        <p:nvSpPr>
          <p:cNvPr id="11" name="矩形 10"/>
          <p:cNvSpPr/>
          <p:nvPr/>
        </p:nvSpPr>
        <p:spPr>
          <a:xfrm>
            <a:off x="1547664" y="700344"/>
            <a:ext cx="6362992" cy="673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正确处理同学之间矛盾的几点方法</a:t>
            </a:r>
            <a:endParaRPr lang="zh-CN" altLang="zh-CN" sz="28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82861"/>
            <a:ext cx="4097201" cy="409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45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6000">
        <p14:gallery dir="l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3" y="1059582"/>
            <a:ext cx="7765576" cy="339765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377360" y="1504913"/>
            <a:ext cx="672303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sz="2400" b="1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（三）退一步海阔天空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        在你和你的同学发生了争执时，不要一时昏了头脑，不吵个脸红脖子粗决不罢休，或许在你退一步之后，这场争吵便停止了。不要认为在这个过程中自己让一步就是畏惧，是退缩，是没有本事的表现，相反，就在你忍让的那一时刻起，你周围的人会对你的行为发出无声的赞叹：你是一个不拘小节，心胸开阔的人。</a:t>
            </a:r>
          </a:p>
        </p:txBody>
      </p:sp>
      <p:sp>
        <p:nvSpPr>
          <p:cNvPr id="11" name="矩形 10"/>
          <p:cNvSpPr/>
          <p:nvPr/>
        </p:nvSpPr>
        <p:spPr>
          <a:xfrm>
            <a:off x="1115616" y="709072"/>
            <a:ext cx="6362992" cy="673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正确处理同学之间矛盾的几点方法</a:t>
            </a:r>
            <a:endParaRPr lang="zh-CN" altLang="zh-CN" sz="2800" b="1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hakuyoxingshu7000" pitchFamily="2" charset="-122"/>
            </a:endParaRPr>
          </a:p>
        </p:txBody>
      </p:sp>
      <p:pic>
        <p:nvPicPr>
          <p:cNvPr id="6" name="图片 5" descr="矢量智能对象 副本-01">
            <a:extLst>
              <a:ext uri="{FF2B5EF4-FFF2-40B4-BE49-F238E27FC236}">
                <a16:creationId xmlns:a16="http://schemas.microsoft.com/office/drawing/2014/main" xmlns="" id="{DE952AE5-75E1-4081-9D30-647934BA37B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020272" y="917538"/>
            <a:ext cx="1749425" cy="58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40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000">
        <p:split orient="vert"/>
      </p:transition>
    </mc:Choice>
    <mc:Fallback xmlns="">
      <p:transition spd="slow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42243"/>
            <a:ext cx="4752527" cy="404573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259632" y="1208313"/>
            <a:ext cx="39867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建立友谊如同种树，因为友谊就是一棵树</a:t>
            </a:r>
            <a:r>
              <a:rPr lang="en-US" altLang="zh-CN" sz="20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(TREE)</a:t>
            </a:r>
            <a:r>
              <a:rPr lang="zh-CN" altLang="en-US" sz="20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，它需要</a:t>
            </a:r>
            <a:r>
              <a:rPr lang="en-US" altLang="zh-CN" sz="20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——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T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:Trust(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信任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)</a:t>
            </a:r>
            <a:b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</a:br>
            <a:r>
              <a:rPr lang="en-US" altLang="zh-CN" sz="16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R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:Respect(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尊重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)</a:t>
            </a:r>
            <a:b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</a:br>
            <a:r>
              <a:rPr lang="en-US" altLang="zh-CN" sz="16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E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:Exchange(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交流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)</a:t>
            </a:r>
            <a:b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</a:br>
            <a:r>
              <a:rPr lang="en-US" altLang="zh-CN" sz="16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E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:Emotional Support(</a:t>
            </a: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精神支持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等线" panose="02010600030101010101" pitchFamily="2" charset="-122"/>
                <a:ea typeface="等线" panose="02010600030101010101" pitchFamily="2" charset="-122"/>
                <a:cs typeface="hakuyoxingshu7000" pitchFamily="2" charset="-122"/>
              </a:rPr>
              <a:t>让你我携手浇灌友谊之树！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B799E55B-827D-4116-86C2-00358238FA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635646"/>
            <a:ext cx="3596005" cy="276669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320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10000">
        <p14:gallery dir="l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D5AD0E4-0D8B-4F36-8772-43B702654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014983" y="2695927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主讲人：王老师</a:t>
            </a:r>
            <a:endParaRPr lang="zh-CN" altLang="zh-CN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C800C6DD-6E35-47D5-9B3A-44C2B87FBA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822" y="1597110"/>
            <a:ext cx="5027523" cy="8504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9A49B25-96A7-4292-A6A9-1FD6C29F7A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732" y="987574"/>
            <a:ext cx="3357228" cy="400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4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00">
        <p:checker/>
      </p:transition>
    </mc:Choice>
    <mc:Fallback xmlns="">
      <p:transition spd="slow" advTm="8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ER_PHOTO_0" val="png|iVBORw0KGgoAAAANSUhEUgAAAQwAAAAyCAIAAAAm6XKtAAAAGXRFWHRTb2Z0d2FyZQBBZG9iZSBJ&#10;bWFnZVJlYWR5ccllPAAAAyJpVFh0WE1MOmNvbS5hZG9iZS54bXAAAAAAADw/eHBhY2tldCBiZWdp&#10;bj0i77u/IiBpZD0iVzVNME1wQ2VoaUh6cmVTek5UY3prYzlkIj8+IDx4OnhtcG1ldGEgeG1sbnM6&#10;eD0iYWRvYmU6bnM6bWV0YS8iIHg6eG1wdGs9IkFkb2JlIFhNUCBDb3JlIDUuMy1jMDExIDY2LjE0&#10;NTY2MSwgMjAxMi8wMi8wNi0xNDo1NjoyNyAgICAgICAgIj4gPHJkZjpSREYgeG1sbnM6cmRmPSJo&#10;dHRwOi8vd3d3LnczLm9yZy8xOTk5LzAyLzIyLXJkZi1zeW50YXgtbnMjIj4gPHJkZjpEZXNjcmlw&#10;dGlvbiByZGY6YWJvdXQ9IiIgeG1sbnM6eG1wPSJodHRwOi8vbnMuYWRvYmUuY29tL3hhcC8xLjAv&#10;IiB4bWxuczp4bXBNTT0iaHR0cDovL25zLmFkb2JlLmNvbS94YXAvMS4wL21tLyIgeG1sbnM6c3RS&#10;ZWY9Imh0dHA6Ly9ucy5hZG9iZS5jb20veGFwLzEuMC9zVHlwZS9SZXNvdXJjZVJlZiMiIHhtcDpD&#10;cmVhdG9yVG9vbD0iQWRvYmUgUGhvdG9zaG9wIENTNiAoV2luZG93cykiIHhtcE1NOkluc3RhbmNl&#10;SUQ9InhtcC5paWQ6RTJERUUzNUE4NEY1MTFFN0ExRjBDQ0Y0NkI2MERGODUiIHhtcE1NOkRvY3Vt&#10;ZW50SUQ9InhtcC5kaWQ6RTJERUUzNUI4NEY1MTFFN0ExRjBDQ0Y0NkI2MERGODUiPiA8eG1wTU06&#10;RGVyaXZlZEZyb20gc3RSZWY6aW5zdGFuY2VJRD0ieG1wLmlpZDpFMkRFRTM1ODg0RjUxMUU3QTFG&#10;MENDRjQ2QjYwREY4NSIgc3RSZWY6ZG9jdW1lbnRJRD0ieG1wLmRpZDpFMkRFRTM1OTg0RjUxMUU3&#10;QTFGMENDRjQ2QjYwREY4NSIvPiA8L3JkZjpEZXNjcmlwdGlvbj4gPC9yZGY6UkRGPiA8L3g6eG1w&#10;bWV0YT4gPD94cGFja2V0IGVuZD0iciI/PkAfx6gAAAT5SURBVHja7JxPSBRRHMeddc3dMsvdqTXs&#10;0FqulG32l6JaKgWjpE0Djx1CyFCCtqvdIrqUEdFFgk5BUWIrSBFYhB6EktClAgMz2khtRzpIumzu&#10;NmFE5OzMezNv/rnfz0Fk5re/mXnz+877/d57M9ytPACAHA40AQAQCQAQCQAQCQAQCQAQCQAQCQAQ&#10;CQAQCQAAIgFABU40AbAXLp7fUF9f3tCwdvdul9fLcRzJr9I/f/6YnBRGRsai0fHe3rlEgvyIHNZu&#10;ARvhP3Fi35Ur3mBQixMhFhu8dOljTw+hff5xNDywCVtbWmru3CkqK9PoZ7nPJ3ZEYmcyNTRkXLp1&#10;Npn8b0tnYaHp3mj9LLanZcE/Kz/6NYXkeZJ41nJpWkJCREyxDly75nS7F+96Vlu75+bNlX6/c8UK&#10;0jLD7Ra9zcTjYuplWk0i35oa20v1nctmyfZ8dIUqTKlEK2Nmevu4PJ4D168XFBVJ7p3o748Ggxua&#10;mjafP+8LhQh9it4OdnRMDA7OCYJ1C3erBbekNxXP8mwGxvdsZjlnX4qEwyWVlVkL6/z8vFRq/OHD&#10;T11d29rbK86cKfL7SdyuDgREz+/v3jVHJEY+e2SSE6qTtNoTl9Ybk06G9qAy9gx1WN7YSGKWSaeH&#10;L1/+8vRpRXNzZUsLkeeGBtNEoqV91d25xRm2pJ9/N4r/6yFmPXpItlWf7VizYwe5ceLVK+H16/iT&#10;J1WRSOmhQ9o9O3WKAyNrEqq4lNGJYsdiYlxKat6A31oEl9dLZZ/JZD5Ho1MDA57q6iOPHi0rKdHi&#10;eWlOJrIaDaM1kDwuyVCV3YNYbziHmqUhSUH4+vx5VyCwv7OzrK5OcuyLxLPTgKDMFgGs0hLaoUxj&#10;ki6Sy5RvAS172Z6tMYWHTiQTiRenTq2rrd119ap3587fVT4lS6EnyXYLZW6tzCM/x7P/pcrXvr7e&#10;vXu3RCLr6+vX1dTYRiQMC3dWk1ySfgidK2qVNt0yRZzyB7X180IsVN52dIw/eNAUj9tGJNrFYNak&#10;pJWbyJS8kXCEwFyNcRz3uyc5dsycdMtq4aWiRvpbmZDHpfZ5FRXtpmIyBIjkek3CJPgsWJtiyIsJ&#10;hTwvM7qVuyKxYG/GcHmLrqIir44Ikys2Uid7aeR/eXi9ivMkOorE4v042zVR6tItttl5jo+5zSeT&#10;+TTXK5Yf68PhqgsXSg8fVqjm02m9RCK/fsn06o1toqJCVMxbwLBZc2tqb3ZqallxMaGxZ/v2ynPn&#10;CNduKS4B1iXdWqiA/72jS2BZhOpQUxxTRm1NwvS7d6s2bVLuQByObe3tG0+fLq6oIPT87c0bI0RC&#10;qwE9Zrh1DTWNo1tU3RT5hei9UMBSjHV3+8PhrCnT/Lz4l/Z9kj+eHz/WRSSKq2tVB5O6BSwM3wRk&#10;61+xkFhssLCFsOQ1t3828vQ+9vR8Hx1dHQhI7i0NhWjfTFzg+4cPJG+6O41pvlzLuAjHiNS90JKD&#10;zE1PD1y8ePT+fcmXE+v6+lT4TM3MDEQiJDUJvpYCbEOwrS1044ajoEC7q3Qq1R+JxG7fJjHG11KA&#10;bfg2NCSMjHiqqpb7fFr8CLHYy9bW0Xv38jIZEnv0JMBmuHi+/OTJ8sZGvrrazfPkP5xNJBLDw2Pd&#10;3WPRKD5OBwBL8C1gACASACASACASACASACASACASACASACASAABEAgBEAgBEAoDx/BJgAG5baYVH&#10;fZbiAAAAAElFTkSuQmCC"/>
  <p:tag name="ISPRING_COMPANY_LOGO" val="ISPRING_PRESENTER_PHOTO_0"/>
  <p:tag name="ISPRING_COMPANY_WEBSITE" val="http://hi.ooopic.com/zhuanji/31008151/189065/"/>
  <p:tag name="ISPRING_ULTRA_SCORM_COURSE_ID" val="3FF839CA-77C2-4D1D-8C46-C15E3D1C358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D2zW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9s1tLucFzc5IDAACxDQAAJwAAAHVuaXZlcnNhbC9mbGFzaF9wdWJsaXNoaW5nX3NldHRpbmdzLnhtbNVX227bOBB991cQLPpYK+km2TSQHWQTGzWS2G7sXvIU0OJYYkORqkjZdZ/2a/ph/ZIORV832URJa2AXhmFpOHPmPkOHx19TSSaQG6FVg+7WdygBFWkuVNyg74ftV4eUGMsUZ1IraFClKTlu1sKsGElhkgFYi6yGIIwyR5lt0MTa7CgIptNpXZgsd6daFhbxTT3SaZDlYEBZyINMshn+2FkGhs4RKgDgN9VqLtas1QgJPdKl5oUEIjharoRzism2ZCahgWcbseg2znWh+KmWOid5PGrQF4cn7rPg8VBnIgXlYmKaSHRke8Q4F84KJgfiG5AERJygubuv9yiZCm6TBsXHwAmEwV2YEtz7zhzMqcYgKDvHT8Eyzizzr16hha/WLAiexGeKpSIa4glxAWjQs+HNae+yf9K9vvnY+mvQGba8CY/IvL3ut64uOt3zm2GvdzHs9FdSaPyG7jDYNC5EJ3SRR7C0LcSUZEzNLnSs/2GwAYsFJVkew1C3BcZrzKQBSj5nEL8rmBR2hjHcwbq7BchOTAaRvXIBalCbF0BXcB4Q7cKoraK/f7CK/sHhhu+B17/y6z4zQ2YtixLME/pb2hYG66QF21irjWS4dzLSki89gnQEvMtSWCu/wa1QbeTcpWSMSZDo60kumKREWPQ9WgqbYmSssGWZt9c5CWJhPwK5HNyJRZSwHB006/R52F2NRc2PupCczHRBpLgFYjXB3BUpPiVA1ouRjHOdllTsF0uMFKhxImAK/NjH0QP+m6JrVJEWKOlCLMF6DV8K8Y2MYKxzxAU2wVZGujAev/4k4IwZswJlCxtfDi46Z62bTves9emlc5DxCVPRE8Ex4ZBmdiv4bEaUtgs5DEfECgNlUrjg5VkV3+rPT4MRaSF9mn93Mtagt5iS7Wh5SmIetaCy2oRNykZ0zVVCYwsKTInHxIMIx4VQBVQFjJgiWskZYRGOZOPaeiJ0YZDiG9hDm+db6OWJUOVbjKMNNeYc8kqQO7uv/9jbP/jz8M1RPfjx9/dXDwrNl1VfMqfOb6vTB1fcI5IPLLrlkrg7R8PAzff7x325lv6L075/1fpQJSPd1qdhpWJoDSrB9apw9c6rcF359dRfW02VTMBxFvv2xIEmRSos8N9ZnM8ok1+6Ffga206ZbNHnX2mN/43L/m15Od64DYfBvVd8d5IKJVIMhBumy/8Fzf29Hbxf33tUqyHa5t+sZu0nUEsDBBQAAgAIAD2zW0tYcOqCuQIAAFQKAAAhAAAAdW5pdmVyc2FsL2ZsYXNoX3NraW5fc2V0dGluZ3MueG1slVbbTuMwEH3nK6ruO2GvZSVTCUpXQmIXBIh3J5kmVh07sp2y/fv1OA6x24ZkO0KqZ87xjOdWiN4ysTybzUgmuVTPYAwThUZNp5ux/GqeNsZIcZ5JYUCYcyFVRfl8+emX+5DEIcdYcgdqKmdDM+jdLNxnCsX7+L5AGSJksqqp2N/LQp6nNNsWSjYiHw2t3NegOBNbi7z4uVitBx1wps2dgSqKaX2JMo1SK9AaMKQfa5RRFqcp8M7ThftM5PSuPn79AW3HNDOOdv0ZZYhW0wLiJF9eowzjhb09rsoC5WOCgb/GQr9+QRmEcroHFV9++w1lkCHrpv6fHqmVLDChMefjIr5zuKS5HT+M6gJllIAPQkejVfDpcW+9DUD+azj3BMdVSf6IeT1YCFj0lMPSqAZI0p1amy7l20Nj7HzAckO5toBQ1YMebdCPtNERrFf2wCd4YyL3zgJFj3iVvKlg1QYcAGN9j1+tbtyuCD2/64IIFey8sr8zUPbIPzavR8hA2SOfOcvhQfD9cQSHppbUFfmG+nIG+ffkqADWDILaY5ex7tRZ0dU9zq4OYvWKDlPJHJYa43lhFWDhSOJ0bUzJUVBE0B0rqGFS/EZcunev0SQ5MPhmO91axDDD4VTHuRjtng5DxuN4P7a/Cv3T2vPM2CV+NafG0Kys7K+Sns8872ru0jpPTlNwT1o8qDuxkVNJFVVbUC9S8sl+hDQwGSzb6RqCkyTIAklOZ5n4S06lXzRVCmptq8aga5tY1+JKVpTc/plXBm+Qx4QBY8s0pb1OUPbelYHCtwBQlZVdA7SH1lI13DAOO+hmP1C4Bw+9jGjbo0Ptdm3uYWPCAfWag44MAEFL+lXRt0q05SLDCcKrjUvGSyc0nI1uAWJoqt3LornvtnB/c7SXu22GrRcuMnf2nRRdbO3HGbRK/G/yH1BLAwQUAAIACAA9s1tLslwMqGQDAADCDAAAJgAAAHVuaXZlcnNhbC9odG1sX3B1Ymxpc2hpbmdfc2V0dGluZ3MueG1szVdfUxMxEH/vp8jE4ZEeKCIy1zIIZeyItNKq8MSkl+1dJJecl1xrffLT+MH8JG4u/StYDgYcp9PpZZP97W93s7vX8OBbKskIciO0atDt+hYloCLNhYob9GP/ZHOPEmOZ4kxqBQ2qNCUHzVqYFQMpTNIDa/GoIQijzH5mGzSxNtsPgvF4XBcmy92uloVFfFOPdBpkORhQFvIgk2yCP3aSgaFThAoA+E21mqo1azVCQo/0XvNCAhEcmSvhnGLyrU0lDfypAYuu41wXih9pqXOSx4MGfbZ36D6zMx7pWKSgXEhME4VObPcZ58KRYLInvgNJQMQJst1+vkPJWHCbNCg+Bk4hDG7ClODedeZgjjTGQNkpfgqWcWaZX3qDFr5ZMxN4EZ8oloqojzvE+d+gx/2ro8777uHZ5dXn1pteu9/yFO7QeXvZbZ2fts/eXfU7ndN+u7vQQvIrtsNglVyITugij2DOLcSMZExNTnWs/yBswOJ9kiyPoa9PBMZryKQBSr5kEH8omBR2gjHcwmt3DZAdmgwie+4C1KA2L4Au4Dwg8sKoLaL/cncR/d29Fd8Db3/h1200Q2YtixLME/pbcguDZdHs2FCrlWS4NRloyeceDTHKEp05zAWTlAiLzkXzXetCYE+ExPg73e36UNkb3kUJy5GyWZZPA+luTdT8rAvJyUQXRIprIFYTzEaR4lMCZPl6kWGu01IqmbHESMGBjASMgR/4yHjAvxm6RBNpgZouaBKst/C1EN/JAIY6R1xgI6xNlAvj8ev3As6YMQtQNuO40TttH7eu2mfHrYsN5yDjI6aie4JjCiHN7JPgswlR2s70MBwRKwyUSeGCl3tVfKs/PA1GpIX0aX7sZCxBP2FKnsbKfRJzJ4PKZhM2KgvRFVcJjSUoMCUeEzciLHehCqgKGDFFtJITwiJsssaV9UjowqDEF7CHNg9n6PWJUOUqxlGJFnMOeSXIre3nL3Ze7r7ae71fD379+Lm5Vmk6frqSOXN+/hytHVp3aK4ZXfO2f7OPhoHrurc38HLQ/Jv+3T1vfaoS47PWRb9Selu9SnCdKqc676qcOvcDp7s0bCpRwAYV+4LDFiVFKizwx7xuD0j8+sntr8UjJf4JvVh7ff9fJ/xq/pK58lYZBre+KtdQvvq/o1n7DVBLAwQUAAIACAA9s1tLIdtsP4MBAAAABgAAHwAAAHVuaXZlcnNhbC9odG1sX3NraW5fc2V0dGluZ3MuanONlE1vwjAMhu/8iqq7Toh9lu2GBpMmcZi03aYd0mJKRZpESdrRIf77cPhqWncQX5pXj17Hrux1L9ieMAmD52Dtvt393b87DVCzuoBrX+cdeo56aHg2g88sB54JCBtIiciccQNHfXNCKOdQONe4+kBfUzMM5dGsJipK1ISvIbSS0H4IbUUl+fVr29e1q6nW6biwVop+IoUFYftC6pw5Jrx6dadeYgOWJegz6Jwl4JlG7nSRJ8eHCKPOJTJXTFRTmcp+zJJlqmUhZl35F5UCvf3nyx0weIpeJp4dz4x9s5A3E0+GGN2k0mAM7PM+TjBImLMYeM134M4/qGfcLqhBl5nJ7IEe3WDUacVSaHVpOMLwMbH1anUzwmhzFlZ2R9zdYngEZxXoltX4HsMDpSrUBT9QaZliR1pou+dHlEs2y0S6Tz3AIDl8LNp2de9UqHv+OPRGSDZGaEGMZN61Oi4Ye3vQvKymkXVKDT2nRCqvJDRyV5X0GrHNNYL3r+D7zPYs/dJ6mz9QSwMEFAACAAgAPbNb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PbNbSwzStqxuAAAAbgAAABwAAAB1bml2ZXJzYWwvbG9jYWxfc2V0dGluZ3MueG1ss7GvyM1RKEstKs7Mz7NVMtQzUFJIzUvOT8nMS7dVCg1x07VQUiguScxLSczJz0u1VcrLV1Kwt+OyyclPTswJTi0pASosVijISaxMLQpJzQUySlL9EnOBKp+2rnjZvEJBV+HJ/nXPpuxU0rfjAg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PbNbSzXb2a1oAQAA8wIAACkAAAB1bml2ZXJzYWwvc2tpbl9jdXN0b21pemF0aW9uX3NldHRpbmdzLnhtbI1S22obMRB9z1eI/IAljW4LW4OuxZCHQhPyvPWqYYmjLSuFhKKPrzatcdy6tJqnmXPmDDM6fX6ckn3OZX6avg9lmtPnWMqUHvL2CqF+Px/m5dMScyx5c6rcT2mcX3bp67zWWjWXIY3DMtoVzVuMwttDSmrlVMuYYRRJ5qlXyHluG9aB68A2zFFi+81vEj91l7iPqVxW7Tdn6J8Nu5TjUnZpjK9bOGe/h843+LgM49R4eSvYGvU4tTq2BmKES+4r1QAgkOWOOFyl7KQmyGPGMVSjKFBAhHPSiUok5dCy0ImmwnwnEJOMUVepp60baW0ctVVCR4hu07zqbA3BSIwRIQSYq1xAMBg1NjQNDWo9IDgwIKo2mihAwQYTWPXOC8uRol5gXJkxgPHpuKft3p/rVP3vdY7n/IfgxS+4iK7e2lwwV79/XpZGvo1P3w5DiejLkONu/HAd7m5urn958s2/R8Zq1LbxX339A1BLAwQUAAIACABBs1tLqNXlJp4SAABcHgAAFwAAAHVuaXZlcnNhbC91bml2ZXJzYWwucG5n7VlrVFPXtt5UtKXWqtBWKggKAkdRKFCB8EpVrC8ebdUiGog2EqoICDEJIYG0ao+lrYmIgBFCevR4sQUSASHhlVhFApLsHB8kQkhAgtnVkAQIIYS8zobee3/dcce4f+/wx94Ze+Xbc6717Tm/OddYJV8k7V7x7tp3AQBYsXdP/FcA8JYMvkreWQaPnHl36RD844T7avcOgA16voIfnDO3J24HgEb6cuvxpfCzy5k9qTgAeP/BwuUkzL19AgDWTe2N336wIF2rQNI3Zrb1HKduz8/Pr/3xR+e+E/47L6/3PFYCnHC9/JnP+ufOfa5N8ScQO1YxkMtOYx5U44ItZ9Jfd8Y+VeDoWmab16sn4NmUQymHgvs5WVlCzvAWg4RqN6i9HXNCsdCbSjE83u2toMy9uAhMnuic6vGIQM8/qWwtNlSNdM5R92NEmCpv6+jbcoditx0VaU8tTUoKFtayiue/CXTUOLrxN+Z5PkCM39jQtVpEZY/xSx8L2jEvM2TH0jUfmHK2AwX7/NkG6t2ea7WxbsNQN358B15dfnA2xwkoONXdEoJVP+HRUHeKH2rXA5O5Y0PuYbhEFJQ+kUJIBu4d2Mi+FBIm68b/mAUUvMhEWgbFMv5sSxXaOrYm2K4fcDccDKC+Py45b227YzGMfZC3AgimTPcFBNtzB9wx9lgz7rgJerhpbC2QvkrWc00Fm+Fd4YX3eO5GLblXDntXR8L/sWdID41ve1Mmrd7JXfOv6yTUqO1zu8t7KCGfL8DiNDyQ+pXNKEMLzNOVAivrtpdLNkYEIRdfTe02etsnL0JIpCkQbX7kWP76JnGkyPTwSM81SVb3NgD1aoMqikuiqDxGnn8+s2nEpiOi67N/MXcu2h7KYwZKanMskX794CEthdm31Ye0xbH9Z2fT0dwuo7XiynBd9i+k56tlwJlbn6MCCtwEGmRSzO4KyYC2nnV0t3oqU1ITO6Jsn/jyRvRqljzRVZE64v70Y5iHlPZkVMC54C6tb8pNnF/hmgcu6i1l2f48uqbG948ao5uCne+BUywQ8uRWHvNYoifLQHdLcVF2z2WX1T1vpoxZnpxBPpqvTMg52dfoNw0RrgpjEPzgJ3RkteCHa32WUuEYj5WaUxPNjqCWNZF17NQRRyM4365B8sUqYQZavTjn/aoop8blg0zUrqTxavJSRL+4ayg195I2S2STExPTI4TlL6Gvy3rf/pHiOBwgrFZZfRKU582fXOVANZaJkeEHyO+Zt8WWaOrOEIlE3xwTp/m8JtrU+o/TRFvsqjASpTVagJZqix/H1Q9nLnL9hMfX/GR0fl14SH+lr30wKT3TX/7okD4+8f6rYXKHpCufqcWaVXHJ3bEVx6LANZvYBr6EBB4arTYZfzIMn2f1NZlj7yTRMpQCFbkiQ4IASYKAJ7I+DEnn/nSwkhHDtfOLGIvBE3RJ4/L45oXTvjsCzoyxBaDEQBJPHBh77W6H/o6RxuKX75nNPPe6gE5Kz62pkr8lnZRoOP3QeWECn7XStTQ78dlLGb7rMN2PUwY1d8VUoiFURrTQdNx02F/epvVUEDoZxjaEbpDeIU0LoHMgbMSgI9Vf3p4tMFjni7Fd3SR/y92/k1rLXuJAw9pmFoKGqEigQe4zpC39nDLZ9V7qf0+z7VzEH1cjER8mysALQ4WHJq8wbPut1WEIWkeFOARbhVCWjHa/msDs2CJJ7lbLUuPCvNf6P5/G78gF01rDtl/DSzEsfOZgZ47INJjEl2z0gTQJ6fqDPGzboEA1jO8clHUmu11JzaHp2Xh6WXaDhVLd2bO2d5DABzHmKGl2pvd0DbZqUGiNspSiDagKliFKeNnWa2oGT/uWYRA6VSekOcHYNoGW/lfEhKVspDc+vt62dP3Up1+e1SVMxvPjMsHU8LyWjnwGPiyVeul5WkEDp4wjw8jTljIZ71TjcUqZLc3kKxfJOr5FJrWWqYbEaUKy9bNQTpWtPUuhGv7on4M5rS09uNYyXKwwMgQJbezHMid288EmDR80i0IS7mROf/+tLU4ubifFyKPsxRLNOvor9sp3g/sXc2RbXuw/PnCLFDO++LnNlaITfaiKJNJKW0DUQGcge9o4bw3qnLY5j0614c2d2NZyPYZfgzfYKEwEX+psDLlLL9OO8wg42RTbEhZGZ3rcCKud9bWwTNgVmoRWHGXL6urscTzhuKB4sm98ydhUo0LEZ5ITOl6m9yySkjUWVfbJ3sMxz9DfB9Q02fbv9MsrMyalLVUmpmeZotxqcbsMrXWNLg14j47JRyYShQ/OZkqzM6JD+rFSPF2yDh0ofzSVKaBbOmFuDC1VHbQIPZXPYuDKi9pgdsZN/8pDNlHSMaZ/BMjjevA0v35stFCmZLIoLLx0RJBKjOUwTgfK4cR2l6hKZvBNl06bMrwXVSac7ebncnW/z+wVhlbolyJ0C3dLgsDhry9/cgQd6FT5675IMBTnF92s1FTPHUEb3M8yKMipCo7sjKjV350uyRBI8YYoAx5rOkJCNw1np9gNlPQwDQdEKOsrJ6tXvmMunp1aCKwilC9+RxE3l1FNJ6FDScwtLJk4lNtFqGB8y+JAO3dUHH1AUeSkB/Z7cckxAtIWi6mJzlv2XWCah8zti8b0PzolG4+pT2lOR0t/bctyLU+FntxjBN7SaLBIqQzkZzAuHKk5qgr9ktujildGmYvfCkFnmge/niW3lq/8yBAVMgLLBKaZKdK10Jzaq04HaNaJW3Ojldbrl6vxUh443KrLmyaftF0O9/YnYPOT1Evi0zMvDVNiJS/xBk0ngS8plmxsai6e3aDHL0RGoUavNV5rErUzGTHK+ZEHEGKhmJzNRmW6bna5nHYCFerS1J16P2PFb72qSlE9N93cdaIpGBNRckdegyQ20RmnM00vNtCZhbrqvqmAz/TRtbQIS0tPPh8MabCQ+9r23UkvrG/Wpt0dgYquGwmWMLkitlI4LSgRfrLoiMUDyztLBuOFfrCA/BCaMo/18C1l3uZ/2tpkPa26fnt+S4BlblWZ4XpgLYJTyQ+oTFCyKLevy3pNJpf+TmJl8eX5G4mzjhBUC7iYHkVjUSnvQacMbSk/uY1rtM51qC6RoSOwFEq4j23Fa8Pj6voa47pFWz9E0FciEAKcJn5jvZ4MutWuNH8/uiHAYjvMPvKXgsflMfeu8mPn35p5Nv77+HBETEh4U/q5T/KuvIQlKTalJvhSizE9DSMy+rKdRveZLmniJ521hYGf348sjYFjsoH6Q01dfW3Ffgr07sn7iP4RQgaO/SPy2aHjmJpHf00VFhhTYrKzZGDipvNMoVzoXHCjoOvhqGdqXMoDaDNRVDxuvBQiWwyebWOFXetUf+Oe23hOYhOWtIUyvwDDm9N9ConRfdlgl0Pu3ryYBae68efm3O+1rVVY+1zaHjH/BMv1F4g3yOyDnOnnt0ynPDB28sLqflstY1w4eyMi5VJuR/D8Bv+Uh5B01fFskW1Rq4/kwbU+ZnFdcB+E81yw7Pq/tS09HrkxjtUE817vhe7KEKYxQPd1kp8PwK461y90TjBKtxflgcHCI8NlsAXRgqkA2A9jQVeS3WTRZkmJB8YLStijR3nK9AKHfQUwaRfTi2duVqWgi/CBeTaZwP5hwQVloaZB69D5UoMm7J2RL8uJShIEN7g8JDxLwA92BOyDnQBXYQfA32DjwBc+bCfg13jUEuCzEt4y4DvXN8A3wDfAN8A3wDfAN8A3wDfAN8D/F8Dx8pVI6+T/uRk+c8ukJOvVXIFNux+iU62q2YKgFvnsmjRls6LxLvzqd8s3JghMXXoFxViHLnrVZZ/XSM7jiNXRqeGaiVZjUx/5+fzlxnYiisNyZj+em/nX3DOePAi4t1k8ZeRQizyygpu5I8VkcmfdluajpowKU1ORn+V3nv1VMrXQMJTFySZOHxlUNmdKWjncsgierW9TQKRwdhXrG+C7SjlmhWbPAS2NZDzMPuzdssQyxrNP0amdisaKbq0On7LS1vdKPmKfncU7fVe7aY3SK+swXZHHIWhiPiLlHl2TEkzTXLRfKtfq04nG1GHomT3wLWD0ZfnP1I70ggSCsGuowXCtGve9yXPNQ7wuUalNkKeZPtNLT2Yxj8G42Wu5b6dqaUUtR6HGk9bomLyiczBrY43KLMrd6NmBHKbQ37Fsks+9GLMHBT1VEPkGJkSQjOyC+UU7r7Tlivl7CEIB7MO9y6yukquQKbFsqt3AGrHa9FQBY3ArrvLijxoFGhqedfoM3lM9Jeh2PRR+Q3z/6w68Vx2u+NMXmwZ4doW+2OTzmyOX1m+dlwn4ZrtJ4HB4oVtU8ymC+QHDn8i4GiGBfhHeKNZqNlnPXr6pIB3WSkn100o0mbxnK9tNzID3x7KOuvsjVnUEK7iM5LCZcovnHnjbZYabH8oQIW7WrHgJvyQLOAbFIRlb1hiVRSaF44rQXyowNuTaZLhX/zHTm1w8XeY4reKJNtuuvjQYG1umi7yQAxHcQeZFmAm5KMTTlAFK2kVJNBwNYhKVZk72uCUmTsK6ouVo0saGvMWoEo0Ve61N+/tM+3CCT3RAke1sQTYqQNncUJotqc+daBfNz+1boGGmH23Ply+D9j3L8J9UEwYpTMjtAuPsozxGSa8i1Pfxx4wL5vkhXKPh2VKRfAJ8eIoLZqvdQ7PG4ZsmtJaGSyu+vlWAVaPE07jteIW0aCxqmnycGJRzoESjyr1+IN9VyqgbFi4RhLNlEVORJN9pSsJBuqIVTpaY2Evy7U92MoyNJ2+dLBU1blffOMaPaxFtlv/S4RUt01HqCZphLG1D2SRTKDPgwDyQuRLB3oIUFlBY4KD01vRagcOm50Kqq2Qh/n6BujV572CbanzjREXRbV5cBncrnHHJkoVgTztTkoaSHBo4+zTorad7SzQuqlRs1wBBFIUrL9St7eUwVAMTOC0o/Gtx6p0PPPVB7NxosLddM6G7ei2beaojK23ogommQVwWTcXX57vmvyy0r/XFvR59uA2YJPU6HPr2UVc3unmbfz2dS5nAto+3ZqjxWEbJqxKtvHAivMPQONSAqxoUeB4At8dFjm+eCWITccPpUomIFHMEnWuytgR1mebDftYMiH47v0YG3INe8E1HhSFs3xfR3JAEzviUVcVPuJ+nvZ2qZge2awZ01ut6GRTcGO1dp4jiMjB7ssQyFxUCqQklroNQ5ZKEf3IkwtOag/K0QKSGQoxLaoNVg0uuxn2CG2Uo/GwFt3mgR551N712NnUhEMosWUSYp21eRNrqSOTkhscF700eYIb6g9DveP7IViJNYYZDvU085a4eUb6MDOvIIKgrGKlBZTgKSjeMI/wmsdZoro3EIybNiXmPCr9J3krORmWSEY2lZ1gRPs01f1K6jnBDFj57YgProyZyEGF1ZNGn3BhRaAe8nENy4wg/Q2d4GkKAvoE1IBz3Hq56UI+XZuREg2YgBMKCA40vsEdrh3RrWfLk5YzzfePj1T+pjbunFIRRWY/xy1mMDncErS9YSk7LXDg7as9nadkrwbxEFEccmkc6RdOGal7KjFP7teCDhe9MEDI4mdIMQlkG9OBB4ZfhAnBAb3zQrTPqVDgbQhZCXVfaV1VF5UUKEGrvMHDcfMDJq4HnZe5ujn5MmnjmsZ7tNPqqXUIfr2K9A6+mSREjSP+eRkHSJaHR3AZuXPFvi9rQJtZFylRRxdSrRvVzWso45KlvLRoxrBqUQnb0t79ceJ1W1gu+r5d6a3k0RRZYRaDELHCUnSuwzbau9qpTIP5TYPTgH4jf89a17YutfE3H6TLmYTnbD+vIaJzj45lKsW4uBRaymxEjFBzZCv0uNF7bP4/hihYOwuZ8ehucOF2zQ60felUpphYUO5zE4XStO4H6QKbvMikJu4emozpk3kTF10/OiAXvLwW8WPuDgvgigpAPK+rzYfxfqh1z9jnW0iFLK/qIuguXMroESN5t/5wsW07v0/EWvJdJ05avERp3OtRR0D2vebfxFmThUqCg08tgk0GoYesWnedc53iXYp1hWxBN00tdls/FmEojJq4kvyepiSVfjkBENI6Y0j2A0am93p1w7ZMXFwwy3SpP/lPRHtzRWSue7djM9nVs6kVtz2lT/9oE5hyVtc8gc12AmK0nfxC6P4eG36/CUE+ncAzprRb9a7iAFPyUn6dvRD0UJwt7l/Yo8nQnBoXTTw94vc5Z+j8VbtLLm/S4oTgnAED1lC8MzMEVj2B4FMCiNBW5AkDkyOLx6SOxA3zbm3InDYA7ADnLYYVOGAWqKEOlwJrRsR4Azgyx7DO1VclI2wzpgCOAHda2a2OpzW7RLwEAbi/1RYjWSsXhDMi7f34x/5F8G+wOAPbuSopn7zh27t9QSwMEFAACAAgAQbNbS4IzbVhfAAAAagAAABsAAAB1bml2ZXJzYWwvdW5pdmVyc2FsLnBuZy54bWw1jEsKgCAUAPdBd5B3gNdTMw20LpOk0I+Ksttni2Y3sxjbp3lil9+PuC4OOBL0XVnYbfdX9DdLuXHUij6APQ4aQvXrHYczONAkUcu6la0BFnwcw+lACY2GuKDaQJWXL1BLAQIAABQAAgAIAD2zW0sVDq0oZAQAAAcRAAAdAAAAAAAAAAEAAAAAAAAAAAB1bml2ZXJzYWwvY29tbW9uX21lc3NhZ2VzLmxuZ1BLAQIAABQAAgAIAD2zW0u5wXNzkgMAALENAAAnAAAAAAAAAAEAAAAAAJ8EAAB1bml2ZXJzYWwvZmxhc2hfcHVibGlzaGluZ19zZXR0aW5ncy54bWxQSwECAAAUAAIACAA9s1tLWHDqgrkCAABUCgAAIQAAAAAAAAABAAAAAAB2CAAAdW5pdmVyc2FsL2ZsYXNoX3NraW5fc2V0dGluZ3MueG1sUEsBAgAAFAACAAgAPbNbS7JcDKhkAwAAwgwAACYAAAAAAAAAAQAAAAAAbgsAAHVuaXZlcnNhbC9odG1sX3B1Ymxpc2hpbmdfc2V0dGluZ3MueG1sUEsBAgAAFAACAAgAPbNbSyHbbD+DAQAAAAYAAB8AAAAAAAAAAQAAAAAAFg8AAHVuaXZlcnNhbC9odG1sX3NraW5fc2V0dGluZ3MuanNQSwECAAAUAAIACAA9s1tLPTwv0cEAAADlAQAAGgAAAAAAAAABAAAAAADWEAAAdW5pdmVyc2FsL2kxOG5fcHJlc2V0cy54bWxQSwECAAAUAAIACAA9s1tLDNK2rG4AAABuAAAAHAAAAAAAAAABAAAAAADPEQAAdW5pdmVyc2FsL2xvY2FsX3NldHRpbmdzLnhtbFBLAQIAABQAAgAIAESUV0cjtE77+wIAALAIAAAUAAAAAAAAAAEAAAAAAHcSAAB1bml2ZXJzYWwvcGxheWVyLnhtbFBLAQIAABQAAgAIAD2zW0s129mtaAEAAPMCAAApAAAAAAAAAAEAAAAAAKQVAAB1bml2ZXJzYWwvc2tpbl9jdXN0b21pemF0aW9uX3NldHRpbmdzLnhtbFBLAQIAABQAAgAIAEGzW0uo1eUmnhIAAFweAAAXAAAAAAAAAAAAAAAAAFMXAAB1bml2ZXJzYWwvdW5pdmVyc2FsLnBuZ1BLAQIAABQAAgAIAEGzW0uCM21YXwAAAGoAAAAbAAAAAAAAAAEAAAAAACYqAAB1bml2ZXJzYWwvdW5pdmVyc2FsLnBuZy54bWxQSwUGAAAAAAsACwBJAwAAvioAAAAA"/>
  <p:tag name="ISPRING_PRESENTATION_TITLE" val="感恩节父母老师感恩教育主题班会卡通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1762</TotalTime>
  <Words>1644</Words>
  <Application>Microsoft Office PowerPoint</Application>
  <PresentationFormat>全屏显示(16:9)</PresentationFormat>
  <Paragraphs>175</Paragraphs>
  <Slides>36</Slides>
  <Notes>36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4" baseType="lpstr">
      <vt:lpstr>hakuyoxingshu7000</vt:lpstr>
      <vt:lpstr>Arial</vt:lpstr>
      <vt:lpstr>宋体</vt:lpstr>
      <vt:lpstr>方正兰亭粗黑简体</vt:lpstr>
      <vt:lpstr>Calibri</vt:lpstr>
      <vt:lpstr>等线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感恩节父母老师感恩教育主题班会卡通模板</dc:title>
  <dc:creator>Administrator</dc:creator>
  <cp:lastModifiedBy>faith123</cp:lastModifiedBy>
  <cp:revision>119</cp:revision>
  <dcterms:created xsi:type="dcterms:W3CDTF">2017-11-01T07:23:23Z</dcterms:created>
  <dcterms:modified xsi:type="dcterms:W3CDTF">2018-12-19T06:16:32Z</dcterms:modified>
</cp:coreProperties>
</file>