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30" r:id="rId2"/>
    <p:sldId id="403" r:id="rId3"/>
    <p:sldId id="404" r:id="rId4"/>
    <p:sldId id="409" r:id="rId5"/>
    <p:sldId id="410" r:id="rId6"/>
    <p:sldId id="413" r:id="rId7"/>
    <p:sldId id="411" r:id="rId8"/>
    <p:sldId id="412" r:id="rId9"/>
    <p:sldId id="426" r:id="rId10"/>
    <p:sldId id="415" r:id="rId11"/>
    <p:sldId id="416" r:id="rId12"/>
    <p:sldId id="417" r:id="rId13"/>
    <p:sldId id="427" r:id="rId14"/>
    <p:sldId id="419" r:id="rId15"/>
    <p:sldId id="420" r:id="rId16"/>
    <p:sldId id="421" r:id="rId17"/>
    <p:sldId id="428" r:id="rId18"/>
    <p:sldId id="423" r:id="rId19"/>
    <p:sldId id="424" r:id="rId20"/>
    <p:sldId id="425" r:id="rId21"/>
    <p:sldId id="429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B87"/>
    <a:srgbClr val="382C28"/>
    <a:srgbClr val="EA4301"/>
    <a:srgbClr val="110500"/>
    <a:srgbClr val="0C5A55"/>
    <a:srgbClr val="709A95"/>
    <a:srgbClr val="C21A15"/>
    <a:srgbClr val="8D1D1D"/>
    <a:srgbClr val="B8995F"/>
    <a:srgbClr val="862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/>
    <p:restoredTop sz="94682"/>
  </p:normalViewPr>
  <p:slideViewPr>
    <p:cSldViewPr snapToGrid="0" snapToObjects="1">
      <p:cViewPr varScale="1">
        <p:scale>
          <a:sx n="87" d="100"/>
          <a:sy n="87" d="100"/>
        </p:scale>
        <p:origin x="88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5" d="100"/>
          <a:sy n="95" d="100"/>
        </p:scale>
        <p:origin x="25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B3C7D-7ED1-A34F-BCFC-1C01389AE58C}" type="datetimeFigureOut">
              <a:rPr kumimoji="1" lang="zh-CN" altLang="en-US" smtClean="0"/>
              <a:t>2019/12/26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ED8CE-3D9F-CA47-A17E-9AD879C3B1C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030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CF2CF-5EF1-D24F-8F8B-C67282AA038A}" type="datetimeFigureOut">
              <a:rPr kumimoji="1" lang="zh-CN" altLang="en-US" smtClean="0"/>
              <a:t>2019/12/26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70782-008B-5B48-B01C-A994AC4AA0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63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86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218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388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970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395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52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078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930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799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817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988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130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93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568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0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807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0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3311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0804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3E529-C0E3-41DF-BB84-73FAF8A1DC6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2816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78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3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47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2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2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A2AD-B2CE-DC4F-8015-E18525983D45}" type="datetimeFigureOut">
              <a:rPr kumimoji="1" lang="zh-CN" altLang="en-US" smtClean="0"/>
              <a:t>2019/12/26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DFA6-1E83-B64A-81A1-D9DB674537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7275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A2AD-B2CE-DC4F-8015-E18525983D45}" type="datetimeFigureOut">
              <a:rPr kumimoji="1" lang="zh-CN" altLang="en-US" smtClean="0"/>
              <a:t>2019/12/26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DFA6-1E83-B64A-81A1-D9DB674537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280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A2AD-B2CE-DC4F-8015-E18525983D45}" type="datetimeFigureOut">
              <a:rPr kumimoji="1" lang="zh-CN" altLang="en-US" smtClean="0"/>
              <a:t>2019/12/26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CDFA6-1E83-B64A-81A1-D9DB674537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1345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6448" y="0"/>
            <a:ext cx="3499104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63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0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6448" y="0"/>
            <a:ext cx="3499104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63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1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2827510" y="2380201"/>
            <a:ext cx="1231128" cy="3420908"/>
            <a:chOff x="2713503" y="3259291"/>
            <a:chExt cx="1231128" cy="3420908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EFED16B2-BD58-4C8D-8429-0D45D2A2EF03}"/>
                </a:ext>
              </a:extLst>
            </p:cNvPr>
            <p:cNvSpPr txBox="1"/>
            <p:nvPr/>
          </p:nvSpPr>
          <p:spPr>
            <a:xfrm>
              <a:off x="2713503" y="3259291"/>
              <a:ext cx="738664" cy="194140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b="1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3号-江南手书" panose="00000500000000000000" pitchFamily="2" charset="-122"/>
                  <a:ea typeface="字魂73号-江南手书" panose="00000500000000000000" pitchFamily="2" charset="-122"/>
                  <a:sym typeface="Century Gothic" panose="020B0502020202020204" pitchFamily="34" charset="0"/>
                </a:rPr>
                <a:t>第四章</a:t>
              </a:r>
              <a:endParaRPr lang="zh-CN" altLang="en-US" sz="36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  <a:sym typeface="Century Gothic" panose="020B0502020202020204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9658569B-5C51-406E-AA5D-74ABCC773023}"/>
                </a:ext>
              </a:extLst>
            </p:cNvPr>
            <p:cNvSpPr txBox="1"/>
            <p:nvPr/>
          </p:nvSpPr>
          <p:spPr>
            <a:xfrm>
              <a:off x="3329078" y="4252292"/>
              <a:ext cx="615553" cy="2427907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3号-江南手书" panose="00000500000000000000" pitchFamily="2" charset="-122"/>
                  <a:ea typeface="字魂73号-江南手书" panose="00000500000000000000" pitchFamily="2" charset="-122"/>
                  <a:cs typeface="Hiragino Sans GB W3" charset="-122"/>
                  <a:sym typeface="Century Gothic" panose="020B0502020202020204" pitchFamily="34" charset="0"/>
                </a:rPr>
                <a:t>除夕的典故</a:t>
              </a:r>
              <a:endParaRPr lang="zh-CN" altLang="en-US" sz="28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  <a:cs typeface="Hiragino Sans GB W3" charset="-122"/>
                <a:sym typeface="Century Gothic" panose="020B0502020202020204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3663084" y="3801183"/>
              <a:ext cx="0" cy="462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9110812" y="3650957"/>
            <a:ext cx="1877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 smtClean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目录</a:t>
            </a:r>
            <a:endParaRPr lang="zh-CN" altLang="en-US" sz="6600" dirty="0"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3号-江南手书" panose="00000500000000000000" pitchFamily="2" charset="-122"/>
              <a:ea typeface="字魂73号-江南手书" panose="00000500000000000000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273898" y="2380201"/>
            <a:ext cx="1231128" cy="3420908"/>
            <a:chOff x="2713503" y="3259291"/>
            <a:chExt cx="1231128" cy="3420908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ED16B2-BD58-4C8D-8429-0D45D2A2EF03}"/>
                </a:ext>
              </a:extLst>
            </p:cNvPr>
            <p:cNvSpPr txBox="1"/>
            <p:nvPr/>
          </p:nvSpPr>
          <p:spPr>
            <a:xfrm>
              <a:off x="2713503" y="3259291"/>
              <a:ext cx="738664" cy="194140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b="1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3号-江南手书" panose="00000500000000000000" pitchFamily="2" charset="-122"/>
                  <a:ea typeface="字魂73号-江南手书" panose="00000500000000000000" pitchFamily="2" charset="-122"/>
                  <a:sym typeface="Century Gothic" panose="020B0502020202020204" pitchFamily="34" charset="0"/>
                </a:rPr>
                <a:t>第三章</a:t>
              </a:r>
              <a:endParaRPr lang="zh-CN" altLang="en-US" sz="36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  <a:sym typeface="Century Gothic" panose="020B0502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9658569B-5C51-406E-AA5D-74ABCC773023}"/>
                </a:ext>
              </a:extLst>
            </p:cNvPr>
            <p:cNvSpPr txBox="1"/>
            <p:nvPr/>
          </p:nvSpPr>
          <p:spPr>
            <a:xfrm>
              <a:off x="3329078" y="4252292"/>
              <a:ext cx="615553" cy="2427907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3号-江南手书" panose="00000500000000000000" pitchFamily="2" charset="-122"/>
                  <a:ea typeface="字魂73号-江南手书" panose="00000500000000000000" pitchFamily="2" charset="-122"/>
                  <a:cs typeface="Hiragino Sans GB W3" charset="-122"/>
                  <a:sym typeface="Century Gothic" panose="020B0502020202020204" pitchFamily="34" charset="0"/>
                </a:rPr>
                <a:t>除夕的禁忌</a:t>
              </a:r>
              <a:endParaRPr lang="zh-CN" altLang="en-US" sz="28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  <a:cs typeface="Hiragino Sans GB W3" charset="-122"/>
                <a:sym typeface="Century Gothic" panose="020B0502020202020204" pitchFamily="34" charset="0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3663084" y="3801183"/>
              <a:ext cx="0" cy="462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5720286" y="2380201"/>
            <a:ext cx="1231128" cy="3631665"/>
            <a:chOff x="2713503" y="3259291"/>
            <a:chExt cx="1231128" cy="3631665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EFED16B2-BD58-4C8D-8429-0D45D2A2EF03}"/>
                </a:ext>
              </a:extLst>
            </p:cNvPr>
            <p:cNvSpPr txBox="1"/>
            <p:nvPr/>
          </p:nvSpPr>
          <p:spPr>
            <a:xfrm>
              <a:off x="2713503" y="3259291"/>
              <a:ext cx="738664" cy="194140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b="1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3号-江南手书" panose="00000500000000000000" pitchFamily="2" charset="-122"/>
                  <a:ea typeface="字魂73号-江南手书" panose="00000500000000000000" pitchFamily="2" charset="-122"/>
                  <a:sym typeface="Century Gothic" panose="020B0502020202020204" pitchFamily="34" charset="0"/>
                </a:rPr>
                <a:t>第二章</a:t>
              </a:r>
              <a:endParaRPr lang="zh-CN" altLang="en-US" sz="36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  <a:sym typeface="Century Gothic" panose="020B0502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9658569B-5C51-406E-AA5D-74ABCC773023}"/>
                </a:ext>
              </a:extLst>
            </p:cNvPr>
            <p:cNvSpPr txBox="1"/>
            <p:nvPr/>
          </p:nvSpPr>
          <p:spPr>
            <a:xfrm>
              <a:off x="3329078" y="4252292"/>
              <a:ext cx="615553" cy="263866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3号-江南手书" panose="00000500000000000000" pitchFamily="2" charset="-122"/>
                  <a:ea typeface="字魂73号-江南手书" panose="00000500000000000000" pitchFamily="2" charset="-122"/>
                  <a:cs typeface="Hiragino Sans GB W3" charset="-122"/>
                  <a:sym typeface="Century Gothic" panose="020B0502020202020204" pitchFamily="34" charset="0"/>
                </a:rPr>
                <a:t>除夕的风俗习惯</a:t>
              </a:r>
              <a:endParaRPr lang="zh-CN" altLang="en-US" sz="28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  <a:cs typeface="Hiragino Sans GB W3" charset="-122"/>
                <a:sym typeface="Century Gothic" panose="020B0502020202020204" pitchFamily="34" charset="0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3663084" y="3801183"/>
              <a:ext cx="0" cy="462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7166675" y="2380201"/>
            <a:ext cx="1231128" cy="3420908"/>
            <a:chOff x="2713503" y="3259291"/>
            <a:chExt cx="1231128" cy="3420908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EFED16B2-BD58-4C8D-8429-0D45D2A2EF03}"/>
                </a:ext>
              </a:extLst>
            </p:cNvPr>
            <p:cNvSpPr txBox="1"/>
            <p:nvPr/>
          </p:nvSpPr>
          <p:spPr>
            <a:xfrm>
              <a:off x="2713503" y="3259291"/>
              <a:ext cx="738664" cy="194140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b="1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3号-江南手书" panose="00000500000000000000" pitchFamily="2" charset="-122"/>
                  <a:ea typeface="字魂73号-江南手书" panose="00000500000000000000" pitchFamily="2" charset="-122"/>
                  <a:sym typeface="Century Gothic" panose="020B0502020202020204" pitchFamily="34" charset="0"/>
                </a:rPr>
                <a:t>第一章</a:t>
              </a:r>
              <a:endParaRPr lang="zh-CN" altLang="en-US" sz="36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  <a:sym typeface="Century Gothic" panose="020B0502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9658569B-5C51-406E-AA5D-74ABCC773023}"/>
                </a:ext>
              </a:extLst>
            </p:cNvPr>
            <p:cNvSpPr txBox="1"/>
            <p:nvPr/>
          </p:nvSpPr>
          <p:spPr>
            <a:xfrm>
              <a:off x="3329078" y="4252292"/>
              <a:ext cx="615553" cy="2427907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3号-江南手书" panose="00000500000000000000" pitchFamily="2" charset="-122"/>
                  <a:ea typeface="字魂73号-江南手书" panose="00000500000000000000" pitchFamily="2" charset="-122"/>
                  <a:cs typeface="Hiragino Sans GB W3" charset="-122"/>
                  <a:sym typeface="Century Gothic" panose="020B0502020202020204" pitchFamily="34" charset="0"/>
                </a:rPr>
                <a:t>除夕的渊源</a:t>
              </a:r>
              <a:endParaRPr lang="zh-CN" altLang="en-US" sz="28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3号-江南手书" panose="00000500000000000000" pitchFamily="2" charset="-122"/>
                <a:ea typeface="字魂73号-江南手书" panose="00000500000000000000" pitchFamily="2" charset="-122"/>
                <a:cs typeface="Hiragino Sans GB W3" charset="-122"/>
                <a:sym typeface="Century Gothic" panose="020B0502020202020204" pitchFamily="34" charset="0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663084" y="3801183"/>
              <a:ext cx="0" cy="462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7510" y="3842207"/>
            <a:ext cx="792248" cy="111120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1565" y="3842207"/>
            <a:ext cx="792248" cy="111120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2500" y="3842207"/>
            <a:ext cx="792248" cy="1111205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5199" y="3842207"/>
            <a:ext cx="792248" cy="11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5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694" y="1676388"/>
            <a:ext cx="5194306" cy="519430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7906425" y="4215254"/>
            <a:ext cx="1029547" cy="1331570"/>
            <a:chOff x="3518053" y="2573910"/>
            <a:chExt cx="1029547" cy="133157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8053" y="2573910"/>
              <a:ext cx="1029547" cy="133157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3691183" y="2765730"/>
              <a:ext cx="677108" cy="8970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b="1" dirty="0" smtClean="0">
                  <a:blipFill>
                    <a:blip r:embed="rId6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除夕</a:t>
              </a:r>
              <a:endParaRPr lang="zh-CN" altLang="en-US" sz="3200" b="1" dirty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EFED16B2-BD58-4C8D-8429-0D45D2A2EF03}"/>
              </a:ext>
            </a:extLst>
          </p:cNvPr>
          <p:cNvSpPr txBox="1"/>
          <p:nvPr/>
        </p:nvSpPr>
        <p:spPr>
          <a:xfrm>
            <a:off x="7886100" y="2078635"/>
            <a:ext cx="1015663" cy="29071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 smtClean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  <a:sym typeface="Century Gothic" panose="020B0502020202020204" pitchFamily="34" charset="0"/>
              </a:rPr>
              <a:t>第一章</a:t>
            </a:r>
            <a:endParaRPr lang="zh-CN" altLang="en-US" sz="5400" b="1" dirty="0">
              <a:blipFill>
                <a:blip r:embed="rId6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  <a:sym typeface="Century Gothic" panose="020B0502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658569B-5C51-406E-AA5D-74ABCC773023}"/>
              </a:ext>
            </a:extLst>
          </p:cNvPr>
          <p:cNvSpPr txBox="1"/>
          <p:nvPr/>
        </p:nvSpPr>
        <p:spPr>
          <a:xfrm>
            <a:off x="7024326" y="2234679"/>
            <a:ext cx="861774" cy="3961149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b="1" dirty="0" smtClean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  <a:cs typeface="Hiragino Sans GB W3" charset="-122"/>
                <a:sym typeface="Century Gothic" panose="020B0502020202020204" pitchFamily="34" charset="0"/>
              </a:rPr>
              <a:t>除夕的渊源</a:t>
            </a:r>
            <a:endParaRPr lang="zh-CN" altLang="en-US" sz="4400" b="1" dirty="0">
              <a:blipFill>
                <a:blip r:embed="rId6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  <a:cs typeface="Hiragino Sans GB W3" charset="-122"/>
              <a:sym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97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 83">
            <a:extLst>
              <a:ext uri="{FF2B5EF4-FFF2-40B4-BE49-F238E27FC236}">
                <a16:creationId xmlns:a16="http://schemas.microsoft.com/office/drawing/2014/main" xmlns="" id="{4A84BF01-4797-405D-9613-8F669E32E869}"/>
              </a:ext>
            </a:extLst>
          </p:cNvPr>
          <p:cNvSpPr txBox="1"/>
          <p:nvPr/>
        </p:nvSpPr>
        <p:spPr>
          <a:xfrm>
            <a:off x="9913014" y="962730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xmlns="" id="{FBCF54AB-88AC-4112-B0CC-3F8D043E0CEB}"/>
              </a:ext>
            </a:extLst>
          </p:cNvPr>
          <p:cNvSpPr txBox="1"/>
          <p:nvPr/>
        </p:nvSpPr>
        <p:spPr>
          <a:xfrm>
            <a:off x="5278012" y="1111313"/>
            <a:ext cx="4616648" cy="24512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除夕，为岁末的最后一天夜晚。岁末的最后一天称为“岁除”，意为旧岁至此而除，另换新岁。除，即去除之意；</a:t>
            </a:r>
            <a:r>
              <a:rPr lang="zh-CN" altLang="en-US" sz="2400" dirty="0" smtClean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夕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。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xmlns="" id="{859FB486-5680-4085-95D7-F78EB7091D74}"/>
              </a:ext>
            </a:extLst>
          </p:cNvPr>
          <p:cNvSpPr txBox="1"/>
          <p:nvPr/>
        </p:nvSpPr>
        <p:spPr>
          <a:xfrm>
            <a:off x="9913014" y="3836296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xmlns="" id="{85363CB7-C56D-4CBD-A362-D2F04BEFF430}"/>
              </a:ext>
            </a:extLst>
          </p:cNvPr>
          <p:cNvSpPr txBox="1"/>
          <p:nvPr/>
        </p:nvSpPr>
        <p:spPr>
          <a:xfrm>
            <a:off x="6404361" y="3984879"/>
            <a:ext cx="3508653" cy="24512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指夜晚。“除夕”是岁除之夜的意思，又称大年夜、除夕夜、除夜等，时值年尾的最后一个晚上。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39" y="870013"/>
            <a:ext cx="6165024" cy="59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3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8" grpId="0"/>
      <p:bldP spid="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23DD4D79-C4BF-478F-BB89-9F07EF564A56}"/>
              </a:ext>
            </a:extLst>
          </p:cNvPr>
          <p:cNvSpPr txBox="1"/>
          <p:nvPr/>
        </p:nvSpPr>
        <p:spPr>
          <a:xfrm>
            <a:off x="2905059" y="783095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E8346B4C-34E3-4943-802E-7E36C1FA2FE0}"/>
              </a:ext>
            </a:extLst>
          </p:cNvPr>
          <p:cNvSpPr txBox="1"/>
          <p:nvPr/>
        </p:nvSpPr>
        <p:spPr>
          <a:xfrm>
            <a:off x="499091" y="1164512"/>
            <a:ext cx="2400657" cy="50457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除夕因常在农历十二月廿九或三十日，故又称该日为大年三十。岁除之日，民间尤为重视，家家户户忙忙碌碌或清扫庭舍，除旧布新，</a:t>
            </a:r>
            <a:r>
              <a:rPr lang="zh-CN" altLang="en-US" sz="2400" dirty="0" smtClean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张灯结彩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4BB8D0AD-0F0E-4505-9DA8-F4AFB77533E0}"/>
              </a:ext>
            </a:extLst>
          </p:cNvPr>
          <p:cNvSpPr txBox="1"/>
          <p:nvPr/>
        </p:nvSpPr>
        <p:spPr>
          <a:xfrm>
            <a:off x="10174352" y="1098281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B47F9B22-D8C8-4C4B-A16E-9EACA192DB96}"/>
              </a:ext>
            </a:extLst>
          </p:cNvPr>
          <p:cNvSpPr txBox="1"/>
          <p:nvPr/>
        </p:nvSpPr>
        <p:spPr>
          <a:xfrm>
            <a:off x="7876332" y="1235149"/>
            <a:ext cx="2400657" cy="48703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除夕因常在农历十二月廿九或三十日，故又称该日为大年三十。岁除之日，民间尤为重视，家家户户忙忙碌碌或清扫庭</a:t>
            </a:r>
            <a:r>
              <a:rPr lang="zh-CN" altLang="en-US" sz="2400" dirty="0" smtClean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舍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500" y="457200"/>
            <a:ext cx="6400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2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2228853-1D29-432D-85A5-948038711599}"/>
              </a:ext>
            </a:extLst>
          </p:cNvPr>
          <p:cNvSpPr txBox="1"/>
          <p:nvPr/>
        </p:nvSpPr>
        <p:spPr>
          <a:xfrm>
            <a:off x="10004604" y="858554"/>
            <a:ext cx="615553" cy="23493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393E0A6F-079B-4939-A39F-F227D4AF8ECB}"/>
              </a:ext>
            </a:extLst>
          </p:cNvPr>
          <p:cNvSpPr txBox="1"/>
          <p:nvPr/>
        </p:nvSpPr>
        <p:spPr>
          <a:xfrm>
            <a:off x="6003508" y="1163356"/>
            <a:ext cx="4062651" cy="51739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是除旧布新、阖家团圆、祭祀祖先的日子，与清明节、七月半、重阳节是中国民间传统的祭祖大节。除夕，在国人心中是具有特殊意义的，这个年尾最重要的日子，漂泊再远的游子也是要赶着回家去和家人团聚，在爆竹声中辞旧岁，烟花满天迎新春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994" y="380994"/>
            <a:ext cx="6096012" cy="60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0955" y="1320800"/>
            <a:ext cx="7359415" cy="525672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6313634-B43A-4493-B019-058B5426F07D}"/>
              </a:ext>
            </a:extLst>
          </p:cNvPr>
          <p:cNvSpPr txBox="1"/>
          <p:nvPr/>
        </p:nvSpPr>
        <p:spPr>
          <a:xfrm>
            <a:off x="3782401" y="1461581"/>
            <a:ext cx="677108" cy="26234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dirty="0">
                <a:blipFill>
                  <a:blip r:embed="rId4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A58895C-4239-4131-95F9-87E6BF661782}"/>
              </a:ext>
            </a:extLst>
          </p:cNvPr>
          <p:cNvSpPr txBox="1"/>
          <p:nvPr/>
        </p:nvSpPr>
        <p:spPr>
          <a:xfrm>
            <a:off x="273748" y="1713588"/>
            <a:ext cx="3508653" cy="45729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4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“年”的最后一天，称为“岁除”，那天晚上叫“除夕”。它与新年首尾相连，谓之“岁穷月尽、挨年近晚”，是新一年的前夕，是除旧迎新的重要时间交界点。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4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640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694" y="1676388"/>
            <a:ext cx="5194306" cy="519430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7906425" y="4215254"/>
            <a:ext cx="1029547" cy="1331570"/>
            <a:chOff x="3518053" y="2573910"/>
            <a:chExt cx="1029547" cy="133157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8053" y="2573910"/>
              <a:ext cx="1029547" cy="133157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3691183" y="2765730"/>
              <a:ext cx="677108" cy="8970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b="1" dirty="0" smtClean="0">
                  <a:blipFill>
                    <a:blip r:embed="rId6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除夕</a:t>
              </a:r>
              <a:endParaRPr lang="zh-CN" altLang="en-US" sz="3200" b="1" dirty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EFED16B2-BD58-4C8D-8429-0D45D2A2EF03}"/>
              </a:ext>
            </a:extLst>
          </p:cNvPr>
          <p:cNvSpPr txBox="1"/>
          <p:nvPr/>
        </p:nvSpPr>
        <p:spPr>
          <a:xfrm>
            <a:off x="7886100" y="2078635"/>
            <a:ext cx="1015663" cy="29071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 smtClean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  <a:sym typeface="Century Gothic" panose="020B0502020202020204" pitchFamily="34" charset="0"/>
              </a:rPr>
              <a:t>第二章</a:t>
            </a:r>
            <a:endParaRPr lang="zh-CN" altLang="en-US" sz="5400" b="1" dirty="0">
              <a:blipFill>
                <a:blip r:embed="rId6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  <a:sym typeface="Century Gothic" panose="020B0502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658569B-5C51-406E-AA5D-74ABCC773023}"/>
              </a:ext>
            </a:extLst>
          </p:cNvPr>
          <p:cNvSpPr txBox="1"/>
          <p:nvPr/>
        </p:nvSpPr>
        <p:spPr>
          <a:xfrm>
            <a:off x="7024326" y="2234679"/>
            <a:ext cx="861774" cy="3961149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b="1" dirty="0" smtClean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  <a:cs typeface="Hiragino Sans GB W3" charset="-122"/>
                <a:sym typeface="Century Gothic" panose="020B0502020202020204" pitchFamily="34" charset="0"/>
              </a:rPr>
              <a:t>除夕的风俗习惯</a:t>
            </a:r>
            <a:endParaRPr lang="zh-CN" altLang="en-US" sz="4400" b="1" dirty="0">
              <a:blipFill>
                <a:blip r:embed="rId6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  <a:cs typeface="Hiragino Sans GB W3" charset="-122"/>
              <a:sym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29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6567B4F-8D14-4081-ADA7-6DC3458206F4}"/>
              </a:ext>
            </a:extLst>
          </p:cNvPr>
          <p:cNvSpPr txBox="1"/>
          <p:nvPr/>
        </p:nvSpPr>
        <p:spPr>
          <a:xfrm>
            <a:off x="10004604" y="1004963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2323BFB-E88B-42DD-AFB9-468060B22240}"/>
              </a:ext>
            </a:extLst>
          </p:cNvPr>
          <p:cNvSpPr txBox="1"/>
          <p:nvPr/>
        </p:nvSpPr>
        <p:spPr>
          <a:xfrm>
            <a:off x="7044633" y="1142405"/>
            <a:ext cx="2954655" cy="48773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除夕自古就有祭祖、守岁、团圆饭、贴年红、挂灯笼等习俗，流传至今，经久不息。受中华文化的影响，除夕也是汉字文化圈国家以及世界各地华人华侨的传统节日。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9604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9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D1C3C40-00E0-4890-8169-2E753B89C693}"/>
              </a:ext>
            </a:extLst>
          </p:cNvPr>
          <p:cNvSpPr txBox="1"/>
          <p:nvPr/>
        </p:nvSpPr>
        <p:spPr>
          <a:xfrm>
            <a:off x="3040169" y="1878818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563CAF2-E185-4101-9D22-4211CC61222D}"/>
              </a:ext>
            </a:extLst>
          </p:cNvPr>
          <p:cNvSpPr txBox="1"/>
          <p:nvPr/>
        </p:nvSpPr>
        <p:spPr>
          <a:xfrm>
            <a:off x="701067" y="1142609"/>
            <a:ext cx="2400657" cy="47120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岁除，是岁末除旧布新的日子。除夕，即岁除之夜，它与岁首（新年）首尾相连。旧岁至此夕而除，第二天就换新岁了，故俗以为除夕。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763" y="450648"/>
            <a:ext cx="6096012" cy="60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3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3DD15656-2D3B-4CDA-B1E4-B2B20888C5E4}"/>
              </a:ext>
            </a:extLst>
          </p:cNvPr>
          <p:cNvSpPr txBox="1"/>
          <p:nvPr/>
        </p:nvSpPr>
        <p:spPr>
          <a:xfrm>
            <a:off x="610998" y="645893"/>
            <a:ext cx="4498009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6000" dirty="0" smtClean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传统节气</a:t>
            </a:r>
            <a:endParaRPr lang="zh-CN" altLang="en-US" sz="6000" dirty="0">
              <a:blipFill>
                <a:blip r:embed="rId3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182A21C6-53B1-49B4-A0AF-C564A41CC4F7}"/>
              </a:ext>
            </a:extLst>
          </p:cNvPr>
          <p:cNvSpPr txBox="1"/>
          <p:nvPr/>
        </p:nvSpPr>
        <p:spPr>
          <a:xfrm>
            <a:off x="610998" y="1865157"/>
            <a:ext cx="4616648" cy="43695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除夕作为年尾的节日，源自上古时代岁末除旧布新、祭祀祖先风俗。最早提及“除夕”这一名称的，是西晋周处撰著的地方风物志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《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风土记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》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。后又称除夕的前一天为小除，即小年夜；除夕为大除，即大年夜。除夕作为年尾的节日，源自上古</a:t>
            </a:r>
            <a:r>
              <a:rPr lang="zh-CN" altLang="en-US" sz="2400" dirty="0" smtClean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时代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9268" y="645893"/>
            <a:ext cx="5841134" cy="584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7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694" y="1676388"/>
            <a:ext cx="5194306" cy="519430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7906425" y="4215254"/>
            <a:ext cx="1029547" cy="1331570"/>
            <a:chOff x="3518053" y="2573910"/>
            <a:chExt cx="1029547" cy="133157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8053" y="2573910"/>
              <a:ext cx="1029547" cy="133157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3691183" y="2765730"/>
              <a:ext cx="677108" cy="8970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b="1" dirty="0" smtClean="0">
                  <a:blipFill>
                    <a:blip r:embed="rId6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除夕</a:t>
              </a:r>
              <a:endParaRPr lang="zh-CN" altLang="en-US" sz="3200" b="1" dirty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EFED16B2-BD58-4C8D-8429-0D45D2A2EF03}"/>
              </a:ext>
            </a:extLst>
          </p:cNvPr>
          <p:cNvSpPr txBox="1"/>
          <p:nvPr/>
        </p:nvSpPr>
        <p:spPr>
          <a:xfrm>
            <a:off x="7886100" y="2078635"/>
            <a:ext cx="1015663" cy="29071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 smtClean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  <a:sym typeface="Century Gothic" panose="020B0502020202020204" pitchFamily="34" charset="0"/>
              </a:rPr>
              <a:t>第三章</a:t>
            </a:r>
            <a:endParaRPr lang="zh-CN" altLang="en-US" sz="5400" b="1" dirty="0">
              <a:blipFill>
                <a:blip r:embed="rId6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  <a:sym typeface="Century Gothic" panose="020B0502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658569B-5C51-406E-AA5D-74ABCC773023}"/>
              </a:ext>
            </a:extLst>
          </p:cNvPr>
          <p:cNvSpPr txBox="1"/>
          <p:nvPr/>
        </p:nvSpPr>
        <p:spPr>
          <a:xfrm>
            <a:off x="7024326" y="2234679"/>
            <a:ext cx="861774" cy="3961149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b="1" dirty="0" smtClean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  <a:cs typeface="Hiragino Sans GB W3" charset="-122"/>
                <a:sym typeface="Century Gothic" panose="020B0502020202020204" pitchFamily="34" charset="0"/>
              </a:rPr>
              <a:t>除夕的禁忌</a:t>
            </a:r>
            <a:endParaRPr lang="zh-CN" altLang="en-US" sz="4400" b="1" dirty="0">
              <a:blipFill>
                <a:blip r:embed="rId6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  <a:cs typeface="Hiragino Sans GB W3" charset="-122"/>
              <a:sym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90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0D3ED8C-A5E3-41E4-B32C-C6B5E5C5D628}"/>
              </a:ext>
            </a:extLst>
          </p:cNvPr>
          <p:cNvSpPr txBox="1"/>
          <p:nvPr/>
        </p:nvSpPr>
        <p:spPr>
          <a:xfrm>
            <a:off x="9953514" y="3900800"/>
            <a:ext cx="553998" cy="19983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6BF2746C-0CB6-413F-ABF6-C825240AF1F3}"/>
              </a:ext>
            </a:extLst>
          </p:cNvPr>
          <p:cNvSpPr txBox="1"/>
          <p:nvPr/>
        </p:nvSpPr>
        <p:spPr>
          <a:xfrm>
            <a:off x="6035285" y="4077821"/>
            <a:ext cx="3924151" cy="21260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除夕通常会被称为大年三十，但是其实由于阴历历法的原因，除夕的日期可能是十二月三十，也可能是十二月廿九，但不论如何，它都是阴历年的末尾。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31540A5C-A778-4E16-8D7E-D2E7BA38990C}"/>
              </a:ext>
            </a:extLst>
          </p:cNvPr>
          <p:cNvSpPr txBox="1"/>
          <p:nvPr/>
        </p:nvSpPr>
        <p:spPr>
          <a:xfrm>
            <a:off x="9865910" y="804066"/>
            <a:ext cx="553998" cy="19983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FDC0379-A0F3-4784-8005-18307A8EDBCF}"/>
              </a:ext>
            </a:extLst>
          </p:cNvPr>
          <p:cNvSpPr txBox="1"/>
          <p:nvPr/>
        </p:nvSpPr>
        <p:spPr>
          <a:xfrm>
            <a:off x="5603557" y="947601"/>
            <a:ext cx="4339650" cy="17698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除夕通常会被称为大年三十，但是其实由于阴历历法的原因，除夕的日期可能是十二月三十，也可能是十二月廿九，但不论如何，它都是阴历年的末尾。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4" y="380994"/>
            <a:ext cx="6096012" cy="60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8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066E458D-E13D-4B4E-992A-0D9FBA8D760E}"/>
              </a:ext>
            </a:extLst>
          </p:cNvPr>
          <p:cNvSpPr txBox="1"/>
          <p:nvPr/>
        </p:nvSpPr>
        <p:spPr>
          <a:xfrm>
            <a:off x="9924629" y="865729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19F38875-6568-4396-B5A3-B45072C670DE}"/>
              </a:ext>
            </a:extLst>
          </p:cNvPr>
          <p:cNvSpPr txBox="1"/>
          <p:nvPr/>
        </p:nvSpPr>
        <p:spPr>
          <a:xfrm>
            <a:off x="5847182" y="1416572"/>
            <a:ext cx="4062651" cy="45609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除夕这一天对华人来说是极为重要的。这一天人们准备辞旧迎新，吃团圆饭。家庭是华人社会的基石，一年一度的团圆饭充分表现出中华族家庭成员的互敬互爱，这种互敬互爱使一家人之间的关系更为紧密。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80124"/>
            <a:ext cx="5657176" cy="565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0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D1C3C40-00E0-4890-8169-2E753B89C693}"/>
              </a:ext>
            </a:extLst>
          </p:cNvPr>
          <p:cNvSpPr txBox="1"/>
          <p:nvPr/>
        </p:nvSpPr>
        <p:spPr>
          <a:xfrm>
            <a:off x="3913278" y="2250352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563CAF2-E185-4101-9D22-4211CC61222D}"/>
              </a:ext>
            </a:extLst>
          </p:cNvPr>
          <p:cNvSpPr txBox="1"/>
          <p:nvPr/>
        </p:nvSpPr>
        <p:spPr>
          <a:xfrm>
            <a:off x="958623" y="1514143"/>
            <a:ext cx="2954655" cy="43123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家人的团聚往往令一家之主在精神上得到安慰与满足，老人家眼看儿孙满堂，一家大小共叙天伦，过去的关怀与抚养子女所付出的心血总算没有白费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1297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694" y="1676388"/>
            <a:ext cx="5194306" cy="519430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7906425" y="4215254"/>
            <a:ext cx="1029547" cy="1331570"/>
            <a:chOff x="3518053" y="2573910"/>
            <a:chExt cx="1029547" cy="133157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8053" y="2573910"/>
              <a:ext cx="1029547" cy="133157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3691183" y="2765730"/>
              <a:ext cx="677108" cy="8970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b="1" dirty="0" smtClean="0">
                  <a:blipFill>
                    <a:blip r:embed="rId6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除夕</a:t>
              </a:r>
              <a:endParaRPr lang="zh-CN" altLang="en-US" sz="3200" b="1" dirty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EFED16B2-BD58-4C8D-8429-0D45D2A2EF03}"/>
              </a:ext>
            </a:extLst>
          </p:cNvPr>
          <p:cNvSpPr txBox="1"/>
          <p:nvPr/>
        </p:nvSpPr>
        <p:spPr>
          <a:xfrm>
            <a:off x="7886100" y="2078635"/>
            <a:ext cx="1015663" cy="29071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 smtClean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  <a:sym typeface="Century Gothic" panose="020B0502020202020204" pitchFamily="34" charset="0"/>
              </a:rPr>
              <a:t>第四章</a:t>
            </a:r>
            <a:endParaRPr lang="zh-CN" altLang="en-US" sz="5400" b="1" dirty="0">
              <a:blipFill>
                <a:blip r:embed="rId6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  <a:sym typeface="Century Gothic" panose="020B0502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658569B-5C51-406E-AA5D-74ABCC773023}"/>
              </a:ext>
            </a:extLst>
          </p:cNvPr>
          <p:cNvSpPr txBox="1"/>
          <p:nvPr/>
        </p:nvSpPr>
        <p:spPr>
          <a:xfrm>
            <a:off x="7024326" y="2234679"/>
            <a:ext cx="861774" cy="3961149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b="1" dirty="0" smtClean="0">
                <a:blipFill>
                  <a:blip r:embed="rId6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  <a:cs typeface="Hiragino Sans GB W3" charset="-122"/>
                <a:sym typeface="Century Gothic" panose="020B0502020202020204" pitchFamily="34" charset="0"/>
              </a:rPr>
              <a:t>除夕的典故</a:t>
            </a:r>
            <a:endParaRPr lang="zh-CN" altLang="en-US" sz="4400" b="1" dirty="0">
              <a:blipFill>
                <a:blip r:embed="rId6"/>
                <a:stretch>
                  <a:fillRect/>
                </a:stretch>
              </a:blipFill>
              <a:latin typeface="字魂73号-江南手书" panose="00000500000000000000" pitchFamily="2" charset="-122"/>
              <a:ea typeface="字魂73号-江南手书" panose="00000500000000000000" pitchFamily="2" charset="-122"/>
              <a:cs typeface="Hiragino Sans GB W3" charset="-122"/>
              <a:sym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08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6CEFB36-921A-4F1D-B153-5049F802E40F}"/>
              </a:ext>
            </a:extLst>
          </p:cNvPr>
          <p:cNvSpPr txBox="1"/>
          <p:nvPr/>
        </p:nvSpPr>
        <p:spPr>
          <a:xfrm>
            <a:off x="4876093" y="3698799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8775B24-45A8-439C-8615-4805518031CC}"/>
              </a:ext>
            </a:extLst>
          </p:cNvPr>
          <p:cNvSpPr txBox="1"/>
          <p:nvPr/>
        </p:nvSpPr>
        <p:spPr>
          <a:xfrm>
            <a:off x="769664" y="3809283"/>
            <a:ext cx="4062651" cy="24502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吃年夜饭，是年节家家户户最热闹愉快的时候。大年夜，丰盛的年菜摆满一桌，阖家团聚，围坐桌旁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CCA1501C-8884-42FC-B9A2-1063F577FDBB}"/>
              </a:ext>
            </a:extLst>
          </p:cNvPr>
          <p:cNvSpPr txBox="1"/>
          <p:nvPr/>
        </p:nvSpPr>
        <p:spPr>
          <a:xfrm>
            <a:off x="4876093" y="845430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A2ADF1C7-59CB-4FFC-A075-98A6F3B43330}"/>
              </a:ext>
            </a:extLst>
          </p:cNvPr>
          <p:cNvSpPr txBox="1"/>
          <p:nvPr/>
        </p:nvSpPr>
        <p:spPr>
          <a:xfrm>
            <a:off x="769664" y="955914"/>
            <a:ext cx="4062651" cy="24502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吃年夜饭，是年节家家户户最热闹愉快的时候。大年夜，丰盛的年菜摆满一桌，阖家团聚，围坐桌旁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5462" y="985280"/>
            <a:ext cx="7073260" cy="514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2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E7667B13-0EAD-456A-AB46-19FCABCB91D0}"/>
              </a:ext>
            </a:extLst>
          </p:cNvPr>
          <p:cNvSpPr txBox="1"/>
          <p:nvPr/>
        </p:nvSpPr>
        <p:spPr>
          <a:xfrm>
            <a:off x="9893313" y="699086"/>
            <a:ext cx="615553" cy="29712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2414FA0-DA46-414E-8555-D3837FE0C04B}"/>
              </a:ext>
            </a:extLst>
          </p:cNvPr>
          <p:cNvSpPr txBox="1"/>
          <p:nvPr/>
        </p:nvSpPr>
        <p:spPr>
          <a:xfrm>
            <a:off x="6446215" y="798553"/>
            <a:ext cx="3508653" cy="56022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共吃团圆饭桌上有大菜、冷盆、热炒、点心，一般少不了两样东西，一是火锅，一是鱼。火锅沸煮，热气腾腾，温馨撩人，说明红红火火；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"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鱼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"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和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"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余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"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谐音，是象征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"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吉庆有余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"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，也喻示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"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年年有余</a:t>
            </a:r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"</a:t>
            </a: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。还有萝卜俗称菜头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8700"/>
            <a:ext cx="5372098" cy="53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3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D681991-855A-4595-94A3-B7C15601D6FB}"/>
              </a:ext>
            </a:extLst>
          </p:cNvPr>
          <p:cNvSpPr txBox="1"/>
          <p:nvPr/>
        </p:nvSpPr>
        <p:spPr>
          <a:xfrm>
            <a:off x="2993712" y="1277756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7A2C233-1808-4EF1-B23A-E9BD535FD7B6}"/>
              </a:ext>
            </a:extLst>
          </p:cNvPr>
          <p:cNvSpPr txBox="1"/>
          <p:nvPr/>
        </p:nvSpPr>
        <p:spPr>
          <a:xfrm>
            <a:off x="731907" y="1421290"/>
            <a:ext cx="2400657" cy="48867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年夜饭的名堂很多，南北各地不同，而且各有讲究。北方人过年习惯吃饺子，这是古时候流传下来的习惯，古代北方底层人民生活很艰辛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334B7122-7AD3-4735-93F1-B2B46AFD042B}"/>
              </a:ext>
            </a:extLst>
          </p:cNvPr>
          <p:cNvSpPr txBox="1"/>
          <p:nvPr/>
        </p:nvSpPr>
        <p:spPr>
          <a:xfrm>
            <a:off x="10164200" y="1057939"/>
            <a:ext cx="615553" cy="231088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 此处输入标题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C3C8AFD-22C9-4249-9A1D-6316EDFC3467}"/>
              </a:ext>
            </a:extLst>
          </p:cNvPr>
          <p:cNvSpPr txBox="1"/>
          <p:nvPr/>
        </p:nvSpPr>
        <p:spPr>
          <a:xfrm>
            <a:off x="7902395" y="1201474"/>
            <a:ext cx="2400657" cy="46913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3"/>
                  <a:stretch>
                    <a:fillRect/>
                  </a:stretch>
                </a:blipFill>
                <a:latin typeface="字魂73号-江南手书" panose="00000500000000000000" pitchFamily="2" charset="-122"/>
                <a:ea typeface="字魂73号-江南手书" panose="00000500000000000000" pitchFamily="2" charset="-122"/>
              </a:rPr>
              <a:t>年红，是春联、门神、窗花、年画、福字等过年时所贴的红色喜庆元素统称。过年贴年红（挥春），是中国民间由来已久的风俗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911763" y="1320800"/>
            <a:ext cx="1198767" cy="4207661"/>
            <a:chOff x="10911763" y="1320800"/>
            <a:chExt cx="1198767" cy="420766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B5DA723C-F39E-462F-9BB5-C09C4E44C424}"/>
                </a:ext>
              </a:extLst>
            </p:cNvPr>
            <p:cNvSpPr txBox="1"/>
            <p:nvPr/>
          </p:nvSpPr>
          <p:spPr>
            <a:xfrm>
              <a:off x="11141816" y="2807803"/>
              <a:ext cx="677108" cy="2720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blipFill>
                    <a:blip r:embed="rId3"/>
                    <a:stretch>
                      <a:fillRect/>
                    </a:stretch>
                  </a:blipFill>
                  <a:latin typeface="字魂73号-江南手书" panose="00000500000000000000" pitchFamily="2" charset="-122"/>
                  <a:ea typeface="字魂73号-江南手书" panose="00000500000000000000" pitchFamily="2" charset="-122"/>
                </a:rPr>
                <a:t>输入标题文字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11763" y="1320800"/>
              <a:ext cx="1198767" cy="234950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9266" y="1400877"/>
            <a:ext cx="4305953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8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6448" y="0"/>
            <a:ext cx="3499104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63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4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4907</TotalTime>
  <Words>941</Words>
  <Application>Microsoft Office PowerPoint</Application>
  <PresentationFormat>宽屏</PresentationFormat>
  <Paragraphs>91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Hiragino Sans GB W3</vt:lpstr>
      <vt:lpstr>DengXian</vt:lpstr>
      <vt:lpstr>思源黑体 CN Bold</vt:lpstr>
      <vt:lpstr>思源黑体 CN Regular</vt:lpstr>
      <vt:lpstr>字魂73号-江南手书</vt:lpstr>
      <vt:lpstr>Arial</vt:lpstr>
      <vt:lpstr>Arial Black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</dc:title>
  <dc:creator>faith123</dc:creator>
  <cp:lastModifiedBy>faith123</cp:lastModifiedBy>
  <cp:revision>3</cp:revision>
  <dcterms:created xsi:type="dcterms:W3CDTF">2018-06-17T04:53:58Z</dcterms:created>
  <dcterms:modified xsi:type="dcterms:W3CDTF">2019-12-26T02:08:15Z</dcterms:modified>
</cp:coreProperties>
</file>