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9" r:id="rId2"/>
    <p:sldId id="261" r:id="rId3"/>
    <p:sldId id="262" r:id="rId4"/>
    <p:sldId id="263" r:id="rId5"/>
    <p:sldId id="273" r:id="rId6"/>
    <p:sldId id="274" r:id="rId7"/>
    <p:sldId id="283" r:id="rId8"/>
    <p:sldId id="280" r:id="rId9"/>
    <p:sldId id="278" r:id="rId10"/>
    <p:sldId id="284" r:id="rId11"/>
    <p:sldId id="275" r:id="rId12"/>
    <p:sldId id="276" r:id="rId13"/>
    <p:sldId id="277" r:id="rId14"/>
    <p:sldId id="285" r:id="rId15"/>
    <p:sldId id="268" r:id="rId16"/>
    <p:sldId id="269" r:id="rId17"/>
    <p:sldId id="270" r:id="rId18"/>
    <p:sldId id="271" r:id="rId19"/>
    <p:sldId id="272" r:id="rId20"/>
    <p:sldId id="286" r:id="rId21"/>
    <p:sldId id="281" r:id="rId22"/>
    <p:sldId id="287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BB8"/>
    <a:srgbClr val="FCA841"/>
    <a:srgbClr val="E12004"/>
    <a:srgbClr val="345692"/>
    <a:srgbClr val="17C0D4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92" d="100"/>
          <a:sy n="92" d="100"/>
        </p:scale>
        <p:origin x="7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22825-E4EC-484F-BEAB-8E7C20C57CC8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DA7BB-AAF9-4C3F-95F5-68D298631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58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275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493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376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446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531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004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76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361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475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315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88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400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183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641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044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151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937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4568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4571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0911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1183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2DA7BB-AAF9-4C3F-95F5-68D2986311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383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90140A12-0471-4F15-9E6E-5C6DCB6B57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5399D43-F9A2-4789-977D-258D85470B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4" name="audio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46653" y="0"/>
            <a:ext cx="812694" cy="73168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D224A60-D423-49AA-97AD-01610171599D}"/>
              </a:ext>
            </a:extLst>
          </p:cNvPr>
          <p:cNvSpPr txBox="1"/>
          <p:nvPr/>
        </p:nvSpPr>
        <p:spPr>
          <a:xfrm>
            <a:off x="4663556" y="3567660"/>
            <a:ext cx="2864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EFB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2800" b="1" dirty="0">
                <a:solidFill>
                  <a:srgbClr val="FEFB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年猪年大吉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7001752-4737-40D2-9FAF-563F5CE8C5E1}"/>
              </a:ext>
            </a:extLst>
          </p:cNvPr>
          <p:cNvSpPr txBox="1"/>
          <p:nvPr/>
        </p:nvSpPr>
        <p:spPr>
          <a:xfrm>
            <a:off x="4190629" y="4404076"/>
            <a:ext cx="4222631" cy="646331"/>
          </a:xfrm>
          <a:prstGeom prst="rect">
            <a:avLst/>
          </a:prstGeom>
          <a:noFill/>
          <a:scene3d>
            <a:camera prst="orthographicFront"/>
            <a:lightRig rig="glow" dir="t"/>
          </a:scene3d>
          <a:sp3d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gradFill>
                  <a:gsLst>
                    <a:gs pos="0">
                      <a:srgbClr val="FFFF00"/>
                    </a:gs>
                    <a:gs pos="45000">
                      <a:srgbClr val="FFC0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blurRad="215900" dist="38100" dir="2700000" algn="tl" rotWithShape="0">
                    <a:prstClr val="black">
                      <a:alpha val="47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3600" dirty="0">
                <a:ln w="0"/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元旦茶话会</a:t>
            </a:r>
            <a:r>
              <a:rPr lang="en-US" altLang="zh-CN" sz="3600" dirty="0" err="1">
                <a:ln w="0"/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ppt</a:t>
            </a:r>
            <a:r>
              <a:rPr lang="zh-CN" altLang="en-US" sz="3600" dirty="0">
                <a:ln w="0"/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模板</a:t>
            </a:r>
            <a:endParaRPr lang="zh-CN" altLang="en-US" sz="3600" dirty="0">
              <a:ln w="0"/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F40F1993-9198-4AE9-BC29-1E36D4E491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67" y="3140032"/>
            <a:ext cx="1125215" cy="111482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04810F5-7A61-434D-BC18-EC5F0A2A0A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61343" y="3428999"/>
            <a:ext cx="1606472" cy="220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0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4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400"/>
                            </p:stCondLst>
                            <p:childTnLst>
                              <p:par>
                                <p:cTn id="3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9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400"/>
                            </p:stCondLst>
                            <p:childTnLst>
                              <p:par>
                                <p:cTn id="4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13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700"/>
                            </p:stCondLst>
                            <p:childTnLst>
                              <p:par>
                                <p:cTn id="4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7" grpId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64371" y="1204270"/>
            <a:ext cx="3262432" cy="1015663"/>
          </a:xfrm>
          <a:prstGeom prst="rect">
            <a:avLst/>
          </a:prstGeom>
          <a:noFill/>
          <a:scene3d>
            <a:camera prst="orthographicFront"/>
            <a:lightRig rig="glow" dir="t"/>
          </a:scene3d>
          <a:sp3d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gradFill>
                  <a:gsLst>
                    <a:gs pos="0">
                      <a:srgbClr val="FFFF00"/>
                    </a:gs>
                    <a:gs pos="45000">
                      <a:srgbClr val="FFC0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blurRad="215900" dist="38100" dir="2700000" algn="tl" rotWithShape="0">
                    <a:prstClr val="black">
                      <a:alpha val="47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6000" dirty="0">
                <a:ln w="0"/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领导致辞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24000" y="2511730"/>
            <a:ext cx="9317553" cy="2862322"/>
          </a:xfrm>
          <a:prstGeom prst="rect">
            <a:avLst/>
          </a:prstGeom>
          <a:noFill/>
          <a:scene3d>
            <a:camera prst="orthographicFront"/>
            <a:lightRig rig="glow" dir="t"/>
          </a:scene3d>
          <a:sp3d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>
                  <a:gsLst>
                    <a:gs pos="0">
                      <a:srgbClr val="FFFF00"/>
                    </a:gs>
                    <a:gs pos="45000">
                      <a:srgbClr val="FFC0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blurRad="215900" dist="38100" dir="2700000" algn="tl" rotWithShape="0">
                    <a:prstClr val="black">
                      <a:alpha val="47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zh-CN" altLang="en-US" sz="2400" b="0" dirty="0">
                <a:ln w="0"/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新年伊始，让我们把一切所经历过的，统统成为过去吧！以往的成功也好，失败也罢，让我们卸下沉重的包袱轻装上阵。新的一年，翻开新的一页，所有的期待与希望、向往与憧憬向我们走来。</a:t>
            </a:r>
          </a:p>
          <a:p>
            <a:pPr algn="l">
              <a:lnSpc>
                <a:spcPct val="125000"/>
              </a:lnSpc>
            </a:pPr>
            <a:r>
              <a:rPr lang="zh-CN" altLang="en-US" sz="2400" b="0" dirty="0">
                <a:ln w="0"/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生活还要继续，梦想不断延伸，脚步依旧执着。整理好行囊，带上健康与平安，伴着一份好心情，微笑着出发，脚步轻盈，且歌且行。</a:t>
            </a:r>
          </a:p>
        </p:txBody>
      </p:sp>
    </p:spTree>
    <p:extLst>
      <p:ext uri="{BB962C8B-B14F-4D97-AF65-F5344CB8AC3E}">
        <p14:creationId xmlns:p14="http://schemas.microsoft.com/office/powerpoint/2010/main" val="386572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4"/>
          <p:cNvSpPr/>
          <p:nvPr/>
        </p:nvSpPr>
        <p:spPr>
          <a:xfrm>
            <a:off x="1987610" y="1249320"/>
            <a:ext cx="3576620" cy="935091"/>
          </a:xfrm>
          <a:prstGeom prst="rect">
            <a:avLst/>
          </a:prstGeom>
          <a:noFill/>
        </p:spPr>
        <p:txBody>
          <a:bodyPr wrap="square" lIns="87848" tIns="43924" rIns="87848" bIns="43924" rtlCol="0">
            <a:spAutoFit/>
          </a:bodyPr>
          <a:lstStyle/>
          <a:p>
            <a:pPr defTabSz="878481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5500" b="1" baseline="0" dirty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Microsoft YaHei" charset="-122"/>
                <a:ea typeface="Microsoft YaHei" charset="-122"/>
                <a:cs typeface="Microsoft YaHei" charset="-122"/>
              </a:rPr>
              <a:t>晚会流程</a:t>
            </a:r>
          </a:p>
        </p:txBody>
      </p:sp>
      <p:grpSp>
        <p:nvGrpSpPr>
          <p:cNvPr id="3" name="1"/>
          <p:cNvGrpSpPr/>
          <p:nvPr/>
        </p:nvGrpSpPr>
        <p:grpSpPr>
          <a:xfrm>
            <a:off x="5682009" y="1932598"/>
            <a:ext cx="4188755" cy="503626"/>
            <a:chOff x="2392484" y="1721823"/>
            <a:chExt cx="4188755" cy="503626"/>
          </a:xfrm>
        </p:grpSpPr>
        <p:sp>
          <p:nvSpPr>
            <p:cNvPr id="4" name="淘宝店Chenying0907出品 26"/>
            <p:cNvSpPr txBox="1"/>
            <p:nvPr/>
          </p:nvSpPr>
          <p:spPr>
            <a:xfrm>
              <a:off x="2392484" y="1721823"/>
              <a:ext cx="4188755" cy="503626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524" indent="-274524" algn="l" defTabSz="878481" fontAlgn="auto">
                <a:spcBef>
                  <a:spcPts val="0"/>
                </a:spcBef>
                <a:spcAft>
                  <a:spcPts val="1154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400" kern="0" baseline="0" dirty="0"/>
            </a:p>
          </p:txBody>
        </p:sp>
        <p:sp>
          <p:nvSpPr>
            <p:cNvPr id="5" name="淘宝店Chenying0907出品 66"/>
            <p:cNvSpPr txBox="1"/>
            <p:nvPr/>
          </p:nvSpPr>
          <p:spPr>
            <a:xfrm>
              <a:off x="2896394" y="1779172"/>
              <a:ext cx="2819400" cy="44627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481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dirty="0"/>
                <a:t>回顾</a:t>
              </a:r>
              <a:r>
                <a:rPr lang="en-US" altLang="zh-CN" dirty="0"/>
                <a:t>2018</a:t>
              </a:r>
              <a:endParaRPr lang="zh-CN" altLang="en-US" dirty="0"/>
            </a:p>
          </p:txBody>
        </p:sp>
      </p:grpSp>
      <p:grpSp>
        <p:nvGrpSpPr>
          <p:cNvPr id="6" name="2"/>
          <p:cNvGrpSpPr/>
          <p:nvPr/>
        </p:nvGrpSpPr>
        <p:grpSpPr>
          <a:xfrm>
            <a:off x="5682009" y="2605186"/>
            <a:ext cx="4188755" cy="503626"/>
            <a:chOff x="2392484" y="2394411"/>
            <a:chExt cx="4188755" cy="503626"/>
          </a:xfrm>
        </p:grpSpPr>
        <p:sp>
          <p:nvSpPr>
            <p:cNvPr id="7" name="27"/>
            <p:cNvSpPr txBox="1"/>
            <p:nvPr/>
          </p:nvSpPr>
          <p:spPr>
            <a:xfrm>
              <a:off x="2392484" y="2394411"/>
              <a:ext cx="4188755" cy="503626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524" indent="-274524" algn="l" defTabSz="878481" fontAlgn="auto">
                <a:spcBef>
                  <a:spcPts val="0"/>
                </a:spcBef>
                <a:spcAft>
                  <a:spcPts val="1154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400" kern="0" baseline="0" dirty="0"/>
            </a:p>
          </p:txBody>
        </p:sp>
        <p:sp>
          <p:nvSpPr>
            <p:cNvPr id="8" name="69"/>
            <p:cNvSpPr txBox="1"/>
            <p:nvPr/>
          </p:nvSpPr>
          <p:spPr>
            <a:xfrm>
              <a:off x="2896394" y="2420144"/>
              <a:ext cx="3200400" cy="44627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481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dirty="0"/>
                <a:t>展望</a:t>
              </a:r>
              <a:r>
                <a:rPr lang="en-US" altLang="zh-CN" dirty="0"/>
                <a:t>2019</a:t>
              </a:r>
              <a:endParaRPr lang="zh-CN" altLang="en-US" dirty="0"/>
            </a:p>
          </p:txBody>
        </p:sp>
      </p:grpSp>
      <p:grpSp>
        <p:nvGrpSpPr>
          <p:cNvPr id="9" name="4"/>
          <p:cNvGrpSpPr/>
          <p:nvPr/>
        </p:nvGrpSpPr>
        <p:grpSpPr>
          <a:xfrm>
            <a:off x="5682009" y="3950363"/>
            <a:ext cx="4188755" cy="503626"/>
            <a:chOff x="2392484" y="3739588"/>
            <a:chExt cx="4188755" cy="503626"/>
          </a:xfrm>
        </p:grpSpPr>
        <p:sp>
          <p:nvSpPr>
            <p:cNvPr id="10" name="29"/>
            <p:cNvSpPr txBox="1"/>
            <p:nvPr/>
          </p:nvSpPr>
          <p:spPr>
            <a:xfrm>
              <a:off x="2392484" y="3739588"/>
              <a:ext cx="4188755" cy="503626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524" indent="-274524" algn="l" defTabSz="878481" fontAlgn="auto">
                <a:spcBef>
                  <a:spcPts val="0"/>
                </a:spcBef>
                <a:spcAft>
                  <a:spcPts val="1154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400" kern="0" baseline="0" dirty="0"/>
            </a:p>
          </p:txBody>
        </p:sp>
        <p:sp>
          <p:nvSpPr>
            <p:cNvPr id="11" name="75"/>
            <p:cNvSpPr txBox="1"/>
            <p:nvPr/>
          </p:nvSpPr>
          <p:spPr>
            <a:xfrm>
              <a:off x="2896394" y="3768263"/>
              <a:ext cx="3200400" cy="44627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481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dirty="0"/>
                <a:t>文艺汇演</a:t>
              </a:r>
            </a:p>
          </p:txBody>
        </p:sp>
      </p:grpSp>
      <p:grpSp>
        <p:nvGrpSpPr>
          <p:cNvPr id="12" name="3"/>
          <p:cNvGrpSpPr/>
          <p:nvPr/>
        </p:nvGrpSpPr>
        <p:grpSpPr>
          <a:xfrm>
            <a:off x="5682009" y="3277774"/>
            <a:ext cx="4188755" cy="503626"/>
            <a:chOff x="2392484" y="3066999"/>
            <a:chExt cx="4188755" cy="503626"/>
          </a:xfrm>
        </p:grpSpPr>
        <p:sp>
          <p:nvSpPr>
            <p:cNvPr id="13" name="淘宝店Chenying0907出品 28"/>
            <p:cNvSpPr txBox="1"/>
            <p:nvPr/>
          </p:nvSpPr>
          <p:spPr>
            <a:xfrm>
              <a:off x="2392484" y="3066999"/>
              <a:ext cx="4188755" cy="503626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524" indent="-274524" algn="l" defTabSz="878481" fontAlgn="auto">
                <a:spcBef>
                  <a:spcPts val="0"/>
                </a:spcBef>
                <a:spcAft>
                  <a:spcPts val="1154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400" kern="0" baseline="0" dirty="0"/>
            </a:p>
          </p:txBody>
        </p:sp>
        <p:sp>
          <p:nvSpPr>
            <p:cNvPr id="14" name="淘宝店Chenying0907出品 72"/>
            <p:cNvSpPr txBox="1"/>
            <p:nvPr/>
          </p:nvSpPr>
          <p:spPr>
            <a:xfrm>
              <a:off x="2896394" y="3111363"/>
              <a:ext cx="3200400" cy="44627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481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dirty="0"/>
                <a:t>颁奖典礼</a:t>
              </a:r>
            </a:p>
          </p:txBody>
        </p:sp>
      </p:grpSp>
      <p:grpSp>
        <p:nvGrpSpPr>
          <p:cNvPr id="333" name="01"/>
          <p:cNvGrpSpPr/>
          <p:nvPr/>
        </p:nvGrpSpPr>
        <p:grpSpPr>
          <a:xfrm>
            <a:off x="5682009" y="4652489"/>
            <a:ext cx="4188755" cy="503626"/>
            <a:chOff x="2392484" y="3739588"/>
            <a:chExt cx="4188755" cy="503626"/>
          </a:xfrm>
        </p:grpSpPr>
        <p:sp>
          <p:nvSpPr>
            <p:cNvPr id="334" name="12"/>
            <p:cNvSpPr txBox="1"/>
            <p:nvPr/>
          </p:nvSpPr>
          <p:spPr>
            <a:xfrm>
              <a:off x="2392484" y="3739588"/>
              <a:ext cx="4188755" cy="503626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524" indent="-274524" algn="l" defTabSz="878481" fontAlgn="auto">
                <a:spcBef>
                  <a:spcPts val="0"/>
                </a:spcBef>
                <a:spcAft>
                  <a:spcPts val="1154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400" kern="0" baseline="0" dirty="0"/>
            </a:p>
          </p:txBody>
        </p:sp>
        <p:sp>
          <p:nvSpPr>
            <p:cNvPr id="335" name="1"/>
            <p:cNvSpPr txBox="1"/>
            <p:nvPr/>
          </p:nvSpPr>
          <p:spPr>
            <a:xfrm>
              <a:off x="2896394" y="3768263"/>
              <a:ext cx="3200400" cy="44627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481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itchFamily="34" charset="-122"/>
                  <a:ea typeface="微软雅黑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dirty="0"/>
                <a:t>新年寄语</a:t>
              </a:r>
            </a:p>
          </p:txBody>
        </p:sp>
      </p:grpSp>
      <p:pic>
        <p:nvPicPr>
          <p:cNvPr id="337" name="图片 336">
            <a:extLst>
              <a:ext uri="{FF2B5EF4-FFF2-40B4-BE49-F238E27FC236}">
                <a16:creationId xmlns:a16="http://schemas.microsoft.com/office/drawing/2014/main" xmlns="" id="{7CDC9AA6-CE9C-47E8-ADB7-426845195C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236" y="1932598"/>
            <a:ext cx="2613010" cy="3859584"/>
          </a:xfrm>
          <a:prstGeom prst="rect">
            <a:avLst/>
          </a:prstGeom>
        </p:spPr>
      </p:pic>
      <p:pic>
        <p:nvPicPr>
          <p:cNvPr id="338" name="图片 337">
            <a:extLst>
              <a:ext uri="{FF2B5EF4-FFF2-40B4-BE49-F238E27FC236}">
                <a16:creationId xmlns:a16="http://schemas.microsoft.com/office/drawing/2014/main" xmlns="" id="{264A6E8A-15AA-4D8C-A129-C247BF84DA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39" y="2139956"/>
            <a:ext cx="1125215" cy="1114828"/>
          </a:xfrm>
          <a:prstGeom prst="rect">
            <a:avLst/>
          </a:prstGeom>
        </p:spPr>
      </p:pic>
      <p:pic>
        <p:nvPicPr>
          <p:cNvPr id="339" name="图片 338">
            <a:extLst>
              <a:ext uri="{FF2B5EF4-FFF2-40B4-BE49-F238E27FC236}">
                <a16:creationId xmlns:a16="http://schemas.microsoft.com/office/drawing/2014/main" xmlns="" id="{71D5A1F1-8852-44D5-B13D-1F54C3AD2C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74674" y="4055791"/>
            <a:ext cx="1606472" cy="220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4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00"/>
                            </p:stCondLst>
                            <p:childTnLst>
                              <p:par>
                                <p:cTn id="4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400" fill="hold"/>
                                        <p:tgtEl>
                                          <p:spTgt spid="3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100"/>
                            </p:stCondLst>
                            <p:childTnLst>
                              <p:par>
                                <p:cTn id="4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100"/>
                            </p:stCondLst>
                            <p:childTnLst>
                              <p:par>
                                <p:cTn id="5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300" fill="hold"/>
                                        <p:tgtEl>
                                          <p:spTgt spid="3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400"/>
                            </p:stCondLst>
                            <p:childTnLst>
                              <p:par>
                                <p:cTn id="6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18F78B0-7CF0-484C-8E45-4C74A9188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03" y="742013"/>
            <a:ext cx="9458793" cy="53739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3B901E8-DB85-4CE4-BF51-7ABCA17BF4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06" y="714379"/>
            <a:ext cx="1125215" cy="1114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993B635-CDC0-4AD2-BD63-00D9921460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35203" y="3942974"/>
            <a:ext cx="1606472" cy="220064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EA3306EF-A5A3-4A8B-8CEF-A1CAEDFA9FB0}"/>
              </a:ext>
            </a:extLst>
          </p:cNvPr>
          <p:cNvSpPr txBox="1"/>
          <p:nvPr/>
        </p:nvSpPr>
        <p:spPr>
          <a:xfrm>
            <a:off x="3599162" y="2736502"/>
            <a:ext cx="49936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8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回首</a:t>
            </a:r>
            <a:r>
              <a:rPr kumimoji="1" lang="en-US" altLang="zh-CN" sz="8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2018</a:t>
            </a:r>
            <a:endParaRPr kumimoji="1" lang="zh-CN" altLang="en-US" sz="8400" b="1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880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 invX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4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"/>
                            </p:stCondLst>
                            <p:childTnLst>
                              <p:par>
                                <p:cTn id="2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3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00"/>
                            </p:stCondLst>
                            <p:childTnLst>
                              <p:par>
                                <p:cTn id="3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795194">
            <a:off x="-1788033" y="-810986"/>
            <a:ext cx="2000004" cy="107182"/>
          </a:xfrm>
          <a:prstGeom prst="ellipse">
            <a:avLst/>
          </a:prstGeom>
          <a:gradFill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 rot="1994839">
            <a:off x="12225274" y="7460926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 rot="19446474">
            <a:off x="12059521" y="-733378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 rot="19446474">
            <a:off x="-1872939" y="7425711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tx2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 rot="16043342">
            <a:off x="5124138" y="-1111351"/>
            <a:ext cx="2000727" cy="214287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 rot="5400000">
            <a:off x="5074055" y="7872877"/>
            <a:ext cx="2000727" cy="214287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2005131" y="3073085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2120327" y="3358339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84875" y="1502841"/>
            <a:ext cx="8885085" cy="3023996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 lIns="99147" tIns="49575" rIns="99147" bIns="49575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/>
            <a:r>
              <a:rPr lang="zh-CN" altLang="en-US" sz="96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回首既往</a:t>
            </a:r>
            <a:r>
              <a:rPr lang="en-US" altLang="zh-CN" sz="96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  </a:t>
            </a:r>
          </a:p>
          <a:p>
            <a:pPr algn="ctr"/>
            <a:r>
              <a:rPr lang="zh-CN" altLang="en-US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我们风雨同舟、不离不弃</a:t>
            </a:r>
          </a:p>
          <a:p>
            <a:pPr algn="ctr"/>
            <a:r>
              <a:rPr lang="zh-CN" altLang="en-US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取得了卓越的成绩！</a:t>
            </a:r>
          </a:p>
        </p:txBody>
      </p:sp>
      <p:pic>
        <p:nvPicPr>
          <p:cNvPr id="11" name="Picture 27" descr="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691" y="2047023"/>
            <a:ext cx="5824319" cy="189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7" descr="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02" y="859429"/>
            <a:ext cx="4918509" cy="158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79" y="3577426"/>
            <a:ext cx="5824319" cy="189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55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86000" y="86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xit" presetSubtype="32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544" repeatCount="7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8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3283 -3.33333E-6 " pathEditMode="relative" rAng="0" ptsTypes="AA">
                                      <p:cBhvr>
                                        <p:cTn id="10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6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03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0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795194">
            <a:off x="-1788033" y="-810986"/>
            <a:ext cx="2000004" cy="107182"/>
          </a:xfrm>
          <a:prstGeom prst="ellipse">
            <a:avLst/>
          </a:prstGeom>
          <a:gradFill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 rot="1994839">
            <a:off x="12225274" y="7460926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 rot="19446474">
            <a:off x="12059521" y="-733378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 rot="19446474">
            <a:off x="-1872939" y="7425711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tx2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 rot="16043342">
            <a:off x="5124138" y="-1111351"/>
            <a:ext cx="2000727" cy="214287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 rot="5400000">
            <a:off x="5074055" y="7872877"/>
            <a:ext cx="2000727" cy="214287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2005131" y="3073085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2120327" y="3358339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57192" y="2223367"/>
            <a:ext cx="8885085" cy="2269943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 lIns="99147" tIns="49575" rIns="99147" bIns="49575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/>
            <a:r>
              <a:rPr lang="en-US" altLang="zh-CN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2018</a:t>
            </a:r>
            <a:r>
              <a:rPr lang="zh-CN" altLang="en-US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年公司年销售额</a:t>
            </a:r>
            <a:endParaRPr lang="en-US" altLang="zh-CN" sz="4700" b="1" dirty="0">
              <a:ln w="9525">
                <a:noFill/>
              </a:ln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zh-CN" altLang="en-US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达到</a:t>
            </a:r>
            <a:r>
              <a:rPr lang="en-US" altLang="zh-CN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888</a:t>
            </a:r>
            <a:r>
              <a:rPr lang="zh-CN" altLang="en-US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亿，盈利总额突破</a:t>
            </a:r>
            <a:r>
              <a:rPr lang="en-US" altLang="zh-CN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428</a:t>
            </a:r>
            <a:r>
              <a:rPr lang="zh-CN" altLang="en-US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亿，这一年感谢有你们</a:t>
            </a:r>
          </a:p>
        </p:txBody>
      </p:sp>
      <p:pic>
        <p:nvPicPr>
          <p:cNvPr id="11" name="Picture 27" descr="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08" y="2731924"/>
            <a:ext cx="5824319" cy="189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7" descr="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319" y="1544330"/>
            <a:ext cx="4918509" cy="158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396" y="4262327"/>
            <a:ext cx="5824319" cy="189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0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86000" y="86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xit" presetSubtype="32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544" repeatCount="7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8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22222E-6 L 0.32825 -2.22222E-6 " pathEditMode="relative" rAng="0" ptsTypes="AA">
                                      <p:cBhvr>
                                        <p:cTn id="10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6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6" presetClass="emph" presetSubtype="0" accel="19000" decel="54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03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0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18F78B0-7CF0-484C-8E45-4C74A9188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03" y="742013"/>
            <a:ext cx="9458793" cy="53739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3B901E8-DB85-4CE4-BF51-7ABCA17BF4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06" y="714379"/>
            <a:ext cx="1125215" cy="1114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993B635-CDC0-4AD2-BD63-00D9921460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35203" y="3942974"/>
            <a:ext cx="1606472" cy="220064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E7D23BE-1262-4377-8144-58CE492B6D7E}"/>
              </a:ext>
            </a:extLst>
          </p:cNvPr>
          <p:cNvSpPr txBox="1"/>
          <p:nvPr/>
        </p:nvSpPr>
        <p:spPr>
          <a:xfrm>
            <a:off x="3599161" y="2736502"/>
            <a:ext cx="49936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8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展望</a:t>
            </a:r>
            <a:r>
              <a:rPr kumimoji="1" lang="en-US" altLang="zh-CN" sz="8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2019</a:t>
            </a:r>
            <a:endParaRPr kumimoji="1" lang="zh-CN" altLang="en-US" sz="8400" b="1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037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 invX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4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"/>
                            </p:stCondLst>
                            <p:childTnLst>
                              <p:par>
                                <p:cTn id="2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3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00"/>
                            </p:stCondLst>
                            <p:childTnLst>
                              <p:par>
                                <p:cTn id="3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43489" y="1621563"/>
            <a:ext cx="9676145" cy="3331772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 lIns="99147" tIns="49575" rIns="99147" bIns="49575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/>
            <a:r>
              <a:rPr lang="zh-CN" altLang="en-US" sz="96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展望明天</a:t>
            </a:r>
            <a:endParaRPr lang="en-US" altLang="zh-CN" sz="9600" b="1" dirty="0">
              <a:ln w="9525">
                <a:noFill/>
              </a:ln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zh-CN" altLang="en-US" sz="5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我们将继往开来</a:t>
            </a:r>
            <a:endParaRPr lang="en-US" altLang="zh-CN" sz="5700" b="1" dirty="0">
              <a:ln w="9525">
                <a:noFill/>
              </a:ln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zh-CN" altLang="en-US" sz="5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谱写新的篇章！</a:t>
            </a:r>
          </a:p>
        </p:txBody>
      </p:sp>
      <p:sp>
        <p:nvSpPr>
          <p:cNvPr id="3" name="椭圆 2"/>
          <p:cNvSpPr/>
          <p:nvPr/>
        </p:nvSpPr>
        <p:spPr>
          <a:xfrm rot="1795194">
            <a:off x="-1761312" y="-911025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29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 rot="1994839">
            <a:off x="12225274" y="7460926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 rot="19446474">
            <a:off x="11940185" y="-901020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 rot="19446474">
            <a:off x="-1872939" y="7425711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 rot="16043342">
            <a:off x="5124138" y="-1111351"/>
            <a:ext cx="2000727" cy="214287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 rot="5400000">
            <a:off x="5074055" y="7872877"/>
            <a:ext cx="2000727" cy="214287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-2005131" y="3073085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2120327" y="3358339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1" name="Picture 15" descr="PPECLOGO-eff2-1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606" y="151025"/>
            <a:ext cx="1297026" cy="110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" descr="PPECLOGO-eff2-1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535" y="28985"/>
            <a:ext cx="1078825" cy="91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" descr="PPECLOGO-eff2-1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422" y="50680"/>
            <a:ext cx="1078825" cy="91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4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86000" y="86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xit" presetSubtype="32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3" presetClass="exit" presetSubtype="544" repeatCount="4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xit" presetSubtype="544" repeatCount="7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544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544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xit" presetSubtype="544" repeatCount="7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3" presetClass="exit" presetSubtype="544" repeatCount="7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xit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795194">
            <a:off x="-1761312" y="-911025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3600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 rot="1994839">
            <a:off x="12225274" y="7460926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 rot="19446474">
            <a:off x="11940185" y="-901020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 rot="19446474">
            <a:off x="-1872939" y="7425711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 rot="16043342">
            <a:off x="5124138" y="-1111351"/>
            <a:ext cx="2000727" cy="214287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 rot="5400000">
            <a:off x="5074055" y="7872877"/>
            <a:ext cx="2000727" cy="214287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2005131" y="3073085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2120327" y="3358339"/>
            <a:ext cx="2000004" cy="214364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5B9BD5">
                  <a:tint val="23500"/>
                  <a:satMod val="160000"/>
                </a:srgbClr>
              </a:gs>
            </a:gsLst>
            <a:path path="shap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lIns="91432" tIns="45718" rIns="91432" bIns="45718" anchor="ctr"/>
          <a:lstStyle/>
          <a:p>
            <a:pPr algn="ctr" defTabSz="1151255">
              <a:defRPr/>
            </a:pPr>
            <a:endParaRPr lang="zh-CN" altLang="en-US" sz="2300" ker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0" name="Picture 15" descr="PPECLOGO-eff2-1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606" y="151025"/>
            <a:ext cx="1297026" cy="110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" descr="PPECLOGO-eff2-1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535" y="28985"/>
            <a:ext cx="1078825" cy="91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919755" y="2176121"/>
            <a:ext cx="10736157" cy="2793163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 lIns="99147" tIns="49575" rIns="99147" bIns="49575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/>
            <a:r>
              <a:rPr lang="zh-CN" altLang="en-US" sz="96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网络有限公司</a:t>
            </a:r>
            <a:endParaRPr lang="en-US" altLang="zh-CN" sz="9600" b="1" dirty="0">
              <a:ln w="9525">
                <a:noFill/>
              </a:ln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en-US" altLang="zh-CN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2019</a:t>
            </a:r>
            <a:r>
              <a:rPr lang="zh-CN" altLang="en-US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年</a:t>
            </a:r>
            <a:r>
              <a:rPr lang="en-US" altLang="zh-CN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4700" b="1" dirty="0">
                <a:ln w="9525"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Impact" panose="020B0806030902050204" pitchFamily="34" charset="0"/>
                <a:ea typeface="微软雅黑" panose="020B0503020204020204" pitchFamily="34" charset="-122"/>
              </a:rPr>
              <a:t>元 旦 晚 会 现 在 开 始</a:t>
            </a:r>
            <a:endParaRPr lang="en-US" altLang="zh-CN" sz="4700" b="1" dirty="0">
              <a:ln w="9525">
                <a:noFill/>
              </a:ln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/>
            <a:endParaRPr lang="zh-CN" altLang="en-US" sz="3200" b="1" dirty="0">
              <a:ln w="9525">
                <a:noFill/>
              </a:ln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3" name="Picture 15" descr="PPECLOGO-eff2-1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422" y="50680"/>
            <a:ext cx="1078825" cy="91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74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3" presetClass="exit" presetSubtype="544" repeatCount="5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3" presetClass="exit" presetSubtype="54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xit" presetSubtype="544" repeatCount="5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3" presetClass="exit" presetSubtype="544" repeatCount="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3" presetClass="exit" presetSubtype="544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xit" presetSubtype="54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3" presetClass="exit" presetSubtype="544" repeatCount="5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544" repeatCount="5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xit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2" grpId="2"/>
      <p:bldP spid="12" grpId="3"/>
      <p:bldP spid="12" grpId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18F78B0-7CF0-484C-8E45-4C74A9188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03" y="742013"/>
            <a:ext cx="9458793" cy="53739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3B901E8-DB85-4CE4-BF51-7ABCA17BF4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06" y="714379"/>
            <a:ext cx="1125215" cy="1114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993B635-CDC0-4AD2-BD63-00D9921460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35203" y="3942974"/>
            <a:ext cx="1606472" cy="220064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E7D23BE-1262-4377-8144-58CE492B6D7E}"/>
              </a:ext>
            </a:extLst>
          </p:cNvPr>
          <p:cNvSpPr txBox="1"/>
          <p:nvPr/>
        </p:nvSpPr>
        <p:spPr>
          <a:xfrm>
            <a:off x="3214913" y="2736502"/>
            <a:ext cx="54553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8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颁 奖 典 礼</a:t>
            </a:r>
          </a:p>
        </p:txBody>
      </p:sp>
    </p:spTree>
    <p:extLst>
      <p:ext uri="{BB962C8B-B14F-4D97-AF65-F5344CB8AC3E}">
        <p14:creationId xmlns:p14="http://schemas.microsoft.com/office/powerpoint/2010/main" val="2045976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 invX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4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"/>
                            </p:stCondLst>
                            <p:childTnLst>
                              <p:par>
                                <p:cTn id="2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3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00"/>
                            </p:stCondLst>
                            <p:childTnLst>
                              <p:par>
                                <p:cTn id="3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550780" y="671404"/>
            <a:ext cx="5868775" cy="4980783"/>
          </a:xfrm>
          <a:prstGeom prst="rect">
            <a:avLst/>
          </a:prstGeom>
          <a:noFill/>
          <a:effectLst/>
          <a:extLst/>
        </p:spPr>
      </p:pic>
      <p:sp>
        <p:nvSpPr>
          <p:cNvPr id="3" name="相片"/>
          <p:cNvSpPr/>
          <p:nvPr/>
        </p:nvSpPr>
        <p:spPr>
          <a:xfrm>
            <a:off x="4928436" y="2492897"/>
            <a:ext cx="5664440" cy="331858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6350">
            <a:solidFill>
              <a:schemeClr val="bg2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获奖者名单"/>
          <p:cNvSpPr txBox="1"/>
          <p:nvPr/>
        </p:nvSpPr>
        <p:spPr>
          <a:xfrm>
            <a:off x="4856239" y="1941020"/>
            <a:ext cx="5170604" cy="492420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>
              <a:defRPr sz="4800" b="1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gradFill>
                  <a:gsLst>
                    <a:gs pos="62500">
                      <a:srgbClr val="FFFFAB"/>
                    </a:gs>
                    <a:gs pos="31000">
                      <a:srgbClr val="A09036"/>
                    </a:gs>
                    <a:gs pos="17000">
                      <a:srgbClr val="FFFFA6"/>
                    </a:gs>
                    <a:gs pos="21000">
                      <a:srgbClr val="A09036"/>
                    </a:gs>
                  </a:gsLst>
                  <a:lin ang="16200000" scaled="0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400" dirty="0">
                <a:ln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</a:rPr>
              <a:t>获奖者：某某集团企业最佳团队奖！</a:t>
            </a:r>
          </a:p>
        </p:txBody>
      </p:sp>
      <p:grpSp>
        <p:nvGrpSpPr>
          <p:cNvPr id="5" name="组合 57"/>
          <p:cNvGrpSpPr/>
          <p:nvPr/>
        </p:nvGrpSpPr>
        <p:grpSpPr>
          <a:xfrm>
            <a:off x="4830625" y="1060793"/>
            <a:ext cx="3797438" cy="861752"/>
            <a:chOff x="4030025" y="1150222"/>
            <a:chExt cx="3797438" cy="861752"/>
          </a:xfrm>
        </p:grpSpPr>
        <p:sp>
          <p:nvSpPr>
            <p:cNvPr id="6" name="TextBox 368"/>
            <p:cNvSpPr txBox="1"/>
            <p:nvPr/>
          </p:nvSpPr>
          <p:spPr>
            <a:xfrm>
              <a:off x="4258194" y="1150222"/>
              <a:ext cx="3323944" cy="861752"/>
            </a:xfrm>
            <a:prstGeom prst="rect">
              <a:avLst/>
            </a:prstGeom>
            <a:noFill/>
          </p:spPr>
          <p:txBody>
            <a:bodyPr wrap="none" lIns="121899" tIns="60949" rIns="121899" bIns="60949" rtlCol="0">
              <a:spAutoFit/>
              <a:scene3d>
                <a:camera prst="orthographicFront"/>
                <a:lightRig rig="flat" dir="t"/>
              </a:scene3d>
              <a:sp3d extrusionH="38100">
                <a:extrusionClr>
                  <a:srgbClr val="FBD04E"/>
                </a:extrusionClr>
              </a:sp3d>
            </a:bodyPr>
            <a:lstStyle>
              <a:defPPr>
                <a:defRPr lang="zh-CN"/>
              </a:defPPr>
              <a:lvl1pPr>
                <a:defRPr sz="4800" b="1"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  <a:gradFill>
                    <a:gsLst>
                      <a:gs pos="62500">
                        <a:srgbClr val="FFFFAB"/>
                      </a:gs>
                      <a:gs pos="31000">
                        <a:srgbClr val="A09036"/>
                      </a:gs>
                      <a:gs pos="17000">
                        <a:srgbClr val="FFFFA6"/>
                      </a:gs>
                      <a:gs pos="21000">
                        <a:srgbClr val="A09036"/>
                      </a:gs>
                    </a:gsLst>
                    <a:lin ang="16200000" scaled="0"/>
                  </a:gradFill>
                  <a:effectLst>
                    <a:outerShdw blurRad="292100" algn="tl" rotWithShape="0">
                      <a:srgbClr val="7A0000">
                        <a:alpha val="85882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ln>
                    <a:noFill/>
                  </a:ln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</a:rPr>
                <a:t>最佳团队奖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220"/>
            <a:stretch/>
          </p:blipFill>
          <p:spPr>
            <a:xfrm>
              <a:off x="4030025" y="1179072"/>
              <a:ext cx="364792" cy="76913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67"/>
            <a:stretch/>
          </p:blipFill>
          <p:spPr>
            <a:xfrm>
              <a:off x="7368204" y="1179072"/>
              <a:ext cx="459259" cy="769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059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016001" y="671404"/>
            <a:ext cx="5868775" cy="4980783"/>
          </a:xfrm>
          <a:prstGeom prst="rect">
            <a:avLst/>
          </a:prstGeom>
          <a:noFill/>
          <a:effectLst/>
          <a:extLst/>
        </p:spPr>
      </p:pic>
      <p:sp>
        <p:nvSpPr>
          <p:cNvPr id="3" name="相片"/>
          <p:cNvSpPr/>
          <p:nvPr/>
        </p:nvSpPr>
        <p:spPr>
          <a:xfrm>
            <a:off x="4463215" y="2492897"/>
            <a:ext cx="5664440" cy="331858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6350">
            <a:solidFill>
              <a:schemeClr val="bg2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获奖者名单"/>
          <p:cNvSpPr txBox="1"/>
          <p:nvPr/>
        </p:nvSpPr>
        <p:spPr>
          <a:xfrm>
            <a:off x="4391018" y="1941020"/>
            <a:ext cx="5170604" cy="492420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>
              <a:defRPr sz="4800" b="1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gradFill>
                  <a:gsLst>
                    <a:gs pos="62500">
                      <a:srgbClr val="FFFFAB"/>
                    </a:gs>
                    <a:gs pos="31000">
                      <a:srgbClr val="A09036"/>
                    </a:gs>
                    <a:gs pos="17000">
                      <a:srgbClr val="FFFFA6"/>
                    </a:gs>
                    <a:gs pos="21000">
                      <a:srgbClr val="A09036"/>
                    </a:gs>
                  </a:gsLst>
                  <a:lin ang="16200000" scaled="0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400" dirty="0">
                <a:ln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</a:rPr>
              <a:t>获奖者：某某集团企业最佳技术奖！</a:t>
            </a:r>
          </a:p>
        </p:txBody>
      </p:sp>
      <p:grpSp>
        <p:nvGrpSpPr>
          <p:cNvPr id="5" name="组合 57"/>
          <p:cNvGrpSpPr/>
          <p:nvPr/>
        </p:nvGrpSpPr>
        <p:grpSpPr>
          <a:xfrm>
            <a:off x="4365404" y="1060793"/>
            <a:ext cx="3797438" cy="861752"/>
            <a:chOff x="4030025" y="1150222"/>
            <a:chExt cx="3797438" cy="861752"/>
          </a:xfrm>
        </p:grpSpPr>
        <p:sp>
          <p:nvSpPr>
            <p:cNvPr id="6" name="TextBox 368"/>
            <p:cNvSpPr txBox="1"/>
            <p:nvPr/>
          </p:nvSpPr>
          <p:spPr>
            <a:xfrm>
              <a:off x="4258194" y="1150222"/>
              <a:ext cx="3323944" cy="861752"/>
            </a:xfrm>
            <a:prstGeom prst="rect">
              <a:avLst/>
            </a:prstGeom>
            <a:noFill/>
          </p:spPr>
          <p:txBody>
            <a:bodyPr wrap="none" lIns="121899" tIns="60949" rIns="121899" bIns="60949" rtlCol="0">
              <a:spAutoFit/>
              <a:scene3d>
                <a:camera prst="orthographicFront"/>
                <a:lightRig rig="flat" dir="t"/>
              </a:scene3d>
              <a:sp3d extrusionH="38100">
                <a:extrusionClr>
                  <a:srgbClr val="FBD04E"/>
                </a:extrusionClr>
              </a:sp3d>
            </a:bodyPr>
            <a:lstStyle>
              <a:defPPr>
                <a:defRPr lang="zh-CN"/>
              </a:defPPr>
              <a:lvl1pPr>
                <a:defRPr sz="4800" b="1"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  <a:gradFill>
                    <a:gsLst>
                      <a:gs pos="62500">
                        <a:srgbClr val="FFFFAB"/>
                      </a:gs>
                      <a:gs pos="31000">
                        <a:srgbClr val="A09036"/>
                      </a:gs>
                      <a:gs pos="17000">
                        <a:srgbClr val="FFFFA6"/>
                      </a:gs>
                      <a:gs pos="21000">
                        <a:srgbClr val="A09036"/>
                      </a:gs>
                    </a:gsLst>
                    <a:lin ang="16200000" scaled="0"/>
                  </a:gradFill>
                  <a:effectLst>
                    <a:outerShdw blurRad="292100" algn="tl" rotWithShape="0">
                      <a:srgbClr val="7A0000">
                        <a:alpha val="85882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ln>
                    <a:noFill/>
                  </a:ln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</a:rPr>
                <a:t>最佳技术奖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220"/>
            <a:stretch/>
          </p:blipFill>
          <p:spPr>
            <a:xfrm>
              <a:off x="4030025" y="1179072"/>
              <a:ext cx="364792" cy="76913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67"/>
            <a:stretch/>
          </p:blipFill>
          <p:spPr>
            <a:xfrm>
              <a:off x="7368204" y="1179072"/>
              <a:ext cx="459259" cy="769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431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016001" y="671404"/>
            <a:ext cx="5868775" cy="4980783"/>
          </a:xfrm>
          <a:prstGeom prst="rect">
            <a:avLst/>
          </a:prstGeom>
          <a:noFill/>
          <a:effectLst/>
          <a:extLst/>
        </p:spPr>
      </p:pic>
      <p:sp>
        <p:nvSpPr>
          <p:cNvPr id="3" name="相片"/>
          <p:cNvSpPr/>
          <p:nvPr/>
        </p:nvSpPr>
        <p:spPr>
          <a:xfrm>
            <a:off x="4463215" y="2492897"/>
            <a:ext cx="5664440" cy="331858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6350">
            <a:solidFill>
              <a:schemeClr val="bg2">
                <a:lumMod val="50000"/>
              </a:schemeClr>
            </a:solidFill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获奖者名单"/>
          <p:cNvSpPr txBox="1"/>
          <p:nvPr/>
        </p:nvSpPr>
        <p:spPr>
          <a:xfrm>
            <a:off x="4391018" y="1941020"/>
            <a:ext cx="5170604" cy="492420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flat" dir="t"/>
            </a:scene3d>
            <a:sp3d extrusionH="38100">
              <a:extrusionClr>
                <a:srgbClr val="FBD04E"/>
              </a:extrusionClr>
            </a:sp3d>
          </a:bodyPr>
          <a:lstStyle>
            <a:defPPr>
              <a:defRPr lang="zh-CN"/>
            </a:defPPr>
            <a:lvl1pPr>
              <a:defRPr sz="4800" b="1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gradFill>
                  <a:gsLst>
                    <a:gs pos="62500">
                      <a:srgbClr val="FFFFAB"/>
                    </a:gs>
                    <a:gs pos="31000">
                      <a:srgbClr val="A09036"/>
                    </a:gs>
                    <a:gs pos="17000">
                      <a:srgbClr val="FFFFA6"/>
                    </a:gs>
                    <a:gs pos="21000">
                      <a:srgbClr val="A09036"/>
                    </a:gs>
                  </a:gsLst>
                  <a:lin ang="16200000" scaled="0"/>
                </a:gradFill>
                <a:effectLst>
                  <a:outerShdw blurRad="292100" algn="tl" rotWithShape="0">
                    <a:srgbClr val="7A0000">
                      <a:alpha val="85882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400" dirty="0">
                <a:ln>
                  <a:noFill/>
                </a:ln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</a:rPr>
              <a:t>获奖者：某某集团企业最佳员工奖！</a:t>
            </a:r>
          </a:p>
        </p:txBody>
      </p:sp>
      <p:grpSp>
        <p:nvGrpSpPr>
          <p:cNvPr id="5" name="组合 57"/>
          <p:cNvGrpSpPr/>
          <p:nvPr/>
        </p:nvGrpSpPr>
        <p:grpSpPr>
          <a:xfrm>
            <a:off x="4365404" y="1060793"/>
            <a:ext cx="3797438" cy="861752"/>
            <a:chOff x="4030025" y="1150222"/>
            <a:chExt cx="3797438" cy="861752"/>
          </a:xfrm>
        </p:grpSpPr>
        <p:sp>
          <p:nvSpPr>
            <p:cNvPr id="6" name="TextBox 368"/>
            <p:cNvSpPr txBox="1"/>
            <p:nvPr/>
          </p:nvSpPr>
          <p:spPr>
            <a:xfrm>
              <a:off x="4258194" y="1150222"/>
              <a:ext cx="3323944" cy="861752"/>
            </a:xfrm>
            <a:prstGeom prst="rect">
              <a:avLst/>
            </a:prstGeom>
            <a:noFill/>
          </p:spPr>
          <p:txBody>
            <a:bodyPr wrap="none" lIns="121899" tIns="60949" rIns="121899" bIns="60949" rtlCol="0">
              <a:spAutoFit/>
              <a:scene3d>
                <a:camera prst="orthographicFront"/>
                <a:lightRig rig="flat" dir="t"/>
              </a:scene3d>
              <a:sp3d extrusionH="38100">
                <a:extrusionClr>
                  <a:srgbClr val="FBD04E"/>
                </a:extrusionClr>
              </a:sp3d>
            </a:bodyPr>
            <a:lstStyle>
              <a:defPPr>
                <a:defRPr lang="zh-CN"/>
              </a:defPPr>
              <a:lvl1pPr>
                <a:defRPr sz="4800" b="1"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  <a:gradFill>
                    <a:gsLst>
                      <a:gs pos="62500">
                        <a:srgbClr val="FFFFAB"/>
                      </a:gs>
                      <a:gs pos="31000">
                        <a:srgbClr val="A09036"/>
                      </a:gs>
                      <a:gs pos="17000">
                        <a:srgbClr val="FFFFA6"/>
                      </a:gs>
                      <a:gs pos="21000">
                        <a:srgbClr val="A09036"/>
                      </a:gs>
                    </a:gsLst>
                    <a:lin ang="16200000" scaled="0"/>
                  </a:gradFill>
                  <a:effectLst>
                    <a:outerShdw blurRad="292100" algn="tl" rotWithShape="0">
                      <a:srgbClr val="7A0000">
                        <a:alpha val="85882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ln>
                    <a:noFill/>
                  </a:ln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</a:rPr>
                <a:t>最佳员工奖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220"/>
            <a:stretch/>
          </p:blipFill>
          <p:spPr>
            <a:xfrm>
              <a:off x="4030025" y="1179072"/>
              <a:ext cx="364792" cy="76913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67"/>
            <a:stretch/>
          </p:blipFill>
          <p:spPr>
            <a:xfrm>
              <a:off x="7368204" y="1179072"/>
              <a:ext cx="459259" cy="769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538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18F78B0-7CF0-484C-8E45-4C74A9188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03" y="742013"/>
            <a:ext cx="9458793" cy="53739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3B901E8-DB85-4CE4-BF51-7ABCA17BF4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06" y="714379"/>
            <a:ext cx="1125215" cy="1114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993B635-CDC0-4AD2-BD63-00D9921460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35203" y="3942974"/>
            <a:ext cx="1606472" cy="220064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E7D23BE-1262-4377-8144-58CE492B6D7E}"/>
              </a:ext>
            </a:extLst>
          </p:cNvPr>
          <p:cNvSpPr txBox="1"/>
          <p:nvPr/>
        </p:nvSpPr>
        <p:spPr>
          <a:xfrm>
            <a:off x="3214913" y="2736502"/>
            <a:ext cx="54553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8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文 艺 汇 演</a:t>
            </a:r>
          </a:p>
        </p:txBody>
      </p:sp>
    </p:spTree>
    <p:extLst>
      <p:ext uri="{BB962C8B-B14F-4D97-AF65-F5344CB8AC3E}">
        <p14:creationId xmlns:p14="http://schemas.microsoft.com/office/powerpoint/2010/main" val="2365972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 invX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4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"/>
                            </p:stCondLst>
                            <p:childTnLst>
                              <p:par>
                                <p:cTn id="2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3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00"/>
                            </p:stCondLst>
                            <p:childTnLst>
                              <p:par>
                                <p:cTn id="3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图片 1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039" y="691445"/>
            <a:ext cx="6876288" cy="5815584"/>
          </a:xfrm>
          <a:prstGeom prst="rect">
            <a:avLst/>
          </a:prstGeom>
        </p:spPr>
      </p:pic>
      <p:grpSp>
        <p:nvGrpSpPr>
          <p:cNvPr id="64" name="组 63"/>
          <p:cNvGrpSpPr/>
          <p:nvPr/>
        </p:nvGrpSpPr>
        <p:grpSpPr>
          <a:xfrm>
            <a:off x="5555023" y="1242751"/>
            <a:ext cx="3416320" cy="742225"/>
            <a:chOff x="4051152" y="921638"/>
            <a:chExt cx="3416320" cy="742225"/>
          </a:xfrm>
        </p:grpSpPr>
        <p:sp>
          <p:nvSpPr>
            <p:cNvPr id="65" name="文本框 64"/>
            <p:cNvSpPr txBox="1"/>
            <p:nvPr/>
          </p:nvSpPr>
          <p:spPr>
            <a:xfrm>
              <a:off x="4051152" y="921638"/>
              <a:ext cx="34163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000" b="1" dirty="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节目一  这里填写节目的标题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4051152" y="1356086"/>
              <a:ext cx="2698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400" dirty="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表演者：这里填写</a:t>
              </a:r>
              <a:r>
                <a:rPr kumimoji="1" lang="zh-CN" altLang="en-US" sz="140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表演者的名字</a:t>
              </a:r>
              <a:endParaRPr kumimoji="1" lang="zh-CN" altLang="en-US" sz="14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67" name="组 66"/>
          <p:cNvGrpSpPr/>
          <p:nvPr/>
        </p:nvGrpSpPr>
        <p:grpSpPr>
          <a:xfrm>
            <a:off x="5554222" y="2231561"/>
            <a:ext cx="3417923" cy="742225"/>
            <a:chOff x="4051152" y="921638"/>
            <a:chExt cx="3417923" cy="742225"/>
          </a:xfrm>
        </p:grpSpPr>
        <p:sp>
          <p:nvSpPr>
            <p:cNvPr id="68" name="文本框 67"/>
            <p:cNvSpPr txBox="1"/>
            <p:nvPr/>
          </p:nvSpPr>
          <p:spPr>
            <a:xfrm>
              <a:off x="4051152" y="921638"/>
              <a:ext cx="34179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000" b="1" dirty="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节目二  这里填写节目的标题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051152" y="1356086"/>
              <a:ext cx="2698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400" dirty="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表演者：这里填写</a:t>
              </a:r>
              <a:r>
                <a:rPr kumimoji="1" lang="zh-CN" altLang="en-US" sz="140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表演者的名字</a:t>
              </a:r>
              <a:endParaRPr kumimoji="1" lang="zh-CN" altLang="en-US" sz="14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70" name="组 69"/>
          <p:cNvGrpSpPr/>
          <p:nvPr/>
        </p:nvGrpSpPr>
        <p:grpSpPr>
          <a:xfrm>
            <a:off x="5555023" y="3220371"/>
            <a:ext cx="3416320" cy="742225"/>
            <a:chOff x="4051152" y="921638"/>
            <a:chExt cx="3416320" cy="742225"/>
          </a:xfrm>
        </p:grpSpPr>
        <p:sp>
          <p:nvSpPr>
            <p:cNvPr id="71" name="文本框 70"/>
            <p:cNvSpPr txBox="1"/>
            <p:nvPr/>
          </p:nvSpPr>
          <p:spPr>
            <a:xfrm>
              <a:off x="4051152" y="921638"/>
              <a:ext cx="34163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000" b="1" dirty="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节目三  这里填写节目的标题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4051152" y="1356086"/>
              <a:ext cx="2698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400" dirty="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表演者：这里填写</a:t>
              </a:r>
              <a:r>
                <a:rPr kumimoji="1" lang="zh-CN" altLang="en-US" sz="140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表演者的名字</a:t>
              </a:r>
              <a:endParaRPr kumimoji="1" lang="zh-CN" altLang="en-US" sz="14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73" name="组 72"/>
          <p:cNvGrpSpPr/>
          <p:nvPr/>
        </p:nvGrpSpPr>
        <p:grpSpPr>
          <a:xfrm>
            <a:off x="5555023" y="4209181"/>
            <a:ext cx="3416320" cy="742225"/>
            <a:chOff x="4051152" y="921638"/>
            <a:chExt cx="3416320" cy="742225"/>
          </a:xfrm>
        </p:grpSpPr>
        <p:sp>
          <p:nvSpPr>
            <p:cNvPr id="74" name="文本框 73"/>
            <p:cNvSpPr txBox="1"/>
            <p:nvPr/>
          </p:nvSpPr>
          <p:spPr>
            <a:xfrm>
              <a:off x="4051152" y="921638"/>
              <a:ext cx="34163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000" b="1" dirty="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节目四  这里填写节目的标题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051152" y="1356086"/>
              <a:ext cx="2698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400" dirty="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表演者：这里填写</a:t>
              </a:r>
              <a:r>
                <a:rPr kumimoji="1" lang="zh-CN" altLang="en-US" sz="140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表演者的名字</a:t>
              </a:r>
              <a:endParaRPr kumimoji="1" lang="zh-CN" altLang="en-US" sz="14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76" name="组 75"/>
          <p:cNvGrpSpPr/>
          <p:nvPr/>
        </p:nvGrpSpPr>
        <p:grpSpPr>
          <a:xfrm>
            <a:off x="5490903" y="5197991"/>
            <a:ext cx="3544560" cy="742225"/>
            <a:chOff x="4051152" y="921638"/>
            <a:chExt cx="3544560" cy="742225"/>
          </a:xfrm>
        </p:grpSpPr>
        <p:sp>
          <p:nvSpPr>
            <p:cNvPr id="77" name="文本框 76"/>
            <p:cNvSpPr txBox="1"/>
            <p:nvPr/>
          </p:nvSpPr>
          <p:spPr>
            <a:xfrm>
              <a:off x="4051152" y="921638"/>
              <a:ext cx="35445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2000" b="1" dirty="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节目五  这里填写节目的标题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4051152" y="1356086"/>
              <a:ext cx="2698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400" dirty="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表演者：这里填写</a:t>
              </a:r>
              <a:r>
                <a:rPr kumimoji="1" lang="zh-CN" altLang="en-US" sz="1400">
                  <a:gradFill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</a:gradFill>
                  <a:latin typeface="Microsoft YaHei" charset="0"/>
                  <a:ea typeface="Microsoft YaHei" charset="0"/>
                  <a:cs typeface="Microsoft YaHei" charset="0"/>
                </a:rPr>
                <a:t>表演者的名字</a:t>
              </a:r>
              <a:endParaRPr kumimoji="1" lang="zh-CN" altLang="en-US" sz="14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pic>
        <p:nvPicPr>
          <p:cNvPr id="119" name="图片 1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132" y="707673"/>
            <a:ext cx="2090928" cy="575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673848"/>
            <a:ext cx="1908048" cy="598627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453" y="673848"/>
            <a:ext cx="6876288" cy="581558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61120" y="1761781"/>
            <a:ext cx="1477328" cy="33239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kumimoji="1" lang="zh-CN" altLang="en-US" sz="8400" b="1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节目一</a:t>
            </a:r>
            <a:endParaRPr kumimoji="1" lang="zh-CN" altLang="en-US" sz="8400" b="1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67" name="淘宝店Chenying0907出品 11"/>
          <p:cNvSpPr txBox="1">
            <a:spLocks noChangeArrowheads="1"/>
          </p:cNvSpPr>
          <p:nvPr/>
        </p:nvSpPr>
        <p:spPr bwMode="auto">
          <a:xfrm>
            <a:off x="5098319" y="2612144"/>
            <a:ext cx="47045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合唱</a:t>
            </a:r>
            <a:r>
              <a:rPr lang="en-US" altLang="zh-CN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感恩的心</a:t>
            </a:r>
            <a:r>
              <a:rPr lang="en-US" altLang="zh-CN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20000"/>
              </a:lnSpc>
            </a:pPr>
            <a:endParaRPr lang="en-US" altLang="zh-CN" sz="2800" baseline="0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表演者：业务部全体成员</a:t>
            </a:r>
            <a:endParaRPr lang="en-US" altLang="zh-CN" sz="2800" baseline="0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172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673848"/>
            <a:ext cx="1908048" cy="598627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453" y="673848"/>
            <a:ext cx="6876288" cy="581558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61126" y="1761782"/>
            <a:ext cx="1477328" cy="33239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kumimoji="1" lang="zh-CN" altLang="en-US" sz="8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节目二</a:t>
            </a:r>
          </a:p>
        </p:txBody>
      </p:sp>
      <p:sp>
        <p:nvSpPr>
          <p:cNvPr id="5" name="淘宝店Chenying0907出品 11"/>
          <p:cNvSpPr txBox="1">
            <a:spLocks noChangeArrowheads="1"/>
          </p:cNvSpPr>
          <p:nvPr/>
        </p:nvSpPr>
        <p:spPr bwMode="auto">
          <a:xfrm>
            <a:off x="5098319" y="2612144"/>
            <a:ext cx="47045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独唱</a:t>
            </a:r>
            <a:r>
              <a:rPr lang="en-US" altLang="zh-CN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追梦的蚂蚁</a:t>
            </a:r>
            <a:r>
              <a:rPr lang="en-US" altLang="zh-CN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20000"/>
              </a:lnSpc>
            </a:pPr>
            <a:endParaRPr lang="en-US" altLang="zh-CN" sz="2800" baseline="0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表演者：追梦的小丑</a:t>
            </a:r>
            <a:endParaRPr lang="en-US" altLang="zh-CN" sz="2800" baseline="0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543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673848"/>
            <a:ext cx="1908048" cy="598627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453" y="673848"/>
            <a:ext cx="6876288" cy="581558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61128" y="1761781"/>
            <a:ext cx="1477328" cy="33239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kumimoji="1" lang="zh-CN" altLang="en-US" sz="8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节目三</a:t>
            </a:r>
          </a:p>
        </p:txBody>
      </p:sp>
      <p:sp>
        <p:nvSpPr>
          <p:cNvPr id="5" name="淘宝店Chenying0907出品 11"/>
          <p:cNvSpPr txBox="1">
            <a:spLocks noChangeArrowheads="1"/>
          </p:cNvSpPr>
          <p:nvPr/>
        </p:nvSpPr>
        <p:spPr bwMode="auto">
          <a:xfrm>
            <a:off x="5098319" y="2612144"/>
            <a:ext cx="47045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4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舞蹈</a:t>
            </a:r>
            <a:r>
              <a:rPr lang="en-US" altLang="zh-CN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挥舞的翅膀</a:t>
            </a:r>
            <a:r>
              <a:rPr lang="en-US" altLang="zh-CN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20000"/>
              </a:lnSpc>
            </a:pPr>
            <a:endParaRPr lang="en-US" altLang="zh-CN" sz="2800" baseline="0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表演者：灰姑娘</a:t>
            </a:r>
            <a:endParaRPr lang="en-US" altLang="zh-CN" sz="2800" baseline="0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108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673848"/>
            <a:ext cx="1908048" cy="598627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453" y="673848"/>
            <a:ext cx="6876288" cy="581558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61126" y="1761780"/>
            <a:ext cx="1477328" cy="332398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kumimoji="1" lang="zh-CN" altLang="en-US" sz="8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节目四</a:t>
            </a:r>
          </a:p>
        </p:txBody>
      </p:sp>
      <p:sp>
        <p:nvSpPr>
          <p:cNvPr id="5" name="淘宝店Chenying0907出品 11"/>
          <p:cNvSpPr txBox="1">
            <a:spLocks noChangeArrowheads="1"/>
          </p:cNvSpPr>
          <p:nvPr/>
        </p:nvSpPr>
        <p:spPr bwMode="auto">
          <a:xfrm>
            <a:off x="5098319" y="2612144"/>
            <a:ext cx="47045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小品</a:t>
            </a:r>
            <a:r>
              <a:rPr lang="en-US" altLang="zh-CN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北上广</a:t>
            </a:r>
            <a:r>
              <a:rPr lang="en-US" altLang="zh-CN" sz="4400" b="1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>
              <a:lnSpc>
                <a:spcPct val="120000"/>
              </a:lnSpc>
            </a:pPr>
            <a:endParaRPr lang="en-US" altLang="zh-CN" sz="2800" baseline="0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aseline="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表演者：销售部全体成员</a:t>
            </a:r>
            <a:endParaRPr lang="en-US" altLang="zh-CN" sz="2800" baseline="0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478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18F78B0-7CF0-484C-8E45-4C74A9188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03" y="742013"/>
            <a:ext cx="9458793" cy="53739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3B901E8-DB85-4CE4-BF51-7ABCA17BF4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306" y="714379"/>
            <a:ext cx="1125215" cy="1114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993B635-CDC0-4AD2-BD63-00D9921460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35203" y="3942974"/>
            <a:ext cx="1606472" cy="220064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E7D23BE-1262-4377-8144-58CE492B6D7E}"/>
              </a:ext>
            </a:extLst>
          </p:cNvPr>
          <p:cNvSpPr txBox="1"/>
          <p:nvPr/>
        </p:nvSpPr>
        <p:spPr>
          <a:xfrm>
            <a:off x="3214913" y="2736502"/>
            <a:ext cx="545534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8400" b="1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新 年 寄 语</a:t>
            </a:r>
          </a:p>
        </p:txBody>
      </p:sp>
    </p:spTree>
    <p:extLst>
      <p:ext uri="{BB962C8B-B14F-4D97-AF65-F5344CB8AC3E}">
        <p14:creationId xmlns:p14="http://schemas.microsoft.com/office/powerpoint/2010/main" val="3171782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 invX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4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"/>
                            </p:stCondLst>
                            <p:childTnLst>
                              <p:par>
                                <p:cTn id="2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3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00"/>
                            </p:stCondLst>
                            <p:childTnLst>
                              <p:par>
                                <p:cTn id="3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红色卷轴"/>
          <p:cNvPicPr>
            <a:picLocks noChangeAspect="1" noChangeArrowheads="1"/>
          </p:cNvPicPr>
          <p:nvPr/>
        </p:nvPicPr>
        <p:blipFill>
          <a:blip r:embed="rId3" cstate="email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60" y="626560"/>
            <a:ext cx="9345931" cy="611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5"/>
          <p:cNvGrpSpPr/>
          <p:nvPr/>
        </p:nvGrpSpPr>
        <p:grpSpPr>
          <a:xfrm>
            <a:off x="4650900" y="2051500"/>
            <a:ext cx="685800" cy="692060"/>
            <a:chOff x="4383088" y="1332002"/>
            <a:chExt cx="685800" cy="692060"/>
          </a:xfrm>
        </p:grpSpPr>
        <p:sp>
          <p:nvSpPr>
            <p:cNvPr id="4" name="椭圆 3"/>
            <p:cNvSpPr/>
            <p:nvPr/>
          </p:nvSpPr>
          <p:spPr bwMode="auto">
            <a:xfrm>
              <a:off x="4383088" y="1338262"/>
              <a:ext cx="685800" cy="685800"/>
            </a:xfrm>
            <a:prstGeom prst="ellipse">
              <a:avLst/>
            </a:prstGeom>
            <a:solidFill>
              <a:srgbClr val="C00000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815975"/>
              <a:endParaRPr lang="zh-CN" altLang="en-US" b="1">
                <a:solidFill>
                  <a:srgbClr val="335338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408314" y="1332002"/>
              <a:ext cx="633507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500" b="1" kern="0" baseline="0" dirty="0">
                  <a:solidFill>
                    <a:srgbClr val="FFFFFF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新</a:t>
              </a:r>
            </a:p>
          </p:txBody>
        </p:sp>
      </p:grpSp>
      <p:grpSp>
        <p:nvGrpSpPr>
          <p:cNvPr id="6" name="组合 8"/>
          <p:cNvGrpSpPr/>
          <p:nvPr/>
        </p:nvGrpSpPr>
        <p:grpSpPr>
          <a:xfrm>
            <a:off x="5447825" y="2051500"/>
            <a:ext cx="685800" cy="692060"/>
            <a:chOff x="4383088" y="1332002"/>
            <a:chExt cx="685800" cy="692060"/>
          </a:xfrm>
        </p:grpSpPr>
        <p:sp>
          <p:nvSpPr>
            <p:cNvPr id="7" name="椭圆 6"/>
            <p:cNvSpPr/>
            <p:nvPr/>
          </p:nvSpPr>
          <p:spPr bwMode="auto">
            <a:xfrm>
              <a:off x="4383088" y="1338262"/>
              <a:ext cx="685800" cy="685800"/>
            </a:xfrm>
            <a:prstGeom prst="ellipse">
              <a:avLst/>
            </a:prstGeom>
            <a:solidFill>
              <a:srgbClr val="C00000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815975"/>
              <a:endParaRPr lang="zh-CN" altLang="en-US" b="1">
                <a:solidFill>
                  <a:srgbClr val="335338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408314" y="1332002"/>
              <a:ext cx="633508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500" b="1" kern="0" baseline="0" dirty="0">
                  <a:solidFill>
                    <a:srgbClr val="FFFFFF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年</a:t>
              </a:r>
            </a:p>
          </p:txBody>
        </p:sp>
      </p:grpSp>
      <p:grpSp>
        <p:nvGrpSpPr>
          <p:cNvPr id="9" name="组合 11"/>
          <p:cNvGrpSpPr/>
          <p:nvPr/>
        </p:nvGrpSpPr>
        <p:grpSpPr>
          <a:xfrm>
            <a:off x="6244750" y="2051500"/>
            <a:ext cx="685800" cy="692060"/>
            <a:chOff x="4383088" y="1332002"/>
            <a:chExt cx="685800" cy="692060"/>
          </a:xfrm>
        </p:grpSpPr>
        <p:sp>
          <p:nvSpPr>
            <p:cNvPr id="10" name="椭圆 9"/>
            <p:cNvSpPr/>
            <p:nvPr/>
          </p:nvSpPr>
          <p:spPr bwMode="auto">
            <a:xfrm>
              <a:off x="4383088" y="1338262"/>
              <a:ext cx="685800" cy="685800"/>
            </a:xfrm>
            <a:prstGeom prst="ellipse">
              <a:avLst/>
            </a:prstGeom>
            <a:solidFill>
              <a:srgbClr val="C00000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815975"/>
              <a:endParaRPr lang="zh-CN" altLang="en-US" b="1">
                <a:solidFill>
                  <a:srgbClr val="335338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408314" y="1332002"/>
              <a:ext cx="633508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500" b="1" kern="0" baseline="0" dirty="0">
                  <a:solidFill>
                    <a:srgbClr val="FFFFFF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寄</a:t>
              </a:r>
            </a:p>
          </p:txBody>
        </p:sp>
      </p:grpSp>
      <p:grpSp>
        <p:nvGrpSpPr>
          <p:cNvPr id="12" name="组合 16"/>
          <p:cNvGrpSpPr/>
          <p:nvPr/>
        </p:nvGrpSpPr>
        <p:grpSpPr>
          <a:xfrm>
            <a:off x="7041675" y="2051500"/>
            <a:ext cx="685800" cy="692060"/>
            <a:chOff x="4383088" y="1332002"/>
            <a:chExt cx="685800" cy="692060"/>
          </a:xfrm>
        </p:grpSpPr>
        <p:sp>
          <p:nvSpPr>
            <p:cNvPr id="13" name="椭圆 12"/>
            <p:cNvSpPr/>
            <p:nvPr/>
          </p:nvSpPr>
          <p:spPr bwMode="auto">
            <a:xfrm>
              <a:off x="4383088" y="1338262"/>
              <a:ext cx="685800" cy="685800"/>
            </a:xfrm>
            <a:prstGeom prst="ellipse">
              <a:avLst/>
            </a:prstGeom>
            <a:solidFill>
              <a:srgbClr val="C00000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defTabSz="815975"/>
              <a:endParaRPr lang="zh-CN" altLang="en-US" b="1">
                <a:solidFill>
                  <a:srgbClr val="335338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408314" y="1332002"/>
              <a:ext cx="633508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500" b="1" kern="0" baseline="0" dirty="0">
                  <a:solidFill>
                    <a:srgbClr val="FFFFFF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语</a:t>
              </a:r>
            </a:p>
          </p:txBody>
        </p:sp>
      </p:grpSp>
      <p:sp>
        <p:nvSpPr>
          <p:cNvPr id="15" name="TextBox 40"/>
          <p:cNvSpPr txBox="1"/>
          <p:nvPr/>
        </p:nvSpPr>
        <p:spPr>
          <a:xfrm>
            <a:off x="2851454" y="2986116"/>
            <a:ext cx="6837044" cy="2186514"/>
          </a:xfrm>
          <a:prstGeom prst="rect">
            <a:avLst/>
          </a:prstGeom>
          <a:noFill/>
        </p:spPr>
        <p:txBody>
          <a:bodyPr wrap="square" lIns="107967" tIns="53984" rIns="107967" bIns="53984" rtlCol="0">
            <a:spAutoFit/>
          </a:bodyPr>
          <a:lstStyle>
            <a:defPPr>
              <a:defRPr lang="en-US"/>
            </a:defPPr>
            <a:lvl1pPr indent="539835" algn="just" defTabSz="107967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2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1800" dirty="0"/>
              <a:t>律回春晖渐，万象始更新。我们告别成绩斐然的</a:t>
            </a:r>
            <a:r>
              <a:rPr lang="en-US" altLang="zh-CN" sz="1800" dirty="0"/>
              <a:t>2018</a:t>
            </a:r>
            <a:r>
              <a:rPr lang="zh-CN" altLang="en-US" sz="1800" dirty="0"/>
              <a:t>迎来了充满希望的</a:t>
            </a:r>
            <a:r>
              <a:rPr lang="en-US" altLang="zh-CN" sz="1800" dirty="0"/>
              <a:t>2019</a:t>
            </a:r>
            <a:r>
              <a:rPr lang="zh-CN" altLang="en-US" sz="1800" dirty="0"/>
              <a:t>年，无论明天路上多少荆棘坎坷，让我们伴随悠扬的新年钟声，携起手来少一些埋怨多一些行动，坚定信心振奋精神扎实苦干，发挥我们所有的智慧和能量，奉献我们所有的激情和才华，再谱公司和个人发展的崭新篇章</a:t>
            </a:r>
            <a:r>
              <a:rPr lang="en-US" altLang="zh-CN" sz="1800" dirty="0"/>
              <a:t>!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21160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8647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401"/>
                            </p:stCondLst>
                            <p:childTnLst>
                              <p:par>
                                <p:cTn id="37" presetID="35" presetClass="exit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5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5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dio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46653" y="0"/>
            <a:ext cx="812694" cy="73168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7001752-4737-40D2-9FAF-563F5CE8C5E1}"/>
              </a:ext>
            </a:extLst>
          </p:cNvPr>
          <p:cNvSpPr txBox="1"/>
          <p:nvPr/>
        </p:nvSpPr>
        <p:spPr>
          <a:xfrm>
            <a:off x="2483886" y="1329261"/>
            <a:ext cx="6965368" cy="3777188"/>
          </a:xfrm>
          <a:prstGeom prst="rect">
            <a:avLst/>
          </a:prstGeom>
          <a:noFill/>
          <a:scene3d>
            <a:camera prst="orthographicFront"/>
            <a:lightRig rig="glow" dir="t"/>
          </a:scene3d>
          <a:sp3d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gradFill>
                  <a:gsLst>
                    <a:gs pos="0">
                      <a:srgbClr val="FFFF00"/>
                    </a:gs>
                    <a:gs pos="45000">
                      <a:srgbClr val="FFC0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blurRad="215900" dist="38100" dir="2700000" algn="tl" rotWithShape="0">
                    <a:prstClr val="black">
                      <a:alpha val="47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8800" dirty="0">
                <a:ln w="0"/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元旦联欢晚会</a:t>
            </a:r>
            <a:endParaRPr lang="en-US" altLang="zh-CN" sz="8800" dirty="0">
              <a:ln w="0"/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彩云" panose="02010800040101010101" pitchFamily="2" charset="-122"/>
              <a:ea typeface="华文彩云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0" dirty="0">
                <a:ln w="0"/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彩云" panose="02010800040101010101" pitchFamily="2" charset="-122"/>
                <a:ea typeface="华文彩云" panose="02010800040101010101" pitchFamily="2" charset="-122"/>
              </a:rPr>
              <a:t>到此结束</a:t>
            </a:r>
          </a:p>
        </p:txBody>
      </p:sp>
    </p:spTree>
    <p:extLst>
      <p:ext uri="{BB962C8B-B14F-4D97-AF65-F5344CB8AC3E}">
        <p14:creationId xmlns:p14="http://schemas.microsoft.com/office/powerpoint/2010/main" val="198968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</TotalTime>
  <Words>478</Words>
  <Application>Microsoft Office PowerPoint</Application>
  <PresentationFormat>宽屏</PresentationFormat>
  <Paragraphs>87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等线</vt:lpstr>
      <vt:lpstr>华文彩云</vt:lpstr>
      <vt:lpstr>经典繁仿圆</vt:lpstr>
      <vt:lpstr>宋体</vt:lpstr>
      <vt:lpstr>Microsoft YaHei</vt:lpstr>
      <vt:lpstr>Microsoft YaHei</vt:lpstr>
      <vt:lpstr>Arial</vt:lpstr>
      <vt:lpstr>Calibri</vt:lpstr>
      <vt:lpstr>Impact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73</cp:revision>
  <dcterms:created xsi:type="dcterms:W3CDTF">2017-08-18T03:02:00Z</dcterms:created>
  <dcterms:modified xsi:type="dcterms:W3CDTF">2019-02-03T00:30:59Z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