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88" r:id="rId4"/>
    <p:sldId id="295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96" r:id="rId13"/>
    <p:sldId id="266" r:id="rId14"/>
    <p:sldId id="275" r:id="rId15"/>
    <p:sldId id="280" r:id="rId16"/>
    <p:sldId id="277" r:id="rId17"/>
    <p:sldId id="278" r:id="rId18"/>
    <p:sldId id="279" r:id="rId19"/>
    <p:sldId id="281" r:id="rId20"/>
    <p:sldId id="282" r:id="rId21"/>
    <p:sldId id="268" r:id="rId22"/>
    <p:sldId id="269" r:id="rId23"/>
    <p:sldId id="284" r:id="rId24"/>
    <p:sldId id="271" r:id="rId25"/>
    <p:sldId id="286" r:id="rId26"/>
    <p:sldId id="292" r:id="rId27"/>
    <p:sldId id="293" r:id="rId28"/>
  </p:sldIdLst>
  <p:sldSz cx="9906000" cy="6858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ky123.Org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C7C"/>
    <a:srgbClr val="1E746E"/>
    <a:srgbClr val="FFFFFF"/>
    <a:srgbClr val="181717"/>
    <a:srgbClr val="2BA39A"/>
    <a:srgbClr val="414141"/>
    <a:srgbClr val="005828"/>
    <a:srgbClr val="CC0000"/>
    <a:srgbClr val="58267E"/>
    <a:srgbClr val="619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06" autoAdjust="0"/>
    <p:restoredTop sz="94660"/>
  </p:normalViewPr>
  <p:slideViewPr>
    <p:cSldViewPr showGuides="1">
      <p:cViewPr>
        <p:scale>
          <a:sx n="75" d="100"/>
          <a:sy n="75" d="100"/>
        </p:scale>
        <p:origin x="108" y="-156"/>
      </p:cViewPr>
      <p:guideLst>
        <p:guide orient="horz" pos="3748"/>
        <p:guide pos="671"/>
        <p:guide pos="5388"/>
        <p:guide orient="horz" pos="5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6BA59-22B1-452F-A630-FEADC57F7B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AB347-B30C-4C38-9099-60B455A2546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microsoft.com/office/2007/relationships/hdphoto" Target="../media/hdphoto2.wdp"/><Relationship Id="rId3" Type="http://schemas.openxmlformats.org/officeDocument/2006/relationships/image" Target="../media/image10.png"/><Relationship Id="rId2" Type="http://schemas.microsoft.com/office/2007/relationships/hdphoto" Target="../media/hdphoto1.wdp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microsoft.com/office/2007/relationships/hdphoto" Target="../media/hdphoto4.wdp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5.wdp"/><Relationship Id="rId1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hdphoto5.wdp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microsoft.com/office/2007/relationships/hdphoto" Target="../media/hdphoto7.wdp"/><Relationship Id="rId4" Type="http://schemas.openxmlformats.org/officeDocument/2006/relationships/image" Target="../media/image26.png"/><Relationship Id="rId3" Type="http://schemas.microsoft.com/office/2007/relationships/hdphoto" Target="../media/hdphoto6.wdp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231576" y="1027649"/>
            <a:ext cx="10369152" cy="4849623"/>
          </a:xfrm>
          <a:prstGeom prst="rect">
            <a:avLst/>
          </a:prstGeom>
          <a:solidFill>
            <a:schemeClr val="accent1">
              <a:lumMod val="75000"/>
              <a:alpha val="40000"/>
            </a:schemeClr>
          </a:solidFill>
          <a:ln w="3175">
            <a:solidFill>
              <a:srgbClr val="F2F2F2">
                <a:alpha val="4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20552" y="2204864"/>
            <a:ext cx="7839206" cy="2736304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8" descr="C:\Documents and Settings\xp\桌面\PPT\未标题-1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72" y="2338762"/>
            <a:ext cx="7562766" cy="2468504"/>
          </a:xfrm>
          <a:prstGeom prst="rect">
            <a:avLst/>
          </a:prstGeom>
          <a:ln>
            <a:solidFill>
              <a:srgbClr val="F2F2F2">
                <a:alpha val="20000"/>
              </a:srgb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  <a:reflection blurRad="12700" stA="55000" endPos="40000" dist="127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168740" y="1443111"/>
            <a:ext cx="577088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科技范</a:t>
            </a:r>
            <a:r>
              <a:rPr lang="zh-CN" altLang="en-US" sz="4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商务提案策划书</a:t>
            </a:r>
            <a:endParaRPr lang="zh-CN" altLang="en-US" sz="4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5877272"/>
            <a:ext cx="9906000" cy="1001265"/>
          </a:xfrm>
          <a:prstGeom prst="rect">
            <a:avLst/>
          </a:prstGeom>
          <a:solidFill>
            <a:srgbClr val="A270B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0" y="-24729"/>
            <a:ext cx="9906000" cy="1069758"/>
          </a:xfrm>
          <a:prstGeom prst="rect">
            <a:avLst/>
          </a:prstGeom>
          <a:solidFill>
            <a:srgbClr val="A270B7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082358" y="6118279"/>
            <a:ext cx="349967" cy="349967"/>
            <a:chOff x="2256805" y="2432864"/>
            <a:chExt cx="698031" cy="698031"/>
          </a:xfrm>
        </p:grpSpPr>
        <p:sp>
          <p:nvSpPr>
            <p:cNvPr id="10" name="圆角矩形 9"/>
            <p:cNvSpPr/>
            <p:nvPr/>
          </p:nvSpPr>
          <p:spPr>
            <a:xfrm>
              <a:off x="2256805" y="2432864"/>
              <a:ext cx="698031" cy="698031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rgbClr val="1E7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16"/>
            <p:cNvSpPr/>
            <p:nvPr/>
          </p:nvSpPr>
          <p:spPr bwMode="black">
            <a:xfrm>
              <a:off x="2339130" y="2564032"/>
              <a:ext cx="578653" cy="451063"/>
            </a:xfrm>
            <a:custGeom>
              <a:avLst/>
              <a:gdLst>
                <a:gd name="T0" fmla="*/ 313 w 315"/>
                <a:gd name="T1" fmla="*/ 135 h 236"/>
                <a:gd name="T2" fmla="*/ 300 w 315"/>
                <a:gd name="T3" fmla="*/ 125 h 236"/>
                <a:gd name="T4" fmla="*/ 294 w 315"/>
                <a:gd name="T5" fmla="*/ 122 h 236"/>
                <a:gd name="T6" fmla="*/ 124 w 315"/>
                <a:gd name="T7" fmla="*/ 58 h 236"/>
                <a:gd name="T8" fmla="*/ 125 w 315"/>
                <a:gd name="T9" fmla="*/ 56 h 236"/>
                <a:gd name="T10" fmla="*/ 100 w 315"/>
                <a:gd name="T11" fmla="*/ 39 h 236"/>
                <a:gd name="T12" fmla="*/ 153 w 315"/>
                <a:gd name="T13" fmla="*/ 11 h 236"/>
                <a:gd name="T14" fmla="*/ 103 w 315"/>
                <a:gd name="T15" fmla="*/ 8 h 236"/>
                <a:gd name="T16" fmla="*/ 61 w 315"/>
                <a:gd name="T17" fmla="*/ 44 h 236"/>
                <a:gd name="T18" fmla="*/ 54 w 315"/>
                <a:gd name="T19" fmla="*/ 85 h 236"/>
                <a:gd name="T20" fmla="*/ 37 w 315"/>
                <a:gd name="T21" fmla="*/ 112 h 236"/>
                <a:gd name="T22" fmla="*/ 56 w 315"/>
                <a:gd name="T23" fmla="*/ 133 h 236"/>
                <a:gd name="T24" fmla="*/ 63 w 315"/>
                <a:gd name="T25" fmla="*/ 135 h 236"/>
                <a:gd name="T26" fmla="*/ 35 w 315"/>
                <a:gd name="T27" fmla="*/ 135 h 236"/>
                <a:gd name="T28" fmla="*/ 31 w 315"/>
                <a:gd name="T29" fmla="*/ 141 h 236"/>
                <a:gd name="T30" fmla="*/ 35 w 315"/>
                <a:gd name="T31" fmla="*/ 147 h 236"/>
                <a:gd name="T32" fmla="*/ 50 w 315"/>
                <a:gd name="T33" fmla="*/ 147 h 236"/>
                <a:gd name="T34" fmla="*/ 50 w 315"/>
                <a:gd name="T35" fmla="*/ 176 h 236"/>
                <a:gd name="T36" fmla="*/ 0 w 315"/>
                <a:gd name="T37" fmla="*/ 176 h 236"/>
                <a:gd name="T38" fmla="*/ 0 w 315"/>
                <a:gd name="T39" fmla="*/ 236 h 236"/>
                <a:gd name="T40" fmla="*/ 227 w 315"/>
                <a:gd name="T41" fmla="*/ 236 h 236"/>
                <a:gd name="T42" fmla="*/ 227 w 315"/>
                <a:gd name="T43" fmla="*/ 176 h 236"/>
                <a:gd name="T44" fmla="*/ 61 w 315"/>
                <a:gd name="T45" fmla="*/ 176 h 236"/>
                <a:gd name="T46" fmla="*/ 61 w 315"/>
                <a:gd name="T47" fmla="*/ 147 h 236"/>
                <a:gd name="T48" fmla="*/ 75 w 315"/>
                <a:gd name="T49" fmla="*/ 147 h 236"/>
                <a:gd name="T50" fmla="*/ 79 w 315"/>
                <a:gd name="T51" fmla="*/ 141 h 236"/>
                <a:gd name="T52" fmla="*/ 75 w 315"/>
                <a:gd name="T53" fmla="*/ 135 h 236"/>
                <a:gd name="T54" fmla="*/ 70 w 315"/>
                <a:gd name="T55" fmla="*/ 135 h 236"/>
                <a:gd name="T56" fmla="*/ 77 w 315"/>
                <a:gd name="T57" fmla="*/ 127 h 236"/>
                <a:gd name="T58" fmla="*/ 84 w 315"/>
                <a:gd name="T59" fmla="*/ 93 h 236"/>
                <a:gd name="T60" fmla="*/ 112 w 315"/>
                <a:gd name="T61" fmla="*/ 93 h 236"/>
                <a:gd name="T62" fmla="*/ 113 w 315"/>
                <a:gd name="T63" fmla="*/ 90 h 236"/>
                <a:gd name="T64" fmla="*/ 282 w 315"/>
                <a:gd name="T65" fmla="*/ 154 h 236"/>
                <a:gd name="T66" fmla="*/ 289 w 315"/>
                <a:gd name="T67" fmla="*/ 156 h 236"/>
                <a:gd name="T68" fmla="*/ 305 w 315"/>
                <a:gd name="T69" fmla="*/ 156 h 236"/>
                <a:gd name="T70" fmla="*/ 314 w 315"/>
                <a:gd name="T71" fmla="*/ 145 h 236"/>
                <a:gd name="T72" fmla="*/ 313 w 315"/>
                <a:gd name="T73" fmla="*/ 1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5" h="236">
                  <a:moveTo>
                    <a:pt x="313" y="135"/>
                  </a:moveTo>
                  <a:cubicBezTo>
                    <a:pt x="311" y="131"/>
                    <a:pt x="306" y="127"/>
                    <a:pt x="300" y="125"/>
                  </a:cubicBezTo>
                  <a:cubicBezTo>
                    <a:pt x="298" y="124"/>
                    <a:pt x="296" y="123"/>
                    <a:pt x="294" y="122"/>
                  </a:cubicBezTo>
                  <a:cubicBezTo>
                    <a:pt x="237" y="101"/>
                    <a:pt x="181" y="80"/>
                    <a:pt x="124" y="58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32" y="52"/>
                    <a:pt x="104" y="51"/>
                    <a:pt x="100" y="39"/>
                  </a:cubicBezTo>
                  <a:cubicBezTo>
                    <a:pt x="96" y="26"/>
                    <a:pt x="146" y="14"/>
                    <a:pt x="153" y="11"/>
                  </a:cubicBezTo>
                  <a:cubicBezTo>
                    <a:pt x="161" y="7"/>
                    <a:pt x="125" y="0"/>
                    <a:pt x="103" y="8"/>
                  </a:cubicBezTo>
                  <a:cubicBezTo>
                    <a:pt x="81" y="16"/>
                    <a:pt x="69" y="29"/>
                    <a:pt x="61" y="44"/>
                  </a:cubicBezTo>
                  <a:cubicBezTo>
                    <a:pt x="53" y="58"/>
                    <a:pt x="55" y="77"/>
                    <a:pt x="54" y="85"/>
                  </a:cubicBezTo>
                  <a:cubicBezTo>
                    <a:pt x="54" y="92"/>
                    <a:pt x="40" y="104"/>
                    <a:pt x="37" y="112"/>
                  </a:cubicBezTo>
                  <a:cubicBezTo>
                    <a:pt x="32" y="125"/>
                    <a:pt x="46" y="129"/>
                    <a:pt x="56" y="133"/>
                  </a:cubicBezTo>
                  <a:cubicBezTo>
                    <a:pt x="59" y="134"/>
                    <a:pt x="61" y="135"/>
                    <a:pt x="63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3" y="135"/>
                    <a:pt x="31" y="138"/>
                    <a:pt x="31" y="141"/>
                  </a:cubicBezTo>
                  <a:cubicBezTo>
                    <a:pt x="31" y="144"/>
                    <a:pt x="33" y="147"/>
                    <a:pt x="35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27" y="236"/>
                    <a:pt x="227" y="236"/>
                    <a:pt x="227" y="236"/>
                  </a:cubicBezTo>
                  <a:cubicBezTo>
                    <a:pt x="227" y="176"/>
                    <a:pt x="227" y="176"/>
                    <a:pt x="227" y="176"/>
                  </a:cubicBezTo>
                  <a:cubicBezTo>
                    <a:pt x="61" y="176"/>
                    <a:pt x="61" y="176"/>
                    <a:pt x="61" y="176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75" y="147"/>
                    <a:pt x="75" y="147"/>
                    <a:pt x="75" y="147"/>
                  </a:cubicBezTo>
                  <a:cubicBezTo>
                    <a:pt x="77" y="147"/>
                    <a:pt x="79" y="144"/>
                    <a:pt x="79" y="141"/>
                  </a:cubicBezTo>
                  <a:cubicBezTo>
                    <a:pt x="79" y="138"/>
                    <a:pt x="77" y="135"/>
                    <a:pt x="75" y="135"/>
                  </a:cubicBezTo>
                  <a:cubicBezTo>
                    <a:pt x="70" y="135"/>
                    <a:pt x="70" y="135"/>
                    <a:pt x="70" y="135"/>
                  </a:cubicBezTo>
                  <a:cubicBezTo>
                    <a:pt x="73" y="134"/>
                    <a:pt x="75" y="132"/>
                    <a:pt x="77" y="127"/>
                  </a:cubicBezTo>
                  <a:cubicBezTo>
                    <a:pt x="82" y="118"/>
                    <a:pt x="76" y="104"/>
                    <a:pt x="84" y="93"/>
                  </a:cubicBezTo>
                  <a:cubicBezTo>
                    <a:pt x="91" y="83"/>
                    <a:pt x="112" y="93"/>
                    <a:pt x="112" y="93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70" y="111"/>
                    <a:pt x="226" y="132"/>
                    <a:pt x="282" y="154"/>
                  </a:cubicBezTo>
                  <a:cubicBezTo>
                    <a:pt x="284" y="154"/>
                    <a:pt x="287" y="155"/>
                    <a:pt x="289" y="156"/>
                  </a:cubicBezTo>
                  <a:cubicBezTo>
                    <a:pt x="294" y="158"/>
                    <a:pt x="300" y="158"/>
                    <a:pt x="305" y="156"/>
                  </a:cubicBezTo>
                  <a:cubicBezTo>
                    <a:pt x="310" y="154"/>
                    <a:pt x="314" y="150"/>
                    <a:pt x="314" y="145"/>
                  </a:cubicBezTo>
                  <a:cubicBezTo>
                    <a:pt x="315" y="142"/>
                    <a:pt x="314" y="138"/>
                    <a:pt x="313" y="135"/>
                  </a:cubicBezTo>
                  <a:close/>
                </a:path>
              </a:pathLst>
            </a:custGeom>
            <a:solidFill>
              <a:srgbClr val="1D4C7C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800242" y="1123773"/>
            <a:ext cx="8400586" cy="4610454"/>
          </a:xfrm>
          <a:prstGeom prst="rect">
            <a:avLst/>
          </a:prstGeom>
          <a:solidFill>
            <a:schemeClr val="tx1">
              <a:lumMod val="95000"/>
              <a:lumOff val="5000"/>
              <a:alpha val="34902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15" y="1484784"/>
            <a:ext cx="1954579" cy="1805333"/>
          </a:xfrm>
          <a:prstGeom prst="rect">
            <a:avLst/>
          </a:prstGeom>
          <a:effectLst/>
        </p:spPr>
      </p:pic>
      <p:sp>
        <p:nvSpPr>
          <p:cNvPr id="15" name="矩形 14"/>
          <p:cNvSpPr/>
          <p:nvPr/>
        </p:nvSpPr>
        <p:spPr>
          <a:xfrm>
            <a:off x="1130315" y="3449974"/>
            <a:ext cx="3569751" cy="1923242"/>
          </a:xfrm>
          <a:prstGeom prst="rect">
            <a:avLst/>
          </a:prstGeom>
          <a:solidFill>
            <a:srgbClr val="864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13030" y="3765980"/>
            <a:ext cx="3204319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4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4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4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4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4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4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thou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844951" y="1484784"/>
            <a:ext cx="3995837" cy="3888432"/>
            <a:chOff x="4844951" y="1484784"/>
            <a:chExt cx="3995837" cy="3888432"/>
          </a:xfrm>
        </p:grpSpPr>
        <p:sp>
          <p:nvSpPr>
            <p:cNvPr id="16" name="矩形 15"/>
            <p:cNvSpPr/>
            <p:nvPr/>
          </p:nvSpPr>
          <p:spPr>
            <a:xfrm>
              <a:off x="4844951" y="1484784"/>
              <a:ext cx="3995837" cy="388843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104312" y="1582340"/>
              <a:ext cx="3398758" cy="369331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me. </a:t>
              </a:r>
              <a:endPara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thou </a:t>
              </a:r>
              <a:r>
                <a:rPr lang="en-US" altLang="zh-CN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</a:t>
              </a:r>
              <a:r>
                <a:rPr lang="en-US" altLang="zh-CN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prove</a:t>
              </a:r>
              <a:endPara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as true as touch. If thou </a:t>
              </a:r>
              <a:r>
                <a:rPr lang="en-US" altLang="zh-CN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</a:t>
              </a:r>
              <a:endPara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en-US" altLang="zh-CN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NOT PROVE AS TRUE AS TOUCH.</a:t>
              </a:r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3229779" y="1484784"/>
            <a:ext cx="1470288" cy="1805333"/>
          </a:xfrm>
          <a:prstGeom prst="rect">
            <a:avLst/>
          </a:prstGeom>
          <a:solidFill>
            <a:srgbClr val="0097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Group 12"/>
          <p:cNvGrpSpPr/>
          <p:nvPr/>
        </p:nvGrpSpPr>
        <p:grpSpPr>
          <a:xfrm>
            <a:off x="3723116" y="2058093"/>
            <a:ext cx="672780" cy="700658"/>
            <a:chOff x="3145340" y="3977851"/>
            <a:chExt cx="1561741" cy="1438463"/>
          </a:xfrm>
        </p:grpSpPr>
        <p:sp>
          <p:nvSpPr>
            <p:cNvPr id="20" name="Rounded Rectangle 25"/>
            <p:cNvSpPr/>
            <p:nvPr/>
          </p:nvSpPr>
          <p:spPr bwMode="auto">
            <a:xfrm>
              <a:off x="3145340" y="3977851"/>
              <a:ext cx="1096461" cy="1438463"/>
            </a:xfrm>
            <a:custGeom>
              <a:avLst/>
              <a:gdLst/>
              <a:ahLst/>
              <a:cxnLst/>
              <a:rect l="l" t="t" r="r" b="b"/>
              <a:pathLst>
                <a:path w="1096461" h="1438463">
                  <a:moveTo>
                    <a:pt x="144675" y="1149113"/>
                  </a:moveTo>
                  <a:lnTo>
                    <a:pt x="951786" y="1149113"/>
                  </a:lnTo>
                  <a:cubicBezTo>
                    <a:pt x="1031688" y="1149113"/>
                    <a:pt x="1096461" y="1213886"/>
                    <a:pt x="1096461" y="1293788"/>
                  </a:cubicBezTo>
                  <a:lnTo>
                    <a:pt x="1096460" y="1293788"/>
                  </a:lnTo>
                  <a:cubicBezTo>
                    <a:pt x="1096460" y="1373690"/>
                    <a:pt x="1031687" y="1438463"/>
                    <a:pt x="951785" y="1438463"/>
                  </a:cubicBezTo>
                  <a:lnTo>
                    <a:pt x="144675" y="1438462"/>
                  </a:lnTo>
                  <a:cubicBezTo>
                    <a:pt x="64773" y="1438462"/>
                    <a:pt x="0" y="1373690"/>
                    <a:pt x="0" y="1293788"/>
                  </a:cubicBezTo>
                  <a:cubicBezTo>
                    <a:pt x="0" y="1213886"/>
                    <a:pt x="64773" y="1149113"/>
                    <a:pt x="144675" y="1149113"/>
                  </a:cubicBezTo>
                  <a:close/>
                  <a:moveTo>
                    <a:pt x="611408" y="766076"/>
                  </a:moveTo>
                  <a:lnTo>
                    <a:pt x="951786" y="766076"/>
                  </a:lnTo>
                  <a:cubicBezTo>
                    <a:pt x="1020656" y="766076"/>
                    <a:pt x="1078286" y="814197"/>
                    <a:pt x="1090107" y="879280"/>
                  </a:cubicBezTo>
                  <a:cubicBezTo>
                    <a:pt x="1040273" y="939975"/>
                    <a:pt x="964477" y="977987"/>
                    <a:pt x="879802" y="977987"/>
                  </a:cubicBezTo>
                  <a:cubicBezTo>
                    <a:pt x="749330" y="977987"/>
                    <a:pt x="639938" y="887737"/>
                    <a:pt x="611408" y="766076"/>
                  </a:cubicBezTo>
                  <a:close/>
                  <a:moveTo>
                    <a:pt x="144675" y="766076"/>
                  </a:moveTo>
                  <a:lnTo>
                    <a:pt x="502558" y="766076"/>
                  </a:lnTo>
                  <a:cubicBezTo>
                    <a:pt x="523936" y="897426"/>
                    <a:pt x="612925" y="1005884"/>
                    <a:pt x="732562" y="1055426"/>
                  </a:cubicBezTo>
                  <a:lnTo>
                    <a:pt x="144675" y="1055425"/>
                  </a:lnTo>
                  <a:cubicBezTo>
                    <a:pt x="64773" y="1055425"/>
                    <a:pt x="0" y="990653"/>
                    <a:pt x="0" y="910751"/>
                  </a:cubicBezTo>
                  <a:cubicBezTo>
                    <a:pt x="0" y="830849"/>
                    <a:pt x="64773" y="766076"/>
                    <a:pt x="144675" y="766076"/>
                  </a:cubicBezTo>
                  <a:close/>
                  <a:moveTo>
                    <a:pt x="879802" y="424272"/>
                  </a:moveTo>
                  <a:cubicBezTo>
                    <a:pt x="967807" y="424272"/>
                    <a:pt x="1046221" y="465333"/>
                    <a:pt x="1095979" y="530096"/>
                  </a:cubicBezTo>
                  <a:cubicBezTo>
                    <a:pt x="1095164" y="608903"/>
                    <a:pt x="1030889" y="672388"/>
                    <a:pt x="951785" y="672388"/>
                  </a:cubicBezTo>
                  <a:lnTo>
                    <a:pt x="605841" y="672388"/>
                  </a:lnTo>
                  <a:cubicBezTo>
                    <a:pt x="618878" y="532914"/>
                    <a:pt x="736652" y="424272"/>
                    <a:pt x="879802" y="424272"/>
                  </a:cubicBezTo>
                  <a:close/>
                  <a:moveTo>
                    <a:pt x="144675" y="383038"/>
                  </a:moveTo>
                  <a:lnTo>
                    <a:pt x="665036" y="383038"/>
                  </a:lnTo>
                  <a:cubicBezTo>
                    <a:pt x="570528" y="446944"/>
                    <a:pt x="506037" y="551865"/>
                    <a:pt x="498909" y="672388"/>
                  </a:cubicBezTo>
                  <a:lnTo>
                    <a:pt x="144675" y="672387"/>
                  </a:lnTo>
                  <a:cubicBezTo>
                    <a:pt x="64773" y="672387"/>
                    <a:pt x="0" y="607615"/>
                    <a:pt x="0" y="527713"/>
                  </a:cubicBezTo>
                  <a:cubicBezTo>
                    <a:pt x="0" y="447811"/>
                    <a:pt x="64773" y="383038"/>
                    <a:pt x="144675" y="383038"/>
                  </a:cubicBezTo>
                  <a:close/>
                  <a:moveTo>
                    <a:pt x="144675" y="0"/>
                  </a:moveTo>
                  <a:lnTo>
                    <a:pt x="951786" y="0"/>
                  </a:lnTo>
                  <a:cubicBezTo>
                    <a:pt x="1031688" y="0"/>
                    <a:pt x="1096461" y="64773"/>
                    <a:pt x="1096461" y="144675"/>
                  </a:cubicBezTo>
                  <a:lnTo>
                    <a:pt x="1096460" y="144675"/>
                  </a:lnTo>
                  <a:cubicBezTo>
                    <a:pt x="1096460" y="224577"/>
                    <a:pt x="1031687" y="289350"/>
                    <a:pt x="951785" y="289350"/>
                  </a:cubicBezTo>
                  <a:lnTo>
                    <a:pt x="144675" y="289349"/>
                  </a:lnTo>
                  <a:cubicBezTo>
                    <a:pt x="64773" y="289349"/>
                    <a:pt x="0" y="224577"/>
                    <a:pt x="0" y="144675"/>
                  </a:cubicBezTo>
                  <a:cubicBezTo>
                    <a:pt x="0" y="64773"/>
                    <a:pt x="64773" y="0"/>
                    <a:pt x="144675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27" tIns="45713" rIns="45713" bIns="91427" numCol="1" spcCol="0" rtlCol="0" fromWordArt="0" anchor="b" anchorCtr="0" forceAA="0" compatLnSpc="1">
              <a:no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Rectangle 16"/>
            <p:cNvSpPr/>
            <p:nvPr>
              <p:custDataLst>
                <p:tags r:id="rId2"/>
              </p:custDataLst>
            </p:nvPr>
          </p:nvSpPr>
          <p:spPr bwMode="auto">
            <a:xfrm>
              <a:off x="3672175" y="4325591"/>
              <a:ext cx="1034906" cy="1033310"/>
            </a:xfrm>
            <a:custGeom>
              <a:avLst/>
              <a:gdLst/>
              <a:ahLst/>
              <a:cxnLst/>
              <a:rect l="l" t="t" r="r" b="b"/>
              <a:pathLst>
                <a:path w="2524761" h="2520867">
                  <a:moveTo>
                    <a:pt x="861098" y="135728"/>
                  </a:moveTo>
                  <a:cubicBezTo>
                    <a:pt x="459918" y="135728"/>
                    <a:pt x="134697" y="460949"/>
                    <a:pt x="134697" y="862129"/>
                  </a:cubicBezTo>
                  <a:cubicBezTo>
                    <a:pt x="134697" y="1263309"/>
                    <a:pt x="459918" y="1588530"/>
                    <a:pt x="861098" y="1588530"/>
                  </a:cubicBezTo>
                  <a:cubicBezTo>
                    <a:pt x="1262278" y="1588530"/>
                    <a:pt x="1587499" y="1263309"/>
                    <a:pt x="1587499" y="862129"/>
                  </a:cubicBezTo>
                  <a:cubicBezTo>
                    <a:pt x="1587499" y="460949"/>
                    <a:pt x="1262278" y="135728"/>
                    <a:pt x="861098" y="135728"/>
                  </a:cubicBezTo>
                  <a:close/>
                  <a:moveTo>
                    <a:pt x="863544" y="0"/>
                  </a:moveTo>
                  <a:cubicBezTo>
                    <a:pt x="1340465" y="0"/>
                    <a:pt x="1727086" y="386416"/>
                    <a:pt x="1727086" y="863083"/>
                  </a:cubicBezTo>
                  <a:cubicBezTo>
                    <a:pt x="1727086" y="1054224"/>
                    <a:pt x="1664918" y="1230855"/>
                    <a:pt x="1558909" y="1373304"/>
                  </a:cubicBezTo>
                  <a:lnTo>
                    <a:pt x="1615378" y="1431553"/>
                  </a:lnTo>
                  <a:lnTo>
                    <a:pt x="1710026" y="1406070"/>
                  </a:lnTo>
                  <a:lnTo>
                    <a:pt x="2516606" y="2211204"/>
                  </a:lnTo>
                  <a:cubicBezTo>
                    <a:pt x="2553761" y="2325037"/>
                    <a:pt x="2466530" y="2580922"/>
                    <a:pt x="2202131" y="2508007"/>
                  </a:cubicBezTo>
                  <a:lnTo>
                    <a:pt x="1372102" y="1748324"/>
                  </a:lnTo>
                  <a:lnTo>
                    <a:pt x="1403192" y="1642624"/>
                  </a:lnTo>
                  <a:lnTo>
                    <a:pt x="1333120" y="1586803"/>
                  </a:lnTo>
                  <a:cubicBezTo>
                    <a:pt x="1198215" y="1675145"/>
                    <a:pt x="1036841" y="1726166"/>
                    <a:pt x="863544" y="1726166"/>
                  </a:cubicBezTo>
                  <a:cubicBezTo>
                    <a:pt x="386622" y="1726166"/>
                    <a:pt x="0" y="1339750"/>
                    <a:pt x="0" y="863083"/>
                  </a:cubicBezTo>
                  <a:cubicBezTo>
                    <a:pt x="0" y="386416"/>
                    <a:pt x="386622" y="0"/>
                    <a:pt x="863544" y="0"/>
                  </a:cubicBezTo>
                  <a:close/>
                </a:path>
              </a:pathLst>
            </a:custGeom>
            <a:solidFill>
              <a:srgbClr val="FFFFFF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27" tIns="45713" rIns="45713" bIns="91427" numCol="1" spcCol="0" rtlCol="0" fromWordArt="0" anchor="b" anchorCtr="0" forceAA="0" compatLnSpc="1">
              <a:noAutofit/>
            </a:bodyPr>
            <a:lstStyle/>
            <a:p>
              <a:pPr algn="ctr" defTabSz="91313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pc="-50" dirty="0" err="1">
                <a:ln>
                  <a:solidFill>
                    <a:schemeClr val="tx1">
                      <a:alpha val="0"/>
                    </a:schemeClr>
                  </a:solidFill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1094910" y="824608"/>
            <a:ext cx="732785" cy="16294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CONTENTS </a:t>
            </a:r>
            <a:r>
              <a:rPr lang="en-US" altLang="zh-C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en-US" altLang="zh-CN" sz="1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42196" y="900129"/>
            <a:ext cx="643963" cy="3110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143577" y="1312925"/>
            <a:ext cx="1088074" cy="3110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90805" y="2876170"/>
            <a:ext cx="1532187" cy="3110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营销策略提案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08232" y="4143829"/>
            <a:ext cx="1088074" cy="3110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媒介策略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767656" y="5565554"/>
            <a:ext cx="1088074" cy="3110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经费预算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弧形 4"/>
          <p:cNvSpPr/>
          <p:nvPr/>
        </p:nvSpPr>
        <p:spPr>
          <a:xfrm rot="20268889">
            <a:off x="56456" y="2589186"/>
            <a:ext cx="3466487" cy="2844934"/>
          </a:xfrm>
          <a:prstGeom prst="arc">
            <a:avLst>
              <a:gd name="adj1" fmla="val 17605669"/>
              <a:gd name="adj2" fmla="val 8317601"/>
            </a:avLst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/>
          <p:cNvCxnSpPr/>
          <p:nvPr/>
        </p:nvCxnSpPr>
        <p:spPr>
          <a:xfrm>
            <a:off x="1094910" y="5973635"/>
            <a:ext cx="4647125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5" idx="2"/>
            <a:endCxn id="41" idx="0"/>
          </p:cNvCxnSpPr>
          <p:nvPr/>
        </p:nvCxnSpPr>
        <p:spPr>
          <a:xfrm>
            <a:off x="1088582" y="5421480"/>
            <a:ext cx="2395" cy="504965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1798030" y="879610"/>
            <a:ext cx="0" cy="1717045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>
            <a:off x="1745178" y="2497550"/>
            <a:ext cx="111174" cy="9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032995" y="5397542"/>
            <a:ext cx="111174" cy="9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035390" y="5926445"/>
            <a:ext cx="111174" cy="9437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2142196" y="1692637"/>
            <a:ext cx="1021041" cy="2544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452620" y="2017034"/>
            <a:ext cx="866019" cy="2544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622686" y="2323374"/>
            <a:ext cx="1199103" cy="2544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218139" y="2647134"/>
            <a:ext cx="866019" cy="2544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受众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913051" y="3195076"/>
            <a:ext cx="1023540" cy="254488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144145" algn="dist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战略分析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146838" y="3492779"/>
            <a:ext cx="1023540" cy="254488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144145" algn="dist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广告策略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235230" y="3790482"/>
            <a:ext cx="1023540" cy="254488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144145" algn="dist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推广方案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7"/>
          <p:cNvSpPr txBox="1"/>
          <p:nvPr/>
        </p:nvSpPr>
        <p:spPr>
          <a:xfrm>
            <a:off x="3662619" y="4541156"/>
            <a:ext cx="866019" cy="2544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媒介目标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8"/>
          <p:cNvSpPr txBox="1"/>
          <p:nvPr/>
        </p:nvSpPr>
        <p:spPr>
          <a:xfrm>
            <a:off x="3540642" y="4798129"/>
            <a:ext cx="866019" cy="2544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媒介提案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9"/>
          <p:cNvSpPr txBox="1"/>
          <p:nvPr/>
        </p:nvSpPr>
        <p:spPr>
          <a:xfrm>
            <a:off x="3170378" y="5057585"/>
            <a:ext cx="866019" cy="2544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媒介投放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2071865" y="1739641"/>
            <a:ext cx="0" cy="64879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弧形 62"/>
          <p:cNvSpPr/>
          <p:nvPr/>
        </p:nvSpPr>
        <p:spPr>
          <a:xfrm rot="21216344">
            <a:off x="1381816" y="2385818"/>
            <a:ext cx="1551060" cy="1316739"/>
          </a:xfrm>
          <a:prstGeom prst="arc">
            <a:avLst>
              <a:gd name="adj1" fmla="val 16200000"/>
              <a:gd name="adj2" fmla="val 18760474"/>
            </a:avLst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522992" y="901760"/>
            <a:ext cx="6462456" cy="4981612"/>
            <a:chOff x="2522992" y="901760"/>
            <a:chExt cx="6462456" cy="4981612"/>
          </a:xfrm>
        </p:grpSpPr>
        <p:cxnSp>
          <p:nvCxnSpPr>
            <p:cNvPr id="75" name="直接连接符 74"/>
            <p:cNvCxnSpPr/>
            <p:nvPr/>
          </p:nvCxnSpPr>
          <p:spPr>
            <a:xfrm>
              <a:off x="2885600" y="1055650"/>
              <a:ext cx="5667800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3275274" y="1468445"/>
              <a:ext cx="5278126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3218139" y="1823839"/>
              <a:ext cx="5335261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>
              <a:off x="3326236" y="2138891"/>
              <a:ext cx="5227164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3821789" y="2468674"/>
              <a:ext cx="4731611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4160912" y="2793071"/>
              <a:ext cx="4392488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>
              <a:stCxn id="23" idx="3"/>
            </p:cNvCxnSpPr>
            <p:nvPr/>
          </p:nvCxnSpPr>
          <p:spPr>
            <a:xfrm>
              <a:off x="2522992" y="3031691"/>
              <a:ext cx="6030408" cy="12349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2935428" y="3322320"/>
              <a:ext cx="5617972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>
              <a:stCxn id="47" idx="3"/>
            </p:cNvCxnSpPr>
            <p:nvPr/>
          </p:nvCxnSpPr>
          <p:spPr>
            <a:xfrm>
              <a:off x="3170378" y="3620023"/>
              <a:ext cx="5383022" cy="1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>
              <a:stCxn id="48" idx="3"/>
            </p:cNvCxnSpPr>
            <p:nvPr/>
          </p:nvCxnSpPr>
          <p:spPr>
            <a:xfrm>
              <a:off x="3258770" y="3917726"/>
              <a:ext cx="5294630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4796306" y="4311076"/>
              <a:ext cx="3757094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>
              <a:off x="4606773" y="4668400"/>
              <a:ext cx="3946627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4417242" y="4925372"/>
              <a:ext cx="4136158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4095628" y="5189094"/>
              <a:ext cx="4457772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2885600" y="5721075"/>
              <a:ext cx="5667800" cy="0"/>
            </a:xfrm>
            <a:prstGeom prst="line">
              <a:avLst/>
            </a:prstGeom>
            <a:ln>
              <a:solidFill>
                <a:srgbClr val="FFFFFF">
                  <a:alpha val="30196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文本框 1"/>
            <p:cNvSpPr txBox="1"/>
            <p:nvPr/>
          </p:nvSpPr>
          <p:spPr>
            <a:xfrm>
              <a:off x="8589186" y="901760"/>
              <a:ext cx="2904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589186" y="1314927"/>
              <a:ext cx="2904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589186" y="1672658"/>
              <a:ext cx="2904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8581795" y="1979434"/>
              <a:ext cx="2904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581795" y="2317474"/>
              <a:ext cx="2904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581795" y="2641267"/>
              <a:ext cx="2904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8581795" y="2909266"/>
              <a:ext cx="2904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8581795" y="3168745"/>
              <a:ext cx="2904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8581795" y="3470242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8589186" y="3763836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589186" y="4147093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17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8581795" y="4514511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17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8581795" y="4763077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8589186" y="5047579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24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589186" y="5575595"/>
              <a:ext cx="396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26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8618291" y="4097137"/>
            <a:ext cx="1957573" cy="195757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298781" y="3022894"/>
            <a:ext cx="2514782" cy="251478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60512" y="436460"/>
            <a:ext cx="1601785" cy="11387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zh-CN" sz="4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endParaRPr lang="en-US" altLang="zh-CN" sz="48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8944" y="1855719"/>
            <a:ext cx="4405820" cy="1347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you were a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teardrop;In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my eye, 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 fear of losing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you,I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would never cry 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if the golden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sun,Should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cease to shine its light, 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Just one smile from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you,Would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make my whole world bright</a:t>
            </a:r>
            <a:endParaRPr lang="zh-CN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1" t="26281" r="3843"/>
          <a:stretch>
            <a:fillRect/>
          </a:stretch>
        </p:blipFill>
        <p:spPr>
          <a:xfrm>
            <a:off x="852050" y="1844824"/>
            <a:ext cx="2533774" cy="306559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448944" y="3202680"/>
            <a:ext cx="4356926" cy="1603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I were to fall in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would have to be with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youYour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eyes, your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smile,The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way you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laugh,The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things you say and do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Take me to the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places,My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heart never knew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So, if I were to fall in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would have to be with you. 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Ed Walter </a:t>
            </a:r>
            <a:endParaRPr lang="zh-CN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60955" y="5442965"/>
            <a:ext cx="7789551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 river runs to thee. Blue sea, wilt thou welcome me? My river awaits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reply.Oh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 sea, look graciously.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4016896" y="1844824"/>
            <a:ext cx="0" cy="3065594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等腰三角形 14"/>
          <p:cNvSpPr/>
          <p:nvPr/>
        </p:nvSpPr>
        <p:spPr>
          <a:xfrm rot="5400000">
            <a:off x="4586249" y="4977052"/>
            <a:ext cx="163427" cy="140886"/>
          </a:xfrm>
          <a:prstGeom prst="triangle">
            <a:avLst/>
          </a:prstGeom>
          <a:solidFill>
            <a:srgbClr val="EA6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5400000">
            <a:off x="4932992" y="4977052"/>
            <a:ext cx="163427" cy="140886"/>
          </a:xfrm>
          <a:prstGeom prst="triangle">
            <a:avLst/>
          </a:prstGeom>
          <a:solidFill>
            <a:srgbClr val="2BA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5400000">
            <a:off x="5279734" y="4977051"/>
            <a:ext cx="163428" cy="140886"/>
          </a:xfrm>
          <a:prstGeom prst="triangle">
            <a:avLst/>
          </a:prstGeom>
          <a:solidFill>
            <a:srgbClr val="EAB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840788" y="6089587"/>
            <a:ext cx="209917" cy="234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6" presetClass="emp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550640" y="3206844"/>
            <a:ext cx="2959006" cy="2959006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60512" y="476672"/>
            <a:ext cx="2646878" cy="11387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  <a:endParaRPr lang="en-US" altLang="zh-CN" sz="48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ANALYSIS</a:t>
            </a:r>
            <a:endParaRPr lang="zh-CN" altLang="zh-CN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9" descr="I:\f\新建文件夹 (3)\新建文件夹 (2)[1]\新建文件夹 (2)\未标题-10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36343" y="1959881"/>
            <a:ext cx="2387600" cy="180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/>
          <p:nvPr/>
        </p:nvGrpSpPr>
        <p:grpSpPr>
          <a:xfrm>
            <a:off x="6206525" y="-305546"/>
            <a:ext cx="913042" cy="1849798"/>
            <a:chOff x="6206525" y="-305546"/>
            <a:chExt cx="913042" cy="1849798"/>
          </a:xfrm>
        </p:grpSpPr>
        <p:cxnSp>
          <p:nvCxnSpPr>
            <p:cNvPr id="6" name="直接连接符 5"/>
            <p:cNvCxnSpPr/>
            <p:nvPr/>
          </p:nvCxnSpPr>
          <p:spPr>
            <a:xfrm rot="1070590">
              <a:off x="7119567" y="-305546"/>
              <a:ext cx="0" cy="1534402"/>
            </a:xfrm>
            <a:prstGeom prst="line">
              <a:avLst/>
            </a:prstGeom>
            <a:ln w="317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rot="1070590" flipH="1">
              <a:off x="6206525" y="1085524"/>
              <a:ext cx="622657" cy="458728"/>
            </a:xfrm>
            <a:prstGeom prst="line">
              <a:avLst/>
            </a:prstGeom>
            <a:ln w="317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直接连接符 9"/>
          <p:cNvCxnSpPr/>
          <p:nvPr/>
        </p:nvCxnSpPr>
        <p:spPr>
          <a:xfrm rot="1070590" flipH="1" flipV="1">
            <a:off x="6051964" y="1631698"/>
            <a:ext cx="1334266" cy="438401"/>
          </a:xfrm>
          <a:prstGeom prst="line">
            <a:avLst/>
          </a:prstGeom>
          <a:ln w="31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881105" y="2139134"/>
            <a:ext cx="1322235" cy="2562473"/>
            <a:chOff x="5881105" y="2139134"/>
            <a:chExt cx="1322235" cy="2562473"/>
          </a:xfrm>
        </p:grpSpPr>
        <p:cxnSp>
          <p:nvCxnSpPr>
            <p:cNvPr id="13" name="直接连接符 12"/>
            <p:cNvCxnSpPr/>
            <p:nvPr/>
          </p:nvCxnSpPr>
          <p:spPr>
            <a:xfrm rot="1070590" flipH="1">
              <a:off x="6491732" y="2139134"/>
              <a:ext cx="711608" cy="657601"/>
            </a:xfrm>
            <a:prstGeom prst="line">
              <a:avLst/>
            </a:prstGeom>
            <a:ln w="317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1070590">
              <a:off x="6204744" y="2639974"/>
              <a:ext cx="0" cy="1327320"/>
            </a:xfrm>
            <a:prstGeom prst="line">
              <a:avLst/>
            </a:prstGeom>
            <a:ln w="317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1070590">
              <a:off x="5881105" y="4056125"/>
              <a:ext cx="889510" cy="645482"/>
            </a:xfrm>
            <a:prstGeom prst="line">
              <a:avLst/>
            </a:prstGeom>
            <a:ln w="317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5137323" y="4742645"/>
            <a:ext cx="1525777" cy="908166"/>
            <a:chOff x="5137323" y="4742645"/>
            <a:chExt cx="1525777" cy="908166"/>
          </a:xfrm>
        </p:grpSpPr>
        <p:cxnSp>
          <p:nvCxnSpPr>
            <p:cNvPr id="22" name="直接连接符 21"/>
            <p:cNvCxnSpPr>
              <a:endCxn id="42" idx="1"/>
            </p:cNvCxnSpPr>
            <p:nvPr/>
          </p:nvCxnSpPr>
          <p:spPr>
            <a:xfrm>
              <a:off x="5736441" y="4758461"/>
              <a:ext cx="926659" cy="40552"/>
            </a:xfrm>
            <a:prstGeom prst="line">
              <a:avLst/>
            </a:prstGeom>
            <a:ln w="317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1070590" flipV="1">
              <a:off x="5635693" y="4742645"/>
              <a:ext cx="0" cy="657601"/>
            </a:xfrm>
            <a:prstGeom prst="line">
              <a:avLst/>
            </a:prstGeom>
            <a:ln w="317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1070590" flipV="1">
              <a:off x="5137323" y="5322011"/>
              <a:ext cx="355804" cy="328800"/>
            </a:xfrm>
            <a:prstGeom prst="line">
              <a:avLst/>
            </a:prstGeom>
            <a:ln w="317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5019783" y="5632360"/>
            <a:ext cx="355804" cy="1445857"/>
            <a:chOff x="5019783" y="5632360"/>
            <a:chExt cx="355804" cy="1445857"/>
          </a:xfrm>
        </p:grpSpPr>
        <p:cxnSp>
          <p:nvCxnSpPr>
            <p:cNvPr id="32" name="直接连接符 31"/>
            <p:cNvCxnSpPr/>
            <p:nvPr/>
          </p:nvCxnSpPr>
          <p:spPr>
            <a:xfrm rot="1070590">
              <a:off x="5019783" y="5632360"/>
              <a:ext cx="355804" cy="438401"/>
            </a:xfrm>
            <a:prstGeom prst="line">
              <a:avLst/>
            </a:prstGeom>
            <a:ln w="317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rot="1070590">
              <a:off x="5148614" y="6090985"/>
              <a:ext cx="0" cy="987232"/>
            </a:xfrm>
            <a:prstGeom prst="line">
              <a:avLst/>
            </a:prstGeom>
            <a:ln w="317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39"/>
          <p:cNvSpPr txBox="1"/>
          <p:nvPr/>
        </p:nvSpPr>
        <p:spPr>
          <a:xfrm>
            <a:off x="4627331" y="1236071"/>
            <a:ext cx="13356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SWOT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分析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方正细珊瑚简体" panose="03000509000000000000" pitchFamily="65" charset="-122"/>
              <a:ea typeface="方正细珊瑚简体" panose="03000509000000000000" pitchFamily="65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337679" y="205750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产品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分析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方正细珊瑚简体" panose="03000509000000000000" pitchFamily="65" charset="-122"/>
              <a:ea typeface="方正细珊瑚简体" panose="03000509000000000000" pitchFamily="65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663101" y="459895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竞争对手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分析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方正细珊瑚简体" panose="03000509000000000000" pitchFamily="65" charset="-122"/>
              <a:ea typeface="方正细珊瑚简体" panose="03000509000000000000" pitchFamily="65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884918" y="538833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受众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分析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方正细珊瑚简体" panose="03000509000000000000" pitchFamily="65" charset="-122"/>
              <a:ea typeface="方正细珊瑚简体" panose="03000509000000000000" pitchFamily="65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840788" y="608958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椭圆 40"/>
          <p:cNvSpPr/>
          <p:nvPr/>
        </p:nvSpPr>
        <p:spPr>
          <a:xfrm>
            <a:off x="560512" y="4689070"/>
            <a:ext cx="2124306" cy="2124306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2520" y="493959"/>
            <a:ext cx="2529026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 ANALYSIS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96711" y="1700808"/>
            <a:ext cx="4367614" cy="1177394"/>
            <a:chOff x="2196711" y="1700808"/>
            <a:chExt cx="4367614" cy="1177394"/>
          </a:xfrm>
        </p:grpSpPr>
        <p:sp>
          <p:nvSpPr>
            <p:cNvPr id="29" name="流程图: 可选过程 28"/>
            <p:cNvSpPr/>
            <p:nvPr/>
          </p:nvSpPr>
          <p:spPr>
            <a:xfrm>
              <a:off x="2196711" y="1700808"/>
              <a:ext cx="4367614" cy="1177394"/>
            </a:xfrm>
            <a:prstGeom prst="flowChartAlternateProcess">
              <a:avLst/>
            </a:prstGeom>
            <a:solidFill>
              <a:srgbClr val="2BA4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321811" y="1750896"/>
              <a:ext cx="4117414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me little, love me long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0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Is the burden of my song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0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that is too hot too strong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0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Burneth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soon to waste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848544" y="1719644"/>
            <a:ext cx="617021" cy="617021"/>
          </a:xfrm>
          <a:prstGeom prst="ellipse">
            <a:avLst/>
          </a:prstGeom>
          <a:solidFill>
            <a:srgbClr val="2BA49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71747" y="1797321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 rot="5400000">
            <a:off x="1632344" y="1933810"/>
            <a:ext cx="167428" cy="143923"/>
          </a:xfrm>
          <a:prstGeom prst="triangle">
            <a:avLst/>
          </a:prstGeom>
          <a:solidFill>
            <a:srgbClr val="2BA49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5400000">
            <a:off x="1835411" y="1933809"/>
            <a:ext cx="167427" cy="143923"/>
          </a:xfrm>
          <a:prstGeom prst="triangle">
            <a:avLst/>
          </a:prstGeom>
          <a:solidFill>
            <a:srgbClr val="2BA49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 flipH="1">
            <a:off x="8570253" y="2992266"/>
            <a:ext cx="617021" cy="617021"/>
          </a:xfrm>
          <a:prstGeom prst="ellipse">
            <a:avLst/>
          </a:prstGeom>
          <a:solidFill>
            <a:srgbClr val="EAAA4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6200000" flipH="1">
            <a:off x="8236046" y="3206432"/>
            <a:ext cx="167428" cy="143923"/>
          </a:xfrm>
          <a:prstGeom prst="triangle">
            <a:avLst/>
          </a:prstGeom>
          <a:solidFill>
            <a:srgbClr val="EAAA4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3426624" y="2992266"/>
            <a:ext cx="4762031" cy="907853"/>
            <a:chOff x="3426624" y="2992266"/>
            <a:chExt cx="4762031" cy="907853"/>
          </a:xfrm>
        </p:grpSpPr>
        <p:sp>
          <p:nvSpPr>
            <p:cNvPr id="30" name="流程图: 可选过程 29"/>
            <p:cNvSpPr/>
            <p:nvPr/>
          </p:nvSpPr>
          <p:spPr>
            <a:xfrm>
              <a:off x="3426624" y="2992266"/>
              <a:ext cx="4367614" cy="907853"/>
            </a:xfrm>
            <a:prstGeom prst="flowChartAlternateProcess">
              <a:avLst/>
            </a:prstGeom>
            <a:solidFill>
              <a:srgbClr val="EAAA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512050" y="3030694"/>
              <a:ext cx="388605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Still,i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would not have thee cold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Not too backward , nor too bold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0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that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lasteth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till'tis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old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16200000" flipH="1">
              <a:off x="8032980" y="3206431"/>
              <a:ext cx="167427" cy="143923"/>
            </a:xfrm>
            <a:prstGeom prst="triangle">
              <a:avLst/>
            </a:prstGeom>
            <a:solidFill>
              <a:srgbClr val="EAAA4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624437" y="3069943"/>
            <a:ext cx="5164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259362" y="4014183"/>
            <a:ext cx="4367614" cy="973038"/>
            <a:chOff x="2259362" y="4014183"/>
            <a:chExt cx="4367614" cy="973038"/>
          </a:xfrm>
        </p:grpSpPr>
        <p:sp>
          <p:nvSpPr>
            <p:cNvPr id="31" name="流程图: 可选过程 30"/>
            <p:cNvSpPr/>
            <p:nvPr/>
          </p:nvSpPr>
          <p:spPr>
            <a:xfrm>
              <a:off x="2259362" y="4014183"/>
              <a:ext cx="4367614" cy="973038"/>
            </a:xfrm>
            <a:prstGeom prst="flowChartAlternateProcess">
              <a:avLst/>
            </a:prstGeom>
            <a:solidFill>
              <a:srgbClr val="EA6C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321811" y="4086652"/>
              <a:ext cx="430516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Fadeth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not in haste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endPara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0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me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little,love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long,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0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Is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burden of my song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848544" y="4014927"/>
            <a:ext cx="617021" cy="617021"/>
          </a:xfrm>
          <a:prstGeom prst="ellipse">
            <a:avLst/>
          </a:prstGeom>
          <a:solidFill>
            <a:srgbClr val="EA6C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5400000">
            <a:off x="1632344" y="4229093"/>
            <a:ext cx="167428" cy="143923"/>
          </a:xfrm>
          <a:prstGeom prst="triangle">
            <a:avLst/>
          </a:prstGeom>
          <a:solidFill>
            <a:srgbClr val="EA6C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5400000">
            <a:off x="1835411" y="4229092"/>
            <a:ext cx="167427" cy="143923"/>
          </a:xfrm>
          <a:prstGeom prst="triangle">
            <a:avLst/>
          </a:prstGeom>
          <a:solidFill>
            <a:srgbClr val="EA6C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41086" y="4092604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440042" y="5101285"/>
            <a:ext cx="4367614" cy="907853"/>
            <a:chOff x="3440042" y="5101285"/>
            <a:chExt cx="4367614" cy="907853"/>
          </a:xfrm>
        </p:grpSpPr>
        <p:sp>
          <p:nvSpPr>
            <p:cNvPr id="32" name="流程图: 可选过程 31"/>
            <p:cNvSpPr/>
            <p:nvPr/>
          </p:nvSpPr>
          <p:spPr>
            <a:xfrm>
              <a:off x="3440042" y="5101285"/>
              <a:ext cx="4367614" cy="907853"/>
            </a:xfrm>
            <a:prstGeom prst="flowChartAlternateProcess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512050" y="5262823"/>
              <a:ext cx="2943819" cy="605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much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It will not prove as true as touch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 flipH="1">
            <a:off x="8570253" y="5185374"/>
            <a:ext cx="617021" cy="617021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6200000" flipH="1">
            <a:off x="8236046" y="5399540"/>
            <a:ext cx="167428" cy="143923"/>
          </a:xfrm>
          <a:prstGeom prst="triangl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6200000" flipH="1">
            <a:off x="8032980" y="5399539"/>
            <a:ext cx="167427" cy="143923"/>
          </a:xfrm>
          <a:prstGeom prst="triangl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690571" y="5263051"/>
            <a:ext cx="377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940" y="737820"/>
            <a:ext cx="2368473" cy="2368473"/>
          </a:xfrm>
          <a:prstGeom prst="rect">
            <a:avLst/>
          </a:prstGeom>
        </p:spPr>
      </p:pic>
      <p:sp>
        <p:nvSpPr>
          <p:cNvPr id="33" name="圆角矩形 32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8840788" y="608958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1917295" y="-460016"/>
            <a:ext cx="2294022" cy="229402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2520" y="567880"/>
            <a:ext cx="2569550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产品分析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ANALYSIS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8544" y="1700808"/>
            <a:ext cx="1798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主要的功能： </a:t>
            </a:r>
            <a:endParaRPr lang="zh-CN" altLang="zh-CN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流程图: 可选过程 2"/>
          <p:cNvSpPr/>
          <p:nvPr/>
        </p:nvSpPr>
        <p:spPr>
          <a:xfrm>
            <a:off x="2538837" y="1700808"/>
            <a:ext cx="2099123" cy="470804"/>
          </a:xfrm>
          <a:prstGeom prst="flowChartAlternateProcess">
            <a:avLst/>
          </a:prstGeom>
          <a:noFill/>
          <a:ln w="3175">
            <a:solidFill>
              <a:srgbClr val="FFFFFF">
                <a:alpha val="4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/>
              <a:t>Love me </a:t>
            </a:r>
            <a:r>
              <a:rPr lang="en-US" altLang="zh-CN" sz="1600" b="1" dirty="0" err="1"/>
              <a:t>little,more</a:t>
            </a:r>
            <a:r>
              <a:rPr lang="en-US" altLang="zh-CN" sz="1600" b="1" dirty="0"/>
              <a:t> than such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流程图: 可选过程 5"/>
          <p:cNvSpPr/>
          <p:nvPr/>
        </p:nvSpPr>
        <p:spPr>
          <a:xfrm>
            <a:off x="2538837" y="2300446"/>
            <a:ext cx="2099123" cy="470804"/>
          </a:xfrm>
          <a:prstGeom prst="flowChartAlternateProcess">
            <a:avLst/>
          </a:prstGeom>
          <a:noFill/>
          <a:ln w="3175">
            <a:solidFill>
              <a:srgbClr val="FFFFFF">
                <a:alpha val="4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/>
              <a:t>For I fear the end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流程图: 可选过程 6"/>
          <p:cNvSpPr/>
          <p:nvPr/>
        </p:nvSpPr>
        <p:spPr>
          <a:xfrm>
            <a:off x="2538837" y="2900085"/>
            <a:ext cx="2099123" cy="470804"/>
          </a:xfrm>
          <a:prstGeom prst="flowChartAlternateProcess">
            <a:avLst/>
          </a:prstGeom>
          <a:noFill/>
          <a:ln w="3175">
            <a:solidFill>
              <a:srgbClr val="FFFFFF">
                <a:alpha val="4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/>
              <a:t>I am with little well content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2538837" y="3499723"/>
            <a:ext cx="2099123" cy="470804"/>
          </a:xfrm>
          <a:prstGeom prst="flowChartAlternateProcess">
            <a:avLst/>
          </a:prstGeom>
          <a:noFill/>
          <a:ln w="3175">
            <a:solidFill>
              <a:srgbClr val="FFFFFF">
                <a:alpha val="4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/>
              <a:t>And a little from thee sent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流程图: 可选过程 9"/>
          <p:cNvSpPr/>
          <p:nvPr/>
        </p:nvSpPr>
        <p:spPr>
          <a:xfrm>
            <a:off x="2538837" y="4099362"/>
            <a:ext cx="2099123" cy="470804"/>
          </a:xfrm>
          <a:prstGeom prst="flowChartAlternateProcess">
            <a:avLst/>
          </a:prstGeom>
          <a:noFill/>
          <a:ln w="3175">
            <a:solidFill>
              <a:srgbClr val="FFFFFF">
                <a:alpha val="4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/>
              <a:t>Is enough, with true intent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流程图: 可选过程 10"/>
          <p:cNvSpPr/>
          <p:nvPr/>
        </p:nvSpPr>
        <p:spPr>
          <a:xfrm>
            <a:off x="2538837" y="4699000"/>
            <a:ext cx="2099123" cy="470804"/>
          </a:xfrm>
          <a:prstGeom prst="flowChartAlternateProcess">
            <a:avLst/>
          </a:prstGeom>
          <a:noFill/>
          <a:ln w="3175">
            <a:solidFill>
              <a:srgbClr val="FFFFFF">
                <a:alpha val="4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/>
              <a:t>To be steadfast friend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流程图: 可选过程 11"/>
          <p:cNvSpPr/>
          <p:nvPr/>
        </p:nvSpPr>
        <p:spPr>
          <a:xfrm>
            <a:off x="2538837" y="5298640"/>
            <a:ext cx="2099123" cy="470804"/>
          </a:xfrm>
          <a:prstGeom prst="flowChartAlternateProcess">
            <a:avLst/>
          </a:prstGeom>
          <a:noFill/>
          <a:ln w="3175">
            <a:solidFill>
              <a:srgbClr val="FFFFFF">
                <a:alpha val="4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/>
              <a:t>Love me </a:t>
            </a:r>
            <a:r>
              <a:rPr lang="en-US" altLang="zh-CN" sz="1600" b="1" dirty="0" err="1"/>
              <a:t>little,love</a:t>
            </a:r>
            <a:r>
              <a:rPr lang="en-US" altLang="zh-CN" sz="1600" b="1" dirty="0"/>
              <a:t> me long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3" t="23863" r="15448"/>
          <a:stretch>
            <a:fillRect/>
          </a:stretch>
        </p:blipFill>
        <p:spPr>
          <a:xfrm>
            <a:off x="789638" y="2351344"/>
            <a:ext cx="1587238" cy="2818460"/>
          </a:xfrm>
          <a:prstGeom prst="rect">
            <a:avLst/>
          </a:prstGeom>
        </p:spPr>
      </p:pic>
      <p:sp>
        <p:nvSpPr>
          <p:cNvPr id="20" name="椭圆 19"/>
          <p:cNvSpPr/>
          <p:nvPr/>
        </p:nvSpPr>
        <p:spPr>
          <a:xfrm>
            <a:off x="7170350" y="4955436"/>
            <a:ext cx="3558148" cy="355814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961882" y="3814008"/>
            <a:ext cx="38789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will not prove as true as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touch;Love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little,more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than such,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 I fear the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end.I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 with little well content,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a little from thee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sentIs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enough, with true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intentTo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 steadfast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friend.Love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little,love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long,Is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burden of my song.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961881" y="1700808"/>
            <a:ext cx="2208469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 me little, love me long,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Is the burden of my song.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 that is too hot too strong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Burneth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soon to waste.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Still,i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would not have thee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cold.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840788" y="608958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134025" y="1766541"/>
            <a:ext cx="1169606" cy="1169606"/>
            <a:chOff x="2256805" y="2432864"/>
            <a:chExt cx="698031" cy="698031"/>
          </a:xfrm>
          <a:effectLst>
            <a:reflection blurRad="6350" stA="50000" endA="300" endPos="38500" dist="50800" dir="5400000" sy="-100000" algn="bl" rotWithShape="0"/>
          </a:effectLst>
        </p:grpSpPr>
        <p:sp>
          <p:nvSpPr>
            <p:cNvPr id="25" name="圆角矩形 24"/>
            <p:cNvSpPr/>
            <p:nvPr/>
          </p:nvSpPr>
          <p:spPr>
            <a:xfrm>
              <a:off x="2256805" y="2432864"/>
              <a:ext cx="698031" cy="698031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rgbClr val="1E7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16"/>
            <p:cNvSpPr/>
            <p:nvPr/>
          </p:nvSpPr>
          <p:spPr bwMode="black">
            <a:xfrm>
              <a:off x="2339130" y="2564032"/>
              <a:ext cx="578653" cy="451063"/>
            </a:xfrm>
            <a:custGeom>
              <a:avLst/>
              <a:gdLst>
                <a:gd name="T0" fmla="*/ 313 w 315"/>
                <a:gd name="T1" fmla="*/ 135 h 236"/>
                <a:gd name="T2" fmla="*/ 300 w 315"/>
                <a:gd name="T3" fmla="*/ 125 h 236"/>
                <a:gd name="T4" fmla="*/ 294 w 315"/>
                <a:gd name="T5" fmla="*/ 122 h 236"/>
                <a:gd name="T6" fmla="*/ 124 w 315"/>
                <a:gd name="T7" fmla="*/ 58 h 236"/>
                <a:gd name="T8" fmla="*/ 125 w 315"/>
                <a:gd name="T9" fmla="*/ 56 h 236"/>
                <a:gd name="T10" fmla="*/ 100 w 315"/>
                <a:gd name="T11" fmla="*/ 39 h 236"/>
                <a:gd name="T12" fmla="*/ 153 w 315"/>
                <a:gd name="T13" fmla="*/ 11 h 236"/>
                <a:gd name="T14" fmla="*/ 103 w 315"/>
                <a:gd name="T15" fmla="*/ 8 h 236"/>
                <a:gd name="T16" fmla="*/ 61 w 315"/>
                <a:gd name="T17" fmla="*/ 44 h 236"/>
                <a:gd name="T18" fmla="*/ 54 w 315"/>
                <a:gd name="T19" fmla="*/ 85 h 236"/>
                <a:gd name="T20" fmla="*/ 37 w 315"/>
                <a:gd name="T21" fmla="*/ 112 h 236"/>
                <a:gd name="T22" fmla="*/ 56 w 315"/>
                <a:gd name="T23" fmla="*/ 133 h 236"/>
                <a:gd name="T24" fmla="*/ 63 w 315"/>
                <a:gd name="T25" fmla="*/ 135 h 236"/>
                <a:gd name="T26" fmla="*/ 35 w 315"/>
                <a:gd name="T27" fmla="*/ 135 h 236"/>
                <a:gd name="T28" fmla="*/ 31 w 315"/>
                <a:gd name="T29" fmla="*/ 141 h 236"/>
                <a:gd name="T30" fmla="*/ 35 w 315"/>
                <a:gd name="T31" fmla="*/ 147 h 236"/>
                <a:gd name="T32" fmla="*/ 50 w 315"/>
                <a:gd name="T33" fmla="*/ 147 h 236"/>
                <a:gd name="T34" fmla="*/ 50 w 315"/>
                <a:gd name="T35" fmla="*/ 176 h 236"/>
                <a:gd name="T36" fmla="*/ 0 w 315"/>
                <a:gd name="T37" fmla="*/ 176 h 236"/>
                <a:gd name="T38" fmla="*/ 0 w 315"/>
                <a:gd name="T39" fmla="*/ 236 h 236"/>
                <a:gd name="T40" fmla="*/ 227 w 315"/>
                <a:gd name="T41" fmla="*/ 236 h 236"/>
                <a:gd name="T42" fmla="*/ 227 w 315"/>
                <a:gd name="T43" fmla="*/ 176 h 236"/>
                <a:gd name="T44" fmla="*/ 61 w 315"/>
                <a:gd name="T45" fmla="*/ 176 h 236"/>
                <a:gd name="T46" fmla="*/ 61 w 315"/>
                <a:gd name="T47" fmla="*/ 147 h 236"/>
                <a:gd name="T48" fmla="*/ 75 w 315"/>
                <a:gd name="T49" fmla="*/ 147 h 236"/>
                <a:gd name="T50" fmla="*/ 79 w 315"/>
                <a:gd name="T51" fmla="*/ 141 h 236"/>
                <a:gd name="T52" fmla="*/ 75 w 315"/>
                <a:gd name="T53" fmla="*/ 135 h 236"/>
                <a:gd name="T54" fmla="*/ 70 w 315"/>
                <a:gd name="T55" fmla="*/ 135 h 236"/>
                <a:gd name="T56" fmla="*/ 77 w 315"/>
                <a:gd name="T57" fmla="*/ 127 h 236"/>
                <a:gd name="T58" fmla="*/ 84 w 315"/>
                <a:gd name="T59" fmla="*/ 93 h 236"/>
                <a:gd name="T60" fmla="*/ 112 w 315"/>
                <a:gd name="T61" fmla="*/ 93 h 236"/>
                <a:gd name="T62" fmla="*/ 113 w 315"/>
                <a:gd name="T63" fmla="*/ 90 h 236"/>
                <a:gd name="T64" fmla="*/ 282 w 315"/>
                <a:gd name="T65" fmla="*/ 154 h 236"/>
                <a:gd name="T66" fmla="*/ 289 w 315"/>
                <a:gd name="T67" fmla="*/ 156 h 236"/>
                <a:gd name="T68" fmla="*/ 305 w 315"/>
                <a:gd name="T69" fmla="*/ 156 h 236"/>
                <a:gd name="T70" fmla="*/ 314 w 315"/>
                <a:gd name="T71" fmla="*/ 145 h 236"/>
                <a:gd name="T72" fmla="*/ 313 w 315"/>
                <a:gd name="T73" fmla="*/ 1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5" h="236">
                  <a:moveTo>
                    <a:pt x="313" y="135"/>
                  </a:moveTo>
                  <a:cubicBezTo>
                    <a:pt x="311" y="131"/>
                    <a:pt x="306" y="127"/>
                    <a:pt x="300" y="125"/>
                  </a:cubicBezTo>
                  <a:cubicBezTo>
                    <a:pt x="298" y="124"/>
                    <a:pt x="296" y="123"/>
                    <a:pt x="294" y="122"/>
                  </a:cubicBezTo>
                  <a:cubicBezTo>
                    <a:pt x="237" y="101"/>
                    <a:pt x="181" y="80"/>
                    <a:pt x="124" y="58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32" y="52"/>
                    <a:pt x="104" y="51"/>
                    <a:pt x="100" y="39"/>
                  </a:cubicBezTo>
                  <a:cubicBezTo>
                    <a:pt x="96" y="26"/>
                    <a:pt x="146" y="14"/>
                    <a:pt x="153" y="11"/>
                  </a:cubicBezTo>
                  <a:cubicBezTo>
                    <a:pt x="161" y="7"/>
                    <a:pt x="125" y="0"/>
                    <a:pt x="103" y="8"/>
                  </a:cubicBezTo>
                  <a:cubicBezTo>
                    <a:pt x="81" y="16"/>
                    <a:pt x="69" y="29"/>
                    <a:pt x="61" y="44"/>
                  </a:cubicBezTo>
                  <a:cubicBezTo>
                    <a:pt x="53" y="58"/>
                    <a:pt x="55" y="77"/>
                    <a:pt x="54" y="85"/>
                  </a:cubicBezTo>
                  <a:cubicBezTo>
                    <a:pt x="54" y="92"/>
                    <a:pt x="40" y="104"/>
                    <a:pt x="37" y="112"/>
                  </a:cubicBezTo>
                  <a:cubicBezTo>
                    <a:pt x="32" y="125"/>
                    <a:pt x="46" y="129"/>
                    <a:pt x="56" y="133"/>
                  </a:cubicBezTo>
                  <a:cubicBezTo>
                    <a:pt x="59" y="134"/>
                    <a:pt x="61" y="135"/>
                    <a:pt x="63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3" y="135"/>
                    <a:pt x="31" y="138"/>
                    <a:pt x="31" y="141"/>
                  </a:cubicBezTo>
                  <a:cubicBezTo>
                    <a:pt x="31" y="144"/>
                    <a:pt x="33" y="147"/>
                    <a:pt x="35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27" y="236"/>
                    <a:pt x="227" y="236"/>
                    <a:pt x="227" y="236"/>
                  </a:cubicBezTo>
                  <a:cubicBezTo>
                    <a:pt x="227" y="176"/>
                    <a:pt x="227" y="176"/>
                    <a:pt x="227" y="176"/>
                  </a:cubicBezTo>
                  <a:cubicBezTo>
                    <a:pt x="61" y="176"/>
                    <a:pt x="61" y="176"/>
                    <a:pt x="61" y="176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75" y="147"/>
                    <a:pt x="75" y="147"/>
                    <a:pt x="75" y="147"/>
                  </a:cubicBezTo>
                  <a:cubicBezTo>
                    <a:pt x="77" y="147"/>
                    <a:pt x="79" y="144"/>
                    <a:pt x="79" y="141"/>
                  </a:cubicBezTo>
                  <a:cubicBezTo>
                    <a:pt x="79" y="138"/>
                    <a:pt x="77" y="135"/>
                    <a:pt x="75" y="135"/>
                  </a:cubicBezTo>
                  <a:cubicBezTo>
                    <a:pt x="70" y="135"/>
                    <a:pt x="70" y="135"/>
                    <a:pt x="70" y="135"/>
                  </a:cubicBezTo>
                  <a:cubicBezTo>
                    <a:pt x="73" y="134"/>
                    <a:pt x="75" y="132"/>
                    <a:pt x="77" y="127"/>
                  </a:cubicBezTo>
                  <a:cubicBezTo>
                    <a:pt x="82" y="118"/>
                    <a:pt x="76" y="104"/>
                    <a:pt x="84" y="93"/>
                  </a:cubicBezTo>
                  <a:cubicBezTo>
                    <a:pt x="91" y="83"/>
                    <a:pt x="112" y="93"/>
                    <a:pt x="112" y="93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70" y="111"/>
                    <a:pt x="226" y="132"/>
                    <a:pt x="282" y="154"/>
                  </a:cubicBezTo>
                  <a:cubicBezTo>
                    <a:pt x="284" y="154"/>
                    <a:pt x="287" y="155"/>
                    <a:pt x="289" y="156"/>
                  </a:cubicBezTo>
                  <a:cubicBezTo>
                    <a:pt x="294" y="158"/>
                    <a:pt x="300" y="158"/>
                    <a:pt x="305" y="156"/>
                  </a:cubicBezTo>
                  <a:cubicBezTo>
                    <a:pt x="310" y="154"/>
                    <a:pt x="314" y="150"/>
                    <a:pt x="314" y="145"/>
                  </a:cubicBezTo>
                  <a:cubicBezTo>
                    <a:pt x="315" y="142"/>
                    <a:pt x="314" y="138"/>
                    <a:pt x="313" y="135"/>
                  </a:cubicBezTo>
                  <a:close/>
                </a:path>
              </a:pathLst>
            </a:custGeom>
            <a:solidFill>
              <a:srgbClr val="1D4C7C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椭圆 47"/>
          <p:cNvSpPr/>
          <p:nvPr/>
        </p:nvSpPr>
        <p:spPr>
          <a:xfrm>
            <a:off x="8649145" y="2468472"/>
            <a:ext cx="1401532" cy="140153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91672" y="606669"/>
            <a:ext cx="2954655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竞争对手分析</a:t>
            </a:r>
            <a:endParaRPr lang="en-US" altLang="zh-CN" sz="3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</a:rPr>
              <a:t>COMPETITOR ANALYSIS</a:t>
            </a:r>
            <a:endParaRPr lang="en-US" altLang="zh-CN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65213" y="1547798"/>
            <a:ext cx="777557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touch;Love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little,more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than such,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 I fear the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end.I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am with little well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content,And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little from thee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sentIs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enough.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03814" y="2267718"/>
            <a:ext cx="7602756" cy="583405"/>
            <a:chOff x="1103814" y="2193080"/>
            <a:chExt cx="7602756" cy="583405"/>
          </a:xfrm>
        </p:grpSpPr>
        <p:sp>
          <p:nvSpPr>
            <p:cNvPr id="7" name="矩形 6"/>
            <p:cNvSpPr/>
            <p:nvPr/>
          </p:nvSpPr>
          <p:spPr>
            <a:xfrm>
              <a:off x="1900207" y="2200298"/>
              <a:ext cx="6004267" cy="5761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1103814" y="2200292"/>
              <a:ext cx="802096" cy="576191"/>
              <a:chOff x="1764151" y="2861441"/>
              <a:chExt cx="673357" cy="576191"/>
            </a:xfrm>
          </p:grpSpPr>
          <p:sp>
            <p:nvSpPr>
              <p:cNvPr id="9" name="流程图: 手动操作 8"/>
              <p:cNvSpPr/>
              <p:nvPr/>
            </p:nvSpPr>
            <p:spPr>
              <a:xfrm rot="5400000">
                <a:off x="2039006" y="3039131"/>
                <a:ext cx="576191" cy="220812"/>
              </a:xfrm>
              <a:prstGeom prst="flowChartManualOperatio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1764151" y="2922995"/>
                <a:ext cx="563162" cy="453080"/>
                <a:chOff x="1856656" y="2981424"/>
                <a:chExt cx="432048" cy="343946"/>
              </a:xfrm>
            </p:grpSpPr>
            <p:sp>
              <p:nvSpPr>
                <p:cNvPr id="11" name="流程图: 手动输入 10"/>
                <p:cNvSpPr/>
                <p:nvPr/>
              </p:nvSpPr>
              <p:spPr>
                <a:xfrm rot="5400000" flipH="1" flipV="1">
                  <a:off x="1956842" y="2881238"/>
                  <a:ext cx="231676" cy="432048"/>
                </a:xfrm>
                <a:prstGeom prst="flowChartManualInpu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" name="流程图: 手动输入 11"/>
                <p:cNvSpPr/>
                <p:nvPr/>
              </p:nvSpPr>
              <p:spPr>
                <a:xfrm rot="16200000" flipH="1">
                  <a:off x="1956842" y="2993508"/>
                  <a:ext cx="231676" cy="432048"/>
                </a:xfrm>
                <a:prstGeom prst="flowChartManualInpu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5" name="组合 14"/>
            <p:cNvGrpSpPr/>
            <p:nvPr/>
          </p:nvGrpSpPr>
          <p:grpSpPr>
            <a:xfrm flipH="1">
              <a:off x="7904474" y="2193080"/>
              <a:ext cx="802096" cy="576191"/>
              <a:chOff x="1764151" y="2861441"/>
              <a:chExt cx="673357" cy="576191"/>
            </a:xfrm>
          </p:grpSpPr>
          <p:sp>
            <p:nvSpPr>
              <p:cNvPr id="16" name="流程图: 手动操作 15"/>
              <p:cNvSpPr/>
              <p:nvPr/>
            </p:nvSpPr>
            <p:spPr>
              <a:xfrm rot="5400000">
                <a:off x="2039006" y="3039131"/>
                <a:ext cx="576191" cy="220812"/>
              </a:xfrm>
              <a:prstGeom prst="flowChartManualOperatio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1764151" y="2922995"/>
                <a:ext cx="563162" cy="453080"/>
                <a:chOff x="1856656" y="2981424"/>
                <a:chExt cx="432048" cy="343946"/>
              </a:xfrm>
            </p:grpSpPr>
            <p:sp>
              <p:nvSpPr>
                <p:cNvPr id="18" name="流程图: 手动输入 17"/>
                <p:cNvSpPr/>
                <p:nvPr/>
              </p:nvSpPr>
              <p:spPr>
                <a:xfrm rot="5400000" flipH="1" flipV="1">
                  <a:off x="1956842" y="2881238"/>
                  <a:ext cx="231676" cy="432048"/>
                </a:xfrm>
                <a:prstGeom prst="flowChartManualInpu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流程图: 手动输入 18"/>
                <p:cNvSpPr/>
                <p:nvPr/>
              </p:nvSpPr>
              <p:spPr>
                <a:xfrm rot="16200000" flipH="1">
                  <a:off x="1956842" y="2993508"/>
                  <a:ext cx="231676" cy="432048"/>
                </a:xfrm>
                <a:prstGeom prst="flowChartManualInpu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3" name="组合 2"/>
          <p:cNvGrpSpPr/>
          <p:nvPr/>
        </p:nvGrpSpPr>
        <p:grpSpPr>
          <a:xfrm>
            <a:off x="1185977" y="3348904"/>
            <a:ext cx="3237262" cy="1090748"/>
            <a:chOff x="1185977" y="3348904"/>
            <a:chExt cx="3237262" cy="1090748"/>
          </a:xfrm>
        </p:grpSpPr>
        <p:sp>
          <p:nvSpPr>
            <p:cNvPr id="21" name="椭圆 20"/>
            <p:cNvSpPr/>
            <p:nvPr/>
          </p:nvSpPr>
          <p:spPr>
            <a:xfrm>
              <a:off x="1185977" y="3379250"/>
              <a:ext cx="354260" cy="354260"/>
            </a:xfrm>
            <a:prstGeom prst="ellipse">
              <a:avLst/>
            </a:prstGeom>
            <a:solidFill>
              <a:srgbClr val="2BA49B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5400000">
              <a:off x="1635993" y="3502212"/>
              <a:ext cx="96128" cy="82633"/>
            </a:xfrm>
            <a:prstGeom prst="triangle">
              <a:avLst/>
            </a:prstGeom>
            <a:solidFill>
              <a:srgbClr val="2BA49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5400000">
              <a:off x="1752583" y="3502212"/>
              <a:ext cx="96128" cy="82633"/>
            </a:xfrm>
            <a:prstGeom prst="triangle">
              <a:avLst/>
            </a:prstGeom>
            <a:solidFill>
              <a:srgbClr val="2BA49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212399" y="3377694"/>
              <a:ext cx="324128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990457" y="3348904"/>
              <a:ext cx="2432782" cy="1090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me little, love me long,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Is the burden of my song.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that is too hot too strong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Burneth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soon to waste.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61291" y="4721323"/>
            <a:ext cx="3462289" cy="1095724"/>
            <a:chOff x="1161291" y="4721323"/>
            <a:chExt cx="3462289" cy="1095724"/>
          </a:xfrm>
        </p:grpSpPr>
        <p:sp>
          <p:nvSpPr>
            <p:cNvPr id="31" name="椭圆 30"/>
            <p:cNvSpPr/>
            <p:nvPr/>
          </p:nvSpPr>
          <p:spPr>
            <a:xfrm>
              <a:off x="1200727" y="4721323"/>
              <a:ext cx="354260" cy="354260"/>
            </a:xfrm>
            <a:prstGeom prst="ellipse">
              <a:avLst/>
            </a:prstGeom>
            <a:solidFill>
              <a:srgbClr val="EA6C74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5400000">
              <a:off x="1650743" y="4844285"/>
              <a:ext cx="96128" cy="82633"/>
            </a:xfrm>
            <a:prstGeom prst="triangle">
              <a:avLst/>
            </a:prstGeom>
            <a:solidFill>
              <a:srgbClr val="EA6C7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5400000">
              <a:off x="1767333" y="4844285"/>
              <a:ext cx="96128" cy="82633"/>
            </a:xfrm>
            <a:prstGeom prst="triangle">
              <a:avLst/>
            </a:prstGeom>
            <a:solidFill>
              <a:srgbClr val="EA6C7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61291" y="4733925"/>
              <a:ext cx="433132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022099" y="4726299"/>
              <a:ext cx="2601481" cy="1090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lnSpc>
                  <a:spcPts val="2000"/>
                </a:lnSpc>
              </a:pP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Still,i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would not have thee cold,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Not too backward , nor too bold;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that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lasteth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till'tis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old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Fadeth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not in haste.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25008" y="3380586"/>
            <a:ext cx="3187565" cy="1096948"/>
            <a:chOff x="5025008" y="3380586"/>
            <a:chExt cx="3187565" cy="1096948"/>
          </a:xfrm>
        </p:grpSpPr>
        <p:sp>
          <p:nvSpPr>
            <p:cNvPr id="36" name="椭圆 35"/>
            <p:cNvSpPr/>
            <p:nvPr/>
          </p:nvSpPr>
          <p:spPr>
            <a:xfrm>
              <a:off x="5025008" y="3386786"/>
              <a:ext cx="354260" cy="354260"/>
            </a:xfrm>
            <a:prstGeom prst="ellipse">
              <a:avLst/>
            </a:prstGeom>
            <a:solidFill>
              <a:srgbClr val="2BA49B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5475024" y="3509748"/>
              <a:ext cx="96128" cy="82633"/>
            </a:xfrm>
            <a:prstGeom prst="triangle">
              <a:avLst/>
            </a:prstGeom>
            <a:solidFill>
              <a:srgbClr val="2BA49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5400000">
              <a:off x="5591614" y="3509748"/>
              <a:ext cx="96128" cy="82633"/>
            </a:xfrm>
            <a:prstGeom prst="triangle">
              <a:avLst/>
            </a:prstGeom>
            <a:solidFill>
              <a:srgbClr val="2BA49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5045232" y="3380586"/>
              <a:ext cx="324128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779791" y="3386786"/>
              <a:ext cx="2432782" cy="1090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me little, love me long,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Is the burden of my song.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that is too hot too strong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Burneth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soon to waste.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032533" y="4723352"/>
            <a:ext cx="3330860" cy="1090748"/>
            <a:chOff x="5032533" y="4723352"/>
            <a:chExt cx="3330860" cy="1090748"/>
          </a:xfrm>
        </p:grpSpPr>
        <p:sp>
          <p:nvSpPr>
            <p:cNvPr id="41" name="椭圆 40"/>
            <p:cNvSpPr/>
            <p:nvPr/>
          </p:nvSpPr>
          <p:spPr>
            <a:xfrm>
              <a:off x="5071969" y="4728859"/>
              <a:ext cx="354260" cy="354260"/>
            </a:xfrm>
            <a:prstGeom prst="ellipse">
              <a:avLst/>
            </a:prstGeom>
            <a:solidFill>
              <a:srgbClr val="EA6C74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等腰三角形 41"/>
            <p:cNvSpPr/>
            <p:nvPr/>
          </p:nvSpPr>
          <p:spPr>
            <a:xfrm rot="5400000">
              <a:off x="5521985" y="4851821"/>
              <a:ext cx="96128" cy="82633"/>
            </a:xfrm>
            <a:prstGeom prst="triangle">
              <a:avLst/>
            </a:prstGeom>
            <a:solidFill>
              <a:srgbClr val="EA6C7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5400000">
              <a:off x="5638575" y="4851821"/>
              <a:ext cx="96128" cy="82633"/>
            </a:xfrm>
            <a:prstGeom prst="triangle">
              <a:avLst/>
            </a:prstGeom>
            <a:solidFill>
              <a:srgbClr val="EA6C7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032533" y="4749000"/>
              <a:ext cx="433132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5761912" y="4723352"/>
              <a:ext cx="2601481" cy="1090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>
                <a:lnSpc>
                  <a:spcPts val="2000"/>
                </a:lnSpc>
              </a:pP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Still,i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would not have thee cold,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Not too backward , nor too bold;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that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lasteth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till'tis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old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ts val="2000"/>
                </a:lnSpc>
              </a:pP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Fadeth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not in haste.</a:t>
              </a:r>
              <a:endParaRPr lang="zh-CN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3141401" y="2412548"/>
            <a:ext cx="3600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D4C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 Me Little, Love Me Long</a:t>
            </a:r>
            <a:endParaRPr lang="zh-CN" altLang="en-US" b="1" dirty="0">
              <a:solidFill>
                <a:srgbClr val="1D4C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94168" y="-1008056"/>
            <a:ext cx="2659518" cy="265951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圆角矩形 50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8840788" y="608958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256805" y="2432864"/>
            <a:ext cx="698031" cy="698031"/>
          </a:xfrm>
          <a:prstGeom prst="roundRect">
            <a:avLst/>
          </a:prstGeom>
          <a:solidFill>
            <a:schemeClr val="bg1"/>
          </a:solidFill>
          <a:ln w="3175">
            <a:solidFill>
              <a:srgbClr val="1E74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圆角矩形 52"/>
          <p:cNvSpPr/>
          <p:nvPr/>
        </p:nvSpPr>
        <p:spPr>
          <a:xfrm>
            <a:off x="6928439" y="2452035"/>
            <a:ext cx="698031" cy="698031"/>
          </a:xfrm>
          <a:prstGeom prst="roundRect">
            <a:avLst/>
          </a:prstGeom>
          <a:solidFill>
            <a:schemeClr val="bg1"/>
          </a:solidFill>
          <a:ln w="3175">
            <a:solidFill>
              <a:srgbClr val="1E74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16"/>
          <p:cNvSpPr/>
          <p:nvPr/>
        </p:nvSpPr>
        <p:spPr bwMode="black">
          <a:xfrm>
            <a:off x="2339130" y="2564032"/>
            <a:ext cx="578653" cy="451063"/>
          </a:xfrm>
          <a:custGeom>
            <a:avLst/>
            <a:gdLst>
              <a:gd name="T0" fmla="*/ 313 w 315"/>
              <a:gd name="T1" fmla="*/ 135 h 236"/>
              <a:gd name="T2" fmla="*/ 300 w 315"/>
              <a:gd name="T3" fmla="*/ 125 h 236"/>
              <a:gd name="T4" fmla="*/ 294 w 315"/>
              <a:gd name="T5" fmla="*/ 122 h 236"/>
              <a:gd name="T6" fmla="*/ 124 w 315"/>
              <a:gd name="T7" fmla="*/ 58 h 236"/>
              <a:gd name="T8" fmla="*/ 125 w 315"/>
              <a:gd name="T9" fmla="*/ 56 h 236"/>
              <a:gd name="T10" fmla="*/ 100 w 315"/>
              <a:gd name="T11" fmla="*/ 39 h 236"/>
              <a:gd name="T12" fmla="*/ 153 w 315"/>
              <a:gd name="T13" fmla="*/ 11 h 236"/>
              <a:gd name="T14" fmla="*/ 103 w 315"/>
              <a:gd name="T15" fmla="*/ 8 h 236"/>
              <a:gd name="T16" fmla="*/ 61 w 315"/>
              <a:gd name="T17" fmla="*/ 44 h 236"/>
              <a:gd name="T18" fmla="*/ 54 w 315"/>
              <a:gd name="T19" fmla="*/ 85 h 236"/>
              <a:gd name="T20" fmla="*/ 37 w 315"/>
              <a:gd name="T21" fmla="*/ 112 h 236"/>
              <a:gd name="T22" fmla="*/ 56 w 315"/>
              <a:gd name="T23" fmla="*/ 133 h 236"/>
              <a:gd name="T24" fmla="*/ 63 w 315"/>
              <a:gd name="T25" fmla="*/ 135 h 236"/>
              <a:gd name="T26" fmla="*/ 35 w 315"/>
              <a:gd name="T27" fmla="*/ 135 h 236"/>
              <a:gd name="T28" fmla="*/ 31 w 315"/>
              <a:gd name="T29" fmla="*/ 141 h 236"/>
              <a:gd name="T30" fmla="*/ 35 w 315"/>
              <a:gd name="T31" fmla="*/ 147 h 236"/>
              <a:gd name="T32" fmla="*/ 50 w 315"/>
              <a:gd name="T33" fmla="*/ 147 h 236"/>
              <a:gd name="T34" fmla="*/ 50 w 315"/>
              <a:gd name="T35" fmla="*/ 176 h 236"/>
              <a:gd name="T36" fmla="*/ 0 w 315"/>
              <a:gd name="T37" fmla="*/ 176 h 236"/>
              <a:gd name="T38" fmla="*/ 0 w 315"/>
              <a:gd name="T39" fmla="*/ 236 h 236"/>
              <a:gd name="T40" fmla="*/ 227 w 315"/>
              <a:gd name="T41" fmla="*/ 236 h 236"/>
              <a:gd name="T42" fmla="*/ 227 w 315"/>
              <a:gd name="T43" fmla="*/ 176 h 236"/>
              <a:gd name="T44" fmla="*/ 61 w 315"/>
              <a:gd name="T45" fmla="*/ 176 h 236"/>
              <a:gd name="T46" fmla="*/ 61 w 315"/>
              <a:gd name="T47" fmla="*/ 147 h 236"/>
              <a:gd name="T48" fmla="*/ 75 w 315"/>
              <a:gd name="T49" fmla="*/ 147 h 236"/>
              <a:gd name="T50" fmla="*/ 79 w 315"/>
              <a:gd name="T51" fmla="*/ 141 h 236"/>
              <a:gd name="T52" fmla="*/ 75 w 315"/>
              <a:gd name="T53" fmla="*/ 135 h 236"/>
              <a:gd name="T54" fmla="*/ 70 w 315"/>
              <a:gd name="T55" fmla="*/ 135 h 236"/>
              <a:gd name="T56" fmla="*/ 77 w 315"/>
              <a:gd name="T57" fmla="*/ 127 h 236"/>
              <a:gd name="T58" fmla="*/ 84 w 315"/>
              <a:gd name="T59" fmla="*/ 93 h 236"/>
              <a:gd name="T60" fmla="*/ 112 w 315"/>
              <a:gd name="T61" fmla="*/ 93 h 236"/>
              <a:gd name="T62" fmla="*/ 113 w 315"/>
              <a:gd name="T63" fmla="*/ 90 h 236"/>
              <a:gd name="T64" fmla="*/ 282 w 315"/>
              <a:gd name="T65" fmla="*/ 154 h 236"/>
              <a:gd name="T66" fmla="*/ 289 w 315"/>
              <a:gd name="T67" fmla="*/ 156 h 236"/>
              <a:gd name="T68" fmla="*/ 305 w 315"/>
              <a:gd name="T69" fmla="*/ 156 h 236"/>
              <a:gd name="T70" fmla="*/ 314 w 315"/>
              <a:gd name="T71" fmla="*/ 145 h 236"/>
              <a:gd name="T72" fmla="*/ 313 w 315"/>
              <a:gd name="T73" fmla="*/ 135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15" h="236">
                <a:moveTo>
                  <a:pt x="313" y="135"/>
                </a:moveTo>
                <a:cubicBezTo>
                  <a:pt x="311" y="131"/>
                  <a:pt x="306" y="127"/>
                  <a:pt x="300" y="125"/>
                </a:cubicBezTo>
                <a:cubicBezTo>
                  <a:pt x="298" y="124"/>
                  <a:pt x="296" y="123"/>
                  <a:pt x="294" y="122"/>
                </a:cubicBezTo>
                <a:cubicBezTo>
                  <a:pt x="237" y="101"/>
                  <a:pt x="181" y="80"/>
                  <a:pt x="124" y="58"/>
                </a:cubicBezTo>
                <a:cubicBezTo>
                  <a:pt x="125" y="56"/>
                  <a:pt x="125" y="56"/>
                  <a:pt x="125" y="56"/>
                </a:cubicBezTo>
                <a:cubicBezTo>
                  <a:pt x="132" y="52"/>
                  <a:pt x="104" y="51"/>
                  <a:pt x="100" y="39"/>
                </a:cubicBezTo>
                <a:cubicBezTo>
                  <a:pt x="96" y="26"/>
                  <a:pt x="146" y="14"/>
                  <a:pt x="153" y="11"/>
                </a:cubicBezTo>
                <a:cubicBezTo>
                  <a:pt x="161" y="7"/>
                  <a:pt x="125" y="0"/>
                  <a:pt x="103" y="8"/>
                </a:cubicBezTo>
                <a:cubicBezTo>
                  <a:pt x="81" y="16"/>
                  <a:pt x="69" y="29"/>
                  <a:pt x="61" y="44"/>
                </a:cubicBezTo>
                <a:cubicBezTo>
                  <a:pt x="53" y="58"/>
                  <a:pt x="55" y="77"/>
                  <a:pt x="54" y="85"/>
                </a:cubicBezTo>
                <a:cubicBezTo>
                  <a:pt x="54" y="92"/>
                  <a:pt x="40" y="104"/>
                  <a:pt x="37" y="112"/>
                </a:cubicBezTo>
                <a:cubicBezTo>
                  <a:pt x="32" y="125"/>
                  <a:pt x="46" y="129"/>
                  <a:pt x="56" y="133"/>
                </a:cubicBezTo>
                <a:cubicBezTo>
                  <a:pt x="59" y="134"/>
                  <a:pt x="61" y="135"/>
                  <a:pt x="63" y="135"/>
                </a:cubicBezTo>
                <a:cubicBezTo>
                  <a:pt x="35" y="135"/>
                  <a:pt x="35" y="135"/>
                  <a:pt x="35" y="135"/>
                </a:cubicBezTo>
                <a:cubicBezTo>
                  <a:pt x="33" y="135"/>
                  <a:pt x="31" y="138"/>
                  <a:pt x="31" y="141"/>
                </a:cubicBezTo>
                <a:cubicBezTo>
                  <a:pt x="31" y="144"/>
                  <a:pt x="33" y="147"/>
                  <a:pt x="35" y="147"/>
                </a:cubicBezTo>
                <a:cubicBezTo>
                  <a:pt x="50" y="147"/>
                  <a:pt x="50" y="147"/>
                  <a:pt x="50" y="147"/>
                </a:cubicBezTo>
                <a:cubicBezTo>
                  <a:pt x="50" y="176"/>
                  <a:pt x="50" y="176"/>
                  <a:pt x="5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236"/>
                  <a:pt x="0" y="236"/>
                  <a:pt x="0" y="236"/>
                </a:cubicBezTo>
                <a:cubicBezTo>
                  <a:pt x="227" y="236"/>
                  <a:pt x="227" y="236"/>
                  <a:pt x="227" y="236"/>
                </a:cubicBezTo>
                <a:cubicBezTo>
                  <a:pt x="227" y="176"/>
                  <a:pt x="227" y="176"/>
                  <a:pt x="227" y="176"/>
                </a:cubicBezTo>
                <a:cubicBezTo>
                  <a:pt x="61" y="176"/>
                  <a:pt x="61" y="176"/>
                  <a:pt x="61" y="176"/>
                </a:cubicBezTo>
                <a:cubicBezTo>
                  <a:pt x="61" y="147"/>
                  <a:pt x="61" y="147"/>
                  <a:pt x="61" y="147"/>
                </a:cubicBezTo>
                <a:cubicBezTo>
                  <a:pt x="75" y="147"/>
                  <a:pt x="75" y="147"/>
                  <a:pt x="75" y="147"/>
                </a:cubicBezTo>
                <a:cubicBezTo>
                  <a:pt x="77" y="147"/>
                  <a:pt x="79" y="144"/>
                  <a:pt x="79" y="141"/>
                </a:cubicBezTo>
                <a:cubicBezTo>
                  <a:pt x="79" y="138"/>
                  <a:pt x="77" y="135"/>
                  <a:pt x="75" y="135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3" y="134"/>
                  <a:pt x="75" y="132"/>
                  <a:pt x="77" y="127"/>
                </a:cubicBezTo>
                <a:cubicBezTo>
                  <a:pt x="82" y="118"/>
                  <a:pt x="76" y="104"/>
                  <a:pt x="84" y="93"/>
                </a:cubicBezTo>
                <a:cubicBezTo>
                  <a:pt x="91" y="83"/>
                  <a:pt x="112" y="93"/>
                  <a:pt x="112" y="93"/>
                </a:cubicBezTo>
                <a:cubicBezTo>
                  <a:pt x="113" y="90"/>
                  <a:pt x="113" y="90"/>
                  <a:pt x="113" y="90"/>
                </a:cubicBezTo>
                <a:cubicBezTo>
                  <a:pt x="170" y="111"/>
                  <a:pt x="226" y="132"/>
                  <a:pt x="282" y="154"/>
                </a:cubicBezTo>
                <a:cubicBezTo>
                  <a:pt x="284" y="154"/>
                  <a:pt x="287" y="155"/>
                  <a:pt x="289" y="156"/>
                </a:cubicBezTo>
                <a:cubicBezTo>
                  <a:pt x="294" y="158"/>
                  <a:pt x="300" y="158"/>
                  <a:pt x="305" y="156"/>
                </a:cubicBezTo>
                <a:cubicBezTo>
                  <a:pt x="310" y="154"/>
                  <a:pt x="314" y="150"/>
                  <a:pt x="314" y="145"/>
                </a:cubicBezTo>
                <a:cubicBezTo>
                  <a:pt x="315" y="142"/>
                  <a:pt x="314" y="138"/>
                  <a:pt x="313" y="135"/>
                </a:cubicBezTo>
                <a:close/>
              </a:path>
            </a:pathLst>
          </a:custGeom>
          <a:solidFill>
            <a:srgbClr val="1D4C7C"/>
          </a:solidFill>
          <a:ln>
            <a:noFill/>
          </a:ln>
        </p:spPr>
        <p:txBody>
          <a:bodyPr vert="horz" wrap="square" lIns="82305" tIns="41153" rIns="82305" bIns="41153" numCol="1" anchor="t" anchorCtr="0" compatLnSpc="1"/>
          <a:lstStyle>
            <a:defPPr>
              <a:defRPr lang="en-US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>
              <a:solidFill>
                <a:srgbClr val="FFFFFF"/>
              </a:solidFill>
            </a:endParaRPr>
          </a:p>
        </p:txBody>
      </p:sp>
      <p:sp>
        <p:nvSpPr>
          <p:cNvPr id="55" name="Freeform 81"/>
          <p:cNvSpPr>
            <a:spLocks noEditPoints="1"/>
          </p:cNvSpPr>
          <p:nvPr/>
        </p:nvSpPr>
        <p:spPr bwMode="auto">
          <a:xfrm>
            <a:off x="7060450" y="2634740"/>
            <a:ext cx="463949" cy="380355"/>
          </a:xfrm>
          <a:custGeom>
            <a:avLst/>
            <a:gdLst>
              <a:gd name="T0" fmla="*/ 239 w 280"/>
              <a:gd name="T1" fmla="*/ 66 h 281"/>
              <a:gd name="T2" fmla="*/ 214 w 280"/>
              <a:gd name="T3" fmla="*/ 66 h 281"/>
              <a:gd name="T4" fmla="*/ 214 w 280"/>
              <a:gd name="T5" fmla="*/ 8 h 281"/>
              <a:gd name="T6" fmla="*/ 207 w 280"/>
              <a:gd name="T7" fmla="*/ 0 h 281"/>
              <a:gd name="T8" fmla="*/ 8 w 280"/>
              <a:gd name="T9" fmla="*/ 0 h 281"/>
              <a:gd name="T10" fmla="*/ 0 w 280"/>
              <a:gd name="T11" fmla="*/ 8 h 281"/>
              <a:gd name="T12" fmla="*/ 0 w 280"/>
              <a:gd name="T13" fmla="*/ 207 h 281"/>
              <a:gd name="T14" fmla="*/ 74 w 280"/>
              <a:gd name="T15" fmla="*/ 281 h 281"/>
              <a:gd name="T16" fmla="*/ 141 w 280"/>
              <a:gd name="T17" fmla="*/ 281 h 281"/>
              <a:gd name="T18" fmla="*/ 214 w 280"/>
              <a:gd name="T19" fmla="*/ 214 h 281"/>
              <a:gd name="T20" fmla="*/ 239 w 280"/>
              <a:gd name="T21" fmla="*/ 214 h 281"/>
              <a:gd name="T22" fmla="*/ 280 w 280"/>
              <a:gd name="T23" fmla="*/ 140 h 281"/>
              <a:gd name="T24" fmla="*/ 239 w 280"/>
              <a:gd name="T25" fmla="*/ 66 h 281"/>
              <a:gd name="T26" fmla="*/ 200 w 280"/>
              <a:gd name="T27" fmla="*/ 15 h 281"/>
              <a:gd name="T28" fmla="*/ 200 w 280"/>
              <a:gd name="T29" fmla="*/ 49 h 281"/>
              <a:gd name="T30" fmla="*/ 15 w 280"/>
              <a:gd name="T31" fmla="*/ 49 h 281"/>
              <a:gd name="T32" fmla="*/ 15 w 280"/>
              <a:gd name="T33" fmla="*/ 15 h 281"/>
              <a:gd name="T34" fmla="*/ 200 w 280"/>
              <a:gd name="T35" fmla="*/ 15 h 281"/>
              <a:gd name="T36" fmla="*/ 239 w 280"/>
              <a:gd name="T37" fmla="*/ 199 h 281"/>
              <a:gd name="T38" fmla="*/ 214 w 280"/>
              <a:gd name="T39" fmla="*/ 199 h 281"/>
              <a:gd name="T40" fmla="*/ 214 w 280"/>
              <a:gd name="T41" fmla="*/ 81 h 281"/>
              <a:gd name="T42" fmla="*/ 239 w 280"/>
              <a:gd name="T43" fmla="*/ 81 h 281"/>
              <a:gd name="T44" fmla="*/ 265 w 280"/>
              <a:gd name="T45" fmla="*/ 140 h 281"/>
              <a:gd name="T46" fmla="*/ 239 w 280"/>
              <a:gd name="T47" fmla="*/ 19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0" h="281">
                <a:moveTo>
                  <a:pt x="239" y="66"/>
                </a:moveTo>
                <a:cubicBezTo>
                  <a:pt x="214" y="66"/>
                  <a:pt x="214" y="66"/>
                  <a:pt x="214" y="66"/>
                </a:cubicBezTo>
                <a:cubicBezTo>
                  <a:pt x="214" y="8"/>
                  <a:pt x="214" y="8"/>
                  <a:pt x="214" y="8"/>
                </a:cubicBezTo>
                <a:cubicBezTo>
                  <a:pt x="214" y="4"/>
                  <a:pt x="211" y="0"/>
                  <a:pt x="207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207"/>
                  <a:pt x="0" y="207"/>
                  <a:pt x="0" y="207"/>
                </a:cubicBezTo>
                <a:cubicBezTo>
                  <a:pt x="0" y="248"/>
                  <a:pt x="33" y="281"/>
                  <a:pt x="74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79" y="281"/>
                  <a:pt x="211" y="251"/>
                  <a:pt x="214" y="214"/>
                </a:cubicBezTo>
                <a:cubicBezTo>
                  <a:pt x="239" y="214"/>
                  <a:pt x="239" y="214"/>
                  <a:pt x="239" y="214"/>
                </a:cubicBezTo>
                <a:cubicBezTo>
                  <a:pt x="262" y="214"/>
                  <a:pt x="280" y="181"/>
                  <a:pt x="280" y="140"/>
                </a:cubicBezTo>
                <a:cubicBezTo>
                  <a:pt x="280" y="98"/>
                  <a:pt x="262" y="66"/>
                  <a:pt x="239" y="66"/>
                </a:cubicBezTo>
                <a:close/>
                <a:moveTo>
                  <a:pt x="200" y="15"/>
                </a:moveTo>
                <a:cubicBezTo>
                  <a:pt x="200" y="49"/>
                  <a:pt x="200" y="49"/>
                  <a:pt x="200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15"/>
                  <a:pt x="15" y="15"/>
                  <a:pt x="15" y="15"/>
                </a:cubicBezTo>
                <a:lnTo>
                  <a:pt x="200" y="15"/>
                </a:lnTo>
                <a:close/>
                <a:moveTo>
                  <a:pt x="239" y="199"/>
                </a:moveTo>
                <a:cubicBezTo>
                  <a:pt x="214" y="199"/>
                  <a:pt x="214" y="199"/>
                  <a:pt x="214" y="199"/>
                </a:cubicBezTo>
                <a:cubicBezTo>
                  <a:pt x="214" y="81"/>
                  <a:pt x="214" y="81"/>
                  <a:pt x="214" y="81"/>
                </a:cubicBezTo>
                <a:cubicBezTo>
                  <a:pt x="239" y="81"/>
                  <a:pt x="239" y="81"/>
                  <a:pt x="239" y="81"/>
                </a:cubicBezTo>
                <a:cubicBezTo>
                  <a:pt x="251" y="81"/>
                  <a:pt x="265" y="106"/>
                  <a:pt x="265" y="140"/>
                </a:cubicBezTo>
                <a:cubicBezTo>
                  <a:pt x="265" y="174"/>
                  <a:pt x="251" y="199"/>
                  <a:pt x="239" y="199"/>
                </a:cubicBezTo>
                <a:close/>
              </a:path>
            </a:pathLst>
          </a:custGeom>
          <a:solidFill>
            <a:srgbClr val="1D4C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/>
          <p:cNvSpPr/>
          <p:nvPr/>
        </p:nvSpPr>
        <p:spPr>
          <a:xfrm>
            <a:off x="7347016" y="0"/>
            <a:ext cx="2788889" cy="278888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6897216" y="1938103"/>
            <a:ext cx="1838762" cy="2225422"/>
            <a:chOff x="6897216" y="1938103"/>
            <a:chExt cx="1838762" cy="2225422"/>
          </a:xfrm>
        </p:grpSpPr>
        <p:sp>
          <p:nvSpPr>
            <p:cNvPr id="29" name="流程图: 过程 28"/>
            <p:cNvSpPr/>
            <p:nvPr/>
          </p:nvSpPr>
          <p:spPr>
            <a:xfrm>
              <a:off x="6897216" y="4077072"/>
              <a:ext cx="1838762" cy="86453"/>
            </a:xfrm>
            <a:prstGeom prst="flowChartProcess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" name="Picture 7" descr="I:\f\新建文件夹 (3)\新建文件夹 (2)[1]\新建文件夹 (2)\未标题-8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7196208" y="1938103"/>
              <a:ext cx="1329229" cy="2202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355600" dist="177800" dir="5400000" sx="90000" sy="-19000" rotWithShape="0">
                <a:schemeClr val="tx1">
                  <a:alpha val="32000"/>
                </a:schemeClr>
              </a:outerShdw>
            </a:effectLst>
          </p:spPr>
        </p:pic>
      </p:grpSp>
      <p:sp>
        <p:nvSpPr>
          <p:cNvPr id="18" name="椭圆 17"/>
          <p:cNvSpPr/>
          <p:nvPr/>
        </p:nvSpPr>
        <p:spPr>
          <a:xfrm>
            <a:off x="-542529" y="3838894"/>
            <a:ext cx="3648329" cy="364832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流程图: 终止 9"/>
          <p:cNvSpPr/>
          <p:nvPr/>
        </p:nvSpPr>
        <p:spPr>
          <a:xfrm>
            <a:off x="1159555" y="4698105"/>
            <a:ext cx="1339067" cy="387079"/>
          </a:xfrm>
          <a:prstGeom prst="flowChartTerminator">
            <a:avLst/>
          </a:prstGeom>
          <a:solidFill>
            <a:srgbClr val="EAB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终止 8"/>
          <p:cNvSpPr/>
          <p:nvPr/>
        </p:nvSpPr>
        <p:spPr>
          <a:xfrm>
            <a:off x="1154449" y="2636912"/>
            <a:ext cx="1339067" cy="387079"/>
          </a:xfrm>
          <a:prstGeom prst="flowChartTerminator">
            <a:avLst/>
          </a:prstGeom>
          <a:solidFill>
            <a:srgbClr val="2BA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终止 7"/>
          <p:cNvSpPr/>
          <p:nvPr/>
        </p:nvSpPr>
        <p:spPr>
          <a:xfrm>
            <a:off x="1154450" y="1970111"/>
            <a:ext cx="1339067" cy="387079"/>
          </a:xfrm>
          <a:prstGeom prst="flowChartTerminator">
            <a:avLst/>
          </a:prstGeom>
          <a:solidFill>
            <a:srgbClr val="EA6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5183" y="671332"/>
            <a:ext cx="2628733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受众分析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AUDIENCE ANALYSIS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93446" y="194601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受众</a:t>
            </a:r>
            <a:r>
              <a:rPr lang="zh-CN" altLang="zh-CN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定位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20357" y="2636912"/>
            <a:ext cx="1209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受</a:t>
            </a:r>
            <a:r>
              <a:rPr lang="zh-CN" altLang="zh-CN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众特点</a:t>
            </a:r>
            <a:endParaRPr lang="zh-CN" altLang="zh-CN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8076" y="468507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19876" y="2021299"/>
            <a:ext cx="25628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 me little, love me long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 rot="5400000">
            <a:off x="2851778" y="2078293"/>
            <a:ext cx="213145" cy="183746"/>
          </a:xfrm>
          <a:prstGeom prst="triangle">
            <a:avLst/>
          </a:prstGeom>
          <a:solidFill>
            <a:srgbClr val="EA6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>
            <a:off x="3089315" y="2071777"/>
            <a:ext cx="213145" cy="183746"/>
          </a:xfrm>
          <a:prstGeom prst="triangle">
            <a:avLst/>
          </a:prstGeom>
          <a:solidFill>
            <a:srgbClr val="EA6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5400000">
            <a:off x="2851778" y="2761947"/>
            <a:ext cx="213145" cy="183746"/>
          </a:xfrm>
          <a:prstGeom prst="triangle">
            <a:avLst/>
          </a:prstGeom>
          <a:solidFill>
            <a:srgbClr val="2BA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5400000">
            <a:off x="3089315" y="2755431"/>
            <a:ext cx="213145" cy="183746"/>
          </a:xfrm>
          <a:prstGeom prst="triangle">
            <a:avLst/>
          </a:prstGeom>
          <a:solidFill>
            <a:srgbClr val="2BA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5400000">
            <a:off x="2828007" y="4818758"/>
            <a:ext cx="213145" cy="183746"/>
          </a:xfrm>
          <a:prstGeom prst="triangle">
            <a:avLst/>
          </a:prstGeom>
          <a:solidFill>
            <a:srgbClr val="EAB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5400000">
            <a:off x="3065544" y="4812242"/>
            <a:ext cx="213145" cy="183746"/>
          </a:xfrm>
          <a:prstGeom prst="triangle">
            <a:avLst/>
          </a:prstGeom>
          <a:solidFill>
            <a:srgbClr val="EAB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824094" y="2758443"/>
            <a:ext cx="144016" cy="144016"/>
          </a:xfrm>
          <a:prstGeom prst="ellipse">
            <a:avLst/>
          </a:prstGeom>
          <a:solidFill>
            <a:srgbClr val="2BA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175749" y="2680741"/>
            <a:ext cx="2525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Is the burden of my song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824094" y="3171120"/>
            <a:ext cx="144016" cy="144016"/>
          </a:xfrm>
          <a:prstGeom prst="ellipse">
            <a:avLst/>
          </a:prstGeom>
          <a:solidFill>
            <a:srgbClr val="2BA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166711" y="3089239"/>
            <a:ext cx="2994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 that is too hot too strong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824094" y="3583797"/>
            <a:ext cx="144016" cy="144016"/>
          </a:xfrm>
          <a:prstGeom prst="ellipse">
            <a:avLst/>
          </a:prstGeom>
          <a:solidFill>
            <a:srgbClr val="2BA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175749" y="3507959"/>
            <a:ext cx="22989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Burneth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soon to waste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824094" y="3996474"/>
            <a:ext cx="144016" cy="144016"/>
          </a:xfrm>
          <a:prstGeom prst="ellipse">
            <a:avLst/>
          </a:prstGeom>
          <a:solidFill>
            <a:srgbClr val="2BA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4175749" y="3914593"/>
            <a:ext cx="30060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Still,i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would not have thee cold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52086" y="4657659"/>
            <a:ext cx="4978636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 me little, love me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long,Is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burden of my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song.Love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that is too hot too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strongBurneth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soon to waste.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Still,i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would not have thee cold,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Not too backward , nor too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bold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Still,i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would not have thee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cold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8840788" y="608958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2792760" y="332656"/>
            <a:ext cx="2736304" cy="273630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60512" y="908720"/>
            <a:ext cx="3877985" cy="11387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营销策略提案</a:t>
            </a:r>
            <a:endParaRPr lang="en-US" altLang="zh-CN" sz="48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5" descr="I:\f\新建文件夹 (3)\新建文件夹 (2)[1]\新建文件夹 (2)\未标题-6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809373" y="4354376"/>
            <a:ext cx="2711450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直接连接符 8"/>
          <p:cNvCxnSpPr>
            <a:endCxn id="2" idx="2"/>
          </p:cNvCxnSpPr>
          <p:nvPr/>
        </p:nvCxnSpPr>
        <p:spPr>
          <a:xfrm flipV="1">
            <a:off x="-1095672" y="4077072"/>
            <a:ext cx="2232248" cy="1001204"/>
          </a:xfrm>
          <a:prstGeom prst="line">
            <a:avLst/>
          </a:prstGeom>
          <a:ln w="31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6" idx="2"/>
            <a:endCxn id="2" idx="6"/>
          </p:cNvCxnSpPr>
          <p:nvPr/>
        </p:nvCxnSpPr>
        <p:spPr>
          <a:xfrm flipH="1" flipV="1">
            <a:off x="1424608" y="4077072"/>
            <a:ext cx="2833869" cy="764222"/>
          </a:xfrm>
          <a:prstGeom prst="line">
            <a:avLst/>
          </a:prstGeom>
          <a:ln w="31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6" idx="7"/>
            <a:endCxn id="7" idx="3"/>
          </p:cNvCxnSpPr>
          <p:nvPr/>
        </p:nvCxnSpPr>
        <p:spPr>
          <a:xfrm flipV="1">
            <a:off x="4468549" y="2450597"/>
            <a:ext cx="2015847" cy="2303682"/>
          </a:xfrm>
          <a:prstGeom prst="line">
            <a:avLst/>
          </a:prstGeom>
          <a:ln w="31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endCxn id="7" idx="6"/>
          </p:cNvCxnSpPr>
          <p:nvPr/>
        </p:nvCxnSpPr>
        <p:spPr>
          <a:xfrm flipH="1" flipV="1">
            <a:off x="6728541" y="2441441"/>
            <a:ext cx="3553052" cy="1491620"/>
          </a:xfrm>
          <a:prstGeom prst="line">
            <a:avLst/>
          </a:prstGeom>
          <a:ln w="3175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034370" y="4354376"/>
            <a:ext cx="492443" cy="125098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144145" algn="dist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战略分析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方正细珊瑚简体" panose="03000509000000000000" pitchFamily="65" charset="-122"/>
              <a:ea typeface="方正细珊瑚简体" panose="03000509000000000000" pitchFamily="65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100255" y="3257181"/>
            <a:ext cx="492443" cy="125098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144145" algn="dist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广告策略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方正细珊瑚简体" panose="03000509000000000000" pitchFamily="65" charset="-122"/>
              <a:ea typeface="方正细珊瑚简体" panose="03000509000000000000" pitchFamily="65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358350" y="2623744"/>
            <a:ext cx="492443" cy="125098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144145" algn="dist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推广方案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方正细珊瑚简体" panose="03000509000000000000" pitchFamily="65" charset="-122"/>
              <a:ea typeface="方正细珊瑚简体" panose="03000509000000000000" pitchFamily="65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136576" y="3933056"/>
            <a:ext cx="288032" cy="288032"/>
          </a:xfrm>
          <a:prstGeom prst="ellipse">
            <a:avLst/>
          </a:prstGeom>
          <a:noFill/>
          <a:ln w="76200">
            <a:solidFill>
              <a:srgbClr val="2BA49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258477" y="4718236"/>
            <a:ext cx="246115" cy="246115"/>
          </a:xfrm>
          <a:prstGeom prst="ellipse">
            <a:avLst/>
          </a:prstGeom>
          <a:noFill/>
          <a:ln w="76200">
            <a:solidFill>
              <a:srgbClr val="EA6C7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rot="1221135">
            <a:off x="6472349" y="2263232"/>
            <a:ext cx="264446" cy="264446"/>
          </a:xfrm>
          <a:prstGeom prst="ellipse">
            <a:avLst/>
          </a:prstGeom>
          <a:noFill/>
          <a:ln w="76200">
            <a:solidFill>
              <a:srgbClr val="EAB64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840788" y="608958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grpId="1" nodeType="withEffect">
                                  <p:stCondLst>
                                    <p:cond delay="50"/>
                                  </p:stCondLst>
                                  <p:childTnLst>
                                    <p:animRot by="21600000">
                                      <p:cBhvr>
                                        <p:cTn id="1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3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2" grpId="0" animBg="1"/>
      <p:bldP spid="2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-84814" y="5079375"/>
            <a:ext cx="2259418" cy="225941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977336" y="-343589"/>
            <a:ext cx="3169714" cy="316971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流程图: 终止 19"/>
          <p:cNvSpPr/>
          <p:nvPr/>
        </p:nvSpPr>
        <p:spPr>
          <a:xfrm>
            <a:off x="5140815" y="1939840"/>
            <a:ext cx="923369" cy="389957"/>
          </a:xfrm>
          <a:prstGeom prst="flowChartTerminator">
            <a:avLst/>
          </a:prstGeom>
          <a:solidFill>
            <a:srgbClr val="EA6C74"/>
          </a:solidFill>
          <a:ln>
            <a:solidFill>
              <a:srgbClr val="EA6C7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终止 6"/>
          <p:cNvSpPr/>
          <p:nvPr/>
        </p:nvSpPr>
        <p:spPr>
          <a:xfrm>
            <a:off x="1059139" y="1942255"/>
            <a:ext cx="923369" cy="389957"/>
          </a:xfrm>
          <a:prstGeom prst="flowChartTerminator">
            <a:avLst/>
          </a:prstGeom>
          <a:solidFill>
            <a:srgbClr val="2BA49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2520" y="476672"/>
            <a:ext cx="277704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战略分析</a:t>
            </a:r>
            <a:r>
              <a:rPr lang="en-US" altLang="zh-CN" sz="3600" dirty="0"/>
              <a:t> </a:t>
            </a:r>
            <a:endParaRPr lang="en-US" altLang="zh-CN" sz="3600" dirty="0" smtClean="0"/>
          </a:p>
          <a:p>
            <a:r>
              <a: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STRATEGY ANALYTICS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47682" y="4263884"/>
            <a:ext cx="70385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       Love me little, love me </a:t>
            </a:r>
            <a:r>
              <a:rPr lang="en-US" altLang="zh-CN" dirty="0" err="1" smtClean="0"/>
              <a:t>long,Is</a:t>
            </a:r>
            <a:r>
              <a:rPr lang="en-US" altLang="zh-CN" dirty="0" smtClean="0"/>
              <a:t> </a:t>
            </a:r>
            <a:r>
              <a:rPr lang="en-US" altLang="zh-CN" dirty="0"/>
              <a:t>the burden of my song.</a:t>
            </a:r>
            <a:br>
              <a:rPr lang="en-US" altLang="zh-CN" dirty="0"/>
            </a:br>
            <a:r>
              <a:rPr lang="en-US" altLang="zh-CN" dirty="0"/>
              <a:t>Love that is too hot too </a:t>
            </a:r>
            <a:r>
              <a:rPr lang="en-US" altLang="zh-CN" dirty="0" err="1" smtClean="0"/>
              <a:t>strongBurneth</a:t>
            </a:r>
            <a:r>
              <a:rPr lang="en-US" altLang="zh-CN" dirty="0" smtClean="0"/>
              <a:t> </a:t>
            </a:r>
            <a:r>
              <a:rPr lang="en-US" altLang="zh-CN" dirty="0"/>
              <a:t>soon to </a:t>
            </a:r>
            <a:r>
              <a:rPr lang="en-US" altLang="zh-CN" dirty="0" err="1" smtClean="0"/>
              <a:t>waste.Still,i</a:t>
            </a:r>
            <a:r>
              <a:rPr lang="en-US" altLang="zh-CN" dirty="0" smtClean="0"/>
              <a:t> </a:t>
            </a:r>
            <a:r>
              <a:rPr lang="en-US" altLang="zh-CN" dirty="0"/>
              <a:t>would not have thee </a:t>
            </a:r>
            <a:r>
              <a:rPr lang="en-US" altLang="zh-CN" dirty="0" err="1" smtClean="0"/>
              <a:t>cold,Not</a:t>
            </a:r>
            <a:r>
              <a:rPr lang="en-US" altLang="zh-CN" dirty="0" smtClean="0"/>
              <a:t> </a:t>
            </a:r>
            <a:r>
              <a:rPr lang="en-US" altLang="zh-CN" dirty="0"/>
              <a:t>too </a:t>
            </a:r>
            <a:endParaRPr lang="en-US" altLang="zh-CN" dirty="0" smtClean="0"/>
          </a:p>
          <a:p>
            <a:r>
              <a:rPr lang="en-US" altLang="zh-CN" dirty="0" smtClean="0"/>
              <a:t>backward </a:t>
            </a:r>
            <a:r>
              <a:rPr lang="en-US" altLang="zh-CN" dirty="0"/>
              <a:t>, nor too </a:t>
            </a:r>
            <a:r>
              <a:rPr lang="en-US" altLang="zh-CN" dirty="0" err="1" smtClean="0"/>
              <a:t>bold;Love</a:t>
            </a:r>
            <a:r>
              <a:rPr lang="en-US" altLang="zh-CN" dirty="0" smtClean="0"/>
              <a:t> </a:t>
            </a:r>
            <a:r>
              <a:rPr lang="en-US" altLang="zh-CN" dirty="0"/>
              <a:t>that </a:t>
            </a:r>
            <a:r>
              <a:rPr lang="en-US" altLang="zh-CN" dirty="0" err="1"/>
              <a:t>lasteth</a:t>
            </a:r>
            <a:r>
              <a:rPr lang="en-US" altLang="zh-CN" dirty="0"/>
              <a:t> </a:t>
            </a:r>
            <a:r>
              <a:rPr lang="en-US" altLang="zh-CN" dirty="0" err="1" smtClean="0"/>
              <a:t>till‘tis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old</a:t>
            </a:r>
            <a:r>
              <a:rPr lang="en-US" altLang="zh-CN" dirty="0" err="1"/>
              <a:t>.</a:t>
            </a:r>
            <a:r>
              <a:rPr lang="en-US" altLang="zh-CN" dirty="0" err="1" smtClean="0"/>
              <a:t>Fadeth</a:t>
            </a:r>
            <a:r>
              <a:rPr lang="en-US" altLang="zh-CN" dirty="0" smtClean="0"/>
              <a:t> </a:t>
            </a:r>
            <a:r>
              <a:rPr lang="en-US" altLang="zh-CN" dirty="0"/>
              <a:t>not in haste.</a:t>
            </a:r>
            <a:br>
              <a:rPr lang="en-US" altLang="zh-CN" dirty="0"/>
            </a:br>
            <a:r>
              <a:rPr lang="en-US" altLang="zh-CN" dirty="0"/>
              <a:t>Love me </a:t>
            </a:r>
            <a:r>
              <a:rPr lang="en-US" altLang="zh-CN" dirty="0" err="1"/>
              <a:t>little,love</a:t>
            </a:r>
            <a:r>
              <a:rPr lang="en-US" altLang="zh-CN" dirty="0"/>
              <a:t> me long,</a:t>
            </a:r>
            <a:br>
              <a:rPr lang="en-US" altLang="zh-CN" dirty="0"/>
            </a:br>
            <a:r>
              <a:rPr lang="en-US" altLang="zh-CN" dirty="0"/>
              <a:t>Is the burden of my song</a:t>
            </a:r>
            <a:r>
              <a:rPr lang="en-US" altLang="zh-CN" dirty="0" smtClean="0"/>
              <a:t>.</a:t>
            </a:r>
            <a:endParaRPr lang="en-US" altLang="zh-CN" dirty="0"/>
          </a:p>
        </p:txBody>
      </p:sp>
      <p:sp>
        <p:nvSpPr>
          <p:cNvPr id="2" name="文本框 1"/>
          <p:cNvSpPr txBox="1"/>
          <p:nvPr/>
        </p:nvSpPr>
        <p:spPr>
          <a:xfrm>
            <a:off x="987131" y="1465039"/>
            <a:ext cx="5178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 me little, love me </a:t>
            </a:r>
            <a:r>
              <a:rPr lang="en-US" altLang="zh-CN" sz="1400" b="1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long,Is</a:t>
            </a:r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burden of my </a:t>
            </a:r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song</a:t>
            </a:r>
            <a:r>
              <a:rPr lang="zh-CN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zh-CN" sz="1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20035" y="1965541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04981" y="1969177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劣势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667923" y="2740230"/>
            <a:ext cx="2586670" cy="1379465"/>
            <a:chOff x="1667923" y="2740230"/>
            <a:chExt cx="2586670" cy="1379465"/>
          </a:xfrm>
        </p:grpSpPr>
        <p:sp>
          <p:nvSpPr>
            <p:cNvPr id="13" name="文本框 12"/>
            <p:cNvSpPr txBox="1"/>
            <p:nvPr/>
          </p:nvSpPr>
          <p:spPr>
            <a:xfrm>
              <a:off x="1667923" y="2740230"/>
              <a:ext cx="23676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me little, love me long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67923" y="3119383"/>
              <a:ext cx="21800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Is the burden of my song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2"/>
            <p:cNvSpPr txBox="1"/>
            <p:nvPr/>
          </p:nvSpPr>
          <p:spPr>
            <a:xfrm>
              <a:off x="1667923" y="3480057"/>
              <a:ext cx="25866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that is too hot too strong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2"/>
            <p:cNvSpPr txBox="1"/>
            <p:nvPr/>
          </p:nvSpPr>
          <p:spPr>
            <a:xfrm>
              <a:off x="1667923" y="3842696"/>
              <a:ext cx="19915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Burneth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soon to waste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等腰三角形 7"/>
          <p:cNvSpPr/>
          <p:nvPr/>
        </p:nvSpPr>
        <p:spPr>
          <a:xfrm rot="5400000">
            <a:off x="1310325" y="2794563"/>
            <a:ext cx="196361" cy="169277"/>
          </a:xfrm>
          <a:prstGeom prst="triangle">
            <a:avLst/>
          </a:prstGeom>
          <a:solidFill>
            <a:srgbClr val="EAB6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5400000">
            <a:off x="1310325" y="3161895"/>
            <a:ext cx="196361" cy="169277"/>
          </a:xfrm>
          <a:prstGeom prst="triangle">
            <a:avLst/>
          </a:prstGeom>
          <a:solidFill>
            <a:srgbClr val="EAB6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5400000">
            <a:off x="1310325" y="3529227"/>
            <a:ext cx="196361" cy="169277"/>
          </a:xfrm>
          <a:prstGeom prst="triangle">
            <a:avLst/>
          </a:prstGeom>
          <a:solidFill>
            <a:srgbClr val="EAB6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5400000">
            <a:off x="1310325" y="3896558"/>
            <a:ext cx="196361" cy="169277"/>
          </a:xfrm>
          <a:prstGeom prst="triangle">
            <a:avLst/>
          </a:prstGeom>
          <a:solidFill>
            <a:srgbClr val="EAB6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/>
          <p:nvPr/>
        </p:nvCxnSpPr>
        <p:spPr>
          <a:xfrm>
            <a:off x="4803555" y="2699628"/>
            <a:ext cx="0" cy="1420067"/>
          </a:xfrm>
          <a:prstGeom prst="line">
            <a:avLst/>
          </a:prstGeom>
          <a:ln w="19050">
            <a:solidFill>
              <a:srgbClr val="DCDCDC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289520" y="5339805"/>
            <a:ext cx="75169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will not prove as true as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touch;Love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little,more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than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such,For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fear the </a:t>
            </a:r>
            <a:r>
              <a:rPr lang="en-US" altLang="zh-CN" sz="1200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end.I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 with little well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content.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8840788" y="608958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720922" y="2740230"/>
            <a:ext cx="2586670" cy="1379465"/>
            <a:chOff x="5720922" y="2740230"/>
            <a:chExt cx="2586670" cy="1379465"/>
          </a:xfrm>
        </p:grpSpPr>
        <p:sp>
          <p:nvSpPr>
            <p:cNvPr id="34" name="文本框 33"/>
            <p:cNvSpPr txBox="1"/>
            <p:nvPr/>
          </p:nvSpPr>
          <p:spPr>
            <a:xfrm>
              <a:off x="5720922" y="2740230"/>
              <a:ext cx="23676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me little, love me long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0922" y="3119383"/>
              <a:ext cx="21800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Is the burden of my song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12"/>
            <p:cNvSpPr txBox="1"/>
            <p:nvPr/>
          </p:nvSpPr>
          <p:spPr>
            <a:xfrm>
              <a:off x="5720922" y="3480057"/>
              <a:ext cx="25866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 that is too hot too strong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12"/>
            <p:cNvSpPr txBox="1"/>
            <p:nvPr/>
          </p:nvSpPr>
          <p:spPr>
            <a:xfrm>
              <a:off x="5720922" y="3842696"/>
              <a:ext cx="19915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Burneth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soon to waste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等腰三角形 37"/>
          <p:cNvSpPr/>
          <p:nvPr/>
        </p:nvSpPr>
        <p:spPr>
          <a:xfrm rot="5400000">
            <a:off x="5363324" y="2794563"/>
            <a:ext cx="196361" cy="169277"/>
          </a:xfrm>
          <a:prstGeom prst="triangle">
            <a:avLst/>
          </a:prstGeom>
          <a:solidFill>
            <a:srgbClr val="EAB6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5400000">
            <a:off x="5363324" y="3161895"/>
            <a:ext cx="196361" cy="169277"/>
          </a:xfrm>
          <a:prstGeom prst="triangle">
            <a:avLst/>
          </a:prstGeom>
          <a:solidFill>
            <a:srgbClr val="EAB6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5400000">
            <a:off x="5363324" y="3529227"/>
            <a:ext cx="196361" cy="169277"/>
          </a:xfrm>
          <a:prstGeom prst="triangle">
            <a:avLst/>
          </a:prstGeom>
          <a:solidFill>
            <a:srgbClr val="EAB6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5400000">
            <a:off x="5363324" y="3896558"/>
            <a:ext cx="196361" cy="169277"/>
          </a:xfrm>
          <a:prstGeom prst="triangle">
            <a:avLst/>
          </a:prstGeom>
          <a:solidFill>
            <a:srgbClr val="EAB64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114" y="4158883"/>
            <a:ext cx="2296240" cy="1791067"/>
          </a:xfrm>
          <a:prstGeom prst="rect">
            <a:avLst/>
          </a:prstGeom>
        </p:spPr>
      </p:pic>
      <p:sp>
        <p:nvSpPr>
          <p:cNvPr id="28" name="椭圆 27"/>
          <p:cNvSpPr/>
          <p:nvPr/>
        </p:nvSpPr>
        <p:spPr>
          <a:xfrm>
            <a:off x="-84814" y="5079375"/>
            <a:ext cx="2259418" cy="225941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7977336" y="-343589"/>
            <a:ext cx="3169714" cy="316971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2520" y="476672"/>
            <a:ext cx="277704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战略分析</a:t>
            </a:r>
            <a:r>
              <a:rPr lang="en-US" altLang="zh-CN" sz="3600" dirty="0"/>
              <a:t> </a:t>
            </a:r>
            <a:endParaRPr lang="en-US" altLang="zh-CN" sz="3600" dirty="0" smtClean="0"/>
          </a:p>
          <a:p>
            <a:r>
              <a: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STRATEGY ANALYTICS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490218" y="2324238"/>
            <a:ext cx="5030801" cy="52322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  <a:latin typeface="文鼎霹雳体" panose="020B0602010101010101" pitchFamily="33" charset="-122"/>
                <a:ea typeface="文鼎霹雳体" panose="020B0602010101010101" pitchFamily="33" charset="-122"/>
              </a:rPr>
              <a:t>LOVE ME LITTLE,LOVE ME LONG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59268" y="3627601"/>
            <a:ext cx="6727055" cy="312314"/>
            <a:chOff x="1259268" y="3627601"/>
            <a:chExt cx="6727055" cy="312314"/>
          </a:xfrm>
        </p:grpSpPr>
        <p:sp>
          <p:nvSpPr>
            <p:cNvPr id="32" name="文本框 31"/>
            <p:cNvSpPr txBox="1"/>
            <p:nvPr/>
          </p:nvSpPr>
          <p:spPr>
            <a:xfrm>
              <a:off x="4088611" y="3632138"/>
              <a:ext cx="21346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with </a:t>
              </a:r>
              <a:r>
                <a:rPr lang="en-US" altLang="zh-CN" sz="1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little well content,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537850" y="3627601"/>
              <a:ext cx="14484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from thee sent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456758" y="3627601"/>
              <a:ext cx="16706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For I fear the end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895640" y="3721605"/>
              <a:ext cx="133273" cy="133273"/>
            </a:xfrm>
            <a:prstGeom prst="ellipse">
              <a:avLst/>
            </a:prstGeom>
            <a:solidFill>
              <a:srgbClr val="2BA49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6340360" y="3715476"/>
              <a:ext cx="133273" cy="133273"/>
            </a:xfrm>
            <a:prstGeom prst="ellipse">
              <a:avLst/>
            </a:prstGeom>
            <a:solidFill>
              <a:srgbClr val="EAB64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259268" y="3720779"/>
              <a:ext cx="133273" cy="133273"/>
            </a:xfrm>
            <a:prstGeom prst="ellipse">
              <a:avLst/>
            </a:prstGeom>
            <a:solidFill>
              <a:srgbClr val="EA6C7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右箭头 49"/>
          <p:cNvSpPr/>
          <p:nvPr/>
        </p:nvSpPr>
        <p:spPr>
          <a:xfrm rot="16200000">
            <a:off x="4733751" y="3128855"/>
            <a:ext cx="458966" cy="285340"/>
          </a:xfrm>
          <a:prstGeom prst="rightArrow">
            <a:avLst/>
          </a:prstGeom>
          <a:solidFill>
            <a:srgbClr val="1D4C7C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088554" y="164675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概念来源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53" y="4158883"/>
            <a:ext cx="2636665" cy="1802824"/>
          </a:xfrm>
          <a:prstGeom prst="rect">
            <a:avLst/>
          </a:prstGeom>
        </p:spPr>
      </p:pic>
      <p:sp>
        <p:nvSpPr>
          <p:cNvPr id="39" name="右箭头 38"/>
          <p:cNvSpPr/>
          <p:nvPr/>
        </p:nvSpPr>
        <p:spPr>
          <a:xfrm rot="19002283">
            <a:off x="2570994" y="3097128"/>
            <a:ext cx="458966" cy="285340"/>
          </a:xfrm>
          <a:prstGeom prst="rightArrow">
            <a:avLst/>
          </a:prstGeom>
          <a:solidFill>
            <a:srgbClr val="1D4C7C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右箭头 40"/>
          <p:cNvSpPr/>
          <p:nvPr/>
        </p:nvSpPr>
        <p:spPr>
          <a:xfrm rot="13602283">
            <a:off x="6892855" y="3093476"/>
            <a:ext cx="458966" cy="285340"/>
          </a:xfrm>
          <a:prstGeom prst="rightArrow">
            <a:avLst/>
          </a:prstGeom>
          <a:solidFill>
            <a:srgbClr val="1D4C7C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250" y="4158883"/>
            <a:ext cx="2639538" cy="1777697"/>
          </a:xfrm>
          <a:prstGeom prst="rect">
            <a:avLst/>
          </a:prstGeom>
        </p:spPr>
      </p:pic>
      <p:sp>
        <p:nvSpPr>
          <p:cNvPr id="19" name="圆角矩形 18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8840788" y="608958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50" grpId="0" animBg="1"/>
      <p:bldP spid="39" grpId="0" animBg="1"/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6791679" y="4381471"/>
            <a:ext cx="3583952" cy="358395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330123" y="36101"/>
            <a:ext cx="2202777" cy="2202777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流程图: 可选过程 26"/>
          <p:cNvSpPr/>
          <p:nvPr/>
        </p:nvSpPr>
        <p:spPr>
          <a:xfrm>
            <a:off x="991583" y="4067780"/>
            <a:ext cx="1569660" cy="369332"/>
          </a:xfrm>
          <a:prstGeom prst="flowChartAlternateProcess">
            <a:avLst/>
          </a:prstGeom>
          <a:solidFill>
            <a:srgbClr val="2BA4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流程图: 可选过程 25"/>
          <p:cNvSpPr/>
          <p:nvPr/>
        </p:nvSpPr>
        <p:spPr>
          <a:xfrm>
            <a:off x="989132" y="3272895"/>
            <a:ext cx="1569660" cy="369332"/>
          </a:xfrm>
          <a:prstGeom prst="flowChartAlternateProcess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流程图: 可选过程 24"/>
          <p:cNvSpPr/>
          <p:nvPr/>
        </p:nvSpPr>
        <p:spPr>
          <a:xfrm>
            <a:off x="992560" y="2533651"/>
            <a:ext cx="1569660" cy="369332"/>
          </a:xfrm>
          <a:prstGeom prst="flowChartAlternateProcess">
            <a:avLst/>
          </a:prstGeom>
          <a:solidFill>
            <a:srgbClr val="EAB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AB646"/>
              </a:solidFill>
            </a:endParaRPr>
          </a:p>
        </p:txBody>
      </p:sp>
      <p:sp>
        <p:nvSpPr>
          <p:cNvPr id="24" name="流程图: 可选过程 23"/>
          <p:cNvSpPr/>
          <p:nvPr/>
        </p:nvSpPr>
        <p:spPr>
          <a:xfrm>
            <a:off x="992560" y="1794406"/>
            <a:ext cx="1569660" cy="369332"/>
          </a:xfrm>
          <a:prstGeom prst="flowChartAlternateProcess">
            <a:avLst/>
          </a:prstGeom>
          <a:solidFill>
            <a:srgbClr val="EA6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60512" y="548680"/>
            <a:ext cx="3220690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广告策略</a:t>
            </a:r>
            <a:r>
              <a:rPr lang="en-US" altLang="zh-CN" sz="3600" b="1" dirty="0"/>
              <a:t> </a:t>
            </a:r>
            <a:endParaRPr lang="en-US" altLang="zh-CN" sz="3600" b="1" dirty="0" smtClean="0"/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ADVERTISING STRATEGY </a:t>
            </a:r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64568" y="255158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广告诉求对象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1140" y="328753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广告诉求重点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60123" y="408571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诉求方法策略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95400" y="180817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广告目标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825278" y="1836672"/>
            <a:ext cx="6015510" cy="2548488"/>
            <a:chOff x="2825278" y="1836672"/>
            <a:chExt cx="6015510" cy="2548488"/>
          </a:xfrm>
        </p:grpSpPr>
        <p:sp>
          <p:nvSpPr>
            <p:cNvPr id="19" name="文本框 18"/>
            <p:cNvSpPr txBox="1"/>
            <p:nvPr/>
          </p:nvSpPr>
          <p:spPr>
            <a:xfrm>
              <a:off x="3091140" y="2578482"/>
              <a:ext cx="45766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086695" y="3269726"/>
              <a:ext cx="575409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touch.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touch.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touch.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086695" y="4108161"/>
              <a:ext cx="45766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109078" y="1836672"/>
              <a:ext cx="45766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will not prove as true as touch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2829723" y="1926705"/>
              <a:ext cx="97235" cy="97235"/>
            </a:xfrm>
            <a:prstGeom prst="ellipse">
              <a:avLst/>
            </a:prstGeom>
            <a:solidFill>
              <a:srgbClr val="EA6C7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2829723" y="2665949"/>
              <a:ext cx="97235" cy="97235"/>
            </a:xfrm>
            <a:prstGeom prst="ellipse">
              <a:avLst/>
            </a:prstGeom>
            <a:solidFill>
              <a:srgbClr val="EAB64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2829723" y="3405193"/>
              <a:ext cx="97235" cy="9723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2825278" y="4203827"/>
              <a:ext cx="97235" cy="97235"/>
            </a:xfrm>
            <a:prstGeom prst="ellipse">
              <a:avLst/>
            </a:prstGeom>
            <a:solidFill>
              <a:srgbClr val="2BA49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圆角矩形 33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879971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7401272" y="4756254"/>
            <a:ext cx="812187" cy="812187"/>
            <a:chOff x="2256805" y="2432864"/>
            <a:chExt cx="698031" cy="698031"/>
          </a:xfrm>
          <a:effectLst>
            <a:reflection blurRad="6350" stA="50000" endA="300" endPos="38500" dist="50800" dir="5400000" sy="-100000" algn="bl" rotWithShape="0"/>
          </a:effectLst>
        </p:grpSpPr>
        <p:sp>
          <p:nvSpPr>
            <p:cNvPr id="38" name="圆角矩形 37"/>
            <p:cNvSpPr/>
            <p:nvPr/>
          </p:nvSpPr>
          <p:spPr>
            <a:xfrm>
              <a:off x="2256805" y="2432864"/>
              <a:ext cx="698031" cy="698031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rgbClr val="1E7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16"/>
            <p:cNvSpPr/>
            <p:nvPr/>
          </p:nvSpPr>
          <p:spPr bwMode="black">
            <a:xfrm>
              <a:off x="2339130" y="2564032"/>
              <a:ext cx="578653" cy="451063"/>
            </a:xfrm>
            <a:custGeom>
              <a:avLst/>
              <a:gdLst>
                <a:gd name="T0" fmla="*/ 313 w 315"/>
                <a:gd name="T1" fmla="*/ 135 h 236"/>
                <a:gd name="T2" fmla="*/ 300 w 315"/>
                <a:gd name="T3" fmla="*/ 125 h 236"/>
                <a:gd name="T4" fmla="*/ 294 w 315"/>
                <a:gd name="T5" fmla="*/ 122 h 236"/>
                <a:gd name="T6" fmla="*/ 124 w 315"/>
                <a:gd name="T7" fmla="*/ 58 h 236"/>
                <a:gd name="T8" fmla="*/ 125 w 315"/>
                <a:gd name="T9" fmla="*/ 56 h 236"/>
                <a:gd name="T10" fmla="*/ 100 w 315"/>
                <a:gd name="T11" fmla="*/ 39 h 236"/>
                <a:gd name="T12" fmla="*/ 153 w 315"/>
                <a:gd name="T13" fmla="*/ 11 h 236"/>
                <a:gd name="T14" fmla="*/ 103 w 315"/>
                <a:gd name="T15" fmla="*/ 8 h 236"/>
                <a:gd name="T16" fmla="*/ 61 w 315"/>
                <a:gd name="T17" fmla="*/ 44 h 236"/>
                <a:gd name="T18" fmla="*/ 54 w 315"/>
                <a:gd name="T19" fmla="*/ 85 h 236"/>
                <a:gd name="T20" fmla="*/ 37 w 315"/>
                <a:gd name="T21" fmla="*/ 112 h 236"/>
                <a:gd name="T22" fmla="*/ 56 w 315"/>
                <a:gd name="T23" fmla="*/ 133 h 236"/>
                <a:gd name="T24" fmla="*/ 63 w 315"/>
                <a:gd name="T25" fmla="*/ 135 h 236"/>
                <a:gd name="T26" fmla="*/ 35 w 315"/>
                <a:gd name="T27" fmla="*/ 135 h 236"/>
                <a:gd name="T28" fmla="*/ 31 w 315"/>
                <a:gd name="T29" fmla="*/ 141 h 236"/>
                <a:gd name="T30" fmla="*/ 35 w 315"/>
                <a:gd name="T31" fmla="*/ 147 h 236"/>
                <a:gd name="T32" fmla="*/ 50 w 315"/>
                <a:gd name="T33" fmla="*/ 147 h 236"/>
                <a:gd name="T34" fmla="*/ 50 w 315"/>
                <a:gd name="T35" fmla="*/ 176 h 236"/>
                <a:gd name="T36" fmla="*/ 0 w 315"/>
                <a:gd name="T37" fmla="*/ 176 h 236"/>
                <a:gd name="T38" fmla="*/ 0 w 315"/>
                <a:gd name="T39" fmla="*/ 236 h 236"/>
                <a:gd name="T40" fmla="*/ 227 w 315"/>
                <a:gd name="T41" fmla="*/ 236 h 236"/>
                <a:gd name="T42" fmla="*/ 227 w 315"/>
                <a:gd name="T43" fmla="*/ 176 h 236"/>
                <a:gd name="T44" fmla="*/ 61 w 315"/>
                <a:gd name="T45" fmla="*/ 176 h 236"/>
                <a:gd name="T46" fmla="*/ 61 w 315"/>
                <a:gd name="T47" fmla="*/ 147 h 236"/>
                <a:gd name="T48" fmla="*/ 75 w 315"/>
                <a:gd name="T49" fmla="*/ 147 h 236"/>
                <a:gd name="T50" fmla="*/ 79 w 315"/>
                <a:gd name="T51" fmla="*/ 141 h 236"/>
                <a:gd name="T52" fmla="*/ 75 w 315"/>
                <a:gd name="T53" fmla="*/ 135 h 236"/>
                <a:gd name="T54" fmla="*/ 70 w 315"/>
                <a:gd name="T55" fmla="*/ 135 h 236"/>
                <a:gd name="T56" fmla="*/ 77 w 315"/>
                <a:gd name="T57" fmla="*/ 127 h 236"/>
                <a:gd name="T58" fmla="*/ 84 w 315"/>
                <a:gd name="T59" fmla="*/ 93 h 236"/>
                <a:gd name="T60" fmla="*/ 112 w 315"/>
                <a:gd name="T61" fmla="*/ 93 h 236"/>
                <a:gd name="T62" fmla="*/ 113 w 315"/>
                <a:gd name="T63" fmla="*/ 90 h 236"/>
                <a:gd name="T64" fmla="*/ 282 w 315"/>
                <a:gd name="T65" fmla="*/ 154 h 236"/>
                <a:gd name="T66" fmla="*/ 289 w 315"/>
                <a:gd name="T67" fmla="*/ 156 h 236"/>
                <a:gd name="T68" fmla="*/ 305 w 315"/>
                <a:gd name="T69" fmla="*/ 156 h 236"/>
                <a:gd name="T70" fmla="*/ 314 w 315"/>
                <a:gd name="T71" fmla="*/ 145 h 236"/>
                <a:gd name="T72" fmla="*/ 313 w 315"/>
                <a:gd name="T73" fmla="*/ 1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5" h="236">
                  <a:moveTo>
                    <a:pt x="313" y="135"/>
                  </a:moveTo>
                  <a:cubicBezTo>
                    <a:pt x="311" y="131"/>
                    <a:pt x="306" y="127"/>
                    <a:pt x="300" y="125"/>
                  </a:cubicBezTo>
                  <a:cubicBezTo>
                    <a:pt x="298" y="124"/>
                    <a:pt x="296" y="123"/>
                    <a:pt x="294" y="122"/>
                  </a:cubicBezTo>
                  <a:cubicBezTo>
                    <a:pt x="237" y="101"/>
                    <a:pt x="181" y="80"/>
                    <a:pt x="124" y="58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32" y="52"/>
                    <a:pt x="104" y="51"/>
                    <a:pt x="100" y="39"/>
                  </a:cubicBezTo>
                  <a:cubicBezTo>
                    <a:pt x="96" y="26"/>
                    <a:pt x="146" y="14"/>
                    <a:pt x="153" y="11"/>
                  </a:cubicBezTo>
                  <a:cubicBezTo>
                    <a:pt x="161" y="7"/>
                    <a:pt x="125" y="0"/>
                    <a:pt x="103" y="8"/>
                  </a:cubicBezTo>
                  <a:cubicBezTo>
                    <a:pt x="81" y="16"/>
                    <a:pt x="69" y="29"/>
                    <a:pt x="61" y="44"/>
                  </a:cubicBezTo>
                  <a:cubicBezTo>
                    <a:pt x="53" y="58"/>
                    <a:pt x="55" y="77"/>
                    <a:pt x="54" y="85"/>
                  </a:cubicBezTo>
                  <a:cubicBezTo>
                    <a:pt x="54" y="92"/>
                    <a:pt x="40" y="104"/>
                    <a:pt x="37" y="112"/>
                  </a:cubicBezTo>
                  <a:cubicBezTo>
                    <a:pt x="32" y="125"/>
                    <a:pt x="46" y="129"/>
                    <a:pt x="56" y="133"/>
                  </a:cubicBezTo>
                  <a:cubicBezTo>
                    <a:pt x="59" y="134"/>
                    <a:pt x="61" y="135"/>
                    <a:pt x="63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3" y="135"/>
                    <a:pt x="31" y="138"/>
                    <a:pt x="31" y="141"/>
                  </a:cubicBezTo>
                  <a:cubicBezTo>
                    <a:pt x="31" y="144"/>
                    <a:pt x="33" y="147"/>
                    <a:pt x="35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27" y="236"/>
                    <a:pt x="227" y="236"/>
                    <a:pt x="227" y="236"/>
                  </a:cubicBezTo>
                  <a:cubicBezTo>
                    <a:pt x="227" y="176"/>
                    <a:pt x="227" y="176"/>
                    <a:pt x="227" y="176"/>
                  </a:cubicBezTo>
                  <a:cubicBezTo>
                    <a:pt x="61" y="176"/>
                    <a:pt x="61" y="176"/>
                    <a:pt x="61" y="176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75" y="147"/>
                    <a:pt x="75" y="147"/>
                    <a:pt x="75" y="147"/>
                  </a:cubicBezTo>
                  <a:cubicBezTo>
                    <a:pt x="77" y="147"/>
                    <a:pt x="79" y="144"/>
                    <a:pt x="79" y="141"/>
                  </a:cubicBezTo>
                  <a:cubicBezTo>
                    <a:pt x="79" y="138"/>
                    <a:pt x="77" y="135"/>
                    <a:pt x="75" y="135"/>
                  </a:cubicBezTo>
                  <a:cubicBezTo>
                    <a:pt x="70" y="135"/>
                    <a:pt x="70" y="135"/>
                    <a:pt x="70" y="135"/>
                  </a:cubicBezTo>
                  <a:cubicBezTo>
                    <a:pt x="73" y="134"/>
                    <a:pt x="75" y="132"/>
                    <a:pt x="77" y="127"/>
                  </a:cubicBezTo>
                  <a:cubicBezTo>
                    <a:pt x="82" y="118"/>
                    <a:pt x="76" y="104"/>
                    <a:pt x="84" y="93"/>
                  </a:cubicBezTo>
                  <a:cubicBezTo>
                    <a:pt x="91" y="83"/>
                    <a:pt x="112" y="93"/>
                    <a:pt x="112" y="93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70" y="111"/>
                    <a:pt x="226" y="132"/>
                    <a:pt x="282" y="154"/>
                  </a:cubicBezTo>
                  <a:cubicBezTo>
                    <a:pt x="284" y="154"/>
                    <a:pt x="287" y="155"/>
                    <a:pt x="289" y="156"/>
                  </a:cubicBezTo>
                  <a:cubicBezTo>
                    <a:pt x="294" y="158"/>
                    <a:pt x="300" y="158"/>
                    <a:pt x="305" y="156"/>
                  </a:cubicBezTo>
                  <a:cubicBezTo>
                    <a:pt x="310" y="154"/>
                    <a:pt x="314" y="150"/>
                    <a:pt x="314" y="145"/>
                  </a:cubicBezTo>
                  <a:cubicBezTo>
                    <a:pt x="315" y="142"/>
                    <a:pt x="314" y="138"/>
                    <a:pt x="313" y="135"/>
                  </a:cubicBezTo>
                  <a:close/>
                </a:path>
              </a:pathLst>
            </a:custGeom>
            <a:solidFill>
              <a:srgbClr val="1D4C7C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5387896" y="5785679"/>
            <a:ext cx="2514592" cy="251459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-190621" y="-875072"/>
            <a:ext cx="4136693" cy="413669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终止 6"/>
          <p:cNvSpPr/>
          <p:nvPr/>
        </p:nvSpPr>
        <p:spPr>
          <a:xfrm>
            <a:off x="586143" y="1856422"/>
            <a:ext cx="3502761" cy="362432"/>
          </a:xfrm>
          <a:prstGeom prst="flowChartTerminator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终止 5"/>
          <p:cNvSpPr/>
          <p:nvPr/>
        </p:nvSpPr>
        <p:spPr>
          <a:xfrm>
            <a:off x="560512" y="1842660"/>
            <a:ext cx="1639734" cy="389957"/>
          </a:xfrm>
          <a:prstGeom prst="flowChartTerminator">
            <a:avLst/>
          </a:prstGeom>
          <a:solidFill>
            <a:srgbClr val="2BA49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60512" y="548680"/>
            <a:ext cx="3334759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推广方案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OUTREACH PROGRAMMES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1467" y="186328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推广方案一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381991" y="1894062"/>
            <a:ext cx="1535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more than such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方正行楷简体" panose="03000509000000000000" pitchFamily="2" charset="-122"/>
              <a:ea typeface="方正行楷简体" panose="03000509000000000000" pitchFamily="2" charset="-122"/>
            </a:endParaRPr>
          </a:p>
        </p:txBody>
      </p:sp>
      <p:sp>
        <p:nvSpPr>
          <p:cNvPr id="8" name="流程图: 终止 7"/>
          <p:cNvSpPr/>
          <p:nvPr/>
        </p:nvSpPr>
        <p:spPr>
          <a:xfrm>
            <a:off x="4399727" y="1856422"/>
            <a:ext cx="3502761" cy="362432"/>
          </a:xfrm>
          <a:prstGeom prst="flowChartTerminator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终止 8"/>
          <p:cNvSpPr/>
          <p:nvPr/>
        </p:nvSpPr>
        <p:spPr>
          <a:xfrm>
            <a:off x="4374096" y="1842660"/>
            <a:ext cx="1639734" cy="389957"/>
          </a:xfrm>
          <a:prstGeom prst="flowChartTerminator">
            <a:avLst/>
          </a:prstGeom>
          <a:solidFill>
            <a:srgbClr val="EA6C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624705" y="18426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活动时间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118651" y="188718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2016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年</a:t>
            </a:r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3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月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——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方正行楷简体" panose="03000509000000000000" pitchFamily="2" charset="-122"/>
              <a:ea typeface="方正行楷简体" panose="03000509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16660" y="2617029"/>
            <a:ext cx="8196780" cy="1341345"/>
            <a:chOff x="716660" y="2617029"/>
            <a:chExt cx="8196780" cy="1341345"/>
          </a:xfrm>
        </p:grpSpPr>
        <p:sp>
          <p:nvSpPr>
            <p:cNvPr id="14" name="流程图: 终止 13"/>
            <p:cNvSpPr/>
            <p:nvPr/>
          </p:nvSpPr>
          <p:spPr>
            <a:xfrm>
              <a:off x="716660" y="2679003"/>
              <a:ext cx="1639734" cy="389957"/>
            </a:xfrm>
            <a:prstGeom prst="flowChartTerminator">
              <a:avLst/>
            </a:prstGeom>
            <a:solidFill>
              <a:srgbClr val="EAB64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538139" y="2617029"/>
              <a:ext cx="637530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56580" y="268483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活动背景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192824" y="3237054"/>
              <a:ext cx="717424" cy="721320"/>
            </a:xfrm>
            <a:custGeom>
              <a:avLst/>
              <a:gdLst>
                <a:gd name="T0" fmla="*/ 183 w 223"/>
                <a:gd name="T1" fmla="*/ 108 h 224"/>
                <a:gd name="T2" fmla="*/ 154 w 223"/>
                <a:gd name="T3" fmla="*/ 120 h 224"/>
                <a:gd name="T4" fmla="*/ 135 w 223"/>
                <a:gd name="T5" fmla="*/ 101 h 224"/>
                <a:gd name="T6" fmla="*/ 154 w 223"/>
                <a:gd name="T7" fmla="*/ 59 h 224"/>
                <a:gd name="T8" fmla="*/ 96 w 223"/>
                <a:gd name="T9" fmla="*/ 0 h 224"/>
                <a:gd name="T10" fmla="*/ 37 w 223"/>
                <a:gd name="T11" fmla="*/ 59 h 224"/>
                <a:gd name="T12" fmla="*/ 64 w 223"/>
                <a:gd name="T13" fmla="*/ 107 h 224"/>
                <a:gd name="T14" fmla="*/ 52 w 223"/>
                <a:gd name="T15" fmla="*/ 145 h 224"/>
                <a:gd name="T16" fmla="*/ 41 w 223"/>
                <a:gd name="T17" fmla="*/ 143 h 224"/>
                <a:gd name="T18" fmla="*/ 0 w 223"/>
                <a:gd name="T19" fmla="*/ 183 h 224"/>
                <a:gd name="T20" fmla="*/ 41 w 223"/>
                <a:gd name="T21" fmla="*/ 224 h 224"/>
                <a:gd name="T22" fmla="*/ 81 w 223"/>
                <a:gd name="T23" fmla="*/ 183 h 224"/>
                <a:gd name="T24" fmla="*/ 60 w 223"/>
                <a:gd name="T25" fmla="*/ 148 h 224"/>
                <a:gd name="T26" fmla="*/ 71 w 223"/>
                <a:gd name="T27" fmla="*/ 111 h 224"/>
                <a:gd name="T28" fmla="*/ 96 w 223"/>
                <a:gd name="T29" fmla="*/ 117 h 224"/>
                <a:gd name="T30" fmla="*/ 129 w 223"/>
                <a:gd name="T31" fmla="*/ 106 h 224"/>
                <a:gd name="T32" fmla="*/ 149 w 223"/>
                <a:gd name="T33" fmla="*/ 126 h 224"/>
                <a:gd name="T34" fmla="*/ 143 w 223"/>
                <a:gd name="T35" fmla="*/ 148 h 224"/>
                <a:gd name="T36" fmla="*/ 183 w 223"/>
                <a:gd name="T37" fmla="*/ 189 h 224"/>
                <a:gd name="T38" fmla="*/ 223 w 223"/>
                <a:gd name="T39" fmla="*/ 148 h 224"/>
                <a:gd name="T40" fmla="*/ 183 w 223"/>
                <a:gd name="T41" fmla="*/ 108 h 224"/>
                <a:gd name="T42" fmla="*/ 73 w 223"/>
                <a:gd name="T43" fmla="*/ 183 h 224"/>
                <a:gd name="T44" fmla="*/ 41 w 223"/>
                <a:gd name="T45" fmla="*/ 216 h 224"/>
                <a:gd name="T46" fmla="*/ 8 w 223"/>
                <a:gd name="T47" fmla="*/ 183 h 224"/>
                <a:gd name="T48" fmla="*/ 41 w 223"/>
                <a:gd name="T49" fmla="*/ 151 h 224"/>
                <a:gd name="T50" fmla="*/ 73 w 223"/>
                <a:gd name="T51" fmla="*/ 183 h 224"/>
                <a:gd name="T52" fmla="*/ 45 w 223"/>
                <a:gd name="T53" fmla="*/ 59 h 224"/>
                <a:gd name="T54" fmla="*/ 96 w 223"/>
                <a:gd name="T55" fmla="*/ 8 h 224"/>
                <a:gd name="T56" fmla="*/ 146 w 223"/>
                <a:gd name="T57" fmla="*/ 59 h 224"/>
                <a:gd name="T58" fmla="*/ 96 w 223"/>
                <a:gd name="T59" fmla="*/ 109 h 224"/>
                <a:gd name="T60" fmla="*/ 45 w 223"/>
                <a:gd name="T61" fmla="*/ 59 h 224"/>
                <a:gd name="T62" fmla="*/ 183 w 223"/>
                <a:gd name="T63" fmla="*/ 181 h 224"/>
                <a:gd name="T64" fmla="*/ 151 w 223"/>
                <a:gd name="T65" fmla="*/ 148 h 224"/>
                <a:gd name="T66" fmla="*/ 183 w 223"/>
                <a:gd name="T67" fmla="*/ 116 h 224"/>
                <a:gd name="T68" fmla="*/ 215 w 223"/>
                <a:gd name="T69" fmla="*/ 148 h 224"/>
                <a:gd name="T70" fmla="*/ 183 w 223"/>
                <a:gd name="T71" fmla="*/ 18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3" h="224">
                  <a:moveTo>
                    <a:pt x="183" y="108"/>
                  </a:moveTo>
                  <a:cubicBezTo>
                    <a:pt x="172" y="108"/>
                    <a:pt x="162" y="113"/>
                    <a:pt x="154" y="120"/>
                  </a:cubicBezTo>
                  <a:cubicBezTo>
                    <a:pt x="135" y="101"/>
                    <a:pt x="135" y="101"/>
                    <a:pt x="135" y="101"/>
                  </a:cubicBezTo>
                  <a:cubicBezTo>
                    <a:pt x="147" y="90"/>
                    <a:pt x="154" y="75"/>
                    <a:pt x="154" y="59"/>
                  </a:cubicBezTo>
                  <a:cubicBezTo>
                    <a:pt x="154" y="26"/>
                    <a:pt x="128" y="0"/>
                    <a:pt x="96" y="0"/>
                  </a:cubicBezTo>
                  <a:cubicBezTo>
                    <a:pt x="64" y="0"/>
                    <a:pt x="37" y="26"/>
                    <a:pt x="37" y="59"/>
                  </a:cubicBezTo>
                  <a:cubicBezTo>
                    <a:pt x="37" y="79"/>
                    <a:pt x="48" y="97"/>
                    <a:pt x="64" y="107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49" y="144"/>
                    <a:pt x="45" y="143"/>
                    <a:pt x="41" y="143"/>
                  </a:cubicBezTo>
                  <a:cubicBezTo>
                    <a:pt x="18" y="143"/>
                    <a:pt x="0" y="161"/>
                    <a:pt x="0" y="183"/>
                  </a:cubicBezTo>
                  <a:cubicBezTo>
                    <a:pt x="0" y="206"/>
                    <a:pt x="18" y="224"/>
                    <a:pt x="41" y="224"/>
                  </a:cubicBezTo>
                  <a:cubicBezTo>
                    <a:pt x="63" y="224"/>
                    <a:pt x="81" y="206"/>
                    <a:pt x="81" y="183"/>
                  </a:cubicBezTo>
                  <a:cubicBezTo>
                    <a:pt x="81" y="168"/>
                    <a:pt x="72" y="155"/>
                    <a:pt x="60" y="148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8" y="115"/>
                    <a:pt x="87" y="117"/>
                    <a:pt x="96" y="117"/>
                  </a:cubicBezTo>
                  <a:cubicBezTo>
                    <a:pt x="108" y="117"/>
                    <a:pt x="120" y="113"/>
                    <a:pt x="129" y="106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5" y="133"/>
                    <a:pt x="143" y="140"/>
                    <a:pt x="143" y="148"/>
                  </a:cubicBezTo>
                  <a:cubicBezTo>
                    <a:pt x="143" y="171"/>
                    <a:pt x="161" y="189"/>
                    <a:pt x="183" y="189"/>
                  </a:cubicBezTo>
                  <a:cubicBezTo>
                    <a:pt x="205" y="189"/>
                    <a:pt x="223" y="171"/>
                    <a:pt x="223" y="148"/>
                  </a:cubicBezTo>
                  <a:cubicBezTo>
                    <a:pt x="223" y="126"/>
                    <a:pt x="205" y="108"/>
                    <a:pt x="183" y="108"/>
                  </a:cubicBezTo>
                  <a:close/>
                  <a:moveTo>
                    <a:pt x="73" y="183"/>
                  </a:moveTo>
                  <a:cubicBezTo>
                    <a:pt x="73" y="201"/>
                    <a:pt x="58" y="216"/>
                    <a:pt x="41" y="216"/>
                  </a:cubicBezTo>
                  <a:cubicBezTo>
                    <a:pt x="23" y="216"/>
                    <a:pt x="8" y="201"/>
                    <a:pt x="8" y="183"/>
                  </a:cubicBezTo>
                  <a:cubicBezTo>
                    <a:pt x="8" y="166"/>
                    <a:pt x="23" y="151"/>
                    <a:pt x="41" y="151"/>
                  </a:cubicBezTo>
                  <a:cubicBezTo>
                    <a:pt x="58" y="151"/>
                    <a:pt x="73" y="166"/>
                    <a:pt x="73" y="183"/>
                  </a:cubicBezTo>
                  <a:close/>
                  <a:moveTo>
                    <a:pt x="45" y="59"/>
                  </a:moveTo>
                  <a:cubicBezTo>
                    <a:pt x="45" y="31"/>
                    <a:pt x="68" y="8"/>
                    <a:pt x="96" y="8"/>
                  </a:cubicBezTo>
                  <a:cubicBezTo>
                    <a:pt x="123" y="8"/>
                    <a:pt x="146" y="31"/>
                    <a:pt x="146" y="59"/>
                  </a:cubicBezTo>
                  <a:cubicBezTo>
                    <a:pt x="146" y="86"/>
                    <a:pt x="123" y="109"/>
                    <a:pt x="96" y="109"/>
                  </a:cubicBezTo>
                  <a:cubicBezTo>
                    <a:pt x="68" y="109"/>
                    <a:pt x="45" y="86"/>
                    <a:pt x="45" y="59"/>
                  </a:cubicBezTo>
                  <a:close/>
                  <a:moveTo>
                    <a:pt x="183" y="181"/>
                  </a:moveTo>
                  <a:cubicBezTo>
                    <a:pt x="165" y="181"/>
                    <a:pt x="151" y="166"/>
                    <a:pt x="151" y="148"/>
                  </a:cubicBezTo>
                  <a:cubicBezTo>
                    <a:pt x="151" y="130"/>
                    <a:pt x="165" y="116"/>
                    <a:pt x="183" y="116"/>
                  </a:cubicBezTo>
                  <a:cubicBezTo>
                    <a:pt x="201" y="116"/>
                    <a:pt x="215" y="130"/>
                    <a:pt x="215" y="148"/>
                  </a:cubicBezTo>
                  <a:cubicBezTo>
                    <a:pt x="215" y="166"/>
                    <a:pt x="201" y="181"/>
                    <a:pt x="183" y="1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/>
              <a:endParaRPr lang="en-US" sz="1400" dirty="0">
                <a:solidFill>
                  <a:srgbClr val="FFFFFF"/>
                </a:solidFill>
                <a:latin typeface="Segoe UI" panose="020B0502040204020203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16660" y="4412320"/>
            <a:ext cx="8196779" cy="1347228"/>
            <a:chOff x="716660" y="4412320"/>
            <a:chExt cx="8196779" cy="1347228"/>
          </a:xfrm>
        </p:grpSpPr>
        <p:sp>
          <p:nvSpPr>
            <p:cNvPr id="18" name="流程图: 终止 17"/>
            <p:cNvSpPr/>
            <p:nvPr/>
          </p:nvSpPr>
          <p:spPr>
            <a:xfrm>
              <a:off x="716660" y="4479203"/>
              <a:ext cx="1639734" cy="389957"/>
            </a:xfrm>
            <a:prstGeom prst="flowChartTerminator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56580" y="448503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</a:t>
              </a: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538138" y="4412320"/>
              <a:ext cx="6375301" cy="1347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</a:t>
              </a: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Play Icon"/>
            <p:cNvSpPr>
              <a:spLocks noEditPoints="1"/>
            </p:cNvSpPr>
            <p:nvPr/>
          </p:nvSpPr>
          <p:spPr bwMode="auto">
            <a:xfrm>
              <a:off x="1199224" y="5157192"/>
              <a:ext cx="578165" cy="578015"/>
            </a:xfrm>
            <a:custGeom>
              <a:avLst/>
              <a:gdLst>
                <a:gd name="T0" fmla="*/ 168 w 224"/>
                <a:gd name="T1" fmla="*/ 112 h 224"/>
                <a:gd name="T2" fmla="*/ 86 w 224"/>
                <a:gd name="T3" fmla="*/ 173 h 224"/>
                <a:gd name="T4" fmla="*/ 86 w 224"/>
                <a:gd name="T5" fmla="*/ 50 h 224"/>
                <a:gd name="T6" fmla="*/ 168 w 224"/>
                <a:gd name="T7" fmla="*/ 112 h 224"/>
                <a:gd name="T8" fmla="*/ 168 w 224"/>
                <a:gd name="T9" fmla="*/ 112 h 224"/>
                <a:gd name="T10" fmla="*/ 112 w 224"/>
                <a:gd name="T11" fmla="*/ 0 h 224"/>
                <a:gd name="T12" fmla="*/ 224 w 224"/>
                <a:gd name="T13" fmla="*/ 112 h 224"/>
                <a:gd name="T14" fmla="*/ 112 w 224"/>
                <a:gd name="T15" fmla="*/ 224 h 224"/>
                <a:gd name="T16" fmla="*/ 0 w 224"/>
                <a:gd name="T17" fmla="*/ 112 h 224"/>
                <a:gd name="T18" fmla="*/ 112 w 224"/>
                <a:gd name="T19" fmla="*/ 0 h 224"/>
                <a:gd name="T20" fmla="*/ 112 w 224"/>
                <a:gd name="T21" fmla="*/ 216 h 224"/>
                <a:gd name="T22" fmla="*/ 216 w 224"/>
                <a:gd name="T23" fmla="*/ 112 h 224"/>
                <a:gd name="T24" fmla="*/ 112 w 224"/>
                <a:gd name="T25" fmla="*/ 8 h 224"/>
                <a:gd name="T26" fmla="*/ 8 w 224"/>
                <a:gd name="T27" fmla="*/ 112 h 224"/>
                <a:gd name="T28" fmla="*/ 112 w 224"/>
                <a:gd name="T29" fmla="*/ 21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224">
                  <a:moveTo>
                    <a:pt x="168" y="112"/>
                  </a:moveTo>
                  <a:cubicBezTo>
                    <a:pt x="86" y="173"/>
                    <a:pt x="86" y="173"/>
                    <a:pt x="86" y="173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8" y="112"/>
                    <a:pt x="168" y="112"/>
                    <a:pt x="168" y="112"/>
                  </a:cubicBezTo>
                  <a:close/>
                  <a:moveTo>
                    <a:pt x="112" y="0"/>
                  </a:moveTo>
                  <a:cubicBezTo>
                    <a:pt x="174" y="0"/>
                    <a:pt x="224" y="50"/>
                    <a:pt x="224" y="112"/>
                  </a:cubicBezTo>
                  <a:cubicBezTo>
                    <a:pt x="224" y="174"/>
                    <a:pt x="174" y="224"/>
                    <a:pt x="112" y="224"/>
                  </a:cubicBezTo>
                  <a:cubicBezTo>
                    <a:pt x="51" y="224"/>
                    <a:pt x="0" y="174"/>
                    <a:pt x="0" y="112"/>
                  </a:cubicBezTo>
                  <a:cubicBezTo>
                    <a:pt x="0" y="50"/>
                    <a:pt x="51" y="0"/>
                    <a:pt x="112" y="0"/>
                  </a:cubicBezTo>
                  <a:moveTo>
                    <a:pt x="112" y="216"/>
                  </a:moveTo>
                  <a:cubicBezTo>
                    <a:pt x="170" y="216"/>
                    <a:pt x="216" y="169"/>
                    <a:pt x="216" y="112"/>
                  </a:cubicBezTo>
                  <a:cubicBezTo>
                    <a:pt x="216" y="54"/>
                    <a:pt x="170" y="8"/>
                    <a:pt x="112" y="8"/>
                  </a:cubicBezTo>
                  <a:cubicBezTo>
                    <a:pt x="55" y="8"/>
                    <a:pt x="8" y="54"/>
                    <a:pt x="8" y="112"/>
                  </a:cubicBezTo>
                  <a:cubicBezTo>
                    <a:pt x="8" y="169"/>
                    <a:pt x="55" y="216"/>
                    <a:pt x="112" y="2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dirty="0"/>
            </a:p>
          </p:txBody>
        </p:sp>
      </p:grpSp>
      <p:sp>
        <p:nvSpPr>
          <p:cNvPr id="21" name="圆角矩形 20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2086213" y="-940773"/>
            <a:ext cx="3583952" cy="358395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5" name="组合 34"/>
          <p:cNvGrpSpPr/>
          <p:nvPr/>
        </p:nvGrpSpPr>
        <p:grpSpPr>
          <a:xfrm>
            <a:off x="848544" y="2852936"/>
            <a:ext cx="4510873" cy="1368152"/>
            <a:chOff x="586143" y="2708920"/>
            <a:chExt cx="4510873" cy="1368152"/>
          </a:xfrm>
        </p:grpSpPr>
        <p:sp>
          <p:nvSpPr>
            <p:cNvPr id="28" name="矩形 27"/>
            <p:cNvSpPr/>
            <p:nvPr/>
          </p:nvSpPr>
          <p:spPr>
            <a:xfrm>
              <a:off x="586143" y="2708920"/>
              <a:ext cx="4510873" cy="1368152"/>
            </a:xfrm>
            <a:prstGeom prst="rect">
              <a:avLst/>
            </a:prstGeom>
            <a:solidFill>
              <a:srgbClr val="1D4C7C"/>
            </a:solidFill>
            <a:ln>
              <a:noFill/>
            </a:ln>
            <a:effectLst>
              <a:outerShdw blurRad="254000" dist="114300" dir="5400000" sx="90000" sy="90000" rotWithShape="0">
                <a:schemeClr val="bg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776536" y="4077072"/>
              <a:ext cx="4104456" cy="0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流程图: 终止 5"/>
          <p:cNvSpPr/>
          <p:nvPr/>
        </p:nvSpPr>
        <p:spPr>
          <a:xfrm>
            <a:off x="920552" y="1842660"/>
            <a:ext cx="1639734" cy="389957"/>
          </a:xfrm>
          <a:prstGeom prst="flowChartTerminator">
            <a:avLst/>
          </a:prstGeom>
          <a:solidFill>
            <a:srgbClr val="2BA49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60512" y="548680"/>
            <a:ext cx="3334759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推广方案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OUTREACH PROGRAMMES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6183" y="184265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具体实施步骤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56536" y="2901595"/>
            <a:ext cx="3658865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56536" y="4871482"/>
            <a:ext cx="3656133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77387" y="2989454"/>
            <a:ext cx="352804" cy="352804"/>
          </a:xfrm>
          <a:prstGeom prst="ellipse">
            <a:avLst/>
          </a:prstGeom>
          <a:solidFill>
            <a:srgbClr val="EA6C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962827" y="4877770"/>
            <a:ext cx="352804" cy="352804"/>
          </a:xfrm>
          <a:prstGeom prst="ellipse">
            <a:avLst/>
          </a:prstGeom>
          <a:solidFill>
            <a:srgbClr val="EAB646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7" name="椭圆 36"/>
          <p:cNvSpPr/>
          <p:nvPr/>
        </p:nvSpPr>
        <p:spPr>
          <a:xfrm>
            <a:off x="-531637" y="5408154"/>
            <a:ext cx="2184298" cy="218429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5670165" y="2340445"/>
            <a:ext cx="3384376" cy="1620788"/>
            <a:chOff x="5687532" y="2531864"/>
            <a:chExt cx="3384376" cy="162078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3593" y="2611738"/>
              <a:ext cx="2328591" cy="1433894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6233593" y="3068961"/>
              <a:ext cx="2359645" cy="720080"/>
            </a:xfrm>
            <a:prstGeom prst="rect">
              <a:avLst/>
            </a:prstGeom>
            <a:solidFill>
              <a:srgbClr val="5B9BD5">
                <a:alpha val="20000"/>
              </a:srgbClr>
            </a:solidFill>
            <a:ln w="3175">
              <a:solidFill>
                <a:srgbClr val="FFFFFF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7532" y="2531864"/>
              <a:ext cx="3384376" cy="1620788"/>
            </a:xfrm>
            <a:prstGeom prst="rect">
              <a:avLst/>
            </a:prstGeom>
          </p:spPr>
        </p:pic>
      </p:grpSp>
      <p:sp>
        <p:nvSpPr>
          <p:cNvPr id="25" name="文本框 24"/>
          <p:cNvSpPr txBox="1"/>
          <p:nvPr/>
        </p:nvSpPr>
        <p:spPr>
          <a:xfrm>
            <a:off x="5670165" y="5016505"/>
            <a:ext cx="13314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bg1">
                    <a:lumMod val="95000"/>
                  </a:schemeClr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#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TRUE AS</a:t>
            </a:r>
            <a:r>
              <a:rPr lang="en-US" altLang="zh-CN" sz="1400" i="1" dirty="0" smtClean="0">
                <a:solidFill>
                  <a:schemeClr val="bg1">
                    <a:lumMod val="95000"/>
                  </a:schemeClr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</a:rPr>
              <a:t>#</a:t>
            </a:r>
            <a:endParaRPr lang="zh-CN" altLang="en-US" sz="1400" i="1" dirty="0">
              <a:latin typeface="方正中倩简体" panose="03000509000000000000" pitchFamily="65" charset="-122"/>
              <a:ea typeface="方正中倩简体" panose="03000509000000000000" pitchFamily="65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944" y="4748905"/>
            <a:ext cx="408487" cy="38795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799" y="5941518"/>
            <a:ext cx="321158" cy="31979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584" y="5536941"/>
            <a:ext cx="353609" cy="35198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605" y="4301959"/>
            <a:ext cx="353828" cy="352381"/>
          </a:xfrm>
          <a:prstGeom prst="rect">
            <a:avLst/>
          </a:prstGeom>
        </p:spPr>
      </p:pic>
      <p:sp>
        <p:nvSpPr>
          <p:cNvPr id="34" name="椭圆 33"/>
          <p:cNvSpPr/>
          <p:nvPr/>
        </p:nvSpPr>
        <p:spPr>
          <a:xfrm rot="20799551">
            <a:off x="7016116" y="5099923"/>
            <a:ext cx="142382" cy="14238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直接连接符 38"/>
          <p:cNvCxnSpPr>
            <a:stCxn id="34" idx="7"/>
          </p:cNvCxnSpPr>
          <p:nvPr/>
        </p:nvCxnSpPr>
        <p:spPr>
          <a:xfrm flipV="1">
            <a:off x="7124673" y="4663617"/>
            <a:ext cx="426567" cy="44690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>
            <a:stCxn id="34" idx="6"/>
          </p:cNvCxnSpPr>
          <p:nvPr/>
        </p:nvCxnSpPr>
        <p:spPr>
          <a:xfrm flipV="1">
            <a:off x="7156577" y="5048451"/>
            <a:ext cx="728738" cy="106236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stCxn id="34" idx="5"/>
          </p:cNvCxnSpPr>
          <p:nvPr/>
        </p:nvCxnSpPr>
        <p:spPr>
          <a:xfrm>
            <a:off x="7147904" y="5208480"/>
            <a:ext cx="800995" cy="290864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stCxn id="34" idx="4"/>
          </p:cNvCxnSpPr>
          <p:nvPr/>
        </p:nvCxnSpPr>
        <p:spPr>
          <a:xfrm>
            <a:off x="7103734" y="5240383"/>
            <a:ext cx="304601" cy="531614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圆角矩形 32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12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-583392" y="-1968618"/>
            <a:ext cx="3583952" cy="358395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018191" y="1772816"/>
            <a:ext cx="4510873" cy="2403752"/>
            <a:chOff x="586143" y="2708920"/>
            <a:chExt cx="4510873" cy="1368152"/>
          </a:xfrm>
        </p:grpSpPr>
        <p:sp>
          <p:nvSpPr>
            <p:cNvPr id="24" name="矩形 23"/>
            <p:cNvSpPr/>
            <p:nvPr/>
          </p:nvSpPr>
          <p:spPr>
            <a:xfrm>
              <a:off x="586143" y="2708920"/>
              <a:ext cx="4510873" cy="1368152"/>
            </a:xfrm>
            <a:prstGeom prst="rect">
              <a:avLst/>
            </a:prstGeom>
            <a:solidFill>
              <a:srgbClr val="1D4C7C"/>
            </a:solidFill>
            <a:ln>
              <a:noFill/>
            </a:ln>
            <a:effectLst>
              <a:outerShdw blurRad="254000" dist="114300" dir="5400000" sx="90000" sy="90000" rotWithShape="0">
                <a:schemeClr val="bg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776536" y="4077072"/>
              <a:ext cx="4104456" cy="0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560512" y="548680"/>
            <a:ext cx="3334759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推广方案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OUTREACH PROGRAMMES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18191" y="2072450"/>
            <a:ext cx="352804" cy="352804"/>
          </a:xfrm>
          <a:prstGeom prst="ellipse">
            <a:avLst/>
          </a:prstGeom>
          <a:solidFill>
            <a:srgbClr val="2BA49B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511789" y="2060848"/>
            <a:ext cx="37444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511789" y="4871482"/>
            <a:ext cx="3744416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018191" y="4877162"/>
            <a:ext cx="352804" cy="352804"/>
          </a:xfrm>
          <a:prstGeom prst="ellipse">
            <a:avLst/>
          </a:prstGeom>
          <a:solidFill>
            <a:srgbClr val="EA6C74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27" name="椭圆 26"/>
          <p:cNvSpPr/>
          <p:nvPr/>
        </p:nvSpPr>
        <p:spPr>
          <a:xfrm>
            <a:off x="8913440" y="4293096"/>
            <a:ext cx="2943944" cy="294394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998816" y="2872848"/>
            <a:ext cx="1285383" cy="2428360"/>
            <a:chOff x="5691487" y="1509857"/>
            <a:chExt cx="1373433" cy="2594704"/>
          </a:xfrm>
        </p:grpSpPr>
        <p:grpSp>
          <p:nvGrpSpPr>
            <p:cNvPr id="6" name="组合 5"/>
            <p:cNvGrpSpPr/>
            <p:nvPr/>
          </p:nvGrpSpPr>
          <p:grpSpPr>
            <a:xfrm>
              <a:off x="5787178" y="1787002"/>
              <a:ext cx="1182052" cy="1955348"/>
              <a:chOff x="5578901" y="1502787"/>
              <a:chExt cx="1678355" cy="2520655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78901" y="1505910"/>
                <a:ext cx="1678355" cy="251753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5" name="矩形 4"/>
              <p:cNvSpPr/>
              <p:nvPr/>
            </p:nvSpPr>
            <p:spPr>
              <a:xfrm>
                <a:off x="5578901" y="1502787"/>
                <a:ext cx="1678355" cy="2520655"/>
              </a:xfrm>
              <a:prstGeom prst="rect">
                <a:avLst/>
              </a:prstGeom>
              <a:solidFill>
                <a:srgbClr val="000000">
                  <a:alpha val="25098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080852" y="2120492"/>
              <a:ext cx="2594704" cy="1373433"/>
            </a:xfrm>
            <a:prstGeom prst="rect">
              <a:avLst/>
            </a:prstGeom>
          </p:spPr>
        </p:pic>
      </p:grpSp>
      <p:sp>
        <p:nvSpPr>
          <p:cNvPr id="19" name="圆角矩形 18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13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60512" y="548680"/>
            <a:ext cx="3334759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推广方案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OUTREACH PROGRAMMES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92560" y="1772816"/>
            <a:ext cx="352804" cy="352804"/>
          </a:xfrm>
          <a:prstGeom prst="ellipse">
            <a:avLst/>
          </a:prstGeom>
          <a:solidFill>
            <a:srgbClr val="2BA49B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1548926" y="1772816"/>
            <a:ext cx="360040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2676" y="37797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活动流程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95929" y="4820958"/>
            <a:ext cx="1421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182162" y="4820958"/>
            <a:ext cx="1421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下弧形箭头 22"/>
          <p:cNvSpPr/>
          <p:nvPr/>
        </p:nvSpPr>
        <p:spPr>
          <a:xfrm rot="10800000">
            <a:off x="2974165" y="4143024"/>
            <a:ext cx="4076597" cy="516793"/>
          </a:xfrm>
          <a:prstGeom prst="curvedUpArrow">
            <a:avLst>
              <a:gd name="adj1" fmla="val 40018"/>
              <a:gd name="adj2" fmla="val 88447"/>
              <a:gd name="adj3" fmla="val 299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59760" y="3916305"/>
            <a:ext cx="1256562" cy="307777"/>
          </a:xfrm>
          <a:prstGeom prst="rect">
            <a:avLst/>
          </a:prstGeom>
          <a:solidFill>
            <a:srgbClr val="2BA49B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not prove 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下弧形箭头 23"/>
          <p:cNvSpPr/>
          <p:nvPr/>
        </p:nvSpPr>
        <p:spPr>
          <a:xfrm rot="10800000" flipH="1" flipV="1">
            <a:off x="3105668" y="5291495"/>
            <a:ext cx="4076597" cy="516793"/>
          </a:xfrm>
          <a:prstGeom prst="curvedUpArrow">
            <a:avLst>
              <a:gd name="adj1" fmla="val 40018"/>
              <a:gd name="adj2" fmla="val 88447"/>
              <a:gd name="adj3" fmla="val 2998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459760" y="5610895"/>
            <a:ext cx="1256562" cy="307777"/>
          </a:xfrm>
          <a:prstGeom prst="rect">
            <a:avLst/>
          </a:prstGeom>
          <a:solidFill>
            <a:srgbClr val="EA6C74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not prove as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07063" y="4823746"/>
            <a:ext cx="235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方正硬笔楷书简体" panose="03000509000000000000" pitchFamily="65" charset="-122"/>
                <a:ea typeface="方正硬笔楷书简体" panose="03000509000000000000" pitchFamily="65" charset="-122"/>
              </a:rPr>
              <a:t>AS TRUE AS TOUCH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方正硬笔楷书简体" panose="03000509000000000000" pitchFamily="65" charset="-122"/>
              <a:ea typeface="方正硬笔楷书简体" panose="03000509000000000000" pitchFamily="65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14986" y="3601719"/>
            <a:ext cx="3949982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210257" y="3601719"/>
            <a:ext cx="3949982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4818042" y="3484239"/>
            <a:ext cx="230624" cy="230624"/>
          </a:xfrm>
          <a:prstGeom prst="ellipse">
            <a:avLst/>
          </a:prstGeom>
          <a:noFill/>
          <a:ln>
            <a:solidFill>
              <a:srgbClr val="2BA49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881277" y="3549642"/>
            <a:ext cx="104154" cy="104154"/>
          </a:xfrm>
          <a:prstGeom prst="ellipse">
            <a:avLst/>
          </a:prstGeom>
          <a:solidFill>
            <a:srgbClr val="EA6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7833320" y="5066024"/>
            <a:ext cx="3583952" cy="358395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603165" y="-1427854"/>
            <a:ext cx="2980308" cy="298030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0" b="3908"/>
          <a:stretch>
            <a:fillRect/>
          </a:stretch>
        </p:blipFill>
        <p:spPr>
          <a:xfrm>
            <a:off x="5802964" y="1810968"/>
            <a:ext cx="2510013" cy="1512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平行四边形 18"/>
          <p:cNvSpPr/>
          <p:nvPr/>
        </p:nvSpPr>
        <p:spPr>
          <a:xfrm>
            <a:off x="5810639" y="1810968"/>
            <a:ext cx="2510013" cy="1512169"/>
          </a:xfrm>
          <a:prstGeom prst="parallelogram">
            <a:avLst>
              <a:gd name="adj" fmla="val 56150"/>
            </a:avLst>
          </a:prstGeom>
          <a:solidFill>
            <a:srgbClr val="1D4C7C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14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5387896" y="5785679"/>
            <a:ext cx="2514592" cy="251459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-190621" y="-875072"/>
            <a:ext cx="4136693" cy="4136693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终止 6"/>
          <p:cNvSpPr/>
          <p:nvPr/>
        </p:nvSpPr>
        <p:spPr>
          <a:xfrm>
            <a:off x="586143" y="1856422"/>
            <a:ext cx="3502761" cy="362432"/>
          </a:xfrm>
          <a:prstGeom prst="flowChartTerminator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终止 5"/>
          <p:cNvSpPr/>
          <p:nvPr/>
        </p:nvSpPr>
        <p:spPr>
          <a:xfrm>
            <a:off x="560512" y="1842660"/>
            <a:ext cx="1639734" cy="389957"/>
          </a:xfrm>
          <a:prstGeom prst="flowChartTerminator">
            <a:avLst/>
          </a:prstGeom>
          <a:solidFill>
            <a:srgbClr val="2BA49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60512" y="548680"/>
            <a:ext cx="3334759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推广方案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OUTREACH PROGRAMMES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1467" y="186328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</a:t>
            </a:r>
            <a:r>
              <a:rPr lang="zh-CN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203552" y="1907226"/>
            <a:ext cx="1545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If thou </a:t>
            </a:r>
            <a:r>
              <a:rPr lang="en-US" altLang="zh-CN" sz="1400" dirty="0" err="1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lovest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 me 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方正行楷简体" panose="03000509000000000000" pitchFamily="2" charset="-122"/>
              <a:ea typeface="方正行楷简体" panose="03000509000000000000" pitchFamily="2" charset="-122"/>
            </a:endParaRPr>
          </a:p>
        </p:txBody>
      </p:sp>
      <p:sp>
        <p:nvSpPr>
          <p:cNvPr id="8" name="流程图: 终止 7"/>
          <p:cNvSpPr/>
          <p:nvPr/>
        </p:nvSpPr>
        <p:spPr>
          <a:xfrm>
            <a:off x="4399727" y="1856422"/>
            <a:ext cx="3502761" cy="362432"/>
          </a:xfrm>
          <a:prstGeom prst="flowChartTerminator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终止 8"/>
          <p:cNvSpPr/>
          <p:nvPr/>
        </p:nvSpPr>
        <p:spPr>
          <a:xfrm>
            <a:off x="4374096" y="1842660"/>
            <a:ext cx="1639734" cy="389957"/>
          </a:xfrm>
          <a:prstGeom prst="flowChartTerminator">
            <a:avLst/>
          </a:prstGeom>
          <a:solidFill>
            <a:srgbClr val="EA6C7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624705" y="18426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活动时间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70078" y="1911077"/>
            <a:ext cx="1564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2016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年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3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月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—9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方正行楷简体" panose="03000509000000000000" pitchFamily="2" charset="-122"/>
                <a:ea typeface="方正行楷简体" panose="03000509000000000000" pitchFamily="2" charset="-122"/>
              </a:rPr>
              <a:t>月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方正行楷简体" panose="03000509000000000000" pitchFamily="2" charset="-122"/>
              <a:ea typeface="方正行楷简体" panose="03000509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76536" y="2596404"/>
            <a:ext cx="8064252" cy="1631216"/>
            <a:chOff x="776536" y="2596404"/>
            <a:chExt cx="8064252" cy="1631216"/>
          </a:xfrm>
        </p:grpSpPr>
        <p:sp>
          <p:nvSpPr>
            <p:cNvPr id="14" name="流程图: 终止 13"/>
            <p:cNvSpPr/>
            <p:nvPr/>
          </p:nvSpPr>
          <p:spPr>
            <a:xfrm>
              <a:off x="776536" y="2627112"/>
              <a:ext cx="1639734" cy="389957"/>
            </a:xfrm>
            <a:prstGeom prst="flowChartTerminator">
              <a:avLst/>
            </a:prstGeom>
            <a:solidFill>
              <a:srgbClr val="EAB64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465487" y="2596404"/>
              <a:ext cx="6375301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</a:t>
              </a: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016456" y="263294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活动背景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252700" y="3283744"/>
              <a:ext cx="717424" cy="721320"/>
            </a:xfrm>
            <a:custGeom>
              <a:avLst/>
              <a:gdLst>
                <a:gd name="T0" fmla="*/ 183 w 223"/>
                <a:gd name="T1" fmla="*/ 108 h 224"/>
                <a:gd name="T2" fmla="*/ 154 w 223"/>
                <a:gd name="T3" fmla="*/ 120 h 224"/>
                <a:gd name="T4" fmla="*/ 135 w 223"/>
                <a:gd name="T5" fmla="*/ 101 h 224"/>
                <a:gd name="T6" fmla="*/ 154 w 223"/>
                <a:gd name="T7" fmla="*/ 59 h 224"/>
                <a:gd name="T8" fmla="*/ 96 w 223"/>
                <a:gd name="T9" fmla="*/ 0 h 224"/>
                <a:gd name="T10" fmla="*/ 37 w 223"/>
                <a:gd name="T11" fmla="*/ 59 h 224"/>
                <a:gd name="T12" fmla="*/ 64 w 223"/>
                <a:gd name="T13" fmla="*/ 107 h 224"/>
                <a:gd name="T14" fmla="*/ 52 w 223"/>
                <a:gd name="T15" fmla="*/ 145 h 224"/>
                <a:gd name="T16" fmla="*/ 41 w 223"/>
                <a:gd name="T17" fmla="*/ 143 h 224"/>
                <a:gd name="T18" fmla="*/ 0 w 223"/>
                <a:gd name="T19" fmla="*/ 183 h 224"/>
                <a:gd name="T20" fmla="*/ 41 w 223"/>
                <a:gd name="T21" fmla="*/ 224 h 224"/>
                <a:gd name="T22" fmla="*/ 81 w 223"/>
                <a:gd name="T23" fmla="*/ 183 h 224"/>
                <a:gd name="T24" fmla="*/ 60 w 223"/>
                <a:gd name="T25" fmla="*/ 148 h 224"/>
                <a:gd name="T26" fmla="*/ 71 w 223"/>
                <a:gd name="T27" fmla="*/ 111 h 224"/>
                <a:gd name="T28" fmla="*/ 96 w 223"/>
                <a:gd name="T29" fmla="*/ 117 h 224"/>
                <a:gd name="T30" fmla="*/ 129 w 223"/>
                <a:gd name="T31" fmla="*/ 106 h 224"/>
                <a:gd name="T32" fmla="*/ 149 w 223"/>
                <a:gd name="T33" fmla="*/ 126 h 224"/>
                <a:gd name="T34" fmla="*/ 143 w 223"/>
                <a:gd name="T35" fmla="*/ 148 h 224"/>
                <a:gd name="T36" fmla="*/ 183 w 223"/>
                <a:gd name="T37" fmla="*/ 189 h 224"/>
                <a:gd name="T38" fmla="*/ 223 w 223"/>
                <a:gd name="T39" fmla="*/ 148 h 224"/>
                <a:gd name="T40" fmla="*/ 183 w 223"/>
                <a:gd name="T41" fmla="*/ 108 h 224"/>
                <a:gd name="T42" fmla="*/ 73 w 223"/>
                <a:gd name="T43" fmla="*/ 183 h 224"/>
                <a:gd name="T44" fmla="*/ 41 w 223"/>
                <a:gd name="T45" fmla="*/ 216 h 224"/>
                <a:gd name="T46" fmla="*/ 8 w 223"/>
                <a:gd name="T47" fmla="*/ 183 h 224"/>
                <a:gd name="T48" fmla="*/ 41 w 223"/>
                <a:gd name="T49" fmla="*/ 151 h 224"/>
                <a:gd name="T50" fmla="*/ 73 w 223"/>
                <a:gd name="T51" fmla="*/ 183 h 224"/>
                <a:gd name="T52" fmla="*/ 45 w 223"/>
                <a:gd name="T53" fmla="*/ 59 h 224"/>
                <a:gd name="T54" fmla="*/ 96 w 223"/>
                <a:gd name="T55" fmla="*/ 8 h 224"/>
                <a:gd name="T56" fmla="*/ 146 w 223"/>
                <a:gd name="T57" fmla="*/ 59 h 224"/>
                <a:gd name="T58" fmla="*/ 96 w 223"/>
                <a:gd name="T59" fmla="*/ 109 h 224"/>
                <a:gd name="T60" fmla="*/ 45 w 223"/>
                <a:gd name="T61" fmla="*/ 59 h 224"/>
                <a:gd name="T62" fmla="*/ 183 w 223"/>
                <a:gd name="T63" fmla="*/ 181 h 224"/>
                <a:gd name="T64" fmla="*/ 151 w 223"/>
                <a:gd name="T65" fmla="*/ 148 h 224"/>
                <a:gd name="T66" fmla="*/ 183 w 223"/>
                <a:gd name="T67" fmla="*/ 116 h 224"/>
                <a:gd name="T68" fmla="*/ 215 w 223"/>
                <a:gd name="T69" fmla="*/ 148 h 224"/>
                <a:gd name="T70" fmla="*/ 183 w 223"/>
                <a:gd name="T71" fmla="*/ 181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3" h="224">
                  <a:moveTo>
                    <a:pt x="183" y="108"/>
                  </a:moveTo>
                  <a:cubicBezTo>
                    <a:pt x="172" y="108"/>
                    <a:pt x="162" y="113"/>
                    <a:pt x="154" y="120"/>
                  </a:cubicBezTo>
                  <a:cubicBezTo>
                    <a:pt x="135" y="101"/>
                    <a:pt x="135" y="101"/>
                    <a:pt x="135" y="101"/>
                  </a:cubicBezTo>
                  <a:cubicBezTo>
                    <a:pt x="147" y="90"/>
                    <a:pt x="154" y="75"/>
                    <a:pt x="154" y="59"/>
                  </a:cubicBezTo>
                  <a:cubicBezTo>
                    <a:pt x="154" y="26"/>
                    <a:pt x="128" y="0"/>
                    <a:pt x="96" y="0"/>
                  </a:cubicBezTo>
                  <a:cubicBezTo>
                    <a:pt x="64" y="0"/>
                    <a:pt x="37" y="26"/>
                    <a:pt x="37" y="59"/>
                  </a:cubicBezTo>
                  <a:cubicBezTo>
                    <a:pt x="37" y="79"/>
                    <a:pt x="48" y="97"/>
                    <a:pt x="64" y="107"/>
                  </a:cubicBezTo>
                  <a:cubicBezTo>
                    <a:pt x="52" y="145"/>
                    <a:pt x="52" y="145"/>
                    <a:pt x="52" y="145"/>
                  </a:cubicBezTo>
                  <a:cubicBezTo>
                    <a:pt x="49" y="144"/>
                    <a:pt x="45" y="143"/>
                    <a:pt x="41" y="143"/>
                  </a:cubicBezTo>
                  <a:cubicBezTo>
                    <a:pt x="18" y="143"/>
                    <a:pt x="0" y="161"/>
                    <a:pt x="0" y="183"/>
                  </a:cubicBezTo>
                  <a:cubicBezTo>
                    <a:pt x="0" y="206"/>
                    <a:pt x="18" y="224"/>
                    <a:pt x="41" y="224"/>
                  </a:cubicBezTo>
                  <a:cubicBezTo>
                    <a:pt x="63" y="224"/>
                    <a:pt x="81" y="206"/>
                    <a:pt x="81" y="183"/>
                  </a:cubicBezTo>
                  <a:cubicBezTo>
                    <a:pt x="81" y="168"/>
                    <a:pt x="72" y="155"/>
                    <a:pt x="60" y="148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8" y="115"/>
                    <a:pt x="87" y="117"/>
                    <a:pt x="96" y="117"/>
                  </a:cubicBezTo>
                  <a:cubicBezTo>
                    <a:pt x="108" y="117"/>
                    <a:pt x="120" y="113"/>
                    <a:pt x="129" y="106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5" y="133"/>
                    <a:pt x="143" y="140"/>
                    <a:pt x="143" y="148"/>
                  </a:cubicBezTo>
                  <a:cubicBezTo>
                    <a:pt x="143" y="171"/>
                    <a:pt x="161" y="189"/>
                    <a:pt x="183" y="189"/>
                  </a:cubicBezTo>
                  <a:cubicBezTo>
                    <a:pt x="205" y="189"/>
                    <a:pt x="223" y="171"/>
                    <a:pt x="223" y="148"/>
                  </a:cubicBezTo>
                  <a:cubicBezTo>
                    <a:pt x="223" y="126"/>
                    <a:pt x="205" y="108"/>
                    <a:pt x="183" y="108"/>
                  </a:cubicBezTo>
                  <a:close/>
                  <a:moveTo>
                    <a:pt x="73" y="183"/>
                  </a:moveTo>
                  <a:cubicBezTo>
                    <a:pt x="73" y="201"/>
                    <a:pt x="58" y="216"/>
                    <a:pt x="41" y="216"/>
                  </a:cubicBezTo>
                  <a:cubicBezTo>
                    <a:pt x="23" y="216"/>
                    <a:pt x="8" y="201"/>
                    <a:pt x="8" y="183"/>
                  </a:cubicBezTo>
                  <a:cubicBezTo>
                    <a:pt x="8" y="166"/>
                    <a:pt x="23" y="151"/>
                    <a:pt x="41" y="151"/>
                  </a:cubicBezTo>
                  <a:cubicBezTo>
                    <a:pt x="58" y="151"/>
                    <a:pt x="73" y="166"/>
                    <a:pt x="73" y="183"/>
                  </a:cubicBezTo>
                  <a:close/>
                  <a:moveTo>
                    <a:pt x="45" y="59"/>
                  </a:moveTo>
                  <a:cubicBezTo>
                    <a:pt x="45" y="31"/>
                    <a:pt x="68" y="8"/>
                    <a:pt x="96" y="8"/>
                  </a:cubicBezTo>
                  <a:cubicBezTo>
                    <a:pt x="123" y="8"/>
                    <a:pt x="146" y="31"/>
                    <a:pt x="146" y="59"/>
                  </a:cubicBezTo>
                  <a:cubicBezTo>
                    <a:pt x="146" y="86"/>
                    <a:pt x="123" y="109"/>
                    <a:pt x="96" y="109"/>
                  </a:cubicBezTo>
                  <a:cubicBezTo>
                    <a:pt x="68" y="109"/>
                    <a:pt x="45" y="86"/>
                    <a:pt x="45" y="59"/>
                  </a:cubicBezTo>
                  <a:close/>
                  <a:moveTo>
                    <a:pt x="183" y="181"/>
                  </a:moveTo>
                  <a:cubicBezTo>
                    <a:pt x="165" y="181"/>
                    <a:pt x="151" y="166"/>
                    <a:pt x="151" y="148"/>
                  </a:cubicBezTo>
                  <a:cubicBezTo>
                    <a:pt x="151" y="130"/>
                    <a:pt x="165" y="116"/>
                    <a:pt x="183" y="116"/>
                  </a:cubicBezTo>
                  <a:cubicBezTo>
                    <a:pt x="201" y="116"/>
                    <a:pt x="215" y="130"/>
                    <a:pt x="215" y="148"/>
                  </a:cubicBezTo>
                  <a:cubicBezTo>
                    <a:pt x="215" y="166"/>
                    <a:pt x="201" y="181"/>
                    <a:pt x="183" y="1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/>
              <a:endParaRPr lang="en-US" sz="1400" dirty="0">
                <a:solidFill>
                  <a:srgbClr val="FFFFFF"/>
                </a:solidFill>
                <a:latin typeface="Segoe UI" panose="020B0502040204020203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6536" y="4437112"/>
            <a:ext cx="8064252" cy="1340107"/>
            <a:chOff x="776536" y="4437112"/>
            <a:chExt cx="8064252" cy="1340107"/>
          </a:xfrm>
        </p:grpSpPr>
        <p:sp>
          <p:nvSpPr>
            <p:cNvPr id="18" name="流程图: 终止 17"/>
            <p:cNvSpPr/>
            <p:nvPr/>
          </p:nvSpPr>
          <p:spPr>
            <a:xfrm>
              <a:off x="776536" y="4437112"/>
              <a:ext cx="1639734" cy="389957"/>
            </a:xfrm>
            <a:prstGeom prst="flowChartTerminator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016456" y="444294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</a:t>
              </a: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Play Icon"/>
            <p:cNvSpPr>
              <a:spLocks noEditPoints="1"/>
            </p:cNvSpPr>
            <p:nvPr/>
          </p:nvSpPr>
          <p:spPr bwMode="auto">
            <a:xfrm>
              <a:off x="1259100" y="5199204"/>
              <a:ext cx="578165" cy="578015"/>
            </a:xfrm>
            <a:custGeom>
              <a:avLst/>
              <a:gdLst>
                <a:gd name="T0" fmla="*/ 168 w 224"/>
                <a:gd name="T1" fmla="*/ 112 h 224"/>
                <a:gd name="T2" fmla="*/ 86 w 224"/>
                <a:gd name="T3" fmla="*/ 173 h 224"/>
                <a:gd name="T4" fmla="*/ 86 w 224"/>
                <a:gd name="T5" fmla="*/ 50 h 224"/>
                <a:gd name="T6" fmla="*/ 168 w 224"/>
                <a:gd name="T7" fmla="*/ 112 h 224"/>
                <a:gd name="T8" fmla="*/ 168 w 224"/>
                <a:gd name="T9" fmla="*/ 112 h 224"/>
                <a:gd name="T10" fmla="*/ 112 w 224"/>
                <a:gd name="T11" fmla="*/ 0 h 224"/>
                <a:gd name="T12" fmla="*/ 224 w 224"/>
                <a:gd name="T13" fmla="*/ 112 h 224"/>
                <a:gd name="T14" fmla="*/ 112 w 224"/>
                <a:gd name="T15" fmla="*/ 224 h 224"/>
                <a:gd name="T16" fmla="*/ 0 w 224"/>
                <a:gd name="T17" fmla="*/ 112 h 224"/>
                <a:gd name="T18" fmla="*/ 112 w 224"/>
                <a:gd name="T19" fmla="*/ 0 h 224"/>
                <a:gd name="T20" fmla="*/ 112 w 224"/>
                <a:gd name="T21" fmla="*/ 216 h 224"/>
                <a:gd name="T22" fmla="*/ 216 w 224"/>
                <a:gd name="T23" fmla="*/ 112 h 224"/>
                <a:gd name="T24" fmla="*/ 112 w 224"/>
                <a:gd name="T25" fmla="*/ 8 h 224"/>
                <a:gd name="T26" fmla="*/ 8 w 224"/>
                <a:gd name="T27" fmla="*/ 112 h 224"/>
                <a:gd name="T28" fmla="*/ 112 w 224"/>
                <a:gd name="T29" fmla="*/ 21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224">
                  <a:moveTo>
                    <a:pt x="168" y="112"/>
                  </a:moveTo>
                  <a:cubicBezTo>
                    <a:pt x="86" y="173"/>
                    <a:pt x="86" y="173"/>
                    <a:pt x="86" y="173"/>
                  </a:cubicBezTo>
                  <a:cubicBezTo>
                    <a:pt x="86" y="50"/>
                    <a:pt x="86" y="50"/>
                    <a:pt x="86" y="50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8" y="112"/>
                    <a:pt x="168" y="112"/>
                    <a:pt x="168" y="112"/>
                  </a:cubicBezTo>
                  <a:close/>
                  <a:moveTo>
                    <a:pt x="112" y="0"/>
                  </a:moveTo>
                  <a:cubicBezTo>
                    <a:pt x="174" y="0"/>
                    <a:pt x="224" y="50"/>
                    <a:pt x="224" y="112"/>
                  </a:cubicBezTo>
                  <a:cubicBezTo>
                    <a:pt x="224" y="174"/>
                    <a:pt x="174" y="224"/>
                    <a:pt x="112" y="224"/>
                  </a:cubicBezTo>
                  <a:cubicBezTo>
                    <a:pt x="51" y="224"/>
                    <a:pt x="0" y="174"/>
                    <a:pt x="0" y="112"/>
                  </a:cubicBezTo>
                  <a:cubicBezTo>
                    <a:pt x="0" y="50"/>
                    <a:pt x="51" y="0"/>
                    <a:pt x="112" y="0"/>
                  </a:cubicBezTo>
                  <a:moveTo>
                    <a:pt x="112" y="216"/>
                  </a:moveTo>
                  <a:cubicBezTo>
                    <a:pt x="170" y="216"/>
                    <a:pt x="216" y="169"/>
                    <a:pt x="216" y="112"/>
                  </a:cubicBezTo>
                  <a:cubicBezTo>
                    <a:pt x="216" y="54"/>
                    <a:pt x="170" y="8"/>
                    <a:pt x="112" y="8"/>
                  </a:cubicBezTo>
                  <a:cubicBezTo>
                    <a:pt x="55" y="8"/>
                    <a:pt x="8" y="54"/>
                    <a:pt x="8" y="112"/>
                  </a:cubicBezTo>
                  <a:cubicBezTo>
                    <a:pt x="8" y="169"/>
                    <a:pt x="55" y="216"/>
                    <a:pt x="112" y="2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465487" y="4437112"/>
              <a:ext cx="6375301" cy="1090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“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not</a:t>
              </a:r>
              <a:endPara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圆角矩形 20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15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2086213" y="-940773"/>
            <a:ext cx="3583952" cy="3583952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60512" y="548680"/>
            <a:ext cx="3334759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推广方案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OUTREACH PROGRAMMES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-531637" y="5408154"/>
            <a:ext cx="2184298" cy="218429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440832" y="4434004"/>
            <a:ext cx="3093439" cy="1678515"/>
            <a:chOff x="868879" y="4996227"/>
            <a:chExt cx="2299012" cy="1247455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2" name="矩形 1"/>
            <p:cNvSpPr/>
            <p:nvPr/>
          </p:nvSpPr>
          <p:spPr>
            <a:xfrm>
              <a:off x="868879" y="4996227"/>
              <a:ext cx="2299012" cy="124745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47" b="9295"/>
            <a:stretch>
              <a:fillRect/>
            </a:stretch>
          </p:blipFill>
          <p:spPr>
            <a:xfrm>
              <a:off x="1039075" y="5045003"/>
              <a:ext cx="1989425" cy="1149902"/>
            </a:xfrm>
            <a:prstGeom prst="rect">
              <a:avLst/>
            </a:prstGeom>
          </p:spPr>
        </p:pic>
        <p:pic>
          <p:nvPicPr>
            <p:cNvPr id="27" name="Picture 2" descr="F:\LINK+\网页收集1\apple\video_play_medium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00"/>
            <a:stretch>
              <a:fillRect/>
            </a:stretch>
          </p:blipFill>
          <p:spPr bwMode="auto">
            <a:xfrm>
              <a:off x="1895874" y="5470982"/>
              <a:ext cx="302930" cy="302930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组合 2"/>
          <p:cNvGrpSpPr/>
          <p:nvPr/>
        </p:nvGrpSpPr>
        <p:grpSpPr>
          <a:xfrm>
            <a:off x="842320" y="2756894"/>
            <a:ext cx="2346502" cy="2346502"/>
            <a:chOff x="842320" y="2756894"/>
            <a:chExt cx="2346502" cy="2346502"/>
          </a:xfrm>
        </p:grpSpPr>
        <p:sp>
          <p:nvSpPr>
            <p:cNvPr id="32" name="椭圆 31"/>
            <p:cNvSpPr/>
            <p:nvPr/>
          </p:nvSpPr>
          <p:spPr>
            <a:xfrm rot="18555350">
              <a:off x="842320" y="2756894"/>
              <a:ext cx="2346502" cy="2346502"/>
            </a:xfrm>
            <a:prstGeom prst="ellipse">
              <a:avLst/>
            </a:prstGeom>
            <a:solidFill>
              <a:srgbClr val="767171">
                <a:alpha val="20000"/>
              </a:srgbClr>
            </a:solidFill>
            <a:ln w="31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63129" y="3191638"/>
              <a:ext cx="185140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</a:t>
              </a: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23161" y="2970253"/>
              <a:ext cx="13425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THOU LOVEST </a:t>
              </a:r>
              <a:endParaRPr lang="zh-CN" altLang="en-US" sz="1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29389" y="1217833"/>
            <a:ext cx="2916324" cy="2916324"/>
            <a:chOff x="3529389" y="1217833"/>
            <a:chExt cx="2916324" cy="2916324"/>
          </a:xfrm>
        </p:grpSpPr>
        <p:sp>
          <p:nvSpPr>
            <p:cNvPr id="45" name="椭圆 44"/>
            <p:cNvSpPr/>
            <p:nvPr/>
          </p:nvSpPr>
          <p:spPr>
            <a:xfrm rot="18555350">
              <a:off x="3529389" y="1217833"/>
              <a:ext cx="2916324" cy="2916324"/>
            </a:xfrm>
            <a:prstGeom prst="ellipse">
              <a:avLst/>
            </a:prstGeom>
            <a:solidFill>
              <a:srgbClr val="767171">
                <a:alpha val="20000"/>
              </a:srgbClr>
            </a:solidFill>
            <a:ln w="31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3925480" y="1829454"/>
              <a:ext cx="2258070" cy="1887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</a:t>
              </a: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</a:t>
              </a:r>
              <a:r>
                <a:rPr lang="en-US" altLang="zh-CN" sz="1200" dirty="0" err="1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prove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as</a:t>
              </a:r>
              <a:r>
                <a:rPr lang="en-US" altLang="zh-CN" sz="1200" dirty="0" err="1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oo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true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as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55237" y="1492379"/>
              <a:ext cx="13425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THOU LOVEST </a:t>
              </a:r>
              <a:endPara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86281" y="2756895"/>
            <a:ext cx="2346502" cy="2346502"/>
            <a:chOff x="6786281" y="2756895"/>
            <a:chExt cx="2346502" cy="2346502"/>
          </a:xfrm>
        </p:grpSpPr>
        <p:sp>
          <p:nvSpPr>
            <p:cNvPr id="33" name="椭圆 32"/>
            <p:cNvSpPr/>
            <p:nvPr/>
          </p:nvSpPr>
          <p:spPr>
            <a:xfrm rot="18555350">
              <a:off x="6786281" y="2756895"/>
              <a:ext cx="2346502" cy="2346502"/>
            </a:xfrm>
            <a:prstGeom prst="ellipse">
              <a:avLst/>
            </a:prstGeom>
            <a:solidFill>
              <a:srgbClr val="767171">
                <a:alpha val="20000"/>
              </a:srgbClr>
            </a:solidFill>
            <a:ln w="31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224914" y="3353059"/>
              <a:ext cx="1692291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as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344178" y="3040656"/>
              <a:ext cx="13425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THOU LOVEST </a:t>
              </a:r>
              <a:endParaRPr lang="zh-CN" altLang="en-US" sz="1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流程图: 终止 21"/>
          <p:cNvSpPr/>
          <p:nvPr/>
        </p:nvSpPr>
        <p:spPr>
          <a:xfrm>
            <a:off x="920552" y="1842660"/>
            <a:ext cx="1639734" cy="389957"/>
          </a:xfrm>
          <a:prstGeom prst="flowChartTerminator">
            <a:avLst/>
          </a:prstGeom>
          <a:solidFill>
            <a:srgbClr val="2BA49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93116" y="1905757"/>
            <a:ext cx="1527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THOU LOVEST 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16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-271060" y="908721"/>
            <a:ext cx="2651046" cy="2651046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666455" y="1069203"/>
            <a:ext cx="264687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媒介策略</a:t>
            </a:r>
            <a:endParaRPr lang="en-US" altLang="zh-CN" sz="48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MEDIA STRATEGY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894" y="3608850"/>
            <a:ext cx="1182820" cy="2575764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6940268" y="3748249"/>
            <a:ext cx="3197308" cy="319730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4182978" y="-170421"/>
            <a:ext cx="0" cy="3096344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642918" y="2925923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媒介目标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方正细珊瑚简体" panose="03000509000000000000" pitchFamily="65" charset="-122"/>
              <a:ea typeface="方正细珊瑚简体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69140" y="4725144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媒介提案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方正细珊瑚简体" panose="03000509000000000000" pitchFamily="65" charset="-122"/>
              <a:ea typeface="方正细珊瑚简体" panose="03000509000000000000" pitchFamily="65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09300" y="3748249"/>
            <a:ext cx="1217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方正细珊瑚简体" panose="03000509000000000000" pitchFamily="65" charset="-122"/>
                <a:ea typeface="方正细珊瑚简体" panose="03000509000000000000" pitchFamily="65" charset="-122"/>
              </a:rPr>
              <a:t>媒介投放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方正细珊瑚简体" panose="03000509000000000000" pitchFamily="65" charset="-122"/>
              <a:ea typeface="方正细珊瑚简体" panose="03000509000000000000" pitchFamily="65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591208" y="-219477"/>
            <a:ext cx="0" cy="494462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036093" y="-1227940"/>
            <a:ext cx="0" cy="4944621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17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130019" y="4885831"/>
            <a:ext cx="1908986" cy="1908986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1825312" y="-958973"/>
            <a:ext cx="3277790" cy="327779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8485" y="2648525"/>
            <a:ext cx="23365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媒介提案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MEDIA PROPOSAL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8053" y="620688"/>
            <a:ext cx="24545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媒介目标</a:t>
            </a:r>
            <a:endParaRPr lang="en-US" altLang="zh-CN" sz="36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MEDIA OBJECTIVES</a:t>
            </a:r>
            <a:endParaRPr lang="en-US" altLang="zh-CN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65213" y="1628800"/>
            <a:ext cx="77755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18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897385" y="3571855"/>
            <a:ext cx="5994047" cy="2427028"/>
            <a:chOff x="2897385" y="3571855"/>
            <a:chExt cx="5994047" cy="2427028"/>
          </a:xfrm>
        </p:grpSpPr>
        <p:grpSp>
          <p:nvGrpSpPr>
            <p:cNvPr id="12" name="组合 11"/>
            <p:cNvGrpSpPr/>
            <p:nvPr/>
          </p:nvGrpSpPr>
          <p:grpSpPr>
            <a:xfrm>
              <a:off x="2897385" y="3571855"/>
              <a:ext cx="5833337" cy="2427028"/>
              <a:chOff x="920552" y="1730805"/>
              <a:chExt cx="10551227" cy="4389961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920552" y="1772816"/>
                <a:ext cx="10551227" cy="4347950"/>
                <a:chOff x="3747157" y="1355174"/>
                <a:chExt cx="5793502" cy="2664295"/>
              </a:xfrm>
            </p:grpSpPr>
            <p:sp>
              <p:nvSpPr>
                <p:cNvPr id="15" name="圆角矩形 14"/>
                <p:cNvSpPr/>
                <p:nvPr/>
              </p:nvSpPr>
              <p:spPr>
                <a:xfrm>
                  <a:off x="3747157" y="1355174"/>
                  <a:ext cx="5793502" cy="504057"/>
                </a:xfrm>
                <a:prstGeom prst="roundRect">
                  <a:avLst>
                    <a:gd name="adj" fmla="val 16670"/>
                  </a:avLst>
                </a:prstGeom>
                <a:gradFill flip="none" rotWithShape="1">
                  <a:gsLst>
                    <a:gs pos="0">
                      <a:srgbClr val="A6A3A8"/>
                    </a:gs>
                    <a:gs pos="100000">
                      <a:schemeClr val="accent1">
                        <a:lumMod val="0"/>
                        <a:lumOff val="100000"/>
                      </a:schemeClr>
                    </a:gs>
                    <a:gs pos="100000">
                      <a:schemeClr val="accent1">
                        <a:lumMod val="100000"/>
                      </a:schemeClr>
                    </a:gs>
                  </a:gsLst>
                  <a:lin ang="162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" name="椭圆 15"/>
                <p:cNvSpPr/>
                <p:nvPr/>
              </p:nvSpPr>
              <p:spPr>
                <a:xfrm>
                  <a:off x="3906549" y="1459781"/>
                  <a:ext cx="109745" cy="121834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4093619" y="1459781"/>
                  <a:ext cx="109745" cy="121834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4279253" y="1459781"/>
                  <a:ext cx="109745" cy="121834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52400" h="50800" prst="softRound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3747157" y="1662980"/>
                  <a:ext cx="5793502" cy="2356489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4" name="文本框 13"/>
              <p:cNvSpPr txBox="1"/>
              <p:nvPr/>
            </p:nvSpPr>
            <p:spPr>
              <a:xfrm>
                <a:off x="5580931" y="1730805"/>
                <a:ext cx="1076288" cy="6123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zh-CN" sz="16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平面</a:t>
                </a:r>
                <a:endParaRPr lang="en-US" altLang="zh-CN" sz="1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20" name="Picture 2" descr="\\sfp\Resources\Microsoft\Archive\Exec_Tier_Archive\Brand_Photography\MSC12_Marissa_001.jpg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Glas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" t="5255" r="33200" b="4109"/>
            <a:stretch>
              <a:fillRect/>
            </a:stretch>
          </p:blipFill>
          <p:spPr bwMode="auto">
            <a:xfrm>
              <a:off x="3058095" y="4073081"/>
              <a:ext cx="1801203" cy="1805716"/>
            </a:xfrm>
            <a:prstGeom prst="rect">
              <a:avLst/>
            </a:prstGeom>
            <a:solidFill>
              <a:srgbClr val="0070C0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</p:pic>
        <p:sp>
          <p:nvSpPr>
            <p:cNvPr id="21" name="文本框 20"/>
            <p:cNvSpPr txBox="1"/>
            <p:nvPr/>
          </p:nvSpPr>
          <p:spPr>
            <a:xfrm>
              <a:off x="5020008" y="4085998"/>
              <a:ext cx="387142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Preparedness, testing, </a:t>
              </a:r>
              <a:r>
                <a:rPr lang="en-US" altLang="zh-CN" dirty="0" err="1" smtClean="0">
                  <a:solidFill>
                    <a:schemeClr val="bg1"/>
                  </a:solidFill>
                </a:rPr>
                <a:t>refinement</a:t>
              </a:r>
              <a:r>
                <a:rPr lang="en-US" altLang="zh-CN" dirty="0" err="1">
                  <a:solidFill>
                    <a:schemeClr val="bg1"/>
                  </a:solidFill>
                </a:rPr>
                <a:t>Preparedness</a:t>
              </a:r>
              <a:r>
                <a:rPr lang="en-US" altLang="zh-CN" dirty="0">
                  <a:solidFill>
                    <a:schemeClr val="bg1"/>
                  </a:solidFill>
                </a:rPr>
                <a:t>, testing, refinement</a:t>
              </a:r>
              <a:endParaRPr lang="en-US" altLang="zh-CN" dirty="0">
                <a:solidFill>
                  <a:schemeClr val="bg1"/>
                </a:solidFill>
              </a:endParaRPr>
            </a:p>
            <a:p>
              <a:r>
                <a:rPr lang="en-US" altLang="zh-CN" dirty="0">
                  <a:solidFill>
                    <a:schemeClr val="bg1"/>
                  </a:solidFill>
                </a:rPr>
                <a:t>Preparedness, testing, refinement</a:t>
              </a:r>
              <a:endParaRPr lang="en-US" altLang="zh-CN" dirty="0">
                <a:solidFill>
                  <a:schemeClr val="bg1"/>
                </a:solidFill>
              </a:endParaRPr>
            </a:p>
            <a:p>
              <a:r>
                <a:rPr lang="en-US" altLang="zh-CN" dirty="0">
                  <a:solidFill>
                    <a:schemeClr val="bg1"/>
                  </a:solidFill>
                </a:rPr>
                <a:t>Preparedness, testing, </a:t>
              </a:r>
              <a:r>
                <a:rPr lang="en-US" altLang="zh-CN" dirty="0" err="1" smtClean="0">
                  <a:solidFill>
                    <a:schemeClr val="bg1"/>
                  </a:solidFill>
                </a:rPr>
                <a:t>refinement</a:t>
              </a:r>
              <a:r>
                <a:rPr lang="en-US" altLang="zh-CN" dirty="0" err="1">
                  <a:solidFill>
                    <a:schemeClr val="bg1"/>
                  </a:solidFill>
                </a:rPr>
                <a:t>Preparedness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,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1825312" y="-958973"/>
            <a:ext cx="3277790" cy="3277790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60512" y="679922"/>
            <a:ext cx="23365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媒介提案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MEDIA PROPOSAL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68692" y="4524510"/>
            <a:ext cx="1908986" cy="1908986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2126387" y="1988906"/>
            <a:ext cx="6696744" cy="3581080"/>
            <a:chOff x="920552" y="1772816"/>
            <a:chExt cx="8130818" cy="4347950"/>
          </a:xfrm>
        </p:grpSpPr>
        <p:grpSp>
          <p:nvGrpSpPr>
            <p:cNvPr id="17" name="组合 16"/>
            <p:cNvGrpSpPr/>
            <p:nvPr/>
          </p:nvGrpSpPr>
          <p:grpSpPr>
            <a:xfrm>
              <a:off x="920552" y="1772816"/>
              <a:ext cx="8130818" cy="4347950"/>
              <a:chOff x="3747157" y="1355174"/>
              <a:chExt cx="4464496" cy="2664295"/>
            </a:xfrm>
          </p:grpSpPr>
          <p:sp>
            <p:nvSpPr>
              <p:cNvPr id="18" name="圆角矩形 17"/>
              <p:cNvSpPr/>
              <p:nvPr/>
            </p:nvSpPr>
            <p:spPr>
              <a:xfrm>
                <a:off x="3747157" y="1355174"/>
                <a:ext cx="4464496" cy="504056"/>
              </a:xfrm>
              <a:prstGeom prst="roundRect">
                <a:avLst>
                  <a:gd name="adj" fmla="val 16670"/>
                </a:avLst>
              </a:prstGeom>
              <a:gradFill flip="none" rotWithShape="1">
                <a:gsLst>
                  <a:gs pos="0">
                    <a:srgbClr val="A6A3A8"/>
                  </a:gs>
                  <a:gs pos="100000">
                    <a:schemeClr val="accent1">
                      <a:lumMod val="0"/>
                      <a:lumOff val="100000"/>
                    </a:schemeClr>
                  </a:gs>
                  <a:gs pos="100000">
                    <a:schemeClr val="accent1">
                      <a:lumMod val="100000"/>
                    </a:schemeClr>
                  </a:gs>
                </a:gsLst>
                <a:lin ang="162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906549" y="1459781"/>
                <a:ext cx="109745" cy="121834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4093619" y="1459781"/>
                <a:ext cx="109745" cy="121834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279253" y="1459781"/>
                <a:ext cx="109745" cy="121834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3747157" y="1662980"/>
                <a:ext cx="4464496" cy="2356489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4560906" y="1782457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平面</a:t>
              </a:r>
              <a:endPara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19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Picture 2" descr="\\sfp\Resources\Microsoft\Archive\Exec_Tier_Archive\Brand_Photography\MSC12_Marissa_001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" t="5255" r="33200" b="4109"/>
          <a:stretch>
            <a:fillRect/>
          </a:stretch>
        </p:blipFill>
        <p:spPr bwMode="auto">
          <a:xfrm>
            <a:off x="2365475" y="2832364"/>
            <a:ext cx="2302119" cy="2307886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</p:pic>
      <p:sp>
        <p:nvSpPr>
          <p:cNvPr id="3" name="文本框 2"/>
          <p:cNvSpPr txBox="1"/>
          <p:nvPr/>
        </p:nvSpPr>
        <p:spPr>
          <a:xfrm>
            <a:off x="4887742" y="3195702"/>
            <a:ext cx="3871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Preparedness, testing, </a:t>
            </a:r>
            <a:r>
              <a:rPr lang="en-US" altLang="zh-CN" dirty="0" err="1" smtClean="0">
                <a:solidFill>
                  <a:schemeClr val="bg1"/>
                </a:solidFill>
              </a:rPr>
              <a:t>refinement</a:t>
            </a:r>
            <a:r>
              <a:rPr lang="en-US" altLang="zh-CN" dirty="0" err="1">
                <a:solidFill>
                  <a:schemeClr val="bg1"/>
                </a:solidFill>
              </a:rPr>
              <a:t>Preparedness</a:t>
            </a:r>
            <a:r>
              <a:rPr lang="en-US" altLang="zh-CN" dirty="0">
                <a:solidFill>
                  <a:schemeClr val="bg1"/>
                </a:solidFill>
              </a:rPr>
              <a:t>, testing, refinement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Preparedness, testing, refinement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Preparedness, testing, </a:t>
            </a:r>
            <a:r>
              <a:rPr lang="en-US" altLang="zh-CN" dirty="0" err="1" smtClean="0">
                <a:solidFill>
                  <a:schemeClr val="bg1"/>
                </a:solidFill>
              </a:rPr>
              <a:t>refinement</a:t>
            </a:r>
            <a:r>
              <a:rPr lang="en-US" altLang="zh-CN" dirty="0" err="1">
                <a:solidFill>
                  <a:schemeClr val="bg1"/>
                </a:solidFill>
              </a:rPr>
              <a:t>Preparedness</a:t>
            </a:r>
            <a:r>
              <a:rPr lang="en-US" altLang="zh-CN" dirty="0" smtClean="0">
                <a:solidFill>
                  <a:schemeClr val="bg1"/>
                </a:solidFill>
              </a:rPr>
              <a:t>,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椭圆 74"/>
          <p:cNvSpPr/>
          <p:nvPr/>
        </p:nvSpPr>
        <p:spPr>
          <a:xfrm>
            <a:off x="-512756" y="4318969"/>
            <a:ext cx="2383746" cy="2383746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568175" y="620740"/>
            <a:ext cx="23365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媒介提案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MEDIA PROPOSAL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92977" y="1534960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视频广告</a:t>
            </a:r>
            <a:r>
              <a:rPr lang="zh-CN" altLang="en-US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脚本</a:t>
            </a:r>
            <a:endParaRPr lang="zh-CN" altLang="zh-CN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662292" y="1589291"/>
            <a:ext cx="1240724" cy="3103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片名：</a:t>
            </a:r>
            <a:r>
              <a: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057611" y="1596975"/>
            <a:ext cx="1220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时长：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 S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72880" y="6926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cxnSp>
        <p:nvCxnSpPr>
          <p:cNvPr id="18" name="直接连接符 17"/>
          <p:cNvCxnSpPr/>
          <p:nvPr/>
        </p:nvCxnSpPr>
        <p:spPr>
          <a:xfrm>
            <a:off x="848544" y="5580643"/>
            <a:ext cx="820891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848544" y="5580643"/>
            <a:ext cx="8208912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848544" y="1945749"/>
            <a:ext cx="8208912" cy="3533332"/>
          </a:xfrm>
          <a:prstGeom prst="rect">
            <a:avLst/>
          </a:prstGeom>
          <a:solidFill>
            <a:srgbClr val="0D0D0D">
              <a:alpha val="80000"/>
            </a:srgbClr>
          </a:solidFill>
          <a:ln w="3175">
            <a:solidFill>
              <a:srgbClr val="FFFFFF">
                <a:alpha val="2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flipH="1">
            <a:off x="848544" y="1945749"/>
            <a:ext cx="8208912" cy="3533332"/>
          </a:xfrm>
          <a:prstGeom prst="rtTriangle">
            <a:avLst/>
          </a:prstGeom>
          <a:solidFill>
            <a:srgbClr val="0D0D0D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83200" y="2124259"/>
            <a:ext cx="245974" cy="129277"/>
            <a:chOff x="920552" y="3140968"/>
            <a:chExt cx="216024" cy="99824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920552" y="3140968"/>
              <a:ext cx="21602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920552" y="3190880"/>
              <a:ext cx="21602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920552" y="3240792"/>
              <a:ext cx="21602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8611750" y="2095848"/>
            <a:ext cx="183085" cy="204208"/>
            <a:chOff x="5670329" y="3168851"/>
            <a:chExt cx="262900" cy="264341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5673080" y="3168851"/>
              <a:ext cx="260149" cy="26014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16200000">
              <a:off x="5670329" y="3173043"/>
              <a:ext cx="260149" cy="26014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本框 3"/>
          <p:cNvSpPr txBox="1"/>
          <p:nvPr/>
        </p:nvSpPr>
        <p:spPr>
          <a:xfrm>
            <a:off x="1106187" y="2340283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OUC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915213" y="2324794"/>
            <a:ext cx="5100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VES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070875" y="2355715"/>
            <a:ext cx="8499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825617" y="2340283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WILL N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18849" y="2340283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06187" y="2697191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OVEST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736046" y="2722195"/>
            <a:ext cx="1063689" cy="52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</a:t>
            </a:r>
            <a:endParaRPr lang="en-US" altLang="zh-CN" sz="12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700"/>
              </a:lnSpc>
            </a:pP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 LOVEST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821959" y="2675112"/>
            <a:ext cx="3986911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106187" y="3675748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OVEST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727187" y="3688420"/>
            <a:ext cx="1063689" cy="510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7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 LOVEST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822954" y="3712574"/>
            <a:ext cx="1767792" cy="3103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106187" y="4285197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OVEST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718062" y="4294852"/>
            <a:ext cx="1063689" cy="510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7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 LOVEST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821959" y="4276960"/>
            <a:ext cx="4000839" cy="510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as true </a:t>
            </a:r>
            <a:endParaRPr lang="en-US" altLang="zh-CN" sz="12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700"/>
              </a:lnSpc>
            </a:pP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106187" y="4866685"/>
            <a:ext cx="6751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OVEST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809757" y="4870988"/>
            <a:ext cx="1063689" cy="510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IF THO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7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 LOVEST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821959" y="4868295"/>
            <a:ext cx="3699731" cy="5104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 not prove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as</a:t>
            </a:r>
            <a:endParaRPr lang="en-US" altLang="zh-CN" sz="1200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700"/>
              </a:lnSpc>
            </a:pP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true as touch. If thou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lovest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me too </a:t>
            </a:r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will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083983" y="2660547"/>
            <a:ext cx="7698302" cy="0"/>
          </a:xfrm>
          <a:prstGeom prst="line">
            <a:avLst/>
          </a:prstGeom>
          <a:ln w="3175">
            <a:solidFill>
              <a:srgbClr val="F2F2F2">
                <a:alpha val="3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V="1">
            <a:off x="1083983" y="3599815"/>
            <a:ext cx="7698302" cy="18199"/>
          </a:xfrm>
          <a:prstGeom prst="line">
            <a:avLst/>
          </a:prstGeom>
          <a:ln w="3175">
            <a:solidFill>
              <a:srgbClr val="F2F2F2">
                <a:alpha val="3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083983" y="4235799"/>
            <a:ext cx="7698302" cy="0"/>
          </a:xfrm>
          <a:prstGeom prst="line">
            <a:avLst/>
          </a:prstGeom>
          <a:ln w="3175">
            <a:solidFill>
              <a:srgbClr val="F2F2F2">
                <a:alpha val="3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083983" y="4819745"/>
            <a:ext cx="7697901" cy="0"/>
          </a:xfrm>
          <a:prstGeom prst="line">
            <a:avLst/>
          </a:prstGeom>
          <a:ln w="3175">
            <a:solidFill>
              <a:srgbClr val="F2F2F2">
                <a:alpha val="3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992999" y="2989275"/>
            <a:ext cx="530107" cy="35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方正水柱简体" panose="03000509000000000000" pitchFamily="65" charset="-122"/>
                <a:ea typeface="方正水柱简体" panose="03000509000000000000" pitchFamily="65" charset="-122"/>
              </a:rPr>
              <a:t>4 S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方正水柱简体" panose="03000509000000000000" pitchFamily="65" charset="-122"/>
              <a:ea typeface="方正水柱简体" panose="03000509000000000000" pitchFamily="65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992999" y="3799149"/>
            <a:ext cx="530107" cy="35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方正水柱简体" panose="03000509000000000000" pitchFamily="65" charset="-122"/>
                <a:ea typeface="方正水柱简体" panose="03000509000000000000" pitchFamily="65" charset="-122"/>
              </a:rPr>
              <a:t>4 S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方正水柱简体" panose="03000509000000000000" pitchFamily="65" charset="-122"/>
              <a:ea typeface="方正水柱简体" panose="03000509000000000000" pitchFamily="65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6992999" y="4345422"/>
            <a:ext cx="530107" cy="35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方正水柱简体" panose="03000509000000000000" pitchFamily="65" charset="-122"/>
                <a:ea typeface="方正水柱简体" panose="03000509000000000000" pitchFamily="65" charset="-122"/>
              </a:rPr>
              <a:t>4 S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方正水柱简体" panose="03000509000000000000" pitchFamily="65" charset="-122"/>
              <a:ea typeface="方正水柱简体" panose="03000509000000000000" pitchFamily="65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992999" y="4925711"/>
            <a:ext cx="530107" cy="35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方正水柱简体" panose="03000509000000000000" pitchFamily="65" charset="-122"/>
                <a:ea typeface="方正水柱简体" panose="03000509000000000000" pitchFamily="65" charset="-122"/>
              </a:rPr>
              <a:t>3 S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方正水柱简体" panose="03000509000000000000" pitchFamily="65" charset="-122"/>
              <a:ea typeface="方正水柱简体" panose="03000509000000000000" pitchFamily="65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82317" y="3010003"/>
            <a:ext cx="1026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755641" y="3840882"/>
            <a:ext cx="1026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783172" y="4373317"/>
            <a:ext cx="1026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755641" y="5013838"/>
            <a:ext cx="1026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much,It</a:t>
            </a:r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will</a:t>
            </a:r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48544" y="5652651"/>
            <a:ext cx="8208912" cy="584661"/>
          </a:xfrm>
          <a:prstGeom prst="rect">
            <a:avLst/>
          </a:prstGeom>
          <a:solidFill>
            <a:srgbClr val="0D0D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4885318" y="5824208"/>
            <a:ext cx="135363" cy="241545"/>
            <a:chOff x="2792760" y="5877272"/>
            <a:chExt cx="63848" cy="153266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2792760" y="5877272"/>
              <a:ext cx="0" cy="15326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2856608" y="5877272"/>
              <a:ext cx="0" cy="15326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 flipH="1">
            <a:off x="1703149" y="5847890"/>
            <a:ext cx="318096" cy="236906"/>
            <a:chOff x="4232920" y="5814514"/>
            <a:chExt cx="279342" cy="216024"/>
          </a:xfrm>
          <a:solidFill>
            <a:srgbClr val="0D0D0D"/>
          </a:solidFill>
        </p:grpSpPr>
        <p:sp>
          <p:nvSpPr>
            <p:cNvPr id="39" name="等腰三角形 38"/>
            <p:cNvSpPr/>
            <p:nvPr/>
          </p:nvSpPr>
          <p:spPr>
            <a:xfrm rot="5400000">
              <a:off x="4218022" y="5829412"/>
              <a:ext cx="216024" cy="186228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 rot="5400000">
              <a:off x="4311136" y="5829412"/>
              <a:ext cx="216024" cy="186228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773605" y="5847890"/>
            <a:ext cx="318096" cy="236906"/>
            <a:chOff x="4232920" y="5814514"/>
            <a:chExt cx="279342" cy="216024"/>
          </a:xfrm>
          <a:solidFill>
            <a:srgbClr val="0D0D0D"/>
          </a:solidFill>
        </p:grpSpPr>
        <p:sp>
          <p:nvSpPr>
            <p:cNvPr id="72" name="等腰三角形 71"/>
            <p:cNvSpPr/>
            <p:nvPr/>
          </p:nvSpPr>
          <p:spPr>
            <a:xfrm rot="5400000">
              <a:off x="4218022" y="5829412"/>
              <a:ext cx="216024" cy="186228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5400000">
              <a:off x="4311136" y="5829412"/>
              <a:ext cx="216024" cy="186228"/>
            </a:xfrm>
            <a:prstGeom prst="triangl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圆角矩形 62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23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 rot="5400000">
            <a:off x="4866093" y="5850709"/>
            <a:ext cx="236906" cy="212064"/>
          </a:xfrm>
          <a:prstGeom prst="triangle">
            <a:avLst/>
          </a:prstGeom>
          <a:solidFill>
            <a:srgbClr val="0D0D0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25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625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8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椭圆 73"/>
          <p:cNvSpPr/>
          <p:nvPr/>
        </p:nvSpPr>
        <p:spPr>
          <a:xfrm>
            <a:off x="2381958" y="-719393"/>
            <a:ext cx="2916618" cy="2916618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82030" y="564317"/>
            <a:ext cx="2504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媒介投放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MEDIA PLACEMENT</a:t>
            </a:r>
            <a:endParaRPr lang="zh-CN" altLang="zh-CN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-174309" y="5184745"/>
            <a:ext cx="1552484" cy="155248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圆角矩形 65"/>
          <p:cNvSpPr/>
          <p:nvPr/>
        </p:nvSpPr>
        <p:spPr>
          <a:xfrm>
            <a:off x="776536" y="4722603"/>
            <a:ext cx="8352928" cy="1524432"/>
          </a:xfrm>
          <a:prstGeom prst="roundRect">
            <a:avLst>
              <a:gd name="adj" fmla="val 283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281E"/>
              </a:solidFill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776536" y="3088680"/>
            <a:ext cx="8352928" cy="1524432"/>
          </a:xfrm>
          <a:prstGeom prst="roundRect">
            <a:avLst>
              <a:gd name="adj" fmla="val 283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776536" y="1484784"/>
            <a:ext cx="8352928" cy="1524432"/>
          </a:xfrm>
          <a:prstGeom prst="roundRect">
            <a:avLst>
              <a:gd name="adj" fmla="val 283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617878" y="1484784"/>
            <a:ext cx="7511586" cy="1524432"/>
            <a:chOff x="1617878" y="1484784"/>
            <a:chExt cx="7511586" cy="1524432"/>
          </a:xfrm>
        </p:grpSpPr>
        <p:sp>
          <p:nvSpPr>
            <p:cNvPr id="47" name="矩形 46"/>
            <p:cNvSpPr/>
            <p:nvPr/>
          </p:nvSpPr>
          <p:spPr>
            <a:xfrm>
              <a:off x="1617878" y="1484784"/>
              <a:ext cx="7511586" cy="1524432"/>
            </a:xfrm>
            <a:prstGeom prst="rect">
              <a:avLst/>
            </a:prstGeom>
            <a:solidFill>
              <a:srgbClr val="0191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1714305" y="1662711"/>
              <a:ext cx="1151038" cy="299328"/>
            </a:xfrm>
            <a:prstGeom prst="roundRect">
              <a:avLst>
                <a:gd name="adj" fmla="val 103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3041209" y="1655740"/>
              <a:ext cx="4212331" cy="313148"/>
            </a:xfrm>
            <a:prstGeom prst="round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1714305" y="2105835"/>
              <a:ext cx="1151038" cy="299328"/>
            </a:xfrm>
            <a:prstGeom prst="roundRect">
              <a:avLst>
                <a:gd name="adj" fmla="val 103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1710247" y="2548960"/>
              <a:ext cx="1151038" cy="299328"/>
            </a:xfrm>
            <a:prstGeom prst="roundRect">
              <a:avLst>
                <a:gd name="adj" fmla="val 103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3041208" y="2095163"/>
              <a:ext cx="3334921" cy="313148"/>
            </a:xfrm>
            <a:prstGeom prst="round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3041209" y="2532802"/>
              <a:ext cx="2545794" cy="313148"/>
            </a:xfrm>
            <a:prstGeom prst="round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107464" y="1674707"/>
              <a:ext cx="3955955" cy="3103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true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834360" y="1665972"/>
              <a:ext cx="843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F281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endParaRPr lang="zh-CN" altLang="en-US" sz="1400" dirty="0">
                <a:solidFill>
                  <a:srgbClr val="2F281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787229" y="2090738"/>
              <a:ext cx="10775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F281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TRUE AS T</a:t>
              </a:r>
              <a:endParaRPr lang="zh-CN" altLang="en-US" sz="1400" dirty="0">
                <a:solidFill>
                  <a:srgbClr val="2F281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072680" y="2544617"/>
              <a:ext cx="42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F281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H,I</a:t>
              </a:r>
              <a:endParaRPr lang="zh-CN" altLang="en-US" sz="1400" dirty="0">
                <a:solidFill>
                  <a:srgbClr val="2F281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113697" y="2119015"/>
              <a:ext cx="3154453" cy="3103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not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prove as true as touch. If thou </a:t>
              </a:r>
              <a:r>
                <a:rPr lang="en-US" altLang="zh-CN" sz="1200" dirty="0" err="1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108652" y="2560005"/>
              <a:ext cx="2362506" cy="2924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17878" y="3088680"/>
            <a:ext cx="7511586" cy="1524432"/>
            <a:chOff x="1617878" y="3088680"/>
            <a:chExt cx="7511586" cy="1524432"/>
          </a:xfrm>
        </p:grpSpPr>
        <p:sp>
          <p:nvSpPr>
            <p:cNvPr id="58" name="矩形 57"/>
            <p:cNvSpPr/>
            <p:nvPr/>
          </p:nvSpPr>
          <p:spPr>
            <a:xfrm>
              <a:off x="1617878" y="3088680"/>
              <a:ext cx="7511586" cy="1524432"/>
            </a:xfrm>
            <a:prstGeom prst="rect">
              <a:avLst/>
            </a:prstGeom>
            <a:solidFill>
              <a:srgbClr val="0191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1714305" y="3266607"/>
              <a:ext cx="1151038" cy="299328"/>
            </a:xfrm>
            <a:prstGeom prst="roundRect">
              <a:avLst>
                <a:gd name="adj" fmla="val 103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3041209" y="3259636"/>
              <a:ext cx="5775155" cy="313148"/>
            </a:xfrm>
            <a:prstGeom prst="round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1714305" y="3709731"/>
              <a:ext cx="1151038" cy="299328"/>
            </a:xfrm>
            <a:prstGeom prst="roundRect">
              <a:avLst>
                <a:gd name="adj" fmla="val 103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1710247" y="4152856"/>
              <a:ext cx="1151038" cy="299328"/>
            </a:xfrm>
            <a:prstGeom prst="roundRect">
              <a:avLst>
                <a:gd name="adj" fmla="val 103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3041208" y="3699059"/>
              <a:ext cx="5775156" cy="313148"/>
            </a:xfrm>
            <a:prstGeom prst="round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3041209" y="4136698"/>
              <a:ext cx="2055807" cy="313148"/>
            </a:xfrm>
            <a:prstGeom prst="round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109364" y="3288936"/>
              <a:ext cx="5458610" cy="31034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as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will not prove as true as touch.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111185" y="3727888"/>
              <a:ext cx="5310172" cy="31034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not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prove as true as touch.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</a:t>
              </a: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too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107464" y="4148344"/>
              <a:ext cx="1812099" cy="3103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prove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as true as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touch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861391" y="3269987"/>
              <a:ext cx="843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F281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endParaRPr lang="zh-CN" altLang="en-US" sz="1400" dirty="0">
                <a:solidFill>
                  <a:srgbClr val="2F281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814260" y="3694753"/>
              <a:ext cx="10775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F281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TRUE AS T</a:t>
              </a:r>
              <a:endParaRPr lang="zh-CN" altLang="en-US" sz="1400" dirty="0">
                <a:solidFill>
                  <a:srgbClr val="2F281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2099711" y="4148632"/>
              <a:ext cx="42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F281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H,I</a:t>
              </a:r>
              <a:endParaRPr lang="zh-CN" altLang="en-US" sz="1400" dirty="0">
                <a:solidFill>
                  <a:srgbClr val="2F281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617878" y="4722603"/>
            <a:ext cx="7511586" cy="1524432"/>
            <a:chOff x="1617878" y="4722603"/>
            <a:chExt cx="7511586" cy="1524432"/>
          </a:xfrm>
        </p:grpSpPr>
        <p:sp>
          <p:nvSpPr>
            <p:cNvPr id="67" name="矩形 66"/>
            <p:cNvSpPr/>
            <p:nvPr/>
          </p:nvSpPr>
          <p:spPr>
            <a:xfrm>
              <a:off x="1617878" y="4722603"/>
              <a:ext cx="7511586" cy="1524432"/>
            </a:xfrm>
            <a:prstGeom prst="rect">
              <a:avLst/>
            </a:prstGeom>
            <a:solidFill>
              <a:srgbClr val="0191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F281E"/>
                </a:solidFill>
              </a:endParaRPr>
            </a:p>
          </p:txBody>
        </p:sp>
        <p:sp>
          <p:nvSpPr>
            <p:cNvPr id="68" name="圆角矩形 67"/>
            <p:cNvSpPr/>
            <p:nvPr/>
          </p:nvSpPr>
          <p:spPr>
            <a:xfrm>
              <a:off x="1714305" y="4900530"/>
              <a:ext cx="1151038" cy="299328"/>
            </a:xfrm>
            <a:prstGeom prst="roundRect">
              <a:avLst>
                <a:gd name="adj" fmla="val 103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F281E"/>
                </a:solidFill>
              </a:endParaRPr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3041209" y="4893559"/>
              <a:ext cx="2703879" cy="313148"/>
            </a:xfrm>
            <a:prstGeom prst="round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1714305" y="5343654"/>
              <a:ext cx="1151038" cy="299328"/>
            </a:xfrm>
            <a:prstGeom prst="roundRect">
              <a:avLst>
                <a:gd name="adj" fmla="val 103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F281E"/>
                </a:solidFill>
              </a:endParaRPr>
            </a:p>
          </p:txBody>
        </p:sp>
        <p:sp>
          <p:nvSpPr>
            <p:cNvPr id="71" name="圆角矩形 70"/>
            <p:cNvSpPr/>
            <p:nvPr/>
          </p:nvSpPr>
          <p:spPr>
            <a:xfrm>
              <a:off x="1710247" y="5786779"/>
              <a:ext cx="1151038" cy="299328"/>
            </a:xfrm>
            <a:prstGeom prst="roundRect">
              <a:avLst>
                <a:gd name="adj" fmla="val 10303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F281E"/>
                </a:solidFill>
              </a:endParaRPr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3041209" y="5332982"/>
              <a:ext cx="1767775" cy="313148"/>
            </a:xfrm>
            <a:prstGeom prst="round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3" name="圆角矩形 72"/>
            <p:cNvSpPr/>
            <p:nvPr/>
          </p:nvSpPr>
          <p:spPr>
            <a:xfrm>
              <a:off x="3041209" y="5770621"/>
              <a:ext cx="2055807" cy="313148"/>
            </a:xfrm>
            <a:prstGeom prst="round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094012" y="4911633"/>
              <a:ext cx="1767792" cy="3103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If thou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me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too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107464" y="5346319"/>
              <a:ext cx="1598836" cy="3103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me 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too </a:t>
              </a:r>
              <a:r>
                <a:rPr lang="en-US" altLang="zh-CN" sz="1200" dirty="0" err="1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much,It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will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107464" y="5814430"/>
              <a:ext cx="1652375" cy="3103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en-US" altLang="zh-CN" sz="12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touch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 If thou </a:t>
              </a:r>
              <a:r>
                <a:rPr lang="en-US" altLang="zh-CN" sz="1200" dirty="0" err="1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861391" y="4895868"/>
              <a:ext cx="8432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F281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LOVEST</a:t>
              </a:r>
              <a:endParaRPr lang="zh-CN" altLang="en-US" sz="1400" dirty="0">
                <a:solidFill>
                  <a:srgbClr val="2F281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1814260" y="5320634"/>
              <a:ext cx="10775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F281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TRUE AS T</a:t>
              </a:r>
              <a:endParaRPr lang="zh-CN" altLang="en-US" sz="1400" dirty="0">
                <a:solidFill>
                  <a:srgbClr val="2F281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2099711" y="5774513"/>
              <a:ext cx="42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2F281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H,I</a:t>
              </a:r>
              <a:endParaRPr lang="zh-CN" altLang="en-US" sz="1400" dirty="0">
                <a:solidFill>
                  <a:srgbClr val="2F281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Freeform 81"/>
          <p:cNvSpPr>
            <a:spLocks noEditPoints="1"/>
          </p:cNvSpPr>
          <p:nvPr/>
        </p:nvSpPr>
        <p:spPr bwMode="auto">
          <a:xfrm>
            <a:off x="1028157" y="2105835"/>
            <a:ext cx="440179" cy="442064"/>
          </a:xfrm>
          <a:custGeom>
            <a:avLst/>
            <a:gdLst>
              <a:gd name="T0" fmla="*/ 239 w 280"/>
              <a:gd name="T1" fmla="*/ 66 h 281"/>
              <a:gd name="T2" fmla="*/ 214 w 280"/>
              <a:gd name="T3" fmla="*/ 66 h 281"/>
              <a:gd name="T4" fmla="*/ 214 w 280"/>
              <a:gd name="T5" fmla="*/ 8 h 281"/>
              <a:gd name="T6" fmla="*/ 207 w 280"/>
              <a:gd name="T7" fmla="*/ 0 h 281"/>
              <a:gd name="T8" fmla="*/ 8 w 280"/>
              <a:gd name="T9" fmla="*/ 0 h 281"/>
              <a:gd name="T10" fmla="*/ 0 w 280"/>
              <a:gd name="T11" fmla="*/ 8 h 281"/>
              <a:gd name="T12" fmla="*/ 0 w 280"/>
              <a:gd name="T13" fmla="*/ 207 h 281"/>
              <a:gd name="T14" fmla="*/ 74 w 280"/>
              <a:gd name="T15" fmla="*/ 281 h 281"/>
              <a:gd name="T16" fmla="*/ 141 w 280"/>
              <a:gd name="T17" fmla="*/ 281 h 281"/>
              <a:gd name="T18" fmla="*/ 214 w 280"/>
              <a:gd name="T19" fmla="*/ 214 h 281"/>
              <a:gd name="T20" fmla="*/ 239 w 280"/>
              <a:gd name="T21" fmla="*/ 214 h 281"/>
              <a:gd name="T22" fmla="*/ 280 w 280"/>
              <a:gd name="T23" fmla="*/ 140 h 281"/>
              <a:gd name="T24" fmla="*/ 239 w 280"/>
              <a:gd name="T25" fmla="*/ 66 h 281"/>
              <a:gd name="T26" fmla="*/ 200 w 280"/>
              <a:gd name="T27" fmla="*/ 15 h 281"/>
              <a:gd name="T28" fmla="*/ 200 w 280"/>
              <a:gd name="T29" fmla="*/ 49 h 281"/>
              <a:gd name="T30" fmla="*/ 15 w 280"/>
              <a:gd name="T31" fmla="*/ 49 h 281"/>
              <a:gd name="T32" fmla="*/ 15 w 280"/>
              <a:gd name="T33" fmla="*/ 15 h 281"/>
              <a:gd name="T34" fmla="*/ 200 w 280"/>
              <a:gd name="T35" fmla="*/ 15 h 281"/>
              <a:gd name="T36" fmla="*/ 239 w 280"/>
              <a:gd name="T37" fmla="*/ 199 h 281"/>
              <a:gd name="T38" fmla="*/ 214 w 280"/>
              <a:gd name="T39" fmla="*/ 199 h 281"/>
              <a:gd name="T40" fmla="*/ 214 w 280"/>
              <a:gd name="T41" fmla="*/ 81 h 281"/>
              <a:gd name="T42" fmla="*/ 239 w 280"/>
              <a:gd name="T43" fmla="*/ 81 h 281"/>
              <a:gd name="T44" fmla="*/ 265 w 280"/>
              <a:gd name="T45" fmla="*/ 140 h 281"/>
              <a:gd name="T46" fmla="*/ 239 w 280"/>
              <a:gd name="T47" fmla="*/ 199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0" h="281">
                <a:moveTo>
                  <a:pt x="239" y="66"/>
                </a:moveTo>
                <a:cubicBezTo>
                  <a:pt x="214" y="66"/>
                  <a:pt x="214" y="66"/>
                  <a:pt x="214" y="66"/>
                </a:cubicBezTo>
                <a:cubicBezTo>
                  <a:pt x="214" y="8"/>
                  <a:pt x="214" y="8"/>
                  <a:pt x="214" y="8"/>
                </a:cubicBezTo>
                <a:cubicBezTo>
                  <a:pt x="214" y="4"/>
                  <a:pt x="211" y="0"/>
                  <a:pt x="207" y="0"/>
                </a:cubicBez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207"/>
                  <a:pt x="0" y="207"/>
                  <a:pt x="0" y="207"/>
                </a:cubicBezTo>
                <a:cubicBezTo>
                  <a:pt x="0" y="248"/>
                  <a:pt x="33" y="281"/>
                  <a:pt x="74" y="281"/>
                </a:cubicBezTo>
                <a:cubicBezTo>
                  <a:pt x="141" y="281"/>
                  <a:pt x="141" y="281"/>
                  <a:pt x="141" y="281"/>
                </a:cubicBezTo>
                <a:cubicBezTo>
                  <a:pt x="179" y="281"/>
                  <a:pt x="211" y="251"/>
                  <a:pt x="214" y="214"/>
                </a:cubicBezTo>
                <a:cubicBezTo>
                  <a:pt x="239" y="214"/>
                  <a:pt x="239" y="214"/>
                  <a:pt x="239" y="214"/>
                </a:cubicBezTo>
                <a:cubicBezTo>
                  <a:pt x="262" y="214"/>
                  <a:pt x="280" y="181"/>
                  <a:pt x="280" y="140"/>
                </a:cubicBezTo>
                <a:cubicBezTo>
                  <a:pt x="280" y="98"/>
                  <a:pt x="262" y="66"/>
                  <a:pt x="239" y="66"/>
                </a:cubicBezTo>
                <a:close/>
                <a:moveTo>
                  <a:pt x="200" y="15"/>
                </a:moveTo>
                <a:cubicBezTo>
                  <a:pt x="200" y="49"/>
                  <a:pt x="200" y="49"/>
                  <a:pt x="200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5" y="15"/>
                  <a:pt x="15" y="15"/>
                  <a:pt x="15" y="15"/>
                </a:cubicBezTo>
                <a:lnTo>
                  <a:pt x="200" y="15"/>
                </a:lnTo>
                <a:close/>
                <a:moveTo>
                  <a:pt x="239" y="199"/>
                </a:moveTo>
                <a:cubicBezTo>
                  <a:pt x="214" y="199"/>
                  <a:pt x="214" y="199"/>
                  <a:pt x="214" y="199"/>
                </a:cubicBezTo>
                <a:cubicBezTo>
                  <a:pt x="214" y="81"/>
                  <a:pt x="214" y="81"/>
                  <a:pt x="214" y="81"/>
                </a:cubicBezTo>
                <a:cubicBezTo>
                  <a:pt x="239" y="81"/>
                  <a:pt x="239" y="81"/>
                  <a:pt x="239" y="81"/>
                </a:cubicBezTo>
                <a:cubicBezTo>
                  <a:pt x="251" y="81"/>
                  <a:pt x="265" y="106"/>
                  <a:pt x="265" y="140"/>
                </a:cubicBezTo>
                <a:cubicBezTo>
                  <a:pt x="265" y="174"/>
                  <a:pt x="251" y="199"/>
                  <a:pt x="239" y="1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/>
          <a:lstStyle/>
          <a:p>
            <a:pPr marL="0" marR="0" lvl="0" indent="0" defTabSz="6851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 panose="020B0502040204020203"/>
            </a:endParaRPr>
          </a:p>
        </p:txBody>
      </p:sp>
      <p:sp>
        <p:nvSpPr>
          <p:cNvPr id="86" name="Freeform 80"/>
          <p:cNvSpPr>
            <a:spLocks noEditPoints="1"/>
          </p:cNvSpPr>
          <p:nvPr/>
        </p:nvSpPr>
        <p:spPr bwMode="auto">
          <a:xfrm>
            <a:off x="1057754" y="3686191"/>
            <a:ext cx="330234" cy="486983"/>
          </a:xfrm>
          <a:custGeom>
            <a:avLst/>
            <a:gdLst>
              <a:gd name="T0" fmla="*/ 273 w 280"/>
              <a:gd name="T1" fmla="*/ 0 h 413"/>
              <a:gd name="T2" fmla="*/ 7 w 280"/>
              <a:gd name="T3" fmla="*/ 0 h 413"/>
              <a:gd name="T4" fmla="*/ 0 w 280"/>
              <a:gd name="T5" fmla="*/ 7 h 413"/>
              <a:gd name="T6" fmla="*/ 0 w 280"/>
              <a:gd name="T7" fmla="*/ 406 h 413"/>
              <a:gd name="T8" fmla="*/ 7 w 280"/>
              <a:gd name="T9" fmla="*/ 413 h 413"/>
              <a:gd name="T10" fmla="*/ 273 w 280"/>
              <a:gd name="T11" fmla="*/ 413 h 413"/>
              <a:gd name="T12" fmla="*/ 280 w 280"/>
              <a:gd name="T13" fmla="*/ 406 h 413"/>
              <a:gd name="T14" fmla="*/ 280 w 280"/>
              <a:gd name="T15" fmla="*/ 7 h 413"/>
              <a:gd name="T16" fmla="*/ 273 w 280"/>
              <a:gd name="T17" fmla="*/ 0 h 413"/>
              <a:gd name="T18" fmla="*/ 266 w 280"/>
              <a:gd name="T19" fmla="*/ 398 h 413"/>
              <a:gd name="T20" fmla="*/ 14 w 280"/>
              <a:gd name="T21" fmla="*/ 398 h 413"/>
              <a:gd name="T22" fmla="*/ 14 w 280"/>
              <a:gd name="T23" fmla="*/ 14 h 413"/>
              <a:gd name="T24" fmla="*/ 266 w 280"/>
              <a:gd name="T25" fmla="*/ 14 h 413"/>
              <a:gd name="T26" fmla="*/ 266 w 280"/>
              <a:gd name="T27" fmla="*/ 398 h 413"/>
              <a:gd name="T28" fmla="*/ 108 w 280"/>
              <a:gd name="T29" fmla="*/ 81 h 413"/>
              <a:gd name="T30" fmla="*/ 174 w 280"/>
              <a:gd name="T31" fmla="*/ 81 h 413"/>
              <a:gd name="T32" fmla="*/ 198 w 280"/>
              <a:gd name="T33" fmla="*/ 57 h 413"/>
              <a:gd name="T34" fmla="*/ 174 w 280"/>
              <a:gd name="T35" fmla="*/ 33 h 413"/>
              <a:gd name="T36" fmla="*/ 108 w 280"/>
              <a:gd name="T37" fmla="*/ 33 h 413"/>
              <a:gd name="T38" fmla="*/ 84 w 280"/>
              <a:gd name="T39" fmla="*/ 57 h 413"/>
              <a:gd name="T40" fmla="*/ 108 w 280"/>
              <a:gd name="T41" fmla="*/ 81 h 413"/>
              <a:gd name="T42" fmla="*/ 108 w 280"/>
              <a:gd name="T43" fmla="*/ 48 h 413"/>
              <a:gd name="T44" fmla="*/ 174 w 280"/>
              <a:gd name="T45" fmla="*/ 48 h 413"/>
              <a:gd name="T46" fmla="*/ 184 w 280"/>
              <a:gd name="T47" fmla="*/ 57 h 413"/>
              <a:gd name="T48" fmla="*/ 174 w 280"/>
              <a:gd name="T49" fmla="*/ 66 h 413"/>
              <a:gd name="T50" fmla="*/ 108 w 280"/>
              <a:gd name="T51" fmla="*/ 66 h 413"/>
              <a:gd name="T52" fmla="*/ 99 w 280"/>
              <a:gd name="T53" fmla="*/ 57 h 413"/>
              <a:gd name="T54" fmla="*/ 108 w 280"/>
              <a:gd name="T55" fmla="*/ 48 h 413"/>
              <a:gd name="T56" fmla="*/ 140 w 280"/>
              <a:gd name="T57" fmla="*/ 207 h 413"/>
              <a:gd name="T58" fmla="*/ 73 w 280"/>
              <a:gd name="T59" fmla="*/ 207 h 413"/>
              <a:gd name="T60" fmla="*/ 73 w 280"/>
              <a:gd name="T61" fmla="*/ 140 h 413"/>
              <a:gd name="T62" fmla="*/ 140 w 280"/>
              <a:gd name="T63" fmla="*/ 140 h 413"/>
              <a:gd name="T64" fmla="*/ 140 w 280"/>
              <a:gd name="T65" fmla="*/ 207 h 413"/>
              <a:gd name="T66" fmla="*/ 206 w 280"/>
              <a:gd name="T67" fmla="*/ 280 h 413"/>
              <a:gd name="T68" fmla="*/ 74 w 280"/>
              <a:gd name="T69" fmla="*/ 280 h 413"/>
              <a:gd name="T70" fmla="*/ 74 w 280"/>
              <a:gd name="T71" fmla="*/ 266 h 413"/>
              <a:gd name="T72" fmla="*/ 206 w 280"/>
              <a:gd name="T73" fmla="*/ 266 h 413"/>
              <a:gd name="T74" fmla="*/ 206 w 280"/>
              <a:gd name="T75" fmla="*/ 280 h 413"/>
              <a:gd name="T76" fmla="*/ 75 w 280"/>
              <a:gd name="T77" fmla="*/ 232 h 413"/>
              <a:gd name="T78" fmla="*/ 207 w 280"/>
              <a:gd name="T79" fmla="*/ 232 h 413"/>
              <a:gd name="T80" fmla="*/ 207 w 280"/>
              <a:gd name="T81" fmla="*/ 247 h 413"/>
              <a:gd name="T82" fmla="*/ 75 w 280"/>
              <a:gd name="T83" fmla="*/ 247 h 413"/>
              <a:gd name="T84" fmla="*/ 75 w 280"/>
              <a:gd name="T85" fmla="*/ 232 h 413"/>
              <a:gd name="T86" fmla="*/ 74 w 280"/>
              <a:gd name="T87" fmla="*/ 313 h 413"/>
              <a:gd name="T88" fmla="*/ 74 w 280"/>
              <a:gd name="T89" fmla="*/ 299 h 413"/>
              <a:gd name="T90" fmla="*/ 206 w 280"/>
              <a:gd name="T91" fmla="*/ 299 h 413"/>
              <a:gd name="T92" fmla="*/ 206 w 280"/>
              <a:gd name="T93" fmla="*/ 313 h 413"/>
              <a:gd name="T94" fmla="*/ 74 w 280"/>
              <a:gd name="T95" fmla="*/ 313 h 413"/>
              <a:gd name="T96" fmla="*/ 206 w 280"/>
              <a:gd name="T97" fmla="*/ 347 h 413"/>
              <a:gd name="T98" fmla="*/ 73 w 280"/>
              <a:gd name="T99" fmla="*/ 347 h 413"/>
              <a:gd name="T100" fmla="*/ 73 w 280"/>
              <a:gd name="T101" fmla="*/ 332 h 413"/>
              <a:gd name="T102" fmla="*/ 206 w 280"/>
              <a:gd name="T103" fmla="*/ 332 h 413"/>
              <a:gd name="T104" fmla="*/ 206 w 280"/>
              <a:gd name="T105" fmla="*/ 347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80" h="413">
                <a:moveTo>
                  <a:pt x="273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410"/>
                  <a:pt x="3" y="413"/>
                  <a:pt x="7" y="413"/>
                </a:cubicBezTo>
                <a:cubicBezTo>
                  <a:pt x="273" y="413"/>
                  <a:pt x="273" y="413"/>
                  <a:pt x="273" y="413"/>
                </a:cubicBezTo>
                <a:cubicBezTo>
                  <a:pt x="277" y="413"/>
                  <a:pt x="280" y="410"/>
                  <a:pt x="280" y="406"/>
                </a:cubicBezTo>
                <a:cubicBezTo>
                  <a:pt x="280" y="7"/>
                  <a:pt x="280" y="7"/>
                  <a:pt x="280" y="7"/>
                </a:cubicBezTo>
                <a:cubicBezTo>
                  <a:pt x="280" y="3"/>
                  <a:pt x="277" y="0"/>
                  <a:pt x="273" y="0"/>
                </a:cubicBezTo>
                <a:close/>
                <a:moveTo>
                  <a:pt x="266" y="398"/>
                </a:moveTo>
                <a:cubicBezTo>
                  <a:pt x="14" y="398"/>
                  <a:pt x="14" y="398"/>
                  <a:pt x="14" y="398"/>
                </a:cubicBezTo>
                <a:cubicBezTo>
                  <a:pt x="14" y="14"/>
                  <a:pt x="14" y="14"/>
                  <a:pt x="14" y="14"/>
                </a:cubicBezTo>
                <a:cubicBezTo>
                  <a:pt x="266" y="14"/>
                  <a:pt x="266" y="14"/>
                  <a:pt x="266" y="14"/>
                </a:cubicBezTo>
                <a:lnTo>
                  <a:pt x="266" y="398"/>
                </a:lnTo>
                <a:close/>
                <a:moveTo>
                  <a:pt x="108" y="81"/>
                </a:moveTo>
                <a:cubicBezTo>
                  <a:pt x="174" y="81"/>
                  <a:pt x="174" y="81"/>
                  <a:pt x="174" y="81"/>
                </a:cubicBezTo>
                <a:cubicBezTo>
                  <a:pt x="187" y="81"/>
                  <a:pt x="198" y="70"/>
                  <a:pt x="198" y="57"/>
                </a:cubicBezTo>
                <a:cubicBezTo>
                  <a:pt x="198" y="44"/>
                  <a:pt x="187" y="33"/>
                  <a:pt x="174" y="33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95" y="33"/>
                  <a:pt x="84" y="44"/>
                  <a:pt x="84" y="57"/>
                </a:cubicBezTo>
                <a:cubicBezTo>
                  <a:pt x="84" y="70"/>
                  <a:pt x="95" y="81"/>
                  <a:pt x="108" y="81"/>
                </a:cubicBezTo>
                <a:close/>
                <a:moveTo>
                  <a:pt x="108" y="48"/>
                </a:moveTo>
                <a:cubicBezTo>
                  <a:pt x="174" y="48"/>
                  <a:pt x="174" y="48"/>
                  <a:pt x="174" y="48"/>
                </a:cubicBezTo>
                <a:cubicBezTo>
                  <a:pt x="179" y="48"/>
                  <a:pt x="184" y="52"/>
                  <a:pt x="184" y="57"/>
                </a:cubicBezTo>
                <a:cubicBezTo>
                  <a:pt x="184" y="62"/>
                  <a:pt x="179" y="66"/>
                  <a:pt x="174" y="66"/>
                </a:cubicBezTo>
                <a:cubicBezTo>
                  <a:pt x="108" y="66"/>
                  <a:pt x="108" y="66"/>
                  <a:pt x="108" y="66"/>
                </a:cubicBezTo>
                <a:cubicBezTo>
                  <a:pt x="103" y="66"/>
                  <a:pt x="99" y="62"/>
                  <a:pt x="99" y="57"/>
                </a:cubicBezTo>
                <a:cubicBezTo>
                  <a:pt x="99" y="52"/>
                  <a:pt x="103" y="48"/>
                  <a:pt x="108" y="48"/>
                </a:cubicBezTo>
                <a:close/>
                <a:moveTo>
                  <a:pt x="140" y="207"/>
                </a:moveTo>
                <a:cubicBezTo>
                  <a:pt x="73" y="207"/>
                  <a:pt x="73" y="207"/>
                  <a:pt x="73" y="207"/>
                </a:cubicBezTo>
                <a:cubicBezTo>
                  <a:pt x="73" y="140"/>
                  <a:pt x="73" y="140"/>
                  <a:pt x="73" y="140"/>
                </a:cubicBezTo>
                <a:cubicBezTo>
                  <a:pt x="140" y="140"/>
                  <a:pt x="140" y="140"/>
                  <a:pt x="140" y="140"/>
                </a:cubicBezTo>
                <a:lnTo>
                  <a:pt x="140" y="207"/>
                </a:lnTo>
                <a:close/>
                <a:moveTo>
                  <a:pt x="206" y="280"/>
                </a:moveTo>
                <a:cubicBezTo>
                  <a:pt x="74" y="280"/>
                  <a:pt x="74" y="280"/>
                  <a:pt x="74" y="280"/>
                </a:cubicBezTo>
                <a:cubicBezTo>
                  <a:pt x="74" y="266"/>
                  <a:pt x="74" y="266"/>
                  <a:pt x="74" y="266"/>
                </a:cubicBezTo>
                <a:cubicBezTo>
                  <a:pt x="206" y="266"/>
                  <a:pt x="206" y="266"/>
                  <a:pt x="206" y="266"/>
                </a:cubicBezTo>
                <a:lnTo>
                  <a:pt x="206" y="280"/>
                </a:lnTo>
                <a:close/>
                <a:moveTo>
                  <a:pt x="75" y="232"/>
                </a:moveTo>
                <a:cubicBezTo>
                  <a:pt x="207" y="232"/>
                  <a:pt x="207" y="232"/>
                  <a:pt x="207" y="232"/>
                </a:cubicBezTo>
                <a:cubicBezTo>
                  <a:pt x="207" y="247"/>
                  <a:pt x="207" y="247"/>
                  <a:pt x="207" y="247"/>
                </a:cubicBezTo>
                <a:cubicBezTo>
                  <a:pt x="75" y="247"/>
                  <a:pt x="75" y="247"/>
                  <a:pt x="75" y="247"/>
                </a:cubicBezTo>
                <a:lnTo>
                  <a:pt x="75" y="232"/>
                </a:lnTo>
                <a:close/>
                <a:moveTo>
                  <a:pt x="74" y="313"/>
                </a:moveTo>
                <a:cubicBezTo>
                  <a:pt x="74" y="299"/>
                  <a:pt x="74" y="299"/>
                  <a:pt x="74" y="299"/>
                </a:cubicBezTo>
                <a:cubicBezTo>
                  <a:pt x="206" y="299"/>
                  <a:pt x="206" y="299"/>
                  <a:pt x="206" y="299"/>
                </a:cubicBezTo>
                <a:cubicBezTo>
                  <a:pt x="206" y="313"/>
                  <a:pt x="206" y="313"/>
                  <a:pt x="206" y="313"/>
                </a:cubicBezTo>
                <a:lnTo>
                  <a:pt x="74" y="313"/>
                </a:lnTo>
                <a:close/>
                <a:moveTo>
                  <a:pt x="206" y="347"/>
                </a:moveTo>
                <a:cubicBezTo>
                  <a:pt x="73" y="347"/>
                  <a:pt x="73" y="347"/>
                  <a:pt x="73" y="347"/>
                </a:cubicBezTo>
                <a:cubicBezTo>
                  <a:pt x="73" y="332"/>
                  <a:pt x="73" y="332"/>
                  <a:pt x="73" y="332"/>
                </a:cubicBezTo>
                <a:cubicBezTo>
                  <a:pt x="206" y="332"/>
                  <a:pt x="206" y="332"/>
                  <a:pt x="206" y="332"/>
                </a:cubicBezTo>
                <a:lnTo>
                  <a:pt x="206" y="3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/>
          <a:lstStyle/>
          <a:p>
            <a:endParaRPr lang="en-US"/>
          </a:p>
        </p:txBody>
      </p:sp>
      <p:sp>
        <p:nvSpPr>
          <p:cNvPr id="87" name="Freeform 84"/>
          <p:cNvSpPr>
            <a:spLocks noEditPoints="1"/>
          </p:cNvSpPr>
          <p:nvPr/>
        </p:nvSpPr>
        <p:spPr bwMode="auto">
          <a:xfrm>
            <a:off x="1017286" y="5347698"/>
            <a:ext cx="370702" cy="366611"/>
          </a:xfrm>
          <a:custGeom>
            <a:avLst/>
            <a:gdLst>
              <a:gd name="T0" fmla="*/ 314 w 314"/>
              <a:gd name="T1" fmla="*/ 301 h 311"/>
              <a:gd name="T2" fmla="*/ 189 w 314"/>
              <a:gd name="T3" fmla="*/ 176 h 311"/>
              <a:gd name="T4" fmla="*/ 214 w 314"/>
              <a:gd name="T5" fmla="*/ 107 h 311"/>
              <a:gd name="T6" fmla="*/ 107 w 314"/>
              <a:gd name="T7" fmla="*/ 0 h 311"/>
              <a:gd name="T8" fmla="*/ 0 w 314"/>
              <a:gd name="T9" fmla="*/ 107 h 311"/>
              <a:gd name="T10" fmla="*/ 107 w 314"/>
              <a:gd name="T11" fmla="*/ 215 h 311"/>
              <a:gd name="T12" fmla="*/ 179 w 314"/>
              <a:gd name="T13" fmla="*/ 186 h 311"/>
              <a:gd name="T14" fmla="*/ 304 w 314"/>
              <a:gd name="T15" fmla="*/ 311 h 311"/>
              <a:gd name="T16" fmla="*/ 314 w 314"/>
              <a:gd name="T17" fmla="*/ 301 h 311"/>
              <a:gd name="T18" fmla="*/ 107 w 314"/>
              <a:gd name="T19" fmla="*/ 200 h 311"/>
              <a:gd name="T20" fmla="*/ 14 w 314"/>
              <a:gd name="T21" fmla="*/ 107 h 311"/>
              <a:gd name="T22" fmla="*/ 107 w 314"/>
              <a:gd name="T23" fmla="*/ 15 h 311"/>
              <a:gd name="T24" fmla="*/ 199 w 314"/>
              <a:gd name="T25" fmla="*/ 107 h 311"/>
              <a:gd name="T26" fmla="*/ 107 w 314"/>
              <a:gd name="T27" fmla="*/ 20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14" h="311">
                <a:moveTo>
                  <a:pt x="314" y="301"/>
                </a:moveTo>
                <a:cubicBezTo>
                  <a:pt x="189" y="176"/>
                  <a:pt x="189" y="176"/>
                  <a:pt x="189" y="176"/>
                </a:cubicBezTo>
                <a:cubicBezTo>
                  <a:pt x="205" y="157"/>
                  <a:pt x="214" y="133"/>
                  <a:pt x="214" y="107"/>
                </a:cubicBezTo>
                <a:cubicBezTo>
                  <a:pt x="214" y="48"/>
                  <a:pt x="166" y="0"/>
                  <a:pt x="107" y="0"/>
                </a:cubicBezTo>
                <a:cubicBezTo>
                  <a:pt x="48" y="0"/>
                  <a:pt x="0" y="48"/>
                  <a:pt x="0" y="107"/>
                </a:cubicBezTo>
                <a:cubicBezTo>
                  <a:pt x="0" y="167"/>
                  <a:pt x="48" y="215"/>
                  <a:pt x="107" y="215"/>
                </a:cubicBezTo>
                <a:cubicBezTo>
                  <a:pt x="135" y="215"/>
                  <a:pt x="160" y="204"/>
                  <a:pt x="179" y="186"/>
                </a:cubicBezTo>
                <a:cubicBezTo>
                  <a:pt x="304" y="311"/>
                  <a:pt x="304" y="311"/>
                  <a:pt x="304" y="311"/>
                </a:cubicBezTo>
                <a:lnTo>
                  <a:pt x="314" y="301"/>
                </a:lnTo>
                <a:close/>
                <a:moveTo>
                  <a:pt x="107" y="200"/>
                </a:moveTo>
                <a:cubicBezTo>
                  <a:pt x="56" y="200"/>
                  <a:pt x="14" y="158"/>
                  <a:pt x="14" y="107"/>
                </a:cubicBezTo>
                <a:cubicBezTo>
                  <a:pt x="14" y="57"/>
                  <a:pt x="56" y="15"/>
                  <a:pt x="107" y="15"/>
                </a:cubicBezTo>
                <a:cubicBezTo>
                  <a:pt x="158" y="15"/>
                  <a:pt x="199" y="57"/>
                  <a:pt x="199" y="107"/>
                </a:cubicBezTo>
                <a:cubicBezTo>
                  <a:pt x="199" y="158"/>
                  <a:pt x="158" y="200"/>
                  <a:pt x="107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1" tIns="34286" rIns="68571" bIns="34286" numCol="1" anchor="t" anchorCtr="0" compatLnSpc="1"/>
          <a:lstStyle/>
          <a:p>
            <a:endParaRPr lang="en-US"/>
          </a:p>
        </p:txBody>
      </p:sp>
      <p:sp>
        <p:nvSpPr>
          <p:cNvPr id="65" name="圆角矩形 64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24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7" name="圆角矩形 76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椭圆 62"/>
          <p:cNvSpPr/>
          <p:nvPr/>
        </p:nvSpPr>
        <p:spPr>
          <a:xfrm>
            <a:off x="1351632" y="4655366"/>
            <a:ext cx="2562134" cy="2562134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673352" y="620688"/>
            <a:ext cx="264687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经费预算</a:t>
            </a:r>
            <a:endParaRPr lang="en-US" altLang="zh-CN" sz="48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BUDGET</a:t>
            </a:r>
            <a:endParaRPr lang="zh-CN" altLang="zh-CN" sz="2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486" y="620688"/>
            <a:ext cx="2041061" cy="1926762"/>
          </a:xfrm>
          <a:prstGeom prst="rect">
            <a:avLst/>
          </a:prstGeom>
        </p:spPr>
      </p:pic>
      <p:sp>
        <p:nvSpPr>
          <p:cNvPr id="65" name="椭圆 64"/>
          <p:cNvSpPr/>
          <p:nvPr/>
        </p:nvSpPr>
        <p:spPr>
          <a:xfrm>
            <a:off x="8774071" y="734654"/>
            <a:ext cx="1688717" cy="1688717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圆角矩形 65"/>
          <p:cNvSpPr/>
          <p:nvPr/>
        </p:nvSpPr>
        <p:spPr>
          <a:xfrm>
            <a:off x="8566990" y="6099280"/>
            <a:ext cx="273798" cy="273798"/>
          </a:xfrm>
          <a:prstGeom prst="roundRect">
            <a:avLst>
              <a:gd name="adj" fmla="val 6746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8793983" y="608229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</a:rPr>
              <a:t>26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8730722" y="6099280"/>
            <a:ext cx="383864" cy="273798"/>
          </a:xfrm>
          <a:prstGeom prst="roundRect">
            <a:avLst>
              <a:gd name="adj" fmla="val 6085"/>
            </a:avLst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198800" y="2886941"/>
            <a:ext cx="7550236" cy="2731779"/>
            <a:chOff x="918103" y="2430750"/>
            <a:chExt cx="10053081" cy="3637343"/>
          </a:xfrm>
        </p:grpSpPr>
        <p:sp>
          <p:nvSpPr>
            <p:cNvPr id="122" name="Pie 3"/>
            <p:cNvSpPr/>
            <p:nvPr/>
          </p:nvSpPr>
          <p:spPr bwMode="auto">
            <a:xfrm rot="16200000">
              <a:off x="4460072" y="4024387"/>
              <a:ext cx="780548" cy="780548"/>
            </a:xfrm>
            <a:prstGeom prst="pie">
              <a:avLst>
                <a:gd name="adj1" fmla="val 4458917"/>
                <a:gd name="adj2" fmla="val 17316304"/>
              </a:avLst>
            </a:prstGeom>
            <a:solidFill>
              <a:srgbClr val="FFFFFF"/>
            </a:solidFill>
            <a:ln w="28575" cap="flat" cmpd="sng" algn="ctr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3220" tIns="46611" rIns="93220" bIns="46611" numCol="1" rtlCol="0" anchor="ctr" anchorCtr="0" compatLnSpc="1"/>
            <a:lstStyle/>
            <a:p>
              <a:pPr marL="0" marR="0" lvl="0" indent="0" algn="ctr" defTabSz="93154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200" b="0" i="0" u="none" strike="noStrike" kern="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 panose="020B0502040204020203"/>
              </a:endParaRPr>
            </a:p>
          </p:txBody>
        </p:sp>
        <p:sp>
          <p:nvSpPr>
            <p:cNvPr id="123" name="Oval 4"/>
            <p:cNvSpPr/>
            <p:nvPr/>
          </p:nvSpPr>
          <p:spPr bwMode="auto">
            <a:xfrm>
              <a:off x="7506203" y="4036480"/>
              <a:ext cx="780549" cy="780549"/>
            </a:xfrm>
            <a:prstGeom prst="ellipse">
              <a:avLst/>
            </a:prstGeom>
            <a:solidFill>
              <a:srgbClr val="FFFFFF"/>
            </a:solidFill>
            <a:ln w="1079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3220" tIns="46611" rIns="93220" bIns="46611" numCol="1" rtlCol="0" anchor="ctr" anchorCtr="0" compatLnSpc="1"/>
            <a:lstStyle/>
            <a:p>
              <a:pPr marL="0" marR="0" lvl="0" indent="0" algn="ctr" defTabSz="93154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200" b="0" i="0" u="none" strike="noStrike" kern="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 panose="020B0502040204020203"/>
              </a:endParaRPr>
            </a:p>
          </p:txBody>
        </p:sp>
        <p:sp>
          <p:nvSpPr>
            <p:cNvPr id="124" name="Oval 5"/>
            <p:cNvSpPr/>
            <p:nvPr/>
          </p:nvSpPr>
          <p:spPr bwMode="auto">
            <a:xfrm>
              <a:off x="1465107" y="4019201"/>
              <a:ext cx="780549" cy="780549"/>
            </a:xfrm>
            <a:prstGeom prst="ellips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3220" tIns="46611" rIns="93220" bIns="46611" numCol="1" rtlCol="0" anchor="ctr" anchorCtr="0" compatLnSpc="1"/>
            <a:lstStyle/>
            <a:p>
              <a:pPr marL="0" marR="0" lvl="0" indent="0" algn="ctr" defTabSz="93154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200" b="0" i="0" u="none" strike="noStrike" kern="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 panose="020B0502040204020203"/>
              </a:endParaRPr>
            </a:p>
          </p:txBody>
        </p:sp>
        <p:cxnSp>
          <p:nvCxnSpPr>
            <p:cNvPr id="125" name="Straight Arrow Connector 6"/>
            <p:cNvCxnSpPr/>
            <p:nvPr/>
          </p:nvCxnSpPr>
          <p:spPr>
            <a:xfrm flipV="1">
              <a:off x="1041183" y="3827751"/>
              <a:ext cx="8246799" cy="4036"/>
            </a:xfrm>
            <a:prstGeom prst="straightConnector1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  <a:tailEnd type="triangle"/>
            </a:ln>
            <a:effectLst/>
          </p:spPr>
        </p:cxnSp>
        <p:sp>
          <p:nvSpPr>
            <p:cNvPr id="126" name="TextBox 35"/>
            <p:cNvSpPr txBox="1"/>
            <p:nvPr/>
          </p:nvSpPr>
          <p:spPr>
            <a:xfrm>
              <a:off x="1249152" y="4899279"/>
              <a:ext cx="1544009" cy="614654"/>
            </a:xfrm>
            <a:prstGeom prst="rect">
              <a:avLst/>
            </a:prstGeom>
            <a:noFill/>
          </p:spPr>
          <p:txBody>
            <a:bodyPr wrap="none" lIns="91406" tIns="45702" rIns="91406" bIns="45702" rtlCol="0">
              <a:spAutoFit/>
            </a:bodyPr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180">
                <a:defRPr/>
              </a:pPr>
              <a:r>
                <a:rPr lang="en-US" sz="1200" dirty="0">
                  <a:solidFill>
                    <a:srgbClr val="FFFFFF"/>
                  </a:solidFill>
                  <a:latin typeface="Segoe UI" panose="020B0502040204020203"/>
                </a:rPr>
                <a:t>Limited access</a:t>
              </a:r>
              <a:endParaRPr lang="en-US" sz="1200" dirty="0">
                <a:solidFill>
                  <a:srgbClr val="FFFFFF"/>
                </a:solidFill>
                <a:latin typeface="Segoe UI" panose="020B0502040204020203"/>
              </a:endParaRPr>
            </a:p>
            <a:p>
              <a:pPr defTabSz="932180">
                <a:defRPr/>
              </a:pPr>
              <a:r>
                <a:rPr lang="en-US" sz="1200" dirty="0">
                  <a:solidFill>
                    <a:srgbClr val="FFFFFF"/>
                  </a:solidFill>
                  <a:latin typeface="Segoe UI" panose="020B0502040204020203"/>
                </a:rPr>
                <a:t>No IT Control</a:t>
              </a:r>
              <a:endParaRPr lang="en-US" sz="1200" dirty="0">
                <a:solidFill>
                  <a:srgbClr val="FFFFFF"/>
                </a:solidFill>
                <a:latin typeface="Segoe UI" panose="020B0502040204020203"/>
              </a:endParaRPr>
            </a:p>
          </p:txBody>
        </p:sp>
        <p:sp>
          <p:nvSpPr>
            <p:cNvPr id="127" name="TextBox 35"/>
            <p:cNvSpPr txBox="1"/>
            <p:nvPr/>
          </p:nvSpPr>
          <p:spPr>
            <a:xfrm>
              <a:off x="6943062" y="4912499"/>
              <a:ext cx="2185433" cy="1155594"/>
            </a:xfrm>
            <a:prstGeom prst="rect">
              <a:avLst/>
            </a:prstGeom>
            <a:noFill/>
          </p:spPr>
          <p:txBody>
            <a:bodyPr wrap="square" lIns="91406" tIns="45702" rIns="91406" bIns="45702" rtlCol="0">
              <a:spAutoFit/>
            </a:bodyPr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31545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rPr>
                <a:t>Company owned device with full IT control &amp; full access</a:t>
              </a:r>
              <a:endParaRPr lang="en-US" sz="14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8" name="TextBox 35"/>
            <p:cNvSpPr txBox="1"/>
            <p:nvPr/>
          </p:nvSpPr>
          <p:spPr>
            <a:xfrm>
              <a:off x="9294843" y="4147308"/>
              <a:ext cx="1676341" cy="368774"/>
            </a:xfrm>
            <a:prstGeom prst="rect">
              <a:avLst/>
            </a:prstGeom>
            <a:solidFill>
              <a:srgbClr val="0072C6">
                <a:lumMod val="50000"/>
              </a:srgbClr>
            </a:solidFill>
          </p:spPr>
          <p:txBody>
            <a:bodyPr wrap="none" lIns="91406" tIns="45702" rIns="91406" bIns="45702" rtlCol="0">
              <a:spAutoFit/>
            </a:bodyPr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3218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egoe UI" panose="020B0502040204020203"/>
                </a:rPr>
                <a:t>Active Directory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/>
              </a:endParaRPr>
            </a:p>
          </p:txBody>
        </p:sp>
        <p:grpSp>
          <p:nvGrpSpPr>
            <p:cNvPr id="129" name="Group 14"/>
            <p:cNvGrpSpPr/>
            <p:nvPr/>
          </p:nvGrpSpPr>
          <p:grpSpPr>
            <a:xfrm>
              <a:off x="7301253" y="2909171"/>
              <a:ext cx="1190451" cy="717920"/>
              <a:chOff x="3878534" y="2679558"/>
              <a:chExt cx="1132329" cy="869667"/>
            </a:xfrm>
          </p:grpSpPr>
          <p:grpSp>
            <p:nvGrpSpPr>
              <p:cNvPr id="130" name="Group 15"/>
              <p:cNvGrpSpPr/>
              <p:nvPr/>
            </p:nvGrpSpPr>
            <p:grpSpPr>
              <a:xfrm>
                <a:off x="3878534" y="2679558"/>
                <a:ext cx="1132329" cy="869667"/>
                <a:chOff x="4214757" y="1611143"/>
                <a:chExt cx="529892" cy="406975"/>
              </a:xfrm>
            </p:grpSpPr>
            <p:sp>
              <p:nvSpPr>
                <p:cNvPr id="132" name="Round Same Side Corner Rectangle 11"/>
                <p:cNvSpPr/>
                <p:nvPr/>
              </p:nvSpPr>
              <p:spPr>
                <a:xfrm>
                  <a:off x="4255259" y="1611143"/>
                  <a:ext cx="448888" cy="3110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4520" h="361776">
                      <a:moveTo>
                        <a:pt x="21117" y="19360"/>
                      </a:moveTo>
                      <a:lnTo>
                        <a:pt x="21117" y="345592"/>
                      </a:lnTo>
                      <a:lnTo>
                        <a:pt x="543404" y="345592"/>
                      </a:lnTo>
                      <a:lnTo>
                        <a:pt x="543404" y="19360"/>
                      </a:lnTo>
                      <a:close/>
                      <a:moveTo>
                        <a:pt x="17539" y="0"/>
                      </a:moveTo>
                      <a:lnTo>
                        <a:pt x="546981" y="0"/>
                      </a:lnTo>
                      <a:cubicBezTo>
                        <a:pt x="556668" y="0"/>
                        <a:pt x="564520" y="7852"/>
                        <a:pt x="564520" y="17539"/>
                      </a:cubicBezTo>
                      <a:lnTo>
                        <a:pt x="564520" y="361776"/>
                      </a:lnTo>
                      <a:lnTo>
                        <a:pt x="0" y="361776"/>
                      </a:lnTo>
                      <a:lnTo>
                        <a:pt x="0" y="17539"/>
                      </a:lnTo>
                      <a:cubicBezTo>
                        <a:pt x="0" y="7852"/>
                        <a:pt x="7852" y="0"/>
                        <a:pt x="1753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32180">
                    <a:defRPr/>
                  </a:pPr>
                  <a:endParaRPr lang="en-US">
                    <a:solidFill>
                      <a:srgbClr val="FFFFFF"/>
                    </a:solidFill>
                    <a:latin typeface="Segoe UI" panose="020B0502040204020203"/>
                  </a:endParaRPr>
                </a:p>
              </p:txBody>
            </p:sp>
            <p:sp>
              <p:nvSpPr>
                <p:cNvPr id="133" name="Trapezoid 12"/>
                <p:cNvSpPr/>
                <p:nvPr/>
              </p:nvSpPr>
              <p:spPr>
                <a:xfrm>
                  <a:off x="4214757" y="1922191"/>
                  <a:ext cx="529892" cy="723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391" h="84127">
                      <a:moveTo>
                        <a:pt x="257990" y="52557"/>
                      </a:moveTo>
                      <a:lnTo>
                        <a:pt x="241755" y="79989"/>
                      </a:lnTo>
                      <a:lnTo>
                        <a:pt x="424635" y="79989"/>
                      </a:lnTo>
                      <a:lnTo>
                        <a:pt x="408400" y="52557"/>
                      </a:lnTo>
                      <a:close/>
                      <a:moveTo>
                        <a:pt x="49787" y="0"/>
                      </a:moveTo>
                      <a:lnTo>
                        <a:pt x="616604" y="0"/>
                      </a:lnTo>
                      <a:lnTo>
                        <a:pt x="666391" y="84127"/>
                      </a:lnTo>
                      <a:lnTo>
                        <a:pt x="0" y="841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32180">
                    <a:defRPr/>
                  </a:pPr>
                  <a:endParaRPr lang="en-US">
                    <a:solidFill>
                      <a:srgbClr val="FFFFFF"/>
                    </a:solidFill>
                    <a:latin typeface="Segoe UI" panose="020B0502040204020203"/>
                  </a:endParaRPr>
                </a:p>
              </p:txBody>
            </p:sp>
            <p:sp>
              <p:nvSpPr>
                <p:cNvPr id="134" name="Rectangle 19"/>
                <p:cNvSpPr/>
                <p:nvPr/>
              </p:nvSpPr>
              <p:spPr>
                <a:xfrm>
                  <a:off x="4214992" y="1994530"/>
                  <a:ext cx="529422" cy="23588"/>
                </a:xfrm>
                <a:prstGeom prst="rect">
                  <a:avLst/>
                </a:prstGeom>
                <a:solidFill>
                  <a:srgbClr val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en-US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32180">
                    <a:defRPr/>
                  </a:pPr>
                  <a:endParaRPr lang="en-US">
                    <a:solidFill>
                      <a:srgbClr val="FFFFFF"/>
                    </a:solidFill>
                    <a:latin typeface="Segoe UI" panose="020B0502040204020203"/>
                  </a:endParaRPr>
                </a:p>
              </p:txBody>
            </p:sp>
          </p:grpSp>
          <p:pic>
            <p:nvPicPr>
              <p:cNvPr id="131" name="Picture 1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6448" y="2719909"/>
                <a:ext cx="894912" cy="5207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35" name="TextBox 35"/>
            <p:cNvSpPr txBox="1"/>
            <p:nvPr/>
          </p:nvSpPr>
          <p:spPr>
            <a:xfrm>
              <a:off x="918103" y="2430750"/>
              <a:ext cx="2582686" cy="491715"/>
            </a:xfrm>
            <a:prstGeom prst="rect">
              <a:avLst/>
            </a:prstGeom>
            <a:noFill/>
          </p:spPr>
          <p:txBody>
            <a:bodyPr wrap="none" lIns="91406" tIns="45702" rIns="91406" bIns="45702" rtlCol="0">
              <a:spAutoFit/>
            </a:bodyPr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180">
                <a:defRPr/>
              </a:pPr>
              <a:r>
                <a:rPr lang="en-US" dirty="0">
                  <a:solidFill>
                    <a:srgbClr val="FFFFFF"/>
                  </a:solidFill>
                  <a:latin typeface="Segoe UI" panose="020B0502040204020203"/>
                </a:rPr>
                <a:t>Not Joined to AD</a:t>
              </a:r>
              <a:endParaRPr lang="en-US" dirty="0">
                <a:solidFill>
                  <a:srgbClr val="FFFFFF"/>
                </a:solidFill>
                <a:latin typeface="Segoe UI" panose="020B0502040204020203"/>
              </a:endParaRPr>
            </a:p>
          </p:txBody>
        </p:sp>
        <p:sp>
          <p:nvSpPr>
            <p:cNvPr id="136" name="TextBox 35"/>
            <p:cNvSpPr txBox="1"/>
            <p:nvPr/>
          </p:nvSpPr>
          <p:spPr>
            <a:xfrm>
              <a:off x="3932242" y="2432417"/>
              <a:ext cx="2641766" cy="491715"/>
            </a:xfrm>
            <a:prstGeom prst="rect">
              <a:avLst/>
            </a:prstGeom>
            <a:noFill/>
          </p:spPr>
          <p:txBody>
            <a:bodyPr wrap="none" lIns="91406" tIns="45702" rIns="91406" bIns="45702" rtlCol="0">
              <a:spAutoFit/>
            </a:bodyPr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180">
                <a:defRPr/>
              </a:pPr>
              <a:r>
                <a:rPr lang="en-US" dirty="0">
                  <a:solidFill>
                    <a:srgbClr val="FFFFFF"/>
                  </a:solidFill>
                  <a:latin typeface="Segoe UI" panose="020B0502040204020203"/>
                </a:rPr>
                <a:t>Workplace Joined</a:t>
              </a:r>
              <a:endParaRPr lang="en-US" dirty="0">
                <a:solidFill>
                  <a:srgbClr val="FFFFFF"/>
                </a:solidFill>
                <a:latin typeface="Segoe UI" panose="020B0502040204020203"/>
              </a:endParaRPr>
            </a:p>
          </p:txBody>
        </p:sp>
        <p:sp>
          <p:nvSpPr>
            <p:cNvPr id="137" name="TextBox 35"/>
            <p:cNvSpPr txBox="1"/>
            <p:nvPr/>
          </p:nvSpPr>
          <p:spPr>
            <a:xfrm>
              <a:off x="7044563" y="2461326"/>
              <a:ext cx="2269188" cy="491715"/>
            </a:xfrm>
            <a:prstGeom prst="rect">
              <a:avLst/>
            </a:prstGeom>
            <a:noFill/>
          </p:spPr>
          <p:txBody>
            <a:bodyPr wrap="none" lIns="91406" tIns="45702" rIns="91406" bIns="45702" rtlCol="0">
              <a:spAutoFit/>
            </a:bodyPr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32180">
                <a:defRPr/>
              </a:pPr>
              <a:r>
                <a:rPr lang="en-US" dirty="0">
                  <a:solidFill>
                    <a:srgbClr val="FFFFFF"/>
                  </a:solidFill>
                  <a:latin typeface="Segoe UI" panose="020B0502040204020203"/>
                </a:rPr>
                <a:t>Domain Joined</a:t>
              </a:r>
              <a:endParaRPr lang="en-US" dirty="0">
                <a:solidFill>
                  <a:srgbClr val="FFFFFF"/>
                </a:solidFill>
                <a:latin typeface="Segoe UI" panose="020B0502040204020203"/>
              </a:endParaRPr>
            </a:p>
          </p:txBody>
        </p:sp>
        <p:sp>
          <p:nvSpPr>
            <p:cNvPr id="138" name="Oval 23"/>
            <p:cNvSpPr/>
            <p:nvPr/>
          </p:nvSpPr>
          <p:spPr bwMode="auto">
            <a:xfrm>
              <a:off x="4452062" y="4019201"/>
              <a:ext cx="780549" cy="780549"/>
            </a:xfrm>
            <a:prstGeom prst="ellipse">
              <a:avLst/>
            </a:prstGeom>
            <a:noFill/>
            <a:ln w="28575" cap="flat" cmpd="sng" algn="ctr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3220" tIns="46611" rIns="93220" bIns="46611" numCol="1" rtlCol="0" anchor="ctr" anchorCtr="0" compatLnSpc="1"/>
            <a:lstStyle/>
            <a:p>
              <a:pPr marL="0" marR="0" lvl="0" indent="0" algn="ctr" defTabSz="93154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2200" b="0" i="0" u="none" strike="noStrike" kern="0" cap="none" spc="0" normalizeH="0" baseline="0" noProof="0" dirty="0" err="1" smtClean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 panose="020B0502040204020203"/>
              </a:endParaRPr>
            </a:p>
          </p:txBody>
        </p:sp>
        <p:grpSp>
          <p:nvGrpSpPr>
            <p:cNvPr id="139" name="Group 71"/>
            <p:cNvGrpSpPr/>
            <p:nvPr/>
          </p:nvGrpSpPr>
          <p:grpSpPr>
            <a:xfrm>
              <a:off x="4429384" y="2891028"/>
              <a:ext cx="913525" cy="740352"/>
              <a:chOff x="3654692" y="1754478"/>
              <a:chExt cx="375472" cy="271011"/>
            </a:xfrm>
          </p:grpSpPr>
          <p:sp>
            <p:nvSpPr>
              <p:cNvPr id="140" name="Freeform 107"/>
              <p:cNvSpPr>
                <a:spLocks noEditPoints="1"/>
              </p:cNvSpPr>
              <p:nvPr/>
            </p:nvSpPr>
            <p:spPr bwMode="auto">
              <a:xfrm>
                <a:off x="3654692" y="1754478"/>
                <a:ext cx="375472" cy="271011"/>
              </a:xfrm>
              <a:custGeom>
                <a:avLst/>
                <a:gdLst/>
                <a:ahLst/>
                <a:cxnLst>
                  <a:cxn ang="0">
                    <a:pos x="514" y="0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0" y="356"/>
                  </a:cxn>
                  <a:cxn ang="0">
                    <a:pos x="17" y="373"/>
                  </a:cxn>
                  <a:cxn ang="0">
                    <a:pos x="514" y="373"/>
                  </a:cxn>
                  <a:cxn ang="0">
                    <a:pos x="531" y="356"/>
                  </a:cxn>
                  <a:cxn ang="0">
                    <a:pos x="531" y="17"/>
                  </a:cxn>
                  <a:cxn ang="0">
                    <a:pos x="514" y="0"/>
                  </a:cxn>
                  <a:cxn ang="0">
                    <a:pos x="501" y="329"/>
                  </a:cxn>
                  <a:cxn ang="0">
                    <a:pos x="486" y="343"/>
                  </a:cxn>
                  <a:cxn ang="0">
                    <a:pos x="45" y="343"/>
                  </a:cxn>
                  <a:cxn ang="0">
                    <a:pos x="30" y="329"/>
                  </a:cxn>
                  <a:cxn ang="0">
                    <a:pos x="30" y="45"/>
                  </a:cxn>
                  <a:cxn ang="0">
                    <a:pos x="45" y="30"/>
                  </a:cxn>
                  <a:cxn ang="0">
                    <a:pos x="486" y="30"/>
                  </a:cxn>
                  <a:cxn ang="0">
                    <a:pos x="501" y="45"/>
                  </a:cxn>
                  <a:cxn ang="0">
                    <a:pos x="501" y="329"/>
                  </a:cxn>
                </a:cxnLst>
                <a:rect l="0" t="0" r="r" b="b"/>
                <a:pathLst>
                  <a:path w="531" h="373">
                    <a:moveTo>
                      <a:pt x="51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0" y="366"/>
                      <a:pt x="7" y="373"/>
                      <a:pt x="17" y="373"/>
                    </a:cubicBezTo>
                    <a:cubicBezTo>
                      <a:pt x="514" y="373"/>
                      <a:pt x="514" y="373"/>
                      <a:pt x="514" y="373"/>
                    </a:cubicBezTo>
                    <a:cubicBezTo>
                      <a:pt x="524" y="373"/>
                      <a:pt x="531" y="366"/>
                      <a:pt x="531" y="356"/>
                    </a:cubicBezTo>
                    <a:cubicBezTo>
                      <a:pt x="531" y="17"/>
                      <a:pt x="531" y="17"/>
                      <a:pt x="531" y="17"/>
                    </a:cubicBezTo>
                    <a:cubicBezTo>
                      <a:pt x="531" y="8"/>
                      <a:pt x="524" y="0"/>
                      <a:pt x="514" y="0"/>
                    </a:cubicBezTo>
                    <a:close/>
                    <a:moveTo>
                      <a:pt x="501" y="329"/>
                    </a:moveTo>
                    <a:cubicBezTo>
                      <a:pt x="501" y="337"/>
                      <a:pt x="494" y="343"/>
                      <a:pt x="486" y="343"/>
                    </a:cubicBezTo>
                    <a:cubicBezTo>
                      <a:pt x="45" y="343"/>
                      <a:pt x="45" y="343"/>
                      <a:pt x="45" y="343"/>
                    </a:cubicBezTo>
                    <a:cubicBezTo>
                      <a:pt x="37" y="343"/>
                      <a:pt x="30" y="337"/>
                      <a:pt x="30" y="329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37"/>
                      <a:pt x="37" y="30"/>
                      <a:pt x="45" y="30"/>
                    </a:cubicBezTo>
                    <a:cubicBezTo>
                      <a:pt x="486" y="30"/>
                      <a:pt x="486" y="30"/>
                      <a:pt x="486" y="30"/>
                    </a:cubicBezTo>
                    <a:cubicBezTo>
                      <a:pt x="494" y="30"/>
                      <a:pt x="501" y="37"/>
                      <a:pt x="501" y="45"/>
                    </a:cubicBezTo>
                    <a:lnTo>
                      <a:pt x="501" y="32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118357" tIns="59178" rIns="118357" bIns="59178" numCol="1" anchor="t" anchorCtr="0" compatLnSpc="1"/>
              <a:lstStyle/>
              <a:p>
                <a:pPr defTabSz="932180">
                  <a:defRPr/>
                </a:pPr>
                <a:endParaRPr lang="en-US" dirty="0">
                  <a:solidFill>
                    <a:srgbClr val="FFFFFF"/>
                  </a:solidFill>
                  <a:latin typeface="Segoe UI" panose="020B0502040204020203"/>
                </a:endParaRPr>
              </a:p>
            </p:txBody>
          </p:sp>
          <p:pic>
            <p:nvPicPr>
              <p:cNvPr id="141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0257" y="1777405"/>
                <a:ext cx="326241" cy="1898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142" name="Group 74"/>
            <p:cNvGrpSpPr/>
            <p:nvPr/>
          </p:nvGrpSpPr>
          <p:grpSpPr>
            <a:xfrm>
              <a:off x="1431858" y="2886738"/>
              <a:ext cx="913525" cy="740352"/>
              <a:chOff x="3641026" y="1756716"/>
              <a:chExt cx="375472" cy="271011"/>
            </a:xfrm>
          </p:grpSpPr>
          <p:sp>
            <p:nvSpPr>
              <p:cNvPr id="143" name="Freeform 107"/>
              <p:cNvSpPr>
                <a:spLocks noEditPoints="1"/>
              </p:cNvSpPr>
              <p:nvPr/>
            </p:nvSpPr>
            <p:spPr bwMode="auto">
              <a:xfrm>
                <a:off x="3641026" y="1756716"/>
                <a:ext cx="375472" cy="271011"/>
              </a:xfrm>
              <a:custGeom>
                <a:avLst/>
                <a:gdLst/>
                <a:ahLst/>
                <a:cxnLst>
                  <a:cxn ang="0">
                    <a:pos x="514" y="0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0" y="356"/>
                  </a:cxn>
                  <a:cxn ang="0">
                    <a:pos x="17" y="373"/>
                  </a:cxn>
                  <a:cxn ang="0">
                    <a:pos x="514" y="373"/>
                  </a:cxn>
                  <a:cxn ang="0">
                    <a:pos x="531" y="356"/>
                  </a:cxn>
                  <a:cxn ang="0">
                    <a:pos x="531" y="17"/>
                  </a:cxn>
                  <a:cxn ang="0">
                    <a:pos x="514" y="0"/>
                  </a:cxn>
                  <a:cxn ang="0">
                    <a:pos x="501" y="329"/>
                  </a:cxn>
                  <a:cxn ang="0">
                    <a:pos x="486" y="343"/>
                  </a:cxn>
                  <a:cxn ang="0">
                    <a:pos x="45" y="343"/>
                  </a:cxn>
                  <a:cxn ang="0">
                    <a:pos x="30" y="329"/>
                  </a:cxn>
                  <a:cxn ang="0">
                    <a:pos x="30" y="45"/>
                  </a:cxn>
                  <a:cxn ang="0">
                    <a:pos x="45" y="30"/>
                  </a:cxn>
                  <a:cxn ang="0">
                    <a:pos x="486" y="30"/>
                  </a:cxn>
                  <a:cxn ang="0">
                    <a:pos x="501" y="45"/>
                  </a:cxn>
                  <a:cxn ang="0">
                    <a:pos x="501" y="329"/>
                  </a:cxn>
                </a:cxnLst>
                <a:rect l="0" t="0" r="r" b="b"/>
                <a:pathLst>
                  <a:path w="531" h="373">
                    <a:moveTo>
                      <a:pt x="51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0" y="366"/>
                      <a:pt x="7" y="373"/>
                      <a:pt x="17" y="373"/>
                    </a:cubicBezTo>
                    <a:cubicBezTo>
                      <a:pt x="514" y="373"/>
                      <a:pt x="514" y="373"/>
                      <a:pt x="514" y="373"/>
                    </a:cubicBezTo>
                    <a:cubicBezTo>
                      <a:pt x="524" y="373"/>
                      <a:pt x="531" y="366"/>
                      <a:pt x="531" y="356"/>
                    </a:cubicBezTo>
                    <a:cubicBezTo>
                      <a:pt x="531" y="17"/>
                      <a:pt x="531" y="17"/>
                      <a:pt x="531" y="17"/>
                    </a:cubicBezTo>
                    <a:cubicBezTo>
                      <a:pt x="531" y="8"/>
                      <a:pt x="524" y="0"/>
                      <a:pt x="514" y="0"/>
                    </a:cubicBezTo>
                    <a:close/>
                    <a:moveTo>
                      <a:pt x="501" y="329"/>
                    </a:moveTo>
                    <a:cubicBezTo>
                      <a:pt x="501" y="337"/>
                      <a:pt x="494" y="343"/>
                      <a:pt x="486" y="343"/>
                    </a:cubicBezTo>
                    <a:cubicBezTo>
                      <a:pt x="45" y="343"/>
                      <a:pt x="45" y="343"/>
                      <a:pt x="45" y="343"/>
                    </a:cubicBezTo>
                    <a:cubicBezTo>
                      <a:pt x="37" y="343"/>
                      <a:pt x="30" y="337"/>
                      <a:pt x="30" y="329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37"/>
                      <a:pt x="37" y="30"/>
                      <a:pt x="45" y="30"/>
                    </a:cubicBezTo>
                    <a:cubicBezTo>
                      <a:pt x="486" y="30"/>
                      <a:pt x="486" y="30"/>
                      <a:pt x="486" y="30"/>
                    </a:cubicBezTo>
                    <a:cubicBezTo>
                      <a:pt x="494" y="30"/>
                      <a:pt x="501" y="37"/>
                      <a:pt x="501" y="45"/>
                    </a:cubicBezTo>
                    <a:lnTo>
                      <a:pt x="501" y="32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vert="horz" wrap="square" lIns="118357" tIns="59178" rIns="118357" bIns="59178" numCol="1" anchor="t" anchorCtr="0" compatLnSpc="1"/>
              <a:lstStyle/>
              <a:p>
                <a:pPr defTabSz="932180">
                  <a:defRPr/>
                </a:pPr>
                <a:endParaRPr lang="en-US" dirty="0">
                  <a:solidFill>
                    <a:srgbClr val="FFFFFF"/>
                  </a:solidFill>
                  <a:latin typeface="Segoe UI" panose="020B0502040204020203"/>
                </a:endParaRPr>
              </a:p>
            </p:txBody>
          </p:sp>
          <p:pic>
            <p:nvPicPr>
              <p:cNvPr id="144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0257" y="1777405"/>
                <a:ext cx="326241" cy="1898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45" name="Freeform 5"/>
            <p:cNvSpPr>
              <a:spLocks noEditPoints="1"/>
            </p:cNvSpPr>
            <p:nvPr/>
          </p:nvSpPr>
          <p:spPr bwMode="auto">
            <a:xfrm>
              <a:off x="1035432" y="3017215"/>
              <a:ext cx="343140" cy="618332"/>
            </a:xfrm>
            <a:custGeom>
              <a:avLst/>
              <a:gdLst>
                <a:gd name="T0" fmla="*/ 1021 w 1295"/>
                <a:gd name="T1" fmla="*/ 376 h 1946"/>
                <a:gd name="T2" fmla="*/ 645 w 1295"/>
                <a:gd name="T3" fmla="*/ 751 h 1946"/>
                <a:gd name="T4" fmla="*/ 270 w 1295"/>
                <a:gd name="T5" fmla="*/ 376 h 1946"/>
                <a:gd name="T6" fmla="*/ 645 w 1295"/>
                <a:gd name="T7" fmla="*/ 0 h 1946"/>
                <a:gd name="T8" fmla="*/ 1021 w 1295"/>
                <a:gd name="T9" fmla="*/ 376 h 1946"/>
                <a:gd name="T10" fmla="*/ 645 w 1295"/>
                <a:gd name="T11" fmla="*/ 922 h 1946"/>
                <a:gd name="T12" fmla="*/ 589 w 1295"/>
                <a:gd name="T13" fmla="*/ 815 h 1946"/>
                <a:gd name="T14" fmla="*/ 327 w 1295"/>
                <a:gd name="T15" fmla="*/ 668 h 1946"/>
                <a:gd name="T16" fmla="*/ 4 w 1295"/>
                <a:gd name="T17" fmla="*/ 1504 h 1946"/>
                <a:gd name="T18" fmla="*/ 34 w 1295"/>
                <a:gd name="T19" fmla="*/ 1717 h 1946"/>
                <a:gd name="T20" fmla="*/ 209 w 1295"/>
                <a:gd name="T21" fmla="*/ 1857 h 1946"/>
                <a:gd name="T22" fmla="*/ 645 w 1295"/>
                <a:gd name="T23" fmla="*/ 1946 h 1946"/>
                <a:gd name="T24" fmla="*/ 650 w 1295"/>
                <a:gd name="T25" fmla="*/ 1946 h 1946"/>
                <a:gd name="T26" fmla="*/ 1086 w 1295"/>
                <a:gd name="T27" fmla="*/ 1857 h 1946"/>
                <a:gd name="T28" fmla="*/ 1261 w 1295"/>
                <a:gd name="T29" fmla="*/ 1717 h 1946"/>
                <a:gd name="T30" fmla="*/ 1291 w 1295"/>
                <a:gd name="T31" fmla="*/ 1504 h 1946"/>
                <a:gd name="T32" fmla="*/ 969 w 1295"/>
                <a:gd name="T33" fmla="*/ 668 h 1946"/>
                <a:gd name="T34" fmla="*/ 695 w 1295"/>
                <a:gd name="T35" fmla="*/ 811 h 1946"/>
                <a:gd name="T36" fmla="*/ 645 w 1295"/>
                <a:gd name="T37" fmla="*/ 922 h 1946"/>
                <a:gd name="T38" fmla="*/ 644 w 1295"/>
                <a:gd name="T39" fmla="*/ 1592 h 1946"/>
                <a:gd name="T40" fmla="*/ 571 w 1295"/>
                <a:gd name="T41" fmla="*/ 1492 h 1946"/>
                <a:gd name="T42" fmla="*/ 601 w 1295"/>
                <a:gd name="T43" fmla="*/ 1038 h 1946"/>
                <a:gd name="T44" fmla="*/ 644 w 1295"/>
                <a:gd name="T45" fmla="*/ 983 h 1946"/>
                <a:gd name="T46" fmla="*/ 689 w 1295"/>
                <a:gd name="T47" fmla="*/ 1038 h 1946"/>
                <a:gd name="T48" fmla="*/ 720 w 1295"/>
                <a:gd name="T49" fmla="*/ 1492 h 1946"/>
                <a:gd name="T50" fmla="*/ 644 w 1295"/>
                <a:gd name="T51" fmla="*/ 1592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5" h="1946">
                  <a:moveTo>
                    <a:pt x="1021" y="376"/>
                  </a:moveTo>
                  <a:cubicBezTo>
                    <a:pt x="1021" y="583"/>
                    <a:pt x="853" y="751"/>
                    <a:pt x="645" y="751"/>
                  </a:cubicBezTo>
                  <a:cubicBezTo>
                    <a:pt x="438" y="751"/>
                    <a:pt x="270" y="583"/>
                    <a:pt x="270" y="376"/>
                  </a:cubicBezTo>
                  <a:cubicBezTo>
                    <a:pt x="270" y="168"/>
                    <a:pt x="438" y="0"/>
                    <a:pt x="645" y="0"/>
                  </a:cubicBezTo>
                  <a:cubicBezTo>
                    <a:pt x="853" y="0"/>
                    <a:pt x="1021" y="168"/>
                    <a:pt x="1021" y="376"/>
                  </a:cubicBezTo>
                  <a:close/>
                  <a:moveTo>
                    <a:pt x="645" y="922"/>
                  </a:moveTo>
                  <a:cubicBezTo>
                    <a:pt x="589" y="815"/>
                    <a:pt x="589" y="815"/>
                    <a:pt x="589" y="815"/>
                  </a:cubicBezTo>
                  <a:cubicBezTo>
                    <a:pt x="589" y="815"/>
                    <a:pt x="424" y="757"/>
                    <a:pt x="327" y="668"/>
                  </a:cubicBezTo>
                  <a:cubicBezTo>
                    <a:pt x="174" y="922"/>
                    <a:pt x="4" y="1196"/>
                    <a:pt x="4" y="1504"/>
                  </a:cubicBezTo>
                  <a:cubicBezTo>
                    <a:pt x="4" y="1574"/>
                    <a:pt x="0" y="1652"/>
                    <a:pt x="34" y="1717"/>
                  </a:cubicBezTo>
                  <a:cubicBezTo>
                    <a:pt x="73" y="1791"/>
                    <a:pt x="139" y="1821"/>
                    <a:pt x="209" y="1857"/>
                  </a:cubicBezTo>
                  <a:cubicBezTo>
                    <a:pt x="342" y="1926"/>
                    <a:pt x="498" y="1933"/>
                    <a:pt x="645" y="1946"/>
                  </a:cubicBezTo>
                  <a:cubicBezTo>
                    <a:pt x="650" y="1946"/>
                    <a:pt x="650" y="1946"/>
                    <a:pt x="650" y="1946"/>
                  </a:cubicBezTo>
                  <a:cubicBezTo>
                    <a:pt x="797" y="1933"/>
                    <a:pt x="953" y="1926"/>
                    <a:pt x="1086" y="1857"/>
                  </a:cubicBezTo>
                  <a:cubicBezTo>
                    <a:pt x="1156" y="1821"/>
                    <a:pt x="1223" y="1791"/>
                    <a:pt x="1261" y="1717"/>
                  </a:cubicBezTo>
                  <a:cubicBezTo>
                    <a:pt x="1295" y="1652"/>
                    <a:pt x="1291" y="1574"/>
                    <a:pt x="1291" y="1504"/>
                  </a:cubicBezTo>
                  <a:cubicBezTo>
                    <a:pt x="1291" y="1196"/>
                    <a:pt x="1122" y="922"/>
                    <a:pt x="969" y="668"/>
                  </a:cubicBezTo>
                  <a:cubicBezTo>
                    <a:pt x="872" y="757"/>
                    <a:pt x="821" y="775"/>
                    <a:pt x="695" y="811"/>
                  </a:cubicBezTo>
                  <a:lnTo>
                    <a:pt x="645" y="922"/>
                  </a:lnTo>
                  <a:close/>
                  <a:moveTo>
                    <a:pt x="644" y="1592"/>
                  </a:moveTo>
                  <a:cubicBezTo>
                    <a:pt x="571" y="1492"/>
                    <a:pt x="571" y="1492"/>
                    <a:pt x="571" y="1492"/>
                  </a:cubicBezTo>
                  <a:cubicBezTo>
                    <a:pt x="601" y="1038"/>
                    <a:pt x="601" y="1038"/>
                    <a:pt x="601" y="1038"/>
                  </a:cubicBezTo>
                  <a:cubicBezTo>
                    <a:pt x="644" y="983"/>
                    <a:pt x="644" y="983"/>
                    <a:pt x="644" y="983"/>
                  </a:cubicBezTo>
                  <a:cubicBezTo>
                    <a:pt x="689" y="1038"/>
                    <a:pt x="689" y="1038"/>
                    <a:pt x="689" y="1038"/>
                  </a:cubicBezTo>
                  <a:cubicBezTo>
                    <a:pt x="720" y="1492"/>
                    <a:pt x="720" y="1492"/>
                    <a:pt x="720" y="1492"/>
                  </a:cubicBezTo>
                  <a:lnTo>
                    <a:pt x="644" y="1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defTabSz="932180"/>
              <a:endParaRPr lang="en-GB">
                <a:solidFill>
                  <a:srgbClr val="FFFFFF"/>
                </a:solidFill>
                <a:latin typeface="Segoe UI" panose="020B0502040204020203"/>
              </a:endParaRPr>
            </a:p>
          </p:txBody>
        </p:sp>
        <p:sp>
          <p:nvSpPr>
            <p:cNvPr id="146" name="Freeform 5"/>
            <p:cNvSpPr>
              <a:spLocks noEditPoints="1"/>
            </p:cNvSpPr>
            <p:nvPr/>
          </p:nvSpPr>
          <p:spPr bwMode="auto">
            <a:xfrm>
              <a:off x="4009009" y="3040063"/>
              <a:ext cx="343140" cy="618332"/>
            </a:xfrm>
            <a:custGeom>
              <a:avLst/>
              <a:gdLst>
                <a:gd name="T0" fmla="*/ 1021 w 1295"/>
                <a:gd name="T1" fmla="*/ 376 h 1946"/>
                <a:gd name="T2" fmla="*/ 645 w 1295"/>
                <a:gd name="T3" fmla="*/ 751 h 1946"/>
                <a:gd name="T4" fmla="*/ 270 w 1295"/>
                <a:gd name="T5" fmla="*/ 376 h 1946"/>
                <a:gd name="T6" fmla="*/ 645 w 1295"/>
                <a:gd name="T7" fmla="*/ 0 h 1946"/>
                <a:gd name="T8" fmla="*/ 1021 w 1295"/>
                <a:gd name="T9" fmla="*/ 376 h 1946"/>
                <a:gd name="T10" fmla="*/ 645 w 1295"/>
                <a:gd name="T11" fmla="*/ 922 h 1946"/>
                <a:gd name="T12" fmla="*/ 589 w 1295"/>
                <a:gd name="T13" fmla="*/ 815 h 1946"/>
                <a:gd name="T14" fmla="*/ 327 w 1295"/>
                <a:gd name="T15" fmla="*/ 668 h 1946"/>
                <a:gd name="T16" fmla="*/ 4 w 1295"/>
                <a:gd name="T17" fmla="*/ 1504 h 1946"/>
                <a:gd name="T18" fmla="*/ 34 w 1295"/>
                <a:gd name="T19" fmla="*/ 1717 h 1946"/>
                <a:gd name="T20" fmla="*/ 209 w 1295"/>
                <a:gd name="T21" fmla="*/ 1857 h 1946"/>
                <a:gd name="T22" fmla="*/ 645 w 1295"/>
                <a:gd name="T23" fmla="*/ 1946 h 1946"/>
                <a:gd name="T24" fmla="*/ 650 w 1295"/>
                <a:gd name="T25" fmla="*/ 1946 h 1946"/>
                <a:gd name="T26" fmla="*/ 1086 w 1295"/>
                <a:gd name="T27" fmla="*/ 1857 h 1946"/>
                <a:gd name="T28" fmla="*/ 1261 w 1295"/>
                <a:gd name="T29" fmla="*/ 1717 h 1946"/>
                <a:gd name="T30" fmla="*/ 1291 w 1295"/>
                <a:gd name="T31" fmla="*/ 1504 h 1946"/>
                <a:gd name="T32" fmla="*/ 969 w 1295"/>
                <a:gd name="T33" fmla="*/ 668 h 1946"/>
                <a:gd name="T34" fmla="*/ 695 w 1295"/>
                <a:gd name="T35" fmla="*/ 811 h 1946"/>
                <a:gd name="T36" fmla="*/ 645 w 1295"/>
                <a:gd name="T37" fmla="*/ 922 h 1946"/>
                <a:gd name="T38" fmla="*/ 644 w 1295"/>
                <a:gd name="T39" fmla="*/ 1592 h 1946"/>
                <a:gd name="T40" fmla="*/ 571 w 1295"/>
                <a:gd name="T41" fmla="*/ 1492 h 1946"/>
                <a:gd name="T42" fmla="*/ 601 w 1295"/>
                <a:gd name="T43" fmla="*/ 1038 h 1946"/>
                <a:gd name="T44" fmla="*/ 644 w 1295"/>
                <a:gd name="T45" fmla="*/ 983 h 1946"/>
                <a:gd name="T46" fmla="*/ 689 w 1295"/>
                <a:gd name="T47" fmla="*/ 1038 h 1946"/>
                <a:gd name="T48" fmla="*/ 720 w 1295"/>
                <a:gd name="T49" fmla="*/ 1492 h 1946"/>
                <a:gd name="T50" fmla="*/ 644 w 1295"/>
                <a:gd name="T51" fmla="*/ 1592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5" h="1946">
                  <a:moveTo>
                    <a:pt x="1021" y="376"/>
                  </a:moveTo>
                  <a:cubicBezTo>
                    <a:pt x="1021" y="583"/>
                    <a:pt x="853" y="751"/>
                    <a:pt x="645" y="751"/>
                  </a:cubicBezTo>
                  <a:cubicBezTo>
                    <a:pt x="438" y="751"/>
                    <a:pt x="270" y="583"/>
                    <a:pt x="270" y="376"/>
                  </a:cubicBezTo>
                  <a:cubicBezTo>
                    <a:pt x="270" y="168"/>
                    <a:pt x="438" y="0"/>
                    <a:pt x="645" y="0"/>
                  </a:cubicBezTo>
                  <a:cubicBezTo>
                    <a:pt x="853" y="0"/>
                    <a:pt x="1021" y="168"/>
                    <a:pt x="1021" y="376"/>
                  </a:cubicBezTo>
                  <a:close/>
                  <a:moveTo>
                    <a:pt x="645" y="922"/>
                  </a:moveTo>
                  <a:cubicBezTo>
                    <a:pt x="589" y="815"/>
                    <a:pt x="589" y="815"/>
                    <a:pt x="589" y="815"/>
                  </a:cubicBezTo>
                  <a:cubicBezTo>
                    <a:pt x="589" y="815"/>
                    <a:pt x="424" y="757"/>
                    <a:pt x="327" y="668"/>
                  </a:cubicBezTo>
                  <a:cubicBezTo>
                    <a:pt x="174" y="922"/>
                    <a:pt x="4" y="1196"/>
                    <a:pt x="4" y="1504"/>
                  </a:cubicBezTo>
                  <a:cubicBezTo>
                    <a:pt x="4" y="1574"/>
                    <a:pt x="0" y="1652"/>
                    <a:pt x="34" y="1717"/>
                  </a:cubicBezTo>
                  <a:cubicBezTo>
                    <a:pt x="73" y="1791"/>
                    <a:pt x="139" y="1821"/>
                    <a:pt x="209" y="1857"/>
                  </a:cubicBezTo>
                  <a:cubicBezTo>
                    <a:pt x="342" y="1926"/>
                    <a:pt x="498" y="1933"/>
                    <a:pt x="645" y="1946"/>
                  </a:cubicBezTo>
                  <a:cubicBezTo>
                    <a:pt x="650" y="1946"/>
                    <a:pt x="650" y="1946"/>
                    <a:pt x="650" y="1946"/>
                  </a:cubicBezTo>
                  <a:cubicBezTo>
                    <a:pt x="797" y="1933"/>
                    <a:pt x="953" y="1926"/>
                    <a:pt x="1086" y="1857"/>
                  </a:cubicBezTo>
                  <a:cubicBezTo>
                    <a:pt x="1156" y="1821"/>
                    <a:pt x="1223" y="1791"/>
                    <a:pt x="1261" y="1717"/>
                  </a:cubicBezTo>
                  <a:cubicBezTo>
                    <a:pt x="1295" y="1652"/>
                    <a:pt x="1291" y="1574"/>
                    <a:pt x="1291" y="1504"/>
                  </a:cubicBezTo>
                  <a:cubicBezTo>
                    <a:pt x="1291" y="1196"/>
                    <a:pt x="1122" y="922"/>
                    <a:pt x="969" y="668"/>
                  </a:cubicBezTo>
                  <a:cubicBezTo>
                    <a:pt x="872" y="757"/>
                    <a:pt x="821" y="775"/>
                    <a:pt x="695" y="811"/>
                  </a:cubicBezTo>
                  <a:lnTo>
                    <a:pt x="645" y="922"/>
                  </a:lnTo>
                  <a:close/>
                  <a:moveTo>
                    <a:pt x="644" y="1592"/>
                  </a:moveTo>
                  <a:cubicBezTo>
                    <a:pt x="571" y="1492"/>
                    <a:pt x="571" y="1492"/>
                    <a:pt x="571" y="1492"/>
                  </a:cubicBezTo>
                  <a:cubicBezTo>
                    <a:pt x="601" y="1038"/>
                    <a:pt x="601" y="1038"/>
                    <a:pt x="601" y="1038"/>
                  </a:cubicBezTo>
                  <a:cubicBezTo>
                    <a:pt x="644" y="983"/>
                    <a:pt x="644" y="983"/>
                    <a:pt x="644" y="983"/>
                  </a:cubicBezTo>
                  <a:cubicBezTo>
                    <a:pt x="689" y="1038"/>
                    <a:pt x="689" y="1038"/>
                    <a:pt x="689" y="1038"/>
                  </a:cubicBezTo>
                  <a:cubicBezTo>
                    <a:pt x="720" y="1492"/>
                    <a:pt x="720" y="1492"/>
                    <a:pt x="720" y="1492"/>
                  </a:cubicBezTo>
                  <a:lnTo>
                    <a:pt x="644" y="1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defTabSz="932180"/>
              <a:endParaRPr lang="en-GB">
                <a:solidFill>
                  <a:srgbClr val="FFFFFF"/>
                </a:solidFill>
                <a:latin typeface="Segoe UI" panose="020B0502040204020203"/>
              </a:endParaRPr>
            </a:p>
          </p:txBody>
        </p:sp>
        <p:sp>
          <p:nvSpPr>
            <p:cNvPr id="147" name="Freeform 5"/>
            <p:cNvSpPr>
              <a:spLocks noEditPoints="1"/>
            </p:cNvSpPr>
            <p:nvPr/>
          </p:nvSpPr>
          <p:spPr bwMode="auto">
            <a:xfrm>
              <a:off x="6909792" y="3037054"/>
              <a:ext cx="343140" cy="618332"/>
            </a:xfrm>
            <a:custGeom>
              <a:avLst/>
              <a:gdLst>
                <a:gd name="T0" fmla="*/ 1021 w 1295"/>
                <a:gd name="T1" fmla="*/ 376 h 1946"/>
                <a:gd name="T2" fmla="*/ 645 w 1295"/>
                <a:gd name="T3" fmla="*/ 751 h 1946"/>
                <a:gd name="T4" fmla="*/ 270 w 1295"/>
                <a:gd name="T5" fmla="*/ 376 h 1946"/>
                <a:gd name="T6" fmla="*/ 645 w 1295"/>
                <a:gd name="T7" fmla="*/ 0 h 1946"/>
                <a:gd name="T8" fmla="*/ 1021 w 1295"/>
                <a:gd name="T9" fmla="*/ 376 h 1946"/>
                <a:gd name="T10" fmla="*/ 645 w 1295"/>
                <a:gd name="T11" fmla="*/ 922 h 1946"/>
                <a:gd name="T12" fmla="*/ 589 w 1295"/>
                <a:gd name="T13" fmla="*/ 815 h 1946"/>
                <a:gd name="T14" fmla="*/ 327 w 1295"/>
                <a:gd name="T15" fmla="*/ 668 h 1946"/>
                <a:gd name="T16" fmla="*/ 4 w 1295"/>
                <a:gd name="T17" fmla="*/ 1504 h 1946"/>
                <a:gd name="T18" fmla="*/ 34 w 1295"/>
                <a:gd name="T19" fmla="*/ 1717 h 1946"/>
                <a:gd name="T20" fmla="*/ 209 w 1295"/>
                <a:gd name="T21" fmla="*/ 1857 h 1946"/>
                <a:gd name="T22" fmla="*/ 645 w 1295"/>
                <a:gd name="T23" fmla="*/ 1946 h 1946"/>
                <a:gd name="T24" fmla="*/ 650 w 1295"/>
                <a:gd name="T25" fmla="*/ 1946 h 1946"/>
                <a:gd name="T26" fmla="*/ 1086 w 1295"/>
                <a:gd name="T27" fmla="*/ 1857 h 1946"/>
                <a:gd name="T28" fmla="*/ 1261 w 1295"/>
                <a:gd name="T29" fmla="*/ 1717 h 1946"/>
                <a:gd name="T30" fmla="*/ 1291 w 1295"/>
                <a:gd name="T31" fmla="*/ 1504 h 1946"/>
                <a:gd name="T32" fmla="*/ 969 w 1295"/>
                <a:gd name="T33" fmla="*/ 668 h 1946"/>
                <a:gd name="T34" fmla="*/ 695 w 1295"/>
                <a:gd name="T35" fmla="*/ 811 h 1946"/>
                <a:gd name="T36" fmla="*/ 645 w 1295"/>
                <a:gd name="T37" fmla="*/ 922 h 1946"/>
                <a:gd name="T38" fmla="*/ 644 w 1295"/>
                <a:gd name="T39" fmla="*/ 1592 h 1946"/>
                <a:gd name="T40" fmla="*/ 571 w 1295"/>
                <a:gd name="T41" fmla="*/ 1492 h 1946"/>
                <a:gd name="T42" fmla="*/ 601 w 1295"/>
                <a:gd name="T43" fmla="*/ 1038 h 1946"/>
                <a:gd name="T44" fmla="*/ 644 w 1295"/>
                <a:gd name="T45" fmla="*/ 983 h 1946"/>
                <a:gd name="T46" fmla="*/ 689 w 1295"/>
                <a:gd name="T47" fmla="*/ 1038 h 1946"/>
                <a:gd name="T48" fmla="*/ 720 w 1295"/>
                <a:gd name="T49" fmla="*/ 1492 h 1946"/>
                <a:gd name="T50" fmla="*/ 644 w 1295"/>
                <a:gd name="T51" fmla="*/ 1592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5" h="1946">
                  <a:moveTo>
                    <a:pt x="1021" y="376"/>
                  </a:moveTo>
                  <a:cubicBezTo>
                    <a:pt x="1021" y="583"/>
                    <a:pt x="853" y="751"/>
                    <a:pt x="645" y="751"/>
                  </a:cubicBezTo>
                  <a:cubicBezTo>
                    <a:pt x="438" y="751"/>
                    <a:pt x="270" y="583"/>
                    <a:pt x="270" y="376"/>
                  </a:cubicBezTo>
                  <a:cubicBezTo>
                    <a:pt x="270" y="168"/>
                    <a:pt x="438" y="0"/>
                    <a:pt x="645" y="0"/>
                  </a:cubicBezTo>
                  <a:cubicBezTo>
                    <a:pt x="853" y="0"/>
                    <a:pt x="1021" y="168"/>
                    <a:pt x="1021" y="376"/>
                  </a:cubicBezTo>
                  <a:close/>
                  <a:moveTo>
                    <a:pt x="645" y="922"/>
                  </a:moveTo>
                  <a:cubicBezTo>
                    <a:pt x="589" y="815"/>
                    <a:pt x="589" y="815"/>
                    <a:pt x="589" y="815"/>
                  </a:cubicBezTo>
                  <a:cubicBezTo>
                    <a:pt x="589" y="815"/>
                    <a:pt x="424" y="757"/>
                    <a:pt x="327" y="668"/>
                  </a:cubicBezTo>
                  <a:cubicBezTo>
                    <a:pt x="174" y="922"/>
                    <a:pt x="4" y="1196"/>
                    <a:pt x="4" y="1504"/>
                  </a:cubicBezTo>
                  <a:cubicBezTo>
                    <a:pt x="4" y="1574"/>
                    <a:pt x="0" y="1652"/>
                    <a:pt x="34" y="1717"/>
                  </a:cubicBezTo>
                  <a:cubicBezTo>
                    <a:pt x="73" y="1791"/>
                    <a:pt x="139" y="1821"/>
                    <a:pt x="209" y="1857"/>
                  </a:cubicBezTo>
                  <a:cubicBezTo>
                    <a:pt x="342" y="1926"/>
                    <a:pt x="498" y="1933"/>
                    <a:pt x="645" y="1946"/>
                  </a:cubicBezTo>
                  <a:cubicBezTo>
                    <a:pt x="650" y="1946"/>
                    <a:pt x="650" y="1946"/>
                    <a:pt x="650" y="1946"/>
                  </a:cubicBezTo>
                  <a:cubicBezTo>
                    <a:pt x="797" y="1933"/>
                    <a:pt x="953" y="1926"/>
                    <a:pt x="1086" y="1857"/>
                  </a:cubicBezTo>
                  <a:cubicBezTo>
                    <a:pt x="1156" y="1821"/>
                    <a:pt x="1223" y="1791"/>
                    <a:pt x="1261" y="1717"/>
                  </a:cubicBezTo>
                  <a:cubicBezTo>
                    <a:pt x="1295" y="1652"/>
                    <a:pt x="1291" y="1574"/>
                    <a:pt x="1291" y="1504"/>
                  </a:cubicBezTo>
                  <a:cubicBezTo>
                    <a:pt x="1291" y="1196"/>
                    <a:pt x="1122" y="922"/>
                    <a:pt x="969" y="668"/>
                  </a:cubicBezTo>
                  <a:cubicBezTo>
                    <a:pt x="872" y="757"/>
                    <a:pt x="821" y="775"/>
                    <a:pt x="695" y="811"/>
                  </a:cubicBezTo>
                  <a:lnTo>
                    <a:pt x="645" y="922"/>
                  </a:lnTo>
                  <a:close/>
                  <a:moveTo>
                    <a:pt x="644" y="1592"/>
                  </a:moveTo>
                  <a:cubicBezTo>
                    <a:pt x="571" y="1492"/>
                    <a:pt x="571" y="1492"/>
                    <a:pt x="571" y="1492"/>
                  </a:cubicBezTo>
                  <a:cubicBezTo>
                    <a:pt x="601" y="1038"/>
                    <a:pt x="601" y="1038"/>
                    <a:pt x="601" y="1038"/>
                  </a:cubicBezTo>
                  <a:cubicBezTo>
                    <a:pt x="644" y="983"/>
                    <a:pt x="644" y="983"/>
                    <a:pt x="644" y="983"/>
                  </a:cubicBezTo>
                  <a:cubicBezTo>
                    <a:pt x="689" y="1038"/>
                    <a:pt x="689" y="1038"/>
                    <a:pt x="689" y="1038"/>
                  </a:cubicBezTo>
                  <a:cubicBezTo>
                    <a:pt x="720" y="1492"/>
                    <a:pt x="720" y="1492"/>
                    <a:pt x="720" y="1492"/>
                  </a:cubicBezTo>
                  <a:lnTo>
                    <a:pt x="644" y="1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defTabSz="932180"/>
              <a:endParaRPr lang="en-GB">
                <a:solidFill>
                  <a:srgbClr val="FFFFFF"/>
                </a:solidFill>
                <a:latin typeface="Segoe UI" panose="020B0502040204020203"/>
              </a:endParaRPr>
            </a:p>
          </p:txBody>
        </p:sp>
        <p:pic>
          <p:nvPicPr>
            <p:cNvPr id="148" name="Picture 3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4516" y="3238663"/>
              <a:ext cx="1330565" cy="88923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4C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-239273" y="1181557"/>
            <a:ext cx="10369151" cy="4536504"/>
          </a:xfrm>
          <a:prstGeom prst="rect">
            <a:avLst/>
          </a:prstGeom>
          <a:solidFill>
            <a:schemeClr val="accent1">
              <a:lumMod val="75000"/>
              <a:alpha val="40000"/>
            </a:schemeClr>
          </a:solidFill>
          <a:ln w="3175">
            <a:solidFill>
              <a:srgbClr val="F2F2F2">
                <a:alpha val="4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3728864" y="3052375"/>
            <a:ext cx="0" cy="592649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683160" y="3068960"/>
            <a:ext cx="685664" cy="685664"/>
            <a:chOff x="2256805" y="2432864"/>
            <a:chExt cx="698031" cy="698031"/>
          </a:xfrm>
        </p:grpSpPr>
        <p:sp>
          <p:nvSpPr>
            <p:cNvPr id="8" name="圆角矩形 7"/>
            <p:cNvSpPr/>
            <p:nvPr/>
          </p:nvSpPr>
          <p:spPr>
            <a:xfrm>
              <a:off x="2256805" y="2432864"/>
              <a:ext cx="698031" cy="698031"/>
            </a:xfrm>
            <a:prstGeom prst="roundRect">
              <a:avLst/>
            </a:prstGeom>
            <a:solidFill>
              <a:schemeClr val="bg1"/>
            </a:solidFill>
            <a:ln w="3175">
              <a:solidFill>
                <a:srgbClr val="1E74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16"/>
            <p:cNvSpPr/>
            <p:nvPr/>
          </p:nvSpPr>
          <p:spPr bwMode="black">
            <a:xfrm>
              <a:off x="2339130" y="2564032"/>
              <a:ext cx="578653" cy="451063"/>
            </a:xfrm>
            <a:custGeom>
              <a:avLst/>
              <a:gdLst>
                <a:gd name="T0" fmla="*/ 313 w 315"/>
                <a:gd name="T1" fmla="*/ 135 h 236"/>
                <a:gd name="T2" fmla="*/ 300 w 315"/>
                <a:gd name="T3" fmla="*/ 125 h 236"/>
                <a:gd name="T4" fmla="*/ 294 w 315"/>
                <a:gd name="T5" fmla="*/ 122 h 236"/>
                <a:gd name="T6" fmla="*/ 124 w 315"/>
                <a:gd name="T7" fmla="*/ 58 h 236"/>
                <a:gd name="T8" fmla="*/ 125 w 315"/>
                <a:gd name="T9" fmla="*/ 56 h 236"/>
                <a:gd name="T10" fmla="*/ 100 w 315"/>
                <a:gd name="T11" fmla="*/ 39 h 236"/>
                <a:gd name="T12" fmla="*/ 153 w 315"/>
                <a:gd name="T13" fmla="*/ 11 h 236"/>
                <a:gd name="T14" fmla="*/ 103 w 315"/>
                <a:gd name="T15" fmla="*/ 8 h 236"/>
                <a:gd name="T16" fmla="*/ 61 w 315"/>
                <a:gd name="T17" fmla="*/ 44 h 236"/>
                <a:gd name="T18" fmla="*/ 54 w 315"/>
                <a:gd name="T19" fmla="*/ 85 h 236"/>
                <a:gd name="T20" fmla="*/ 37 w 315"/>
                <a:gd name="T21" fmla="*/ 112 h 236"/>
                <a:gd name="T22" fmla="*/ 56 w 315"/>
                <a:gd name="T23" fmla="*/ 133 h 236"/>
                <a:gd name="T24" fmla="*/ 63 w 315"/>
                <a:gd name="T25" fmla="*/ 135 h 236"/>
                <a:gd name="T26" fmla="*/ 35 w 315"/>
                <a:gd name="T27" fmla="*/ 135 h 236"/>
                <a:gd name="T28" fmla="*/ 31 w 315"/>
                <a:gd name="T29" fmla="*/ 141 h 236"/>
                <a:gd name="T30" fmla="*/ 35 w 315"/>
                <a:gd name="T31" fmla="*/ 147 h 236"/>
                <a:gd name="T32" fmla="*/ 50 w 315"/>
                <a:gd name="T33" fmla="*/ 147 h 236"/>
                <a:gd name="T34" fmla="*/ 50 w 315"/>
                <a:gd name="T35" fmla="*/ 176 h 236"/>
                <a:gd name="T36" fmla="*/ 0 w 315"/>
                <a:gd name="T37" fmla="*/ 176 h 236"/>
                <a:gd name="T38" fmla="*/ 0 w 315"/>
                <a:gd name="T39" fmla="*/ 236 h 236"/>
                <a:gd name="T40" fmla="*/ 227 w 315"/>
                <a:gd name="T41" fmla="*/ 236 h 236"/>
                <a:gd name="T42" fmla="*/ 227 w 315"/>
                <a:gd name="T43" fmla="*/ 176 h 236"/>
                <a:gd name="T44" fmla="*/ 61 w 315"/>
                <a:gd name="T45" fmla="*/ 176 h 236"/>
                <a:gd name="T46" fmla="*/ 61 w 315"/>
                <a:gd name="T47" fmla="*/ 147 h 236"/>
                <a:gd name="T48" fmla="*/ 75 w 315"/>
                <a:gd name="T49" fmla="*/ 147 h 236"/>
                <a:gd name="T50" fmla="*/ 79 w 315"/>
                <a:gd name="T51" fmla="*/ 141 h 236"/>
                <a:gd name="T52" fmla="*/ 75 w 315"/>
                <a:gd name="T53" fmla="*/ 135 h 236"/>
                <a:gd name="T54" fmla="*/ 70 w 315"/>
                <a:gd name="T55" fmla="*/ 135 h 236"/>
                <a:gd name="T56" fmla="*/ 77 w 315"/>
                <a:gd name="T57" fmla="*/ 127 h 236"/>
                <a:gd name="T58" fmla="*/ 84 w 315"/>
                <a:gd name="T59" fmla="*/ 93 h 236"/>
                <a:gd name="T60" fmla="*/ 112 w 315"/>
                <a:gd name="T61" fmla="*/ 93 h 236"/>
                <a:gd name="T62" fmla="*/ 113 w 315"/>
                <a:gd name="T63" fmla="*/ 90 h 236"/>
                <a:gd name="T64" fmla="*/ 282 w 315"/>
                <a:gd name="T65" fmla="*/ 154 h 236"/>
                <a:gd name="T66" fmla="*/ 289 w 315"/>
                <a:gd name="T67" fmla="*/ 156 h 236"/>
                <a:gd name="T68" fmla="*/ 305 w 315"/>
                <a:gd name="T69" fmla="*/ 156 h 236"/>
                <a:gd name="T70" fmla="*/ 314 w 315"/>
                <a:gd name="T71" fmla="*/ 145 h 236"/>
                <a:gd name="T72" fmla="*/ 313 w 315"/>
                <a:gd name="T73" fmla="*/ 13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5" h="236">
                  <a:moveTo>
                    <a:pt x="313" y="135"/>
                  </a:moveTo>
                  <a:cubicBezTo>
                    <a:pt x="311" y="131"/>
                    <a:pt x="306" y="127"/>
                    <a:pt x="300" y="125"/>
                  </a:cubicBezTo>
                  <a:cubicBezTo>
                    <a:pt x="298" y="124"/>
                    <a:pt x="296" y="123"/>
                    <a:pt x="294" y="122"/>
                  </a:cubicBezTo>
                  <a:cubicBezTo>
                    <a:pt x="237" y="101"/>
                    <a:pt x="181" y="80"/>
                    <a:pt x="124" y="58"/>
                  </a:cubicBezTo>
                  <a:cubicBezTo>
                    <a:pt x="125" y="56"/>
                    <a:pt x="125" y="56"/>
                    <a:pt x="125" y="56"/>
                  </a:cubicBezTo>
                  <a:cubicBezTo>
                    <a:pt x="132" y="52"/>
                    <a:pt x="104" y="51"/>
                    <a:pt x="100" y="39"/>
                  </a:cubicBezTo>
                  <a:cubicBezTo>
                    <a:pt x="96" y="26"/>
                    <a:pt x="146" y="14"/>
                    <a:pt x="153" y="11"/>
                  </a:cubicBezTo>
                  <a:cubicBezTo>
                    <a:pt x="161" y="7"/>
                    <a:pt x="125" y="0"/>
                    <a:pt x="103" y="8"/>
                  </a:cubicBezTo>
                  <a:cubicBezTo>
                    <a:pt x="81" y="16"/>
                    <a:pt x="69" y="29"/>
                    <a:pt x="61" y="44"/>
                  </a:cubicBezTo>
                  <a:cubicBezTo>
                    <a:pt x="53" y="58"/>
                    <a:pt x="55" y="77"/>
                    <a:pt x="54" y="85"/>
                  </a:cubicBezTo>
                  <a:cubicBezTo>
                    <a:pt x="54" y="92"/>
                    <a:pt x="40" y="104"/>
                    <a:pt x="37" y="112"/>
                  </a:cubicBezTo>
                  <a:cubicBezTo>
                    <a:pt x="32" y="125"/>
                    <a:pt x="46" y="129"/>
                    <a:pt x="56" y="133"/>
                  </a:cubicBezTo>
                  <a:cubicBezTo>
                    <a:pt x="59" y="134"/>
                    <a:pt x="61" y="135"/>
                    <a:pt x="63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3" y="135"/>
                    <a:pt x="31" y="138"/>
                    <a:pt x="31" y="141"/>
                  </a:cubicBezTo>
                  <a:cubicBezTo>
                    <a:pt x="31" y="144"/>
                    <a:pt x="33" y="147"/>
                    <a:pt x="35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0" y="176"/>
                    <a:pt x="50" y="176"/>
                    <a:pt x="5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27" y="236"/>
                    <a:pt x="227" y="236"/>
                    <a:pt x="227" y="236"/>
                  </a:cubicBezTo>
                  <a:cubicBezTo>
                    <a:pt x="227" y="176"/>
                    <a:pt x="227" y="176"/>
                    <a:pt x="227" y="176"/>
                  </a:cubicBezTo>
                  <a:cubicBezTo>
                    <a:pt x="61" y="176"/>
                    <a:pt x="61" y="176"/>
                    <a:pt x="61" y="176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75" y="147"/>
                    <a:pt x="75" y="147"/>
                    <a:pt x="75" y="147"/>
                  </a:cubicBezTo>
                  <a:cubicBezTo>
                    <a:pt x="77" y="147"/>
                    <a:pt x="79" y="144"/>
                    <a:pt x="79" y="141"/>
                  </a:cubicBezTo>
                  <a:cubicBezTo>
                    <a:pt x="79" y="138"/>
                    <a:pt x="77" y="135"/>
                    <a:pt x="75" y="135"/>
                  </a:cubicBezTo>
                  <a:cubicBezTo>
                    <a:pt x="70" y="135"/>
                    <a:pt x="70" y="135"/>
                    <a:pt x="70" y="135"/>
                  </a:cubicBezTo>
                  <a:cubicBezTo>
                    <a:pt x="73" y="134"/>
                    <a:pt x="75" y="132"/>
                    <a:pt x="77" y="127"/>
                  </a:cubicBezTo>
                  <a:cubicBezTo>
                    <a:pt x="82" y="118"/>
                    <a:pt x="76" y="104"/>
                    <a:pt x="84" y="93"/>
                  </a:cubicBezTo>
                  <a:cubicBezTo>
                    <a:pt x="91" y="83"/>
                    <a:pt x="112" y="93"/>
                    <a:pt x="112" y="93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70" y="111"/>
                    <a:pt x="226" y="132"/>
                    <a:pt x="282" y="154"/>
                  </a:cubicBezTo>
                  <a:cubicBezTo>
                    <a:pt x="284" y="154"/>
                    <a:pt x="287" y="155"/>
                    <a:pt x="289" y="156"/>
                  </a:cubicBezTo>
                  <a:cubicBezTo>
                    <a:pt x="294" y="158"/>
                    <a:pt x="300" y="158"/>
                    <a:pt x="305" y="156"/>
                  </a:cubicBezTo>
                  <a:cubicBezTo>
                    <a:pt x="310" y="154"/>
                    <a:pt x="314" y="150"/>
                    <a:pt x="314" y="145"/>
                  </a:cubicBezTo>
                  <a:cubicBezTo>
                    <a:pt x="315" y="142"/>
                    <a:pt x="314" y="138"/>
                    <a:pt x="313" y="135"/>
                  </a:cubicBezTo>
                  <a:close/>
                </a:path>
              </a:pathLst>
            </a:custGeom>
            <a:solidFill>
              <a:srgbClr val="1D4C7C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HINKCELLSHAPEDONOTDELETE" val="p7HbBcNRQAk.H0meG5xY23Q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9684</Words>
  <Application>WPS 演示</Application>
  <PresentationFormat>A4 纸张(210x297 毫米)</PresentationFormat>
  <Paragraphs>581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Segoe UI</vt:lpstr>
      <vt:lpstr>方正细珊瑚简体</vt:lpstr>
      <vt:lpstr>Calibri</vt:lpstr>
      <vt:lpstr>Arial Unicode MS</vt:lpstr>
      <vt:lpstr>Calibri Light</vt:lpstr>
      <vt:lpstr>文鼎霹雳体</vt:lpstr>
      <vt:lpstr>方正行楷简体</vt:lpstr>
      <vt:lpstr>Segoe UI</vt:lpstr>
      <vt:lpstr>方正中倩简体</vt:lpstr>
      <vt:lpstr>方正硬笔楷书简体</vt:lpstr>
      <vt:lpstr>方正水柱简体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拉普耶鲁</cp:lastModifiedBy>
  <cp:revision>252</cp:revision>
  <dcterms:created xsi:type="dcterms:W3CDTF">2014-03-15T13:38:00Z</dcterms:created>
  <dcterms:modified xsi:type="dcterms:W3CDTF">2018-02-08T02:29:38Z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