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0" r:id="rId2"/>
    <p:sldId id="296" r:id="rId3"/>
    <p:sldId id="315" r:id="rId4"/>
    <p:sldId id="318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5" r:id="rId13"/>
    <p:sldId id="356" r:id="rId14"/>
    <p:sldId id="358" r:id="rId15"/>
    <p:sldId id="357" r:id="rId16"/>
    <p:sldId id="360" r:id="rId17"/>
    <p:sldId id="359" r:id="rId18"/>
    <p:sldId id="333" r:id="rId19"/>
    <p:sldId id="347" r:id="rId20"/>
    <p:sldId id="361" r:id="rId21"/>
    <p:sldId id="362" r:id="rId22"/>
    <p:sldId id="267" r:id="rId23"/>
    <p:sldId id="363" r:id="rId24"/>
    <p:sldId id="317" r:id="rId25"/>
    <p:sldId id="336" r:id="rId26"/>
    <p:sldId id="268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F2D"/>
    <a:srgbClr val="FFFFCC"/>
    <a:srgbClr val="00642D"/>
    <a:srgbClr val="70C833"/>
    <a:srgbClr val="00A5E7"/>
    <a:srgbClr val="FFCC00"/>
    <a:srgbClr val="306A9B"/>
    <a:srgbClr val="A9C3DB"/>
    <a:srgbClr val="295175"/>
    <a:srgbClr val="EC5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85" autoAdjust="0"/>
    <p:restoredTop sz="71097" autoAdjust="0"/>
  </p:normalViewPr>
  <p:slideViewPr>
    <p:cSldViewPr snapToGrid="0" showGuides="1">
      <p:cViewPr>
        <p:scale>
          <a:sx n="122" d="100"/>
          <a:sy n="122" d="100"/>
        </p:scale>
        <p:origin x="-254" y="-197"/>
      </p:cViewPr>
      <p:guideLst>
        <p:guide orient="horz" pos="1620"/>
        <p:guide orient="horz" pos="123"/>
        <p:guide orient="horz" pos="3066"/>
        <p:guide pos="2880"/>
        <p:guide pos="193"/>
        <p:guide pos="55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6521E-2FA7-4509-A93F-63A7766BFE86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2C148-F096-46B2-9DB2-D0624D38AD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7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2C148-F096-46B2-9DB2-D0624D38ADA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2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502412" y="1941211"/>
            <a:ext cx="8139178" cy="674375"/>
          </a:xfrm>
        </p:spPr>
        <p:txBody>
          <a:bodyPr lIns="76200" tIns="28575" rIns="19050" bIns="28575" anchor="t" anchorCtr="0">
            <a:noAutofit/>
          </a:bodyPr>
          <a:lstStyle>
            <a:lvl1pPr algn="ctr">
              <a:defRPr sz="4100" b="0" spc="4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02412" y="2674620"/>
            <a:ext cx="8139178" cy="713238"/>
          </a:xfrm>
        </p:spPr>
        <p:txBody>
          <a:bodyPr lIns="76200" tIns="28575" rIns="57150" bIns="28575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569592" y="407628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www.1ppt.com/jianli/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手抄报：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www.1ppt.com/shouchaobao/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2" y="972000"/>
            <a:ext cx="8139178" cy="378101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48" y="2856548"/>
            <a:ext cx="8139178" cy="468634"/>
          </a:xfrm>
        </p:spPr>
        <p:txBody>
          <a:bodyPr lIns="76200" tIns="28575" rIns="47625" bIns="28575" anchor="t" anchorCtr="0">
            <a:noAutofit/>
          </a:bodyPr>
          <a:lstStyle>
            <a:lvl1pPr>
              <a:defRPr sz="2700" b="0" u="none" strike="noStrike" kern="1200" cap="none" spc="225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02444" y="3383757"/>
            <a:ext cx="8139178" cy="808489"/>
          </a:xfrm>
        </p:spPr>
        <p:txBody>
          <a:bodyPr lIns="76200" tIns="28575" rIns="57150" bIns="28575">
            <a:noAutofit/>
          </a:bodyPr>
          <a:lstStyle>
            <a:lvl1pPr marL="0" indent="0" eaLnBrk="1" fontAlgn="auto" latinLnBrk="0" hangingPunct="1">
              <a:buNone/>
              <a:defRPr kumimoji="0" lang="zh-CN" altLang="en-US" sz="1200" b="0" i="0" u="none" strike="noStrike" kern="1200" cap="none" spc="113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9158" y="972000"/>
            <a:ext cx="3962432" cy="378000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324000"/>
            <a:ext cx="8139178" cy="486000"/>
          </a:xfrm>
        </p:spPr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02447" y="972001"/>
            <a:ext cx="3962432" cy="285752"/>
          </a:xfrm>
        </p:spPr>
        <p:txBody>
          <a:bodyPr lIns="76200" tIns="28575" rIns="57150" bIns="28575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150" normalizeH="0" baseline="0">
                <a:solidFill>
                  <a:schemeClr val="tx1"/>
                </a:solidFill>
                <a:uFillTx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02444" y="1341782"/>
            <a:ext cx="3962400" cy="341417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2" y="972001"/>
            <a:ext cx="3962432" cy="285752"/>
          </a:xfrm>
        </p:spPr>
        <p:txBody>
          <a:bodyPr vert="horz" lIns="76200" tIns="28575" rIns="57150" bIns="28575" rtlCol="0" anchor="t" anchorCtr="0">
            <a:noAutofit/>
          </a:bodyPr>
          <a:lstStyle>
            <a:lvl1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2" y="1341782"/>
            <a:ext cx="3962432" cy="3414176"/>
          </a:xfrm>
        </p:spPr>
        <p:txBody>
          <a:bodyPr vert="horz" lIns="76200" tIns="0" rIns="61913" bIns="0" rtlCol="0">
            <a:no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02447" y="972000"/>
            <a:ext cx="3962432" cy="3780000"/>
          </a:xfrm>
        </p:spPr>
        <p:txBody>
          <a:bodyPr vert="horz" lIns="76200" tIns="0" rIns="61913" bIns="0" rtlCol="0">
            <a:noAutofit/>
          </a:bodyPr>
          <a:lstStyle>
            <a:lvl1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679194" y="972000"/>
            <a:ext cx="3962432" cy="3780000"/>
          </a:xfrm>
        </p:spPr>
        <p:txBody>
          <a:bodyPr vert="horz" lIns="76200" tIns="0" rIns="61913" bIns="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13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2020/3/13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928351" y="714382"/>
            <a:ext cx="713238" cy="4041680"/>
          </a:xfrm>
        </p:spPr>
        <p:txBody>
          <a:bodyPr vert="eaVert" lIns="76200" tIns="28575" rIns="57150" bIns="28575" rtlCol="0" anchor="ctr" anchorCtr="0">
            <a:no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02444" y="714376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02448" y="714381"/>
            <a:ext cx="8139178" cy="37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02412" y="1941211"/>
            <a:ext cx="8139178" cy="674375"/>
          </a:xfrm>
        </p:spPr>
        <p:txBody>
          <a:bodyPr vert="horz" lIns="76200" tIns="28575" rIns="19050" bIns="28575" rtlCol="0" anchor="t" anchorCtr="0">
            <a:noAutofit/>
          </a:bodyPr>
          <a:lstStyle>
            <a:lvl1pPr marL="0" marR="0" algn="ctr" defTabSz="685800" rtl="0" eaLnBrk="1" fontAlgn="auto" latinLnBrk="0" hangingPunct="1">
              <a:lnSpc>
                <a:spcPct val="100000"/>
              </a:lnSpc>
              <a:buNone/>
              <a:defRPr kumimoji="0" lang="zh-CN" altLang="en-US" sz="4100" b="0" i="0" u="none" strike="noStrike" kern="1200" cap="none" spc="45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02412" y="324000"/>
            <a:ext cx="8139178" cy="486000"/>
          </a:xfrm>
          <a:prstGeom prst="rect">
            <a:avLst/>
          </a:prstGeom>
        </p:spPr>
        <p:txBody>
          <a:bodyPr vert="horz" lIns="76200" tIns="28575" rIns="57150" bIns="28575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502412" y="972000"/>
            <a:ext cx="8139178" cy="3780000"/>
          </a:xfrm>
          <a:prstGeom prst="rect">
            <a:avLst/>
          </a:prstGeom>
        </p:spPr>
        <p:txBody>
          <a:bodyPr vert="horz" lIns="76200" tIns="0" rIns="61913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15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tabLst>
          <a:tab pos="1207294" algn="l"/>
        </a:tabLst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sz="1200" u="none" strike="noStrike" kern="1200" cap="none" spc="113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 idx="4294967295"/>
          </p:nvPr>
        </p:nvSpPr>
        <p:spPr bwMode="auto">
          <a:xfrm>
            <a:off x="521681" y="458029"/>
            <a:ext cx="3993526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2400" dirty="0">
                <a:latin typeface="微软雅黑" panose="020B0503020204020204" pitchFamily="34" charset="-122"/>
              </a:rPr>
              <a:t>第</a:t>
            </a:r>
            <a:r>
              <a:rPr lang="en-US" altLang="zh-CN" sz="2400">
                <a:latin typeface="微软雅黑" panose="020B0503020204020204" pitchFamily="34" charset="-122"/>
              </a:rPr>
              <a:t>13</a:t>
            </a:r>
            <a:r>
              <a:rPr lang="zh-CN" altLang="en-US" sz="2400" dirty="0">
                <a:latin typeface="微软雅黑" panose="020B0503020204020204" pitchFamily="34" charset="-122"/>
              </a:rPr>
              <a:t>课</a:t>
            </a:r>
            <a:endParaRPr lang="zh-CN" altLang="zh-CN" sz="2400" dirty="0">
              <a:latin typeface="微软雅黑" panose="020B0503020204020204" pitchFamily="34" charset="-122"/>
            </a:endParaRPr>
          </a:p>
        </p:txBody>
      </p:sp>
      <p:sp>
        <p:nvSpPr>
          <p:cNvPr id="7" name="文本框 3"/>
          <p:cNvSpPr txBox="1"/>
          <p:nvPr/>
        </p:nvSpPr>
        <p:spPr>
          <a:xfrm>
            <a:off x="5131295" y="2217312"/>
            <a:ext cx="4012706" cy="104285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5400" b="1" dirty="0" smtClean="0"/>
              <a:t>花 钟</a:t>
            </a:r>
            <a:endParaRPr lang="zh-CN" altLang="en-US" sz="5400" b="1" dirty="0"/>
          </a:p>
        </p:txBody>
      </p:sp>
      <p:pic>
        <p:nvPicPr>
          <p:cNvPr id="1027" name="Picture 3" descr="C:\Users\Administrator\Desktop\1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474" y="1053171"/>
            <a:ext cx="4582820" cy="3048571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5131295" y="819579"/>
            <a:ext cx="4012705" cy="101566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600" b="1" cap="all" spc="450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楷体_GB2312" pitchFamily="49" charset="-122"/>
                <a:ea typeface="楷体_GB2312" pitchFamily="49" charset="-122"/>
              </a:rPr>
              <a:t>语文</a:t>
            </a:r>
            <a:endParaRPr lang="en-US" altLang="zh-CN" sz="3600" b="1" cap="all" spc="450" dirty="0">
              <a:ln w="9000" cmpd="sng">
                <a:solidFill>
                  <a:srgbClr val="000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000000">
                      <a:shade val="20000"/>
                      <a:satMod val="245000"/>
                    </a:srgbClr>
                  </a:gs>
                  <a:gs pos="43000">
                    <a:srgbClr val="000000">
                      <a:satMod val="255000"/>
                    </a:srgbClr>
                  </a:gs>
                  <a:gs pos="48000">
                    <a:srgbClr val="000000">
                      <a:shade val="85000"/>
                      <a:satMod val="255000"/>
                    </a:srgbClr>
                  </a:gs>
                  <a:gs pos="100000">
                    <a:srgbClr val="000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楷体_GB2312" pitchFamily="49" charset="-122"/>
              <a:ea typeface="楷体_GB2312" pitchFamily="49" charset="-122"/>
            </a:endParaRPr>
          </a:p>
          <a:p>
            <a:pPr algn="ctr">
              <a:spcBef>
                <a:spcPts val="900"/>
              </a:spcBef>
              <a:defRPr/>
            </a:pPr>
            <a:r>
              <a:rPr lang="zh-CN" altLang="en-US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三</a:t>
            </a:r>
            <a:r>
              <a:rPr lang="zh-CN" altLang="en-US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年级</a:t>
            </a:r>
            <a:r>
              <a:rPr lang="en-US" altLang="zh-CN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cap="all" dirty="0" smtClean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下</a:t>
            </a:r>
            <a:r>
              <a:rPr lang="zh-CN" altLang="en-US" sz="1100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（配人教版）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5" descr="图片S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6336"/>
            <a:ext cx="9144000" cy="428716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74904" y="337856"/>
            <a:ext cx="2729484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自读提示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1826129" y="938120"/>
            <a:ext cx="5491742" cy="2398757"/>
          </a:xfrm>
          <a:custGeom>
            <a:avLst/>
            <a:gdLst>
              <a:gd name="connsiteX0" fmla="*/ 0 w 6826475"/>
              <a:gd name="connsiteY0" fmla="*/ 297922 h 2979224"/>
              <a:gd name="connsiteX1" fmla="*/ 297922 w 6826475"/>
              <a:gd name="connsiteY1" fmla="*/ 0 h 2979224"/>
              <a:gd name="connsiteX2" fmla="*/ 6528553 w 6826475"/>
              <a:gd name="connsiteY2" fmla="*/ 0 h 2979224"/>
              <a:gd name="connsiteX3" fmla="*/ 6826475 w 6826475"/>
              <a:gd name="connsiteY3" fmla="*/ 297922 h 2979224"/>
              <a:gd name="connsiteX4" fmla="*/ 6826475 w 6826475"/>
              <a:gd name="connsiteY4" fmla="*/ 2681302 h 2979224"/>
              <a:gd name="connsiteX5" fmla="*/ 6528553 w 6826475"/>
              <a:gd name="connsiteY5" fmla="*/ 2979224 h 2979224"/>
              <a:gd name="connsiteX6" fmla="*/ 297922 w 6826475"/>
              <a:gd name="connsiteY6" fmla="*/ 2979224 h 2979224"/>
              <a:gd name="connsiteX7" fmla="*/ 0 w 6826475"/>
              <a:gd name="connsiteY7" fmla="*/ 2681302 h 2979224"/>
              <a:gd name="connsiteX8" fmla="*/ 0 w 6826475"/>
              <a:gd name="connsiteY8" fmla="*/ 297922 h 297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26475" h="2979224">
                <a:moveTo>
                  <a:pt x="0" y="297922"/>
                </a:moveTo>
                <a:cubicBezTo>
                  <a:pt x="0" y="133384"/>
                  <a:pt x="133384" y="0"/>
                  <a:pt x="297922" y="0"/>
                </a:cubicBezTo>
                <a:lnTo>
                  <a:pt x="6528553" y="0"/>
                </a:lnTo>
                <a:cubicBezTo>
                  <a:pt x="6693091" y="0"/>
                  <a:pt x="6826475" y="133384"/>
                  <a:pt x="6826475" y="297922"/>
                </a:cubicBezTo>
                <a:lnTo>
                  <a:pt x="6826475" y="2681302"/>
                </a:lnTo>
                <a:cubicBezTo>
                  <a:pt x="6826475" y="2845840"/>
                  <a:pt x="6693091" y="2979224"/>
                  <a:pt x="6528553" y="2979224"/>
                </a:cubicBezTo>
                <a:lnTo>
                  <a:pt x="297922" y="2979224"/>
                </a:lnTo>
                <a:cubicBezTo>
                  <a:pt x="133384" y="2979224"/>
                  <a:pt x="0" y="2845840"/>
                  <a:pt x="0" y="2681302"/>
                </a:cubicBezTo>
                <a:lnTo>
                  <a:pt x="0" y="29792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  <a:softEdge rad="127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8779" tIns="78779" rIns="78779" bIns="78779" anchor="ctr"/>
          <a:lstStyle/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endParaRPr lang="en-US" altLang="zh-CN" sz="2100" b="1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r>
              <a:rPr lang="en-US" altLang="zh-CN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自由朗读课文，将课文读通顺、流利。</a:t>
            </a:r>
          </a:p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r>
              <a:rPr lang="en-US" altLang="zh-CN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标出自然段的序号。</a:t>
            </a:r>
          </a:p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r>
              <a:rPr lang="en-US" altLang="zh-CN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初读课文后思考，“花钟”指的是什么？</a:t>
            </a:r>
          </a:p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r>
              <a:rPr lang="en-US" altLang="zh-CN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1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你还知道哪些花开放的时间？</a:t>
            </a:r>
            <a:endParaRPr lang="zh-CN" altLang="en-US" sz="21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01454" indent="-201454" defTabSz="933450">
              <a:lnSpc>
                <a:spcPct val="150000"/>
              </a:lnSpc>
              <a:spcAft>
                <a:spcPct val="35000"/>
              </a:spcAft>
            </a:pPr>
            <a:endParaRPr lang="en-US" altLang="zh-CN" sz="21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475909" y="439810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700" b="1" dirty="0">
                <a:latin typeface="+mj-ea"/>
              </a:rPr>
              <a:t>会认的字</a:t>
            </a:r>
            <a:endParaRPr lang="zh-CN" altLang="zh-CN" sz="2700" b="1" dirty="0">
              <a:latin typeface="+mj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40192" y="1699287"/>
            <a:ext cx="1367020" cy="2294670"/>
            <a:chOff x="593424" y="2189488"/>
            <a:chExt cx="2087563" cy="3314397"/>
          </a:xfrm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593424" y="3782329"/>
              <a:ext cx="2011269" cy="1691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41" name="Picture 17" descr="xiuxianyule2_0313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24" y="2189488"/>
              <a:ext cx="2087563" cy="1590056"/>
            </a:xfrm>
            <a:prstGeom prst="rect">
              <a:avLst/>
            </a:prstGeom>
            <a:noFill/>
          </p:spPr>
        </p:pic>
        <p:sp>
          <p:nvSpPr>
            <p:cNvPr id="43" name="矩形 42"/>
            <p:cNvSpPr/>
            <p:nvPr/>
          </p:nvSpPr>
          <p:spPr>
            <a:xfrm>
              <a:off x="1250499" y="3903508"/>
              <a:ext cx="928256" cy="16003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识</a:t>
              </a:r>
              <a:endParaRPr lang="en-US" altLang="zh-CN" sz="3300" b="1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字</a:t>
              </a:r>
              <a:endParaRPr lang="zh-CN" altLang="en-US" sz="3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4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18496" y="2447329"/>
            <a:ext cx="915591" cy="74295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芬</a:t>
            </a:r>
          </a:p>
        </p:txBody>
      </p:sp>
      <p:sp>
        <p:nvSpPr>
          <p:cNvPr id="65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60825" y="2435524"/>
            <a:ext cx="917972" cy="740569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芳</a:t>
            </a:r>
          </a:p>
        </p:txBody>
      </p:sp>
      <p:sp>
        <p:nvSpPr>
          <p:cNvPr id="66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58758" y="2447329"/>
            <a:ext cx="916781" cy="74295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内</a:t>
            </a:r>
          </a:p>
        </p:txBody>
      </p:sp>
      <p:sp>
        <p:nvSpPr>
          <p:cNvPr id="67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7521" y="2504479"/>
            <a:ext cx="894159" cy="68580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燥</a:t>
            </a:r>
          </a:p>
        </p:txBody>
      </p:sp>
      <p:sp>
        <p:nvSpPr>
          <p:cNvPr id="68" name="Text Box 22"/>
          <p:cNvSpPr txBox="1">
            <a:spLocks noChangeArrowheads="1"/>
          </p:cNvSpPr>
          <p:nvPr/>
        </p:nvSpPr>
        <p:spPr bwMode="auto">
          <a:xfrm>
            <a:off x="2507619" y="1713516"/>
            <a:ext cx="781704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altLang="zh-CN" sz="3600" dirty="0" err="1"/>
              <a:t>fēn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  <p:sp>
        <p:nvSpPr>
          <p:cNvPr id="69" name="Text Box 24"/>
          <p:cNvSpPr txBox="1">
            <a:spLocks noChangeArrowheads="1"/>
          </p:cNvSpPr>
          <p:nvPr/>
        </p:nvSpPr>
        <p:spPr bwMode="auto">
          <a:xfrm>
            <a:off x="5777280" y="1713516"/>
            <a:ext cx="914400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sz="3600" dirty="0" err="1"/>
              <a:t>z</a:t>
            </a:r>
            <a:r>
              <a:rPr lang="en-US" altLang="zh-CN" sz="3600" dirty="0" err="1"/>
              <a:t>à</a:t>
            </a:r>
            <a:r>
              <a:rPr lang="en-US" sz="3600" dirty="0" err="1"/>
              <a:t>o</a:t>
            </a:r>
            <a:r>
              <a:rPr lang="en-US" altLang="zh-CN" sz="3600" b="1" dirty="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2160458" y="3333152"/>
            <a:ext cx="1677383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（芬芳）</a:t>
            </a:r>
          </a:p>
        </p:txBody>
      </p:sp>
      <p:sp>
        <p:nvSpPr>
          <p:cNvPr id="71" name="Text Box 29"/>
          <p:cNvSpPr txBox="1">
            <a:spLocks noChangeArrowheads="1"/>
          </p:cNvSpPr>
          <p:nvPr/>
        </p:nvSpPr>
        <p:spPr bwMode="auto">
          <a:xfrm>
            <a:off x="3272894" y="3339520"/>
            <a:ext cx="1406965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（芳香）</a:t>
            </a:r>
          </a:p>
        </p:txBody>
      </p:sp>
      <p:sp>
        <p:nvSpPr>
          <p:cNvPr id="72" name="Text Box 30"/>
          <p:cNvSpPr txBox="1">
            <a:spLocks noChangeArrowheads="1"/>
          </p:cNvSpPr>
          <p:nvPr/>
        </p:nvSpPr>
        <p:spPr bwMode="auto">
          <a:xfrm>
            <a:off x="4353747" y="3337811"/>
            <a:ext cx="1734740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（内外）</a:t>
            </a:r>
          </a:p>
        </p:txBody>
      </p:sp>
      <p:sp>
        <p:nvSpPr>
          <p:cNvPr id="73" name="Text Box 31"/>
          <p:cNvSpPr txBox="1">
            <a:spLocks noChangeArrowheads="1"/>
          </p:cNvSpPr>
          <p:nvPr/>
        </p:nvSpPr>
        <p:spPr bwMode="auto">
          <a:xfrm>
            <a:off x="5484156" y="3329138"/>
            <a:ext cx="1714500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（干燥）</a:t>
            </a:r>
          </a:p>
        </p:txBody>
      </p:sp>
      <p:sp>
        <p:nvSpPr>
          <p:cNvPr id="75" name="Text Box 36"/>
          <p:cNvSpPr txBox="1">
            <a:spLocks noChangeArrowheads="1"/>
          </p:cNvSpPr>
          <p:nvPr/>
        </p:nvSpPr>
        <p:spPr bwMode="auto">
          <a:xfrm>
            <a:off x="4426812" y="1740000"/>
            <a:ext cx="1370710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sz="3600" dirty="0" err="1"/>
              <a:t>n</a:t>
            </a:r>
            <a:r>
              <a:rPr lang="en-US" altLang="zh-CN" sz="3600" dirty="0" err="1"/>
              <a:t>è</a:t>
            </a:r>
            <a:r>
              <a:rPr lang="en-US" sz="3600" dirty="0" err="1"/>
              <a:t>i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  <p:sp>
        <p:nvSpPr>
          <p:cNvPr id="76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41961" y="2523941"/>
            <a:ext cx="894159" cy="68580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灼</a:t>
            </a:r>
          </a:p>
        </p:txBody>
      </p:sp>
      <p:sp>
        <p:nvSpPr>
          <p:cNvPr id="77" name="Text Box 24"/>
          <p:cNvSpPr txBox="1">
            <a:spLocks noChangeArrowheads="1"/>
          </p:cNvSpPr>
          <p:nvPr/>
        </p:nvSpPr>
        <p:spPr bwMode="auto">
          <a:xfrm>
            <a:off x="6755642" y="1704597"/>
            <a:ext cx="1259006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sz="3600" dirty="0" err="1"/>
              <a:t>zhuó</a:t>
            </a:r>
            <a:endParaRPr lang="zh-CN" altLang="en-US" sz="3600" dirty="0"/>
          </a:p>
        </p:txBody>
      </p:sp>
      <p:sp>
        <p:nvSpPr>
          <p:cNvPr id="78" name="Text Box 31"/>
          <p:cNvSpPr txBox="1">
            <a:spLocks noChangeArrowheads="1"/>
          </p:cNvSpPr>
          <p:nvPr/>
        </p:nvSpPr>
        <p:spPr bwMode="auto">
          <a:xfrm>
            <a:off x="6587961" y="3306276"/>
            <a:ext cx="1371909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（灼伤）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45354" y="1694362"/>
            <a:ext cx="1354556" cy="2294670"/>
            <a:chOff x="593424" y="2189488"/>
            <a:chExt cx="2087563" cy="3314397"/>
          </a:xfrm>
        </p:grpSpPr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593424" y="3782329"/>
              <a:ext cx="2011269" cy="1691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24" name="Picture 17" descr="xiuxianyule2_0313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24" y="2189488"/>
              <a:ext cx="2087563" cy="1590056"/>
            </a:xfrm>
            <a:prstGeom prst="rect">
              <a:avLst/>
            </a:prstGeom>
            <a:noFill/>
          </p:spPr>
        </p:pic>
        <p:sp>
          <p:nvSpPr>
            <p:cNvPr id="25" name="矩形 24"/>
            <p:cNvSpPr/>
            <p:nvPr/>
          </p:nvSpPr>
          <p:spPr>
            <a:xfrm>
              <a:off x="1250499" y="3903508"/>
              <a:ext cx="936797" cy="16003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识</a:t>
              </a:r>
              <a:endParaRPr lang="en-US" altLang="zh-CN" sz="3300" b="1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字</a:t>
              </a:r>
              <a:endParaRPr lang="zh-CN" altLang="en-US" sz="3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074554" y="2471122"/>
            <a:ext cx="915591" cy="74295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适</a:t>
            </a:r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7694435" y="3324479"/>
            <a:ext cx="1371909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（合适）</a:t>
            </a:r>
          </a:p>
        </p:txBody>
      </p:sp>
      <p:sp>
        <p:nvSpPr>
          <p:cNvPr id="30" name="Text Box 36"/>
          <p:cNvSpPr txBox="1">
            <a:spLocks noChangeArrowheads="1"/>
          </p:cNvSpPr>
          <p:nvPr/>
        </p:nvSpPr>
        <p:spPr bwMode="auto">
          <a:xfrm>
            <a:off x="3272894" y="1740001"/>
            <a:ext cx="1406965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altLang="zh-CN" sz="3600" dirty="0" err="1"/>
              <a:t>fāng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8000325" y="1712119"/>
            <a:ext cx="914400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defRPr/>
            </a:pPr>
            <a:r>
              <a:rPr lang="en-US" sz="3600" dirty="0" err="1"/>
              <a:t>sh</a:t>
            </a:r>
            <a:r>
              <a:rPr lang="en-US" altLang="zh-CN" sz="3600" dirty="0" err="1"/>
              <a:t>ì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utoUpdateAnimBg="0"/>
      <p:bldP spid="69" grpId="0" autoUpdateAnimBg="0"/>
      <p:bldP spid="70" grpId="0" autoUpdateAnimBg="0"/>
      <p:bldP spid="71" grpId="0" autoUpdateAnimBg="0"/>
      <p:bldP spid="72" grpId="0" autoUpdateAnimBg="0"/>
      <p:bldP spid="73" grpId="0" autoUpdateAnimBg="0"/>
      <p:bldP spid="75" grpId="0" autoUpdateAnimBg="0"/>
      <p:bldP spid="77" grpId="0" autoUpdateAnimBg="0"/>
      <p:bldP spid="78" grpId="0" autoUpdateAnimBg="0"/>
      <p:bldP spid="28" grpId="0" autoUpdateAnimBg="0"/>
      <p:bldP spid="30" grpId="0" autoUpdateAnimBg="0"/>
      <p:bldP spid="3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475909" y="439810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700" b="1" dirty="0">
                <a:solidFill>
                  <a:schemeClr val="bg1"/>
                </a:solidFill>
                <a:latin typeface="+mj-ea"/>
              </a:rPr>
              <a:t>会认的字</a:t>
            </a:r>
            <a:endParaRPr lang="zh-CN" altLang="zh-CN" sz="2700" b="1" dirty="0">
              <a:solidFill>
                <a:schemeClr val="bg1"/>
              </a:solidFill>
              <a:latin typeface="+mj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45354" y="1694362"/>
            <a:ext cx="1354556" cy="2294670"/>
            <a:chOff x="593424" y="2189488"/>
            <a:chExt cx="2087563" cy="3314397"/>
          </a:xfrm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593424" y="3782329"/>
              <a:ext cx="2011269" cy="16916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41" name="Picture 17" descr="xiuxianyule2_0313"/>
            <p:cNvPicPr>
              <a:picLocks noChangeAspect="1" noChangeArrowheads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424" y="2189488"/>
              <a:ext cx="2087563" cy="1590056"/>
            </a:xfrm>
            <a:prstGeom prst="rect">
              <a:avLst/>
            </a:prstGeom>
            <a:noFill/>
          </p:spPr>
        </p:pic>
        <p:sp>
          <p:nvSpPr>
            <p:cNvPr id="43" name="矩形 42"/>
            <p:cNvSpPr/>
            <p:nvPr/>
          </p:nvSpPr>
          <p:spPr>
            <a:xfrm>
              <a:off x="1250499" y="3903508"/>
              <a:ext cx="936797" cy="160037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识</a:t>
              </a:r>
              <a:endParaRPr lang="en-US" altLang="zh-CN" sz="3300" b="1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r>
                <a:rPr lang="zh-CN" altLang="en-US" sz="3300" b="1" dirty="0">
                  <a:solidFill>
                    <a:schemeClr val="bg1"/>
                  </a:solidFill>
                  <a:latin typeface="+mj-ea"/>
                  <a:ea typeface="+mj-ea"/>
                </a:rPr>
                <a:t>字</a:t>
              </a:r>
              <a:endParaRPr lang="zh-CN" altLang="en-US" sz="3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8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69084" y="2431332"/>
            <a:ext cx="917972" cy="740569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雅</a:t>
            </a:r>
          </a:p>
        </p:txBody>
      </p:sp>
      <p:sp>
        <p:nvSpPr>
          <p:cNvPr id="39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32543" y="2444674"/>
            <a:ext cx="916781" cy="74295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吻</a:t>
            </a:r>
          </a:p>
        </p:txBody>
      </p:sp>
      <p:sp>
        <p:nvSpPr>
          <p:cNvPr id="42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13848" y="2486378"/>
            <a:ext cx="894159" cy="685800"/>
          </a:xfrm>
          <a:prstGeom prst="actionButtonBlank">
            <a:avLst/>
          </a:prstGeom>
          <a:gradFill flip="none" rotWithShape="1">
            <a:gsLst>
              <a:gs pos="50000">
                <a:srgbClr val="97BADB"/>
              </a:gs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buFont typeface="Arial" panose="020B0604020202020204" pitchFamily="34" charset="0"/>
            </a:pPr>
            <a:r>
              <a:rPr lang="zh-CN" altLang="en-US" sz="45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组</a:t>
            </a:r>
          </a:p>
        </p:txBody>
      </p:sp>
      <p:sp>
        <p:nvSpPr>
          <p:cNvPr id="45" name="Text Box 22"/>
          <p:cNvSpPr txBox="1">
            <a:spLocks noChangeArrowheads="1"/>
          </p:cNvSpPr>
          <p:nvPr/>
        </p:nvSpPr>
        <p:spPr bwMode="auto">
          <a:xfrm>
            <a:off x="3701538" y="1678258"/>
            <a:ext cx="626614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altLang="zh-CN" sz="3600" dirty="0" err="1"/>
              <a:t>yǎ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3358208" y="3365659"/>
            <a:ext cx="1674019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（淡雅）</a:t>
            </a:r>
          </a:p>
        </p:txBody>
      </p:sp>
      <p:sp>
        <p:nvSpPr>
          <p:cNvPr id="49" name="Text Box 30"/>
          <p:cNvSpPr txBox="1">
            <a:spLocks noChangeArrowheads="1"/>
          </p:cNvSpPr>
          <p:nvPr/>
        </p:nvSpPr>
        <p:spPr bwMode="auto">
          <a:xfrm>
            <a:off x="4487056" y="3365658"/>
            <a:ext cx="1734740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（吻合）</a:t>
            </a:r>
          </a:p>
        </p:txBody>
      </p:sp>
      <p:sp>
        <p:nvSpPr>
          <p:cNvPr id="50" name="Text Box 31"/>
          <p:cNvSpPr txBox="1">
            <a:spLocks noChangeArrowheads="1"/>
          </p:cNvSpPr>
          <p:nvPr/>
        </p:nvSpPr>
        <p:spPr bwMode="auto">
          <a:xfrm>
            <a:off x="5543274" y="3356278"/>
            <a:ext cx="1714500" cy="52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（组员）</a:t>
            </a:r>
          </a:p>
        </p:txBody>
      </p:sp>
      <p:sp>
        <p:nvSpPr>
          <p:cNvPr id="52" name="Text Box 36"/>
          <p:cNvSpPr txBox="1">
            <a:spLocks noChangeArrowheads="1"/>
          </p:cNvSpPr>
          <p:nvPr/>
        </p:nvSpPr>
        <p:spPr bwMode="auto">
          <a:xfrm>
            <a:off x="4657299" y="1694362"/>
            <a:ext cx="1033817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sz="3600" dirty="0" err="1"/>
              <a:t>w</a:t>
            </a:r>
            <a:r>
              <a:rPr lang="en-US" altLang="zh-CN" sz="3600" dirty="0" err="1"/>
              <a:t>ě</a:t>
            </a:r>
            <a:r>
              <a:rPr lang="en-US" sz="3600" dirty="0" err="1"/>
              <a:t>n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813848" y="1696109"/>
            <a:ext cx="914400" cy="6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</a:pPr>
            <a:r>
              <a:rPr lang="en-US" sz="3600" dirty="0" err="1"/>
              <a:t>z</a:t>
            </a:r>
            <a:r>
              <a:rPr lang="en-US" altLang="zh-CN" sz="3600" dirty="0" err="1"/>
              <a:t>ǔ</a:t>
            </a:r>
            <a:endParaRPr lang="en-US" altLang="zh-CN" sz="36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utoUpdateAnimBg="0"/>
      <p:bldP spid="48" grpId="0" autoUpdateAnimBg="0"/>
      <p:bldP spid="49" grpId="0" autoUpdateAnimBg="0"/>
      <p:bldP spid="50" grpId="0" autoUpdateAnimBg="0"/>
      <p:bldP spid="52" grpId="0" autoUpdateAnimBg="0"/>
      <p:bldP spid="2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075387" y="2554906"/>
            <a:ext cx="4533645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（斗争）（战斗）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造句：我的思想在做激烈的斗争。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811033" y="891782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dòu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斗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80803" y="2410718"/>
            <a:ext cx="4380931" cy="191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组词：（芬芳）</a:t>
            </a:r>
            <a:endParaRPr lang="en-US" altLang="zh-CN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造句：雨水使空气变得洁净，青草发出清新芬芳的气味。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370892" y="891781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fēn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芬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220218" y="2554906"/>
            <a:ext cx="4380931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组词：（芳心）（芳菲）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造句：春天的田野里散发出花草的芳香。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607728" y="900818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fāng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芳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220217" y="2477429"/>
            <a:ext cx="4600590" cy="191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组词：（内外）（内地</a:t>
            </a:r>
            <a:r>
              <a:rPr lang="en-US" altLang="zh-CN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)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造句：公司现在内外交困，需要大家齐心协力，共度难关。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870375" y="900818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nèi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内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015266" y="2554906"/>
            <a:ext cx="4380931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组词：（苏醒）（清醒）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造句：昏迷了好几天，他终于清醒了。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870375" y="889928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xǐng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醒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09859" y="2410718"/>
            <a:ext cx="4380931" cy="191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组词：（长寿）（寿星）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造句：在奶奶的生日会上，我们祝福她老人家健康长寿。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shòu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寿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01975" y="2641551"/>
            <a:ext cx="4900135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组词：（苏州）（苏醒）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造句：苏州是一座著名的历史文化名城和旅游城市。</a:t>
            </a: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sū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944432" y="1868180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苏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65038" y="2641550"/>
            <a:ext cx="4380931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组词：（坚强）（强烈）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造句：他坚强的品格值得我们大家学习。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qiáng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36555" y="1735114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强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212335" y="2872383"/>
            <a:ext cx="4667534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（表示）（出示）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造句：请出示你的证件。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shì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36555" y="1735114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示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052113" y="2641550"/>
            <a:ext cx="4667534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（昆虫）（昆明）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造句：植物园的草地上有好多昆虫。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kūn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108205" y="1765822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昆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01976" y="2641550"/>
            <a:ext cx="4667534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（修订）（修改）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造句：作文写完后，我们要认真修改。</a:t>
            </a:r>
            <a:endParaRPr lang="en-US" alt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xiū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36555" y="1735114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修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141390" y="2641550"/>
            <a:ext cx="4667534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（建立）（建议）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造句：老师建议大家多读好书。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991282" y="909282"/>
            <a:ext cx="2702243" cy="21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jiàn</a:t>
            </a:r>
            <a:endParaRPr lang="en-US" altLang="zh-CN" sz="6600" b="1" dirty="0">
              <a:solidFill>
                <a:schemeClr val="tx2"/>
              </a:solidFill>
            </a:endParaRPr>
          </a:p>
          <a:p>
            <a:pPr algn="ctr" eaLnBrk="1" hangingPunct="1"/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36555" y="1735114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建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会写的字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3980462" y="2532608"/>
            <a:ext cx="4667534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组词： （小组）（组员）</a:t>
            </a:r>
          </a:p>
          <a:p>
            <a:r>
              <a:rPr lang="zh-CN" altLang="en-US" sz="3000" b="1" dirty="0">
                <a:solidFill>
                  <a:schemeClr val="tx2"/>
                </a:solidFill>
                <a:ea typeface="微软雅黑" panose="020B0503020204020204" pitchFamily="34" charset="-122"/>
              </a:rPr>
              <a:t>造句：我们小组顺利地完成了任务。</a:t>
            </a:r>
            <a:endParaRPr lang="en-US" sz="30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49617" y="902017"/>
            <a:ext cx="2702243" cy="10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600" b="1" dirty="0" err="1">
                <a:solidFill>
                  <a:schemeClr val="tx2"/>
                </a:solidFill>
              </a:rPr>
              <a:t>zǔ</a:t>
            </a:r>
            <a:endParaRPr lang="en-US" altLang="zh-CN" sz="6600" b="1" dirty="0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 bwMode="auto">
          <a:xfrm>
            <a:off x="749470" y="1985731"/>
            <a:ext cx="2944055" cy="2765884"/>
            <a:chOff x="0" y="0"/>
            <a:chExt cx="2592" cy="2592"/>
          </a:xfrm>
        </p:grpSpPr>
        <p:sp>
          <p:nvSpPr>
            <p:cNvPr id="134" name="Line 4"/>
            <p:cNvSpPr>
              <a:spLocks noChangeShapeType="1"/>
            </p:cNvSpPr>
            <p:nvPr/>
          </p:nvSpPr>
          <p:spPr bwMode="auto">
            <a:xfrm>
              <a:off x="0" y="1296"/>
              <a:ext cx="2592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" name="Group 5"/>
            <p:cNvGrpSpPr/>
            <p:nvPr/>
          </p:nvGrpSpPr>
          <p:grpSpPr bwMode="auto">
            <a:xfrm>
              <a:off x="0" y="0"/>
              <a:ext cx="2592" cy="2592"/>
              <a:chOff x="0" y="0"/>
              <a:chExt cx="2592" cy="2592"/>
            </a:xfrm>
          </p:grpSpPr>
          <p:sp>
            <p:nvSpPr>
              <p:cNvPr id="13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92" cy="25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Line 7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0" cy="2592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036555" y="1735114"/>
            <a:ext cx="2425065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900" b="1" dirty="0">
                <a:latin typeface="楷体" panose="02010609060101010101" charset="-122"/>
                <a:ea typeface="楷体" panose="02010609060101010101" charset="-122"/>
              </a:rPr>
              <a:t>组</a:t>
            </a:r>
            <a:endParaRPr lang="zh-CN" altLang="zh-CN" sz="179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bldLvl="0" animBg="1" autoUpdateAnimBg="0"/>
      <p:bldP spid="8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5"/>
          <p:cNvGrpSpPr/>
          <p:nvPr/>
        </p:nvGrpSpPr>
        <p:grpSpPr bwMode="auto">
          <a:xfrm>
            <a:off x="2819893" y="1535034"/>
            <a:ext cx="3546788" cy="1615827"/>
            <a:chOff x="2240504" y="4761539"/>
            <a:chExt cx="3753760" cy="1402303"/>
          </a:xfrm>
        </p:grpSpPr>
        <p:sp>
          <p:nvSpPr>
            <p:cNvPr id="6" name="左大括号 5"/>
            <p:cNvSpPr/>
            <p:nvPr/>
          </p:nvSpPr>
          <p:spPr>
            <a:xfrm>
              <a:off x="2240504" y="5033240"/>
              <a:ext cx="150770" cy="951730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342900">
                <a:defRPr/>
              </a:pPr>
              <a:endParaRPr lang="zh-CN" altLang="en-US" sz="3300" b="1"/>
            </a:p>
          </p:txBody>
        </p:sp>
        <p:sp>
          <p:nvSpPr>
            <p:cNvPr id="7" name="TextBox 15"/>
            <p:cNvSpPr txBox="1">
              <a:spLocks noChangeArrowheads="1"/>
            </p:cNvSpPr>
            <p:nvPr/>
          </p:nvSpPr>
          <p:spPr bwMode="auto">
            <a:xfrm>
              <a:off x="2401547" y="4761539"/>
              <a:ext cx="3592717" cy="140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3300" b="1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dòu</a:t>
              </a:r>
              <a:r>
                <a:rPr lang="zh-CN" altLang="en-US" sz="33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（战斗）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33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 </a:t>
              </a:r>
              <a:r>
                <a:rPr lang="en-US" altLang="zh-CN" sz="3300" b="1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dǒu</a:t>
              </a:r>
              <a:r>
                <a:rPr lang="zh-CN" altLang="en-US" sz="33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（一斗米）</a:t>
              </a:r>
              <a:endParaRPr lang="zh-CN" altLang="en-US" sz="33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062216" y="2097380"/>
            <a:ext cx="59909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斗</a:t>
            </a:r>
          </a:p>
        </p:txBody>
      </p:sp>
      <p:sp>
        <p:nvSpPr>
          <p:cNvPr id="9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词汇积累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词汇积累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320" y="1238535"/>
            <a:ext cx="8014648" cy="29777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/>
              <a:t>争奇斗艳： </a:t>
            </a:r>
            <a:r>
              <a:rPr lang="zh-CN" altLang="en-US" sz="2700" dirty="0"/>
              <a:t>竞相展示形貌、色彩的奇异、艳丽，以比高下。</a:t>
            </a:r>
          </a:p>
          <a:p>
            <a:r>
              <a:rPr lang="zh-CN" altLang="en-US" sz="2700" b="1" dirty="0"/>
              <a:t>芬芳： </a:t>
            </a:r>
            <a:r>
              <a:rPr lang="zh-CN" altLang="en-US" sz="2700" dirty="0"/>
              <a:t>味道清新宜人，让人闻起来感觉到很舒服的感觉。</a:t>
            </a:r>
          </a:p>
          <a:p>
            <a:r>
              <a:rPr lang="zh-CN" altLang="en-US" sz="2700" b="1" dirty="0"/>
              <a:t>苏醒： </a:t>
            </a:r>
            <a:r>
              <a:rPr lang="zh-CN" altLang="en-US" sz="2700" dirty="0"/>
              <a:t>昏迷后醒过来，引申为醒悟。</a:t>
            </a:r>
          </a:p>
          <a:p>
            <a:r>
              <a:rPr lang="zh-CN" altLang="en-US" sz="2700" b="1" dirty="0"/>
              <a:t>欣然怒放： </a:t>
            </a:r>
            <a:r>
              <a:rPr lang="zh-CN" altLang="en-US" sz="2700" dirty="0"/>
              <a:t>愉快地盛开。</a:t>
            </a:r>
          </a:p>
          <a:p>
            <a:r>
              <a:rPr lang="zh-CN" altLang="en-US" sz="2700" b="1" dirty="0"/>
              <a:t>吻合： </a:t>
            </a:r>
            <a:r>
              <a:rPr lang="zh-CN" altLang="en-US" sz="2700" dirty="0"/>
              <a:t>完全符合</a:t>
            </a:r>
            <a:r>
              <a:rPr lang="zh-CN" altLang="en-US" sz="2700" dirty="0" smtClean="0"/>
              <a:t>。</a:t>
            </a:r>
            <a:endParaRPr lang="zh-CN" altLang="en-US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词汇积累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320" y="1238534"/>
            <a:ext cx="8471377" cy="297773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/>
              <a:t>★近义词：</a:t>
            </a:r>
            <a:r>
              <a:rPr lang="zh-CN" altLang="en-US" sz="2700" dirty="0"/>
              <a:t>密切</a:t>
            </a:r>
            <a:r>
              <a:rPr lang="en-US" altLang="zh-CN" sz="2700" dirty="0"/>
              <a:t>——</a:t>
            </a:r>
            <a:r>
              <a:rPr lang="zh-CN" altLang="en-US" sz="2700" dirty="0"/>
              <a:t>紧密</a:t>
            </a:r>
            <a:r>
              <a:rPr lang="en-US" sz="2700" dirty="0"/>
              <a:t>    </a:t>
            </a:r>
            <a:r>
              <a:rPr lang="zh-CN" altLang="en-US" sz="2700" dirty="0"/>
              <a:t>大致</a:t>
            </a:r>
            <a:r>
              <a:rPr lang="en-US" altLang="zh-CN" sz="2700" dirty="0"/>
              <a:t>——</a:t>
            </a:r>
            <a:r>
              <a:rPr lang="zh-CN" altLang="en-US" sz="2700" dirty="0"/>
              <a:t>大概</a:t>
            </a:r>
          </a:p>
          <a:p>
            <a:r>
              <a:rPr lang="zh-CN" altLang="en-US" sz="2700" dirty="0"/>
              <a:t>辨析：密切</a:t>
            </a:r>
            <a:r>
              <a:rPr lang="en-US" altLang="zh-CN" sz="2700" dirty="0"/>
              <a:t>——</a:t>
            </a:r>
            <a:r>
              <a:rPr lang="zh-CN" altLang="en-US" sz="2700" dirty="0"/>
              <a:t>紧密</a:t>
            </a:r>
          </a:p>
          <a:p>
            <a:r>
              <a:rPr lang="zh-CN" altLang="en-US" sz="2700" dirty="0"/>
              <a:t>同：都有“联系很紧密”的意思。</a:t>
            </a:r>
          </a:p>
          <a:p>
            <a:r>
              <a:rPr lang="zh-CN" altLang="en-US" sz="2700" dirty="0"/>
              <a:t>异：“密切” 的程度没有“紧密”程度那么深。“紧”表示十分、非常密切。</a:t>
            </a:r>
            <a:endParaRPr lang="en-US" altLang="zh-CN" sz="2700" dirty="0"/>
          </a:p>
          <a:p>
            <a:r>
              <a:rPr lang="zh-CN" altLang="en-US" sz="2700" dirty="0"/>
              <a:t>例句：雨越下越大，防汛官兵正密切监视着水情。</a:t>
            </a:r>
          </a:p>
          <a:p>
            <a:r>
              <a:rPr lang="en-US" sz="2700" dirty="0"/>
              <a:t>           </a:t>
            </a:r>
            <a:r>
              <a:rPr lang="zh-CN" altLang="en-US" sz="2700" dirty="0"/>
              <a:t>大家紧密地团结在一起。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词汇积累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320" y="1238534"/>
            <a:ext cx="8014648" cy="256224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/>
              <a:t>★反义词：</a:t>
            </a:r>
            <a:r>
              <a:rPr lang="zh-CN" altLang="en-US" sz="2700" dirty="0"/>
              <a:t>昏迷</a:t>
            </a:r>
            <a:r>
              <a:rPr lang="en-US" altLang="zh-CN" sz="2700" dirty="0"/>
              <a:t>——</a:t>
            </a:r>
            <a:r>
              <a:rPr lang="zh-CN" altLang="en-US" sz="2700" dirty="0"/>
              <a:t>苏醒</a:t>
            </a:r>
            <a:r>
              <a:rPr lang="en-US" sz="2700" dirty="0"/>
              <a:t>    </a:t>
            </a:r>
            <a:r>
              <a:rPr lang="zh-CN" altLang="en-US" sz="2700" dirty="0"/>
              <a:t>有意</a:t>
            </a:r>
            <a:r>
              <a:rPr lang="en-US" altLang="zh-CN" sz="2700" dirty="0"/>
              <a:t>——</a:t>
            </a:r>
            <a:r>
              <a:rPr lang="zh-CN" altLang="en-US" sz="2700" dirty="0"/>
              <a:t>无意</a:t>
            </a:r>
          </a:p>
          <a:p>
            <a:r>
              <a:rPr lang="zh-CN" altLang="en-US" sz="2700" dirty="0"/>
              <a:t>辨析：昏迷</a:t>
            </a:r>
            <a:r>
              <a:rPr lang="en-US" altLang="zh-CN" sz="2700" dirty="0"/>
              <a:t>——</a:t>
            </a:r>
            <a:r>
              <a:rPr lang="en-US" sz="2700" dirty="0"/>
              <a:t>-</a:t>
            </a:r>
            <a:r>
              <a:rPr lang="zh-CN" altLang="en-US" sz="2700" dirty="0"/>
              <a:t>苏醒</a:t>
            </a:r>
          </a:p>
          <a:p>
            <a:r>
              <a:rPr lang="zh-CN" altLang="en-US" sz="2700" dirty="0"/>
              <a:t>昏迷：因大脑功能严重受损而长时间失去知觉。严重的外伤、脑出血、脑膜炎等都能引起昏迷。</a:t>
            </a:r>
          </a:p>
          <a:p>
            <a:r>
              <a:rPr lang="zh-CN" altLang="en-US" sz="2700" dirty="0"/>
              <a:t>苏醒：昏迷后醒过来。引申为醒悟。</a:t>
            </a:r>
          </a:p>
          <a:p>
            <a:r>
              <a:rPr lang="zh-CN" altLang="en-US" sz="2700" dirty="0"/>
              <a:t>例句：伤员已从昏迷中苏醒过来。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句段导读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1792" y="1320421"/>
            <a:ext cx="8280779" cy="13157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700" dirty="0"/>
              <a:t>1.</a:t>
            </a:r>
            <a:r>
              <a:rPr lang="zh-CN" altLang="en-US" sz="2700" dirty="0"/>
              <a:t>鲜花朵朵，争奇斗艳，芬芳迷人。要是我们留心观察，就会发现，一天之内，不同的花开放的时间是不同的。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037" y="2978624"/>
            <a:ext cx="4135271" cy="154657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第一句用三个词语描述花儿；第二句概括写要是留心观察，就能发现不同的花开放的时间是不同的。</a:t>
            </a:r>
          </a:p>
        </p:txBody>
      </p:sp>
      <p:pic>
        <p:nvPicPr>
          <p:cNvPr id="2050" name="Picture 2" descr="C:\Users\Administrator\Desktop\1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7793" y="2221172"/>
            <a:ext cx="3474803" cy="27916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60" y="438151"/>
            <a:ext cx="1524000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句段导读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1792" y="1320421"/>
            <a:ext cx="8280779" cy="191590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400" dirty="0"/>
              <a:t>2.</a:t>
            </a:r>
            <a:r>
              <a:rPr lang="zh-CN" altLang="en-US" sz="2400" dirty="0"/>
              <a:t>凌晨四点，牵牛花吹起了紫色的小喇叭；五点左右，艳丽的蔷薇绽开了笑脸；七点，睡莲从梦中醒来；中午十二点左右，午时花开放了；下午三点，万寿菊欣然怒放；傍晚六点，烟草花在暮色中苏醒；月光花在七点左右舒展开自己的花瓣；夜来香在晚上八点开花；昙花却九点左右含笑一现</a:t>
            </a:r>
            <a:r>
              <a:rPr lang="en-US" altLang="zh-CN" sz="2400" dirty="0"/>
              <a:t>……</a:t>
            </a:r>
            <a:endParaRPr lang="zh-CN" alt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634622" y="3459707"/>
            <a:ext cx="7850874" cy="14542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rgbClr val="FF0000"/>
                </a:solidFill>
              </a:rPr>
              <a:t>这段话形象例举了牵牛花等九种花不同的开花时间来说明这个发现。其中，第三个句子的表达非常有特色，同是写花在什么时候怎样开放，但是变化丰富。如写开花时间的词，有的句子在前面，有的句子在中间；写花儿是怎样开放，有的采用拟人的手法，有的用词非常精准，有的简介明了，语言表达别具一格。其他两句，是第三句的前提和条件，因为花儿多，所以需要留心观察其不同之处；因为留心观察了，才会发现不同的花儿在不同的时间开放，而且开放时各具形态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513159" y="438151"/>
            <a:ext cx="1729978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课后习题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5188" y="1159329"/>
            <a:ext cx="4661780" cy="10387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dirty="0"/>
              <a:t>1.</a:t>
            </a:r>
            <a:r>
              <a:rPr lang="zh-CN" altLang="en-US" sz="2100" dirty="0"/>
              <a:t>读一读，写一写</a:t>
            </a:r>
            <a:r>
              <a:rPr lang="zh-CN" altLang="zh-CN" sz="2100" dirty="0"/>
              <a:t>。</a:t>
            </a:r>
          </a:p>
          <a:p>
            <a:r>
              <a:rPr lang="zh-CN" altLang="en-US" sz="2100" dirty="0"/>
              <a:t>暮色　　 吻合　　</a:t>
            </a:r>
            <a:r>
              <a:rPr lang="en-US" sz="2100" dirty="0"/>
              <a:t>  </a:t>
            </a:r>
            <a:r>
              <a:rPr lang="zh-CN" altLang="en-US" sz="2100" dirty="0"/>
              <a:t>干燥　　传播</a:t>
            </a:r>
          </a:p>
          <a:p>
            <a:r>
              <a:rPr lang="zh-CN" altLang="en-US" sz="2100" dirty="0"/>
              <a:t>发怒        昆虫</a:t>
            </a:r>
            <a:r>
              <a:rPr lang="en-US" altLang="zh-CN" sz="2100" dirty="0"/>
              <a:t>    </a:t>
            </a:r>
            <a:r>
              <a:rPr lang="en-US" sz="2100" dirty="0"/>
              <a:t>     </a:t>
            </a:r>
            <a:r>
              <a:rPr lang="zh-CN" altLang="en-US" sz="2100" dirty="0"/>
              <a:t>淡雅</a:t>
            </a:r>
            <a:r>
              <a:rPr lang="en-US" sz="2100" dirty="0"/>
              <a:t>        </a:t>
            </a:r>
            <a:r>
              <a:rPr lang="zh-CN" altLang="en-US" sz="2100" dirty="0"/>
              <a:t>一致</a:t>
            </a:r>
          </a:p>
        </p:txBody>
      </p:sp>
      <p:sp>
        <p:nvSpPr>
          <p:cNvPr id="4" name="矩形 3"/>
          <p:cNvSpPr/>
          <p:nvPr/>
        </p:nvSpPr>
        <p:spPr>
          <a:xfrm>
            <a:off x="415188" y="2712596"/>
            <a:ext cx="6903425" cy="10387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dirty="0"/>
              <a:t>2.</a:t>
            </a:r>
            <a:r>
              <a:rPr lang="zh-CN" altLang="zh-CN" sz="2100" dirty="0"/>
              <a:t>读拼音，写词语。</a:t>
            </a:r>
          </a:p>
          <a:p>
            <a:endParaRPr lang="en-US" altLang="zh-CN" sz="2100" dirty="0"/>
          </a:p>
          <a:p>
            <a:r>
              <a:rPr lang="en-US" sz="2100" dirty="0" err="1"/>
              <a:t>s</a:t>
            </a:r>
            <a:r>
              <a:rPr lang="en-US" altLang="zh-CN" sz="2100" dirty="0" err="1"/>
              <a:t>ū</a:t>
            </a:r>
            <a:r>
              <a:rPr lang="en-US" sz="2100" dirty="0"/>
              <a:t>  </a:t>
            </a:r>
            <a:r>
              <a:rPr lang="en-US" sz="2100" dirty="0" err="1"/>
              <a:t>x</a:t>
            </a:r>
            <a:r>
              <a:rPr lang="en-US" altLang="zh-CN" sz="2100" dirty="0" err="1"/>
              <a:t>ǐ</a:t>
            </a:r>
            <a:r>
              <a:rPr lang="en-US" sz="2100" dirty="0" err="1"/>
              <a:t>ng</a:t>
            </a:r>
            <a:r>
              <a:rPr lang="en-US" sz="2100" dirty="0"/>
              <a:t>       </a:t>
            </a:r>
            <a:r>
              <a:rPr lang="en-US" sz="2100" dirty="0" err="1"/>
              <a:t>xi</a:t>
            </a:r>
            <a:r>
              <a:rPr lang="en-US" altLang="zh-CN" sz="2100" dirty="0" err="1"/>
              <a:t>ū</a:t>
            </a:r>
            <a:r>
              <a:rPr lang="en-US" sz="2100" dirty="0"/>
              <a:t> </a:t>
            </a:r>
            <a:r>
              <a:rPr lang="en-US" sz="2100" dirty="0" err="1"/>
              <a:t>g</a:t>
            </a:r>
            <a:r>
              <a:rPr lang="en-US" altLang="zh-CN" sz="2100" dirty="0" err="1"/>
              <a:t>ǎ</a:t>
            </a:r>
            <a:r>
              <a:rPr lang="en-US" sz="2100" dirty="0" err="1"/>
              <a:t>i</a:t>
            </a:r>
            <a:r>
              <a:rPr lang="en-US" sz="2100" dirty="0"/>
              <a:t>       </a:t>
            </a:r>
            <a:r>
              <a:rPr lang="en-US" sz="2100" dirty="0" err="1"/>
              <a:t>jiāonèn</a:t>
            </a:r>
            <a:r>
              <a:rPr lang="en-US" sz="2100" dirty="0"/>
              <a:t>       </a:t>
            </a:r>
            <a:r>
              <a:rPr lang="en-US" sz="2100" dirty="0" err="1"/>
              <a:t>yàn</a:t>
            </a:r>
            <a:r>
              <a:rPr lang="en-US" sz="2100" dirty="0"/>
              <a:t>   </a:t>
            </a:r>
            <a:r>
              <a:rPr lang="en-US" sz="2100" dirty="0" err="1"/>
              <a:t>lì</a:t>
            </a:r>
            <a:r>
              <a:rPr lang="en-US" sz="2100" dirty="0"/>
              <a:t>        </a:t>
            </a:r>
            <a:r>
              <a:rPr lang="en-US" sz="2100" dirty="0" err="1"/>
              <a:t>shì</a:t>
            </a:r>
            <a:r>
              <a:rPr lang="en-US" sz="2100" dirty="0"/>
              <a:t> </a:t>
            </a:r>
            <a:r>
              <a:rPr lang="en-US" sz="2100" dirty="0" err="1"/>
              <a:t>yìng</a:t>
            </a:r>
            <a:r>
              <a:rPr lang="en-US" sz="2100" dirty="0"/>
              <a:t>    </a:t>
            </a:r>
            <a:endParaRPr lang="zh-CN" altLang="zh-CN" sz="2100" dirty="0"/>
          </a:p>
        </p:txBody>
      </p:sp>
      <p:pic>
        <p:nvPicPr>
          <p:cNvPr id="5" name="图片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395" y="3769344"/>
            <a:ext cx="6916683" cy="101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2922" y="1826758"/>
            <a:ext cx="8156582" cy="200824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dirty="0"/>
              <a:t>3.</a:t>
            </a:r>
            <a:r>
              <a:rPr lang="zh-CN" altLang="en-US" sz="2100" dirty="0"/>
              <a:t>写出下列词语的近义词或反义词。</a:t>
            </a:r>
            <a:endParaRPr lang="zh-CN" altLang="zh-CN" sz="2100" dirty="0"/>
          </a:p>
          <a:p>
            <a:endParaRPr lang="en-US" altLang="zh-CN" sz="2100" dirty="0"/>
          </a:p>
          <a:p>
            <a:r>
              <a:rPr lang="zh-CN" altLang="en-US" sz="2100" dirty="0"/>
              <a:t>近义词：凌晨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艳丽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吻合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</a:p>
          <a:p>
            <a:r>
              <a:rPr lang="zh-CN" altLang="en-US" sz="2100" dirty="0"/>
              <a:t>               适宜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大致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舒展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</a:p>
          <a:p>
            <a:endParaRPr lang="en-US" altLang="zh-CN" sz="2100" dirty="0"/>
          </a:p>
          <a:p>
            <a:r>
              <a:rPr lang="zh-CN" altLang="en-US" sz="2100" dirty="0"/>
              <a:t>反义词：绽开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干燥</a:t>
            </a:r>
            <a:r>
              <a:rPr lang="en-US" sz="2100" dirty="0"/>
              <a:t>­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r>
              <a:rPr lang="en-US" sz="2100" dirty="0"/>
              <a:t>    </a:t>
            </a:r>
            <a:r>
              <a:rPr lang="zh-CN" altLang="en-US" sz="2100" dirty="0"/>
              <a:t>危险</a:t>
            </a:r>
            <a:r>
              <a:rPr lang="en-US" altLang="zh-CN" sz="2100" dirty="0"/>
              <a:t>——</a:t>
            </a:r>
            <a:r>
              <a:rPr lang="zh-CN" altLang="en-US" sz="2100" dirty="0"/>
              <a:t>（</a:t>
            </a:r>
            <a:r>
              <a:rPr lang="en-US" sz="2100" dirty="0"/>
              <a:t>    </a:t>
            </a:r>
            <a:r>
              <a:rPr lang="zh-CN" altLang="en-US" sz="2100" dirty="0"/>
              <a:t>）</a:t>
            </a:r>
            <a:endParaRPr lang="zh-CN" altLang="zh-CN" sz="2100" dirty="0"/>
          </a:p>
        </p:txBody>
      </p:sp>
      <p:sp>
        <p:nvSpPr>
          <p:cNvPr id="3" name="标题 1"/>
          <p:cNvSpPr txBox="1"/>
          <p:nvPr/>
        </p:nvSpPr>
        <p:spPr bwMode="auto">
          <a:xfrm>
            <a:off x="513159" y="438151"/>
            <a:ext cx="1729978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微软雅黑" panose="020B0503020204020204" pitchFamily="34" charset="-122"/>
              </a:rPr>
              <a:t>课后习题</a:t>
            </a:r>
            <a:endParaRPr lang="zh-CN" altLang="zh-CN" sz="2400" b="1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 bwMode="auto">
          <a:xfrm>
            <a:off x="643785" y="438151"/>
            <a:ext cx="1729978" cy="3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拓展应用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AutoShape 2" descr="坐在月亮上吹笛子的男孩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6" name="AutoShape 4" descr="坐在月亮上吹笛子的男孩"/>
          <p:cNvSpPr>
            <a:spLocks noChangeAspect="1" noChangeArrowheads="1"/>
          </p:cNvSpPr>
          <p:nvPr/>
        </p:nvSpPr>
        <p:spPr bwMode="auto">
          <a:xfrm>
            <a:off x="230981" y="595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9" name="AutoShape 5" descr="C:\Users\Administrator\AppData\Roaming\Tencent\Users\2050268240\QQ\WinTemp\RichOle\V(PCV%GIWJ(%0LGLLL)]3.png"/>
          <p:cNvSpPr>
            <a:spLocks noChangeAspect="1" noChangeArrowheads="1"/>
          </p:cNvSpPr>
          <p:nvPr/>
        </p:nvSpPr>
        <p:spPr bwMode="auto">
          <a:xfrm>
            <a:off x="0" y="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2" name="AutoShape 6" descr="C:\Users\Administrator\AppData\Roaming\Tencent\Users\2050268240\QQ\WinTemp\RichOle\V(PCV%GIWJ(%0LGLLL)]3.png"/>
          <p:cNvSpPr>
            <a:spLocks noChangeAspect="1" noChangeArrowheads="1"/>
          </p:cNvSpPr>
          <p:nvPr/>
        </p:nvSpPr>
        <p:spPr bwMode="auto">
          <a:xfrm>
            <a:off x="114300" y="1143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676896" y="3064012"/>
            <a:ext cx="1848134" cy="530915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染</a:t>
            </a:r>
            <a:endParaRPr lang="zh-CN" altLang="en-US" sz="3000" dirty="0">
              <a:solidFill>
                <a:schemeClr val="bg1"/>
              </a:solidFill>
            </a:endParaRPr>
          </a:p>
        </p:txBody>
      </p:sp>
      <p:sp>
        <p:nvSpPr>
          <p:cNvPr id="15" name="文本框 32"/>
          <p:cNvSpPr txBox="1"/>
          <p:nvPr/>
        </p:nvSpPr>
        <p:spPr>
          <a:xfrm>
            <a:off x="4475164" y="292576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500" dirty="0">
                <a:solidFill>
                  <a:srgbClr val="F7FFFF"/>
                </a:solidFill>
              </a:rPr>
              <a:t>状元成才路</a:t>
            </a:r>
            <a:endParaRPr lang="zh-CN" altLang="zh-CN" sz="500" dirty="0">
              <a:solidFill>
                <a:srgbClr val="F7FFFF"/>
              </a:solidFill>
            </a:endParaRPr>
          </a:p>
        </p:txBody>
      </p:sp>
      <p:sp>
        <p:nvSpPr>
          <p:cNvPr id="16" name="文本框 36"/>
          <p:cNvSpPr txBox="1"/>
          <p:nvPr/>
        </p:nvSpPr>
        <p:spPr>
          <a:xfrm rot="-5350866">
            <a:off x="5853611" y="13136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7" name="文本框 37"/>
          <p:cNvSpPr txBox="1"/>
          <p:nvPr/>
        </p:nvSpPr>
        <p:spPr>
          <a:xfrm rot="-4150866">
            <a:off x="5323387" y="17216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8" name="文本框 45"/>
          <p:cNvSpPr txBox="1"/>
          <p:nvPr/>
        </p:nvSpPr>
        <p:spPr>
          <a:xfrm rot="-5350866">
            <a:off x="6413998" y="13358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9" name="文本框 46"/>
          <p:cNvSpPr txBox="1"/>
          <p:nvPr/>
        </p:nvSpPr>
        <p:spPr>
          <a:xfrm rot="-424911">
            <a:off x="7060112" y="15676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0" name="文本框 47"/>
          <p:cNvSpPr txBox="1"/>
          <p:nvPr/>
        </p:nvSpPr>
        <p:spPr>
          <a:xfrm rot="-4150866">
            <a:off x="7647487" y="24963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1" name="文本框 50"/>
          <p:cNvSpPr txBox="1"/>
          <p:nvPr/>
        </p:nvSpPr>
        <p:spPr>
          <a:xfrm rot="1480325">
            <a:off x="7383962" y="12421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2" name="文本框 32"/>
          <p:cNvSpPr txBox="1"/>
          <p:nvPr/>
        </p:nvSpPr>
        <p:spPr>
          <a:xfrm>
            <a:off x="3262313" y="3560764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3" name="文本框 20"/>
          <p:cNvSpPr txBox="1"/>
          <p:nvPr/>
        </p:nvSpPr>
        <p:spPr>
          <a:xfrm rot="4149897">
            <a:off x="4454230" y="34964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4" name="文本框 36"/>
          <p:cNvSpPr txBox="1"/>
          <p:nvPr/>
        </p:nvSpPr>
        <p:spPr>
          <a:xfrm rot="-1380000">
            <a:off x="3893048" y="12993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5" name="文本框 37"/>
          <p:cNvSpPr txBox="1"/>
          <p:nvPr/>
        </p:nvSpPr>
        <p:spPr>
          <a:xfrm rot="-180000">
            <a:off x="4123237" y="20518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6" name="文本框 45"/>
          <p:cNvSpPr txBox="1"/>
          <p:nvPr/>
        </p:nvSpPr>
        <p:spPr>
          <a:xfrm rot="-1380000">
            <a:off x="4453436" y="13215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7" name="文本框 46"/>
          <p:cNvSpPr txBox="1"/>
          <p:nvPr/>
        </p:nvSpPr>
        <p:spPr>
          <a:xfrm rot="-1380000">
            <a:off x="4823323" y="15358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8" name="文本框 47"/>
          <p:cNvSpPr txBox="1"/>
          <p:nvPr/>
        </p:nvSpPr>
        <p:spPr>
          <a:xfrm rot="-180000">
            <a:off x="5056687" y="22327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29" name="文本框 49"/>
          <p:cNvSpPr txBox="1"/>
          <p:nvPr/>
        </p:nvSpPr>
        <p:spPr>
          <a:xfrm rot="-5350866">
            <a:off x="6302873" y="21073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0" name="文本框 50"/>
          <p:cNvSpPr txBox="1"/>
          <p:nvPr/>
        </p:nvSpPr>
        <p:spPr>
          <a:xfrm rot="-170103">
            <a:off x="5582148" y="25883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1" name="文本框 51"/>
          <p:cNvSpPr txBox="1"/>
          <p:nvPr/>
        </p:nvSpPr>
        <p:spPr>
          <a:xfrm rot="-5350866">
            <a:off x="5837737" y="34313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2" name="文本框 32"/>
          <p:cNvSpPr txBox="1"/>
          <p:nvPr/>
        </p:nvSpPr>
        <p:spPr>
          <a:xfrm rot="1209897">
            <a:off x="1129211" y="38726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3" name="文本框 34"/>
          <p:cNvSpPr txBox="1"/>
          <p:nvPr/>
        </p:nvSpPr>
        <p:spPr>
          <a:xfrm rot="4149897">
            <a:off x="2133305" y="34535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4" name="文本框 36"/>
          <p:cNvSpPr txBox="1"/>
          <p:nvPr/>
        </p:nvSpPr>
        <p:spPr>
          <a:xfrm rot="-1380000">
            <a:off x="1597523" y="32265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5" name="文本框 37"/>
          <p:cNvSpPr txBox="1"/>
          <p:nvPr/>
        </p:nvSpPr>
        <p:spPr>
          <a:xfrm rot="1029897">
            <a:off x="2478587" y="27518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6" name="文本框 45"/>
          <p:cNvSpPr txBox="1"/>
          <p:nvPr/>
        </p:nvSpPr>
        <p:spPr>
          <a:xfrm rot="-1380000">
            <a:off x="3154862" y="31440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7" name="文本框 46"/>
          <p:cNvSpPr txBox="1"/>
          <p:nvPr/>
        </p:nvSpPr>
        <p:spPr>
          <a:xfrm rot="-170103">
            <a:off x="779962" y="15279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8" name="文本框 47"/>
          <p:cNvSpPr txBox="1"/>
          <p:nvPr/>
        </p:nvSpPr>
        <p:spPr>
          <a:xfrm rot="1029897">
            <a:off x="821237" y="33980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39" name="文本框 49"/>
          <p:cNvSpPr txBox="1"/>
          <p:nvPr/>
        </p:nvSpPr>
        <p:spPr>
          <a:xfrm rot="-170103">
            <a:off x="3002462" y="38345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0" name="文本框 50"/>
          <p:cNvSpPr txBox="1"/>
          <p:nvPr/>
        </p:nvSpPr>
        <p:spPr>
          <a:xfrm rot="-170103">
            <a:off x="4150223" y="31678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1" name="文本框 51"/>
          <p:cNvSpPr txBox="1"/>
          <p:nvPr/>
        </p:nvSpPr>
        <p:spPr>
          <a:xfrm rot="-170103">
            <a:off x="4316912" y="39266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2" name="文本框 32"/>
          <p:cNvSpPr txBox="1"/>
          <p:nvPr/>
        </p:nvSpPr>
        <p:spPr>
          <a:xfrm rot="-5070842">
            <a:off x="314823" y="20391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3" name="文本框 34"/>
          <p:cNvSpPr txBox="1"/>
          <p:nvPr/>
        </p:nvSpPr>
        <p:spPr>
          <a:xfrm rot="4149897">
            <a:off x="1330030" y="21565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4" name="文本框 36"/>
          <p:cNvSpPr txBox="1"/>
          <p:nvPr/>
        </p:nvSpPr>
        <p:spPr>
          <a:xfrm rot="-170103">
            <a:off x="314823" y="13342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5" name="文本框 37"/>
          <p:cNvSpPr txBox="1"/>
          <p:nvPr/>
        </p:nvSpPr>
        <p:spPr>
          <a:xfrm rot="1029897">
            <a:off x="1330823" y="16819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6" name="文本框 45"/>
          <p:cNvSpPr txBox="1"/>
          <p:nvPr/>
        </p:nvSpPr>
        <p:spPr>
          <a:xfrm rot="-1380000">
            <a:off x="2110286" y="11437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7" name="文本框 46"/>
          <p:cNvSpPr txBox="1"/>
          <p:nvPr/>
        </p:nvSpPr>
        <p:spPr>
          <a:xfrm rot="-1380000">
            <a:off x="2680198" y="13136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8" name="文本框 47"/>
          <p:cNvSpPr txBox="1"/>
          <p:nvPr/>
        </p:nvSpPr>
        <p:spPr>
          <a:xfrm rot="-180000">
            <a:off x="2408737" y="18771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49" name="文本框 49"/>
          <p:cNvSpPr txBox="1"/>
          <p:nvPr/>
        </p:nvSpPr>
        <p:spPr>
          <a:xfrm rot="-1380000">
            <a:off x="3269162" y="15358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0" name="文本框 50"/>
          <p:cNvSpPr txBox="1"/>
          <p:nvPr/>
        </p:nvSpPr>
        <p:spPr>
          <a:xfrm rot="-1380000">
            <a:off x="2842123" y="21168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1" name="文本框 51"/>
          <p:cNvSpPr txBox="1"/>
          <p:nvPr/>
        </p:nvSpPr>
        <p:spPr>
          <a:xfrm rot="-1380000">
            <a:off x="3477123" y="22534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2" name="文本框 32"/>
          <p:cNvSpPr txBox="1"/>
          <p:nvPr/>
        </p:nvSpPr>
        <p:spPr>
          <a:xfrm rot="1209897">
            <a:off x="5107487" y="35361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3" name="文本框 34"/>
          <p:cNvSpPr txBox="1"/>
          <p:nvPr/>
        </p:nvSpPr>
        <p:spPr>
          <a:xfrm rot="-1030866">
            <a:off x="6303668" y="38917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4" name="文本框 36"/>
          <p:cNvSpPr txBox="1"/>
          <p:nvPr/>
        </p:nvSpPr>
        <p:spPr>
          <a:xfrm rot="368503">
            <a:off x="5766298" y="28566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5" name="文本框 37"/>
          <p:cNvSpPr txBox="1"/>
          <p:nvPr/>
        </p:nvSpPr>
        <p:spPr>
          <a:xfrm rot="829244">
            <a:off x="5277348" y="39710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6" name="文本框 45"/>
          <p:cNvSpPr txBox="1"/>
          <p:nvPr/>
        </p:nvSpPr>
        <p:spPr>
          <a:xfrm rot="-4502722">
            <a:off x="6771187" y="24978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7" name="文本框 46"/>
          <p:cNvSpPr txBox="1"/>
          <p:nvPr/>
        </p:nvSpPr>
        <p:spPr>
          <a:xfrm rot="2702238">
            <a:off x="7560173" y="30598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8" name="文本框 47"/>
          <p:cNvSpPr txBox="1"/>
          <p:nvPr/>
        </p:nvSpPr>
        <p:spPr>
          <a:xfrm rot="-3456638">
            <a:off x="6736262" y="34011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59" name="文本框 50"/>
          <p:cNvSpPr txBox="1"/>
          <p:nvPr/>
        </p:nvSpPr>
        <p:spPr>
          <a:xfrm rot="-3640556">
            <a:off x="7231562" y="35885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0" name="文本框 32"/>
          <p:cNvSpPr txBox="1"/>
          <p:nvPr/>
        </p:nvSpPr>
        <p:spPr>
          <a:xfrm rot="4190103">
            <a:off x="4280398" y="25042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1" name="文本框 34"/>
          <p:cNvSpPr txBox="1"/>
          <p:nvPr/>
        </p:nvSpPr>
        <p:spPr>
          <a:xfrm rot="8340000">
            <a:off x="4913018" y="31360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2" name="文本框 36"/>
          <p:cNvSpPr txBox="1"/>
          <p:nvPr/>
        </p:nvSpPr>
        <p:spPr>
          <a:xfrm rot="-1160763">
            <a:off x="5766298" y="17485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3" name="文本框 37"/>
          <p:cNvSpPr txBox="1"/>
          <p:nvPr/>
        </p:nvSpPr>
        <p:spPr>
          <a:xfrm rot="39237">
            <a:off x="5642473" y="22708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4" name="文本框 45"/>
          <p:cNvSpPr txBox="1"/>
          <p:nvPr/>
        </p:nvSpPr>
        <p:spPr>
          <a:xfrm rot="-1160763">
            <a:off x="6326687" y="17708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5" name="文本框 46"/>
          <p:cNvSpPr txBox="1"/>
          <p:nvPr/>
        </p:nvSpPr>
        <p:spPr>
          <a:xfrm rot="-1160763">
            <a:off x="6696573" y="19851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6" name="文本框 47"/>
          <p:cNvSpPr txBox="1"/>
          <p:nvPr/>
        </p:nvSpPr>
        <p:spPr>
          <a:xfrm rot="39237">
            <a:off x="7177586" y="24550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7" name="文本框 50"/>
          <p:cNvSpPr txBox="1"/>
          <p:nvPr/>
        </p:nvSpPr>
        <p:spPr>
          <a:xfrm rot="-1160763">
            <a:off x="7480798" y="19311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8" name="文本框 32"/>
          <p:cNvSpPr txBox="1"/>
          <p:nvPr/>
        </p:nvSpPr>
        <p:spPr>
          <a:xfrm rot="4190103">
            <a:off x="2757986" y="33376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69" name="文本框 34"/>
          <p:cNvSpPr txBox="1"/>
          <p:nvPr/>
        </p:nvSpPr>
        <p:spPr>
          <a:xfrm rot="8340000">
            <a:off x="3914480" y="28138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0" name="文本框 36"/>
          <p:cNvSpPr txBox="1"/>
          <p:nvPr/>
        </p:nvSpPr>
        <p:spPr>
          <a:xfrm rot="2810103">
            <a:off x="3805736" y="17327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1" name="文本框 37"/>
          <p:cNvSpPr txBox="1"/>
          <p:nvPr/>
        </p:nvSpPr>
        <p:spPr>
          <a:xfrm rot="4010103">
            <a:off x="3805736" y="22756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2" name="文本框 45"/>
          <p:cNvSpPr txBox="1"/>
          <p:nvPr/>
        </p:nvSpPr>
        <p:spPr>
          <a:xfrm rot="2810103">
            <a:off x="4366123" y="17549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3" name="文本框 46"/>
          <p:cNvSpPr txBox="1"/>
          <p:nvPr/>
        </p:nvSpPr>
        <p:spPr>
          <a:xfrm rot="2810103">
            <a:off x="4736012" y="19692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4" name="文本框 47"/>
          <p:cNvSpPr txBox="1"/>
          <p:nvPr/>
        </p:nvSpPr>
        <p:spPr>
          <a:xfrm rot="4010103">
            <a:off x="4736012" y="25121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5" name="文本框 49"/>
          <p:cNvSpPr txBox="1"/>
          <p:nvPr/>
        </p:nvSpPr>
        <p:spPr>
          <a:xfrm rot="-1160763">
            <a:off x="6217148" y="25423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6" name="文本框 50"/>
          <p:cNvSpPr txBox="1"/>
          <p:nvPr/>
        </p:nvSpPr>
        <p:spPr>
          <a:xfrm rot="4020000">
            <a:off x="5210673" y="26280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7" name="文本框 51"/>
          <p:cNvSpPr txBox="1"/>
          <p:nvPr/>
        </p:nvSpPr>
        <p:spPr>
          <a:xfrm rot="-1160763">
            <a:off x="5591673" y="32170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8" name="文本框 32"/>
          <p:cNvSpPr txBox="1"/>
          <p:nvPr/>
        </p:nvSpPr>
        <p:spPr>
          <a:xfrm rot="5400000">
            <a:off x="1133973" y="32265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79" name="文本框 34"/>
          <p:cNvSpPr txBox="1"/>
          <p:nvPr/>
        </p:nvSpPr>
        <p:spPr>
          <a:xfrm rot="8340000">
            <a:off x="1871368" y="35504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0" name="文本框 36"/>
          <p:cNvSpPr txBox="1"/>
          <p:nvPr/>
        </p:nvSpPr>
        <p:spPr>
          <a:xfrm rot="2810103">
            <a:off x="1854698" y="27296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1" name="文本框 37"/>
          <p:cNvSpPr txBox="1"/>
          <p:nvPr/>
        </p:nvSpPr>
        <p:spPr>
          <a:xfrm rot="5220000">
            <a:off x="2289673" y="30122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2" name="文本框 45"/>
          <p:cNvSpPr txBox="1"/>
          <p:nvPr/>
        </p:nvSpPr>
        <p:spPr>
          <a:xfrm rot="2810103">
            <a:off x="2802437" y="27439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3" name="文本框 46"/>
          <p:cNvSpPr txBox="1"/>
          <p:nvPr/>
        </p:nvSpPr>
        <p:spPr>
          <a:xfrm rot="4020000">
            <a:off x="692648" y="19613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4" name="文本框 47"/>
          <p:cNvSpPr txBox="1"/>
          <p:nvPr/>
        </p:nvSpPr>
        <p:spPr>
          <a:xfrm rot="5220000">
            <a:off x="694237" y="28947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5" name="文本框 49"/>
          <p:cNvSpPr txBox="1"/>
          <p:nvPr/>
        </p:nvSpPr>
        <p:spPr>
          <a:xfrm rot="4020000">
            <a:off x="2456362" y="37377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6" name="文本框 50"/>
          <p:cNvSpPr txBox="1"/>
          <p:nvPr/>
        </p:nvSpPr>
        <p:spPr>
          <a:xfrm rot="4020000">
            <a:off x="3694612" y="33646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7" name="文本框 51"/>
          <p:cNvSpPr txBox="1"/>
          <p:nvPr/>
        </p:nvSpPr>
        <p:spPr>
          <a:xfrm rot="4020000">
            <a:off x="4064498" y="35789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8" name="文本框 32"/>
          <p:cNvSpPr txBox="1"/>
          <p:nvPr/>
        </p:nvSpPr>
        <p:spPr>
          <a:xfrm rot="-880739">
            <a:off x="506912" y="25121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89" name="文本框 34"/>
          <p:cNvSpPr txBox="1"/>
          <p:nvPr/>
        </p:nvSpPr>
        <p:spPr>
          <a:xfrm rot="8340000">
            <a:off x="1244305" y="25899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0" name="文本框 36"/>
          <p:cNvSpPr txBox="1"/>
          <p:nvPr/>
        </p:nvSpPr>
        <p:spPr>
          <a:xfrm rot="4020000">
            <a:off x="1662611" y="15088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1" name="文本框 37"/>
          <p:cNvSpPr txBox="1"/>
          <p:nvPr/>
        </p:nvSpPr>
        <p:spPr>
          <a:xfrm rot="5220000">
            <a:off x="1662611" y="20518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2" name="文本框 45"/>
          <p:cNvSpPr txBox="1"/>
          <p:nvPr/>
        </p:nvSpPr>
        <p:spPr>
          <a:xfrm rot="2810103">
            <a:off x="2222998" y="15311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3" name="文本框 46"/>
          <p:cNvSpPr txBox="1"/>
          <p:nvPr/>
        </p:nvSpPr>
        <p:spPr>
          <a:xfrm rot="2810103">
            <a:off x="2592887" y="174541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4" name="文本框 47"/>
          <p:cNvSpPr txBox="1"/>
          <p:nvPr/>
        </p:nvSpPr>
        <p:spPr>
          <a:xfrm rot="4010103">
            <a:off x="2321423" y="23105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5" name="文本框 49"/>
          <p:cNvSpPr txBox="1"/>
          <p:nvPr/>
        </p:nvSpPr>
        <p:spPr>
          <a:xfrm rot="2810103">
            <a:off x="3180262" y="19692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6" name="文本框 50"/>
          <p:cNvSpPr txBox="1"/>
          <p:nvPr/>
        </p:nvSpPr>
        <p:spPr>
          <a:xfrm rot="2810103">
            <a:off x="3067548" y="24042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7" name="文本框 51"/>
          <p:cNvSpPr txBox="1"/>
          <p:nvPr/>
        </p:nvSpPr>
        <p:spPr>
          <a:xfrm rot="2810103">
            <a:off x="3437437" y="26185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8" name="文本框 32"/>
          <p:cNvSpPr txBox="1"/>
          <p:nvPr/>
        </p:nvSpPr>
        <p:spPr>
          <a:xfrm rot="5400000">
            <a:off x="4743948" y="36805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99" name="文本框 34"/>
          <p:cNvSpPr txBox="1"/>
          <p:nvPr/>
        </p:nvSpPr>
        <p:spPr>
          <a:xfrm rot="3159237">
            <a:off x="5809955" y="400442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0" name="文本框 36"/>
          <p:cNvSpPr txBox="1"/>
          <p:nvPr/>
        </p:nvSpPr>
        <p:spPr>
          <a:xfrm rot="-1160763">
            <a:off x="6229848" y="292334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1" name="文本框 37"/>
          <p:cNvSpPr txBox="1"/>
          <p:nvPr/>
        </p:nvSpPr>
        <p:spPr>
          <a:xfrm rot="39237">
            <a:off x="6229848" y="34662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2" name="文本框 45"/>
          <p:cNvSpPr txBox="1"/>
          <p:nvPr/>
        </p:nvSpPr>
        <p:spPr>
          <a:xfrm rot="-1160763">
            <a:off x="6790237" y="2945566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3" name="文本框 46"/>
          <p:cNvSpPr txBox="1"/>
          <p:nvPr/>
        </p:nvSpPr>
        <p:spPr>
          <a:xfrm rot="-1160763">
            <a:off x="7160123" y="3159878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4" name="文本框 47"/>
          <p:cNvSpPr txBox="1"/>
          <p:nvPr/>
        </p:nvSpPr>
        <p:spPr>
          <a:xfrm rot="39237">
            <a:off x="6847387" y="372820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5" name="文本框 49"/>
          <p:cNvSpPr txBox="1"/>
          <p:nvPr/>
        </p:nvSpPr>
        <p:spPr>
          <a:xfrm rot="-1160763">
            <a:off x="7680823" y="34503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6" name="文本框 50"/>
          <p:cNvSpPr txBox="1"/>
          <p:nvPr/>
        </p:nvSpPr>
        <p:spPr>
          <a:xfrm rot="-1160763">
            <a:off x="7634786" y="3818691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7" name="文本框 51"/>
          <p:cNvSpPr txBox="1"/>
          <p:nvPr/>
        </p:nvSpPr>
        <p:spPr>
          <a:xfrm rot="-1160763">
            <a:off x="6772773" y="1143753"/>
            <a:ext cx="521292" cy="173121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500" dirty="0">
                <a:solidFill>
                  <a:srgbClr val="F7FFFF"/>
                </a:solidFill>
              </a:rPr>
              <a:t>状元成才路</a:t>
            </a:r>
          </a:p>
        </p:txBody>
      </p:sp>
      <p:sp>
        <p:nvSpPr>
          <p:cNvPr id="109" name="矩形 3"/>
          <p:cNvSpPr/>
          <p:nvPr/>
        </p:nvSpPr>
        <p:spPr>
          <a:xfrm>
            <a:off x="1233488" y="1765301"/>
            <a:ext cx="5400675" cy="2406810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700" b="1" dirty="0">
                <a:latin typeface="+mn-ea"/>
                <a:ea typeface="+mn-ea"/>
              </a:rPr>
              <a:t>1.</a:t>
            </a:r>
            <a:r>
              <a:rPr lang="zh-CN" altLang="en-US" sz="2700" b="1" dirty="0">
                <a:latin typeface="+mn-ea"/>
                <a:ea typeface="+mn-ea"/>
              </a:rPr>
              <a:t>桃花很美。</a:t>
            </a:r>
            <a:endParaRPr lang="en-US" altLang="zh-CN" sz="2700" b="1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700" b="1" dirty="0">
                <a:latin typeface="+mn-ea"/>
                <a:ea typeface="+mn-ea"/>
              </a:rPr>
              <a:t>　</a:t>
            </a:r>
            <a:r>
              <a:rPr lang="en-US" altLang="zh-CN" sz="2700" b="1" dirty="0">
                <a:latin typeface="+mn-ea"/>
                <a:ea typeface="+mn-ea"/>
              </a:rPr>
              <a:t>_________________</a:t>
            </a:r>
            <a:r>
              <a:rPr lang="zh-CN" altLang="en-US" sz="2700" b="1" dirty="0">
                <a:latin typeface="+mn-ea"/>
                <a:ea typeface="+mn-ea"/>
              </a:rPr>
              <a:t>！</a:t>
            </a:r>
            <a:endParaRPr lang="en-US" altLang="zh-CN" sz="2700" b="1" dirty="0">
              <a:latin typeface="+mn-ea"/>
              <a:ea typeface="+mn-ea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2700" b="1" dirty="0">
                <a:latin typeface="+mn-ea"/>
                <a:ea typeface="+mn-ea"/>
              </a:rPr>
              <a:t>2.</a:t>
            </a:r>
            <a:r>
              <a:rPr lang="zh-CN" altLang="en-US" sz="2700" b="1" dirty="0">
                <a:latin typeface="+mn-ea"/>
                <a:ea typeface="+mn-ea"/>
              </a:rPr>
              <a:t>苹果很甜。</a:t>
            </a:r>
            <a:endParaRPr lang="en-US" altLang="zh-CN" sz="2700" b="1" dirty="0">
              <a:latin typeface="+mn-ea"/>
              <a:ea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700" b="1" dirty="0">
                <a:latin typeface="+mn-ea"/>
                <a:ea typeface="+mn-ea"/>
              </a:rPr>
              <a:t>　</a:t>
            </a:r>
            <a:r>
              <a:rPr lang="en-US" altLang="zh-CN" sz="2700" b="1" dirty="0">
                <a:latin typeface="+mn-ea"/>
                <a:ea typeface="+mn-ea"/>
              </a:rPr>
              <a:t>_________________</a:t>
            </a:r>
            <a:r>
              <a:rPr lang="zh-CN" altLang="en-US" sz="2700" b="1" dirty="0">
                <a:latin typeface="+mn-ea"/>
                <a:ea typeface="+mn-ea"/>
              </a:rPr>
              <a:t>！</a:t>
            </a:r>
          </a:p>
        </p:txBody>
      </p:sp>
      <p:sp>
        <p:nvSpPr>
          <p:cNvPr id="110" name="矩形 109"/>
          <p:cNvSpPr/>
          <p:nvPr/>
        </p:nvSpPr>
        <p:spPr>
          <a:xfrm>
            <a:off x="1892379" y="2230778"/>
            <a:ext cx="2584450" cy="58578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楷体" panose="02010609060101010101" charset="-122"/>
              </a:rPr>
              <a:t>桃花真美啊</a:t>
            </a:r>
          </a:p>
        </p:txBody>
      </p:sp>
      <p:pic>
        <p:nvPicPr>
          <p:cNvPr id="111" name="图片 1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891" y="1705311"/>
            <a:ext cx="2103905" cy="1489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9" y="3242103"/>
            <a:ext cx="2103905" cy="1489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3" name="矩形 7"/>
          <p:cNvSpPr/>
          <p:nvPr/>
        </p:nvSpPr>
        <p:spPr>
          <a:xfrm>
            <a:off x="738189" y="1089025"/>
            <a:ext cx="5761037" cy="64632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000" b="1" dirty="0">
                <a:latin typeface="+mn-ea"/>
                <a:ea typeface="+mn-ea"/>
              </a:rPr>
              <a:t>4.</a:t>
            </a:r>
            <a:r>
              <a:rPr lang="zh-CN" altLang="en-US" sz="3000" b="1" dirty="0">
                <a:latin typeface="+mn-ea"/>
                <a:ea typeface="+mn-ea"/>
              </a:rPr>
              <a:t>把下列句子改为感叹句。</a:t>
            </a:r>
            <a:endParaRPr lang="en-US" altLang="zh-CN" sz="3000" b="1" dirty="0">
              <a:latin typeface="+mn-ea"/>
              <a:ea typeface="+mn-ea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1891652" y="3504045"/>
            <a:ext cx="2416175" cy="585787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楷体" panose="02010609060101010101" charset="-122"/>
              </a:rPr>
              <a:t>苹果真甜啊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1323</Words>
  <Application>Microsoft Office PowerPoint</Application>
  <PresentationFormat>全屏显示(16:9)</PresentationFormat>
  <Paragraphs>256</Paragraphs>
  <Slides>26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第一PPT模板网-WWW.1PPT.COM</vt:lpstr>
      <vt:lpstr>第13课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Carrie</cp:lastModifiedBy>
  <cp:revision>497</cp:revision>
  <dcterms:created xsi:type="dcterms:W3CDTF">2014-11-28T08:03:00Z</dcterms:created>
  <dcterms:modified xsi:type="dcterms:W3CDTF">2020-03-13T03:11:37Z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