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5175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23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02A36"/>
    <a:srgbClr val="303F52"/>
    <a:srgbClr val="36475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3037" autoAdjust="0"/>
  </p:normalViewPr>
  <p:slideViewPr>
    <p:cSldViewPr showGuides="1">
      <p:cViewPr>
        <p:scale>
          <a:sx n="87" d="100"/>
          <a:sy n="87" d="100"/>
        </p:scale>
        <p:origin x="-1434" y="-660"/>
      </p:cViewPr>
      <p:guideLst>
        <p:guide orient="horz" pos="2523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45BCB-67B2-4C5C-8322-7D05FC5E32DC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5A05C-F0C7-42B6-A6FD-D285A38D148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578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736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8570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8825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129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972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095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2552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3405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6238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4916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6324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1456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8184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1715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4558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6717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428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3021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1674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2166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4694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75658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69983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9817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2376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35507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13136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313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882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37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1721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381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235789" y="6381328"/>
            <a:ext cx="9662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0185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519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0565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171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17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71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80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446E7-EB3A-4DF4-831F-424C53C8C3F8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1D201-DA2E-4C82-BBD6-BB08B62CF8C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026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5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9" name="组合 58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0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4" name="Picture 2" descr="C:\Users\Administrator\Desktop\SM-0095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9888099">
            <a:off x="56535" y="1190640"/>
            <a:ext cx="6739682" cy="316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istrator\Desktop\去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10675" y="-27384"/>
            <a:ext cx="2984500" cy="331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Administrator\Desktop\3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43089" y="-27384"/>
            <a:ext cx="1616075" cy="167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7"/>
          <p:cNvSpPr>
            <a:spLocks noChangeArrowheads="1"/>
          </p:cNvSpPr>
          <p:nvPr/>
        </p:nvSpPr>
        <p:spPr bwMode="auto">
          <a:xfrm>
            <a:off x="4153371" y="3297758"/>
            <a:ext cx="74168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大学</a:t>
            </a:r>
            <a:r>
              <a:rPr lang="zh-CN" altLang="en-US" sz="6000" b="1" spc="3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生职业规划</a:t>
            </a:r>
            <a:r>
              <a:rPr lang="en-US" altLang="zh-CN" sz="6000" b="1" spc="3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endParaRPr lang="zh-CN" altLang="en-US" sz="6000" b="1" spc="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513411" y="4276116"/>
            <a:ext cx="6624736" cy="0"/>
          </a:xfrm>
          <a:prstGeom prst="line">
            <a:avLst/>
          </a:prstGeom>
          <a:ln w="19050">
            <a:solidFill>
              <a:srgbClr val="202A36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7"/>
          <p:cNvSpPr>
            <a:spLocks noChangeArrowheads="1"/>
          </p:cNvSpPr>
          <p:nvPr/>
        </p:nvSpPr>
        <p:spPr bwMode="auto">
          <a:xfrm>
            <a:off x="4513411" y="4365104"/>
            <a:ext cx="67687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</a:t>
            </a:r>
            <a:r>
              <a:rPr lang="en-US" altLang="zh-CN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新年计划 </a:t>
            </a:r>
            <a:r>
              <a:rPr lang="en-US" altLang="zh-CN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述职报告 </a:t>
            </a:r>
            <a:r>
              <a:rPr lang="en-US" altLang="zh-CN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工作汇报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4513411" y="4852180"/>
            <a:ext cx="6624736" cy="0"/>
          </a:xfrm>
          <a:prstGeom prst="line">
            <a:avLst/>
          </a:prstGeom>
          <a:ln w="19050">
            <a:solidFill>
              <a:srgbClr val="202A36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5700308" y="4996196"/>
            <a:ext cx="4540331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汇报人：第一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  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间：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2030.12.12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593531" y="5680090"/>
            <a:ext cx="626458" cy="629230"/>
            <a:chOff x="9096726" y="250316"/>
            <a:chExt cx="626458" cy="629230"/>
          </a:xfrm>
        </p:grpSpPr>
        <p:sp>
          <p:nvSpPr>
            <p:cNvPr id="43" name="Oval 4"/>
            <p:cNvSpPr/>
            <p:nvPr/>
          </p:nvSpPr>
          <p:spPr>
            <a:xfrm>
              <a:off x="9096726" y="250316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44" name="Group 4"/>
            <p:cNvGrpSpPr>
              <a:grpSpLocks noChangeAspect="1"/>
            </p:cNvGrpSpPr>
            <p:nvPr/>
          </p:nvGrpSpPr>
          <p:grpSpPr bwMode="auto">
            <a:xfrm>
              <a:off x="9304846" y="396473"/>
              <a:ext cx="210218" cy="336917"/>
              <a:chOff x="4638" y="-33"/>
              <a:chExt cx="667" cy="1069"/>
            </a:xfrm>
            <a:solidFill>
              <a:schemeClr val="bg1"/>
            </a:solidFill>
          </p:grpSpPr>
          <p:sp>
            <p:nvSpPr>
              <p:cNvPr id="45" name="Freeform 5"/>
              <p:cNvSpPr>
                <a:spLocks/>
              </p:cNvSpPr>
              <p:nvPr/>
            </p:nvSpPr>
            <p:spPr bwMode="auto">
              <a:xfrm>
                <a:off x="4638" y="556"/>
                <a:ext cx="667" cy="480"/>
              </a:xfrm>
              <a:custGeom>
                <a:avLst/>
                <a:gdLst>
                  <a:gd name="T0" fmla="*/ 67 w 67"/>
                  <a:gd name="T1" fmla="*/ 15 h 49"/>
                  <a:gd name="T2" fmla="*/ 52 w 67"/>
                  <a:gd name="T3" fmla="*/ 0 h 49"/>
                  <a:gd name="T4" fmla="*/ 38 w 67"/>
                  <a:gd name="T5" fmla="*/ 24 h 49"/>
                  <a:gd name="T6" fmla="*/ 36 w 67"/>
                  <a:gd name="T7" fmla="*/ 13 h 49"/>
                  <a:gd name="T8" fmla="*/ 38 w 67"/>
                  <a:gd name="T9" fmla="*/ 9 h 49"/>
                  <a:gd name="T10" fmla="*/ 34 w 67"/>
                  <a:gd name="T11" fmla="*/ 5 h 49"/>
                  <a:gd name="T12" fmla="*/ 30 w 67"/>
                  <a:gd name="T13" fmla="*/ 9 h 49"/>
                  <a:gd name="T14" fmla="*/ 31 w 67"/>
                  <a:gd name="T15" fmla="*/ 13 h 49"/>
                  <a:gd name="T16" fmla="*/ 30 w 67"/>
                  <a:gd name="T17" fmla="*/ 24 h 49"/>
                  <a:gd name="T18" fmla="*/ 16 w 67"/>
                  <a:gd name="T19" fmla="*/ 0 h 49"/>
                  <a:gd name="T20" fmla="*/ 1 w 67"/>
                  <a:gd name="T21" fmla="*/ 15 h 49"/>
                  <a:gd name="T22" fmla="*/ 0 w 67"/>
                  <a:gd name="T23" fmla="*/ 15 h 49"/>
                  <a:gd name="T24" fmla="*/ 0 w 67"/>
                  <a:gd name="T25" fmla="*/ 45 h 49"/>
                  <a:gd name="T26" fmla="*/ 1 w 67"/>
                  <a:gd name="T27" fmla="*/ 45 h 49"/>
                  <a:gd name="T28" fmla="*/ 34 w 67"/>
                  <a:gd name="T29" fmla="*/ 49 h 49"/>
                  <a:gd name="T30" fmla="*/ 66 w 67"/>
                  <a:gd name="T31" fmla="*/ 45 h 49"/>
                  <a:gd name="T32" fmla="*/ 67 w 67"/>
                  <a:gd name="T33" fmla="*/ 45 h 49"/>
                  <a:gd name="T34" fmla="*/ 67 w 67"/>
                  <a:gd name="T35" fmla="*/ 1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9">
                    <a:moveTo>
                      <a:pt x="67" y="15"/>
                    </a:moveTo>
                    <a:cubicBezTo>
                      <a:pt x="66" y="9"/>
                      <a:pt x="60" y="3"/>
                      <a:pt x="52" y="0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2"/>
                      <a:pt x="38" y="11"/>
                      <a:pt x="38" y="9"/>
                    </a:cubicBezTo>
                    <a:cubicBezTo>
                      <a:pt x="38" y="7"/>
                      <a:pt x="36" y="5"/>
                      <a:pt x="34" y="5"/>
                    </a:cubicBezTo>
                    <a:cubicBezTo>
                      <a:pt x="31" y="5"/>
                      <a:pt x="30" y="7"/>
                      <a:pt x="30" y="9"/>
                    </a:cubicBezTo>
                    <a:cubicBezTo>
                      <a:pt x="30" y="11"/>
                      <a:pt x="30" y="12"/>
                      <a:pt x="31" y="1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3"/>
                      <a:pt x="2" y="9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4" y="47"/>
                      <a:pt x="18" y="49"/>
                      <a:pt x="34" y="49"/>
                    </a:cubicBezTo>
                    <a:cubicBezTo>
                      <a:pt x="50" y="49"/>
                      <a:pt x="63" y="47"/>
                      <a:pt x="66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15"/>
                      <a:pt x="67" y="15"/>
                      <a:pt x="6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6"/>
              <p:cNvSpPr>
                <a:spLocks noEditPoints="1"/>
              </p:cNvSpPr>
              <p:nvPr/>
            </p:nvSpPr>
            <p:spPr bwMode="auto">
              <a:xfrm>
                <a:off x="4737" y="-33"/>
                <a:ext cx="449" cy="589"/>
              </a:xfrm>
              <a:custGeom>
                <a:avLst/>
                <a:gdLst>
                  <a:gd name="T0" fmla="*/ 3 w 45"/>
                  <a:gd name="T1" fmla="*/ 38 h 60"/>
                  <a:gd name="T2" fmla="*/ 7 w 45"/>
                  <a:gd name="T3" fmla="*/ 43 h 60"/>
                  <a:gd name="T4" fmla="*/ 23 w 45"/>
                  <a:gd name="T5" fmla="*/ 60 h 60"/>
                  <a:gd name="T6" fmla="*/ 40 w 45"/>
                  <a:gd name="T7" fmla="*/ 43 h 60"/>
                  <a:gd name="T8" fmla="*/ 40 w 45"/>
                  <a:gd name="T9" fmla="*/ 43 h 60"/>
                  <a:gd name="T10" fmla="*/ 44 w 45"/>
                  <a:gd name="T11" fmla="*/ 38 h 60"/>
                  <a:gd name="T12" fmla="*/ 41 w 45"/>
                  <a:gd name="T13" fmla="*/ 33 h 60"/>
                  <a:gd name="T14" fmla="*/ 41 w 45"/>
                  <a:gd name="T15" fmla="*/ 33 h 60"/>
                  <a:gd name="T16" fmla="*/ 36 w 45"/>
                  <a:gd name="T17" fmla="*/ 13 h 60"/>
                  <a:gd name="T18" fmla="*/ 12 w 45"/>
                  <a:gd name="T19" fmla="*/ 10 h 60"/>
                  <a:gd name="T20" fmla="*/ 6 w 45"/>
                  <a:gd name="T21" fmla="*/ 33 h 60"/>
                  <a:gd name="T22" fmla="*/ 6 w 45"/>
                  <a:gd name="T23" fmla="*/ 33 h 60"/>
                  <a:gd name="T24" fmla="*/ 3 w 45"/>
                  <a:gd name="T25" fmla="*/ 38 h 60"/>
                  <a:gd name="T26" fmla="*/ 8 w 45"/>
                  <a:gd name="T27" fmla="*/ 34 h 60"/>
                  <a:gd name="T28" fmla="*/ 8 w 45"/>
                  <a:gd name="T29" fmla="*/ 34 h 60"/>
                  <a:gd name="T30" fmla="*/ 8 w 45"/>
                  <a:gd name="T31" fmla="*/ 34 h 60"/>
                  <a:gd name="T32" fmla="*/ 8 w 45"/>
                  <a:gd name="T33" fmla="*/ 32 h 60"/>
                  <a:gd name="T34" fmla="*/ 9 w 45"/>
                  <a:gd name="T35" fmla="*/ 25 h 60"/>
                  <a:gd name="T36" fmla="*/ 11 w 45"/>
                  <a:gd name="T37" fmla="*/ 23 h 60"/>
                  <a:gd name="T38" fmla="*/ 29 w 45"/>
                  <a:gd name="T39" fmla="*/ 19 h 60"/>
                  <a:gd name="T40" fmla="*/ 38 w 45"/>
                  <a:gd name="T41" fmla="*/ 34 h 60"/>
                  <a:gd name="T42" fmla="*/ 38 w 45"/>
                  <a:gd name="T43" fmla="*/ 34 h 60"/>
                  <a:gd name="T44" fmla="*/ 39 w 45"/>
                  <a:gd name="T45" fmla="*/ 34 h 60"/>
                  <a:gd name="T46" fmla="*/ 40 w 45"/>
                  <a:gd name="T47" fmla="*/ 34 h 60"/>
                  <a:gd name="T48" fmla="*/ 42 w 45"/>
                  <a:gd name="T49" fmla="*/ 35 h 60"/>
                  <a:gd name="T50" fmla="*/ 43 w 45"/>
                  <a:gd name="T51" fmla="*/ 38 h 60"/>
                  <a:gd name="T52" fmla="*/ 42 w 45"/>
                  <a:gd name="T53" fmla="*/ 41 h 60"/>
                  <a:gd name="T54" fmla="*/ 40 w 45"/>
                  <a:gd name="T55" fmla="*/ 42 h 60"/>
                  <a:gd name="T56" fmla="*/ 40 w 45"/>
                  <a:gd name="T57" fmla="*/ 42 h 60"/>
                  <a:gd name="T58" fmla="*/ 39 w 45"/>
                  <a:gd name="T59" fmla="*/ 42 h 60"/>
                  <a:gd name="T60" fmla="*/ 38 w 45"/>
                  <a:gd name="T61" fmla="*/ 43 h 60"/>
                  <a:gd name="T62" fmla="*/ 33 w 45"/>
                  <a:gd name="T63" fmla="*/ 54 h 60"/>
                  <a:gd name="T64" fmla="*/ 29 w 45"/>
                  <a:gd name="T65" fmla="*/ 58 h 60"/>
                  <a:gd name="T66" fmla="*/ 23 w 45"/>
                  <a:gd name="T67" fmla="*/ 59 h 60"/>
                  <a:gd name="T68" fmla="*/ 18 w 45"/>
                  <a:gd name="T69" fmla="*/ 58 h 60"/>
                  <a:gd name="T70" fmla="*/ 14 w 45"/>
                  <a:gd name="T71" fmla="*/ 54 h 60"/>
                  <a:gd name="T72" fmla="*/ 8 w 45"/>
                  <a:gd name="T73" fmla="*/ 43 h 60"/>
                  <a:gd name="T74" fmla="*/ 8 w 45"/>
                  <a:gd name="T75" fmla="*/ 42 h 60"/>
                  <a:gd name="T76" fmla="*/ 7 w 45"/>
                  <a:gd name="T77" fmla="*/ 42 h 60"/>
                  <a:gd name="T78" fmla="*/ 5 w 45"/>
                  <a:gd name="T79" fmla="*/ 38 h 60"/>
                  <a:gd name="T80" fmla="*/ 5 w 45"/>
                  <a:gd name="T81" fmla="*/ 35 h 60"/>
                  <a:gd name="T82" fmla="*/ 8 w 45"/>
                  <a:gd name="T83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" h="60">
                    <a:moveTo>
                      <a:pt x="3" y="38"/>
                    </a:moveTo>
                    <a:cubicBezTo>
                      <a:pt x="3" y="40"/>
                      <a:pt x="5" y="43"/>
                      <a:pt x="7" y="43"/>
                    </a:cubicBezTo>
                    <a:cubicBezTo>
                      <a:pt x="9" y="53"/>
                      <a:pt x="16" y="60"/>
                      <a:pt x="23" y="60"/>
                    </a:cubicBezTo>
                    <a:cubicBezTo>
                      <a:pt x="31" y="60"/>
                      <a:pt x="38" y="5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3"/>
                      <a:pt x="44" y="41"/>
                      <a:pt x="44" y="38"/>
                    </a:cubicBezTo>
                    <a:cubicBezTo>
                      <a:pt x="44" y="35"/>
                      <a:pt x="43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5" y="18"/>
                      <a:pt x="36" y="13"/>
                    </a:cubicBezTo>
                    <a:cubicBezTo>
                      <a:pt x="35" y="0"/>
                      <a:pt x="12" y="10"/>
                      <a:pt x="12" y="10"/>
                    </a:cubicBezTo>
                    <a:cubicBezTo>
                      <a:pt x="0" y="17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4"/>
                      <a:pt x="3" y="36"/>
                      <a:pt x="3" y="38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4"/>
                      <a:pt x="11" y="23"/>
                      <a:pt x="11" y="23"/>
                    </a:cubicBezTo>
                    <a:cubicBezTo>
                      <a:pt x="21" y="24"/>
                      <a:pt x="29" y="19"/>
                      <a:pt x="29" y="19"/>
                    </a:cubicBezTo>
                    <a:cubicBezTo>
                      <a:pt x="36" y="13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4"/>
                      <a:pt x="41" y="34"/>
                      <a:pt x="42" y="35"/>
                    </a:cubicBezTo>
                    <a:cubicBezTo>
                      <a:pt x="43" y="35"/>
                      <a:pt x="43" y="37"/>
                      <a:pt x="43" y="38"/>
                    </a:cubicBezTo>
                    <a:cubicBezTo>
                      <a:pt x="43" y="39"/>
                      <a:pt x="43" y="40"/>
                      <a:pt x="42" y="41"/>
                    </a:cubicBezTo>
                    <a:cubicBezTo>
                      <a:pt x="41" y="41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7"/>
                      <a:pt x="36" y="51"/>
                      <a:pt x="33" y="54"/>
                    </a:cubicBezTo>
                    <a:cubicBezTo>
                      <a:pt x="32" y="56"/>
                      <a:pt x="30" y="57"/>
                      <a:pt x="29" y="58"/>
                    </a:cubicBezTo>
                    <a:cubicBezTo>
                      <a:pt x="27" y="58"/>
                      <a:pt x="25" y="59"/>
                      <a:pt x="23" y="59"/>
                    </a:cubicBezTo>
                    <a:cubicBezTo>
                      <a:pt x="22" y="59"/>
                      <a:pt x="20" y="58"/>
                      <a:pt x="18" y="58"/>
                    </a:cubicBezTo>
                    <a:cubicBezTo>
                      <a:pt x="17" y="57"/>
                      <a:pt x="15" y="56"/>
                      <a:pt x="14" y="54"/>
                    </a:cubicBezTo>
                    <a:cubicBezTo>
                      <a:pt x="11" y="51"/>
                      <a:pt x="9" y="47"/>
                      <a:pt x="8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2"/>
                      <a:pt x="5" y="40"/>
                      <a:pt x="5" y="38"/>
                    </a:cubicBezTo>
                    <a:cubicBezTo>
                      <a:pt x="5" y="37"/>
                      <a:pt x="5" y="35"/>
                      <a:pt x="5" y="35"/>
                    </a:cubicBezTo>
                    <a:cubicBezTo>
                      <a:pt x="6" y="34"/>
                      <a:pt x="7" y="34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776866" y="5680090"/>
            <a:ext cx="626458" cy="629230"/>
            <a:chOff x="10596810" y="-683024"/>
            <a:chExt cx="626458" cy="629230"/>
          </a:xfrm>
        </p:grpSpPr>
        <p:sp>
          <p:nvSpPr>
            <p:cNvPr id="48" name="Oval 4"/>
            <p:cNvSpPr/>
            <p:nvPr/>
          </p:nvSpPr>
          <p:spPr>
            <a:xfrm>
              <a:off x="10596810" y="-683024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9" name="Freeform 9"/>
            <p:cNvSpPr>
              <a:spLocks noEditPoints="1"/>
            </p:cNvSpPr>
            <p:nvPr/>
          </p:nvSpPr>
          <p:spPr bwMode="auto">
            <a:xfrm rot="19469485">
              <a:off x="10730658" y="-559551"/>
              <a:ext cx="358763" cy="382284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60201" y="5680090"/>
            <a:ext cx="626458" cy="629230"/>
            <a:chOff x="10596810" y="503370"/>
            <a:chExt cx="626458" cy="629230"/>
          </a:xfrm>
        </p:grpSpPr>
        <p:sp>
          <p:nvSpPr>
            <p:cNvPr id="51" name="Oval 4"/>
            <p:cNvSpPr/>
            <p:nvPr/>
          </p:nvSpPr>
          <p:spPr>
            <a:xfrm>
              <a:off x="10596810" y="503370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2" name="Freeform 145"/>
            <p:cNvSpPr>
              <a:spLocks noEditPoints="1"/>
            </p:cNvSpPr>
            <p:nvPr/>
          </p:nvSpPr>
          <p:spPr bwMode="auto">
            <a:xfrm>
              <a:off x="10800089" y="652160"/>
              <a:ext cx="219900" cy="33165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143537" y="5680090"/>
            <a:ext cx="626458" cy="629230"/>
            <a:chOff x="10596810" y="1655498"/>
            <a:chExt cx="626458" cy="629230"/>
          </a:xfrm>
        </p:grpSpPr>
        <p:sp>
          <p:nvSpPr>
            <p:cNvPr id="54" name="Oval 4"/>
            <p:cNvSpPr/>
            <p:nvPr/>
          </p:nvSpPr>
          <p:spPr>
            <a:xfrm>
              <a:off x="10596810" y="1655498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5" name="Freeform 206"/>
            <p:cNvSpPr>
              <a:spLocks noChangeAspect="1" noEditPoints="1"/>
            </p:cNvSpPr>
            <p:nvPr/>
          </p:nvSpPr>
          <p:spPr bwMode="auto">
            <a:xfrm>
              <a:off x="10778107" y="1810635"/>
              <a:ext cx="263865" cy="318957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134863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8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1" grpId="0"/>
      <p:bldP spid="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6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8" name="组合 67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4" name="椭圆 33"/>
          <p:cNvSpPr/>
          <p:nvPr/>
        </p:nvSpPr>
        <p:spPr>
          <a:xfrm>
            <a:off x="1001113" y="-371330"/>
            <a:ext cx="3728322" cy="3728322"/>
          </a:xfrm>
          <a:prstGeom prst="ellipse">
            <a:avLst/>
          </a:prstGeom>
          <a:solidFill>
            <a:srgbClr val="34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177628" y="-194815"/>
            <a:ext cx="3375292" cy="3375292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59"/>
          <p:cNvSpPr txBox="1">
            <a:spLocks noChangeArrowheads="1"/>
          </p:cNvSpPr>
          <p:nvPr/>
        </p:nvSpPr>
        <p:spPr bwMode="auto">
          <a:xfrm>
            <a:off x="1209090" y="804314"/>
            <a:ext cx="3312368" cy="149579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914377">
              <a:lnSpc>
                <a:spcPct val="120000"/>
              </a:lnSpc>
              <a:defRPr/>
            </a:pPr>
            <a:r>
              <a:rPr lang="zh-CN" altLang="en-US" sz="4800" b="1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zh-CN" altLang="en-US" sz="4000" b="1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4000" b="1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914377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en-US" altLang="ko-KR" sz="2800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-32084" y="4048122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705099" y="3733507"/>
            <a:ext cx="626458" cy="629230"/>
            <a:chOff x="9096726" y="250316"/>
            <a:chExt cx="626458" cy="629230"/>
          </a:xfrm>
        </p:grpSpPr>
        <p:sp>
          <p:nvSpPr>
            <p:cNvPr id="48" name="Oval 4"/>
            <p:cNvSpPr/>
            <p:nvPr/>
          </p:nvSpPr>
          <p:spPr>
            <a:xfrm>
              <a:off x="9096726" y="250316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49" name="Group 4"/>
            <p:cNvGrpSpPr>
              <a:grpSpLocks noChangeAspect="1"/>
            </p:cNvGrpSpPr>
            <p:nvPr/>
          </p:nvGrpSpPr>
          <p:grpSpPr bwMode="auto">
            <a:xfrm>
              <a:off x="9304846" y="396473"/>
              <a:ext cx="210218" cy="336917"/>
              <a:chOff x="4638" y="-33"/>
              <a:chExt cx="667" cy="1069"/>
            </a:xfrm>
            <a:solidFill>
              <a:schemeClr val="bg1"/>
            </a:solidFill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>
                <a:off x="4638" y="556"/>
                <a:ext cx="667" cy="480"/>
              </a:xfrm>
              <a:custGeom>
                <a:avLst/>
                <a:gdLst>
                  <a:gd name="T0" fmla="*/ 67 w 67"/>
                  <a:gd name="T1" fmla="*/ 15 h 49"/>
                  <a:gd name="T2" fmla="*/ 52 w 67"/>
                  <a:gd name="T3" fmla="*/ 0 h 49"/>
                  <a:gd name="T4" fmla="*/ 38 w 67"/>
                  <a:gd name="T5" fmla="*/ 24 h 49"/>
                  <a:gd name="T6" fmla="*/ 36 w 67"/>
                  <a:gd name="T7" fmla="*/ 13 h 49"/>
                  <a:gd name="T8" fmla="*/ 38 w 67"/>
                  <a:gd name="T9" fmla="*/ 9 h 49"/>
                  <a:gd name="T10" fmla="*/ 34 w 67"/>
                  <a:gd name="T11" fmla="*/ 5 h 49"/>
                  <a:gd name="T12" fmla="*/ 30 w 67"/>
                  <a:gd name="T13" fmla="*/ 9 h 49"/>
                  <a:gd name="T14" fmla="*/ 31 w 67"/>
                  <a:gd name="T15" fmla="*/ 13 h 49"/>
                  <a:gd name="T16" fmla="*/ 30 w 67"/>
                  <a:gd name="T17" fmla="*/ 24 h 49"/>
                  <a:gd name="T18" fmla="*/ 16 w 67"/>
                  <a:gd name="T19" fmla="*/ 0 h 49"/>
                  <a:gd name="T20" fmla="*/ 1 w 67"/>
                  <a:gd name="T21" fmla="*/ 15 h 49"/>
                  <a:gd name="T22" fmla="*/ 0 w 67"/>
                  <a:gd name="T23" fmla="*/ 15 h 49"/>
                  <a:gd name="T24" fmla="*/ 0 w 67"/>
                  <a:gd name="T25" fmla="*/ 45 h 49"/>
                  <a:gd name="T26" fmla="*/ 1 w 67"/>
                  <a:gd name="T27" fmla="*/ 45 h 49"/>
                  <a:gd name="T28" fmla="*/ 34 w 67"/>
                  <a:gd name="T29" fmla="*/ 49 h 49"/>
                  <a:gd name="T30" fmla="*/ 66 w 67"/>
                  <a:gd name="T31" fmla="*/ 45 h 49"/>
                  <a:gd name="T32" fmla="*/ 67 w 67"/>
                  <a:gd name="T33" fmla="*/ 45 h 49"/>
                  <a:gd name="T34" fmla="*/ 67 w 67"/>
                  <a:gd name="T35" fmla="*/ 1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9">
                    <a:moveTo>
                      <a:pt x="67" y="15"/>
                    </a:moveTo>
                    <a:cubicBezTo>
                      <a:pt x="66" y="9"/>
                      <a:pt x="60" y="3"/>
                      <a:pt x="52" y="0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2"/>
                      <a:pt x="38" y="11"/>
                      <a:pt x="38" y="9"/>
                    </a:cubicBezTo>
                    <a:cubicBezTo>
                      <a:pt x="38" y="7"/>
                      <a:pt x="36" y="5"/>
                      <a:pt x="34" y="5"/>
                    </a:cubicBezTo>
                    <a:cubicBezTo>
                      <a:pt x="31" y="5"/>
                      <a:pt x="30" y="7"/>
                      <a:pt x="30" y="9"/>
                    </a:cubicBezTo>
                    <a:cubicBezTo>
                      <a:pt x="30" y="11"/>
                      <a:pt x="30" y="12"/>
                      <a:pt x="31" y="1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3"/>
                      <a:pt x="2" y="9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4" y="47"/>
                      <a:pt x="18" y="49"/>
                      <a:pt x="34" y="49"/>
                    </a:cubicBezTo>
                    <a:cubicBezTo>
                      <a:pt x="50" y="49"/>
                      <a:pt x="63" y="47"/>
                      <a:pt x="66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15"/>
                      <a:pt x="67" y="15"/>
                      <a:pt x="6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6"/>
              <p:cNvSpPr>
                <a:spLocks noEditPoints="1"/>
              </p:cNvSpPr>
              <p:nvPr/>
            </p:nvSpPr>
            <p:spPr bwMode="auto">
              <a:xfrm>
                <a:off x="4737" y="-33"/>
                <a:ext cx="449" cy="589"/>
              </a:xfrm>
              <a:custGeom>
                <a:avLst/>
                <a:gdLst>
                  <a:gd name="T0" fmla="*/ 3 w 45"/>
                  <a:gd name="T1" fmla="*/ 38 h 60"/>
                  <a:gd name="T2" fmla="*/ 7 w 45"/>
                  <a:gd name="T3" fmla="*/ 43 h 60"/>
                  <a:gd name="T4" fmla="*/ 23 w 45"/>
                  <a:gd name="T5" fmla="*/ 60 h 60"/>
                  <a:gd name="T6" fmla="*/ 40 w 45"/>
                  <a:gd name="T7" fmla="*/ 43 h 60"/>
                  <a:gd name="T8" fmla="*/ 40 w 45"/>
                  <a:gd name="T9" fmla="*/ 43 h 60"/>
                  <a:gd name="T10" fmla="*/ 44 w 45"/>
                  <a:gd name="T11" fmla="*/ 38 h 60"/>
                  <a:gd name="T12" fmla="*/ 41 w 45"/>
                  <a:gd name="T13" fmla="*/ 33 h 60"/>
                  <a:gd name="T14" fmla="*/ 41 w 45"/>
                  <a:gd name="T15" fmla="*/ 33 h 60"/>
                  <a:gd name="T16" fmla="*/ 36 w 45"/>
                  <a:gd name="T17" fmla="*/ 13 h 60"/>
                  <a:gd name="T18" fmla="*/ 12 w 45"/>
                  <a:gd name="T19" fmla="*/ 10 h 60"/>
                  <a:gd name="T20" fmla="*/ 6 w 45"/>
                  <a:gd name="T21" fmla="*/ 33 h 60"/>
                  <a:gd name="T22" fmla="*/ 6 w 45"/>
                  <a:gd name="T23" fmla="*/ 33 h 60"/>
                  <a:gd name="T24" fmla="*/ 3 w 45"/>
                  <a:gd name="T25" fmla="*/ 38 h 60"/>
                  <a:gd name="T26" fmla="*/ 8 w 45"/>
                  <a:gd name="T27" fmla="*/ 34 h 60"/>
                  <a:gd name="T28" fmla="*/ 8 w 45"/>
                  <a:gd name="T29" fmla="*/ 34 h 60"/>
                  <a:gd name="T30" fmla="*/ 8 w 45"/>
                  <a:gd name="T31" fmla="*/ 34 h 60"/>
                  <a:gd name="T32" fmla="*/ 8 w 45"/>
                  <a:gd name="T33" fmla="*/ 32 h 60"/>
                  <a:gd name="T34" fmla="*/ 9 w 45"/>
                  <a:gd name="T35" fmla="*/ 25 h 60"/>
                  <a:gd name="T36" fmla="*/ 11 w 45"/>
                  <a:gd name="T37" fmla="*/ 23 h 60"/>
                  <a:gd name="T38" fmla="*/ 29 w 45"/>
                  <a:gd name="T39" fmla="*/ 19 h 60"/>
                  <a:gd name="T40" fmla="*/ 38 w 45"/>
                  <a:gd name="T41" fmla="*/ 34 h 60"/>
                  <a:gd name="T42" fmla="*/ 38 w 45"/>
                  <a:gd name="T43" fmla="*/ 34 h 60"/>
                  <a:gd name="T44" fmla="*/ 39 w 45"/>
                  <a:gd name="T45" fmla="*/ 34 h 60"/>
                  <a:gd name="T46" fmla="*/ 40 w 45"/>
                  <a:gd name="T47" fmla="*/ 34 h 60"/>
                  <a:gd name="T48" fmla="*/ 42 w 45"/>
                  <a:gd name="T49" fmla="*/ 35 h 60"/>
                  <a:gd name="T50" fmla="*/ 43 w 45"/>
                  <a:gd name="T51" fmla="*/ 38 h 60"/>
                  <a:gd name="T52" fmla="*/ 42 w 45"/>
                  <a:gd name="T53" fmla="*/ 41 h 60"/>
                  <a:gd name="T54" fmla="*/ 40 w 45"/>
                  <a:gd name="T55" fmla="*/ 42 h 60"/>
                  <a:gd name="T56" fmla="*/ 40 w 45"/>
                  <a:gd name="T57" fmla="*/ 42 h 60"/>
                  <a:gd name="T58" fmla="*/ 39 w 45"/>
                  <a:gd name="T59" fmla="*/ 42 h 60"/>
                  <a:gd name="T60" fmla="*/ 38 w 45"/>
                  <a:gd name="T61" fmla="*/ 43 h 60"/>
                  <a:gd name="T62" fmla="*/ 33 w 45"/>
                  <a:gd name="T63" fmla="*/ 54 h 60"/>
                  <a:gd name="T64" fmla="*/ 29 w 45"/>
                  <a:gd name="T65" fmla="*/ 58 h 60"/>
                  <a:gd name="T66" fmla="*/ 23 w 45"/>
                  <a:gd name="T67" fmla="*/ 59 h 60"/>
                  <a:gd name="T68" fmla="*/ 18 w 45"/>
                  <a:gd name="T69" fmla="*/ 58 h 60"/>
                  <a:gd name="T70" fmla="*/ 14 w 45"/>
                  <a:gd name="T71" fmla="*/ 54 h 60"/>
                  <a:gd name="T72" fmla="*/ 8 w 45"/>
                  <a:gd name="T73" fmla="*/ 43 h 60"/>
                  <a:gd name="T74" fmla="*/ 8 w 45"/>
                  <a:gd name="T75" fmla="*/ 42 h 60"/>
                  <a:gd name="T76" fmla="*/ 7 w 45"/>
                  <a:gd name="T77" fmla="*/ 42 h 60"/>
                  <a:gd name="T78" fmla="*/ 5 w 45"/>
                  <a:gd name="T79" fmla="*/ 38 h 60"/>
                  <a:gd name="T80" fmla="*/ 5 w 45"/>
                  <a:gd name="T81" fmla="*/ 35 h 60"/>
                  <a:gd name="T82" fmla="*/ 8 w 45"/>
                  <a:gd name="T83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" h="60">
                    <a:moveTo>
                      <a:pt x="3" y="38"/>
                    </a:moveTo>
                    <a:cubicBezTo>
                      <a:pt x="3" y="40"/>
                      <a:pt x="5" y="43"/>
                      <a:pt x="7" y="43"/>
                    </a:cubicBezTo>
                    <a:cubicBezTo>
                      <a:pt x="9" y="53"/>
                      <a:pt x="16" y="60"/>
                      <a:pt x="23" y="60"/>
                    </a:cubicBezTo>
                    <a:cubicBezTo>
                      <a:pt x="31" y="60"/>
                      <a:pt x="38" y="5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3"/>
                      <a:pt x="44" y="41"/>
                      <a:pt x="44" y="38"/>
                    </a:cubicBezTo>
                    <a:cubicBezTo>
                      <a:pt x="44" y="35"/>
                      <a:pt x="43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5" y="18"/>
                      <a:pt x="36" y="13"/>
                    </a:cubicBezTo>
                    <a:cubicBezTo>
                      <a:pt x="35" y="0"/>
                      <a:pt x="12" y="10"/>
                      <a:pt x="12" y="10"/>
                    </a:cubicBezTo>
                    <a:cubicBezTo>
                      <a:pt x="0" y="17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4"/>
                      <a:pt x="3" y="36"/>
                      <a:pt x="3" y="38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4"/>
                      <a:pt x="11" y="23"/>
                      <a:pt x="11" y="23"/>
                    </a:cubicBezTo>
                    <a:cubicBezTo>
                      <a:pt x="21" y="24"/>
                      <a:pt x="29" y="19"/>
                      <a:pt x="29" y="19"/>
                    </a:cubicBezTo>
                    <a:cubicBezTo>
                      <a:pt x="36" y="13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4"/>
                      <a:pt x="41" y="34"/>
                      <a:pt x="42" y="35"/>
                    </a:cubicBezTo>
                    <a:cubicBezTo>
                      <a:pt x="43" y="35"/>
                      <a:pt x="43" y="37"/>
                      <a:pt x="43" y="38"/>
                    </a:cubicBezTo>
                    <a:cubicBezTo>
                      <a:pt x="43" y="39"/>
                      <a:pt x="43" y="40"/>
                      <a:pt x="42" y="41"/>
                    </a:cubicBezTo>
                    <a:cubicBezTo>
                      <a:pt x="41" y="41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7"/>
                      <a:pt x="36" y="51"/>
                      <a:pt x="33" y="54"/>
                    </a:cubicBezTo>
                    <a:cubicBezTo>
                      <a:pt x="32" y="56"/>
                      <a:pt x="30" y="57"/>
                      <a:pt x="29" y="58"/>
                    </a:cubicBezTo>
                    <a:cubicBezTo>
                      <a:pt x="27" y="58"/>
                      <a:pt x="25" y="59"/>
                      <a:pt x="23" y="59"/>
                    </a:cubicBezTo>
                    <a:cubicBezTo>
                      <a:pt x="22" y="59"/>
                      <a:pt x="20" y="58"/>
                      <a:pt x="18" y="58"/>
                    </a:cubicBezTo>
                    <a:cubicBezTo>
                      <a:pt x="17" y="57"/>
                      <a:pt x="15" y="56"/>
                      <a:pt x="14" y="54"/>
                    </a:cubicBezTo>
                    <a:cubicBezTo>
                      <a:pt x="11" y="51"/>
                      <a:pt x="9" y="47"/>
                      <a:pt x="8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2"/>
                      <a:pt x="5" y="40"/>
                      <a:pt x="5" y="38"/>
                    </a:cubicBezTo>
                    <a:cubicBezTo>
                      <a:pt x="5" y="37"/>
                      <a:pt x="5" y="35"/>
                      <a:pt x="5" y="35"/>
                    </a:cubicBezTo>
                    <a:cubicBezTo>
                      <a:pt x="6" y="34"/>
                      <a:pt x="7" y="34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238496" y="3879664"/>
            <a:ext cx="626458" cy="629230"/>
            <a:chOff x="10596810" y="-683024"/>
            <a:chExt cx="626458" cy="629230"/>
          </a:xfrm>
        </p:grpSpPr>
        <p:sp>
          <p:nvSpPr>
            <p:cNvPr id="53" name="Oval 4"/>
            <p:cNvSpPr/>
            <p:nvPr/>
          </p:nvSpPr>
          <p:spPr>
            <a:xfrm>
              <a:off x="10596810" y="-683024"/>
              <a:ext cx="626458" cy="62923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4" name="Freeform 9"/>
            <p:cNvSpPr>
              <a:spLocks noEditPoints="1"/>
            </p:cNvSpPr>
            <p:nvPr/>
          </p:nvSpPr>
          <p:spPr bwMode="auto">
            <a:xfrm rot="19469485">
              <a:off x="10730658" y="-559551"/>
              <a:ext cx="358763" cy="382284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657323" y="4591619"/>
            <a:ext cx="626458" cy="629230"/>
            <a:chOff x="10596810" y="503370"/>
            <a:chExt cx="626458" cy="629230"/>
          </a:xfrm>
        </p:grpSpPr>
        <p:sp>
          <p:nvSpPr>
            <p:cNvPr id="56" name="Oval 4"/>
            <p:cNvSpPr/>
            <p:nvPr/>
          </p:nvSpPr>
          <p:spPr>
            <a:xfrm>
              <a:off x="10596810" y="503370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7" name="Freeform 145"/>
            <p:cNvSpPr>
              <a:spLocks noEditPoints="1"/>
            </p:cNvSpPr>
            <p:nvPr/>
          </p:nvSpPr>
          <p:spPr bwMode="auto">
            <a:xfrm>
              <a:off x="10800089" y="652160"/>
              <a:ext cx="219900" cy="33165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265939" y="4986914"/>
            <a:ext cx="626458" cy="629230"/>
            <a:chOff x="10596810" y="1655498"/>
            <a:chExt cx="626458" cy="629230"/>
          </a:xfrm>
        </p:grpSpPr>
        <p:sp>
          <p:nvSpPr>
            <p:cNvPr id="59" name="Oval 4"/>
            <p:cNvSpPr/>
            <p:nvPr/>
          </p:nvSpPr>
          <p:spPr>
            <a:xfrm>
              <a:off x="10596810" y="1655498"/>
              <a:ext cx="626458" cy="62923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0" name="Freeform 206"/>
            <p:cNvSpPr>
              <a:spLocks noChangeAspect="1" noEditPoints="1"/>
            </p:cNvSpPr>
            <p:nvPr/>
          </p:nvSpPr>
          <p:spPr bwMode="auto">
            <a:xfrm>
              <a:off x="10778107" y="1810635"/>
              <a:ext cx="263865" cy="318957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135511" y="4500769"/>
            <a:ext cx="1759329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</a:rPr>
              <a:t>BASIC INFORMATION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831752" y="4679408"/>
            <a:ext cx="1439946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1400" b="1" dirty="0">
                <a:solidFill>
                  <a:srgbClr val="C00000"/>
                </a:solidFill>
              </a:rPr>
              <a:t>POST COGNITIVE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313611" y="3429000"/>
            <a:ext cx="1268552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1400" kern="1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C00000"/>
                </a:solidFill>
              </a:rPr>
              <a:t>COMPETENCE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833891" y="3852697"/>
            <a:ext cx="1574214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目标规划</a:t>
            </a:r>
            <a:endParaRPr lang="en-US" altLang="zh-CN" sz="20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>
                <a:solidFill>
                  <a:srgbClr val="C00000"/>
                </a:solidFill>
              </a:rPr>
              <a:t>OBJECT PROGRAM</a:t>
            </a:r>
            <a:endParaRPr lang="zh-CN" altLang="zh-CN" sz="14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42705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  <p:bldP spid="37" grpId="0" animBg="1"/>
      <p:bldP spid="61" grpId="0"/>
      <p:bldP spid="62" grpId="0"/>
      <p:bldP spid="63" grpId="0"/>
      <p:bldP spid="64" grpId="0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6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3" name="组合 72"/>
          <p:cNvGrpSpPr/>
          <p:nvPr/>
        </p:nvGrpSpPr>
        <p:grpSpPr>
          <a:xfrm>
            <a:off x="1777107" y="1844824"/>
            <a:ext cx="2160240" cy="2169799"/>
            <a:chOff x="9096726" y="250316"/>
            <a:chExt cx="626458" cy="629230"/>
          </a:xfrm>
        </p:grpSpPr>
        <p:sp>
          <p:nvSpPr>
            <p:cNvPr id="74" name="Oval 4"/>
            <p:cNvSpPr/>
            <p:nvPr/>
          </p:nvSpPr>
          <p:spPr>
            <a:xfrm>
              <a:off x="9096726" y="250316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75" name="Group 4"/>
            <p:cNvGrpSpPr>
              <a:grpSpLocks noChangeAspect="1"/>
            </p:cNvGrpSpPr>
            <p:nvPr/>
          </p:nvGrpSpPr>
          <p:grpSpPr bwMode="auto">
            <a:xfrm>
              <a:off x="9304846" y="396473"/>
              <a:ext cx="210218" cy="336917"/>
              <a:chOff x="4638" y="-33"/>
              <a:chExt cx="667" cy="1069"/>
            </a:xfrm>
            <a:solidFill>
              <a:schemeClr val="bg1"/>
            </a:solidFill>
          </p:grpSpPr>
          <p:sp>
            <p:nvSpPr>
              <p:cNvPr id="76" name="Freeform 5"/>
              <p:cNvSpPr>
                <a:spLocks/>
              </p:cNvSpPr>
              <p:nvPr/>
            </p:nvSpPr>
            <p:spPr bwMode="auto">
              <a:xfrm>
                <a:off x="4638" y="556"/>
                <a:ext cx="667" cy="480"/>
              </a:xfrm>
              <a:custGeom>
                <a:avLst/>
                <a:gdLst>
                  <a:gd name="T0" fmla="*/ 67 w 67"/>
                  <a:gd name="T1" fmla="*/ 15 h 49"/>
                  <a:gd name="T2" fmla="*/ 52 w 67"/>
                  <a:gd name="T3" fmla="*/ 0 h 49"/>
                  <a:gd name="T4" fmla="*/ 38 w 67"/>
                  <a:gd name="T5" fmla="*/ 24 h 49"/>
                  <a:gd name="T6" fmla="*/ 36 w 67"/>
                  <a:gd name="T7" fmla="*/ 13 h 49"/>
                  <a:gd name="T8" fmla="*/ 38 w 67"/>
                  <a:gd name="T9" fmla="*/ 9 h 49"/>
                  <a:gd name="T10" fmla="*/ 34 w 67"/>
                  <a:gd name="T11" fmla="*/ 5 h 49"/>
                  <a:gd name="T12" fmla="*/ 30 w 67"/>
                  <a:gd name="T13" fmla="*/ 9 h 49"/>
                  <a:gd name="T14" fmla="*/ 31 w 67"/>
                  <a:gd name="T15" fmla="*/ 13 h 49"/>
                  <a:gd name="T16" fmla="*/ 30 w 67"/>
                  <a:gd name="T17" fmla="*/ 24 h 49"/>
                  <a:gd name="T18" fmla="*/ 16 w 67"/>
                  <a:gd name="T19" fmla="*/ 0 h 49"/>
                  <a:gd name="T20" fmla="*/ 1 w 67"/>
                  <a:gd name="T21" fmla="*/ 15 h 49"/>
                  <a:gd name="T22" fmla="*/ 0 w 67"/>
                  <a:gd name="T23" fmla="*/ 15 h 49"/>
                  <a:gd name="T24" fmla="*/ 0 w 67"/>
                  <a:gd name="T25" fmla="*/ 45 h 49"/>
                  <a:gd name="T26" fmla="*/ 1 w 67"/>
                  <a:gd name="T27" fmla="*/ 45 h 49"/>
                  <a:gd name="T28" fmla="*/ 34 w 67"/>
                  <a:gd name="T29" fmla="*/ 49 h 49"/>
                  <a:gd name="T30" fmla="*/ 66 w 67"/>
                  <a:gd name="T31" fmla="*/ 45 h 49"/>
                  <a:gd name="T32" fmla="*/ 67 w 67"/>
                  <a:gd name="T33" fmla="*/ 45 h 49"/>
                  <a:gd name="T34" fmla="*/ 67 w 67"/>
                  <a:gd name="T35" fmla="*/ 1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9">
                    <a:moveTo>
                      <a:pt x="67" y="15"/>
                    </a:moveTo>
                    <a:cubicBezTo>
                      <a:pt x="66" y="9"/>
                      <a:pt x="60" y="3"/>
                      <a:pt x="52" y="0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2"/>
                      <a:pt x="38" y="11"/>
                      <a:pt x="38" y="9"/>
                    </a:cubicBezTo>
                    <a:cubicBezTo>
                      <a:pt x="38" y="7"/>
                      <a:pt x="36" y="5"/>
                      <a:pt x="34" y="5"/>
                    </a:cubicBezTo>
                    <a:cubicBezTo>
                      <a:pt x="31" y="5"/>
                      <a:pt x="30" y="7"/>
                      <a:pt x="30" y="9"/>
                    </a:cubicBezTo>
                    <a:cubicBezTo>
                      <a:pt x="30" y="11"/>
                      <a:pt x="30" y="12"/>
                      <a:pt x="31" y="1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3"/>
                      <a:pt x="2" y="9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4" y="47"/>
                      <a:pt x="18" y="49"/>
                      <a:pt x="34" y="49"/>
                    </a:cubicBezTo>
                    <a:cubicBezTo>
                      <a:pt x="50" y="49"/>
                      <a:pt x="63" y="47"/>
                      <a:pt x="66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15"/>
                      <a:pt x="67" y="15"/>
                      <a:pt x="6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6"/>
              <p:cNvSpPr>
                <a:spLocks noEditPoints="1"/>
              </p:cNvSpPr>
              <p:nvPr/>
            </p:nvSpPr>
            <p:spPr bwMode="auto">
              <a:xfrm>
                <a:off x="4737" y="-33"/>
                <a:ext cx="449" cy="589"/>
              </a:xfrm>
              <a:custGeom>
                <a:avLst/>
                <a:gdLst>
                  <a:gd name="T0" fmla="*/ 3 w 45"/>
                  <a:gd name="T1" fmla="*/ 38 h 60"/>
                  <a:gd name="T2" fmla="*/ 7 w 45"/>
                  <a:gd name="T3" fmla="*/ 43 h 60"/>
                  <a:gd name="T4" fmla="*/ 23 w 45"/>
                  <a:gd name="T5" fmla="*/ 60 h 60"/>
                  <a:gd name="T6" fmla="*/ 40 w 45"/>
                  <a:gd name="T7" fmla="*/ 43 h 60"/>
                  <a:gd name="T8" fmla="*/ 40 w 45"/>
                  <a:gd name="T9" fmla="*/ 43 h 60"/>
                  <a:gd name="T10" fmla="*/ 44 w 45"/>
                  <a:gd name="T11" fmla="*/ 38 h 60"/>
                  <a:gd name="T12" fmla="*/ 41 w 45"/>
                  <a:gd name="T13" fmla="*/ 33 h 60"/>
                  <a:gd name="T14" fmla="*/ 41 w 45"/>
                  <a:gd name="T15" fmla="*/ 33 h 60"/>
                  <a:gd name="T16" fmla="*/ 36 w 45"/>
                  <a:gd name="T17" fmla="*/ 13 h 60"/>
                  <a:gd name="T18" fmla="*/ 12 w 45"/>
                  <a:gd name="T19" fmla="*/ 10 h 60"/>
                  <a:gd name="T20" fmla="*/ 6 w 45"/>
                  <a:gd name="T21" fmla="*/ 33 h 60"/>
                  <a:gd name="T22" fmla="*/ 6 w 45"/>
                  <a:gd name="T23" fmla="*/ 33 h 60"/>
                  <a:gd name="T24" fmla="*/ 3 w 45"/>
                  <a:gd name="T25" fmla="*/ 38 h 60"/>
                  <a:gd name="T26" fmla="*/ 8 w 45"/>
                  <a:gd name="T27" fmla="*/ 34 h 60"/>
                  <a:gd name="T28" fmla="*/ 8 w 45"/>
                  <a:gd name="T29" fmla="*/ 34 h 60"/>
                  <a:gd name="T30" fmla="*/ 8 w 45"/>
                  <a:gd name="T31" fmla="*/ 34 h 60"/>
                  <a:gd name="T32" fmla="*/ 8 w 45"/>
                  <a:gd name="T33" fmla="*/ 32 h 60"/>
                  <a:gd name="T34" fmla="*/ 9 w 45"/>
                  <a:gd name="T35" fmla="*/ 25 h 60"/>
                  <a:gd name="T36" fmla="*/ 11 w 45"/>
                  <a:gd name="T37" fmla="*/ 23 h 60"/>
                  <a:gd name="T38" fmla="*/ 29 w 45"/>
                  <a:gd name="T39" fmla="*/ 19 h 60"/>
                  <a:gd name="T40" fmla="*/ 38 w 45"/>
                  <a:gd name="T41" fmla="*/ 34 h 60"/>
                  <a:gd name="T42" fmla="*/ 38 w 45"/>
                  <a:gd name="T43" fmla="*/ 34 h 60"/>
                  <a:gd name="T44" fmla="*/ 39 w 45"/>
                  <a:gd name="T45" fmla="*/ 34 h 60"/>
                  <a:gd name="T46" fmla="*/ 40 w 45"/>
                  <a:gd name="T47" fmla="*/ 34 h 60"/>
                  <a:gd name="T48" fmla="*/ 42 w 45"/>
                  <a:gd name="T49" fmla="*/ 35 h 60"/>
                  <a:gd name="T50" fmla="*/ 43 w 45"/>
                  <a:gd name="T51" fmla="*/ 38 h 60"/>
                  <a:gd name="T52" fmla="*/ 42 w 45"/>
                  <a:gd name="T53" fmla="*/ 41 h 60"/>
                  <a:gd name="T54" fmla="*/ 40 w 45"/>
                  <a:gd name="T55" fmla="*/ 42 h 60"/>
                  <a:gd name="T56" fmla="*/ 40 w 45"/>
                  <a:gd name="T57" fmla="*/ 42 h 60"/>
                  <a:gd name="T58" fmla="*/ 39 w 45"/>
                  <a:gd name="T59" fmla="*/ 42 h 60"/>
                  <a:gd name="T60" fmla="*/ 38 w 45"/>
                  <a:gd name="T61" fmla="*/ 43 h 60"/>
                  <a:gd name="T62" fmla="*/ 33 w 45"/>
                  <a:gd name="T63" fmla="*/ 54 h 60"/>
                  <a:gd name="T64" fmla="*/ 29 w 45"/>
                  <a:gd name="T65" fmla="*/ 58 h 60"/>
                  <a:gd name="T66" fmla="*/ 23 w 45"/>
                  <a:gd name="T67" fmla="*/ 59 h 60"/>
                  <a:gd name="T68" fmla="*/ 18 w 45"/>
                  <a:gd name="T69" fmla="*/ 58 h 60"/>
                  <a:gd name="T70" fmla="*/ 14 w 45"/>
                  <a:gd name="T71" fmla="*/ 54 h 60"/>
                  <a:gd name="T72" fmla="*/ 8 w 45"/>
                  <a:gd name="T73" fmla="*/ 43 h 60"/>
                  <a:gd name="T74" fmla="*/ 8 w 45"/>
                  <a:gd name="T75" fmla="*/ 42 h 60"/>
                  <a:gd name="T76" fmla="*/ 7 w 45"/>
                  <a:gd name="T77" fmla="*/ 42 h 60"/>
                  <a:gd name="T78" fmla="*/ 5 w 45"/>
                  <a:gd name="T79" fmla="*/ 38 h 60"/>
                  <a:gd name="T80" fmla="*/ 5 w 45"/>
                  <a:gd name="T81" fmla="*/ 35 h 60"/>
                  <a:gd name="T82" fmla="*/ 8 w 45"/>
                  <a:gd name="T83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" h="60">
                    <a:moveTo>
                      <a:pt x="3" y="38"/>
                    </a:moveTo>
                    <a:cubicBezTo>
                      <a:pt x="3" y="40"/>
                      <a:pt x="5" y="43"/>
                      <a:pt x="7" y="43"/>
                    </a:cubicBezTo>
                    <a:cubicBezTo>
                      <a:pt x="9" y="53"/>
                      <a:pt x="16" y="60"/>
                      <a:pt x="23" y="60"/>
                    </a:cubicBezTo>
                    <a:cubicBezTo>
                      <a:pt x="31" y="60"/>
                      <a:pt x="38" y="5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2" y="43"/>
                      <a:pt x="44" y="41"/>
                      <a:pt x="44" y="38"/>
                    </a:cubicBezTo>
                    <a:cubicBezTo>
                      <a:pt x="44" y="35"/>
                      <a:pt x="43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5" y="18"/>
                      <a:pt x="36" y="13"/>
                    </a:cubicBezTo>
                    <a:cubicBezTo>
                      <a:pt x="35" y="0"/>
                      <a:pt x="12" y="10"/>
                      <a:pt x="12" y="10"/>
                    </a:cubicBezTo>
                    <a:cubicBezTo>
                      <a:pt x="0" y="17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4"/>
                      <a:pt x="3" y="36"/>
                      <a:pt x="3" y="38"/>
                    </a:cubicBezTo>
                    <a:close/>
                    <a:moveTo>
                      <a:pt x="8" y="34"/>
                    </a:move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4"/>
                      <a:pt x="11" y="23"/>
                      <a:pt x="11" y="23"/>
                    </a:cubicBezTo>
                    <a:cubicBezTo>
                      <a:pt x="21" y="24"/>
                      <a:pt x="29" y="19"/>
                      <a:pt x="29" y="19"/>
                    </a:cubicBezTo>
                    <a:cubicBezTo>
                      <a:pt x="36" y="13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4"/>
                      <a:pt x="41" y="34"/>
                      <a:pt x="42" y="35"/>
                    </a:cubicBezTo>
                    <a:cubicBezTo>
                      <a:pt x="43" y="35"/>
                      <a:pt x="43" y="37"/>
                      <a:pt x="43" y="38"/>
                    </a:cubicBezTo>
                    <a:cubicBezTo>
                      <a:pt x="43" y="39"/>
                      <a:pt x="43" y="40"/>
                      <a:pt x="42" y="41"/>
                    </a:cubicBezTo>
                    <a:cubicBezTo>
                      <a:pt x="41" y="41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7"/>
                      <a:pt x="36" y="51"/>
                      <a:pt x="33" y="54"/>
                    </a:cubicBezTo>
                    <a:cubicBezTo>
                      <a:pt x="32" y="56"/>
                      <a:pt x="30" y="57"/>
                      <a:pt x="29" y="58"/>
                    </a:cubicBezTo>
                    <a:cubicBezTo>
                      <a:pt x="27" y="58"/>
                      <a:pt x="25" y="59"/>
                      <a:pt x="23" y="59"/>
                    </a:cubicBezTo>
                    <a:cubicBezTo>
                      <a:pt x="22" y="59"/>
                      <a:pt x="20" y="58"/>
                      <a:pt x="18" y="58"/>
                    </a:cubicBezTo>
                    <a:cubicBezTo>
                      <a:pt x="17" y="57"/>
                      <a:pt x="15" y="56"/>
                      <a:pt x="14" y="54"/>
                    </a:cubicBezTo>
                    <a:cubicBezTo>
                      <a:pt x="11" y="51"/>
                      <a:pt x="9" y="47"/>
                      <a:pt x="8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6" y="42"/>
                      <a:pt x="5" y="40"/>
                      <a:pt x="5" y="38"/>
                    </a:cubicBezTo>
                    <a:cubicBezTo>
                      <a:pt x="5" y="37"/>
                      <a:pt x="5" y="35"/>
                      <a:pt x="5" y="35"/>
                    </a:cubicBezTo>
                    <a:cubicBezTo>
                      <a:pt x="6" y="34"/>
                      <a:pt x="7" y="34"/>
                      <a:pt x="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8" name="矩形 77"/>
          <p:cNvSpPr/>
          <p:nvPr/>
        </p:nvSpPr>
        <p:spPr>
          <a:xfrm>
            <a:off x="1648068" y="4221088"/>
            <a:ext cx="2433295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rgbClr val="C00000"/>
                </a:solidFill>
              </a:rPr>
              <a:t>BASIC INFORMATION</a:t>
            </a:r>
            <a:endParaRPr lang="zh-CN" altLang="zh-CN" sz="20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32"/>
          <p:cNvSpPr txBox="1"/>
          <p:nvPr/>
        </p:nvSpPr>
        <p:spPr>
          <a:xfrm>
            <a:off x="8392119" y="12432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竞聘宣言</a:t>
            </a:r>
          </a:p>
        </p:txBody>
      </p:sp>
      <p:sp>
        <p:nvSpPr>
          <p:cNvPr id="81" name="文本框 33"/>
          <p:cNvSpPr txBox="1"/>
          <p:nvPr/>
        </p:nvSpPr>
        <p:spPr>
          <a:xfrm>
            <a:off x="8392119" y="20193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基本资料</a:t>
            </a:r>
          </a:p>
        </p:txBody>
      </p:sp>
      <p:sp>
        <p:nvSpPr>
          <p:cNvPr id="82" name="文本框 34"/>
          <p:cNvSpPr txBox="1"/>
          <p:nvPr/>
        </p:nvSpPr>
        <p:spPr>
          <a:xfrm>
            <a:off x="8392119" y="280687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个人履历</a:t>
            </a:r>
          </a:p>
        </p:txBody>
      </p:sp>
      <p:sp>
        <p:nvSpPr>
          <p:cNvPr id="83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荣誉奖项</a:t>
            </a:r>
          </a:p>
        </p:txBody>
      </p:sp>
      <p:cxnSp>
        <p:nvCxnSpPr>
          <p:cNvPr id="84" name="直接连接符 83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语言能力</a:t>
            </a:r>
          </a:p>
        </p:txBody>
      </p:sp>
      <p:cxnSp>
        <p:nvCxnSpPr>
          <p:cNvPr id="91" name="直接连接符 90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应聘岗位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063304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 animBg="1"/>
      <p:bldP spid="80" grpId="0"/>
      <p:bldP spid="81" grpId="0"/>
      <p:bldP spid="82" grpId="0"/>
      <p:bldP spid="83" grpId="0"/>
      <p:bldP spid="90" grpId="0"/>
      <p:bldP spid="92" grpId="0"/>
      <p:bldP spid="9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竞聘宣言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0" name="六边形 19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3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5233491" y="1463523"/>
            <a:ext cx="16561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902486" y="1949639"/>
            <a:ext cx="2376264" cy="0"/>
          </a:xfrm>
          <a:prstGeom prst="line">
            <a:avLst/>
          </a:prstGeom>
          <a:ln w="19050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787505" y="1949639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2A36"/>
                </a:solidFill>
              </a:rPr>
              <a:t>MAKING A DECLARATION</a:t>
            </a:r>
            <a:endParaRPr lang="zh-CN" altLang="en-US" dirty="0">
              <a:solidFill>
                <a:srgbClr val="202A36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81363" y="2372395"/>
            <a:ext cx="410445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我想我应该一个成为一个实干家，不需要那些美丽的辞藻来修饰。工作锻炼了我，生活造就了我。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戴尔卡耐基说过：不要怕推销自己，只要你自信，认为自己能行有才华，你就应该认为自己能够胜任这份工作以及职位，并承担相应的义务和压力。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64577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7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基本信息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25" name="Picture 2" descr="C:\Documents and Settings\Administrator\桌面\360截图201501222152583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37147" y="1556792"/>
            <a:ext cx="2960463" cy="3724453"/>
          </a:xfrm>
          <a:prstGeom prst="rect">
            <a:avLst/>
          </a:prstGeom>
          <a:blipFill>
            <a:blip r:embed="rId6" cstate="screen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harpenSoften amount="-42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  <a:extLst/>
        </p:spPr>
      </p:pic>
      <p:cxnSp>
        <p:nvCxnSpPr>
          <p:cNvPr id="26" name="直接连接符 25"/>
          <p:cNvCxnSpPr/>
          <p:nvPr/>
        </p:nvCxnSpPr>
        <p:spPr>
          <a:xfrm flipH="1">
            <a:off x="6001572" y="197695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6001572" y="242592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6001573" y="2874898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6001572" y="332386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001572" y="384484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6001572" y="4310335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001572" y="474278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001573" y="5246439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994543" y="1610617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3635" y="160828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96754" y="207721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79544" y="20700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1169" y="1610617"/>
            <a:ext cx="679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50736" y="16082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83380" y="207721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56645" y="20763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02532" y="297307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64308" y="2891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869265" y="252176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93227" y="252417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11603" y="2524176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49541" y="252811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92333" y="297307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44584" y="297631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54986" y="341435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93345" y="387668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93345" y="341700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118750" y="34225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90958" y="341264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16754" y="3874083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93345" y="431915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95738" y="4316549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1ppt@1ppt.com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993345" y="484632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现在住址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108435" y="4843723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989046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个人履历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25" name="直接箭头连接符 24"/>
          <p:cNvCxnSpPr/>
          <p:nvPr/>
        </p:nvCxnSpPr>
        <p:spPr>
          <a:xfrm>
            <a:off x="1342171" y="3323406"/>
            <a:ext cx="957995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4"/>
          <p:cNvSpPr/>
          <p:nvPr/>
        </p:nvSpPr>
        <p:spPr>
          <a:xfrm>
            <a:off x="2602016" y="3008791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 bwMode="auto">
          <a:xfrm>
            <a:off x="2602016" y="3158908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09443" y="3789040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1994-1998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就读于北京大学工商管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理专业，学士学位。</a:t>
            </a:r>
          </a:p>
        </p:txBody>
      </p:sp>
      <p:sp>
        <p:nvSpPr>
          <p:cNvPr id="29" name="Oval 4"/>
          <p:cNvSpPr/>
          <p:nvPr/>
        </p:nvSpPr>
        <p:spPr>
          <a:xfrm>
            <a:off x="4177504" y="2996952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Rectangle 4"/>
          <p:cNvSpPr txBox="1">
            <a:spLocks noChangeArrowheads="1"/>
          </p:cNvSpPr>
          <p:nvPr/>
        </p:nvSpPr>
        <p:spPr bwMode="auto">
          <a:xfrm>
            <a:off x="4177504" y="3147069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57424" y="20272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1998-2001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就读于芝加哥大学工商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管理专业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MBA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2" name="Oval 4"/>
          <p:cNvSpPr/>
          <p:nvPr/>
        </p:nvSpPr>
        <p:spPr>
          <a:xfrm>
            <a:off x="5770368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5770368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13608" y="3827462"/>
            <a:ext cx="1919115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2001-2006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公司销售部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经理一职。</a:t>
            </a:r>
            <a:endParaRPr lang="zh-CN" altLang="en-US" sz="1400" kern="1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Oval 4"/>
          <p:cNvSpPr/>
          <p:nvPr/>
        </p:nvSpPr>
        <p:spPr>
          <a:xfrm>
            <a:off x="7282536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Rectangle 4"/>
          <p:cNvSpPr txBox="1">
            <a:spLocks noChangeArrowheads="1"/>
          </p:cNvSpPr>
          <p:nvPr/>
        </p:nvSpPr>
        <p:spPr bwMode="auto">
          <a:xfrm>
            <a:off x="7282536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69792" y="20272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2006-2009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副局长一职。</a:t>
            </a:r>
            <a:endParaRPr lang="zh-CN" altLang="en-US" sz="1400" kern="1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Oval 4"/>
          <p:cNvSpPr/>
          <p:nvPr/>
        </p:nvSpPr>
        <p:spPr>
          <a:xfrm>
            <a:off x="8866712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8866712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25976" y="38274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2009-2015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副书记一职。</a:t>
            </a:r>
            <a:endParaRPr lang="zh-CN" altLang="en-US" sz="1400" kern="1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679545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荣誉奖项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44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47" name="椭圆 46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50" name="椭圆 49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53" name="椭圆 52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rgbClr val="303F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弧形 54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弧形 55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标题 4"/>
          <p:cNvSpPr txBox="1">
            <a:spLocks/>
          </p:cNvSpPr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59" name="椭圆 58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标题 4"/>
          <p:cNvSpPr txBox="1">
            <a:spLocks/>
          </p:cNvSpPr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61" name="椭圆 60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标题 4"/>
          <p:cNvSpPr txBox="1">
            <a:spLocks/>
          </p:cNvSpPr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63" name="矩形 62"/>
          <p:cNvSpPr/>
          <p:nvPr/>
        </p:nvSpPr>
        <p:spPr>
          <a:xfrm>
            <a:off x="2415931" y="2034557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2002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2415244" y="2357555"/>
            <a:ext cx="23042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获得“五一劳动奖章”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和荣誉证书。</a:t>
            </a:r>
          </a:p>
        </p:txBody>
      </p:sp>
      <p:sp>
        <p:nvSpPr>
          <p:cNvPr id="65" name="矩形 64"/>
          <p:cNvSpPr/>
          <p:nvPr/>
        </p:nvSpPr>
        <p:spPr>
          <a:xfrm>
            <a:off x="3459431" y="4005064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2005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3458744" y="4328062"/>
            <a:ext cx="235081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年度销售冠军，并获得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“十佳进步青年”奖项。</a:t>
            </a:r>
          </a:p>
        </p:txBody>
      </p:sp>
      <p:sp>
        <p:nvSpPr>
          <p:cNvPr id="67" name="矩形 66"/>
          <p:cNvSpPr/>
          <p:nvPr/>
        </p:nvSpPr>
        <p:spPr>
          <a:xfrm>
            <a:off x="8258514" y="2564904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2008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257827" y="2887902"/>
            <a:ext cx="22770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荣幸成为北京奥运会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火炬手。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2322460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55" grpId="0" animBg="1"/>
      <p:bldP spid="56" grpId="0" animBg="1"/>
      <p:bldP spid="57" grpId="0" animBg="1"/>
      <p:bldP spid="58" grpId="0"/>
      <p:bldP spid="59" grpId="0" animBg="1"/>
      <p:bldP spid="60" grpId="0"/>
      <p:bldP spid="61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7" name="Freeform 9"/>
          <p:cNvSpPr>
            <a:spLocks/>
          </p:cNvSpPr>
          <p:nvPr/>
        </p:nvSpPr>
        <p:spPr bwMode="auto">
          <a:xfrm rot="13500000">
            <a:off x="2148295" y="2851061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8" name="Freeform 9"/>
          <p:cNvSpPr>
            <a:spLocks/>
          </p:cNvSpPr>
          <p:nvPr/>
        </p:nvSpPr>
        <p:spPr bwMode="auto">
          <a:xfrm rot="13500000">
            <a:off x="4484830" y="2851062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 rot="2700000">
            <a:off x="3313290" y="1711957"/>
            <a:ext cx="2139941" cy="2139941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40" name="Group 10"/>
          <p:cNvGrpSpPr/>
          <p:nvPr/>
        </p:nvGrpSpPr>
        <p:grpSpPr>
          <a:xfrm>
            <a:off x="2369845" y="3038149"/>
            <a:ext cx="599208" cy="492388"/>
            <a:chOff x="7836195" y="3464708"/>
            <a:chExt cx="599208" cy="492388"/>
          </a:xfrm>
        </p:grpSpPr>
        <p:sp>
          <p:nvSpPr>
            <p:cNvPr id="41" name="Oval 11"/>
            <p:cNvSpPr/>
            <p:nvPr/>
          </p:nvSpPr>
          <p:spPr>
            <a:xfrm rot="2700000">
              <a:off x="7882236" y="3464708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303F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836195" y="3536805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</a:p>
          </p:txBody>
        </p:sp>
      </p:grpSp>
      <p:grpSp>
        <p:nvGrpSpPr>
          <p:cNvPr id="43" name="Group 13"/>
          <p:cNvGrpSpPr/>
          <p:nvPr/>
        </p:nvGrpSpPr>
        <p:grpSpPr>
          <a:xfrm>
            <a:off x="4079260" y="1529040"/>
            <a:ext cx="599208" cy="492388"/>
            <a:chOff x="9545610" y="1955599"/>
            <a:chExt cx="599208" cy="492388"/>
          </a:xfrm>
        </p:grpSpPr>
        <p:sp>
          <p:nvSpPr>
            <p:cNvPr id="44" name="Oval 14"/>
            <p:cNvSpPr/>
            <p:nvPr/>
          </p:nvSpPr>
          <p:spPr>
            <a:xfrm rot="2700000">
              <a:off x="9603416" y="1955599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202A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545610" y="2019602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02</a:t>
              </a:r>
            </a:p>
          </p:txBody>
        </p:sp>
      </p:grpSp>
      <p:grpSp>
        <p:nvGrpSpPr>
          <p:cNvPr id="46" name="Group 16"/>
          <p:cNvGrpSpPr/>
          <p:nvPr/>
        </p:nvGrpSpPr>
        <p:grpSpPr>
          <a:xfrm>
            <a:off x="5832060" y="3048718"/>
            <a:ext cx="599208" cy="492388"/>
            <a:chOff x="10716797" y="5108091"/>
            <a:chExt cx="599208" cy="492388"/>
          </a:xfrm>
        </p:grpSpPr>
        <p:sp>
          <p:nvSpPr>
            <p:cNvPr id="47" name="Oval 17"/>
            <p:cNvSpPr/>
            <p:nvPr/>
          </p:nvSpPr>
          <p:spPr>
            <a:xfrm rot="2700000">
              <a:off x="10774955" y="5108091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303F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716797" y="5178591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03</a:t>
              </a:r>
            </a:p>
          </p:txBody>
        </p:sp>
      </p:grpSp>
      <p:sp>
        <p:nvSpPr>
          <p:cNvPr id="49" name="Freeform 19"/>
          <p:cNvSpPr>
            <a:spLocks noEditPoints="1"/>
          </p:cNvSpPr>
          <p:nvPr/>
        </p:nvSpPr>
        <p:spPr bwMode="auto">
          <a:xfrm>
            <a:off x="4149544" y="2516260"/>
            <a:ext cx="458640" cy="442874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0" name="Freeform 23"/>
          <p:cNvSpPr>
            <a:spLocks noEditPoints="1"/>
          </p:cNvSpPr>
          <p:nvPr/>
        </p:nvSpPr>
        <p:spPr bwMode="auto">
          <a:xfrm>
            <a:off x="2990974" y="3825441"/>
            <a:ext cx="442875" cy="335381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1" name="Group 24"/>
          <p:cNvGrpSpPr/>
          <p:nvPr/>
        </p:nvGrpSpPr>
        <p:grpSpPr>
          <a:xfrm>
            <a:off x="5324314" y="3770178"/>
            <a:ext cx="451474" cy="442875"/>
            <a:chOff x="6786562" y="796925"/>
            <a:chExt cx="500063" cy="490538"/>
          </a:xfrm>
          <a:solidFill>
            <a:srgbClr val="303F52"/>
          </a:solidFill>
        </p:grpSpPr>
        <p:sp>
          <p:nvSpPr>
            <p:cNvPr id="52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6" name="椭圆 55"/>
          <p:cNvSpPr/>
          <p:nvPr/>
        </p:nvSpPr>
        <p:spPr>
          <a:xfrm>
            <a:off x="7105699" y="1955350"/>
            <a:ext cx="576622" cy="576785"/>
          </a:xfrm>
          <a:prstGeom prst="ellipse">
            <a:avLst/>
          </a:prstGeom>
          <a:solidFill>
            <a:srgbClr val="303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105700" y="2891454"/>
            <a:ext cx="576622" cy="57678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7105700" y="3827558"/>
            <a:ext cx="576622" cy="576785"/>
          </a:xfrm>
          <a:prstGeom prst="ellipse">
            <a:avLst/>
          </a:prstGeom>
          <a:solidFill>
            <a:srgbClr val="303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9" name="TextBox 498"/>
          <p:cNvSpPr txBox="1"/>
          <p:nvPr/>
        </p:nvSpPr>
        <p:spPr>
          <a:xfrm>
            <a:off x="7803838" y="1916832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CHINESE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0" name="TextBox 503"/>
          <p:cNvSpPr txBox="1"/>
          <p:nvPr/>
        </p:nvSpPr>
        <p:spPr>
          <a:xfrm>
            <a:off x="7816264" y="2231012"/>
            <a:ext cx="273339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汉语：普通话等级水平测试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级甲等成绩。</a:t>
            </a:r>
          </a:p>
        </p:txBody>
      </p:sp>
      <p:sp>
        <p:nvSpPr>
          <p:cNvPr id="61" name="TextBox 498"/>
          <p:cNvSpPr txBox="1"/>
          <p:nvPr/>
        </p:nvSpPr>
        <p:spPr>
          <a:xfrm>
            <a:off x="7803838" y="2924944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ENGLISH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2" name="TextBox 503"/>
          <p:cNvSpPr txBox="1"/>
          <p:nvPr/>
        </p:nvSpPr>
        <p:spPr>
          <a:xfrm>
            <a:off x="7816263" y="3239124"/>
            <a:ext cx="254530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英语：四六级专业证书，以及新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TOEFL120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498"/>
          <p:cNvSpPr txBox="1"/>
          <p:nvPr/>
        </p:nvSpPr>
        <p:spPr>
          <a:xfrm>
            <a:off x="7803838" y="3916256"/>
            <a:ext cx="150714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JAPANESE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4" name="TextBox 503"/>
          <p:cNvSpPr txBox="1"/>
          <p:nvPr/>
        </p:nvSpPr>
        <p:spPr>
          <a:xfrm>
            <a:off x="7816264" y="4230436"/>
            <a:ext cx="2385780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日语：商务日语证书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N1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级。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2895108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9" grpId="0" animBg="1"/>
      <p:bldP spid="50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应聘岗位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7648023" y="164622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635059" y="382532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82887" y="2702619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等腰三角形 27"/>
          <p:cNvSpPr>
            <a:spLocks noChangeAspect="1" noChangeArrowheads="1"/>
          </p:cNvSpPr>
          <p:nvPr/>
        </p:nvSpPr>
        <p:spPr bwMode="auto">
          <a:xfrm rot="5400000" flipV="1">
            <a:off x="7339678" y="2155159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635061" y="2060962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3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33822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635061" y="4244034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20827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777107" y="3114070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在此录入图表的综合描述说明，在此录入上述图表的描述说明，在此录入上述图表的描述说明。在此录入上述图表的描述说明。</a:t>
            </a:r>
          </a:p>
        </p:txBody>
      </p:sp>
      <p:sp>
        <p:nvSpPr>
          <p:cNvPr id="34" name="形状 33"/>
          <p:cNvSpPr/>
          <p:nvPr/>
        </p:nvSpPr>
        <p:spPr>
          <a:xfrm>
            <a:off x="4635277" y="2630803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5" name="空心弧 34"/>
          <p:cNvSpPr/>
          <p:nvPr/>
        </p:nvSpPr>
        <p:spPr>
          <a:xfrm>
            <a:off x="5305528" y="3853347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36" name="组合 35"/>
          <p:cNvGrpSpPr/>
          <p:nvPr/>
        </p:nvGrpSpPr>
        <p:grpSpPr>
          <a:xfrm rot="2736489">
            <a:off x="5853855" y="2168556"/>
            <a:ext cx="578227" cy="506765"/>
            <a:chOff x="4212441" y="1835306"/>
            <a:chExt cx="645570" cy="565784"/>
          </a:xfrm>
          <a:solidFill>
            <a:srgbClr val="36475C"/>
          </a:solidFill>
        </p:grpSpPr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7283" y="3324367"/>
            <a:ext cx="554403" cy="442165"/>
            <a:chOff x="3009633" y="2833220"/>
            <a:chExt cx="591168" cy="471487"/>
          </a:xfrm>
          <a:solidFill>
            <a:srgbClr val="36475C"/>
          </a:solidFill>
        </p:grpSpPr>
        <p:sp>
          <p:nvSpPr>
            <p:cNvPr id="42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4139" y="4378906"/>
            <a:ext cx="425157" cy="554407"/>
            <a:chOff x="6889388" y="2720789"/>
            <a:chExt cx="453350" cy="591172"/>
          </a:xfrm>
          <a:solidFill>
            <a:srgbClr val="36475C"/>
          </a:solidFill>
        </p:grpSpPr>
        <p:sp>
          <p:nvSpPr>
            <p:cNvPr id="46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8" name="空心弧 47"/>
          <p:cNvSpPr/>
          <p:nvPr/>
        </p:nvSpPr>
        <p:spPr>
          <a:xfrm>
            <a:off x="5305528" y="3853347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9" name="任意多边形 48"/>
          <p:cNvSpPr/>
          <p:nvPr/>
        </p:nvSpPr>
        <p:spPr>
          <a:xfrm rot="17307692">
            <a:off x="5663027" y="2113864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5266953" y="1662718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1867969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 animBg="1"/>
      <p:bldP spid="28" grpId="1" animBg="1"/>
      <p:bldP spid="29" grpId="0"/>
      <p:bldP spid="30" grpId="0" animBg="1"/>
      <p:bldP spid="30" grpId="1" animBg="1"/>
      <p:bldP spid="31" grpId="0"/>
      <p:bldP spid="32" grpId="0" animBg="1"/>
      <p:bldP spid="32" grpId="1" animBg="1"/>
      <p:bldP spid="33" grpId="0"/>
      <p:bldP spid="49" grpId="0" animBg="1"/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" name="组合 52"/>
          <p:cNvGrpSpPr/>
          <p:nvPr/>
        </p:nvGrpSpPr>
        <p:grpSpPr>
          <a:xfrm>
            <a:off x="1779672" y="1844675"/>
            <a:ext cx="2147123" cy="2156624"/>
            <a:chOff x="10596810" y="-683024"/>
            <a:chExt cx="626458" cy="629230"/>
          </a:xfrm>
        </p:grpSpPr>
        <p:sp>
          <p:nvSpPr>
            <p:cNvPr id="54" name="Oval 4"/>
            <p:cNvSpPr/>
            <p:nvPr/>
          </p:nvSpPr>
          <p:spPr>
            <a:xfrm>
              <a:off x="10596810" y="-683024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 rot="19469485">
              <a:off x="10730658" y="-559551"/>
              <a:ext cx="358763" cy="382284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1875278" y="4221088"/>
            <a:ext cx="1978875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32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2000" b="1" dirty="0">
                <a:solidFill>
                  <a:srgbClr val="C00000"/>
                </a:solidFill>
              </a:rPr>
              <a:t>POST COGNITIVE</a:t>
            </a:r>
            <a:endParaRPr lang="zh-CN" altLang="zh-CN" sz="20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32"/>
          <p:cNvSpPr txBox="1"/>
          <p:nvPr/>
        </p:nvSpPr>
        <p:spPr>
          <a:xfrm>
            <a:off x="8392119" y="18709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岗位理解</a:t>
            </a:r>
          </a:p>
        </p:txBody>
      </p:sp>
      <p:sp>
        <p:nvSpPr>
          <p:cNvPr id="62" name="文本框 33"/>
          <p:cNvSpPr txBox="1"/>
          <p:nvPr/>
        </p:nvSpPr>
        <p:spPr>
          <a:xfrm>
            <a:off x="8392119" y="264706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知识技能</a:t>
            </a:r>
          </a:p>
        </p:txBody>
      </p:sp>
      <p:sp>
        <p:nvSpPr>
          <p:cNvPr id="63" name="文本框 34"/>
          <p:cNvSpPr txBox="1"/>
          <p:nvPr/>
        </p:nvSpPr>
        <p:spPr>
          <a:xfrm>
            <a:off x="8392119" y="343462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解决问题</a:t>
            </a:r>
          </a:p>
        </p:txBody>
      </p:sp>
      <p:sp>
        <p:nvSpPr>
          <p:cNvPr id="64" name="文本框 35"/>
          <p:cNvSpPr txBox="1"/>
          <p:nvPr/>
        </p:nvSpPr>
        <p:spPr>
          <a:xfrm>
            <a:off x="8392119" y="421071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责任义务</a:t>
            </a:r>
          </a:p>
        </p:txBody>
      </p:sp>
      <p:cxnSp>
        <p:nvCxnSpPr>
          <p:cNvPr id="66" name="直接连接符 65"/>
          <p:cNvCxnSpPr/>
          <p:nvPr/>
        </p:nvCxnSpPr>
        <p:spPr>
          <a:xfrm flipV="1">
            <a:off x="7911252" y="4395236"/>
            <a:ext cx="0" cy="38097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7911252" y="2822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7911252" y="2060759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V="1">
            <a:off x="7911252" y="1680478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V="1">
            <a:off x="7911252" y="3634676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829212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0" grpId="0" animBg="1"/>
      <p:bldP spid="61" grpId="0"/>
      <p:bldP spid="62" grpId="0"/>
      <p:bldP spid="63" grpId="0"/>
      <p:bldP spid="64" grpId="0"/>
      <p:bldP spid="1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岗位理解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2"/>
          <p:cNvSpPr/>
          <p:nvPr/>
        </p:nvSpPr>
        <p:spPr>
          <a:xfrm>
            <a:off x="7537747" y="1628800"/>
            <a:ext cx="3442990" cy="233278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8176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1273051" y="1628800"/>
            <a:ext cx="3168352" cy="233278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r="3587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Rectangle 2"/>
          <p:cNvSpPr/>
          <p:nvPr/>
        </p:nvSpPr>
        <p:spPr>
          <a:xfrm>
            <a:off x="4297387" y="1628800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 flipH="1">
            <a:off x="4513411" y="2021384"/>
            <a:ext cx="2630914" cy="3933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精诚合作互助</a:t>
            </a: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4513806" y="2365655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毫无疑问进入这个大家庭，每个人都是公司一份子，各司其职为公司的正常运作尽心尽力。因此领导，下级，同事之间关系尤为重要，这样才能更好开展我们的工作。</a:t>
            </a: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2879018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8" dur="500" spd="-99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2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31" grpId="1" animBg="1"/>
      <p:bldP spid="32" grpId="0" animBg="1"/>
      <p:bldP spid="32" grpId="1" animBg="1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知识技能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肘形连接符 22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标题 4"/>
          <p:cNvSpPr txBox="1">
            <a:spLocks/>
          </p:cNvSpPr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cxnSp>
        <p:nvCxnSpPr>
          <p:cNvPr id="27" name="肘形连接符 2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0" name="标题 4"/>
          <p:cNvSpPr txBox="1">
            <a:spLocks/>
          </p:cNvSpPr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31" name="椭圆 30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标题 4"/>
          <p:cNvSpPr txBox="1">
            <a:spLocks/>
          </p:cNvSpPr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33" name="椭圆 32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4" name="标题 4"/>
          <p:cNvSpPr txBox="1">
            <a:spLocks/>
          </p:cNvSpPr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93818" y="3779756"/>
            <a:ext cx="208754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知识技能</a:t>
            </a: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876288" y="4365104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初级注册会计师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393731" y="1930041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具有一定会计专业水平，经考核取得证书、可以接受当事人委托。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86506" y="2708920"/>
            <a:ext cx="318813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英语六级证书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日常基本口语基本没问题，口语和外国客户简单对话。</a:t>
            </a:r>
          </a:p>
        </p:txBody>
      </p:sp>
      <p:sp>
        <p:nvSpPr>
          <p:cNvPr id="43" name="矩形 42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ADOBE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获得美国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Adobe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公司平面技能证书，熟练掌握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photoshop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软件。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熟练操作办公软件，能够独立完成会议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培训工作。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233495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5" grpId="1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解决问题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795322" y="1963316"/>
            <a:ext cx="2557424" cy="907751"/>
            <a:chOff x="3666731" y="1984470"/>
            <a:chExt cx="2636520" cy="1447800"/>
          </a:xfrm>
        </p:grpSpPr>
        <p:sp>
          <p:nvSpPr>
            <p:cNvPr id="24" name="任意多边形 23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问题分析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57801" y="1963316"/>
            <a:ext cx="2557424" cy="907751"/>
            <a:chOff x="1436370" y="1984470"/>
            <a:chExt cx="2636520" cy="1447800"/>
          </a:xfrm>
        </p:grpSpPr>
        <p:sp>
          <p:nvSpPr>
            <p:cNvPr id="27" name="任意多边形 26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发现问题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070363" y="1963316"/>
            <a:ext cx="2557424" cy="907751"/>
            <a:chOff x="8127453" y="1984470"/>
            <a:chExt cx="2636520" cy="1447800"/>
          </a:xfrm>
        </p:grpSpPr>
        <p:sp>
          <p:nvSpPr>
            <p:cNvPr id="30" name="任意多边形 29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检验假设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32842" y="1963316"/>
            <a:ext cx="2557424" cy="907751"/>
            <a:chOff x="5897092" y="1984470"/>
            <a:chExt cx="2636520" cy="1447800"/>
          </a:xfrm>
        </p:grpSpPr>
        <p:sp>
          <p:nvSpPr>
            <p:cNvPr id="33" name="任意多边形 32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提出假设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2211079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916690" y="362819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4378384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4126666" y="362819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545689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04118" y="362819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712993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498816" y="362819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2658833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责任义务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1744586" y="1268760"/>
            <a:ext cx="5257193" cy="2736304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5796779" y="1484784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96780" y="1527122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及时完成上级任务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897787" y="1418132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28" name="Rectangle 3"/>
          <p:cNvSpPr/>
          <p:nvPr/>
        </p:nvSpPr>
        <p:spPr>
          <a:xfrm>
            <a:off x="5796779" y="2420888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96780" y="2463226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同事之间团结友爱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845523" y="2387562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2" name="Rectangle 3"/>
          <p:cNvSpPr/>
          <p:nvPr/>
        </p:nvSpPr>
        <p:spPr>
          <a:xfrm>
            <a:off x="5777035" y="3356992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57291" y="3399330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对待下属互帮互助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7897787" y="332366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68549" y="4626967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519928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7" grpId="0"/>
      <p:bldP spid="28" grpId="0" animBg="1"/>
      <p:bldP spid="29" grpId="0"/>
      <p:bldP spid="31" grpId="0"/>
      <p:bldP spid="32" grpId="0" animBg="1"/>
      <p:bldP spid="33" grpId="0"/>
      <p:bldP spid="35" grpId="0"/>
      <p:bldP spid="36" grpId="0" animBg="1"/>
      <p:bldP spid="36" grpId="1" animBg="1"/>
      <p:bldP spid="37" grpId="0" animBg="1"/>
      <p:bldP spid="37" grpId="1" animBg="1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89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0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9" name="组合 68"/>
          <p:cNvGrpSpPr/>
          <p:nvPr/>
        </p:nvGrpSpPr>
        <p:grpSpPr>
          <a:xfrm>
            <a:off x="1776413" y="1844676"/>
            <a:ext cx="2151070" cy="2160588"/>
            <a:chOff x="10596810" y="503370"/>
            <a:chExt cx="626458" cy="629230"/>
          </a:xfrm>
        </p:grpSpPr>
        <p:sp>
          <p:nvSpPr>
            <p:cNvPr id="70" name="Oval 4"/>
            <p:cNvSpPr/>
            <p:nvPr/>
          </p:nvSpPr>
          <p:spPr>
            <a:xfrm>
              <a:off x="10596810" y="503370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1" name="Freeform 145"/>
            <p:cNvSpPr>
              <a:spLocks noEditPoints="1"/>
            </p:cNvSpPr>
            <p:nvPr/>
          </p:nvSpPr>
          <p:spPr bwMode="auto">
            <a:xfrm>
              <a:off x="10800089" y="652160"/>
              <a:ext cx="219900" cy="33165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矩形 71"/>
          <p:cNvSpPr/>
          <p:nvPr/>
        </p:nvSpPr>
        <p:spPr>
          <a:xfrm>
            <a:off x="1951646" y="4221088"/>
            <a:ext cx="1826141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32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2000" kern="1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</a:rPr>
              <a:t>COMPETENCE</a:t>
            </a:r>
            <a:endParaRPr lang="zh-CN" altLang="zh-CN" sz="20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32"/>
          <p:cNvSpPr txBox="1"/>
          <p:nvPr/>
        </p:nvSpPr>
        <p:spPr>
          <a:xfrm>
            <a:off x="8392119" y="1243226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核心竞争力</a:t>
            </a:r>
          </a:p>
        </p:txBody>
      </p:sp>
      <p:sp>
        <p:nvSpPr>
          <p:cNvPr id="75" name="文本框 33"/>
          <p:cNvSpPr txBox="1"/>
          <p:nvPr/>
        </p:nvSpPr>
        <p:spPr>
          <a:xfrm>
            <a:off x="8392119" y="201931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领导力</a:t>
            </a:r>
          </a:p>
        </p:txBody>
      </p:sp>
      <p:sp>
        <p:nvSpPr>
          <p:cNvPr id="76" name="文本框 34"/>
          <p:cNvSpPr txBox="1"/>
          <p:nvPr/>
        </p:nvSpPr>
        <p:spPr>
          <a:xfrm>
            <a:off x="8392119" y="280687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执行力</a:t>
            </a:r>
          </a:p>
        </p:txBody>
      </p:sp>
      <p:sp>
        <p:nvSpPr>
          <p:cNvPr id="77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团队合作</a:t>
            </a:r>
          </a:p>
        </p:txBody>
      </p:sp>
      <p:cxnSp>
        <p:nvCxnSpPr>
          <p:cNvPr id="78" name="直接连接符 77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协调能力</a:t>
            </a:r>
          </a:p>
        </p:txBody>
      </p:sp>
      <p:cxnSp>
        <p:nvCxnSpPr>
          <p:cNvPr id="85" name="直接连接符 84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创新能力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133796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 animBg="1"/>
      <p:bldP spid="74" grpId="0"/>
      <p:bldP spid="75" grpId="0"/>
      <p:bldP spid="76" grpId="0"/>
      <p:bldP spid="77" grpId="0"/>
      <p:bldP spid="84" grpId="0"/>
      <p:bldP spid="86" grpId="0"/>
      <p:bldP spid="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核心竞争力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3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209155" y="3319975"/>
            <a:ext cx="2485289" cy="2485289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5" name="TextBox 24"/>
          <p:cNvSpPr txBox="1"/>
          <p:nvPr/>
        </p:nvSpPr>
        <p:spPr>
          <a:xfrm>
            <a:off x="2448271" y="4355812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</a:rPr>
              <a:t>核心竞争力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209155" y="1303751"/>
            <a:ext cx="2485289" cy="2485289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2625191" y="1970925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3" y="1788895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738621" y="209372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890363" y="176383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领导力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889674" y="2086831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在管辖的范围内，充分地利用人力和客观条件。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161483" y="2580983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738621" y="2885815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6890363" y="2555921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执行力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6889674" y="2878919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有效利用客观资源、保质保量达成目标的能力。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161483" y="3373071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738621" y="367790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6890363" y="334800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团队合作</a:t>
            </a: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89674" y="3671007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群策群力，更好的调动运转事件的有效的发展。</a:t>
            </a:r>
          </a:p>
        </p:txBody>
      </p:sp>
      <p:sp>
        <p:nvSpPr>
          <p:cNvPr id="60" name="椭圆 59"/>
          <p:cNvSpPr/>
          <p:nvPr/>
        </p:nvSpPr>
        <p:spPr>
          <a:xfrm>
            <a:off x="5161483" y="4165159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5738621" y="438118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6890363" y="4140097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协调能力</a:t>
            </a: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89674" y="4463095"/>
            <a:ext cx="4241043" cy="32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人际关系协调能力和工作协调能力两个方面。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161483" y="5012455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5738621" y="531728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6890363" y="498739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创新合作</a:t>
            </a: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889674" y="5310391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在经验积累，革新技术提高效率，更好完成任务。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239298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9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4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3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8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7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7" grpId="0" animBg="1"/>
      <p:bldP spid="28" grpId="0" animBg="1"/>
      <p:bldP spid="30" grpId="0"/>
      <p:bldP spid="3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313611" y="2130422"/>
            <a:ext cx="1796700" cy="1976578"/>
            <a:chOff x="5987173" y="3044094"/>
            <a:chExt cx="1796700" cy="1976578"/>
          </a:xfrm>
        </p:grpSpPr>
        <p:sp>
          <p:nvSpPr>
            <p:cNvPr id="24" name="任意多边形 23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36475C">
                <a:alpha val="9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62"/>
            <p:cNvSpPr txBox="1"/>
            <p:nvPr/>
          </p:nvSpPr>
          <p:spPr>
            <a:xfrm>
              <a:off x="6329723" y="3989043"/>
              <a:ext cx="1237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决策能力</a:t>
              </a: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1805209" y="4237317"/>
            <a:ext cx="88402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1705099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0572211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123724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121036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53659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33134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425179" y="2358613"/>
            <a:ext cx="1575740" cy="1759852"/>
            <a:chOff x="2940476" y="3272285"/>
            <a:chExt cx="1575740" cy="1759852"/>
          </a:xfrm>
        </p:grpSpPr>
        <p:sp>
          <p:nvSpPr>
            <p:cNvPr id="35" name="任意多边形 34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36475C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59"/>
            <p:cNvSpPr txBox="1"/>
            <p:nvPr/>
          </p:nvSpPr>
          <p:spPr>
            <a:xfrm>
              <a:off x="3102008" y="4128107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组织能力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66519" y="1564983"/>
            <a:ext cx="2369358" cy="2553482"/>
            <a:chOff x="4078604" y="2478655"/>
            <a:chExt cx="2369358" cy="2553482"/>
          </a:xfrm>
        </p:grpSpPr>
        <p:sp>
          <p:nvSpPr>
            <p:cNvPr id="39" name="任意多边形 38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36475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614176" y="3268683"/>
              <a:ext cx="1562853" cy="1004204"/>
              <a:chOff x="4716874" y="2621791"/>
              <a:chExt cx="1562853" cy="1004204"/>
            </a:xfrm>
          </p:grpSpPr>
          <p:sp>
            <p:nvSpPr>
              <p:cNvPr id="41" name="KSO_Shape"/>
              <p:cNvSpPr>
                <a:spLocks/>
              </p:cNvSpPr>
              <p:nvPr/>
            </p:nvSpPr>
            <p:spPr bwMode="auto">
              <a:xfrm>
                <a:off x="5143687" y="262179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60"/>
              <p:cNvSpPr txBox="1"/>
              <p:nvPr/>
            </p:nvSpPr>
            <p:spPr>
              <a:xfrm>
                <a:off x="4716874" y="3225885"/>
                <a:ext cx="156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学习能力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8079085" y="2113837"/>
            <a:ext cx="1834926" cy="1997677"/>
            <a:chOff x="7567273" y="3027509"/>
            <a:chExt cx="1834926" cy="1997677"/>
          </a:xfrm>
        </p:grpSpPr>
        <p:sp>
          <p:nvSpPr>
            <p:cNvPr id="44" name="任意多边形 43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36475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>
              <a:spLocks/>
            </p:cNvSpPr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63"/>
            <p:cNvSpPr txBox="1"/>
            <p:nvPr/>
          </p:nvSpPr>
          <p:spPr>
            <a:xfrm>
              <a:off x="7925165" y="3989043"/>
              <a:ext cx="147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感召能力</a:t>
              </a:r>
            </a:p>
          </p:txBody>
        </p:sp>
      </p:grpSp>
      <p:sp>
        <p:nvSpPr>
          <p:cNvPr id="47" name="矩形 46"/>
          <p:cNvSpPr/>
          <p:nvPr/>
        </p:nvSpPr>
        <p:spPr>
          <a:xfrm>
            <a:off x="2281163" y="4406100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8" name="矩形 47"/>
          <p:cNvSpPr/>
          <p:nvPr/>
        </p:nvSpPr>
        <p:spPr>
          <a:xfrm>
            <a:off x="4319633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313611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0" name="矩形 49"/>
          <p:cNvSpPr/>
          <p:nvPr/>
        </p:nvSpPr>
        <p:spPr>
          <a:xfrm>
            <a:off x="8136057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030046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7" grpId="0"/>
      <p:bldP spid="48" grpId="0"/>
      <p:bldP spid="49" grpId="0"/>
      <p:bldP spid="50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99641" y="1834699"/>
            <a:ext cx="6120680" cy="3682533"/>
            <a:chOff x="3022028" y="1587732"/>
            <a:chExt cx="6120680" cy="3682533"/>
          </a:xfrm>
        </p:grpSpPr>
        <p:pic>
          <p:nvPicPr>
            <p:cNvPr id="24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6" cstate="screen">
                <a:extLst>
                  <a:ext uri="{BEBA8EAE-BF5A-486C-A8C5-ECC9F3942E4B}">
                    <a14:imgProps xmlns:a14="http://schemas.microsoft.com/office/drawing/2010/main" xmlns="">
                      <a14:imgLayer r:embed="rId7">
                        <a14:imgEffect>
                          <a14:brightnessContrast bright="2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燕尾形 25"/>
          <p:cNvSpPr/>
          <p:nvPr/>
        </p:nvSpPr>
        <p:spPr>
          <a:xfrm rot="5400000">
            <a:off x="7033691" y="2064036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213711" y="264010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50709" y="1619516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制度执行力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7537747" y="195870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制度的实施取决于制度执行力，公司利益和文化得失在于执行力。</a:t>
            </a:r>
          </a:p>
        </p:txBody>
      </p:sp>
      <p:sp>
        <p:nvSpPr>
          <p:cNvPr id="30" name="燕尾形 29"/>
          <p:cNvSpPr/>
          <p:nvPr/>
        </p:nvSpPr>
        <p:spPr>
          <a:xfrm rot="5400000">
            <a:off x="7033691" y="3432188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213711" y="400825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7550709" y="2987668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7537747" y="3326854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临危不乱，遇事不急的心态能够在稍纵即逝的时机取得更大的成果。</a:t>
            </a:r>
          </a:p>
        </p:txBody>
      </p:sp>
      <p:sp>
        <p:nvSpPr>
          <p:cNvPr id="34" name="燕尾形 33"/>
          <p:cNvSpPr/>
          <p:nvPr/>
        </p:nvSpPr>
        <p:spPr>
          <a:xfrm rot="5400000">
            <a:off x="7033691" y="4872348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213711" y="544841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550709" y="4427828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战略执行力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537747" y="4767014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通过一套有组织系统的规章制度和战略目标，可以更快的实现梦想。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499442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/>
      <p:bldP spid="30" grpId="0" animBg="1"/>
      <p:bldP spid="32" grpId="0"/>
      <p:bldP spid="33" grpId="0"/>
      <p:bldP spid="34" grpId="0" animBg="1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2998462" y="194540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3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202A36">
                <a:alpha val="8902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4098235" y="3098333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9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133002" y="2639598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9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7473866" y="2931300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10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4" name="TextBox 51"/>
          <p:cNvSpPr txBox="1"/>
          <p:nvPr/>
        </p:nvSpPr>
        <p:spPr>
          <a:xfrm>
            <a:off x="1480680" y="2631330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05" name="矩形 104"/>
          <p:cNvSpPr/>
          <p:nvPr/>
        </p:nvSpPr>
        <p:spPr>
          <a:xfrm>
            <a:off x="3069203" y="1392943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表达与沟通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TextBox 53"/>
          <p:cNvSpPr txBox="1"/>
          <p:nvPr/>
        </p:nvSpPr>
        <p:spPr>
          <a:xfrm>
            <a:off x="1849272" y="4420619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455545" y="5542472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做事主动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TextBox 55"/>
          <p:cNvSpPr txBox="1"/>
          <p:nvPr/>
        </p:nvSpPr>
        <p:spPr>
          <a:xfrm>
            <a:off x="8105552" y="1934442"/>
            <a:ext cx="1752017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050349" y="2065958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敬业的品质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TextBox 57"/>
          <p:cNvSpPr txBox="1"/>
          <p:nvPr/>
        </p:nvSpPr>
        <p:spPr>
          <a:xfrm>
            <a:off x="9564445" y="4164443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</a:t>
            </a:r>
          </a:p>
        </p:txBody>
      </p:sp>
      <p:sp>
        <p:nvSpPr>
          <p:cNvPr id="111" name="矩形 110"/>
          <p:cNvSpPr/>
          <p:nvPr/>
        </p:nvSpPr>
        <p:spPr>
          <a:xfrm>
            <a:off x="7577962" y="4910072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2" name="肘形连接符 111"/>
          <p:cNvCxnSpPr/>
          <p:nvPr/>
        </p:nvCxnSpPr>
        <p:spPr>
          <a:xfrm rot="10800000" flipV="1">
            <a:off x="1555653" y="2681022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肘形连接符 112"/>
          <p:cNvCxnSpPr/>
          <p:nvPr/>
        </p:nvCxnSpPr>
        <p:spPr>
          <a:xfrm rot="10800000">
            <a:off x="1950914" y="4356789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肘形连接符 113"/>
          <p:cNvCxnSpPr/>
          <p:nvPr/>
        </p:nvCxnSpPr>
        <p:spPr>
          <a:xfrm rot="10800000" flipV="1">
            <a:off x="8671403" y="4106769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肘形连接符 114"/>
          <p:cNvCxnSpPr/>
          <p:nvPr/>
        </p:nvCxnSpPr>
        <p:spPr>
          <a:xfrm rot="10800000" flipV="1">
            <a:off x="7449279" y="1878817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1852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6050563" y="408052"/>
            <a:ext cx="0" cy="1948415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660794" y="1605969"/>
            <a:ext cx="2779537" cy="2779537"/>
            <a:chOff x="3325860" y="1074902"/>
            <a:chExt cx="2531533" cy="2531533"/>
          </a:xfrm>
        </p:grpSpPr>
        <p:sp>
          <p:nvSpPr>
            <p:cNvPr id="29" name="椭圆 28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627"/>
            <p:cNvSpPr>
              <a:spLocks noEditPoints="1"/>
            </p:cNvSpPr>
            <p:nvPr/>
          </p:nvSpPr>
          <p:spPr bwMode="auto">
            <a:xfrm>
              <a:off x="4400627" y="1777117"/>
              <a:ext cx="381999" cy="475170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23"/>
            <p:cNvSpPr txBox="1"/>
            <p:nvPr/>
          </p:nvSpPr>
          <p:spPr>
            <a:xfrm>
              <a:off x="3505189" y="2341943"/>
              <a:ext cx="2172875" cy="36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协调能力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78343" y="1872196"/>
            <a:ext cx="939800" cy="939800"/>
            <a:chOff x="2386060" y="1495059"/>
            <a:chExt cx="939800" cy="939800"/>
          </a:xfrm>
        </p:grpSpPr>
        <p:sp>
          <p:nvSpPr>
            <p:cNvPr id="33" name="椭圆 32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73534" y="1593639"/>
            <a:ext cx="939800" cy="939800"/>
            <a:chOff x="5454052" y="1074902"/>
            <a:chExt cx="939800" cy="939800"/>
          </a:xfrm>
        </p:grpSpPr>
        <p:sp>
          <p:nvSpPr>
            <p:cNvPr id="36" name="椭圆 35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38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548243" y="3497312"/>
            <a:ext cx="939800" cy="939800"/>
            <a:chOff x="3080330" y="2789142"/>
            <a:chExt cx="939800" cy="939800"/>
          </a:xfrm>
        </p:grpSpPr>
        <p:sp>
          <p:nvSpPr>
            <p:cNvPr id="41" name="椭圆 40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43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076985" y="3242525"/>
            <a:ext cx="901165" cy="901165"/>
            <a:chOff x="5719249" y="3077288"/>
            <a:chExt cx="767347" cy="767347"/>
          </a:xfrm>
        </p:grpSpPr>
        <p:sp>
          <p:nvSpPr>
            <p:cNvPr id="46" name="椭圆 45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5733891" y="-157602"/>
            <a:ext cx="633343" cy="633343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857227" y="3861048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自觉加强学习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353171" y="2204864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提高政治素养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825779" y="1772816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提高业务能力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113811" y="3501008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锻炼心理素质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Freeform 12"/>
          <p:cNvSpPr>
            <a:spLocks/>
          </p:cNvSpPr>
          <p:nvPr/>
        </p:nvSpPr>
        <p:spPr bwMode="auto">
          <a:xfrm>
            <a:off x="1608509" y="450262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Freeform 12"/>
          <p:cNvSpPr>
            <a:spLocks/>
          </p:cNvSpPr>
          <p:nvPr/>
        </p:nvSpPr>
        <p:spPr bwMode="auto">
          <a:xfrm flipH="1" flipV="1">
            <a:off x="10202043" y="541905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68549" y="481682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1015987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7" dur="500" spd="-99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1" dur="500" spd="-99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00"/>
                            </p:stCondLst>
                            <p:childTnLst>
                              <p:par>
                                <p:cTn id="6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6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1" grpId="0"/>
      <p:bldP spid="52" grpId="0"/>
      <p:bldP spid="53" grpId="0"/>
      <p:bldP spid="54" grpId="0" animBg="1"/>
      <p:bldP spid="54" grpId="1" animBg="1"/>
      <p:bldP spid="55" grpId="0" animBg="1"/>
      <p:bldP spid="55" grpId="1" animBg="1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创新合作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504316" y="1196752"/>
            <a:ext cx="9183369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021643" y="2967741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6038166" y="2416084"/>
            <a:ext cx="1720650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20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95%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辛勤汗水</a:t>
            </a:r>
          </a:p>
        </p:txBody>
      </p:sp>
      <p:sp>
        <p:nvSpPr>
          <p:cNvPr id="26" name="矩形 25"/>
          <p:cNvSpPr/>
          <p:nvPr/>
        </p:nvSpPr>
        <p:spPr>
          <a:xfrm>
            <a:off x="6097289" y="2877035"/>
            <a:ext cx="599800" cy="40500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12139" y="2877035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021643" y="4688345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038166" y="4136688"/>
            <a:ext cx="1831256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20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r>
              <a:rPr lang="zh-CN" altLang="en-US" sz="20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天赋和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运气</a:t>
            </a:r>
          </a:p>
        </p:txBody>
      </p:sp>
      <p:sp>
        <p:nvSpPr>
          <p:cNvPr id="30" name="矩形 29"/>
          <p:cNvSpPr/>
          <p:nvPr/>
        </p:nvSpPr>
        <p:spPr>
          <a:xfrm>
            <a:off x="6097289" y="4597639"/>
            <a:ext cx="599800" cy="40500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2139" y="4597639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25659" y="2480479"/>
            <a:ext cx="3915332" cy="3245473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200294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 animBg="1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9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5" name="组合 74"/>
          <p:cNvGrpSpPr/>
          <p:nvPr/>
        </p:nvGrpSpPr>
        <p:grpSpPr>
          <a:xfrm>
            <a:off x="1775033" y="1834767"/>
            <a:ext cx="2160934" cy="2170496"/>
            <a:chOff x="10596810" y="1655498"/>
            <a:chExt cx="626458" cy="629230"/>
          </a:xfrm>
        </p:grpSpPr>
        <p:sp>
          <p:nvSpPr>
            <p:cNvPr id="76" name="Oval 4"/>
            <p:cNvSpPr/>
            <p:nvPr/>
          </p:nvSpPr>
          <p:spPr>
            <a:xfrm>
              <a:off x="10596810" y="1655498"/>
              <a:ext cx="626458" cy="62923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7" name="Freeform 206"/>
            <p:cNvSpPr>
              <a:spLocks noChangeAspect="1" noEditPoints="1"/>
            </p:cNvSpPr>
            <p:nvPr/>
          </p:nvSpPr>
          <p:spPr bwMode="auto">
            <a:xfrm>
              <a:off x="10778107" y="1810635"/>
              <a:ext cx="263865" cy="318957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1780221" y="4221088"/>
            <a:ext cx="2168991" cy="1436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kern="100" dirty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32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目标规划</a:t>
            </a:r>
            <a:endParaRPr lang="en-US" altLang="zh-CN" sz="32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2000" b="1" dirty="0">
                <a:solidFill>
                  <a:srgbClr val="C00000"/>
                </a:solidFill>
              </a:rPr>
              <a:t>OBJECT PROGRAM</a:t>
            </a:r>
            <a:endParaRPr lang="zh-CN" altLang="zh-CN" sz="20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32"/>
          <p:cNvSpPr txBox="1"/>
          <p:nvPr/>
        </p:nvSpPr>
        <p:spPr>
          <a:xfrm>
            <a:off x="8392119" y="160326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五年计划</a:t>
            </a:r>
          </a:p>
        </p:txBody>
      </p:sp>
      <p:sp>
        <p:nvSpPr>
          <p:cNvPr id="81" name="文本框 33"/>
          <p:cNvSpPr txBox="1"/>
          <p:nvPr/>
        </p:nvSpPr>
        <p:spPr>
          <a:xfrm>
            <a:off x="8392119" y="237935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实现步骤</a:t>
            </a:r>
          </a:p>
        </p:txBody>
      </p:sp>
      <p:sp>
        <p:nvSpPr>
          <p:cNvPr id="82" name="文本框 34"/>
          <p:cNvSpPr txBox="1"/>
          <p:nvPr/>
        </p:nvSpPr>
        <p:spPr>
          <a:xfrm>
            <a:off x="8392119" y="3166919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可行性评估</a:t>
            </a:r>
          </a:p>
        </p:txBody>
      </p:sp>
      <p:sp>
        <p:nvSpPr>
          <p:cNvPr id="83" name="文本框 35"/>
          <p:cNvSpPr txBox="1"/>
          <p:nvPr/>
        </p:nvSpPr>
        <p:spPr>
          <a:xfrm>
            <a:off x="8392119" y="394301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保障措施</a:t>
            </a:r>
          </a:p>
        </p:txBody>
      </p:sp>
      <p:cxnSp>
        <p:nvCxnSpPr>
          <p:cNvPr id="84" name="直接连接符 83"/>
          <p:cNvCxnSpPr/>
          <p:nvPr/>
        </p:nvCxnSpPr>
        <p:spPr>
          <a:xfrm flipV="1">
            <a:off x="7897787" y="4907718"/>
            <a:ext cx="0" cy="46549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7911252" y="41275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7911252" y="255431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V="1">
            <a:off x="7911252" y="179305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7911252" y="141277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V="1">
            <a:off x="7911252" y="336697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19"/>
          <p:cNvSpPr txBox="1"/>
          <p:nvPr/>
        </p:nvSpPr>
        <p:spPr>
          <a:xfrm>
            <a:off x="8392119" y="47076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结束语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1195366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 animBg="1"/>
      <p:bldP spid="80" grpId="0"/>
      <p:bldP spid="81" grpId="0"/>
      <p:bldP spid="82" grpId="0"/>
      <p:bldP spid="83" grpId="0"/>
      <p:bldP spid="90" grpId="0"/>
      <p:bldP spid="9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5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五年计划</a:t>
            </a:r>
          </a:p>
        </p:txBody>
      </p:sp>
      <p:sp>
        <p:nvSpPr>
          <p:cNvPr id="76" name="六边形 75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7" name="直接连接符 76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9" name="矩形 78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0" name="六边形 79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82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84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563965" y="333534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7" name="矩形 86"/>
          <p:cNvSpPr/>
          <p:nvPr/>
        </p:nvSpPr>
        <p:spPr>
          <a:xfrm>
            <a:off x="2830958" y="343132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8" name="矩形 87"/>
          <p:cNvSpPr/>
          <p:nvPr/>
        </p:nvSpPr>
        <p:spPr>
          <a:xfrm>
            <a:off x="5107122" y="394140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9" name="矩形 88"/>
          <p:cNvSpPr/>
          <p:nvPr/>
        </p:nvSpPr>
        <p:spPr>
          <a:xfrm>
            <a:off x="7237244" y="2492896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90" name="矩形 89"/>
          <p:cNvSpPr/>
          <p:nvPr/>
        </p:nvSpPr>
        <p:spPr>
          <a:xfrm>
            <a:off x="9472652" y="236482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1355999" y="2647567"/>
            <a:ext cx="663125" cy="663125"/>
            <a:chOff x="8077071" y="845254"/>
            <a:chExt cx="2036801" cy="2036802"/>
          </a:xfrm>
        </p:grpSpPr>
        <p:sp>
          <p:nvSpPr>
            <p:cNvPr id="92" name="椭圆 91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579178" y="2743544"/>
            <a:ext cx="663125" cy="663125"/>
            <a:chOff x="8125599" y="1434035"/>
            <a:chExt cx="2036802" cy="2036802"/>
          </a:xfrm>
        </p:grpSpPr>
        <p:sp>
          <p:nvSpPr>
            <p:cNvPr id="95" name="椭圆 9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855345" y="3253626"/>
            <a:ext cx="663125" cy="663125"/>
            <a:chOff x="8125599" y="1434035"/>
            <a:chExt cx="2036802" cy="2036802"/>
          </a:xfrm>
        </p:grpSpPr>
        <p:sp>
          <p:nvSpPr>
            <p:cNvPr id="98" name="椭圆 9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00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1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2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7985466" y="3849513"/>
            <a:ext cx="663125" cy="663125"/>
            <a:chOff x="8125599" y="1434035"/>
            <a:chExt cx="2036802" cy="2036802"/>
          </a:xfrm>
        </p:grpSpPr>
        <p:sp>
          <p:nvSpPr>
            <p:cNvPr id="104" name="椭圆 10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215992" y="3771407"/>
            <a:ext cx="663125" cy="663125"/>
            <a:chOff x="8125599" y="1434035"/>
            <a:chExt cx="2036802" cy="2036802"/>
          </a:xfrm>
        </p:grpSpPr>
        <p:sp>
          <p:nvSpPr>
            <p:cNvPr id="107" name="椭圆 10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1925894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1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9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0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6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3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4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  <p:bldP spid="86" grpId="0"/>
          <p:bldP spid="87" grpId="0"/>
          <p:bldP spid="88" grpId="0"/>
          <p:bldP spid="89" grpId="0"/>
          <p:bldP spid="90" grpId="0"/>
          <p:bldP spid="10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  <p:bldP spid="86" grpId="0"/>
          <p:bldP spid="87" grpId="0"/>
          <p:bldP spid="88" grpId="0"/>
          <p:bldP spid="89" grpId="0"/>
          <p:bldP spid="90" grpId="0"/>
          <p:bldP spid="10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实现步骤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肘形连接符 22"/>
          <p:cNvCxnSpPr>
            <a:stCxn id="25" idx="6"/>
            <a:endCxn id="50" idx="2"/>
          </p:cNvCxnSpPr>
          <p:nvPr/>
        </p:nvCxnSpPr>
        <p:spPr>
          <a:xfrm>
            <a:off x="4899620" y="2088460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4143620" y="1710460"/>
            <a:ext cx="756000" cy="756000"/>
            <a:chOff x="4534974" y="2492893"/>
            <a:chExt cx="756000" cy="756000"/>
          </a:xfrm>
        </p:grpSpPr>
        <p:sp>
          <p:nvSpPr>
            <p:cNvPr id="25" name="椭圆 24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27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28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29" name="肘形连接符 28"/>
          <p:cNvCxnSpPr>
            <a:stCxn id="31" idx="6"/>
            <a:endCxn id="52" idx="2"/>
          </p:cNvCxnSpPr>
          <p:nvPr/>
        </p:nvCxnSpPr>
        <p:spPr>
          <a:xfrm>
            <a:off x="4899620" y="4275092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3897092"/>
            <a:ext cx="756000" cy="756000"/>
            <a:chOff x="4534974" y="4368345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3" name="肘形连接符 32"/>
          <p:cNvCxnSpPr>
            <a:stCxn id="35" idx="6"/>
            <a:endCxn id="51" idx="2"/>
          </p:cNvCxnSpPr>
          <p:nvPr/>
        </p:nvCxnSpPr>
        <p:spPr>
          <a:xfrm>
            <a:off x="4899620" y="3181776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4143620" y="2803776"/>
            <a:ext cx="756000" cy="756000"/>
            <a:chOff x="4534974" y="3430619"/>
            <a:chExt cx="756000" cy="756000"/>
          </a:xfrm>
        </p:grpSpPr>
        <p:sp>
          <p:nvSpPr>
            <p:cNvPr id="35" name="椭圆 34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6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37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38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39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40" name="直接连接符 39"/>
          <p:cNvCxnSpPr>
            <a:endCxn id="42" idx="6"/>
          </p:cNvCxnSpPr>
          <p:nvPr/>
        </p:nvCxnSpPr>
        <p:spPr>
          <a:xfrm flipH="1" flipV="1">
            <a:off x="4899620" y="5368407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4143620" y="4990407"/>
            <a:ext cx="756000" cy="756000"/>
            <a:chOff x="4534974" y="5306072"/>
            <a:chExt cx="756000" cy="756000"/>
          </a:xfrm>
        </p:grpSpPr>
        <p:sp>
          <p:nvSpPr>
            <p:cNvPr id="42" name="椭圆 41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44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45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46" name="任意多边形 45"/>
          <p:cNvSpPr/>
          <p:nvPr/>
        </p:nvSpPr>
        <p:spPr>
          <a:xfrm>
            <a:off x="9813031" y="2004588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579015" y="3781607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7344997" y="4541708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5355331" y="5080381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0259582" y="3041430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9025566" y="4022849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791548" y="4662823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6179706" y="5229841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991738" y="163178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536689" y="2011760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991738" y="273360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536689" y="3113581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91738" y="383542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536689" y="4215402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991738" y="493724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536689" y="531722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1669121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3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5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6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1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6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可行性评估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598155" y="1814449"/>
            <a:ext cx="2877871" cy="363241"/>
            <a:chOff x="3249264" y="1751685"/>
            <a:chExt cx="2994025" cy="363240"/>
          </a:xfrm>
        </p:grpSpPr>
        <p:grpSp>
          <p:nvGrpSpPr>
            <p:cNvPr id="24" name="组合 23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6" name="圆角矩形 25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202A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文本框 4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98155" y="2225515"/>
            <a:ext cx="2877871" cy="363241"/>
            <a:chOff x="3249264" y="2162753"/>
            <a:chExt cx="2994025" cy="363241"/>
          </a:xfrm>
        </p:grpSpPr>
        <p:grpSp>
          <p:nvGrpSpPr>
            <p:cNvPr id="29" name="组合 28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1" name="圆角矩形 30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202A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9"/>
            <p:cNvSpPr txBox="1"/>
            <p:nvPr/>
          </p:nvSpPr>
          <p:spPr>
            <a:xfrm>
              <a:off x="4118871" y="2162753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77307" y="3688889"/>
            <a:ext cx="2894725" cy="363241"/>
            <a:chOff x="3244272" y="3932941"/>
            <a:chExt cx="3011560" cy="363240"/>
          </a:xfrm>
        </p:grpSpPr>
        <p:sp>
          <p:nvSpPr>
            <p:cNvPr id="34" name="圆角矩形 33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15"/>
            <p:cNvSpPr txBox="1"/>
            <p:nvPr/>
          </p:nvSpPr>
          <p:spPr>
            <a:xfrm>
              <a:off x="4418923" y="3932941"/>
              <a:ext cx="90769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591266" y="4090236"/>
            <a:ext cx="2877871" cy="363241"/>
            <a:chOff x="3258789" y="4324968"/>
            <a:chExt cx="2994025" cy="363239"/>
          </a:xfrm>
        </p:grpSpPr>
        <p:sp>
          <p:nvSpPr>
            <p:cNvPr id="38" name="圆角矩形 3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330858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19"/>
            <p:cNvSpPr txBox="1"/>
            <p:nvPr/>
          </p:nvSpPr>
          <p:spPr>
            <a:xfrm>
              <a:off x="5326614" y="4324968"/>
              <a:ext cx="67375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632822" y="1510440"/>
            <a:ext cx="2158455" cy="2196000"/>
            <a:chOff x="471707" y="1675770"/>
            <a:chExt cx="2158455" cy="2196000"/>
          </a:xfrm>
          <a:solidFill>
            <a:srgbClr val="202A36"/>
          </a:solidFill>
        </p:grpSpPr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6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44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1642897" y="3517732"/>
            <a:ext cx="2158455" cy="2196000"/>
            <a:chOff x="478903" y="4355475"/>
            <a:chExt cx="2158455" cy="2196000"/>
          </a:xfrm>
          <a:solidFill>
            <a:srgbClr val="36475C"/>
          </a:solidFill>
        </p:grpSpPr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55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2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7084548" y="143230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7084548" y="1801075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084548" y="277164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7084548" y="314041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7084548" y="406778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7084548" y="443656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3690988" y="143035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3675225" y="259484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5" name="矩形 64"/>
          <p:cNvSpPr/>
          <p:nvPr/>
        </p:nvSpPr>
        <p:spPr>
          <a:xfrm>
            <a:off x="3675135" y="3328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3659372" y="448696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70938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保障措施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3152816" y="2017780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2595984" y="2995791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2043086" y="3971512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6" name="Freeform 8"/>
          <p:cNvSpPr>
            <a:spLocks/>
          </p:cNvSpPr>
          <p:nvPr/>
        </p:nvSpPr>
        <p:spPr bwMode="auto">
          <a:xfrm>
            <a:off x="1486255" y="4944940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945179" y="5248134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945179" y="4273561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283593" y="3298985"/>
            <a:ext cx="2186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3443488" y="2322119"/>
            <a:ext cx="1866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1" name="Oval 11"/>
          <p:cNvSpPr/>
          <p:nvPr/>
        </p:nvSpPr>
        <p:spPr>
          <a:xfrm>
            <a:off x="5162860" y="2365312"/>
            <a:ext cx="282947" cy="282947"/>
          </a:xfrm>
          <a:prstGeom prst="ellipse">
            <a:avLst/>
          </a:pr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2" name="Oval 12"/>
          <p:cNvSpPr/>
          <p:nvPr/>
        </p:nvSpPr>
        <p:spPr>
          <a:xfrm>
            <a:off x="5723806" y="3342178"/>
            <a:ext cx="282947" cy="282947"/>
          </a:xfrm>
          <a:prstGeom prst="ellipse">
            <a:avLst/>
          </a:pr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3" name="Oval 13"/>
          <p:cNvSpPr/>
          <p:nvPr/>
        </p:nvSpPr>
        <p:spPr>
          <a:xfrm>
            <a:off x="6291751" y="4316754"/>
            <a:ext cx="282947" cy="282947"/>
          </a:xfrm>
          <a:prstGeom prst="ellipse">
            <a:avLst/>
          </a:pr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4" name="Oval 14"/>
          <p:cNvSpPr/>
          <p:nvPr/>
        </p:nvSpPr>
        <p:spPr>
          <a:xfrm>
            <a:off x="6848730" y="5291327"/>
            <a:ext cx="282947" cy="282947"/>
          </a:xfrm>
          <a:prstGeom prst="ellipse">
            <a:avLst/>
          </a:pr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5" name="肘形接點 23"/>
          <p:cNvSpPr>
            <a:spLocks noChangeShapeType="1"/>
          </p:cNvSpPr>
          <p:nvPr/>
        </p:nvSpPr>
        <p:spPr bwMode="auto">
          <a:xfrm rot="5400000" flipH="1" flipV="1">
            <a:off x="6194499" y="896826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200551"/>
              <a:gd name="connsiteX1" fmla="*/ 626447 w 626447"/>
              <a:gd name="connsiteY1" fmla="*/ 464024 h 2200551"/>
              <a:gd name="connsiteX2" fmla="*/ 622250 w 626447"/>
              <a:gd name="connsiteY2" fmla="*/ 2200551 h 220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876723" y="126876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876723" y="16189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8" name="肘形接點 23"/>
          <p:cNvSpPr>
            <a:spLocks noChangeShapeType="1"/>
          </p:cNvSpPr>
          <p:nvPr/>
        </p:nvSpPr>
        <p:spPr bwMode="auto">
          <a:xfrm rot="5400000" flipH="1" flipV="1">
            <a:off x="6605709" y="2346365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084046"/>
              <a:gd name="connsiteX1" fmla="*/ 626447 w 626447"/>
              <a:gd name="connsiteY1" fmla="*/ 464024 h 2084046"/>
              <a:gd name="connsiteX2" fmla="*/ 626446 w 626447"/>
              <a:gd name="connsiteY2" fmla="*/ 2084046 h 208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876723" y="255430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2904499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在此录入上述图表的描述说明，在此录入上述图表的综合描述说明。</a:t>
            </a:r>
          </a:p>
        </p:txBody>
      </p:sp>
      <p:cxnSp>
        <p:nvCxnSpPr>
          <p:cNvPr id="41" name="直接连接符 40"/>
          <p:cNvCxnSpPr>
            <a:stCxn id="33" idx="6"/>
          </p:cNvCxnSpPr>
          <p:nvPr/>
        </p:nvCxnSpPr>
        <p:spPr>
          <a:xfrm flipV="1">
            <a:off x="6574698" y="4450406"/>
            <a:ext cx="1088286" cy="7822"/>
          </a:xfrm>
          <a:prstGeom prst="line">
            <a:avLst/>
          </a:pr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直接连接符 41"/>
          <p:cNvCxnSpPr/>
          <p:nvPr/>
        </p:nvCxnSpPr>
        <p:spPr>
          <a:xfrm flipV="1">
            <a:off x="7131677" y="5408952"/>
            <a:ext cx="531307" cy="1"/>
          </a:xfrm>
          <a:prstGeom prst="line">
            <a:avLst/>
          </a:pr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矩形 42"/>
          <p:cNvSpPr/>
          <p:nvPr/>
        </p:nvSpPr>
        <p:spPr>
          <a:xfrm>
            <a:off x="7876723" y="38943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876723" y="4244582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5" name="矩形 44"/>
          <p:cNvSpPr/>
          <p:nvPr/>
        </p:nvSpPr>
        <p:spPr>
          <a:xfrm>
            <a:off x="7876723" y="523451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876723" y="558471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在此录入上述图表的描述说明，在此录入上述图表的综合描述说明。</a:t>
            </a:r>
          </a:p>
        </p:txBody>
      </p:sp>
      <p:sp>
        <p:nvSpPr>
          <p:cNvPr id="47" name="文本框 32"/>
          <p:cNvSpPr txBox="1"/>
          <p:nvPr/>
        </p:nvSpPr>
        <p:spPr>
          <a:xfrm>
            <a:off x="4001242" y="1527183"/>
            <a:ext cx="80020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charset="0"/>
              <a:buNone/>
              <a:defRPr sz="2933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sz="2400" dirty="0">
                <a:solidFill>
                  <a:srgbClr val="C00000"/>
                </a:solidFill>
              </a:rPr>
              <a:t>措施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330032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50530" y="1988840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>
            <a:off x="1608509" y="450262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 flipH="1" flipV="1">
            <a:off x="10202043" y="541905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68549" y="4816822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xmlns="" val="452478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3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7" grpId="1" animBg="1"/>
      <p:bldP spid="28" grpId="0" animBg="1"/>
      <p:bldP spid="28" grpId="1" animBg="1"/>
      <p:bldP spid="29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矩形 7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23093" y="2061677"/>
            <a:ext cx="12241360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solidFill>
                  <a:srgbClr val="202A3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rgbClr val="202A36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202A36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12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125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职业规划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2104</Words>
  <Application>Microsoft Office PowerPoint</Application>
  <PresentationFormat>自定义</PresentationFormat>
  <Paragraphs>392</Paragraphs>
  <Slides>28</Slides>
  <Notes>28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职业规划</dc:title>
  <dc:creator>PPT</dc:creator>
  <cp:keywords>PPT</cp:keywords>
  <dc:description>www.1ppt.com</dc:description>
  <cp:lastModifiedBy>User</cp:lastModifiedBy>
  <cp:revision>130</cp:revision>
  <dcterms:created xsi:type="dcterms:W3CDTF">2015-12-10T01:38:56Z</dcterms:created>
  <dcterms:modified xsi:type="dcterms:W3CDTF">2020-09-25T06:57:15Z</dcterms:modified>
</cp:coreProperties>
</file>