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73" r:id="rId3"/>
    <p:sldId id="257" r:id="rId5"/>
    <p:sldId id="258" r:id="rId6"/>
    <p:sldId id="259" r:id="rId7"/>
    <p:sldId id="260" r:id="rId8"/>
    <p:sldId id="275" r:id="rId9"/>
    <p:sldId id="261" r:id="rId10"/>
    <p:sldId id="262" r:id="rId11"/>
    <p:sldId id="264" r:id="rId12"/>
    <p:sldId id="276" r:id="rId13"/>
    <p:sldId id="266" r:id="rId14"/>
    <p:sldId id="267" r:id="rId15"/>
    <p:sldId id="268" r:id="rId16"/>
    <p:sldId id="269" r:id="rId17"/>
    <p:sldId id="270" r:id="rId18"/>
    <p:sldId id="271" r:id="rId19"/>
    <p:sldId id="272" r:id="rId20"/>
    <p:sldId id="263" r:id="rId21"/>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image" Target="../media/image1.jpe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图片 10" descr="webp.webp (63)"/>
          <p:cNvPicPr>
            <a:picLocks noChangeAspect="1"/>
          </p:cNvPicPr>
          <p:nvPr userDrawn="1"/>
        </p:nvPicPr>
        <p:blipFill>
          <a:blip r:embed="rId11"/>
          <a:stretch>
            <a:fillRect/>
          </a:stretch>
        </p:blipFill>
        <p:spPr>
          <a:xfrm>
            <a:off x="-19685" y="-13335"/>
            <a:ext cx="12207875" cy="68834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pic>
        <p:nvPicPr>
          <p:cNvPr id="12" name="图片 11"/>
          <p:cNvPicPr>
            <a:picLocks noChangeAspect="1"/>
          </p:cNvPicPr>
          <p:nvPr userDrawn="1"/>
        </p:nvPicPr>
        <p:blipFill>
          <a:blip r:embed="rId12" cstate="email"/>
          <a:stretch>
            <a:fillRect/>
          </a:stretch>
        </p:blipFill>
        <p:spPr>
          <a:xfrm>
            <a:off x="9394825" y="2994025"/>
            <a:ext cx="2259330" cy="271526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6.png"/><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9" Type="http://schemas.openxmlformats.org/officeDocument/2006/relationships/hyperlink" Target="http://baike.baidu.com/view/1646.htm" TargetMode="External"/><Relationship Id="rId8" Type="http://schemas.openxmlformats.org/officeDocument/2006/relationships/hyperlink" Target="http://baike.baidu.com/view/8137.htm" TargetMode="External"/><Relationship Id="rId7" Type="http://schemas.openxmlformats.org/officeDocument/2006/relationships/hyperlink" Target="http://baike.baidu.com/view/6627.htm" TargetMode="External"/><Relationship Id="rId6" Type="http://schemas.openxmlformats.org/officeDocument/2006/relationships/hyperlink" Target="http://baike.baidu.com/view/705731.htm" TargetMode="External"/><Relationship Id="rId5" Type="http://schemas.openxmlformats.org/officeDocument/2006/relationships/hyperlink" Target="http://baike.baidu.com/view/1642423.htm" TargetMode="External"/><Relationship Id="rId4" Type="http://schemas.openxmlformats.org/officeDocument/2006/relationships/hyperlink" Target="http://baike.baidu.com/subview/349963/8097863.htm" TargetMode="External"/><Relationship Id="rId3" Type="http://schemas.openxmlformats.org/officeDocument/2006/relationships/hyperlink" Target="http://baike.baidu.com/view/2750571.htm" TargetMode="External"/><Relationship Id="rId2" Type="http://schemas.openxmlformats.org/officeDocument/2006/relationships/hyperlink" Target="http://baike.baidu.com/view/132555.htm" TargetMode="External"/><Relationship Id="rId13" Type="http://schemas.openxmlformats.org/officeDocument/2006/relationships/slideLayout" Target="../slideLayouts/slideLayout1.xml"/><Relationship Id="rId12" Type="http://schemas.openxmlformats.org/officeDocument/2006/relationships/image" Target="../media/image12.png"/><Relationship Id="rId11" Type="http://schemas.openxmlformats.org/officeDocument/2006/relationships/hyperlink" Target="http://baike.baidu.com/view/3058.htm" TargetMode="External"/><Relationship Id="rId10" Type="http://schemas.openxmlformats.org/officeDocument/2006/relationships/hyperlink" Target="http://baike.baidu.com/view/37717.htm" TargetMode="External"/><Relationship Id="rId1" Type="http://schemas.openxmlformats.org/officeDocument/2006/relationships/hyperlink" Target="http://baike.baidu.com/view/10088.htm" TargetMode="Externa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0.jpe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hyperlink" Target="http://baike.baidu.com/subview/7744/6343363.htm" TargetMode="Externa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hyperlink" Target="http://baike.baidu.com/view/639172.htm" TargetMode="External"/></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hyperlink" Target="http://baike.baidu.com/view/16.htm" TargetMode="External"/><Relationship Id="rId3" Type="http://schemas.openxmlformats.org/officeDocument/2006/relationships/hyperlink" Target="http://baike.baidu.com/view/53173.htm" TargetMode="External"/><Relationship Id="rId2" Type="http://schemas.openxmlformats.org/officeDocument/2006/relationships/hyperlink" Target="http://baike.baidu.com/view/164600.htm" TargetMode="External"/><Relationship Id="rId1" Type="http://schemas.openxmlformats.org/officeDocument/2006/relationships/hyperlink" Target="http://baike.baidu.com/view/4556462.htm" TargetMode="External"/></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6.xml.rels><?xml version="1.0" encoding="UTF-8" standalone="yes"?>
<Relationships xmlns="http://schemas.openxmlformats.org/package/2006/relationships"><Relationship Id="rId9" Type="http://schemas.openxmlformats.org/officeDocument/2006/relationships/image" Target="../media/image38.jpeg"/><Relationship Id="rId8" Type="http://schemas.openxmlformats.org/officeDocument/2006/relationships/image" Target="../media/image37.jpeg"/><Relationship Id="rId7" Type="http://schemas.openxmlformats.org/officeDocument/2006/relationships/image" Target="../media/image36.jpeg"/><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4" Type="http://schemas.openxmlformats.org/officeDocument/2006/relationships/slideLayout" Target="../slideLayouts/slideLayout1.xml"/><Relationship Id="rId13" Type="http://schemas.openxmlformats.org/officeDocument/2006/relationships/hyperlink" Target="http://www.haodou.com/recipe/all/86" TargetMode="External"/><Relationship Id="rId12" Type="http://schemas.openxmlformats.org/officeDocument/2006/relationships/image" Target="../media/image41.jpeg"/><Relationship Id="rId11" Type="http://schemas.openxmlformats.org/officeDocument/2006/relationships/image" Target="../media/image40.jpeg"/><Relationship Id="rId10" Type="http://schemas.openxmlformats.org/officeDocument/2006/relationships/image" Target="../media/image39.jpeg"/><Relationship Id="rId1" Type="http://schemas.openxmlformats.org/officeDocument/2006/relationships/image" Target="../media/image30.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5.jpe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2.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 name="图片 16" descr="webp.webp (108)"/>
          <p:cNvPicPr>
            <a:picLocks noChangeAspect="1"/>
          </p:cNvPicPr>
          <p:nvPr/>
        </p:nvPicPr>
        <p:blipFill>
          <a:blip r:embed="rId1"/>
          <a:stretch>
            <a:fillRect/>
          </a:stretch>
        </p:blipFill>
        <p:spPr>
          <a:xfrm>
            <a:off x="-33020" y="-28575"/>
            <a:ext cx="12237720" cy="6946265"/>
          </a:xfrm>
          <a:prstGeom prst="rect">
            <a:avLst/>
          </a:prstGeom>
        </p:spPr>
      </p:pic>
      <p:pic>
        <p:nvPicPr>
          <p:cNvPr id="18" name="图片 17" descr="90sheji_linggan_13189030"/>
          <p:cNvPicPr>
            <a:picLocks noChangeAspect="1"/>
          </p:cNvPicPr>
          <p:nvPr/>
        </p:nvPicPr>
        <p:blipFill>
          <a:blip r:embed="rId2"/>
          <a:stretch>
            <a:fillRect/>
          </a:stretch>
        </p:blipFill>
        <p:spPr>
          <a:xfrm>
            <a:off x="7067550" y="3681730"/>
            <a:ext cx="2438400" cy="3410585"/>
          </a:xfrm>
          <a:prstGeom prst="rect">
            <a:avLst/>
          </a:prstGeom>
        </p:spPr>
      </p:pic>
      <p:pic>
        <p:nvPicPr>
          <p:cNvPr id="19" name="图片 18" descr="webp.webp (10)"/>
          <p:cNvPicPr>
            <a:picLocks noChangeAspect="1"/>
          </p:cNvPicPr>
          <p:nvPr/>
        </p:nvPicPr>
        <p:blipFill>
          <a:blip r:embed="rId3">
            <a:clrChange>
              <a:clrFrom>
                <a:srgbClr val="F6F6F6">
                  <a:alpha val="100000"/>
                </a:srgbClr>
              </a:clrFrom>
              <a:clrTo>
                <a:srgbClr val="F6F6F6">
                  <a:alpha val="100000"/>
                  <a:alpha val="0"/>
                </a:srgbClr>
              </a:clrTo>
            </a:clrChange>
          </a:blip>
          <a:stretch>
            <a:fillRect/>
          </a:stretch>
        </p:blipFill>
        <p:spPr>
          <a:xfrm>
            <a:off x="3486785" y="462280"/>
            <a:ext cx="6019165" cy="5590540"/>
          </a:xfrm>
          <a:prstGeom prst="rect">
            <a:avLst/>
          </a:prstGeom>
        </p:spPr>
      </p:pic>
      <p:pic>
        <p:nvPicPr>
          <p:cNvPr id="20" name="图片 19"/>
          <p:cNvPicPr>
            <a:picLocks noChangeAspect="1"/>
          </p:cNvPicPr>
          <p:nvPr/>
        </p:nvPicPr>
        <p:blipFill>
          <a:blip r:embed="rId4" cstate="email"/>
          <a:stretch>
            <a:fillRect/>
          </a:stretch>
        </p:blipFill>
        <p:spPr>
          <a:xfrm>
            <a:off x="1125967" y="3518679"/>
            <a:ext cx="3342570" cy="272161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418291" y="1224310"/>
            <a:ext cx="4308872" cy="2814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lIns="0" tIns="0" rIns="0" bIns="0" numCol="1" anchor="ctr" anchorCtr="0" compatLnSpc="1">
            <a:spAutoFit/>
          </a:bodyPr>
          <a:lstStyle>
            <a:defPPr>
              <a:defRPr lang="zh-CN"/>
            </a:defPPr>
            <a:lvl1pPr marR="0" lvl="0" indent="0" defTabSz="-635" eaLnBrk="0" fontAlgn="base" hangingPunct="0">
              <a:lnSpc>
                <a:spcPct val="100000"/>
              </a:lnSpc>
              <a:spcBef>
                <a:spcPct val="0"/>
              </a:spcBef>
              <a:spcAft>
                <a:spcPct val="0"/>
              </a:spcAft>
              <a:buClrTx/>
              <a:buSzTx/>
              <a:buFontTx/>
              <a:buNone/>
              <a:defRPr kumimoji="0" sz="2800" b="1" i="0" strike="noStrike" cap="none" normalizeH="0" baseline="0">
                <a:ln>
                  <a:noFill/>
                </a:ln>
                <a:solidFill>
                  <a:schemeClr val="bg1">
                    <a:lumMod val="50000"/>
                  </a:schemeClr>
                </a:solidFill>
                <a:effectLst/>
                <a:latin typeface="书体坊米芾体" panose="02010601030101010101" pitchFamily="2" charset="-122"/>
                <a:ea typeface="书体坊米芾体" panose="02010601030101010101" pitchFamily="2" charset="-122"/>
                <a:cs typeface="Arial" panose="020B0604020202020204" pitchFamily="34" charset="0"/>
              </a:defRPr>
            </a:lvl1pPr>
            <a:lvl2pPr marR="0" lvl="1" indent="-457200" defTabSz="-635" eaLnBrk="0" fontAlgn="base" hangingPunct="0">
              <a:lnSpc>
                <a:spcPct val="100000"/>
              </a:lnSpc>
              <a:spcBef>
                <a:spcPct val="0"/>
              </a:spcBef>
              <a:spcAft>
                <a:spcPct val="0"/>
              </a:spcAft>
              <a:buClrTx/>
              <a:buSzTx/>
              <a:buFontTx/>
              <a:buNone/>
              <a:defRPr kumimoji="0" sz="2800" b="1" i="0" strike="noStrike" cap="none" normalizeH="0" baseline="0">
                <a:ln>
                  <a:noFill/>
                </a:ln>
                <a:solidFill>
                  <a:schemeClr val="bg1">
                    <a:lumMod val="50000"/>
                  </a:schemeClr>
                </a:solidFill>
                <a:effectLst/>
                <a:latin typeface="书体坊米芾体" panose="02010601030101010101" pitchFamily="2" charset="-122"/>
                <a:ea typeface="书体坊米芾体" panose="02010601030101010101" pitchFamily="2" charset="-122"/>
                <a:cs typeface="Arial" panose="020B0604020202020204" pitchFamily="34" charset="0"/>
              </a:defRPr>
            </a:lvl2pPr>
          </a:lstStyle>
          <a:p>
            <a:r>
              <a:rPr lang="zh-CN" altLang="en-US" b="0" dirty="0">
                <a:solidFill>
                  <a:srgbClr val="50443E"/>
                </a:solidFill>
              </a:rPr>
              <a:t> 楚湘旧俗，</a:t>
            </a:r>
            <a:endParaRPr lang="en-US" altLang="zh-CN" b="0" dirty="0">
              <a:solidFill>
                <a:srgbClr val="50443E"/>
              </a:solidFill>
            </a:endParaRPr>
          </a:p>
          <a:p>
            <a:r>
              <a:rPr lang="zh-CN" altLang="en-US" b="0" dirty="0">
                <a:solidFill>
                  <a:srgbClr val="50443E"/>
                </a:solidFill>
              </a:rPr>
              <a:t>记包黍沈流，</a:t>
            </a:r>
            <a:endParaRPr lang="en-US" altLang="zh-CN" b="0" dirty="0">
              <a:solidFill>
                <a:srgbClr val="50443E"/>
              </a:solidFill>
            </a:endParaRPr>
          </a:p>
          <a:p>
            <a:r>
              <a:rPr lang="zh-CN" altLang="en-US" b="0" dirty="0">
                <a:solidFill>
                  <a:srgbClr val="50443E"/>
                </a:solidFill>
              </a:rPr>
              <a:t>缅怀忠节。</a:t>
            </a:r>
            <a:endParaRPr lang="en-US" altLang="zh-CN" b="0" dirty="0">
              <a:solidFill>
                <a:srgbClr val="50443E"/>
              </a:solidFill>
            </a:endParaRPr>
          </a:p>
          <a:p>
            <a:r>
              <a:rPr lang="zh-CN" altLang="en-US" b="0" dirty="0">
                <a:solidFill>
                  <a:srgbClr val="50443E"/>
                </a:solidFill>
              </a:rPr>
              <a:t>谁挽汨罗千丈，</a:t>
            </a:r>
            <a:endParaRPr lang="en-US" altLang="zh-CN" b="0" dirty="0">
              <a:solidFill>
                <a:srgbClr val="50443E"/>
              </a:solidFill>
            </a:endParaRPr>
          </a:p>
          <a:p>
            <a:r>
              <a:rPr lang="zh-CN" altLang="en-US" b="0" dirty="0">
                <a:solidFill>
                  <a:srgbClr val="50443E"/>
                </a:solidFill>
              </a:rPr>
              <a:t>一洗些魂离别。</a:t>
            </a:r>
            <a:endParaRPr lang="zh-CN" altLang="en-US" b="0" dirty="0">
              <a:solidFill>
                <a:srgbClr val="50443E"/>
              </a:solidFill>
            </a:endParaRPr>
          </a:p>
          <a:p>
            <a:r>
              <a:rPr lang="zh-CN" altLang="en-US" b="0" dirty="0">
                <a:solidFill>
                  <a:srgbClr val="50443E"/>
                </a:solidFill>
              </a:rPr>
              <a:t>赢得儿童，</a:t>
            </a:r>
            <a:endParaRPr lang="en-US" altLang="zh-CN" b="0" dirty="0">
              <a:solidFill>
                <a:srgbClr val="50443E"/>
              </a:solidFill>
            </a:endParaRPr>
          </a:p>
          <a:p>
            <a:r>
              <a:rPr lang="zh-CN" altLang="en-US" b="0" dirty="0">
                <a:solidFill>
                  <a:srgbClr val="50443E"/>
                </a:solidFill>
              </a:rPr>
              <a:t>红丝缠臂，</a:t>
            </a:r>
            <a:endParaRPr lang="en-US" altLang="zh-CN" b="0" dirty="0">
              <a:solidFill>
                <a:srgbClr val="50443E"/>
              </a:solidFill>
            </a:endParaRPr>
          </a:p>
          <a:p>
            <a:r>
              <a:rPr lang="zh-CN" altLang="en-US" b="0" dirty="0">
                <a:solidFill>
                  <a:srgbClr val="50443E"/>
                </a:solidFill>
              </a:rPr>
              <a:t>佳话年年说。</a:t>
            </a:r>
            <a:endParaRPr lang="en-US" altLang="zh-CN" b="0" dirty="0">
              <a:solidFill>
                <a:srgbClr val="50443E"/>
              </a:solidFill>
            </a:endParaRPr>
          </a:p>
          <a:p>
            <a:r>
              <a:rPr lang="zh-CN" altLang="en-US" b="0" dirty="0">
                <a:solidFill>
                  <a:srgbClr val="50443E"/>
                </a:solidFill>
              </a:rPr>
              <a:t>龙舟争渡，</a:t>
            </a:r>
            <a:endParaRPr lang="en-US" altLang="zh-CN" b="0" dirty="0">
              <a:solidFill>
                <a:srgbClr val="50443E"/>
              </a:solidFill>
            </a:endParaRPr>
          </a:p>
          <a:p>
            <a:r>
              <a:rPr lang="zh-CN" altLang="en-US" b="0" dirty="0">
                <a:solidFill>
                  <a:srgbClr val="50443E"/>
                </a:solidFill>
              </a:rPr>
              <a:t>搴旗捶鼓骄劣。</a:t>
            </a:r>
            <a:endParaRPr lang="zh-CN" altLang="en-US" b="0" dirty="0">
              <a:solidFill>
                <a:srgbClr val="50443E"/>
              </a:solidFill>
            </a:endParaRPr>
          </a:p>
        </p:txBody>
      </p:sp>
      <p:sp>
        <p:nvSpPr>
          <p:cNvPr id="19" name="AutoShape 8"/>
          <p:cNvSpPr>
            <a:spLocks noChangeAspect="1" noChangeArrowheads="1" noTextEdit="1"/>
          </p:cNvSpPr>
          <p:nvPr/>
        </p:nvSpPr>
        <p:spPr bwMode="auto">
          <a:xfrm>
            <a:off x="5418140" y="2613025"/>
            <a:ext cx="13557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 name="文本框 21"/>
          <p:cNvSpPr txBox="1"/>
          <p:nvPr/>
        </p:nvSpPr>
        <p:spPr>
          <a:xfrm>
            <a:off x="980661" y="718850"/>
            <a:ext cx="1497496" cy="1631216"/>
          </a:xfrm>
          <a:prstGeom prst="rect">
            <a:avLst/>
          </a:prstGeom>
          <a:noFill/>
        </p:spPr>
        <p:txBody>
          <a:bodyPr wrap="square" rtlCol="0">
            <a:spAutoFit/>
          </a:bodyPr>
          <a:lstStyle/>
          <a:p>
            <a:r>
              <a:rPr lang="zh-CN" altLang="en-US" sz="10000" dirty="0">
                <a:solidFill>
                  <a:srgbClr val="50443E"/>
                </a:solidFill>
                <a:latin typeface="书体坊米芾体" panose="02010601030101010101" pitchFamily="2" charset="-122"/>
                <a:ea typeface="书体坊米芾体" panose="02010601030101010101" pitchFamily="2" charset="-122"/>
              </a:rPr>
              <a:t>端</a:t>
            </a:r>
            <a:endParaRPr lang="zh-CN" altLang="en-US" sz="10000" dirty="0">
              <a:solidFill>
                <a:srgbClr val="50443E"/>
              </a:solidFill>
              <a:latin typeface="书体坊米芾体" panose="02010601030101010101" pitchFamily="2" charset="-122"/>
              <a:ea typeface="书体坊米芾体" panose="02010601030101010101" pitchFamily="2" charset="-122"/>
            </a:endParaRPr>
          </a:p>
        </p:txBody>
      </p:sp>
      <p:sp>
        <p:nvSpPr>
          <p:cNvPr id="23" name="文本框 22"/>
          <p:cNvSpPr txBox="1"/>
          <p:nvPr/>
        </p:nvSpPr>
        <p:spPr>
          <a:xfrm>
            <a:off x="2047393" y="1126627"/>
            <a:ext cx="1497496" cy="1631216"/>
          </a:xfrm>
          <a:prstGeom prst="rect">
            <a:avLst/>
          </a:prstGeom>
          <a:noFill/>
        </p:spPr>
        <p:txBody>
          <a:bodyPr wrap="square" rtlCol="0">
            <a:spAutoFit/>
          </a:bodyPr>
          <a:lstStyle/>
          <a:p>
            <a:r>
              <a:rPr lang="zh-CN" altLang="en-US" sz="10000" dirty="0">
                <a:solidFill>
                  <a:srgbClr val="50443E"/>
                </a:solidFill>
                <a:latin typeface="书体坊米芾体" panose="02010601030101010101" pitchFamily="2" charset="-122"/>
                <a:ea typeface="书体坊米芾体" panose="02010601030101010101" pitchFamily="2" charset="-122"/>
              </a:rPr>
              <a:t>午</a:t>
            </a:r>
            <a:endParaRPr lang="zh-CN" altLang="en-US" sz="10000" dirty="0">
              <a:solidFill>
                <a:srgbClr val="50443E"/>
              </a:solidFill>
              <a:latin typeface="书体坊米芾体" panose="02010601030101010101" pitchFamily="2" charset="-122"/>
              <a:ea typeface="书体坊米芾体" panose="02010601030101010101" pitchFamily="2" charset="-122"/>
            </a:endParaRPr>
          </a:p>
        </p:txBody>
      </p:sp>
      <p:pic>
        <p:nvPicPr>
          <p:cNvPr id="6" name="图片 5" descr="webp.webp (19)"/>
          <p:cNvPicPr>
            <a:picLocks noChangeAspect="1"/>
          </p:cNvPicPr>
          <p:nvPr/>
        </p:nvPicPr>
        <p:blipFill>
          <a:blip r:embed="rId1">
            <a:clrChange>
              <a:clrFrom>
                <a:srgbClr val="F6F6F6">
                  <a:alpha val="100000"/>
                </a:srgbClr>
              </a:clrFrom>
              <a:clrTo>
                <a:srgbClr val="F6F6F6">
                  <a:alpha val="100000"/>
                  <a:alpha val="0"/>
                </a:srgbClr>
              </a:clrTo>
            </a:clrChange>
          </a:blip>
          <a:stretch>
            <a:fillRect/>
          </a:stretch>
        </p:blipFill>
        <p:spPr>
          <a:xfrm>
            <a:off x="2047240" y="1724025"/>
            <a:ext cx="6809740" cy="41757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 name="Group 361"/>
          <p:cNvGrpSpPr/>
          <p:nvPr/>
        </p:nvGrpSpPr>
        <p:grpSpPr bwMode="auto">
          <a:xfrm>
            <a:off x="893602" y="517086"/>
            <a:ext cx="7793029" cy="7793032"/>
            <a:chOff x="1067" y="347"/>
            <a:chExt cx="3627" cy="3627"/>
          </a:xfrm>
        </p:grpSpPr>
        <p:sp useBgFill="1">
          <p:nvSpPr>
            <p:cNvPr id="226" name="AutoShape 362"/>
            <p:cNvSpPr>
              <a:spLocks noChangeArrowheads="1"/>
            </p:cNvSpPr>
            <p:nvPr/>
          </p:nvSpPr>
          <p:spPr bwMode="auto">
            <a:xfrm rot="1200000">
              <a:off x="1067" y="347"/>
              <a:ext cx="3627" cy="3627"/>
            </a:xfrm>
            <a:custGeom>
              <a:avLst/>
              <a:gdLst>
                <a:gd name="G0" fmla="+- 2951 0 0"/>
                <a:gd name="G1" fmla="+- 11792662 0 0"/>
                <a:gd name="G2" fmla="+- 0 0 11792662"/>
                <a:gd name="T0" fmla="*/ 0 256 1"/>
                <a:gd name="T1" fmla="*/ 180 256 1"/>
                <a:gd name="G3" fmla="+- 11792662 T0 T1"/>
                <a:gd name="T2" fmla="*/ 0 256 1"/>
                <a:gd name="T3" fmla="*/ 90 256 1"/>
                <a:gd name="G4" fmla="+- 11792662 T2 T3"/>
                <a:gd name="G5" fmla="*/ G4 2 1"/>
                <a:gd name="T4" fmla="*/ 90 256 1"/>
                <a:gd name="T5" fmla="*/ 0 256 1"/>
                <a:gd name="G6" fmla="+- 11792662 T4 T5"/>
                <a:gd name="G7" fmla="*/ G6 2 1"/>
                <a:gd name="G8" fmla="abs 1179266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2951"/>
                <a:gd name="G18" fmla="*/ 2951 1 2"/>
                <a:gd name="G19" fmla="+- G18 5400 0"/>
                <a:gd name="G20" fmla="cos G19 11792662"/>
                <a:gd name="G21" fmla="sin G19 11792662"/>
                <a:gd name="G22" fmla="+- G20 10800 0"/>
                <a:gd name="G23" fmla="+- G21 10800 0"/>
                <a:gd name="G24" fmla="+- 10800 0 G20"/>
                <a:gd name="G25" fmla="+- 2951 10800 0"/>
                <a:gd name="G26" fmla="?: G9 G17 G25"/>
                <a:gd name="G27" fmla="?: G9 0 21600"/>
                <a:gd name="G28" fmla="cos 10800 11792662"/>
                <a:gd name="G29" fmla="sin 10800 11792662"/>
                <a:gd name="G30" fmla="sin 2951 11792662"/>
                <a:gd name="G31" fmla="+- G28 10800 0"/>
                <a:gd name="G32" fmla="+- G29 10800 0"/>
                <a:gd name="G33" fmla="+- G30 10800 0"/>
                <a:gd name="G34" fmla="?: G4 0 G31"/>
                <a:gd name="G35" fmla="?: 11792662 G34 0"/>
                <a:gd name="G36" fmla="?: G6 G35 G31"/>
                <a:gd name="G37" fmla="+- 21600 0 G36"/>
                <a:gd name="G38" fmla="?: G4 0 G33"/>
                <a:gd name="G39" fmla="?: 11792662 G38 G32"/>
                <a:gd name="G40" fmla="?: G6 G39 0"/>
                <a:gd name="G41" fmla="?: G4 G32 21600"/>
                <a:gd name="G42" fmla="?: G6 G41 G33"/>
                <a:gd name="T12" fmla="*/ 10800 w 21600"/>
                <a:gd name="T13" fmla="*/ 0 h 21600"/>
                <a:gd name="T14" fmla="*/ 3924 w 21600"/>
                <a:gd name="T15" fmla="*/ 10806 h 21600"/>
                <a:gd name="T16" fmla="*/ 10800 w 21600"/>
                <a:gd name="T17" fmla="*/ 7849 h 21600"/>
                <a:gd name="T18" fmla="*/ 17676 w 21600"/>
                <a:gd name="T19" fmla="*/ 1080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7849" y="10803"/>
                  </a:moveTo>
                  <a:cubicBezTo>
                    <a:pt x="7849" y="10802"/>
                    <a:pt x="7849" y="10801"/>
                    <a:pt x="7849" y="10800"/>
                  </a:cubicBezTo>
                  <a:cubicBezTo>
                    <a:pt x="7849" y="9170"/>
                    <a:pt x="9170" y="7849"/>
                    <a:pt x="10800" y="7849"/>
                  </a:cubicBezTo>
                  <a:cubicBezTo>
                    <a:pt x="12429" y="7849"/>
                    <a:pt x="13751" y="9170"/>
                    <a:pt x="13751" y="10800"/>
                  </a:cubicBezTo>
                  <a:cubicBezTo>
                    <a:pt x="13751" y="10801"/>
                    <a:pt x="13750" y="10802"/>
                    <a:pt x="13750" y="10803"/>
                  </a:cubicBezTo>
                  <a:lnTo>
                    <a:pt x="21599" y="10810"/>
                  </a:lnTo>
                  <a:cubicBezTo>
                    <a:pt x="21599" y="10807"/>
                    <a:pt x="21600" y="10803"/>
                    <a:pt x="21600" y="10800"/>
                  </a:cubicBezTo>
                  <a:cubicBezTo>
                    <a:pt x="21600" y="4835"/>
                    <a:pt x="16764" y="0"/>
                    <a:pt x="10800" y="0"/>
                  </a:cubicBezTo>
                  <a:cubicBezTo>
                    <a:pt x="4835" y="0"/>
                    <a:pt x="0" y="4835"/>
                    <a:pt x="0" y="10800"/>
                  </a:cubicBezTo>
                  <a:cubicBezTo>
                    <a:pt x="-1" y="10803"/>
                    <a:pt x="0" y="10807"/>
                    <a:pt x="0" y="10810"/>
                  </a:cubicBezTo>
                  <a:close/>
                </a:path>
              </a:pathLst>
            </a:custGeom>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27" name="AutoShape 363"/>
            <p:cNvSpPr>
              <a:spLocks noChangeArrowheads="1"/>
            </p:cNvSpPr>
            <p:nvPr/>
          </p:nvSpPr>
          <p:spPr bwMode="auto">
            <a:xfrm rot="1200000" flipV="1">
              <a:off x="1067" y="347"/>
              <a:ext cx="3627" cy="3627"/>
            </a:xfrm>
            <a:custGeom>
              <a:avLst/>
              <a:gdLst>
                <a:gd name="G0" fmla="+- 2951 0 0"/>
                <a:gd name="G1" fmla="+- 11792662 0 0"/>
                <a:gd name="G2" fmla="+- 0 0 11792662"/>
                <a:gd name="T0" fmla="*/ 0 256 1"/>
                <a:gd name="T1" fmla="*/ 180 256 1"/>
                <a:gd name="G3" fmla="+- 11792662 T0 T1"/>
                <a:gd name="T2" fmla="*/ 0 256 1"/>
                <a:gd name="T3" fmla="*/ 90 256 1"/>
                <a:gd name="G4" fmla="+- 11792662 T2 T3"/>
                <a:gd name="G5" fmla="*/ G4 2 1"/>
                <a:gd name="T4" fmla="*/ 90 256 1"/>
                <a:gd name="T5" fmla="*/ 0 256 1"/>
                <a:gd name="G6" fmla="+- 11792662 T4 T5"/>
                <a:gd name="G7" fmla="*/ G6 2 1"/>
                <a:gd name="G8" fmla="abs 1179266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2951"/>
                <a:gd name="G18" fmla="*/ 2951 1 2"/>
                <a:gd name="G19" fmla="+- G18 5400 0"/>
                <a:gd name="G20" fmla="cos G19 11792662"/>
                <a:gd name="G21" fmla="sin G19 11792662"/>
                <a:gd name="G22" fmla="+- G20 10800 0"/>
                <a:gd name="G23" fmla="+- G21 10800 0"/>
                <a:gd name="G24" fmla="+- 10800 0 G20"/>
                <a:gd name="G25" fmla="+- 2951 10800 0"/>
                <a:gd name="G26" fmla="?: G9 G17 G25"/>
                <a:gd name="G27" fmla="?: G9 0 21600"/>
                <a:gd name="G28" fmla="cos 10800 11792662"/>
                <a:gd name="G29" fmla="sin 10800 11792662"/>
                <a:gd name="G30" fmla="sin 2951 11792662"/>
                <a:gd name="G31" fmla="+- G28 10800 0"/>
                <a:gd name="G32" fmla="+- G29 10800 0"/>
                <a:gd name="G33" fmla="+- G30 10800 0"/>
                <a:gd name="G34" fmla="?: G4 0 G31"/>
                <a:gd name="G35" fmla="?: 11792662 G34 0"/>
                <a:gd name="G36" fmla="?: G6 G35 G31"/>
                <a:gd name="G37" fmla="+- 21600 0 G36"/>
                <a:gd name="G38" fmla="?: G4 0 G33"/>
                <a:gd name="G39" fmla="?: 11792662 G38 G32"/>
                <a:gd name="G40" fmla="?: G6 G39 0"/>
                <a:gd name="G41" fmla="?: G4 G32 21600"/>
                <a:gd name="G42" fmla="?: G6 G41 G33"/>
                <a:gd name="T12" fmla="*/ 10800 w 21600"/>
                <a:gd name="T13" fmla="*/ 0 h 21600"/>
                <a:gd name="T14" fmla="*/ 3924 w 21600"/>
                <a:gd name="T15" fmla="*/ 10806 h 21600"/>
                <a:gd name="T16" fmla="*/ 10800 w 21600"/>
                <a:gd name="T17" fmla="*/ 7849 h 21600"/>
                <a:gd name="T18" fmla="*/ 17676 w 21600"/>
                <a:gd name="T19" fmla="*/ 1080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7849" y="10803"/>
                  </a:moveTo>
                  <a:cubicBezTo>
                    <a:pt x="7849" y="10802"/>
                    <a:pt x="7849" y="10801"/>
                    <a:pt x="7849" y="10800"/>
                  </a:cubicBezTo>
                  <a:cubicBezTo>
                    <a:pt x="7849" y="9170"/>
                    <a:pt x="9170" y="7849"/>
                    <a:pt x="10800" y="7849"/>
                  </a:cubicBezTo>
                  <a:cubicBezTo>
                    <a:pt x="12429" y="7849"/>
                    <a:pt x="13751" y="9170"/>
                    <a:pt x="13751" y="10800"/>
                  </a:cubicBezTo>
                  <a:cubicBezTo>
                    <a:pt x="13751" y="10801"/>
                    <a:pt x="13750" y="10802"/>
                    <a:pt x="13750" y="10803"/>
                  </a:cubicBezTo>
                  <a:lnTo>
                    <a:pt x="21599" y="10810"/>
                  </a:lnTo>
                  <a:cubicBezTo>
                    <a:pt x="21599" y="10807"/>
                    <a:pt x="21600" y="10803"/>
                    <a:pt x="21600" y="10800"/>
                  </a:cubicBezTo>
                  <a:cubicBezTo>
                    <a:pt x="21600" y="4835"/>
                    <a:pt x="16764" y="0"/>
                    <a:pt x="10800" y="0"/>
                  </a:cubicBezTo>
                  <a:cubicBezTo>
                    <a:pt x="4835" y="0"/>
                    <a:pt x="0" y="4835"/>
                    <a:pt x="0" y="10800"/>
                  </a:cubicBezTo>
                  <a:cubicBezTo>
                    <a:pt x="-1" y="10803"/>
                    <a:pt x="0" y="10807"/>
                    <a:pt x="0" y="10810"/>
                  </a:cubicBezTo>
                  <a:close/>
                </a:path>
              </a:pathLst>
            </a:custGeom>
            <a:solidFill>
              <a:schemeClr val="accent1">
                <a:alpha val="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nvGrpSpPr>
            <p:cNvPr id="228" name="Group 364"/>
            <p:cNvGrpSpPr/>
            <p:nvPr/>
          </p:nvGrpSpPr>
          <p:grpSpPr bwMode="auto">
            <a:xfrm rot="1200000">
              <a:off x="1180" y="2093"/>
              <a:ext cx="3400" cy="136"/>
              <a:chOff x="636" y="3022"/>
              <a:chExt cx="3400" cy="136"/>
            </a:xfrm>
          </p:grpSpPr>
          <p:sp>
            <p:nvSpPr>
              <p:cNvPr id="229" name="Rectangle 365"/>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30" name="Rectangle 366"/>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sp>
        <p:nvSpPr>
          <p:cNvPr id="8" name="文本框 7"/>
          <p:cNvSpPr txBox="1"/>
          <p:nvPr/>
        </p:nvSpPr>
        <p:spPr>
          <a:xfrm>
            <a:off x="6081215" y="3499308"/>
            <a:ext cx="1371599" cy="1631216"/>
          </a:xfrm>
          <a:prstGeom prst="rect">
            <a:avLst/>
          </a:prstGeom>
          <a:noFill/>
        </p:spPr>
        <p:txBody>
          <a:bodyPr wrap="square" rtlCol="0">
            <a:spAutoFit/>
          </a:bodyPr>
          <a:lstStyle>
            <a:defPPr>
              <a:defRPr lang="zh-CN"/>
            </a:defPPr>
            <a:lvl1pPr>
              <a:defRPr sz="10000">
                <a:solidFill>
                  <a:srgbClr val="50443E"/>
                </a:solidFill>
                <a:latin typeface="书体坊米芾体" panose="02010601030101010101" pitchFamily="2" charset="-122"/>
                <a:ea typeface="书体坊米芾体" panose="02010601030101010101" pitchFamily="2" charset="-122"/>
              </a:defRPr>
            </a:lvl1pPr>
          </a:lstStyle>
          <a:p>
            <a:r>
              <a:rPr lang="zh-CN" altLang="en-US" dirty="0">
                <a:gradFill flip="none" rotWithShape="1">
                  <a:gsLst>
                    <a:gs pos="0">
                      <a:srgbClr val="470805"/>
                    </a:gs>
                    <a:gs pos="100000">
                      <a:srgbClr val="AF1C15"/>
                    </a:gs>
                  </a:gsLst>
                  <a:lin ang="10800000" scaled="1"/>
                  <a:tileRect/>
                </a:gradFill>
              </a:rPr>
              <a:t>目</a:t>
            </a:r>
            <a:endParaRPr lang="zh-CN" altLang="en-US" dirty="0">
              <a:gradFill flip="none" rotWithShape="1">
                <a:gsLst>
                  <a:gs pos="0">
                    <a:srgbClr val="470805"/>
                  </a:gs>
                  <a:gs pos="100000">
                    <a:srgbClr val="AF1C15"/>
                  </a:gs>
                </a:gsLst>
                <a:lin ang="10800000" scaled="1"/>
                <a:tileRect/>
              </a:gradFill>
            </a:endParaRPr>
          </a:p>
        </p:txBody>
      </p:sp>
      <p:sp>
        <p:nvSpPr>
          <p:cNvPr id="9" name="文本框 8"/>
          <p:cNvSpPr txBox="1"/>
          <p:nvPr/>
        </p:nvSpPr>
        <p:spPr>
          <a:xfrm>
            <a:off x="7290708" y="3630452"/>
            <a:ext cx="1371599" cy="1631216"/>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dirty="0"/>
              <a:t>录</a:t>
            </a:r>
            <a:endParaRPr lang="zh-CN" altLang="en-US" dirty="0"/>
          </a:p>
        </p:txBody>
      </p:sp>
      <p:sp>
        <p:nvSpPr>
          <p:cNvPr id="10" name="文本框 9"/>
          <p:cNvSpPr txBox="1"/>
          <p:nvPr/>
        </p:nvSpPr>
        <p:spPr>
          <a:xfrm>
            <a:off x="5773781" y="4105333"/>
            <a:ext cx="615553" cy="1327397"/>
          </a:xfrm>
          <a:prstGeom prst="rect">
            <a:avLst/>
          </a:prstGeom>
          <a:noFill/>
        </p:spPr>
        <p:txBody>
          <a:bodyPr vert="eaVert" wrap="square" rtlCol="0">
            <a:spAutoFit/>
          </a:bodyPr>
          <a:lstStyle/>
          <a:p>
            <a:pPr eaLnBrk="0" fontAlgn="base" hangingPunct="0">
              <a:spcBef>
                <a:spcPct val="0"/>
              </a:spcBef>
              <a:spcAft>
                <a:spcPct val="0"/>
              </a:spcAft>
            </a:pPr>
            <a:r>
              <a:rPr lang="zh-CN" altLang="en-US" sz="2800" b="1" u="sng" dirty="0" smtClean="0">
                <a:solidFill>
                  <a:srgbClr val="50443E"/>
                </a:solidFill>
                <a:latin typeface="书体坊米芾体" panose="02010601030101010101" pitchFamily="2" charset="-122"/>
                <a:ea typeface="书体坊米芾体" panose="02010601030101010101" pitchFamily="2" charset="-122"/>
                <a:cs typeface="Arial" panose="020B0604020202020204" pitchFamily="34" charset="0"/>
              </a:rPr>
              <a:t>简介篇</a:t>
            </a:r>
            <a:endParaRPr lang="zh-CN" altLang="en-US" sz="2800" b="1" u="sng" dirty="0">
              <a:solidFill>
                <a:srgbClr val="50443E"/>
              </a:solidFill>
              <a:latin typeface="书体坊米芾体" panose="02010601030101010101" pitchFamily="2" charset="-122"/>
              <a:ea typeface="书体坊米芾体" panose="02010601030101010101" pitchFamily="2" charset="-122"/>
              <a:cs typeface="Arial" panose="020B0604020202020204" pitchFamily="34" charset="0"/>
            </a:endParaRPr>
          </a:p>
        </p:txBody>
      </p:sp>
      <p:grpSp>
        <p:nvGrpSpPr>
          <p:cNvPr id="191" name="Group 328"/>
          <p:cNvGrpSpPr/>
          <p:nvPr/>
        </p:nvGrpSpPr>
        <p:grpSpPr bwMode="auto">
          <a:xfrm rot="1200000">
            <a:off x="1123276" y="4272201"/>
            <a:ext cx="7305295" cy="292212"/>
            <a:chOff x="636" y="3022"/>
            <a:chExt cx="3400" cy="136"/>
          </a:xfrm>
        </p:grpSpPr>
        <p:sp>
          <p:nvSpPr>
            <p:cNvPr id="192" name="Rectangle 329"/>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93" name="Rectangle 330"/>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194" name="Group 331"/>
          <p:cNvGrpSpPr/>
          <p:nvPr/>
        </p:nvGrpSpPr>
        <p:grpSpPr bwMode="auto">
          <a:xfrm rot="1200000">
            <a:off x="1123276" y="4272201"/>
            <a:ext cx="7305295" cy="292212"/>
            <a:chOff x="636" y="3022"/>
            <a:chExt cx="3400" cy="136"/>
          </a:xfrm>
        </p:grpSpPr>
        <p:sp>
          <p:nvSpPr>
            <p:cNvPr id="195" name="Rectangle 332"/>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96" name="Rectangle 333"/>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197" name="Group 334"/>
          <p:cNvGrpSpPr/>
          <p:nvPr/>
        </p:nvGrpSpPr>
        <p:grpSpPr bwMode="auto">
          <a:xfrm rot="1200000">
            <a:off x="1123276" y="4272201"/>
            <a:ext cx="7305295" cy="292212"/>
            <a:chOff x="636" y="3022"/>
            <a:chExt cx="3400" cy="136"/>
          </a:xfrm>
        </p:grpSpPr>
        <p:sp>
          <p:nvSpPr>
            <p:cNvPr id="198" name="Rectangle 335"/>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199" name="Rectangle 336"/>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200" name="Group 337"/>
          <p:cNvGrpSpPr/>
          <p:nvPr/>
        </p:nvGrpSpPr>
        <p:grpSpPr bwMode="auto">
          <a:xfrm rot="1200000">
            <a:off x="1123276" y="4270046"/>
            <a:ext cx="7305295" cy="292212"/>
            <a:chOff x="636" y="3022"/>
            <a:chExt cx="3400" cy="136"/>
          </a:xfrm>
        </p:grpSpPr>
        <p:sp>
          <p:nvSpPr>
            <p:cNvPr id="201" name="Rectangle 338"/>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02" name="Rectangle 339"/>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203" name="Group 340"/>
          <p:cNvGrpSpPr/>
          <p:nvPr/>
        </p:nvGrpSpPr>
        <p:grpSpPr bwMode="auto">
          <a:xfrm rot="1200000">
            <a:off x="1123276" y="4270046"/>
            <a:ext cx="7305295" cy="292212"/>
            <a:chOff x="636" y="3022"/>
            <a:chExt cx="3400" cy="136"/>
          </a:xfrm>
        </p:grpSpPr>
        <p:sp>
          <p:nvSpPr>
            <p:cNvPr id="204" name="Rectangle 341"/>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05" name="Rectangle 342"/>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206" name="Group 343"/>
          <p:cNvGrpSpPr/>
          <p:nvPr/>
        </p:nvGrpSpPr>
        <p:grpSpPr bwMode="auto">
          <a:xfrm rot="1200000">
            <a:off x="1123276" y="4270046"/>
            <a:ext cx="7305295" cy="292212"/>
            <a:chOff x="636" y="3022"/>
            <a:chExt cx="3400" cy="136"/>
          </a:xfrm>
        </p:grpSpPr>
        <p:sp>
          <p:nvSpPr>
            <p:cNvPr id="207" name="Rectangle 344"/>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08" name="Rectangle 345"/>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209" name="Group 358"/>
          <p:cNvGrpSpPr/>
          <p:nvPr/>
        </p:nvGrpSpPr>
        <p:grpSpPr bwMode="auto">
          <a:xfrm rot="1200000">
            <a:off x="1122156" y="4263038"/>
            <a:ext cx="7305295" cy="292212"/>
            <a:chOff x="636" y="3022"/>
            <a:chExt cx="3400" cy="136"/>
          </a:xfrm>
        </p:grpSpPr>
        <p:sp>
          <p:nvSpPr>
            <p:cNvPr id="210" name="Rectangle 359"/>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11" name="Rectangle 360"/>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212" name="Group 346"/>
          <p:cNvGrpSpPr/>
          <p:nvPr/>
        </p:nvGrpSpPr>
        <p:grpSpPr bwMode="auto">
          <a:xfrm rot="1200000">
            <a:off x="1114760" y="4275148"/>
            <a:ext cx="7305295" cy="292212"/>
            <a:chOff x="636" y="3022"/>
            <a:chExt cx="3400" cy="136"/>
          </a:xfrm>
        </p:grpSpPr>
        <p:sp>
          <p:nvSpPr>
            <p:cNvPr id="213" name="Rectangle 347"/>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14" name="Rectangle 348"/>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215" name="Group 349"/>
          <p:cNvGrpSpPr/>
          <p:nvPr/>
        </p:nvGrpSpPr>
        <p:grpSpPr bwMode="auto">
          <a:xfrm rot="1200000">
            <a:off x="1131144" y="4279967"/>
            <a:ext cx="7305295" cy="292212"/>
            <a:chOff x="636" y="3022"/>
            <a:chExt cx="3400" cy="136"/>
          </a:xfrm>
        </p:grpSpPr>
        <p:sp>
          <p:nvSpPr>
            <p:cNvPr id="216" name="Rectangle 350"/>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17" name="Rectangle 351"/>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218" name="Group 352"/>
          <p:cNvGrpSpPr/>
          <p:nvPr/>
        </p:nvGrpSpPr>
        <p:grpSpPr bwMode="auto">
          <a:xfrm rot="1200000">
            <a:off x="1121976" y="4273259"/>
            <a:ext cx="7305295" cy="292212"/>
            <a:chOff x="636" y="3022"/>
            <a:chExt cx="3400" cy="136"/>
          </a:xfrm>
        </p:grpSpPr>
        <p:sp>
          <p:nvSpPr>
            <p:cNvPr id="219" name="Rectangle 353"/>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20" name="Rectangle 354"/>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sp>
        <p:nvSpPr>
          <p:cNvPr id="221" name="AutoShape 356" descr="0019b91ebfe20987712f4a"/>
          <p:cNvSpPr>
            <a:spLocks noChangeArrowheads="1"/>
          </p:cNvSpPr>
          <p:nvPr/>
        </p:nvSpPr>
        <p:spPr bwMode="auto">
          <a:xfrm>
            <a:off x="1123277" y="661985"/>
            <a:ext cx="7307443" cy="7307442"/>
          </a:xfrm>
          <a:custGeom>
            <a:avLst/>
            <a:gdLst>
              <a:gd name="G0" fmla="+- 5512 0 0"/>
              <a:gd name="G1" fmla="+- -10496993 0 0"/>
              <a:gd name="G2" fmla="+- 0 0 -10496993"/>
              <a:gd name="T0" fmla="*/ 0 256 1"/>
              <a:gd name="T1" fmla="*/ 180 256 1"/>
              <a:gd name="G3" fmla="+- -10496993 T0 T1"/>
              <a:gd name="T2" fmla="*/ 0 256 1"/>
              <a:gd name="T3" fmla="*/ 90 256 1"/>
              <a:gd name="G4" fmla="+- -10496993 T2 T3"/>
              <a:gd name="G5" fmla="*/ G4 2 1"/>
              <a:gd name="T4" fmla="*/ 90 256 1"/>
              <a:gd name="T5" fmla="*/ 0 256 1"/>
              <a:gd name="G6" fmla="+- -10496993 T4 T5"/>
              <a:gd name="G7" fmla="*/ G6 2 1"/>
              <a:gd name="G8" fmla="abs -10496993"/>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5512"/>
              <a:gd name="G18" fmla="*/ 5512 1 2"/>
              <a:gd name="G19" fmla="+- G18 5400 0"/>
              <a:gd name="G20" fmla="cos G19 -10496993"/>
              <a:gd name="G21" fmla="sin G19 -10496993"/>
              <a:gd name="G22" fmla="+- G20 10800 0"/>
              <a:gd name="G23" fmla="+- G21 10800 0"/>
              <a:gd name="G24" fmla="+- 10800 0 G20"/>
              <a:gd name="G25" fmla="+- 5512 10800 0"/>
              <a:gd name="G26" fmla="?: G9 G17 G25"/>
              <a:gd name="G27" fmla="?: G9 0 21600"/>
              <a:gd name="G28" fmla="cos 10800 -10496993"/>
              <a:gd name="G29" fmla="sin 10800 -10496993"/>
              <a:gd name="G30" fmla="sin 5512 -10496993"/>
              <a:gd name="G31" fmla="+- G28 10800 0"/>
              <a:gd name="G32" fmla="+- G29 10800 0"/>
              <a:gd name="G33" fmla="+- G30 10800 0"/>
              <a:gd name="G34" fmla="?: G4 0 G31"/>
              <a:gd name="G35" fmla="?: -10496993 G34 0"/>
              <a:gd name="G36" fmla="?: G6 G35 G31"/>
              <a:gd name="G37" fmla="+- 21600 0 G36"/>
              <a:gd name="G38" fmla="?: G4 0 G33"/>
              <a:gd name="G39" fmla="?: -10496993 G38 G32"/>
              <a:gd name="G40" fmla="?: G6 G39 0"/>
              <a:gd name="G41" fmla="?: G4 G32 21600"/>
              <a:gd name="G42" fmla="?: G6 G41 G33"/>
              <a:gd name="T12" fmla="*/ 10800 w 21600"/>
              <a:gd name="T13" fmla="*/ 0 h 21600"/>
              <a:gd name="T14" fmla="*/ 3127 w 21600"/>
              <a:gd name="T15" fmla="*/ 8033 h 21600"/>
              <a:gd name="T16" fmla="*/ 10800 w 21600"/>
              <a:gd name="T17" fmla="*/ 5288 h 21600"/>
              <a:gd name="T18" fmla="*/ 18473 w 21600"/>
              <a:gd name="T19" fmla="*/ 8033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5614" y="8930"/>
                </a:moveTo>
                <a:cubicBezTo>
                  <a:pt x="6402" y="6744"/>
                  <a:pt x="8476" y="5287"/>
                  <a:pt x="10800" y="5288"/>
                </a:cubicBezTo>
                <a:cubicBezTo>
                  <a:pt x="13123" y="5288"/>
                  <a:pt x="15197" y="6744"/>
                  <a:pt x="15985" y="8930"/>
                </a:cubicBezTo>
                <a:lnTo>
                  <a:pt x="20959" y="7136"/>
                </a:lnTo>
                <a:cubicBezTo>
                  <a:pt x="19415" y="2854"/>
                  <a:pt x="15352" y="-1"/>
                  <a:pt x="10799" y="0"/>
                </a:cubicBezTo>
                <a:cubicBezTo>
                  <a:pt x="6247" y="0"/>
                  <a:pt x="2184" y="2854"/>
                  <a:pt x="640" y="7136"/>
                </a:cubicBezTo>
                <a:close/>
              </a:path>
            </a:pathLst>
          </a:custGeom>
          <a:blipFill rotWithShape="1">
            <a:blip r:embed="rId1" cstate="print"/>
            <a:stretch>
              <a:fillRect/>
            </a:stretch>
          </a:blipFill>
          <a:ln w="9525">
            <a:solidFill>
              <a:schemeClr val="tx1"/>
            </a:solidFill>
            <a:miter lim="800000"/>
          </a:ln>
          <a:effectLst/>
        </p:spPr>
        <p:txBody>
          <a:bodyPr wrap="none" anchor="ctr"/>
          <a:lstStyle/>
          <a:p>
            <a:pPr fontAlgn="base">
              <a:spcBef>
                <a:spcPct val="0"/>
              </a:spcBef>
              <a:spcAft>
                <a:spcPct val="0"/>
              </a:spcAft>
            </a:pPr>
            <a:endParaRPr lang="en-US">
              <a:solidFill>
                <a:srgbClr val="000000"/>
              </a:solidFill>
            </a:endParaRPr>
          </a:p>
        </p:txBody>
      </p:sp>
      <p:grpSp>
        <p:nvGrpSpPr>
          <p:cNvPr id="222" name="Group 358"/>
          <p:cNvGrpSpPr/>
          <p:nvPr/>
        </p:nvGrpSpPr>
        <p:grpSpPr bwMode="auto">
          <a:xfrm rot="1200000">
            <a:off x="1129849" y="4270575"/>
            <a:ext cx="7305295" cy="292212"/>
            <a:chOff x="636" y="3022"/>
            <a:chExt cx="3400" cy="136"/>
          </a:xfrm>
        </p:grpSpPr>
        <p:sp>
          <p:nvSpPr>
            <p:cNvPr id="223" name="Rectangle 359"/>
            <p:cNvSpPr>
              <a:spLocks noChangeArrowheads="1"/>
            </p:cNvSpPr>
            <p:nvPr/>
          </p:nvSpPr>
          <p:spPr bwMode="auto">
            <a:xfrm>
              <a:off x="2109" y="3022"/>
              <a:ext cx="1927" cy="136"/>
            </a:xfrm>
            <a:prstGeom prst="rect">
              <a:avLst/>
            </a:prstGeom>
            <a:solidFill>
              <a:srgbClr val="333300">
                <a:alpha val="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24" name="Rectangle 360"/>
            <p:cNvSpPr>
              <a:spLocks noChangeArrowheads="1"/>
            </p:cNvSpPr>
            <p:nvPr/>
          </p:nvSpPr>
          <p:spPr bwMode="auto">
            <a:xfrm>
              <a:off x="636" y="3022"/>
              <a:ext cx="1927" cy="136"/>
            </a:xfrm>
            <a:prstGeom prst="rect">
              <a:avLst/>
            </a:prstGeom>
            <a:solidFill>
              <a:srgbClr val="333300"/>
            </a:solidFill>
            <a:ln w="9525">
              <a:solidFill>
                <a:srgbClr val="00000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sp>
        <p:nvSpPr>
          <p:cNvPr id="231" name="Oval 367"/>
          <p:cNvSpPr>
            <a:spLocks noChangeArrowheads="1"/>
          </p:cNvSpPr>
          <p:nvPr/>
        </p:nvSpPr>
        <p:spPr bwMode="auto">
          <a:xfrm>
            <a:off x="4677316" y="4257835"/>
            <a:ext cx="195525" cy="195525"/>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2" name="文本框 1"/>
          <p:cNvSpPr txBox="1"/>
          <p:nvPr/>
        </p:nvSpPr>
        <p:spPr>
          <a:xfrm>
            <a:off x="5286217" y="4538238"/>
            <a:ext cx="615553" cy="1240279"/>
          </a:xfrm>
          <a:prstGeom prst="rect">
            <a:avLst/>
          </a:prstGeom>
          <a:noFill/>
        </p:spPr>
        <p:txBody>
          <a:bodyPr vert="eaVert" wrap="square" rtlCol="0">
            <a:spAutoFit/>
          </a:bodyPr>
          <a:lstStyle/>
          <a:p>
            <a:pPr lvl="1" indent="-457200" eaLnBrk="0" fontAlgn="base" hangingPunct="0">
              <a:spcBef>
                <a:spcPct val="0"/>
              </a:spcBef>
              <a:spcAft>
                <a:spcPct val="0"/>
              </a:spcAft>
            </a:pPr>
            <a:r>
              <a:rPr lang="zh-CN" altLang="en-US" sz="2800" b="1" u="sng" dirty="0">
                <a:solidFill>
                  <a:srgbClr val="50443E"/>
                </a:solidFill>
                <a:latin typeface="书体坊米芾体" panose="02010601030101010101" pitchFamily="2" charset="-122"/>
                <a:ea typeface="书体坊米芾体" panose="02010601030101010101" pitchFamily="2" charset="-122"/>
                <a:cs typeface="Arial" panose="020B0604020202020204" pitchFamily="34" charset="0"/>
              </a:rPr>
              <a:t>由来</a:t>
            </a:r>
            <a:r>
              <a:rPr lang="zh-CN" altLang="en-US" sz="2800" b="1" u="sng" dirty="0" smtClean="0">
                <a:solidFill>
                  <a:srgbClr val="50443E"/>
                </a:solidFill>
                <a:latin typeface="书体坊米芾体" panose="02010601030101010101" pitchFamily="2" charset="-122"/>
                <a:ea typeface="书体坊米芾体" panose="02010601030101010101" pitchFamily="2" charset="-122"/>
                <a:cs typeface="Arial" panose="020B0604020202020204" pitchFamily="34" charset="0"/>
              </a:rPr>
              <a:t>篇</a:t>
            </a:r>
            <a:endParaRPr lang="zh-CN" altLang="en-US" sz="2800" b="1" u="sng" dirty="0">
              <a:solidFill>
                <a:srgbClr val="50443E"/>
              </a:solidFill>
              <a:latin typeface="书体坊米芾体" panose="02010601030101010101" pitchFamily="2" charset="-122"/>
              <a:ea typeface="书体坊米芾体" panose="02010601030101010101" pitchFamily="2" charset="-122"/>
              <a:cs typeface="Arial" panose="020B0604020202020204" pitchFamily="34" charset="0"/>
            </a:endParaRPr>
          </a:p>
        </p:txBody>
      </p:sp>
      <p:sp>
        <p:nvSpPr>
          <p:cNvPr id="3" name="文本框 2"/>
          <p:cNvSpPr txBox="1"/>
          <p:nvPr/>
        </p:nvSpPr>
        <p:spPr>
          <a:xfrm>
            <a:off x="4774580" y="4966230"/>
            <a:ext cx="615553" cy="1377109"/>
          </a:xfrm>
          <a:prstGeom prst="rect">
            <a:avLst/>
          </a:prstGeom>
          <a:noFill/>
        </p:spPr>
        <p:txBody>
          <a:bodyPr vert="eaVert" wrap="square" rtlCol="0">
            <a:spAutoFit/>
          </a:bodyPr>
          <a:lstStyle/>
          <a:p>
            <a:pPr marL="0" lvl="1"/>
            <a:r>
              <a:rPr lang="zh-CN" altLang="en-US" sz="2800" b="1" u="sng" dirty="0">
                <a:solidFill>
                  <a:srgbClr val="50443E"/>
                </a:solidFill>
                <a:latin typeface="书体坊米芾体" panose="02010601030101010101" pitchFamily="2" charset="-122"/>
                <a:ea typeface="书体坊米芾体" panose="02010601030101010101" pitchFamily="2" charset="-122"/>
                <a:cs typeface="Arial" panose="020B0604020202020204" pitchFamily="34" charset="0"/>
              </a:rPr>
              <a:t>民俗</a:t>
            </a:r>
            <a:r>
              <a:rPr lang="zh-CN" altLang="en-US" sz="2800" b="1" u="sng" dirty="0" smtClean="0">
                <a:solidFill>
                  <a:srgbClr val="50443E"/>
                </a:solidFill>
                <a:latin typeface="书体坊米芾体" panose="02010601030101010101" pitchFamily="2" charset="-122"/>
                <a:ea typeface="书体坊米芾体" panose="02010601030101010101" pitchFamily="2" charset="-122"/>
                <a:cs typeface="Arial" panose="020B0604020202020204" pitchFamily="34" charset="0"/>
              </a:rPr>
              <a:t>篇</a:t>
            </a:r>
            <a:endParaRPr lang="en-US" altLang="zh-CN" sz="2800" b="1" u="sng" dirty="0">
              <a:solidFill>
                <a:srgbClr val="50443E"/>
              </a:solidFill>
              <a:latin typeface="书体坊米芾体" panose="02010601030101010101" pitchFamily="2" charset="-122"/>
              <a:ea typeface="书体坊米芾体" panose="02010601030101010101" pitchFamily="2"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8400000">
                                      <p:cBhvr>
                                        <p:cTn id="6" dur="5000" fill="hold"/>
                                        <p:tgtEl>
                                          <p:spTgt spid="225"/>
                                        </p:tgtEl>
                                        <p:attrNameLst>
                                          <p:attrName>r</p:attrName>
                                        </p:attrNameLst>
                                      </p:cBhvr>
                                    </p:animRot>
                                  </p:childTnLst>
                                </p:cTn>
                              </p:par>
                              <p:par>
                                <p:cTn id="7" presetID="8" presetClass="emph" presetSubtype="0" fill="hold" nodeType="withEffect">
                                  <p:stCondLst>
                                    <p:cond delay="0"/>
                                  </p:stCondLst>
                                  <p:childTnLst>
                                    <p:animRot by="7560000">
                                      <p:cBhvr>
                                        <p:cTn id="8" dur="5000" fill="hold"/>
                                        <p:tgtEl>
                                          <p:spTgt spid="218"/>
                                        </p:tgtEl>
                                        <p:attrNameLst>
                                          <p:attrName>r</p:attrName>
                                        </p:attrNameLst>
                                      </p:cBhvr>
                                    </p:animRot>
                                  </p:childTnLst>
                                </p:cTn>
                              </p:par>
                              <p:par>
                                <p:cTn id="9" presetID="8" presetClass="emph" presetSubtype="0" fill="hold" nodeType="withEffect">
                                  <p:stCondLst>
                                    <p:cond delay="0"/>
                                  </p:stCondLst>
                                  <p:childTnLst>
                                    <p:animRot by="6720000">
                                      <p:cBhvr>
                                        <p:cTn id="10" dur="5000" fill="hold"/>
                                        <p:tgtEl>
                                          <p:spTgt spid="215"/>
                                        </p:tgtEl>
                                        <p:attrNameLst>
                                          <p:attrName>r</p:attrName>
                                        </p:attrNameLst>
                                      </p:cBhvr>
                                    </p:animRot>
                                  </p:childTnLst>
                                </p:cTn>
                              </p:par>
                              <p:par>
                                <p:cTn id="11" presetID="8" presetClass="emph" presetSubtype="0" fill="hold" nodeType="withEffect">
                                  <p:stCondLst>
                                    <p:cond delay="0"/>
                                  </p:stCondLst>
                                  <p:childTnLst>
                                    <p:animRot by="5880000">
                                      <p:cBhvr>
                                        <p:cTn id="12" dur="5000" fill="hold"/>
                                        <p:tgtEl>
                                          <p:spTgt spid="212"/>
                                        </p:tgtEl>
                                        <p:attrNameLst>
                                          <p:attrName>r</p:attrName>
                                        </p:attrNameLst>
                                      </p:cBhvr>
                                    </p:animRot>
                                  </p:childTnLst>
                                </p:cTn>
                              </p:par>
                              <p:par>
                                <p:cTn id="13" presetID="8" presetClass="emph" presetSubtype="0" fill="hold" nodeType="withEffect">
                                  <p:stCondLst>
                                    <p:cond delay="0"/>
                                  </p:stCondLst>
                                  <p:childTnLst>
                                    <p:animRot by="4200000">
                                      <p:cBhvr>
                                        <p:cTn id="14" dur="5000" fill="hold"/>
                                        <p:tgtEl>
                                          <p:spTgt spid="206"/>
                                        </p:tgtEl>
                                        <p:attrNameLst>
                                          <p:attrName>r</p:attrName>
                                        </p:attrNameLst>
                                      </p:cBhvr>
                                    </p:animRot>
                                  </p:childTnLst>
                                </p:cTn>
                              </p:par>
                              <p:par>
                                <p:cTn id="15" presetID="8" presetClass="emph" presetSubtype="0" fill="hold" nodeType="withEffect">
                                  <p:stCondLst>
                                    <p:cond delay="0"/>
                                  </p:stCondLst>
                                  <p:childTnLst>
                                    <p:animRot by="5040000">
                                      <p:cBhvr>
                                        <p:cTn id="16" dur="5000" fill="hold"/>
                                        <p:tgtEl>
                                          <p:spTgt spid="209"/>
                                        </p:tgtEl>
                                        <p:attrNameLst>
                                          <p:attrName>r</p:attrName>
                                        </p:attrNameLst>
                                      </p:cBhvr>
                                    </p:animRot>
                                  </p:childTnLst>
                                </p:cTn>
                              </p:par>
                              <p:par>
                                <p:cTn id="17" presetID="8" presetClass="emph" presetSubtype="0" fill="hold" nodeType="withEffect">
                                  <p:stCondLst>
                                    <p:cond delay="0"/>
                                  </p:stCondLst>
                                  <p:childTnLst>
                                    <p:animRot by="3360000">
                                      <p:cBhvr>
                                        <p:cTn id="18" dur="5000" fill="hold"/>
                                        <p:tgtEl>
                                          <p:spTgt spid="203"/>
                                        </p:tgtEl>
                                        <p:attrNameLst>
                                          <p:attrName>r</p:attrName>
                                        </p:attrNameLst>
                                      </p:cBhvr>
                                    </p:animRot>
                                  </p:childTnLst>
                                </p:cTn>
                              </p:par>
                              <p:par>
                                <p:cTn id="19" presetID="8" presetClass="emph" presetSubtype="0" fill="hold" nodeType="withEffect">
                                  <p:stCondLst>
                                    <p:cond delay="0"/>
                                  </p:stCondLst>
                                  <p:childTnLst>
                                    <p:animRot by="2520000">
                                      <p:cBhvr>
                                        <p:cTn id="20" dur="5000" fill="hold"/>
                                        <p:tgtEl>
                                          <p:spTgt spid="200"/>
                                        </p:tgtEl>
                                        <p:attrNameLst>
                                          <p:attrName>r</p:attrName>
                                        </p:attrNameLst>
                                      </p:cBhvr>
                                    </p:animRot>
                                  </p:childTnLst>
                                </p:cTn>
                              </p:par>
                              <p:par>
                                <p:cTn id="21" presetID="8" presetClass="emph" presetSubtype="0" fill="hold" nodeType="withEffect">
                                  <p:stCondLst>
                                    <p:cond delay="0"/>
                                  </p:stCondLst>
                                  <p:childTnLst>
                                    <p:animRot by="1680000">
                                      <p:cBhvr>
                                        <p:cTn id="22" dur="5000" fill="hold"/>
                                        <p:tgtEl>
                                          <p:spTgt spid="197"/>
                                        </p:tgtEl>
                                        <p:attrNameLst>
                                          <p:attrName>r</p:attrName>
                                        </p:attrNameLst>
                                      </p:cBhvr>
                                    </p:animRot>
                                  </p:childTnLst>
                                </p:cTn>
                              </p:par>
                              <p:par>
                                <p:cTn id="23" presetID="8" presetClass="emph" presetSubtype="0" fill="hold" nodeType="withEffect">
                                  <p:stCondLst>
                                    <p:cond delay="0"/>
                                  </p:stCondLst>
                                  <p:childTnLst>
                                    <p:animRot by="840000">
                                      <p:cBhvr>
                                        <p:cTn id="24" dur="5000" fill="hold"/>
                                        <p:tgtEl>
                                          <p:spTgt spid="194"/>
                                        </p:tgtEl>
                                        <p:attrNameLst>
                                          <p:attrName>r</p:attrName>
                                        </p:attrNameLst>
                                      </p:cBhvr>
                                    </p:animRot>
                                  </p:childTnLst>
                                </p:cTn>
                              </p:par>
                              <p:par>
                                <p:cTn id="25" presetID="14" presetClass="entr" presetSubtype="5"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randombar(vertical)">
                                      <p:cBhvr>
                                        <p:cTn id="27" dur="3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8921" y="57519"/>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a:t>简</a:t>
            </a:r>
            <a:endParaRPr lang="zh-CN" altLang="en-US" sz="8800" dirty="0"/>
          </a:p>
        </p:txBody>
      </p:sp>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5" name="文本框 4"/>
          <p:cNvSpPr txBox="1"/>
          <p:nvPr/>
        </p:nvSpPr>
        <p:spPr>
          <a:xfrm>
            <a:off x="991712" y="305664"/>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a:t>介</a:t>
            </a:r>
            <a:endParaRPr lang="zh-CN" altLang="en-US" sz="8800" dirty="0"/>
          </a:p>
        </p:txBody>
      </p:sp>
      <p:pic>
        <p:nvPicPr>
          <p:cNvPr id="13" name="图片 12" descr="D:\360安全浏览器下载\webp.webp.jpgwebp.webp"/>
          <p:cNvPicPr>
            <a:picLocks noChangeAspect="1"/>
          </p:cNvPicPr>
          <p:nvPr/>
        </p:nvPicPr>
        <p:blipFill>
          <a:blip r:embed="rId1"/>
          <a:srcRect/>
          <a:stretch>
            <a:fillRect/>
          </a:stretch>
        </p:blipFill>
        <p:spPr>
          <a:xfrm>
            <a:off x="3494405" y="881380"/>
            <a:ext cx="7005955" cy="2897505"/>
          </a:xfrm>
          <a:prstGeom prst="rect">
            <a:avLst/>
          </a:prstGeom>
        </p:spPr>
      </p:pic>
      <p:sp>
        <p:nvSpPr>
          <p:cNvPr id="16" name="矩形 15"/>
          <p:cNvSpPr/>
          <p:nvPr/>
        </p:nvSpPr>
        <p:spPr>
          <a:xfrm>
            <a:off x="2102006" y="881410"/>
            <a:ext cx="1392243" cy="2914934"/>
          </a:xfrm>
          <a:prstGeom prst="rect">
            <a:avLst/>
          </a:prstGeom>
          <a:solidFill>
            <a:srgbClr val="AF1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102005" y="3779390"/>
            <a:ext cx="8398135" cy="2426305"/>
          </a:xfrm>
          <a:prstGeom prst="rect">
            <a:avLst/>
          </a:prstGeom>
          <a:solidFill>
            <a:srgbClr val="AF1C15"/>
          </a:solidFill>
        </p:spPr>
        <p:txBody>
          <a:bodyPr wrap="square" rtlCol="0">
            <a:spAutoFit/>
          </a:bodyPr>
          <a:lstStyle/>
          <a:p>
            <a:pPr>
              <a:lnSpc>
                <a:spcPts val="2600"/>
              </a:lnSpc>
            </a:pPr>
            <a:r>
              <a:rPr lang="zh-CN" altLang="en-US" sz="1600" b="1" dirty="0" smtClean="0">
                <a:latin typeface="微软雅黑" panose="020B0503020204020204" charset="-122"/>
                <a:ea typeface="微软雅黑" panose="020B0503020204020204" charset="-122"/>
              </a:rPr>
              <a:t>      </a:t>
            </a:r>
            <a:r>
              <a:rPr lang="zh-CN" altLang="en-US" sz="1600" b="1" dirty="0" smtClean="0">
                <a:solidFill>
                  <a:schemeClr val="bg1"/>
                </a:solidFill>
                <a:latin typeface="微软雅黑" panose="020B0503020204020204" charset="-122"/>
                <a:ea typeface="微软雅黑" panose="020B0503020204020204" charset="-122"/>
              </a:rPr>
              <a:t>端午节</a:t>
            </a:r>
            <a:r>
              <a:rPr lang="zh-CN" altLang="en-US" sz="1600" b="1" dirty="0">
                <a:solidFill>
                  <a:schemeClr val="bg1"/>
                </a:solidFill>
                <a:latin typeface="微软雅黑" panose="020B0503020204020204" charset="-122"/>
                <a:ea typeface="微软雅黑" panose="020B0503020204020204" charset="-122"/>
              </a:rPr>
              <a:t>为每年农历五月初五，又称端阳节、午日节、五月节等。端午节起源于中国，最初是我国人们以祛病防疫的节日，后来传说爱国诗人屈原在这一天死去，也同时成了中国汉族人民纪念屈原的传统节日，以围绕才华横溢、遗世独立的楚国大夫屈原而展开，传播至华夏各地，民俗文化共享，屈原之名人尽皆知，追怀华夏民族的高洁情怀。但部分地区也有纪念伍子胥、曹娥等说，且吴越之地以龙舟竞渡在此日举行部落图腾祭祀的习俗更是早于春秋很久。端午节有吃粽子，赛龙舟，挂菖蒲、蒿草、艾叶</a:t>
            </a:r>
            <a:r>
              <a:rPr lang="zh-CN" altLang="en-US" sz="1600" b="1" dirty="0" smtClean="0">
                <a:solidFill>
                  <a:schemeClr val="bg1"/>
                </a:solidFill>
                <a:latin typeface="微软雅黑" panose="020B0503020204020204" charset="-122"/>
                <a:ea typeface="微软雅黑" panose="020B0503020204020204" charset="-122"/>
              </a:rPr>
              <a:t>，喝</a:t>
            </a:r>
            <a:r>
              <a:rPr lang="zh-CN" altLang="en-US" sz="1600" b="1" dirty="0">
                <a:solidFill>
                  <a:schemeClr val="bg1"/>
                </a:solidFill>
                <a:latin typeface="微软雅黑" panose="020B0503020204020204" charset="-122"/>
                <a:ea typeface="微软雅黑" panose="020B0503020204020204" charset="-122"/>
              </a:rPr>
              <a:t>雄黄酒的习俗。</a:t>
            </a:r>
            <a:r>
              <a:rPr lang="zh-CN" altLang="en-US" sz="1600" b="1" dirty="0" smtClean="0">
                <a:solidFill>
                  <a:schemeClr val="bg1"/>
                </a:solidFill>
                <a:latin typeface="微软雅黑" panose="020B0503020204020204" charset="-122"/>
                <a:ea typeface="微软雅黑" panose="020B0503020204020204" charset="-122"/>
              </a:rPr>
              <a:t>“端午”</a:t>
            </a:r>
            <a:r>
              <a:rPr lang="zh-CN" altLang="en-US" sz="1600" b="1" dirty="0">
                <a:solidFill>
                  <a:schemeClr val="bg1"/>
                </a:solidFill>
                <a:latin typeface="微软雅黑" panose="020B0503020204020204" charset="-122"/>
                <a:ea typeface="微软雅黑" panose="020B0503020204020204" charset="-122"/>
              </a:rPr>
              <a:t>为国家法定节假日之一</a:t>
            </a:r>
            <a:r>
              <a:rPr lang="zh-CN" altLang="en-US" sz="1600" b="1" dirty="0" smtClean="0">
                <a:solidFill>
                  <a:schemeClr val="bg1"/>
                </a:solidFill>
                <a:latin typeface="微软雅黑" panose="020B0503020204020204" charset="-122"/>
                <a:ea typeface="微软雅黑" panose="020B0503020204020204" charset="-122"/>
              </a:rPr>
              <a:t>，被</a:t>
            </a:r>
            <a:r>
              <a:rPr lang="zh-CN" altLang="en-US" sz="1600" b="1" dirty="0">
                <a:solidFill>
                  <a:schemeClr val="bg1"/>
                </a:solidFill>
                <a:latin typeface="微软雅黑" panose="020B0503020204020204" charset="-122"/>
                <a:ea typeface="微软雅黑" panose="020B0503020204020204" charset="-122"/>
              </a:rPr>
              <a:t>列入世界非物质文化遗产名录。</a:t>
            </a:r>
            <a:endParaRPr lang="zh-CN" altLang="en-US" sz="1600" b="1" dirty="0">
              <a:solidFill>
                <a:schemeClr val="bg1"/>
              </a:solidFill>
              <a:latin typeface="微软雅黑" panose="020B0503020204020204" charset="-122"/>
              <a:ea typeface="微软雅黑" panose="020B0503020204020204" charset="-122"/>
            </a:endParaRPr>
          </a:p>
        </p:txBody>
      </p:sp>
      <p:sp>
        <p:nvSpPr>
          <p:cNvPr id="17" name="文本框 16"/>
          <p:cNvSpPr txBox="1"/>
          <p:nvPr/>
        </p:nvSpPr>
        <p:spPr>
          <a:xfrm>
            <a:off x="2521129" y="1626452"/>
            <a:ext cx="553998" cy="1424850"/>
          </a:xfrm>
          <a:prstGeom prst="rect">
            <a:avLst/>
          </a:prstGeom>
          <a:noFill/>
        </p:spPr>
        <p:txBody>
          <a:bodyPr vert="eaVert" wrap="square" rtlCol="0">
            <a:spAutoFit/>
          </a:bodyPr>
          <a:lstStyle/>
          <a:p>
            <a:r>
              <a:rPr lang="zh-CN" altLang="en-US" sz="2400" b="1" dirty="0" smtClean="0">
                <a:solidFill>
                  <a:schemeClr val="bg1"/>
                </a:solidFill>
                <a:latin typeface="微软雅黑" panose="020B0503020204020204" charset="-122"/>
                <a:ea typeface="微软雅黑" panose="020B0503020204020204" charset="-122"/>
              </a:rPr>
              <a:t>基本简介</a:t>
            </a:r>
            <a:endParaRPr lang="zh-CN" altLang="en-US" sz="2400" b="1" dirty="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884709" y="1176451"/>
            <a:ext cx="5347759" cy="2092881"/>
          </a:xfrm>
          <a:prstGeom prst="rect">
            <a:avLst/>
          </a:prstGeom>
          <a:noFill/>
          <a:ln w="88900" cmpd="thickThin">
            <a:noFill/>
          </a:ln>
          <a:effectLst/>
        </p:spPr>
        <p:txBody>
          <a:bodyPr wrap="square" rtlCol="0">
            <a:spAutoFit/>
          </a:bodyPr>
          <a:lstStyle>
            <a:defPPr>
              <a:defRPr lang="zh-CN"/>
            </a:defPPr>
            <a:lvl1pPr>
              <a:lnSpc>
                <a:spcPts val="2600"/>
              </a:lnSpc>
              <a:defRPr sz="1600" b="1">
                <a:latin typeface="微软雅黑" panose="020B0503020204020204" charset="-122"/>
                <a:ea typeface="微软雅黑" panose="020B0503020204020204" charset="-122"/>
              </a:defRPr>
            </a:lvl1pPr>
          </a:lstStyle>
          <a:p>
            <a:r>
              <a:rPr lang="en-US" altLang="zh-CN" dirty="0" smtClean="0">
                <a:solidFill>
                  <a:srgbClr val="50443E"/>
                </a:solidFill>
              </a:rPr>
              <a:t>       </a:t>
            </a:r>
            <a:r>
              <a:rPr lang="zh-CN" altLang="zh-CN" dirty="0" smtClean="0">
                <a:solidFill>
                  <a:srgbClr val="50443E"/>
                </a:solidFill>
              </a:rPr>
              <a:t>传说</a:t>
            </a:r>
            <a:r>
              <a:rPr lang="zh-CN" altLang="zh-CN" dirty="0">
                <a:solidFill>
                  <a:srgbClr val="50443E"/>
                </a:solidFill>
              </a:rPr>
              <a:t>端午节是为了纪念战国时代楚国诗人屈原，他在五月初五这天投汨罗江自尽殉国。屈平，字原，通常称为屈原，又自云名正则，号灵均，汉族，战国末期楚国</a:t>
            </a:r>
            <a:r>
              <a:rPr lang="zh-CN" altLang="zh-CN" dirty="0" smtClean="0">
                <a:solidFill>
                  <a:srgbClr val="50443E"/>
                </a:solidFill>
              </a:rPr>
              <a:t>丹阳人</a:t>
            </a:r>
            <a:r>
              <a:rPr lang="zh-CN" altLang="zh-CN" dirty="0">
                <a:solidFill>
                  <a:srgbClr val="50443E"/>
                </a:solidFill>
              </a:rPr>
              <a:t>，楚武王熊通之子屈瑕的后代。屈原虽忠事楚怀王，却屡遭排挤，怀王死后又因顷襄王听信谗言而被流放，最终投汨罗江而死。 </a:t>
            </a:r>
            <a:endParaRPr lang="zh-CN" altLang="zh-CN" dirty="0">
              <a:solidFill>
                <a:srgbClr val="50443E"/>
              </a:solidFill>
            </a:endParaRPr>
          </a:p>
        </p:txBody>
      </p:sp>
      <p:sp>
        <p:nvSpPr>
          <p:cNvPr id="6" name="文本框 5"/>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8" name="文本框 7"/>
          <p:cNvSpPr txBox="1"/>
          <p:nvPr/>
        </p:nvSpPr>
        <p:spPr>
          <a:xfrm>
            <a:off x="217905" y="13451"/>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由</a:t>
            </a:r>
            <a:endParaRPr lang="zh-CN" altLang="en-US" sz="8800" dirty="0"/>
          </a:p>
        </p:txBody>
      </p:sp>
      <p:sp>
        <p:nvSpPr>
          <p:cNvPr id="9" name="文本框 8"/>
          <p:cNvSpPr txBox="1"/>
          <p:nvPr/>
        </p:nvSpPr>
        <p:spPr>
          <a:xfrm>
            <a:off x="958661" y="327698"/>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来</a:t>
            </a:r>
            <a:endParaRPr lang="zh-CN" altLang="en-US" sz="8800" dirty="0"/>
          </a:p>
        </p:txBody>
      </p:sp>
      <p:pic>
        <p:nvPicPr>
          <p:cNvPr id="10" name="图片 9" descr="D:\360安全浏览器下载\6acf4f73eba3db535f0b22ba8bf8038c.jpg6acf4f73eba3db535f0b22ba8bf8038c"/>
          <p:cNvPicPr>
            <a:picLocks noChangeAspect="1"/>
          </p:cNvPicPr>
          <p:nvPr/>
        </p:nvPicPr>
        <p:blipFill>
          <a:blip r:embed="rId1"/>
          <a:srcRect l="16311"/>
          <a:stretch>
            <a:fillRect/>
          </a:stretch>
        </p:blipFill>
        <p:spPr>
          <a:xfrm>
            <a:off x="8389620" y="1176655"/>
            <a:ext cx="3268980" cy="4843780"/>
          </a:xfrm>
          <a:prstGeom prst="rect">
            <a:avLst/>
          </a:prstGeom>
          <a:ln w="88900" cap="sq" cmpd="thickThin">
            <a:solidFill>
              <a:srgbClr val="7F2017"/>
            </a:solidFill>
            <a:prstDash val="solid"/>
            <a:miter lim="800000"/>
            <a:headEnd/>
            <a:tailEnd/>
          </a:ln>
          <a:effectLst>
            <a:innerShdw blurRad="76200">
              <a:srgbClr val="000000"/>
            </a:innerShdw>
          </a:effectLst>
        </p:spPr>
      </p:pic>
      <p:sp>
        <p:nvSpPr>
          <p:cNvPr id="11" name="文本框 10"/>
          <p:cNvSpPr txBox="1"/>
          <p:nvPr/>
        </p:nvSpPr>
        <p:spPr>
          <a:xfrm>
            <a:off x="2884709" y="3858839"/>
            <a:ext cx="5347759" cy="2092881"/>
          </a:xfrm>
          <a:prstGeom prst="rect">
            <a:avLst/>
          </a:prstGeom>
          <a:noFill/>
        </p:spPr>
        <p:txBody>
          <a:bodyPr wrap="square" rtlCol="0">
            <a:spAutoFit/>
          </a:bodyPr>
          <a:lstStyle>
            <a:defPPr>
              <a:defRPr lang="zh-CN"/>
            </a:defPPr>
            <a:lvl1pPr>
              <a:lnSpc>
                <a:spcPts val="2600"/>
              </a:lnSpc>
              <a:defRPr sz="1600" b="1">
                <a:solidFill>
                  <a:srgbClr val="50443E"/>
                </a:solidFill>
                <a:latin typeface="微软雅黑" panose="020B0503020204020204" charset="-122"/>
                <a:ea typeface="微软雅黑" panose="020B0503020204020204" charset="-122"/>
              </a:defRPr>
            </a:lvl1pPr>
          </a:lstStyle>
          <a:p>
            <a:r>
              <a:rPr lang="zh-CN" altLang="en-US" dirty="0" smtClean="0"/>
              <a:t>       春秋</a:t>
            </a:r>
            <a:r>
              <a:rPr lang="zh-CN" altLang="en-US" dirty="0"/>
              <a:t>时吴国忠臣伍子胥含冤而死之后，化为涛神，世人哀而祭之，故有端午节</a:t>
            </a:r>
            <a:r>
              <a:rPr lang="zh-CN" altLang="en-US" dirty="0" smtClean="0"/>
              <a:t>。伍子胥</a:t>
            </a:r>
            <a:r>
              <a:rPr lang="zh-CN" altLang="en-US" dirty="0"/>
              <a:t>名员，楚国人，父兄均为楚王所</a:t>
            </a:r>
            <a:r>
              <a:rPr lang="zh-CN" altLang="en-US" dirty="0" smtClean="0"/>
              <a:t>杀。子</a:t>
            </a:r>
            <a:r>
              <a:rPr lang="zh-CN" altLang="en-US" dirty="0"/>
              <a:t>胥本为忠良，视死如归，在死前对邻舍人说：“我死后，将我眼睛挖出悬挂在吴都之东门上，以看越国军队入城灭吴”，便自刎而死，</a:t>
            </a:r>
            <a:r>
              <a:rPr lang="zh-CN" altLang="en-US" dirty="0" smtClean="0"/>
              <a:t>夫差令</a:t>
            </a:r>
            <a:r>
              <a:rPr lang="zh-CN" altLang="en-US" dirty="0"/>
              <a:t>取子胥之尸体装在皮革里于五月五日投入</a:t>
            </a:r>
            <a:r>
              <a:rPr lang="zh-CN" altLang="en-US" dirty="0" smtClean="0"/>
              <a:t>大江。</a:t>
            </a:r>
            <a:endParaRPr lang="zh-CN" altLang="en-US" dirty="0"/>
          </a:p>
        </p:txBody>
      </p:sp>
      <p:pic>
        <p:nvPicPr>
          <p:cNvPr id="15" name="图片 14"/>
          <p:cNvPicPr>
            <a:picLocks noChangeAspect="1"/>
          </p:cNvPicPr>
          <p:nvPr/>
        </p:nvPicPr>
        <p:blipFill>
          <a:blip r:embed="rId2" cstate="print">
            <a:clrChange>
              <a:clrFrom>
                <a:srgbClr val="FFFFFF"/>
              </a:clrFrom>
              <a:clrTo>
                <a:srgbClr val="FFFFFF">
                  <a:alpha val="0"/>
                </a:srgbClr>
              </a:clrTo>
            </a:clrChange>
          </a:blip>
          <a:stretch>
            <a:fillRect/>
          </a:stretch>
        </p:blipFill>
        <p:spPr>
          <a:xfrm>
            <a:off x="2207993" y="1397853"/>
            <a:ext cx="676715" cy="1615580"/>
          </a:xfrm>
          <a:prstGeom prst="rect">
            <a:avLst/>
          </a:prstGeom>
        </p:spPr>
      </p:pic>
      <p:pic>
        <p:nvPicPr>
          <p:cNvPr id="16" name="图片 15"/>
          <p:cNvPicPr>
            <a:picLocks noChangeAspect="1"/>
          </p:cNvPicPr>
          <p:nvPr/>
        </p:nvPicPr>
        <p:blipFill>
          <a:blip r:embed="rId3" cstate="print">
            <a:clrChange>
              <a:clrFrom>
                <a:srgbClr val="FFFFFF"/>
              </a:clrFrom>
              <a:clrTo>
                <a:srgbClr val="FFFFFF">
                  <a:alpha val="0"/>
                </a:srgbClr>
              </a:clrTo>
            </a:clrChange>
          </a:blip>
          <a:stretch>
            <a:fillRect/>
          </a:stretch>
        </p:blipFill>
        <p:spPr>
          <a:xfrm>
            <a:off x="2207993" y="4097488"/>
            <a:ext cx="676715" cy="1615580"/>
          </a:xfrm>
          <a:prstGeom prst="rect">
            <a:avLst/>
          </a:prstGeom>
        </p:spPr>
      </p:pic>
      <p:grpSp>
        <p:nvGrpSpPr>
          <p:cNvPr id="49" name="组合 48"/>
          <p:cNvGrpSpPr/>
          <p:nvPr/>
        </p:nvGrpSpPr>
        <p:grpSpPr>
          <a:xfrm>
            <a:off x="2478796" y="3404212"/>
            <a:ext cx="5669921" cy="286668"/>
            <a:chOff x="2478794" y="3404212"/>
            <a:chExt cx="5669921" cy="286668"/>
          </a:xfrm>
          <a:gradFill>
            <a:gsLst>
              <a:gs pos="0">
                <a:srgbClr val="7F2017"/>
              </a:gs>
              <a:gs pos="50000">
                <a:srgbClr val="CB241B"/>
              </a:gs>
              <a:gs pos="100000">
                <a:srgbClr val="7F2017"/>
              </a:gs>
            </a:gsLst>
            <a:lin ang="10800000" scaled="0"/>
          </a:gradFill>
        </p:grpSpPr>
        <p:sp>
          <p:nvSpPr>
            <p:cNvPr id="18" name="燕尾形 17"/>
            <p:cNvSpPr/>
            <p:nvPr/>
          </p:nvSpPr>
          <p:spPr>
            <a:xfrm flipH="1">
              <a:off x="2478794" y="3415231"/>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燕尾形 18"/>
            <p:cNvSpPr/>
            <p:nvPr/>
          </p:nvSpPr>
          <p:spPr>
            <a:xfrm flipH="1">
              <a:off x="6742780" y="3404213"/>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燕尾形 19"/>
            <p:cNvSpPr/>
            <p:nvPr/>
          </p:nvSpPr>
          <p:spPr>
            <a:xfrm flipH="1">
              <a:off x="6971295" y="3411387"/>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燕尾形 20"/>
            <p:cNvSpPr/>
            <p:nvPr/>
          </p:nvSpPr>
          <p:spPr>
            <a:xfrm flipH="1">
              <a:off x="7201583" y="3404212"/>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燕尾形 21"/>
            <p:cNvSpPr/>
            <p:nvPr/>
          </p:nvSpPr>
          <p:spPr>
            <a:xfrm flipH="1">
              <a:off x="7422385" y="3408054"/>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燕尾形 22"/>
            <p:cNvSpPr/>
            <p:nvPr/>
          </p:nvSpPr>
          <p:spPr>
            <a:xfrm flipH="1">
              <a:off x="7654204" y="3420259"/>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燕尾形 23"/>
            <p:cNvSpPr/>
            <p:nvPr/>
          </p:nvSpPr>
          <p:spPr>
            <a:xfrm flipH="1">
              <a:off x="7875006" y="3412236"/>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flipH="1">
              <a:off x="5396884" y="3413392"/>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燕尾形 25"/>
            <p:cNvSpPr/>
            <p:nvPr/>
          </p:nvSpPr>
          <p:spPr>
            <a:xfrm flipH="1">
              <a:off x="5625399" y="3409549"/>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燕尾形 26"/>
            <p:cNvSpPr/>
            <p:nvPr/>
          </p:nvSpPr>
          <p:spPr>
            <a:xfrm flipH="1">
              <a:off x="5855687" y="3413391"/>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燕尾形 27"/>
            <p:cNvSpPr/>
            <p:nvPr/>
          </p:nvSpPr>
          <p:spPr>
            <a:xfrm flipH="1">
              <a:off x="6076489" y="3406216"/>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燕尾形 28"/>
            <p:cNvSpPr/>
            <p:nvPr/>
          </p:nvSpPr>
          <p:spPr>
            <a:xfrm flipH="1">
              <a:off x="6308308" y="3418421"/>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燕尾形 29"/>
            <p:cNvSpPr/>
            <p:nvPr/>
          </p:nvSpPr>
          <p:spPr>
            <a:xfrm flipH="1">
              <a:off x="6529110" y="3410398"/>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燕尾形 36"/>
            <p:cNvSpPr/>
            <p:nvPr/>
          </p:nvSpPr>
          <p:spPr>
            <a:xfrm flipH="1">
              <a:off x="4052822" y="3413392"/>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燕尾形 37"/>
            <p:cNvSpPr/>
            <p:nvPr/>
          </p:nvSpPr>
          <p:spPr>
            <a:xfrm flipH="1">
              <a:off x="4281337" y="3409549"/>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燕尾形 38"/>
            <p:cNvSpPr/>
            <p:nvPr/>
          </p:nvSpPr>
          <p:spPr>
            <a:xfrm flipH="1">
              <a:off x="4511625" y="3413391"/>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燕尾形 39"/>
            <p:cNvSpPr/>
            <p:nvPr/>
          </p:nvSpPr>
          <p:spPr>
            <a:xfrm flipH="1">
              <a:off x="4732427" y="3406216"/>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燕尾形 40"/>
            <p:cNvSpPr/>
            <p:nvPr/>
          </p:nvSpPr>
          <p:spPr>
            <a:xfrm flipH="1">
              <a:off x="4964246" y="3418421"/>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燕尾形 41"/>
            <p:cNvSpPr/>
            <p:nvPr/>
          </p:nvSpPr>
          <p:spPr>
            <a:xfrm flipH="1">
              <a:off x="5185048" y="3410398"/>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燕尾形 42"/>
            <p:cNvSpPr/>
            <p:nvPr/>
          </p:nvSpPr>
          <p:spPr>
            <a:xfrm flipH="1">
              <a:off x="2706926" y="3411554"/>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燕尾形 43"/>
            <p:cNvSpPr/>
            <p:nvPr/>
          </p:nvSpPr>
          <p:spPr>
            <a:xfrm flipH="1">
              <a:off x="2935441" y="3407711"/>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燕尾形 44"/>
            <p:cNvSpPr/>
            <p:nvPr/>
          </p:nvSpPr>
          <p:spPr>
            <a:xfrm flipH="1">
              <a:off x="3165729" y="3411553"/>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燕尾形 45"/>
            <p:cNvSpPr/>
            <p:nvPr/>
          </p:nvSpPr>
          <p:spPr>
            <a:xfrm flipH="1">
              <a:off x="3386531" y="3404378"/>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燕尾形 46"/>
            <p:cNvSpPr/>
            <p:nvPr/>
          </p:nvSpPr>
          <p:spPr>
            <a:xfrm flipH="1">
              <a:off x="3618350" y="3416583"/>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燕尾形 47"/>
            <p:cNvSpPr/>
            <p:nvPr/>
          </p:nvSpPr>
          <p:spPr>
            <a:xfrm flipH="1">
              <a:off x="3839152" y="3408560"/>
              <a:ext cx="273709" cy="270621"/>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4099"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4100"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4101"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4102" name="矩形 6"/>
          <p:cNvSpPr>
            <a:spLocks noChangeArrowheads="1"/>
          </p:cNvSpPr>
          <p:nvPr/>
        </p:nvSpPr>
        <p:spPr bwMode="auto">
          <a:xfrm>
            <a:off x="1881188" y="285750"/>
            <a:ext cx="1605280" cy="548640"/>
          </a:xfrm>
          <a:prstGeom prst="rect">
            <a:avLst/>
          </a:prstGeom>
          <a:noFill/>
          <a:ln w="9525">
            <a:noFill/>
            <a:miter lim="800000"/>
          </a:ln>
        </p:spPr>
        <p:txBody>
          <a:bodyPr wrap="none">
            <a:spAutoFit/>
          </a:bodyPr>
          <a:lstStyle/>
          <a:p>
            <a:r>
              <a:rPr lang="zh-CN" altLang="en-US" sz="2800">
                <a:solidFill>
                  <a:srgbClr val="93634C"/>
                </a:solidFill>
                <a:latin typeface="微软雅黑" panose="020B0503020204020204" charset="-122"/>
                <a:ea typeface="微软雅黑" panose="020B0503020204020204" charset="-122"/>
              </a:rPr>
              <a:t>史籍记载</a:t>
            </a:r>
            <a:endParaRPr lang="zh-CN" altLang="en-US" sz="2800">
              <a:solidFill>
                <a:srgbClr val="93634C"/>
              </a:solidFill>
              <a:latin typeface="微软雅黑" panose="020B0503020204020204" charset="-122"/>
              <a:ea typeface="微软雅黑" panose="020B0503020204020204" charset="-122"/>
            </a:endParaRPr>
          </a:p>
        </p:txBody>
      </p:sp>
      <p:sp>
        <p:nvSpPr>
          <p:cNvPr id="4103" name="TextBox 10"/>
          <p:cNvSpPr txBox="1">
            <a:spLocks noChangeArrowheads="1"/>
          </p:cNvSpPr>
          <p:nvPr/>
        </p:nvSpPr>
        <p:spPr bwMode="auto">
          <a:xfrm>
            <a:off x="2310130" y="1282700"/>
            <a:ext cx="7559040" cy="1371600"/>
          </a:xfrm>
          <a:prstGeom prst="rect">
            <a:avLst/>
          </a:prstGeom>
          <a:noFill/>
          <a:ln w="9525">
            <a:noFill/>
            <a:miter lim="800000"/>
          </a:ln>
        </p:spPr>
        <p:txBody>
          <a:bodyPr wrap="square">
            <a:spAutoFit/>
          </a:bodyPr>
          <a:lstStyle/>
          <a:p>
            <a:pPr>
              <a:lnSpc>
                <a:spcPct val="150000"/>
              </a:lnSpc>
            </a:pPr>
            <a:r>
              <a:rPr lang="zh-CN" altLang="en-US" sz="1400">
                <a:solidFill>
                  <a:srgbClr val="93634C"/>
                </a:solidFill>
                <a:latin typeface="微软雅黑" panose="020B0503020204020204" charset="-122"/>
                <a:ea typeface="微软雅黑" panose="020B0503020204020204" charset="-122"/>
              </a:rPr>
              <a:t>西汉把粽子做为最早出现的端午时食，应属“枭羹”。</a:t>
            </a:r>
            <a:r>
              <a:rPr lang="en-US" altLang="zh-CN" sz="1400">
                <a:solidFill>
                  <a:srgbClr val="93634C"/>
                </a:solidFill>
                <a:latin typeface="微软雅黑" panose="020B0503020204020204" charset="-122"/>
                <a:ea typeface="微软雅黑" panose="020B0503020204020204" charset="-122"/>
              </a:rPr>
              <a:t>《</a:t>
            </a:r>
            <a:r>
              <a:rPr lang="zh-CN" altLang="en-US" sz="1400">
                <a:solidFill>
                  <a:srgbClr val="93634C"/>
                </a:solidFill>
                <a:latin typeface="微软雅黑" panose="020B0503020204020204" charset="-122"/>
                <a:ea typeface="微软雅黑" panose="020B0503020204020204" charset="-122"/>
                <a:hlinkClick r:id="rId1"/>
              </a:rPr>
              <a:t>史记</a:t>
            </a:r>
            <a:r>
              <a:rPr lang="en-US" altLang="zh-CN" sz="1400">
                <a:solidFill>
                  <a:srgbClr val="93634C"/>
                </a:solidFill>
                <a:latin typeface="微软雅黑" panose="020B0503020204020204" charset="-122"/>
                <a:ea typeface="微软雅黑" panose="020B0503020204020204" charset="-122"/>
              </a:rPr>
              <a:t>》“</a:t>
            </a:r>
            <a:r>
              <a:rPr lang="zh-CN" altLang="en-US" sz="1400">
                <a:solidFill>
                  <a:srgbClr val="93634C"/>
                </a:solidFill>
                <a:latin typeface="微软雅黑" panose="020B0503020204020204" charset="-122"/>
                <a:ea typeface="微软雅黑" panose="020B0503020204020204" charset="-122"/>
                <a:hlinkClick r:id="rId2"/>
              </a:rPr>
              <a:t>孝武本纪</a:t>
            </a:r>
            <a:r>
              <a:rPr lang="zh-CN" altLang="en-US" sz="1400">
                <a:solidFill>
                  <a:srgbClr val="93634C"/>
                </a:solidFill>
                <a:latin typeface="微软雅黑" panose="020B0503020204020204" charset="-122"/>
                <a:ea typeface="微软雅黑" panose="020B0503020204020204" charset="-122"/>
              </a:rPr>
              <a:t>”注引</a:t>
            </a:r>
            <a:r>
              <a:rPr lang="zh-CN" altLang="en-US" sz="1400">
                <a:solidFill>
                  <a:srgbClr val="93634C"/>
                </a:solidFill>
                <a:latin typeface="微软雅黑" panose="020B0503020204020204" charset="-122"/>
                <a:ea typeface="微软雅黑" panose="020B0503020204020204" charset="-122"/>
                <a:hlinkClick r:id="rId3"/>
              </a:rPr>
              <a:t>如淳</a:t>
            </a:r>
            <a:r>
              <a:rPr lang="zh-CN" altLang="en-US" sz="1400">
                <a:solidFill>
                  <a:srgbClr val="93634C"/>
                </a:solidFill>
                <a:latin typeface="微软雅黑" panose="020B0503020204020204" charset="-122"/>
                <a:ea typeface="微软雅黑" panose="020B0503020204020204" charset="-122"/>
              </a:rPr>
              <a:t>言：“汉使东郡送</a:t>
            </a:r>
            <a:r>
              <a:rPr lang="zh-CN" altLang="en-US" sz="1400">
                <a:solidFill>
                  <a:srgbClr val="93634C"/>
                </a:solidFill>
                <a:latin typeface="微软雅黑" panose="020B0503020204020204" charset="-122"/>
                <a:ea typeface="微软雅黑" panose="020B0503020204020204" charset="-122"/>
                <a:hlinkClick r:id="rId4"/>
              </a:rPr>
              <a:t>枭</a:t>
            </a:r>
            <a:r>
              <a:rPr lang="zh-CN" altLang="en-US" sz="1400">
                <a:solidFill>
                  <a:srgbClr val="93634C"/>
                </a:solidFill>
                <a:latin typeface="微软雅黑" panose="020B0503020204020204" charset="-122"/>
                <a:ea typeface="微软雅黑" panose="020B0503020204020204" charset="-122"/>
              </a:rPr>
              <a:t>，五月五日为</a:t>
            </a:r>
            <a:r>
              <a:rPr lang="zh-CN" altLang="en-US" sz="1400">
                <a:solidFill>
                  <a:srgbClr val="93634C"/>
                </a:solidFill>
                <a:latin typeface="微软雅黑" panose="020B0503020204020204" charset="-122"/>
                <a:ea typeface="微软雅黑" panose="020B0503020204020204" charset="-122"/>
                <a:hlinkClick r:id="rId5"/>
              </a:rPr>
              <a:t>枭羹</a:t>
            </a:r>
            <a:r>
              <a:rPr lang="zh-CN" altLang="en-US" sz="1400">
                <a:solidFill>
                  <a:srgbClr val="93634C"/>
                </a:solidFill>
                <a:latin typeface="微软雅黑" panose="020B0503020204020204" charset="-122"/>
                <a:ea typeface="微软雅黑" panose="020B0503020204020204" charset="-122"/>
              </a:rPr>
              <a:t>以赐</a:t>
            </a:r>
            <a:r>
              <a:rPr lang="zh-CN" altLang="en-US" sz="1400">
                <a:solidFill>
                  <a:srgbClr val="93634C"/>
                </a:solidFill>
                <a:latin typeface="微软雅黑" panose="020B0503020204020204" charset="-122"/>
                <a:ea typeface="微软雅黑" panose="020B0503020204020204" charset="-122"/>
                <a:hlinkClick r:id="rId6"/>
              </a:rPr>
              <a:t>百官</a:t>
            </a:r>
            <a:r>
              <a:rPr lang="zh-CN" altLang="en-US" sz="1400">
                <a:solidFill>
                  <a:srgbClr val="93634C"/>
                </a:solidFill>
                <a:latin typeface="微软雅黑" panose="020B0503020204020204" charset="-122"/>
                <a:ea typeface="微软雅黑" panose="020B0503020204020204" charset="-122"/>
              </a:rPr>
              <a:t>。以恶鸟，故食之”。大约因为枭不易捕捉，所以吃枭羹的习俗并没有持续下来。锉是端午的主角－粽子，在稍晚的东汉就已出现。一直要到</a:t>
            </a:r>
            <a:r>
              <a:rPr lang="zh-CN" altLang="en-US" sz="1400">
                <a:solidFill>
                  <a:srgbClr val="93634C"/>
                </a:solidFill>
                <a:latin typeface="微软雅黑" panose="020B0503020204020204" charset="-122"/>
                <a:ea typeface="微软雅黑" panose="020B0503020204020204" charset="-122"/>
                <a:hlinkClick r:id="rId7"/>
              </a:rPr>
              <a:t>晋朝</a:t>
            </a:r>
            <a:r>
              <a:rPr lang="zh-CN" altLang="en-US" sz="1400">
                <a:solidFill>
                  <a:srgbClr val="93634C"/>
                </a:solidFill>
                <a:latin typeface="微软雅黑" panose="020B0503020204020204" charset="-122"/>
                <a:ea typeface="微软雅黑" panose="020B0503020204020204" charset="-122"/>
              </a:rPr>
              <a:t>，粽子才成为端午的应节食品。</a:t>
            </a:r>
            <a:endParaRPr lang="zh-CN" altLang="en-US" sz="1400">
              <a:solidFill>
                <a:srgbClr val="93634C"/>
              </a:solidFill>
              <a:latin typeface="微软雅黑" panose="020B0503020204020204" charset="-122"/>
              <a:ea typeface="微软雅黑" panose="020B0503020204020204" charset="-122"/>
            </a:endParaRPr>
          </a:p>
        </p:txBody>
      </p:sp>
      <p:sp>
        <p:nvSpPr>
          <p:cNvPr id="4105" name="TextBox 13"/>
          <p:cNvSpPr txBox="1">
            <a:spLocks noChangeArrowheads="1"/>
          </p:cNvSpPr>
          <p:nvPr/>
        </p:nvSpPr>
        <p:spPr bwMode="auto">
          <a:xfrm>
            <a:off x="6311265" y="2511425"/>
            <a:ext cx="2937510" cy="3840480"/>
          </a:xfrm>
          <a:prstGeom prst="rect">
            <a:avLst/>
          </a:prstGeom>
          <a:noFill/>
          <a:ln w="9525">
            <a:noFill/>
            <a:miter lim="800000"/>
          </a:ln>
        </p:spPr>
        <p:txBody>
          <a:bodyPr wrap="square">
            <a:spAutoFit/>
          </a:bodyPr>
          <a:lstStyle/>
          <a:p>
            <a:pPr>
              <a:lnSpc>
                <a:spcPct val="150000"/>
              </a:lnSpc>
            </a:pPr>
            <a:r>
              <a:rPr lang="zh-CN" altLang="en-US" sz="1200">
                <a:solidFill>
                  <a:srgbClr val="93634C"/>
                </a:solidFill>
                <a:latin typeface="微软雅黑" panose="020B0503020204020204" charset="-122"/>
                <a:ea typeface="微软雅黑" panose="020B0503020204020204" charset="-122"/>
              </a:rPr>
              <a:t>从</a:t>
            </a:r>
            <a:r>
              <a:rPr lang="zh-CN" altLang="en-US" sz="1200">
                <a:solidFill>
                  <a:srgbClr val="93634C"/>
                </a:solidFill>
                <a:latin typeface="微软雅黑" panose="020B0503020204020204" charset="-122"/>
                <a:ea typeface="微软雅黑" panose="020B0503020204020204" charset="-122"/>
                <a:hlinkClick r:id="rId8"/>
              </a:rPr>
              <a:t>南北朝</a:t>
            </a:r>
            <a:r>
              <a:rPr lang="zh-CN" altLang="en-US" sz="1200">
                <a:solidFill>
                  <a:srgbClr val="93634C"/>
                </a:solidFill>
                <a:latin typeface="微软雅黑" panose="020B0503020204020204" charset="-122"/>
                <a:ea typeface="微软雅黑" panose="020B0503020204020204" charset="-122"/>
              </a:rPr>
              <a:t>以后，民间开始有粽子，源自百姓祭奠</a:t>
            </a:r>
            <a:r>
              <a:rPr lang="zh-CN" altLang="en-US" sz="1200">
                <a:solidFill>
                  <a:srgbClr val="93634C"/>
                </a:solidFill>
                <a:latin typeface="微软雅黑" panose="020B0503020204020204" charset="-122"/>
                <a:ea typeface="微软雅黑" panose="020B0503020204020204" charset="-122"/>
                <a:hlinkClick r:id="rId9"/>
              </a:rPr>
              <a:t>屈原</a:t>
            </a:r>
            <a:r>
              <a:rPr lang="zh-CN" altLang="en-US" sz="1200">
                <a:solidFill>
                  <a:srgbClr val="93634C"/>
                </a:solidFill>
                <a:latin typeface="微软雅黑" panose="020B0503020204020204" charset="-122"/>
                <a:ea typeface="微软雅黑" panose="020B0503020204020204" charset="-122"/>
              </a:rPr>
              <a:t>的说法。话说当年屈原投身汨罗江之后，百姓莫不感叹哀伤，空有抱负的屈子就这样离开了楚国，实乃国家损失。所以百姓为免让鱼虾侵蚀屈子，就纷纷将米粮投入江中，希望鱼虾只顾吃这些米粮而不损伤屈子肉身。 而后，据古书记载，是屈原托梦百姓说，米粮投入江中实则被江中的蛟龙所食，如果用</a:t>
            </a:r>
            <a:r>
              <a:rPr lang="zh-CN" altLang="en-US" sz="1200">
                <a:solidFill>
                  <a:srgbClr val="93634C"/>
                </a:solidFill>
                <a:latin typeface="微软雅黑" panose="020B0503020204020204" charset="-122"/>
                <a:ea typeface="微软雅黑" panose="020B0503020204020204" charset="-122"/>
                <a:hlinkClick r:id="rId10"/>
              </a:rPr>
              <a:t>艾叶</a:t>
            </a:r>
            <a:r>
              <a:rPr lang="zh-CN" altLang="en-US" sz="1200">
                <a:solidFill>
                  <a:srgbClr val="93634C"/>
                </a:solidFill>
                <a:latin typeface="微软雅黑" panose="020B0503020204020204" charset="-122"/>
                <a:ea typeface="微软雅黑" panose="020B0503020204020204" charset="-122"/>
              </a:rPr>
              <a:t>包裹，再绑以五色绳，则可以免遭蛟龙吞食；这才有了后来的粽子。</a:t>
            </a:r>
            <a:r>
              <a:rPr lang="en-US" altLang="zh-CN" sz="1200" baseline="30000">
                <a:solidFill>
                  <a:srgbClr val="93634C"/>
                </a:solidFill>
                <a:latin typeface="微软雅黑" panose="020B0503020204020204" charset="-122"/>
                <a:ea typeface="微软雅黑" panose="020B0503020204020204" charset="-122"/>
              </a:rPr>
              <a:t>[5]</a:t>
            </a:r>
            <a:r>
              <a:rPr lang="zh-CN" altLang="en-US" sz="1200">
                <a:solidFill>
                  <a:srgbClr val="93634C"/>
                </a:solidFill>
                <a:latin typeface="微软雅黑" panose="020B0503020204020204" charset="-122"/>
                <a:ea typeface="微软雅黑" panose="020B0503020204020204" charset="-122"/>
              </a:rPr>
              <a:t> </a:t>
            </a:r>
            <a:endParaRPr lang="zh-CN" altLang="en-US" sz="1200">
              <a:solidFill>
                <a:srgbClr val="93634C"/>
              </a:solidFill>
              <a:latin typeface="微软雅黑" panose="020B0503020204020204" charset="-122"/>
              <a:ea typeface="微软雅黑" panose="020B0503020204020204" charset="-122"/>
            </a:endParaRPr>
          </a:p>
          <a:p>
            <a:pPr>
              <a:lnSpc>
                <a:spcPct val="150000"/>
              </a:lnSpc>
            </a:pPr>
            <a:r>
              <a:rPr lang="zh-CN" altLang="en-US" sz="1200">
                <a:solidFill>
                  <a:srgbClr val="93634C"/>
                </a:solidFill>
                <a:latin typeface="微软雅黑" panose="020B0503020204020204" charset="-122"/>
                <a:ea typeface="微软雅黑" panose="020B0503020204020204" charset="-122"/>
              </a:rPr>
              <a:t>另有民间传说：包</a:t>
            </a:r>
            <a:r>
              <a:rPr lang="zh-CN" altLang="en-US" sz="1200">
                <a:solidFill>
                  <a:srgbClr val="93634C"/>
                </a:solidFill>
                <a:latin typeface="微软雅黑" panose="020B0503020204020204" charset="-122"/>
                <a:ea typeface="微软雅黑" panose="020B0503020204020204" charset="-122"/>
                <a:hlinkClick r:id="rId11"/>
              </a:rPr>
              <a:t>粽子</a:t>
            </a:r>
            <a:r>
              <a:rPr lang="zh-CN" altLang="en-US" sz="1200">
                <a:solidFill>
                  <a:srgbClr val="93634C"/>
                </a:solidFill>
                <a:latin typeface="微软雅黑" panose="020B0503020204020204" charset="-122"/>
                <a:ea typeface="微软雅黑" panose="020B0503020204020204" charset="-122"/>
              </a:rPr>
              <a:t>其实是暗示屈原是被绑着扔到水里害死的，并不是自杀的。</a:t>
            </a:r>
            <a:endParaRPr lang="zh-CN" altLang="en-US" sz="1200">
              <a:solidFill>
                <a:srgbClr val="93634C"/>
              </a:solidFill>
              <a:latin typeface="微软雅黑" panose="020B0503020204020204" charset="-122"/>
              <a:ea typeface="微软雅黑" panose="020B0503020204020204" charset="-122"/>
            </a:endParaRPr>
          </a:p>
          <a:p>
            <a:endParaRPr lang="zh-CN" altLang="en-US" sz="1200">
              <a:solidFill>
                <a:srgbClr val="93634C"/>
              </a:solidFill>
              <a:latin typeface="微软雅黑" panose="020B0503020204020204" charset="-122"/>
              <a:ea typeface="微软雅黑" panose="020B0503020204020204" charset="-122"/>
            </a:endParaRPr>
          </a:p>
        </p:txBody>
      </p:sp>
      <p:sp>
        <p:nvSpPr>
          <p:cNvPr id="6" name="文本框 5"/>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8" name="文本框 7"/>
          <p:cNvSpPr txBox="1"/>
          <p:nvPr/>
        </p:nvSpPr>
        <p:spPr>
          <a:xfrm>
            <a:off x="217905" y="13451"/>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由</a:t>
            </a:r>
            <a:endParaRPr lang="zh-CN" altLang="en-US" sz="8800" dirty="0"/>
          </a:p>
        </p:txBody>
      </p:sp>
      <p:sp>
        <p:nvSpPr>
          <p:cNvPr id="9" name="文本框 8"/>
          <p:cNvSpPr txBox="1"/>
          <p:nvPr/>
        </p:nvSpPr>
        <p:spPr>
          <a:xfrm>
            <a:off x="958661" y="327698"/>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来</a:t>
            </a:r>
            <a:endParaRPr lang="zh-CN" altLang="en-US" sz="8800" dirty="0"/>
          </a:p>
        </p:txBody>
      </p:sp>
      <p:pic>
        <p:nvPicPr>
          <p:cNvPr id="2" name="图片 1"/>
          <p:cNvPicPr>
            <a:picLocks noChangeAspect="1"/>
          </p:cNvPicPr>
          <p:nvPr/>
        </p:nvPicPr>
        <p:blipFill>
          <a:blip r:embed="rId12" cstate="email"/>
          <a:stretch>
            <a:fillRect/>
          </a:stretch>
        </p:blipFill>
        <p:spPr>
          <a:xfrm>
            <a:off x="638810" y="2132965"/>
            <a:ext cx="5487035" cy="43688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462607" y="1533527"/>
            <a:ext cx="6615293" cy="1426031"/>
          </a:xfrm>
          <a:prstGeom prst="rect">
            <a:avLst/>
          </a:prstGeom>
          <a:noFill/>
          <a:ln w="25400">
            <a:solidFill>
              <a:srgbClr val="82211B"/>
            </a:solidFill>
          </a:ln>
        </p:spPr>
        <p:txBody>
          <a:bodyPr wrap="square" rtlCol="0">
            <a:spAutoFit/>
          </a:bodyPr>
          <a:lstStyle>
            <a:defPPr>
              <a:defRPr lang="zh-CN"/>
            </a:defPPr>
            <a:lvl1pPr>
              <a:lnSpc>
                <a:spcPts val="2600"/>
              </a:lnSpc>
              <a:defRPr sz="1600" b="1">
                <a:solidFill>
                  <a:srgbClr val="50443E"/>
                </a:solidFill>
                <a:latin typeface="微软雅黑" panose="020B0503020204020204" charset="-122"/>
                <a:ea typeface="微软雅黑" panose="020B0503020204020204" charset="-122"/>
              </a:defRPr>
            </a:lvl1pPr>
          </a:lstStyle>
          <a:p>
            <a:r>
              <a:rPr lang="zh-CN" altLang="en-US" dirty="0" smtClean="0"/>
              <a:t>       在</a:t>
            </a:r>
            <a:r>
              <a:rPr lang="zh-CN" altLang="en-US" dirty="0"/>
              <a:t>划龙船时，又多有唱歌助兴的龙船歌流传。如湖北秭归划龙船时，有完整的唱腔，词曲根据当地民歌与号子融汇而成，唱歌声雄浑壮美，扣人心弦，即“举揖而相和之”之遗风。又如广东南雄县的龙船歌，是在四月龙船下水后唱到端午时止，表现内容十分广泛。</a:t>
            </a:r>
            <a:endParaRPr lang="zh-CN" altLang="en-US" dirty="0"/>
          </a:p>
        </p:txBody>
      </p:sp>
      <p:sp>
        <p:nvSpPr>
          <p:cNvPr id="5" name="文本框 4"/>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6" name="文本框 5"/>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7" name="文本框 6"/>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34461" b="20786"/>
          <a:stretch>
            <a:fillRect/>
          </a:stretch>
        </p:blipFill>
        <p:spPr>
          <a:xfrm>
            <a:off x="2476676" y="3089544"/>
            <a:ext cx="6601225" cy="1994054"/>
          </a:xfrm>
          <a:prstGeom prst="rect">
            <a:avLst/>
          </a:prstGeom>
          <a:ln w="25400">
            <a:solidFill>
              <a:srgbClr val="82211B"/>
            </a:solidFill>
          </a:ln>
        </p:spPr>
      </p:pic>
      <p:sp>
        <p:nvSpPr>
          <p:cNvPr id="12" name="对角圆角矩形 11"/>
          <p:cNvSpPr/>
          <p:nvPr/>
        </p:nvSpPr>
        <p:spPr>
          <a:xfrm>
            <a:off x="9584676" y="1533524"/>
            <a:ext cx="672029" cy="3550074"/>
          </a:xfrm>
          <a:prstGeom prst="round2DiagRect">
            <a:avLst/>
          </a:prstGeom>
          <a:gradFill>
            <a:gsLst>
              <a:gs pos="0">
                <a:srgbClr val="7F2017"/>
              </a:gs>
              <a:gs pos="50000">
                <a:srgbClr val="CB241B"/>
              </a:gs>
              <a:gs pos="100000">
                <a:srgbClr val="7F201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微软雅黑" panose="020B0503020204020204" charset="-122"/>
                <a:ea typeface="微软雅黑" panose="020B0503020204020204" charset="-122"/>
              </a:rPr>
              <a:t>赛</a:t>
            </a:r>
            <a:endParaRPr lang="en-US" altLang="zh-CN" sz="2400" b="1" dirty="0">
              <a:solidFill>
                <a:schemeClr val="bg1"/>
              </a:solidFill>
              <a:latin typeface="微软雅黑" panose="020B0503020204020204" charset="-122"/>
              <a:ea typeface="微软雅黑" panose="020B0503020204020204" charset="-122"/>
            </a:endParaRPr>
          </a:p>
          <a:p>
            <a:pPr algn="ctr"/>
            <a:endParaRPr lang="en-US" altLang="zh-CN" sz="2400" b="1" dirty="0" smtClean="0">
              <a:solidFill>
                <a:schemeClr val="bg1"/>
              </a:solidFill>
              <a:latin typeface="微软雅黑" panose="020B0503020204020204" charset="-122"/>
              <a:ea typeface="微软雅黑" panose="020B0503020204020204" charset="-122"/>
            </a:endParaRPr>
          </a:p>
          <a:p>
            <a:pPr algn="ctr"/>
            <a:r>
              <a:rPr lang="zh-CN" altLang="en-US" sz="2400" b="1" dirty="0" smtClean="0">
                <a:solidFill>
                  <a:schemeClr val="bg1"/>
                </a:solidFill>
                <a:latin typeface="微软雅黑" panose="020B0503020204020204" charset="-122"/>
                <a:ea typeface="微软雅黑" panose="020B0503020204020204" charset="-122"/>
              </a:rPr>
              <a:t>龙</a:t>
            </a:r>
            <a:endParaRPr lang="en-US" altLang="zh-CN" sz="2400" b="1" dirty="0" smtClean="0">
              <a:solidFill>
                <a:schemeClr val="bg1"/>
              </a:solidFill>
              <a:latin typeface="微软雅黑" panose="020B0503020204020204" charset="-122"/>
              <a:ea typeface="微软雅黑" panose="020B0503020204020204" charset="-122"/>
            </a:endParaRPr>
          </a:p>
          <a:p>
            <a:pPr algn="ctr"/>
            <a:endParaRPr lang="en-US" altLang="zh-CN" sz="2400" b="1" dirty="0" smtClean="0">
              <a:solidFill>
                <a:schemeClr val="bg1"/>
              </a:solidFill>
              <a:latin typeface="微软雅黑" panose="020B0503020204020204" charset="-122"/>
              <a:ea typeface="微软雅黑" panose="020B0503020204020204" charset="-122"/>
            </a:endParaRPr>
          </a:p>
          <a:p>
            <a:pPr algn="ctr"/>
            <a:r>
              <a:rPr lang="zh-CN" altLang="en-US" sz="2400" b="1" dirty="0" smtClean="0">
                <a:solidFill>
                  <a:schemeClr val="bg1"/>
                </a:solidFill>
                <a:latin typeface="微软雅黑" panose="020B0503020204020204" charset="-122"/>
                <a:ea typeface="微软雅黑" panose="020B0503020204020204" charset="-122"/>
              </a:rPr>
              <a:t>舟</a:t>
            </a:r>
            <a:endParaRPr lang="zh-CN" altLang="en-US" sz="2400" b="1" dirty="0">
              <a:solidFill>
                <a:schemeClr val="bg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358537" y="1215095"/>
            <a:ext cx="2752233" cy="2694551"/>
          </a:xfrm>
          <a:prstGeom prst="rect">
            <a:avLst/>
          </a:prstGeom>
        </p:spPr>
      </p:pic>
      <p:pic>
        <p:nvPicPr>
          <p:cNvPr id="14" name="图片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3577" y="4092404"/>
            <a:ext cx="8297193" cy="1681223"/>
          </a:xfrm>
          <a:prstGeom prst="rect">
            <a:avLst/>
          </a:prstGeom>
        </p:spPr>
      </p:pic>
      <p:grpSp>
        <p:nvGrpSpPr>
          <p:cNvPr id="16" name="组合 15"/>
          <p:cNvGrpSpPr/>
          <p:nvPr/>
        </p:nvGrpSpPr>
        <p:grpSpPr>
          <a:xfrm>
            <a:off x="2347511" y="1117075"/>
            <a:ext cx="5949683" cy="2700816"/>
            <a:chOff x="2087178" y="1381881"/>
            <a:chExt cx="5949683" cy="2700816"/>
          </a:xfrm>
        </p:grpSpPr>
        <p:sp>
          <p:nvSpPr>
            <p:cNvPr id="2" name="文本框 1"/>
            <p:cNvSpPr txBox="1"/>
            <p:nvPr/>
          </p:nvSpPr>
          <p:spPr>
            <a:xfrm>
              <a:off x="2553243" y="1656392"/>
              <a:ext cx="5483618" cy="2426305"/>
            </a:xfrm>
            <a:prstGeom prst="rect">
              <a:avLst/>
            </a:prstGeom>
            <a:noFill/>
            <a:ln w="25400">
              <a:solidFill>
                <a:srgbClr val="7F2017"/>
              </a:solidFill>
            </a:ln>
          </p:spPr>
          <p:txBody>
            <a:bodyPr wrap="square" rtlCol="0">
              <a:spAutoFit/>
            </a:bodyPr>
            <a:lstStyle>
              <a:defPPr>
                <a:defRPr lang="zh-CN"/>
              </a:defPPr>
              <a:lvl1pPr>
                <a:lnSpc>
                  <a:spcPts val="2600"/>
                </a:lnSpc>
                <a:defRPr sz="1600" b="1">
                  <a:solidFill>
                    <a:srgbClr val="50443E"/>
                  </a:solidFill>
                  <a:latin typeface="微软雅黑" panose="020B0503020204020204" charset="-122"/>
                  <a:ea typeface="微软雅黑" panose="020B0503020204020204" charset="-122"/>
                </a:defRPr>
              </a:lvl1pPr>
            </a:lstStyle>
            <a:p>
              <a:r>
                <a:rPr lang="zh-CN" altLang="en-US" dirty="0" smtClean="0"/>
                <a:t>      “</a:t>
              </a:r>
              <a:endParaRPr lang="en-US" altLang="zh-CN" dirty="0" smtClean="0"/>
            </a:p>
            <a:p>
              <a:r>
                <a:rPr lang="en-US" altLang="zh-CN" dirty="0"/>
                <a:t> </a:t>
              </a:r>
              <a:r>
                <a:rPr lang="en-US" altLang="zh-CN" dirty="0" smtClean="0"/>
                <a:t>       </a:t>
              </a:r>
              <a:r>
                <a:rPr lang="zh-CN" altLang="en-US" dirty="0" smtClean="0"/>
                <a:t>粽子</a:t>
              </a:r>
              <a:r>
                <a:rPr lang="zh-CN" altLang="en-US" dirty="0"/>
                <a:t>香，香厨房。艾叶香，香满堂。桃枝插在大门上，出门一望麦儿黄。这儿端阳，那儿端阳，处处都端阳。”这是旧时流行甚广的一首描写过端午节的民谣</a:t>
              </a:r>
              <a:r>
                <a:rPr lang="zh-CN" altLang="en-US" dirty="0" smtClean="0"/>
                <a:t>。端午节</a:t>
              </a:r>
              <a:r>
                <a:rPr lang="zh-CN" altLang="en-US" dirty="0"/>
                <a:t>吃粽子，古往今来，中国各地都一样</a:t>
              </a:r>
              <a:r>
                <a:rPr lang="zh-CN" altLang="en-US" dirty="0" smtClean="0"/>
                <a:t>。现今</a:t>
              </a:r>
              <a:r>
                <a:rPr lang="zh-CN" altLang="en-US" dirty="0"/>
                <a:t>各地的粽子，一般都用箬壳包糯米，但内含的花色</a:t>
              </a:r>
              <a:r>
                <a:rPr lang="zh-CN" altLang="en-US" dirty="0" smtClean="0"/>
                <a:t>则各有千秋，</a:t>
              </a:r>
              <a:r>
                <a:rPr lang="zh-CN" altLang="en-US" dirty="0"/>
                <a:t>著名的有桂圆粽、肉粽、水晶粽、莲蓉粽、蜜饯粽、板栗粽</a:t>
              </a:r>
              <a:r>
                <a:rPr lang="zh-CN" altLang="en-US" dirty="0" smtClean="0"/>
                <a:t>、咸蛋</a:t>
              </a:r>
              <a:r>
                <a:rPr lang="zh-CN" altLang="en-US" dirty="0"/>
                <a:t>粽等等</a:t>
              </a:r>
              <a:r>
                <a:rPr lang="zh-CN" altLang="en-US" dirty="0" smtClean="0"/>
                <a:t>。</a:t>
              </a:r>
              <a:endParaRPr lang="zh-CN" altLang="en-US" dirty="0"/>
            </a:p>
          </p:txBody>
        </p:sp>
        <p:sp>
          <p:nvSpPr>
            <p:cNvPr id="15" name="对角圆角矩形 14"/>
            <p:cNvSpPr/>
            <p:nvPr/>
          </p:nvSpPr>
          <p:spPr>
            <a:xfrm>
              <a:off x="2087178" y="1381881"/>
              <a:ext cx="1693859" cy="502640"/>
            </a:xfrm>
            <a:prstGeom prst="round2DiagRect">
              <a:avLst>
                <a:gd name="adj1" fmla="val 23242"/>
                <a:gd name="adj2" fmla="val 0"/>
              </a:avLst>
            </a:prstGeom>
            <a:gradFill>
              <a:gsLst>
                <a:gs pos="0">
                  <a:srgbClr val="7F2017"/>
                </a:gs>
                <a:gs pos="50000">
                  <a:srgbClr val="CB241B"/>
                </a:gs>
                <a:gs pos="100000">
                  <a:srgbClr val="7F2017"/>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chemeClr val="bg1"/>
                  </a:solidFill>
                  <a:latin typeface="微软雅黑" panose="020B0503020204020204" charset="-122"/>
                  <a:ea typeface="微软雅黑" panose="020B0503020204020204" charset="-122"/>
                </a:rPr>
                <a:t>吃 粽 子</a:t>
              </a:r>
              <a:endParaRPr lang="zh-CN" altLang="en-US" sz="2400" b="1" dirty="0">
                <a:solidFill>
                  <a:schemeClr val="bg1"/>
                </a:solidFill>
                <a:latin typeface="微软雅黑" panose="020B0503020204020204" charset="-122"/>
                <a:ea typeface="微软雅黑" panose="020B050302020402020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3075"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3076"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3077"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pic>
        <p:nvPicPr>
          <p:cNvPr id="3079" name="图片 10" descr="1.png"/>
          <p:cNvPicPr>
            <a:picLocks noChangeAspect="1"/>
          </p:cNvPicPr>
          <p:nvPr/>
        </p:nvPicPr>
        <p:blipFill>
          <a:blip r:embed="rId1"/>
          <a:srcRect/>
          <a:stretch>
            <a:fillRect/>
          </a:stretch>
        </p:blipFill>
        <p:spPr bwMode="auto">
          <a:xfrm>
            <a:off x="6321743" y="1599248"/>
            <a:ext cx="3903662" cy="3659187"/>
          </a:xfrm>
          <a:prstGeom prst="rect">
            <a:avLst/>
          </a:prstGeom>
          <a:noFill/>
          <a:ln w="9525">
            <a:noFill/>
            <a:miter lim="800000"/>
            <a:headEnd/>
            <a:tailEnd/>
          </a:ln>
        </p:spPr>
      </p:pic>
      <p:sp>
        <p:nvSpPr>
          <p:cNvPr id="3080" name="TextBox 11"/>
          <p:cNvSpPr txBox="1">
            <a:spLocks noChangeArrowheads="1"/>
          </p:cNvSpPr>
          <p:nvPr/>
        </p:nvSpPr>
        <p:spPr bwMode="auto">
          <a:xfrm>
            <a:off x="2968943" y="1285875"/>
            <a:ext cx="3722370" cy="5000625"/>
          </a:xfrm>
          <a:prstGeom prst="rect">
            <a:avLst/>
          </a:prstGeom>
          <a:noFill/>
          <a:ln w="9525">
            <a:noFill/>
            <a:miter lim="800000"/>
          </a:ln>
        </p:spPr>
        <p:txBody>
          <a:bodyPr vert="eaVert">
            <a:spAutoFit/>
          </a:bodyPr>
          <a:lstStyle/>
          <a:p>
            <a:r>
              <a:rPr lang="zh-CN" altLang="en-US">
                <a:solidFill>
                  <a:srgbClr val="93634C"/>
                </a:solidFill>
                <a:latin typeface="微软雅黑" panose="020B0503020204020204" charset="-122"/>
                <a:ea typeface="微软雅黑" panose="020B0503020204020204" charset="-122"/>
              </a:rPr>
              <a:t>粽子（</a:t>
            </a:r>
            <a:r>
              <a:rPr lang="en-US" altLang="zh-CN">
                <a:solidFill>
                  <a:srgbClr val="93634C"/>
                </a:solidFill>
                <a:latin typeface="微软雅黑" panose="020B0503020204020204" charset="-122"/>
                <a:ea typeface="微软雅黑" panose="020B0503020204020204" charset="-122"/>
              </a:rPr>
              <a:t>zong zi</a:t>
            </a:r>
            <a:r>
              <a:rPr lang="zh-CN" altLang="en-US">
                <a:solidFill>
                  <a:srgbClr val="93634C"/>
                </a:solidFill>
                <a:latin typeface="微软雅黑" panose="020B0503020204020204" charset="-122"/>
                <a:ea typeface="微软雅黑" panose="020B0503020204020204" charset="-122"/>
              </a:rPr>
              <a:t>）又称“角黍”、“筒粽”，是端午节汉族的传统节日食品，由粽叶包裹糯米蒸制而成。传说是为纪念屈原而流传的，是中国历史上文化积淀最深厚的传统食品，深受人们的喜爱。</a:t>
            </a:r>
            <a:r>
              <a:rPr lang="en-US" altLang="zh-CN">
                <a:solidFill>
                  <a:srgbClr val="93634C"/>
                </a:solidFill>
                <a:latin typeface="微软雅黑" panose="020B0503020204020204" charset="-122"/>
                <a:ea typeface="微软雅黑" panose="020B0503020204020204" charset="-122"/>
              </a:rPr>
              <a:t>2010</a:t>
            </a:r>
            <a:r>
              <a:rPr lang="zh-CN" altLang="en-US">
                <a:solidFill>
                  <a:srgbClr val="93634C"/>
                </a:solidFill>
                <a:latin typeface="微软雅黑" panose="020B0503020204020204" charset="-122"/>
                <a:ea typeface="微软雅黑" panose="020B0503020204020204" charset="-122"/>
              </a:rPr>
              <a:t>年</a:t>
            </a:r>
            <a:r>
              <a:rPr lang="en-US" altLang="zh-CN">
                <a:solidFill>
                  <a:srgbClr val="93634C"/>
                </a:solidFill>
                <a:latin typeface="微软雅黑" panose="020B0503020204020204" charset="-122"/>
                <a:ea typeface="微软雅黑" panose="020B0503020204020204" charset="-122"/>
              </a:rPr>
              <a:t>12</a:t>
            </a:r>
            <a:r>
              <a:rPr lang="zh-CN" altLang="en-US">
                <a:solidFill>
                  <a:srgbClr val="93634C"/>
                </a:solidFill>
                <a:latin typeface="微软雅黑" panose="020B0503020204020204" charset="-122"/>
                <a:ea typeface="微软雅黑" panose="020B0503020204020204" charset="-122"/>
              </a:rPr>
              <a:t>月，江西德安县宋代古墓出土了两个实物粽子，据考证，这是目前发现的世界上最早的实物粽。早在春秋时期就已经出现“筒棕”，直到现在的每年农历五月初五，中国百姓家家都要浸糯米、洗粽叶、包粽子，这种风俗也流传到朝鲜、日本及东南亚诸国。</a:t>
            </a:r>
            <a:endParaRPr lang="zh-CN" altLang="en-US">
              <a:solidFill>
                <a:srgbClr val="93634C"/>
              </a:solidFill>
              <a:latin typeface="微软雅黑" panose="020B0503020204020204" charset="-122"/>
              <a:ea typeface="微软雅黑" panose="020B0503020204020204" charset="-122"/>
            </a:endParaRPr>
          </a:p>
          <a:p>
            <a:endParaRPr lang="zh-CN" altLang="en-US" sz="1600">
              <a:solidFill>
                <a:srgbClr val="93634C"/>
              </a:solidFill>
              <a:latin typeface="微软雅黑" panose="020B0503020204020204" charset="-122"/>
              <a:ea typeface="微软雅黑" panose="020B0503020204020204" charset="-122"/>
            </a:endParaRPr>
          </a:p>
          <a:p>
            <a:endParaRPr lang="zh-CN" altLang="en-US" sz="1600">
              <a:solidFill>
                <a:srgbClr val="93634C"/>
              </a:solidFill>
              <a:latin typeface="微软雅黑" panose="020B0503020204020204" charset="-122"/>
              <a:ea typeface="微软雅黑" panose="020B0503020204020204" charset="-122"/>
            </a:endParaRPr>
          </a:p>
          <a:p>
            <a:endParaRPr lang="zh-CN" altLang="en-US"/>
          </a:p>
        </p:txBody>
      </p:sp>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217" name="组合 3"/>
          <p:cNvGrpSpPr/>
          <p:nvPr/>
        </p:nvGrpSpPr>
        <p:grpSpPr>
          <a:xfrm>
            <a:off x="6369050" y="1817688"/>
            <a:ext cx="5365750" cy="965200"/>
            <a:chOff x="0" y="0"/>
            <a:chExt cx="6466453" cy="1163332"/>
          </a:xfrm>
        </p:grpSpPr>
        <p:pic>
          <p:nvPicPr>
            <p:cNvPr id="9218" name="Picture 9" descr="F:\ppt素材\图标\我收集的图标\字体\3.png"/>
            <p:cNvPicPr>
              <a:picLocks noChangeAspect="1"/>
            </p:cNvPicPr>
            <p:nvPr/>
          </p:nvPicPr>
          <p:blipFill>
            <a:blip r:embed="rId1"/>
            <a:stretch>
              <a:fillRect/>
            </a:stretch>
          </p:blipFill>
          <p:spPr>
            <a:xfrm rot="5400000">
              <a:off x="2884210" y="-2418911"/>
              <a:ext cx="899790" cy="6264696"/>
            </a:xfrm>
            <a:prstGeom prst="rect">
              <a:avLst/>
            </a:prstGeom>
            <a:noFill/>
            <a:ln w="9525">
              <a:noFill/>
            </a:ln>
          </p:spPr>
        </p:pic>
        <p:pic>
          <p:nvPicPr>
            <p:cNvPr id="9219" name="Picture 6" descr="F:\超棒ppt模板\中国风\中国风物件\maobi.png"/>
            <p:cNvPicPr>
              <a:picLocks noChangeAspect="1"/>
            </p:cNvPicPr>
            <p:nvPr/>
          </p:nvPicPr>
          <p:blipFill>
            <a:blip r:embed="rId2"/>
            <a:stretch>
              <a:fillRect/>
            </a:stretch>
          </p:blipFill>
          <p:spPr>
            <a:xfrm>
              <a:off x="0" y="0"/>
              <a:ext cx="985348" cy="985348"/>
            </a:xfrm>
            <a:prstGeom prst="rect">
              <a:avLst/>
            </a:prstGeom>
            <a:noFill/>
            <a:ln w="9525">
              <a:noFill/>
            </a:ln>
          </p:spPr>
        </p:pic>
        <p:sp>
          <p:nvSpPr>
            <p:cNvPr id="9220" name="TextBox 2"/>
            <p:cNvSpPr txBox="1"/>
            <p:nvPr/>
          </p:nvSpPr>
          <p:spPr>
            <a:xfrm>
              <a:off x="1391404" y="593610"/>
              <a:ext cx="2674359" cy="445122"/>
            </a:xfrm>
            <a:prstGeom prst="rect">
              <a:avLst/>
            </a:prstGeom>
            <a:noFill/>
            <a:ln w="9525">
              <a:noFill/>
            </a:ln>
          </p:spPr>
          <p:txBody>
            <a:bodyPr anchor="t">
              <a:spAutoFit/>
            </a:bodyPr>
            <a:p>
              <a:pPr lvl="0" indent="0"/>
              <a:r>
                <a:rPr lang="zh-CN" altLang="en-US" b="1" dirty="0">
                  <a:solidFill>
                    <a:schemeClr val="bg1"/>
                  </a:solidFill>
                  <a:latin typeface="楷体" panose="02010609060101010101" pitchFamily="49" charset="-122"/>
                  <a:ea typeface="楷体" panose="02010609060101010101" pitchFamily="49" charset="-122"/>
                </a:rPr>
                <a:t>单击此处添加标题</a:t>
              </a:r>
              <a:endParaRPr lang="zh-CN" altLang="en-US" sz="2400" b="1" dirty="0">
                <a:solidFill>
                  <a:schemeClr val="bg1"/>
                </a:solidFill>
                <a:latin typeface="楷体" panose="02010609060101010101" pitchFamily="49" charset="-122"/>
                <a:ea typeface="楷体" panose="02010609060101010101" pitchFamily="49" charset="-122"/>
              </a:endParaRPr>
            </a:p>
          </p:txBody>
        </p:sp>
      </p:grpSp>
      <p:grpSp>
        <p:nvGrpSpPr>
          <p:cNvPr id="15364" name="组合 8"/>
          <p:cNvGrpSpPr/>
          <p:nvPr/>
        </p:nvGrpSpPr>
        <p:grpSpPr>
          <a:xfrm>
            <a:off x="2415858" y="1000443"/>
            <a:ext cx="2220912" cy="4102100"/>
            <a:chOff x="0" y="0"/>
            <a:chExt cx="1854779" cy="4384774"/>
          </a:xfrm>
          <a:solidFill>
            <a:schemeClr val="bg1"/>
          </a:solidFill>
        </p:grpSpPr>
        <p:sp>
          <p:nvSpPr>
            <p:cNvPr id="15371" name="AutoShape 33"/>
            <p:cNvSpPr/>
            <p:nvPr/>
          </p:nvSpPr>
          <p:spPr>
            <a:xfrm rot="5400000">
              <a:off x="-1264997" y="1333807"/>
              <a:ext cx="4384774" cy="1717160"/>
            </a:xfrm>
            <a:prstGeom prst="roundRect">
              <a:avLst>
                <a:gd name="adj" fmla="val 13292"/>
              </a:avLst>
            </a:prstGeom>
            <a:grpFill/>
            <a:ln w="57150" cap="flat" cmpd="dbl">
              <a:solidFill>
                <a:srgbClr val="C00000">
                  <a:alpha val="72940"/>
                </a:srgbClr>
              </a:solidFill>
              <a:prstDash val="solid"/>
              <a:headEnd type="none" w="med" len="med"/>
              <a:tailEnd type="none" w="med" len="med"/>
            </a:ln>
          </p:spPr>
          <p:txBody>
            <a:bodyPr wrap="none" anchor="ct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eaLnBrk="1" fontAlgn="base" hangingPunct="1">
                <a:lnSpc>
                  <a:spcPct val="100000"/>
                </a:lnSpc>
                <a:spcBef>
                  <a:spcPct val="0"/>
                </a:spcBef>
                <a:buNone/>
              </a:pPr>
              <a:endParaRPr lang="zh-CN" altLang="zh-CN" sz="1800" strike="noStrike" noProof="1" dirty="0">
                <a:solidFill>
                  <a:srgbClr val="B70002"/>
                </a:solidFill>
                <a:latin typeface="Arial" panose="020B0604020202020204" pitchFamily="34" charset="0"/>
              </a:endParaRPr>
            </a:p>
          </p:txBody>
        </p:sp>
        <p:sp>
          <p:nvSpPr>
            <p:cNvPr id="15372" name="Rectangle 26"/>
            <p:cNvSpPr/>
            <p:nvPr/>
          </p:nvSpPr>
          <p:spPr>
            <a:xfrm>
              <a:off x="0" y="2616981"/>
              <a:ext cx="1854779" cy="1420221"/>
            </a:xfrm>
            <a:prstGeom prst="rect">
              <a:avLst/>
            </a:prstGeom>
            <a:noFill/>
            <a:ln w="9525">
              <a:noFill/>
            </a:ln>
            <a:extLst>
              <a:ext uri="{909E8E84-426E-40DD-AFC4-6F175D3DCCD1}">
                <a14:hiddenFill xmlns:a14="http://schemas.microsoft.com/office/drawing/2010/main">
                  <a:grpFill/>
                </a14:hiddenFill>
              </a:ext>
            </a:extLst>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defRPr>
              </a:lvl5pPr>
            </a:lstStyle>
            <a:p>
              <a:pPr marL="0" lvl="0" indent="0" algn="ctr" eaLnBrk="1" fontAlgn="base" hangingPunct="1">
                <a:lnSpc>
                  <a:spcPct val="150000"/>
                </a:lnSpc>
                <a:spcBef>
                  <a:spcPct val="0"/>
                </a:spcBef>
                <a:buNone/>
              </a:pPr>
              <a:r>
                <a:rPr lang="en-US" altLang="zh-CN" sz="1400" b="1" strike="noStrike" noProof="1" dirty="0">
                  <a:solidFill>
                    <a:srgbClr val="B70002"/>
                  </a:solidFill>
                  <a:latin typeface="微软雅黑" panose="020B0503020204020204" charset="-122"/>
                  <a:ea typeface="微软雅黑" panose="020B0503020204020204" charset="-122"/>
                  <a:cs typeface="+mn-cs"/>
                </a:rPr>
                <a:t>【</a:t>
              </a:r>
              <a:r>
                <a:rPr lang="zh-CN" altLang="en-US" sz="1400" b="1" strike="noStrike" noProof="1" dirty="0">
                  <a:solidFill>
                    <a:srgbClr val="B70002"/>
                  </a:solidFill>
                  <a:latin typeface="微软雅黑" panose="020B0503020204020204" charset="-122"/>
                  <a:ea typeface="微软雅黑" panose="020B0503020204020204" charset="-122"/>
                  <a:cs typeface="+mn-cs"/>
                </a:rPr>
                <a:t>您需要的文字</a:t>
              </a:r>
              <a:r>
                <a:rPr lang="en-US" altLang="zh-CN" sz="1400" b="1" strike="noStrike" noProof="1" dirty="0">
                  <a:solidFill>
                    <a:srgbClr val="B70002"/>
                  </a:solidFill>
                  <a:latin typeface="微软雅黑" panose="020B0503020204020204" charset="-122"/>
                  <a:ea typeface="微软雅黑" panose="020B0503020204020204" charset="-122"/>
                  <a:cs typeface="+mn-cs"/>
                </a:rPr>
                <a:t>】</a:t>
              </a:r>
              <a:endParaRPr lang="en-US" altLang="zh-CN" sz="1400" b="1" strike="noStrike" noProof="1" dirty="0">
                <a:solidFill>
                  <a:srgbClr val="B70002"/>
                </a:solidFill>
                <a:latin typeface="微软雅黑" panose="020B0503020204020204" charset="-122"/>
                <a:ea typeface="微软雅黑" panose="020B0503020204020204" charset="-122"/>
              </a:endParaRPr>
            </a:p>
            <a:p>
              <a:pPr marL="0" lvl="0" indent="0" algn="ctr" eaLnBrk="1" fontAlgn="base" hangingPunct="1">
                <a:lnSpc>
                  <a:spcPct val="150000"/>
                </a:lnSpc>
                <a:spcBef>
                  <a:spcPct val="0"/>
                </a:spcBef>
                <a:buNone/>
              </a:pPr>
              <a:r>
                <a:rPr lang="zh-CN" altLang="en-US" sz="1600" strike="noStrike" noProof="1" dirty="0">
                  <a:latin typeface="微软雅黑" panose="020B0503020204020204" charset="-122"/>
                  <a:ea typeface="微软雅黑" panose="020B0503020204020204" charset="-122"/>
                  <a:cs typeface="+mn-cs"/>
                </a:rPr>
                <a:t>请输入您需要的文字</a:t>
              </a:r>
              <a:endParaRPr lang="en-US" altLang="zh-CN" sz="1600" strike="noStrike" noProof="1" dirty="0">
                <a:latin typeface="微软雅黑" panose="020B0503020204020204" charset="-122"/>
                <a:ea typeface="微软雅黑" panose="020B0503020204020204" charset="-122"/>
              </a:endParaRPr>
            </a:p>
            <a:p>
              <a:pPr marL="0" lvl="0" indent="0" algn="ctr" eaLnBrk="1" fontAlgn="base" hangingPunct="1">
                <a:lnSpc>
                  <a:spcPct val="150000"/>
                </a:lnSpc>
                <a:spcBef>
                  <a:spcPct val="0"/>
                </a:spcBef>
                <a:buNone/>
              </a:pPr>
              <a:r>
                <a:rPr lang="zh-CN" altLang="en-US" sz="1600" strike="noStrike" noProof="1" dirty="0">
                  <a:latin typeface="微软雅黑" panose="020B0503020204020204" charset="-122"/>
                  <a:ea typeface="微软雅黑" panose="020B0503020204020204" charset="-122"/>
                  <a:cs typeface="+mn-cs"/>
                </a:rPr>
                <a:t>请输入您需要的文字</a:t>
              </a:r>
              <a:endParaRPr lang="zh-CN" altLang="en-US" sz="1600" strike="noStrike" noProof="1" dirty="0">
                <a:latin typeface="微软雅黑" panose="020B0503020204020204" charset="-122"/>
                <a:ea typeface="微软雅黑" panose="020B0503020204020204" charset="-122"/>
              </a:endParaRPr>
            </a:p>
            <a:p>
              <a:pPr marL="0" lvl="0" indent="0" algn="ctr" eaLnBrk="1" fontAlgn="base" hangingPunct="1">
                <a:lnSpc>
                  <a:spcPct val="150000"/>
                </a:lnSpc>
                <a:spcBef>
                  <a:spcPct val="0"/>
                </a:spcBef>
                <a:buNone/>
              </a:pPr>
              <a:r>
                <a:rPr lang="zh-CN" altLang="en-US" sz="1600" strike="noStrike" noProof="1" dirty="0">
                  <a:latin typeface="微软雅黑" panose="020B0503020204020204" charset="-122"/>
                  <a:ea typeface="微软雅黑" panose="020B0503020204020204" charset="-122"/>
                  <a:cs typeface="+mn-cs"/>
                </a:rPr>
                <a:t>请输入您需要的文字</a:t>
              </a:r>
              <a:endParaRPr lang="zh-CN" altLang="en-US" sz="1600" strike="noStrike" noProof="1" dirty="0">
                <a:latin typeface="微软雅黑" panose="020B0503020204020204" charset="-122"/>
                <a:ea typeface="微软雅黑" panose="020B0503020204020204" charset="-122"/>
              </a:endParaRPr>
            </a:p>
            <a:p>
              <a:pPr marL="0" lvl="0" indent="0" algn="ctr" eaLnBrk="1" fontAlgn="base" hangingPunct="1">
                <a:lnSpc>
                  <a:spcPct val="150000"/>
                </a:lnSpc>
                <a:spcBef>
                  <a:spcPct val="0"/>
                </a:spcBef>
                <a:buNone/>
              </a:pPr>
              <a:endParaRPr lang="en-US" altLang="zh-CN" sz="1600" strike="noStrike" noProof="1" dirty="0">
                <a:latin typeface="微软雅黑" panose="020B0503020204020204" charset="-122"/>
                <a:ea typeface="微软雅黑" panose="020B0503020204020204" charset="-122"/>
              </a:endParaRPr>
            </a:p>
          </p:txBody>
        </p:sp>
      </p:grpSp>
      <p:grpSp>
        <p:nvGrpSpPr>
          <p:cNvPr id="9224" name="组合 13"/>
          <p:cNvGrpSpPr/>
          <p:nvPr/>
        </p:nvGrpSpPr>
        <p:grpSpPr>
          <a:xfrm>
            <a:off x="5065713" y="2206625"/>
            <a:ext cx="5076825" cy="3198813"/>
            <a:chOff x="0" y="0"/>
            <a:chExt cx="5077589" cy="3197660"/>
          </a:xfrm>
        </p:grpSpPr>
        <p:sp>
          <p:nvSpPr>
            <p:cNvPr id="9225" name="文本框 14"/>
            <p:cNvSpPr txBox="1"/>
            <p:nvPr/>
          </p:nvSpPr>
          <p:spPr>
            <a:xfrm>
              <a:off x="1025322" y="731254"/>
              <a:ext cx="4052267" cy="2466406"/>
            </a:xfrm>
            <a:prstGeom prst="rect">
              <a:avLst/>
            </a:prstGeom>
            <a:noFill/>
            <a:ln w="9525">
              <a:noFill/>
            </a:ln>
          </p:spPr>
          <p:txBody>
            <a:bodyPr anchor="t">
              <a:spAutoFit/>
            </a:bodyPr>
            <a:p>
              <a:pPr lvl="0" indent="0">
                <a:lnSpc>
                  <a:spcPct val="130000"/>
                </a:lnSpc>
              </a:pPr>
              <a:r>
                <a:rPr lang="zh-CN" altLang="en-US" sz="2400" b="1" dirty="0">
                  <a:solidFill>
                    <a:srgbClr val="B70002"/>
                  </a:solidFill>
                  <a:latin typeface="微软雅黑" panose="020B0503020204020204" charset="-122"/>
                  <a:ea typeface="微软雅黑" panose="020B0503020204020204" charset="-122"/>
                </a:rPr>
                <a:t>博学笃志，切问近思</a:t>
              </a:r>
              <a:endParaRPr lang="en-US" altLang="zh-CN" sz="2400" b="1" dirty="0">
                <a:solidFill>
                  <a:srgbClr val="B70002"/>
                </a:solidFill>
                <a:latin typeface="微软雅黑" panose="020B0503020204020204" charset="-122"/>
                <a:ea typeface="微软雅黑" panose="020B0503020204020204" charset="-122"/>
              </a:endParaRPr>
            </a:p>
            <a:p>
              <a:pPr lvl="0" indent="0">
                <a:lnSpc>
                  <a:spcPct val="130000"/>
                </a:lnSpc>
              </a:pPr>
              <a:r>
                <a:rPr lang="zh-CN" altLang="en-US" sz="2400" b="1" dirty="0">
                  <a:latin typeface="微软雅黑" panose="020B0503020204020204" charset="-122"/>
                  <a:ea typeface="微软雅黑" panose="020B0503020204020204" charset="-122"/>
                </a:rPr>
                <a:t>此八字，是收放心的工夫。</a:t>
              </a:r>
              <a:endParaRPr lang="zh-CN" altLang="en-US" sz="2400" b="1" dirty="0">
                <a:latin typeface="微软雅黑" panose="020B0503020204020204" charset="-122"/>
                <a:ea typeface="微软雅黑" panose="020B0503020204020204" charset="-122"/>
              </a:endParaRPr>
            </a:p>
            <a:p>
              <a:pPr lvl="0" indent="0">
                <a:lnSpc>
                  <a:spcPct val="130000"/>
                </a:lnSpc>
              </a:pPr>
              <a:endParaRPr lang="en-US" altLang="zh-CN" sz="2400" b="1" dirty="0">
                <a:latin typeface="微软雅黑" panose="020B0503020204020204" charset="-122"/>
                <a:ea typeface="微软雅黑" panose="020B0503020204020204" charset="-122"/>
              </a:endParaRPr>
            </a:p>
            <a:p>
              <a:pPr lvl="0" indent="0">
                <a:lnSpc>
                  <a:spcPct val="130000"/>
                </a:lnSpc>
              </a:pPr>
              <a:r>
                <a:rPr lang="zh-CN" altLang="en-US" sz="2400" b="1" dirty="0">
                  <a:solidFill>
                    <a:srgbClr val="B70002"/>
                  </a:solidFill>
                  <a:latin typeface="微软雅黑" panose="020B0503020204020204" charset="-122"/>
                  <a:ea typeface="微软雅黑" panose="020B0503020204020204" charset="-122"/>
                </a:rPr>
                <a:t>神闲气静，智深勇沉</a:t>
              </a:r>
              <a:endParaRPr lang="en-US" altLang="zh-CN" sz="2400" b="1" dirty="0">
                <a:solidFill>
                  <a:srgbClr val="B70002"/>
                </a:solidFill>
                <a:latin typeface="微软雅黑" panose="020B0503020204020204" charset="-122"/>
                <a:ea typeface="微软雅黑" panose="020B0503020204020204" charset="-122"/>
              </a:endParaRPr>
            </a:p>
            <a:p>
              <a:pPr lvl="0" indent="0">
                <a:lnSpc>
                  <a:spcPct val="130000"/>
                </a:lnSpc>
              </a:pPr>
              <a:r>
                <a:rPr lang="zh-CN" altLang="en-US" sz="2400" b="1" dirty="0">
                  <a:latin typeface="微软雅黑" panose="020B0503020204020204" charset="-122"/>
                  <a:ea typeface="微软雅黑" panose="020B0503020204020204" charset="-122"/>
                </a:rPr>
                <a:t>此八字，是干大事的本领。</a:t>
              </a:r>
              <a:endParaRPr lang="zh-CN" altLang="en-US" sz="2400" b="1" dirty="0">
                <a:latin typeface="微软雅黑" panose="020B0503020204020204" charset="-122"/>
                <a:ea typeface="微软雅黑" panose="020B0503020204020204" charset="-122"/>
              </a:endParaRPr>
            </a:p>
          </p:txBody>
        </p:sp>
        <p:pic>
          <p:nvPicPr>
            <p:cNvPr id="9226" name="图片 15"/>
            <p:cNvPicPr>
              <a:picLocks noChangeAspect="1"/>
            </p:cNvPicPr>
            <p:nvPr/>
          </p:nvPicPr>
          <p:blipFill>
            <a:blip r:embed="rId3"/>
            <a:srcRect l="51550" t="19131" r="26750" b="62997"/>
            <a:stretch>
              <a:fillRect/>
            </a:stretch>
          </p:blipFill>
          <p:spPr>
            <a:xfrm>
              <a:off x="0" y="0"/>
              <a:ext cx="1008113" cy="792088"/>
            </a:xfrm>
            <a:prstGeom prst="rect">
              <a:avLst/>
            </a:prstGeom>
            <a:noFill/>
            <a:ln w="9525">
              <a:noFill/>
            </a:ln>
          </p:spPr>
        </p:pic>
      </p:grpSp>
      <p:sp>
        <p:nvSpPr>
          <p:cNvPr id="9227" name="Text Box 15"/>
          <p:cNvSpPr txBox="1"/>
          <p:nvPr/>
        </p:nvSpPr>
        <p:spPr>
          <a:xfrm>
            <a:off x="122238" y="6264275"/>
            <a:ext cx="9096375" cy="368300"/>
          </a:xfrm>
          <a:prstGeom prst="rect">
            <a:avLst/>
          </a:prstGeom>
          <a:noFill/>
          <a:ln w="9525">
            <a:noFill/>
          </a:ln>
        </p:spPr>
        <p:txBody>
          <a:bodyPr anchor="t">
            <a:spAutoFit/>
          </a:bodyPr>
          <a:p>
            <a:pPr lvl="0" indent="0" eaLnBrk="0" hangingPunct="0"/>
            <a:r>
              <a:rPr lang="zh-CN" altLang="en-US" dirty="0">
                <a:latin typeface="Calibri" panose="020F0502020204030204" charset="0"/>
                <a:ea typeface="宋体" panose="02010600030101010101" pitchFamily="2" charset="-122"/>
              </a:rPr>
              <a:t> </a:t>
            </a:r>
            <a:endParaRPr lang="zh-CN" altLang="en-US" dirty="0">
              <a:latin typeface="Calibri" panose="020F0502020204030204" charset="0"/>
              <a:ea typeface="宋体" panose="02010600030101010101" pitchFamily="2" charset="-122"/>
            </a:endParaRPr>
          </a:p>
        </p:txBody>
      </p:sp>
      <p:pic>
        <p:nvPicPr>
          <p:cNvPr id="2" name="图片 1" descr="225750433f53646"/>
          <p:cNvPicPr>
            <a:picLocks noChangeAspect="1"/>
          </p:cNvPicPr>
          <p:nvPr/>
        </p:nvPicPr>
        <p:blipFill>
          <a:blip r:embed="rId4">
            <a:clrChange>
              <a:clrFrom>
                <a:srgbClr val="F6F6F6">
                  <a:alpha val="100000"/>
                </a:srgbClr>
              </a:clrFrom>
              <a:clrTo>
                <a:srgbClr val="F6F6F6">
                  <a:alpha val="100000"/>
                  <a:alpha val="0"/>
                </a:srgbClr>
              </a:clrTo>
            </a:clrChange>
          </a:blip>
          <a:stretch>
            <a:fillRect/>
          </a:stretch>
        </p:blipFill>
        <p:spPr>
          <a:xfrm>
            <a:off x="1844040" y="882650"/>
            <a:ext cx="4028440" cy="2566035"/>
          </a:xfrm>
          <a:prstGeom prst="rect">
            <a:avLst/>
          </a:prstGeom>
        </p:spPr>
      </p:pic>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5123"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5124"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5125"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5126" name="矩形 6"/>
          <p:cNvSpPr>
            <a:spLocks noChangeArrowheads="1"/>
          </p:cNvSpPr>
          <p:nvPr/>
        </p:nvSpPr>
        <p:spPr bwMode="auto">
          <a:xfrm>
            <a:off x="2594293" y="933450"/>
            <a:ext cx="1605280" cy="548640"/>
          </a:xfrm>
          <a:prstGeom prst="rect">
            <a:avLst/>
          </a:prstGeom>
          <a:noFill/>
          <a:ln w="9525">
            <a:noFill/>
            <a:miter lim="800000"/>
          </a:ln>
        </p:spPr>
        <p:txBody>
          <a:bodyPr wrap="none">
            <a:spAutoFit/>
          </a:bodyPr>
          <a:lstStyle/>
          <a:p>
            <a:r>
              <a:rPr lang="zh-CN" altLang="en-US" sz="2800">
                <a:solidFill>
                  <a:srgbClr val="93634C"/>
                </a:solidFill>
                <a:latin typeface="微软雅黑" panose="020B0503020204020204" charset="-122"/>
                <a:ea typeface="微软雅黑" panose="020B0503020204020204" charset="-122"/>
              </a:rPr>
              <a:t>主要品种</a:t>
            </a:r>
            <a:endParaRPr lang="zh-CN" altLang="en-US" sz="2800">
              <a:solidFill>
                <a:srgbClr val="93634C"/>
              </a:solidFill>
              <a:latin typeface="微软雅黑" panose="020B0503020204020204" charset="-122"/>
              <a:ea typeface="微软雅黑" panose="020B0503020204020204" charset="-122"/>
            </a:endParaRPr>
          </a:p>
        </p:txBody>
      </p:sp>
      <p:sp>
        <p:nvSpPr>
          <p:cNvPr id="5127" name="TextBox 10"/>
          <p:cNvSpPr txBox="1">
            <a:spLocks noChangeArrowheads="1"/>
          </p:cNvSpPr>
          <p:nvPr/>
        </p:nvSpPr>
        <p:spPr bwMode="auto">
          <a:xfrm>
            <a:off x="3073083" y="1544955"/>
            <a:ext cx="7500937" cy="4617085"/>
          </a:xfrm>
          <a:prstGeom prst="rect">
            <a:avLst/>
          </a:prstGeom>
          <a:noFill/>
          <a:ln w="9525">
            <a:noFill/>
            <a:miter lim="800000"/>
          </a:ln>
        </p:spPr>
        <p:txBody>
          <a:bodyPr>
            <a:spAutoFit/>
          </a:bodyPr>
          <a:lstStyle/>
          <a:p>
            <a:r>
              <a:rPr lang="zh-CN" altLang="en-US" sz="1400" dirty="0">
                <a:solidFill>
                  <a:srgbClr val="93634C"/>
                </a:solidFill>
                <a:latin typeface="微软雅黑" panose="020B0503020204020204" charset="-122"/>
                <a:ea typeface="微软雅黑" panose="020B0503020204020204" charset="-122"/>
              </a:rPr>
              <a:t>“</a:t>
            </a:r>
            <a:r>
              <a:rPr lang="zh-CN" altLang="en-US" sz="1200" b="1" dirty="0">
                <a:solidFill>
                  <a:srgbClr val="93634C"/>
                </a:solidFill>
                <a:latin typeface="微软雅黑" panose="020B0503020204020204" charset="-122"/>
                <a:ea typeface="微软雅黑" panose="020B0503020204020204" charset="-122"/>
              </a:rPr>
              <a:t>竹叶粽</a:t>
            </a:r>
            <a:r>
              <a:rPr lang="zh-CN" altLang="en-US" sz="1200" dirty="0">
                <a:solidFill>
                  <a:srgbClr val="93634C"/>
                </a:solidFill>
                <a:latin typeface="微软雅黑" panose="020B0503020204020204" charset="-122"/>
                <a:ea typeface="微软雅黑" panose="020B0503020204020204" charset="-122"/>
              </a:rPr>
              <a:t>”：“取竹叶裹白糯米粽煮之，尖有如生切菱角。”</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dirty="0">
                <a:solidFill>
                  <a:srgbClr val="93634C"/>
                </a:solidFill>
                <a:latin typeface="微软雅黑" panose="020B0503020204020204" charset="-122"/>
                <a:ea typeface="微软雅黑" panose="020B0503020204020204" charset="-122"/>
              </a:rPr>
              <a:t>“</a:t>
            </a:r>
            <a:r>
              <a:rPr lang="zh-CN" altLang="en-US" sz="1200" b="1" dirty="0">
                <a:solidFill>
                  <a:srgbClr val="93634C"/>
                </a:solidFill>
                <a:latin typeface="微软雅黑" panose="020B0503020204020204" charset="-122"/>
                <a:ea typeface="微软雅黑" panose="020B0503020204020204" charset="-122"/>
              </a:rPr>
              <a:t>艾香粽</a:t>
            </a:r>
            <a:r>
              <a:rPr lang="zh-CN" altLang="en-US" sz="1200" dirty="0">
                <a:solidFill>
                  <a:srgbClr val="93634C"/>
                </a:solidFill>
                <a:latin typeface="微软雅黑" panose="020B0503020204020204" charset="-122"/>
                <a:ea typeface="微软雅黑" panose="020B0503020204020204" charset="-122"/>
              </a:rPr>
              <a:t>” ：“糯米淘净，夹枣、栗、绿豆，以艾叶浸米裹，入锅煮。”</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b="1" dirty="0">
                <a:solidFill>
                  <a:srgbClr val="93634C"/>
                </a:solidFill>
                <a:latin typeface="微软雅黑" panose="020B0503020204020204" charset="-122"/>
                <a:ea typeface="微软雅黑" panose="020B0503020204020204" charset="-122"/>
              </a:rPr>
              <a:t>“甜茶粽” ：</a:t>
            </a:r>
            <a:r>
              <a:rPr lang="zh-CN" altLang="en-US" sz="1200" dirty="0">
                <a:solidFill>
                  <a:srgbClr val="93634C"/>
                </a:solidFill>
                <a:latin typeface="微软雅黑" panose="020B0503020204020204" charset="-122"/>
                <a:ea typeface="微软雅黑" panose="020B0503020204020204" charset="-122"/>
              </a:rPr>
              <a:t>“取真武山优质甜茶取汁用来制作粽子，其粽子色泽金黄油亮，入口润滑细嫩，柔软”</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dirty="0">
                <a:solidFill>
                  <a:srgbClr val="93634C"/>
                </a:solidFill>
                <a:latin typeface="微软雅黑" panose="020B0503020204020204" charset="-122"/>
                <a:ea typeface="微软雅黑" panose="020B0503020204020204" charset="-122"/>
              </a:rPr>
              <a:t>                      粘稠，齿颊留香，回味甘甜，去腻消食，营养丰富”</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b="1" dirty="0">
                <a:solidFill>
                  <a:srgbClr val="93634C"/>
                </a:solidFill>
                <a:latin typeface="微软雅黑" panose="020B0503020204020204" charset="-122"/>
                <a:ea typeface="微软雅黑" panose="020B0503020204020204" charset="-122"/>
              </a:rPr>
              <a:t>“腊肉香肠粽”：</a:t>
            </a:r>
            <a:r>
              <a:rPr lang="zh-CN" altLang="en-US" sz="1200" dirty="0">
                <a:solidFill>
                  <a:srgbClr val="93634C"/>
                </a:solidFill>
                <a:latin typeface="微软雅黑" panose="020B0503020204020204" charset="-122"/>
                <a:ea typeface="微软雅黑" panose="020B0503020204020204" charset="-122"/>
              </a:rPr>
              <a:t>“腊肉香肠包的小粽，入口就有过年团圆的气息。”</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dirty="0">
                <a:solidFill>
                  <a:srgbClr val="93634C"/>
                </a:solidFill>
                <a:latin typeface="微软雅黑" panose="020B0503020204020204" charset="-122"/>
                <a:ea typeface="微软雅黑" panose="020B0503020204020204" charset="-122"/>
              </a:rPr>
              <a:t>“</a:t>
            </a:r>
            <a:r>
              <a:rPr lang="zh-CN" altLang="en-US" sz="1200" b="1" dirty="0">
                <a:solidFill>
                  <a:srgbClr val="93634C"/>
                </a:solidFill>
                <a:latin typeface="微软雅黑" panose="020B0503020204020204" charset="-122"/>
                <a:ea typeface="微软雅黑" panose="020B0503020204020204" charset="-122"/>
              </a:rPr>
              <a:t>薄荷香粽</a:t>
            </a:r>
            <a:r>
              <a:rPr lang="zh-CN" altLang="en-US" sz="1200" dirty="0">
                <a:solidFill>
                  <a:srgbClr val="93634C"/>
                </a:solidFill>
                <a:latin typeface="微软雅黑" panose="020B0503020204020204" charset="-122"/>
                <a:ea typeface="微软雅黑" panose="020B0503020204020204" charset="-122"/>
              </a:rPr>
              <a:t>”：“薄荷水浸米先蒸软，拌洋糖，用箬裹作小粽，再煮。”</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dirty="0">
                <a:solidFill>
                  <a:srgbClr val="93634C"/>
                </a:solidFill>
                <a:latin typeface="微软雅黑" panose="020B0503020204020204" charset="-122"/>
                <a:ea typeface="微软雅黑" panose="020B0503020204020204" charset="-122"/>
              </a:rPr>
              <a:t>“</a:t>
            </a:r>
            <a:r>
              <a:rPr lang="zh-CN" altLang="en-US" sz="1200" b="1" dirty="0">
                <a:solidFill>
                  <a:srgbClr val="93634C"/>
                </a:solidFill>
                <a:latin typeface="微软雅黑" panose="020B0503020204020204" charset="-122"/>
                <a:ea typeface="微软雅黑" panose="020B0503020204020204" charset="-122"/>
              </a:rPr>
              <a:t>豆沙粽</a:t>
            </a:r>
            <a:r>
              <a:rPr lang="zh-CN" altLang="en-US" sz="1200" dirty="0">
                <a:solidFill>
                  <a:srgbClr val="93634C"/>
                </a:solidFill>
                <a:latin typeface="微软雅黑" panose="020B0503020204020204" charset="-122"/>
                <a:ea typeface="微软雅黑" panose="020B0503020204020204" charset="-122"/>
              </a:rPr>
              <a:t>”：“豆沙、糖、脂油丁包小粽煮。”</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dirty="0">
                <a:solidFill>
                  <a:srgbClr val="93634C"/>
                </a:solidFill>
                <a:latin typeface="微软雅黑" panose="020B0503020204020204" charset="-122"/>
                <a:ea typeface="微软雅黑" panose="020B0503020204020204" charset="-122"/>
              </a:rPr>
              <a:t>“</a:t>
            </a:r>
            <a:r>
              <a:rPr lang="zh-CN" altLang="en-US" sz="1200" b="1" dirty="0">
                <a:solidFill>
                  <a:srgbClr val="93634C"/>
                </a:solidFill>
                <a:latin typeface="微软雅黑" panose="020B0503020204020204" charset="-122"/>
                <a:ea typeface="微软雅黑" panose="020B0503020204020204" charset="-122"/>
              </a:rPr>
              <a:t>莲子粽</a:t>
            </a:r>
            <a:r>
              <a:rPr lang="zh-CN" altLang="en-US" sz="1200" dirty="0">
                <a:solidFill>
                  <a:srgbClr val="93634C"/>
                </a:solidFill>
                <a:latin typeface="微软雅黑" panose="020B0503020204020204" charset="-122"/>
                <a:ea typeface="微软雅黑" panose="020B0503020204020204" charset="-122"/>
              </a:rPr>
              <a:t>”：“去皮心，拌洋糖，包小粽。”</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dirty="0">
                <a:solidFill>
                  <a:srgbClr val="93634C"/>
                </a:solidFill>
                <a:latin typeface="微软雅黑" panose="020B0503020204020204" charset="-122"/>
                <a:ea typeface="微软雅黑" panose="020B0503020204020204" charset="-122"/>
              </a:rPr>
              <a:t>“</a:t>
            </a:r>
            <a:r>
              <a:rPr lang="zh-CN" altLang="en-US" sz="1200" b="1" dirty="0">
                <a:solidFill>
                  <a:srgbClr val="93634C"/>
                </a:solidFill>
                <a:latin typeface="微软雅黑" panose="020B0503020204020204" charset="-122"/>
                <a:ea typeface="微软雅黑" panose="020B0503020204020204" charset="-122"/>
              </a:rPr>
              <a:t>松仁粽</a:t>
            </a:r>
            <a:r>
              <a:rPr lang="zh-CN" altLang="en-US" sz="1200" dirty="0">
                <a:solidFill>
                  <a:srgbClr val="93634C"/>
                </a:solidFill>
                <a:latin typeface="微软雅黑" panose="020B0503020204020204" charset="-122"/>
                <a:ea typeface="微软雅黑" panose="020B0503020204020204" charset="-122"/>
              </a:rPr>
              <a:t>”：“去皮包小粽”</a:t>
            </a:r>
            <a:r>
              <a:rPr lang="en-US" altLang="zh-CN" sz="1200" baseline="30000" dirty="0">
                <a:solidFill>
                  <a:srgbClr val="93634C"/>
                </a:solidFill>
                <a:latin typeface="微软雅黑" panose="020B0503020204020204" charset="-122"/>
                <a:ea typeface="微软雅黑" panose="020B0503020204020204" charset="-122"/>
              </a:rPr>
              <a:t> </a:t>
            </a:r>
            <a:r>
              <a:rPr lang="zh-CN" altLang="en-US" sz="1200" dirty="0">
                <a:solidFill>
                  <a:srgbClr val="93634C"/>
                </a:solidFill>
                <a:latin typeface="微软雅黑" panose="020B0503020204020204" charset="-122"/>
                <a:ea typeface="微软雅黑" panose="020B0503020204020204" charset="-122"/>
              </a:rPr>
              <a:t> </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dirty="0">
                <a:solidFill>
                  <a:srgbClr val="93634C"/>
                </a:solidFill>
                <a:latin typeface="微软雅黑" panose="020B0503020204020204" charset="-122"/>
                <a:ea typeface="微软雅黑" panose="020B0503020204020204" charset="-122"/>
              </a:rPr>
              <a:t>“</a:t>
            </a:r>
            <a:r>
              <a:rPr lang="zh-CN" altLang="en-US" sz="1200" b="1" dirty="0">
                <a:solidFill>
                  <a:srgbClr val="93634C"/>
                </a:solidFill>
                <a:latin typeface="微软雅黑" panose="020B0503020204020204" charset="-122"/>
                <a:ea typeface="微软雅黑" panose="020B0503020204020204" charset="-122"/>
              </a:rPr>
              <a:t>火腿粽</a:t>
            </a:r>
            <a:r>
              <a:rPr lang="zh-CN" altLang="en-US" sz="1200" dirty="0">
                <a:solidFill>
                  <a:srgbClr val="93634C"/>
                </a:solidFill>
                <a:latin typeface="微软雅黑" panose="020B0503020204020204" charset="-122"/>
                <a:ea typeface="微软雅黑" panose="020B0503020204020204" charset="-122"/>
              </a:rPr>
              <a:t>”：“入火腿块包粽，火腿要</a:t>
            </a:r>
            <a:r>
              <a:rPr lang="zh-CN" altLang="en-US" sz="1200" dirty="0">
                <a:solidFill>
                  <a:srgbClr val="93634C"/>
                </a:solidFill>
                <a:latin typeface="微软雅黑" panose="020B0503020204020204" charset="-122"/>
                <a:ea typeface="微软雅黑" panose="020B0503020204020204" charset="-122"/>
                <a:hlinkClick r:id="rId1"/>
              </a:rPr>
              <a:t>金华</a:t>
            </a:r>
            <a:r>
              <a:rPr lang="zh-CN" altLang="en-US" sz="1200" dirty="0">
                <a:solidFill>
                  <a:srgbClr val="93634C"/>
                </a:solidFill>
                <a:latin typeface="微软雅黑" panose="020B0503020204020204" charset="-122"/>
                <a:ea typeface="微软雅黑" panose="020B0503020204020204" charset="-122"/>
              </a:rPr>
              <a:t>者，精肥适均。又，肉丁包粽亦可。”</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dirty="0">
                <a:solidFill>
                  <a:srgbClr val="93634C"/>
                </a:solidFill>
                <a:latin typeface="微软雅黑" panose="020B0503020204020204" charset="-122"/>
                <a:ea typeface="微软雅黑" panose="020B0503020204020204" charset="-122"/>
              </a:rPr>
              <a:t>“</a:t>
            </a:r>
            <a:r>
              <a:rPr lang="zh-CN" altLang="en-US" sz="1200" b="1" dirty="0">
                <a:solidFill>
                  <a:srgbClr val="93634C"/>
                </a:solidFill>
                <a:latin typeface="微软雅黑" panose="020B0503020204020204" charset="-122"/>
                <a:ea typeface="微软雅黑" panose="020B0503020204020204" charset="-122"/>
              </a:rPr>
              <a:t>蛋黄粽</a:t>
            </a:r>
            <a:r>
              <a:rPr lang="zh-CN" altLang="en-US" sz="1200" dirty="0">
                <a:solidFill>
                  <a:srgbClr val="93634C"/>
                </a:solidFill>
                <a:latin typeface="微软雅黑" panose="020B0503020204020204" charset="-122"/>
                <a:ea typeface="微软雅黑" panose="020B0503020204020204" charset="-122"/>
              </a:rPr>
              <a:t>”：“中间一个蛋黄，蛋黄必须采用上好鸡蛋，入口甜咸而不反感。”</a:t>
            </a:r>
            <a:endParaRPr lang="en-US" altLang="zh-CN" sz="1200" dirty="0">
              <a:solidFill>
                <a:srgbClr val="93634C"/>
              </a:solidFill>
              <a:latin typeface="微软雅黑" panose="020B0503020204020204" charset="-122"/>
              <a:ea typeface="微软雅黑" panose="020B0503020204020204" charset="-122"/>
            </a:endParaRPr>
          </a:p>
          <a:p>
            <a:endParaRPr lang="zh-CN" altLang="en-US" sz="1200" dirty="0">
              <a:solidFill>
                <a:srgbClr val="93634C"/>
              </a:solidFill>
              <a:latin typeface="微软雅黑" panose="020B0503020204020204" charset="-122"/>
              <a:ea typeface="微软雅黑" panose="020B0503020204020204" charset="-122"/>
            </a:endParaRPr>
          </a:p>
          <a:p>
            <a:r>
              <a:rPr lang="zh-CN" altLang="en-US" sz="1200" b="1" dirty="0">
                <a:solidFill>
                  <a:srgbClr val="93634C"/>
                </a:solidFill>
                <a:latin typeface="微软雅黑" panose="020B0503020204020204" charset="-122"/>
                <a:ea typeface="微软雅黑" panose="020B0503020204020204" charset="-122"/>
              </a:rPr>
              <a:t>“九子粽”</a:t>
            </a:r>
            <a:r>
              <a:rPr lang="zh-CN" altLang="en-US" sz="1200" dirty="0">
                <a:solidFill>
                  <a:srgbClr val="93634C"/>
                </a:solidFill>
                <a:latin typeface="微软雅黑" panose="020B0503020204020204" charset="-122"/>
                <a:ea typeface="微软雅黑" panose="020B0503020204020204" charset="-122"/>
              </a:rPr>
              <a:t>：</a:t>
            </a:r>
            <a:endParaRPr lang="zh-CN" altLang="en-US" sz="1200" dirty="0">
              <a:solidFill>
                <a:srgbClr val="93634C"/>
              </a:solidFill>
              <a:latin typeface="微软雅黑" panose="020B0503020204020204" charset="-122"/>
              <a:ea typeface="微软雅黑" panose="020B0503020204020204" charset="-122"/>
            </a:endParaRPr>
          </a:p>
          <a:p>
            <a:endParaRPr lang="zh-CN" altLang="en-US" dirty="0"/>
          </a:p>
        </p:txBody>
      </p:sp>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圆角矩形 14"/>
          <p:cNvSpPr/>
          <p:nvPr/>
        </p:nvSpPr>
        <p:spPr>
          <a:xfrm>
            <a:off x="1952625" y="2357438"/>
            <a:ext cx="2000250" cy="3429000"/>
          </a:xfrm>
          <a:prstGeom prst="roundRect">
            <a:avLst/>
          </a:prstGeom>
          <a:solidFill>
            <a:srgbClr val="93634C">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147"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6148"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6149"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6150"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6151" name="矩形 6"/>
          <p:cNvSpPr>
            <a:spLocks noChangeArrowheads="1"/>
          </p:cNvSpPr>
          <p:nvPr/>
        </p:nvSpPr>
        <p:spPr bwMode="auto">
          <a:xfrm>
            <a:off x="2204403" y="739775"/>
            <a:ext cx="1605280" cy="548640"/>
          </a:xfrm>
          <a:prstGeom prst="rect">
            <a:avLst/>
          </a:prstGeom>
          <a:noFill/>
          <a:ln w="9525">
            <a:noFill/>
            <a:miter lim="800000"/>
          </a:ln>
        </p:spPr>
        <p:txBody>
          <a:bodyPr wrap="none">
            <a:spAutoFit/>
          </a:bodyPr>
          <a:lstStyle/>
          <a:p>
            <a:r>
              <a:rPr lang="zh-CN" altLang="en-US" sz="2800">
                <a:solidFill>
                  <a:srgbClr val="93634C"/>
                </a:solidFill>
                <a:latin typeface="微软雅黑" panose="020B0503020204020204" charset="-122"/>
                <a:ea typeface="微软雅黑" panose="020B0503020204020204" charset="-122"/>
              </a:rPr>
              <a:t>粽子形态</a:t>
            </a:r>
            <a:endParaRPr lang="zh-CN" altLang="en-US" sz="2800">
              <a:solidFill>
                <a:srgbClr val="93634C"/>
              </a:solidFill>
              <a:latin typeface="微软雅黑" panose="020B0503020204020204" charset="-122"/>
              <a:ea typeface="微软雅黑" panose="020B0503020204020204" charset="-122"/>
            </a:endParaRPr>
          </a:p>
        </p:txBody>
      </p:sp>
      <p:sp>
        <p:nvSpPr>
          <p:cNvPr id="6152" name="TextBox 10"/>
          <p:cNvSpPr txBox="1">
            <a:spLocks noChangeArrowheads="1"/>
          </p:cNvSpPr>
          <p:nvPr/>
        </p:nvSpPr>
        <p:spPr bwMode="auto">
          <a:xfrm>
            <a:off x="2095500" y="1357313"/>
            <a:ext cx="8215313" cy="652780"/>
          </a:xfrm>
          <a:prstGeom prst="rect">
            <a:avLst/>
          </a:prstGeom>
          <a:noFill/>
          <a:ln w="9525">
            <a:noFill/>
            <a:miter lim="800000"/>
          </a:ln>
        </p:spPr>
        <p:txBody>
          <a:bodyPr>
            <a:spAutoFit/>
          </a:bodyPr>
          <a:lstStyle/>
          <a:p>
            <a:r>
              <a:rPr lang="zh-CN" altLang="en-US" sz="1200">
                <a:solidFill>
                  <a:srgbClr val="93634C"/>
                </a:solidFill>
                <a:latin typeface="微软雅黑" panose="020B0503020204020204" charset="-122"/>
                <a:ea typeface="微软雅黑" panose="020B0503020204020204" charset="-122"/>
              </a:rPr>
              <a:t>因地区不同，由材料以至</a:t>
            </a:r>
            <a:r>
              <a:rPr lang="zh-CN" altLang="en-US" sz="1200">
                <a:solidFill>
                  <a:srgbClr val="93634C"/>
                </a:solidFill>
                <a:latin typeface="微软雅黑" panose="020B0503020204020204" charset="-122"/>
                <a:ea typeface="微软雅黑" panose="020B0503020204020204" charset="-122"/>
                <a:hlinkClick r:id="rId1"/>
              </a:rPr>
              <a:t>粽叶</a:t>
            </a:r>
            <a:r>
              <a:rPr lang="zh-CN" altLang="en-US" sz="1200">
                <a:solidFill>
                  <a:srgbClr val="93634C"/>
                </a:solidFill>
                <a:latin typeface="微软雅黑" panose="020B0503020204020204" charset="-122"/>
                <a:ea typeface="微软雅黑" panose="020B0503020204020204" charset="-122"/>
              </a:rPr>
              <a:t>，都有着很大的差别，连“裹”的形状，也有很大的不同，如早期人们盛行以牛角祭天，因此汉晋时的粽子，多做成角形，作为祭祖用品之一。此外，一般还有正三角形、正四角形、尖三角形、方形、长形等各种形状。</a:t>
            </a:r>
            <a:endParaRPr lang="zh-CN" altLang="en-US" sz="1200">
              <a:solidFill>
                <a:srgbClr val="93634C"/>
              </a:solidFill>
              <a:latin typeface="微软雅黑" panose="020B0503020204020204" charset="-122"/>
              <a:ea typeface="微软雅黑" panose="020B0503020204020204" charset="-122"/>
            </a:endParaRPr>
          </a:p>
        </p:txBody>
      </p:sp>
      <p:sp>
        <p:nvSpPr>
          <p:cNvPr id="6153" name="TextBox 11"/>
          <p:cNvSpPr txBox="1">
            <a:spLocks noChangeArrowheads="1"/>
          </p:cNvSpPr>
          <p:nvPr/>
        </p:nvSpPr>
        <p:spPr bwMode="auto">
          <a:xfrm>
            <a:off x="2452688" y="2643188"/>
            <a:ext cx="1000125" cy="287020"/>
          </a:xfrm>
          <a:prstGeom prst="rect">
            <a:avLst/>
          </a:prstGeom>
          <a:noFill/>
          <a:ln w="9525">
            <a:noFill/>
            <a:miter lim="800000"/>
          </a:ln>
        </p:spPr>
        <p:txBody>
          <a:bodyPr>
            <a:spAutoFit/>
          </a:bodyPr>
          <a:lstStyle/>
          <a:p>
            <a:r>
              <a:rPr lang="zh-CN" altLang="en-US" sz="1200">
                <a:solidFill>
                  <a:srgbClr val="93634C"/>
                </a:solidFill>
                <a:latin typeface="微软雅黑" panose="020B0503020204020204" charset="-122"/>
                <a:ea typeface="微软雅黑" panose="020B0503020204020204" charset="-122"/>
              </a:rPr>
              <a:t>越南方形粽</a:t>
            </a:r>
            <a:endParaRPr lang="zh-CN" altLang="en-US" sz="1200">
              <a:solidFill>
                <a:srgbClr val="93634C"/>
              </a:solidFill>
              <a:latin typeface="微软雅黑" panose="020B0503020204020204" charset="-122"/>
              <a:ea typeface="微软雅黑" panose="020B0503020204020204" charset="-122"/>
            </a:endParaRPr>
          </a:p>
        </p:txBody>
      </p:sp>
      <p:sp>
        <p:nvSpPr>
          <p:cNvPr id="13" name="下箭头 12"/>
          <p:cNvSpPr/>
          <p:nvPr/>
        </p:nvSpPr>
        <p:spPr>
          <a:xfrm>
            <a:off x="2809875" y="3208338"/>
            <a:ext cx="357188" cy="434975"/>
          </a:xfrm>
          <a:prstGeom prst="down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6155" name="图片 13" descr="U5750P746DT20120618160259.jpg"/>
          <p:cNvPicPr>
            <a:picLocks noChangeAspect="1"/>
          </p:cNvPicPr>
          <p:nvPr/>
        </p:nvPicPr>
        <p:blipFill>
          <a:blip r:embed="rId2"/>
          <a:srcRect/>
          <a:stretch>
            <a:fillRect/>
          </a:stretch>
        </p:blipFill>
        <p:spPr bwMode="auto">
          <a:xfrm>
            <a:off x="2178050" y="3881755"/>
            <a:ext cx="1631950" cy="1404620"/>
          </a:xfrm>
          <a:prstGeom prst="rect">
            <a:avLst/>
          </a:prstGeom>
          <a:noFill/>
          <a:ln w="9525">
            <a:noFill/>
            <a:miter lim="800000"/>
            <a:headEnd/>
            <a:tailEnd/>
          </a:ln>
        </p:spPr>
      </p:pic>
      <p:sp>
        <p:nvSpPr>
          <p:cNvPr id="16" name="圆角矩形 15"/>
          <p:cNvSpPr/>
          <p:nvPr/>
        </p:nvSpPr>
        <p:spPr>
          <a:xfrm>
            <a:off x="4095750" y="2357438"/>
            <a:ext cx="2000250" cy="3429000"/>
          </a:xfrm>
          <a:prstGeom prst="roundRect">
            <a:avLst/>
          </a:prstGeom>
          <a:solidFill>
            <a:srgbClr val="93634C">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157" name="TextBox 16"/>
          <p:cNvSpPr txBox="1">
            <a:spLocks noChangeArrowheads="1"/>
          </p:cNvSpPr>
          <p:nvPr/>
        </p:nvSpPr>
        <p:spPr bwMode="auto">
          <a:xfrm>
            <a:off x="4595813" y="2643188"/>
            <a:ext cx="1000125" cy="287020"/>
          </a:xfrm>
          <a:prstGeom prst="rect">
            <a:avLst/>
          </a:prstGeom>
          <a:noFill/>
          <a:ln w="9525">
            <a:noFill/>
            <a:miter lim="800000"/>
          </a:ln>
        </p:spPr>
        <p:txBody>
          <a:bodyPr>
            <a:spAutoFit/>
          </a:bodyPr>
          <a:lstStyle/>
          <a:p>
            <a:r>
              <a:rPr lang="zh-CN" altLang="en-US" sz="1200">
                <a:solidFill>
                  <a:srgbClr val="93634C"/>
                </a:solidFill>
                <a:latin typeface="微软雅黑" panose="020B0503020204020204" charset="-122"/>
                <a:ea typeface="微软雅黑" panose="020B0503020204020204" charset="-122"/>
              </a:rPr>
              <a:t>湖州枕头粽</a:t>
            </a:r>
            <a:endParaRPr lang="zh-CN" altLang="en-US" sz="1200">
              <a:solidFill>
                <a:srgbClr val="93634C"/>
              </a:solidFill>
              <a:latin typeface="微软雅黑" panose="020B0503020204020204" charset="-122"/>
              <a:ea typeface="微软雅黑" panose="020B0503020204020204" charset="-122"/>
            </a:endParaRPr>
          </a:p>
        </p:txBody>
      </p:sp>
      <p:sp>
        <p:nvSpPr>
          <p:cNvPr id="18" name="下箭头 17"/>
          <p:cNvSpPr/>
          <p:nvPr/>
        </p:nvSpPr>
        <p:spPr>
          <a:xfrm>
            <a:off x="4953000" y="3208338"/>
            <a:ext cx="357188" cy="434975"/>
          </a:xfrm>
          <a:prstGeom prst="down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6159" name="图片 19" descr="3b292df5e0fe99252e035beb34a85edf8db17179.jpg"/>
          <p:cNvPicPr>
            <a:picLocks noChangeAspect="1"/>
          </p:cNvPicPr>
          <p:nvPr/>
        </p:nvPicPr>
        <p:blipFill>
          <a:blip r:embed="rId3"/>
          <a:srcRect/>
          <a:stretch>
            <a:fillRect/>
          </a:stretch>
        </p:blipFill>
        <p:spPr bwMode="auto">
          <a:xfrm>
            <a:off x="4238625" y="3905250"/>
            <a:ext cx="1663700" cy="1381125"/>
          </a:xfrm>
          <a:prstGeom prst="rect">
            <a:avLst/>
          </a:prstGeom>
          <a:noFill/>
          <a:ln w="9525">
            <a:noFill/>
            <a:miter lim="800000"/>
            <a:headEnd/>
            <a:tailEnd/>
          </a:ln>
        </p:spPr>
      </p:pic>
      <p:sp>
        <p:nvSpPr>
          <p:cNvPr id="21" name="圆角矩形 20"/>
          <p:cNvSpPr/>
          <p:nvPr/>
        </p:nvSpPr>
        <p:spPr>
          <a:xfrm>
            <a:off x="6238875" y="2357438"/>
            <a:ext cx="2000250" cy="3429000"/>
          </a:xfrm>
          <a:prstGeom prst="roundRect">
            <a:avLst/>
          </a:prstGeom>
          <a:solidFill>
            <a:srgbClr val="93634C">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161" name="TextBox 21"/>
          <p:cNvSpPr txBox="1">
            <a:spLocks noChangeArrowheads="1"/>
          </p:cNvSpPr>
          <p:nvPr/>
        </p:nvSpPr>
        <p:spPr bwMode="auto">
          <a:xfrm>
            <a:off x="6953250" y="2652713"/>
            <a:ext cx="1000125" cy="287020"/>
          </a:xfrm>
          <a:prstGeom prst="rect">
            <a:avLst/>
          </a:prstGeom>
          <a:noFill/>
          <a:ln w="9525">
            <a:noFill/>
            <a:miter lim="800000"/>
          </a:ln>
        </p:spPr>
        <p:txBody>
          <a:bodyPr>
            <a:spAutoFit/>
          </a:bodyPr>
          <a:lstStyle/>
          <a:p>
            <a:r>
              <a:rPr lang="zh-CN" altLang="en-US" sz="1200">
                <a:solidFill>
                  <a:srgbClr val="93634C"/>
                </a:solidFill>
                <a:latin typeface="微软雅黑" panose="020B0503020204020204" charset="-122"/>
                <a:ea typeface="微软雅黑" panose="020B0503020204020204" charset="-122"/>
              </a:rPr>
              <a:t>日本粽</a:t>
            </a:r>
            <a:endParaRPr lang="zh-CN" altLang="en-US" sz="1200">
              <a:solidFill>
                <a:srgbClr val="93634C"/>
              </a:solidFill>
              <a:latin typeface="微软雅黑" panose="020B0503020204020204" charset="-122"/>
              <a:ea typeface="微软雅黑" panose="020B0503020204020204" charset="-122"/>
            </a:endParaRPr>
          </a:p>
        </p:txBody>
      </p:sp>
      <p:sp>
        <p:nvSpPr>
          <p:cNvPr id="23" name="下箭头 22"/>
          <p:cNvSpPr/>
          <p:nvPr/>
        </p:nvSpPr>
        <p:spPr>
          <a:xfrm>
            <a:off x="7096125" y="3208338"/>
            <a:ext cx="357188" cy="434975"/>
          </a:xfrm>
          <a:prstGeom prst="down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6163" name="图片 24" descr="a9d3fd1f4134970a4ce01c2395cad1c8a7865d2e.jpg"/>
          <p:cNvPicPr>
            <a:picLocks noChangeAspect="1"/>
          </p:cNvPicPr>
          <p:nvPr/>
        </p:nvPicPr>
        <p:blipFill>
          <a:blip r:embed="rId4"/>
          <a:srcRect/>
          <a:stretch>
            <a:fillRect/>
          </a:stretch>
        </p:blipFill>
        <p:spPr bwMode="auto">
          <a:xfrm>
            <a:off x="6381750" y="3919538"/>
            <a:ext cx="1724025" cy="1295400"/>
          </a:xfrm>
          <a:prstGeom prst="rect">
            <a:avLst/>
          </a:prstGeom>
          <a:noFill/>
          <a:ln w="9525">
            <a:noFill/>
            <a:miter lim="800000"/>
            <a:headEnd/>
            <a:tailEnd/>
          </a:ln>
        </p:spPr>
      </p:pic>
      <p:sp>
        <p:nvSpPr>
          <p:cNvPr id="26" name="圆角矩形 25"/>
          <p:cNvSpPr/>
          <p:nvPr/>
        </p:nvSpPr>
        <p:spPr>
          <a:xfrm>
            <a:off x="8382000" y="2357438"/>
            <a:ext cx="2000250" cy="3429000"/>
          </a:xfrm>
          <a:prstGeom prst="roundRect">
            <a:avLst/>
          </a:prstGeom>
          <a:solidFill>
            <a:srgbClr val="93634C">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165" name="TextBox 26"/>
          <p:cNvSpPr txBox="1">
            <a:spLocks noChangeArrowheads="1"/>
          </p:cNvSpPr>
          <p:nvPr/>
        </p:nvSpPr>
        <p:spPr bwMode="auto">
          <a:xfrm>
            <a:off x="8882063" y="2643188"/>
            <a:ext cx="1000125" cy="287020"/>
          </a:xfrm>
          <a:prstGeom prst="rect">
            <a:avLst/>
          </a:prstGeom>
          <a:noFill/>
          <a:ln w="9525">
            <a:noFill/>
            <a:miter lim="800000"/>
          </a:ln>
        </p:spPr>
        <p:txBody>
          <a:bodyPr>
            <a:spAutoFit/>
          </a:bodyPr>
          <a:lstStyle/>
          <a:p>
            <a:r>
              <a:rPr lang="zh-CN" altLang="en-US" sz="1200">
                <a:solidFill>
                  <a:srgbClr val="93634C"/>
                </a:solidFill>
                <a:latin typeface="微软雅黑" panose="020B0503020204020204" charset="-122"/>
                <a:ea typeface="微软雅黑" panose="020B0503020204020204" charset="-122"/>
              </a:rPr>
              <a:t>客家四角粽</a:t>
            </a:r>
            <a:endParaRPr lang="zh-CN" altLang="en-US" sz="1200">
              <a:solidFill>
                <a:srgbClr val="93634C"/>
              </a:solidFill>
              <a:latin typeface="微软雅黑" panose="020B0503020204020204" charset="-122"/>
              <a:ea typeface="微软雅黑" panose="020B0503020204020204" charset="-122"/>
            </a:endParaRPr>
          </a:p>
        </p:txBody>
      </p:sp>
      <p:sp>
        <p:nvSpPr>
          <p:cNvPr id="28" name="下箭头 27"/>
          <p:cNvSpPr/>
          <p:nvPr/>
        </p:nvSpPr>
        <p:spPr>
          <a:xfrm>
            <a:off x="9239250" y="3208338"/>
            <a:ext cx="357188" cy="434975"/>
          </a:xfrm>
          <a:prstGeom prst="down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6167" name="图片 29" descr="20126517025116.jpg"/>
          <p:cNvPicPr>
            <a:picLocks noChangeAspect="1"/>
          </p:cNvPicPr>
          <p:nvPr/>
        </p:nvPicPr>
        <p:blipFill>
          <a:blip r:embed="rId5"/>
          <a:srcRect/>
          <a:stretch>
            <a:fillRect/>
          </a:stretch>
        </p:blipFill>
        <p:spPr bwMode="auto">
          <a:xfrm>
            <a:off x="8551545" y="3919855"/>
            <a:ext cx="1662430" cy="1294765"/>
          </a:xfrm>
          <a:prstGeom prst="rect">
            <a:avLst/>
          </a:prstGeom>
          <a:noFill/>
          <a:ln w="9525">
            <a:noFill/>
            <a:miter lim="800000"/>
            <a:headEnd/>
            <a:tailEnd/>
          </a:ln>
        </p:spPr>
      </p:pic>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7171"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7172"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7173"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7174" name="矩形 6"/>
          <p:cNvSpPr>
            <a:spLocks noChangeArrowheads="1"/>
          </p:cNvSpPr>
          <p:nvPr/>
        </p:nvSpPr>
        <p:spPr bwMode="auto">
          <a:xfrm>
            <a:off x="2443798" y="709295"/>
            <a:ext cx="1605280" cy="548640"/>
          </a:xfrm>
          <a:prstGeom prst="rect">
            <a:avLst/>
          </a:prstGeom>
          <a:noFill/>
          <a:ln w="9525">
            <a:noFill/>
            <a:miter lim="800000"/>
          </a:ln>
        </p:spPr>
        <p:txBody>
          <a:bodyPr wrap="none">
            <a:spAutoFit/>
          </a:bodyPr>
          <a:lstStyle/>
          <a:p>
            <a:r>
              <a:rPr lang="zh-CN" altLang="en-US" sz="2800">
                <a:solidFill>
                  <a:srgbClr val="93634C"/>
                </a:solidFill>
                <a:latin typeface="微软雅黑" panose="020B0503020204020204" charset="-122"/>
                <a:ea typeface="微软雅黑" panose="020B0503020204020204" charset="-122"/>
              </a:rPr>
              <a:t>食用禁忌</a:t>
            </a:r>
            <a:endParaRPr lang="zh-CN" altLang="en-US" sz="2800">
              <a:solidFill>
                <a:srgbClr val="93634C"/>
              </a:solidFill>
              <a:latin typeface="微软雅黑" panose="020B0503020204020204" charset="-122"/>
              <a:ea typeface="微软雅黑" panose="020B0503020204020204" charset="-122"/>
            </a:endParaRPr>
          </a:p>
        </p:txBody>
      </p:sp>
      <p:sp>
        <p:nvSpPr>
          <p:cNvPr id="7175" name="TextBox 10"/>
          <p:cNvSpPr txBox="1">
            <a:spLocks noChangeArrowheads="1"/>
          </p:cNvSpPr>
          <p:nvPr/>
        </p:nvSpPr>
        <p:spPr bwMode="auto">
          <a:xfrm>
            <a:off x="2949893" y="3635693"/>
            <a:ext cx="7000875" cy="3121660"/>
          </a:xfrm>
          <a:prstGeom prst="rect">
            <a:avLst/>
          </a:prstGeom>
          <a:noFill/>
          <a:ln w="9525">
            <a:noFill/>
            <a:miter lim="800000"/>
          </a:ln>
        </p:spPr>
        <p:txBody>
          <a:bodyPr>
            <a:spAutoFit/>
          </a:bodyPr>
          <a:lstStyle/>
          <a:p>
            <a:r>
              <a:rPr lang="en-US" altLang="zh-CN" sz="1200">
                <a:solidFill>
                  <a:srgbClr val="93634C"/>
                </a:solidFill>
                <a:latin typeface="微软雅黑" panose="020B0503020204020204" charset="-122"/>
                <a:ea typeface="微软雅黑" panose="020B0503020204020204" charset="-122"/>
              </a:rPr>
              <a:t>1.</a:t>
            </a:r>
            <a:r>
              <a:rPr lang="zh-CN" altLang="en-US" sz="1200">
                <a:solidFill>
                  <a:srgbClr val="93634C"/>
                </a:solidFill>
                <a:latin typeface="微软雅黑" panose="020B0503020204020204" charset="-122"/>
                <a:ea typeface="微软雅黑" panose="020B0503020204020204" charset="-122"/>
              </a:rPr>
              <a:t>吃粽子时最好能同时喝</a:t>
            </a:r>
            <a:r>
              <a:rPr lang="zh-CN" altLang="en-US" sz="1200">
                <a:solidFill>
                  <a:srgbClr val="93634C"/>
                </a:solidFill>
                <a:latin typeface="微软雅黑" panose="020B0503020204020204" charset="-122"/>
                <a:ea typeface="微软雅黑" panose="020B0503020204020204" charset="-122"/>
                <a:hlinkClick r:id="rId1"/>
              </a:rPr>
              <a:t>茶水</a:t>
            </a:r>
            <a:r>
              <a:rPr lang="zh-CN" altLang="en-US" sz="1200">
                <a:solidFill>
                  <a:srgbClr val="93634C"/>
                </a:solidFill>
                <a:latin typeface="微软雅黑" panose="020B0503020204020204" charset="-122"/>
                <a:ea typeface="微软雅黑" panose="020B0503020204020204" charset="-122"/>
              </a:rPr>
              <a:t>，帮助吞咽和消化，有节制的食用，一次少吃一点，可选择迷你粽子</a:t>
            </a:r>
            <a:endParaRPr lang="en-US" altLang="zh-CN" sz="1200">
              <a:solidFill>
                <a:srgbClr val="93634C"/>
              </a:solidFill>
              <a:latin typeface="微软雅黑" panose="020B0503020204020204" charset="-122"/>
              <a:ea typeface="微软雅黑" panose="020B0503020204020204" charset="-122"/>
            </a:endParaRPr>
          </a:p>
          <a:p>
            <a:endParaRPr lang="zh-CN" altLang="en-US" sz="1200">
              <a:solidFill>
                <a:srgbClr val="93634C"/>
              </a:solidFill>
              <a:latin typeface="微软雅黑" panose="020B0503020204020204" charset="-122"/>
              <a:ea typeface="微软雅黑" panose="020B0503020204020204" charset="-122"/>
            </a:endParaRPr>
          </a:p>
          <a:p>
            <a:r>
              <a:rPr lang="en-US" altLang="zh-CN" sz="1200">
                <a:solidFill>
                  <a:srgbClr val="93634C"/>
                </a:solidFill>
                <a:latin typeface="微软雅黑" panose="020B0503020204020204" charset="-122"/>
                <a:ea typeface="微软雅黑" panose="020B0503020204020204" charset="-122"/>
              </a:rPr>
              <a:t>2.</a:t>
            </a:r>
            <a:r>
              <a:rPr lang="zh-CN" altLang="en-US" sz="1200">
                <a:solidFill>
                  <a:srgbClr val="93634C"/>
                </a:solidFill>
                <a:latin typeface="微软雅黑" panose="020B0503020204020204" charset="-122"/>
                <a:ea typeface="微软雅黑" panose="020B0503020204020204" charset="-122"/>
              </a:rPr>
              <a:t>吃粽时应该搭配凉拌青菜、</a:t>
            </a:r>
            <a:r>
              <a:rPr lang="zh-CN" altLang="en-US" sz="1200">
                <a:solidFill>
                  <a:srgbClr val="93634C"/>
                </a:solidFill>
                <a:latin typeface="微软雅黑" panose="020B0503020204020204" charset="-122"/>
                <a:ea typeface="微软雅黑" panose="020B0503020204020204" charset="-122"/>
                <a:hlinkClick r:id="rId2"/>
              </a:rPr>
              <a:t>水果沙拉</a:t>
            </a:r>
            <a:r>
              <a:rPr lang="zh-CN" altLang="en-US" sz="1200">
                <a:solidFill>
                  <a:srgbClr val="93634C"/>
                </a:solidFill>
                <a:latin typeface="微软雅黑" panose="020B0503020204020204" charset="-122"/>
                <a:ea typeface="微软雅黑" panose="020B0503020204020204" charset="-122"/>
              </a:rPr>
              <a:t>，缓解肠胃不适</a:t>
            </a:r>
            <a:endParaRPr lang="en-US" altLang="zh-CN" sz="1200">
              <a:solidFill>
                <a:srgbClr val="93634C"/>
              </a:solidFill>
              <a:latin typeface="微软雅黑" panose="020B0503020204020204" charset="-122"/>
              <a:ea typeface="微软雅黑" panose="020B0503020204020204" charset="-122"/>
            </a:endParaRPr>
          </a:p>
          <a:p>
            <a:endParaRPr lang="zh-CN" altLang="en-US" sz="1200">
              <a:solidFill>
                <a:srgbClr val="93634C"/>
              </a:solidFill>
              <a:latin typeface="微软雅黑" panose="020B0503020204020204" charset="-122"/>
              <a:ea typeface="微软雅黑" panose="020B0503020204020204" charset="-122"/>
            </a:endParaRPr>
          </a:p>
          <a:p>
            <a:r>
              <a:rPr lang="en-US" altLang="zh-CN" sz="1200">
                <a:solidFill>
                  <a:srgbClr val="93634C"/>
                </a:solidFill>
                <a:latin typeface="微软雅黑" panose="020B0503020204020204" charset="-122"/>
                <a:ea typeface="微软雅黑" panose="020B0503020204020204" charset="-122"/>
              </a:rPr>
              <a:t>3.</a:t>
            </a:r>
            <a:r>
              <a:rPr lang="zh-CN" altLang="en-US" sz="1200">
                <a:solidFill>
                  <a:srgbClr val="93634C"/>
                </a:solidFill>
                <a:latin typeface="微软雅黑" panose="020B0503020204020204" charset="-122"/>
                <a:ea typeface="微软雅黑" panose="020B0503020204020204" charset="-122"/>
              </a:rPr>
              <a:t>粽子要充分加热，煮热变软后才能吃；</a:t>
            </a:r>
            <a:endParaRPr lang="en-US" altLang="zh-CN" sz="1200">
              <a:solidFill>
                <a:srgbClr val="93634C"/>
              </a:solidFill>
              <a:latin typeface="微软雅黑" panose="020B0503020204020204" charset="-122"/>
              <a:ea typeface="微软雅黑" panose="020B0503020204020204" charset="-122"/>
            </a:endParaRPr>
          </a:p>
          <a:p>
            <a:endParaRPr lang="zh-CN" altLang="en-US" sz="1200">
              <a:solidFill>
                <a:srgbClr val="93634C"/>
              </a:solidFill>
              <a:latin typeface="微软雅黑" panose="020B0503020204020204" charset="-122"/>
              <a:ea typeface="微软雅黑" panose="020B0503020204020204" charset="-122"/>
            </a:endParaRPr>
          </a:p>
          <a:p>
            <a:r>
              <a:rPr lang="en-US" altLang="zh-CN" sz="1200">
                <a:solidFill>
                  <a:srgbClr val="93634C"/>
                </a:solidFill>
                <a:latin typeface="微软雅黑" panose="020B0503020204020204" charset="-122"/>
                <a:ea typeface="微软雅黑" panose="020B0503020204020204" charset="-122"/>
              </a:rPr>
              <a:t>4.</a:t>
            </a:r>
            <a:r>
              <a:rPr lang="zh-CN" altLang="en-US" sz="1200">
                <a:solidFill>
                  <a:srgbClr val="93634C"/>
                </a:solidFill>
                <a:latin typeface="微软雅黑" panose="020B0503020204020204" charset="-122"/>
                <a:ea typeface="微软雅黑" panose="020B0503020204020204" charset="-122"/>
              </a:rPr>
              <a:t>如有胃病的人吃粽子可选白米粽，别蘸糖，不要吃得太甜</a:t>
            </a:r>
            <a:endParaRPr lang="en-US" altLang="zh-CN" sz="1200">
              <a:solidFill>
                <a:srgbClr val="93634C"/>
              </a:solidFill>
              <a:latin typeface="微软雅黑" panose="020B0503020204020204" charset="-122"/>
              <a:ea typeface="微软雅黑" panose="020B0503020204020204" charset="-122"/>
            </a:endParaRPr>
          </a:p>
          <a:p>
            <a:endParaRPr lang="zh-CN" altLang="en-US" sz="1200">
              <a:solidFill>
                <a:srgbClr val="93634C"/>
              </a:solidFill>
              <a:latin typeface="微软雅黑" panose="020B0503020204020204" charset="-122"/>
              <a:ea typeface="微软雅黑" panose="020B0503020204020204" charset="-122"/>
            </a:endParaRPr>
          </a:p>
          <a:p>
            <a:r>
              <a:rPr lang="en-US" altLang="zh-CN" sz="1200">
                <a:solidFill>
                  <a:srgbClr val="93634C"/>
                </a:solidFill>
                <a:latin typeface="微软雅黑" panose="020B0503020204020204" charset="-122"/>
                <a:ea typeface="微软雅黑" panose="020B0503020204020204" charset="-122"/>
              </a:rPr>
              <a:t>5.</a:t>
            </a:r>
            <a:r>
              <a:rPr lang="zh-CN" altLang="en-US" sz="1200">
                <a:solidFill>
                  <a:srgbClr val="93634C"/>
                </a:solidFill>
                <a:latin typeface="微软雅黑" panose="020B0503020204020204" charset="-122"/>
                <a:ea typeface="微软雅黑" panose="020B0503020204020204" charset="-122"/>
              </a:rPr>
              <a:t>有胆结石、胆囊炎和</a:t>
            </a:r>
            <a:r>
              <a:rPr lang="zh-CN" altLang="en-US" sz="1200">
                <a:solidFill>
                  <a:srgbClr val="93634C"/>
                </a:solidFill>
                <a:latin typeface="微软雅黑" panose="020B0503020204020204" charset="-122"/>
                <a:ea typeface="微软雅黑" panose="020B0503020204020204" charset="-122"/>
                <a:hlinkClick r:id="rId3"/>
              </a:rPr>
              <a:t>胰腺炎</a:t>
            </a:r>
            <a:r>
              <a:rPr lang="zh-CN" altLang="en-US" sz="1200">
                <a:solidFill>
                  <a:srgbClr val="93634C"/>
                </a:solidFill>
                <a:latin typeface="微软雅黑" panose="020B0503020204020204" charset="-122"/>
                <a:ea typeface="微软雅黑" panose="020B0503020204020204" charset="-122"/>
              </a:rPr>
              <a:t>的病人，不要吃肉粽、蛋黄粽等</a:t>
            </a:r>
            <a:r>
              <a:rPr lang="zh-CN" altLang="en-US" sz="1200">
                <a:solidFill>
                  <a:srgbClr val="93634C"/>
                </a:solidFill>
                <a:latin typeface="微软雅黑" panose="020B0503020204020204" charset="-122"/>
                <a:ea typeface="微软雅黑" panose="020B0503020204020204" charset="-122"/>
                <a:hlinkClick r:id="rId4"/>
              </a:rPr>
              <a:t>脂肪</a:t>
            </a:r>
            <a:r>
              <a:rPr lang="zh-CN" altLang="en-US" sz="1200">
                <a:solidFill>
                  <a:srgbClr val="93634C"/>
                </a:solidFill>
                <a:latin typeface="微软雅黑" panose="020B0503020204020204" charset="-122"/>
                <a:ea typeface="微软雅黑" panose="020B0503020204020204" charset="-122"/>
              </a:rPr>
              <a:t>、蛋白含量过高的粽子。</a:t>
            </a:r>
            <a:endParaRPr lang="en-US" altLang="zh-CN" sz="1200">
              <a:solidFill>
                <a:srgbClr val="93634C"/>
              </a:solidFill>
              <a:latin typeface="微软雅黑" panose="020B0503020204020204" charset="-122"/>
              <a:ea typeface="微软雅黑" panose="020B0503020204020204" charset="-122"/>
            </a:endParaRPr>
          </a:p>
          <a:p>
            <a:endParaRPr lang="zh-CN" altLang="en-US" sz="1200">
              <a:solidFill>
                <a:srgbClr val="93634C"/>
              </a:solidFill>
              <a:latin typeface="微软雅黑" panose="020B0503020204020204" charset="-122"/>
              <a:ea typeface="微软雅黑" panose="020B0503020204020204" charset="-122"/>
            </a:endParaRPr>
          </a:p>
          <a:p>
            <a:r>
              <a:rPr lang="zh-CN" altLang="en-US" sz="1200">
                <a:solidFill>
                  <a:srgbClr val="93634C"/>
                </a:solidFill>
                <a:latin typeface="微软雅黑" panose="020B0503020204020204" charset="-122"/>
                <a:ea typeface="微软雅黑" panose="020B0503020204020204" charset="-122"/>
              </a:rPr>
              <a:t>少吃，选择健康类粽子，多喝清茶， 不吃过期和发霉变质的粽子。有胃病的人选择白米粽食用，尽</a:t>
            </a:r>
            <a:endParaRPr lang="en-US" altLang="zh-CN" sz="1200">
              <a:solidFill>
                <a:srgbClr val="93634C"/>
              </a:solidFill>
              <a:latin typeface="微软雅黑" panose="020B0503020204020204" charset="-122"/>
              <a:ea typeface="微软雅黑" panose="020B0503020204020204" charset="-122"/>
            </a:endParaRPr>
          </a:p>
          <a:p>
            <a:endParaRPr lang="en-US" altLang="zh-CN" sz="1200">
              <a:solidFill>
                <a:srgbClr val="93634C"/>
              </a:solidFill>
              <a:latin typeface="微软雅黑" panose="020B0503020204020204" charset="-122"/>
              <a:ea typeface="微软雅黑" panose="020B0503020204020204" charset="-122"/>
            </a:endParaRPr>
          </a:p>
          <a:p>
            <a:r>
              <a:rPr lang="zh-CN" altLang="en-US" sz="1200">
                <a:solidFill>
                  <a:srgbClr val="93634C"/>
                </a:solidFill>
                <a:latin typeface="微软雅黑" panose="020B0503020204020204" charset="-122"/>
                <a:ea typeface="微软雅黑" panose="020B0503020204020204" charset="-122"/>
              </a:rPr>
              <a:t>量少蘸糖。 </a:t>
            </a:r>
            <a:endParaRPr lang="en-US" altLang="zh-CN" sz="1200">
              <a:solidFill>
                <a:srgbClr val="93634C"/>
              </a:solidFill>
              <a:latin typeface="微软雅黑" panose="020B0503020204020204" charset="-122"/>
              <a:ea typeface="微软雅黑" panose="020B0503020204020204" charset="-122"/>
            </a:endParaRPr>
          </a:p>
          <a:p>
            <a:endParaRPr lang="en-US" altLang="zh-CN" sz="1200">
              <a:solidFill>
                <a:srgbClr val="93634C"/>
              </a:solidFill>
              <a:latin typeface="微软雅黑" panose="020B0503020204020204" charset="-122"/>
              <a:ea typeface="微软雅黑" panose="020B0503020204020204" charset="-122"/>
            </a:endParaRPr>
          </a:p>
          <a:p>
            <a:r>
              <a:rPr lang="en-US" altLang="zh-CN" sz="1200">
                <a:solidFill>
                  <a:srgbClr val="93634C"/>
                </a:solidFill>
                <a:latin typeface="微软雅黑" panose="020B0503020204020204" charset="-122"/>
                <a:ea typeface="微软雅黑" panose="020B0503020204020204" charset="-122"/>
              </a:rPr>
              <a:t>6. </a:t>
            </a:r>
            <a:r>
              <a:rPr lang="zh-CN" altLang="en-US" sz="1200">
                <a:solidFill>
                  <a:srgbClr val="93634C"/>
                </a:solidFill>
                <a:latin typeface="微软雅黑" panose="020B0503020204020204" charset="-122"/>
                <a:ea typeface="微软雅黑" panose="020B0503020204020204" charset="-122"/>
              </a:rPr>
              <a:t>食用前需充分加热至软。</a:t>
            </a:r>
            <a:endParaRPr lang="zh-CN" altLang="en-US" sz="1200">
              <a:solidFill>
                <a:srgbClr val="93634C"/>
              </a:solidFill>
              <a:latin typeface="微软雅黑" panose="020B0503020204020204" charset="-122"/>
              <a:ea typeface="微软雅黑" panose="020B0503020204020204" charset="-122"/>
            </a:endParaRPr>
          </a:p>
          <a:p>
            <a:endParaRPr lang="zh-CN" altLang="en-US"/>
          </a:p>
        </p:txBody>
      </p:sp>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pic>
        <p:nvPicPr>
          <p:cNvPr id="5" name="图片 4"/>
          <p:cNvPicPr>
            <a:picLocks noChangeAspect="1"/>
          </p:cNvPicPr>
          <p:nvPr/>
        </p:nvPicPr>
        <p:blipFill>
          <a:blip r:embed="rId5" cstate="email"/>
          <a:stretch>
            <a:fillRect/>
          </a:stretch>
        </p:blipFill>
        <p:spPr>
          <a:xfrm>
            <a:off x="3282950" y="709295"/>
            <a:ext cx="6335395" cy="2926715"/>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对角圆角矩形 19"/>
          <p:cNvSpPr/>
          <p:nvPr/>
        </p:nvSpPr>
        <p:spPr>
          <a:xfrm flipH="1" flipV="1">
            <a:off x="6310313" y="3500438"/>
            <a:ext cx="2428875" cy="2428875"/>
          </a:xfrm>
          <a:prstGeom prst="round2DiagRect">
            <a:avLst/>
          </a:prstGeom>
          <a:solidFill>
            <a:srgbClr val="93634C">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对角圆角矩形 18"/>
          <p:cNvSpPr/>
          <p:nvPr/>
        </p:nvSpPr>
        <p:spPr>
          <a:xfrm flipV="1">
            <a:off x="3810000" y="3500438"/>
            <a:ext cx="2428875" cy="2428875"/>
          </a:xfrm>
          <a:prstGeom prst="round2DiagRect">
            <a:avLst/>
          </a:prstGeom>
          <a:solidFill>
            <a:srgbClr val="93634C">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对角圆角矩形 15"/>
          <p:cNvSpPr/>
          <p:nvPr/>
        </p:nvSpPr>
        <p:spPr>
          <a:xfrm>
            <a:off x="3810000" y="1000125"/>
            <a:ext cx="2428875" cy="2428875"/>
          </a:xfrm>
          <a:prstGeom prst="round2DiagRect">
            <a:avLst/>
          </a:prstGeom>
          <a:solidFill>
            <a:srgbClr val="93634C">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197"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8198"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8199"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8200"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8201" name="矩形 6"/>
          <p:cNvSpPr>
            <a:spLocks noChangeArrowheads="1"/>
          </p:cNvSpPr>
          <p:nvPr/>
        </p:nvSpPr>
        <p:spPr bwMode="auto">
          <a:xfrm>
            <a:off x="1848803" y="783590"/>
            <a:ext cx="1960880" cy="548640"/>
          </a:xfrm>
          <a:prstGeom prst="rect">
            <a:avLst/>
          </a:prstGeom>
          <a:noFill/>
          <a:ln w="9525">
            <a:noFill/>
            <a:miter lim="800000"/>
          </a:ln>
        </p:spPr>
        <p:txBody>
          <a:bodyPr wrap="none">
            <a:spAutoFit/>
          </a:bodyPr>
          <a:lstStyle/>
          <a:p>
            <a:r>
              <a:rPr lang="zh-CN" altLang="en-US" sz="2800">
                <a:solidFill>
                  <a:srgbClr val="93634C"/>
                </a:solidFill>
                <a:latin typeface="微软雅黑" panose="020B0503020204020204" charset="-122"/>
                <a:ea typeface="微软雅黑" panose="020B0503020204020204" charset="-122"/>
              </a:rPr>
              <a:t>端午节习俗</a:t>
            </a:r>
            <a:endParaRPr lang="zh-CN" altLang="en-US" sz="2800">
              <a:solidFill>
                <a:srgbClr val="93634C"/>
              </a:solidFill>
              <a:latin typeface="微软雅黑" panose="020B0503020204020204" charset="-122"/>
              <a:ea typeface="微软雅黑" panose="020B0503020204020204" charset="-122"/>
            </a:endParaRPr>
          </a:p>
        </p:txBody>
      </p:sp>
      <p:sp>
        <p:nvSpPr>
          <p:cNvPr id="8202" name="TextBox 10"/>
          <p:cNvSpPr txBox="1">
            <a:spLocks noChangeArrowheads="1"/>
          </p:cNvSpPr>
          <p:nvPr/>
        </p:nvSpPr>
        <p:spPr bwMode="auto">
          <a:xfrm>
            <a:off x="4595813" y="2714625"/>
            <a:ext cx="1000125" cy="384810"/>
          </a:xfrm>
          <a:prstGeom prst="rect">
            <a:avLst/>
          </a:prstGeom>
          <a:noFill/>
          <a:ln w="9525">
            <a:noFill/>
            <a:miter lim="800000"/>
          </a:ln>
        </p:spPr>
        <p:txBody>
          <a:bodyPr>
            <a:spAutoFit/>
          </a:bodyPr>
          <a:lstStyle/>
          <a:p>
            <a:r>
              <a:rPr lang="zh-CN" altLang="en-US">
                <a:solidFill>
                  <a:srgbClr val="93634C"/>
                </a:solidFill>
                <a:latin typeface="微软雅黑" panose="020B0503020204020204" charset="-122"/>
                <a:ea typeface="微软雅黑" panose="020B0503020204020204" charset="-122"/>
              </a:rPr>
              <a:t>吃粽子</a:t>
            </a:r>
            <a:endParaRPr lang="zh-CN" altLang="en-US">
              <a:solidFill>
                <a:srgbClr val="93634C"/>
              </a:solidFill>
              <a:latin typeface="微软雅黑" panose="020B0503020204020204" charset="-122"/>
              <a:ea typeface="微软雅黑" panose="020B0503020204020204" charset="-122"/>
            </a:endParaRPr>
          </a:p>
        </p:txBody>
      </p:sp>
      <p:sp>
        <p:nvSpPr>
          <p:cNvPr id="8203" name="TextBox 11"/>
          <p:cNvSpPr txBox="1">
            <a:spLocks noChangeArrowheads="1"/>
          </p:cNvSpPr>
          <p:nvPr/>
        </p:nvSpPr>
        <p:spPr bwMode="auto">
          <a:xfrm>
            <a:off x="7096125" y="2630488"/>
            <a:ext cx="1000125" cy="384810"/>
          </a:xfrm>
          <a:prstGeom prst="rect">
            <a:avLst/>
          </a:prstGeom>
          <a:noFill/>
          <a:ln w="9525">
            <a:noFill/>
            <a:miter lim="800000"/>
          </a:ln>
        </p:spPr>
        <p:txBody>
          <a:bodyPr>
            <a:spAutoFit/>
          </a:bodyPr>
          <a:lstStyle/>
          <a:p>
            <a:r>
              <a:rPr lang="zh-CN" altLang="en-US">
                <a:solidFill>
                  <a:srgbClr val="93634C"/>
                </a:solidFill>
                <a:latin typeface="微软雅黑" panose="020B0503020204020204" charset="-122"/>
                <a:ea typeface="微软雅黑" panose="020B0503020204020204" charset="-122"/>
              </a:rPr>
              <a:t>赛龙舟</a:t>
            </a:r>
            <a:endParaRPr lang="zh-CN" altLang="en-US">
              <a:solidFill>
                <a:srgbClr val="93634C"/>
              </a:solidFill>
              <a:latin typeface="微软雅黑" panose="020B0503020204020204" charset="-122"/>
              <a:ea typeface="微软雅黑" panose="020B0503020204020204" charset="-122"/>
            </a:endParaRPr>
          </a:p>
        </p:txBody>
      </p:sp>
      <p:sp>
        <p:nvSpPr>
          <p:cNvPr id="8204" name="TextBox 13"/>
          <p:cNvSpPr txBox="1">
            <a:spLocks noChangeArrowheads="1"/>
          </p:cNvSpPr>
          <p:nvPr/>
        </p:nvSpPr>
        <p:spPr bwMode="auto">
          <a:xfrm>
            <a:off x="4381500" y="5072063"/>
            <a:ext cx="1500188" cy="384810"/>
          </a:xfrm>
          <a:prstGeom prst="rect">
            <a:avLst/>
          </a:prstGeom>
          <a:noFill/>
          <a:ln w="9525">
            <a:noFill/>
            <a:miter lim="800000"/>
          </a:ln>
        </p:spPr>
        <p:txBody>
          <a:bodyPr>
            <a:spAutoFit/>
          </a:bodyPr>
          <a:lstStyle/>
          <a:p>
            <a:r>
              <a:rPr lang="zh-CN" altLang="en-US">
                <a:solidFill>
                  <a:srgbClr val="93634C"/>
                </a:solidFill>
                <a:latin typeface="微软雅黑" panose="020B0503020204020204" charset="-122"/>
                <a:ea typeface="微软雅黑" panose="020B0503020204020204" charset="-122"/>
              </a:rPr>
              <a:t>悬艾叶菖蒲</a:t>
            </a:r>
            <a:endParaRPr lang="zh-CN" altLang="en-US">
              <a:solidFill>
                <a:srgbClr val="93634C"/>
              </a:solidFill>
              <a:latin typeface="微软雅黑" panose="020B0503020204020204" charset="-122"/>
              <a:ea typeface="微软雅黑" panose="020B0503020204020204" charset="-122"/>
            </a:endParaRPr>
          </a:p>
        </p:txBody>
      </p:sp>
      <p:sp>
        <p:nvSpPr>
          <p:cNvPr id="8205" name="TextBox 14"/>
          <p:cNvSpPr txBox="1">
            <a:spLocks noChangeArrowheads="1"/>
          </p:cNvSpPr>
          <p:nvPr/>
        </p:nvSpPr>
        <p:spPr bwMode="auto">
          <a:xfrm>
            <a:off x="7024688" y="5000625"/>
            <a:ext cx="1285875" cy="384810"/>
          </a:xfrm>
          <a:prstGeom prst="rect">
            <a:avLst/>
          </a:prstGeom>
          <a:noFill/>
          <a:ln w="9525">
            <a:noFill/>
            <a:miter lim="800000"/>
          </a:ln>
        </p:spPr>
        <p:txBody>
          <a:bodyPr>
            <a:spAutoFit/>
          </a:bodyPr>
          <a:lstStyle/>
          <a:p>
            <a:r>
              <a:rPr lang="zh-CN" altLang="en-US">
                <a:solidFill>
                  <a:srgbClr val="93634C"/>
                </a:solidFill>
                <a:latin typeface="微软雅黑" panose="020B0503020204020204" charset="-122"/>
                <a:ea typeface="微软雅黑" panose="020B0503020204020204" charset="-122"/>
              </a:rPr>
              <a:t>饮雄黄酒</a:t>
            </a:r>
            <a:endParaRPr lang="zh-CN" altLang="en-US">
              <a:solidFill>
                <a:srgbClr val="93634C"/>
              </a:solidFill>
              <a:latin typeface="微软雅黑" panose="020B0503020204020204" charset="-122"/>
              <a:ea typeface="微软雅黑" panose="020B0503020204020204" charset="-122"/>
            </a:endParaRPr>
          </a:p>
        </p:txBody>
      </p:sp>
      <p:pic>
        <p:nvPicPr>
          <p:cNvPr id="8206" name="图片 16" descr="23099736.jpg"/>
          <p:cNvPicPr>
            <a:picLocks noChangeAspect="1"/>
          </p:cNvPicPr>
          <p:nvPr/>
        </p:nvPicPr>
        <p:blipFill>
          <a:blip r:embed="rId1"/>
          <a:srcRect/>
          <a:stretch>
            <a:fillRect/>
          </a:stretch>
        </p:blipFill>
        <p:spPr bwMode="auto">
          <a:xfrm>
            <a:off x="4238625" y="1643063"/>
            <a:ext cx="1606550" cy="1066800"/>
          </a:xfrm>
          <a:prstGeom prst="rect">
            <a:avLst/>
          </a:prstGeom>
          <a:noFill/>
          <a:ln w="9525">
            <a:noFill/>
            <a:miter lim="800000"/>
            <a:headEnd/>
            <a:tailEnd/>
          </a:ln>
        </p:spPr>
      </p:pic>
      <p:sp>
        <p:nvSpPr>
          <p:cNvPr id="18" name="对角圆角矩形 17"/>
          <p:cNvSpPr/>
          <p:nvPr/>
        </p:nvSpPr>
        <p:spPr>
          <a:xfrm flipH="1">
            <a:off x="6310313" y="1000125"/>
            <a:ext cx="2428875" cy="2428875"/>
          </a:xfrm>
          <a:prstGeom prst="round2DiagRect">
            <a:avLst/>
          </a:prstGeom>
          <a:solidFill>
            <a:srgbClr val="93634C">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8208" name="图片 20" descr="2008121084337411_2.jpg"/>
          <p:cNvPicPr>
            <a:picLocks noChangeAspect="1"/>
          </p:cNvPicPr>
          <p:nvPr/>
        </p:nvPicPr>
        <p:blipFill>
          <a:blip r:embed="rId2" cstate="print"/>
          <a:srcRect/>
          <a:stretch>
            <a:fillRect/>
          </a:stretch>
        </p:blipFill>
        <p:spPr bwMode="auto">
          <a:xfrm>
            <a:off x="6802755" y="1644015"/>
            <a:ext cx="1393825" cy="984885"/>
          </a:xfrm>
          <a:prstGeom prst="rect">
            <a:avLst/>
          </a:prstGeom>
          <a:noFill/>
          <a:ln w="9525">
            <a:noFill/>
            <a:miter lim="800000"/>
            <a:headEnd/>
            <a:tailEnd/>
          </a:ln>
        </p:spPr>
      </p:pic>
      <p:pic>
        <p:nvPicPr>
          <p:cNvPr id="8209" name="图片 22" descr="20140523031616204.jpg"/>
          <p:cNvPicPr>
            <a:picLocks noChangeAspect="1"/>
          </p:cNvPicPr>
          <p:nvPr/>
        </p:nvPicPr>
        <p:blipFill>
          <a:blip r:embed="rId3"/>
          <a:srcRect/>
          <a:stretch>
            <a:fillRect/>
          </a:stretch>
        </p:blipFill>
        <p:spPr bwMode="auto">
          <a:xfrm>
            <a:off x="6881813" y="4071938"/>
            <a:ext cx="1316037" cy="915987"/>
          </a:xfrm>
          <a:prstGeom prst="rect">
            <a:avLst/>
          </a:prstGeom>
          <a:noFill/>
          <a:ln w="9525">
            <a:noFill/>
            <a:miter lim="800000"/>
            <a:headEnd/>
            <a:tailEnd/>
          </a:ln>
        </p:spPr>
      </p:pic>
      <p:pic>
        <p:nvPicPr>
          <p:cNvPr id="8210" name="图片 23" descr="20140528100617_98460.jpg"/>
          <p:cNvPicPr>
            <a:picLocks noChangeAspect="1"/>
          </p:cNvPicPr>
          <p:nvPr/>
        </p:nvPicPr>
        <p:blipFill>
          <a:blip r:embed="rId4"/>
          <a:srcRect/>
          <a:stretch>
            <a:fillRect/>
          </a:stretch>
        </p:blipFill>
        <p:spPr bwMode="auto">
          <a:xfrm>
            <a:off x="4381500" y="4016375"/>
            <a:ext cx="1320800" cy="1055688"/>
          </a:xfrm>
          <a:prstGeom prst="rect">
            <a:avLst/>
          </a:prstGeom>
          <a:noFill/>
          <a:ln w="9525">
            <a:noFill/>
            <a:miter lim="800000"/>
            <a:headEnd/>
            <a:tailEnd/>
          </a:ln>
        </p:spPr>
      </p:pic>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12" descr="D:\360安全浏览器下载\webp.webp.jpgwebp.webp"/>
          <p:cNvPicPr>
            <a:picLocks noChangeAspect="1"/>
          </p:cNvPicPr>
          <p:nvPr/>
        </p:nvPicPr>
        <p:blipFill>
          <a:blip r:embed="rId1"/>
          <a:srcRect l="18291" r="33121"/>
          <a:stretch>
            <a:fillRect/>
          </a:stretch>
        </p:blipFill>
        <p:spPr bwMode="auto">
          <a:xfrm>
            <a:off x="1223645" y="1981200"/>
            <a:ext cx="3837305" cy="3686175"/>
          </a:xfrm>
          <a:prstGeom prst="rect">
            <a:avLst/>
          </a:prstGeom>
          <a:noFill/>
          <a:ln w="9525">
            <a:noFill/>
            <a:miter lim="800000"/>
            <a:headEnd/>
            <a:tailEnd/>
          </a:ln>
        </p:spPr>
      </p:pic>
      <p:sp>
        <p:nvSpPr>
          <p:cNvPr id="9219"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9220"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9221"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9222"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9223" name="矩形 6"/>
          <p:cNvSpPr>
            <a:spLocks noChangeArrowheads="1"/>
          </p:cNvSpPr>
          <p:nvPr/>
        </p:nvSpPr>
        <p:spPr bwMode="auto">
          <a:xfrm>
            <a:off x="2573973" y="899795"/>
            <a:ext cx="1605280" cy="548640"/>
          </a:xfrm>
          <a:prstGeom prst="rect">
            <a:avLst/>
          </a:prstGeom>
          <a:noFill/>
          <a:ln w="9525">
            <a:noFill/>
            <a:miter lim="800000"/>
          </a:ln>
        </p:spPr>
        <p:txBody>
          <a:bodyPr wrap="none">
            <a:spAutoFit/>
          </a:bodyPr>
          <a:lstStyle/>
          <a:p>
            <a:r>
              <a:rPr lang="zh-CN" altLang="en-US" sz="2800">
                <a:solidFill>
                  <a:srgbClr val="93634C"/>
                </a:solidFill>
                <a:latin typeface="微软雅黑" panose="020B0503020204020204" charset="-122"/>
                <a:ea typeface="微软雅黑" panose="020B0503020204020204" charset="-122"/>
              </a:rPr>
              <a:t>端午谚语</a:t>
            </a:r>
            <a:endParaRPr lang="zh-CN" altLang="en-US" sz="2800">
              <a:solidFill>
                <a:srgbClr val="93634C"/>
              </a:solidFill>
              <a:latin typeface="微软雅黑" panose="020B0503020204020204" charset="-122"/>
              <a:ea typeface="微软雅黑" panose="020B0503020204020204" charset="-122"/>
            </a:endParaRPr>
          </a:p>
        </p:txBody>
      </p:sp>
      <p:sp>
        <p:nvSpPr>
          <p:cNvPr id="9224" name="TextBox 11"/>
          <p:cNvSpPr txBox="1">
            <a:spLocks noChangeArrowheads="1"/>
          </p:cNvSpPr>
          <p:nvPr/>
        </p:nvSpPr>
        <p:spPr bwMode="auto">
          <a:xfrm>
            <a:off x="5060633" y="1840230"/>
            <a:ext cx="4286250" cy="4246245"/>
          </a:xfrm>
          <a:prstGeom prst="rect">
            <a:avLst/>
          </a:prstGeom>
          <a:noFill/>
          <a:ln w="9525">
            <a:noFill/>
            <a:miter lim="800000"/>
          </a:ln>
        </p:spPr>
        <p:txBody>
          <a:bodyPr>
            <a:spAutoFit/>
          </a:bodyPr>
          <a:lstStyle/>
          <a:p>
            <a:r>
              <a:rPr lang="zh-CN" altLang="en-US" sz="1400">
                <a:solidFill>
                  <a:srgbClr val="93634C"/>
                </a:solidFill>
                <a:latin typeface="微软雅黑" panose="020B0503020204020204" charset="-122"/>
                <a:ea typeface="微软雅黑" panose="020B0503020204020204" charset="-122"/>
              </a:rPr>
              <a:t>蛤蟆蝌蚪躲端午。（北方）</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有钱难买五月五日旱。（山西）</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清明插柳，端午插艾。（北方）</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癞蛤蟆躲不过五月五。（北京）</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端午请菩萨，端六发乌贼。（江浙）</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良辰当五日，偕老祝千年。（江苏）</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端午不戴艾，死去变妖怪。（西北）</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喝了雄黄酒，百病远远丢。（山西）</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午时水饮一嘴，较好补药吃三年。（山东）</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喝了雄黄酒，百病远远丢。　（山东）</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端午节，天气热；五毒醒，不安宁。（江浙）</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未吃端午粽，寒衣不可送；吃了端午粽，还要冻三冻。（江浙）</a:t>
            </a:r>
            <a:endParaRPr lang="zh-CN" altLang="en-US" sz="1400">
              <a:solidFill>
                <a:srgbClr val="93634C"/>
              </a:solidFill>
              <a:latin typeface="微软雅黑" panose="020B0503020204020204" charset="-122"/>
              <a:ea typeface="微软雅黑" panose="020B0503020204020204" charset="-122"/>
            </a:endParaRPr>
          </a:p>
          <a:p>
            <a:r>
              <a:rPr lang="zh-CN" altLang="en-US" sz="1400">
                <a:solidFill>
                  <a:srgbClr val="93634C"/>
                </a:solidFill>
                <a:latin typeface="微软雅黑" panose="020B0503020204020204" charset="-122"/>
                <a:ea typeface="微软雅黑" panose="020B0503020204020204" charset="-122"/>
              </a:rPr>
              <a:t>未食五月粽，被褥不甘松。未食五月粽，破裘唔甘放。未食五月粽，破裘毋甘放。未食五月粽，寒衣勿入栊。未食五月粽，寒衣未入栊。食过五月粽，寒衣收入杠，未食五月粽，寒衣不敢送。未食五月粽，寒衣不入栊，食过五月粽，不够百日又翻风。</a:t>
            </a:r>
            <a:endParaRPr lang="zh-CN" altLang="en-US" sz="1400">
              <a:solidFill>
                <a:srgbClr val="93634C"/>
              </a:solidFill>
              <a:latin typeface="微软雅黑" panose="020B0503020204020204" charset="-122"/>
              <a:ea typeface="微软雅黑" panose="020B0503020204020204" charset="-122"/>
            </a:endParaRPr>
          </a:p>
          <a:p>
            <a:endParaRPr lang="zh-CN" altLang="en-US"/>
          </a:p>
        </p:txBody>
      </p:sp>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10243"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10244"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10245"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10246" name="矩形 6"/>
          <p:cNvSpPr>
            <a:spLocks noChangeArrowheads="1"/>
          </p:cNvSpPr>
          <p:nvPr/>
        </p:nvSpPr>
        <p:spPr bwMode="auto">
          <a:xfrm>
            <a:off x="2201228" y="666115"/>
            <a:ext cx="1605280" cy="548640"/>
          </a:xfrm>
          <a:prstGeom prst="rect">
            <a:avLst/>
          </a:prstGeom>
          <a:noFill/>
          <a:ln w="9525">
            <a:noFill/>
            <a:miter lim="800000"/>
          </a:ln>
        </p:spPr>
        <p:txBody>
          <a:bodyPr wrap="none">
            <a:spAutoFit/>
          </a:bodyPr>
          <a:lstStyle/>
          <a:p>
            <a:r>
              <a:rPr lang="zh-CN" altLang="en-US" sz="2800">
                <a:solidFill>
                  <a:srgbClr val="93634C"/>
                </a:solidFill>
                <a:latin typeface="微软雅黑" panose="020B0503020204020204" charset="-122"/>
                <a:ea typeface="微软雅黑" panose="020B0503020204020204" charset="-122"/>
              </a:rPr>
              <a:t>粽子做法</a:t>
            </a:r>
            <a:endParaRPr lang="zh-CN" altLang="en-US" sz="2800">
              <a:solidFill>
                <a:srgbClr val="93634C"/>
              </a:solidFill>
              <a:latin typeface="微软雅黑" panose="020B0503020204020204" charset="-122"/>
              <a:ea typeface="微软雅黑" panose="020B0503020204020204" charset="-122"/>
            </a:endParaRPr>
          </a:p>
        </p:txBody>
      </p:sp>
      <p:pic>
        <p:nvPicPr>
          <p:cNvPr id="10247" name="图片 10" descr="665304.jpg"/>
          <p:cNvPicPr>
            <a:picLocks noChangeAspect="1"/>
          </p:cNvPicPr>
          <p:nvPr/>
        </p:nvPicPr>
        <p:blipFill>
          <a:blip r:embed="rId1"/>
          <a:srcRect/>
          <a:stretch>
            <a:fillRect/>
          </a:stretch>
        </p:blipFill>
        <p:spPr bwMode="auto">
          <a:xfrm>
            <a:off x="2341563" y="1214438"/>
            <a:ext cx="1325562" cy="995362"/>
          </a:xfrm>
          <a:prstGeom prst="rect">
            <a:avLst/>
          </a:prstGeom>
          <a:noFill/>
          <a:ln w="9525">
            <a:noFill/>
            <a:miter lim="800000"/>
            <a:headEnd/>
            <a:tailEnd/>
          </a:ln>
        </p:spPr>
      </p:pic>
      <p:pic>
        <p:nvPicPr>
          <p:cNvPr id="10248" name="图片 11" descr="665305.jpg"/>
          <p:cNvPicPr>
            <a:picLocks noChangeAspect="1"/>
          </p:cNvPicPr>
          <p:nvPr/>
        </p:nvPicPr>
        <p:blipFill>
          <a:blip r:embed="rId2"/>
          <a:srcRect/>
          <a:stretch>
            <a:fillRect/>
          </a:stretch>
        </p:blipFill>
        <p:spPr bwMode="auto">
          <a:xfrm>
            <a:off x="4413250" y="1214438"/>
            <a:ext cx="1325563" cy="995362"/>
          </a:xfrm>
          <a:prstGeom prst="rect">
            <a:avLst/>
          </a:prstGeom>
          <a:noFill/>
          <a:ln w="9525">
            <a:noFill/>
            <a:miter lim="800000"/>
            <a:headEnd/>
            <a:tailEnd/>
          </a:ln>
        </p:spPr>
      </p:pic>
      <p:pic>
        <p:nvPicPr>
          <p:cNvPr id="10249" name="图片 12" descr="665306.jpg"/>
          <p:cNvPicPr>
            <a:picLocks noChangeAspect="1"/>
          </p:cNvPicPr>
          <p:nvPr/>
        </p:nvPicPr>
        <p:blipFill>
          <a:blip r:embed="rId3"/>
          <a:srcRect/>
          <a:stretch>
            <a:fillRect/>
          </a:stretch>
        </p:blipFill>
        <p:spPr bwMode="auto">
          <a:xfrm>
            <a:off x="6619875" y="1227138"/>
            <a:ext cx="1327150" cy="995362"/>
          </a:xfrm>
          <a:prstGeom prst="rect">
            <a:avLst/>
          </a:prstGeom>
          <a:noFill/>
          <a:ln w="9525">
            <a:noFill/>
            <a:miter lim="800000"/>
            <a:headEnd/>
            <a:tailEnd/>
          </a:ln>
        </p:spPr>
      </p:pic>
      <p:pic>
        <p:nvPicPr>
          <p:cNvPr id="10250" name="图片 13" descr="668463.jpg"/>
          <p:cNvPicPr>
            <a:picLocks noChangeAspect="1"/>
          </p:cNvPicPr>
          <p:nvPr/>
        </p:nvPicPr>
        <p:blipFill>
          <a:blip r:embed="rId4"/>
          <a:srcRect/>
          <a:stretch>
            <a:fillRect/>
          </a:stretch>
        </p:blipFill>
        <p:spPr bwMode="auto">
          <a:xfrm>
            <a:off x="8699500" y="1214438"/>
            <a:ext cx="1325563" cy="995362"/>
          </a:xfrm>
          <a:prstGeom prst="rect">
            <a:avLst/>
          </a:prstGeom>
          <a:noFill/>
          <a:ln w="9525">
            <a:noFill/>
            <a:miter lim="800000"/>
            <a:headEnd/>
            <a:tailEnd/>
          </a:ln>
        </p:spPr>
      </p:pic>
      <p:pic>
        <p:nvPicPr>
          <p:cNvPr id="10251" name="图片 14" descr="668464.jpg"/>
          <p:cNvPicPr>
            <a:picLocks noChangeAspect="1"/>
          </p:cNvPicPr>
          <p:nvPr/>
        </p:nvPicPr>
        <p:blipFill>
          <a:blip r:embed="rId5"/>
          <a:srcRect/>
          <a:stretch>
            <a:fillRect/>
          </a:stretch>
        </p:blipFill>
        <p:spPr bwMode="auto">
          <a:xfrm>
            <a:off x="2341563" y="3076575"/>
            <a:ext cx="1325562" cy="995363"/>
          </a:xfrm>
          <a:prstGeom prst="rect">
            <a:avLst/>
          </a:prstGeom>
          <a:noFill/>
          <a:ln w="9525">
            <a:noFill/>
            <a:miter lim="800000"/>
            <a:headEnd/>
            <a:tailEnd/>
          </a:ln>
        </p:spPr>
      </p:pic>
      <p:pic>
        <p:nvPicPr>
          <p:cNvPr id="10252" name="图片 15" descr="668465.jpg"/>
          <p:cNvPicPr>
            <a:picLocks noChangeAspect="1"/>
          </p:cNvPicPr>
          <p:nvPr/>
        </p:nvPicPr>
        <p:blipFill>
          <a:blip r:embed="rId6"/>
          <a:srcRect/>
          <a:stretch>
            <a:fillRect/>
          </a:stretch>
        </p:blipFill>
        <p:spPr bwMode="auto">
          <a:xfrm>
            <a:off x="4484688" y="3076575"/>
            <a:ext cx="1325562" cy="995363"/>
          </a:xfrm>
          <a:prstGeom prst="rect">
            <a:avLst/>
          </a:prstGeom>
          <a:noFill/>
          <a:ln w="9525">
            <a:noFill/>
            <a:miter lim="800000"/>
            <a:headEnd/>
            <a:tailEnd/>
          </a:ln>
        </p:spPr>
      </p:pic>
      <p:pic>
        <p:nvPicPr>
          <p:cNvPr id="10253" name="图片 16" descr="668466.jpg"/>
          <p:cNvPicPr>
            <a:picLocks noChangeAspect="1"/>
          </p:cNvPicPr>
          <p:nvPr/>
        </p:nvPicPr>
        <p:blipFill>
          <a:blip r:embed="rId7"/>
          <a:srcRect/>
          <a:stretch>
            <a:fillRect/>
          </a:stretch>
        </p:blipFill>
        <p:spPr bwMode="auto">
          <a:xfrm>
            <a:off x="6556375" y="3076575"/>
            <a:ext cx="1325563" cy="995363"/>
          </a:xfrm>
          <a:prstGeom prst="rect">
            <a:avLst/>
          </a:prstGeom>
          <a:noFill/>
          <a:ln w="9525">
            <a:noFill/>
            <a:miter lim="800000"/>
            <a:headEnd/>
            <a:tailEnd/>
          </a:ln>
        </p:spPr>
      </p:pic>
      <p:pic>
        <p:nvPicPr>
          <p:cNvPr id="10254" name="图片 17" descr="668468.jpg"/>
          <p:cNvPicPr>
            <a:picLocks noChangeAspect="1"/>
          </p:cNvPicPr>
          <p:nvPr/>
        </p:nvPicPr>
        <p:blipFill>
          <a:blip r:embed="rId8"/>
          <a:srcRect/>
          <a:stretch>
            <a:fillRect/>
          </a:stretch>
        </p:blipFill>
        <p:spPr bwMode="auto">
          <a:xfrm>
            <a:off x="8628063" y="3071813"/>
            <a:ext cx="1325562" cy="995362"/>
          </a:xfrm>
          <a:prstGeom prst="rect">
            <a:avLst/>
          </a:prstGeom>
          <a:noFill/>
          <a:ln w="9525">
            <a:noFill/>
            <a:miter lim="800000"/>
            <a:headEnd/>
            <a:tailEnd/>
          </a:ln>
        </p:spPr>
      </p:pic>
      <p:pic>
        <p:nvPicPr>
          <p:cNvPr id="10255" name="图片 18" descr="668469.jpg"/>
          <p:cNvPicPr>
            <a:picLocks noChangeAspect="1"/>
          </p:cNvPicPr>
          <p:nvPr/>
        </p:nvPicPr>
        <p:blipFill>
          <a:blip r:embed="rId9"/>
          <a:srcRect/>
          <a:stretch>
            <a:fillRect/>
          </a:stretch>
        </p:blipFill>
        <p:spPr bwMode="auto">
          <a:xfrm>
            <a:off x="2341563" y="4933950"/>
            <a:ext cx="1325562" cy="995363"/>
          </a:xfrm>
          <a:prstGeom prst="rect">
            <a:avLst/>
          </a:prstGeom>
          <a:noFill/>
          <a:ln w="9525">
            <a:noFill/>
            <a:miter lim="800000"/>
            <a:headEnd/>
            <a:tailEnd/>
          </a:ln>
        </p:spPr>
      </p:pic>
      <p:pic>
        <p:nvPicPr>
          <p:cNvPr id="10256" name="图片 19" descr="668470.jpg"/>
          <p:cNvPicPr>
            <a:picLocks noChangeAspect="1"/>
          </p:cNvPicPr>
          <p:nvPr/>
        </p:nvPicPr>
        <p:blipFill>
          <a:blip r:embed="rId10"/>
          <a:srcRect/>
          <a:stretch>
            <a:fillRect/>
          </a:stretch>
        </p:blipFill>
        <p:spPr bwMode="auto">
          <a:xfrm>
            <a:off x="4556125" y="4933950"/>
            <a:ext cx="1325563" cy="995363"/>
          </a:xfrm>
          <a:prstGeom prst="rect">
            <a:avLst/>
          </a:prstGeom>
          <a:noFill/>
          <a:ln w="9525">
            <a:noFill/>
            <a:miter lim="800000"/>
            <a:headEnd/>
            <a:tailEnd/>
          </a:ln>
        </p:spPr>
      </p:pic>
      <p:pic>
        <p:nvPicPr>
          <p:cNvPr id="10257" name="图片 20" descr="668476.jpg"/>
          <p:cNvPicPr>
            <a:picLocks noChangeAspect="1"/>
          </p:cNvPicPr>
          <p:nvPr/>
        </p:nvPicPr>
        <p:blipFill>
          <a:blip r:embed="rId11"/>
          <a:srcRect/>
          <a:stretch>
            <a:fillRect/>
          </a:stretch>
        </p:blipFill>
        <p:spPr bwMode="auto">
          <a:xfrm>
            <a:off x="6627813" y="4929188"/>
            <a:ext cx="1325562" cy="995362"/>
          </a:xfrm>
          <a:prstGeom prst="rect">
            <a:avLst/>
          </a:prstGeom>
          <a:noFill/>
          <a:ln w="9525">
            <a:noFill/>
            <a:miter lim="800000"/>
            <a:headEnd/>
            <a:tailEnd/>
          </a:ln>
        </p:spPr>
      </p:pic>
      <p:pic>
        <p:nvPicPr>
          <p:cNvPr id="10258" name="图片 22" descr="668491.jpg"/>
          <p:cNvPicPr>
            <a:picLocks noChangeAspect="1"/>
          </p:cNvPicPr>
          <p:nvPr/>
        </p:nvPicPr>
        <p:blipFill>
          <a:blip r:embed="rId12"/>
          <a:srcRect/>
          <a:stretch>
            <a:fillRect/>
          </a:stretch>
        </p:blipFill>
        <p:spPr bwMode="auto">
          <a:xfrm>
            <a:off x="8699500" y="4929188"/>
            <a:ext cx="1325563" cy="995362"/>
          </a:xfrm>
          <a:prstGeom prst="rect">
            <a:avLst/>
          </a:prstGeom>
          <a:noFill/>
          <a:ln w="9525">
            <a:noFill/>
            <a:miter lim="800000"/>
            <a:headEnd/>
            <a:tailEnd/>
          </a:ln>
        </p:spPr>
      </p:pic>
      <p:sp>
        <p:nvSpPr>
          <p:cNvPr id="26" name="右箭头 25"/>
          <p:cNvSpPr/>
          <p:nvPr/>
        </p:nvSpPr>
        <p:spPr>
          <a:xfrm>
            <a:off x="3913188" y="1500188"/>
            <a:ext cx="357187" cy="357187"/>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右箭头 26"/>
          <p:cNvSpPr/>
          <p:nvPr/>
        </p:nvSpPr>
        <p:spPr>
          <a:xfrm>
            <a:off x="5984875" y="1500188"/>
            <a:ext cx="357188" cy="357187"/>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右箭头 27"/>
          <p:cNvSpPr/>
          <p:nvPr/>
        </p:nvSpPr>
        <p:spPr>
          <a:xfrm>
            <a:off x="8128000" y="1571625"/>
            <a:ext cx="357188" cy="357188"/>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右箭头 28"/>
          <p:cNvSpPr/>
          <p:nvPr/>
        </p:nvSpPr>
        <p:spPr>
          <a:xfrm>
            <a:off x="3913188" y="3362325"/>
            <a:ext cx="357187" cy="357188"/>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0" name="右箭头 29"/>
          <p:cNvSpPr/>
          <p:nvPr/>
        </p:nvSpPr>
        <p:spPr>
          <a:xfrm>
            <a:off x="5984875" y="3362325"/>
            <a:ext cx="357188" cy="357188"/>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 name="右箭头 30"/>
          <p:cNvSpPr/>
          <p:nvPr/>
        </p:nvSpPr>
        <p:spPr>
          <a:xfrm>
            <a:off x="8128000" y="3433763"/>
            <a:ext cx="357188" cy="357187"/>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右箭头 31"/>
          <p:cNvSpPr/>
          <p:nvPr/>
        </p:nvSpPr>
        <p:spPr>
          <a:xfrm>
            <a:off x="3841750" y="5291138"/>
            <a:ext cx="357188" cy="357187"/>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右箭头 32"/>
          <p:cNvSpPr/>
          <p:nvPr/>
        </p:nvSpPr>
        <p:spPr>
          <a:xfrm>
            <a:off x="5913438" y="5291138"/>
            <a:ext cx="357187" cy="357187"/>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右箭头 33"/>
          <p:cNvSpPr/>
          <p:nvPr/>
        </p:nvSpPr>
        <p:spPr>
          <a:xfrm>
            <a:off x="8056563" y="5362575"/>
            <a:ext cx="357187" cy="357188"/>
          </a:xfrm>
          <a:prstGeom prst="rightArrow">
            <a:avLst/>
          </a:prstGeom>
          <a:solidFill>
            <a:srgbClr val="93634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268" name="TextBox 34"/>
          <p:cNvSpPr txBox="1">
            <a:spLocks noChangeArrowheads="1"/>
          </p:cNvSpPr>
          <p:nvPr/>
        </p:nvSpPr>
        <p:spPr bwMode="auto">
          <a:xfrm>
            <a:off x="1809750" y="2214563"/>
            <a:ext cx="2643188"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1.</a:t>
            </a:r>
            <a:r>
              <a:rPr lang="zh-CN" altLang="en-US" sz="800">
                <a:solidFill>
                  <a:srgbClr val="93634C"/>
                </a:solidFill>
                <a:latin typeface="微软雅黑" panose="020B0503020204020204" charset="-122"/>
                <a:ea typeface="微软雅黑" panose="020B0503020204020204" charset="-122"/>
              </a:rPr>
              <a:t>准备食材，</a:t>
            </a:r>
            <a:r>
              <a:rPr lang="zh-CN" altLang="en-US" sz="800" u="sng">
                <a:solidFill>
                  <a:srgbClr val="93634C"/>
                </a:solidFill>
                <a:latin typeface="微软雅黑" panose="020B0503020204020204" charset="-122"/>
                <a:ea typeface="微软雅黑" panose="020B0503020204020204" charset="-122"/>
                <a:hlinkClick r:id="rId13"/>
              </a:rPr>
              <a:t>糯米</a:t>
            </a:r>
            <a:r>
              <a:rPr lang="zh-CN" altLang="en-US" sz="800">
                <a:solidFill>
                  <a:srgbClr val="93634C"/>
                </a:solidFill>
                <a:latin typeface="微软雅黑" panose="020B0503020204020204" charset="-122"/>
                <a:ea typeface="微软雅黑" panose="020B0503020204020204" charset="-122"/>
              </a:rPr>
              <a:t>先清洗干净，用凉水泡</a:t>
            </a:r>
            <a:r>
              <a:rPr lang="en-US" altLang="zh-CN" sz="800">
                <a:solidFill>
                  <a:srgbClr val="93634C"/>
                </a:solidFill>
                <a:latin typeface="微软雅黑" panose="020B0503020204020204" charset="-122"/>
                <a:ea typeface="微软雅黑" panose="020B0503020204020204" charset="-122"/>
              </a:rPr>
              <a:t>2</a:t>
            </a:r>
            <a:r>
              <a:rPr lang="zh-CN" altLang="en-US" sz="800">
                <a:solidFill>
                  <a:srgbClr val="93634C"/>
                </a:solidFill>
                <a:latin typeface="微软雅黑" panose="020B0503020204020204" charset="-122"/>
                <a:ea typeface="微软雅黑" panose="020B0503020204020204" charset="-122"/>
              </a:rPr>
              <a:t>小时备用。</a:t>
            </a:r>
            <a:endParaRPr lang="zh-CN" altLang="en-US" sz="800">
              <a:solidFill>
                <a:srgbClr val="93634C"/>
              </a:solidFill>
              <a:latin typeface="微软雅黑" panose="020B0503020204020204" charset="-122"/>
              <a:ea typeface="微软雅黑" panose="020B0503020204020204" charset="-122"/>
            </a:endParaRPr>
          </a:p>
        </p:txBody>
      </p:sp>
      <p:sp>
        <p:nvSpPr>
          <p:cNvPr id="10269" name="TextBox 35"/>
          <p:cNvSpPr txBox="1">
            <a:spLocks noChangeArrowheads="1"/>
          </p:cNvSpPr>
          <p:nvPr/>
        </p:nvSpPr>
        <p:spPr bwMode="auto">
          <a:xfrm>
            <a:off x="4310063" y="2214563"/>
            <a:ext cx="2643187"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2.</a:t>
            </a:r>
            <a:r>
              <a:rPr lang="zh-CN" altLang="en-US" sz="800">
                <a:solidFill>
                  <a:srgbClr val="93634C"/>
                </a:solidFill>
                <a:latin typeface="微软雅黑" panose="020B0503020204020204" charset="-122"/>
                <a:ea typeface="微软雅黑" panose="020B0503020204020204" charset="-122"/>
              </a:rPr>
              <a:t>将粽叶清洗干净用 开水烫一下备用。</a:t>
            </a:r>
            <a:endParaRPr lang="zh-CN" altLang="en-US" sz="800">
              <a:solidFill>
                <a:srgbClr val="93634C"/>
              </a:solidFill>
              <a:latin typeface="微软雅黑" panose="020B0503020204020204" charset="-122"/>
              <a:ea typeface="微软雅黑" panose="020B0503020204020204" charset="-122"/>
            </a:endParaRPr>
          </a:p>
        </p:txBody>
      </p:sp>
      <p:sp>
        <p:nvSpPr>
          <p:cNvPr id="10270" name="TextBox 37"/>
          <p:cNvSpPr txBox="1">
            <a:spLocks noChangeArrowheads="1"/>
          </p:cNvSpPr>
          <p:nvPr/>
        </p:nvSpPr>
        <p:spPr bwMode="auto">
          <a:xfrm>
            <a:off x="6524625" y="2214563"/>
            <a:ext cx="2643188"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3.</a:t>
            </a:r>
            <a:r>
              <a:rPr lang="zh-CN" altLang="en-US" sz="800">
                <a:solidFill>
                  <a:srgbClr val="93634C"/>
                </a:solidFill>
                <a:latin typeface="微软雅黑" panose="020B0503020204020204" charset="-122"/>
                <a:ea typeface="微软雅黑" panose="020B0503020204020204" charset="-122"/>
              </a:rPr>
              <a:t>准备豆沙蜜枣，或者其他馅料</a:t>
            </a:r>
            <a:endParaRPr lang="zh-CN" altLang="en-US" sz="800">
              <a:solidFill>
                <a:srgbClr val="93634C"/>
              </a:solidFill>
              <a:latin typeface="微软雅黑" panose="020B0503020204020204" charset="-122"/>
              <a:ea typeface="微软雅黑" panose="020B0503020204020204" charset="-122"/>
            </a:endParaRPr>
          </a:p>
        </p:txBody>
      </p:sp>
      <p:sp>
        <p:nvSpPr>
          <p:cNvPr id="10271" name="TextBox 38"/>
          <p:cNvSpPr txBox="1">
            <a:spLocks noChangeArrowheads="1"/>
          </p:cNvSpPr>
          <p:nvPr/>
        </p:nvSpPr>
        <p:spPr bwMode="auto">
          <a:xfrm>
            <a:off x="8596313" y="2214563"/>
            <a:ext cx="2643187"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4.</a:t>
            </a:r>
            <a:r>
              <a:rPr lang="zh-CN" altLang="en-US" sz="800">
                <a:solidFill>
                  <a:srgbClr val="93634C"/>
                </a:solidFill>
                <a:latin typeface="微软雅黑" panose="020B0503020204020204" charset="-122"/>
                <a:ea typeface="微软雅黑" panose="020B0503020204020204" charset="-122"/>
              </a:rPr>
              <a:t>准备好的材料，还有棉线绳。</a:t>
            </a:r>
            <a:endParaRPr lang="zh-CN" altLang="en-US" sz="800">
              <a:solidFill>
                <a:srgbClr val="93634C"/>
              </a:solidFill>
              <a:latin typeface="微软雅黑" panose="020B0503020204020204" charset="-122"/>
              <a:ea typeface="微软雅黑" panose="020B0503020204020204" charset="-122"/>
            </a:endParaRPr>
          </a:p>
        </p:txBody>
      </p:sp>
      <p:sp>
        <p:nvSpPr>
          <p:cNvPr id="10272" name="TextBox 39"/>
          <p:cNvSpPr txBox="1">
            <a:spLocks noChangeArrowheads="1"/>
          </p:cNvSpPr>
          <p:nvPr/>
        </p:nvSpPr>
        <p:spPr bwMode="auto">
          <a:xfrm>
            <a:off x="1952625" y="4071938"/>
            <a:ext cx="2643188"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5.</a:t>
            </a:r>
            <a:r>
              <a:rPr lang="zh-CN" altLang="en-US" sz="800">
                <a:solidFill>
                  <a:srgbClr val="93634C"/>
                </a:solidFill>
                <a:latin typeface="微软雅黑" panose="020B0503020204020204" charset="-122"/>
                <a:ea typeface="微软雅黑" panose="020B0503020204020204" charset="-122"/>
              </a:rPr>
              <a:t>取一到两片粽叶，根据粽叶大小来选。</a:t>
            </a:r>
            <a:endParaRPr lang="zh-CN" altLang="en-US" sz="800">
              <a:solidFill>
                <a:srgbClr val="93634C"/>
              </a:solidFill>
              <a:latin typeface="微软雅黑" panose="020B0503020204020204" charset="-122"/>
              <a:ea typeface="微软雅黑" panose="020B0503020204020204" charset="-122"/>
            </a:endParaRPr>
          </a:p>
        </p:txBody>
      </p:sp>
      <p:sp>
        <p:nvSpPr>
          <p:cNvPr id="10273" name="TextBox 40"/>
          <p:cNvSpPr txBox="1">
            <a:spLocks noChangeArrowheads="1"/>
          </p:cNvSpPr>
          <p:nvPr/>
        </p:nvSpPr>
        <p:spPr bwMode="auto">
          <a:xfrm>
            <a:off x="4524375" y="4071938"/>
            <a:ext cx="2643188"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6.</a:t>
            </a:r>
            <a:r>
              <a:rPr lang="zh-CN" altLang="en-US" sz="800">
                <a:solidFill>
                  <a:srgbClr val="93634C"/>
                </a:solidFill>
                <a:latin typeface="微软雅黑" panose="020B0503020204020204" charset="-122"/>
                <a:ea typeface="微软雅黑" panose="020B0503020204020204" charset="-122"/>
              </a:rPr>
              <a:t>折出一个三角。</a:t>
            </a:r>
            <a:endParaRPr lang="zh-CN" altLang="en-US" sz="800">
              <a:solidFill>
                <a:srgbClr val="93634C"/>
              </a:solidFill>
              <a:latin typeface="微软雅黑" panose="020B0503020204020204" charset="-122"/>
              <a:ea typeface="微软雅黑" panose="020B0503020204020204" charset="-122"/>
            </a:endParaRPr>
          </a:p>
        </p:txBody>
      </p:sp>
      <p:sp>
        <p:nvSpPr>
          <p:cNvPr id="10274" name="TextBox 41"/>
          <p:cNvSpPr txBox="1">
            <a:spLocks noChangeArrowheads="1"/>
          </p:cNvSpPr>
          <p:nvPr/>
        </p:nvSpPr>
        <p:spPr bwMode="auto">
          <a:xfrm>
            <a:off x="6524625" y="4071938"/>
            <a:ext cx="2643188"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7.</a:t>
            </a:r>
            <a:r>
              <a:rPr lang="zh-CN" altLang="en-US" sz="800">
                <a:solidFill>
                  <a:srgbClr val="93634C"/>
                </a:solidFill>
                <a:latin typeface="微软雅黑" panose="020B0503020204020204" charset="-122"/>
                <a:ea typeface="微软雅黑" panose="020B0503020204020204" charset="-122"/>
              </a:rPr>
              <a:t>放一勺米。</a:t>
            </a:r>
            <a:endParaRPr lang="zh-CN" altLang="en-US" sz="800">
              <a:solidFill>
                <a:srgbClr val="93634C"/>
              </a:solidFill>
              <a:latin typeface="微软雅黑" panose="020B0503020204020204" charset="-122"/>
              <a:ea typeface="微软雅黑" panose="020B0503020204020204" charset="-122"/>
            </a:endParaRPr>
          </a:p>
        </p:txBody>
      </p:sp>
      <p:sp>
        <p:nvSpPr>
          <p:cNvPr id="10275" name="TextBox 42"/>
          <p:cNvSpPr txBox="1">
            <a:spLocks noChangeArrowheads="1"/>
          </p:cNvSpPr>
          <p:nvPr/>
        </p:nvSpPr>
        <p:spPr bwMode="auto">
          <a:xfrm>
            <a:off x="8810625" y="4071938"/>
            <a:ext cx="2643188"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8.</a:t>
            </a:r>
            <a:r>
              <a:rPr lang="zh-CN" altLang="en-US" sz="800">
                <a:solidFill>
                  <a:srgbClr val="93634C"/>
                </a:solidFill>
                <a:latin typeface="微软雅黑" panose="020B0503020204020204" charset="-122"/>
                <a:ea typeface="微软雅黑" panose="020B0503020204020204" charset="-122"/>
              </a:rPr>
              <a:t>再放馅料</a:t>
            </a:r>
            <a:endParaRPr lang="zh-CN" altLang="en-US" sz="800">
              <a:solidFill>
                <a:srgbClr val="93634C"/>
              </a:solidFill>
              <a:latin typeface="微软雅黑" panose="020B0503020204020204" charset="-122"/>
              <a:ea typeface="微软雅黑" panose="020B0503020204020204" charset="-122"/>
            </a:endParaRPr>
          </a:p>
        </p:txBody>
      </p:sp>
      <p:sp>
        <p:nvSpPr>
          <p:cNvPr id="10276" name="TextBox 43"/>
          <p:cNvSpPr txBox="1">
            <a:spLocks noChangeArrowheads="1"/>
          </p:cNvSpPr>
          <p:nvPr/>
        </p:nvSpPr>
        <p:spPr bwMode="auto">
          <a:xfrm>
            <a:off x="2238375" y="5929313"/>
            <a:ext cx="2643188"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9.</a:t>
            </a:r>
            <a:r>
              <a:rPr lang="zh-CN" altLang="en-US" sz="800">
                <a:solidFill>
                  <a:srgbClr val="93634C"/>
                </a:solidFill>
                <a:latin typeface="微软雅黑" panose="020B0503020204020204" charset="-122"/>
                <a:ea typeface="微软雅黑" panose="020B0503020204020204" charset="-122"/>
              </a:rPr>
              <a:t>粽叶从上往下折叠，叠成三角形</a:t>
            </a:r>
            <a:endParaRPr lang="zh-CN" altLang="en-US" sz="800">
              <a:solidFill>
                <a:srgbClr val="93634C"/>
              </a:solidFill>
              <a:latin typeface="微软雅黑" panose="020B0503020204020204" charset="-122"/>
              <a:ea typeface="微软雅黑" panose="020B0503020204020204" charset="-122"/>
            </a:endParaRPr>
          </a:p>
        </p:txBody>
      </p:sp>
      <p:sp>
        <p:nvSpPr>
          <p:cNvPr id="10277" name="TextBox 44"/>
          <p:cNvSpPr txBox="1">
            <a:spLocks noChangeArrowheads="1"/>
          </p:cNvSpPr>
          <p:nvPr/>
        </p:nvSpPr>
        <p:spPr bwMode="auto">
          <a:xfrm>
            <a:off x="4595813" y="5929313"/>
            <a:ext cx="2643187"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10.</a:t>
            </a:r>
            <a:r>
              <a:rPr lang="zh-CN" altLang="en-US" sz="800">
                <a:solidFill>
                  <a:srgbClr val="93634C"/>
                </a:solidFill>
                <a:latin typeface="微软雅黑" panose="020B0503020204020204" charset="-122"/>
                <a:ea typeface="微软雅黑" panose="020B0503020204020204" charset="-122"/>
              </a:rPr>
              <a:t>用棉线绑结实</a:t>
            </a:r>
            <a:endParaRPr lang="zh-CN" altLang="en-US" sz="800">
              <a:solidFill>
                <a:srgbClr val="93634C"/>
              </a:solidFill>
              <a:latin typeface="微软雅黑" panose="020B0503020204020204" charset="-122"/>
              <a:ea typeface="微软雅黑" panose="020B0503020204020204" charset="-122"/>
            </a:endParaRPr>
          </a:p>
        </p:txBody>
      </p:sp>
      <p:sp>
        <p:nvSpPr>
          <p:cNvPr id="10278" name="TextBox 45"/>
          <p:cNvSpPr txBox="1">
            <a:spLocks noChangeArrowheads="1"/>
          </p:cNvSpPr>
          <p:nvPr/>
        </p:nvSpPr>
        <p:spPr bwMode="auto">
          <a:xfrm>
            <a:off x="6596063" y="5929313"/>
            <a:ext cx="2643187"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11.</a:t>
            </a:r>
            <a:r>
              <a:rPr lang="zh-CN" altLang="en-US" sz="800">
                <a:solidFill>
                  <a:srgbClr val="93634C"/>
                </a:solidFill>
                <a:latin typeface="微软雅黑" panose="020B0503020204020204" charset="-122"/>
                <a:ea typeface="微软雅黑" panose="020B0503020204020204" charset="-122"/>
              </a:rPr>
              <a:t>包好的粽子</a:t>
            </a:r>
            <a:endParaRPr lang="zh-CN" altLang="en-US" sz="800">
              <a:solidFill>
                <a:srgbClr val="93634C"/>
              </a:solidFill>
              <a:latin typeface="微软雅黑" panose="020B0503020204020204" charset="-122"/>
              <a:ea typeface="微软雅黑" panose="020B0503020204020204" charset="-122"/>
            </a:endParaRPr>
          </a:p>
        </p:txBody>
      </p:sp>
      <p:sp>
        <p:nvSpPr>
          <p:cNvPr id="10279" name="TextBox 46"/>
          <p:cNvSpPr txBox="1">
            <a:spLocks noChangeArrowheads="1"/>
          </p:cNvSpPr>
          <p:nvPr/>
        </p:nvSpPr>
        <p:spPr bwMode="auto">
          <a:xfrm>
            <a:off x="8882063" y="5929313"/>
            <a:ext cx="2643187" cy="222250"/>
          </a:xfrm>
          <a:prstGeom prst="rect">
            <a:avLst/>
          </a:prstGeom>
          <a:noFill/>
          <a:ln w="9525">
            <a:noFill/>
            <a:miter lim="800000"/>
          </a:ln>
        </p:spPr>
        <p:txBody>
          <a:bodyPr>
            <a:spAutoFit/>
          </a:bodyPr>
          <a:lstStyle/>
          <a:p>
            <a:r>
              <a:rPr lang="en-US" altLang="zh-CN" sz="800">
                <a:solidFill>
                  <a:srgbClr val="93634C"/>
                </a:solidFill>
                <a:latin typeface="微软雅黑" panose="020B0503020204020204" charset="-122"/>
                <a:ea typeface="微软雅黑" panose="020B0503020204020204" charset="-122"/>
              </a:rPr>
              <a:t>12.</a:t>
            </a:r>
            <a:r>
              <a:rPr lang="zh-CN" altLang="en-US" sz="800">
                <a:solidFill>
                  <a:srgbClr val="93634C"/>
                </a:solidFill>
                <a:latin typeface="微软雅黑" panose="020B0503020204020204" charset="-122"/>
                <a:ea typeface="微软雅黑" panose="020B0503020204020204" charset="-122"/>
              </a:rPr>
              <a:t>煮好的粽子</a:t>
            </a:r>
            <a:endParaRPr lang="zh-CN" altLang="en-US" sz="800">
              <a:solidFill>
                <a:srgbClr val="93634C"/>
              </a:solidFill>
              <a:latin typeface="微软雅黑" panose="020B0503020204020204" charset="-122"/>
              <a:ea typeface="微软雅黑" panose="020B0503020204020204" charset="-122"/>
            </a:endParaRPr>
          </a:p>
        </p:txBody>
      </p:sp>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5" hidden="1"/>
          <p:cNvSpPr txBox="1">
            <a:spLocks noChangeArrowheads="1"/>
          </p:cNvSpPr>
          <p:nvPr/>
        </p:nvSpPr>
        <p:spPr bwMode="auto">
          <a:xfrm>
            <a:off x="3463925" y="1954213"/>
            <a:ext cx="1943100" cy="38481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11267" name="矩形 6" hidden="1"/>
          <p:cNvSpPr>
            <a:spLocks noChangeArrowheads="1"/>
          </p:cNvSpPr>
          <p:nvPr/>
        </p:nvSpPr>
        <p:spPr bwMode="auto">
          <a:xfrm>
            <a:off x="3463925" y="3025775"/>
            <a:ext cx="1471613"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11268" name="矩形 7" hidden="1"/>
          <p:cNvSpPr>
            <a:spLocks noChangeArrowheads="1"/>
          </p:cNvSpPr>
          <p:nvPr/>
        </p:nvSpPr>
        <p:spPr bwMode="auto">
          <a:xfrm>
            <a:off x="3535363" y="4240213"/>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sp>
        <p:nvSpPr>
          <p:cNvPr id="11269" name="矩形 8" hidden="1"/>
          <p:cNvSpPr>
            <a:spLocks noChangeArrowheads="1"/>
          </p:cNvSpPr>
          <p:nvPr/>
        </p:nvSpPr>
        <p:spPr bwMode="auto">
          <a:xfrm>
            <a:off x="3535363" y="5526088"/>
            <a:ext cx="1471612" cy="659130"/>
          </a:xfrm>
          <a:prstGeom prst="rect">
            <a:avLst/>
          </a:prstGeom>
          <a:noFill/>
          <a:ln w="9525">
            <a:noFill/>
            <a:miter lim="800000"/>
          </a:ln>
        </p:spPr>
        <p:txBody>
          <a:bodyPr>
            <a:spAutoFit/>
          </a:bodyPr>
          <a:lstStyle/>
          <a:p>
            <a:r>
              <a:rPr lang="zh-CN" altLang="en-US">
                <a:latin typeface="微软雅黑" panose="020B0503020204020204" charset="-122"/>
                <a:ea typeface="微软雅黑" panose="020B0503020204020204" charset="-122"/>
              </a:rPr>
              <a:t>点击添加文本</a:t>
            </a:r>
            <a:endParaRPr lang="zh-CN" altLang="en-US">
              <a:latin typeface="微软雅黑" panose="020B0503020204020204" charset="-122"/>
              <a:ea typeface="微软雅黑" panose="020B0503020204020204" charset="-122"/>
            </a:endParaRPr>
          </a:p>
        </p:txBody>
      </p:sp>
      <p:pic>
        <p:nvPicPr>
          <p:cNvPr id="11270" name="图片 10" descr="0006O734CD0598B0F1CDFCl.jpg"/>
          <p:cNvPicPr>
            <a:picLocks noChangeAspect="1"/>
          </p:cNvPicPr>
          <p:nvPr/>
        </p:nvPicPr>
        <p:blipFill>
          <a:blip r:embed="rId1"/>
          <a:srcRect/>
          <a:stretch>
            <a:fillRect/>
          </a:stretch>
        </p:blipFill>
        <p:spPr bwMode="auto">
          <a:xfrm>
            <a:off x="3167063" y="285750"/>
            <a:ext cx="2516187" cy="3775075"/>
          </a:xfrm>
          <a:prstGeom prst="rect">
            <a:avLst/>
          </a:prstGeom>
          <a:noFill/>
          <a:ln w="9525">
            <a:noFill/>
            <a:miter lim="800000"/>
            <a:headEnd/>
            <a:tailEnd/>
          </a:ln>
        </p:spPr>
      </p:pic>
      <p:pic>
        <p:nvPicPr>
          <p:cNvPr id="11271" name="图片 12" descr="1400806309552.jpg"/>
          <p:cNvPicPr>
            <a:picLocks noChangeAspect="1"/>
          </p:cNvPicPr>
          <p:nvPr/>
        </p:nvPicPr>
        <p:blipFill>
          <a:blip r:embed="rId2"/>
          <a:srcRect/>
          <a:stretch>
            <a:fillRect/>
          </a:stretch>
        </p:blipFill>
        <p:spPr bwMode="auto">
          <a:xfrm>
            <a:off x="5875338" y="214313"/>
            <a:ext cx="3935412" cy="2527300"/>
          </a:xfrm>
          <a:prstGeom prst="rect">
            <a:avLst/>
          </a:prstGeom>
          <a:noFill/>
          <a:ln w="9525">
            <a:noFill/>
            <a:miter lim="800000"/>
            <a:headEnd/>
            <a:tailEnd/>
          </a:ln>
        </p:spPr>
      </p:pic>
      <p:pic>
        <p:nvPicPr>
          <p:cNvPr id="11272" name="图片 14" descr="yuan_d97aee01f80de0b2eef0ab7a5703605e.jpg"/>
          <p:cNvPicPr>
            <a:picLocks noChangeAspect="1"/>
          </p:cNvPicPr>
          <p:nvPr/>
        </p:nvPicPr>
        <p:blipFill>
          <a:blip r:embed="rId3"/>
          <a:srcRect/>
          <a:stretch>
            <a:fillRect/>
          </a:stretch>
        </p:blipFill>
        <p:spPr bwMode="auto">
          <a:xfrm>
            <a:off x="6167438" y="2928938"/>
            <a:ext cx="3989387" cy="2989262"/>
          </a:xfrm>
          <a:prstGeom prst="rect">
            <a:avLst/>
          </a:prstGeom>
          <a:noFill/>
          <a:ln w="9525">
            <a:noFill/>
            <a:miter lim="800000"/>
            <a:headEnd/>
            <a:tailEnd/>
          </a:ln>
        </p:spPr>
      </p:pic>
      <p:pic>
        <p:nvPicPr>
          <p:cNvPr id="11273" name="图片 15" descr="23099736.jpg"/>
          <p:cNvPicPr>
            <a:picLocks noChangeAspect="1"/>
          </p:cNvPicPr>
          <p:nvPr/>
        </p:nvPicPr>
        <p:blipFill>
          <a:blip r:embed="rId4"/>
          <a:srcRect/>
          <a:stretch>
            <a:fillRect/>
          </a:stretch>
        </p:blipFill>
        <p:spPr bwMode="auto">
          <a:xfrm>
            <a:off x="2595563" y="4191000"/>
            <a:ext cx="3370262" cy="2238375"/>
          </a:xfrm>
          <a:prstGeom prst="rect">
            <a:avLst/>
          </a:prstGeom>
          <a:noFill/>
          <a:ln w="9525">
            <a:noFill/>
            <a:miter lim="800000"/>
            <a:headEnd/>
            <a:tailEnd/>
          </a:ln>
        </p:spPr>
      </p:pic>
      <p:sp>
        <p:nvSpPr>
          <p:cNvPr id="11274" name="TextBox 17"/>
          <p:cNvSpPr txBox="1">
            <a:spLocks noChangeArrowheads="1"/>
          </p:cNvSpPr>
          <p:nvPr/>
        </p:nvSpPr>
        <p:spPr bwMode="auto">
          <a:xfrm>
            <a:off x="5691188" y="2928938"/>
            <a:ext cx="476250" cy="1285875"/>
          </a:xfrm>
          <a:prstGeom prst="rect">
            <a:avLst/>
          </a:prstGeom>
          <a:noFill/>
          <a:ln w="9525">
            <a:noFill/>
            <a:miter lim="800000"/>
          </a:ln>
        </p:spPr>
        <p:txBody>
          <a:bodyPr vert="eaVert">
            <a:spAutoFit/>
          </a:bodyPr>
          <a:lstStyle/>
          <a:p>
            <a:r>
              <a:rPr lang="zh-CN" altLang="en-US" b="1">
                <a:solidFill>
                  <a:srgbClr val="93634C"/>
                </a:solidFill>
                <a:latin typeface="微软雅黑" panose="020B0503020204020204" charset="-122"/>
                <a:ea typeface="微软雅黑" panose="020B0503020204020204" charset="-122"/>
              </a:rPr>
              <a:t>美味粽子</a:t>
            </a:r>
            <a:endParaRPr lang="zh-CN" altLang="en-US" b="1">
              <a:solidFill>
                <a:srgbClr val="93634C"/>
              </a:solidFill>
              <a:latin typeface="微软雅黑" panose="020B0503020204020204" charset="-122"/>
              <a:ea typeface="微软雅黑" panose="020B0503020204020204" charset="-122"/>
            </a:endParaRPr>
          </a:p>
        </p:txBody>
      </p:sp>
      <p:sp>
        <p:nvSpPr>
          <p:cNvPr id="4" name="文本框 3"/>
          <p:cNvSpPr txBox="1"/>
          <p:nvPr/>
        </p:nvSpPr>
        <p:spPr>
          <a:xfrm>
            <a:off x="118347" y="899870"/>
            <a:ext cx="1314416" cy="1323439"/>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000" dirty="0">
                <a:solidFill>
                  <a:schemeClr val="tx1"/>
                </a:solidFill>
                <a:latin typeface="华文隶书" panose="02010800040101010101" pitchFamily="2" charset="-122"/>
                <a:ea typeface="华文隶书" panose="02010800040101010101" pitchFamily="2" charset="-122"/>
              </a:rPr>
              <a:t>篇</a:t>
            </a:r>
            <a:endParaRPr lang="zh-CN" altLang="en-US" sz="8000" dirty="0">
              <a:solidFill>
                <a:schemeClr val="tx1"/>
              </a:solidFill>
              <a:latin typeface="华文隶书" panose="02010800040101010101" pitchFamily="2" charset="-122"/>
              <a:ea typeface="华文隶书" panose="02010800040101010101" pitchFamily="2" charset="-122"/>
            </a:endParaRPr>
          </a:p>
        </p:txBody>
      </p:sp>
      <p:sp>
        <p:nvSpPr>
          <p:cNvPr id="7" name="文本框 6"/>
          <p:cNvSpPr txBox="1"/>
          <p:nvPr/>
        </p:nvSpPr>
        <p:spPr>
          <a:xfrm>
            <a:off x="206888" y="-63668"/>
            <a:ext cx="1418657"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民</a:t>
            </a:r>
            <a:endParaRPr lang="zh-CN" altLang="en-US" sz="8800" dirty="0"/>
          </a:p>
        </p:txBody>
      </p:sp>
      <p:sp>
        <p:nvSpPr>
          <p:cNvPr id="8" name="文本框 7"/>
          <p:cNvSpPr txBox="1"/>
          <p:nvPr/>
        </p:nvSpPr>
        <p:spPr>
          <a:xfrm>
            <a:off x="1035780" y="393800"/>
            <a:ext cx="1311731" cy="1446550"/>
          </a:xfrm>
          <a:prstGeom prst="rect">
            <a:avLst/>
          </a:prstGeom>
          <a:noFill/>
        </p:spPr>
        <p:txBody>
          <a:bodyPr wrap="square" rtlCol="0">
            <a:spAutoFit/>
          </a:bodyPr>
          <a:lstStyle>
            <a:defPPr>
              <a:defRPr lang="zh-CN"/>
            </a:defPPr>
            <a:lvl1pPr>
              <a:defRPr sz="10000">
                <a:gradFill flip="none" rotWithShape="1">
                  <a:gsLst>
                    <a:gs pos="0">
                      <a:srgbClr val="470805"/>
                    </a:gs>
                    <a:gs pos="100000">
                      <a:srgbClr val="AF1C15"/>
                    </a:gs>
                  </a:gsLst>
                  <a:lin ang="10800000" scaled="1"/>
                  <a:tileRect/>
                </a:gradFill>
                <a:latin typeface="书体坊米芾体" panose="02010601030101010101" pitchFamily="2" charset="-122"/>
                <a:ea typeface="书体坊米芾体" panose="02010601030101010101" pitchFamily="2" charset="-122"/>
              </a:defRPr>
            </a:lvl1pPr>
          </a:lstStyle>
          <a:p>
            <a:r>
              <a:rPr lang="zh-CN" altLang="en-US" sz="8800" dirty="0" smtClean="0"/>
              <a:t>俗</a:t>
            </a:r>
            <a:endParaRPr lang="zh-CN" altLang="en-US" sz="8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webp.webp (108)"/>
          <p:cNvPicPr>
            <a:picLocks noChangeAspect="1"/>
          </p:cNvPicPr>
          <p:nvPr/>
        </p:nvPicPr>
        <p:blipFill>
          <a:blip r:embed="rId1"/>
          <a:stretch>
            <a:fillRect/>
          </a:stretch>
        </p:blipFill>
        <p:spPr>
          <a:xfrm>
            <a:off x="-33020" y="-28575"/>
            <a:ext cx="12237720" cy="6946265"/>
          </a:xfrm>
          <a:prstGeom prst="rect">
            <a:avLst/>
          </a:prstGeom>
        </p:spPr>
      </p:pic>
      <p:cxnSp>
        <p:nvCxnSpPr>
          <p:cNvPr id="6" name="直接连接符 5"/>
          <p:cNvCxnSpPr/>
          <p:nvPr/>
        </p:nvCxnSpPr>
        <p:spPr>
          <a:xfrm flipH="1">
            <a:off x="8936183" y="1052938"/>
            <a:ext cx="27709" cy="4765964"/>
          </a:xfrm>
          <a:prstGeom prst="line">
            <a:avLst/>
          </a:prstGeom>
          <a:ln w="88900" cmpd="thickThin">
            <a:solidFill>
              <a:srgbClr val="AF1C15"/>
            </a:solidFill>
          </a:ln>
        </p:spPr>
        <p:style>
          <a:lnRef idx="1">
            <a:schemeClr val="accent1"/>
          </a:lnRef>
          <a:fillRef idx="0">
            <a:schemeClr val="accent1"/>
          </a:fillRef>
          <a:effectRef idx="0">
            <a:schemeClr val="accent1"/>
          </a:effectRef>
          <a:fontRef idx="minor">
            <a:schemeClr val="tx1"/>
          </a:fontRef>
        </p:style>
      </p:cxnSp>
      <p:sp>
        <p:nvSpPr>
          <p:cNvPr id="8" name="五边形 7"/>
          <p:cNvSpPr/>
          <p:nvPr/>
        </p:nvSpPr>
        <p:spPr>
          <a:xfrm flipH="1">
            <a:off x="6837678" y="4783296"/>
            <a:ext cx="2098677" cy="844767"/>
          </a:xfrm>
          <a:prstGeom prst="homePlate">
            <a:avLst>
              <a:gd name="adj" fmla="val 39777"/>
            </a:avLst>
          </a:prstGeom>
          <a:gradFill>
            <a:gsLst>
              <a:gs pos="50000">
                <a:srgbClr val="CF231C"/>
              </a:gs>
              <a:gs pos="100000">
                <a:srgbClr val="7F201A"/>
              </a:gs>
              <a:gs pos="0">
                <a:srgbClr val="7F201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dirty="0" smtClean="0">
                <a:latin typeface="书体坊米芾体" panose="02010601030101010101" pitchFamily="2" charset="-122"/>
                <a:ea typeface="书体坊米芾体" panose="02010601030101010101" pitchFamily="2" charset="-122"/>
              </a:rPr>
              <a:t>端午</a:t>
            </a:r>
            <a:endParaRPr lang="zh-CN" altLang="en-US" sz="6600" dirty="0">
              <a:latin typeface="书体坊米芾体" panose="02010601030101010101" pitchFamily="2" charset="-122"/>
              <a:ea typeface="书体坊米芾体" panose="02010601030101010101" pitchFamily="2" charset="-122"/>
            </a:endParaRPr>
          </a:p>
        </p:txBody>
      </p:sp>
      <p:sp>
        <p:nvSpPr>
          <p:cNvPr id="11" name="五边形 10"/>
          <p:cNvSpPr/>
          <p:nvPr/>
        </p:nvSpPr>
        <p:spPr>
          <a:xfrm flipH="1">
            <a:off x="1428115" y="2743200"/>
            <a:ext cx="7536180" cy="1705610"/>
          </a:xfrm>
          <a:prstGeom prst="homePlate">
            <a:avLst>
              <a:gd name="adj" fmla="val 39777"/>
            </a:avLst>
          </a:prstGeom>
          <a:gradFill>
            <a:gsLst>
              <a:gs pos="50000">
                <a:srgbClr val="CF231C"/>
              </a:gs>
              <a:gs pos="100000">
                <a:srgbClr val="7F201A"/>
              </a:gs>
              <a:gs pos="0">
                <a:srgbClr val="7F201A"/>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600" dirty="0" smtClean="0">
                <a:latin typeface="书体坊米芾体" panose="02010601030101010101" pitchFamily="2" charset="-122"/>
                <a:ea typeface="书体坊米芾体" panose="02010601030101010101" pitchFamily="2" charset="-122"/>
              </a:rPr>
              <a:t>谢谢观赏</a:t>
            </a:r>
            <a:endParaRPr lang="zh-CN" altLang="en-US" sz="9600" dirty="0">
              <a:latin typeface="书体坊米芾体" panose="02010601030101010101" pitchFamily="2" charset="-122"/>
              <a:ea typeface="书体坊米芾体" panose="02010601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30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2000"/>
                                        <p:tgtEl>
                                          <p:spTgt spid="6"/>
                                        </p:tgtEl>
                                      </p:cBhvr>
                                    </p:animEffect>
                                  </p:childTnLst>
                                </p:cTn>
                              </p:par>
                              <p:par>
                                <p:cTn id="8" presetID="12" presetClass="entr" presetSubtype="2" fill="hold" grpId="0" nodeType="withEffect">
                                  <p:stCondLst>
                                    <p:cond delay="500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200"/>
                                        <p:tgtEl>
                                          <p:spTgt spid="8"/>
                                        </p:tgtEl>
                                        <p:attrNameLst>
                                          <p:attrName>ppt_x</p:attrName>
                                        </p:attrNameLst>
                                      </p:cBhvr>
                                      <p:tavLst>
                                        <p:tav tm="0">
                                          <p:val>
                                            <p:strVal val="#ppt_x+#ppt_w*1.125000"/>
                                          </p:val>
                                        </p:tav>
                                        <p:tav tm="100000">
                                          <p:val>
                                            <p:strVal val="#ppt_x"/>
                                          </p:val>
                                        </p:tav>
                                      </p:tavLst>
                                    </p:anim>
                                    <p:animEffect transition="in" filter="wipe(left)">
                                      <p:cBhvr>
                                        <p:cTn id="11" dur="200"/>
                                        <p:tgtEl>
                                          <p:spTgt spid="8"/>
                                        </p:tgtEl>
                                      </p:cBhvr>
                                    </p:animEffect>
                                  </p:childTnLst>
                                </p:cTn>
                              </p:par>
                              <p:par>
                                <p:cTn id="12" presetID="12" presetClass="entr" presetSubtype="2" fill="hold" grpId="0" nodeType="withEffect">
                                  <p:stCondLst>
                                    <p:cond delay="51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200"/>
                                        <p:tgtEl>
                                          <p:spTgt spid="11"/>
                                        </p:tgtEl>
                                        <p:attrNameLst>
                                          <p:attrName>ppt_x</p:attrName>
                                        </p:attrNameLst>
                                      </p:cBhvr>
                                      <p:tavLst>
                                        <p:tav tm="0">
                                          <p:val>
                                            <p:strVal val="#ppt_x+#ppt_w*1.125000"/>
                                          </p:val>
                                        </p:tav>
                                        <p:tav tm="100000">
                                          <p:val>
                                            <p:strVal val="#ppt_x"/>
                                          </p:val>
                                        </p:tav>
                                      </p:tavLst>
                                    </p:anim>
                                    <p:animEffect transition="in" filter="wipe(left)">
                                      <p:cBhvr>
                                        <p:cTn id="15" dur="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1" grpId="0" bldLvl="0" animBg="1"/>
    </p:bldLst>
  </p:timing>
</p:sld>
</file>

<file path=ppt/theme/theme1.xml><?xml version="1.0" encoding="utf-8"?>
<a:theme xmlns:a="http://schemas.openxmlformats.org/drawingml/2006/main" name="Office 主题">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3058</Words>
  <Application>WPS 演示</Application>
  <PresentationFormat>宽屏</PresentationFormat>
  <Paragraphs>348</Paragraphs>
  <Slides>18</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18</vt:i4>
      </vt:variant>
    </vt:vector>
  </HeadingPairs>
  <TitlesOfParts>
    <vt:vector size="28" baseType="lpstr">
      <vt:lpstr>Arial</vt:lpstr>
      <vt:lpstr>宋体</vt:lpstr>
      <vt:lpstr>Wingdings</vt:lpstr>
      <vt:lpstr>书体坊米芾体</vt:lpstr>
      <vt:lpstr>华文隶书</vt:lpstr>
      <vt:lpstr>微软雅黑</vt:lpstr>
      <vt:lpstr>楷体</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11</cp:revision>
  <dcterms:created xsi:type="dcterms:W3CDTF">2017-05-17T02:53:00Z</dcterms:created>
  <dcterms:modified xsi:type="dcterms:W3CDTF">2017-05-27T17:03:01Z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2052-10.1.0.6490</vt:lpwstr>
  </property>
</Properties>
</file>