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mp3" ContentType="audio/m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61" r:id="rId5"/>
    <p:sldId id="267" r:id="rId6"/>
    <p:sldId id="268" r:id="rId7"/>
    <p:sldId id="269" r:id="rId8"/>
    <p:sldId id="259" r:id="rId9"/>
    <p:sldId id="260" r:id="rId10"/>
    <p:sldId id="262" r:id="rId11"/>
    <p:sldId id="263" r:id="rId12"/>
    <p:sldId id="264" r:id="rId13"/>
    <p:sldId id="265" r:id="rId14"/>
    <p:sldId id="266" r:id="rId15"/>
    <p:sldId id="283" r:id="rId16"/>
    <p:sldId id="288" r:id="rId17"/>
    <p:sldId id="287" r:id="rId18"/>
    <p:sldId id="284" r:id="rId19"/>
    <p:sldId id="270" r:id="rId20"/>
    <p:sldId id="285" r:id="rId21"/>
    <p:sldId id="286" r:id="rId22"/>
    <p:sldId id="290" r:id="rId23"/>
    <p:sldId id="289" r:id="rId24"/>
    <p:sldId id="271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33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9CD9F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474" y="-96"/>
      </p:cViewPr>
      <p:guideLst>
        <p:guide orient="horz" pos="333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07C989-CE4A-48F8-8767-3925EBA498B9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45C72-36F8-48B5-9AB1-3BF4CC1C07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53455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45C72-36F8-48B5-9AB1-3BF4CC1C07ED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51C1AD2-617D-4F0F-ACB2-F42FD8144B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09AE2B2F-0D0A-4F16-87FC-C9803D57C4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437C10B-A8D0-4C9D-9F77-38DCC6278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4226-6306-4E20-96C2-B949BBA85DEE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8E45814-CB2C-4FA0-ACCD-2FEDF5609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A6DFDF8-8118-4450-9151-E5D406FCA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BB39F-3590-4629-B8AF-70FF390A5EC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742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C4661C0-DB49-45EB-B79A-71DEBB867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8580D945-9E3E-4A53-8EC2-0F8C83D6A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5DE8544-2236-4E0D-95EF-CB8A705E6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4226-6306-4E20-96C2-B949BBA85DEE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2542014-410A-4855-AF40-4B2413053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3D12DC8-693A-4167-84B8-235F8F835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BB39F-3590-4629-B8AF-70FF390A5EC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48316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B2B354D-36B7-4413-BE4F-AA77D8D20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92AD543-0190-484D-95EA-79168F524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AEA395C-46F9-46A5-BB92-1F9101FE0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4226-6306-4E20-96C2-B949BBA85DEE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956E4D1-B68B-4FC7-8C7B-F08CEE00B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C95C330-8DC4-44C3-969A-9A7AAA0DF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BB39F-3590-4629-B8AF-70FF390A5EC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65970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9737E15-789C-44E3-B98A-5CE252130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DAB72F9E-257F-437A-8361-59D57BE4A4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32BBCC6F-FDB7-434F-AB4B-B3C772C558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048D106-26B9-4683-8D0C-9E07E6C94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4226-6306-4E20-96C2-B949BBA85DEE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8B84CAAF-155B-4B5A-B6AA-81EC3E66F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FA7A2C35-02F8-4C84-84F3-75190DB42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BB39F-3590-4629-B8AF-70FF390A5EC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78054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4EAE053-B5A6-45DE-962F-FDAFC1922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E14B2A90-2D3A-4F20-8326-9491ED9A2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25755CF4-4B6C-4DC9-BBB4-579CD45A30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2AA39EA6-E270-44A8-BFBD-0738F0D8E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599608A8-2623-44D7-A4E5-2054277114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4E2B98B2-EAFF-4FCB-B949-C8632330C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4226-6306-4E20-96C2-B949BBA85DEE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F6F53BB0-78E8-4A0B-8815-A7B6D0769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21A2E861-8564-4587-82C6-57EC8EBBE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BB39F-3590-4629-B8AF-70FF390A5EC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67585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31417D-6980-404D-8401-4C002A8EE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DF5CCAA8-2703-4C43-BD8C-9E9B5C046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4226-6306-4E20-96C2-B949BBA85DEE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C97C7800-355A-4B37-B51A-5E7B67B5F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35ED1B0F-23D7-418B-8823-6D7AD7E63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BB39F-3590-4629-B8AF-70FF390A5EC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44682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18FB799C-59E3-43EF-85CF-DF031F64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4226-6306-4E20-96C2-B949BBA85DEE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0064382A-A252-4417-9DEC-E84535E62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3635493B-1653-41C3-AD2E-FB628B0FE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BB39F-3590-4629-B8AF-70FF390A5EC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02374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789DCED-F28A-4046-8556-C51177735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B57D28F-52CB-473E-9024-8D1E10846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F335F1B0-7223-4EE1-94D5-1CA5A9DB0A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83765B5-8A6E-48F1-892C-573E615D9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4226-6306-4E20-96C2-B949BBA85DEE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5EC30D4D-5751-471B-BEA6-51CE70D4A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2600358B-859A-40B2-8902-A28F17EEA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BB39F-3590-4629-B8AF-70FF390A5EC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42930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07C7CBC-6F22-4563-BF43-6633BB823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E709F759-7AA1-49E3-A757-44ABAFA11F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E7E1C118-16F1-4DEB-83BD-66317AD46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49E06B72-75BC-47E5-A35D-86777BDA4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4226-6306-4E20-96C2-B949BBA85DEE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85A8CC58-D421-4BE9-A2B8-4A3C7CBAA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3F9B808-055A-47F9-A2D1-E814BFA69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BB39F-3590-4629-B8AF-70FF390A5EC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50347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F74CABC-BD97-4790-BB7F-C21AD0441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A206DE9E-9C42-42C2-AA05-F429C3E2A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9B0199A-E906-4D29-AA2C-13EFA2559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4226-6306-4E20-96C2-B949BBA85DEE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1FAE62A-36B6-49DC-AFDC-4C1046898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711C2A2-3815-4BF8-BBE9-2CA4DEAA5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BB39F-3590-4629-B8AF-70FF390A5EC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27049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572A36D2-07C2-485F-8BA6-00D8CEA8ED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57C3293A-CBF3-43C4-A869-4CAB6EC7DA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28C615D-E257-4D2D-824B-FCDD5F73A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4226-6306-4E20-96C2-B949BBA85DEE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7EDECDB-3484-40E8-9CD0-B67732A06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ACF157F-EE98-43F6-B33B-3AC33D592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BB39F-3590-4629-B8AF-70FF390A5EC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018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4BF3B2B5-E871-4596-A6A3-395F01CD6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B53001D-62B1-41CA-A272-EFE028126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F0A58D8-8FA0-48D2-97DA-DA6F924EC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E4226-6306-4E20-96C2-B949BBA85DEE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C53A502-BC95-427A-AEC8-2D9EA9C6F4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43B69C6-BFFA-4F66-AD78-5553BADF59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BB39F-3590-4629-B8AF-70FF390A5EC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31194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microsoft.com/office/2007/relationships/media" Target="../media/media1.mp3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>
            <a:extLst>
              <a:ext uri="{FF2B5EF4-FFF2-40B4-BE49-F238E27FC236}">
                <a16:creationId xmlns:a16="http://schemas.microsoft.com/office/drawing/2014/main" xmlns="" id="{AB400C3A-E628-4801-87E9-CA3E2D7D1CB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BCAE95E7-81D6-4279-84B5-61DDE7D57B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9115727-EE44-48A5-BA76-918A50735EE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678" t="44695"/>
          <a:stretch/>
        </p:blipFill>
        <p:spPr>
          <a:xfrm>
            <a:off x="8860922" y="3065223"/>
            <a:ext cx="3331078" cy="3792454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F6CC261A-BA5B-48FF-BB18-E35459CC1D6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2098115">
            <a:off x="3587823" y="-55416"/>
            <a:ext cx="4718674" cy="418134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C797FD5A-37D2-4A7A-BFE8-4FD77B1AAA5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565565">
            <a:off x="3978047" y="-1157615"/>
            <a:ext cx="3778701" cy="4008927"/>
          </a:xfrm>
          <a:prstGeom prst="rect">
            <a:avLst/>
          </a:prstGeom>
        </p:spPr>
      </p:pic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8056F1ED-F3CB-4512-A466-3E97CF1636CF}"/>
              </a:ext>
            </a:extLst>
          </p:cNvPr>
          <p:cNvGrpSpPr/>
          <p:nvPr/>
        </p:nvGrpSpPr>
        <p:grpSpPr>
          <a:xfrm>
            <a:off x="2989007" y="2202426"/>
            <a:ext cx="6213987" cy="3257908"/>
            <a:chOff x="2989007" y="2202426"/>
            <a:chExt cx="6213987" cy="3257908"/>
          </a:xfrm>
        </p:grpSpPr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xmlns="" id="{DAF62DFB-7A9C-4F49-A9F3-7091FD922830}"/>
                </a:ext>
              </a:extLst>
            </p:cNvPr>
            <p:cNvSpPr/>
            <p:nvPr/>
          </p:nvSpPr>
          <p:spPr>
            <a:xfrm>
              <a:off x="2989007" y="2202426"/>
              <a:ext cx="6213987" cy="3257908"/>
            </a:xfrm>
            <a:prstGeom prst="roundRect">
              <a:avLst>
                <a:gd name="adj" fmla="val 11536"/>
              </a:avLst>
            </a:prstGeom>
            <a:solidFill>
              <a:schemeClr val="bg1"/>
            </a:solidFill>
            <a:ln w="1270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xmlns="" id="{ECE4D7D5-D6D8-4981-8857-9E45916F7CBF}"/>
                </a:ext>
              </a:extLst>
            </p:cNvPr>
            <p:cNvSpPr/>
            <p:nvPr/>
          </p:nvSpPr>
          <p:spPr>
            <a:xfrm>
              <a:off x="3237432" y="2408903"/>
              <a:ext cx="5717136" cy="2854883"/>
            </a:xfrm>
            <a:prstGeom prst="roundRect">
              <a:avLst>
                <a:gd name="adj" fmla="val 11536"/>
              </a:avLst>
            </a:prstGeom>
            <a:noFill/>
            <a:ln w="50800">
              <a:solidFill>
                <a:srgbClr val="7030A0">
                  <a:alpha val="69000"/>
                </a:srgbClr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F814027E-20B2-4908-BB1C-A31A8C8956A9}"/>
              </a:ext>
            </a:extLst>
          </p:cNvPr>
          <p:cNvGrpSpPr/>
          <p:nvPr/>
        </p:nvGrpSpPr>
        <p:grpSpPr>
          <a:xfrm>
            <a:off x="-228469" y="2536764"/>
            <a:ext cx="3687813" cy="4672030"/>
            <a:chOff x="-228469" y="2536764"/>
            <a:chExt cx="3687813" cy="4672030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xmlns="" id="{F4FAECEF-5308-4D4F-95E7-809593E266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228469" y="2536764"/>
              <a:ext cx="3508376" cy="4672030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xmlns="" id="{736267B3-6A36-41CC-BEAE-A19C4DD06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1472" y="3967511"/>
              <a:ext cx="2787872" cy="2572886"/>
            </a:xfrm>
            <a:prstGeom prst="rect">
              <a:avLst/>
            </a:prstGeom>
          </p:spPr>
        </p:pic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4D1D538D-CDC3-4ECF-8659-B9C31C49AC62}"/>
              </a:ext>
            </a:extLst>
          </p:cNvPr>
          <p:cNvSpPr txBox="1"/>
          <p:nvPr/>
        </p:nvSpPr>
        <p:spPr>
          <a:xfrm>
            <a:off x="3354137" y="2771545"/>
            <a:ext cx="5724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spc="600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rPr>
              <a:t>平行四边形和梯形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90681AEB-8253-4599-9D71-0367D03CB5AB}"/>
              </a:ext>
            </a:extLst>
          </p:cNvPr>
          <p:cNvSpPr txBox="1"/>
          <p:nvPr/>
        </p:nvSpPr>
        <p:spPr>
          <a:xfrm>
            <a:off x="4508741" y="3657989"/>
            <a:ext cx="32367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600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rPr>
              <a:t>四年级数学课件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xmlns="" id="{3A936290-BE40-4A7E-AB3A-31FF226EBF45}"/>
              </a:ext>
            </a:extLst>
          </p:cNvPr>
          <p:cNvGrpSpPr/>
          <p:nvPr/>
        </p:nvGrpSpPr>
        <p:grpSpPr>
          <a:xfrm>
            <a:off x="4947034" y="4403759"/>
            <a:ext cx="2931967" cy="557692"/>
            <a:chOff x="4947034" y="4403759"/>
            <a:chExt cx="2931967" cy="557692"/>
          </a:xfrm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xmlns="" id="{CEF97BE8-5DEC-4599-A33C-71A7552EB0A3}"/>
                </a:ext>
              </a:extLst>
            </p:cNvPr>
            <p:cNvGrpSpPr/>
            <p:nvPr/>
          </p:nvGrpSpPr>
          <p:grpSpPr>
            <a:xfrm>
              <a:off x="4947034" y="4403759"/>
              <a:ext cx="2877786" cy="557692"/>
              <a:chOff x="4614108" y="4372362"/>
              <a:chExt cx="3201812" cy="620486"/>
            </a:xfrm>
          </p:grpSpPr>
          <p:sp>
            <p:nvSpPr>
              <p:cNvPr id="27" name="椭圆 26">
                <a:extLst>
                  <a:ext uri="{FF2B5EF4-FFF2-40B4-BE49-F238E27FC236}">
                    <a16:creationId xmlns:a16="http://schemas.microsoft.com/office/drawing/2014/main" xmlns="" id="{3B49CBDA-2A29-40B7-BE34-B998F20C6EB4}"/>
                  </a:ext>
                </a:extLst>
              </p:cNvPr>
              <p:cNvSpPr/>
              <p:nvPr/>
            </p:nvSpPr>
            <p:spPr>
              <a:xfrm>
                <a:off x="4614108" y="4372362"/>
                <a:ext cx="620486" cy="620486"/>
              </a:xfrm>
              <a:prstGeom prst="ellipse">
                <a:avLst/>
              </a:prstGeom>
              <a:noFill/>
              <a:ln w="254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17号-萌趣果冻体" panose="00000500000000000000" pitchFamily="2" charset="-122"/>
                  <a:ea typeface="字魂17号-萌趣果冻体" panose="00000500000000000000" pitchFamily="2" charset="-122"/>
                </a:endParaRPr>
              </a:p>
            </p:txBody>
          </p:sp>
          <p:sp>
            <p:nvSpPr>
              <p:cNvPr id="32" name="椭圆 31">
                <a:extLst>
                  <a:ext uri="{FF2B5EF4-FFF2-40B4-BE49-F238E27FC236}">
                    <a16:creationId xmlns:a16="http://schemas.microsoft.com/office/drawing/2014/main" xmlns="" id="{33C1476A-BB5F-43AF-A207-8FDCC099BEB9}"/>
                  </a:ext>
                </a:extLst>
              </p:cNvPr>
              <p:cNvSpPr/>
              <p:nvPr/>
            </p:nvSpPr>
            <p:spPr>
              <a:xfrm>
                <a:off x="5259503" y="4372362"/>
                <a:ext cx="620486" cy="620486"/>
              </a:xfrm>
              <a:prstGeom prst="ellipse">
                <a:avLst/>
              </a:prstGeom>
              <a:noFill/>
              <a:ln w="254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17号-萌趣果冻体" panose="00000500000000000000" pitchFamily="2" charset="-122"/>
                  <a:ea typeface="字魂17号-萌趣果冻体" panose="00000500000000000000" pitchFamily="2" charset="-122"/>
                </a:endParaRPr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xmlns="" id="{6F608579-2992-4FAB-A08F-B16902257BEB}"/>
                  </a:ext>
                </a:extLst>
              </p:cNvPr>
              <p:cNvSpPr/>
              <p:nvPr/>
            </p:nvSpPr>
            <p:spPr>
              <a:xfrm>
                <a:off x="7195434" y="4372362"/>
                <a:ext cx="620486" cy="620486"/>
              </a:xfrm>
              <a:prstGeom prst="ellipse">
                <a:avLst/>
              </a:prstGeom>
              <a:noFill/>
              <a:ln w="254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17号-萌趣果冻体" panose="00000500000000000000" pitchFamily="2" charset="-122"/>
                  <a:ea typeface="字魂17号-萌趣果冻体" panose="00000500000000000000" pitchFamily="2" charset="-122"/>
                </a:endParaRPr>
              </a:p>
            </p:txBody>
          </p:sp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xmlns="" id="{4808D620-A822-41EA-BA22-CB813E1832DC}"/>
                  </a:ext>
                </a:extLst>
              </p:cNvPr>
              <p:cNvSpPr/>
              <p:nvPr/>
            </p:nvSpPr>
            <p:spPr>
              <a:xfrm>
                <a:off x="6550293" y="4372362"/>
                <a:ext cx="620486" cy="620486"/>
              </a:xfrm>
              <a:prstGeom prst="ellipse">
                <a:avLst/>
              </a:prstGeom>
              <a:noFill/>
              <a:ln w="254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17号-萌趣果冻体" panose="00000500000000000000" pitchFamily="2" charset="-122"/>
                  <a:ea typeface="字魂17号-萌趣果冻体" panose="00000500000000000000" pitchFamily="2" charset="-122"/>
                </a:endParaRPr>
              </a:p>
            </p:txBody>
          </p:sp>
        </p:grp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B59D8241-BB83-4917-9A42-9BFE50E8CE0A}"/>
                </a:ext>
              </a:extLst>
            </p:cNvPr>
            <p:cNvSpPr txBox="1"/>
            <p:nvPr/>
          </p:nvSpPr>
          <p:spPr>
            <a:xfrm>
              <a:off x="4968347" y="4419731"/>
              <a:ext cx="44275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spc="600" dirty="0" smtClean="0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P</a:t>
              </a:r>
              <a:endParaRPr lang="zh-CN" altLang="en-US" sz="2800" b="1" spc="600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xmlns="" id="{9ABA97B1-2015-4E74-8606-B90E0085C558}"/>
                </a:ext>
              </a:extLst>
            </p:cNvPr>
            <p:cNvSpPr txBox="1"/>
            <p:nvPr/>
          </p:nvSpPr>
          <p:spPr>
            <a:xfrm>
              <a:off x="5596808" y="4419731"/>
              <a:ext cx="44275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spc="600" dirty="0" smtClean="0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P</a:t>
              </a:r>
              <a:endParaRPr lang="zh-CN" altLang="en-US" sz="2800" b="1" spc="600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E837DFB5-AA85-4244-8C82-B0C089BF9979}"/>
                </a:ext>
              </a:extLst>
            </p:cNvPr>
            <p:cNvSpPr txBox="1"/>
            <p:nvPr/>
          </p:nvSpPr>
          <p:spPr>
            <a:xfrm>
              <a:off x="6672794" y="4411263"/>
              <a:ext cx="62068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spc="600" dirty="0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老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13EEFBFC-798B-4C97-A25F-87DB14CD628B}"/>
                </a:ext>
              </a:extLst>
            </p:cNvPr>
            <p:cNvSpPr txBox="1"/>
            <p:nvPr/>
          </p:nvSpPr>
          <p:spPr>
            <a:xfrm>
              <a:off x="7258318" y="4436665"/>
              <a:ext cx="62068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spc="600" dirty="0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师</a:t>
              </a:r>
            </a:p>
          </p:txBody>
        </p:sp>
      </p:grpSp>
      <p:pic>
        <p:nvPicPr>
          <p:cNvPr id="46" name="图片 45">
            <a:extLst>
              <a:ext uri="{FF2B5EF4-FFF2-40B4-BE49-F238E27FC236}">
                <a16:creationId xmlns:a16="http://schemas.microsoft.com/office/drawing/2014/main" xmlns="" id="{601D36CC-1AD4-44B6-A06F-AE223D44900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903" t="-3618" r="35031" b="77388"/>
          <a:stretch/>
        </p:blipFill>
        <p:spPr>
          <a:xfrm>
            <a:off x="8540111" y="338880"/>
            <a:ext cx="2601338" cy="1646280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xmlns="" id="{BF2FA83C-69A1-4862-AD76-D911FD1C8C1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903" t="-3618" r="35031" b="77388"/>
          <a:stretch/>
        </p:blipFill>
        <p:spPr>
          <a:xfrm>
            <a:off x="8283161" y="3837222"/>
            <a:ext cx="2601338" cy="1646280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544D6A89-90BA-45D4-800D-9952F41495B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0633" t="27451" r="-6699" b="46319"/>
          <a:stretch/>
        </p:blipFill>
        <p:spPr>
          <a:xfrm>
            <a:off x="2526766" y="3925329"/>
            <a:ext cx="2601338" cy="1646280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7346AF60-AA37-4601-A297-1226BA0B134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021" t="46196" r="84955" b="27574"/>
          <a:stretch/>
        </p:blipFill>
        <p:spPr>
          <a:xfrm>
            <a:off x="2873873" y="1315356"/>
            <a:ext cx="2601338" cy="1646280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xmlns="" id="{12059700-24DF-4CF4-8680-D5396919A16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873" t="73513" r="38061" b="257"/>
          <a:stretch/>
        </p:blipFill>
        <p:spPr>
          <a:xfrm>
            <a:off x="114168" y="293237"/>
            <a:ext cx="2601338" cy="1646280"/>
          </a:xfrm>
          <a:prstGeom prst="rect">
            <a:avLst/>
          </a:prstGeom>
        </p:spPr>
      </p:pic>
      <p:pic>
        <p:nvPicPr>
          <p:cNvPr id="60" name="舒缓悠扬的古风背景音乐">
            <a:hlinkClick r:id="" action="ppaction://media"/>
            <a:extLst>
              <a:ext uri="{FF2B5EF4-FFF2-40B4-BE49-F238E27FC236}">
                <a16:creationId xmlns:a16="http://schemas.microsoft.com/office/drawing/2014/main" xmlns="" id="{3AA43509-935D-44DA-97AB-454A8949656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10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-1490180" y="-487363"/>
            <a:ext cx="487363" cy="487363"/>
          </a:xfrm>
          <a:prstGeom prst="rect">
            <a:avLst/>
          </a:prstGeom>
        </p:spPr>
      </p:pic>
      <p:sp>
        <p:nvSpPr>
          <p:cNvPr id="31" name="椭圆 30">
            <a:extLst>
              <a:ext uri="{FF2B5EF4-FFF2-40B4-BE49-F238E27FC236}">
                <a16:creationId xmlns:a16="http://schemas.microsoft.com/office/drawing/2014/main" xmlns="" id="{6F608579-2992-4FAB-A08F-B16902257BEB}"/>
              </a:ext>
            </a:extLst>
          </p:cNvPr>
          <p:cNvSpPr/>
          <p:nvPr/>
        </p:nvSpPr>
        <p:spPr>
          <a:xfrm>
            <a:off x="6098728" y="4429159"/>
            <a:ext cx="557692" cy="557692"/>
          </a:xfrm>
          <a:prstGeom prst="ellipse">
            <a:avLst/>
          </a:prstGeom>
          <a:noFill/>
          <a:ln w="254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sp>
        <p:nvSpPr>
          <p:cNvPr id="35" name="文本框 38">
            <a:extLst>
              <a:ext uri="{FF2B5EF4-FFF2-40B4-BE49-F238E27FC236}">
                <a16:creationId xmlns:a16="http://schemas.microsoft.com/office/drawing/2014/main" xmlns="" id="{9ABA97B1-2015-4E74-8606-B90E0085C558}"/>
              </a:ext>
            </a:extLst>
          </p:cNvPr>
          <p:cNvSpPr txBox="1"/>
          <p:nvPr/>
        </p:nvSpPr>
        <p:spPr>
          <a:xfrm>
            <a:off x="6206409" y="4436665"/>
            <a:ext cx="4427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spc="600" dirty="0" smtClean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rPr>
              <a:t>T</a:t>
            </a:r>
            <a:endParaRPr lang="zh-CN" altLang="en-US" sz="2800" b="1" spc="600" dirty="0">
              <a:solidFill>
                <a:srgbClr val="7030A0"/>
              </a:solidFill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5860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75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25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>
                <p:cTn id="6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0"/>
                </p:tgtEl>
              </p:cMediaNode>
            </p:video>
          </p:childTnLst>
        </p:cTn>
      </p:par>
    </p:tnLst>
    <p:bldLst>
      <p:bldP spid="25" grpId="0"/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3D0A65-D307-4DF6-925C-4E4DA16EAD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BCAE95E7-81D6-4279-84B5-61DDE7D57B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9115727-EE44-48A5-BA76-918A50735EE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B2D32D2-CA4D-4E9E-951E-6A3DFF6007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grpSp>
        <p:nvGrpSpPr>
          <p:cNvPr id="49" name="组合 48">
            <a:extLst>
              <a:ext uri="{FF2B5EF4-FFF2-40B4-BE49-F238E27FC236}">
                <a16:creationId xmlns:a16="http://schemas.microsoft.com/office/drawing/2014/main" xmlns="" id="{17BE442E-2FBF-45BA-869F-B3DE37DE2AD5}"/>
              </a:ext>
            </a:extLst>
          </p:cNvPr>
          <p:cNvGrpSpPr/>
          <p:nvPr/>
        </p:nvGrpSpPr>
        <p:grpSpPr>
          <a:xfrm>
            <a:off x="2605673" y="2557858"/>
            <a:ext cx="6980655" cy="3229662"/>
            <a:chOff x="2605673" y="2557858"/>
            <a:chExt cx="6980655" cy="3229662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xmlns="" id="{43F128E7-ABEF-4500-A3D9-8425429AEE80}"/>
                </a:ext>
              </a:extLst>
            </p:cNvPr>
            <p:cNvSpPr/>
            <p:nvPr/>
          </p:nvSpPr>
          <p:spPr>
            <a:xfrm>
              <a:off x="2605673" y="2557858"/>
              <a:ext cx="6980655" cy="3229662"/>
            </a:xfrm>
            <a:prstGeom prst="roundRect">
              <a:avLst>
                <a:gd name="adj" fmla="val 11956"/>
              </a:avLst>
            </a:prstGeom>
            <a:solidFill>
              <a:schemeClr val="bg1">
                <a:alpha val="94000"/>
              </a:schemeClr>
            </a:solidFill>
            <a:ln w="76200">
              <a:solidFill>
                <a:srgbClr val="7030A0">
                  <a:alpha val="81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xmlns="" id="{366F18E3-6E8E-4EDC-BEAC-0C650BFDC87A}"/>
                </a:ext>
              </a:extLst>
            </p:cNvPr>
            <p:cNvCxnSpPr/>
            <p:nvPr/>
          </p:nvCxnSpPr>
          <p:spPr>
            <a:xfrm>
              <a:off x="6096000" y="3048490"/>
              <a:ext cx="0" cy="2031106"/>
            </a:xfrm>
            <a:prstGeom prst="line">
              <a:avLst/>
            </a:prstGeom>
            <a:ln cmpd="sng">
              <a:solidFill>
                <a:srgbClr val="7030A0">
                  <a:alpha val="59000"/>
                </a:srgb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9E9BD10-3D72-4B93-9BA6-A50DBA4366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2098115">
            <a:off x="4014632" y="-358589"/>
            <a:ext cx="3883098" cy="344092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64386E34-D3F2-4C52-B6C0-59988B8F7B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840179"/>
            <a:ext cx="3051438" cy="406353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53322B45-105E-4F36-A6ED-427A5BA85C0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1472" y="4087652"/>
            <a:ext cx="2787872" cy="257288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C5808A3-B1C3-4E29-BA5A-2F9B29B74B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45691" b="100000" l="703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688" t="47381"/>
          <a:stretch/>
        </p:blipFill>
        <p:spPr>
          <a:xfrm>
            <a:off x="8362321" y="2557858"/>
            <a:ext cx="3843152" cy="4322838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E31D79B5-6FC9-4B3F-A4C1-6FE07AA081F1}"/>
              </a:ext>
            </a:extLst>
          </p:cNvPr>
          <p:cNvSpPr txBox="1"/>
          <p:nvPr/>
        </p:nvSpPr>
        <p:spPr>
          <a:xfrm>
            <a:off x="4950437" y="472639"/>
            <a:ext cx="22911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spc="600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rPr>
              <a:t>目录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D4CB9EF-5C09-4221-A436-60691B8464B0}"/>
              </a:ext>
            </a:extLst>
          </p:cNvPr>
          <p:cNvGrpSpPr/>
          <p:nvPr/>
        </p:nvGrpSpPr>
        <p:grpSpPr>
          <a:xfrm>
            <a:off x="3161385" y="3382647"/>
            <a:ext cx="2612968" cy="546145"/>
            <a:chOff x="3297865" y="3122770"/>
            <a:chExt cx="2612968" cy="546145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xmlns="" id="{E0E0EF70-7707-41F6-BE43-4F74F7B576A2}"/>
                </a:ext>
              </a:extLst>
            </p:cNvPr>
            <p:cNvSpPr/>
            <p:nvPr/>
          </p:nvSpPr>
          <p:spPr>
            <a:xfrm>
              <a:off x="3846894" y="3214634"/>
              <a:ext cx="1841200" cy="413812"/>
            </a:xfrm>
            <a:prstGeom prst="roundRect">
              <a:avLst>
                <a:gd name="adj" fmla="val 30771"/>
              </a:avLst>
            </a:prstGeom>
            <a:solidFill>
              <a:schemeClr val="bg1"/>
            </a:solidFill>
            <a:ln w="25400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A20107C2-A211-4B13-8F86-621F4C393BA1}"/>
                </a:ext>
              </a:extLst>
            </p:cNvPr>
            <p:cNvSpPr txBox="1"/>
            <p:nvPr/>
          </p:nvSpPr>
          <p:spPr>
            <a:xfrm>
              <a:off x="3946975" y="3145695"/>
              <a:ext cx="19638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教学目标</a:t>
              </a: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83171EC7-2421-464C-8251-3BCDBEDA8E3E}"/>
                </a:ext>
              </a:extLst>
            </p:cNvPr>
            <p:cNvSpPr/>
            <p:nvPr/>
          </p:nvSpPr>
          <p:spPr>
            <a:xfrm>
              <a:off x="3297865" y="3214634"/>
              <a:ext cx="413812" cy="41381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A0C42AE1-0AAA-461B-BCAA-6198F637A8B7}"/>
                </a:ext>
              </a:extLst>
            </p:cNvPr>
            <p:cNvSpPr txBox="1"/>
            <p:nvPr/>
          </p:nvSpPr>
          <p:spPr>
            <a:xfrm>
              <a:off x="3344005" y="3122770"/>
              <a:ext cx="3177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1</a:t>
              </a:r>
              <a:endParaRPr lang="zh-CN" altLang="en-US" sz="2800" b="1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136DDF0D-AAB1-4078-ABA8-BF6F3AD04611}"/>
              </a:ext>
            </a:extLst>
          </p:cNvPr>
          <p:cNvGrpSpPr/>
          <p:nvPr/>
        </p:nvGrpSpPr>
        <p:grpSpPr>
          <a:xfrm>
            <a:off x="6532646" y="3382647"/>
            <a:ext cx="2612968" cy="546145"/>
            <a:chOff x="3297865" y="3122770"/>
            <a:chExt cx="2612968" cy="546145"/>
          </a:xfrm>
        </p:grpSpPr>
        <p:sp>
          <p:nvSpPr>
            <p:cNvPr id="35" name="矩形: 圆角 34">
              <a:extLst>
                <a:ext uri="{FF2B5EF4-FFF2-40B4-BE49-F238E27FC236}">
                  <a16:creationId xmlns:a16="http://schemas.microsoft.com/office/drawing/2014/main" xmlns="" id="{BB86AFDB-6198-462F-B303-7E92BCC5E6FE}"/>
                </a:ext>
              </a:extLst>
            </p:cNvPr>
            <p:cNvSpPr/>
            <p:nvPr/>
          </p:nvSpPr>
          <p:spPr>
            <a:xfrm>
              <a:off x="3846894" y="3214634"/>
              <a:ext cx="1841200" cy="413812"/>
            </a:xfrm>
            <a:prstGeom prst="roundRect">
              <a:avLst>
                <a:gd name="adj" fmla="val 30771"/>
              </a:avLst>
            </a:prstGeom>
            <a:solidFill>
              <a:schemeClr val="bg1"/>
            </a:solidFill>
            <a:ln w="25400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xmlns="" id="{1F7C3D95-7E3B-4D99-BA2D-A6A4F048187B}"/>
                </a:ext>
              </a:extLst>
            </p:cNvPr>
            <p:cNvSpPr txBox="1"/>
            <p:nvPr/>
          </p:nvSpPr>
          <p:spPr>
            <a:xfrm>
              <a:off x="3946975" y="3145695"/>
              <a:ext cx="19638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教学重点</a:t>
              </a:r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xmlns="" id="{33245454-FF67-4803-9DC6-BF54D2243304}"/>
                </a:ext>
              </a:extLst>
            </p:cNvPr>
            <p:cNvSpPr/>
            <p:nvPr/>
          </p:nvSpPr>
          <p:spPr>
            <a:xfrm>
              <a:off x="3297865" y="3214634"/>
              <a:ext cx="413812" cy="41381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91D34172-3FC9-40EA-A57A-96244B265F6D}"/>
                </a:ext>
              </a:extLst>
            </p:cNvPr>
            <p:cNvSpPr txBox="1"/>
            <p:nvPr/>
          </p:nvSpPr>
          <p:spPr>
            <a:xfrm>
              <a:off x="3303061" y="3122770"/>
              <a:ext cx="3177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2</a:t>
              </a:r>
              <a:endParaRPr lang="zh-CN" altLang="en-US" sz="2800" b="1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EAB588CB-F8CD-4AF9-A7B5-936C2582E89C}"/>
              </a:ext>
            </a:extLst>
          </p:cNvPr>
          <p:cNvGrpSpPr/>
          <p:nvPr/>
        </p:nvGrpSpPr>
        <p:grpSpPr>
          <a:xfrm>
            <a:off x="3165839" y="4342281"/>
            <a:ext cx="2612968" cy="546145"/>
            <a:chOff x="3297865" y="3122770"/>
            <a:chExt cx="2612968" cy="546145"/>
          </a:xfrm>
        </p:grpSpPr>
        <p:sp>
          <p:nvSpPr>
            <p:cNvPr id="40" name="矩形: 圆角 39">
              <a:extLst>
                <a:ext uri="{FF2B5EF4-FFF2-40B4-BE49-F238E27FC236}">
                  <a16:creationId xmlns:a16="http://schemas.microsoft.com/office/drawing/2014/main" xmlns="" id="{F24FBDA1-5785-4560-88FE-9309E1337F70}"/>
                </a:ext>
              </a:extLst>
            </p:cNvPr>
            <p:cNvSpPr/>
            <p:nvPr/>
          </p:nvSpPr>
          <p:spPr>
            <a:xfrm>
              <a:off x="3846894" y="3214634"/>
              <a:ext cx="1841200" cy="413812"/>
            </a:xfrm>
            <a:prstGeom prst="roundRect">
              <a:avLst>
                <a:gd name="adj" fmla="val 30771"/>
              </a:avLst>
            </a:prstGeom>
            <a:solidFill>
              <a:schemeClr val="bg1"/>
            </a:solidFill>
            <a:ln w="25400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9C6B9747-0EC7-438E-8A52-ABD8E8938C35}"/>
                </a:ext>
              </a:extLst>
            </p:cNvPr>
            <p:cNvSpPr txBox="1"/>
            <p:nvPr/>
          </p:nvSpPr>
          <p:spPr>
            <a:xfrm>
              <a:off x="3946975" y="3145695"/>
              <a:ext cx="19638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教学过程</a:t>
              </a:r>
            </a:p>
          </p:txBody>
        </p: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xmlns="" id="{D0B36F53-3056-4A5B-A302-7CE3DB356E73}"/>
                </a:ext>
              </a:extLst>
            </p:cNvPr>
            <p:cNvSpPr/>
            <p:nvPr/>
          </p:nvSpPr>
          <p:spPr>
            <a:xfrm>
              <a:off x="3297865" y="3214634"/>
              <a:ext cx="413812" cy="41381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xmlns="" id="{A492E5E2-F910-4FFC-A2AC-41FE81336DDB}"/>
                </a:ext>
              </a:extLst>
            </p:cNvPr>
            <p:cNvSpPr txBox="1"/>
            <p:nvPr/>
          </p:nvSpPr>
          <p:spPr>
            <a:xfrm>
              <a:off x="3303061" y="3122770"/>
              <a:ext cx="3177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3</a:t>
              </a:r>
              <a:endParaRPr lang="zh-CN" altLang="en-US" sz="2800" b="1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D30FD498-EB33-4C20-BDC7-1994F6816B9E}"/>
              </a:ext>
            </a:extLst>
          </p:cNvPr>
          <p:cNvGrpSpPr/>
          <p:nvPr/>
        </p:nvGrpSpPr>
        <p:grpSpPr>
          <a:xfrm>
            <a:off x="6537100" y="4342281"/>
            <a:ext cx="2612968" cy="546145"/>
            <a:chOff x="3297865" y="3122770"/>
            <a:chExt cx="2612968" cy="546145"/>
          </a:xfrm>
        </p:grpSpPr>
        <p:sp>
          <p:nvSpPr>
            <p:cNvPr id="45" name="矩形: 圆角 44">
              <a:extLst>
                <a:ext uri="{FF2B5EF4-FFF2-40B4-BE49-F238E27FC236}">
                  <a16:creationId xmlns:a16="http://schemas.microsoft.com/office/drawing/2014/main" xmlns="" id="{2AFD60BE-02CD-48A8-BF47-EF731D78B294}"/>
                </a:ext>
              </a:extLst>
            </p:cNvPr>
            <p:cNvSpPr/>
            <p:nvPr/>
          </p:nvSpPr>
          <p:spPr>
            <a:xfrm>
              <a:off x="3846894" y="3214634"/>
              <a:ext cx="1841200" cy="413812"/>
            </a:xfrm>
            <a:prstGeom prst="roundRect">
              <a:avLst>
                <a:gd name="adj" fmla="val 30771"/>
              </a:avLst>
            </a:prstGeom>
            <a:solidFill>
              <a:schemeClr val="bg1"/>
            </a:solidFill>
            <a:ln w="25400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B45E2741-8056-48F5-ACB4-0EDF941F92E6}"/>
                </a:ext>
              </a:extLst>
            </p:cNvPr>
            <p:cNvSpPr txBox="1"/>
            <p:nvPr/>
          </p:nvSpPr>
          <p:spPr>
            <a:xfrm>
              <a:off x="3946975" y="3145695"/>
              <a:ext cx="19638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教后练习</a:t>
              </a:r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xmlns="" id="{488BC3BB-89F2-45E8-BF83-231DB9AF102A}"/>
                </a:ext>
              </a:extLst>
            </p:cNvPr>
            <p:cNvSpPr/>
            <p:nvPr/>
          </p:nvSpPr>
          <p:spPr>
            <a:xfrm>
              <a:off x="3297865" y="3214634"/>
              <a:ext cx="413812" cy="41381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xmlns="" id="{479F142C-6E2F-4275-89E6-8BF56232AE68}"/>
                </a:ext>
              </a:extLst>
            </p:cNvPr>
            <p:cNvSpPr txBox="1"/>
            <p:nvPr/>
          </p:nvSpPr>
          <p:spPr>
            <a:xfrm>
              <a:off x="3303061" y="3122770"/>
              <a:ext cx="3177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4</a:t>
              </a:r>
              <a:endParaRPr lang="zh-CN" altLang="en-US" sz="2800" b="1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613596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2000">
        <p14:window dir="vert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>
            <a:extLst>
              <a:ext uri="{FF2B5EF4-FFF2-40B4-BE49-F238E27FC236}">
                <a16:creationId xmlns:a16="http://schemas.microsoft.com/office/drawing/2014/main" xmlns="" id="{1B1B91D4-B814-4A82-B4E6-BF8738E2436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54" name="矩形: 圆角 53">
            <a:extLst>
              <a:ext uri="{FF2B5EF4-FFF2-40B4-BE49-F238E27FC236}">
                <a16:creationId xmlns:a16="http://schemas.microsoft.com/office/drawing/2014/main" xmlns="" id="{34084760-6490-4A6F-94BE-2CEE3CEDB3F4}"/>
              </a:ext>
            </a:extLst>
          </p:cNvPr>
          <p:cNvSpPr/>
          <p:nvPr/>
        </p:nvSpPr>
        <p:spPr>
          <a:xfrm>
            <a:off x="4324421" y="1706302"/>
            <a:ext cx="3629994" cy="3555808"/>
          </a:xfrm>
          <a:prstGeom prst="roundRect">
            <a:avLst>
              <a:gd name="adj" fmla="val 50000"/>
            </a:avLst>
          </a:prstGeom>
          <a:solidFill>
            <a:schemeClr val="bg1">
              <a:alpha val="94000"/>
            </a:schemeClr>
          </a:solidFill>
          <a:ln w="127000">
            <a:solidFill>
              <a:srgbClr val="7030A0">
                <a:alpha val="8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43F128E7-ABEF-4500-A3D9-8425429AEE80}"/>
              </a:ext>
            </a:extLst>
          </p:cNvPr>
          <p:cNvSpPr/>
          <p:nvPr/>
        </p:nvSpPr>
        <p:spPr>
          <a:xfrm>
            <a:off x="4506436" y="1893031"/>
            <a:ext cx="3265964" cy="3199218"/>
          </a:xfrm>
          <a:prstGeom prst="roundRect">
            <a:avLst>
              <a:gd name="adj" fmla="val 50000"/>
            </a:avLst>
          </a:prstGeom>
          <a:solidFill>
            <a:schemeClr val="bg1">
              <a:alpha val="94000"/>
            </a:schemeClr>
          </a:solidFill>
          <a:ln w="38100">
            <a:solidFill>
              <a:srgbClr val="7030A0">
                <a:alpha val="41000"/>
              </a:srgb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9E9BD10-3D72-4B93-9BA6-A50DBA4366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2098115">
            <a:off x="5111515" y="1565442"/>
            <a:ext cx="1968970" cy="1744758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F0AEB2F1-9F67-4026-B76D-B309CDF7DED8}"/>
              </a:ext>
            </a:extLst>
          </p:cNvPr>
          <p:cNvGrpSpPr/>
          <p:nvPr/>
        </p:nvGrpSpPr>
        <p:grpSpPr>
          <a:xfrm>
            <a:off x="-16859" y="1034547"/>
            <a:ext cx="5059868" cy="5943600"/>
            <a:chOff x="0" y="2840179"/>
            <a:chExt cx="3459344" cy="406353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64386E34-D3F2-4C52-B6C0-59988B8F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2840179"/>
              <a:ext cx="3051438" cy="406353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3322B45-105E-4F36-A6ED-427A5BA8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1472" y="4087652"/>
              <a:ext cx="2787872" cy="2572886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C5808A3-B1C3-4E29-BA5A-2F9B29B74B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45691" b="100000" l="703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688" t="47381"/>
          <a:stretch/>
        </p:blipFill>
        <p:spPr>
          <a:xfrm>
            <a:off x="7854565" y="1979185"/>
            <a:ext cx="4337435" cy="4878816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B8CF931E-38B6-42B5-BBD7-C8BF4773A307}"/>
              </a:ext>
            </a:extLst>
          </p:cNvPr>
          <p:cNvGrpSpPr/>
          <p:nvPr/>
        </p:nvGrpSpPr>
        <p:grpSpPr>
          <a:xfrm>
            <a:off x="5808333" y="1871677"/>
            <a:ext cx="575334" cy="707886"/>
            <a:chOff x="3161385" y="3334839"/>
            <a:chExt cx="413812" cy="509151"/>
          </a:xfrm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83171EC7-2421-464C-8251-3BCDBEDA8E3E}"/>
                </a:ext>
              </a:extLst>
            </p:cNvPr>
            <p:cNvSpPr/>
            <p:nvPr/>
          </p:nvSpPr>
          <p:spPr>
            <a:xfrm>
              <a:off x="3161385" y="3412165"/>
              <a:ext cx="413812" cy="41381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A0C42AE1-0AAA-461B-BCAA-6198F637A8B7}"/>
                </a:ext>
              </a:extLst>
            </p:cNvPr>
            <p:cNvSpPr txBox="1"/>
            <p:nvPr/>
          </p:nvSpPr>
          <p:spPr>
            <a:xfrm>
              <a:off x="3223410" y="3334839"/>
              <a:ext cx="317719" cy="509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rgbClr val="7030A0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1</a:t>
              </a:r>
              <a:endParaRPr lang="zh-CN" altLang="en-US" sz="4000" b="1" dirty="0">
                <a:solidFill>
                  <a:srgbClr val="7030A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</p:grpSp>
      <p:sp>
        <p:nvSpPr>
          <p:cNvPr id="55" name="Rectangle 25">
            <a:extLst>
              <a:ext uri="{FF2B5EF4-FFF2-40B4-BE49-F238E27FC236}">
                <a16:creationId xmlns:a16="http://schemas.microsoft.com/office/drawing/2014/main" xmlns="" id="{77A2FB1D-A5DA-454F-927A-37EA562B1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6436" y="3047145"/>
            <a:ext cx="3204307" cy="83099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buFontTx/>
              <a:buNone/>
              <a:defRPr/>
            </a:pPr>
            <a:r>
              <a:rPr lang="zh-CN" altLang="en-US" sz="4800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rPr>
              <a:t>教学目标</a:t>
            </a:r>
          </a:p>
        </p:txBody>
      </p:sp>
      <p:sp>
        <p:nvSpPr>
          <p:cNvPr id="56" name="Rectangle 25">
            <a:extLst>
              <a:ext uri="{FF2B5EF4-FFF2-40B4-BE49-F238E27FC236}">
                <a16:creationId xmlns:a16="http://schemas.microsoft.com/office/drawing/2014/main" xmlns="" id="{06CA4087-4B60-4C96-A4EC-39DDDF024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7369" y="3826284"/>
            <a:ext cx="3204307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buFontTx/>
              <a:buNone/>
              <a:defRPr/>
            </a:pPr>
            <a:r>
              <a:rPr lang="en-US" altLang="zh-CN" sz="1200" spc="600" dirty="0" err="1">
                <a:solidFill>
                  <a:srgbClr val="7030A0"/>
                </a:solidFill>
                <a:latin typeface="字魂60号-梦想手札体" panose="00000500000000000000" pitchFamily="2" charset="-122"/>
                <a:ea typeface="字魂60号-梦想手札体" panose="00000500000000000000" pitchFamily="2" charset="-122"/>
              </a:rPr>
              <a:t>sannianjikejian</a:t>
            </a:r>
            <a:endParaRPr lang="zh-CN" altLang="en-US" sz="1200" spc="600" dirty="0">
              <a:solidFill>
                <a:srgbClr val="7030A0"/>
              </a:solidFill>
              <a:latin typeface="字魂60号-梦想手札体" panose="00000500000000000000" pitchFamily="2" charset="-122"/>
              <a:ea typeface="字魂60号-梦想手札体" panose="00000500000000000000" pitchFamily="2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C2774F5B-74AF-4839-83B5-1FC490397357}"/>
              </a:ext>
            </a:extLst>
          </p:cNvPr>
          <p:cNvGrpSpPr/>
          <p:nvPr/>
        </p:nvGrpSpPr>
        <p:grpSpPr>
          <a:xfrm>
            <a:off x="5932235" y="4514915"/>
            <a:ext cx="327530" cy="327530"/>
            <a:chOff x="5932235" y="4514915"/>
            <a:chExt cx="327530" cy="327530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xmlns="" id="{44081524-4772-4C07-9646-736F863A384F}"/>
                </a:ext>
              </a:extLst>
            </p:cNvPr>
            <p:cNvSpPr/>
            <p:nvPr/>
          </p:nvSpPr>
          <p:spPr>
            <a:xfrm>
              <a:off x="5932235" y="4514915"/>
              <a:ext cx="327530" cy="327530"/>
            </a:xfrm>
            <a:prstGeom prst="ellipse">
              <a:avLst/>
            </a:prstGeom>
            <a:noFill/>
            <a:ln w="9525">
              <a:solidFill>
                <a:srgbClr val="7030A0">
                  <a:alpha val="5700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xmlns="" id="{D2A9591D-4441-4755-ABAE-16B215EE40AB}"/>
                </a:ext>
              </a:extLst>
            </p:cNvPr>
            <p:cNvSpPr/>
            <p:nvPr/>
          </p:nvSpPr>
          <p:spPr>
            <a:xfrm rot="10800000">
              <a:off x="6020323" y="4632995"/>
              <a:ext cx="151352" cy="130474"/>
            </a:xfrm>
            <a:prstGeom prst="triangl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567543269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3D0A65-D307-4DF6-925C-4E4DA16EAD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9115727-EE44-48A5-BA76-918A50735EE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B2D32D2-CA4D-4E9E-951E-6A3DFF6007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43F128E7-ABEF-4500-A3D9-8425429AEE80}"/>
              </a:ext>
            </a:extLst>
          </p:cNvPr>
          <p:cNvSpPr/>
          <p:nvPr/>
        </p:nvSpPr>
        <p:spPr>
          <a:xfrm>
            <a:off x="1298356" y="1122363"/>
            <a:ext cx="9595289" cy="4665157"/>
          </a:xfrm>
          <a:prstGeom prst="roundRect">
            <a:avLst>
              <a:gd name="adj" fmla="val 11956"/>
            </a:avLst>
          </a:prstGeom>
          <a:solidFill>
            <a:schemeClr val="bg1">
              <a:alpha val="94000"/>
            </a:schemeClr>
          </a:solidFill>
          <a:ln w="76200">
            <a:solidFill>
              <a:srgbClr val="7030A0">
                <a:alpha val="8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9E9BD10-3D72-4B93-9BA6-A50DBA4366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900569">
            <a:off x="676636" y="589022"/>
            <a:ext cx="2174928" cy="192726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FF8D3FB-D206-478B-947B-BF9B0F7C6A08}"/>
              </a:ext>
            </a:extLst>
          </p:cNvPr>
          <p:cNvGrpSpPr/>
          <p:nvPr/>
        </p:nvGrpSpPr>
        <p:grpSpPr>
          <a:xfrm>
            <a:off x="0" y="3969941"/>
            <a:ext cx="2467852" cy="2898874"/>
            <a:chOff x="0" y="2840179"/>
            <a:chExt cx="3459344" cy="406353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64386E34-D3F2-4C52-B6C0-59988B8F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2840179"/>
              <a:ext cx="3051438" cy="406353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3322B45-105E-4F36-A6ED-427A5BA8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1472" y="4087652"/>
              <a:ext cx="2787872" cy="2572886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C5808A3-B1C3-4E29-BA5A-2F9B29B74B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45691" b="100000" l="703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688" t="47381"/>
          <a:stretch/>
        </p:blipFill>
        <p:spPr>
          <a:xfrm>
            <a:off x="9145614" y="3233600"/>
            <a:ext cx="3197888" cy="3597034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D4CB9EF-5C09-4221-A436-60691B8464B0}"/>
              </a:ext>
            </a:extLst>
          </p:cNvPr>
          <p:cNvGrpSpPr/>
          <p:nvPr/>
        </p:nvGrpSpPr>
        <p:grpSpPr>
          <a:xfrm>
            <a:off x="4644699" y="1443274"/>
            <a:ext cx="3068858" cy="707885"/>
            <a:chOff x="4049907" y="3211680"/>
            <a:chExt cx="1608973" cy="371138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xmlns="" id="{E0E0EF70-7707-41F6-BE43-4F74F7B576A2}"/>
                </a:ext>
              </a:extLst>
            </p:cNvPr>
            <p:cNvSpPr/>
            <p:nvPr/>
          </p:nvSpPr>
          <p:spPr>
            <a:xfrm>
              <a:off x="4049907" y="3260261"/>
              <a:ext cx="1435175" cy="322557"/>
            </a:xfrm>
            <a:prstGeom prst="roundRect">
              <a:avLst>
                <a:gd name="adj" fmla="val 30771"/>
              </a:avLst>
            </a:prstGeom>
            <a:solidFill>
              <a:schemeClr val="bg1"/>
            </a:solidFill>
            <a:ln w="63500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A20107C2-A211-4B13-8F86-621F4C393BA1}"/>
                </a:ext>
              </a:extLst>
            </p:cNvPr>
            <p:cNvSpPr txBox="1"/>
            <p:nvPr/>
          </p:nvSpPr>
          <p:spPr>
            <a:xfrm>
              <a:off x="4194574" y="3211680"/>
              <a:ext cx="1464306" cy="371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教学目标</a:t>
              </a:r>
            </a:p>
          </p:txBody>
        </p:sp>
      </p:grpSp>
      <p:pic>
        <p:nvPicPr>
          <p:cNvPr id="50" name="图片 49">
            <a:extLst>
              <a:ext uri="{FF2B5EF4-FFF2-40B4-BE49-F238E27FC236}">
                <a16:creationId xmlns:a16="http://schemas.microsoft.com/office/drawing/2014/main" xmlns="" id="{2FF51C5E-78B4-4A2A-B4CC-E5BB695B79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3227235">
            <a:off x="9148236" y="510431"/>
            <a:ext cx="2174928" cy="1927264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1050165D-8E32-4946-A36F-FB0779C302D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021" t="46196" r="84955" b="27574"/>
          <a:stretch/>
        </p:blipFill>
        <p:spPr>
          <a:xfrm>
            <a:off x="2926940" y="620134"/>
            <a:ext cx="2601338" cy="1646280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9AF02E55-AFC5-4D6F-BDAB-79CFB851181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075" t="33816" r="38859" b="39954"/>
          <a:stretch/>
        </p:blipFill>
        <p:spPr>
          <a:xfrm>
            <a:off x="6127791" y="1314658"/>
            <a:ext cx="2088452" cy="1321696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F9D0FE8-E8EE-48AA-9D88-EA0BFBCCF757}"/>
              </a:ext>
            </a:extLst>
          </p:cNvPr>
          <p:cNvSpPr/>
          <p:nvPr/>
        </p:nvSpPr>
        <p:spPr>
          <a:xfrm>
            <a:off x="2154781" y="2376706"/>
            <a:ext cx="811367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i="0" dirty="0">
                <a:solidFill>
                  <a:srgbClr val="000000"/>
                </a:solidFill>
                <a:effectLst/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1</a:t>
            </a:r>
            <a:r>
              <a:rPr lang="zh-CN" altLang="en-US" sz="2800" i="0" dirty="0">
                <a:solidFill>
                  <a:srgbClr val="000000"/>
                </a:solidFill>
                <a:effectLst/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、在联系生活实际和动手操作的过程中认识平行四边形，发现平行四边形的基本特征，认识平行四边形的高。</a:t>
            </a: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/>
            </a:r>
            <a:b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</a:br>
            <a:r>
              <a:rPr lang="en-US" altLang="zh-CN" sz="2800" i="0" dirty="0">
                <a:solidFill>
                  <a:srgbClr val="000000"/>
                </a:solidFill>
                <a:effectLst/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2</a:t>
            </a:r>
            <a:r>
              <a:rPr lang="zh-CN" altLang="en-US" sz="2800" i="0" dirty="0">
                <a:solidFill>
                  <a:srgbClr val="000000"/>
                </a:solidFill>
                <a:effectLst/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、在活动中进一步积累认识图形的学习经验，学会用不同方法做出一个平行四边形，会在方格纸上画平行四边形，能正确判断一个平面图形是不是平行四边形，能测量或画出平行四边形的高。</a:t>
            </a: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/>
            </a:r>
            <a:b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</a:br>
            <a:endParaRPr lang="zh-CN" altLang="en-US" sz="2800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8235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2000">
        <p:split orient="vert"/>
      </p:transition>
    </mc:Choice>
    <mc:Fallback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>
            <a:extLst>
              <a:ext uri="{FF2B5EF4-FFF2-40B4-BE49-F238E27FC236}">
                <a16:creationId xmlns:a16="http://schemas.microsoft.com/office/drawing/2014/main" xmlns="" id="{1B1B91D4-B814-4A82-B4E6-BF8738E2436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54" name="矩形: 圆角 53">
            <a:extLst>
              <a:ext uri="{FF2B5EF4-FFF2-40B4-BE49-F238E27FC236}">
                <a16:creationId xmlns:a16="http://schemas.microsoft.com/office/drawing/2014/main" xmlns="" id="{34084760-6490-4A6F-94BE-2CEE3CEDB3F4}"/>
              </a:ext>
            </a:extLst>
          </p:cNvPr>
          <p:cNvSpPr/>
          <p:nvPr/>
        </p:nvSpPr>
        <p:spPr>
          <a:xfrm>
            <a:off x="4324421" y="1706302"/>
            <a:ext cx="3629994" cy="3555808"/>
          </a:xfrm>
          <a:prstGeom prst="roundRect">
            <a:avLst>
              <a:gd name="adj" fmla="val 50000"/>
            </a:avLst>
          </a:prstGeom>
          <a:solidFill>
            <a:schemeClr val="bg1">
              <a:alpha val="94000"/>
            </a:schemeClr>
          </a:solidFill>
          <a:ln w="127000">
            <a:solidFill>
              <a:srgbClr val="7030A0">
                <a:alpha val="8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43F128E7-ABEF-4500-A3D9-8425429AEE80}"/>
              </a:ext>
            </a:extLst>
          </p:cNvPr>
          <p:cNvSpPr/>
          <p:nvPr/>
        </p:nvSpPr>
        <p:spPr>
          <a:xfrm>
            <a:off x="4506436" y="1893031"/>
            <a:ext cx="3265964" cy="3199218"/>
          </a:xfrm>
          <a:prstGeom prst="roundRect">
            <a:avLst>
              <a:gd name="adj" fmla="val 50000"/>
            </a:avLst>
          </a:prstGeom>
          <a:solidFill>
            <a:schemeClr val="bg1">
              <a:alpha val="94000"/>
            </a:schemeClr>
          </a:solidFill>
          <a:ln w="38100">
            <a:solidFill>
              <a:srgbClr val="7030A0">
                <a:alpha val="41000"/>
              </a:srgb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9E9BD10-3D72-4B93-9BA6-A50DBA4366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2098115">
            <a:off x="5111515" y="1565442"/>
            <a:ext cx="1968970" cy="1744758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F0AEB2F1-9F67-4026-B76D-B309CDF7DED8}"/>
              </a:ext>
            </a:extLst>
          </p:cNvPr>
          <p:cNvGrpSpPr/>
          <p:nvPr/>
        </p:nvGrpSpPr>
        <p:grpSpPr>
          <a:xfrm>
            <a:off x="-16859" y="1034547"/>
            <a:ext cx="5059868" cy="5943600"/>
            <a:chOff x="0" y="2840179"/>
            <a:chExt cx="3459344" cy="406353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64386E34-D3F2-4C52-B6C0-59988B8F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2840179"/>
              <a:ext cx="3051438" cy="406353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3322B45-105E-4F36-A6ED-427A5BA8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1472" y="4087652"/>
              <a:ext cx="2787872" cy="2572886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C5808A3-B1C3-4E29-BA5A-2F9B29B74B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45691" b="100000" l="703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688" t="47381"/>
          <a:stretch/>
        </p:blipFill>
        <p:spPr>
          <a:xfrm>
            <a:off x="7854565" y="1979185"/>
            <a:ext cx="4337435" cy="4878816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B8CF931E-38B6-42B5-BBD7-C8BF4773A307}"/>
              </a:ext>
            </a:extLst>
          </p:cNvPr>
          <p:cNvGrpSpPr/>
          <p:nvPr/>
        </p:nvGrpSpPr>
        <p:grpSpPr>
          <a:xfrm>
            <a:off x="5808333" y="1871677"/>
            <a:ext cx="575334" cy="707886"/>
            <a:chOff x="3161385" y="3334839"/>
            <a:chExt cx="413812" cy="509151"/>
          </a:xfrm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83171EC7-2421-464C-8251-3BCDBEDA8E3E}"/>
                </a:ext>
              </a:extLst>
            </p:cNvPr>
            <p:cNvSpPr/>
            <p:nvPr/>
          </p:nvSpPr>
          <p:spPr>
            <a:xfrm>
              <a:off x="3161385" y="3412165"/>
              <a:ext cx="413812" cy="41381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A0C42AE1-0AAA-461B-BCAA-6198F637A8B7}"/>
                </a:ext>
              </a:extLst>
            </p:cNvPr>
            <p:cNvSpPr txBox="1"/>
            <p:nvPr/>
          </p:nvSpPr>
          <p:spPr>
            <a:xfrm>
              <a:off x="3199921" y="3334839"/>
              <a:ext cx="317719" cy="509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rgbClr val="7030A0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2</a:t>
              </a:r>
              <a:endParaRPr lang="zh-CN" altLang="en-US" sz="4000" b="1" dirty="0">
                <a:solidFill>
                  <a:srgbClr val="7030A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</p:grpSp>
      <p:sp>
        <p:nvSpPr>
          <p:cNvPr id="55" name="Rectangle 25">
            <a:extLst>
              <a:ext uri="{FF2B5EF4-FFF2-40B4-BE49-F238E27FC236}">
                <a16:creationId xmlns:a16="http://schemas.microsoft.com/office/drawing/2014/main" xmlns="" id="{77A2FB1D-A5DA-454F-927A-37EA562B1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6436" y="3047145"/>
            <a:ext cx="3204307" cy="83099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buFontTx/>
              <a:buNone/>
              <a:defRPr/>
            </a:pPr>
            <a:r>
              <a:rPr lang="zh-CN" altLang="en-US" sz="4800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rPr>
              <a:t>教学重点</a:t>
            </a:r>
          </a:p>
        </p:txBody>
      </p:sp>
      <p:sp>
        <p:nvSpPr>
          <p:cNvPr id="56" name="Rectangle 25">
            <a:extLst>
              <a:ext uri="{FF2B5EF4-FFF2-40B4-BE49-F238E27FC236}">
                <a16:creationId xmlns:a16="http://schemas.microsoft.com/office/drawing/2014/main" xmlns="" id="{06CA4087-4B60-4C96-A4EC-39DDDF024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7369" y="3826284"/>
            <a:ext cx="3204307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buFontTx/>
              <a:buNone/>
              <a:defRPr/>
            </a:pPr>
            <a:r>
              <a:rPr lang="en-US" altLang="zh-CN" sz="1200" spc="600" dirty="0" err="1">
                <a:solidFill>
                  <a:srgbClr val="7030A0"/>
                </a:solidFill>
                <a:latin typeface="字魂60号-梦想手札体" panose="00000500000000000000" pitchFamily="2" charset="-122"/>
                <a:ea typeface="字魂60号-梦想手札体" panose="00000500000000000000" pitchFamily="2" charset="-122"/>
              </a:rPr>
              <a:t>sannianjikejian</a:t>
            </a:r>
            <a:endParaRPr lang="zh-CN" altLang="en-US" sz="1200" spc="600" dirty="0">
              <a:solidFill>
                <a:srgbClr val="7030A0"/>
              </a:solidFill>
              <a:latin typeface="字魂60号-梦想手札体" panose="00000500000000000000" pitchFamily="2" charset="-122"/>
              <a:ea typeface="字魂60号-梦想手札体" panose="00000500000000000000" pitchFamily="2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C2774F5B-74AF-4839-83B5-1FC490397357}"/>
              </a:ext>
            </a:extLst>
          </p:cNvPr>
          <p:cNvGrpSpPr/>
          <p:nvPr/>
        </p:nvGrpSpPr>
        <p:grpSpPr>
          <a:xfrm>
            <a:off x="5932235" y="4514915"/>
            <a:ext cx="327530" cy="327530"/>
            <a:chOff x="5932235" y="4514915"/>
            <a:chExt cx="327530" cy="327530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xmlns="" id="{44081524-4772-4C07-9646-736F863A384F}"/>
                </a:ext>
              </a:extLst>
            </p:cNvPr>
            <p:cNvSpPr/>
            <p:nvPr/>
          </p:nvSpPr>
          <p:spPr>
            <a:xfrm>
              <a:off x="5932235" y="4514915"/>
              <a:ext cx="327530" cy="327530"/>
            </a:xfrm>
            <a:prstGeom prst="ellipse">
              <a:avLst/>
            </a:prstGeom>
            <a:noFill/>
            <a:ln w="9525">
              <a:solidFill>
                <a:srgbClr val="7030A0">
                  <a:alpha val="5700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xmlns="" id="{D2A9591D-4441-4755-ABAE-16B215EE40AB}"/>
                </a:ext>
              </a:extLst>
            </p:cNvPr>
            <p:cNvSpPr/>
            <p:nvPr/>
          </p:nvSpPr>
          <p:spPr>
            <a:xfrm rot="10800000">
              <a:off x="6020323" y="4632995"/>
              <a:ext cx="151352" cy="130474"/>
            </a:xfrm>
            <a:prstGeom prst="triangl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979753950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3D0A65-D307-4DF6-925C-4E4DA16EAD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9115727-EE44-48A5-BA76-918A50735EE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B2D32D2-CA4D-4E9E-951E-6A3DFF6007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43F128E7-ABEF-4500-A3D9-8425429AEE80}"/>
              </a:ext>
            </a:extLst>
          </p:cNvPr>
          <p:cNvSpPr/>
          <p:nvPr/>
        </p:nvSpPr>
        <p:spPr>
          <a:xfrm>
            <a:off x="1298356" y="1122363"/>
            <a:ext cx="9595289" cy="4665157"/>
          </a:xfrm>
          <a:prstGeom prst="roundRect">
            <a:avLst>
              <a:gd name="adj" fmla="val 11956"/>
            </a:avLst>
          </a:prstGeom>
          <a:solidFill>
            <a:schemeClr val="bg1">
              <a:alpha val="94000"/>
            </a:schemeClr>
          </a:solidFill>
          <a:ln w="76200">
            <a:solidFill>
              <a:srgbClr val="7030A0">
                <a:alpha val="8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9E9BD10-3D72-4B93-9BA6-A50DBA4366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900569">
            <a:off x="676636" y="589022"/>
            <a:ext cx="2174928" cy="192726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FF8D3FB-D206-478B-947B-BF9B0F7C6A08}"/>
              </a:ext>
            </a:extLst>
          </p:cNvPr>
          <p:cNvGrpSpPr/>
          <p:nvPr/>
        </p:nvGrpSpPr>
        <p:grpSpPr>
          <a:xfrm>
            <a:off x="0" y="3969941"/>
            <a:ext cx="2467852" cy="2898874"/>
            <a:chOff x="0" y="2840179"/>
            <a:chExt cx="3459344" cy="406353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64386E34-D3F2-4C52-B6C0-59988B8F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2840179"/>
              <a:ext cx="3051438" cy="406353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3322B45-105E-4F36-A6ED-427A5BA8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1472" y="4087652"/>
              <a:ext cx="2787872" cy="2572886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C5808A3-B1C3-4E29-BA5A-2F9B29B74B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45691" b="100000" l="703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688" t="47381"/>
          <a:stretch/>
        </p:blipFill>
        <p:spPr>
          <a:xfrm>
            <a:off x="9145614" y="3233600"/>
            <a:ext cx="3197888" cy="3597034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D4CB9EF-5C09-4221-A436-60691B8464B0}"/>
              </a:ext>
            </a:extLst>
          </p:cNvPr>
          <p:cNvGrpSpPr/>
          <p:nvPr/>
        </p:nvGrpSpPr>
        <p:grpSpPr>
          <a:xfrm>
            <a:off x="4644699" y="1443274"/>
            <a:ext cx="3068858" cy="707885"/>
            <a:chOff x="4049907" y="3211680"/>
            <a:chExt cx="1608973" cy="371138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xmlns="" id="{E0E0EF70-7707-41F6-BE43-4F74F7B576A2}"/>
                </a:ext>
              </a:extLst>
            </p:cNvPr>
            <p:cNvSpPr/>
            <p:nvPr/>
          </p:nvSpPr>
          <p:spPr>
            <a:xfrm>
              <a:off x="4049907" y="3260261"/>
              <a:ext cx="1435175" cy="322557"/>
            </a:xfrm>
            <a:prstGeom prst="roundRect">
              <a:avLst>
                <a:gd name="adj" fmla="val 30771"/>
              </a:avLst>
            </a:prstGeom>
            <a:solidFill>
              <a:schemeClr val="bg1"/>
            </a:solidFill>
            <a:ln w="63500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A20107C2-A211-4B13-8F86-621F4C393BA1}"/>
                </a:ext>
              </a:extLst>
            </p:cNvPr>
            <p:cNvSpPr txBox="1"/>
            <p:nvPr/>
          </p:nvSpPr>
          <p:spPr>
            <a:xfrm>
              <a:off x="4194574" y="3211680"/>
              <a:ext cx="1464306" cy="371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教学重点</a:t>
              </a:r>
            </a:p>
          </p:txBody>
        </p:sp>
      </p:grpSp>
      <p:pic>
        <p:nvPicPr>
          <p:cNvPr id="50" name="图片 49">
            <a:extLst>
              <a:ext uri="{FF2B5EF4-FFF2-40B4-BE49-F238E27FC236}">
                <a16:creationId xmlns:a16="http://schemas.microsoft.com/office/drawing/2014/main" xmlns="" id="{2FF51C5E-78B4-4A2A-B4CC-E5BB695B79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3227235">
            <a:off x="9148236" y="510431"/>
            <a:ext cx="2174928" cy="1927264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1050165D-8E32-4946-A36F-FB0779C302D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021" t="46196" r="84955" b="27574"/>
          <a:stretch/>
        </p:blipFill>
        <p:spPr>
          <a:xfrm>
            <a:off x="2926940" y="620134"/>
            <a:ext cx="2601338" cy="1646280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9AF02E55-AFC5-4D6F-BDAB-79CFB851181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075" t="33816" r="38859" b="39954"/>
          <a:stretch/>
        </p:blipFill>
        <p:spPr>
          <a:xfrm>
            <a:off x="6127791" y="1314658"/>
            <a:ext cx="2088452" cy="1321696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E634707-AF8D-43B8-B3C4-187FF7FBBA0E}"/>
              </a:ext>
            </a:extLst>
          </p:cNvPr>
          <p:cNvSpPr/>
          <p:nvPr/>
        </p:nvSpPr>
        <p:spPr>
          <a:xfrm>
            <a:off x="2047824" y="2692668"/>
            <a:ext cx="863781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0" i="0" dirty="0">
                <a:solidFill>
                  <a:srgbClr val="000000"/>
                </a:solidFill>
                <a:effectLst/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感受图形与生活的联系，感受平面图形的学习价值，进一步积累认识图形的经验</a:t>
            </a:r>
            <a:r>
              <a:rPr lang="en-US" altLang="zh-CN" sz="3200" b="0" i="0" dirty="0">
                <a:solidFill>
                  <a:srgbClr val="000000"/>
                </a:solidFill>
                <a:effectLst/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,</a:t>
            </a:r>
            <a:r>
              <a:rPr lang="zh-CN" altLang="en-US" sz="3200" b="0" i="0" dirty="0">
                <a:solidFill>
                  <a:srgbClr val="000000"/>
                </a:solidFill>
                <a:effectLst/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发展对“空间与图形”的学习兴趣。在</a:t>
            </a:r>
            <a:r>
              <a:rPr lang="zh-CN" altLang="en-US" sz="3200" dirty="0">
                <a:solidFill>
                  <a:srgbClr val="333333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体会</a:t>
            </a:r>
            <a:r>
              <a:rPr lang="zh-CN" altLang="en-US" sz="3200" b="0" i="0" dirty="0">
                <a:solidFill>
                  <a:srgbClr val="000000"/>
                </a:solidFill>
                <a:effectLst/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平行四边形在生活中的广泛应用的同时，进一步培养数学应用意识，促进学习数学的热情。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581164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2000">
        <p:split orient="vert"/>
      </p:transition>
    </mc:Choice>
    <mc:Fallback>
      <p:transition spd="slow" advClick="0" advTm="2000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>
            <a:extLst>
              <a:ext uri="{FF2B5EF4-FFF2-40B4-BE49-F238E27FC236}">
                <a16:creationId xmlns:a16="http://schemas.microsoft.com/office/drawing/2014/main" xmlns="" id="{1B1B91D4-B814-4A82-B4E6-BF8738E2436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54" name="矩形: 圆角 53">
            <a:extLst>
              <a:ext uri="{FF2B5EF4-FFF2-40B4-BE49-F238E27FC236}">
                <a16:creationId xmlns:a16="http://schemas.microsoft.com/office/drawing/2014/main" xmlns="" id="{34084760-6490-4A6F-94BE-2CEE3CEDB3F4}"/>
              </a:ext>
            </a:extLst>
          </p:cNvPr>
          <p:cNvSpPr/>
          <p:nvPr/>
        </p:nvSpPr>
        <p:spPr>
          <a:xfrm>
            <a:off x="4324421" y="1706302"/>
            <a:ext cx="3629994" cy="3555808"/>
          </a:xfrm>
          <a:prstGeom prst="roundRect">
            <a:avLst>
              <a:gd name="adj" fmla="val 50000"/>
            </a:avLst>
          </a:prstGeom>
          <a:solidFill>
            <a:schemeClr val="bg1">
              <a:alpha val="94000"/>
            </a:schemeClr>
          </a:solidFill>
          <a:ln w="127000">
            <a:solidFill>
              <a:srgbClr val="7030A0">
                <a:alpha val="8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43F128E7-ABEF-4500-A3D9-8425429AEE80}"/>
              </a:ext>
            </a:extLst>
          </p:cNvPr>
          <p:cNvSpPr/>
          <p:nvPr/>
        </p:nvSpPr>
        <p:spPr>
          <a:xfrm>
            <a:off x="4506436" y="1893031"/>
            <a:ext cx="3265964" cy="3199218"/>
          </a:xfrm>
          <a:prstGeom prst="roundRect">
            <a:avLst>
              <a:gd name="adj" fmla="val 50000"/>
            </a:avLst>
          </a:prstGeom>
          <a:solidFill>
            <a:schemeClr val="bg1">
              <a:alpha val="94000"/>
            </a:schemeClr>
          </a:solidFill>
          <a:ln w="38100">
            <a:solidFill>
              <a:srgbClr val="7030A0">
                <a:alpha val="41000"/>
              </a:srgb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9E9BD10-3D72-4B93-9BA6-A50DBA4366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2098115">
            <a:off x="5111515" y="1565442"/>
            <a:ext cx="1968970" cy="1744758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F0AEB2F1-9F67-4026-B76D-B309CDF7DED8}"/>
              </a:ext>
            </a:extLst>
          </p:cNvPr>
          <p:cNvGrpSpPr/>
          <p:nvPr/>
        </p:nvGrpSpPr>
        <p:grpSpPr>
          <a:xfrm>
            <a:off x="-16859" y="1034547"/>
            <a:ext cx="5059868" cy="5943600"/>
            <a:chOff x="0" y="2840179"/>
            <a:chExt cx="3459344" cy="406353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64386E34-D3F2-4C52-B6C0-59988B8F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2840179"/>
              <a:ext cx="3051438" cy="406353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3322B45-105E-4F36-A6ED-427A5BA8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1472" y="4087652"/>
              <a:ext cx="2787872" cy="2572886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C5808A3-B1C3-4E29-BA5A-2F9B29B74B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45691" b="100000" l="703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688" t="47381"/>
          <a:stretch/>
        </p:blipFill>
        <p:spPr>
          <a:xfrm>
            <a:off x="7854565" y="1979185"/>
            <a:ext cx="4337435" cy="4878816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B8CF931E-38B6-42B5-BBD7-C8BF4773A307}"/>
              </a:ext>
            </a:extLst>
          </p:cNvPr>
          <p:cNvGrpSpPr/>
          <p:nvPr/>
        </p:nvGrpSpPr>
        <p:grpSpPr>
          <a:xfrm>
            <a:off x="5808333" y="1871677"/>
            <a:ext cx="575334" cy="707886"/>
            <a:chOff x="3161385" y="3334839"/>
            <a:chExt cx="413812" cy="509151"/>
          </a:xfrm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83171EC7-2421-464C-8251-3BCDBEDA8E3E}"/>
                </a:ext>
              </a:extLst>
            </p:cNvPr>
            <p:cNvSpPr/>
            <p:nvPr/>
          </p:nvSpPr>
          <p:spPr>
            <a:xfrm>
              <a:off x="3161385" y="3412165"/>
              <a:ext cx="413812" cy="41381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A0C42AE1-0AAA-461B-BCAA-6198F637A8B7}"/>
                </a:ext>
              </a:extLst>
            </p:cNvPr>
            <p:cNvSpPr txBox="1"/>
            <p:nvPr/>
          </p:nvSpPr>
          <p:spPr>
            <a:xfrm>
              <a:off x="3223410" y="3334839"/>
              <a:ext cx="317719" cy="509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rgbClr val="7030A0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3</a:t>
              </a:r>
              <a:endParaRPr lang="zh-CN" altLang="en-US" sz="4000" b="1" dirty="0">
                <a:solidFill>
                  <a:srgbClr val="7030A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</p:grpSp>
      <p:sp>
        <p:nvSpPr>
          <p:cNvPr id="55" name="Rectangle 25">
            <a:extLst>
              <a:ext uri="{FF2B5EF4-FFF2-40B4-BE49-F238E27FC236}">
                <a16:creationId xmlns:a16="http://schemas.microsoft.com/office/drawing/2014/main" xmlns="" id="{77A2FB1D-A5DA-454F-927A-37EA562B1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6436" y="3047145"/>
            <a:ext cx="3204307" cy="83099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buFontTx/>
              <a:buNone/>
              <a:defRPr/>
            </a:pPr>
            <a:r>
              <a:rPr lang="zh-CN" altLang="en-US" sz="4800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rPr>
              <a:t>教学过程</a:t>
            </a:r>
          </a:p>
        </p:txBody>
      </p:sp>
      <p:sp>
        <p:nvSpPr>
          <p:cNvPr id="56" name="Rectangle 25">
            <a:extLst>
              <a:ext uri="{FF2B5EF4-FFF2-40B4-BE49-F238E27FC236}">
                <a16:creationId xmlns:a16="http://schemas.microsoft.com/office/drawing/2014/main" xmlns="" id="{06CA4087-4B60-4C96-A4EC-39DDDF024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7369" y="3826284"/>
            <a:ext cx="3204307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buFontTx/>
              <a:buNone/>
              <a:defRPr/>
            </a:pPr>
            <a:r>
              <a:rPr lang="en-US" altLang="zh-CN" sz="1200" spc="600" dirty="0" err="1">
                <a:solidFill>
                  <a:srgbClr val="7030A0"/>
                </a:solidFill>
                <a:latin typeface="字魂60号-梦想手札体" panose="00000500000000000000" pitchFamily="2" charset="-122"/>
                <a:ea typeface="字魂60号-梦想手札体" panose="00000500000000000000" pitchFamily="2" charset="-122"/>
              </a:rPr>
              <a:t>sannianjikejian</a:t>
            </a:r>
            <a:endParaRPr lang="zh-CN" altLang="en-US" sz="1200" spc="600" dirty="0">
              <a:solidFill>
                <a:srgbClr val="7030A0"/>
              </a:solidFill>
              <a:latin typeface="字魂60号-梦想手札体" panose="00000500000000000000" pitchFamily="2" charset="-122"/>
              <a:ea typeface="字魂60号-梦想手札体" panose="00000500000000000000" pitchFamily="2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C2774F5B-74AF-4839-83B5-1FC490397357}"/>
              </a:ext>
            </a:extLst>
          </p:cNvPr>
          <p:cNvGrpSpPr/>
          <p:nvPr/>
        </p:nvGrpSpPr>
        <p:grpSpPr>
          <a:xfrm>
            <a:off x="5932235" y="4514915"/>
            <a:ext cx="327530" cy="327530"/>
            <a:chOff x="5932235" y="4514915"/>
            <a:chExt cx="327530" cy="327530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xmlns="" id="{44081524-4772-4C07-9646-736F863A384F}"/>
                </a:ext>
              </a:extLst>
            </p:cNvPr>
            <p:cNvSpPr/>
            <p:nvPr/>
          </p:nvSpPr>
          <p:spPr>
            <a:xfrm>
              <a:off x="5932235" y="4514915"/>
              <a:ext cx="327530" cy="327530"/>
            </a:xfrm>
            <a:prstGeom prst="ellipse">
              <a:avLst/>
            </a:prstGeom>
            <a:noFill/>
            <a:ln w="9525">
              <a:solidFill>
                <a:srgbClr val="7030A0">
                  <a:alpha val="5700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xmlns="" id="{D2A9591D-4441-4755-ABAE-16B215EE40AB}"/>
                </a:ext>
              </a:extLst>
            </p:cNvPr>
            <p:cNvSpPr/>
            <p:nvPr/>
          </p:nvSpPr>
          <p:spPr>
            <a:xfrm rot="10800000">
              <a:off x="6020323" y="4632995"/>
              <a:ext cx="151352" cy="130474"/>
            </a:xfrm>
            <a:prstGeom prst="triangl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019661022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3D0A65-D307-4DF6-925C-4E4DA16EAD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BCAE95E7-81D6-4279-84B5-61DDE7D57B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9115727-EE44-48A5-BA76-918A50735EE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B2D32D2-CA4D-4E9E-951E-6A3DFF6007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43F128E7-ABEF-4500-A3D9-8425429AEE80}"/>
              </a:ext>
            </a:extLst>
          </p:cNvPr>
          <p:cNvSpPr/>
          <p:nvPr/>
        </p:nvSpPr>
        <p:spPr>
          <a:xfrm>
            <a:off x="1298356" y="1122363"/>
            <a:ext cx="9595289" cy="4665157"/>
          </a:xfrm>
          <a:prstGeom prst="roundRect">
            <a:avLst>
              <a:gd name="adj" fmla="val 11956"/>
            </a:avLst>
          </a:prstGeom>
          <a:solidFill>
            <a:schemeClr val="bg1">
              <a:alpha val="94000"/>
            </a:schemeClr>
          </a:solidFill>
          <a:ln w="76200">
            <a:solidFill>
              <a:srgbClr val="7030A0">
                <a:alpha val="8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9E9BD10-3D72-4B93-9BA6-A50DBA4366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900569">
            <a:off x="676636" y="589022"/>
            <a:ext cx="2174928" cy="192726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FF8D3FB-D206-478B-947B-BF9B0F7C6A08}"/>
              </a:ext>
            </a:extLst>
          </p:cNvPr>
          <p:cNvGrpSpPr/>
          <p:nvPr/>
        </p:nvGrpSpPr>
        <p:grpSpPr>
          <a:xfrm>
            <a:off x="0" y="3969941"/>
            <a:ext cx="2467852" cy="2898874"/>
            <a:chOff x="0" y="2840179"/>
            <a:chExt cx="3459344" cy="406353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64386E34-D3F2-4C52-B6C0-59988B8F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2840179"/>
              <a:ext cx="3051438" cy="406353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3322B45-105E-4F36-A6ED-427A5BA8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1472" y="4087652"/>
              <a:ext cx="2787872" cy="2572886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C5808A3-B1C3-4E29-BA5A-2F9B29B74B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45691" b="100000" l="703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688" t="47381"/>
          <a:stretch/>
        </p:blipFill>
        <p:spPr>
          <a:xfrm>
            <a:off x="9145614" y="3233600"/>
            <a:ext cx="3197888" cy="3597034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D4CB9EF-5C09-4221-A436-60691B8464B0}"/>
              </a:ext>
            </a:extLst>
          </p:cNvPr>
          <p:cNvGrpSpPr/>
          <p:nvPr/>
        </p:nvGrpSpPr>
        <p:grpSpPr>
          <a:xfrm>
            <a:off x="4644699" y="1443274"/>
            <a:ext cx="3068858" cy="707885"/>
            <a:chOff x="4049907" y="3211680"/>
            <a:chExt cx="1608973" cy="371138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xmlns="" id="{E0E0EF70-7707-41F6-BE43-4F74F7B576A2}"/>
                </a:ext>
              </a:extLst>
            </p:cNvPr>
            <p:cNvSpPr/>
            <p:nvPr/>
          </p:nvSpPr>
          <p:spPr>
            <a:xfrm>
              <a:off x="4049907" y="3260261"/>
              <a:ext cx="1435175" cy="322557"/>
            </a:xfrm>
            <a:prstGeom prst="roundRect">
              <a:avLst>
                <a:gd name="adj" fmla="val 30771"/>
              </a:avLst>
            </a:prstGeom>
            <a:solidFill>
              <a:schemeClr val="bg1"/>
            </a:solidFill>
            <a:ln w="63500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A20107C2-A211-4B13-8F86-621F4C393BA1}"/>
                </a:ext>
              </a:extLst>
            </p:cNvPr>
            <p:cNvSpPr txBox="1"/>
            <p:nvPr/>
          </p:nvSpPr>
          <p:spPr>
            <a:xfrm>
              <a:off x="4194574" y="3211680"/>
              <a:ext cx="1464306" cy="371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教学过程</a:t>
              </a:r>
            </a:p>
          </p:txBody>
        </p:sp>
      </p:grpSp>
      <p:pic>
        <p:nvPicPr>
          <p:cNvPr id="50" name="图片 49">
            <a:extLst>
              <a:ext uri="{FF2B5EF4-FFF2-40B4-BE49-F238E27FC236}">
                <a16:creationId xmlns:a16="http://schemas.microsoft.com/office/drawing/2014/main" xmlns="" id="{2FF51C5E-78B4-4A2A-B4CC-E5BB695B79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3227235">
            <a:off x="9148236" y="510431"/>
            <a:ext cx="2174928" cy="1927264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1050165D-8E32-4946-A36F-FB0779C302D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021" t="46196" r="84955" b="27574"/>
          <a:stretch/>
        </p:blipFill>
        <p:spPr>
          <a:xfrm>
            <a:off x="2926940" y="620134"/>
            <a:ext cx="2601338" cy="1646280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9AF02E55-AFC5-4D6F-BDAB-79CFB851181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075" t="33816" r="38859" b="39954"/>
          <a:stretch/>
        </p:blipFill>
        <p:spPr>
          <a:xfrm>
            <a:off x="6127791" y="1314658"/>
            <a:ext cx="2088452" cy="1321696"/>
          </a:xfrm>
          <a:prstGeom prst="rect">
            <a:avLst/>
          </a:prstGeom>
        </p:spPr>
      </p:pic>
      <p:sp>
        <p:nvSpPr>
          <p:cNvPr id="53" name="Text Box 3">
            <a:extLst>
              <a:ext uri="{FF2B5EF4-FFF2-40B4-BE49-F238E27FC236}">
                <a16:creationId xmlns:a16="http://schemas.microsoft.com/office/drawing/2014/main" xmlns="" id="{7E2B3608-4B2B-4ACF-A93C-4ADD0D921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8486" y="2654490"/>
            <a:ext cx="309721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zh-CN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平行四边形</a:t>
            </a:r>
          </a:p>
        </p:txBody>
      </p:sp>
      <p:grpSp>
        <p:nvGrpSpPr>
          <p:cNvPr id="54" name="Group 4">
            <a:extLst>
              <a:ext uri="{FF2B5EF4-FFF2-40B4-BE49-F238E27FC236}">
                <a16:creationId xmlns:a16="http://schemas.microsoft.com/office/drawing/2014/main" xmlns="" id="{A18E319C-5236-4AAB-9110-5FDA949D1B5D}"/>
              </a:ext>
            </a:extLst>
          </p:cNvPr>
          <p:cNvGrpSpPr>
            <a:grpSpLocks/>
          </p:cNvGrpSpPr>
          <p:nvPr/>
        </p:nvGrpSpPr>
        <p:grpSpPr bwMode="auto">
          <a:xfrm>
            <a:off x="2846508" y="3739550"/>
            <a:ext cx="1310110" cy="749106"/>
            <a:chOff x="703" y="1027"/>
            <a:chExt cx="1588" cy="908"/>
          </a:xfrm>
          <a:solidFill>
            <a:schemeClr val="bg1"/>
          </a:solidFill>
        </p:grpSpPr>
        <p:grpSp>
          <p:nvGrpSpPr>
            <p:cNvPr id="55" name="Group 5">
              <a:extLst>
                <a:ext uri="{FF2B5EF4-FFF2-40B4-BE49-F238E27FC236}">
                  <a16:creationId xmlns:a16="http://schemas.microsoft.com/office/drawing/2014/main" xmlns="" id="{AC804EAD-6FCA-43CF-A48F-4E5EC81270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8" y="1071"/>
              <a:ext cx="1500" cy="817"/>
              <a:chOff x="748" y="1071"/>
              <a:chExt cx="1500" cy="817"/>
            </a:xfrm>
            <a:grpFill/>
          </p:grpSpPr>
          <p:grpSp>
            <p:nvGrpSpPr>
              <p:cNvPr id="60" name="Group 6">
                <a:extLst>
                  <a:ext uri="{FF2B5EF4-FFF2-40B4-BE49-F238E27FC236}">
                    <a16:creationId xmlns:a16="http://schemas.microsoft.com/office/drawing/2014/main" xmlns="" id="{B06A55AB-9244-44CA-BD26-C4EB84A384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48" y="1071"/>
                <a:ext cx="1500" cy="817"/>
                <a:chOff x="748" y="1071"/>
                <a:chExt cx="1500" cy="817"/>
              </a:xfrm>
              <a:grpFill/>
            </p:grpSpPr>
            <p:sp>
              <p:nvSpPr>
                <p:cNvPr id="64" name="Rectangle 7">
                  <a:extLst>
                    <a:ext uri="{FF2B5EF4-FFF2-40B4-BE49-F238E27FC236}">
                      <a16:creationId xmlns:a16="http://schemas.microsoft.com/office/drawing/2014/main" xmlns="" id="{D46D7D1D-FF5C-4A7C-81F0-BBC0179C52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8" y="1072"/>
                  <a:ext cx="1500" cy="816"/>
                </a:xfrm>
                <a:prstGeom prst="rect">
                  <a:avLst/>
                </a:prstGeom>
                <a:grpFill/>
                <a:ln w="9525">
                  <a:solidFill>
                    <a:srgbClr val="0070C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2800">
                      <a:solidFill>
                        <a:schemeClr val="tx2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sz="2800">
                      <a:solidFill>
                        <a:schemeClr val="tx2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sz="2800">
                      <a:solidFill>
                        <a:schemeClr val="tx2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sz="2800">
                      <a:solidFill>
                        <a:schemeClr val="tx2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sz="2800">
                      <a:solidFill>
                        <a:schemeClr val="tx2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2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2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2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2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2400">
                    <a:latin typeface="字魂59号-创粗黑" panose="00000500000000000000" pitchFamily="2" charset="-122"/>
                    <a:ea typeface="字魂59号-创粗黑" panose="00000500000000000000" pitchFamily="2" charset="-122"/>
                  </a:endParaRPr>
                </a:p>
              </p:txBody>
            </p:sp>
            <p:grpSp>
              <p:nvGrpSpPr>
                <p:cNvPr id="65" name="Group 8">
                  <a:extLst>
                    <a:ext uri="{FF2B5EF4-FFF2-40B4-BE49-F238E27FC236}">
                      <a16:creationId xmlns:a16="http://schemas.microsoft.com/office/drawing/2014/main" xmlns="" id="{B92D4D7E-0BB3-454B-9013-968BC091CE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48" y="1071"/>
                  <a:ext cx="1497" cy="817"/>
                  <a:chOff x="748" y="1071"/>
                  <a:chExt cx="1497" cy="817"/>
                </a:xfrm>
                <a:grpFill/>
              </p:grpSpPr>
              <p:sp>
                <p:nvSpPr>
                  <p:cNvPr id="66" name="Line 9">
                    <a:extLst>
                      <a:ext uri="{FF2B5EF4-FFF2-40B4-BE49-F238E27FC236}">
                        <a16:creationId xmlns:a16="http://schemas.microsoft.com/office/drawing/2014/main" xmlns="" id="{252E50AC-3E1E-4D17-8388-A87B197C880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748" y="1888"/>
                    <a:ext cx="1497" cy="0"/>
                  </a:xfrm>
                  <a:prstGeom prst="line">
                    <a:avLst/>
                  </a:prstGeom>
                  <a:grpFill/>
                  <a:ln w="57150">
                    <a:solidFill>
                      <a:srgbClr val="0070C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字魂59号-创粗黑" panose="00000500000000000000" pitchFamily="2" charset="-122"/>
                      <a:ea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67" name="Line 10">
                    <a:extLst>
                      <a:ext uri="{FF2B5EF4-FFF2-40B4-BE49-F238E27FC236}">
                        <a16:creationId xmlns:a16="http://schemas.microsoft.com/office/drawing/2014/main" xmlns="" id="{D83BCAA4-348B-4753-B416-EE20C93F5F2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748" y="1071"/>
                    <a:ext cx="1497" cy="0"/>
                  </a:xfrm>
                  <a:prstGeom prst="line">
                    <a:avLst/>
                  </a:prstGeom>
                  <a:grpFill/>
                  <a:ln w="57150">
                    <a:solidFill>
                      <a:srgbClr val="0070C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字魂59号-创粗黑" panose="00000500000000000000" pitchFamily="2" charset="-122"/>
                      <a:ea typeface="字魂59号-创粗黑" panose="00000500000000000000" pitchFamily="2" charset="-122"/>
                    </a:endParaRPr>
                  </a:p>
                </p:txBody>
              </p:sp>
            </p:grpSp>
          </p:grpSp>
          <p:grpSp>
            <p:nvGrpSpPr>
              <p:cNvPr id="61" name="Group 11">
                <a:extLst>
                  <a:ext uri="{FF2B5EF4-FFF2-40B4-BE49-F238E27FC236}">
                    <a16:creationId xmlns:a16="http://schemas.microsoft.com/office/drawing/2014/main" xmlns="" id="{56CA7C33-CF08-46F9-8EEE-A9EAF4EBFC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48" y="1071"/>
                <a:ext cx="1497" cy="817"/>
                <a:chOff x="748" y="1071"/>
                <a:chExt cx="1497" cy="862"/>
              </a:xfrm>
              <a:grpFill/>
            </p:grpSpPr>
            <p:sp>
              <p:nvSpPr>
                <p:cNvPr id="62" name="Line 12">
                  <a:extLst>
                    <a:ext uri="{FF2B5EF4-FFF2-40B4-BE49-F238E27FC236}">
                      <a16:creationId xmlns:a16="http://schemas.microsoft.com/office/drawing/2014/main" xmlns="" id="{4ACC81C8-E4F9-4DA0-B09C-56CD644362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45" y="1071"/>
                  <a:ext cx="0" cy="862"/>
                </a:xfrm>
                <a:prstGeom prst="line">
                  <a:avLst/>
                </a:prstGeom>
                <a:grpFill/>
                <a:ln w="57150">
                  <a:solidFill>
                    <a:srgbClr val="0070C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字魂59号-创粗黑" panose="00000500000000000000" pitchFamily="2" charset="-122"/>
                    <a:ea typeface="字魂59号-创粗黑" panose="00000500000000000000" pitchFamily="2" charset="-122"/>
                  </a:endParaRPr>
                </a:p>
              </p:txBody>
            </p:sp>
            <p:sp>
              <p:nvSpPr>
                <p:cNvPr id="63" name="Line 13">
                  <a:extLst>
                    <a:ext uri="{FF2B5EF4-FFF2-40B4-BE49-F238E27FC236}">
                      <a16:creationId xmlns:a16="http://schemas.microsoft.com/office/drawing/2014/main" xmlns="" id="{CEAFBCBB-A8E2-42F8-AB74-FFBED6E1869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48" y="1071"/>
                  <a:ext cx="0" cy="862"/>
                </a:xfrm>
                <a:prstGeom prst="line">
                  <a:avLst/>
                </a:prstGeom>
                <a:grpFill/>
                <a:ln w="57150">
                  <a:solidFill>
                    <a:srgbClr val="0070C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字魂59号-创粗黑" panose="00000500000000000000" pitchFamily="2" charset="-122"/>
                    <a:ea typeface="字魂59号-创粗黑" panose="00000500000000000000" pitchFamily="2" charset="-122"/>
                  </a:endParaRPr>
                </a:p>
              </p:txBody>
            </p:sp>
          </p:grpSp>
        </p:grpSp>
        <p:sp>
          <p:nvSpPr>
            <p:cNvPr id="56" name="Text Box 14">
              <a:extLst>
                <a:ext uri="{FF2B5EF4-FFF2-40B4-BE49-F238E27FC236}">
                  <a16:creationId xmlns:a16="http://schemas.microsoft.com/office/drawing/2014/main" xmlns="" id="{85B230F1-542C-4E59-A97B-FE8FAAEE97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3" y="1661"/>
              <a:ext cx="273" cy="233"/>
            </a:xfrm>
            <a:prstGeom prst="rect">
              <a:avLst/>
            </a:prstGeom>
            <a:grpFill/>
            <a:ln w="9525">
              <a:solidFill>
                <a:srgbClr val="007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1800">
                  <a:solidFill>
                    <a:srgbClr val="FF0000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┓</a:t>
              </a:r>
            </a:p>
          </p:txBody>
        </p:sp>
        <p:sp>
          <p:nvSpPr>
            <p:cNvPr id="57" name="Text Box 15">
              <a:extLst>
                <a:ext uri="{FF2B5EF4-FFF2-40B4-BE49-F238E27FC236}">
                  <a16:creationId xmlns:a16="http://schemas.microsoft.com/office/drawing/2014/main" xmlns="" id="{3DF2901A-4E74-496B-AD9A-C4A34D0C33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713" y="1047"/>
              <a:ext cx="273" cy="233"/>
            </a:xfrm>
            <a:prstGeom prst="rect">
              <a:avLst/>
            </a:prstGeom>
            <a:grpFill/>
            <a:ln w="9525">
              <a:solidFill>
                <a:srgbClr val="007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1800">
                  <a:solidFill>
                    <a:srgbClr val="FF0000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┓</a:t>
              </a:r>
            </a:p>
          </p:txBody>
        </p:sp>
        <p:sp>
          <p:nvSpPr>
            <p:cNvPr id="58" name="Text Box 16">
              <a:extLst>
                <a:ext uri="{FF2B5EF4-FFF2-40B4-BE49-F238E27FC236}">
                  <a16:creationId xmlns:a16="http://schemas.microsoft.com/office/drawing/2014/main" xmlns="" id="{BD72B563-2945-490B-93DC-927FC49FFA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0800000">
              <a:off x="2018" y="1057"/>
              <a:ext cx="273" cy="233"/>
            </a:xfrm>
            <a:prstGeom prst="rect">
              <a:avLst/>
            </a:prstGeom>
            <a:grpFill/>
            <a:ln w="9525">
              <a:solidFill>
                <a:srgbClr val="007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1800">
                  <a:solidFill>
                    <a:srgbClr val="FF0000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┓</a:t>
              </a:r>
            </a:p>
          </p:txBody>
        </p:sp>
        <p:sp>
          <p:nvSpPr>
            <p:cNvPr id="59" name="Text Box 17">
              <a:extLst>
                <a:ext uri="{FF2B5EF4-FFF2-40B4-BE49-F238E27FC236}">
                  <a16:creationId xmlns:a16="http://schemas.microsoft.com/office/drawing/2014/main" xmlns="" id="{22ED9416-8EFC-4BA0-A2C0-9273BD341D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2028" y="1682"/>
              <a:ext cx="273" cy="233"/>
            </a:xfrm>
            <a:prstGeom prst="rect">
              <a:avLst/>
            </a:prstGeom>
            <a:grpFill/>
            <a:ln w="9525">
              <a:solidFill>
                <a:srgbClr val="007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1800">
                  <a:solidFill>
                    <a:srgbClr val="FF0000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┓</a:t>
              </a:r>
            </a:p>
          </p:txBody>
        </p:sp>
      </p:grpSp>
      <p:grpSp>
        <p:nvGrpSpPr>
          <p:cNvPr id="68" name="Group 18">
            <a:extLst>
              <a:ext uri="{FF2B5EF4-FFF2-40B4-BE49-F238E27FC236}">
                <a16:creationId xmlns:a16="http://schemas.microsoft.com/office/drawing/2014/main" xmlns="" id="{9FF4BCC6-40C4-408D-985B-ED3BD5CF37A4}"/>
              </a:ext>
            </a:extLst>
          </p:cNvPr>
          <p:cNvGrpSpPr>
            <a:grpSpLocks/>
          </p:cNvGrpSpPr>
          <p:nvPr/>
        </p:nvGrpSpPr>
        <p:grpSpPr bwMode="auto">
          <a:xfrm>
            <a:off x="5736321" y="3700834"/>
            <a:ext cx="861308" cy="823358"/>
            <a:chOff x="3560" y="982"/>
            <a:chExt cx="1044" cy="998"/>
          </a:xfrm>
          <a:solidFill>
            <a:schemeClr val="bg1"/>
          </a:solidFill>
        </p:grpSpPr>
        <p:sp>
          <p:nvSpPr>
            <p:cNvPr id="69" name="Rectangle 19">
              <a:extLst>
                <a:ext uri="{FF2B5EF4-FFF2-40B4-BE49-F238E27FC236}">
                  <a16:creationId xmlns:a16="http://schemas.microsoft.com/office/drawing/2014/main" xmlns="" id="{8FB78A62-9A1F-4172-9C24-32B12417B7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027"/>
              <a:ext cx="954" cy="906"/>
            </a:xfrm>
            <a:prstGeom prst="rect">
              <a:avLst/>
            </a:prstGeom>
            <a:grpFill/>
            <a:ln w="9525">
              <a:solidFill>
                <a:srgbClr val="007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70" name="Text Box 20">
              <a:extLst>
                <a:ext uri="{FF2B5EF4-FFF2-40B4-BE49-F238E27FC236}">
                  <a16:creationId xmlns:a16="http://schemas.microsoft.com/office/drawing/2014/main" xmlns="" id="{5EA5A21E-825F-4EAF-A33A-9C856D461E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0800000">
              <a:off x="4331" y="1012"/>
              <a:ext cx="273" cy="233"/>
            </a:xfrm>
            <a:prstGeom prst="rect">
              <a:avLst/>
            </a:prstGeom>
            <a:grpFill/>
            <a:ln w="9525">
              <a:solidFill>
                <a:srgbClr val="007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1800">
                  <a:solidFill>
                    <a:srgbClr val="FF0000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┓</a:t>
              </a:r>
            </a:p>
          </p:txBody>
        </p:sp>
        <p:sp>
          <p:nvSpPr>
            <p:cNvPr id="71" name="Text Box 21">
              <a:extLst>
                <a:ext uri="{FF2B5EF4-FFF2-40B4-BE49-F238E27FC236}">
                  <a16:creationId xmlns:a16="http://schemas.microsoft.com/office/drawing/2014/main" xmlns="" id="{AFF85761-4111-4E52-94A7-735B1FCC79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4320" y="1727"/>
              <a:ext cx="273" cy="233"/>
            </a:xfrm>
            <a:prstGeom prst="rect">
              <a:avLst/>
            </a:prstGeom>
            <a:grpFill/>
            <a:ln w="9525">
              <a:solidFill>
                <a:srgbClr val="007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1800">
                  <a:solidFill>
                    <a:srgbClr val="FF0000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┓</a:t>
              </a:r>
            </a:p>
          </p:txBody>
        </p:sp>
        <p:sp>
          <p:nvSpPr>
            <p:cNvPr id="72" name="Text Box 22">
              <a:extLst>
                <a:ext uri="{FF2B5EF4-FFF2-40B4-BE49-F238E27FC236}">
                  <a16:creationId xmlns:a16="http://schemas.microsoft.com/office/drawing/2014/main" xmlns="" id="{6A4AC346-9654-46C1-96AB-6D47C56024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3571" y="1002"/>
              <a:ext cx="273" cy="233"/>
            </a:xfrm>
            <a:prstGeom prst="rect">
              <a:avLst/>
            </a:prstGeom>
            <a:grpFill/>
            <a:ln w="9525">
              <a:solidFill>
                <a:srgbClr val="007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1800">
                  <a:solidFill>
                    <a:srgbClr val="FF0000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┓</a:t>
              </a:r>
            </a:p>
          </p:txBody>
        </p:sp>
        <p:sp>
          <p:nvSpPr>
            <p:cNvPr id="73" name="Text Box 23">
              <a:extLst>
                <a:ext uri="{FF2B5EF4-FFF2-40B4-BE49-F238E27FC236}">
                  <a16:creationId xmlns:a16="http://schemas.microsoft.com/office/drawing/2014/main" xmlns="" id="{16B4A30B-63E1-4462-9146-91068679D0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" y="1706"/>
              <a:ext cx="273" cy="233"/>
            </a:xfrm>
            <a:prstGeom prst="rect">
              <a:avLst/>
            </a:prstGeom>
            <a:grpFill/>
            <a:ln w="9525">
              <a:solidFill>
                <a:srgbClr val="007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1800">
                  <a:solidFill>
                    <a:srgbClr val="FF0000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┓</a:t>
              </a:r>
            </a:p>
          </p:txBody>
        </p:sp>
        <p:grpSp>
          <p:nvGrpSpPr>
            <p:cNvPr id="74" name="Group 24">
              <a:extLst>
                <a:ext uri="{FF2B5EF4-FFF2-40B4-BE49-F238E27FC236}">
                  <a16:creationId xmlns:a16="http://schemas.microsoft.com/office/drawing/2014/main" xmlns="" id="{E9DA9C2F-A912-42FD-BAF6-41417DD60B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06" y="1026"/>
              <a:ext cx="952" cy="907"/>
              <a:chOff x="3606" y="1026"/>
              <a:chExt cx="952" cy="907"/>
            </a:xfrm>
            <a:grpFill/>
          </p:grpSpPr>
          <p:sp>
            <p:nvSpPr>
              <p:cNvPr id="78" name="Line 25">
                <a:extLst>
                  <a:ext uri="{FF2B5EF4-FFF2-40B4-BE49-F238E27FC236}">
                    <a16:creationId xmlns:a16="http://schemas.microsoft.com/office/drawing/2014/main" xmlns="" id="{683F4446-95DA-4EF9-BD30-530CDA3656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6" y="1026"/>
                <a:ext cx="0" cy="907"/>
              </a:xfrm>
              <a:prstGeom prst="line">
                <a:avLst/>
              </a:prstGeom>
              <a:grpFill/>
              <a:ln w="57150">
                <a:solidFill>
                  <a:srgbClr val="0070C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79" name="Line 26">
                <a:extLst>
                  <a:ext uri="{FF2B5EF4-FFF2-40B4-BE49-F238E27FC236}">
                    <a16:creationId xmlns:a16="http://schemas.microsoft.com/office/drawing/2014/main" xmlns="" id="{0F55CBC5-7DDC-4C2C-AE4D-C90F42FE44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58" y="1026"/>
                <a:ext cx="0" cy="907"/>
              </a:xfrm>
              <a:prstGeom prst="line">
                <a:avLst/>
              </a:prstGeom>
              <a:grpFill/>
              <a:ln w="57150">
                <a:solidFill>
                  <a:srgbClr val="0070C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  <p:grpSp>
          <p:nvGrpSpPr>
            <p:cNvPr id="75" name="Group 27">
              <a:extLst>
                <a:ext uri="{FF2B5EF4-FFF2-40B4-BE49-F238E27FC236}">
                  <a16:creationId xmlns:a16="http://schemas.microsoft.com/office/drawing/2014/main" xmlns="" id="{801034CA-371B-4057-8A84-12F8205C76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06" y="1026"/>
              <a:ext cx="952" cy="907"/>
              <a:chOff x="3606" y="1026"/>
              <a:chExt cx="952" cy="907"/>
            </a:xfrm>
            <a:grpFill/>
          </p:grpSpPr>
          <p:sp>
            <p:nvSpPr>
              <p:cNvPr id="76" name="Line 28">
                <a:extLst>
                  <a:ext uri="{FF2B5EF4-FFF2-40B4-BE49-F238E27FC236}">
                    <a16:creationId xmlns:a16="http://schemas.microsoft.com/office/drawing/2014/main" xmlns="" id="{79D1D386-CB56-479C-B4A2-F8E50D97C5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6" y="1026"/>
                <a:ext cx="952" cy="0"/>
              </a:xfrm>
              <a:prstGeom prst="line">
                <a:avLst/>
              </a:prstGeom>
              <a:grpFill/>
              <a:ln w="57150">
                <a:solidFill>
                  <a:srgbClr val="0070C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77" name="Line 29">
                <a:extLst>
                  <a:ext uri="{FF2B5EF4-FFF2-40B4-BE49-F238E27FC236}">
                    <a16:creationId xmlns:a16="http://schemas.microsoft.com/office/drawing/2014/main" xmlns="" id="{2632CE71-B55D-42B4-9BF1-09AC6ABACF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6" y="1933"/>
                <a:ext cx="952" cy="0"/>
              </a:xfrm>
              <a:prstGeom prst="line">
                <a:avLst/>
              </a:prstGeom>
              <a:grpFill/>
              <a:ln w="57150">
                <a:solidFill>
                  <a:srgbClr val="0070C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</p:grpSp>
      <p:grpSp>
        <p:nvGrpSpPr>
          <p:cNvPr id="80" name="Group 30">
            <a:extLst>
              <a:ext uri="{FF2B5EF4-FFF2-40B4-BE49-F238E27FC236}">
                <a16:creationId xmlns:a16="http://schemas.microsoft.com/office/drawing/2014/main" xmlns="" id="{EB556187-A88B-427A-8995-FD949378E9DB}"/>
              </a:ext>
            </a:extLst>
          </p:cNvPr>
          <p:cNvGrpSpPr>
            <a:grpSpLocks/>
          </p:cNvGrpSpPr>
          <p:nvPr/>
        </p:nvGrpSpPr>
        <p:grpSpPr bwMode="auto">
          <a:xfrm>
            <a:off x="8075855" y="3791860"/>
            <a:ext cx="1722616" cy="711156"/>
            <a:chOff x="3470" y="1026"/>
            <a:chExt cx="2088" cy="862"/>
          </a:xfrm>
          <a:solidFill>
            <a:schemeClr val="bg1"/>
          </a:solidFill>
        </p:grpSpPr>
        <p:sp>
          <p:nvSpPr>
            <p:cNvPr id="81" name="AutoShape 31">
              <a:extLst>
                <a:ext uri="{FF2B5EF4-FFF2-40B4-BE49-F238E27FC236}">
                  <a16:creationId xmlns:a16="http://schemas.microsoft.com/office/drawing/2014/main" xmlns="" id="{EE34A9F4-8902-4C7A-8F30-E4C0FCDA24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1026"/>
              <a:ext cx="2088" cy="862"/>
            </a:xfrm>
            <a:prstGeom prst="parallelogram">
              <a:avLst>
                <a:gd name="adj" fmla="val 90712"/>
              </a:avLst>
            </a:prstGeom>
            <a:grpFill/>
            <a:ln w="9525">
              <a:solidFill>
                <a:srgbClr val="007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grpSp>
          <p:nvGrpSpPr>
            <p:cNvPr id="82" name="Group 32">
              <a:extLst>
                <a:ext uri="{FF2B5EF4-FFF2-40B4-BE49-F238E27FC236}">
                  <a16:creationId xmlns:a16="http://schemas.microsoft.com/office/drawing/2014/main" xmlns="" id="{C9898032-A476-4ECB-9717-8E9454F1B0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70" y="1026"/>
              <a:ext cx="2086" cy="862"/>
              <a:chOff x="431" y="2387"/>
              <a:chExt cx="2086" cy="862"/>
            </a:xfrm>
            <a:grpFill/>
          </p:grpSpPr>
          <p:grpSp>
            <p:nvGrpSpPr>
              <p:cNvPr id="83" name="Group 33">
                <a:extLst>
                  <a:ext uri="{FF2B5EF4-FFF2-40B4-BE49-F238E27FC236}">
                    <a16:creationId xmlns:a16="http://schemas.microsoft.com/office/drawing/2014/main" xmlns="" id="{8BACA979-DD8B-4C60-998C-ED776038C0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1" y="2387"/>
                <a:ext cx="2086" cy="862"/>
                <a:chOff x="431" y="2387"/>
                <a:chExt cx="2086" cy="862"/>
              </a:xfrm>
              <a:grpFill/>
            </p:grpSpPr>
            <p:sp>
              <p:nvSpPr>
                <p:cNvPr id="87" name="Line 34">
                  <a:extLst>
                    <a:ext uri="{FF2B5EF4-FFF2-40B4-BE49-F238E27FC236}">
                      <a16:creationId xmlns:a16="http://schemas.microsoft.com/office/drawing/2014/main" xmlns="" id="{493F1739-6203-44ED-A496-6255E39321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1" y="3249"/>
                  <a:ext cx="1315" cy="0"/>
                </a:xfrm>
                <a:prstGeom prst="line">
                  <a:avLst/>
                </a:prstGeom>
                <a:grpFill/>
                <a:ln w="57150">
                  <a:solidFill>
                    <a:srgbClr val="0070C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字魂59号-创粗黑" panose="00000500000000000000" pitchFamily="2" charset="-122"/>
                    <a:ea typeface="字魂59号-创粗黑" panose="00000500000000000000" pitchFamily="2" charset="-122"/>
                  </a:endParaRPr>
                </a:p>
              </p:txBody>
            </p:sp>
            <p:sp>
              <p:nvSpPr>
                <p:cNvPr id="88" name="Line 35">
                  <a:extLst>
                    <a:ext uri="{FF2B5EF4-FFF2-40B4-BE49-F238E27FC236}">
                      <a16:creationId xmlns:a16="http://schemas.microsoft.com/office/drawing/2014/main" xmlns="" id="{A8D9736A-4779-42FC-B209-552275728D2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02" y="2387"/>
                  <a:ext cx="1315" cy="0"/>
                </a:xfrm>
                <a:prstGeom prst="line">
                  <a:avLst/>
                </a:prstGeom>
                <a:grpFill/>
                <a:ln w="57150">
                  <a:solidFill>
                    <a:srgbClr val="0070C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字魂59号-创粗黑" panose="00000500000000000000" pitchFamily="2" charset="-122"/>
                    <a:ea typeface="字魂59号-创粗黑" panose="00000500000000000000" pitchFamily="2" charset="-122"/>
                  </a:endParaRPr>
                </a:p>
              </p:txBody>
            </p:sp>
          </p:grpSp>
          <p:grpSp>
            <p:nvGrpSpPr>
              <p:cNvPr id="84" name="Group 36">
                <a:extLst>
                  <a:ext uri="{FF2B5EF4-FFF2-40B4-BE49-F238E27FC236}">
                    <a16:creationId xmlns:a16="http://schemas.microsoft.com/office/drawing/2014/main" xmlns="" id="{7E62A7C7-C29E-41C7-93B0-E65ABBC03A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1" y="2387"/>
                <a:ext cx="2086" cy="862"/>
                <a:chOff x="431" y="2387"/>
                <a:chExt cx="2086" cy="862"/>
              </a:xfrm>
              <a:grpFill/>
            </p:grpSpPr>
            <p:sp>
              <p:nvSpPr>
                <p:cNvPr id="85" name="Line 37">
                  <a:extLst>
                    <a:ext uri="{FF2B5EF4-FFF2-40B4-BE49-F238E27FC236}">
                      <a16:creationId xmlns:a16="http://schemas.microsoft.com/office/drawing/2014/main" xmlns="" id="{D9F83FB1-CBF3-4445-A2C7-32B8A0092AA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746" y="2387"/>
                  <a:ext cx="771" cy="862"/>
                </a:xfrm>
                <a:prstGeom prst="line">
                  <a:avLst/>
                </a:prstGeom>
                <a:grpFill/>
                <a:ln w="57150">
                  <a:solidFill>
                    <a:srgbClr val="0070C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字魂59号-创粗黑" panose="00000500000000000000" pitchFamily="2" charset="-122"/>
                    <a:ea typeface="字魂59号-创粗黑" panose="00000500000000000000" pitchFamily="2" charset="-122"/>
                  </a:endParaRPr>
                </a:p>
              </p:txBody>
            </p:sp>
            <p:sp>
              <p:nvSpPr>
                <p:cNvPr id="86" name="Line 38">
                  <a:extLst>
                    <a:ext uri="{FF2B5EF4-FFF2-40B4-BE49-F238E27FC236}">
                      <a16:creationId xmlns:a16="http://schemas.microsoft.com/office/drawing/2014/main" xmlns="" id="{0ABD87C2-E678-490C-99C9-584CC88328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1" y="2387"/>
                  <a:ext cx="771" cy="862"/>
                </a:xfrm>
                <a:prstGeom prst="line">
                  <a:avLst/>
                </a:prstGeom>
                <a:grpFill/>
                <a:ln w="57150">
                  <a:solidFill>
                    <a:srgbClr val="0070C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字魂59号-创粗黑" panose="00000500000000000000" pitchFamily="2" charset="-122"/>
                    <a:ea typeface="字魂59号-创粗黑" panose="00000500000000000000" pitchFamily="2" charset="-122"/>
                  </a:endParaRPr>
                </a:p>
              </p:txBody>
            </p:sp>
          </p:grpSp>
        </p:grpSp>
      </p:grpSp>
      <p:sp>
        <p:nvSpPr>
          <p:cNvPr id="89" name="Text Box 39">
            <a:extLst>
              <a:ext uri="{FF2B5EF4-FFF2-40B4-BE49-F238E27FC236}">
                <a16:creationId xmlns:a16="http://schemas.microsoft.com/office/drawing/2014/main" xmlns="" id="{098EC639-B3CD-48BC-99C7-8740E96E97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7661" y="4944912"/>
            <a:ext cx="723667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两组对边分别平行的四边形叫做</a:t>
            </a:r>
            <a:r>
              <a:rPr lang="zh-CN" altLang="en-US" sz="3200" b="1" dirty="0">
                <a:solidFill>
                  <a:srgbClr val="FF000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平行四边形</a:t>
            </a:r>
            <a:r>
              <a:rPr lang="zh-CN" altLang="en-US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xmlns="" val="2143008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2000">
        <p:split orient="vert"/>
      </p:transition>
    </mc:Choice>
    <mc:Fallback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3D0A65-D307-4DF6-925C-4E4DA16EAD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9115727-EE44-48A5-BA76-918A50735EE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B2D32D2-CA4D-4E9E-951E-6A3DFF6007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43F128E7-ABEF-4500-A3D9-8425429AEE80}"/>
              </a:ext>
            </a:extLst>
          </p:cNvPr>
          <p:cNvSpPr/>
          <p:nvPr/>
        </p:nvSpPr>
        <p:spPr>
          <a:xfrm>
            <a:off x="1298356" y="1122363"/>
            <a:ext cx="9595289" cy="4665157"/>
          </a:xfrm>
          <a:prstGeom prst="roundRect">
            <a:avLst>
              <a:gd name="adj" fmla="val 11956"/>
            </a:avLst>
          </a:prstGeom>
          <a:solidFill>
            <a:schemeClr val="bg1">
              <a:alpha val="94000"/>
            </a:schemeClr>
          </a:solidFill>
          <a:ln w="76200">
            <a:solidFill>
              <a:srgbClr val="7030A0">
                <a:alpha val="8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9E9BD10-3D72-4B93-9BA6-A50DBA4366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900569">
            <a:off x="676636" y="589022"/>
            <a:ext cx="2174928" cy="192726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FF8D3FB-D206-478B-947B-BF9B0F7C6A08}"/>
              </a:ext>
            </a:extLst>
          </p:cNvPr>
          <p:cNvGrpSpPr/>
          <p:nvPr/>
        </p:nvGrpSpPr>
        <p:grpSpPr>
          <a:xfrm>
            <a:off x="0" y="3969941"/>
            <a:ext cx="2467852" cy="2898874"/>
            <a:chOff x="0" y="2840179"/>
            <a:chExt cx="3459344" cy="406353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64386E34-D3F2-4C52-B6C0-59988B8F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2840179"/>
              <a:ext cx="3051438" cy="406353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3322B45-105E-4F36-A6ED-427A5BA8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1472" y="4087652"/>
              <a:ext cx="2787872" cy="2572886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C5808A3-B1C3-4E29-BA5A-2F9B29B74B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45691" b="100000" l="703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688" t="47381"/>
          <a:stretch/>
        </p:blipFill>
        <p:spPr>
          <a:xfrm>
            <a:off x="9145614" y="3233600"/>
            <a:ext cx="3197888" cy="3597034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D4CB9EF-5C09-4221-A436-60691B8464B0}"/>
              </a:ext>
            </a:extLst>
          </p:cNvPr>
          <p:cNvGrpSpPr/>
          <p:nvPr/>
        </p:nvGrpSpPr>
        <p:grpSpPr>
          <a:xfrm>
            <a:off x="4644699" y="1443274"/>
            <a:ext cx="3068858" cy="707885"/>
            <a:chOff x="4049907" y="3211680"/>
            <a:chExt cx="1608973" cy="371138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xmlns="" id="{E0E0EF70-7707-41F6-BE43-4F74F7B576A2}"/>
                </a:ext>
              </a:extLst>
            </p:cNvPr>
            <p:cNvSpPr/>
            <p:nvPr/>
          </p:nvSpPr>
          <p:spPr>
            <a:xfrm>
              <a:off x="4049907" y="3260261"/>
              <a:ext cx="1435175" cy="322557"/>
            </a:xfrm>
            <a:prstGeom prst="roundRect">
              <a:avLst>
                <a:gd name="adj" fmla="val 30771"/>
              </a:avLst>
            </a:prstGeom>
            <a:solidFill>
              <a:schemeClr val="bg1"/>
            </a:solidFill>
            <a:ln w="63500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A20107C2-A211-4B13-8F86-621F4C393BA1}"/>
                </a:ext>
              </a:extLst>
            </p:cNvPr>
            <p:cNvSpPr txBox="1"/>
            <p:nvPr/>
          </p:nvSpPr>
          <p:spPr>
            <a:xfrm>
              <a:off x="4194574" y="3211680"/>
              <a:ext cx="1464306" cy="371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教学过程</a:t>
              </a:r>
            </a:p>
          </p:txBody>
        </p:sp>
      </p:grpSp>
      <p:pic>
        <p:nvPicPr>
          <p:cNvPr id="50" name="图片 49">
            <a:extLst>
              <a:ext uri="{FF2B5EF4-FFF2-40B4-BE49-F238E27FC236}">
                <a16:creationId xmlns:a16="http://schemas.microsoft.com/office/drawing/2014/main" xmlns="" id="{2FF51C5E-78B4-4A2A-B4CC-E5BB695B79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3227235">
            <a:off x="9148236" y="510431"/>
            <a:ext cx="2174928" cy="1927264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1050165D-8E32-4946-A36F-FB0779C302D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021" t="46196" r="84955" b="27574"/>
          <a:stretch/>
        </p:blipFill>
        <p:spPr>
          <a:xfrm>
            <a:off x="2926940" y="620134"/>
            <a:ext cx="2601338" cy="1646280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9AF02E55-AFC5-4D6F-BDAB-79CFB851181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075" t="33816" r="38859" b="39954"/>
          <a:stretch/>
        </p:blipFill>
        <p:spPr>
          <a:xfrm>
            <a:off x="6127791" y="1314658"/>
            <a:ext cx="2088452" cy="1321696"/>
          </a:xfrm>
          <a:prstGeom prst="rect">
            <a:avLst/>
          </a:prstGeom>
        </p:spPr>
      </p:pic>
      <p:sp>
        <p:nvSpPr>
          <p:cNvPr id="90" name="Text Box 3">
            <a:extLst>
              <a:ext uri="{FF2B5EF4-FFF2-40B4-BE49-F238E27FC236}">
                <a16:creationId xmlns:a16="http://schemas.microsoft.com/office/drawing/2014/main" xmlns="" id="{E21BC20D-49CB-4EAD-9892-1B8FDE0BE6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9166" y="3235588"/>
            <a:ext cx="25939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zh-CN" alt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梯  形</a:t>
            </a:r>
          </a:p>
        </p:txBody>
      </p:sp>
      <p:sp>
        <p:nvSpPr>
          <p:cNvPr id="91" name="Text Box 4">
            <a:extLst>
              <a:ext uri="{FF2B5EF4-FFF2-40B4-BE49-F238E27FC236}">
                <a16:creationId xmlns:a16="http://schemas.microsoft.com/office/drawing/2014/main" xmlns="" id="{1F9042DD-BA57-4D37-A89B-AA70C0FDA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7852" y="4778909"/>
            <a:ext cx="701335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32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只有一组对边平行的四边形叫做</a:t>
            </a:r>
            <a:r>
              <a:rPr lang="zh-CN" altLang="en-US" sz="3600" b="1" dirty="0">
                <a:solidFill>
                  <a:srgbClr val="FF000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梯形</a:t>
            </a:r>
            <a:r>
              <a:rPr lang="zh-CN" altLang="en-US" sz="32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。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A3B9D818-C044-46A9-8CFD-F2F71E62E796}"/>
              </a:ext>
            </a:extLst>
          </p:cNvPr>
          <p:cNvGrpSpPr/>
          <p:nvPr/>
        </p:nvGrpSpPr>
        <p:grpSpPr>
          <a:xfrm>
            <a:off x="5971557" y="3130479"/>
            <a:ext cx="2055414" cy="1054438"/>
            <a:chOff x="5971557" y="3130479"/>
            <a:chExt cx="2055414" cy="1054438"/>
          </a:xfrm>
          <a:solidFill>
            <a:schemeClr val="bg1"/>
          </a:solidFill>
        </p:grpSpPr>
        <p:sp>
          <p:nvSpPr>
            <p:cNvPr id="92" name="AutoShape 6">
              <a:extLst>
                <a:ext uri="{FF2B5EF4-FFF2-40B4-BE49-F238E27FC236}">
                  <a16:creationId xmlns:a16="http://schemas.microsoft.com/office/drawing/2014/main" xmlns="" id="{58F939FB-91B6-4549-8307-0A0CFF78C1B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971921" y="3130479"/>
              <a:ext cx="2055050" cy="1054438"/>
            </a:xfrm>
            <a:custGeom>
              <a:avLst/>
              <a:gdLst>
                <a:gd name="T0" fmla="*/ 288137865 w 21600"/>
                <a:gd name="T1" fmla="*/ 43346953 h 21600"/>
                <a:gd name="T2" fmla="*/ 164650208 w 21600"/>
                <a:gd name="T3" fmla="*/ 86693842 h 21600"/>
                <a:gd name="T4" fmla="*/ 41162552 w 21600"/>
                <a:gd name="T5" fmla="*/ 43346953 h 21600"/>
                <a:gd name="T6" fmla="*/ 164650208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007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grpSp>
          <p:nvGrpSpPr>
            <p:cNvPr id="93" name="Group 7">
              <a:extLst>
                <a:ext uri="{FF2B5EF4-FFF2-40B4-BE49-F238E27FC236}">
                  <a16:creationId xmlns:a16="http://schemas.microsoft.com/office/drawing/2014/main" xmlns="" id="{B0BF87CF-16E8-4271-8C96-3FFEFE3BFA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71557" y="3130481"/>
              <a:ext cx="2052604" cy="1054436"/>
              <a:chOff x="1973" y="1253"/>
              <a:chExt cx="1678" cy="862"/>
            </a:xfrm>
            <a:grpFill/>
          </p:grpSpPr>
          <p:sp>
            <p:nvSpPr>
              <p:cNvPr id="94" name="Line 8">
                <a:extLst>
                  <a:ext uri="{FF2B5EF4-FFF2-40B4-BE49-F238E27FC236}">
                    <a16:creationId xmlns:a16="http://schemas.microsoft.com/office/drawing/2014/main" xmlns="" id="{60F4CFF1-ACB1-45E6-B48C-7C7CEAEFDF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81" y="1253"/>
                <a:ext cx="862" cy="0"/>
              </a:xfrm>
              <a:prstGeom prst="line">
                <a:avLst/>
              </a:prstGeom>
              <a:grpFill/>
              <a:ln w="57150">
                <a:solidFill>
                  <a:srgbClr val="0070C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95" name="Line 9">
                <a:extLst>
                  <a:ext uri="{FF2B5EF4-FFF2-40B4-BE49-F238E27FC236}">
                    <a16:creationId xmlns:a16="http://schemas.microsoft.com/office/drawing/2014/main" xmlns="" id="{769C0C30-35EB-42B9-80F3-437063D07E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3" y="2115"/>
                <a:ext cx="1678" cy="0"/>
              </a:xfrm>
              <a:prstGeom prst="line">
                <a:avLst/>
              </a:prstGeom>
              <a:grpFill/>
              <a:ln w="57150">
                <a:solidFill>
                  <a:srgbClr val="0070C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  <p:grpSp>
          <p:nvGrpSpPr>
            <p:cNvPr id="97" name="Group 11">
              <a:extLst>
                <a:ext uri="{FF2B5EF4-FFF2-40B4-BE49-F238E27FC236}">
                  <a16:creationId xmlns:a16="http://schemas.microsoft.com/office/drawing/2014/main" xmlns="" id="{EACABA43-F8B4-4736-B2BC-A8F7B1D44A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71557" y="3130481"/>
              <a:ext cx="2052604" cy="1054436"/>
              <a:chOff x="1973" y="1253"/>
              <a:chExt cx="1678" cy="862"/>
            </a:xfrm>
            <a:grpFill/>
          </p:grpSpPr>
          <p:sp>
            <p:nvSpPr>
              <p:cNvPr id="98" name="Line 12">
                <a:extLst>
                  <a:ext uri="{FF2B5EF4-FFF2-40B4-BE49-F238E27FC236}">
                    <a16:creationId xmlns:a16="http://schemas.microsoft.com/office/drawing/2014/main" xmlns="" id="{FDCDB647-7338-4467-A818-EC3A23C76A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81" y="1253"/>
                <a:ext cx="862" cy="0"/>
              </a:xfrm>
              <a:prstGeom prst="line">
                <a:avLst/>
              </a:prstGeom>
              <a:grpFill/>
              <a:ln w="57150">
                <a:solidFill>
                  <a:srgbClr val="0070C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99" name="Line 13">
                <a:extLst>
                  <a:ext uri="{FF2B5EF4-FFF2-40B4-BE49-F238E27FC236}">
                    <a16:creationId xmlns:a16="http://schemas.microsoft.com/office/drawing/2014/main" xmlns="" id="{42628043-689D-49E2-92B8-11EF8A78B5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3" y="2115"/>
                <a:ext cx="1678" cy="0"/>
              </a:xfrm>
              <a:prstGeom prst="line">
                <a:avLst/>
              </a:prstGeom>
              <a:grpFill/>
              <a:ln w="57150">
                <a:solidFill>
                  <a:srgbClr val="0070C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201997822"/>
      </p:ext>
    </p:extLst>
  </p:cSld>
  <p:clrMapOvr>
    <a:masterClrMapping/>
  </p:clrMapOvr>
  <p:transition spd="slow" advClick="0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3D0A65-D307-4DF6-925C-4E4DA16EAD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9115727-EE44-48A5-BA76-918A50735EE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B2D32D2-CA4D-4E9E-951E-6A3DFF6007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43F128E7-ABEF-4500-A3D9-8425429AEE80}"/>
              </a:ext>
            </a:extLst>
          </p:cNvPr>
          <p:cNvSpPr/>
          <p:nvPr/>
        </p:nvSpPr>
        <p:spPr>
          <a:xfrm>
            <a:off x="1298356" y="1122363"/>
            <a:ext cx="9595289" cy="4665157"/>
          </a:xfrm>
          <a:prstGeom prst="roundRect">
            <a:avLst>
              <a:gd name="adj" fmla="val 11956"/>
            </a:avLst>
          </a:prstGeom>
          <a:solidFill>
            <a:schemeClr val="bg1">
              <a:alpha val="94000"/>
            </a:schemeClr>
          </a:solidFill>
          <a:ln w="76200">
            <a:solidFill>
              <a:srgbClr val="7030A0">
                <a:alpha val="8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9E9BD10-3D72-4B93-9BA6-A50DBA4366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900569">
            <a:off x="676636" y="589022"/>
            <a:ext cx="2174928" cy="192726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FF8D3FB-D206-478B-947B-BF9B0F7C6A08}"/>
              </a:ext>
            </a:extLst>
          </p:cNvPr>
          <p:cNvGrpSpPr/>
          <p:nvPr/>
        </p:nvGrpSpPr>
        <p:grpSpPr>
          <a:xfrm>
            <a:off x="0" y="3969941"/>
            <a:ext cx="2467852" cy="2898874"/>
            <a:chOff x="0" y="2840179"/>
            <a:chExt cx="3459344" cy="406353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64386E34-D3F2-4C52-B6C0-59988B8F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2840179"/>
              <a:ext cx="3051438" cy="406353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3322B45-105E-4F36-A6ED-427A5BA8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1472" y="4087652"/>
              <a:ext cx="2787872" cy="2572886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C5808A3-B1C3-4E29-BA5A-2F9B29B74B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45691" b="100000" l="703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688" t="47381"/>
          <a:stretch/>
        </p:blipFill>
        <p:spPr>
          <a:xfrm>
            <a:off x="9145614" y="3233600"/>
            <a:ext cx="3197888" cy="3597034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D4CB9EF-5C09-4221-A436-60691B8464B0}"/>
              </a:ext>
            </a:extLst>
          </p:cNvPr>
          <p:cNvGrpSpPr/>
          <p:nvPr/>
        </p:nvGrpSpPr>
        <p:grpSpPr>
          <a:xfrm>
            <a:off x="4644699" y="1443274"/>
            <a:ext cx="3068858" cy="707885"/>
            <a:chOff x="4049907" y="3211680"/>
            <a:chExt cx="1608973" cy="371138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xmlns="" id="{E0E0EF70-7707-41F6-BE43-4F74F7B576A2}"/>
                </a:ext>
              </a:extLst>
            </p:cNvPr>
            <p:cNvSpPr/>
            <p:nvPr/>
          </p:nvSpPr>
          <p:spPr>
            <a:xfrm>
              <a:off x="4049907" y="3260261"/>
              <a:ext cx="1435175" cy="322557"/>
            </a:xfrm>
            <a:prstGeom prst="roundRect">
              <a:avLst>
                <a:gd name="adj" fmla="val 30771"/>
              </a:avLst>
            </a:prstGeom>
            <a:solidFill>
              <a:schemeClr val="bg1"/>
            </a:solidFill>
            <a:ln w="63500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A20107C2-A211-4B13-8F86-621F4C393BA1}"/>
                </a:ext>
              </a:extLst>
            </p:cNvPr>
            <p:cNvSpPr txBox="1"/>
            <p:nvPr/>
          </p:nvSpPr>
          <p:spPr>
            <a:xfrm>
              <a:off x="4194574" y="3211680"/>
              <a:ext cx="1464306" cy="371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教学过程</a:t>
              </a:r>
              <a:endParaRPr lang="zh-CN" altLang="en-US" sz="4000" b="1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</p:grpSp>
      <p:pic>
        <p:nvPicPr>
          <p:cNvPr id="50" name="图片 49">
            <a:extLst>
              <a:ext uri="{FF2B5EF4-FFF2-40B4-BE49-F238E27FC236}">
                <a16:creationId xmlns:a16="http://schemas.microsoft.com/office/drawing/2014/main" xmlns="" id="{2FF51C5E-78B4-4A2A-B4CC-E5BB695B79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3227235">
            <a:off x="9148236" y="510431"/>
            <a:ext cx="2174928" cy="1927264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1050165D-8E32-4946-A36F-FB0779C302D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021" t="46196" r="84955" b="27574"/>
          <a:stretch/>
        </p:blipFill>
        <p:spPr>
          <a:xfrm>
            <a:off x="2926940" y="620134"/>
            <a:ext cx="2601338" cy="1646280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9AF02E55-AFC5-4D6F-BDAB-79CFB851181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075" t="33816" r="38859" b="39954"/>
          <a:stretch/>
        </p:blipFill>
        <p:spPr>
          <a:xfrm>
            <a:off x="6127791" y="1314658"/>
            <a:ext cx="2088452" cy="1321696"/>
          </a:xfrm>
          <a:prstGeom prst="rect">
            <a:avLst/>
          </a:prstGeom>
        </p:spPr>
      </p:pic>
      <p:sp>
        <p:nvSpPr>
          <p:cNvPr id="41" name="AutoShape 3">
            <a:extLst>
              <a:ext uri="{FF2B5EF4-FFF2-40B4-BE49-F238E27FC236}">
                <a16:creationId xmlns:a16="http://schemas.microsoft.com/office/drawing/2014/main" xmlns="" id="{3F421FC3-2AF8-45DC-8F86-073C804819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4006" y="3342040"/>
            <a:ext cx="2084854" cy="879068"/>
          </a:xfrm>
          <a:prstGeom prst="parallelogram">
            <a:avLst>
              <a:gd name="adj" fmla="val 59292"/>
            </a:avLst>
          </a:prstGeom>
          <a:noFill/>
          <a:ln w="57150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800" i="1">
              <a:solidFill>
                <a:srgbClr val="0000CC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42" name="AutoShape 4">
            <a:extLst>
              <a:ext uri="{FF2B5EF4-FFF2-40B4-BE49-F238E27FC236}">
                <a16:creationId xmlns:a16="http://schemas.microsoft.com/office/drawing/2014/main" xmlns="" id="{A37FA7A9-ED72-4557-94A7-C240747CD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2850" y="3326076"/>
            <a:ext cx="1899034" cy="835166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 i="1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736D08A-FDDF-4623-BA4D-A34B49ACABFC}"/>
              </a:ext>
            </a:extLst>
          </p:cNvPr>
          <p:cNvSpPr/>
          <p:nvPr/>
        </p:nvSpPr>
        <p:spPr>
          <a:xfrm>
            <a:off x="3759960" y="2624616"/>
            <a:ext cx="48526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kern="10" dirty="0">
                <a:ln w="9525">
                  <a:noFill/>
                  <a:round/>
                  <a:headEnd/>
                  <a:tailEnd/>
                </a:ln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找出平行四边形和梯形的异同</a:t>
            </a:r>
          </a:p>
        </p:txBody>
      </p:sp>
      <p:sp>
        <p:nvSpPr>
          <p:cNvPr id="44" name="Text Box 5">
            <a:extLst>
              <a:ext uri="{FF2B5EF4-FFF2-40B4-BE49-F238E27FC236}">
                <a16:creationId xmlns:a16="http://schemas.microsoft.com/office/drawing/2014/main" xmlns="" id="{15F9AB34-C930-47D3-BC44-026DA7197B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5877" y="4320323"/>
            <a:ext cx="521168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kern="10">
                <a:ln w="9525">
                  <a:noFill/>
                  <a:round/>
                  <a:headEnd/>
                  <a:tailEnd/>
                </a:ln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r>
              <a:rPr lang="zh-CN" altLang="en-US" dirty="0"/>
              <a:t>相同点：都有四条边、有四个角</a:t>
            </a:r>
          </a:p>
        </p:txBody>
      </p:sp>
      <p:sp>
        <p:nvSpPr>
          <p:cNvPr id="45" name="Text Box 8">
            <a:extLst>
              <a:ext uri="{FF2B5EF4-FFF2-40B4-BE49-F238E27FC236}">
                <a16:creationId xmlns:a16="http://schemas.microsoft.com/office/drawing/2014/main" xmlns="" id="{9E69FEE3-C58F-4226-A6BB-96F1DB8A4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1280" y="4843543"/>
            <a:ext cx="7806005" cy="13849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kern="10">
                <a:ln w="9525">
                  <a:noFill/>
                  <a:round/>
                  <a:headEnd/>
                  <a:tailEnd/>
                </a:ln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r>
              <a:rPr lang="zh-CN" altLang="en-US" dirty="0"/>
              <a:t>不相同点：平行四边形两组对边分别平行，</a:t>
            </a:r>
            <a:endParaRPr lang="en-US" altLang="zh-CN" dirty="0"/>
          </a:p>
          <a:p>
            <a:r>
              <a:rPr lang="en-US" altLang="zh-CN" dirty="0"/>
              <a:t>                         </a:t>
            </a:r>
            <a:r>
              <a:rPr lang="zh-CN" altLang="en-US" dirty="0"/>
              <a:t>梯形只有一组对边平行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619214178"/>
      </p:ext>
    </p:extLst>
  </p:cSld>
  <p:clrMapOvr>
    <a:masterClrMapping/>
  </p:clrMapOvr>
  <p:transition spd="slow" advClick="0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3" grpId="0"/>
      <p:bldP spid="44" grpId="0"/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3D0A65-D307-4DF6-925C-4E4DA16EAD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9115727-EE44-48A5-BA76-918A50735EE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B2D32D2-CA4D-4E9E-951E-6A3DFF6007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43F128E7-ABEF-4500-A3D9-8425429AEE80}"/>
              </a:ext>
            </a:extLst>
          </p:cNvPr>
          <p:cNvSpPr/>
          <p:nvPr/>
        </p:nvSpPr>
        <p:spPr>
          <a:xfrm>
            <a:off x="1298356" y="1122363"/>
            <a:ext cx="9595289" cy="4665157"/>
          </a:xfrm>
          <a:prstGeom prst="roundRect">
            <a:avLst>
              <a:gd name="adj" fmla="val 11956"/>
            </a:avLst>
          </a:prstGeom>
          <a:solidFill>
            <a:schemeClr val="bg1">
              <a:alpha val="94000"/>
            </a:schemeClr>
          </a:solidFill>
          <a:ln w="76200">
            <a:solidFill>
              <a:srgbClr val="7030A0">
                <a:alpha val="8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9E9BD10-3D72-4B93-9BA6-A50DBA4366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900569">
            <a:off x="676636" y="589022"/>
            <a:ext cx="2174928" cy="192726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FF8D3FB-D206-478B-947B-BF9B0F7C6A08}"/>
              </a:ext>
            </a:extLst>
          </p:cNvPr>
          <p:cNvGrpSpPr/>
          <p:nvPr/>
        </p:nvGrpSpPr>
        <p:grpSpPr>
          <a:xfrm>
            <a:off x="0" y="3969941"/>
            <a:ext cx="2467852" cy="2898874"/>
            <a:chOff x="0" y="2840179"/>
            <a:chExt cx="3459344" cy="406353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64386E34-D3F2-4C52-B6C0-59988B8F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2840179"/>
              <a:ext cx="3051438" cy="406353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3322B45-105E-4F36-A6ED-427A5BA8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1472" y="4087652"/>
              <a:ext cx="2787872" cy="2572886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C5808A3-B1C3-4E29-BA5A-2F9B29B74B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45691" b="100000" l="703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688" t="47381"/>
          <a:stretch/>
        </p:blipFill>
        <p:spPr>
          <a:xfrm>
            <a:off x="9145614" y="3233600"/>
            <a:ext cx="3197888" cy="3597034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D4CB9EF-5C09-4221-A436-60691B8464B0}"/>
              </a:ext>
            </a:extLst>
          </p:cNvPr>
          <p:cNvGrpSpPr/>
          <p:nvPr/>
        </p:nvGrpSpPr>
        <p:grpSpPr>
          <a:xfrm>
            <a:off x="4644699" y="1443274"/>
            <a:ext cx="3068858" cy="707885"/>
            <a:chOff x="4049907" y="3211680"/>
            <a:chExt cx="1608973" cy="371138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xmlns="" id="{E0E0EF70-7707-41F6-BE43-4F74F7B576A2}"/>
                </a:ext>
              </a:extLst>
            </p:cNvPr>
            <p:cNvSpPr/>
            <p:nvPr/>
          </p:nvSpPr>
          <p:spPr>
            <a:xfrm>
              <a:off x="4049907" y="3260261"/>
              <a:ext cx="1435175" cy="322557"/>
            </a:xfrm>
            <a:prstGeom prst="roundRect">
              <a:avLst>
                <a:gd name="adj" fmla="val 30771"/>
              </a:avLst>
            </a:prstGeom>
            <a:solidFill>
              <a:schemeClr val="bg1"/>
            </a:solidFill>
            <a:ln w="63500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A20107C2-A211-4B13-8F86-621F4C393BA1}"/>
                </a:ext>
              </a:extLst>
            </p:cNvPr>
            <p:cNvSpPr txBox="1"/>
            <p:nvPr/>
          </p:nvSpPr>
          <p:spPr>
            <a:xfrm>
              <a:off x="4194574" y="3211680"/>
              <a:ext cx="1464306" cy="371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教学过程</a:t>
              </a:r>
              <a:endParaRPr lang="zh-CN" altLang="en-US" sz="4000" b="1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</p:grpSp>
      <p:pic>
        <p:nvPicPr>
          <p:cNvPr id="50" name="图片 49">
            <a:extLst>
              <a:ext uri="{FF2B5EF4-FFF2-40B4-BE49-F238E27FC236}">
                <a16:creationId xmlns:a16="http://schemas.microsoft.com/office/drawing/2014/main" xmlns="" id="{2FF51C5E-78B4-4A2A-B4CC-E5BB695B79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3227235">
            <a:off x="9148236" y="510431"/>
            <a:ext cx="2174928" cy="1927264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1050165D-8E32-4946-A36F-FB0779C302D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021" t="46196" r="84955" b="27574"/>
          <a:stretch/>
        </p:blipFill>
        <p:spPr>
          <a:xfrm>
            <a:off x="2926940" y="620134"/>
            <a:ext cx="2601338" cy="1646280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9AF02E55-AFC5-4D6F-BDAB-79CFB851181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075" t="33816" r="38859" b="39954"/>
          <a:stretch/>
        </p:blipFill>
        <p:spPr>
          <a:xfrm>
            <a:off x="6127791" y="1314658"/>
            <a:ext cx="2088452" cy="1321696"/>
          </a:xfrm>
          <a:prstGeom prst="rect">
            <a:avLst/>
          </a:prstGeom>
        </p:spPr>
      </p:pic>
      <p:sp>
        <p:nvSpPr>
          <p:cNvPr id="17" name="Text Box 4">
            <a:extLst>
              <a:ext uri="{FF2B5EF4-FFF2-40B4-BE49-F238E27FC236}">
                <a16:creationId xmlns:a16="http://schemas.microsoft.com/office/drawing/2014/main" xmlns="" id="{D9BBDA30-8857-4288-A923-34D88B200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6287" y="2530926"/>
            <a:ext cx="805021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CC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kumimoji="1" lang="zh-CN" altLang="en-US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判断下列图形哪些是平行四边形</a:t>
            </a:r>
            <a:r>
              <a:rPr kumimoji="1" lang="en-US" altLang="zh-CN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?</a:t>
            </a:r>
            <a:r>
              <a:rPr kumimoji="1" lang="zh-CN" altLang="en-US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哪些是梯形</a:t>
            </a:r>
            <a:r>
              <a:rPr kumimoji="1" lang="en-US" altLang="zh-CN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?</a:t>
            </a:r>
          </a:p>
        </p:txBody>
      </p:sp>
      <p:pic>
        <p:nvPicPr>
          <p:cNvPr id="20" name="Picture 5" descr="1">
            <a:extLst>
              <a:ext uri="{FF2B5EF4-FFF2-40B4-BE49-F238E27FC236}">
                <a16:creationId xmlns:a16="http://schemas.microsoft.com/office/drawing/2014/main" xmlns="" id="{37D02F7B-B0EB-4A4D-8DAA-C75C75B29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3220" y="3273200"/>
            <a:ext cx="4260354" cy="210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076110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2000">
        <p15:prstTrans prst="peelOff"/>
      </p:transition>
    </mc:Choice>
    <mc:Fallback>
      <p:transition spd="slow" advClick="0" advTm="2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3D0A65-D307-4DF6-925C-4E4DA16EAD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9115727-EE44-48A5-BA76-918A50735EE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B2D32D2-CA4D-4E9E-951E-6A3DFF6007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43F128E7-ABEF-4500-A3D9-8425429AEE80}"/>
              </a:ext>
            </a:extLst>
          </p:cNvPr>
          <p:cNvSpPr/>
          <p:nvPr/>
        </p:nvSpPr>
        <p:spPr>
          <a:xfrm>
            <a:off x="1298356" y="1122363"/>
            <a:ext cx="9595289" cy="4665157"/>
          </a:xfrm>
          <a:prstGeom prst="roundRect">
            <a:avLst>
              <a:gd name="adj" fmla="val 11956"/>
            </a:avLst>
          </a:prstGeom>
          <a:solidFill>
            <a:schemeClr val="bg1">
              <a:alpha val="94000"/>
            </a:schemeClr>
          </a:solidFill>
          <a:ln w="76200">
            <a:solidFill>
              <a:srgbClr val="7030A0">
                <a:alpha val="8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9E9BD10-3D72-4B93-9BA6-A50DBA4366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900569">
            <a:off x="676636" y="589022"/>
            <a:ext cx="2174928" cy="192726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FF8D3FB-D206-478B-947B-BF9B0F7C6A08}"/>
              </a:ext>
            </a:extLst>
          </p:cNvPr>
          <p:cNvGrpSpPr/>
          <p:nvPr/>
        </p:nvGrpSpPr>
        <p:grpSpPr>
          <a:xfrm>
            <a:off x="0" y="3969941"/>
            <a:ext cx="2467852" cy="2898874"/>
            <a:chOff x="0" y="2840179"/>
            <a:chExt cx="3459344" cy="406353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64386E34-D3F2-4C52-B6C0-59988B8F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2840179"/>
              <a:ext cx="3051438" cy="406353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3322B45-105E-4F36-A6ED-427A5BA8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1472" y="4087652"/>
              <a:ext cx="2787872" cy="2572886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C5808A3-B1C3-4E29-BA5A-2F9B29B74B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45691" b="100000" l="703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688" t="47381"/>
          <a:stretch/>
        </p:blipFill>
        <p:spPr>
          <a:xfrm>
            <a:off x="9145614" y="3233600"/>
            <a:ext cx="3197888" cy="3597034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D4CB9EF-5C09-4221-A436-60691B8464B0}"/>
              </a:ext>
            </a:extLst>
          </p:cNvPr>
          <p:cNvGrpSpPr/>
          <p:nvPr/>
        </p:nvGrpSpPr>
        <p:grpSpPr>
          <a:xfrm>
            <a:off x="4644699" y="1443274"/>
            <a:ext cx="3068858" cy="707885"/>
            <a:chOff x="4049907" y="3211680"/>
            <a:chExt cx="1608973" cy="371138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xmlns="" id="{E0E0EF70-7707-41F6-BE43-4F74F7B576A2}"/>
                </a:ext>
              </a:extLst>
            </p:cNvPr>
            <p:cNvSpPr/>
            <p:nvPr/>
          </p:nvSpPr>
          <p:spPr>
            <a:xfrm>
              <a:off x="4049907" y="3260261"/>
              <a:ext cx="1435175" cy="322557"/>
            </a:xfrm>
            <a:prstGeom prst="roundRect">
              <a:avLst>
                <a:gd name="adj" fmla="val 30771"/>
              </a:avLst>
            </a:prstGeom>
            <a:solidFill>
              <a:schemeClr val="bg1"/>
            </a:solidFill>
            <a:ln w="63500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A20107C2-A211-4B13-8F86-621F4C393BA1}"/>
                </a:ext>
              </a:extLst>
            </p:cNvPr>
            <p:cNvSpPr txBox="1"/>
            <p:nvPr/>
          </p:nvSpPr>
          <p:spPr>
            <a:xfrm>
              <a:off x="4194574" y="3211680"/>
              <a:ext cx="1464306" cy="371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教学过程</a:t>
              </a:r>
              <a:endParaRPr lang="zh-CN" altLang="en-US" sz="4000" b="1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</p:grpSp>
      <p:pic>
        <p:nvPicPr>
          <p:cNvPr id="50" name="图片 49">
            <a:extLst>
              <a:ext uri="{FF2B5EF4-FFF2-40B4-BE49-F238E27FC236}">
                <a16:creationId xmlns:a16="http://schemas.microsoft.com/office/drawing/2014/main" xmlns="" id="{2FF51C5E-78B4-4A2A-B4CC-E5BB695B79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3227235">
            <a:off x="9148236" y="510431"/>
            <a:ext cx="2174928" cy="1927264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1050165D-8E32-4946-A36F-FB0779C302D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021" t="46196" r="84955" b="27574"/>
          <a:stretch/>
        </p:blipFill>
        <p:spPr>
          <a:xfrm>
            <a:off x="2926940" y="620134"/>
            <a:ext cx="2601338" cy="1646280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9AF02E55-AFC5-4D6F-BDAB-79CFB851181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075" t="33816" r="38859" b="39954"/>
          <a:stretch/>
        </p:blipFill>
        <p:spPr>
          <a:xfrm>
            <a:off x="6127791" y="1314658"/>
            <a:ext cx="2088452" cy="1321696"/>
          </a:xfrm>
          <a:prstGeom prst="rect">
            <a:avLst/>
          </a:prstGeom>
        </p:spPr>
      </p:pic>
      <p:sp>
        <p:nvSpPr>
          <p:cNvPr id="22" name="Text Box 6">
            <a:extLst>
              <a:ext uri="{FF2B5EF4-FFF2-40B4-BE49-F238E27FC236}">
                <a16:creationId xmlns:a16="http://schemas.microsoft.com/office/drawing/2014/main" xmlns="" id="{58DC4957-C282-4ACD-B16A-CD5E76FA7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9910" y="5041146"/>
            <a:ext cx="7239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kumimoji="1" lang="en-US" altLang="zh-CN" sz="32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(3)</a:t>
            </a:r>
            <a:r>
              <a:rPr kumimoji="1" lang="zh-CN" altLang="en-US" sz="32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是梯形</a:t>
            </a:r>
          </a:p>
        </p:txBody>
      </p:sp>
      <p:sp>
        <p:nvSpPr>
          <p:cNvPr id="23" name="Text Box 7">
            <a:extLst>
              <a:ext uri="{FF2B5EF4-FFF2-40B4-BE49-F238E27FC236}">
                <a16:creationId xmlns:a16="http://schemas.microsoft.com/office/drawing/2014/main" xmlns="" id="{51E8AB1E-88D6-43A2-B88E-B63362D8B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9910" y="4355346"/>
            <a:ext cx="7620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66CC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99FF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kumimoji="1" lang="en-US" altLang="zh-CN" sz="32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(2)</a:t>
            </a:r>
            <a:r>
              <a:rPr kumimoji="1" lang="zh-CN" altLang="en-US" sz="32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、（</a:t>
            </a:r>
            <a:r>
              <a:rPr kumimoji="1" lang="en-US" altLang="zh-CN" sz="32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4</a:t>
            </a:r>
            <a:r>
              <a:rPr kumimoji="1" lang="zh-CN" altLang="en-US" sz="32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）、（</a:t>
            </a:r>
            <a:r>
              <a:rPr kumimoji="1" lang="en-US" altLang="zh-CN" sz="32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6</a:t>
            </a:r>
            <a:r>
              <a:rPr kumimoji="1" lang="zh-CN" altLang="en-US" sz="32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）是平行四边形</a:t>
            </a:r>
          </a:p>
        </p:txBody>
      </p:sp>
      <p:pic>
        <p:nvPicPr>
          <p:cNvPr id="24" name="Picture 5" descr="1">
            <a:extLst>
              <a:ext uri="{FF2B5EF4-FFF2-40B4-BE49-F238E27FC236}">
                <a16:creationId xmlns:a16="http://schemas.microsoft.com/office/drawing/2014/main" xmlns="" id="{3C104301-EC6A-48A2-AE21-1EF46B763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23261" y="2359074"/>
            <a:ext cx="4260354" cy="210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113312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2000">
        <p15:prstTrans prst="peelOff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3D0A65-D307-4DF6-925C-4E4DA16EAD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9115727-EE44-48A5-BA76-918A50735EE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B2D32D2-CA4D-4E9E-951E-6A3DFF6007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43F128E7-ABEF-4500-A3D9-8425429AEE80}"/>
              </a:ext>
            </a:extLst>
          </p:cNvPr>
          <p:cNvSpPr/>
          <p:nvPr/>
        </p:nvSpPr>
        <p:spPr>
          <a:xfrm>
            <a:off x="1298356" y="1122363"/>
            <a:ext cx="9595289" cy="4665157"/>
          </a:xfrm>
          <a:prstGeom prst="roundRect">
            <a:avLst>
              <a:gd name="adj" fmla="val 11956"/>
            </a:avLst>
          </a:prstGeom>
          <a:solidFill>
            <a:schemeClr val="bg1">
              <a:alpha val="94000"/>
            </a:schemeClr>
          </a:solidFill>
          <a:ln w="76200">
            <a:solidFill>
              <a:srgbClr val="7030A0">
                <a:alpha val="8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9E9BD10-3D72-4B93-9BA6-A50DBA4366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900569">
            <a:off x="676636" y="589022"/>
            <a:ext cx="2174928" cy="192726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FF8D3FB-D206-478B-947B-BF9B0F7C6A08}"/>
              </a:ext>
            </a:extLst>
          </p:cNvPr>
          <p:cNvGrpSpPr/>
          <p:nvPr/>
        </p:nvGrpSpPr>
        <p:grpSpPr>
          <a:xfrm>
            <a:off x="0" y="3969941"/>
            <a:ext cx="2467852" cy="2898874"/>
            <a:chOff x="0" y="2840179"/>
            <a:chExt cx="3459344" cy="406353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64386E34-D3F2-4C52-B6C0-59988B8F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2840179"/>
              <a:ext cx="3051438" cy="406353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3322B45-105E-4F36-A6ED-427A5BA8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1472" y="4087652"/>
              <a:ext cx="2787872" cy="2572886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C5808A3-B1C3-4E29-BA5A-2F9B29B74B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45691" b="100000" l="703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688" t="47381"/>
          <a:stretch/>
        </p:blipFill>
        <p:spPr>
          <a:xfrm>
            <a:off x="9145614" y="3233600"/>
            <a:ext cx="3197888" cy="3597034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D4CB9EF-5C09-4221-A436-60691B8464B0}"/>
              </a:ext>
            </a:extLst>
          </p:cNvPr>
          <p:cNvGrpSpPr/>
          <p:nvPr/>
        </p:nvGrpSpPr>
        <p:grpSpPr>
          <a:xfrm>
            <a:off x="4644699" y="1443274"/>
            <a:ext cx="3068858" cy="707885"/>
            <a:chOff x="4049907" y="3211680"/>
            <a:chExt cx="1608973" cy="371138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xmlns="" id="{E0E0EF70-7707-41F6-BE43-4F74F7B576A2}"/>
                </a:ext>
              </a:extLst>
            </p:cNvPr>
            <p:cNvSpPr/>
            <p:nvPr/>
          </p:nvSpPr>
          <p:spPr>
            <a:xfrm>
              <a:off x="4049907" y="3260261"/>
              <a:ext cx="1435175" cy="322557"/>
            </a:xfrm>
            <a:prstGeom prst="roundRect">
              <a:avLst>
                <a:gd name="adj" fmla="val 30771"/>
              </a:avLst>
            </a:prstGeom>
            <a:solidFill>
              <a:schemeClr val="bg1"/>
            </a:solidFill>
            <a:ln w="63500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A20107C2-A211-4B13-8F86-621F4C393BA1}"/>
                </a:ext>
              </a:extLst>
            </p:cNvPr>
            <p:cNvSpPr txBox="1"/>
            <p:nvPr/>
          </p:nvSpPr>
          <p:spPr>
            <a:xfrm>
              <a:off x="4194574" y="3211680"/>
              <a:ext cx="1464306" cy="371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教学过程</a:t>
              </a:r>
              <a:endParaRPr lang="zh-CN" altLang="en-US" sz="4000" b="1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</p:grpSp>
      <p:pic>
        <p:nvPicPr>
          <p:cNvPr id="50" name="图片 49">
            <a:extLst>
              <a:ext uri="{FF2B5EF4-FFF2-40B4-BE49-F238E27FC236}">
                <a16:creationId xmlns:a16="http://schemas.microsoft.com/office/drawing/2014/main" xmlns="" id="{2FF51C5E-78B4-4A2A-B4CC-E5BB695B79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3227235">
            <a:off x="9148236" y="510431"/>
            <a:ext cx="2174928" cy="1927264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1050165D-8E32-4946-A36F-FB0779C302D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021" t="46196" r="84955" b="27574"/>
          <a:stretch/>
        </p:blipFill>
        <p:spPr>
          <a:xfrm>
            <a:off x="2926940" y="620134"/>
            <a:ext cx="2601338" cy="1646280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9AF02E55-AFC5-4D6F-BDAB-79CFB851181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075" t="33816" r="38859" b="39954"/>
          <a:stretch/>
        </p:blipFill>
        <p:spPr>
          <a:xfrm>
            <a:off x="6127791" y="1314658"/>
            <a:ext cx="2088452" cy="1321696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242300DA-B3EB-4CDD-8356-69C494E72A8D}"/>
              </a:ext>
            </a:extLst>
          </p:cNvPr>
          <p:cNvGrpSpPr/>
          <p:nvPr/>
        </p:nvGrpSpPr>
        <p:grpSpPr>
          <a:xfrm>
            <a:off x="5065835" y="2855417"/>
            <a:ext cx="2781424" cy="2699417"/>
            <a:chOff x="4999350" y="2431808"/>
            <a:chExt cx="2944084" cy="2857281"/>
          </a:xfrm>
        </p:grpSpPr>
        <p:sp>
          <p:nvSpPr>
            <p:cNvPr id="3" name="流程图: 手动操作 2">
              <a:extLst>
                <a:ext uri="{FF2B5EF4-FFF2-40B4-BE49-F238E27FC236}">
                  <a16:creationId xmlns:a16="http://schemas.microsoft.com/office/drawing/2014/main" xmlns="" id="{088E436E-986C-4BB1-B98E-3CB60E68A25D}"/>
                </a:ext>
              </a:extLst>
            </p:cNvPr>
            <p:cNvSpPr/>
            <p:nvPr/>
          </p:nvSpPr>
          <p:spPr>
            <a:xfrm rot="10800000">
              <a:off x="4999350" y="3052315"/>
              <a:ext cx="2170602" cy="1454304"/>
            </a:xfrm>
            <a:prstGeom prst="flowChartManualOperation">
              <a:avLst/>
            </a:prstGeom>
            <a:noFill/>
            <a:ln w="3492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32" name="Text Box 3">
              <a:extLst>
                <a:ext uri="{FF2B5EF4-FFF2-40B4-BE49-F238E27FC236}">
                  <a16:creationId xmlns:a16="http://schemas.microsoft.com/office/drawing/2014/main" xmlns="" id="{CBACFF2C-6504-4BD1-8E82-F0E3AEBA56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5627" y="4604960"/>
              <a:ext cx="1584325" cy="68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3600" dirty="0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下底</a:t>
              </a:r>
            </a:p>
          </p:txBody>
        </p:sp>
        <p:sp>
          <p:nvSpPr>
            <p:cNvPr id="34" name="Text Box 5">
              <a:extLst>
                <a:ext uri="{FF2B5EF4-FFF2-40B4-BE49-F238E27FC236}">
                  <a16:creationId xmlns:a16="http://schemas.microsoft.com/office/drawing/2014/main" xmlns="" id="{8DA29546-190D-4D1B-AB07-376573347D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79834" y="3355929"/>
              <a:ext cx="863600" cy="68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3600" dirty="0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腰</a:t>
              </a:r>
            </a:p>
          </p:txBody>
        </p:sp>
        <p:sp>
          <p:nvSpPr>
            <p:cNvPr id="35" name="Text Box 14">
              <a:extLst>
                <a:ext uri="{FF2B5EF4-FFF2-40B4-BE49-F238E27FC236}">
                  <a16:creationId xmlns:a16="http://schemas.microsoft.com/office/drawing/2014/main" xmlns="" id="{A94CAB04-00DB-4632-A96F-AA32BB8BB6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4929" y="3502071"/>
              <a:ext cx="1584325" cy="68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3600" dirty="0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高</a:t>
              </a:r>
            </a:p>
          </p:txBody>
        </p:sp>
        <p:sp>
          <p:nvSpPr>
            <p:cNvPr id="36" name="Text Box 16">
              <a:extLst>
                <a:ext uri="{FF2B5EF4-FFF2-40B4-BE49-F238E27FC236}">
                  <a16:creationId xmlns:a16="http://schemas.microsoft.com/office/drawing/2014/main" xmlns="" id="{3F030E06-BA0E-4D68-9E39-4E67ACB5D9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8278" y="2431808"/>
              <a:ext cx="1368425" cy="68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3600" dirty="0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上底</a:t>
              </a: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xmlns="" id="{6D087FFD-52AD-44A5-935E-E7AAFE69A014}"/>
                </a:ext>
              </a:extLst>
            </p:cNvPr>
            <p:cNvCxnSpPr/>
            <p:nvPr/>
          </p:nvCxnSpPr>
          <p:spPr>
            <a:xfrm flipH="1">
              <a:off x="5365068" y="3032180"/>
              <a:ext cx="35035" cy="1474865"/>
            </a:xfrm>
            <a:prstGeom prst="line">
              <a:avLst/>
            </a:prstGeom>
            <a:ln>
              <a:solidFill>
                <a:srgbClr val="0070C0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53429D49-398A-4D66-B603-67FD7A579992}"/>
              </a:ext>
            </a:extLst>
          </p:cNvPr>
          <p:cNvSpPr/>
          <p:nvPr/>
        </p:nvSpPr>
        <p:spPr>
          <a:xfrm>
            <a:off x="3695343" y="2296956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kern="10" dirty="0">
                <a:ln w="12700">
                  <a:noFill/>
                  <a:round/>
                  <a:headEnd/>
                  <a:tailEnd/>
                </a:ln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认识梯形各部分的名称</a:t>
            </a:r>
          </a:p>
        </p:txBody>
      </p:sp>
    </p:spTree>
    <p:extLst>
      <p:ext uri="{BB962C8B-B14F-4D97-AF65-F5344CB8AC3E}">
        <p14:creationId xmlns:p14="http://schemas.microsoft.com/office/powerpoint/2010/main" xmlns="" val="3271019763"/>
      </p:ext>
    </p:extLst>
  </p:cSld>
  <p:clrMapOvr>
    <a:masterClrMapping/>
  </p:clrMapOvr>
  <p:transition spd="slow" advClick="0" advTm="2000">
    <p:comb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3D0A65-D307-4DF6-925C-4E4DA16EAD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9115727-EE44-48A5-BA76-918A50735EE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B2D32D2-CA4D-4E9E-951E-6A3DFF6007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43F128E7-ABEF-4500-A3D9-8425429AEE80}"/>
              </a:ext>
            </a:extLst>
          </p:cNvPr>
          <p:cNvSpPr/>
          <p:nvPr/>
        </p:nvSpPr>
        <p:spPr>
          <a:xfrm>
            <a:off x="1298356" y="1122363"/>
            <a:ext cx="9595289" cy="4665157"/>
          </a:xfrm>
          <a:prstGeom prst="roundRect">
            <a:avLst>
              <a:gd name="adj" fmla="val 11956"/>
            </a:avLst>
          </a:prstGeom>
          <a:solidFill>
            <a:schemeClr val="bg1">
              <a:alpha val="94000"/>
            </a:schemeClr>
          </a:solidFill>
          <a:ln w="76200">
            <a:solidFill>
              <a:srgbClr val="7030A0">
                <a:alpha val="8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9E9BD10-3D72-4B93-9BA6-A50DBA4366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900569">
            <a:off x="676636" y="589022"/>
            <a:ext cx="2174928" cy="192726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FF8D3FB-D206-478B-947B-BF9B0F7C6A08}"/>
              </a:ext>
            </a:extLst>
          </p:cNvPr>
          <p:cNvGrpSpPr/>
          <p:nvPr/>
        </p:nvGrpSpPr>
        <p:grpSpPr>
          <a:xfrm>
            <a:off x="0" y="3969941"/>
            <a:ext cx="2467852" cy="2898874"/>
            <a:chOff x="0" y="2840179"/>
            <a:chExt cx="3459344" cy="406353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64386E34-D3F2-4C52-B6C0-59988B8F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2840179"/>
              <a:ext cx="3051438" cy="406353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3322B45-105E-4F36-A6ED-427A5BA8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1472" y="4087652"/>
              <a:ext cx="2787872" cy="2572886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C5808A3-B1C3-4E29-BA5A-2F9B29B74B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45691" b="100000" l="703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688" t="47381"/>
          <a:stretch/>
        </p:blipFill>
        <p:spPr>
          <a:xfrm>
            <a:off x="9145614" y="3233600"/>
            <a:ext cx="3197888" cy="3597034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D4CB9EF-5C09-4221-A436-60691B8464B0}"/>
              </a:ext>
            </a:extLst>
          </p:cNvPr>
          <p:cNvGrpSpPr/>
          <p:nvPr/>
        </p:nvGrpSpPr>
        <p:grpSpPr>
          <a:xfrm>
            <a:off x="4644699" y="1443274"/>
            <a:ext cx="3068858" cy="707885"/>
            <a:chOff x="4049907" y="3211680"/>
            <a:chExt cx="1608973" cy="371138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xmlns="" id="{E0E0EF70-7707-41F6-BE43-4F74F7B576A2}"/>
                </a:ext>
              </a:extLst>
            </p:cNvPr>
            <p:cNvSpPr/>
            <p:nvPr/>
          </p:nvSpPr>
          <p:spPr>
            <a:xfrm>
              <a:off x="4049907" y="3260261"/>
              <a:ext cx="1435175" cy="322557"/>
            </a:xfrm>
            <a:prstGeom prst="roundRect">
              <a:avLst>
                <a:gd name="adj" fmla="val 30771"/>
              </a:avLst>
            </a:prstGeom>
            <a:solidFill>
              <a:schemeClr val="bg1"/>
            </a:solidFill>
            <a:ln w="63500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A20107C2-A211-4B13-8F86-621F4C393BA1}"/>
                </a:ext>
              </a:extLst>
            </p:cNvPr>
            <p:cNvSpPr txBox="1"/>
            <p:nvPr/>
          </p:nvSpPr>
          <p:spPr>
            <a:xfrm>
              <a:off x="4194574" y="3211680"/>
              <a:ext cx="1464306" cy="371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教学过程</a:t>
              </a:r>
              <a:endParaRPr lang="zh-CN" altLang="en-US" sz="4000" b="1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</p:grpSp>
      <p:pic>
        <p:nvPicPr>
          <p:cNvPr id="50" name="图片 49">
            <a:extLst>
              <a:ext uri="{FF2B5EF4-FFF2-40B4-BE49-F238E27FC236}">
                <a16:creationId xmlns:a16="http://schemas.microsoft.com/office/drawing/2014/main" xmlns="" id="{2FF51C5E-78B4-4A2A-B4CC-E5BB695B79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3227235">
            <a:off x="9148236" y="510431"/>
            <a:ext cx="2174928" cy="1927264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1050165D-8E32-4946-A36F-FB0779C302D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021" t="46196" r="84955" b="27574"/>
          <a:stretch/>
        </p:blipFill>
        <p:spPr>
          <a:xfrm>
            <a:off x="2926940" y="620134"/>
            <a:ext cx="2601338" cy="1646280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9AF02E55-AFC5-4D6F-BDAB-79CFB851181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075" t="33816" r="38859" b="39954"/>
          <a:stretch/>
        </p:blipFill>
        <p:spPr>
          <a:xfrm>
            <a:off x="6127791" y="1314658"/>
            <a:ext cx="2088452" cy="1321696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05D0D5CB-CC30-4660-ABFD-B17B3E88BAC7}"/>
              </a:ext>
            </a:extLst>
          </p:cNvPr>
          <p:cNvGrpSpPr/>
          <p:nvPr/>
        </p:nvGrpSpPr>
        <p:grpSpPr>
          <a:xfrm>
            <a:off x="2463650" y="2695333"/>
            <a:ext cx="2781424" cy="2699417"/>
            <a:chOff x="4999350" y="2431808"/>
            <a:chExt cx="2944084" cy="2857281"/>
          </a:xfrm>
        </p:grpSpPr>
        <p:sp>
          <p:nvSpPr>
            <p:cNvPr id="20" name="流程图: 手动操作 19">
              <a:extLst>
                <a:ext uri="{FF2B5EF4-FFF2-40B4-BE49-F238E27FC236}">
                  <a16:creationId xmlns:a16="http://schemas.microsoft.com/office/drawing/2014/main" xmlns="" id="{6CBDDF33-5C09-4979-87A8-813CEDBB05C4}"/>
                </a:ext>
              </a:extLst>
            </p:cNvPr>
            <p:cNvSpPr/>
            <p:nvPr/>
          </p:nvSpPr>
          <p:spPr>
            <a:xfrm rot="10800000">
              <a:off x="4999350" y="3052315"/>
              <a:ext cx="2170602" cy="1454304"/>
            </a:xfrm>
            <a:prstGeom prst="flowChartManualOperation">
              <a:avLst/>
            </a:prstGeom>
            <a:noFill/>
            <a:ln w="3492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21" name="Text Box 3">
              <a:extLst>
                <a:ext uri="{FF2B5EF4-FFF2-40B4-BE49-F238E27FC236}">
                  <a16:creationId xmlns:a16="http://schemas.microsoft.com/office/drawing/2014/main" xmlns="" id="{DD954ED6-6879-4834-B6D2-23C9387D49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5627" y="4604960"/>
              <a:ext cx="1584325" cy="68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3600" dirty="0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下底</a:t>
              </a:r>
            </a:p>
          </p:txBody>
        </p:sp>
        <p:sp>
          <p:nvSpPr>
            <p:cNvPr id="22" name="Text Box 5">
              <a:extLst>
                <a:ext uri="{FF2B5EF4-FFF2-40B4-BE49-F238E27FC236}">
                  <a16:creationId xmlns:a16="http://schemas.microsoft.com/office/drawing/2014/main" xmlns="" id="{F31DC6B9-1A9F-412B-B8AC-E386D1D432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79834" y="3355929"/>
              <a:ext cx="863600" cy="68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3600" dirty="0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腰</a:t>
              </a:r>
            </a:p>
          </p:txBody>
        </p:sp>
        <p:sp>
          <p:nvSpPr>
            <p:cNvPr id="23" name="Text Box 14">
              <a:extLst>
                <a:ext uri="{FF2B5EF4-FFF2-40B4-BE49-F238E27FC236}">
                  <a16:creationId xmlns:a16="http://schemas.microsoft.com/office/drawing/2014/main" xmlns="" id="{7D9084C4-C446-40EE-9991-27288313EF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4929" y="3502071"/>
              <a:ext cx="1584325" cy="68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3600" dirty="0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高</a:t>
              </a:r>
            </a:p>
          </p:txBody>
        </p:sp>
        <p:sp>
          <p:nvSpPr>
            <p:cNvPr id="24" name="Text Box 16">
              <a:extLst>
                <a:ext uri="{FF2B5EF4-FFF2-40B4-BE49-F238E27FC236}">
                  <a16:creationId xmlns:a16="http://schemas.microsoft.com/office/drawing/2014/main" xmlns="" id="{2A4284CB-4B0B-4681-94C4-D3DDA92FB7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8278" y="2431808"/>
              <a:ext cx="1368425" cy="68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3600" dirty="0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上底</a:t>
              </a: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DE2E2ACA-F455-424E-9999-4399B8439C54}"/>
                </a:ext>
              </a:extLst>
            </p:cNvPr>
            <p:cNvCxnSpPr/>
            <p:nvPr/>
          </p:nvCxnSpPr>
          <p:spPr>
            <a:xfrm flipH="1">
              <a:off x="5365068" y="3032180"/>
              <a:ext cx="35035" cy="1474865"/>
            </a:xfrm>
            <a:prstGeom prst="line">
              <a:avLst/>
            </a:prstGeom>
            <a:ln>
              <a:solidFill>
                <a:srgbClr val="0070C0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 Box 17">
            <a:extLst>
              <a:ext uri="{FF2B5EF4-FFF2-40B4-BE49-F238E27FC236}">
                <a16:creationId xmlns:a16="http://schemas.microsoft.com/office/drawing/2014/main" xmlns="" id="{2FA8E3F4-4C34-48A0-94BF-E96318DBF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4266" y="3596937"/>
            <a:ext cx="492758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762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在梯形里，相互平行的一组边叫做梯形的底。</a:t>
            </a:r>
            <a:r>
              <a:rPr kumimoji="1" lang="zh-CN" altLang="en-US" sz="24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通常把较短的底叫上底。</a:t>
            </a:r>
          </a:p>
        </p:txBody>
      </p:sp>
      <p:sp>
        <p:nvSpPr>
          <p:cNvPr id="27" name="Text Box 18">
            <a:extLst>
              <a:ext uri="{FF2B5EF4-FFF2-40B4-BE49-F238E27FC236}">
                <a16:creationId xmlns:a16="http://schemas.microsoft.com/office/drawing/2014/main" xmlns="" id="{88F14CC7-18F8-40E1-B228-313611C10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4266" y="3066862"/>
            <a:ext cx="75234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762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4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不平行的一组对边叫做梯形的腰</a:t>
            </a:r>
            <a:r>
              <a:rPr kumimoji="1" lang="en-US" altLang="zh-CN" sz="24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.</a:t>
            </a:r>
          </a:p>
        </p:txBody>
      </p:sp>
      <p:sp>
        <p:nvSpPr>
          <p:cNvPr id="28" name="Text Box 20">
            <a:extLst>
              <a:ext uri="{FF2B5EF4-FFF2-40B4-BE49-F238E27FC236}">
                <a16:creationId xmlns:a16="http://schemas.microsoft.com/office/drawing/2014/main" xmlns="" id="{7DBC2803-8BC3-44C4-B4B2-EE2A6927D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4266" y="4496343"/>
            <a:ext cx="5091798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762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kumimoji="1" lang="zh-CN" altLang="en-US" sz="24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从上底的一点到下底引一条垂线</a:t>
            </a:r>
            <a:r>
              <a:rPr kumimoji="1" lang="en-US" altLang="zh-CN" sz="24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,</a:t>
            </a:r>
            <a:r>
              <a:rPr kumimoji="1" lang="zh-CN" altLang="en-US" sz="24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这点和垂足之间的线段叫做梯形的高</a:t>
            </a:r>
            <a:r>
              <a:rPr kumimoji="1" lang="en-US" altLang="zh-CN" sz="24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.</a:t>
            </a:r>
          </a:p>
          <a:p>
            <a:pPr eaLnBrk="1" hangingPunct="1">
              <a:spcBef>
                <a:spcPct val="50000"/>
              </a:spcBef>
            </a:pPr>
            <a:endParaRPr lang="en-US" altLang="zh-CN" sz="2000" dirty="0">
              <a:solidFill>
                <a:schemeClr val="tx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0" name="Text Box 21">
            <a:extLst>
              <a:ext uri="{FF2B5EF4-FFF2-40B4-BE49-F238E27FC236}">
                <a16:creationId xmlns:a16="http://schemas.microsoft.com/office/drawing/2014/main" xmlns="" id="{E6790E4C-AF2A-4AF8-8C80-33EE14B9C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4266" y="2536787"/>
            <a:ext cx="27365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762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24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较长的叫下底。</a:t>
            </a:r>
          </a:p>
        </p:txBody>
      </p:sp>
    </p:spTree>
    <p:extLst>
      <p:ext uri="{BB962C8B-B14F-4D97-AF65-F5344CB8AC3E}">
        <p14:creationId xmlns:p14="http://schemas.microsoft.com/office/powerpoint/2010/main" xmlns="" val="1788942074"/>
      </p:ext>
    </p:extLst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3D0A65-D307-4DF6-925C-4E4DA16EAD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9115727-EE44-48A5-BA76-918A50735EE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B2D32D2-CA4D-4E9E-951E-6A3DFF6007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43F128E7-ABEF-4500-A3D9-8425429AEE80}"/>
              </a:ext>
            </a:extLst>
          </p:cNvPr>
          <p:cNvSpPr/>
          <p:nvPr/>
        </p:nvSpPr>
        <p:spPr>
          <a:xfrm>
            <a:off x="1298356" y="1122363"/>
            <a:ext cx="9595289" cy="4665157"/>
          </a:xfrm>
          <a:prstGeom prst="roundRect">
            <a:avLst>
              <a:gd name="adj" fmla="val 11956"/>
            </a:avLst>
          </a:prstGeom>
          <a:solidFill>
            <a:schemeClr val="bg1">
              <a:alpha val="94000"/>
            </a:schemeClr>
          </a:solidFill>
          <a:ln w="76200">
            <a:solidFill>
              <a:srgbClr val="7030A0">
                <a:alpha val="8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9E9BD10-3D72-4B93-9BA6-A50DBA4366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900569">
            <a:off x="676636" y="589022"/>
            <a:ext cx="2174928" cy="192726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FF8D3FB-D206-478B-947B-BF9B0F7C6A08}"/>
              </a:ext>
            </a:extLst>
          </p:cNvPr>
          <p:cNvGrpSpPr/>
          <p:nvPr/>
        </p:nvGrpSpPr>
        <p:grpSpPr>
          <a:xfrm>
            <a:off x="0" y="3969941"/>
            <a:ext cx="2467852" cy="2898874"/>
            <a:chOff x="0" y="2840179"/>
            <a:chExt cx="3459344" cy="406353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64386E34-D3F2-4C52-B6C0-59988B8F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2840179"/>
              <a:ext cx="3051438" cy="406353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3322B45-105E-4F36-A6ED-427A5BA8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1472" y="4087652"/>
              <a:ext cx="2787872" cy="2572886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C5808A3-B1C3-4E29-BA5A-2F9B29B74B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45691" b="100000" l="703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688" t="47381"/>
          <a:stretch/>
        </p:blipFill>
        <p:spPr>
          <a:xfrm>
            <a:off x="9145614" y="3233600"/>
            <a:ext cx="3197888" cy="3597034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D4CB9EF-5C09-4221-A436-60691B8464B0}"/>
              </a:ext>
            </a:extLst>
          </p:cNvPr>
          <p:cNvGrpSpPr/>
          <p:nvPr/>
        </p:nvGrpSpPr>
        <p:grpSpPr>
          <a:xfrm>
            <a:off x="4644699" y="1443274"/>
            <a:ext cx="3068858" cy="707885"/>
            <a:chOff x="4049907" y="3211680"/>
            <a:chExt cx="1608973" cy="371138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xmlns="" id="{E0E0EF70-7707-41F6-BE43-4F74F7B576A2}"/>
                </a:ext>
              </a:extLst>
            </p:cNvPr>
            <p:cNvSpPr/>
            <p:nvPr/>
          </p:nvSpPr>
          <p:spPr>
            <a:xfrm>
              <a:off x="4049907" y="3260261"/>
              <a:ext cx="1435175" cy="322557"/>
            </a:xfrm>
            <a:prstGeom prst="roundRect">
              <a:avLst>
                <a:gd name="adj" fmla="val 30771"/>
              </a:avLst>
            </a:prstGeom>
            <a:solidFill>
              <a:schemeClr val="bg1"/>
            </a:solidFill>
            <a:ln w="63500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A20107C2-A211-4B13-8F86-621F4C393BA1}"/>
                </a:ext>
              </a:extLst>
            </p:cNvPr>
            <p:cNvSpPr txBox="1"/>
            <p:nvPr/>
          </p:nvSpPr>
          <p:spPr>
            <a:xfrm>
              <a:off x="4194574" y="3211680"/>
              <a:ext cx="1464306" cy="371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教学过程</a:t>
              </a:r>
              <a:endParaRPr lang="zh-CN" altLang="en-US" sz="4000" b="1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</p:grpSp>
      <p:pic>
        <p:nvPicPr>
          <p:cNvPr id="50" name="图片 49">
            <a:extLst>
              <a:ext uri="{FF2B5EF4-FFF2-40B4-BE49-F238E27FC236}">
                <a16:creationId xmlns:a16="http://schemas.microsoft.com/office/drawing/2014/main" xmlns="" id="{2FF51C5E-78B4-4A2A-B4CC-E5BB695B79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3227235">
            <a:off x="9148236" y="510431"/>
            <a:ext cx="2174928" cy="1927264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1050165D-8E32-4946-A36F-FB0779C302D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021" t="46196" r="84955" b="27574"/>
          <a:stretch/>
        </p:blipFill>
        <p:spPr>
          <a:xfrm>
            <a:off x="2926940" y="620134"/>
            <a:ext cx="2601338" cy="1646280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9AF02E55-AFC5-4D6F-BDAB-79CFB851181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075" t="33816" r="38859" b="39954"/>
          <a:stretch/>
        </p:blipFill>
        <p:spPr>
          <a:xfrm>
            <a:off x="6127791" y="1314658"/>
            <a:ext cx="2088452" cy="1321696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432B7497-864C-461F-8805-0D7299962368}"/>
              </a:ext>
            </a:extLst>
          </p:cNvPr>
          <p:cNvSpPr/>
          <p:nvPr/>
        </p:nvSpPr>
        <p:spPr>
          <a:xfrm>
            <a:off x="1803579" y="2427934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kern="10" dirty="0">
                <a:ln w="12700">
                  <a:noFill/>
                  <a:round/>
                  <a:headEnd/>
                  <a:tailEnd/>
                </a:ln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平行四边形的高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F933124C-D231-44A0-A200-117F8628FE50}"/>
              </a:ext>
            </a:extLst>
          </p:cNvPr>
          <p:cNvGrpSpPr/>
          <p:nvPr/>
        </p:nvGrpSpPr>
        <p:grpSpPr>
          <a:xfrm>
            <a:off x="2125791" y="3069226"/>
            <a:ext cx="3096194" cy="2647766"/>
            <a:chOff x="2555875" y="1484313"/>
            <a:chExt cx="4319588" cy="3693974"/>
          </a:xfrm>
        </p:grpSpPr>
        <p:grpSp>
          <p:nvGrpSpPr>
            <p:cNvPr id="21" name="Group 30">
              <a:extLst>
                <a:ext uri="{FF2B5EF4-FFF2-40B4-BE49-F238E27FC236}">
                  <a16:creationId xmlns:a16="http://schemas.microsoft.com/office/drawing/2014/main" xmlns="" id="{351781C2-FF99-496B-B565-88E93EA8BA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55875" y="2636838"/>
              <a:ext cx="4319588" cy="1728787"/>
              <a:chOff x="1701" y="1887"/>
              <a:chExt cx="2721" cy="1089"/>
            </a:xfrm>
          </p:grpSpPr>
          <p:sp>
            <p:nvSpPr>
              <p:cNvPr id="34" name="Line 31">
                <a:extLst>
                  <a:ext uri="{FF2B5EF4-FFF2-40B4-BE49-F238E27FC236}">
                    <a16:creationId xmlns:a16="http://schemas.microsoft.com/office/drawing/2014/main" xmlns="" id="{754C8F51-B3FB-4564-8978-50BD36F2BD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01" y="1888"/>
                <a:ext cx="1949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grpSp>
            <p:nvGrpSpPr>
              <p:cNvPr id="35" name="Group 32">
                <a:extLst>
                  <a:ext uri="{FF2B5EF4-FFF2-40B4-BE49-F238E27FC236}">
                    <a16:creationId xmlns:a16="http://schemas.microsoft.com/office/drawing/2014/main" xmlns="" id="{04F0AF59-C1A0-47A5-85F8-32537C699B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01" y="1887"/>
                <a:ext cx="2721" cy="1089"/>
                <a:chOff x="1701" y="1887"/>
                <a:chExt cx="2721" cy="1089"/>
              </a:xfrm>
            </p:grpSpPr>
            <p:sp>
              <p:nvSpPr>
                <p:cNvPr id="36" name="Line 33">
                  <a:extLst>
                    <a:ext uri="{FF2B5EF4-FFF2-40B4-BE49-F238E27FC236}">
                      <a16:creationId xmlns:a16="http://schemas.microsoft.com/office/drawing/2014/main" xmlns="" id="{CDC76513-4AD7-425C-A844-76CCA68A50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701" y="1888"/>
                  <a:ext cx="771" cy="1088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字魂59号-创粗黑" panose="00000500000000000000" pitchFamily="2" charset="-122"/>
                    <a:ea typeface="字魂59号-创粗黑" panose="00000500000000000000" pitchFamily="2" charset="-122"/>
                  </a:endParaRPr>
                </a:p>
              </p:txBody>
            </p:sp>
            <p:sp>
              <p:nvSpPr>
                <p:cNvPr id="37" name="Line 34">
                  <a:extLst>
                    <a:ext uri="{FF2B5EF4-FFF2-40B4-BE49-F238E27FC236}">
                      <a16:creationId xmlns:a16="http://schemas.microsoft.com/office/drawing/2014/main" xmlns="" id="{5263812C-16DF-4F49-B754-251F9E7A56C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72" y="2976"/>
                  <a:ext cx="1949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字魂59号-创粗黑" panose="00000500000000000000" pitchFamily="2" charset="-122"/>
                    <a:ea typeface="字魂59号-创粗黑" panose="00000500000000000000" pitchFamily="2" charset="-122"/>
                  </a:endParaRPr>
                </a:p>
              </p:txBody>
            </p:sp>
            <p:sp>
              <p:nvSpPr>
                <p:cNvPr id="38" name="Line 35">
                  <a:extLst>
                    <a:ext uri="{FF2B5EF4-FFF2-40B4-BE49-F238E27FC236}">
                      <a16:creationId xmlns:a16="http://schemas.microsoft.com/office/drawing/2014/main" xmlns="" id="{88DF5447-677D-4E0E-90E2-5364A776CB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651" y="1887"/>
                  <a:ext cx="771" cy="1089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字魂59号-创粗黑" panose="00000500000000000000" pitchFamily="2" charset="-122"/>
                    <a:ea typeface="字魂59号-创粗黑" panose="00000500000000000000" pitchFamily="2" charset="-122"/>
                  </a:endParaRPr>
                </a:p>
              </p:txBody>
            </p:sp>
          </p:grpSp>
        </p:grpSp>
        <p:sp>
          <p:nvSpPr>
            <p:cNvPr id="22" name="Text Box 39">
              <a:extLst>
                <a:ext uri="{FF2B5EF4-FFF2-40B4-BE49-F238E27FC236}">
                  <a16:creationId xmlns:a16="http://schemas.microsoft.com/office/drawing/2014/main" xmlns="" id="{D87B27E7-9161-423D-A72D-19F7D2D989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0063" y="3284538"/>
              <a:ext cx="758586" cy="729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zh-CN" altLang="en-US" b="1">
                  <a:solidFill>
                    <a:srgbClr val="0000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高</a:t>
              </a:r>
            </a:p>
          </p:txBody>
        </p:sp>
        <p:sp>
          <p:nvSpPr>
            <p:cNvPr id="23" name="Text Box 40">
              <a:extLst>
                <a:ext uri="{FF2B5EF4-FFF2-40B4-BE49-F238E27FC236}">
                  <a16:creationId xmlns:a16="http://schemas.microsoft.com/office/drawing/2014/main" xmlns="" id="{15165E40-7F87-4AF8-8EC1-BAE88E7306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87900" y="4362451"/>
              <a:ext cx="647699" cy="815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zh-CN" altLang="en-US" sz="3200" b="1">
                  <a:solidFill>
                    <a:srgbClr val="0000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底</a:t>
              </a:r>
            </a:p>
          </p:txBody>
        </p:sp>
        <p:sp>
          <p:nvSpPr>
            <p:cNvPr id="24" name="Line 41">
              <a:extLst>
                <a:ext uri="{FF2B5EF4-FFF2-40B4-BE49-F238E27FC236}">
                  <a16:creationId xmlns:a16="http://schemas.microsoft.com/office/drawing/2014/main" xmlns="" id="{3A262315-AA19-4F31-9461-373E3B54C3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1500" y="2636838"/>
              <a:ext cx="0" cy="172878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grpSp>
          <p:nvGrpSpPr>
            <p:cNvPr id="25" name="Group 42">
              <a:extLst>
                <a:ext uri="{FF2B5EF4-FFF2-40B4-BE49-F238E27FC236}">
                  <a16:creationId xmlns:a16="http://schemas.microsoft.com/office/drawing/2014/main" xmlns="" id="{8E1A8BF5-650E-4530-B97E-2DBAC289DA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02300" y="4005263"/>
              <a:ext cx="309563" cy="357187"/>
              <a:chOff x="2256" y="2640"/>
              <a:chExt cx="144" cy="144"/>
            </a:xfrm>
          </p:grpSpPr>
          <p:sp>
            <p:nvSpPr>
              <p:cNvPr id="30" name="Line 43">
                <a:extLst>
                  <a:ext uri="{FF2B5EF4-FFF2-40B4-BE49-F238E27FC236}">
                    <a16:creationId xmlns:a16="http://schemas.microsoft.com/office/drawing/2014/main" xmlns="" id="{A8072CDE-0A6B-4858-8F85-6F6EDA5D51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56" y="2640"/>
                <a:ext cx="144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32" name="Line 44">
                <a:extLst>
                  <a:ext uri="{FF2B5EF4-FFF2-40B4-BE49-F238E27FC236}">
                    <a16:creationId xmlns:a16="http://schemas.microsoft.com/office/drawing/2014/main" xmlns="" id="{5C5DA12D-4D98-43F2-9D42-47A8329B73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0" y="2640"/>
                <a:ext cx="0" cy="144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  <p:grpSp>
          <p:nvGrpSpPr>
            <p:cNvPr id="26" name="Group 36">
              <a:extLst>
                <a:ext uri="{FF2B5EF4-FFF2-40B4-BE49-F238E27FC236}">
                  <a16:creationId xmlns:a16="http://schemas.microsoft.com/office/drawing/2014/main" xmlns="" id="{EFF5BBB2-9BE8-4FD0-BA3C-D70674F5C1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08400" y="1484313"/>
              <a:ext cx="1905000" cy="2895600"/>
              <a:chOff x="1474" y="799"/>
              <a:chExt cx="2041" cy="2450"/>
            </a:xfrm>
          </p:grpSpPr>
          <p:sp>
            <p:nvSpPr>
              <p:cNvPr id="27" name="AutoShape 37">
                <a:extLst>
                  <a:ext uri="{FF2B5EF4-FFF2-40B4-BE49-F238E27FC236}">
                    <a16:creationId xmlns:a16="http://schemas.microsoft.com/office/drawing/2014/main" xmlns="" id="{722A6A29-3007-4EFD-9FEC-6FE7D53AAB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474" y="799"/>
                <a:ext cx="2041" cy="2450"/>
              </a:xfrm>
              <a:prstGeom prst="rtTriangl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28" name="Oval 38">
                <a:extLst>
                  <a:ext uri="{FF2B5EF4-FFF2-40B4-BE49-F238E27FC236}">
                    <a16:creationId xmlns:a16="http://schemas.microsoft.com/office/drawing/2014/main" xmlns="" id="{EF750182-4554-46AF-9CBF-BAA4274964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517" y="2024"/>
                <a:ext cx="680" cy="81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</p:grpSp>
      <p:sp>
        <p:nvSpPr>
          <p:cNvPr id="39" name="Text Box 20">
            <a:extLst>
              <a:ext uri="{FF2B5EF4-FFF2-40B4-BE49-F238E27FC236}">
                <a16:creationId xmlns:a16="http://schemas.microsoft.com/office/drawing/2014/main" xmlns="" id="{51DF885A-6CC6-4A43-B673-0497B3C5B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7152" y="3197369"/>
            <a:ext cx="5652439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762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kumimoji="1" lang="zh-CN" altLang="en-US" sz="2400" b="1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从平行四边形的一条边上的一点到对边引一条垂线</a:t>
            </a:r>
            <a:r>
              <a:rPr kumimoji="1" lang="en-US" altLang="zh-CN" sz="2400" b="1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,</a:t>
            </a:r>
            <a:r>
              <a:rPr kumimoji="1" lang="zh-CN" altLang="en-US" sz="2400" b="1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这点和垂足之间的线段叫做平行四边形的高</a:t>
            </a:r>
            <a:r>
              <a:rPr kumimoji="1" lang="en-US" altLang="zh-CN" sz="24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.</a:t>
            </a:r>
          </a:p>
          <a:p>
            <a:pPr eaLnBrk="1" hangingPunct="1">
              <a:spcBef>
                <a:spcPct val="50000"/>
              </a:spcBef>
            </a:pPr>
            <a:endParaRPr lang="en-US" altLang="zh-CN" sz="2000" dirty="0">
              <a:solidFill>
                <a:schemeClr val="tx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40" name="Text Box 20">
            <a:extLst>
              <a:ext uri="{FF2B5EF4-FFF2-40B4-BE49-F238E27FC236}">
                <a16:creationId xmlns:a16="http://schemas.microsoft.com/office/drawing/2014/main" xmlns="" id="{DEF52A91-FFD0-4E4B-95C9-F29038E26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6014" y="4708640"/>
            <a:ext cx="2663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762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kumimoji="1" lang="zh-CN" altLang="en-US" sz="2400" b="1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垂足所在的边叫底</a:t>
            </a:r>
            <a:endParaRPr lang="zh-CN" altLang="en-US" sz="2000" dirty="0">
              <a:solidFill>
                <a:schemeClr val="tx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68373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3D0A65-D307-4DF6-925C-4E4DA16EAD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9115727-EE44-48A5-BA76-918A50735EE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B2D32D2-CA4D-4E9E-951E-6A3DFF6007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43F128E7-ABEF-4500-A3D9-8425429AEE80}"/>
              </a:ext>
            </a:extLst>
          </p:cNvPr>
          <p:cNvSpPr/>
          <p:nvPr/>
        </p:nvSpPr>
        <p:spPr>
          <a:xfrm>
            <a:off x="1330146" y="1122363"/>
            <a:ext cx="9595289" cy="4665157"/>
          </a:xfrm>
          <a:prstGeom prst="roundRect">
            <a:avLst>
              <a:gd name="adj" fmla="val 11956"/>
            </a:avLst>
          </a:prstGeom>
          <a:solidFill>
            <a:schemeClr val="bg1">
              <a:alpha val="94000"/>
            </a:schemeClr>
          </a:solidFill>
          <a:ln w="76200">
            <a:solidFill>
              <a:srgbClr val="7030A0">
                <a:alpha val="8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9E9BD10-3D72-4B93-9BA6-A50DBA4366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900569">
            <a:off x="676636" y="589022"/>
            <a:ext cx="2174928" cy="192726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FF8D3FB-D206-478B-947B-BF9B0F7C6A08}"/>
              </a:ext>
            </a:extLst>
          </p:cNvPr>
          <p:cNvGrpSpPr/>
          <p:nvPr/>
        </p:nvGrpSpPr>
        <p:grpSpPr>
          <a:xfrm>
            <a:off x="0" y="3969941"/>
            <a:ext cx="2467852" cy="2898874"/>
            <a:chOff x="0" y="2840179"/>
            <a:chExt cx="3459344" cy="406353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64386E34-D3F2-4C52-B6C0-59988B8F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2840179"/>
              <a:ext cx="3051438" cy="406353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3322B45-105E-4F36-A6ED-427A5BA8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1472" y="4087652"/>
              <a:ext cx="2787872" cy="2572886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C5808A3-B1C3-4E29-BA5A-2F9B29B74B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45691" b="100000" l="703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688" t="47381"/>
          <a:stretch/>
        </p:blipFill>
        <p:spPr>
          <a:xfrm>
            <a:off x="9145614" y="3233600"/>
            <a:ext cx="3197888" cy="3597034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D4CB9EF-5C09-4221-A436-60691B8464B0}"/>
              </a:ext>
            </a:extLst>
          </p:cNvPr>
          <p:cNvGrpSpPr/>
          <p:nvPr/>
        </p:nvGrpSpPr>
        <p:grpSpPr>
          <a:xfrm>
            <a:off x="4644699" y="1443274"/>
            <a:ext cx="3068858" cy="707885"/>
            <a:chOff x="4049907" y="3211680"/>
            <a:chExt cx="1608973" cy="371138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xmlns="" id="{E0E0EF70-7707-41F6-BE43-4F74F7B576A2}"/>
                </a:ext>
              </a:extLst>
            </p:cNvPr>
            <p:cNvSpPr/>
            <p:nvPr/>
          </p:nvSpPr>
          <p:spPr>
            <a:xfrm>
              <a:off x="4049907" y="3260261"/>
              <a:ext cx="1435175" cy="322557"/>
            </a:xfrm>
            <a:prstGeom prst="roundRect">
              <a:avLst>
                <a:gd name="adj" fmla="val 30771"/>
              </a:avLst>
            </a:prstGeom>
            <a:solidFill>
              <a:schemeClr val="bg1"/>
            </a:solidFill>
            <a:ln w="63500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A20107C2-A211-4B13-8F86-621F4C393BA1}"/>
                </a:ext>
              </a:extLst>
            </p:cNvPr>
            <p:cNvSpPr txBox="1"/>
            <p:nvPr/>
          </p:nvSpPr>
          <p:spPr>
            <a:xfrm>
              <a:off x="4194574" y="3211680"/>
              <a:ext cx="1464306" cy="371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教学过程</a:t>
              </a:r>
              <a:endParaRPr lang="zh-CN" altLang="en-US" sz="4000" b="1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</p:grpSp>
      <p:pic>
        <p:nvPicPr>
          <p:cNvPr id="50" name="图片 49">
            <a:extLst>
              <a:ext uri="{FF2B5EF4-FFF2-40B4-BE49-F238E27FC236}">
                <a16:creationId xmlns:a16="http://schemas.microsoft.com/office/drawing/2014/main" xmlns="" id="{2FF51C5E-78B4-4A2A-B4CC-E5BB695B79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3227235">
            <a:off x="9148236" y="510431"/>
            <a:ext cx="2174928" cy="1927264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1050165D-8E32-4946-A36F-FB0779C302D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021" t="46196" r="84955" b="27574"/>
          <a:stretch/>
        </p:blipFill>
        <p:spPr>
          <a:xfrm>
            <a:off x="2926940" y="620134"/>
            <a:ext cx="2601338" cy="1646280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9AF02E55-AFC5-4D6F-BDAB-79CFB851181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075" t="33816" r="38859" b="39954"/>
          <a:stretch/>
        </p:blipFill>
        <p:spPr>
          <a:xfrm>
            <a:off x="6127791" y="1314658"/>
            <a:ext cx="2088452" cy="1321696"/>
          </a:xfrm>
          <a:prstGeom prst="rect">
            <a:avLst/>
          </a:prstGeom>
        </p:spPr>
      </p:pic>
      <p:sp>
        <p:nvSpPr>
          <p:cNvPr id="17" name="AutoShape 2">
            <a:extLst>
              <a:ext uri="{FF2B5EF4-FFF2-40B4-BE49-F238E27FC236}">
                <a16:creationId xmlns:a16="http://schemas.microsoft.com/office/drawing/2014/main" xmlns="" id="{8B8501BA-092F-49DB-85C2-E44BF6E1A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9171" y="3214650"/>
            <a:ext cx="3484288" cy="1813739"/>
          </a:xfrm>
          <a:prstGeom prst="parallelogram">
            <a:avLst>
              <a:gd name="adj" fmla="val 48338"/>
            </a:avLst>
          </a:prstGeom>
          <a:noFill/>
          <a:ln w="38100">
            <a:solidFill>
              <a:srgbClr val="CC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tx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0" name="Line 3">
            <a:extLst>
              <a:ext uri="{FF2B5EF4-FFF2-40B4-BE49-F238E27FC236}">
                <a16:creationId xmlns:a16="http://schemas.microsoft.com/office/drawing/2014/main" xmlns="" id="{0E55CE72-F8B1-452D-BA9E-9212D671305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01124" y="3269341"/>
            <a:ext cx="14916" cy="1813739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1" name="Text Box 4">
            <a:extLst>
              <a:ext uri="{FF2B5EF4-FFF2-40B4-BE49-F238E27FC236}">
                <a16:creationId xmlns:a16="http://schemas.microsoft.com/office/drawing/2014/main" xmlns="" id="{AD290522-FFEC-457C-9268-2AB5D05F1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381" y="2998871"/>
            <a:ext cx="3850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2400" b="1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A</a:t>
            </a:r>
          </a:p>
        </p:txBody>
      </p:sp>
      <p:sp>
        <p:nvSpPr>
          <p:cNvPr id="22" name="Text Box 5">
            <a:extLst>
              <a:ext uri="{FF2B5EF4-FFF2-40B4-BE49-F238E27FC236}">
                <a16:creationId xmlns:a16="http://schemas.microsoft.com/office/drawing/2014/main" xmlns="" id="{EB3AA4F5-182A-41B4-A01A-3DD1C8F12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0145" y="4893153"/>
            <a:ext cx="3545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2400" b="1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B</a:t>
            </a:r>
          </a:p>
        </p:txBody>
      </p:sp>
      <p:sp>
        <p:nvSpPr>
          <p:cNvPr id="23" name="Text Box 6">
            <a:extLst>
              <a:ext uri="{FF2B5EF4-FFF2-40B4-BE49-F238E27FC236}">
                <a16:creationId xmlns:a16="http://schemas.microsoft.com/office/drawing/2014/main" xmlns="" id="{C97E352A-9E51-4D46-9A73-336D50ADB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3363" y="4877243"/>
            <a:ext cx="3754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2400" b="1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</a:t>
            </a:r>
          </a:p>
        </p:txBody>
      </p:sp>
      <p:sp>
        <p:nvSpPr>
          <p:cNvPr id="24" name="Text Box 7">
            <a:extLst>
              <a:ext uri="{FF2B5EF4-FFF2-40B4-BE49-F238E27FC236}">
                <a16:creationId xmlns:a16="http://schemas.microsoft.com/office/drawing/2014/main" xmlns="" id="{5FABC446-5E05-48E4-82C6-E543BFAE6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6649" y="3073449"/>
            <a:ext cx="3609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2400" b="1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D</a:t>
            </a:r>
          </a:p>
        </p:txBody>
      </p:sp>
      <p:sp>
        <p:nvSpPr>
          <p:cNvPr id="25" name="Text Box 8">
            <a:extLst>
              <a:ext uri="{FF2B5EF4-FFF2-40B4-BE49-F238E27FC236}">
                <a16:creationId xmlns:a16="http://schemas.microsoft.com/office/drawing/2014/main" xmlns="" id="{7560406A-214A-4C22-BC1C-8357ABF31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9230" y="5108933"/>
            <a:ext cx="3907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b="1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底</a:t>
            </a:r>
          </a:p>
        </p:txBody>
      </p:sp>
      <p:sp>
        <p:nvSpPr>
          <p:cNvPr id="26" name="Text Box 9">
            <a:extLst>
              <a:ext uri="{FF2B5EF4-FFF2-40B4-BE49-F238E27FC236}">
                <a16:creationId xmlns:a16="http://schemas.microsoft.com/office/drawing/2014/main" xmlns="" id="{0B3925E0-202B-4C2A-BFB6-5D1E0121D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573" y="3585552"/>
            <a:ext cx="54534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b="1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高</a:t>
            </a:r>
          </a:p>
        </p:txBody>
      </p:sp>
      <p:sp>
        <p:nvSpPr>
          <p:cNvPr id="27" name="Text Box 10">
            <a:extLst>
              <a:ext uri="{FF2B5EF4-FFF2-40B4-BE49-F238E27FC236}">
                <a16:creationId xmlns:a16="http://schemas.microsoft.com/office/drawing/2014/main" xmlns="" id="{105A2415-AAF2-4F79-BC6D-38C4225D7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2887" y="2457930"/>
            <a:ext cx="57430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3200" b="1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议一议</a:t>
            </a:r>
            <a:r>
              <a:rPr lang="en-US" altLang="zh-CN" sz="3200" b="1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:</a:t>
            </a:r>
            <a:r>
              <a:rPr lang="zh-CN" altLang="en-US" sz="3200" b="1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平行四边形有几条高</a:t>
            </a:r>
            <a:r>
              <a:rPr lang="en-US" altLang="zh-CN" sz="3200" b="1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?</a:t>
            </a:r>
          </a:p>
        </p:txBody>
      </p:sp>
      <p:sp>
        <p:nvSpPr>
          <p:cNvPr id="28" name="Text Box 13">
            <a:extLst>
              <a:ext uri="{FF2B5EF4-FFF2-40B4-BE49-F238E27FC236}">
                <a16:creationId xmlns:a16="http://schemas.microsoft.com/office/drawing/2014/main" xmlns="" id="{CC6FC242-C48E-4B4B-95EE-3EAFCD71A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3009" y="4271681"/>
            <a:ext cx="224292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b="1" dirty="0">
                <a:solidFill>
                  <a:srgbClr val="C0000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无数条高</a:t>
            </a:r>
          </a:p>
        </p:txBody>
      </p:sp>
    </p:spTree>
    <p:extLst>
      <p:ext uri="{BB962C8B-B14F-4D97-AF65-F5344CB8AC3E}">
        <p14:creationId xmlns:p14="http://schemas.microsoft.com/office/powerpoint/2010/main" xmlns="" val="6874583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3D0A65-D307-4DF6-925C-4E4DA16EAD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9115727-EE44-48A5-BA76-918A50735EE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B2D32D2-CA4D-4E9E-951E-6A3DFF6007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43F128E7-ABEF-4500-A3D9-8425429AEE80}"/>
              </a:ext>
            </a:extLst>
          </p:cNvPr>
          <p:cNvSpPr/>
          <p:nvPr/>
        </p:nvSpPr>
        <p:spPr>
          <a:xfrm>
            <a:off x="1298356" y="1122363"/>
            <a:ext cx="9595289" cy="4665157"/>
          </a:xfrm>
          <a:prstGeom prst="roundRect">
            <a:avLst>
              <a:gd name="adj" fmla="val 11956"/>
            </a:avLst>
          </a:prstGeom>
          <a:solidFill>
            <a:schemeClr val="bg1">
              <a:alpha val="94000"/>
            </a:schemeClr>
          </a:solidFill>
          <a:ln w="76200">
            <a:solidFill>
              <a:srgbClr val="7030A0">
                <a:alpha val="8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9E9BD10-3D72-4B93-9BA6-A50DBA4366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900569">
            <a:off x="676636" y="589022"/>
            <a:ext cx="2174928" cy="192726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FF8D3FB-D206-478B-947B-BF9B0F7C6A08}"/>
              </a:ext>
            </a:extLst>
          </p:cNvPr>
          <p:cNvGrpSpPr/>
          <p:nvPr/>
        </p:nvGrpSpPr>
        <p:grpSpPr>
          <a:xfrm>
            <a:off x="0" y="3969941"/>
            <a:ext cx="2467852" cy="2898874"/>
            <a:chOff x="0" y="2840179"/>
            <a:chExt cx="3459344" cy="406353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64386E34-D3F2-4C52-B6C0-59988B8F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2840179"/>
              <a:ext cx="3051438" cy="406353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3322B45-105E-4F36-A6ED-427A5BA8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1472" y="4087652"/>
              <a:ext cx="2787872" cy="2572886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C5808A3-B1C3-4E29-BA5A-2F9B29B74B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45691" b="100000" l="703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688" t="47381"/>
          <a:stretch/>
        </p:blipFill>
        <p:spPr>
          <a:xfrm>
            <a:off x="9145614" y="3233600"/>
            <a:ext cx="3197888" cy="3597034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D4CB9EF-5C09-4221-A436-60691B8464B0}"/>
              </a:ext>
            </a:extLst>
          </p:cNvPr>
          <p:cNvGrpSpPr/>
          <p:nvPr/>
        </p:nvGrpSpPr>
        <p:grpSpPr>
          <a:xfrm>
            <a:off x="4644699" y="1443274"/>
            <a:ext cx="3068858" cy="707885"/>
            <a:chOff x="4049907" y="3211680"/>
            <a:chExt cx="1608973" cy="371138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xmlns="" id="{E0E0EF70-7707-41F6-BE43-4F74F7B576A2}"/>
                </a:ext>
              </a:extLst>
            </p:cNvPr>
            <p:cNvSpPr/>
            <p:nvPr/>
          </p:nvSpPr>
          <p:spPr>
            <a:xfrm>
              <a:off x="4049907" y="3260261"/>
              <a:ext cx="1435175" cy="322557"/>
            </a:xfrm>
            <a:prstGeom prst="roundRect">
              <a:avLst>
                <a:gd name="adj" fmla="val 30771"/>
              </a:avLst>
            </a:prstGeom>
            <a:solidFill>
              <a:schemeClr val="bg1"/>
            </a:solidFill>
            <a:ln w="63500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A20107C2-A211-4B13-8F86-621F4C393BA1}"/>
                </a:ext>
              </a:extLst>
            </p:cNvPr>
            <p:cNvSpPr txBox="1"/>
            <p:nvPr/>
          </p:nvSpPr>
          <p:spPr>
            <a:xfrm>
              <a:off x="4194574" y="3211680"/>
              <a:ext cx="1464306" cy="371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教学过程</a:t>
              </a:r>
              <a:endParaRPr lang="zh-CN" altLang="en-US" sz="4000" b="1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</p:grpSp>
      <p:pic>
        <p:nvPicPr>
          <p:cNvPr id="50" name="图片 49">
            <a:extLst>
              <a:ext uri="{FF2B5EF4-FFF2-40B4-BE49-F238E27FC236}">
                <a16:creationId xmlns:a16="http://schemas.microsoft.com/office/drawing/2014/main" xmlns="" id="{2FF51C5E-78B4-4A2A-B4CC-E5BB695B79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3227235">
            <a:off x="9148236" y="510431"/>
            <a:ext cx="2174928" cy="1927264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1050165D-8E32-4946-A36F-FB0779C302D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021" t="46196" r="84955" b="27574"/>
          <a:stretch/>
        </p:blipFill>
        <p:spPr>
          <a:xfrm>
            <a:off x="2926940" y="620134"/>
            <a:ext cx="2601338" cy="1646280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9AF02E55-AFC5-4D6F-BDAB-79CFB851181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075" t="33816" r="38859" b="39954"/>
          <a:stretch/>
        </p:blipFill>
        <p:spPr>
          <a:xfrm>
            <a:off x="6127791" y="1314658"/>
            <a:ext cx="2088452" cy="1321696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7695733E-932E-4FA5-B859-7784F68B4334}"/>
              </a:ext>
            </a:extLst>
          </p:cNvPr>
          <p:cNvGrpSpPr/>
          <p:nvPr/>
        </p:nvGrpSpPr>
        <p:grpSpPr>
          <a:xfrm>
            <a:off x="4271741" y="3152148"/>
            <a:ext cx="3648519" cy="2396784"/>
            <a:chOff x="2964623" y="3152148"/>
            <a:chExt cx="3648519" cy="2396784"/>
          </a:xfrm>
        </p:grpSpPr>
        <p:sp>
          <p:nvSpPr>
            <p:cNvPr id="17" name="AutoShape 2">
              <a:extLst>
                <a:ext uri="{FF2B5EF4-FFF2-40B4-BE49-F238E27FC236}">
                  <a16:creationId xmlns:a16="http://schemas.microsoft.com/office/drawing/2014/main" xmlns="" id="{6EE987ED-E0A5-4C8D-A3D3-24BAC76383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4623" y="3152148"/>
              <a:ext cx="3599215" cy="1873564"/>
            </a:xfrm>
            <a:prstGeom prst="parallelogram">
              <a:avLst>
                <a:gd name="adj" fmla="val 48338"/>
              </a:avLst>
            </a:prstGeom>
            <a:noFill/>
            <a:ln w="38100">
              <a:solidFill>
                <a:srgbClr val="CC00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20" name="Line 3">
              <a:extLst>
                <a:ext uri="{FF2B5EF4-FFF2-40B4-BE49-F238E27FC236}">
                  <a16:creationId xmlns:a16="http://schemas.microsoft.com/office/drawing/2014/main" xmlns="" id="{09575F23-BBE0-45BD-9A80-7D74F3B3A5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01405" y="3179882"/>
              <a:ext cx="0" cy="18735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grpSp>
          <p:nvGrpSpPr>
            <p:cNvPr id="21" name="Group 4">
              <a:extLst>
                <a:ext uri="{FF2B5EF4-FFF2-40B4-BE49-F238E27FC236}">
                  <a16:creationId xmlns:a16="http://schemas.microsoft.com/office/drawing/2014/main" xmlns="" id="{BF815226-B2E6-43B4-9EA5-9D05CE7923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01405" y="4877799"/>
              <a:ext cx="147913" cy="147913"/>
              <a:chOff x="1872" y="3312"/>
              <a:chExt cx="240" cy="192"/>
            </a:xfrm>
          </p:grpSpPr>
          <p:sp>
            <p:nvSpPr>
              <p:cNvPr id="22" name="Line 5">
                <a:extLst>
                  <a:ext uri="{FF2B5EF4-FFF2-40B4-BE49-F238E27FC236}">
                    <a16:creationId xmlns:a16="http://schemas.microsoft.com/office/drawing/2014/main" xmlns="" id="{95D1581C-FFDE-4A3C-9912-00B4557395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2" y="3312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23" name="Line 6">
                <a:extLst>
                  <a:ext uri="{FF2B5EF4-FFF2-40B4-BE49-F238E27FC236}">
                    <a16:creationId xmlns:a16="http://schemas.microsoft.com/office/drawing/2014/main" xmlns="" id="{05CFE714-3D4A-4967-829A-04B5877494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12" y="3312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  <p:sp>
          <p:nvSpPr>
            <p:cNvPr id="24" name="Text Box 7">
              <a:extLst>
                <a:ext uri="{FF2B5EF4-FFF2-40B4-BE49-F238E27FC236}">
                  <a16:creationId xmlns:a16="http://schemas.microsoft.com/office/drawing/2014/main" xmlns="" id="{F1D3E829-0010-4DEC-99D4-CA37CF3374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8622" y="3891713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zh-CN" altLang="en-US" b="1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高</a:t>
              </a:r>
            </a:p>
          </p:txBody>
        </p:sp>
        <p:sp>
          <p:nvSpPr>
            <p:cNvPr id="25" name="Text Box 8">
              <a:extLst>
                <a:ext uri="{FF2B5EF4-FFF2-40B4-BE49-F238E27FC236}">
                  <a16:creationId xmlns:a16="http://schemas.microsoft.com/office/drawing/2014/main" xmlns="" id="{7B92548D-5E7E-4581-95EF-63AB269046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3124" y="5025712"/>
              <a:ext cx="98608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b="1" dirty="0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底</a:t>
              </a:r>
            </a:p>
          </p:txBody>
        </p:sp>
        <p:sp>
          <p:nvSpPr>
            <p:cNvPr id="26" name="Line 9">
              <a:extLst>
                <a:ext uri="{FF2B5EF4-FFF2-40B4-BE49-F238E27FC236}">
                  <a16:creationId xmlns:a16="http://schemas.microsoft.com/office/drawing/2014/main" xmlns="" id="{D75D5F96-C838-4942-A407-99CD7CE87D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01405" y="3179882"/>
              <a:ext cx="2169390" cy="103539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grpSp>
          <p:nvGrpSpPr>
            <p:cNvPr id="27" name="Group 10">
              <a:extLst>
                <a:ext uri="{FF2B5EF4-FFF2-40B4-BE49-F238E27FC236}">
                  <a16:creationId xmlns:a16="http://schemas.microsoft.com/office/drawing/2014/main" xmlns="" id="{E3E6A980-6872-47CC-AE78-44B284B6EA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66388" y="3935882"/>
              <a:ext cx="246522" cy="147913"/>
              <a:chOff x="3936" y="2304"/>
              <a:chExt cx="1344" cy="864"/>
            </a:xfrm>
          </p:grpSpPr>
          <p:sp>
            <p:nvSpPr>
              <p:cNvPr id="28" name="Line 11">
                <a:extLst>
                  <a:ext uri="{FF2B5EF4-FFF2-40B4-BE49-F238E27FC236}">
                    <a16:creationId xmlns:a16="http://schemas.microsoft.com/office/drawing/2014/main" xmlns="" id="{374809DA-E67F-46F5-A521-26AFEE51CF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36" y="2304"/>
                <a:ext cx="432" cy="8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30" name="Line 12">
                <a:extLst>
                  <a:ext uri="{FF2B5EF4-FFF2-40B4-BE49-F238E27FC236}">
                    <a16:creationId xmlns:a16="http://schemas.microsoft.com/office/drawing/2014/main" xmlns="" id="{8A55EB62-6265-4F32-8424-1BCB94D038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68" y="2304"/>
                <a:ext cx="912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  <p:sp>
          <p:nvSpPr>
            <p:cNvPr id="32" name="Text Box 13">
              <a:extLst>
                <a:ext uri="{FF2B5EF4-FFF2-40B4-BE49-F238E27FC236}">
                  <a16:creationId xmlns:a16="http://schemas.microsoft.com/office/drawing/2014/main" xmlns="" id="{A83D3FDA-60DB-4255-9D31-C207FA34BF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4708" y="3349365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zh-CN" altLang="en-US" b="1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高</a:t>
              </a:r>
            </a:p>
          </p:txBody>
        </p:sp>
        <p:sp>
          <p:nvSpPr>
            <p:cNvPr id="34" name="Text Box 14">
              <a:extLst>
                <a:ext uri="{FF2B5EF4-FFF2-40B4-BE49-F238E27FC236}">
                  <a16:creationId xmlns:a16="http://schemas.microsoft.com/office/drawing/2014/main" xmlns="" id="{FCC28B3A-810D-49FD-B0B0-5C1CA36DC2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69403" y="4088930"/>
              <a:ext cx="4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b="1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底</a:t>
              </a:r>
            </a:p>
          </p:txBody>
        </p:sp>
      </p:grpSp>
      <p:sp>
        <p:nvSpPr>
          <p:cNvPr id="35" name="Text Box 15">
            <a:extLst>
              <a:ext uri="{FF2B5EF4-FFF2-40B4-BE49-F238E27FC236}">
                <a16:creationId xmlns:a16="http://schemas.microsoft.com/office/drawing/2014/main" xmlns="" id="{A46DB23B-9300-4E1F-8B5E-2A40603A9E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3895" y="2262617"/>
            <a:ext cx="656793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36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想一想</a:t>
            </a:r>
            <a:r>
              <a:rPr lang="en-US" altLang="zh-CN" sz="36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:</a:t>
            </a:r>
            <a:r>
              <a:rPr lang="zh-CN" altLang="en-US" sz="36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你还有别的画法吗</a:t>
            </a:r>
            <a:r>
              <a:rPr lang="en-US" altLang="zh-CN" sz="36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xmlns="" val="1334062831"/>
      </p:ext>
    </p:extLst>
  </p:cSld>
  <p:clrMapOvr>
    <a:masterClrMapping/>
  </p:clrMapOvr>
  <p:transition spd="slow" advClick="0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3D0A65-D307-4DF6-925C-4E4DA16EAD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9115727-EE44-48A5-BA76-918A50735EE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B2D32D2-CA4D-4E9E-951E-6A3DFF6007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43F128E7-ABEF-4500-A3D9-8425429AEE80}"/>
              </a:ext>
            </a:extLst>
          </p:cNvPr>
          <p:cNvSpPr/>
          <p:nvPr/>
        </p:nvSpPr>
        <p:spPr>
          <a:xfrm>
            <a:off x="1298356" y="1122363"/>
            <a:ext cx="9595289" cy="4665157"/>
          </a:xfrm>
          <a:prstGeom prst="roundRect">
            <a:avLst>
              <a:gd name="adj" fmla="val 11956"/>
            </a:avLst>
          </a:prstGeom>
          <a:solidFill>
            <a:schemeClr val="bg1">
              <a:alpha val="94000"/>
            </a:schemeClr>
          </a:solidFill>
          <a:ln w="76200">
            <a:solidFill>
              <a:srgbClr val="7030A0">
                <a:alpha val="8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9E9BD10-3D72-4B93-9BA6-A50DBA4366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900569">
            <a:off x="676636" y="589022"/>
            <a:ext cx="2174928" cy="192726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FF8D3FB-D206-478B-947B-BF9B0F7C6A08}"/>
              </a:ext>
            </a:extLst>
          </p:cNvPr>
          <p:cNvGrpSpPr/>
          <p:nvPr/>
        </p:nvGrpSpPr>
        <p:grpSpPr>
          <a:xfrm>
            <a:off x="0" y="3969941"/>
            <a:ext cx="2467852" cy="2898874"/>
            <a:chOff x="0" y="2840179"/>
            <a:chExt cx="3459344" cy="406353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64386E34-D3F2-4C52-B6C0-59988B8F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2840179"/>
              <a:ext cx="3051438" cy="406353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3322B45-105E-4F36-A6ED-427A5BA8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1472" y="4087652"/>
              <a:ext cx="2787872" cy="2572886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C5808A3-B1C3-4E29-BA5A-2F9B29B74B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45691" b="100000" l="703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688" t="47381"/>
          <a:stretch/>
        </p:blipFill>
        <p:spPr>
          <a:xfrm>
            <a:off x="9145614" y="3233600"/>
            <a:ext cx="3197888" cy="3597034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D4CB9EF-5C09-4221-A436-60691B8464B0}"/>
              </a:ext>
            </a:extLst>
          </p:cNvPr>
          <p:cNvGrpSpPr/>
          <p:nvPr/>
        </p:nvGrpSpPr>
        <p:grpSpPr>
          <a:xfrm>
            <a:off x="4644699" y="1443274"/>
            <a:ext cx="3068858" cy="707885"/>
            <a:chOff x="4049907" y="3211680"/>
            <a:chExt cx="1608973" cy="371138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xmlns="" id="{E0E0EF70-7707-41F6-BE43-4F74F7B576A2}"/>
                </a:ext>
              </a:extLst>
            </p:cNvPr>
            <p:cNvSpPr/>
            <p:nvPr/>
          </p:nvSpPr>
          <p:spPr>
            <a:xfrm>
              <a:off x="4049907" y="3260261"/>
              <a:ext cx="1435175" cy="322557"/>
            </a:xfrm>
            <a:prstGeom prst="roundRect">
              <a:avLst>
                <a:gd name="adj" fmla="val 30771"/>
              </a:avLst>
            </a:prstGeom>
            <a:solidFill>
              <a:schemeClr val="bg1"/>
            </a:solidFill>
            <a:ln w="63500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A20107C2-A211-4B13-8F86-621F4C393BA1}"/>
                </a:ext>
              </a:extLst>
            </p:cNvPr>
            <p:cNvSpPr txBox="1"/>
            <p:nvPr/>
          </p:nvSpPr>
          <p:spPr>
            <a:xfrm>
              <a:off x="4194574" y="3211680"/>
              <a:ext cx="1464306" cy="371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教学过程</a:t>
              </a:r>
              <a:endParaRPr lang="zh-CN" altLang="en-US" sz="4000" b="1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</p:grpSp>
      <p:pic>
        <p:nvPicPr>
          <p:cNvPr id="50" name="图片 49">
            <a:extLst>
              <a:ext uri="{FF2B5EF4-FFF2-40B4-BE49-F238E27FC236}">
                <a16:creationId xmlns:a16="http://schemas.microsoft.com/office/drawing/2014/main" xmlns="" id="{2FF51C5E-78B4-4A2A-B4CC-E5BB695B79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3227235">
            <a:off x="9148236" y="510431"/>
            <a:ext cx="2174928" cy="1927264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1050165D-8E32-4946-A36F-FB0779C302D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021" t="46196" r="84955" b="27574"/>
          <a:stretch/>
        </p:blipFill>
        <p:spPr>
          <a:xfrm>
            <a:off x="2926940" y="620134"/>
            <a:ext cx="2601338" cy="1646280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9AF02E55-AFC5-4D6F-BDAB-79CFB851181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075" t="33816" r="38859" b="39954"/>
          <a:stretch/>
        </p:blipFill>
        <p:spPr>
          <a:xfrm>
            <a:off x="6127791" y="1314658"/>
            <a:ext cx="2088452" cy="1321696"/>
          </a:xfrm>
          <a:prstGeom prst="rect">
            <a:avLst/>
          </a:prstGeom>
        </p:spPr>
      </p:pic>
      <p:sp>
        <p:nvSpPr>
          <p:cNvPr id="20" name="Text Box 4">
            <a:extLst>
              <a:ext uri="{FF2B5EF4-FFF2-40B4-BE49-F238E27FC236}">
                <a16:creationId xmlns:a16="http://schemas.microsoft.com/office/drawing/2014/main" xmlns="" id="{3D5C2B7E-C67D-466F-8637-B6BB49388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7852" y="2492367"/>
            <a:ext cx="7725192" cy="620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30000"/>
              </a:lnSpc>
            </a:pPr>
            <a:r>
              <a:rPr kumimoji="1" lang="zh-CN" altLang="en-US" b="1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指出下面梯形的上底和下底，并画出梯形的高。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0D6784E8-0415-4B02-91DD-0EFE279F1BCC}"/>
              </a:ext>
            </a:extLst>
          </p:cNvPr>
          <p:cNvGrpSpPr/>
          <p:nvPr/>
        </p:nvGrpSpPr>
        <p:grpSpPr>
          <a:xfrm>
            <a:off x="2861096" y="3478331"/>
            <a:ext cx="1752600" cy="2057400"/>
            <a:chOff x="2861096" y="3478331"/>
            <a:chExt cx="1752600" cy="2057400"/>
          </a:xfrm>
        </p:grpSpPr>
        <p:sp>
          <p:nvSpPr>
            <p:cNvPr id="21" name="AutoShape 5">
              <a:extLst>
                <a:ext uri="{FF2B5EF4-FFF2-40B4-BE49-F238E27FC236}">
                  <a16:creationId xmlns:a16="http://schemas.microsoft.com/office/drawing/2014/main" xmlns="" id="{DF8024EF-03F2-4DE9-9B4B-E8ECF1B46A1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861096" y="3935531"/>
              <a:ext cx="1752600" cy="1143000"/>
            </a:xfrm>
            <a:custGeom>
              <a:avLst/>
              <a:gdLst>
                <a:gd name="T0" fmla="*/ 124428515 w 21600"/>
                <a:gd name="T1" fmla="*/ 30241875 h 21600"/>
                <a:gd name="T2" fmla="*/ 71102008 w 21600"/>
                <a:gd name="T3" fmla="*/ 60483750 h 21600"/>
                <a:gd name="T4" fmla="*/ 17775502 w 21600"/>
                <a:gd name="T5" fmla="*/ 30241875 h 21600"/>
                <a:gd name="T6" fmla="*/ 71102008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00">
                <a:alpha val="50195"/>
              </a:srgbClr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24" name="Text Box 8">
              <a:extLst>
                <a:ext uri="{FF2B5EF4-FFF2-40B4-BE49-F238E27FC236}">
                  <a16:creationId xmlns:a16="http://schemas.microsoft.com/office/drawing/2014/main" xmlns="" id="{75414234-6A6E-4B46-BE2A-EE1F1C5262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8296" y="3478331"/>
              <a:ext cx="79375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CC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kumimoji="1" lang="zh-CN" altLang="en-US" sz="2400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上底</a:t>
              </a:r>
            </a:p>
          </p:txBody>
        </p:sp>
        <p:sp>
          <p:nvSpPr>
            <p:cNvPr id="25" name="Text Box 9">
              <a:extLst>
                <a:ext uri="{FF2B5EF4-FFF2-40B4-BE49-F238E27FC236}">
                  <a16:creationId xmlns:a16="http://schemas.microsoft.com/office/drawing/2014/main" xmlns="" id="{DB6FA0BE-6B4C-4841-A7BA-ED25414634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8296" y="5078531"/>
              <a:ext cx="79375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CC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kumimoji="1" lang="zh-CN" altLang="en-US" sz="2400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下底</a:t>
              </a:r>
            </a:p>
          </p:txBody>
        </p:sp>
        <p:grpSp>
          <p:nvGrpSpPr>
            <p:cNvPr id="32" name="Group 14">
              <a:extLst>
                <a:ext uri="{FF2B5EF4-FFF2-40B4-BE49-F238E27FC236}">
                  <a16:creationId xmlns:a16="http://schemas.microsoft.com/office/drawing/2014/main" xmlns="" id="{5364AD45-2286-49A2-B707-092E7AADEC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18296" y="3935531"/>
              <a:ext cx="152400" cy="1143000"/>
              <a:chOff x="1344" y="2064"/>
              <a:chExt cx="96" cy="720"/>
            </a:xfrm>
          </p:grpSpPr>
          <p:sp>
            <p:nvSpPr>
              <p:cNvPr id="34" name="Line 15">
                <a:extLst>
                  <a:ext uri="{FF2B5EF4-FFF2-40B4-BE49-F238E27FC236}">
                    <a16:creationId xmlns:a16="http://schemas.microsoft.com/office/drawing/2014/main" xmlns="" id="{4EBCAF11-EA79-46B9-B422-EB9F0B4D0A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4" y="2064"/>
                <a:ext cx="0" cy="720"/>
              </a:xfrm>
              <a:prstGeom prst="line">
                <a:avLst/>
              </a:prstGeom>
              <a:noFill/>
              <a:ln w="1587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35" name="Rectangle 16">
                <a:extLst>
                  <a:ext uri="{FF2B5EF4-FFF2-40B4-BE49-F238E27FC236}">
                    <a16:creationId xmlns:a16="http://schemas.microsoft.com/office/drawing/2014/main" xmlns="" id="{12567B72-1308-438F-ADA3-3D9A4E28AE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" y="2688"/>
                <a:ext cx="96" cy="96"/>
              </a:xfrm>
              <a:prstGeom prst="rect">
                <a:avLst/>
              </a:prstGeom>
              <a:solidFill>
                <a:srgbClr val="99CCFF"/>
              </a:solidFill>
              <a:ln w="15875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0C6B2916-B43B-4B28-8FD9-739DCD47318D}"/>
              </a:ext>
            </a:extLst>
          </p:cNvPr>
          <p:cNvGrpSpPr/>
          <p:nvPr/>
        </p:nvGrpSpPr>
        <p:grpSpPr>
          <a:xfrm>
            <a:off x="5137571" y="3478331"/>
            <a:ext cx="1752600" cy="1981200"/>
            <a:chOff x="5137571" y="3478331"/>
            <a:chExt cx="1752600" cy="1981200"/>
          </a:xfrm>
        </p:grpSpPr>
        <p:sp>
          <p:nvSpPr>
            <p:cNvPr id="22" name="AutoShape 6">
              <a:extLst>
                <a:ext uri="{FF2B5EF4-FFF2-40B4-BE49-F238E27FC236}">
                  <a16:creationId xmlns:a16="http://schemas.microsoft.com/office/drawing/2014/main" xmlns="" id="{8B9B9F61-E6A5-472A-B6BE-EC342FD5BB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7571" y="3935531"/>
              <a:ext cx="1752600" cy="1066800"/>
            </a:xfrm>
            <a:custGeom>
              <a:avLst/>
              <a:gdLst>
                <a:gd name="T0" fmla="*/ 131380738 w 21600"/>
                <a:gd name="T1" fmla="*/ 26344033 h 21600"/>
                <a:gd name="T2" fmla="*/ 71102008 w 21600"/>
                <a:gd name="T3" fmla="*/ 52688067 h 21600"/>
                <a:gd name="T4" fmla="*/ 10823279 w 21600"/>
                <a:gd name="T5" fmla="*/ 26344033 h 21600"/>
                <a:gd name="T6" fmla="*/ 71102008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444 w 21600"/>
                <a:gd name="T13" fmla="*/ 3444 h 21600"/>
                <a:gd name="T14" fmla="*/ 18156 w 21600"/>
                <a:gd name="T15" fmla="*/ 1815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3287" y="21600"/>
                  </a:lnTo>
                  <a:lnTo>
                    <a:pt x="1831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00">
                <a:alpha val="50195"/>
              </a:srgbClr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26" name="Text Box 10">
              <a:extLst>
                <a:ext uri="{FF2B5EF4-FFF2-40B4-BE49-F238E27FC236}">
                  <a16:creationId xmlns:a16="http://schemas.microsoft.com/office/drawing/2014/main" xmlns="" id="{FC4C7A9A-5495-44EC-A4D6-5D6A4191A3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8746" y="5002331"/>
              <a:ext cx="79375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CC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kumimoji="1" lang="zh-CN" altLang="en-US" sz="2400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上底</a:t>
              </a:r>
            </a:p>
          </p:txBody>
        </p:sp>
        <p:sp>
          <p:nvSpPr>
            <p:cNvPr id="27" name="Text Box 11">
              <a:extLst>
                <a:ext uri="{FF2B5EF4-FFF2-40B4-BE49-F238E27FC236}">
                  <a16:creationId xmlns:a16="http://schemas.microsoft.com/office/drawing/2014/main" xmlns="" id="{AFC89455-30FD-4725-B5A6-D6453238A5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04296" y="3478331"/>
              <a:ext cx="79375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CC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kumimoji="1" lang="zh-CN" altLang="en-US" sz="2400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下底</a:t>
              </a:r>
            </a:p>
          </p:txBody>
        </p:sp>
        <p:grpSp>
          <p:nvGrpSpPr>
            <p:cNvPr id="36" name="Group 17">
              <a:extLst>
                <a:ext uri="{FF2B5EF4-FFF2-40B4-BE49-F238E27FC236}">
                  <a16:creationId xmlns:a16="http://schemas.microsoft.com/office/drawing/2014/main" xmlns="" id="{692EA2DB-7F4B-4731-B455-88E831AA65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99496" y="3935531"/>
              <a:ext cx="152400" cy="1066800"/>
              <a:chOff x="2592" y="2064"/>
              <a:chExt cx="96" cy="672"/>
            </a:xfrm>
          </p:grpSpPr>
          <p:sp>
            <p:nvSpPr>
              <p:cNvPr id="37" name="Line 18">
                <a:extLst>
                  <a:ext uri="{FF2B5EF4-FFF2-40B4-BE49-F238E27FC236}">
                    <a16:creationId xmlns:a16="http://schemas.microsoft.com/office/drawing/2014/main" xmlns="" id="{6246A351-CB16-4226-A5BA-0712B03207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88" y="2064"/>
                <a:ext cx="0" cy="672"/>
              </a:xfrm>
              <a:prstGeom prst="line">
                <a:avLst/>
              </a:prstGeom>
              <a:noFill/>
              <a:ln w="1587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38" name="Rectangle 19">
                <a:extLst>
                  <a:ext uri="{FF2B5EF4-FFF2-40B4-BE49-F238E27FC236}">
                    <a16:creationId xmlns:a16="http://schemas.microsoft.com/office/drawing/2014/main" xmlns="" id="{AC832814-267B-4BC1-8857-DD795C4A76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2" y="2064"/>
                <a:ext cx="96" cy="96"/>
              </a:xfrm>
              <a:prstGeom prst="rect">
                <a:avLst/>
              </a:prstGeom>
              <a:solidFill>
                <a:srgbClr val="99CCFF"/>
              </a:solidFill>
              <a:ln w="15875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761BE38-260B-4D2D-A38F-F2D36CD5F601}"/>
              </a:ext>
            </a:extLst>
          </p:cNvPr>
          <p:cNvGrpSpPr/>
          <p:nvPr/>
        </p:nvGrpSpPr>
        <p:grpSpPr>
          <a:xfrm>
            <a:off x="7199773" y="3859331"/>
            <a:ext cx="2230398" cy="1219200"/>
            <a:chOff x="7199773" y="3859331"/>
            <a:chExt cx="2230398" cy="1219200"/>
          </a:xfrm>
        </p:grpSpPr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xmlns="" id="{59FCE759-F438-4A97-9B5E-1F88FDA0B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1696" y="3859331"/>
              <a:ext cx="1219200" cy="1219200"/>
            </a:xfrm>
            <a:custGeom>
              <a:avLst/>
              <a:gdLst>
                <a:gd name="T0" fmla="*/ 0 w 720"/>
                <a:gd name="T1" fmla="*/ 0 h 720"/>
                <a:gd name="T2" fmla="*/ 0 w 720"/>
                <a:gd name="T3" fmla="*/ 2064512000 h 720"/>
                <a:gd name="T4" fmla="*/ 2064512000 w 720"/>
                <a:gd name="T5" fmla="*/ 2064512000 h 720"/>
                <a:gd name="T6" fmla="*/ 2064512000 w 720"/>
                <a:gd name="T7" fmla="*/ 412902400 h 720"/>
                <a:gd name="T8" fmla="*/ 0 w 720"/>
                <a:gd name="T9" fmla="*/ 0 h 7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0" h="720">
                  <a:moveTo>
                    <a:pt x="0" y="0"/>
                  </a:moveTo>
                  <a:lnTo>
                    <a:pt x="0" y="720"/>
                  </a:lnTo>
                  <a:lnTo>
                    <a:pt x="720" y="720"/>
                  </a:lnTo>
                  <a:lnTo>
                    <a:pt x="72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00">
                <a:alpha val="50195"/>
              </a:srgbClr>
            </a:solidFill>
            <a:ln w="19050" cap="flat" cmpd="sng">
              <a:solidFill>
                <a:schemeClr val="tx2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28" name="Text Box 12">
              <a:extLst>
                <a:ext uri="{FF2B5EF4-FFF2-40B4-BE49-F238E27FC236}">
                  <a16:creationId xmlns:a16="http://schemas.microsoft.com/office/drawing/2014/main" xmlns="" id="{9BB021FD-8AD0-484D-A90E-8E5F656F4F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76173" y="4316531"/>
              <a:ext cx="553998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CC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kumimoji="1" lang="zh-CN" altLang="en-US" sz="2400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上底</a:t>
              </a:r>
            </a:p>
          </p:txBody>
        </p:sp>
        <p:sp>
          <p:nvSpPr>
            <p:cNvPr id="30" name="Text Box 13">
              <a:extLst>
                <a:ext uri="{FF2B5EF4-FFF2-40B4-BE49-F238E27FC236}">
                  <a16:creationId xmlns:a16="http://schemas.microsoft.com/office/drawing/2014/main" xmlns="" id="{F1A22275-D414-4297-B879-F6E68FC805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99773" y="4164131"/>
              <a:ext cx="553998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CC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kumimoji="1" lang="zh-CN" altLang="en-US" sz="2400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下底</a:t>
              </a:r>
            </a:p>
          </p:txBody>
        </p:sp>
        <p:grpSp>
          <p:nvGrpSpPr>
            <p:cNvPr id="39" name="Group 20">
              <a:extLst>
                <a:ext uri="{FF2B5EF4-FFF2-40B4-BE49-F238E27FC236}">
                  <a16:creationId xmlns:a16="http://schemas.microsoft.com/office/drawing/2014/main" xmlns="" id="{D15785EC-1C03-48D1-9932-34DE9A7C43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61696" y="4240331"/>
              <a:ext cx="1219200" cy="152400"/>
              <a:chOff x="4080" y="2256"/>
              <a:chExt cx="768" cy="96"/>
            </a:xfrm>
          </p:grpSpPr>
          <p:sp>
            <p:nvSpPr>
              <p:cNvPr id="40" name="Line 21">
                <a:extLst>
                  <a:ext uri="{FF2B5EF4-FFF2-40B4-BE49-F238E27FC236}">
                    <a16:creationId xmlns:a16="http://schemas.microsoft.com/office/drawing/2014/main" xmlns="" id="{1F480E23-201B-4C00-8E0B-2F7C0D4143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80" y="2352"/>
                <a:ext cx="768" cy="0"/>
              </a:xfrm>
              <a:prstGeom prst="line">
                <a:avLst/>
              </a:prstGeom>
              <a:noFill/>
              <a:ln w="1587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41" name="Rectangle 22">
                <a:extLst>
                  <a:ext uri="{FF2B5EF4-FFF2-40B4-BE49-F238E27FC236}">
                    <a16:creationId xmlns:a16="http://schemas.microsoft.com/office/drawing/2014/main" xmlns="" id="{40B6A3E5-5025-49C3-9FCC-664F8C6DF3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0" y="2256"/>
                <a:ext cx="96" cy="96"/>
              </a:xfrm>
              <a:prstGeom prst="rect">
                <a:avLst/>
              </a:prstGeom>
              <a:solidFill>
                <a:srgbClr val="99CCFF"/>
              </a:solidFill>
              <a:ln w="15875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2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996790607"/>
      </p:ext>
    </p:extLst>
  </p:cSld>
  <p:clrMapOvr>
    <a:masterClrMapping/>
  </p:clrMapOvr>
  <p:transition spd="slow" advClick="0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>
            <a:extLst>
              <a:ext uri="{FF2B5EF4-FFF2-40B4-BE49-F238E27FC236}">
                <a16:creationId xmlns:a16="http://schemas.microsoft.com/office/drawing/2014/main" xmlns="" id="{1B1B91D4-B814-4A82-B4E6-BF8738E2436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54" name="矩形: 圆角 53">
            <a:extLst>
              <a:ext uri="{FF2B5EF4-FFF2-40B4-BE49-F238E27FC236}">
                <a16:creationId xmlns:a16="http://schemas.microsoft.com/office/drawing/2014/main" xmlns="" id="{34084760-6490-4A6F-94BE-2CEE3CEDB3F4}"/>
              </a:ext>
            </a:extLst>
          </p:cNvPr>
          <p:cNvSpPr/>
          <p:nvPr/>
        </p:nvSpPr>
        <p:spPr>
          <a:xfrm>
            <a:off x="4324421" y="1706302"/>
            <a:ext cx="3629994" cy="3555808"/>
          </a:xfrm>
          <a:prstGeom prst="roundRect">
            <a:avLst>
              <a:gd name="adj" fmla="val 50000"/>
            </a:avLst>
          </a:prstGeom>
          <a:solidFill>
            <a:schemeClr val="bg1">
              <a:alpha val="94000"/>
            </a:schemeClr>
          </a:solidFill>
          <a:ln w="127000">
            <a:solidFill>
              <a:srgbClr val="7030A0">
                <a:alpha val="8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43F128E7-ABEF-4500-A3D9-8425429AEE80}"/>
              </a:ext>
            </a:extLst>
          </p:cNvPr>
          <p:cNvSpPr/>
          <p:nvPr/>
        </p:nvSpPr>
        <p:spPr>
          <a:xfrm>
            <a:off x="4506436" y="1893031"/>
            <a:ext cx="3265964" cy="3199218"/>
          </a:xfrm>
          <a:prstGeom prst="roundRect">
            <a:avLst>
              <a:gd name="adj" fmla="val 50000"/>
            </a:avLst>
          </a:prstGeom>
          <a:solidFill>
            <a:schemeClr val="bg1">
              <a:alpha val="94000"/>
            </a:schemeClr>
          </a:solidFill>
          <a:ln w="38100">
            <a:solidFill>
              <a:srgbClr val="7030A0">
                <a:alpha val="41000"/>
              </a:srgb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9E9BD10-3D72-4B93-9BA6-A50DBA4366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2098115">
            <a:off x="5111515" y="1565442"/>
            <a:ext cx="1968970" cy="1744758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F0AEB2F1-9F67-4026-B76D-B309CDF7DED8}"/>
              </a:ext>
            </a:extLst>
          </p:cNvPr>
          <p:cNvGrpSpPr/>
          <p:nvPr/>
        </p:nvGrpSpPr>
        <p:grpSpPr>
          <a:xfrm>
            <a:off x="-16859" y="1034547"/>
            <a:ext cx="5059868" cy="5943600"/>
            <a:chOff x="0" y="2840179"/>
            <a:chExt cx="3459344" cy="406353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64386E34-D3F2-4C52-B6C0-59988B8F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2840179"/>
              <a:ext cx="3051438" cy="406353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3322B45-105E-4F36-A6ED-427A5BA8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1472" y="4087652"/>
              <a:ext cx="2787872" cy="2572886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C5808A3-B1C3-4E29-BA5A-2F9B29B74B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45691" b="100000" l="703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688" t="47381"/>
          <a:stretch/>
        </p:blipFill>
        <p:spPr>
          <a:xfrm>
            <a:off x="7854565" y="1979185"/>
            <a:ext cx="4337435" cy="4878816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B8CF931E-38B6-42B5-BBD7-C8BF4773A307}"/>
              </a:ext>
            </a:extLst>
          </p:cNvPr>
          <p:cNvGrpSpPr/>
          <p:nvPr/>
        </p:nvGrpSpPr>
        <p:grpSpPr>
          <a:xfrm>
            <a:off x="5808333" y="1871677"/>
            <a:ext cx="575334" cy="707886"/>
            <a:chOff x="3161385" y="3334839"/>
            <a:chExt cx="413812" cy="509151"/>
          </a:xfrm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83171EC7-2421-464C-8251-3BCDBEDA8E3E}"/>
                </a:ext>
              </a:extLst>
            </p:cNvPr>
            <p:cNvSpPr/>
            <p:nvPr/>
          </p:nvSpPr>
          <p:spPr>
            <a:xfrm>
              <a:off x="3161385" y="3412165"/>
              <a:ext cx="413812" cy="41381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A0C42AE1-0AAA-461B-BCAA-6198F637A8B7}"/>
                </a:ext>
              </a:extLst>
            </p:cNvPr>
            <p:cNvSpPr txBox="1"/>
            <p:nvPr/>
          </p:nvSpPr>
          <p:spPr>
            <a:xfrm>
              <a:off x="3199921" y="3334839"/>
              <a:ext cx="317719" cy="509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rgbClr val="7030A0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4</a:t>
              </a:r>
              <a:endParaRPr lang="zh-CN" altLang="en-US" sz="4000" b="1" dirty="0">
                <a:solidFill>
                  <a:srgbClr val="7030A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</p:grpSp>
      <p:sp>
        <p:nvSpPr>
          <p:cNvPr id="55" name="Rectangle 25">
            <a:extLst>
              <a:ext uri="{FF2B5EF4-FFF2-40B4-BE49-F238E27FC236}">
                <a16:creationId xmlns:a16="http://schemas.microsoft.com/office/drawing/2014/main" xmlns="" id="{77A2FB1D-A5DA-454F-927A-37EA562B1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6436" y="3047145"/>
            <a:ext cx="3204307" cy="83099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buFontTx/>
              <a:buNone/>
              <a:defRPr/>
            </a:pPr>
            <a:r>
              <a:rPr lang="zh-CN" altLang="en-US" sz="4800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rPr>
              <a:t>教后练习</a:t>
            </a:r>
          </a:p>
        </p:txBody>
      </p:sp>
      <p:sp>
        <p:nvSpPr>
          <p:cNvPr id="56" name="Rectangle 25">
            <a:extLst>
              <a:ext uri="{FF2B5EF4-FFF2-40B4-BE49-F238E27FC236}">
                <a16:creationId xmlns:a16="http://schemas.microsoft.com/office/drawing/2014/main" xmlns="" id="{06CA4087-4B60-4C96-A4EC-39DDDF024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7369" y="3826284"/>
            <a:ext cx="3204307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buFontTx/>
              <a:buNone/>
              <a:defRPr/>
            </a:pPr>
            <a:r>
              <a:rPr lang="en-US" altLang="zh-CN" sz="1200" spc="600" dirty="0" err="1">
                <a:solidFill>
                  <a:srgbClr val="7030A0"/>
                </a:solidFill>
                <a:latin typeface="字魂60号-梦想手札体" panose="00000500000000000000" pitchFamily="2" charset="-122"/>
                <a:ea typeface="字魂60号-梦想手札体" panose="00000500000000000000" pitchFamily="2" charset="-122"/>
              </a:rPr>
              <a:t>sannianjikejian</a:t>
            </a:r>
            <a:endParaRPr lang="zh-CN" altLang="en-US" sz="1200" spc="600" dirty="0">
              <a:solidFill>
                <a:srgbClr val="7030A0"/>
              </a:solidFill>
              <a:latin typeface="字魂60号-梦想手札体" panose="00000500000000000000" pitchFamily="2" charset="-122"/>
              <a:ea typeface="字魂60号-梦想手札体" panose="00000500000000000000" pitchFamily="2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C2774F5B-74AF-4839-83B5-1FC490397357}"/>
              </a:ext>
            </a:extLst>
          </p:cNvPr>
          <p:cNvGrpSpPr/>
          <p:nvPr/>
        </p:nvGrpSpPr>
        <p:grpSpPr>
          <a:xfrm>
            <a:off x="5932235" y="4514915"/>
            <a:ext cx="327530" cy="327530"/>
            <a:chOff x="5932235" y="4514915"/>
            <a:chExt cx="327530" cy="327530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xmlns="" id="{44081524-4772-4C07-9646-736F863A384F}"/>
                </a:ext>
              </a:extLst>
            </p:cNvPr>
            <p:cNvSpPr/>
            <p:nvPr/>
          </p:nvSpPr>
          <p:spPr>
            <a:xfrm>
              <a:off x="5932235" y="4514915"/>
              <a:ext cx="327530" cy="327530"/>
            </a:xfrm>
            <a:prstGeom prst="ellipse">
              <a:avLst/>
            </a:prstGeom>
            <a:noFill/>
            <a:ln w="9525">
              <a:solidFill>
                <a:srgbClr val="7030A0">
                  <a:alpha val="5700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xmlns="" id="{D2A9591D-4441-4755-ABAE-16B215EE40AB}"/>
                </a:ext>
              </a:extLst>
            </p:cNvPr>
            <p:cNvSpPr/>
            <p:nvPr/>
          </p:nvSpPr>
          <p:spPr>
            <a:xfrm rot="10800000">
              <a:off x="6020323" y="4632995"/>
              <a:ext cx="151352" cy="130474"/>
            </a:xfrm>
            <a:prstGeom prst="triangl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266157476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3D0A65-D307-4DF6-925C-4E4DA16EAD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9115727-EE44-48A5-BA76-918A50735EE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B2D32D2-CA4D-4E9E-951E-6A3DFF6007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43F128E7-ABEF-4500-A3D9-8425429AEE80}"/>
              </a:ext>
            </a:extLst>
          </p:cNvPr>
          <p:cNvSpPr/>
          <p:nvPr/>
        </p:nvSpPr>
        <p:spPr>
          <a:xfrm>
            <a:off x="1298356" y="1122363"/>
            <a:ext cx="9595289" cy="4665157"/>
          </a:xfrm>
          <a:prstGeom prst="roundRect">
            <a:avLst>
              <a:gd name="adj" fmla="val 11956"/>
            </a:avLst>
          </a:prstGeom>
          <a:solidFill>
            <a:schemeClr val="bg1">
              <a:alpha val="94000"/>
            </a:schemeClr>
          </a:solidFill>
          <a:ln w="76200">
            <a:solidFill>
              <a:srgbClr val="7030A0">
                <a:alpha val="8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9E9BD10-3D72-4B93-9BA6-A50DBA4366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900569">
            <a:off x="676636" y="589022"/>
            <a:ext cx="2174928" cy="192726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FF8D3FB-D206-478B-947B-BF9B0F7C6A08}"/>
              </a:ext>
            </a:extLst>
          </p:cNvPr>
          <p:cNvGrpSpPr/>
          <p:nvPr/>
        </p:nvGrpSpPr>
        <p:grpSpPr>
          <a:xfrm>
            <a:off x="0" y="3969941"/>
            <a:ext cx="2467852" cy="2898874"/>
            <a:chOff x="0" y="2840179"/>
            <a:chExt cx="3459344" cy="406353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64386E34-D3F2-4C52-B6C0-59988B8F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2840179"/>
              <a:ext cx="3051438" cy="406353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3322B45-105E-4F36-A6ED-427A5BA8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1472" y="4087652"/>
              <a:ext cx="2787872" cy="2572886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C5808A3-B1C3-4E29-BA5A-2F9B29B74B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45691" b="100000" l="703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688" t="47381"/>
          <a:stretch/>
        </p:blipFill>
        <p:spPr>
          <a:xfrm>
            <a:off x="9145614" y="3233600"/>
            <a:ext cx="3197888" cy="3597034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D4CB9EF-5C09-4221-A436-60691B8464B0}"/>
              </a:ext>
            </a:extLst>
          </p:cNvPr>
          <p:cNvGrpSpPr/>
          <p:nvPr/>
        </p:nvGrpSpPr>
        <p:grpSpPr>
          <a:xfrm>
            <a:off x="4644699" y="1443274"/>
            <a:ext cx="3068858" cy="707885"/>
            <a:chOff x="4049907" y="3211680"/>
            <a:chExt cx="1608973" cy="371138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xmlns="" id="{E0E0EF70-7707-41F6-BE43-4F74F7B576A2}"/>
                </a:ext>
              </a:extLst>
            </p:cNvPr>
            <p:cNvSpPr/>
            <p:nvPr/>
          </p:nvSpPr>
          <p:spPr>
            <a:xfrm>
              <a:off x="4049907" y="3260261"/>
              <a:ext cx="1435175" cy="322557"/>
            </a:xfrm>
            <a:prstGeom prst="roundRect">
              <a:avLst>
                <a:gd name="adj" fmla="val 30771"/>
              </a:avLst>
            </a:prstGeom>
            <a:solidFill>
              <a:schemeClr val="bg1"/>
            </a:solidFill>
            <a:ln w="63500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A20107C2-A211-4B13-8F86-621F4C393BA1}"/>
                </a:ext>
              </a:extLst>
            </p:cNvPr>
            <p:cNvSpPr txBox="1"/>
            <p:nvPr/>
          </p:nvSpPr>
          <p:spPr>
            <a:xfrm>
              <a:off x="4194574" y="3211680"/>
              <a:ext cx="1464306" cy="371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教后练习</a:t>
              </a:r>
            </a:p>
          </p:txBody>
        </p:sp>
      </p:grpSp>
      <p:pic>
        <p:nvPicPr>
          <p:cNvPr id="50" name="图片 49">
            <a:extLst>
              <a:ext uri="{FF2B5EF4-FFF2-40B4-BE49-F238E27FC236}">
                <a16:creationId xmlns:a16="http://schemas.microsoft.com/office/drawing/2014/main" xmlns="" id="{2FF51C5E-78B4-4A2A-B4CC-E5BB695B79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3227235">
            <a:off x="9148236" y="510431"/>
            <a:ext cx="2174928" cy="1927264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1050165D-8E32-4946-A36F-FB0779C302D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021" t="46196" r="84955" b="27574"/>
          <a:stretch/>
        </p:blipFill>
        <p:spPr>
          <a:xfrm>
            <a:off x="2926940" y="620134"/>
            <a:ext cx="2601338" cy="1646280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9AF02E55-AFC5-4D6F-BDAB-79CFB851181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075" t="33816" r="38859" b="39954"/>
          <a:stretch/>
        </p:blipFill>
        <p:spPr>
          <a:xfrm>
            <a:off x="6127791" y="1314658"/>
            <a:ext cx="2088452" cy="1321696"/>
          </a:xfrm>
          <a:prstGeom prst="rect">
            <a:avLst/>
          </a:prstGeom>
        </p:spPr>
      </p:pic>
      <p:sp>
        <p:nvSpPr>
          <p:cNvPr id="17" name="Text Box 2">
            <a:extLst>
              <a:ext uri="{FF2B5EF4-FFF2-40B4-BE49-F238E27FC236}">
                <a16:creationId xmlns:a16="http://schemas.microsoft.com/office/drawing/2014/main" xmlns="" id="{4D345F8E-D53F-440A-BDF4-A8F2CA608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544" y="3006735"/>
            <a:ext cx="89154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kumimoji="1" lang="zh-CN" altLang="en-US" sz="32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判断题。</a:t>
            </a:r>
          </a:p>
          <a:p>
            <a:pPr algn="l" eaLnBrk="1" hangingPunct="1"/>
            <a:r>
              <a:rPr kumimoji="1" lang="en-US" altLang="zh-CN" sz="32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1</a:t>
            </a:r>
            <a:r>
              <a:rPr kumimoji="1" lang="zh-CN" altLang="en-US" sz="32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、梯形是四边形。（      ）</a:t>
            </a:r>
          </a:p>
          <a:p>
            <a:pPr algn="l" eaLnBrk="1" hangingPunct="1"/>
            <a:r>
              <a:rPr kumimoji="1" lang="en-US" altLang="zh-CN" sz="32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2</a:t>
            </a:r>
            <a:r>
              <a:rPr kumimoji="1" lang="zh-CN" altLang="en-US" sz="32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、有一组对边平行的四边形，叫做梯形。（     ）</a:t>
            </a:r>
          </a:p>
          <a:p>
            <a:pPr algn="l" eaLnBrk="1" hangingPunct="1"/>
            <a:r>
              <a:rPr kumimoji="1" lang="en-US" altLang="zh-CN" sz="32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3</a:t>
            </a:r>
            <a:r>
              <a:rPr kumimoji="1" lang="zh-CN" altLang="en-US" sz="3200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、一个梯形中，只能画出一条高。（      ）</a:t>
            </a:r>
          </a:p>
        </p:txBody>
      </p:sp>
      <p:sp>
        <p:nvSpPr>
          <p:cNvPr id="20" name="Text Box 3">
            <a:extLst>
              <a:ext uri="{FF2B5EF4-FFF2-40B4-BE49-F238E27FC236}">
                <a16:creationId xmlns:a16="http://schemas.microsoft.com/office/drawing/2014/main" xmlns="" id="{85D86E8D-C08C-45E7-8EDF-6FA5AE689C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9344" y="3418449"/>
            <a:ext cx="14478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4000" dirty="0">
                <a:solidFill>
                  <a:srgbClr val="C0000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√</a:t>
            </a:r>
          </a:p>
        </p:txBody>
      </p:sp>
      <p:sp>
        <p:nvSpPr>
          <p:cNvPr id="21" name="Text Box 5">
            <a:extLst>
              <a:ext uri="{FF2B5EF4-FFF2-40B4-BE49-F238E27FC236}">
                <a16:creationId xmlns:a16="http://schemas.microsoft.com/office/drawing/2014/main" xmlns="" id="{1ECFFD9B-3215-4295-BFD6-44B1E9506C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0470" y="4374474"/>
            <a:ext cx="990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4000">
                <a:solidFill>
                  <a:srgbClr val="C0000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×</a:t>
            </a:r>
          </a:p>
        </p:txBody>
      </p:sp>
      <p:sp>
        <p:nvSpPr>
          <p:cNvPr id="22" name="Text Box 6">
            <a:extLst>
              <a:ext uri="{FF2B5EF4-FFF2-40B4-BE49-F238E27FC236}">
                <a16:creationId xmlns:a16="http://schemas.microsoft.com/office/drawing/2014/main" xmlns="" id="{2614F023-1D05-4614-8141-B1C4E1513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4778" y="3911762"/>
            <a:ext cx="18288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4000" dirty="0">
                <a:solidFill>
                  <a:srgbClr val="C0000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×</a:t>
            </a:r>
          </a:p>
        </p:txBody>
      </p:sp>
    </p:spTree>
    <p:extLst>
      <p:ext uri="{BB962C8B-B14F-4D97-AF65-F5344CB8AC3E}">
        <p14:creationId xmlns:p14="http://schemas.microsoft.com/office/powerpoint/2010/main" xmlns="" val="2271116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2000">
        <p:split orient="vert"/>
      </p:transition>
    </mc:Choice>
    <mc:Fallback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3D0A65-D307-4DF6-925C-4E4DA16EAD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9115727-EE44-48A5-BA76-918A50735EE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B2D32D2-CA4D-4E9E-951E-6A3DFF6007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43F128E7-ABEF-4500-A3D9-8425429AEE80}"/>
              </a:ext>
            </a:extLst>
          </p:cNvPr>
          <p:cNvSpPr/>
          <p:nvPr/>
        </p:nvSpPr>
        <p:spPr>
          <a:xfrm>
            <a:off x="1298356" y="1122363"/>
            <a:ext cx="9595289" cy="4665157"/>
          </a:xfrm>
          <a:prstGeom prst="roundRect">
            <a:avLst>
              <a:gd name="adj" fmla="val 11956"/>
            </a:avLst>
          </a:prstGeom>
          <a:solidFill>
            <a:schemeClr val="bg1">
              <a:alpha val="94000"/>
            </a:schemeClr>
          </a:solidFill>
          <a:ln w="76200">
            <a:solidFill>
              <a:srgbClr val="7030A0">
                <a:alpha val="8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9E9BD10-3D72-4B93-9BA6-A50DBA4366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900569">
            <a:off x="676636" y="589022"/>
            <a:ext cx="2174928" cy="192726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FF8D3FB-D206-478B-947B-BF9B0F7C6A08}"/>
              </a:ext>
            </a:extLst>
          </p:cNvPr>
          <p:cNvGrpSpPr/>
          <p:nvPr/>
        </p:nvGrpSpPr>
        <p:grpSpPr>
          <a:xfrm>
            <a:off x="0" y="3969941"/>
            <a:ext cx="2467852" cy="2898874"/>
            <a:chOff x="0" y="2840179"/>
            <a:chExt cx="3459344" cy="406353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64386E34-D3F2-4C52-B6C0-59988B8F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2840179"/>
              <a:ext cx="3051438" cy="406353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3322B45-105E-4F36-A6ED-427A5BA8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1472" y="4087652"/>
              <a:ext cx="2787872" cy="2572886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C5808A3-B1C3-4E29-BA5A-2F9B29B74B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45691" b="100000" l="703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688" t="47381"/>
          <a:stretch/>
        </p:blipFill>
        <p:spPr>
          <a:xfrm>
            <a:off x="9145614" y="3233600"/>
            <a:ext cx="3197888" cy="3597034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D4CB9EF-5C09-4221-A436-60691B8464B0}"/>
              </a:ext>
            </a:extLst>
          </p:cNvPr>
          <p:cNvGrpSpPr/>
          <p:nvPr/>
        </p:nvGrpSpPr>
        <p:grpSpPr>
          <a:xfrm>
            <a:off x="4644699" y="1443274"/>
            <a:ext cx="3068858" cy="707885"/>
            <a:chOff x="4049907" y="3211680"/>
            <a:chExt cx="1608973" cy="371138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xmlns="" id="{E0E0EF70-7707-41F6-BE43-4F74F7B576A2}"/>
                </a:ext>
              </a:extLst>
            </p:cNvPr>
            <p:cNvSpPr/>
            <p:nvPr/>
          </p:nvSpPr>
          <p:spPr>
            <a:xfrm>
              <a:off x="4049907" y="3260261"/>
              <a:ext cx="1435175" cy="322557"/>
            </a:xfrm>
            <a:prstGeom prst="roundRect">
              <a:avLst>
                <a:gd name="adj" fmla="val 30771"/>
              </a:avLst>
            </a:prstGeom>
            <a:solidFill>
              <a:schemeClr val="bg1"/>
            </a:solidFill>
            <a:ln w="63500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A20107C2-A211-4B13-8F86-621F4C393BA1}"/>
                </a:ext>
              </a:extLst>
            </p:cNvPr>
            <p:cNvSpPr txBox="1"/>
            <p:nvPr/>
          </p:nvSpPr>
          <p:spPr>
            <a:xfrm>
              <a:off x="4194574" y="3211680"/>
              <a:ext cx="1464306" cy="371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教后练习</a:t>
              </a:r>
            </a:p>
          </p:txBody>
        </p:sp>
      </p:grpSp>
      <p:pic>
        <p:nvPicPr>
          <p:cNvPr id="50" name="图片 49">
            <a:extLst>
              <a:ext uri="{FF2B5EF4-FFF2-40B4-BE49-F238E27FC236}">
                <a16:creationId xmlns:a16="http://schemas.microsoft.com/office/drawing/2014/main" xmlns="" id="{2FF51C5E-78B4-4A2A-B4CC-E5BB695B79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3227235">
            <a:off x="9148236" y="510431"/>
            <a:ext cx="2174928" cy="1927264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1050165D-8E32-4946-A36F-FB0779C302D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021" t="46196" r="84955" b="27574"/>
          <a:stretch/>
        </p:blipFill>
        <p:spPr>
          <a:xfrm>
            <a:off x="2926940" y="620134"/>
            <a:ext cx="2601338" cy="1646280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9AF02E55-AFC5-4D6F-BDAB-79CFB851181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075" t="33816" r="38859" b="39954"/>
          <a:stretch/>
        </p:blipFill>
        <p:spPr>
          <a:xfrm>
            <a:off x="6127791" y="1314658"/>
            <a:ext cx="2088452" cy="1321696"/>
          </a:xfrm>
          <a:prstGeom prst="rect">
            <a:avLst/>
          </a:prstGeom>
        </p:spPr>
      </p:pic>
      <p:sp>
        <p:nvSpPr>
          <p:cNvPr id="23" name="Rectangle 16">
            <a:extLst>
              <a:ext uri="{FF2B5EF4-FFF2-40B4-BE49-F238E27FC236}">
                <a16:creationId xmlns:a16="http://schemas.microsoft.com/office/drawing/2014/main" xmlns="" id="{FC93DA56-64EA-447C-8349-837A819A3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3644900"/>
            <a:ext cx="508158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endParaRPr lang="zh-CN" altLang="zh-CN" sz="3600" b="1">
              <a:solidFill>
                <a:schemeClr val="tx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Courier New" panose="02070309020205020404" pitchFamily="49" charset="0"/>
            </a:endParaRPr>
          </a:p>
        </p:txBody>
      </p:sp>
      <p:sp>
        <p:nvSpPr>
          <p:cNvPr id="24" name="Rectangle 45">
            <a:extLst>
              <a:ext uri="{FF2B5EF4-FFF2-40B4-BE49-F238E27FC236}">
                <a16:creationId xmlns:a16="http://schemas.microsoft.com/office/drawing/2014/main" xmlns="" id="{68CED27C-DC9B-4995-A546-4DFAC23FD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3436" y="2791484"/>
            <a:ext cx="1042329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84138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 dirty="0">
              <a:solidFill>
                <a:schemeClr val="tx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pPr algn="l" eaLnBrk="1" hangingPunct="1"/>
            <a:r>
              <a:rPr lang="zh-CN" altLang="en-US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（</a:t>
            </a:r>
            <a:r>
              <a:rPr lang="en-US" altLang="zh-CN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1</a:t>
            </a:r>
            <a:r>
              <a:rPr lang="zh-CN" altLang="en-US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）平行四边形是特殊的长方形  。    （    ）            </a:t>
            </a:r>
            <a:endParaRPr lang="en-US" altLang="zh-CN" dirty="0">
              <a:solidFill>
                <a:schemeClr val="tx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pPr algn="l" eaLnBrk="1" hangingPunct="1"/>
            <a:r>
              <a:rPr lang="zh-CN" altLang="en-US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 （</a:t>
            </a:r>
            <a:r>
              <a:rPr lang="en-US" altLang="zh-CN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2</a:t>
            </a:r>
            <a:r>
              <a:rPr lang="zh-CN" altLang="en-US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）在一个平行四边形里，只可以画出一条高。 （    ）</a:t>
            </a:r>
          </a:p>
        </p:txBody>
      </p:sp>
      <p:sp>
        <p:nvSpPr>
          <p:cNvPr id="25" name="Text Box 47">
            <a:extLst>
              <a:ext uri="{FF2B5EF4-FFF2-40B4-BE49-F238E27FC236}">
                <a16:creationId xmlns:a16="http://schemas.microsoft.com/office/drawing/2014/main" xmlns="" id="{84C4D57E-049A-41AE-8AE6-82598532DC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8218" y="3625908"/>
            <a:ext cx="5746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 dirty="0">
                <a:solidFill>
                  <a:srgbClr val="C0000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×</a:t>
            </a:r>
          </a:p>
        </p:txBody>
      </p:sp>
      <p:sp>
        <p:nvSpPr>
          <p:cNvPr id="26" name="Text Box 47">
            <a:extLst>
              <a:ext uri="{FF2B5EF4-FFF2-40B4-BE49-F238E27FC236}">
                <a16:creationId xmlns:a16="http://schemas.microsoft.com/office/drawing/2014/main" xmlns="" id="{816E36EB-EBC2-4266-BD46-F624B9E3F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5187" y="3209994"/>
            <a:ext cx="5746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 dirty="0">
                <a:solidFill>
                  <a:srgbClr val="C0000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×</a:t>
            </a:r>
          </a:p>
        </p:txBody>
      </p:sp>
    </p:spTree>
    <p:extLst>
      <p:ext uri="{BB962C8B-B14F-4D97-AF65-F5344CB8AC3E}">
        <p14:creationId xmlns:p14="http://schemas.microsoft.com/office/powerpoint/2010/main" xmlns="" val="997153665"/>
      </p:ext>
    </p:extLst>
  </p:cSld>
  <p:clrMapOvr>
    <a:masterClrMapping/>
  </p:clrMapOvr>
  <p:transition spd="slow" advClick="0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3D0A65-D307-4DF6-925C-4E4DA16EAD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9115727-EE44-48A5-BA76-918A50735EE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B2D32D2-CA4D-4E9E-951E-6A3DFF6007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43F128E7-ABEF-4500-A3D9-8425429AEE80}"/>
              </a:ext>
            </a:extLst>
          </p:cNvPr>
          <p:cNvSpPr/>
          <p:nvPr/>
        </p:nvSpPr>
        <p:spPr>
          <a:xfrm>
            <a:off x="1298356" y="1122363"/>
            <a:ext cx="9595289" cy="4665157"/>
          </a:xfrm>
          <a:prstGeom prst="roundRect">
            <a:avLst>
              <a:gd name="adj" fmla="val 11956"/>
            </a:avLst>
          </a:prstGeom>
          <a:solidFill>
            <a:schemeClr val="bg1">
              <a:alpha val="94000"/>
            </a:schemeClr>
          </a:solidFill>
          <a:ln w="76200">
            <a:solidFill>
              <a:srgbClr val="7030A0">
                <a:alpha val="8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9E9BD10-3D72-4B93-9BA6-A50DBA4366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900569">
            <a:off x="676636" y="589022"/>
            <a:ext cx="2174928" cy="192726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FF8D3FB-D206-478B-947B-BF9B0F7C6A08}"/>
              </a:ext>
            </a:extLst>
          </p:cNvPr>
          <p:cNvGrpSpPr/>
          <p:nvPr/>
        </p:nvGrpSpPr>
        <p:grpSpPr>
          <a:xfrm>
            <a:off x="0" y="3969941"/>
            <a:ext cx="2467852" cy="2898874"/>
            <a:chOff x="0" y="2840179"/>
            <a:chExt cx="3459344" cy="406353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64386E34-D3F2-4C52-B6C0-59988B8F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2840179"/>
              <a:ext cx="3051438" cy="406353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3322B45-105E-4F36-A6ED-427A5BA8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1472" y="4087652"/>
              <a:ext cx="2787872" cy="2572886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C5808A3-B1C3-4E29-BA5A-2F9B29B74B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45691" b="100000" l="703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688" t="47381"/>
          <a:stretch/>
        </p:blipFill>
        <p:spPr>
          <a:xfrm>
            <a:off x="9145614" y="3233600"/>
            <a:ext cx="3197888" cy="3597034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D4CB9EF-5C09-4221-A436-60691B8464B0}"/>
              </a:ext>
            </a:extLst>
          </p:cNvPr>
          <p:cNvGrpSpPr/>
          <p:nvPr/>
        </p:nvGrpSpPr>
        <p:grpSpPr>
          <a:xfrm>
            <a:off x="4644699" y="1443274"/>
            <a:ext cx="3068858" cy="707885"/>
            <a:chOff x="4049907" y="3211680"/>
            <a:chExt cx="1608973" cy="371138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xmlns="" id="{E0E0EF70-7707-41F6-BE43-4F74F7B576A2}"/>
                </a:ext>
              </a:extLst>
            </p:cNvPr>
            <p:cNvSpPr/>
            <p:nvPr/>
          </p:nvSpPr>
          <p:spPr>
            <a:xfrm>
              <a:off x="4049907" y="3260261"/>
              <a:ext cx="1435175" cy="322557"/>
            </a:xfrm>
            <a:prstGeom prst="roundRect">
              <a:avLst>
                <a:gd name="adj" fmla="val 30771"/>
              </a:avLst>
            </a:prstGeom>
            <a:solidFill>
              <a:schemeClr val="bg1"/>
            </a:solidFill>
            <a:ln w="63500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A20107C2-A211-4B13-8F86-621F4C393BA1}"/>
                </a:ext>
              </a:extLst>
            </p:cNvPr>
            <p:cNvSpPr txBox="1"/>
            <p:nvPr/>
          </p:nvSpPr>
          <p:spPr>
            <a:xfrm>
              <a:off x="4194574" y="3211680"/>
              <a:ext cx="1464306" cy="371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教后练习</a:t>
              </a:r>
            </a:p>
          </p:txBody>
        </p:sp>
      </p:grpSp>
      <p:pic>
        <p:nvPicPr>
          <p:cNvPr id="50" name="图片 49">
            <a:extLst>
              <a:ext uri="{FF2B5EF4-FFF2-40B4-BE49-F238E27FC236}">
                <a16:creationId xmlns:a16="http://schemas.microsoft.com/office/drawing/2014/main" xmlns="" id="{2FF51C5E-78B4-4A2A-B4CC-E5BB695B79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3227235">
            <a:off x="9148236" y="510431"/>
            <a:ext cx="2174928" cy="1927264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1050165D-8E32-4946-A36F-FB0779C302D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021" t="46196" r="84955" b="27574"/>
          <a:stretch/>
        </p:blipFill>
        <p:spPr>
          <a:xfrm>
            <a:off x="2926940" y="620134"/>
            <a:ext cx="2601338" cy="1646280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9AF02E55-AFC5-4D6F-BDAB-79CFB851181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075" t="33816" r="38859" b="39954"/>
          <a:stretch/>
        </p:blipFill>
        <p:spPr>
          <a:xfrm>
            <a:off x="6127791" y="1314658"/>
            <a:ext cx="2088452" cy="1321696"/>
          </a:xfrm>
          <a:prstGeom prst="rect">
            <a:avLst/>
          </a:prstGeom>
        </p:spPr>
      </p:pic>
      <p:sp>
        <p:nvSpPr>
          <p:cNvPr id="47" name="Text Box 2">
            <a:extLst>
              <a:ext uri="{FF2B5EF4-FFF2-40B4-BE49-F238E27FC236}">
                <a16:creationId xmlns:a16="http://schemas.microsoft.com/office/drawing/2014/main" xmlns="" id="{0F039B52-E3A8-4B53-AB58-04E770EC1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2956" y="2701442"/>
            <a:ext cx="748982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b="1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判断</a:t>
            </a:r>
            <a:r>
              <a:rPr lang="zh-CN" altLang="en-US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下面的</a:t>
            </a:r>
            <a:r>
              <a:rPr lang="zh-CN" altLang="en-US" b="1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红色线段</a:t>
            </a:r>
            <a:r>
              <a:rPr lang="zh-CN" altLang="en-US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是平行四边形的底和高吗</a:t>
            </a:r>
            <a:r>
              <a:rPr lang="en-US" altLang="zh-CN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?</a:t>
            </a:r>
            <a:r>
              <a:rPr lang="zh-CN" altLang="en-US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是的话</a:t>
            </a:r>
            <a:r>
              <a:rPr lang="en-US" altLang="zh-CN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,</a:t>
            </a:r>
            <a:r>
              <a:rPr lang="zh-CN" altLang="en-US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哪条是底</a:t>
            </a:r>
            <a:r>
              <a:rPr lang="en-US" altLang="zh-CN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,</a:t>
            </a:r>
            <a:r>
              <a:rPr lang="zh-CN" altLang="en-US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哪条是高</a:t>
            </a:r>
            <a:r>
              <a:rPr lang="en-US" altLang="zh-CN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?</a:t>
            </a: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xmlns="" id="{1F8BBEF1-E11E-48AA-BD1D-FDFAE36DB24B}"/>
              </a:ext>
            </a:extLst>
          </p:cNvPr>
          <p:cNvGrpSpPr/>
          <p:nvPr/>
        </p:nvGrpSpPr>
        <p:grpSpPr>
          <a:xfrm>
            <a:off x="1973262" y="3615117"/>
            <a:ext cx="8245475" cy="2095500"/>
            <a:chOff x="395288" y="1916113"/>
            <a:chExt cx="8245475" cy="2095500"/>
          </a:xfrm>
        </p:grpSpPr>
        <p:sp>
          <p:nvSpPr>
            <p:cNvPr id="49" name="AutoShape 3">
              <a:extLst>
                <a:ext uri="{FF2B5EF4-FFF2-40B4-BE49-F238E27FC236}">
                  <a16:creationId xmlns:a16="http://schemas.microsoft.com/office/drawing/2014/main" xmlns="" id="{60740E13-9D26-4404-B478-353AA6E7B4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6100" y="2420938"/>
              <a:ext cx="2303463" cy="720725"/>
            </a:xfrm>
            <a:prstGeom prst="parallelogram">
              <a:avLst>
                <a:gd name="adj" fmla="val 7990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53" name="AutoShape 4">
              <a:extLst>
                <a:ext uri="{FF2B5EF4-FFF2-40B4-BE49-F238E27FC236}">
                  <a16:creationId xmlns:a16="http://schemas.microsoft.com/office/drawing/2014/main" xmlns="" id="{58FD154B-A841-4AAF-A97F-27D83493BCC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2842419" y="2491582"/>
              <a:ext cx="1800225" cy="649287"/>
            </a:xfrm>
            <a:prstGeom prst="parallelogram">
              <a:avLst>
                <a:gd name="adj" fmla="val 69315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54" name="AutoShape 5">
              <a:extLst>
                <a:ext uri="{FF2B5EF4-FFF2-40B4-BE49-F238E27FC236}">
                  <a16:creationId xmlns:a16="http://schemas.microsoft.com/office/drawing/2014/main" xmlns="" id="{76628167-6F8F-4BB8-A247-59ADF95F24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6688" y="2349500"/>
              <a:ext cx="2124075" cy="863600"/>
            </a:xfrm>
            <a:prstGeom prst="parallelogram">
              <a:avLst>
                <a:gd name="adj" fmla="val 61489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55" name="AutoShape 9">
              <a:extLst>
                <a:ext uri="{FF2B5EF4-FFF2-40B4-BE49-F238E27FC236}">
                  <a16:creationId xmlns:a16="http://schemas.microsoft.com/office/drawing/2014/main" xmlns="" id="{8B3DE791-8783-46FF-81F2-1B0A29C21A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188" y="2420938"/>
              <a:ext cx="2305050" cy="863600"/>
            </a:xfrm>
            <a:prstGeom prst="parallelogram">
              <a:avLst>
                <a:gd name="adj" fmla="val 66728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56" name="Line 10">
              <a:extLst>
                <a:ext uri="{FF2B5EF4-FFF2-40B4-BE49-F238E27FC236}">
                  <a16:creationId xmlns:a16="http://schemas.microsoft.com/office/drawing/2014/main" xmlns="" id="{EFDD73FB-9A9D-4DD6-AE25-F099A940D5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1188" y="3284538"/>
              <a:ext cx="1728787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57" name="Line 11">
              <a:extLst>
                <a:ext uri="{FF2B5EF4-FFF2-40B4-BE49-F238E27FC236}">
                  <a16:creationId xmlns:a16="http://schemas.microsoft.com/office/drawing/2014/main" xmlns="" id="{4BB7E928-81A5-4A65-9966-2C726F67EB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7450" y="2420938"/>
              <a:ext cx="0" cy="8636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58" name="Line 12">
              <a:extLst>
                <a:ext uri="{FF2B5EF4-FFF2-40B4-BE49-F238E27FC236}">
                  <a16:creationId xmlns:a16="http://schemas.microsoft.com/office/drawing/2014/main" xmlns="" id="{DAC34641-C90C-497C-9151-0CD36C992E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7450" y="3141663"/>
              <a:ext cx="144463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59" name="Line 13">
              <a:extLst>
                <a:ext uri="{FF2B5EF4-FFF2-40B4-BE49-F238E27FC236}">
                  <a16:creationId xmlns:a16="http://schemas.microsoft.com/office/drawing/2014/main" xmlns="" id="{64574F21-8B03-462C-95D5-872FAEA353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1913" y="3141663"/>
              <a:ext cx="0" cy="14287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60" name="Line 14">
              <a:extLst>
                <a:ext uri="{FF2B5EF4-FFF2-40B4-BE49-F238E27FC236}">
                  <a16:creationId xmlns:a16="http://schemas.microsoft.com/office/drawing/2014/main" xmlns="" id="{70D2C202-C367-4267-A84B-F92FE993D0F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8499959">
              <a:off x="5881688" y="2781300"/>
              <a:ext cx="979487" cy="3016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61" name="Line 15">
              <a:extLst>
                <a:ext uri="{FF2B5EF4-FFF2-40B4-BE49-F238E27FC236}">
                  <a16:creationId xmlns:a16="http://schemas.microsoft.com/office/drawing/2014/main" xmlns="" id="{5137B030-FA96-4D5E-9D63-8C357E3D7C5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8499959">
              <a:off x="5935663" y="2236788"/>
              <a:ext cx="84137" cy="78898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62" name="Line 19">
              <a:extLst>
                <a:ext uri="{FF2B5EF4-FFF2-40B4-BE49-F238E27FC236}">
                  <a16:creationId xmlns:a16="http://schemas.microsoft.com/office/drawing/2014/main" xmlns="" id="{96684CBA-66AD-4CBE-9DB5-0E0EEA4858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516688" y="2349500"/>
              <a:ext cx="2087562" cy="8636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63" name="Line 31">
              <a:extLst>
                <a:ext uri="{FF2B5EF4-FFF2-40B4-BE49-F238E27FC236}">
                  <a16:creationId xmlns:a16="http://schemas.microsoft.com/office/drawing/2014/main" xmlns="" id="{D3AD671C-D9A1-41DD-8415-CBB6B4E28A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19475" y="2349500"/>
              <a:ext cx="0" cy="136683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64" name="Line 32">
              <a:extLst>
                <a:ext uri="{FF2B5EF4-FFF2-40B4-BE49-F238E27FC236}">
                  <a16:creationId xmlns:a16="http://schemas.microsoft.com/office/drawing/2014/main" xmlns="" id="{B0E57701-4686-453F-BC6B-E32FE685E2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19475" y="2852738"/>
              <a:ext cx="64770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grpSp>
          <p:nvGrpSpPr>
            <p:cNvPr id="65" name="Group 33">
              <a:extLst>
                <a:ext uri="{FF2B5EF4-FFF2-40B4-BE49-F238E27FC236}">
                  <a16:creationId xmlns:a16="http://schemas.microsoft.com/office/drawing/2014/main" xmlns="" id="{EA2E45A2-72E1-4970-B266-E45FBBBDB5D8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3419476" y="2852737"/>
              <a:ext cx="144462" cy="144463"/>
              <a:chOff x="1565" y="3793"/>
              <a:chExt cx="226" cy="227"/>
            </a:xfrm>
          </p:grpSpPr>
          <p:sp>
            <p:nvSpPr>
              <p:cNvPr id="73" name="Line 34">
                <a:extLst>
                  <a:ext uri="{FF2B5EF4-FFF2-40B4-BE49-F238E27FC236}">
                    <a16:creationId xmlns:a16="http://schemas.microsoft.com/office/drawing/2014/main" xmlns="" id="{B427DF3A-9C52-4E5B-ACB4-8D4747E028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65" y="3793"/>
                <a:ext cx="0" cy="227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74" name="Line 35">
                <a:extLst>
                  <a:ext uri="{FF2B5EF4-FFF2-40B4-BE49-F238E27FC236}">
                    <a16:creationId xmlns:a16="http://schemas.microsoft.com/office/drawing/2014/main" xmlns="" id="{30ACF789-A330-480B-9023-EEE1298F09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65" y="4020"/>
                <a:ext cx="226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  <p:sp>
          <p:nvSpPr>
            <p:cNvPr id="66" name="Text Box 40">
              <a:extLst>
                <a:ext uri="{FF2B5EF4-FFF2-40B4-BE49-F238E27FC236}">
                  <a16:creationId xmlns:a16="http://schemas.microsoft.com/office/drawing/2014/main" xmlns="" id="{F9244AAF-BCF7-4050-B3C1-7A85134C99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5288" y="3644900"/>
              <a:ext cx="8208962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n-US" altLang="zh-CN" sz="1800" b="1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      (1)                                     (2)                  (3)                             (4)</a:t>
              </a:r>
            </a:p>
          </p:txBody>
        </p:sp>
        <p:sp>
          <p:nvSpPr>
            <p:cNvPr id="67" name="Text Box 42">
              <a:extLst>
                <a:ext uri="{FF2B5EF4-FFF2-40B4-BE49-F238E27FC236}">
                  <a16:creationId xmlns:a16="http://schemas.microsoft.com/office/drawing/2014/main" xmlns="" id="{2918A210-2B92-40A0-8328-1FB49189D1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87450" y="3422650"/>
              <a:ext cx="720725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1800" b="1">
                  <a:solidFill>
                    <a:srgbClr val="0000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底</a:t>
              </a:r>
              <a:r>
                <a:rPr lang="zh-CN" altLang="en-US" sz="1800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  </a:t>
              </a:r>
            </a:p>
          </p:txBody>
        </p:sp>
        <p:sp>
          <p:nvSpPr>
            <p:cNvPr id="68" name="Text Box 43">
              <a:extLst>
                <a:ext uri="{FF2B5EF4-FFF2-40B4-BE49-F238E27FC236}">
                  <a16:creationId xmlns:a16="http://schemas.microsoft.com/office/drawing/2014/main" xmlns="" id="{43EFBC01-CE39-410F-B0E2-BD3247CD25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87450" y="2636838"/>
              <a:ext cx="504825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1800" b="1">
                  <a:solidFill>
                    <a:srgbClr val="0000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高</a:t>
              </a:r>
              <a:r>
                <a:rPr lang="zh-CN" altLang="en-US" sz="1800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  </a:t>
              </a:r>
            </a:p>
          </p:txBody>
        </p:sp>
        <p:sp>
          <p:nvSpPr>
            <p:cNvPr id="69" name="Text Box 44">
              <a:extLst>
                <a:ext uri="{FF2B5EF4-FFF2-40B4-BE49-F238E27FC236}">
                  <a16:creationId xmlns:a16="http://schemas.microsoft.com/office/drawing/2014/main" xmlns="" id="{130F2E93-50F3-4318-90C5-FA4AAE8AC3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7675" y="2781300"/>
              <a:ext cx="2159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1800" b="1">
                  <a:solidFill>
                    <a:srgbClr val="0000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底</a:t>
              </a:r>
              <a:r>
                <a:rPr lang="zh-CN" altLang="en-US" sz="1800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  </a:t>
              </a:r>
            </a:p>
          </p:txBody>
        </p:sp>
        <p:sp>
          <p:nvSpPr>
            <p:cNvPr id="70" name="Text Box 45">
              <a:extLst>
                <a:ext uri="{FF2B5EF4-FFF2-40B4-BE49-F238E27FC236}">
                  <a16:creationId xmlns:a16="http://schemas.microsoft.com/office/drawing/2014/main" xmlns="" id="{FBA846B2-C33E-4BA0-8442-DC198D88F8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92500" y="2420938"/>
              <a:ext cx="720725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1800" b="1">
                  <a:solidFill>
                    <a:srgbClr val="0000FF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高</a:t>
              </a:r>
              <a:r>
                <a:rPr lang="zh-CN" altLang="en-US" sz="1800">
                  <a:solidFill>
                    <a:schemeClr val="tx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  </a:t>
              </a:r>
            </a:p>
          </p:txBody>
        </p:sp>
        <p:sp>
          <p:nvSpPr>
            <p:cNvPr id="71" name="Text Box 50">
              <a:extLst>
                <a:ext uri="{FF2B5EF4-FFF2-40B4-BE49-F238E27FC236}">
                  <a16:creationId xmlns:a16="http://schemas.microsoft.com/office/drawing/2014/main" xmlns="" id="{EB7B32FA-9F45-4229-83E1-2395ACCCE0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3800" y="3284538"/>
              <a:ext cx="720725" cy="519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n-US" altLang="zh-CN" b="1">
                  <a:solidFill>
                    <a:srgbClr val="FF0000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×</a:t>
              </a:r>
            </a:p>
          </p:txBody>
        </p:sp>
        <p:sp>
          <p:nvSpPr>
            <p:cNvPr id="72" name="Text Box 51">
              <a:extLst>
                <a:ext uri="{FF2B5EF4-FFF2-40B4-BE49-F238E27FC236}">
                  <a16:creationId xmlns:a16="http://schemas.microsoft.com/office/drawing/2014/main" xmlns="" id="{5A58E2DC-EC7C-4B7A-8085-A47FC97054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19925" y="3213100"/>
              <a:ext cx="720725" cy="51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n-US" altLang="zh-CN" b="1">
                  <a:solidFill>
                    <a:srgbClr val="FF0000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2996399"/>
      </p:ext>
    </p:extLst>
  </p:cSld>
  <p:clrMapOvr>
    <a:masterClrMapping/>
  </p:clrMapOvr>
  <p:transition spd="slow" advClick="0" advTm="2000">
    <p:cov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3D0A65-D307-4DF6-925C-4E4DA16EAD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9115727-EE44-48A5-BA76-918A50735EE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B2D32D2-CA4D-4E9E-951E-6A3DFF6007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43F128E7-ABEF-4500-A3D9-8425429AEE80}"/>
              </a:ext>
            </a:extLst>
          </p:cNvPr>
          <p:cNvSpPr/>
          <p:nvPr/>
        </p:nvSpPr>
        <p:spPr>
          <a:xfrm>
            <a:off x="1298356" y="1122363"/>
            <a:ext cx="9595289" cy="4665157"/>
          </a:xfrm>
          <a:prstGeom prst="roundRect">
            <a:avLst>
              <a:gd name="adj" fmla="val 11956"/>
            </a:avLst>
          </a:prstGeom>
          <a:solidFill>
            <a:schemeClr val="bg1">
              <a:alpha val="94000"/>
            </a:schemeClr>
          </a:solidFill>
          <a:ln w="76200">
            <a:solidFill>
              <a:srgbClr val="7030A0">
                <a:alpha val="8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9E9BD10-3D72-4B93-9BA6-A50DBA4366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900569">
            <a:off x="676636" y="589022"/>
            <a:ext cx="2174928" cy="192726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FF8D3FB-D206-478B-947B-BF9B0F7C6A08}"/>
              </a:ext>
            </a:extLst>
          </p:cNvPr>
          <p:cNvGrpSpPr/>
          <p:nvPr/>
        </p:nvGrpSpPr>
        <p:grpSpPr>
          <a:xfrm>
            <a:off x="0" y="3969941"/>
            <a:ext cx="2467852" cy="2898874"/>
            <a:chOff x="0" y="2840179"/>
            <a:chExt cx="3459344" cy="406353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64386E34-D3F2-4C52-B6C0-59988B8F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2840179"/>
              <a:ext cx="3051438" cy="406353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3322B45-105E-4F36-A6ED-427A5BA8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1472" y="4087652"/>
              <a:ext cx="2787872" cy="2572886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C5808A3-B1C3-4E29-BA5A-2F9B29B74B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45691" b="100000" l="703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688" t="47381"/>
          <a:stretch/>
        </p:blipFill>
        <p:spPr>
          <a:xfrm>
            <a:off x="9145614" y="3233600"/>
            <a:ext cx="3197888" cy="3597034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D4CB9EF-5C09-4221-A436-60691B8464B0}"/>
              </a:ext>
            </a:extLst>
          </p:cNvPr>
          <p:cNvGrpSpPr/>
          <p:nvPr/>
        </p:nvGrpSpPr>
        <p:grpSpPr>
          <a:xfrm>
            <a:off x="4644699" y="1443274"/>
            <a:ext cx="3068858" cy="707885"/>
            <a:chOff x="4049907" y="3211680"/>
            <a:chExt cx="1608973" cy="371138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xmlns="" id="{E0E0EF70-7707-41F6-BE43-4F74F7B576A2}"/>
                </a:ext>
              </a:extLst>
            </p:cNvPr>
            <p:cNvSpPr/>
            <p:nvPr/>
          </p:nvSpPr>
          <p:spPr>
            <a:xfrm>
              <a:off x="4049907" y="3260261"/>
              <a:ext cx="1435175" cy="322557"/>
            </a:xfrm>
            <a:prstGeom prst="roundRect">
              <a:avLst>
                <a:gd name="adj" fmla="val 30771"/>
              </a:avLst>
            </a:prstGeom>
            <a:solidFill>
              <a:schemeClr val="bg1"/>
            </a:solidFill>
            <a:ln w="63500">
              <a:solidFill>
                <a:srgbClr val="7030A0"/>
              </a:solidFill>
            </a:ln>
            <a:effectLst>
              <a:outerShdw blurRad="76200" dist="38100" dir="2700000" sx="104000" sy="104000" algn="tl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A20107C2-A211-4B13-8F86-621F4C393BA1}"/>
                </a:ext>
              </a:extLst>
            </p:cNvPr>
            <p:cNvSpPr txBox="1"/>
            <p:nvPr/>
          </p:nvSpPr>
          <p:spPr>
            <a:xfrm>
              <a:off x="4194574" y="3211680"/>
              <a:ext cx="1464306" cy="371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教后练习</a:t>
              </a:r>
            </a:p>
          </p:txBody>
        </p:sp>
      </p:grpSp>
      <p:pic>
        <p:nvPicPr>
          <p:cNvPr id="50" name="图片 49">
            <a:extLst>
              <a:ext uri="{FF2B5EF4-FFF2-40B4-BE49-F238E27FC236}">
                <a16:creationId xmlns:a16="http://schemas.microsoft.com/office/drawing/2014/main" xmlns="" id="{2FF51C5E-78B4-4A2A-B4CC-E5BB695B79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3227235">
            <a:off x="9148236" y="510431"/>
            <a:ext cx="2174928" cy="1927264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1050165D-8E32-4946-A36F-FB0779C302D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021" t="46196" r="84955" b="27574"/>
          <a:stretch/>
        </p:blipFill>
        <p:spPr>
          <a:xfrm>
            <a:off x="2926940" y="620134"/>
            <a:ext cx="2601338" cy="1646280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9AF02E55-AFC5-4D6F-BDAB-79CFB851181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075" t="33816" r="38859" b="39954"/>
          <a:stretch/>
        </p:blipFill>
        <p:spPr>
          <a:xfrm>
            <a:off x="6127791" y="1314658"/>
            <a:ext cx="2088452" cy="1321696"/>
          </a:xfrm>
          <a:prstGeom prst="rect">
            <a:avLst/>
          </a:prstGeom>
        </p:spPr>
      </p:pic>
      <p:sp>
        <p:nvSpPr>
          <p:cNvPr id="21" name="Rectangle 14">
            <a:extLst>
              <a:ext uri="{FF2B5EF4-FFF2-40B4-BE49-F238E27FC236}">
                <a16:creationId xmlns:a16="http://schemas.microsoft.com/office/drawing/2014/main" xmlns="" id="{64AFBE65-74B4-4774-869B-84259FA9F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7180" y="2535599"/>
            <a:ext cx="784860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4000" b="1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Times New Roman" panose="02020603050405020304" pitchFamily="18" charset="0"/>
              </a:rPr>
              <a:t>画出下列两个图形的高。</a:t>
            </a:r>
            <a:endParaRPr lang="zh-CN" altLang="en-US" sz="4000" b="1" dirty="0">
              <a:solidFill>
                <a:schemeClr val="tx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pPr algn="l"/>
            <a:endParaRPr lang="en-US" altLang="zh-CN" b="1" dirty="0">
              <a:solidFill>
                <a:schemeClr val="tx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2" name="AutoShape 30">
            <a:extLst>
              <a:ext uri="{FF2B5EF4-FFF2-40B4-BE49-F238E27FC236}">
                <a16:creationId xmlns:a16="http://schemas.microsoft.com/office/drawing/2014/main" xmlns="" id="{E406F6FA-6B8E-4B4F-8589-BC04309060D9}"/>
              </a:ext>
            </a:extLst>
          </p:cNvPr>
          <p:cNvSpPr>
            <a:spLocks noChangeArrowheads="1"/>
          </p:cNvSpPr>
          <p:nvPr/>
        </p:nvSpPr>
        <p:spPr bwMode="auto">
          <a:xfrm rot="4628309">
            <a:off x="3163462" y="3714421"/>
            <a:ext cx="1369064" cy="1337004"/>
          </a:xfrm>
          <a:prstGeom prst="parallelogram">
            <a:avLst>
              <a:gd name="adj" fmla="val 2559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10800000" vert="eaVert"/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4000">
              <a:solidFill>
                <a:schemeClr val="tx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7" name="AutoShape 4">
            <a:extLst>
              <a:ext uri="{FF2B5EF4-FFF2-40B4-BE49-F238E27FC236}">
                <a16:creationId xmlns:a16="http://schemas.microsoft.com/office/drawing/2014/main" xmlns="" id="{7FF5F5B9-56D6-496A-81DA-80765553C8CF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6473669" y="3857295"/>
            <a:ext cx="2479776" cy="1025854"/>
          </a:xfrm>
          <a:custGeom>
            <a:avLst/>
            <a:gdLst>
              <a:gd name="T0" fmla="*/ 2147483647 w 21600"/>
              <a:gd name="T1" fmla="*/ 1037899109 h 21600"/>
              <a:gd name="T2" fmla="*/ 2147483647 w 21600"/>
              <a:gd name="T3" fmla="*/ 2075796618 h 21600"/>
              <a:gd name="T4" fmla="*/ 2147483647 w 21600"/>
              <a:gd name="T5" fmla="*/ 1037899109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zh-CN" altLang="en-US" sz="280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4693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 advTm="2000">
        <p:circle/>
      </p:transition>
    </mc:Choice>
    <mc:Fallback>
      <p:transition spd="slow" advClick="0" advTm="2000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>
            <a:extLst>
              <a:ext uri="{FF2B5EF4-FFF2-40B4-BE49-F238E27FC236}">
                <a16:creationId xmlns:a16="http://schemas.microsoft.com/office/drawing/2014/main" xmlns="" id="{AB400C3A-E628-4801-87E9-CA3E2D7D1CB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BCAE95E7-81D6-4279-84B5-61DDE7D57B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9115727-EE44-48A5-BA76-918A50735EE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678" t="44695"/>
          <a:stretch/>
        </p:blipFill>
        <p:spPr>
          <a:xfrm>
            <a:off x="8860922" y="3065223"/>
            <a:ext cx="3331078" cy="3792454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F6CC261A-BA5B-48FF-BB18-E35459CC1D6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86" b="39638"/>
          <a:stretch/>
        </p:blipFill>
        <p:spPr>
          <a:xfrm rot="2098115">
            <a:off x="3587823" y="-55416"/>
            <a:ext cx="4718674" cy="418134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C797FD5A-37D2-4A7A-BFE8-4FD77B1AAA5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565565">
            <a:off x="3978047" y="-1157615"/>
            <a:ext cx="3778701" cy="4008927"/>
          </a:xfrm>
          <a:prstGeom prst="rect">
            <a:avLst/>
          </a:prstGeom>
        </p:spPr>
      </p:pic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8056F1ED-F3CB-4512-A466-3E97CF1636CF}"/>
              </a:ext>
            </a:extLst>
          </p:cNvPr>
          <p:cNvGrpSpPr/>
          <p:nvPr/>
        </p:nvGrpSpPr>
        <p:grpSpPr>
          <a:xfrm>
            <a:off x="2989007" y="2202426"/>
            <a:ext cx="6213987" cy="3257908"/>
            <a:chOff x="2989007" y="2202426"/>
            <a:chExt cx="6213987" cy="3257908"/>
          </a:xfrm>
        </p:grpSpPr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xmlns="" id="{DAF62DFB-7A9C-4F49-A9F3-7091FD922830}"/>
                </a:ext>
              </a:extLst>
            </p:cNvPr>
            <p:cNvSpPr/>
            <p:nvPr/>
          </p:nvSpPr>
          <p:spPr>
            <a:xfrm>
              <a:off x="2989007" y="2202426"/>
              <a:ext cx="6213987" cy="3257908"/>
            </a:xfrm>
            <a:prstGeom prst="roundRect">
              <a:avLst>
                <a:gd name="adj" fmla="val 11536"/>
              </a:avLst>
            </a:prstGeom>
            <a:solidFill>
              <a:schemeClr val="bg1"/>
            </a:solidFill>
            <a:ln w="1270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xmlns="" id="{ECE4D7D5-D6D8-4981-8857-9E45916F7CBF}"/>
                </a:ext>
              </a:extLst>
            </p:cNvPr>
            <p:cNvSpPr/>
            <p:nvPr/>
          </p:nvSpPr>
          <p:spPr>
            <a:xfrm>
              <a:off x="3237432" y="2408903"/>
              <a:ext cx="5717136" cy="2854883"/>
            </a:xfrm>
            <a:prstGeom prst="roundRect">
              <a:avLst>
                <a:gd name="adj" fmla="val 11536"/>
              </a:avLst>
            </a:prstGeom>
            <a:noFill/>
            <a:ln w="50800">
              <a:solidFill>
                <a:srgbClr val="7030A0">
                  <a:alpha val="69000"/>
                </a:srgbClr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F814027E-20B2-4908-BB1C-A31A8C8956A9}"/>
              </a:ext>
            </a:extLst>
          </p:cNvPr>
          <p:cNvGrpSpPr/>
          <p:nvPr/>
        </p:nvGrpSpPr>
        <p:grpSpPr>
          <a:xfrm>
            <a:off x="-228469" y="2536764"/>
            <a:ext cx="3687813" cy="4672030"/>
            <a:chOff x="-228469" y="2536764"/>
            <a:chExt cx="3687813" cy="4672030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xmlns="" id="{F4FAECEF-5308-4D4F-95E7-809593E266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228469" y="2536764"/>
              <a:ext cx="3508376" cy="4672030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xmlns="" id="{736267B3-6A36-41CC-BEAE-A19C4DD06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1472" y="3967511"/>
              <a:ext cx="2787872" cy="2572886"/>
            </a:xfrm>
            <a:prstGeom prst="rect">
              <a:avLst/>
            </a:prstGeom>
          </p:spPr>
        </p:pic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4D1D538D-CDC3-4ECF-8659-B9C31C49AC62}"/>
              </a:ext>
            </a:extLst>
          </p:cNvPr>
          <p:cNvSpPr txBox="1"/>
          <p:nvPr/>
        </p:nvSpPr>
        <p:spPr>
          <a:xfrm>
            <a:off x="3354137" y="2771545"/>
            <a:ext cx="5724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spc="600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rPr>
              <a:t>平行四边形和梯形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90681AEB-8253-4599-9D71-0367D03CB5AB}"/>
              </a:ext>
            </a:extLst>
          </p:cNvPr>
          <p:cNvSpPr txBox="1"/>
          <p:nvPr/>
        </p:nvSpPr>
        <p:spPr>
          <a:xfrm>
            <a:off x="4508741" y="3657989"/>
            <a:ext cx="32367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600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rPr>
              <a:t>四年级数学课件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xmlns="" id="{3A936290-BE40-4A7E-AB3A-31FF226EBF45}"/>
              </a:ext>
            </a:extLst>
          </p:cNvPr>
          <p:cNvGrpSpPr/>
          <p:nvPr/>
        </p:nvGrpSpPr>
        <p:grpSpPr>
          <a:xfrm>
            <a:off x="4947034" y="4403759"/>
            <a:ext cx="2373167" cy="557692"/>
            <a:chOff x="4947034" y="4403759"/>
            <a:chExt cx="2373167" cy="557692"/>
          </a:xfrm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xmlns="" id="{CEF97BE8-5DEC-4599-A33C-71A7552EB0A3}"/>
                </a:ext>
              </a:extLst>
            </p:cNvPr>
            <p:cNvGrpSpPr/>
            <p:nvPr/>
          </p:nvGrpSpPr>
          <p:grpSpPr>
            <a:xfrm>
              <a:off x="4947034" y="4403759"/>
              <a:ext cx="2297934" cy="557692"/>
              <a:chOff x="4614108" y="4372362"/>
              <a:chExt cx="2556671" cy="620486"/>
            </a:xfrm>
          </p:grpSpPr>
          <p:sp>
            <p:nvSpPr>
              <p:cNvPr id="27" name="椭圆 26">
                <a:extLst>
                  <a:ext uri="{FF2B5EF4-FFF2-40B4-BE49-F238E27FC236}">
                    <a16:creationId xmlns:a16="http://schemas.microsoft.com/office/drawing/2014/main" xmlns="" id="{3B49CBDA-2A29-40B7-BE34-B998F20C6EB4}"/>
                  </a:ext>
                </a:extLst>
              </p:cNvPr>
              <p:cNvSpPr/>
              <p:nvPr/>
            </p:nvSpPr>
            <p:spPr>
              <a:xfrm>
                <a:off x="4614108" y="4372362"/>
                <a:ext cx="620486" cy="620486"/>
              </a:xfrm>
              <a:prstGeom prst="ellipse">
                <a:avLst/>
              </a:prstGeom>
              <a:noFill/>
              <a:ln w="254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17号-萌趣果冻体" panose="00000500000000000000" pitchFamily="2" charset="-122"/>
                  <a:ea typeface="字魂17号-萌趣果冻体" panose="00000500000000000000" pitchFamily="2" charset="-122"/>
                </a:endParaRPr>
              </a:p>
            </p:txBody>
          </p:sp>
          <p:sp>
            <p:nvSpPr>
              <p:cNvPr id="32" name="椭圆 31">
                <a:extLst>
                  <a:ext uri="{FF2B5EF4-FFF2-40B4-BE49-F238E27FC236}">
                    <a16:creationId xmlns:a16="http://schemas.microsoft.com/office/drawing/2014/main" xmlns="" id="{33C1476A-BB5F-43AF-A207-8FDCC099BEB9}"/>
                  </a:ext>
                </a:extLst>
              </p:cNvPr>
              <p:cNvSpPr/>
              <p:nvPr/>
            </p:nvSpPr>
            <p:spPr>
              <a:xfrm>
                <a:off x="5259503" y="4372362"/>
                <a:ext cx="620486" cy="620486"/>
              </a:xfrm>
              <a:prstGeom prst="ellipse">
                <a:avLst/>
              </a:prstGeom>
              <a:noFill/>
              <a:ln w="254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17号-萌趣果冻体" panose="00000500000000000000" pitchFamily="2" charset="-122"/>
                  <a:ea typeface="字魂17号-萌趣果冻体" panose="00000500000000000000" pitchFamily="2" charset="-122"/>
                </a:endParaRPr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xmlns="" id="{6F608579-2992-4FAB-A08F-B16902257BEB}"/>
                  </a:ext>
                </a:extLst>
              </p:cNvPr>
              <p:cNvSpPr/>
              <p:nvPr/>
            </p:nvSpPr>
            <p:spPr>
              <a:xfrm>
                <a:off x="5904898" y="4372362"/>
                <a:ext cx="620486" cy="620486"/>
              </a:xfrm>
              <a:prstGeom prst="ellipse">
                <a:avLst/>
              </a:prstGeom>
              <a:noFill/>
              <a:ln w="254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17号-萌趣果冻体" panose="00000500000000000000" pitchFamily="2" charset="-122"/>
                  <a:ea typeface="字魂17号-萌趣果冻体" panose="00000500000000000000" pitchFamily="2" charset="-122"/>
                </a:endParaRPr>
              </a:p>
            </p:txBody>
          </p:sp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xmlns="" id="{4808D620-A822-41EA-BA22-CB813E1832DC}"/>
                  </a:ext>
                </a:extLst>
              </p:cNvPr>
              <p:cNvSpPr/>
              <p:nvPr/>
            </p:nvSpPr>
            <p:spPr>
              <a:xfrm>
                <a:off x="6550293" y="4372362"/>
                <a:ext cx="620486" cy="620486"/>
              </a:xfrm>
              <a:prstGeom prst="ellipse">
                <a:avLst/>
              </a:prstGeom>
              <a:noFill/>
              <a:ln w="254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17号-萌趣果冻体" panose="00000500000000000000" pitchFamily="2" charset="-122"/>
                  <a:ea typeface="字魂17号-萌趣果冻体" panose="00000500000000000000" pitchFamily="2" charset="-122"/>
                </a:endParaRPr>
              </a:p>
            </p:txBody>
          </p:sp>
        </p:grp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B59D8241-BB83-4917-9A42-9BFE50E8CE0A}"/>
                </a:ext>
              </a:extLst>
            </p:cNvPr>
            <p:cNvSpPr txBox="1"/>
            <p:nvPr/>
          </p:nvSpPr>
          <p:spPr>
            <a:xfrm>
              <a:off x="4968347" y="4419731"/>
              <a:ext cx="4523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spc="600" dirty="0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X</a:t>
              </a:r>
              <a:endParaRPr lang="zh-CN" altLang="en-US" sz="2800" b="1" spc="600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xmlns="" id="{9ABA97B1-2015-4E74-8606-B90E0085C558}"/>
                </a:ext>
              </a:extLst>
            </p:cNvPr>
            <p:cNvSpPr txBox="1"/>
            <p:nvPr/>
          </p:nvSpPr>
          <p:spPr>
            <a:xfrm>
              <a:off x="5529075" y="4419731"/>
              <a:ext cx="4523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spc="600" smtClean="0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X</a:t>
              </a:r>
              <a:endParaRPr lang="zh-CN" altLang="en-US" sz="2800" b="1" spc="600" dirty="0">
                <a:solidFill>
                  <a:srgbClr val="7030A0"/>
                </a:solidFill>
                <a:latin typeface="字魂17号-萌趣果冻体" panose="00000500000000000000" pitchFamily="2" charset="-122"/>
                <a:ea typeface="字魂17号-萌趣果冻体" panose="00000500000000000000" pitchFamily="2" charset="-122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E837DFB5-AA85-4244-8C82-B0C089BF9979}"/>
                </a:ext>
              </a:extLst>
            </p:cNvPr>
            <p:cNvSpPr txBox="1"/>
            <p:nvPr/>
          </p:nvSpPr>
          <p:spPr>
            <a:xfrm>
              <a:off x="6122461" y="4419731"/>
              <a:ext cx="62068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spc="600" dirty="0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老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13EEFBFC-798B-4C97-A25F-87DB14CD628B}"/>
                </a:ext>
              </a:extLst>
            </p:cNvPr>
            <p:cNvSpPr txBox="1"/>
            <p:nvPr/>
          </p:nvSpPr>
          <p:spPr>
            <a:xfrm>
              <a:off x="6699518" y="4419731"/>
              <a:ext cx="62068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spc="600" dirty="0">
                  <a:solidFill>
                    <a:srgbClr val="7030A0"/>
                  </a:solidFill>
                  <a:latin typeface="字魂17号-萌趣果冻体" panose="00000500000000000000" pitchFamily="2" charset="-122"/>
                  <a:ea typeface="字魂17号-萌趣果冻体" panose="00000500000000000000" pitchFamily="2" charset="-122"/>
                </a:rPr>
                <a:t>师</a:t>
              </a:r>
            </a:p>
          </p:txBody>
        </p:sp>
      </p:grpSp>
      <p:pic>
        <p:nvPicPr>
          <p:cNvPr id="46" name="图片 45">
            <a:extLst>
              <a:ext uri="{FF2B5EF4-FFF2-40B4-BE49-F238E27FC236}">
                <a16:creationId xmlns:a16="http://schemas.microsoft.com/office/drawing/2014/main" xmlns="" id="{601D36CC-1AD4-44B6-A06F-AE223D44900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903" t="-3618" r="35031" b="77388"/>
          <a:stretch/>
        </p:blipFill>
        <p:spPr>
          <a:xfrm>
            <a:off x="8540111" y="338880"/>
            <a:ext cx="2601338" cy="1646280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xmlns="" id="{BF2FA83C-69A1-4862-AD76-D911FD1C8C1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903" t="-3618" r="35031" b="77388"/>
          <a:stretch/>
        </p:blipFill>
        <p:spPr>
          <a:xfrm>
            <a:off x="7402627" y="3871089"/>
            <a:ext cx="2601338" cy="1646280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544D6A89-90BA-45D4-800D-9952F41495B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0633" t="27451" r="-6699" b="46319"/>
          <a:stretch/>
        </p:blipFill>
        <p:spPr>
          <a:xfrm>
            <a:off x="2526766" y="3925329"/>
            <a:ext cx="2601338" cy="1646280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7346AF60-AA37-4601-A297-1226BA0B134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021" t="46196" r="84955" b="27574"/>
          <a:stretch/>
        </p:blipFill>
        <p:spPr>
          <a:xfrm>
            <a:off x="2873873" y="1315356"/>
            <a:ext cx="2601338" cy="1646280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xmlns="" id="{12059700-24DF-4CF4-8680-D5396919A16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873" t="73513" r="38061" b="257"/>
          <a:stretch/>
        </p:blipFill>
        <p:spPr>
          <a:xfrm>
            <a:off x="114168" y="293237"/>
            <a:ext cx="2601338" cy="164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29019085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75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25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574</Words>
  <Application>Microsoft Office PowerPoint</Application>
  <PresentationFormat>自定义</PresentationFormat>
  <Paragraphs>132</Paragraphs>
  <Slides>24</Slides>
  <Notes>1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3</cp:revision>
  <dcterms:created xsi:type="dcterms:W3CDTF">2019-06-08T16:31:16Z</dcterms:created>
  <dcterms:modified xsi:type="dcterms:W3CDTF">2020-09-17T03:22:23Z</dcterms:modified>
</cp:coreProperties>
</file>