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60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57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5D6AB-727D-4A0E-810A-A31848A09832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F028D-A36F-4502-AD9A-5C81D6E096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24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040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523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18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407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894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052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863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695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76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692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752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591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941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018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051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721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459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940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577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8715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13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4332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660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280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398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188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330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3548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9124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F028D-A36F-4502-AD9A-5C81D6E0965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793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01B4585-F866-4666-B5DF-03A63F8AB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E981639-3E52-4F41-B7A3-4B889FEAA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EFA1B9B-15C2-4490-AF67-DBEC266F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73CDB95-1EA4-45B5-85DA-2F8B6BDED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BF021CF-3634-4536-A9E7-96332767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89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9244C08-4DB3-4CC6-B970-1866CDD59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C511DAB-75C0-49AE-8766-ECDFEA7B2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06EF076-E2EB-4A69-9F1B-B28F7558F3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58DEAD3-CF22-4742-9333-BBEECBDD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B8F0F41-D356-4275-96AF-DAF1AB2C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8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F32E9BD-56BA-41C8-B4FD-C174A1075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990BC11-902E-46DA-B1B2-FD32C27F1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7C67E87-6476-44E0-8086-1FE95853D3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601B424-D468-4568-89A6-B720F1798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7AE5960-7255-4BA4-ACEB-4FC70FC5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04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41DC730-0519-4AA9-9655-E5C631E4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88B80C2-4299-4B48-8F8A-DA21A94FCE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5682006-82C4-4FF5-82D3-DD75E25D5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19E4B9C-D274-42AC-BC17-F600689980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8F438E-428F-4A0B-A791-1CC8E987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05F4567-F022-465C-BCA2-6C84316C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83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2AA11E8-B22B-4085-BF05-36BB8A05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83C100E-9B58-4BE8-AC81-931DEC813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FAB1F19-8778-4291-B09A-8B12312A0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85ED595-6D90-4F83-BB27-F67E2A35E6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5EA5404-3CE7-4176-AA7F-E29508549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3F9D617-2D2C-451C-9190-579AD8C6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E1C1FAD-30F5-4D82-9AE1-F950DB5F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04A9A97F-76F4-405A-BDC0-B4A3960B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05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9822A13-5D5F-496D-9C18-9D0DFBD9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0A9F8EC-A46A-458F-8ABE-CDE3CBE63F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BEA6290-DEBD-47DE-B928-518590911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8C344DF-A5CE-4801-A1BF-AF6829D9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43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C17C47E-A049-4D48-924E-277C45C5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0A435F16-708E-46F3-853C-237695A0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1978590-2E10-4638-983F-D36330B16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15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D7DF4E9-A850-48C5-B471-D1AC4B37D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D39F5F2-9FA0-4CC3-BB4C-66A9494EB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7023112-E381-48BF-A613-B57C56A1B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AF34DF7-BBF0-44A6-83D0-6BE3F732E6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42BAC7E-9E01-4EEE-9820-70DB2747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4CE0074-EB24-4883-80CA-DA6CD2EC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6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66E3FF-7D6B-46AE-8857-99C146A9A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4CD6B07-936C-4060-B9B9-EBE1A417B9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5E2818F-EA7D-4D2E-8093-18C80ACE5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B9D0780-D00D-4BC3-8234-1952C173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A596E77-E7B2-4A95-81D7-6826F1DC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B4455F5-F960-48D9-8733-5487A3534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85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85A3EB-2128-4D39-80D3-FB959DA75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56A68EC-6CDF-4268-B8D6-446E6D789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CEE0D31-F33A-4BB8-8625-EE071D464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B2306FE-52B8-4C74-93BF-00CCAF27E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4BC8F3-264C-4E17-B716-A2E94BDC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76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FC50F03-C7F9-4780-9842-F14AAB816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38BCBF6-4873-4B78-92F9-ACAA9E780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04064D1-645D-44A0-843E-D0357D1F63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B382586-1031-4908-920C-4A9D59A4F6BF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8BD0211-32C1-45D5-B2F7-DF75B7E4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9F05727-92D5-4B14-BCF9-43C10D58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E0D424-4E13-42B8-8F7E-33040939F1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61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7D1DF29-5AA3-444F-9B58-6AFB0792E9A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A369BE2-EEB7-4AF2-94B3-7CDF51C790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9" t="21565" r="1117" b="21493"/>
          <a:stretch/>
        </p:blipFill>
        <p:spPr>
          <a:xfrm>
            <a:off x="7492754" y="1600199"/>
            <a:ext cx="3535994" cy="3657601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EB0A843-620F-47B9-9DAA-4C138FA2E928}"/>
              </a:ext>
            </a:extLst>
          </p:cNvPr>
          <p:cNvGrpSpPr/>
          <p:nvPr/>
        </p:nvGrpSpPr>
        <p:grpSpPr>
          <a:xfrm>
            <a:off x="949911" y="1240653"/>
            <a:ext cx="5592932" cy="4376692"/>
            <a:chOff x="949911" y="1240653"/>
            <a:chExt cx="5592932" cy="437669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FA3D319-E2A0-4EA5-9817-9C1709A4E0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9" t="13411" r="52088" b="14794"/>
            <a:stretch/>
          </p:blipFill>
          <p:spPr>
            <a:xfrm>
              <a:off x="949911" y="1240653"/>
              <a:ext cx="5592932" cy="437669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5504F2BE-9529-436A-8F69-D3EB01E60ED8}"/>
                </a:ext>
              </a:extLst>
            </p:cNvPr>
            <p:cNvSpPr txBox="1"/>
            <p:nvPr/>
          </p:nvSpPr>
          <p:spPr>
            <a:xfrm>
              <a:off x="1264767" y="2151726"/>
              <a:ext cx="4963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信息技术培训汇总</a:t>
              </a:r>
              <a:r>
                <a:rPr lang="en-US" altLang="zh-CN" sz="3200" dirty="0" err="1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ppt</a:t>
              </a:r>
              <a:r>
                <a:rPr lang="zh-CN" altLang="en-US" sz="3200" dirty="0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模板</a:t>
              </a:r>
              <a:endParaRPr lang="zh-CN" altLang="en-US" sz="3200" dirty="0">
                <a:solidFill>
                  <a:srgbClr val="0769B4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pic>
        <p:nvPicPr>
          <p:cNvPr id="12" name="Ryan Farish - Sunshine">
            <a:hlinkClick r:id="" action="ppaction://media"/>
            <a:extLst>
              <a:ext uri="{FF2B5EF4-FFF2-40B4-BE49-F238E27FC236}">
                <a16:creationId xmlns:a16="http://schemas.microsoft.com/office/drawing/2014/main" xmlns="" id="{A4B5BB6A-3C82-4673-9103-DDDD6EE64F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6601.3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0553" y="-11134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0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F30090D-CAD9-401B-BCDD-5F660EECE1B8}"/>
              </a:ext>
            </a:extLst>
          </p:cNvPr>
          <p:cNvGrpSpPr/>
          <p:nvPr/>
        </p:nvGrpSpPr>
        <p:grpSpPr>
          <a:xfrm>
            <a:off x="5899787" y="3090250"/>
            <a:ext cx="4610489" cy="702734"/>
            <a:chOff x="5899787" y="3090250"/>
            <a:chExt cx="4610489" cy="702734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9277E7C0-3D58-4A9A-9556-9A2129DF55FD}"/>
                </a:ext>
              </a:extLst>
            </p:cNvPr>
            <p:cNvSpPr/>
            <p:nvPr/>
          </p:nvSpPr>
          <p:spPr>
            <a:xfrm>
              <a:off x="5899787" y="3090250"/>
              <a:ext cx="1100667" cy="702734"/>
            </a:xfrm>
            <a:prstGeom prst="roundRect">
              <a:avLst/>
            </a:prstGeom>
            <a:solidFill>
              <a:srgbClr val="0769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600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D9468085-0A08-4EAC-B5E5-4F4253614BAC}"/>
                </a:ext>
              </a:extLst>
            </p:cNvPr>
            <p:cNvSpPr/>
            <p:nvPr/>
          </p:nvSpPr>
          <p:spPr>
            <a:xfrm>
              <a:off x="7453029" y="3180007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如何理性对待网络</a:t>
              </a:r>
              <a:endParaRPr lang="en-US" altLang="zh-CN" sz="2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C2B839D-4DCE-40B3-8745-B14477E7225B}"/>
                </a:ext>
              </a:extLst>
            </p:cNvPr>
            <p:cNvSpPr txBox="1"/>
            <p:nvPr/>
          </p:nvSpPr>
          <p:spPr>
            <a:xfrm>
              <a:off x="6143790" y="3180007"/>
              <a:ext cx="641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01</a:t>
              </a:r>
              <a:endParaRPr lang="zh-CN" altLang="en-US" sz="2800" b="1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97D9A19-C51D-4044-AA87-5F2621D9B71D}"/>
              </a:ext>
            </a:extLst>
          </p:cNvPr>
          <p:cNvGrpSpPr/>
          <p:nvPr/>
        </p:nvGrpSpPr>
        <p:grpSpPr>
          <a:xfrm>
            <a:off x="5899787" y="4031454"/>
            <a:ext cx="4251417" cy="702734"/>
            <a:chOff x="5899787" y="4031454"/>
            <a:chExt cx="4251417" cy="702734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xmlns="" id="{781FDD37-31FA-41B6-8639-90C94AAD4B83}"/>
                </a:ext>
              </a:extLst>
            </p:cNvPr>
            <p:cNvSpPr/>
            <p:nvPr/>
          </p:nvSpPr>
          <p:spPr>
            <a:xfrm>
              <a:off x="5899787" y="4031454"/>
              <a:ext cx="1100667" cy="702734"/>
            </a:xfrm>
            <a:prstGeom prst="roundRect">
              <a:avLst/>
            </a:prstGeom>
            <a:solidFill>
              <a:srgbClr val="0769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3600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DB591AD6-F0F4-40CF-AC34-D18BEFD45C53}"/>
                </a:ext>
              </a:extLst>
            </p:cNvPr>
            <p:cNvSpPr/>
            <p:nvPr/>
          </p:nvSpPr>
          <p:spPr>
            <a:xfrm>
              <a:off x="7453029" y="412121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传播网络正能量</a:t>
              </a:r>
              <a:endParaRPr lang="zh-CN" altLang="en-US" sz="2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2AC71E7B-1878-40F7-90F1-66011F2ED6E5}"/>
                </a:ext>
              </a:extLst>
            </p:cNvPr>
            <p:cNvSpPr txBox="1"/>
            <p:nvPr/>
          </p:nvSpPr>
          <p:spPr>
            <a:xfrm>
              <a:off x="6082872" y="4121211"/>
              <a:ext cx="7344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02</a:t>
              </a:r>
              <a:endParaRPr lang="zh-CN" altLang="en-US" sz="2800" b="1">
                <a:solidFill>
                  <a:schemeClr val="bg1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30C70AC-C302-4F07-B8E7-011DA2FEB5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9" t="21565" r="1117" b="21493"/>
          <a:stretch/>
        </p:blipFill>
        <p:spPr>
          <a:xfrm flipH="1">
            <a:off x="1278386" y="1600199"/>
            <a:ext cx="3535994" cy="3657601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0DE0E8D2-A8E5-4DD5-877E-1FD8CD8F4A7D}"/>
              </a:ext>
            </a:extLst>
          </p:cNvPr>
          <p:cNvGrpSpPr/>
          <p:nvPr/>
        </p:nvGrpSpPr>
        <p:grpSpPr>
          <a:xfrm>
            <a:off x="5810394" y="1832786"/>
            <a:ext cx="1780014" cy="786127"/>
            <a:chOff x="5810394" y="1832786"/>
            <a:chExt cx="1780014" cy="786127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DA937362-27B6-4FE6-9515-3AD6B5B0C7E0}"/>
                </a:ext>
              </a:extLst>
            </p:cNvPr>
            <p:cNvSpPr/>
            <p:nvPr/>
          </p:nvSpPr>
          <p:spPr>
            <a:xfrm>
              <a:off x="5810394" y="1832786"/>
              <a:ext cx="1210588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1A042DB0-BE5C-42BA-8BF8-9516A0098AEB}"/>
                </a:ext>
              </a:extLst>
            </p:cNvPr>
            <p:cNvCxnSpPr/>
            <p:nvPr/>
          </p:nvCxnSpPr>
          <p:spPr>
            <a:xfrm>
              <a:off x="5899787" y="2618913"/>
              <a:ext cx="1690621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478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44221A0-7B19-4E25-A33A-387B19739560}"/>
              </a:ext>
            </a:extLst>
          </p:cNvPr>
          <p:cNvGrpSpPr/>
          <p:nvPr/>
        </p:nvGrpSpPr>
        <p:grpSpPr>
          <a:xfrm>
            <a:off x="4280517" y="1151877"/>
            <a:ext cx="5956916" cy="4376692"/>
            <a:chOff x="3222595" y="1240654"/>
            <a:chExt cx="5956916" cy="4376692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8792EAB8-7136-416F-8361-BD419D388694}"/>
                </a:ext>
              </a:extLst>
            </p:cNvPr>
            <p:cNvGrpSpPr/>
            <p:nvPr/>
          </p:nvGrpSpPr>
          <p:grpSpPr>
            <a:xfrm>
              <a:off x="3222595" y="1240654"/>
              <a:ext cx="5956916" cy="4376692"/>
              <a:chOff x="876729" y="1240653"/>
              <a:chExt cx="5666115" cy="4376692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13A129C-81DD-42C6-81F2-8D44FBD14C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9" t="13411" r="52088" b="14794"/>
              <a:stretch/>
            </p:blipFill>
            <p:spPr>
              <a:xfrm>
                <a:off x="876729" y="1240653"/>
                <a:ext cx="5666115" cy="4376692"/>
              </a:xfrm>
              <a:prstGeom prst="rect">
                <a:avLst/>
              </a:prstGeom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AD6B1F7C-6647-4E53-8C34-D9497A05B532}"/>
                  </a:ext>
                </a:extLst>
              </p:cNvPr>
              <p:cNvSpPr txBox="1"/>
              <p:nvPr/>
            </p:nvSpPr>
            <p:spPr>
              <a:xfrm>
                <a:off x="1203871" y="2968472"/>
                <a:ext cx="501183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>
                    <a:solidFill>
                      <a:srgbClr val="0769B4"/>
                    </a:solidFill>
                    <a:latin typeface="锐字锐线怒放黑简1.0" panose="02010604000000000000" pitchFamily="2" charset="-122"/>
                    <a:ea typeface="锐字锐线怒放黑简1.0" panose="02010604000000000000" pitchFamily="2" charset="-122"/>
                  </a:rPr>
                  <a:t>如何理性对待网络</a:t>
                </a: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AA2B3C73-B8D0-4223-A288-616593413FC3}"/>
                </a:ext>
              </a:extLst>
            </p:cNvPr>
            <p:cNvSpPr txBox="1"/>
            <p:nvPr/>
          </p:nvSpPr>
          <p:spPr>
            <a:xfrm>
              <a:off x="5619002" y="1855433"/>
              <a:ext cx="116410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b="1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01</a:t>
              </a:r>
              <a:endParaRPr lang="zh-CN" altLang="en-US" sz="6000" b="1">
                <a:solidFill>
                  <a:srgbClr val="0769B4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E89C9B7-1536-4A5B-AA40-53A851DDEF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95" y="3156975"/>
            <a:ext cx="3233855" cy="37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0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59C2C30-9A05-4723-8606-B9BE8D1D5A23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5979CD72-223C-4DE1-9338-BAFA12018AFE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如何理性对待网络</a:t>
              </a:r>
              <a:endParaRPr lang="en-US" altLang="zh-CN" sz="2800" b="1" dirty="0">
                <a:solidFill>
                  <a:srgbClr val="0769B4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3C61125A-A756-4534-86DC-253444B4E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24968F6-4919-4861-8853-F7A28D9C7C73}"/>
              </a:ext>
            </a:extLst>
          </p:cNvPr>
          <p:cNvGrpSpPr/>
          <p:nvPr/>
        </p:nvGrpSpPr>
        <p:grpSpPr>
          <a:xfrm>
            <a:off x="1487025" y="2563687"/>
            <a:ext cx="9408218" cy="3544536"/>
            <a:chOff x="1487025" y="2563687"/>
            <a:chExt cx="9408218" cy="3544536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3CAC66-170B-480F-9B5E-56B5634B47BA}"/>
                </a:ext>
              </a:extLst>
            </p:cNvPr>
            <p:cNvGrpSpPr/>
            <p:nvPr/>
          </p:nvGrpSpPr>
          <p:grpSpPr>
            <a:xfrm>
              <a:off x="3847360" y="2563687"/>
              <a:ext cx="4863762" cy="3544536"/>
              <a:chOff x="1431399" y="2534867"/>
              <a:chExt cx="4863762" cy="3429000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B6343A94-802B-4A72-B052-3416AC128434}"/>
                  </a:ext>
                </a:extLst>
              </p:cNvPr>
              <p:cNvSpPr/>
              <p:nvPr/>
            </p:nvSpPr>
            <p:spPr>
              <a:xfrm>
                <a:off x="1431399" y="2534867"/>
                <a:ext cx="4863762" cy="3429000"/>
              </a:xfrm>
              <a:prstGeom prst="rect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/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4EC64B5B-8096-4773-97FE-A2E49C5ADE35}"/>
                  </a:ext>
                </a:extLst>
              </p:cNvPr>
              <p:cNvSpPr txBox="1"/>
              <p:nvPr/>
            </p:nvSpPr>
            <p:spPr>
              <a:xfrm>
                <a:off x="3155394" y="2863434"/>
                <a:ext cx="1415772" cy="1901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打游戏？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看</a:t>
                </a:r>
                <a:r>
                  <a:rPr lang="zh-CN" altLang="en-US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电视？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看小说？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聊微信？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40C14998-EC79-4842-BF9E-407C74BAB7F0}"/>
                  </a:ext>
                </a:extLst>
              </p:cNvPr>
              <p:cNvSpPr/>
              <p:nvPr/>
            </p:nvSpPr>
            <p:spPr>
              <a:xfrm>
                <a:off x="1699356" y="4889582"/>
                <a:ext cx="4288353" cy="8135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反正就是很少学习</a:t>
                </a:r>
              </a:p>
            </p:txBody>
          </p:sp>
        </p:grp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5059D146-2A88-4C64-973F-4A92B305C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87025" y="2563687"/>
              <a:ext cx="2330054" cy="1714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3F0A768-25E1-4765-BAAA-E2A1DA555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87025" y="4357147"/>
              <a:ext cx="2330054" cy="1714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8702F1D3-41F8-4820-B635-83438AA34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741403" y="2571750"/>
              <a:ext cx="2153840" cy="1714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213A480E-858B-4DB6-8810-6823A9088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741403" y="4357147"/>
              <a:ext cx="2153840" cy="1714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33B7703-A54F-4371-B367-9496386CC24A}"/>
              </a:ext>
            </a:extLst>
          </p:cNvPr>
          <p:cNvGrpSpPr/>
          <p:nvPr/>
        </p:nvGrpSpPr>
        <p:grpSpPr>
          <a:xfrm>
            <a:off x="2239268" y="1066099"/>
            <a:ext cx="7713464" cy="957401"/>
            <a:chOff x="2318736" y="1185133"/>
            <a:chExt cx="7713464" cy="95740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E0AA6DD-D5DD-452E-A1E7-B117FBC6E25F}"/>
                </a:ext>
              </a:extLst>
            </p:cNvPr>
            <p:cNvSpPr txBox="1"/>
            <p:nvPr/>
          </p:nvSpPr>
          <p:spPr>
            <a:xfrm>
              <a:off x="2318736" y="1185133"/>
              <a:ext cx="7713464" cy="88678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4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你上网时主要做什么？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21303B69-B221-41DF-86C6-4F4D617E2A8F}"/>
                </a:ext>
              </a:extLst>
            </p:cNvPr>
            <p:cNvSpPr/>
            <p:nvPr/>
          </p:nvSpPr>
          <p:spPr>
            <a:xfrm>
              <a:off x="3124419" y="1220569"/>
              <a:ext cx="5989321" cy="92196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032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FF80582-8869-446F-8999-0D091079F48A}"/>
              </a:ext>
            </a:extLst>
          </p:cNvPr>
          <p:cNvSpPr/>
          <p:nvPr/>
        </p:nvSpPr>
        <p:spPr>
          <a:xfrm>
            <a:off x="6828898" y="3770102"/>
            <a:ext cx="3682988" cy="1965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我们应该</a:t>
            </a:r>
          </a:p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理性参与网络生活</a:t>
            </a:r>
          </a:p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理性参与网络生活</a:t>
            </a:r>
          </a:p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理性参与网络生活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如何理性对待网络</a:t>
              </a:r>
              <a:endParaRPr lang="en-US" altLang="zh-CN" sz="2800" b="1" dirty="0">
                <a:solidFill>
                  <a:srgbClr val="0769B4"/>
                </a:solidFill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F6E2DCE-359E-4372-9919-774D28C83E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1889751"/>
            <a:ext cx="4756662" cy="384576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A9A210C-932F-4B47-AEED-EAD943ADC4EF}"/>
              </a:ext>
            </a:extLst>
          </p:cNvPr>
          <p:cNvGrpSpPr/>
          <p:nvPr/>
        </p:nvGrpSpPr>
        <p:grpSpPr>
          <a:xfrm>
            <a:off x="6828898" y="1326675"/>
            <a:ext cx="3522466" cy="2102325"/>
            <a:chOff x="6828898" y="1326675"/>
            <a:chExt cx="3522466" cy="210232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C074603A-A84B-4997-9C1A-0BEB3923C654}"/>
                </a:ext>
              </a:extLst>
            </p:cNvPr>
            <p:cNvSpPr/>
            <p:nvPr/>
          </p:nvSpPr>
          <p:spPr>
            <a:xfrm>
              <a:off x="6981919" y="1374059"/>
              <a:ext cx="3262432" cy="19180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这不是我想</a:t>
              </a:r>
              <a:endParaRPr lang="en-US" altLang="zh-CN" sz="4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看到的景象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367F9B6B-DA3F-45C3-A9E4-844BBB5E1A45}"/>
                </a:ext>
              </a:extLst>
            </p:cNvPr>
            <p:cNvSpPr/>
            <p:nvPr/>
          </p:nvSpPr>
          <p:spPr>
            <a:xfrm>
              <a:off x="6828898" y="1326675"/>
              <a:ext cx="3522466" cy="210232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304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3CB17987-F2CB-404C-878E-CADE84952797}"/>
              </a:ext>
            </a:extLst>
          </p:cNvPr>
          <p:cNvGrpSpPr/>
          <p:nvPr/>
        </p:nvGrpSpPr>
        <p:grpSpPr>
          <a:xfrm>
            <a:off x="1360253" y="1841025"/>
            <a:ext cx="9684558" cy="3769662"/>
            <a:chOff x="1253721" y="1814392"/>
            <a:chExt cx="9684558" cy="3769662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B2DC9F5C-22B6-4486-9408-79065D10B341}"/>
                </a:ext>
              </a:extLst>
            </p:cNvPr>
            <p:cNvGrpSpPr/>
            <p:nvPr/>
          </p:nvGrpSpPr>
          <p:grpSpPr>
            <a:xfrm>
              <a:off x="1253721" y="1814392"/>
              <a:ext cx="4934015" cy="3769662"/>
              <a:chOff x="1413519" y="1734493"/>
              <a:chExt cx="4934015" cy="3769662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D703BD1B-5DD7-4979-9B03-B0C00F72347A}"/>
                  </a:ext>
                </a:extLst>
              </p:cNvPr>
              <p:cNvSpPr/>
              <p:nvPr/>
            </p:nvSpPr>
            <p:spPr>
              <a:xfrm>
                <a:off x="1570881" y="1820392"/>
                <a:ext cx="4525119" cy="35275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lang="zh-CN" altLang="en-US" sz="44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今天，互联网已经成为我们重要的学习工具和交往平台。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F68BA16F-AC6A-451A-BDAF-4B907DA1B4DC}"/>
                  </a:ext>
                </a:extLst>
              </p:cNvPr>
              <p:cNvSpPr/>
              <p:nvPr/>
            </p:nvSpPr>
            <p:spPr>
              <a:xfrm>
                <a:off x="1413519" y="1734493"/>
                <a:ext cx="4934015" cy="3769662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187252A3-7587-4920-A531-76E363B40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4327" y="1970102"/>
              <a:ext cx="3613952" cy="36139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06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0165F2D-B0DF-4096-8D24-92A6DA542E5C}"/>
              </a:ext>
            </a:extLst>
          </p:cNvPr>
          <p:cNvGrpSpPr/>
          <p:nvPr/>
        </p:nvGrpSpPr>
        <p:grpSpPr>
          <a:xfrm>
            <a:off x="6162124" y="2061879"/>
            <a:ext cx="3775393" cy="1687896"/>
            <a:chOff x="4208304" y="1611868"/>
            <a:chExt cx="3775393" cy="16878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604631F-0993-4A8F-A878-8BB930E9006F}"/>
                </a:ext>
              </a:extLst>
            </p:cNvPr>
            <p:cNvSpPr/>
            <p:nvPr/>
          </p:nvSpPr>
          <p:spPr>
            <a:xfrm>
              <a:off x="4208304" y="1611868"/>
              <a:ext cx="3775393" cy="829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互联网如此重要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00E63C9-E874-41F4-91B9-E4ECFF695238}"/>
                </a:ext>
              </a:extLst>
            </p:cNvPr>
            <p:cNvSpPr/>
            <p:nvPr/>
          </p:nvSpPr>
          <p:spPr>
            <a:xfrm>
              <a:off x="4977745" y="2470242"/>
              <a:ext cx="2236510" cy="8295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我们应该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57DC33D-D3C4-4858-BA2C-8CF40D4AF2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8872" y="1487579"/>
            <a:ext cx="3352068" cy="4524391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6B5C71AE-9064-4B9B-9854-C6FE421A8ADD}"/>
              </a:ext>
            </a:extLst>
          </p:cNvPr>
          <p:cNvGrpSpPr/>
          <p:nvPr/>
        </p:nvGrpSpPr>
        <p:grpSpPr>
          <a:xfrm>
            <a:off x="4570746" y="4270806"/>
            <a:ext cx="6958147" cy="1082427"/>
            <a:chOff x="4809711" y="4146521"/>
            <a:chExt cx="6958147" cy="108242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085FC2A-694E-4045-94A9-BE987A1EE2F0}"/>
                </a:ext>
              </a:extLst>
            </p:cNvPr>
            <p:cNvSpPr/>
            <p:nvPr/>
          </p:nvSpPr>
          <p:spPr>
            <a:xfrm>
              <a:off x="4809711" y="4155399"/>
              <a:ext cx="6958147" cy="9769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如何理性参与网络生活</a:t>
              </a:r>
              <a:endParaRPr lang="zh-CN" altLang="en-US" sz="4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7AF881E0-13A4-400B-81CA-4D7A8DC86BB4}"/>
                </a:ext>
              </a:extLst>
            </p:cNvPr>
            <p:cNvSpPr/>
            <p:nvPr/>
          </p:nvSpPr>
          <p:spPr>
            <a:xfrm>
              <a:off x="5079997" y="4146521"/>
              <a:ext cx="6452096" cy="1082427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68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D78F630-D780-47A3-A5C9-8CB527E9D5BF}"/>
              </a:ext>
            </a:extLst>
          </p:cNvPr>
          <p:cNvGrpSpPr/>
          <p:nvPr/>
        </p:nvGrpSpPr>
        <p:grpSpPr>
          <a:xfrm>
            <a:off x="1198486" y="1926454"/>
            <a:ext cx="4749553" cy="3524435"/>
            <a:chOff x="1020933" y="2145378"/>
            <a:chExt cx="4749553" cy="352443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B3B02E5-0442-4168-9D0F-76313DE16EB4}"/>
                </a:ext>
              </a:extLst>
            </p:cNvPr>
            <p:cNvSpPr/>
            <p:nvPr/>
          </p:nvSpPr>
          <p:spPr>
            <a:xfrm>
              <a:off x="1020933" y="2145378"/>
              <a:ext cx="4749553" cy="352443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30">
              <a:extLst>
                <a:ext uri="{FF2B5EF4-FFF2-40B4-BE49-F238E27FC236}">
                  <a16:creationId xmlns:a16="http://schemas.microsoft.com/office/drawing/2014/main" xmlns="" id="{49CCD471-669E-40B0-BD2C-48333D058BA0}"/>
                </a:ext>
              </a:extLst>
            </p:cNvPr>
            <p:cNvSpPr txBox="1"/>
            <p:nvPr/>
          </p:nvSpPr>
          <p:spPr>
            <a:xfrm>
              <a:off x="1286064" y="2239965"/>
              <a:ext cx="4276706" cy="3215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我们要提高媒介素养，积极利用互联网获取新知，促进沟通，完善自我。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C6C7714-E1A4-475C-B8A6-BE8C35C1528C}"/>
              </a:ext>
            </a:extLst>
          </p:cNvPr>
          <p:cNvGrpSpPr/>
          <p:nvPr/>
        </p:nvGrpSpPr>
        <p:grpSpPr>
          <a:xfrm>
            <a:off x="6868105" y="2090684"/>
            <a:ext cx="4095817" cy="3360205"/>
            <a:chOff x="6868105" y="2090684"/>
            <a:chExt cx="4095817" cy="336020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A6FFFEA-765F-466B-8858-96F7CB953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8105" y="2090684"/>
              <a:ext cx="4095817" cy="336020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155C166F-DFE6-419A-89C1-F0CC8C0A6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662" y="2237173"/>
              <a:ext cx="3797218" cy="2148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991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1B0AFA-2992-4573-B919-831D1EFEE7DA}"/>
              </a:ext>
            </a:extLst>
          </p:cNvPr>
          <p:cNvGrpSpPr/>
          <p:nvPr/>
        </p:nvGrpSpPr>
        <p:grpSpPr>
          <a:xfrm>
            <a:off x="1715360" y="2302664"/>
            <a:ext cx="4010737" cy="2960538"/>
            <a:chOff x="1520051" y="2641272"/>
            <a:chExt cx="4010737" cy="2960538"/>
          </a:xfrm>
        </p:grpSpPr>
        <p:sp>
          <p:nvSpPr>
            <p:cNvPr id="5" name="文本框 1">
              <a:extLst>
                <a:ext uri="{FF2B5EF4-FFF2-40B4-BE49-F238E27FC236}">
                  <a16:creationId xmlns:a16="http://schemas.microsoft.com/office/drawing/2014/main" xmlns="" id="{B023AC6F-54A7-434F-A970-E085E28FAC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630" y="2800018"/>
              <a:ext cx="3532218" cy="2528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媒介素养</a:t>
              </a:r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一般是指人们正确的、建设性地使用媒介资源的能力，包括人们面对各种信息时的选择、理解、质疑、评估等等。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496EC88E-6943-42A1-B389-9274A4EBC29C}"/>
                </a:ext>
              </a:extLst>
            </p:cNvPr>
            <p:cNvSpPr/>
            <p:nvPr/>
          </p:nvSpPr>
          <p:spPr>
            <a:xfrm>
              <a:off x="1520051" y="2641272"/>
              <a:ext cx="4010737" cy="2960538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FBCC00A-A6B3-4C9D-84F5-1CC1DC8765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9" t="21565" r="1117" b="21493"/>
          <a:stretch/>
        </p:blipFill>
        <p:spPr>
          <a:xfrm>
            <a:off x="6932641" y="1761705"/>
            <a:ext cx="3908053" cy="404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6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F57EA58-A460-4F36-8CC4-B898924877BC}"/>
              </a:ext>
            </a:extLst>
          </p:cNvPr>
          <p:cNvGrpSpPr/>
          <p:nvPr/>
        </p:nvGrpSpPr>
        <p:grpSpPr>
          <a:xfrm>
            <a:off x="6096000" y="2007526"/>
            <a:ext cx="5478065" cy="3864449"/>
            <a:chOff x="5732580" y="2007527"/>
            <a:chExt cx="5478065" cy="3864449"/>
          </a:xfrm>
        </p:grpSpPr>
        <p:sp>
          <p:nvSpPr>
            <p:cNvPr id="6" name="文本框 2">
              <a:extLst>
                <a:ext uri="{FF2B5EF4-FFF2-40B4-BE49-F238E27FC236}">
                  <a16:creationId xmlns:a16="http://schemas.microsoft.com/office/drawing/2014/main" xmlns="" id="{7A28D82A-03BE-4627-A503-D177E3131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2580" y="3429000"/>
              <a:ext cx="5478065" cy="2442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</a:pPr>
              <a:r>
                <a:rPr lang="zh-CN" altLang="en-US" sz="2400" dirty="0">
                  <a:cs typeface="+mn-ea"/>
                  <a:sym typeface="+mn-lt"/>
                </a:rPr>
                <a:t>你经常浏览那些信息？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</a:pPr>
              <a:r>
                <a:rPr lang="zh-CN" altLang="en-US" sz="2400" dirty="0">
                  <a:cs typeface="+mn-ea"/>
                  <a:sym typeface="+mn-lt"/>
                </a:rPr>
                <a:t>你怎样辩别信息的好坏？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</a:pPr>
              <a:r>
                <a:rPr lang="zh-CN" altLang="en-US" sz="2400" dirty="0">
                  <a:cs typeface="+mn-ea"/>
                  <a:sym typeface="+mn-lt"/>
                </a:rPr>
                <a:t>你有没有质疑过网上的信息？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</a:pPr>
              <a:r>
                <a:rPr lang="zh-CN" altLang="en-US" sz="2400" dirty="0">
                  <a:cs typeface="+mn-ea"/>
                  <a:sym typeface="+mn-lt"/>
                </a:rPr>
                <a:t>你认为网络上的信息会有哪些影响？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</a:pPr>
              <a:endParaRPr lang="zh-CN" altLang="en-US" sz="2400" dirty="0"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596F88A-A17E-469D-9851-1B4F5C880550}"/>
                </a:ext>
              </a:extLst>
            </p:cNvPr>
            <p:cNvSpPr/>
            <p:nvPr/>
          </p:nvSpPr>
          <p:spPr>
            <a:xfrm>
              <a:off x="6087122" y="2007527"/>
              <a:ext cx="2646878" cy="9769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课堂调查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5B1F1A3-F3D3-4168-A07E-BF539AB74D47}"/>
                </a:ext>
              </a:extLst>
            </p:cNvPr>
            <p:cNvSpPr/>
            <p:nvPr/>
          </p:nvSpPr>
          <p:spPr>
            <a:xfrm>
              <a:off x="5732580" y="2029762"/>
              <a:ext cx="3349276" cy="966800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39C8605-61C9-46E1-86FE-D091E59FE0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337" y="1482572"/>
            <a:ext cx="4040697" cy="412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BECCFD3-4C6E-4EE3-AB01-31531CD9CEB4}"/>
              </a:ext>
            </a:extLst>
          </p:cNvPr>
          <p:cNvGrpSpPr/>
          <p:nvPr/>
        </p:nvGrpSpPr>
        <p:grpSpPr>
          <a:xfrm>
            <a:off x="1374986" y="1082029"/>
            <a:ext cx="9708356" cy="1068605"/>
            <a:chOff x="1374986" y="1127820"/>
            <a:chExt cx="9708356" cy="106860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DCE4FE5-EB52-4C8D-B3B5-1E76BCE9905D}"/>
                </a:ext>
              </a:extLst>
            </p:cNvPr>
            <p:cNvSpPr/>
            <p:nvPr/>
          </p:nvSpPr>
          <p:spPr>
            <a:xfrm>
              <a:off x="1374986" y="1196437"/>
              <a:ext cx="9708356" cy="886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4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有没有</a:t>
              </a:r>
              <a:r>
                <a:rPr lang="zh-CN" altLang="en-US" sz="44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这种上网经历</a:t>
              </a:r>
              <a:r>
                <a:rPr lang="en-US" altLang="zh-CN" sz="44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—“</a:t>
              </a:r>
              <a:r>
                <a:rPr lang="zh-CN" altLang="en-US" sz="44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忘我”</a:t>
              </a:r>
              <a:endParaRPr lang="zh-CN" altLang="en-US" sz="44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004FEDFF-0103-44E0-B05E-2380CB8308DA}"/>
                </a:ext>
              </a:extLst>
            </p:cNvPr>
            <p:cNvSpPr/>
            <p:nvPr/>
          </p:nvSpPr>
          <p:spPr>
            <a:xfrm>
              <a:off x="1748901" y="1127820"/>
              <a:ext cx="9179511" cy="106860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985FAFA-35EA-40B3-8536-CA702694DF15}"/>
              </a:ext>
            </a:extLst>
          </p:cNvPr>
          <p:cNvGrpSpPr/>
          <p:nvPr/>
        </p:nvGrpSpPr>
        <p:grpSpPr>
          <a:xfrm>
            <a:off x="1932376" y="2699939"/>
            <a:ext cx="9085781" cy="3318373"/>
            <a:chOff x="1905786" y="2699939"/>
            <a:chExt cx="9085781" cy="331837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5019A958-6595-44DC-B09B-B2796E607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168" y="3272296"/>
              <a:ext cx="970359" cy="59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吃饭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6C825A4F-73F5-4386-A648-E3A45A8DFF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7209" y="3290051"/>
              <a:ext cx="1272778" cy="59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运动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1065EC6E-3A5A-449A-BCEB-7EF59F7C9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6264" y="4991174"/>
              <a:ext cx="1584843" cy="59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写作业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2CBB554-6F6E-404B-9B97-377A53E188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77444" y="4991240"/>
              <a:ext cx="1116806" cy="5972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cs typeface="+mn-ea"/>
                  <a:sym typeface="+mn-lt"/>
                </a:rPr>
                <a:t>交流</a:t>
              </a: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CF207B92-A8E7-4A6D-B249-4E37CA9172BF}"/>
                </a:ext>
              </a:extLst>
            </p:cNvPr>
            <p:cNvGrpSpPr/>
            <p:nvPr/>
          </p:nvGrpSpPr>
          <p:grpSpPr>
            <a:xfrm>
              <a:off x="9059558" y="3583069"/>
              <a:ext cx="1932009" cy="2005320"/>
              <a:chOff x="9059558" y="3583069"/>
              <a:chExt cx="1932009" cy="2005320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496CF3A8-3527-4196-9777-6B5A4E0A8F23}"/>
                  </a:ext>
                </a:extLst>
              </p:cNvPr>
              <p:cNvSpPr txBox="1"/>
              <p:nvPr/>
            </p:nvSpPr>
            <p:spPr>
              <a:xfrm>
                <a:off x="9238967" y="3596750"/>
                <a:ext cx="1752600" cy="19193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8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通通忘记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38FC034A-8BD7-4622-AE6D-796B7C3E10D3}"/>
                  </a:ext>
                </a:extLst>
              </p:cNvPr>
              <p:cNvSpPr/>
              <p:nvPr/>
            </p:nvSpPr>
            <p:spPr>
              <a:xfrm>
                <a:off x="9059558" y="3583069"/>
                <a:ext cx="1768951" cy="2005320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A698F052-9523-49E2-AE98-B60AD814D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5786" y="2699939"/>
              <a:ext cx="1277359" cy="1586242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B2CE27D-AA1B-4F32-AA64-17FA3AC2F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9075" y="4561249"/>
              <a:ext cx="1483555" cy="1457063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0F4C5107-E633-4E49-ADF9-CD202281B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6929" y="2902531"/>
              <a:ext cx="1483554" cy="1483554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1F31BF36-4791-4573-BFEE-8D4B386A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764" y="4641720"/>
              <a:ext cx="1022222" cy="1376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67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D33603E-9F50-45F4-BFA5-639766112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0" r="23950"/>
          <a:stretch/>
        </p:blipFill>
        <p:spPr>
          <a:xfrm flipH="1">
            <a:off x="7470648" y="761988"/>
            <a:ext cx="3520440" cy="609601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8E11FBC-5B6F-4094-8352-DDE38797DBB1}"/>
              </a:ext>
            </a:extLst>
          </p:cNvPr>
          <p:cNvGrpSpPr/>
          <p:nvPr/>
        </p:nvGrpSpPr>
        <p:grpSpPr>
          <a:xfrm>
            <a:off x="1294337" y="1923451"/>
            <a:ext cx="5842743" cy="3771871"/>
            <a:chOff x="1294337" y="1923451"/>
            <a:chExt cx="5842743" cy="377187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F1833630-8CA7-4312-8908-DB00C663E259}"/>
                </a:ext>
              </a:extLst>
            </p:cNvPr>
            <p:cNvGrpSpPr/>
            <p:nvPr/>
          </p:nvGrpSpPr>
          <p:grpSpPr>
            <a:xfrm>
              <a:off x="1294337" y="2030655"/>
              <a:ext cx="5842743" cy="3664667"/>
              <a:chOff x="1193753" y="1975791"/>
              <a:chExt cx="5842743" cy="3664667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7B43F2FE-AC9E-46FC-B4BC-7522C9966C40}"/>
                  </a:ext>
                </a:extLst>
              </p:cNvPr>
              <p:cNvSpPr/>
              <p:nvPr/>
            </p:nvSpPr>
            <p:spPr>
              <a:xfrm>
                <a:off x="1419374" y="1975791"/>
                <a:ext cx="4857750" cy="2638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36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为什么</a:t>
                </a:r>
                <a:endParaRPr lang="en-US" altLang="zh-CN" sz="36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8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你会如此忘我的上网？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23CE69B1-5B9C-4297-96BF-6A24DDF7B4F8}"/>
                  </a:ext>
                </a:extLst>
              </p:cNvPr>
              <p:cNvSpPr/>
              <p:nvPr/>
            </p:nvSpPr>
            <p:spPr>
              <a:xfrm>
                <a:off x="1193753" y="5042537"/>
                <a:ext cx="5842743" cy="5979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网络信息太多太精彩了</a:t>
                </a: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AE947F6A-F605-4849-84D1-185EE5DD10B7}"/>
                </a:ext>
              </a:extLst>
            </p:cNvPr>
            <p:cNvSpPr/>
            <p:nvPr/>
          </p:nvSpPr>
          <p:spPr>
            <a:xfrm>
              <a:off x="1294337" y="1923451"/>
              <a:ext cx="5083372" cy="2831429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793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D0B772E-AE8A-4CB1-9536-9F72CEC6BE0D}"/>
              </a:ext>
            </a:extLst>
          </p:cNvPr>
          <p:cNvGrpSpPr/>
          <p:nvPr/>
        </p:nvGrpSpPr>
        <p:grpSpPr>
          <a:xfrm>
            <a:off x="1449784" y="1638353"/>
            <a:ext cx="9292431" cy="3954579"/>
            <a:chOff x="1520571" y="2002338"/>
            <a:chExt cx="9292431" cy="395457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0478A5D4-5C3A-4949-9B3C-B93819C8A0F0}"/>
                </a:ext>
              </a:extLst>
            </p:cNvPr>
            <p:cNvGrpSpPr/>
            <p:nvPr/>
          </p:nvGrpSpPr>
          <p:grpSpPr>
            <a:xfrm>
              <a:off x="1520571" y="2547891"/>
              <a:ext cx="9292431" cy="3409026"/>
              <a:chOff x="1724757" y="2423603"/>
              <a:chExt cx="9292431" cy="3409026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34FFC0F1-A30F-44FF-A6D9-8C16F18C67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5634" y="2890104"/>
                <a:ext cx="8914102" cy="28079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我们要注意浏览、寻找与学习、工作有关的信息，不应在无关信息面前停留，不应在无聊信息上浪费精力，更不可沉溺于网络，要学会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“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信息节食</a:t>
                </a:r>
                <a:r>
                  <a:rPr lang="en-US" altLang="zh-CN" sz="2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”</a:t>
                </a:r>
                <a:r>
                  <a:rPr lang="zh-CN" altLang="en-US" sz="20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。网瘾又称为网络过度使用症，主要是指长时间沉迷于网络，对网络之外的事情没有多少兴趣，影响身心健康的一种病症，网瘾患者无法控制上网时间，浪费在网上的时间比原定时间要长，想减少或控制上网时间却做不到，关注网上的情况，超过自己的现实生活。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A10D2B0C-D9BC-454A-8B5F-5C35464741BB}"/>
                  </a:ext>
                </a:extLst>
              </p:cNvPr>
              <p:cNvSpPr/>
              <p:nvPr/>
            </p:nvSpPr>
            <p:spPr>
              <a:xfrm>
                <a:off x="1724757" y="2423603"/>
                <a:ext cx="9292431" cy="3409026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9E03E6CD-C931-41EB-BCD9-8169C3D6793A}"/>
                </a:ext>
              </a:extLst>
            </p:cNvPr>
            <p:cNvGrpSpPr/>
            <p:nvPr/>
          </p:nvGrpSpPr>
          <p:grpSpPr>
            <a:xfrm>
              <a:off x="4666459" y="2002338"/>
              <a:ext cx="3000653" cy="1012054"/>
              <a:chOff x="4666458" y="1529958"/>
              <a:chExt cx="3000653" cy="1012054"/>
            </a:xfrm>
          </p:grpSpPr>
          <p:sp>
            <p:nvSpPr>
              <p:cNvPr id="4" name="矩形: 圆角 3">
                <a:extLst>
                  <a:ext uri="{FF2B5EF4-FFF2-40B4-BE49-F238E27FC236}">
                    <a16:creationId xmlns:a16="http://schemas.microsoft.com/office/drawing/2014/main" xmlns="" id="{FBCD5D70-10F9-4990-9568-7C1E3B3AE332}"/>
                  </a:ext>
                </a:extLst>
              </p:cNvPr>
              <p:cNvSpPr/>
              <p:nvPr/>
            </p:nvSpPr>
            <p:spPr>
              <a:xfrm>
                <a:off x="4666458" y="1529958"/>
                <a:ext cx="3000653" cy="1012054"/>
              </a:xfrm>
              <a:prstGeom prst="roundRect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">
                <a:extLst>
                  <a:ext uri="{FF2B5EF4-FFF2-40B4-BE49-F238E27FC236}">
                    <a16:creationId xmlns:a16="http://schemas.microsoft.com/office/drawing/2014/main" xmlns="" id="{9C6DF750-03CD-4E3B-B96F-D19CFAD665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46245" y="1541834"/>
                <a:ext cx="2441077" cy="8867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正确做法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545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B8C81B8-0CF4-48BD-B564-A7551F9B80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29" y="2029762"/>
            <a:ext cx="4059745" cy="326132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0D11F650-7170-475E-B955-EDAB220F1A72}"/>
              </a:ext>
            </a:extLst>
          </p:cNvPr>
          <p:cNvGrpSpPr/>
          <p:nvPr/>
        </p:nvGrpSpPr>
        <p:grpSpPr>
          <a:xfrm>
            <a:off x="5732580" y="2029762"/>
            <a:ext cx="5329191" cy="3261329"/>
            <a:chOff x="5732580" y="2029762"/>
            <a:chExt cx="5329191" cy="326132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22EB6FCE-BA7B-4165-B835-9057934DC8EC}"/>
                </a:ext>
              </a:extLst>
            </p:cNvPr>
            <p:cNvSpPr/>
            <p:nvPr/>
          </p:nvSpPr>
          <p:spPr>
            <a:xfrm>
              <a:off x="5732580" y="3325040"/>
              <a:ext cx="5329191" cy="1966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网络并非净土，充斥着暴力、恐怖 、色情、</a:t>
              </a: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虚假信息，我们要学会辨析网络信息，让谣言止于智者，自觉抵制暴力、色情、恐怖等不良信息。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70239598-C1DD-4C4C-93B0-516437EB4BBB}"/>
                </a:ext>
              </a:extLst>
            </p:cNvPr>
            <p:cNvGrpSpPr/>
            <p:nvPr/>
          </p:nvGrpSpPr>
          <p:grpSpPr>
            <a:xfrm>
              <a:off x="5732580" y="2029762"/>
              <a:ext cx="3349276" cy="966800"/>
              <a:chOff x="5732580" y="1931103"/>
              <a:chExt cx="3349276" cy="966800"/>
            </a:xfrm>
          </p:grpSpPr>
          <p:sp>
            <p:nvSpPr>
              <p:cNvPr id="6" name="文本框 1">
                <a:extLst>
                  <a:ext uri="{FF2B5EF4-FFF2-40B4-BE49-F238E27FC236}">
                    <a16:creationId xmlns:a16="http://schemas.microsoft.com/office/drawing/2014/main" xmlns="" id="{E9D968F0-3BF7-43B8-B53E-6AE8EDE771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83500" y="1931103"/>
                <a:ext cx="3020803" cy="8867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4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更糟糕的是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CADF4857-782E-49A1-98FF-75A9D6186A3E}"/>
                  </a:ext>
                </a:extLst>
              </p:cNvPr>
              <p:cNvSpPr/>
              <p:nvPr/>
            </p:nvSpPr>
            <p:spPr>
              <a:xfrm>
                <a:off x="5732580" y="1931103"/>
                <a:ext cx="3349276" cy="966800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28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BDE32EE-D12D-4D8B-A3FB-1F0DE33C3869}"/>
              </a:ext>
            </a:extLst>
          </p:cNvPr>
          <p:cNvGrpSpPr/>
          <p:nvPr/>
        </p:nvGrpSpPr>
        <p:grpSpPr>
          <a:xfrm>
            <a:off x="3757744" y="1759648"/>
            <a:ext cx="4941141" cy="3932266"/>
            <a:chOff x="3775500" y="1750770"/>
            <a:chExt cx="4941141" cy="393226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DE005A64-4B85-45BE-B022-2FA13552E458}"/>
                </a:ext>
              </a:extLst>
            </p:cNvPr>
            <p:cNvSpPr/>
            <p:nvPr/>
          </p:nvSpPr>
          <p:spPr>
            <a:xfrm>
              <a:off x="4858576" y="3237495"/>
              <a:ext cx="3592966" cy="2445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注意信息出处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关注官方信息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对信息进行多方验证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辨识信息内容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向他人求助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0EE76B9B-A959-4828-A3E3-DBC100A0DC4D}"/>
                </a:ext>
              </a:extLst>
            </p:cNvPr>
            <p:cNvGrpSpPr/>
            <p:nvPr/>
          </p:nvGrpSpPr>
          <p:grpSpPr>
            <a:xfrm>
              <a:off x="3775500" y="1750770"/>
              <a:ext cx="4941141" cy="952260"/>
              <a:chOff x="1539558" y="1235865"/>
              <a:chExt cx="4941141" cy="952260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25E7408B-BDC0-4122-8C6B-2D99A6FD89C6}"/>
                  </a:ext>
                </a:extLst>
              </p:cNvPr>
              <p:cNvSpPr/>
              <p:nvPr/>
            </p:nvSpPr>
            <p:spPr>
              <a:xfrm>
                <a:off x="1686549" y="1235865"/>
                <a:ext cx="4698722" cy="8867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4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如何辨别网络谣言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84F4C181-60A1-4CE6-AA6B-CAD8640682B4}"/>
                  </a:ext>
                </a:extLst>
              </p:cNvPr>
              <p:cNvSpPr/>
              <p:nvPr/>
            </p:nvSpPr>
            <p:spPr>
              <a:xfrm>
                <a:off x="1539558" y="1285798"/>
                <a:ext cx="4941141" cy="902327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792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94E23C-ACF3-40DD-96A1-0C8219BD4186}"/>
              </a:ext>
            </a:extLst>
          </p:cNvPr>
          <p:cNvGrpSpPr/>
          <p:nvPr/>
        </p:nvGrpSpPr>
        <p:grpSpPr>
          <a:xfrm>
            <a:off x="1571017" y="1998342"/>
            <a:ext cx="5934887" cy="3197514"/>
            <a:chOff x="1668671" y="1776400"/>
            <a:chExt cx="5934887" cy="319751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E83EDD11-9291-47AB-BC80-B3DD594159FF}"/>
                </a:ext>
              </a:extLst>
            </p:cNvPr>
            <p:cNvSpPr/>
            <p:nvPr/>
          </p:nvSpPr>
          <p:spPr>
            <a:xfrm>
              <a:off x="1672943" y="3255687"/>
              <a:ext cx="5930615" cy="1718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u"/>
                <a:defRPr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有同学</a:t>
              </a: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认为：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buClr>
                  <a:srgbClr val="0769B4"/>
                </a:buClr>
                <a:defRPr/>
              </a:pPr>
              <a:r>
                <a:rPr lang="en-US" altLang="zh-CN" sz="2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   </a:t>
              </a: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网络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是自由的，想说什么</a:t>
              </a: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就说什</a:t>
              </a:r>
              <a:endPara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buClr>
                  <a:srgbClr val="0769B4"/>
                </a:buClr>
                <a:defRPr/>
              </a:pPr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   么</a:t>
              </a: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，想做什么就做什么。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D19A4D4-6661-4427-A20C-882E393369EB}"/>
                </a:ext>
              </a:extLst>
            </p:cNvPr>
            <p:cNvSpPr/>
            <p:nvPr/>
          </p:nvSpPr>
          <p:spPr>
            <a:xfrm>
              <a:off x="1888780" y="1854411"/>
              <a:ext cx="2749471" cy="8145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0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</a:t>
              </a:r>
              <a:r>
                <a:rPr lang="zh-CN" altLang="en-US" sz="40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给</a:t>
              </a:r>
              <a:r>
                <a:rPr lang="zh-CN" altLang="en-US" sz="40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评评理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11BFDCE4-9CB0-4DAD-A412-08F794ECB53A}"/>
                </a:ext>
              </a:extLst>
            </p:cNvPr>
            <p:cNvSpPr/>
            <p:nvPr/>
          </p:nvSpPr>
          <p:spPr>
            <a:xfrm>
              <a:off x="1668671" y="1776400"/>
              <a:ext cx="3143028" cy="966800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68C9252-7C05-407B-8DD5-B08E2A5F39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0" t="12840" r="23502"/>
          <a:stretch/>
        </p:blipFill>
        <p:spPr>
          <a:xfrm flipH="1">
            <a:off x="7883371" y="1544715"/>
            <a:ext cx="3497802" cy="531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1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CB05908-4122-404A-88FB-C7B9DDE3835B}"/>
              </a:ext>
            </a:extLst>
          </p:cNvPr>
          <p:cNvGrpSpPr/>
          <p:nvPr/>
        </p:nvGrpSpPr>
        <p:grpSpPr>
          <a:xfrm>
            <a:off x="1818130" y="3121520"/>
            <a:ext cx="8379443" cy="2996957"/>
            <a:chOff x="1781325" y="2952334"/>
            <a:chExt cx="8379443" cy="2996957"/>
          </a:xfrm>
        </p:grpSpPr>
        <p:sp>
          <p:nvSpPr>
            <p:cNvPr id="5" name="圆角矩形 25">
              <a:extLst>
                <a:ext uri="{FF2B5EF4-FFF2-40B4-BE49-F238E27FC236}">
                  <a16:creationId xmlns:a16="http://schemas.microsoft.com/office/drawing/2014/main" xmlns="" id="{06D78916-CD35-4A01-A1C4-BF1A0053A332}"/>
                </a:ext>
              </a:extLst>
            </p:cNvPr>
            <p:cNvSpPr/>
            <p:nvPr/>
          </p:nvSpPr>
          <p:spPr>
            <a:xfrm>
              <a:off x="7996820" y="3935665"/>
              <a:ext cx="2163948" cy="92333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3600" b="1" kern="0" dirty="0">
                  <a:solidFill>
                    <a:srgbClr val="0769B4"/>
                  </a:solidFill>
                  <a:ea typeface="微软雅黑"/>
                </a:rPr>
                <a:t>法律</a:t>
              </a:r>
            </a:p>
          </p:txBody>
        </p:sp>
        <p:sp>
          <p:nvSpPr>
            <p:cNvPr id="15" name="圆角矩形 25">
              <a:extLst>
                <a:ext uri="{FF2B5EF4-FFF2-40B4-BE49-F238E27FC236}">
                  <a16:creationId xmlns:a16="http://schemas.microsoft.com/office/drawing/2014/main" xmlns="" id="{76DAED43-5124-40A1-8655-7309D577D346}"/>
                </a:ext>
              </a:extLst>
            </p:cNvPr>
            <p:cNvSpPr/>
            <p:nvPr/>
          </p:nvSpPr>
          <p:spPr>
            <a:xfrm>
              <a:off x="1781325" y="3907348"/>
              <a:ext cx="2163948" cy="92333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lnSpc>
                  <a:spcPct val="130000"/>
                </a:lnSpc>
                <a:defRPr/>
              </a:pPr>
              <a:r>
                <a:rPr lang="zh-CN" altLang="en-US" sz="3600" b="1" kern="0" dirty="0">
                  <a:solidFill>
                    <a:srgbClr val="0769B4"/>
                  </a:solidFill>
                  <a:ea typeface="微软雅黑"/>
                </a:rPr>
                <a:t>道德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E464C74C-1897-43C3-BA70-2096085B1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2423" y="2952334"/>
              <a:ext cx="3057247" cy="2996957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8AB36EA7-8F78-4178-B910-46811DF87C72}"/>
              </a:ext>
            </a:extLst>
          </p:cNvPr>
          <p:cNvGrpSpPr/>
          <p:nvPr/>
        </p:nvGrpSpPr>
        <p:grpSpPr>
          <a:xfrm>
            <a:off x="790113" y="1285798"/>
            <a:ext cx="10430351" cy="1191071"/>
            <a:chOff x="790113" y="1285798"/>
            <a:chExt cx="10430351" cy="1191071"/>
          </a:xfrm>
        </p:grpSpPr>
        <p:sp>
          <p:nvSpPr>
            <p:cNvPr id="6" name="文本框 2">
              <a:extLst>
                <a:ext uri="{FF2B5EF4-FFF2-40B4-BE49-F238E27FC236}">
                  <a16:creationId xmlns:a16="http://schemas.microsoft.com/office/drawing/2014/main" xmlns="" id="{D57F6FA1-29E2-424E-81E9-F9A594EA5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113" y="1386676"/>
              <a:ext cx="10430351" cy="976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做任何事情我们的底线是</a:t>
              </a:r>
              <a:r>
                <a:rPr lang="zh-CN" altLang="en-US" sz="48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什么？</a:t>
              </a:r>
              <a:endParaRPr lang="zh-CN" altLang="en-US" sz="4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BB8E0CB-34E0-4C3B-B642-78E8381BA958}"/>
                </a:ext>
              </a:extLst>
            </p:cNvPr>
            <p:cNvSpPr/>
            <p:nvPr/>
          </p:nvSpPr>
          <p:spPr>
            <a:xfrm>
              <a:off x="1539558" y="1285798"/>
              <a:ext cx="8900582" cy="1191071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486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E03C9B6-2C31-49AE-B767-F59E6BDE58B1}"/>
              </a:ext>
            </a:extLst>
          </p:cNvPr>
          <p:cNvSpPr/>
          <p:nvPr/>
        </p:nvSpPr>
        <p:spPr>
          <a:xfrm>
            <a:off x="962179" y="4848583"/>
            <a:ext cx="10284672" cy="1005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>
                <a:cs typeface="+mn-ea"/>
                <a:sym typeface="+mn-lt"/>
              </a:rPr>
              <a:t>我们每个人都应该对自己的网络言论负责，不制造和传播谣言，不泄露他人隐私，不恶意攻击他人，做一名负责的网络参与者</a:t>
            </a:r>
            <a:endParaRPr lang="zh-CN" altLang="en-US" sz="24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B2742E15-7BB1-4646-B659-D96189F43B6E}"/>
              </a:ext>
            </a:extLst>
          </p:cNvPr>
          <p:cNvSpPr/>
          <p:nvPr/>
        </p:nvSpPr>
        <p:spPr>
          <a:xfrm>
            <a:off x="985912" y="3902435"/>
            <a:ext cx="2954655" cy="741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6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具体做法举例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489312F-C39C-4769-9374-5B0B322B247D}"/>
              </a:ext>
            </a:extLst>
          </p:cNvPr>
          <p:cNvGrpSpPr/>
          <p:nvPr/>
        </p:nvGrpSpPr>
        <p:grpSpPr>
          <a:xfrm>
            <a:off x="3040683" y="1170510"/>
            <a:ext cx="6299425" cy="2258490"/>
            <a:chOff x="3013251" y="1170510"/>
            <a:chExt cx="6299425" cy="2258490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84EB27D3-5FB0-43BD-B395-B4F7471BE3A5}"/>
                </a:ext>
              </a:extLst>
            </p:cNvPr>
            <p:cNvGrpSpPr/>
            <p:nvPr/>
          </p:nvGrpSpPr>
          <p:grpSpPr>
            <a:xfrm>
              <a:off x="3341211" y="1285200"/>
              <a:ext cx="5724644" cy="1860996"/>
              <a:chOff x="3341211" y="1285200"/>
              <a:chExt cx="5724644" cy="1860996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CB5C18F0-396D-47F9-9F5A-5FE62D082D4B}"/>
                  </a:ext>
                </a:extLst>
              </p:cNvPr>
              <p:cNvSpPr/>
              <p:nvPr/>
            </p:nvSpPr>
            <p:spPr>
              <a:xfrm>
                <a:off x="3341211" y="1285200"/>
                <a:ext cx="5724644" cy="976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48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网络世界的基本准则</a:t>
                </a:r>
              </a:p>
            </p:txBody>
          </p:sp>
          <p:sp>
            <p:nvSpPr>
              <p:cNvPr id="11" name="圆角矩形 25">
                <a:extLst>
                  <a:ext uri="{FF2B5EF4-FFF2-40B4-BE49-F238E27FC236}">
                    <a16:creationId xmlns:a16="http://schemas.microsoft.com/office/drawing/2014/main" xmlns="" id="{2D99EA79-8882-4C91-9D25-F060CAA8C015}"/>
                  </a:ext>
                </a:extLst>
              </p:cNvPr>
              <p:cNvSpPr/>
              <p:nvPr/>
            </p:nvSpPr>
            <p:spPr>
              <a:xfrm>
                <a:off x="3940567" y="2498273"/>
                <a:ext cx="2163948" cy="646331"/>
              </a:xfrm>
              <a:prstGeom prst="roundRect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>
                  <a:lnSpc>
                    <a:spcPct val="130000"/>
                  </a:lnSpc>
                  <a:defRPr/>
                </a:pPr>
                <a:r>
                  <a:rPr lang="zh-CN" altLang="en-US" sz="2800" b="1" kern="0" dirty="0">
                    <a:solidFill>
                      <a:srgbClr val="FFFFFF"/>
                    </a:solidFill>
                    <a:ea typeface="微软雅黑"/>
                  </a:rPr>
                  <a:t>恪守道德</a:t>
                </a:r>
              </a:p>
            </p:txBody>
          </p:sp>
          <p:sp>
            <p:nvSpPr>
              <p:cNvPr id="12" name="圆角矩形 25">
                <a:extLst>
                  <a:ext uri="{FF2B5EF4-FFF2-40B4-BE49-F238E27FC236}">
                    <a16:creationId xmlns:a16="http://schemas.microsoft.com/office/drawing/2014/main" xmlns="" id="{42FAE222-B226-45E4-8C88-9F3FE06C91A6}"/>
                  </a:ext>
                </a:extLst>
              </p:cNvPr>
              <p:cNvSpPr/>
              <p:nvPr/>
            </p:nvSpPr>
            <p:spPr>
              <a:xfrm>
                <a:off x="6319538" y="2499865"/>
                <a:ext cx="2163948" cy="646331"/>
              </a:xfrm>
              <a:prstGeom prst="roundRect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>
                  <a:lnSpc>
                    <a:spcPct val="130000"/>
                  </a:lnSpc>
                  <a:defRPr/>
                </a:pPr>
                <a:r>
                  <a:rPr lang="zh-CN" altLang="en-US" sz="2800" b="1" kern="0" dirty="0">
                    <a:solidFill>
                      <a:srgbClr val="FFFFFF"/>
                    </a:solidFill>
                    <a:ea typeface="微软雅黑"/>
                  </a:rPr>
                  <a:t>遵守法律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C06389E-3701-4EC9-89BA-6ABF3F92C771}"/>
                </a:ext>
              </a:extLst>
            </p:cNvPr>
            <p:cNvSpPr/>
            <p:nvPr/>
          </p:nvSpPr>
          <p:spPr>
            <a:xfrm>
              <a:off x="3013251" y="1170510"/>
              <a:ext cx="6299425" cy="2258490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180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625417" cy="568170"/>
            <a:chOff x="221943" y="173855"/>
            <a:chExt cx="3625417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如何理性对待网络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20C9890-1D0B-4E0F-B8BF-954DC4A57FBF}"/>
              </a:ext>
            </a:extLst>
          </p:cNvPr>
          <p:cNvGrpSpPr/>
          <p:nvPr/>
        </p:nvGrpSpPr>
        <p:grpSpPr>
          <a:xfrm>
            <a:off x="1530680" y="1756166"/>
            <a:ext cx="9130639" cy="3948782"/>
            <a:chOff x="1571347" y="1907087"/>
            <a:chExt cx="9130639" cy="394878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988BD2F-56CD-45AF-9801-21A0970FF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78077" y="3727031"/>
              <a:ext cx="6123909" cy="2128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C4A208FF-02B6-44D7-8870-3A9A7E82F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78077" y="1907681"/>
              <a:ext cx="6123909" cy="1606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D9EBFD80-C783-4623-B797-5403903D0FE0}"/>
                </a:ext>
              </a:extLst>
            </p:cNvPr>
            <p:cNvGrpSpPr/>
            <p:nvPr/>
          </p:nvGrpSpPr>
          <p:grpSpPr>
            <a:xfrm>
              <a:off x="1571347" y="1907087"/>
              <a:ext cx="2563396" cy="3948782"/>
              <a:chOff x="1571347" y="1907087"/>
              <a:chExt cx="2563396" cy="3948782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BA5EF58B-9111-48F8-9DDE-3D4384DEC6DF}"/>
                  </a:ext>
                </a:extLst>
              </p:cNvPr>
              <p:cNvSpPr/>
              <p:nvPr/>
            </p:nvSpPr>
            <p:spPr>
              <a:xfrm>
                <a:off x="1799049" y="1907087"/>
                <a:ext cx="2335694" cy="3838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8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打击网络违法</a:t>
                </a:r>
                <a:endParaRPr lang="en-US" altLang="zh-CN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48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我们是认真的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066AFF35-CBCD-472F-8346-EFDB7AD9D7F3}"/>
                  </a:ext>
                </a:extLst>
              </p:cNvPr>
              <p:cNvSpPr/>
              <p:nvPr/>
            </p:nvSpPr>
            <p:spPr>
              <a:xfrm>
                <a:off x="1571347" y="1907681"/>
                <a:ext cx="2459115" cy="3948188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546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44221A0-7B19-4E25-A33A-387B19739560}"/>
              </a:ext>
            </a:extLst>
          </p:cNvPr>
          <p:cNvGrpSpPr/>
          <p:nvPr/>
        </p:nvGrpSpPr>
        <p:grpSpPr>
          <a:xfrm>
            <a:off x="4280517" y="1151877"/>
            <a:ext cx="5956916" cy="4376692"/>
            <a:chOff x="3222595" y="1240654"/>
            <a:chExt cx="5956916" cy="4376692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8792EAB8-7136-416F-8361-BD419D388694}"/>
                </a:ext>
              </a:extLst>
            </p:cNvPr>
            <p:cNvGrpSpPr/>
            <p:nvPr/>
          </p:nvGrpSpPr>
          <p:grpSpPr>
            <a:xfrm>
              <a:off x="3222595" y="1240654"/>
              <a:ext cx="5956916" cy="4376692"/>
              <a:chOff x="876729" y="1240653"/>
              <a:chExt cx="5666115" cy="4376692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13A129C-81DD-42C6-81F2-8D44FBD14C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9" t="13411" r="52088" b="14794"/>
              <a:stretch/>
            </p:blipFill>
            <p:spPr>
              <a:xfrm>
                <a:off x="876729" y="1240653"/>
                <a:ext cx="5666115" cy="4376692"/>
              </a:xfrm>
              <a:prstGeom prst="rect">
                <a:avLst/>
              </a:prstGeom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AD6B1F7C-6647-4E53-8C34-D9497A05B532}"/>
                  </a:ext>
                </a:extLst>
              </p:cNvPr>
              <p:cNvSpPr txBox="1"/>
              <p:nvPr/>
            </p:nvSpPr>
            <p:spPr>
              <a:xfrm>
                <a:off x="1943492" y="3039492"/>
                <a:ext cx="372470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6000">
                    <a:solidFill>
                      <a:srgbClr val="0769B4"/>
                    </a:solidFill>
                    <a:latin typeface="锐字锐线怒放黑简1.0" panose="02010604000000000000" pitchFamily="2" charset="-122"/>
                    <a:ea typeface="锐字锐线怒放黑简1.0" panose="02010604000000000000" pitchFamily="2" charset="-122"/>
                  </a:rPr>
                  <a:t>传播网络正能量</a:t>
                </a:r>
                <a:endParaRPr kumimoji="0" lang="zh-CN" altLang="en-US" sz="6000" b="0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AA2B3C73-B8D0-4223-A288-616593413FC3}"/>
                </a:ext>
              </a:extLst>
            </p:cNvPr>
            <p:cNvSpPr txBox="1"/>
            <p:nvPr/>
          </p:nvSpPr>
          <p:spPr>
            <a:xfrm>
              <a:off x="5619002" y="1855433"/>
              <a:ext cx="136608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02</a:t>
              </a:r>
              <a:endParaRPr kumimoji="0" lang="zh-CN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E89C9B7-1536-4A5B-AA40-53A851DDEF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95" y="3156975"/>
            <a:ext cx="3233855" cy="37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0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</a:t>
              </a:r>
              <a:r>
                <a:rPr lang="zh-CN" altLang="en-US" sz="2800" b="1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4643D77-FF64-4EE1-AA68-616E6CEF5B7D}"/>
              </a:ext>
            </a:extLst>
          </p:cNvPr>
          <p:cNvSpPr/>
          <p:nvPr/>
        </p:nvSpPr>
        <p:spPr>
          <a:xfrm>
            <a:off x="1776312" y="2197867"/>
            <a:ext cx="8639374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指的是一种健康乐观、积极向上的动力和情感，是社会生活中积极向上的行为。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15991EF5-F9E6-4CB2-A66D-F425B8FA01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3"/>
          <a:stretch/>
        </p:blipFill>
        <p:spPr>
          <a:xfrm>
            <a:off x="2339239" y="3332921"/>
            <a:ext cx="7513521" cy="330083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E72F50-1444-4565-8E2B-8ED4137769BE}"/>
              </a:ext>
            </a:extLst>
          </p:cNvPr>
          <p:cNvGrpSpPr/>
          <p:nvPr/>
        </p:nvGrpSpPr>
        <p:grpSpPr>
          <a:xfrm>
            <a:off x="4464783" y="1015315"/>
            <a:ext cx="3262432" cy="886173"/>
            <a:chOff x="946505" y="1374383"/>
            <a:chExt cx="3262432" cy="88617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DDA774B4-C557-4A97-B1A3-6C0329E55E55}"/>
                </a:ext>
              </a:extLst>
            </p:cNvPr>
            <p:cNvSpPr/>
            <p:nvPr/>
          </p:nvSpPr>
          <p:spPr>
            <a:xfrm>
              <a:off x="946505" y="1374383"/>
              <a:ext cx="3262432" cy="8145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0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何为正能量？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4BEC73AB-D8CB-40A5-9FB2-299F264DBF7C}"/>
                </a:ext>
              </a:extLst>
            </p:cNvPr>
            <p:cNvSpPr/>
            <p:nvPr/>
          </p:nvSpPr>
          <p:spPr>
            <a:xfrm>
              <a:off x="946505" y="1374383"/>
              <a:ext cx="3199368" cy="886173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32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25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964C705-90B9-4A71-A808-75C045B81DD3}"/>
              </a:ext>
            </a:extLst>
          </p:cNvPr>
          <p:cNvGrpSpPr/>
          <p:nvPr/>
        </p:nvGrpSpPr>
        <p:grpSpPr>
          <a:xfrm>
            <a:off x="6798118" y="2760955"/>
            <a:ext cx="3951361" cy="2530136"/>
            <a:chOff x="6798118" y="2760955"/>
            <a:chExt cx="3951361" cy="2530136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0027ED6E-E625-4243-9E59-B05E1051F3A9}"/>
                </a:ext>
              </a:extLst>
            </p:cNvPr>
            <p:cNvSpPr/>
            <p:nvPr/>
          </p:nvSpPr>
          <p:spPr>
            <a:xfrm>
              <a:off x="6798118" y="2760955"/>
              <a:ext cx="3951361" cy="2530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D9ABBC5-37B5-468F-B7CC-E23B0EE30338}"/>
                </a:ext>
              </a:extLst>
            </p:cNvPr>
            <p:cNvSpPr/>
            <p:nvPr/>
          </p:nvSpPr>
          <p:spPr>
            <a:xfrm>
              <a:off x="7027114" y="3050788"/>
              <a:ext cx="3493368" cy="1950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我们要充分利用网络</a:t>
              </a:r>
              <a:r>
                <a: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平台，为</a:t>
              </a: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社会发展建言献策。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7AE4FFA-9DAE-4144-BFC9-FCD62DEA3F1D}"/>
              </a:ext>
            </a:extLst>
          </p:cNvPr>
          <p:cNvGrpSpPr/>
          <p:nvPr/>
        </p:nvGrpSpPr>
        <p:grpSpPr>
          <a:xfrm>
            <a:off x="1597981" y="1443926"/>
            <a:ext cx="3951363" cy="4564154"/>
            <a:chOff x="1597981" y="1443926"/>
            <a:chExt cx="3951363" cy="456415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8DB8818A-78DB-4CB0-A5A8-564223F974D7}"/>
                </a:ext>
              </a:extLst>
            </p:cNvPr>
            <p:cNvGrpSpPr/>
            <p:nvPr/>
          </p:nvGrpSpPr>
          <p:grpSpPr>
            <a:xfrm>
              <a:off x="1597981" y="1443926"/>
              <a:ext cx="3951363" cy="886173"/>
              <a:chOff x="1313895" y="1071064"/>
              <a:chExt cx="3951363" cy="886173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B287D208-33D0-4178-9D8B-E6CE54BFA9D1}"/>
                  </a:ext>
                </a:extLst>
              </p:cNvPr>
              <p:cNvSpPr/>
              <p:nvPr/>
            </p:nvSpPr>
            <p:spPr>
              <a:xfrm>
                <a:off x="1387273" y="1095315"/>
                <a:ext cx="3877985" cy="742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3600" b="1" dirty="0">
                    <a:solidFill>
                      <a:srgbClr val="0769B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我们可以怎样做？</a:t>
                </a: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41B26BAE-C07F-4ADC-BD11-10FB2794E2A3}"/>
                  </a:ext>
                </a:extLst>
              </p:cNvPr>
              <p:cNvSpPr/>
              <p:nvPr/>
            </p:nvSpPr>
            <p:spPr>
              <a:xfrm>
                <a:off x="1313895" y="1071064"/>
                <a:ext cx="3951362" cy="886173"/>
              </a:xfrm>
              <a:prstGeom prst="rect">
                <a:avLst/>
              </a:prstGeom>
              <a:noFill/>
              <a:ln w="28575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4F7E82F-4E96-4EC8-95E2-0972B8CE60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6" r="18516"/>
            <a:stretch/>
          </p:blipFill>
          <p:spPr>
            <a:xfrm>
              <a:off x="2566559" y="2635417"/>
              <a:ext cx="2087584" cy="3372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845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98DD1A8-F049-4B91-91A6-C8A3F055C031}"/>
              </a:ext>
            </a:extLst>
          </p:cNvPr>
          <p:cNvSpPr/>
          <p:nvPr/>
        </p:nvSpPr>
        <p:spPr>
          <a:xfrm>
            <a:off x="1505017" y="3429000"/>
            <a:ext cx="4742260" cy="1485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你发现身边的问题了么？</a:t>
            </a:r>
          </a:p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你有什么好的解决方案么？</a:t>
            </a:r>
          </a:p>
          <a:p>
            <a:pPr marL="342900" indent="-342900">
              <a:lnSpc>
                <a:spcPct val="130000"/>
              </a:lnSpc>
              <a:buClr>
                <a:srgbClr val="0769B4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你在政府网站上反映过问题么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37CBC8A-1812-4943-B2F3-AB7EA55986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277" y="1399490"/>
            <a:ext cx="4330573" cy="433057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2F58D6A-812D-425E-9EE8-C811C2408981}"/>
              </a:ext>
            </a:extLst>
          </p:cNvPr>
          <p:cNvGrpSpPr/>
          <p:nvPr/>
        </p:nvGrpSpPr>
        <p:grpSpPr>
          <a:xfrm>
            <a:off x="2176676" y="2134975"/>
            <a:ext cx="2623224" cy="957763"/>
            <a:chOff x="927845" y="2172958"/>
            <a:chExt cx="2623224" cy="9577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E9E7F81-EA00-47AC-9A9F-AA07DEC47D9E}"/>
                </a:ext>
              </a:extLst>
            </p:cNvPr>
            <p:cNvSpPr/>
            <p:nvPr/>
          </p:nvSpPr>
          <p:spPr>
            <a:xfrm>
              <a:off x="1030436" y="2172958"/>
              <a:ext cx="2441694" cy="8867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4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集体讨论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29060714-B0D5-472D-87C2-37894479CF7A}"/>
                </a:ext>
              </a:extLst>
            </p:cNvPr>
            <p:cNvSpPr/>
            <p:nvPr/>
          </p:nvSpPr>
          <p:spPr>
            <a:xfrm>
              <a:off x="927845" y="2172958"/>
              <a:ext cx="2623224" cy="957763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884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5BB29DA-2EA5-4AAA-8F58-92CBCFE68C17}"/>
              </a:ext>
            </a:extLst>
          </p:cNvPr>
          <p:cNvGrpSpPr/>
          <p:nvPr/>
        </p:nvGrpSpPr>
        <p:grpSpPr>
          <a:xfrm>
            <a:off x="5445621" y="2522820"/>
            <a:ext cx="5482791" cy="2121893"/>
            <a:chOff x="5605419" y="2584964"/>
            <a:chExt cx="5482791" cy="212189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FBB091FA-9E2A-48AA-9EED-B85E21299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1259" y="2657678"/>
              <a:ext cx="5215929" cy="1976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zh-CN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我们还可以在网上</a:t>
              </a:r>
              <a:endParaRPr lang="en-US" altLang="zh-CN" sz="4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zh-CN" altLang="zh-CN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做哪些有意义的事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045178A8-3F41-4FCB-BB03-D0B6507B9221}"/>
                </a:ext>
              </a:extLst>
            </p:cNvPr>
            <p:cNvSpPr/>
            <p:nvPr/>
          </p:nvSpPr>
          <p:spPr>
            <a:xfrm>
              <a:off x="5605419" y="2584964"/>
              <a:ext cx="5482791" cy="2121893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2ED9DBA-C2E9-4695-8110-0767D69CB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54" y="1721525"/>
            <a:ext cx="3969011" cy="42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3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A66B6F4-42B4-4038-BFDD-131C3B193091}"/>
              </a:ext>
            </a:extLst>
          </p:cNvPr>
          <p:cNvGrpSpPr/>
          <p:nvPr/>
        </p:nvGrpSpPr>
        <p:grpSpPr>
          <a:xfrm>
            <a:off x="1273116" y="2556770"/>
            <a:ext cx="4206479" cy="2157274"/>
            <a:chOff x="1424036" y="2503503"/>
            <a:chExt cx="4206479" cy="215727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73907FA4-3E7F-4138-B1C6-6D9C4B7D1CD6}"/>
                </a:ext>
              </a:extLst>
            </p:cNvPr>
            <p:cNvSpPr/>
            <p:nvPr/>
          </p:nvSpPr>
          <p:spPr>
            <a:xfrm>
              <a:off x="1549295" y="2599259"/>
              <a:ext cx="3877985" cy="19180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你能定义一下</a:t>
              </a:r>
              <a:endParaRPr lang="en-US" altLang="zh-CN" sz="4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这些事件么？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816B22A4-F2F4-4805-92D4-C0B902D75D7F}"/>
                </a:ext>
              </a:extLst>
            </p:cNvPr>
            <p:cNvSpPr/>
            <p:nvPr/>
          </p:nvSpPr>
          <p:spPr>
            <a:xfrm>
              <a:off x="1424036" y="2503503"/>
              <a:ext cx="4206479" cy="2157274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3E807ECA-CA02-4A77-A431-0F847C8EE362}"/>
              </a:ext>
            </a:extLst>
          </p:cNvPr>
          <p:cNvGrpSpPr/>
          <p:nvPr/>
        </p:nvGrpSpPr>
        <p:grpSpPr>
          <a:xfrm>
            <a:off x="6397840" y="1326561"/>
            <a:ext cx="5124724" cy="4635445"/>
            <a:chOff x="6397840" y="1326561"/>
            <a:chExt cx="5124724" cy="4635445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E2CCEE3C-48B9-4A60-A711-BC36EF146FCF}"/>
                </a:ext>
              </a:extLst>
            </p:cNvPr>
            <p:cNvGrpSpPr/>
            <p:nvPr/>
          </p:nvGrpSpPr>
          <p:grpSpPr>
            <a:xfrm>
              <a:off x="6397840" y="1326561"/>
              <a:ext cx="4206479" cy="4635445"/>
              <a:chOff x="1954828" y="1185204"/>
              <a:chExt cx="4206479" cy="4635445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62349E79-ECEA-452D-B716-01AFBBC842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D"/>
                  </a:clrFrom>
                  <a:clrTo>
                    <a:srgbClr val="FFFFFD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954828" y="2894093"/>
                <a:ext cx="4206479" cy="29265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xmlns="" id="{9A951975-4634-48FA-B9BE-007DA51E2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954828" y="1185204"/>
                <a:ext cx="4206479" cy="14870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4F08CB48-E902-42FC-944D-9CF0DA9C8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6599" y="1641568"/>
              <a:ext cx="2565965" cy="2565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69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E0968C6-4562-43CE-B4F6-22E92B335649}"/>
              </a:ext>
            </a:extLst>
          </p:cNvPr>
          <p:cNvGrpSpPr/>
          <p:nvPr/>
        </p:nvGrpSpPr>
        <p:grpSpPr>
          <a:xfrm>
            <a:off x="3590325" y="3724742"/>
            <a:ext cx="7288834" cy="2269478"/>
            <a:chOff x="3399881" y="1498251"/>
            <a:chExt cx="7288834" cy="2269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97EF1064-FC84-42AD-ABE0-03FA53A714A3}"/>
                </a:ext>
              </a:extLst>
            </p:cNvPr>
            <p:cNvSpPr/>
            <p:nvPr/>
          </p:nvSpPr>
          <p:spPr>
            <a:xfrm>
              <a:off x="3399881" y="2281809"/>
              <a:ext cx="7288834" cy="14859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我们要践行社会主义核心价值观，不断提高网络媒介素养么，共同培育积极健康、向上向善的网络文化，让网络公共空间充满正能量、高扬主旋律。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8DF700DC-D4CC-4E64-9621-D0BD99200AE2}"/>
                </a:ext>
              </a:extLst>
            </p:cNvPr>
            <p:cNvSpPr/>
            <p:nvPr/>
          </p:nvSpPr>
          <p:spPr>
            <a:xfrm>
              <a:off x="6336412" y="1498251"/>
              <a:ext cx="1415772" cy="6701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32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我们要</a:t>
              </a:r>
              <a:endParaRPr lang="zh-CN" altLang="en-US" sz="32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31375BA-2ACF-4C74-A1A0-865A10D57E5C}"/>
              </a:ext>
            </a:extLst>
          </p:cNvPr>
          <p:cNvGrpSpPr/>
          <p:nvPr/>
        </p:nvGrpSpPr>
        <p:grpSpPr>
          <a:xfrm>
            <a:off x="1741347" y="1385471"/>
            <a:ext cx="1218198" cy="4944873"/>
            <a:chOff x="1402043" y="1356974"/>
            <a:chExt cx="1218198" cy="494487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607A70-1DF5-401C-A5A6-EE20E885C9AD}"/>
                </a:ext>
              </a:extLst>
            </p:cNvPr>
            <p:cNvSpPr/>
            <p:nvPr/>
          </p:nvSpPr>
          <p:spPr>
            <a:xfrm>
              <a:off x="1402043" y="1469754"/>
              <a:ext cx="1218198" cy="4832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44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传播网络正能量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6B4668F-751D-4D91-B614-BFD5D613C9A9}"/>
                </a:ext>
              </a:extLst>
            </p:cNvPr>
            <p:cNvSpPr/>
            <p:nvPr/>
          </p:nvSpPr>
          <p:spPr>
            <a:xfrm rot="16200000">
              <a:off x="-461293" y="3275412"/>
              <a:ext cx="4944873" cy="1107997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98D361B-E89C-4B95-A89B-F5EC1B2AF0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83"/>
          <a:stretch/>
        </p:blipFill>
        <p:spPr>
          <a:xfrm>
            <a:off x="4608100" y="989782"/>
            <a:ext cx="5253283" cy="230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9EE3FDA-693D-42B4-A81D-294D34411994}"/>
              </a:ext>
            </a:extLst>
          </p:cNvPr>
          <p:cNvGrpSpPr/>
          <p:nvPr/>
        </p:nvGrpSpPr>
        <p:grpSpPr>
          <a:xfrm>
            <a:off x="1548922" y="2933445"/>
            <a:ext cx="9440550" cy="2958076"/>
            <a:chOff x="1621026" y="3048855"/>
            <a:chExt cx="9440550" cy="2958076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A46EA559-5887-4E58-B5C1-17DF1403DA22}"/>
                </a:ext>
              </a:extLst>
            </p:cNvPr>
            <p:cNvGrpSpPr/>
            <p:nvPr/>
          </p:nvGrpSpPr>
          <p:grpSpPr>
            <a:xfrm>
              <a:off x="4536489" y="3361531"/>
              <a:ext cx="6525087" cy="2645400"/>
              <a:chOff x="4572000" y="3332702"/>
              <a:chExt cx="6525087" cy="2645400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3E3915CE-975B-49D3-B9D1-67CB5C47EFB8}"/>
                  </a:ext>
                </a:extLst>
              </p:cNvPr>
              <p:cNvSpPr/>
              <p:nvPr/>
            </p:nvSpPr>
            <p:spPr>
              <a:xfrm>
                <a:off x="4572000" y="3332702"/>
                <a:ext cx="6525087" cy="2645400"/>
              </a:xfrm>
              <a:prstGeom prst="rect">
                <a:avLst/>
              </a:prstGeom>
              <a:noFill/>
              <a:ln w="19050">
                <a:solidFill>
                  <a:srgbClr val="0769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23BD3267-4763-4B49-9201-08CCC534ED9C}"/>
                  </a:ext>
                </a:extLst>
              </p:cNvPr>
              <p:cNvSpPr/>
              <p:nvPr/>
            </p:nvSpPr>
            <p:spPr>
              <a:xfrm>
                <a:off x="4791943" y="3594624"/>
                <a:ext cx="6085199" cy="22178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  <a:defRPr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近期，朋友圈被一个不幸患白血病的小女孩“罗一笑”刷屏了。微信公众号罗尔的一篇《罗一笑，你给我站住》引爆网络。 文章作者，也就是罗一笑的父亲罗尔在另一篇文章称因负担不起女儿每天高达3万元的医疗费而“卖文”筹钱，短短几天时间，罗尔仅通过微信打赏获取的善款就已逾百万，远超治疗所需费用，而且罗家家境富裕。</a:t>
                </a:r>
              </a:p>
            </p:txBody>
          </p:sp>
        </p:grpSp>
        <p:pic>
          <p:nvPicPr>
            <p:cNvPr id="5" name="图片 3">
              <a:extLst>
                <a:ext uri="{FF2B5EF4-FFF2-40B4-BE49-F238E27FC236}">
                  <a16:creationId xmlns:a16="http://schemas.microsoft.com/office/drawing/2014/main" xmlns="" id="{DED6FD71-5B3B-4220-83F7-5D7E3B1AE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21026" y="3361530"/>
              <a:ext cx="2844204" cy="264539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3E363997-1569-486E-A424-9A3396B768BF}"/>
                </a:ext>
              </a:extLst>
            </p:cNvPr>
            <p:cNvGrpSpPr/>
            <p:nvPr/>
          </p:nvGrpSpPr>
          <p:grpSpPr>
            <a:xfrm>
              <a:off x="6005741" y="3048855"/>
              <a:ext cx="3586579" cy="574598"/>
              <a:chOff x="6019060" y="2717605"/>
              <a:chExt cx="3586579" cy="574598"/>
            </a:xfrm>
          </p:grpSpPr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xmlns="" id="{3B596D62-A121-4D36-8A56-318E1D5DBBBE}"/>
                  </a:ext>
                </a:extLst>
              </p:cNvPr>
              <p:cNvSpPr/>
              <p:nvPr/>
            </p:nvSpPr>
            <p:spPr>
              <a:xfrm>
                <a:off x="6019060" y="2740316"/>
                <a:ext cx="3586579" cy="551887"/>
              </a:xfrm>
              <a:prstGeom prst="roundRect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EE1F87D6-1693-492E-BB2B-A6782980C388}"/>
                  </a:ext>
                </a:extLst>
              </p:cNvPr>
              <p:cNvSpPr/>
              <p:nvPr/>
            </p:nvSpPr>
            <p:spPr>
              <a:xfrm>
                <a:off x="6022805" y="2717605"/>
                <a:ext cx="3570208" cy="5346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2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擦亮双眼，远离网络诈骗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A2DD6D8-E02B-4873-8ECA-361AED4A9D79}"/>
              </a:ext>
            </a:extLst>
          </p:cNvPr>
          <p:cNvGrpSpPr/>
          <p:nvPr/>
        </p:nvGrpSpPr>
        <p:grpSpPr>
          <a:xfrm>
            <a:off x="1548922" y="1380346"/>
            <a:ext cx="9440550" cy="999009"/>
            <a:chOff x="1548922" y="1380346"/>
            <a:chExt cx="9440550" cy="99900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2081FB7-A407-48F1-A282-D7259BB81EDF}"/>
                </a:ext>
              </a:extLst>
            </p:cNvPr>
            <p:cNvSpPr/>
            <p:nvPr/>
          </p:nvSpPr>
          <p:spPr>
            <a:xfrm>
              <a:off x="1675371" y="1380346"/>
              <a:ext cx="9094156" cy="9590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4800" b="1" dirty="0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我们应该怎样在网上传播</a:t>
              </a:r>
              <a:r>
                <a:rPr lang="zh-CN" altLang="en-US" sz="48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正能量</a:t>
              </a:r>
              <a:r>
                <a:rPr lang="en-US" altLang="zh-CN" sz="4800" b="1">
                  <a:solidFill>
                    <a:srgbClr val="0769B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?</a:t>
              </a:r>
              <a:endParaRPr lang="zh-CN" altLang="en-US" sz="4800" b="1" dirty="0">
                <a:solidFill>
                  <a:srgbClr val="0769B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7196FC4F-4EFF-44F1-84A6-B3C9815FDC00}"/>
                </a:ext>
              </a:extLst>
            </p:cNvPr>
            <p:cNvSpPr/>
            <p:nvPr/>
          </p:nvSpPr>
          <p:spPr>
            <a:xfrm>
              <a:off x="1548922" y="1420310"/>
              <a:ext cx="9440550" cy="95904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752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DA9467D-4B4F-4E9A-90E8-C6F6F71E1B9F}"/>
              </a:ext>
            </a:extLst>
          </p:cNvPr>
          <p:cNvGrpSpPr/>
          <p:nvPr/>
        </p:nvGrpSpPr>
        <p:grpSpPr>
          <a:xfrm>
            <a:off x="4675572" y="2130641"/>
            <a:ext cx="5965794" cy="3089429"/>
            <a:chOff x="2991775" y="2068497"/>
            <a:chExt cx="5965794" cy="308942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D518BBF3-18D3-4766-A9EA-B178A5FB1841}"/>
                </a:ext>
              </a:extLst>
            </p:cNvPr>
            <p:cNvSpPr/>
            <p:nvPr/>
          </p:nvSpPr>
          <p:spPr>
            <a:xfrm>
              <a:off x="3605306" y="2473893"/>
              <a:ext cx="4738731" cy="2445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本课主要讲述青少年要合理利用网络，我们要理性的参与网络生活，避免陷入网络生活的误区，同时在网上积极宣传正能量，为社会做出自己的贡献。</a:t>
              </a:r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0DE8058E-EEFE-4719-BEFD-12187E5E5DF5}"/>
                </a:ext>
              </a:extLst>
            </p:cNvPr>
            <p:cNvSpPr/>
            <p:nvPr/>
          </p:nvSpPr>
          <p:spPr>
            <a:xfrm>
              <a:off x="2991775" y="2068497"/>
              <a:ext cx="5965794" cy="3089429"/>
            </a:xfrm>
            <a:prstGeom prst="roundRect">
              <a:avLst>
                <a:gd name="adj" fmla="val 8621"/>
              </a:avLst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BA21D088-08B2-4817-A731-864BCB97ED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t="1111" r="22719" b="4005"/>
          <a:stretch/>
        </p:blipFill>
        <p:spPr>
          <a:xfrm>
            <a:off x="790113" y="1389357"/>
            <a:ext cx="3260389" cy="546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0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3C515647-A5B8-4212-8707-7C250CAD4BB7}"/>
              </a:ext>
            </a:extLst>
          </p:cNvPr>
          <p:cNvGrpSpPr/>
          <p:nvPr/>
        </p:nvGrpSpPr>
        <p:grpSpPr>
          <a:xfrm>
            <a:off x="221943" y="173855"/>
            <a:ext cx="3266345" cy="568170"/>
            <a:chOff x="221943" y="173855"/>
            <a:chExt cx="3266345" cy="56817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7E6BE8ED-C67E-49DE-BD20-CBD52A340082}"/>
                </a:ext>
              </a:extLst>
            </p:cNvPr>
            <p:cNvSpPr/>
            <p:nvPr/>
          </p:nvSpPr>
          <p:spPr>
            <a:xfrm>
              <a:off x="790113" y="173855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如何传播正能量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B8E6E6CB-49D4-4BA5-9F00-F762D6186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943" y="173855"/>
              <a:ext cx="568170" cy="568170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B0734B9-786E-4897-9E3A-E97D95BBB9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031" y="2654264"/>
            <a:ext cx="2983502" cy="310000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9C2EE9FA-0A23-4BD0-9EEB-E37CFA18A7B6}"/>
              </a:ext>
            </a:extLst>
          </p:cNvPr>
          <p:cNvGrpSpPr/>
          <p:nvPr/>
        </p:nvGrpSpPr>
        <p:grpSpPr>
          <a:xfrm>
            <a:off x="1500328" y="3242569"/>
            <a:ext cx="5131923" cy="2330382"/>
            <a:chOff x="1127465" y="3189303"/>
            <a:chExt cx="5131923" cy="233038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6A54C7-AAB6-443D-A737-EE3D2A3C6EED}"/>
                </a:ext>
              </a:extLst>
            </p:cNvPr>
            <p:cNvSpPr/>
            <p:nvPr/>
          </p:nvSpPr>
          <p:spPr>
            <a:xfrm>
              <a:off x="1611188" y="3189303"/>
              <a:ext cx="4648200" cy="2330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27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熟记</a:t>
              </a:r>
              <a:r>
                <a:rPr lang="zh-CN" altLang="en-US" sz="2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本课两个重点问题：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如何理性参与网络生活？</a:t>
              </a:r>
            </a:p>
            <a:p>
              <a:pPr marL="342900" indent="-342900">
                <a:lnSpc>
                  <a:spcPct val="130000"/>
                </a:lnSpc>
                <a:buClr>
                  <a:srgbClr val="0769B4"/>
                </a:buClr>
                <a:buFont typeface="Wingdings" panose="05000000000000000000" pitchFamily="2" charset="2"/>
                <a:buChar char="ü"/>
                <a:defRPr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如何借助网络传播正</a:t>
              </a:r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能量？</a:t>
              </a:r>
              <a:endPara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buClr>
                  <a:srgbClr val="0769B4"/>
                </a:buClr>
                <a:defRPr/>
              </a:pP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zh-CN" altLang="en-US" sz="27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尝试</a:t>
              </a:r>
              <a:r>
                <a:rPr lang="zh-CN" altLang="en-US" sz="27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在网上帮助他人。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434F1296-2C0E-455B-9063-F5EAA825A4B7}"/>
                </a:ext>
              </a:extLst>
            </p:cNvPr>
            <p:cNvGrpSpPr/>
            <p:nvPr/>
          </p:nvGrpSpPr>
          <p:grpSpPr>
            <a:xfrm>
              <a:off x="1154098" y="3298179"/>
              <a:ext cx="381740" cy="400110"/>
              <a:chOff x="790113" y="2943073"/>
              <a:chExt cx="381740" cy="400110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B97104DC-595D-4A8A-9484-5EFD49C2EEC2}"/>
                  </a:ext>
                </a:extLst>
              </p:cNvPr>
              <p:cNvSpPr/>
              <p:nvPr/>
            </p:nvSpPr>
            <p:spPr>
              <a:xfrm>
                <a:off x="790113" y="2956264"/>
                <a:ext cx="381740" cy="381740"/>
              </a:xfrm>
              <a:prstGeom prst="ellipse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D1728003-D366-4275-85AC-1B3E172047E4}"/>
                  </a:ext>
                </a:extLst>
              </p:cNvPr>
              <p:cNvSpPr txBox="1"/>
              <p:nvPr/>
            </p:nvSpPr>
            <p:spPr>
              <a:xfrm>
                <a:off x="809301" y="2943073"/>
                <a:ext cx="34336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36B41324-07A8-4200-872D-D8869A0B4911}"/>
                </a:ext>
              </a:extLst>
            </p:cNvPr>
            <p:cNvGrpSpPr/>
            <p:nvPr/>
          </p:nvGrpSpPr>
          <p:grpSpPr>
            <a:xfrm>
              <a:off x="1127465" y="5020447"/>
              <a:ext cx="381740" cy="400110"/>
              <a:chOff x="790113" y="2943073"/>
              <a:chExt cx="381740" cy="400110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18F3F161-846E-4922-8F84-3CFAB1C84DB6}"/>
                  </a:ext>
                </a:extLst>
              </p:cNvPr>
              <p:cNvSpPr/>
              <p:nvPr/>
            </p:nvSpPr>
            <p:spPr>
              <a:xfrm>
                <a:off x="790113" y="2956264"/>
                <a:ext cx="381740" cy="381740"/>
              </a:xfrm>
              <a:prstGeom prst="ellipse">
                <a:avLst/>
              </a:prstGeom>
              <a:solidFill>
                <a:srgbClr val="0769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62AC1624-5A6E-4700-B7C5-848B10A321FE}"/>
                  </a:ext>
                </a:extLst>
              </p:cNvPr>
              <p:cNvSpPr txBox="1"/>
              <p:nvPr/>
            </p:nvSpPr>
            <p:spPr>
              <a:xfrm>
                <a:off x="800423" y="2943073"/>
                <a:ext cx="3353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F048575-6C6D-4FA8-A331-07B2894F9AF0}"/>
              </a:ext>
            </a:extLst>
          </p:cNvPr>
          <p:cNvGrpSpPr/>
          <p:nvPr/>
        </p:nvGrpSpPr>
        <p:grpSpPr>
          <a:xfrm>
            <a:off x="1424036" y="1970713"/>
            <a:ext cx="2183907" cy="768355"/>
            <a:chOff x="1424036" y="2176338"/>
            <a:chExt cx="2183907" cy="768355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A6BB149-8CD6-4798-BF6A-5B3324D6C873}"/>
                </a:ext>
              </a:extLst>
            </p:cNvPr>
            <p:cNvSpPr txBox="1"/>
            <p:nvPr/>
          </p:nvSpPr>
          <p:spPr>
            <a:xfrm>
              <a:off x="1500328" y="225022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>
                  <a:solidFill>
                    <a:srgbClr val="0769B4"/>
                  </a:solidFill>
                  <a:latin typeface="锐字锐线怒放黑简1.0" panose="02010604000000000000" pitchFamily="2" charset="-122"/>
                  <a:ea typeface="锐字锐线怒放黑简1.0" panose="02010604000000000000" pitchFamily="2" charset="-122"/>
                </a:rPr>
                <a:t>留点作业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882AD7CE-7264-45CB-9F64-E7B6B7ADC96E}"/>
                </a:ext>
              </a:extLst>
            </p:cNvPr>
            <p:cNvSpPr/>
            <p:nvPr/>
          </p:nvSpPr>
          <p:spPr>
            <a:xfrm>
              <a:off x="1424036" y="2176338"/>
              <a:ext cx="2183907" cy="768355"/>
            </a:xfrm>
            <a:prstGeom prst="rect">
              <a:avLst/>
            </a:prstGeom>
            <a:noFill/>
            <a:ln w="28575">
              <a:solidFill>
                <a:srgbClr val="0769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562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A369BE2-EEB7-4AF2-94B3-7CDF51C790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9" t="21565" r="1117" b="21493"/>
          <a:stretch/>
        </p:blipFill>
        <p:spPr>
          <a:xfrm>
            <a:off x="7492754" y="1600199"/>
            <a:ext cx="3535994" cy="3657601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EB0A843-620F-47B9-9DAA-4C138FA2E928}"/>
              </a:ext>
            </a:extLst>
          </p:cNvPr>
          <p:cNvGrpSpPr/>
          <p:nvPr/>
        </p:nvGrpSpPr>
        <p:grpSpPr>
          <a:xfrm>
            <a:off x="949911" y="1240653"/>
            <a:ext cx="5592932" cy="4376692"/>
            <a:chOff x="949911" y="1240653"/>
            <a:chExt cx="5592932" cy="437669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FA3D319-E2A0-4EA5-9817-9C1709A4E0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9" t="13411" r="52088" b="14794"/>
            <a:stretch/>
          </p:blipFill>
          <p:spPr>
            <a:xfrm>
              <a:off x="949911" y="1240653"/>
              <a:ext cx="5592932" cy="437669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5504F2BE-9529-436A-8F69-D3EB01E60ED8}"/>
                </a:ext>
              </a:extLst>
            </p:cNvPr>
            <p:cNvSpPr txBox="1"/>
            <p:nvPr/>
          </p:nvSpPr>
          <p:spPr>
            <a:xfrm>
              <a:off x="1602200" y="2151726"/>
              <a:ext cx="4288353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感谢大家</a:t>
              </a:r>
              <a:endParaRPr kumimoji="0" lang="en-US" altLang="zh-CN" sz="8000" b="0" i="0" u="none" strike="noStrike" kern="1200" cap="none" spc="0" normalizeH="0" baseline="0" noProof="0">
                <a:ln>
                  <a:noFill/>
                </a:ln>
                <a:solidFill>
                  <a:srgbClr val="0769B4"/>
                </a:solidFill>
                <a:effectLst/>
                <a:uLnTx/>
                <a:uFillTx/>
                <a:latin typeface="锐字锐线怒放黑简1.0" panose="02010604000000000000" pitchFamily="2" charset="-122"/>
                <a:ea typeface="锐字锐线怒放黑简1.0" panose="02010604000000000000" pitchFamily="2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>
                  <a:ln>
                    <a:noFill/>
                  </a:ln>
                  <a:solidFill>
                    <a:srgbClr val="0769B4"/>
                  </a:solidFill>
                  <a:effectLst/>
                  <a:uLnTx/>
                  <a:uFillTx/>
                  <a:latin typeface="锐字锐线怒放黑简1.0" panose="02010604000000000000" pitchFamily="2" charset="-122"/>
                  <a:ea typeface="锐字锐线怒放黑简1.0" panose="02010604000000000000" pitchFamily="2" charset="-122"/>
                  <a:cs typeface="+mn-cs"/>
                </a:rPr>
                <a:t>观看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646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936</Words>
  <Application>Microsoft Office PowerPoint</Application>
  <PresentationFormat>宽屏</PresentationFormat>
  <Paragraphs>150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等线 Light</vt:lpstr>
      <vt:lpstr>锐字锐线怒放黑简1.0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22</cp:revision>
  <dcterms:created xsi:type="dcterms:W3CDTF">2018-09-12T02:05:26Z</dcterms:created>
  <dcterms:modified xsi:type="dcterms:W3CDTF">2018-11-23T05:31:47Z</dcterms:modified>
</cp:coreProperties>
</file>