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16" r:id="rId2"/>
    <p:sldId id="298" r:id="rId3"/>
    <p:sldId id="258" r:id="rId4"/>
    <p:sldId id="259" r:id="rId5"/>
    <p:sldId id="261" r:id="rId6"/>
    <p:sldId id="262" r:id="rId7"/>
    <p:sldId id="263" r:id="rId8"/>
    <p:sldId id="314" r:id="rId9"/>
    <p:sldId id="264" r:id="rId10"/>
    <p:sldId id="265" r:id="rId11"/>
    <p:sldId id="300" r:id="rId12"/>
    <p:sldId id="301" r:id="rId13"/>
    <p:sldId id="299" r:id="rId14"/>
    <p:sldId id="266" r:id="rId15"/>
    <p:sldId id="267" r:id="rId16"/>
    <p:sldId id="302" r:id="rId17"/>
    <p:sldId id="269" r:id="rId18"/>
    <p:sldId id="271" r:id="rId19"/>
    <p:sldId id="303" r:id="rId20"/>
    <p:sldId id="272" r:id="rId21"/>
    <p:sldId id="273" r:id="rId22"/>
    <p:sldId id="274" r:id="rId23"/>
    <p:sldId id="275" r:id="rId24"/>
    <p:sldId id="304" r:id="rId25"/>
    <p:sldId id="276" r:id="rId26"/>
    <p:sldId id="318" r:id="rId27"/>
    <p:sldId id="317" r:id="rId28"/>
    <p:sldId id="319" r:id="rId29"/>
    <p:sldId id="305" r:id="rId30"/>
    <p:sldId id="277" r:id="rId31"/>
    <p:sldId id="308" r:id="rId32"/>
    <p:sldId id="310" r:id="rId33"/>
    <p:sldId id="285" r:id="rId34"/>
    <p:sldId id="320" r:id="rId35"/>
    <p:sldId id="321" r:id="rId36"/>
    <p:sldId id="322" r:id="rId37"/>
    <p:sldId id="323" r:id="rId38"/>
    <p:sldId id="324" r:id="rId39"/>
    <p:sldId id="325"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7C91"/>
    <a:srgbClr val="005D77"/>
    <a:srgbClr val="EB4645"/>
    <a:srgbClr val="EE6A69"/>
    <a:srgbClr val="029789"/>
    <a:srgbClr val="F57B48"/>
    <a:srgbClr val="34ABA0"/>
    <a:srgbClr val="F6946C"/>
    <a:srgbClr val="C3918B"/>
    <a:srgbClr val="6562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35" autoAdjust="0"/>
    <p:restoredTop sz="94660"/>
  </p:normalViewPr>
  <p:slideViewPr>
    <p:cSldViewPr snapToGrid="0">
      <p:cViewPr varScale="1">
        <p:scale>
          <a:sx n="71" d="100"/>
          <a:sy n="71" d="100"/>
        </p:scale>
        <p:origin x="66"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8E2AA3-83D1-45B8-A4EF-D849EFC51DD1}"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15A079-1AAE-40F8-B025-D221512AF23C}" type="slidenum">
              <a:rPr lang="zh-CN" altLang="en-US" smtClean="0"/>
              <a:t>‹#›</a:t>
            </a:fld>
            <a:endParaRPr lang="zh-CN" altLang="en-US"/>
          </a:p>
        </p:txBody>
      </p:sp>
    </p:spTree>
    <p:extLst>
      <p:ext uri="{BB962C8B-B14F-4D97-AF65-F5344CB8AC3E}">
        <p14:creationId xmlns:p14="http://schemas.microsoft.com/office/powerpoint/2010/main" val="3067950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a:t>
            </a:fld>
            <a:endParaRPr lang="zh-CN" altLang="en-US"/>
          </a:p>
        </p:txBody>
      </p:sp>
    </p:spTree>
    <p:extLst>
      <p:ext uri="{BB962C8B-B14F-4D97-AF65-F5344CB8AC3E}">
        <p14:creationId xmlns:p14="http://schemas.microsoft.com/office/powerpoint/2010/main" val="1131920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a:t>
            </a:fld>
            <a:endParaRPr lang="zh-CN" altLang="en-US"/>
          </a:p>
        </p:txBody>
      </p:sp>
    </p:spTree>
    <p:extLst>
      <p:ext uri="{BB962C8B-B14F-4D97-AF65-F5344CB8AC3E}">
        <p14:creationId xmlns:p14="http://schemas.microsoft.com/office/powerpoint/2010/main" val="1688656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a:t>
            </a:fld>
            <a:endParaRPr lang="zh-CN" altLang="en-US"/>
          </a:p>
        </p:txBody>
      </p:sp>
    </p:spTree>
    <p:extLst>
      <p:ext uri="{BB962C8B-B14F-4D97-AF65-F5344CB8AC3E}">
        <p14:creationId xmlns:p14="http://schemas.microsoft.com/office/powerpoint/2010/main" val="3735133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4</a:t>
            </a:fld>
            <a:endParaRPr lang="zh-CN" altLang="en-US"/>
          </a:p>
        </p:txBody>
      </p:sp>
    </p:spTree>
    <p:extLst>
      <p:ext uri="{BB962C8B-B14F-4D97-AF65-F5344CB8AC3E}">
        <p14:creationId xmlns:p14="http://schemas.microsoft.com/office/powerpoint/2010/main" val="1134260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5</a:t>
            </a:fld>
            <a:endParaRPr lang="zh-CN" altLang="en-US"/>
          </a:p>
        </p:txBody>
      </p:sp>
    </p:spTree>
    <p:extLst>
      <p:ext uri="{BB962C8B-B14F-4D97-AF65-F5344CB8AC3E}">
        <p14:creationId xmlns:p14="http://schemas.microsoft.com/office/powerpoint/2010/main" val="4122525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6</a:t>
            </a:fld>
            <a:endParaRPr lang="zh-CN" altLang="en-US"/>
          </a:p>
        </p:txBody>
      </p:sp>
    </p:spTree>
    <p:extLst>
      <p:ext uri="{BB962C8B-B14F-4D97-AF65-F5344CB8AC3E}">
        <p14:creationId xmlns:p14="http://schemas.microsoft.com/office/powerpoint/2010/main" val="3545302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7</a:t>
            </a:fld>
            <a:endParaRPr lang="zh-CN" altLang="en-US"/>
          </a:p>
        </p:txBody>
      </p:sp>
    </p:spTree>
    <p:extLst>
      <p:ext uri="{BB962C8B-B14F-4D97-AF65-F5344CB8AC3E}">
        <p14:creationId xmlns:p14="http://schemas.microsoft.com/office/powerpoint/2010/main" val="234775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8</a:t>
            </a:fld>
            <a:endParaRPr lang="zh-CN" altLang="en-US"/>
          </a:p>
        </p:txBody>
      </p:sp>
    </p:spTree>
    <p:extLst>
      <p:ext uri="{BB962C8B-B14F-4D97-AF65-F5344CB8AC3E}">
        <p14:creationId xmlns:p14="http://schemas.microsoft.com/office/powerpoint/2010/main" val="20188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9</a:t>
            </a:fld>
            <a:endParaRPr lang="zh-CN" altLang="en-US"/>
          </a:p>
        </p:txBody>
      </p:sp>
    </p:spTree>
    <p:extLst>
      <p:ext uri="{BB962C8B-B14F-4D97-AF65-F5344CB8AC3E}">
        <p14:creationId xmlns:p14="http://schemas.microsoft.com/office/powerpoint/2010/main" val="2094065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10</a:t>
            </a:fld>
            <a:endParaRPr lang="zh-CN" altLang="en-US"/>
          </a:p>
        </p:txBody>
      </p:sp>
    </p:spTree>
    <p:extLst>
      <p:ext uri="{BB962C8B-B14F-4D97-AF65-F5344CB8AC3E}">
        <p14:creationId xmlns:p14="http://schemas.microsoft.com/office/powerpoint/2010/main" val="29563340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11</a:t>
            </a:fld>
            <a:endParaRPr lang="zh-CN" altLang="en-US"/>
          </a:p>
        </p:txBody>
      </p:sp>
    </p:spTree>
    <p:extLst>
      <p:ext uri="{BB962C8B-B14F-4D97-AF65-F5344CB8AC3E}">
        <p14:creationId xmlns:p14="http://schemas.microsoft.com/office/powerpoint/2010/main" val="2137139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12</a:t>
            </a:fld>
            <a:endParaRPr lang="zh-CN" altLang="en-US"/>
          </a:p>
        </p:txBody>
      </p:sp>
    </p:spTree>
    <p:extLst>
      <p:ext uri="{BB962C8B-B14F-4D97-AF65-F5344CB8AC3E}">
        <p14:creationId xmlns:p14="http://schemas.microsoft.com/office/powerpoint/2010/main" val="3983378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13</a:t>
            </a:fld>
            <a:endParaRPr lang="zh-CN" altLang="en-US"/>
          </a:p>
        </p:txBody>
      </p:sp>
    </p:spTree>
    <p:extLst>
      <p:ext uri="{BB962C8B-B14F-4D97-AF65-F5344CB8AC3E}">
        <p14:creationId xmlns:p14="http://schemas.microsoft.com/office/powerpoint/2010/main" val="1358798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14</a:t>
            </a:fld>
            <a:endParaRPr lang="zh-CN" altLang="en-US"/>
          </a:p>
        </p:txBody>
      </p:sp>
    </p:spTree>
    <p:extLst>
      <p:ext uri="{BB962C8B-B14F-4D97-AF65-F5344CB8AC3E}">
        <p14:creationId xmlns:p14="http://schemas.microsoft.com/office/powerpoint/2010/main" val="3173573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15</a:t>
            </a:fld>
            <a:endParaRPr lang="zh-CN" altLang="en-US"/>
          </a:p>
        </p:txBody>
      </p:sp>
    </p:spTree>
    <p:extLst>
      <p:ext uri="{BB962C8B-B14F-4D97-AF65-F5344CB8AC3E}">
        <p14:creationId xmlns:p14="http://schemas.microsoft.com/office/powerpoint/2010/main" val="1156980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16</a:t>
            </a:fld>
            <a:endParaRPr lang="zh-CN" altLang="en-US"/>
          </a:p>
        </p:txBody>
      </p:sp>
    </p:spTree>
    <p:extLst>
      <p:ext uri="{BB962C8B-B14F-4D97-AF65-F5344CB8AC3E}">
        <p14:creationId xmlns:p14="http://schemas.microsoft.com/office/powerpoint/2010/main" val="3817254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17</a:t>
            </a:fld>
            <a:endParaRPr lang="zh-CN" altLang="en-US"/>
          </a:p>
        </p:txBody>
      </p:sp>
    </p:spTree>
    <p:extLst>
      <p:ext uri="{BB962C8B-B14F-4D97-AF65-F5344CB8AC3E}">
        <p14:creationId xmlns:p14="http://schemas.microsoft.com/office/powerpoint/2010/main" val="3070069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18</a:t>
            </a:fld>
            <a:endParaRPr lang="zh-CN" altLang="en-US"/>
          </a:p>
        </p:txBody>
      </p:sp>
    </p:spTree>
    <p:extLst>
      <p:ext uri="{BB962C8B-B14F-4D97-AF65-F5344CB8AC3E}">
        <p14:creationId xmlns:p14="http://schemas.microsoft.com/office/powerpoint/2010/main" val="525542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19</a:t>
            </a:fld>
            <a:endParaRPr lang="zh-CN" altLang="en-US"/>
          </a:p>
        </p:txBody>
      </p:sp>
    </p:spTree>
    <p:extLst>
      <p:ext uri="{BB962C8B-B14F-4D97-AF65-F5344CB8AC3E}">
        <p14:creationId xmlns:p14="http://schemas.microsoft.com/office/powerpoint/2010/main" val="200394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20</a:t>
            </a:fld>
            <a:endParaRPr lang="zh-CN" altLang="en-US"/>
          </a:p>
        </p:txBody>
      </p:sp>
    </p:spTree>
    <p:extLst>
      <p:ext uri="{BB962C8B-B14F-4D97-AF65-F5344CB8AC3E}">
        <p14:creationId xmlns:p14="http://schemas.microsoft.com/office/powerpoint/2010/main" val="51041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21</a:t>
            </a:fld>
            <a:endParaRPr lang="zh-CN" altLang="en-US"/>
          </a:p>
        </p:txBody>
      </p:sp>
    </p:spTree>
    <p:extLst>
      <p:ext uri="{BB962C8B-B14F-4D97-AF65-F5344CB8AC3E}">
        <p14:creationId xmlns:p14="http://schemas.microsoft.com/office/powerpoint/2010/main" val="1646841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22</a:t>
            </a:fld>
            <a:endParaRPr lang="zh-CN" altLang="en-US"/>
          </a:p>
        </p:txBody>
      </p:sp>
    </p:spTree>
    <p:extLst>
      <p:ext uri="{BB962C8B-B14F-4D97-AF65-F5344CB8AC3E}">
        <p14:creationId xmlns:p14="http://schemas.microsoft.com/office/powerpoint/2010/main" val="3508507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23</a:t>
            </a:fld>
            <a:endParaRPr lang="zh-CN" altLang="en-US"/>
          </a:p>
        </p:txBody>
      </p:sp>
    </p:spTree>
    <p:extLst>
      <p:ext uri="{BB962C8B-B14F-4D97-AF65-F5344CB8AC3E}">
        <p14:creationId xmlns:p14="http://schemas.microsoft.com/office/powerpoint/2010/main" val="249000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24</a:t>
            </a:fld>
            <a:endParaRPr lang="zh-CN" altLang="en-US"/>
          </a:p>
        </p:txBody>
      </p:sp>
    </p:spTree>
    <p:extLst>
      <p:ext uri="{BB962C8B-B14F-4D97-AF65-F5344CB8AC3E}">
        <p14:creationId xmlns:p14="http://schemas.microsoft.com/office/powerpoint/2010/main" val="2004580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25</a:t>
            </a:fld>
            <a:endParaRPr lang="zh-CN" altLang="en-US"/>
          </a:p>
        </p:txBody>
      </p:sp>
    </p:spTree>
    <p:extLst>
      <p:ext uri="{BB962C8B-B14F-4D97-AF65-F5344CB8AC3E}">
        <p14:creationId xmlns:p14="http://schemas.microsoft.com/office/powerpoint/2010/main" val="3176807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26</a:t>
            </a:fld>
            <a:endParaRPr lang="zh-CN" altLang="en-US"/>
          </a:p>
        </p:txBody>
      </p:sp>
    </p:spTree>
    <p:extLst>
      <p:ext uri="{BB962C8B-B14F-4D97-AF65-F5344CB8AC3E}">
        <p14:creationId xmlns:p14="http://schemas.microsoft.com/office/powerpoint/2010/main" val="20477543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27</a:t>
            </a:fld>
            <a:endParaRPr lang="zh-CN" altLang="en-US"/>
          </a:p>
        </p:txBody>
      </p:sp>
    </p:spTree>
    <p:extLst>
      <p:ext uri="{BB962C8B-B14F-4D97-AF65-F5344CB8AC3E}">
        <p14:creationId xmlns:p14="http://schemas.microsoft.com/office/powerpoint/2010/main" val="6953027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28</a:t>
            </a:fld>
            <a:endParaRPr lang="zh-CN" altLang="en-US"/>
          </a:p>
        </p:txBody>
      </p:sp>
    </p:spTree>
    <p:extLst>
      <p:ext uri="{BB962C8B-B14F-4D97-AF65-F5344CB8AC3E}">
        <p14:creationId xmlns:p14="http://schemas.microsoft.com/office/powerpoint/2010/main" val="11248871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29</a:t>
            </a:fld>
            <a:endParaRPr lang="zh-CN" altLang="en-US"/>
          </a:p>
        </p:txBody>
      </p:sp>
    </p:spTree>
    <p:extLst>
      <p:ext uri="{BB962C8B-B14F-4D97-AF65-F5344CB8AC3E}">
        <p14:creationId xmlns:p14="http://schemas.microsoft.com/office/powerpoint/2010/main" val="2362336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30</a:t>
            </a:fld>
            <a:endParaRPr lang="zh-CN" altLang="en-US"/>
          </a:p>
        </p:txBody>
      </p:sp>
    </p:spTree>
    <p:extLst>
      <p:ext uri="{BB962C8B-B14F-4D97-AF65-F5344CB8AC3E}">
        <p14:creationId xmlns:p14="http://schemas.microsoft.com/office/powerpoint/2010/main" val="12403788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31</a:t>
            </a:fld>
            <a:endParaRPr lang="zh-CN" altLang="en-US"/>
          </a:p>
        </p:txBody>
      </p:sp>
    </p:spTree>
    <p:extLst>
      <p:ext uri="{BB962C8B-B14F-4D97-AF65-F5344CB8AC3E}">
        <p14:creationId xmlns:p14="http://schemas.microsoft.com/office/powerpoint/2010/main" val="3612333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32</a:t>
            </a:fld>
            <a:endParaRPr lang="zh-CN" altLang="en-US"/>
          </a:p>
        </p:txBody>
      </p:sp>
    </p:spTree>
    <p:extLst>
      <p:ext uri="{BB962C8B-B14F-4D97-AF65-F5344CB8AC3E}">
        <p14:creationId xmlns:p14="http://schemas.microsoft.com/office/powerpoint/2010/main" val="1816502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33</a:t>
            </a:fld>
            <a:endParaRPr lang="zh-CN" altLang="en-US"/>
          </a:p>
        </p:txBody>
      </p:sp>
    </p:spTree>
    <p:extLst>
      <p:ext uri="{BB962C8B-B14F-4D97-AF65-F5344CB8AC3E}">
        <p14:creationId xmlns:p14="http://schemas.microsoft.com/office/powerpoint/2010/main" val="3627510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34</a:t>
            </a:fld>
            <a:endParaRPr lang="zh-CN" altLang="en-US"/>
          </a:p>
        </p:txBody>
      </p:sp>
    </p:spTree>
    <p:extLst>
      <p:ext uri="{BB962C8B-B14F-4D97-AF65-F5344CB8AC3E}">
        <p14:creationId xmlns:p14="http://schemas.microsoft.com/office/powerpoint/2010/main" val="2069227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35</a:t>
            </a:fld>
            <a:endParaRPr lang="zh-CN" altLang="en-US"/>
          </a:p>
        </p:txBody>
      </p:sp>
    </p:spTree>
    <p:extLst>
      <p:ext uri="{BB962C8B-B14F-4D97-AF65-F5344CB8AC3E}">
        <p14:creationId xmlns:p14="http://schemas.microsoft.com/office/powerpoint/2010/main" val="10529789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36</a:t>
            </a:fld>
            <a:endParaRPr lang="zh-CN" altLang="en-US"/>
          </a:p>
        </p:txBody>
      </p:sp>
    </p:spTree>
    <p:extLst>
      <p:ext uri="{BB962C8B-B14F-4D97-AF65-F5344CB8AC3E}">
        <p14:creationId xmlns:p14="http://schemas.microsoft.com/office/powerpoint/2010/main" val="34447051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37</a:t>
            </a:fld>
            <a:endParaRPr lang="zh-CN" altLang="en-US"/>
          </a:p>
        </p:txBody>
      </p:sp>
    </p:spTree>
    <p:extLst>
      <p:ext uri="{BB962C8B-B14F-4D97-AF65-F5344CB8AC3E}">
        <p14:creationId xmlns:p14="http://schemas.microsoft.com/office/powerpoint/2010/main" val="326729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38</a:t>
            </a:fld>
            <a:endParaRPr lang="zh-CN" altLang="en-US"/>
          </a:p>
        </p:txBody>
      </p:sp>
    </p:spTree>
    <p:extLst>
      <p:ext uri="{BB962C8B-B14F-4D97-AF65-F5344CB8AC3E}">
        <p14:creationId xmlns:p14="http://schemas.microsoft.com/office/powerpoint/2010/main" val="4135818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15A079-1AAE-40F8-B025-D221512AF23C}" type="slidenum">
              <a:rPr lang="zh-CN" altLang="en-US" smtClean="0"/>
              <a:t>39</a:t>
            </a:fld>
            <a:endParaRPr lang="zh-CN" altLang="en-US"/>
          </a:p>
        </p:txBody>
      </p:sp>
    </p:spTree>
    <p:extLst>
      <p:ext uri="{BB962C8B-B14F-4D97-AF65-F5344CB8AC3E}">
        <p14:creationId xmlns:p14="http://schemas.microsoft.com/office/powerpoint/2010/main" val="2736573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2685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FAFAF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071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53925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8165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8.png"/><Relationship Id="rId7"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矩形 13"/>
          <p:cNvSpPr/>
          <p:nvPr/>
        </p:nvSpPr>
        <p:spPr>
          <a:xfrm>
            <a:off x="0" y="4018376"/>
            <a:ext cx="12192000" cy="1150532"/>
          </a:xfrm>
          <a:prstGeom prst="rect">
            <a:avLst/>
          </a:prstGeom>
          <a:solidFill>
            <a:srgbClr val="005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8" name="矩形 7"/>
          <p:cNvSpPr/>
          <p:nvPr/>
        </p:nvSpPr>
        <p:spPr>
          <a:xfrm>
            <a:off x="3352460" y="4131977"/>
            <a:ext cx="5487080" cy="923330"/>
          </a:xfrm>
          <a:prstGeom prst="rect">
            <a:avLst/>
          </a:prstGeom>
        </p:spPr>
        <p:txBody>
          <a:bodyPr wrap="none" lIns="0" tIns="0" rIns="0" bIns="0" anchor="ctr">
            <a:spAutoFit/>
          </a:bodyPr>
          <a:lstStyle/>
          <a:p>
            <a:pPr algn="ctr"/>
            <a:r>
              <a:rPr lang="zh-CN" altLang="en-US" sz="6000" b="1" dirty="0">
                <a:solidFill>
                  <a:schemeClr val="bg1"/>
                </a:solidFill>
                <a:ea typeface="微软雅黑 Light" panose="020B0502040204020203" pitchFamily="34" charset="-122"/>
                <a:cs typeface="+mn-ea"/>
                <a:sym typeface="+mn-lt"/>
              </a:rPr>
              <a:t>商 </a:t>
            </a:r>
            <a:r>
              <a:rPr lang="en-US" altLang="zh-CN" sz="6000" b="1" dirty="0">
                <a:solidFill>
                  <a:schemeClr val="bg1"/>
                </a:solidFill>
                <a:ea typeface="微软雅黑 Light" panose="020B0502040204020203" pitchFamily="34" charset="-122"/>
                <a:cs typeface="+mn-ea"/>
                <a:sym typeface="+mn-lt"/>
              </a:rPr>
              <a:t>· </a:t>
            </a:r>
            <a:r>
              <a:rPr lang="zh-CN" altLang="en-US" sz="6000" b="1" dirty="0">
                <a:solidFill>
                  <a:schemeClr val="bg1"/>
                </a:solidFill>
                <a:ea typeface="微软雅黑 Light" panose="020B0502040204020203" pitchFamily="34" charset="-122"/>
                <a:cs typeface="+mn-ea"/>
                <a:sym typeface="+mn-lt"/>
              </a:rPr>
              <a:t>务 </a:t>
            </a:r>
            <a:r>
              <a:rPr lang="en-US" altLang="zh-CN" sz="6000" b="1" dirty="0">
                <a:solidFill>
                  <a:schemeClr val="bg1"/>
                </a:solidFill>
                <a:ea typeface="微软雅黑 Light" panose="020B0502040204020203" pitchFamily="34" charset="-122"/>
                <a:cs typeface="+mn-ea"/>
                <a:sym typeface="+mn-lt"/>
              </a:rPr>
              <a:t>· </a:t>
            </a:r>
            <a:r>
              <a:rPr lang="zh-CN" altLang="en-US" sz="6000" b="1" dirty="0">
                <a:solidFill>
                  <a:schemeClr val="bg1"/>
                </a:solidFill>
                <a:ea typeface="微软雅黑 Light" panose="020B0502040204020203" pitchFamily="34" charset="-122"/>
                <a:cs typeface="+mn-ea"/>
                <a:sym typeface="+mn-lt"/>
              </a:rPr>
              <a:t>礼 </a:t>
            </a:r>
            <a:r>
              <a:rPr lang="en-US" altLang="zh-CN" sz="6000" b="1" dirty="0">
                <a:solidFill>
                  <a:schemeClr val="bg1"/>
                </a:solidFill>
                <a:ea typeface="微软雅黑 Light" panose="020B0502040204020203" pitchFamily="34" charset="-122"/>
                <a:cs typeface="+mn-ea"/>
                <a:sym typeface="+mn-lt"/>
              </a:rPr>
              <a:t>· </a:t>
            </a:r>
            <a:r>
              <a:rPr lang="zh-CN" altLang="en-US" sz="6000" b="1" dirty="0">
                <a:solidFill>
                  <a:schemeClr val="bg1"/>
                </a:solidFill>
                <a:ea typeface="微软雅黑 Light" panose="020B0502040204020203" pitchFamily="34" charset="-122"/>
                <a:cs typeface="+mn-ea"/>
                <a:sym typeface="+mn-lt"/>
              </a:rPr>
              <a:t>仪</a:t>
            </a:r>
          </a:p>
        </p:txBody>
      </p:sp>
      <p:sp>
        <p:nvSpPr>
          <p:cNvPr id="12" name="文本框 11"/>
          <p:cNvSpPr txBox="1"/>
          <p:nvPr/>
        </p:nvSpPr>
        <p:spPr>
          <a:xfrm>
            <a:off x="5396289" y="5613511"/>
            <a:ext cx="1399422" cy="276999"/>
          </a:xfrm>
          <a:prstGeom prst="rect">
            <a:avLst/>
          </a:prstGeom>
        </p:spPr>
        <p:txBody>
          <a:bodyPr wrap="none" lIns="0" tIns="0" rIns="0" bIns="0" anchor="ctr">
            <a:spAutoFit/>
          </a:bodyPr>
          <a:lstStyle>
            <a:defPPr>
              <a:defRPr lang="zh-CN"/>
            </a:defPPr>
            <a:lvl1pPr algn="ctr">
              <a:defRPr sz="2400">
                <a:solidFill>
                  <a:srgbClr val="656270"/>
                </a:solidFill>
              </a:defRPr>
            </a:lvl1pPr>
          </a:lstStyle>
          <a:p>
            <a:r>
              <a:rPr lang="zh-CN" altLang="en-US" sz="1800" dirty="0">
                <a:solidFill>
                  <a:schemeClr val="tx1">
                    <a:lumMod val="65000"/>
                    <a:lumOff val="35000"/>
                  </a:schemeClr>
                </a:solidFill>
                <a:ea typeface="微软雅黑 Light" panose="020B0502040204020203" pitchFamily="34" charset="-122"/>
                <a:cs typeface="+mn-ea"/>
                <a:sym typeface="+mn-lt"/>
              </a:rPr>
              <a:t>主讲人：</a:t>
            </a:r>
            <a:r>
              <a:rPr lang="en-US" altLang="zh-CN" sz="1800" dirty="0">
                <a:solidFill>
                  <a:schemeClr val="tx1">
                    <a:lumMod val="65000"/>
                    <a:lumOff val="35000"/>
                  </a:schemeClr>
                </a:solidFill>
                <a:ea typeface="微软雅黑 Light" panose="020B0502040204020203" pitchFamily="34" charset="-122"/>
                <a:cs typeface="+mn-ea"/>
                <a:sym typeface="+mn-lt"/>
              </a:rPr>
              <a:t>XXX</a:t>
            </a:r>
            <a:endParaRPr lang="zh-CN" altLang="en-US" sz="1800" dirty="0">
              <a:solidFill>
                <a:schemeClr val="tx1">
                  <a:lumMod val="65000"/>
                  <a:lumOff val="35000"/>
                </a:schemeClr>
              </a:solidFill>
              <a:ea typeface="微软雅黑 Light" panose="020B0502040204020203" pitchFamily="34" charset="-122"/>
              <a:cs typeface="+mn-ea"/>
              <a:sym typeface="+mn-lt"/>
            </a:endParaRPr>
          </a:p>
        </p:txBody>
      </p:sp>
      <p:pic>
        <p:nvPicPr>
          <p:cNvPr id="4" name="BG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24229" y="0"/>
            <a:ext cx="609600" cy="609600"/>
          </a:xfrm>
          <a:prstGeom prst="rect">
            <a:avLst/>
          </a:prstGeom>
        </p:spPr>
      </p:pic>
      <p:sp>
        <p:nvSpPr>
          <p:cNvPr id="5" name="平行四边形 4"/>
          <p:cNvSpPr/>
          <p:nvPr/>
        </p:nvSpPr>
        <p:spPr>
          <a:xfrm flipH="1">
            <a:off x="1671638" y="4018377"/>
            <a:ext cx="1162050" cy="1150532"/>
          </a:xfrm>
          <a:prstGeom prst="parallelogram">
            <a:avLst>
              <a:gd name="adj" fmla="val 6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200">
              <a:solidFill>
                <a:schemeClr val="tx1">
                  <a:lumMod val="65000"/>
                  <a:lumOff val="35000"/>
                </a:schemeClr>
              </a:solidFill>
              <a:ea typeface="微软雅黑 Light" panose="020B0502040204020203" pitchFamily="34" charset="-122"/>
              <a:cs typeface="+mn-ea"/>
              <a:sym typeface="+mn-lt"/>
            </a:endParaRPr>
          </a:p>
        </p:txBody>
      </p:sp>
      <p:sp>
        <p:nvSpPr>
          <p:cNvPr id="9" name="平行四边形 8"/>
          <p:cNvSpPr/>
          <p:nvPr/>
        </p:nvSpPr>
        <p:spPr>
          <a:xfrm>
            <a:off x="9358313" y="4018377"/>
            <a:ext cx="1162050" cy="1150532"/>
          </a:xfrm>
          <a:prstGeom prst="parallelogram">
            <a:avLst>
              <a:gd name="adj" fmla="val 630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200">
              <a:solidFill>
                <a:schemeClr val="tx1">
                  <a:lumMod val="65000"/>
                  <a:lumOff val="35000"/>
                </a:schemeClr>
              </a:solidFill>
              <a:ea typeface="微软雅黑 Light" panose="020B0502040204020203" pitchFamily="34" charset="-122"/>
              <a:cs typeface="+mn-ea"/>
              <a:sym typeface="+mn-lt"/>
            </a:endParaRPr>
          </a:p>
        </p:txBody>
      </p:sp>
    </p:spTree>
    <p:extLst>
      <p:ext uri="{BB962C8B-B14F-4D97-AF65-F5344CB8AC3E}">
        <p14:creationId xmlns:p14="http://schemas.microsoft.com/office/powerpoint/2010/main" val="391613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childTnLst>
                          </p:cTn>
                        </p:par>
                        <p:par>
                          <p:cTn id="15" fill="hold">
                            <p:stCondLst>
                              <p:cond delay="1000"/>
                            </p:stCondLst>
                            <p:childTnLst>
                              <p:par>
                                <p:cTn id="16" presetID="53" presetClass="entr" presetSubtype="16" fill="hold" grpId="0" nodeType="afterEffect">
                                  <p:stCondLst>
                                    <p:cond delay="0"/>
                                  </p:stCondLst>
                                  <p:iterate type="lt">
                                    <p:tmPct val="30000"/>
                                  </p:iterate>
                                  <p:childTnLst>
                                    <p:set>
                                      <p:cBhvr>
                                        <p:cTn id="17" dur="1" fill="hold">
                                          <p:stCondLst>
                                            <p:cond delay="0"/>
                                          </p:stCondLst>
                                        </p:cTn>
                                        <p:tgtEl>
                                          <p:spTgt spid="8"/>
                                        </p:tgtEl>
                                        <p:attrNameLst>
                                          <p:attrName>style.visibility</p:attrName>
                                        </p:attrNameLst>
                                      </p:cBhvr>
                                      <p:to>
                                        <p:strVal val="visible"/>
                                      </p:to>
                                    </p:set>
                                    <p:anim calcmode="lin" valueType="num">
                                      <p:cBhvr>
                                        <p:cTn id="18" dur="200" fill="hold"/>
                                        <p:tgtEl>
                                          <p:spTgt spid="8"/>
                                        </p:tgtEl>
                                        <p:attrNameLst>
                                          <p:attrName>ppt_w</p:attrName>
                                        </p:attrNameLst>
                                      </p:cBhvr>
                                      <p:tavLst>
                                        <p:tav tm="0">
                                          <p:val>
                                            <p:fltVal val="0"/>
                                          </p:val>
                                        </p:tav>
                                        <p:tav tm="100000">
                                          <p:val>
                                            <p:strVal val="#ppt_w"/>
                                          </p:val>
                                        </p:tav>
                                      </p:tavLst>
                                    </p:anim>
                                    <p:anim calcmode="lin" valueType="num">
                                      <p:cBhvr>
                                        <p:cTn id="19" dur="200" fill="hold"/>
                                        <p:tgtEl>
                                          <p:spTgt spid="8"/>
                                        </p:tgtEl>
                                        <p:attrNameLst>
                                          <p:attrName>ppt_h</p:attrName>
                                        </p:attrNameLst>
                                      </p:cBhvr>
                                      <p:tavLst>
                                        <p:tav tm="0">
                                          <p:val>
                                            <p:fltVal val="0"/>
                                          </p:val>
                                        </p:tav>
                                        <p:tav tm="100000">
                                          <p:val>
                                            <p:strVal val="#ppt_h"/>
                                          </p:val>
                                        </p:tav>
                                      </p:tavLst>
                                    </p:anim>
                                    <p:animEffect transition="in" filter="fade">
                                      <p:cBhvr>
                                        <p:cTn id="20" dur="200"/>
                                        <p:tgtEl>
                                          <p:spTgt spid="8"/>
                                        </p:tgtEl>
                                      </p:cBhvr>
                                    </p:animEffect>
                                  </p:childTnLst>
                                </p:cTn>
                              </p:par>
                              <p:par>
                                <p:cTn id="21" presetID="2" presetClass="entr" presetSubtype="8" decel="10000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156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4"/>
                </p:tgtEl>
              </p:cMediaNode>
            </p:audio>
          </p:childTnLst>
        </p:cTn>
      </p:par>
    </p:tnLst>
    <p:bldLst>
      <p:bldP spid="14" grpId="0" animBg="1"/>
      <p:bldP spid="8" grpId="0"/>
      <p:bldP spid="12" grpId="0"/>
      <p:bldP spid="5"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p:cNvSpPr>
            <a:spLocks/>
          </p:cNvSpPr>
          <p:nvPr/>
        </p:nvSpPr>
        <p:spPr bwMode="auto">
          <a:xfrm>
            <a:off x="1309234" y="4027733"/>
            <a:ext cx="6949490" cy="104569"/>
          </a:xfrm>
          <a:custGeom>
            <a:avLst/>
            <a:gdLst>
              <a:gd name="T0" fmla="*/ 0 w 21600"/>
              <a:gd name="T1" fmla="*/ 0 h 21600"/>
              <a:gd name="T2" fmla="*/ 2147483647 w 21600"/>
              <a:gd name="T3" fmla="*/ 0 h 21600"/>
              <a:gd name="T4" fmla="*/ 2147483647 w 21600"/>
              <a:gd name="T5" fmla="*/ 892387743 h 21600"/>
              <a:gd name="T6" fmla="*/ 0 w 21600"/>
              <a:gd name="T7" fmla="*/ 892387743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21600"/>
                </a:lnTo>
                <a:lnTo>
                  <a:pt x="0" y="0"/>
                </a:lnTo>
                <a:close/>
              </a:path>
            </a:pathLst>
          </a:custGeom>
          <a:gradFill>
            <a:gsLst>
              <a:gs pos="0">
                <a:srgbClr val="EE6A69"/>
              </a:gs>
              <a:gs pos="100000">
                <a:srgbClr val="EB4645"/>
              </a:gs>
            </a:gsLst>
          </a:gradFill>
          <a:ln w="25400" cap="flat" cmpd="sng">
            <a:solidFill>
              <a:srgbClr val="000000">
                <a:alpha val="0"/>
              </a:srgbClr>
            </a:solidFill>
            <a:round/>
            <a:headEnd/>
            <a:tailEnd/>
          </a:ln>
        </p:spPr>
        <p:txBody>
          <a:bodyPr lIns="0" tIns="0" rIns="0" bIns="0"/>
          <a:lstStyle/>
          <a:p>
            <a:endParaRPr lang="zh-CN" altLang="en-US">
              <a:ea typeface="微软雅黑 Light" panose="020B0502040204020203" pitchFamily="34" charset="-122"/>
              <a:cs typeface="+mn-ea"/>
              <a:sym typeface="+mn-lt"/>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512" y="1015575"/>
            <a:ext cx="6948934" cy="3012158"/>
          </a:xfrm>
          <a:prstGeom prst="rect">
            <a:avLst/>
          </a:prstGeom>
        </p:spPr>
      </p:pic>
      <p:sp>
        <p:nvSpPr>
          <p:cNvPr id="4" name="矩形 3"/>
          <p:cNvSpPr/>
          <p:nvPr/>
        </p:nvSpPr>
        <p:spPr>
          <a:xfrm>
            <a:off x="8258446" y="1007840"/>
            <a:ext cx="2716300" cy="3021442"/>
          </a:xfrm>
          <a:prstGeom prst="rect">
            <a:avLst/>
          </a:prstGeom>
          <a:gradFill flip="none" rotWithShape="1">
            <a:gsLst>
              <a:gs pos="0">
                <a:srgbClr val="327C91"/>
              </a:gs>
              <a:gs pos="100000">
                <a:srgbClr val="005D77"/>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dirty="0">
                <a:solidFill>
                  <a:prstClr val="white"/>
                </a:solidFill>
                <a:ea typeface="微软雅黑 Light" panose="020B0502040204020203" pitchFamily="34" charset="-122"/>
                <a:cs typeface="+mn-ea"/>
                <a:sym typeface="+mn-lt"/>
              </a:rPr>
              <a:t>商务活动中的</a:t>
            </a:r>
            <a:endParaRPr lang="en-US" altLang="zh-CN" sz="2400" dirty="0">
              <a:solidFill>
                <a:prstClr val="white"/>
              </a:solidFill>
              <a:ea typeface="微软雅黑 Light" panose="020B0502040204020203" pitchFamily="34" charset="-122"/>
              <a:cs typeface="+mn-ea"/>
              <a:sym typeface="+mn-lt"/>
            </a:endParaRPr>
          </a:p>
          <a:p>
            <a:pPr lvl="0" algn="ctr"/>
            <a:r>
              <a:rPr lang="zh-CN" altLang="en-US" sz="3600" dirty="0">
                <a:solidFill>
                  <a:prstClr val="white"/>
                </a:solidFill>
                <a:ea typeface="微软雅黑 Light" panose="020B0502040204020203" pitchFamily="34" charset="-122"/>
                <a:cs typeface="+mn-ea"/>
                <a:sym typeface="+mn-lt"/>
              </a:rPr>
              <a:t>行为准则</a:t>
            </a:r>
          </a:p>
        </p:txBody>
      </p:sp>
      <p:sp>
        <p:nvSpPr>
          <p:cNvPr id="6" name="文本框 5"/>
          <p:cNvSpPr txBox="1"/>
          <p:nvPr/>
        </p:nvSpPr>
        <p:spPr>
          <a:xfrm>
            <a:off x="1309235" y="4589735"/>
            <a:ext cx="6949212" cy="931537"/>
          </a:xfrm>
          <a:prstGeom prst="rect">
            <a:avLst/>
          </a:prstGeom>
          <a:noFill/>
        </p:spPr>
        <p:txBody>
          <a:bodyPr wrap="square" lIns="0" tIns="0" rIns="0" bIns="0" rtlCol="0">
            <a:spAutoFit/>
          </a:bodyPr>
          <a:lstStyle>
            <a:defPPr>
              <a:defRPr lang="zh-CN"/>
            </a:defPPr>
            <a:lvl1pPr algn="just">
              <a:lnSpc>
                <a:spcPts val="1800"/>
              </a:lnSpc>
              <a:spcBef>
                <a:spcPts val="1200"/>
              </a:spcBef>
              <a:defRPr sz="1100">
                <a:solidFill>
                  <a:schemeClr val="tx1">
                    <a:lumMod val="65000"/>
                    <a:lumOff val="35000"/>
                  </a:schemeClr>
                </a:solidFill>
                <a:latin typeface="+mn-ea"/>
              </a:defRPr>
            </a:lvl1pPr>
          </a:lstStyle>
          <a:p>
            <a:pPr indent="360000">
              <a:lnSpc>
                <a:spcPct val="150000"/>
              </a:lnSpc>
            </a:pPr>
            <a:r>
              <a:rPr lang="zh-CN" altLang="en-US" sz="1400" dirty="0">
                <a:latin typeface="+mn-lt"/>
                <a:ea typeface="微软雅黑 Light" panose="020B0502040204020203" pitchFamily="34" charset="-122"/>
                <a:cs typeface="+mn-ea"/>
                <a:sym typeface="+mn-lt"/>
              </a:rPr>
              <a:t>在商务活动中，为了体现相互尊重，需要通过一些行为准则去约束人们在商务活动中的方方面面，这其中包括仪表礼仪，言谈举止，书信来往，电话沟通等技巧，从商务活动的场合又可以分为办公礼仪，宴会礼仪，迎宾礼仪等。</a:t>
            </a:r>
          </a:p>
        </p:txBody>
      </p:sp>
    </p:spTree>
    <p:extLst>
      <p:ext uri="{BB962C8B-B14F-4D97-AF65-F5344CB8AC3E}">
        <p14:creationId xmlns:p14="http://schemas.microsoft.com/office/powerpoint/2010/main" val="28411513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3" presetClass="entr" presetSubtype="28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4/3*#ppt_w"/>
                                          </p:val>
                                        </p:tav>
                                        <p:tav tm="100000">
                                          <p:val>
                                            <p:strVal val="#ppt_w"/>
                                          </p:val>
                                        </p:tav>
                                      </p:tavLst>
                                    </p:anim>
                                    <p:anim calcmode="lin" valueType="num">
                                      <p:cBhvr>
                                        <p:cTn id="15" dur="500" fill="hold"/>
                                        <p:tgtEl>
                                          <p:spTgt spid="3"/>
                                        </p:tgtEl>
                                        <p:attrNameLst>
                                          <p:attrName>ppt_h</p:attrName>
                                        </p:attrNameLst>
                                      </p:cBhvr>
                                      <p:tavLst>
                                        <p:tav tm="0">
                                          <p:val>
                                            <p:strVal val="4/3*#ppt_h"/>
                                          </p:val>
                                        </p:tav>
                                        <p:tav tm="100000">
                                          <p:val>
                                            <p:strVal val="#ppt_h"/>
                                          </p:val>
                                        </p:tav>
                                      </p:tavLst>
                                    </p:anim>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200" fill="hold"/>
                                        <p:tgtEl>
                                          <p:spTgt spid="6"/>
                                        </p:tgtEl>
                                        <p:attrNameLst>
                                          <p:attrName>ppt_w</p:attrName>
                                        </p:attrNameLst>
                                      </p:cBhvr>
                                      <p:tavLst>
                                        <p:tav tm="0">
                                          <p:val>
                                            <p:fltVal val="0"/>
                                          </p:val>
                                        </p:tav>
                                        <p:tav tm="100000">
                                          <p:val>
                                            <p:strVal val="#ppt_w"/>
                                          </p:val>
                                        </p:tav>
                                      </p:tavLst>
                                    </p:anim>
                                    <p:anim calcmode="lin" valueType="num">
                                      <p:cBhvr>
                                        <p:cTn id="23" dur="200" fill="hold"/>
                                        <p:tgtEl>
                                          <p:spTgt spid="6"/>
                                        </p:tgtEl>
                                        <p:attrNameLst>
                                          <p:attrName>ppt_h</p:attrName>
                                        </p:attrNameLst>
                                      </p:cBhvr>
                                      <p:tavLst>
                                        <p:tav tm="0">
                                          <p:val>
                                            <p:fltVal val="0"/>
                                          </p:val>
                                        </p:tav>
                                        <p:tav tm="100000">
                                          <p:val>
                                            <p:strVal val="#ppt_h"/>
                                          </p:val>
                                        </p:tav>
                                      </p:tavLst>
                                    </p:anim>
                                    <p:animEffect transition="in" filter="fade">
                                      <p:cBhvr>
                                        <p:cTn id="24"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445922" y="305619"/>
            <a:ext cx="4282394" cy="4282394"/>
          </a:xfrm>
          <a:prstGeom prst="ellipse">
            <a:avLst/>
          </a:prstGeom>
          <a:gradFill flip="none" rotWithShape="1">
            <a:gsLst>
              <a:gs pos="0">
                <a:srgbClr val="327C91"/>
              </a:gs>
              <a:gs pos="100000">
                <a:srgbClr val="005D7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4" name="椭圆 3"/>
          <p:cNvSpPr/>
          <p:nvPr/>
        </p:nvSpPr>
        <p:spPr>
          <a:xfrm>
            <a:off x="461869" y="2314087"/>
            <a:ext cx="6804508" cy="6804508"/>
          </a:xfrm>
          <a:prstGeom prst="ellipse">
            <a:avLst/>
          </a:prstGeom>
          <a:gradFill flip="none" rotWithShape="1">
            <a:gsLst>
              <a:gs pos="0">
                <a:srgbClr val="EE6A69"/>
              </a:gs>
              <a:gs pos="100000">
                <a:srgbClr val="EB464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6" name="文本框 5"/>
          <p:cNvSpPr txBox="1"/>
          <p:nvPr/>
        </p:nvSpPr>
        <p:spPr>
          <a:xfrm>
            <a:off x="6177720" y="1058162"/>
            <a:ext cx="2513509" cy="430887"/>
          </a:xfrm>
          <a:prstGeom prst="rect">
            <a:avLst/>
          </a:prstGeom>
        </p:spPr>
        <p:txBody>
          <a:bodyPr wrap="none" lIns="0" tIns="0" rIns="0" bIns="0" anchor="t">
            <a:spAutoFit/>
          </a:bodyPr>
          <a:lstStyle>
            <a:defPPr>
              <a:defRPr lang="zh-CN"/>
            </a:defPPr>
            <a:lvl1pPr algn="ctr">
              <a:defRPr sz="2400">
                <a:solidFill>
                  <a:srgbClr val="656270"/>
                </a:solidFill>
              </a:defRPr>
            </a:lvl1pPr>
          </a:lstStyle>
          <a:p>
            <a:pPr algn="l"/>
            <a:r>
              <a:rPr lang="zh-CN" altLang="en-US" sz="2800" dirty="0">
                <a:solidFill>
                  <a:schemeClr val="tx1">
                    <a:lumMod val="75000"/>
                    <a:lumOff val="25000"/>
                  </a:schemeClr>
                </a:solidFill>
                <a:ea typeface="微软雅黑 Light" panose="020B0502040204020203" pitchFamily="34" charset="-122"/>
                <a:cs typeface="+mn-ea"/>
                <a:sym typeface="+mn-lt"/>
              </a:rPr>
              <a:t>商务礼仪的作用</a:t>
            </a:r>
          </a:p>
        </p:txBody>
      </p:sp>
      <p:sp>
        <p:nvSpPr>
          <p:cNvPr id="8" name="文本框 7"/>
          <p:cNvSpPr txBox="1"/>
          <p:nvPr/>
        </p:nvSpPr>
        <p:spPr>
          <a:xfrm>
            <a:off x="8110392" y="3740449"/>
            <a:ext cx="3058530" cy="1959319"/>
          </a:xfrm>
          <a:prstGeom prst="rect">
            <a:avLst/>
          </a:prstGeom>
        </p:spPr>
        <p:txBody>
          <a:bodyPr wrap="none" lIns="0" tIns="0" rIns="0" bIns="0" anchor="t">
            <a:spAutoFit/>
          </a:bodyPr>
          <a:lstStyle>
            <a:defPPr>
              <a:defRPr lang="zh-CN"/>
            </a:defPPr>
            <a:lvl1pPr algn="ctr">
              <a:defRPr sz="2400">
                <a:solidFill>
                  <a:srgbClr val="656270"/>
                </a:solidFill>
              </a:defRPr>
            </a:lvl1pPr>
          </a:lstStyle>
          <a:p>
            <a:pPr marL="285750" indent="-285750" algn="l">
              <a:lnSpc>
                <a:spcPct val="250000"/>
              </a:lnSpc>
              <a:buFont typeface="Wingdings" panose="05000000000000000000" pitchFamily="2" charset="2"/>
              <a:buChar char="ü"/>
            </a:pPr>
            <a:r>
              <a:rPr lang="zh-CN" altLang="en-US" sz="1800" dirty="0">
                <a:solidFill>
                  <a:schemeClr val="tx1">
                    <a:lumMod val="75000"/>
                    <a:lumOff val="25000"/>
                  </a:schemeClr>
                </a:solidFill>
                <a:ea typeface="微软雅黑 Light" panose="020B0502040204020203" pitchFamily="34" charset="-122"/>
                <a:cs typeface="+mn-ea"/>
                <a:sym typeface="+mn-lt"/>
              </a:rPr>
              <a:t>提高个人的素质</a:t>
            </a:r>
            <a:endParaRPr lang="en-US" altLang="zh-CN" sz="1800" dirty="0">
              <a:solidFill>
                <a:schemeClr val="tx1">
                  <a:lumMod val="75000"/>
                  <a:lumOff val="25000"/>
                </a:schemeClr>
              </a:solidFill>
              <a:ea typeface="微软雅黑 Light" panose="020B0502040204020203" pitchFamily="34" charset="-122"/>
              <a:cs typeface="+mn-ea"/>
              <a:sym typeface="+mn-lt"/>
            </a:endParaRPr>
          </a:p>
          <a:p>
            <a:pPr marL="285750" indent="-285750" algn="l">
              <a:lnSpc>
                <a:spcPct val="250000"/>
              </a:lnSpc>
              <a:buFont typeface="Wingdings" panose="05000000000000000000" pitchFamily="2" charset="2"/>
              <a:buChar char="ü"/>
            </a:pPr>
            <a:r>
              <a:rPr lang="zh-CN" altLang="en-US" sz="1800" dirty="0">
                <a:solidFill>
                  <a:schemeClr val="tx1">
                    <a:lumMod val="75000"/>
                    <a:lumOff val="25000"/>
                  </a:schemeClr>
                </a:solidFill>
                <a:ea typeface="微软雅黑 Light" panose="020B0502040204020203" pitchFamily="34" charset="-122"/>
                <a:cs typeface="+mn-ea"/>
                <a:sym typeface="+mn-lt"/>
              </a:rPr>
              <a:t>有助于建立良好的人际沟通</a:t>
            </a:r>
          </a:p>
          <a:p>
            <a:pPr marL="285750" indent="-285750" algn="l">
              <a:lnSpc>
                <a:spcPct val="250000"/>
              </a:lnSpc>
              <a:buFont typeface="Wingdings" panose="05000000000000000000" pitchFamily="2" charset="2"/>
              <a:buChar char="ü"/>
            </a:pPr>
            <a:r>
              <a:rPr lang="zh-CN" altLang="en-US" sz="1800" dirty="0">
                <a:solidFill>
                  <a:schemeClr val="tx1">
                    <a:lumMod val="75000"/>
                    <a:lumOff val="25000"/>
                  </a:schemeClr>
                </a:solidFill>
                <a:ea typeface="微软雅黑 Light" panose="020B0502040204020203" pitchFamily="34" charset="-122"/>
                <a:cs typeface="+mn-ea"/>
                <a:sym typeface="+mn-lt"/>
              </a:rPr>
              <a:t>维护个人和企业形象</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681" y="305619"/>
            <a:ext cx="3523809" cy="6552381"/>
          </a:xfrm>
          <a:prstGeom prst="rect">
            <a:avLst/>
          </a:prstGeom>
        </p:spPr>
      </p:pic>
      <p:sp>
        <p:nvSpPr>
          <p:cNvPr id="11" name="文本框 10"/>
          <p:cNvSpPr txBox="1"/>
          <p:nvPr/>
        </p:nvSpPr>
        <p:spPr>
          <a:xfrm>
            <a:off x="6177720" y="1416479"/>
            <a:ext cx="4103688" cy="1231106"/>
          </a:xfrm>
          <a:prstGeom prst="rect">
            <a:avLst/>
          </a:prstGeom>
        </p:spPr>
        <p:txBody>
          <a:bodyPr wrap="none" lIns="0" tIns="0" rIns="0" bIns="0" anchor="t">
            <a:spAutoFit/>
          </a:bodyPr>
          <a:lstStyle>
            <a:defPPr>
              <a:defRPr lang="zh-CN"/>
            </a:defPPr>
            <a:lvl1pPr algn="ctr">
              <a:defRPr sz="2400">
                <a:solidFill>
                  <a:srgbClr val="656270"/>
                </a:solidFill>
              </a:defRPr>
            </a:lvl1pPr>
          </a:lstStyle>
          <a:p>
            <a:pPr algn="l"/>
            <a:r>
              <a:rPr lang="zh-CN" altLang="en-US" sz="8000" dirty="0">
                <a:solidFill>
                  <a:srgbClr val="F57B48"/>
                </a:solidFill>
                <a:ea typeface="微软雅黑 Light" panose="020B0502040204020203" pitchFamily="34" charset="-122"/>
                <a:cs typeface="+mn-ea"/>
                <a:sym typeface="+mn-lt"/>
              </a:rPr>
              <a:t>内强素质</a:t>
            </a:r>
          </a:p>
        </p:txBody>
      </p:sp>
      <p:sp>
        <p:nvSpPr>
          <p:cNvPr id="13" name="文本框 12"/>
          <p:cNvSpPr txBox="1"/>
          <p:nvPr/>
        </p:nvSpPr>
        <p:spPr>
          <a:xfrm>
            <a:off x="8091156" y="2541702"/>
            <a:ext cx="3077766" cy="923330"/>
          </a:xfrm>
          <a:prstGeom prst="rect">
            <a:avLst/>
          </a:prstGeom>
        </p:spPr>
        <p:txBody>
          <a:bodyPr wrap="none" lIns="0" tIns="0" rIns="0" bIns="0" anchor="t">
            <a:spAutoFit/>
          </a:bodyPr>
          <a:lstStyle>
            <a:defPPr>
              <a:defRPr lang="zh-CN"/>
            </a:defPPr>
            <a:lvl1pPr algn="ctr">
              <a:defRPr sz="2400">
                <a:solidFill>
                  <a:srgbClr val="656270"/>
                </a:solidFill>
              </a:defRPr>
            </a:lvl1pPr>
          </a:lstStyle>
          <a:p>
            <a:pPr algn="l"/>
            <a:r>
              <a:rPr lang="zh-CN" altLang="en-US" sz="6000" dirty="0">
                <a:solidFill>
                  <a:schemeClr val="tx1">
                    <a:lumMod val="75000"/>
                    <a:lumOff val="25000"/>
                  </a:schemeClr>
                </a:solidFill>
                <a:ea typeface="微软雅黑 Light" panose="020B0502040204020203" pitchFamily="34" charset="-122"/>
                <a:cs typeface="+mn-ea"/>
                <a:sym typeface="+mn-lt"/>
              </a:rPr>
              <a:t>外强形象</a:t>
            </a:r>
          </a:p>
        </p:txBody>
      </p:sp>
    </p:spTree>
    <p:extLst>
      <p:ext uri="{BB962C8B-B14F-4D97-AF65-F5344CB8AC3E}">
        <p14:creationId xmlns:p14="http://schemas.microsoft.com/office/powerpoint/2010/main" val="1529296480"/>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grpId="0" nodeType="afterEffect">
                                  <p:stCondLst>
                                    <p:cond delay="0"/>
                                  </p:stCondLst>
                                  <p:iterate type="lt">
                                    <p:tmPct val="3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iterate type="lt">
                                    <p:tmPct val="30000"/>
                                  </p:iterate>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195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6"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0"/>
            <a:ext cx="12191993" cy="3676648"/>
          </a:xfrm>
          <a:prstGeom prst="rect">
            <a:avLst/>
          </a:prstGeom>
        </p:spPr>
      </p:pic>
      <p:sp>
        <p:nvSpPr>
          <p:cNvPr id="6" name="TextBox 21"/>
          <p:cNvSpPr txBox="1"/>
          <p:nvPr/>
        </p:nvSpPr>
        <p:spPr>
          <a:xfrm>
            <a:off x="2477825" y="4314138"/>
            <a:ext cx="7236351" cy="1361398"/>
          </a:xfrm>
          <a:prstGeom prst="rect">
            <a:avLst/>
          </a:prstGeom>
          <a:noFill/>
        </p:spPr>
        <p:txBody>
          <a:bodyPr wrap="square" lIns="0" tIns="0" rIns="0" bIns="0" rtlCol="0">
            <a:spAutoFit/>
          </a:bodyPr>
          <a:lstStyle/>
          <a:p>
            <a:pPr lvl="0" algn="ctr">
              <a:lnSpc>
                <a:spcPct val="150000"/>
              </a:lnSpc>
              <a:spcBef>
                <a:spcPts val="2400"/>
              </a:spcBef>
            </a:pPr>
            <a:r>
              <a:rPr lang="zh-CN" altLang="en-US" sz="1400" dirty="0">
                <a:solidFill>
                  <a:srgbClr val="005D77"/>
                </a:solidFill>
                <a:ea typeface="微软雅黑 Light" panose="020B0502040204020203" pitchFamily="34" charset="-122"/>
                <a:cs typeface="+mn-ea"/>
                <a:sym typeface="+mn-lt"/>
              </a:rPr>
              <a:t>商务礼仪最基本作用是“减灾效应”：少出洋相、少丢人、少破坏人际关系</a:t>
            </a:r>
            <a:r>
              <a:rPr lang="en-US" altLang="zh-CN" sz="1400" dirty="0">
                <a:solidFill>
                  <a:srgbClr val="005D77"/>
                </a:solidFill>
                <a:ea typeface="微软雅黑 Light" panose="020B0502040204020203" pitchFamily="34" charset="-122"/>
                <a:cs typeface="+mn-ea"/>
                <a:sym typeface="+mn-lt"/>
              </a:rPr>
              <a:t>,</a:t>
            </a:r>
            <a:r>
              <a:rPr lang="zh-CN" altLang="en-US" sz="1400" dirty="0">
                <a:solidFill>
                  <a:srgbClr val="005D77"/>
                </a:solidFill>
                <a:ea typeface="微软雅黑 Light" panose="020B0502040204020203" pitchFamily="34" charset="-122"/>
                <a:cs typeface="+mn-ea"/>
                <a:sym typeface="+mn-lt"/>
              </a:rPr>
              <a:t>遇到不知事情，最稳妥方式是紧跟或模仿，以静制动。</a:t>
            </a:r>
            <a:endParaRPr lang="en-US" altLang="zh-CN" sz="1400" dirty="0">
              <a:solidFill>
                <a:srgbClr val="005D77"/>
              </a:solidFill>
              <a:ea typeface="微软雅黑 Light" panose="020B0502040204020203" pitchFamily="34" charset="-122"/>
              <a:cs typeface="+mn-ea"/>
              <a:sym typeface="+mn-lt"/>
            </a:endParaRPr>
          </a:p>
          <a:p>
            <a:pPr algn="ctr">
              <a:lnSpc>
                <a:spcPct val="150000"/>
              </a:lnSpc>
              <a:spcBef>
                <a:spcPts val="2400"/>
              </a:spcBef>
            </a:pPr>
            <a:r>
              <a:rPr lang="zh-CN" altLang="en-US" sz="2000" b="1" dirty="0">
                <a:solidFill>
                  <a:srgbClr val="F57B48"/>
                </a:solidFill>
                <a:ea typeface="微软雅黑 Light" panose="020B0502040204020203" pitchFamily="34" charset="-122"/>
                <a:cs typeface="+mn-ea"/>
                <a:sym typeface="+mn-lt"/>
              </a:rPr>
              <a:t>商务礼仪是人际交往的艺术，教养体现细节，细节展现素质 。</a:t>
            </a:r>
          </a:p>
        </p:txBody>
      </p:sp>
    </p:spTree>
    <p:extLst>
      <p:ext uri="{BB962C8B-B14F-4D97-AF65-F5344CB8AC3E}">
        <p14:creationId xmlns:p14="http://schemas.microsoft.com/office/powerpoint/2010/main" val="2824124956"/>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00" fill="hold"/>
                                        <p:tgtEl>
                                          <p:spTgt spid="6"/>
                                        </p:tgtEl>
                                        <p:attrNameLst>
                                          <p:attrName>ppt_w</p:attrName>
                                        </p:attrNameLst>
                                      </p:cBhvr>
                                      <p:tavLst>
                                        <p:tav tm="0">
                                          <p:val>
                                            <p:fltVal val="0"/>
                                          </p:val>
                                        </p:tav>
                                        <p:tav tm="100000">
                                          <p:val>
                                            <p:strVal val="#ppt_w"/>
                                          </p:val>
                                        </p:tav>
                                      </p:tavLst>
                                    </p:anim>
                                    <p:anim calcmode="lin" valueType="num">
                                      <p:cBhvr>
                                        <p:cTn id="12" dur="200" fill="hold"/>
                                        <p:tgtEl>
                                          <p:spTgt spid="6"/>
                                        </p:tgtEl>
                                        <p:attrNameLst>
                                          <p:attrName>ppt_h</p:attrName>
                                        </p:attrNameLst>
                                      </p:cBhvr>
                                      <p:tavLst>
                                        <p:tav tm="0">
                                          <p:val>
                                            <p:fltVal val="0"/>
                                          </p:val>
                                        </p:tav>
                                        <p:tav tm="100000">
                                          <p:val>
                                            <p:strVal val="#ppt_h"/>
                                          </p:val>
                                        </p:tav>
                                      </p:tavLst>
                                    </p:anim>
                                    <p:animEffect transition="in" filter="fade">
                                      <p:cBhvr>
                                        <p:cTn id="13"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内圆"/>
          <p:cNvSpPr/>
          <p:nvPr/>
        </p:nvSpPr>
        <p:spPr>
          <a:xfrm>
            <a:off x="5130802" y="2512358"/>
            <a:ext cx="1927225" cy="1927225"/>
          </a:xfrm>
          <a:prstGeom prst="donut">
            <a:avLst>
              <a:gd name="adj" fmla="val 1326"/>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a typeface="微软雅黑 Light" panose="020B0502040204020203" pitchFamily="34" charset="-122"/>
              <a:cs typeface="+mn-ea"/>
              <a:sym typeface="+mn-lt"/>
            </a:endParaRPr>
          </a:p>
        </p:txBody>
      </p:sp>
      <p:sp>
        <p:nvSpPr>
          <p:cNvPr id="3" name="外圆"/>
          <p:cNvSpPr/>
          <p:nvPr/>
        </p:nvSpPr>
        <p:spPr>
          <a:xfrm>
            <a:off x="4941888" y="2323444"/>
            <a:ext cx="2305050" cy="2305050"/>
          </a:xfrm>
          <a:prstGeom prst="donut">
            <a:avLst>
              <a:gd name="adj" fmla="val 5815"/>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a typeface="微软雅黑 Light" panose="020B0502040204020203" pitchFamily="34" charset="-122"/>
              <a:cs typeface="+mn-ea"/>
              <a:sym typeface="+mn-lt"/>
            </a:endParaRPr>
          </a:p>
        </p:txBody>
      </p:sp>
      <p:sp>
        <p:nvSpPr>
          <p:cNvPr id="4" name="同心圆 3"/>
          <p:cNvSpPr/>
          <p:nvPr/>
        </p:nvSpPr>
        <p:spPr>
          <a:xfrm>
            <a:off x="5226052" y="2608400"/>
            <a:ext cx="1736725" cy="1735138"/>
          </a:xfrm>
          <a:prstGeom prst="donut">
            <a:avLst>
              <a:gd name="adj" fmla="val 6443"/>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a typeface="微软雅黑 Light" panose="020B0502040204020203" pitchFamily="34" charset="-122"/>
              <a:cs typeface="+mn-ea"/>
              <a:sym typeface="+mn-lt"/>
            </a:endParaRPr>
          </a:p>
        </p:txBody>
      </p:sp>
      <p:sp>
        <p:nvSpPr>
          <p:cNvPr id="5" name="填写技能4"/>
          <p:cNvSpPr>
            <a:spLocks noChangeArrowheads="1"/>
          </p:cNvSpPr>
          <p:nvPr/>
        </p:nvSpPr>
        <p:spPr bwMode="auto">
          <a:xfrm>
            <a:off x="4515249" y="1311694"/>
            <a:ext cx="1231106" cy="369332"/>
          </a:xfrm>
          <a:prstGeom prst="rect">
            <a:avLst/>
          </a:prstGeom>
          <a:noFill/>
          <a:ln w="9525">
            <a:noFill/>
            <a:miter lim="800000"/>
            <a:headEnd/>
            <a:tailEnd/>
          </a:ln>
        </p:spPr>
        <p:txBody>
          <a:bodyPr wrap="none" lIns="0" tIns="0" rIns="0" bIns="0">
            <a:spAutoFit/>
          </a:bodyPr>
          <a:lstStyle/>
          <a:p>
            <a:pPr algn="ctr"/>
            <a:r>
              <a:rPr lang="zh-CN" altLang="en-US" sz="2400" dirty="0">
                <a:solidFill>
                  <a:schemeClr val="bg1"/>
                </a:solidFill>
                <a:ea typeface="微软雅黑 Light" panose="020B0502040204020203" pitchFamily="34" charset="-122"/>
                <a:cs typeface="+mn-ea"/>
                <a:sym typeface="+mn-lt"/>
              </a:rPr>
              <a:t>握手礼仪</a:t>
            </a:r>
          </a:p>
        </p:txBody>
      </p:sp>
      <p:sp>
        <p:nvSpPr>
          <p:cNvPr id="6" name="填写技能1"/>
          <p:cNvSpPr>
            <a:spLocks noChangeArrowheads="1"/>
          </p:cNvSpPr>
          <p:nvPr/>
        </p:nvSpPr>
        <p:spPr bwMode="auto">
          <a:xfrm>
            <a:off x="7246938" y="1920814"/>
            <a:ext cx="1025922" cy="307777"/>
          </a:xfrm>
          <a:prstGeom prst="rect">
            <a:avLst/>
          </a:prstGeom>
          <a:noFill/>
          <a:ln w="9525">
            <a:noFill/>
            <a:miter lim="800000"/>
            <a:headEnd/>
            <a:tailEnd/>
          </a:ln>
        </p:spPr>
        <p:txBody>
          <a:bodyPr wrap="none" lIns="0" tIns="0" rIns="0" bIns="0">
            <a:spAutoFit/>
          </a:bodyPr>
          <a:lstStyle/>
          <a:p>
            <a:pPr algn="ctr"/>
            <a:r>
              <a:rPr lang="zh-CN" altLang="en-US" sz="2000" dirty="0">
                <a:solidFill>
                  <a:schemeClr val="bg1"/>
                </a:solidFill>
                <a:ea typeface="微软雅黑 Light" panose="020B0502040204020203" pitchFamily="34" charset="-122"/>
                <a:cs typeface="+mn-ea"/>
                <a:sym typeface="+mn-lt"/>
              </a:rPr>
              <a:t>仪表礼仪</a:t>
            </a:r>
          </a:p>
        </p:txBody>
      </p:sp>
      <p:sp>
        <p:nvSpPr>
          <p:cNvPr id="7" name="填写技能5"/>
          <p:cNvSpPr>
            <a:spLocks noChangeArrowheads="1"/>
          </p:cNvSpPr>
          <p:nvPr/>
        </p:nvSpPr>
        <p:spPr bwMode="auto">
          <a:xfrm>
            <a:off x="3266979" y="2384702"/>
            <a:ext cx="1231106" cy="369332"/>
          </a:xfrm>
          <a:prstGeom prst="rect">
            <a:avLst/>
          </a:prstGeom>
          <a:noFill/>
          <a:ln w="9525">
            <a:noFill/>
            <a:miter lim="800000"/>
            <a:headEnd/>
            <a:tailEnd/>
          </a:ln>
        </p:spPr>
        <p:txBody>
          <a:bodyPr wrap="none" lIns="0" tIns="0" rIns="0" bIns="0">
            <a:spAutoFit/>
          </a:bodyPr>
          <a:lstStyle/>
          <a:p>
            <a:pPr algn="ctr"/>
            <a:r>
              <a:rPr lang="zh-CN" altLang="en-US" sz="2400" dirty="0">
                <a:solidFill>
                  <a:schemeClr val="bg1"/>
                </a:solidFill>
                <a:ea typeface="微软雅黑 Light" panose="020B0502040204020203" pitchFamily="34" charset="-122"/>
                <a:cs typeface="+mn-ea"/>
                <a:sym typeface="+mn-lt"/>
              </a:rPr>
              <a:t>举止礼仪</a:t>
            </a:r>
          </a:p>
        </p:txBody>
      </p:sp>
      <p:sp>
        <p:nvSpPr>
          <p:cNvPr id="8" name="填写技能2"/>
          <p:cNvSpPr>
            <a:spLocks noChangeArrowheads="1"/>
          </p:cNvSpPr>
          <p:nvPr/>
        </p:nvSpPr>
        <p:spPr bwMode="auto">
          <a:xfrm>
            <a:off x="7839540" y="3121223"/>
            <a:ext cx="1025922" cy="307777"/>
          </a:xfrm>
          <a:prstGeom prst="rect">
            <a:avLst/>
          </a:prstGeom>
          <a:noFill/>
          <a:ln w="9525">
            <a:noFill/>
            <a:miter lim="800000"/>
            <a:headEnd/>
            <a:tailEnd/>
          </a:ln>
        </p:spPr>
        <p:txBody>
          <a:bodyPr wrap="none" lIns="0" tIns="0" rIns="0" bIns="0">
            <a:spAutoFit/>
          </a:bodyPr>
          <a:lstStyle/>
          <a:p>
            <a:pPr algn="ctr"/>
            <a:r>
              <a:rPr lang="zh-CN" altLang="en-US" sz="2000" dirty="0">
                <a:solidFill>
                  <a:schemeClr val="bg1"/>
                </a:solidFill>
                <a:ea typeface="微软雅黑 Light" panose="020B0502040204020203" pitchFamily="34" charset="-122"/>
                <a:cs typeface="+mn-ea"/>
                <a:sym typeface="+mn-lt"/>
              </a:rPr>
              <a:t>交谈礼仪</a:t>
            </a:r>
          </a:p>
        </p:txBody>
      </p:sp>
      <p:sp>
        <p:nvSpPr>
          <p:cNvPr id="9" name="填写技能6"/>
          <p:cNvSpPr>
            <a:spLocks noChangeArrowheads="1"/>
          </p:cNvSpPr>
          <p:nvPr/>
        </p:nvSpPr>
        <p:spPr bwMode="auto">
          <a:xfrm>
            <a:off x="3049206" y="3605769"/>
            <a:ext cx="1025922" cy="307777"/>
          </a:xfrm>
          <a:prstGeom prst="rect">
            <a:avLst/>
          </a:prstGeom>
          <a:noFill/>
          <a:ln w="9525">
            <a:noFill/>
            <a:miter lim="800000"/>
            <a:headEnd/>
            <a:tailEnd/>
          </a:ln>
        </p:spPr>
        <p:txBody>
          <a:bodyPr wrap="none" lIns="0" tIns="0" rIns="0" bIns="0">
            <a:spAutoFit/>
          </a:bodyPr>
          <a:lstStyle/>
          <a:p>
            <a:pPr algn="ctr"/>
            <a:r>
              <a:rPr lang="zh-CN" altLang="en-US" sz="2000" dirty="0">
                <a:solidFill>
                  <a:schemeClr val="bg1"/>
                </a:solidFill>
                <a:ea typeface="微软雅黑 Light" panose="020B0502040204020203" pitchFamily="34" charset="-122"/>
                <a:cs typeface="+mn-ea"/>
                <a:sym typeface="+mn-lt"/>
              </a:rPr>
              <a:t>谈吐礼仪</a:t>
            </a:r>
          </a:p>
        </p:txBody>
      </p:sp>
      <p:sp>
        <p:nvSpPr>
          <p:cNvPr id="10" name="填写技能7"/>
          <p:cNvSpPr>
            <a:spLocks noChangeArrowheads="1"/>
          </p:cNvSpPr>
          <p:nvPr/>
        </p:nvSpPr>
        <p:spPr bwMode="auto">
          <a:xfrm>
            <a:off x="3802205" y="4556020"/>
            <a:ext cx="1025923" cy="307777"/>
          </a:xfrm>
          <a:prstGeom prst="rect">
            <a:avLst/>
          </a:prstGeom>
          <a:noFill/>
          <a:ln w="9525">
            <a:noFill/>
            <a:miter lim="800000"/>
            <a:headEnd/>
            <a:tailEnd/>
          </a:ln>
        </p:spPr>
        <p:txBody>
          <a:bodyPr wrap="none" lIns="0" tIns="0" rIns="0" bIns="0">
            <a:spAutoFit/>
          </a:bodyPr>
          <a:lstStyle/>
          <a:p>
            <a:pPr algn="ctr"/>
            <a:r>
              <a:rPr lang="zh-CN" altLang="en-US" sz="2000" dirty="0">
                <a:solidFill>
                  <a:schemeClr val="bg1"/>
                </a:solidFill>
                <a:ea typeface="微软雅黑 Light" panose="020B0502040204020203" pitchFamily="34" charset="-122"/>
                <a:cs typeface="+mn-ea"/>
                <a:sym typeface="+mn-lt"/>
              </a:rPr>
              <a:t>会面礼仪</a:t>
            </a:r>
          </a:p>
        </p:txBody>
      </p:sp>
      <p:sp>
        <p:nvSpPr>
          <p:cNvPr id="12" name="填写技能8"/>
          <p:cNvSpPr>
            <a:spLocks noChangeArrowheads="1"/>
          </p:cNvSpPr>
          <p:nvPr/>
        </p:nvSpPr>
        <p:spPr bwMode="auto">
          <a:xfrm>
            <a:off x="6317536" y="5297477"/>
            <a:ext cx="1025922" cy="307777"/>
          </a:xfrm>
          <a:prstGeom prst="rect">
            <a:avLst/>
          </a:prstGeom>
          <a:noFill/>
          <a:ln w="9525">
            <a:noFill/>
            <a:miter lim="800000"/>
            <a:headEnd/>
            <a:tailEnd/>
          </a:ln>
        </p:spPr>
        <p:txBody>
          <a:bodyPr wrap="none" lIns="0" tIns="0" rIns="0" bIns="0">
            <a:spAutoFit/>
          </a:bodyPr>
          <a:lstStyle/>
          <a:p>
            <a:pPr algn="ctr"/>
            <a:r>
              <a:rPr lang="zh-CN" altLang="en-US" sz="2000" dirty="0">
                <a:solidFill>
                  <a:schemeClr val="bg1"/>
                </a:solidFill>
                <a:ea typeface="微软雅黑 Light" panose="020B0502040204020203" pitchFamily="34" charset="-122"/>
                <a:cs typeface="+mn-ea"/>
                <a:sym typeface="+mn-lt"/>
              </a:rPr>
              <a:t>电话礼仪</a:t>
            </a:r>
          </a:p>
        </p:txBody>
      </p:sp>
      <p:sp>
        <p:nvSpPr>
          <p:cNvPr id="29" name="Freeform 10"/>
          <p:cNvSpPr>
            <a:spLocks noEditPoints="1"/>
          </p:cNvSpPr>
          <p:nvPr/>
        </p:nvSpPr>
        <p:spPr bwMode="auto">
          <a:xfrm>
            <a:off x="5627153" y="1895165"/>
            <a:ext cx="937694" cy="3067671"/>
          </a:xfrm>
          <a:custGeom>
            <a:avLst/>
            <a:gdLst>
              <a:gd name="T0" fmla="*/ 134 w 312"/>
              <a:gd name="T1" fmla="*/ 87 h 1027"/>
              <a:gd name="T2" fmla="*/ 144 w 312"/>
              <a:gd name="T3" fmla="*/ 61 h 1027"/>
              <a:gd name="T4" fmla="*/ 224 w 312"/>
              <a:gd name="T5" fmla="*/ 32 h 1027"/>
              <a:gd name="T6" fmla="*/ 233 w 312"/>
              <a:gd name="T7" fmla="*/ 89 h 1027"/>
              <a:gd name="T8" fmla="*/ 229 w 312"/>
              <a:gd name="T9" fmla="*/ 120 h 1027"/>
              <a:gd name="T10" fmla="*/ 212 w 312"/>
              <a:gd name="T11" fmla="*/ 154 h 1027"/>
              <a:gd name="T12" fmla="*/ 196 w 312"/>
              <a:gd name="T13" fmla="*/ 183 h 1027"/>
              <a:gd name="T14" fmla="*/ 195 w 312"/>
              <a:gd name="T15" fmla="*/ 184 h 1027"/>
              <a:gd name="T16" fmla="*/ 178 w 312"/>
              <a:gd name="T17" fmla="*/ 182 h 1027"/>
              <a:gd name="T18" fmla="*/ 178 w 312"/>
              <a:gd name="T19" fmla="*/ 182 h 1027"/>
              <a:gd name="T20" fmla="*/ 144 w 312"/>
              <a:gd name="T21" fmla="*/ 144 h 1027"/>
              <a:gd name="T22" fmla="*/ 148 w 312"/>
              <a:gd name="T23" fmla="*/ 120 h 1027"/>
              <a:gd name="T24" fmla="*/ 307 w 312"/>
              <a:gd name="T25" fmla="*/ 409 h 1027"/>
              <a:gd name="T26" fmla="*/ 294 w 312"/>
              <a:gd name="T27" fmla="*/ 487 h 1027"/>
              <a:gd name="T28" fmla="*/ 283 w 312"/>
              <a:gd name="T29" fmla="*/ 564 h 1027"/>
              <a:gd name="T30" fmla="*/ 250 w 312"/>
              <a:gd name="T31" fmla="*/ 604 h 1027"/>
              <a:gd name="T32" fmla="*/ 212 w 312"/>
              <a:gd name="T33" fmla="*/ 884 h 1027"/>
              <a:gd name="T34" fmla="*/ 217 w 312"/>
              <a:gd name="T35" fmla="*/ 957 h 1027"/>
              <a:gd name="T36" fmla="*/ 252 w 312"/>
              <a:gd name="T37" fmla="*/ 994 h 1027"/>
              <a:gd name="T38" fmla="*/ 209 w 312"/>
              <a:gd name="T39" fmla="*/ 1009 h 1027"/>
              <a:gd name="T40" fmla="*/ 176 w 312"/>
              <a:gd name="T41" fmla="*/ 992 h 1027"/>
              <a:gd name="T42" fmla="*/ 153 w 312"/>
              <a:gd name="T43" fmla="*/ 952 h 1027"/>
              <a:gd name="T44" fmla="*/ 160 w 312"/>
              <a:gd name="T45" fmla="*/ 909 h 1027"/>
              <a:gd name="T46" fmla="*/ 154 w 312"/>
              <a:gd name="T47" fmla="*/ 855 h 1027"/>
              <a:gd name="T48" fmla="*/ 150 w 312"/>
              <a:gd name="T49" fmla="*/ 680 h 1027"/>
              <a:gd name="T50" fmla="*/ 146 w 312"/>
              <a:gd name="T51" fmla="*/ 582 h 1027"/>
              <a:gd name="T52" fmla="*/ 125 w 312"/>
              <a:gd name="T53" fmla="*/ 700 h 1027"/>
              <a:gd name="T54" fmla="*/ 105 w 312"/>
              <a:gd name="T55" fmla="*/ 867 h 1027"/>
              <a:gd name="T56" fmla="*/ 81 w 312"/>
              <a:gd name="T57" fmla="*/ 980 h 1027"/>
              <a:gd name="T58" fmla="*/ 82 w 312"/>
              <a:gd name="T59" fmla="*/ 1013 h 1027"/>
              <a:gd name="T60" fmla="*/ 44 w 312"/>
              <a:gd name="T61" fmla="*/ 1027 h 1027"/>
              <a:gd name="T62" fmla="*/ 29 w 312"/>
              <a:gd name="T63" fmla="*/ 990 h 1027"/>
              <a:gd name="T64" fmla="*/ 21 w 312"/>
              <a:gd name="T65" fmla="*/ 944 h 1027"/>
              <a:gd name="T66" fmla="*/ 34 w 312"/>
              <a:gd name="T67" fmla="*/ 806 h 1027"/>
              <a:gd name="T68" fmla="*/ 55 w 312"/>
              <a:gd name="T69" fmla="*/ 682 h 1027"/>
              <a:gd name="T70" fmla="*/ 51 w 312"/>
              <a:gd name="T71" fmla="*/ 570 h 1027"/>
              <a:gd name="T72" fmla="*/ 43 w 312"/>
              <a:gd name="T73" fmla="*/ 530 h 1027"/>
              <a:gd name="T74" fmla="*/ 56 w 312"/>
              <a:gd name="T75" fmla="*/ 432 h 1027"/>
              <a:gd name="T76" fmla="*/ 19 w 312"/>
              <a:gd name="T77" fmla="*/ 391 h 1027"/>
              <a:gd name="T78" fmla="*/ 9 w 312"/>
              <a:gd name="T79" fmla="*/ 314 h 1027"/>
              <a:gd name="T80" fmla="*/ 33 w 312"/>
              <a:gd name="T81" fmla="*/ 219 h 1027"/>
              <a:gd name="T82" fmla="*/ 54 w 312"/>
              <a:gd name="T83" fmla="*/ 180 h 1027"/>
              <a:gd name="T84" fmla="*/ 141 w 312"/>
              <a:gd name="T85" fmla="*/ 147 h 1027"/>
              <a:gd name="T86" fmla="*/ 145 w 312"/>
              <a:gd name="T87" fmla="*/ 181 h 1027"/>
              <a:gd name="T88" fmla="*/ 146 w 312"/>
              <a:gd name="T89" fmla="*/ 185 h 1027"/>
              <a:gd name="T90" fmla="*/ 177 w 312"/>
              <a:gd name="T91" fmla="*/ 359 h 1027"/>
              <a:gd name="T92" fmla="*/ 182 w 312"/>
              <a:gd name="T93" fmla="*/ 422 h 1027"/>
              <a:gd name="T94" fmla="*/ 217 w 312"/>
              <a:gd name="T95" fmla="*/ 429 h 1027"/>
              <a:gd name="T96" fmla="*/ 220 w 312"/>
              <a:gd name="T97" fmla="*/ 239 h 1027"/>
              <a:gd name="T98" fmla="*/ 218 w 312"/>
              <a:gd name="T99" fmla="*/ 190 h 1027"/>
              <a:gd name="T100" fmla="*/ 215 w 312"/>
              <a:gd name="T101" fmla="*/ 171 h 1027"/>
              <a:gd name="T102" fmla="*/ 283 w 312"/>
              <a:gd name="T103" fmla="*/ 206 h 1027"/>
              <a:gd name="T104" fmla="*/ 297 w 312"/>
              <a:gd name="T105" fmla="*/ 312 h 1027"/>
              <a:gd name="T106" fmla="*/ 307 w 312"/>
              <a:gd name="T107" fmla="*/ 409 h 1027"/>
              <a:gd name="T108" fmla="*/ 139 w 312"/>
              <a:gd name="T109" fmla="*/ 410 h 1027"/>
              <a:gd name="T110" fmla="*/ 130 w 312"/>
              <a:gd name="T111" fmla="*/ 449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1027">
                <a:moveTo>
                  <a:pt x="142" y="118"/>
                </a:moveTo>
                <a:cubicBezTo>
                  <a:pt x="134" y="109"/>
                  <a:pt x="134" y="99"/>
                  <a:pt x="134" y="87"/>
                </a:cubicBezTo>
                <a:cubicBezTo>
                  <a:pt x="135" y="76"/>
                  <a:pt x="145" y="85"/>
                  <a:pt x="145" y="83"/>
                </a:cubicBezTo>
                <a:cubicBezTo>
                  <a:pt x="144" y="82"/>
                  <a:pt x="144" y="61"/>
                  <a:pt x="144" y="61"/>
                </a:cubicBezTo>
                <a:cubicBezTo>
                  <a:pt x="144" y="42"/>
                  <a:pt x="151" y="36"/>
                  <a:pt x="151" y="36"/>
                </a:cubicBezTo>
                <a:cubicBezTo>
                  <a:pt x="186" y="0"/>
                  <a:pt x="219" y="26"/>
                  <a:pt x="224" y="32"/>
                </a:cubicBezTo>
                <a:cubicBezTo>
                  <a:pt x="243" y="58"/>
                  <a:pt x="230" y="87"/>
                  <a:pt x="230" y="87"/>
                </a:cubicBezTo>
                <a:cubicBezTo>
                  <a:pt x="230" y="87"/>
                  <a:pt x="228" y="91"/>
                  <a:pt x="233" y="89"/>
                </a:cubicBezTo>
                <a:cubicBezTo>
                  <a:pt x="237" y="86"/>
                  <a:pt x="238" y="92"/>
                  <a:pt x="236" y="97"/>
                </a:cubicBezTo>
                <a:cubicBezTo>
                  <a:pt x="233" y="103"/>
                  <a:pt x="232" y="111"/>
                  <a:pt x="229" y="120"/>
                </a:cubicBezTo>
                <a:cubicBezTo>
                  <a:pt x="226" y="129"/>
                  <a:pt x="220" y="124"/>
                  <a:pt x="219" y="126"/>
                </a:cubicBezTo>
                <a:cubicBezTo>
                  <a:pt x="217" y="128"/>
                  <a:pt x="213" y="144"/>
                  <a:pt x="212" y="154"/>
                </a:cubicBezTo>
                <a:cubicBezTo>
                  <a:pt x="211" y="159"/>
                  <a:pt x="211" y="163"/>
                  <a:pt x="211" y="165"/>
                </a:cubicBezTo>
                <a:cubicBezTo>
                  <a:pt x="209" y="168"/>
                  <a:pt x="200" y="178"/>
                  <a:pt x="196" y="183"/>
                </a:cubicBezTo>
                <a:cubicBezTo>
                  <a:pt x="196" y="183"/>
                  <a:pt x="195" y="184"/>
                  <a:pt x="195" y="184"/>
                </a:cubicBezTo>
                <a:cubicBezTo>
                  <a:pt x="195" y="184"/>
                  <a:pt x="195" y="184"/>
                  <a:pt x="195" y="184"/>
                </a:cubicBezTo>
                <a:cubicBezTo>
                  <a:pt x="192" y="189"/>
                  <a:pt x="188" y="190"/>
                  <a:pt x="184" y="187"/>
                </a:cubicBezTo>
                <a:cubicBezTo>
                  <a:pt x="183" y="187"/>
                  <a:pt x="181" y="184"/>
                  <a:pt x="178" y="182"/>
                </a:cubicBezTo>
                <a:cubicBezTo>
                  <a:pt x="178" y="182"/>
                  <a:pt x="178" y="182"/>
                  <a:pt x="178" y="182"/>
                </a:cubicBezTo>
                <a:cubicBezTo>
                  <a:pt x="178" y="182"/>
                  <a:pt x="178" y="182"/>
                  <a:pt x="178" y="182"/>
                </a:cubicBezTo>
                <a:cubicBezTo>
                  <a:pt x="170" y="175"/>
                  <a:pt x="159" y="163"/>
                  <a:pt x="154" y="159"/>
                </a:cubicBezTo>
                <a:cubicBezTo>
                  <a:pt x="148" y="153"/>
                  <a:pt x="145" y="145"/>
                  <a:pt x="144" y="144"/>
                </a:cubicBezTo>
                <a:cubicBezTo>
                  <a:pt x="145" y="143"/>
                  <a:pt x="146" y="142"/>
                  <a:pt x="147" y="142"/>
                </a:cubicBezTo>
                <a:cubicBezTo>
                  <a:pt x="148" y="139"/>
                  <a:pt x="148" y="120"/>
                  <a:pt x="148" y="120"/>
                </a:cubicBezTo>
                <a:cubicBezTo>
                  <a:pt x="143" y="120"/>
                  <a:pt x="142" y="118"/>
                  <a:pt x="142" y="118"/>
                </a:cubicBezTo>
                <a:close/>
                <a:moveTo>
                  <a:pt x="307" y="409"/>
                </a:moveTo>
                <a:cubicBezTo>
                  <a:pt x="305" y="422"/>
                  <a:pt x="304" y="433"/>
                  <a:pt x="303" y="445"/>
                </a:cubicBezTo>
                <a:cubicBezTo>
                  <a:pt x="302" y="458"/>
                  <a:pt x="300" y="470"/>
                  <a:pt x="294" y="487"/>
                </a:cubicBezTo>
                <a:cubicBezTo>
                  <a:pt x="289" y="503"/>
                  <a:pt x="292" y="503"/>
                  <a:pt x="292" y="511"/>
                </a:cubicBezTo>
                <a:cubicBezTo>
                  <a:pt x="292" y="520"/>
                  <a:pt x="286" y="558"/>
                  <a:pt x="283" y="564"/>
                </a:cubicBezTo>
                <a:cubicBezTo>
                  <a:pt x="279" y="569"/>
                  <a:pt x="262" y="554"/>
                  <a:pt x="262" y="554"/>
                </a:cubicBezTo>
                <a:cubicBezTo>
                  <a:pt x="262" y="554"/>
                  <a:pt x="256" y="580"/>
                  <a:pt x="250" y="604"/>
                </a:cubicBezTo>
                <a:cubicBezTo>
                  <a:pt x="244" y="628"/>
                  <a:pt x="241" y="665"/>
                  <a:pt x="237" y="715"/>
                </a:cubicBezTo>
                <a:cubicBezTo>
                  <a:pt x="233" y="766"/>
                  <a:pt x="215" y="867"/>
                  <a:pt x="212" y="884"/>
                </a:cubicBezTo>
                <a:cubicBezTo>
                  <a:pt x="208" y="901"/>
                  <a:pt x="217" y="911"/>
                  <a:pt x="224" y="920"/>
                </a:cubicBezTo>
                <a:cubicBezTo>
                  <a:pt x="231" y="930"/>
                  <a:pt x="221" y="949"/>
                  <a:pt x="217" y="957"/>
                </a:cubicBezTo>
                <a:cubicBezTo>
                  <a:pt x="214" y="965"/>
                  <a:pt x="244" y="988"/>
                  <a:pt x="244" y="988"/>
                </a:cubicBezTo>
                <a:cubicBezTo>
                  <a:pt x="246" y="990"/>
                  <a:pt x="249" y="991"/>
                  <a:pt x="252" y="994"/>
                </a:cubicBezTo>
                <a:cubicBezTo>
                  <a:pt x="256" y="997"/>
                  <a:pt x="252" y="1003"/>
                  <a:pt x="244" y="1008"/>
                </a:cubicBezTo>
                <a:cubicBezTo>
                  <a:pt x="236" y="1012"/>
                  <a:pt x="220" y="1012"/>
                  <a:pt x="209" y="1009"/>
                </a:cubicBezTo>
                <a:cubicBezTo>
                  <a:pt x="197" y="1007"/>
                  <a:pt x="188" y="998"/>
                  <a:pt x="186" y="994"/>
                </a:cubicBezTo>
                <a:cubicBezTo>
                  <a:pt x="184" y="990"/>
                  <a:pt x="179" y="990"/>
                  <a:pt x="176" y="992"/>
                </a:cubicBezTo>
                <a:cubicBezTo>
                  <a:pt x="172" y="994"/>
                  <a:pt x="155" y="989"/>
                  <a:pt x="153" y="988"/>
                </a:cubicBezTo>
                <a:cubicBezTo>
                  <a:pt x="151" y="986"/>
                  <a:pt x="153" y="957"/>
                  <a:pt x="153" y="952"/>
                </a:cubicBezTo>
                <a:cubicBezTo>
                  <a:pt x="154" y="947"/>
                  <a:pt x="151" y="938"/>
                  <a:pt x="151" y="931"/>
                </a:cubicBezTo>
                <a:cubicBezTo>
                  <a:pt x="151" y="924"/>
                  <a:pt x="157" y="918"/>
                  <a:pt x="160" y="909"/>
                </a:cubicBezTo>
                <a:cubicBezTo>
                  <a:pt x="163" y="900"/>
                  <a:pt x="158" y="884"/>
                  <a:pt x="156" y="877"/>
                </a:cubicBezTo>
                <a:cubicBezTo>
                  <a:pt x="153" y="870"/>
                  <a:pt x="154" y="865"/>
                  <a:pt x="154" y="855"/>
                </a:cubicBezTo>
                <a:cubicBezTo>
                  <a:pt x="154" y="844"/>
                  <a:pt x="152" y="782"/>
                  <a:pt x="151" y="769"/>
                </a:cubicBezTo>
                <a:cubicBezTo>
                  <a:pt x="150" y="756"/>
                  <a:pt x="151" y="695"/>
                  <a:pt x="150" y="680"/>
                </a:cubicBezTo>
                <a:cubicBezTo>
                  <a:pt x="150" y="665"/>
                  <a:pt x="149" y="600"/>
                  <a:pt x="149" y="599"/>
                </a:cubicBezTo>
                <a:cubicBezTo>
                  <a:pt x="149" y="597"/>
                  <a:pt x="147" y="577"/>
                  <a:pt x="146" y="582"/>
                </a:cubicBezTo>
                <a:cubicBezTo>
                  <a:pt x="146" y="587"/>
                  <a:pt x="139" y="616"/>
                  <a:pt x="136" y="637"/>
                </a:cubicBezTo>
                <a:cubicBezTo>
                  <a:pt x="133" y="658"/>
                  <a:pt x="128" y="682"/>
                  <a:pt x="125" y="700"/>
                </a:cubicBezTo>
                <a:cubicBezTo>
                  <a:pt x="122" y="717"/>
                  <a:pt x="111" y="776"/>
                  <a:pt x="108" y="794"/>
                </a:cubicBezTo>
                <a:cubicBezTo>
                  <a:pt x="106" y="811"/>
                  <a:pt x="105" y="850"/>
                  <a:pt x="105" y="867"/>
                </a:cubicBezTo>
                <a:cubicBezTo>
                  <a:pt x="106" y="885"/>
                  <a:pt x="102" y="934"/>
                  <a:pt x="99" y="948"/>
                </a:cubicBezTo>
                <a:cubicBezTo>
                  <a:pt x="95" y="963"/>
                  <a:pt x="84" y="975"/>
                  <a:pt x="81" y="980"/>
                </a:cubicBezTo>
                <a:cubicBezTo>
                  <a:pt x="78" y="985"/>
                  <a:pt x="78" y="985"/>
                  <a:pt x="78" y="990"/>
                </a:cubicBezTo>
                <a:cubicBezTo>
                  <a:pt x="77" y="995"/>
                  <a:pt x="81" y="1007"/>
                  <a:pt x="82" y="1013"/>
                </a:cubicBezTo>
                <a:cubicBezTo>
                  <a:pt x="82" y="1020"/>
                  <a:pt x="71" y="1023"/>
                  <a:pt x="65" y="1025"/>
                </a:cubicBezTo>
                <a:cubicBezTo>
                  <a:pt x="59" y="1027"/>
                  <a:pt x="49" y="1027"/>
                  <a:pt x="44" y="1027"/>
                </a:cubicBezTo>
                <a:cubicBezTo>
                  <a:pt x="39" y="1026"/>
                  <a:pt x="26" y="1021"/>
                  <a:pt x="20" y="1014"/>
                </a:cubicBezTo>
                <a:cubicBezTo>
                  <a:pt x="13" y="1006"/>
                  <a:pt x="27" y="993"/>
                  <a:pt x="29" y="990"/>
                </a:cubicBezTo>
                <a:cubicBezTo>
                  <a:pt x="31" y="987"/>
                  <a:pt x="32" y="978"/>
                  <a:pt x="30" y="973"/>
                </a:cubicBezTo>
                <a:cubicBezTo>
                  <a:pt x="29" y="967"/>
                  <a:pt x="23" y="952"/>
                  <a:pt x="21" y="944"/>
                </a:cubicBezTo>
                <a:cubicBezTo>
                  <a:pt x="18" y="935"/>
                  <a:pt x="23" y="908"/>
                  <a:pt x="26" y="901"/>
                </a:cubicBezTo>
                <a:cubicBezTo>
                  <a:pt x="29" y="895"/>
                  <a:pt x="33" y="816"/>
                  <a:pt x="34" y="806"/>
                </a:cubicBezTo>
                <a:cubicBezTo>
                  <a:pt x="35" y="796"/>
                  <a:pt x="46" y="735"/>
                  <a:pt x="48" y="730"/>
                </a:cubicBezTo>
                <a:cubicBezTo>
                  <a:pt x="51" y="726"/>
                  <a:pt x="53" y="701"/>
                  <a:pt x="55" y="682"/>
                </a:cubicBezTo>
                <a:cubicBezTo>
                  <a:pt x="57" y="663"/>
                  <a:pt x="55" y="590"/>
                  <a:pt x="54" y="584"/>
                </a:cubicBezTo>
                <a:cubicBezTo>
                  <a:pt x="54" y="579"/>
                  <a:pt x="51" y="572"/>
                  <a:pt x="51" y="570"/>
                </a:cubicBezTo>
                <a:cubicBezTo>
                  <a:pt x="51" y="568"/>
                  <a:pt x="46" y="566"/>
                  <a:pt x="42" y="561"/>
                </a:cubicBezTo>
                <a:cubicBezTo>
                  <a:pt x="38" y="557"/>
                  <a:pt x="43" y="537"/>
                  <a:pt x="43" y="530"/>
                </a:cubicBezTo>
                <a:cubicBezTo>
                  <a:pt x="44" y="523"/>
                  <a:pt x="51" y="462"/>
                  <a:pt x="51" y="455"/>
                </a:cubicBezTo>
                <a:cubicBezTo>
                  <a:pt x="51" y="449"/>
                  <a:pt x="55" y="438"/>
                  <a:pt x="56" y="432"/>
                </a:cubicBezTo>
                <a:cubicBezTo>
                  <a:pt x="57" y="427"/>
                  <a:pt x="59" y="425"/>
                  <a:pt x="58" y="422"/>
                </a:cubicBezTo>
                <a:cubicBezTo>
                  <a:pt x="57" y="419"/>
                  <a:pt x="23" y="396"/>
                  <a:pt x="19" y="391"/>
                </a:cubicBezTo>
                <a:cubicBezTo>
                  <a:pt x="14" y="386"/>
                  <a:pt x="6" y="381"/>
                  <a:pt x="3" y="372"/>
                </a:cubicBezTo>
                <a:cubicBezTo>
                  <a:pt x="0" y="363"/>
                  <a:pt x="7" y="326"/>
                  <a:pt x="9" y="314"/>
                </a:cubicBezTo>
                <a:cubicBezTo>
                  <a:pt x="10" y="303"/>
                  <a:pt x="17" y="273"/>
                  <a:pt x="22" y="260"/>
                </a:cubicBezTo>
                <a:cubicBezTo>
                  <a:pt x="26" y="247"/>
                  <a:pt x="31" y="225"/>
                  <a:pt x="33" y="219"/>
                </a:cubicBezTo>
                <a:cubicBezTo>
                  <a:pt x="35" y="213"/>
                  <a:pt x="36" y="202"/>
                  <a:pt x="38" y="195"/>
                </a:cubicBezTo>
                <a:cubicBezTo>
                  <a:pt x="40" y="188"/>
                  <a:pt x="50" y="182"/>
                  <a:pt x="54" y="180"/>
                </a:cubicBezTo>
                <a:cubicBezTo>
                  <a:pt x="58" y="179"/>
                  <a:pt x="112" y="167"/>
                  <a:pt x="123" y="161"/>
                </a:cubicBezTo>
                <a:cubicBezTo>
                  <a:pt x="126" y="159"/>
                  <a:pt x="135" y="152"/>
                  <a:pt x="141" y="147"/>
                </a:cubicBezTo>
                <a:cubicBezTo>
                  <a:pt x="141" y="147"/>
                  <a:pt x="144" y="169"/>
                  <a:pt x="145" y="181"/>
                </a:cubicBezTo>
                <a:cubicBezTo>
                  <a:pt x="145" y="181"/>
                  <a:pt x="145" y="181"/>
                  <a:pt x="145" y="181"/>
                </a:cubicBezTo>
                <a:cubicBezTo>
                  <a:pt x="146" y="183"/>
                  <a:pt x="146" y="183"/>
                  <a:pt x="146" y="183"/>
                </a:cubicBezTo>
                <a:cubicBezTo>
                  <a:pt x="146" y="184"/>
                  <a:pt x="146" y="185"/>
                  <a:pt x="146" y="185"/>
                </a:cubicBezTo>
                <a:cubicBezTo>
                  <a:pt x="147" y="196"/>
                  <a:pt x="157" y="238"/>
                  <a:pt x="162" y="257"/>
                </a:cubicBezTo>
                <a:cubicBezTo>
                  <a:pt x="167" y="276"/>
                  <a:pt x="173" y="317"/>
                  <a:pt x="177" y="359"/>
                </a:cubicBezTo>
                <a:cubicBezTo>
                  <a:pt x="182" y="400"/>
                  <a:pt x="173" y="420"/>
                  <a:pt x="173" y="420"/>
                </a:cubicBezTo>
                <a:cubicBezTo>
                  <a:pt x="173" y="420"/>
                  <a:pt x="177" y="422"/>
                  <a:pt x="182" y="422"/>
                </a:cubicBezTo>
                <a:cubicBezTo>
                  <a:pt x="188" y="421"/>
                  <a:pt x="193" y="423"/>
                  <a:pt x="198" y="426"/>
                </a:cubicBezTo>
                <a:cubicBezTo>
                  <a:pt x="202" y="429"/>
                  <a:pt x="217" y="429"/>
                  <a:pt x="217" y="429"/>
                </a:cubicBezTo>
                <a:cubicBezTo>
                  <a:pt x="217" y="429"/>
                  <a:pt x="214" y="397"/>
                  <a:pt x="213" y="382"/>
                </a:cubicBezTo>
                <a:cubicBezTo>
                  <a:pt x="213" y="367"/>
                  <a:pt x="220" y="249"/>
                  <a:pt x="220" y="239"/>
                </a:cubicBezTo>
                <a:cubicBezTo>
                  <a:pt x="220" y="233"/>
                  <a:pt x="219" y="209"/>
                  <a:pt x="218" y="191"/>
                </a:cubicBezTo>
                <a:cubicBezTo>
                  <a:pt x="218" y="190"/>
                  <a:pt x="218" y="190"/>
                  <a:pt x="218" y="190"/>
                </a:cubicBezTo>
                <a:cubicBezTo>
                  <a:pt x="218" y="190"/>
                  <a:pt x="218" y="190"/>
                  <a:pt x="218" y="190"/>
                </a:cubicBezTo>
                <a:cubicBezTo>
                  <a:pt x="217" y="180"/>
                  <a:pt x="216" y="172"/>
                  <a:pt x="215" y="171"/>
                </a:cubicBezTo>
                <a:cubicBezTo>
                  <a:pt x="215" y="171"/>
                  <a:pt x="215" y="171"/>
                  <a:pt x="214" y="171"/>
                </a:cubicBezTo>
                <a:cubicBezTo>
                  <a:pt x="225" y="179"/>
                  <a:pt x="275" y="202"/>
                  <a:pt x="283" y="206"/>
                </a:cubicBezTo>
                <a:cubicBezTo>
                  <a:pt x="292" y="211"/>
                  <a:pt x="289" y="221"/>
                  <a:pt x="291" y="243"/>
                </a:cubicBezTo>
                <a:cubicBezTo>
                  <a:pt x="292" y="265"/>
                  <a:pt x="292" y="295"/>
                  <a:pt x="297" y="312"/>
                </a:cubicBezTo>
                <a:cubicBezTo>
                  <a:pt x="301" y="328"/>
                  <a:pt x="302" y="352"/>
                  <a:pt x="307" y="370"/>
                </a:cubicBezTo>
                <a:cubicBezTo>
                  <a:pt x="312" y="387"/>
                  <a:pt x="309" y="396"/>
                  <a:pt x="307" y="409"/>
                </a:cubicBezTo>
                <a:close/>
                <a:moveTo>
                  <a:pt x="146" y="410"/>
                </a:moveTo>
                <a:cubicBezTo>
                  <a:pt x="146" y="410"/>
                  <a:pt x="142" y="407"/>
                  <a:pt x="139" y="410"/>
                </a:cubicBezTo>
                <a:cubicBezTo>
                  <a:pt x="124" y="423"/>
                  <a:pt x="116" y="450"/>
                  <a:pt x="116" y="450"/>
                </a:cubicBezTo>
                <a:cubicBezTo>
                  <a:pt x="130" y="449"/>
                  <a:pt x="130" y="449"/>
                  <a:pt x="130" y="449"/>
                </a:cubicBezTo>
                <a:cubicBezTo>
                  <a:pt x="128" y="433"/>
                  <a:pt x="146" y="410"/>
                  <a:pt x="146" y="410"/>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a typeface="微软雅黑 Light" panose="020B0502040204020203" pitchFamily="34" charset="-122"/>
              <a:cs typeface="+mn-ea"/>
              <a:sym typeface="+mn-lt"/>
            </a:endParaRPr>
          </a:p>
        </p:txBody>
      </p:sp>
      <p:sp>
        <p:nvSpPr>
          <p:cNvPr id="14" name="填写技能4"/>
          <p:cNvSpPr>
            <a:spLocks noChangeArrowheads="1"/>
          </p:cNvSpPr>
          <p:nvPr/>
        </p:nvSpPr>
        <p:spPr bwMode="auto">
          <a:xfrm>
            <a:off x="7498145" y="4340577"/>
            <a:ext cx="1231106" cy="369332"/>
          </a:xfrm>
          <a:prstGeom prst="rect">
            <a:avLst/>
          </a:prstGeom>
          <a:noFill/>
          <a:ln w="9525">
            <a:noFill/>
            <a:miter lim="800000"/>
            <a:headEnd/>
            <a:tailEnd/>
          </a:ln>
        </p:spPr>
        <p:txBody>
          <a:bodyPr wrap="none" lIns="0" tIns="0" rIns="0" bIns="0">
            <a:spAutoFit/>
          </a:bodyPr>
          <a:lstStyle/>
          <a:p>
            <a:pPr algn="ctr"/>
            <a:r>
              <a:rPr lang="zh-CN" altLang="en-US" sz="2400" dirty="0">
                <a:solidFill>
                  <a:schemeClr val="bg1"/>
                </a:solidFill>
                <a:ea typeface="微软雅黑 Light" panose="020B0502040204020203" pitchFamily="34" charset="-122"/>
                <a:cs typeface="+mn-ea"/>
                <a:sym typeface="+mn-lt"/>
              </a:rPr>
              <a:t>会议礼仪</a:t>
            </a:r>
          </a:p>
        </p:txBody>
      </p:sp>
    </p:spTree>
    <p:extLst>
      <p:ext uri="{BB962C8B-B14F-4D97-AF65-F5344CB8AC3E}">
        <p14:creationId xmlns:p14="http://schemas.microsoft.com/office/powerpoint/2010/main" val="96724464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400" fill="hold"/>
                                        <p:tgtEl>
                                          <p:spTgt spid="2"/>
                                        </p:tgtEl>
                                        <p:attrNameLst>
                                          <p:attrName>ppt_w</p:attrName>
                                        </p:attrNameLst>
                                      </p:cBhvr>
                                      <p:tavLst>
                                        <p:tav tm="0">
                                          <p:val>
                                            <p:fltVal val="0"/>
                                          </p:val>
                                        </p:tav>
                                        <p:tav tm="100000">
                                          <p:val>
                                            <p:strVal val="#ppt_w"/>
                                          </p:val>
                                        </p:tav>
                                      </p:tavLst>
                                    </p:anim>
                                    <p:anim calcmode="lin" valueType="num">
                                      <p:cBhvr>
                                        <p:cTn id="13" dur="400" fill="hold"/>
                                        <p:tgtEl>
                                          <p:spTgt spid="2"/>
                                        </p:tgtEl>
                                        <p:attrNameLst>
                                          <p:attrName>ppt_h</p:attrName>
                                        </p:attrNameLst>
                                      </p:cBhvr>
                                      <p:tavLst>
                                        <p:tav tm="0">
                                          <p:val>
                                            <p:fltVal val="0"/>
                                          </p:val>
                                        </p:tav>
                                        <p:tav tm="100000">
                                          <p:val>
                                            <p:strVal val="#ppt_h"/>
                                          </p:val>
                                        </p:tav>
                                      </p:tavLst>
                                    </p:anim>
                                    <p:animEffect transition="in" filter="fade">
                                      <p:cBhvr>
                                        <p:cTn id="14" dur="400"/>
                                        <p:tgtEl>
                                          <p:spTgt spid="2"/>
                                        </p:tgtEl>
                                      </p:cBhvr>
                                    </p:animEffect>
                                  </p:childTnLst>
                                </p:cTn>
                              </p:par>
                              <p:par>
                                <p:cTn id="15" presetID="10" presetClass="exit" presetSubtype="0" fill="hold" nodeType="withEffect">
                                  <p:stCondLst>
                                    <p:cond delay="80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par>
                                <p:cTn id="18" presetID="53" presetClass="entr" presetSubtype="16" fill="hold" nodeType="withEffect">
                                  <p:stCondLst>
                                    <p:cond delay="10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6" presetClass="exit" presetSubtype="32" fill="hold" nodeType="withEffect">
                                  <p:stCondLst>
                                    <p:cond delay="800"/>
                                  </p:stCondLst>
                                  <p:childTnLst>
                                    <p:animEffect transition="out" filter="circle(out)">
                                      <p:cBhvr>
                                        <p:cTn id="24" dur="300"/>
                                        <p:tgtEl>
                                          <p:spTgt spid="3"/>
                                        </p:tgtEl>
                                      </p:cBhvr>
                                    </p:animEffect>
                                    <p:set>
                                      <p:cBhvr>
                                        <p:cTn id="25" dur="1" fill="hold">
                                          <p:stCondLst>
                                            <p:cond delay="299"/>
                                          </p:stCondLst>
                                        </p:cTn>
                                        <p:tgtEl>
                                          <p:spTgt spid="3"/>
                                        </p:tgtEl>
                                        <p:attrNameLst>
                                          <p:attrName>style.visibility</p:attrName>
                                        </p:attrNameLst>
                                      </p:cBhvr>
                                      <p:to>
                                        <p:strVal val="hidden"/>
                                      </p:to>
                                    </p:set>
                                  </p:childTnLst>
                                </p:cTn>
                              </p:par>
                              <p:par>
                                <p:cTn id="26" presetID="53" presetClass="entr" presetSubtype="16" fill="hold" nodeType="withEffect">
                                  <p:stCondLst>
                                    <p:cond delay="60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10" presetClass="exit" presetSubtype="0" fill="hold" nodeType="withEffect">
                                  <p:stCondLst>
                                    <p:cond delay="1100"/>
                                  </p:stCondLst>
                                  <p:childTnLst>
                                    <p:animEffect transition="out" filter="fade">
                                      <p:cBhvr>
                                        <p:cTn id="32" dur="200"/>
                                        <p:tgtEl>
                                          <p:spTgt spid="4"/>
                                        </p:tgtEl>
                                      </p:cBhvr>
                                    </p:animEffect>
                                    <p:set>
                                      <p:cBhvr>
                                        <p:cTn id="33" dur="1" fill="hold">
                                          <p:stCondLst>
                                            <p:cond delay="199"/>
                                          </p:stCondLst>
                                        </p:cTn>
                                        <p:tgtEl>
                                          <p:spTgt spid="4"/>
                                        </p:tgtEl>
                                        <p:attrNameLst>
                                          <p:attrName>style.visibility</p:attrName>
                                        </p:attrNameLst>
                                      </p:cBhvr>
                                      <p:to>
                                        <p:strVal val="hidden"/>
                                      </p:to>
                                    </p:set>
                                  </p:childTnLst>
                                </p:cTn>
                              </p:par>
                              <p:par>
                                <p:cTn id="34" presetID="53" presetClass="entr" presetSubtype="16" fill="hold" grpId="0" nodeType="withEffect">
                                  <p:stCondLst>
                                    <p:cond delay="2000"/>
                                  </p:stCondLst>
                                  <p:childTnLst>
                                    <p:set>
                                      <p:cBhvr>
                                        <p:cTn id="35" dur="1" fill="hold">
                                          <p:stCondLst>
                                            <p:cond delay="0"/>
                                          </p:stCondLst>
                                        </p:cTn>
                                        <p:tgtEl>
                                          <p:spTgt spid="5"/>
                                        </p:tgtEl>
                                        <p:attrNameLst>
                                          <p:attrName>style.visibility</p:attrName>
                                        </p:attrNameLst>
                                      </p:cBhvr>
                                      <p:to>
                                        <p:strVal val="visible"/>
                                      </p:to>
                                    </p:set>
                                    <p:anim calcmode="lin" valueType="num">
                                      <p:cBhvr>
                                        <p:cTn id="36" dur="300" fill="hold"/>
                                        <p:tgtEl>
                                          <p:spTgt spid="5"/>
                                        </p:tgtEl>
                                        <p:attrNameLst>
                                          <p:attrName>ppt_w</p:attrName>
                                        </p:attrNameLst>
                                      </p:cBhvr>
                                      <p:tavLst>
                                        <p:tav tm="0">
                                          <p:val>
                                            <p:fltVal val="0"/>
                                          </p:val>
                                        </p:tav>
                                        <p:tav tm="100000">
                                          <p:val>
                                            <p:strVal val="#ppt_w"/>
                                          </p:val>
                                        </p:tav>
                                      </p:tavLst>
                                    </p:anim>
                                    <p:anim calcmode="lin" valueType="num">
                                      <p:cBhvr>
                                        <p:cTn id="37" dur="300" fill="hold"/>
                                        <p:tgtEl>
                                          <p:spTgt spid="5"/>
                                        </p:tgtEl>
                                        <p:attrNameLst>
                                          <p:attrName>ppt_h</p:attrName>
                                        </p:attrNameLst>
                                      </p:cBhvr>
                                      <p:tavLst>
                                        <p:tav tm="0">
                                          <p:val>
                                            <p:fltVal val="0"/>
                                          </p:val>
                                        </p:tav>
                                        <p:tav tm="100000">
                                          <p:val>
                                            <p:strVal val="#ppt_h"/>
                                          </p:val>
                                        </p:tav>
                                      </p:tavLst>
                                    </p:anim>
                                    <p:animEffect transition="in" filter="fade">
                                      <p:cBhvr>
                                        <p:cTn id="38" dur="300"/>
                                        <p:tgtEl>
                                          <p:spTgt spid="5"/>
                                        </p:tgtEl>
                                      </p:cBhvr>
                                    </p:animEffect>
                                  </p:childTnLst>
                                </p:cTn>
                              </p:par>
                              <p:par>
                                <p:cTn id="39" presetID="6" presetClass="emph" presetSubtype="0" fill="hold" grpId="1" nodeType="withEffect">
                                  <p:stCondLst>
                                    <p:cond delay="2300"/>
                                  </p:stCondLst>
                                  <p:childTnLst>
                                    <p:animScale>
                                      <p:cBhvr>
                                        <p:cTn id="40" dur="200" fill="hold"/>
                                        <p:tgtEl>
                                          <p:spTgt spid="5"/>
                                        </p:tgtEl>
                                      </p:cBhvr>
                                      <p:by x="108000" y="108000"/>
                                    </p:animScale>
                                  </p:childTnLst>
                                </p:cTn>
                              </p:par>
                              <p:par>
                                <p:cTn id="41" presetID="6" presetClass="emph" presetSubtype="0" fill="hold" grpId="2" nodeType="withEffect">
                                  <p:stCondLst>
                                    <p:cond delay="2500"/>
                                  </p:stCondLst>
                                  <p:childTnLst>
                                    <p:animScale>
                                      <p:cBhvr>
                                        <p:cTn id="42" dur="300" fill="hold"/>
                                        <p:tgtEl>
                                          <p:spTgt spid="5"/>
                                        </p:tgtEl>
                                      </p:cBhvr>
                                      <p:by x="92000" y="92000"/>
                                    </p:animScale>
                                  </p:childTnLst>
                                </p:cTn>
                              </p:par>
                              <p:par>
                                <p:cTn id="43" presetID="6" presetClass="emph" presetSubtype="0" fill="hold" grpId="3" nodeType="withEffect">
                                  <p:stCondLst>
                                    <p:cond delay="2800"/>
                                  </p:stCondLst>
                                  <p:childTnLst>
                                    <p:animScale>
                                      <p:cBhvr>
                                        <p:cTn id="44" dur="200" fill="hold"/>
                                        <p:tgtEl>
                                          <p:spTgt spid="5"/>
                                        </p:tgtEl>
                                      </p:cBhvr>
                                      <p:by x="105000" y="105000"/>
                                    </p:animScale>
                                  </p:childTnLst>
                                </p:cTn>
                              </p:par>
                              <p:par>
                                <p:cTn id="45" presetID="6" presetClass="emph" presetSubtype="0" fill="hold" grpId="4" nodeType="withEffect">
                                  <p:stCondLst>
                                    <p:cond delay="3000"/>
                                  </p:stCondLst>
                                  <p:childTnLst>
                                    <p:animScale>
                                      <p:cBhvr>
                                        <p:cTn id="46" dur="300" fill="hold"/>
                                        <p:tgtEl>
                                          <p:spTgt spid="5"/>
                                        </p:tgtEl>
                                      </p:cBhvr>
                                      <p:by x="95000" y="95000"/>
                                    </p:animScale>
                                  </p:childTnLst>
                                </p:cTn>
                              </p:par>
                              <p:par>
                                <p:cTn id="47" presetID="53" presetClass="entr" presetSubtype="16" fill="hold" grpId="0" nodeType="withEffect">
                                  <p:stCondLst>
                                    <p:cond delay="2000"/>
                                  </p:stCondLst>
                                  <p:childTnLst>
                                    <p:set>
                                      <p:cBhvr>
                                        <p:cTn id="48" dur="1" fill="hold">
                                          <p:stCondLst>
                                            <p:cond delay="0"/>
                                          </p:stCondLst>
                                        </p:cTn>
                                        <p:tgtEl>
                                          <p:spTgt spid="6"/>
                                        </p:tgtEl>
                                        <p:attrNameLst>
                                          <p:attrName>style.visibility</p:attrName>
                                        </p:attrNameLst>
                                      </p:cBhvr>
                                      <p:to>
                                        <p:strVal val="visible"/>
                                      </p:to>
                                    </p:set>
                                    <p:anim calcmode="lin" valueType="num">
                                      <p:cBhvr>
                                        <p:cTn id="49" dur="300" fill="hold"/>
                                        <p:tgtEl>
                                          <p:spTgt spid="6"/>
                                        </p:tgtEl>
                                        <p:attrNameLst>
                                          <p:attrName>ppt_w</p:attrName>
                                        </p:attrNameLst>
                                      </p:cBhvr>
                                      <p:tavLst>
                                        <p:tav tm="0">
                                          <p:val>
                                            <p:fltVal val="0"/>
                                          </p:val>
                                        </p:tav>
                                        <p:tav tm="100000">
                                          <p:val>
                                            <p:strVal val="#ppt_w"/>
                                          </p:val>
                                        </p:tav>
                                      </p:tavLst>
                                    </p:anim>
                                    <p:anim calcmode="lin" valueType="num">
                                      <p:cBhvr>
                                        <p:cTn id="50" dur="300" fill="hold"/>
                                        <p:tgtEl>
                                          <p:spTgt spid="6"/>
                                        </p:tgtEl>
                                        <p:attrNameLst>
                                          <p:attrName>ppt_h</p:attrName>
                                        </p:attrNameLst>
                                      </p:cBhvr>
                                      <p:tavLst>
                                        <p:tav tm="0">
                                          <p:val>
                                            <p:fltVal val="0"/>
                                          </p:val>
                                        </p:tav>
                                        <p:tav tm="100000">
                                          <p:val>
                                            <p:strVal val="#ppt_h"/>
                                          </p:val>
                                        </p:tav>
                                      </p:tavLst>
                                    </p:anim>
                                    <p:animEffect transition="in" filter="fade">
                                      <p:cBhvr>
                                        <p:cTn id="51" dur="300"/>
                                        <p:tgtEl>
                                          <p:spTgt spid="6"/>
                                        </p:tgtEl>
                                      </p:cBhvr>
                                    </p:animEffect>
                                  </p:childTnLst>
                                </p:cTn>
                              </p:par>
                              <p:par>
                                <p:cTn id="52" presetID="6" presetClass="emph" presetSubtype="0" fill="hold" grpId="1" nodeType="withEffect">
                                  <p:stCondLst>
                                    <p:cond delay="2300"/>
                                  </p:stCondLst>
                                  <p:childTnLst>
                                    <p:animScale>
                                      <p:cBhvr>
                                        <p:cTn id="53" dur="200" fill="hold"/>
                                        <p:tgtEl>
                                          <p:spTgt spid="6"/>
                                        </p:tgtEl>
                                      </p:cBhvr>
                                      <p:by x="108000" y="108000"/>
                                    </p:animScale>
                                  </p:childTnLst>
                                </p:cTn>
                              </p:par>
                              <p:par>
                                <p:cTn id="54" presetID="6" presetClass="emph" presetSubtype="0" fill="hold" grpId="2" nodeType="withEffect">
                                  <p:stCondLst>
                                    <p:cond delay="2500"/>
                                  </p:stCondLst>
                                  <p:childTnLst>
                                    <p:animScale>
                                      <p:cBhvr>
                                        <p:cTn id="55" dur="300" fill="hold"/>
                                        <p:tgtEl>
                                          <p:spTgt spid="6"/>
                                        </p:tgtEl>
                                      </p:cBhvr>
                                      <p:by x="92000" y="92000"/>
                                    </p:animScale>
                                  </p:childTnLst>
                                </p:cTn>
                              </p:par>
                              <p:par>
                                <p:cTn id="56" presetID="6" presetClass="emph" presetSubtype="0" fill="hold" grpId="3" nodeType="withEffect">
                                  <p:stCondLst>
                                    <p:cond delay="2800"/>
                                  </p:stCondLst>
                                  <p:childTnLst>
                                    <p:animScale>
                                      <p:cBhvr>
                                        <p:cTn id="57" dur="200" fill="hold"/>
                                        <p:tgtEl>
                                          <p:spTgt spid="6"/>
                                        </p:tgtEl>
                                      </p:cBhvr>
                                      <p:by x="105000" y="105000"/>
                                    </p:animScale>
                                  </p:childTnLst>
                                </p:cTn>
                              </p:par>
                              <p:par>
                                <p:cTn id="58" presetID="6" presetClass="emph" presetSubtype="0" fill="hold" grpId="4" nodeType="withEffect">
                                  <p:stCondLst>
                                    <p:cond delay="2000"/>
                                  </p:stCondLst>
                                  <p:childTnLst>
                                    <p:animScale>
                                      <p:cBhvr>
                                        <p:cTn id="59" dur="300" fill="hold"/>
                                        <p:tgtEl>
                                          <p:spTgt spid="6"/>
                                        </p:tgtEl>
                                      </p:cBhvr>
                                      <p:by x="95000" y="95000"/>
                                    </p:animScale>
                                  </p:childTnLst>
                                </p:cTn>
                              </p:par>
                              <p:par>
                                <p:cTn id="60" presetID="53" presetClass="entr" presetSubtype="16" fill="hold" grpId="0" nodeType="withEffect">
                                  <p:stCondLst>
                                    <p:cond delay="1900"/>
                                  </p:stCondLst>
                                  <p:childTnLst>
                                    <p:set>
                                      <p:cBhvr>
                                        <p:cTn id="61" dur="1" fill="hold">
                                          <p:stCondLst>
                                            <p:cond delay="0"/>
                                          </p:stCondLst>
                                        </p:cTn>
                                        <p:tgtEl>
                                          <p:spTgt spid="8"/>
                                        </p:tgtEl>
                                        <p:attrNameLst>
                                          <p:attrName>style.visibility</p:attrName>
                                        </p:attrNameLst>
                                      </p:cBhvr>
                                      <p:to>
                                        <p:strVal val="visible"/>
                                      </p:to>
                                    </p:set>
                                    <p:anim calcmode="lin" valueType="num">
                                      <p:cBhvr>
                                        <p:cTn id="62" dur="300" fill="hold"/>
                                        <p:tgtEl>
                                          <p:spTgt spid="8"/>
                                        </p:tgtEl>
                                        <p:attrNameLst>
                                          <p:attrName>ppt_w</p:attrName>
                                        </p:attrNameLst>
                                      </p:cBhvr>
                                      <p:tavLst>
                                        <p:tav tm="0">
                                          <p:val>
                                            <p:fltVal val="0"/>
                                          </p:val>
                                        </p:tav>
                                        <p:tav tm="100000">
                                          <p:val>
                                            <p:strVal val="#ppt_w"/>
                                          </p:val>
                                        </p:tav>
                                      </p:tavLst>
                                    </p:anim>
                                    <p:anim calcmode="lin" valueType="num">
                                      <p:cBhvr>
                                        <p:cTn id="63" dur="300" fill="hold"/>
                                        <p:tgtEl>
                                          <p:spTgt spid="8"/>
                                        </p:tgtEl>
                                        <p:attrNameLst>
                                          <p:attrName>ppt_h</p:attrName>
                                        </p:attrNameLst>
                                      </p:cBhvr>
                                      <p:tavLst>
                                        <p:tav tm="0">
                                          <p:val>
                                            <p:fltVal val="0"/>
                                          </p:val>
                                        </p:tav>
                                        <p:tav tm="100000">
                                          <p:val>
                                            <p:strVal val="#ppt_h"/>
                                          </p:val>
                                        </p:tav>
                                      </p:tavLst>
                                    </p:anim>
                                    <p:animEffect transition="in" filter="fade">
                                      <p:cBhvr>
                                        <p:cTn id="64" dur="300"/>
                                        <p:tgtEl>
                                          <p:spTgt spid="8"/>
                                        </p:tgtEl>
                                      </p:cBhvr>
                                    </p:animEffect>
                                  </p:childTnLst>
                                </p:cTn>
                              </p:par>
                              <p:par>
                                <p:cTn id="65" presetID="6" presetClass="emph" presetSubtype="0" fill="hold" grpId="1" nodeType="withEffect">
                                  <p:stCondLst>
                                    <p:cond delay="2200"/>
                                  </p:stCondLst>
                                  <p:childTnLst>
                                    <p:animScale>
                                      <p:cBhvr>
                                        <p:cTn id="66" dur="200" fill="hold"/>
                                        <p:tgtEl>
                                          <p:spTgt spid="8"/>
                                        </p:tgtEl>
                                      </p:cBhvr>
                                      <p:by x="108000" y="108000"/>
                                    </p:animScale>
                                  </p:childTnLst>
                                </p:cTn>
                              </p:par>
                              <p:par>
                                <p:cTn id="67" presetID="6" presetClass="emph" presetSubtype="0" fill="hold" grpId="2" nodeType="withEffect">
                                  <p:stCondLst>
                                    <p:cond delay="2400"/>
                                  </p:stCondLst>
                                  <p:childTnLst>
                                    <p:animScale>
                                      <p:cBhvr>
                                        <p:cTn id="68" dur="300" fill="hold"/>
                                        <p:tgtEl>
                                          <p:spTgt spid="8"/>
                                        </p:tgtEl>
                                      </p:cBhvr>
                                      <p:by x="92000" y="92000"/>
                                    </p:animScale>
                                  </p:childTnLst>
                                </p:cTn>
                              </p:par>
                              <p:par>
                                <p:cTn id="69" presetID="6" presetClass="emph" presetSubtype="0" fill="hold" grpId="3" nodeType="withEffect">
                                  <p:stCondLst>
                                    <p:cond delay="2700"/>
                                  </p:stCondLst>
                                  <p:childTnLst>
                                    <p:animScale>
                                      <p:cBhvr>
                                        <p:cTn id="70" dur="200" fill="hold"/>
                                        <p:tgtEl>
                                          <p:spTgt spid="8"/>
                                        </p:tgtEl>
                                      </p:cBhvr>
                                      <p:by x="105000" y="105000"/>
                                    </p:animScale>
                                  </p:childTnLst>
                                </p:cTn>
                              </p:par>
                              <p:par>
                                <p:cTn id="71" presetID="6" presetClass="emph" presetSubtype="0" fill="hold" grpId="4" nodeType="withEffect">
                                  <p:stCondLst>
                                    <p:cond delay="2900"/>
                                  </p:stCondLst>
                                  <p:childTnLst>
                                    <p:animScale>
                                      <p:cBhvr>
                                        <p:cTn id="72" dur="300" fill="hold"/>
                                        <p:tgtEl>
                                          <p:spTgt spid="8"/>
                                        </p:tgtEl>
                                      </p:cBhvr>
                                      <p:by x="95000" y="95000"/>
                                    </p:animScale>
                                  </p:childTnLst>
                                </p:cTn>
                              </p:par>
                              <p:par>
                                <p:cTn id="73" presetID="53" presetClass="entr" presetSubtype="16" fill="hold" grpId="0" nodeType="withEffect">
                                  <p:stCondLst>
                                    <p:cond delay="1900"/>
                                  </p:stCondLst>
                                  <p:childTnLst>
                                    <p:set>
                                      <p:cBhvr>
                                        <p:cTn id="74" dur="1" fill="hold">
                                          <p:stCondLst>
                                            <p:cond delay="0"/>
                                          </p:stCondLst>
                                        </p:cTn>
                                        <p:tgtEl>
                                          <p:spTgt spid="7"/>
                                        </p:tgtEl>
                                        <p:attrNameLst>
                                          <p:attrName>style.visibility</p:attrName>
                                        </p:attrNameLst>
                                      </p:cBhvr>
                                      <p:to>
                                        <p:strVal val="visible"/>
                                      </p:to>
                                    </p:set>
                                    <p:anim calcmode="lin" valueType="num">
                                      <p:cBhvr>
                                        <p:cTn id="75" dur="300" fill="hold"/>
                                        <p:tgtEl>
                                          <p:spTgt spid="7"/>
                                        </p:tgtEl>
                                        <p:attrNameLst>
                                          <p:attrName>ppt_w</p:attrName>
                                        </p:attrNameLst>
                                      </p:cBhvr>
                                      <p:tavLst>
                                        <p:tav tm="0">
                                          <p:val>
                                            <p:fltVal val="0"/>
                                          </p:val>
                                        </p:tav>
                                        <p:tav tm="100000">
                                          <p:val>
                                            <p:strVal val="#ppt_w"/>
                                          </p:val>
                                        </p:tav>
                                      </p:tavLst>
                                    </p:anim>
                                    <p:anim calcmode="lin" valueType="num">
                                      <p:cBhvr>
                                        <p:cTn id="76" dur="300" fill="hold"/>
                                        <p:tgtEl>
                                          <p:spTgt spid="7"/>
                                        </p:tgtEl>
                                        <p:attrNameLst>
                                          <p:attrName>ppt_h</p:attrName>
                                        </p:attrNameLst>
                                      </p:cBhvr>
                                      <p:tavLst>
                                        <p:tav tm="0">
                                          <p:val>
                                            <p:fltVal val="0"/>
                                          </p:val>
                                        </p:tav>
                                        <p:tav tm="100000">
                                          <p:val>
                                            <p:strVal val="#ppt_h"/>
                                          </p:val>
                                        </p:tav>
                                      </p:tavLst>
                                    </p:anim>
                                    <p:animEffect transition="in" filter="fade">
                                      <p:cBhvr>
                                        <p:cTn id="77" dur="300"/>
                                        <p:tgtEl>
                                          <p:spTgt spid="7"/>
                                        </p:tgtEl>
                                      </p:cBhvr>
                                    </p:animEffect>
                                  </p:childTnLst>
                                </p:cTn>
                              </p:par>
                              <p:par>
                                <p:cTn id="78" presetID="6" presetClass="emph" presetSubtype="0" fill="hold" grpId="1" nodeType="withEffect">
                                  <p:stCondLst>
                                    <p:cond delay="2200"/>
                                  </p:stCondLst>
                                  <p:childTnLst>
                                    <p:animScale>
                                      <p:cBhvr>
                                        <p:cTn id="79" dur="200" fill="hold"/>
                                        <p:tgtEl>
                                          <p:spTgt spid="7"/>
                                        </p:tgtEl>
                                      </p:cBhvr>
                                      <p:by x="115000" y="115000"/>
                                    </p:animScale>
                                  </p:childTnLst>
                                </p:cTn>
                              </p:par>
                              <p:par>
                                <p:cTn id="80" presetID="6" presetClass="emph" presetSubtype="0" fill="hold" grpId="2" nodeType="withEffect">
                                  <p:stCondLst>
                                    <p:cond delay="2400"/>
                                  </p:stCondLst>
                                  <p:childTnLst>
                                    <p:animScale>
                                      <p:cBhvr>
                                        <p:cTn id="81" dur="300" fill="hold"/>
                                        <p:tgtEl>
                                          <p:spTgt spid="7"/>
                                        </p:tgtEl>
                                      </p:cBhvr>
                                      <p:by x="85000" y="85000"/>
                                    </p:animScale>
                                  </p:childTnLst>
                                </p:cTn>
                              </p:par>
                              <p:par>
                                <p:cTn id="82" presetID="6" presetClass="emph" presetSubtype="0" fill="hold" grpId="3" nodeType="withEffect">
                                  <p:stCondLst>
                                    <p:cond delay="2700"/>
                                  </p:stCondLst>
                                  <p:childTnLst>
                                    <p:animScale>
                                      <p:cBhvr>
                                        <p:cTn id="83" dur="200" fill="hold"/>
                                        <p:tgtEl>
                                          <p:spTgt spid="7"/>
                                        </p:tgtEl>
                                      </p:cBhvr>
                                      <p:by x="105000" y="105000"/>
                                    </p:animScale>
                                  </p:childTnLst>
                                </p:cTn>
                              </p:par>
                              <p:par>
                                <p:cTn id="84" presetID="6" presetClass="emph" presetSubtype="0" fill="hold" grpId="4" nodeType="withEffect">
                                  <p:stCondLst>
                                    <p:cond delay="2900"/>
                                  </p:stCondLst>
                                  <p:childTnLst>
                                    <p:animScale>
                                      <p:cBhvr>
                                        <p:cTn id="85" dur="300" fill="hold"/>
                                        <p:tgtEl>
                                          <p:spTgt spid="7"/>
                                        </p:tgtEl>
                                      </p:cBhvr>
                                      <p:by x="97000" y="97000"/>
                                    </p:animScale>
                                  </p:childTnLst>
                                </p:cTn>
                              </p:par>
                              <p:par>
                                <p:cTn id="86" presetID="53" presetClass="entr" presetSubtype="16" fill="hold" grpId="0" nodeType="withEffect">
                                  <p:stCondLst>
                                    <p:cond delay="2000"/>
                                  </p:stCondLst>
                                  <p:childTnLst>
                                    <p:set>
                                      <p:cBhvr>
                                        <p:cTn id="87" dur="1" fill="hold">
                                          <p:stCondLst>
                                            <p:cond delay="0"/>
                                          </p:stCondLst>
                                        </p:cTn>
                                        <p:tgtEl>
                                          <p:spTgt spid="9"/>
                                        </p:tgtEl>
                                        <p:attrNameLst>
                                          <p:attrName>style.visibility</p:attrName>
                                        </p:attrNameLst>
                                      </p:cBhvr>
                                      <p:to>
                                        <p:strVal val="visible"/>
                                      </p:to>
                                    </p:set>
                                    <p:anim calcmode="lin" valueType="num">
                                      <p:cBhvr>
                                        <p:cTn id="88" dur="300" fill="hold"/>
                                        <p:tgtEl>
                                          <p:spTgt spid="9"/>
                                        </p:tgtEl>
                                        <p:attrNameLst>
                                          <p:attrName>ppt_w</p:attrName>
                                        </p:attrNameLst>
                                      </p:cBhvr>
                                      <p:tavLst>
                                        <p:tav tm="0">
                                          <p:val>
                                            <p:fltVal val="0"/>
                                          </p:val>
                                        </p:tav>
                                        <p:tav tm="100000">
                                          <p:val>
                                            <p:strVal val="#ppt_w"/>
                                          </p:val>
                                        </p:tav>
                                      </p:tavLst>
                                    </p:anim>
                                    <p:anim calcmode="lin" valueType="num">
                                      <p:cBhvr>
                                        <p:cTn id="89" dur="300" fill="hold"/>
                                        <p:tgtEl>
                                          <p:spTgt spid="9"/>
                                        </p:tgtEl>
                                        <p:attrNameLst>
                                          <p:attrName>ppt_h</p:attrName>
                                        </p:attrNameLst>
                                      </p:cBhvr>
                                      <p:tavLst>
                                        <p:tav tm="0">
                                          <p:val>
                                            <p:fltVal val="0"/>
                                          </p:val>
                                        </p:tav>
                                        <p:tav tm="100000">
                                          <p:val>
                                            <p:strVal val="#ppt_h"/>
                                          </p:val>
                                        </p:tav>
                                      </p:tavLst>
                                    </p:anim>
                                    <p:animEffect transition="in" filter="fade">
                                      <p:cBhvr>
                                        <p:cTn id="90" dur="300"/>
                                        <p:tgtEl>
                                          <p:spTgt spid="9"/>
                                        </p:tgtEl>
                                      </p:cBhvr>
                                    </p:animEffect>
                                  </p:childTnLst>
                                </p:cTn>
                              </p:par>
                              <p:par>
                                <p:cTn id="91" presetID="6" presetClass="emph" presetSubtype="0" fill="hold" grpId="1" nodeType="withEffect">
                                  <p:stCondLst>
                                    <p:cond delay="2300"/>
                                  </p:stCondLst>
                                  <p:childTnLst>
                                    <p:animScale>
                                      <p:cBhvr>
                                        <p:cTn id="92" dur="200" fill="hold"/>
                                        <p:tgtEl>
                                          <p:spTgt spid="9"/>
                                        </p:tgtEl>
                                      </p:cBhvr>
                                      <p:by x="108000" y="108000"/>
                                    </p:animScale>
                                  </p:childTnLst>
                                </p:cTn>
                              </p:par>
                              <p:par>
                                <p:cTn id="93" presetID="6" presetClass="emph" presetSubtype="0" fill="hold" grpId="2" nodeType="withEffect">
                                  <p:stCondLst>
                                    <p:cond delay="2500"/>
                                  </p:stCondLst>
                                  <p:childTnLst>
                                    <p:animScale>
                                      <p:cBhvr>
                                        <p:cTn id="94" dur="200" fill="hold"/>
                                        <p:tgtEl>
                                          <p:spTgt spid="9"/>
                                        </p:tgtEl>
                                      </p:cBhvr>
                                      <p:by x="92000" y="92000"/>
                                    </p:animScale>
                                  </p:childTnLst>
                                </p:cTn>
                              </p:par>
                              <p:par>
                                <p:cTn id="95" presetID="6" presetClass="emph" presetSubtype="0" fill="hold" grpId="3" nodeType="withEffect">
                                  <p:stCondLst>
                                    <p:cond delay="2700"/>
                                  </p:stCondLst>
                                  <p:childTnLst>
                                    <p:animScale>
                                      <p:cBhvr>
                                        <p:cTn id="96" dur="200" fill="hold"/>
                                        <p:tgtEl>
                                          <p:spTgt spid="9"/>
                                        </p:tgtEl>
                                      </p:cBhvr>
                                      <p:by x="105000" y="105000"/>
                                    </p:animScale>
                                  </p:childTnLst>
                                </p:cTn>
                              </p:par>
                              <p:par>
                                <p:cTn id="97" presetID="6" presetClass="emph" presetSubtype="0" fill="hold" grpId="4" nodeType="withEffect">
                                  <p:stCondLst>
                                    <p:cond delay="2900"/>
                                  </p:stCondLst>
                                  <p:childTnLst>
                                    <p:animScale>
                                      <p:cBhvr>
                                        <p:cTn id="98" dur="200" fill="hold"/>
                                        <p:tgtEl>
                                          <p:spTgt spid="9"/>
                                        </p:tgtEl>
                                      </p:cBhvr>
                                      <p:by x="95000" y="95000"/>
                                    </p:animScale>
                                  </p:childTnLst>
                                </p:cTn>
                              </p:par>
                              <p:par>
                                <p:cTn id="99" presetID="53" presetClass="entr" presetSubtype="16" fill="hold" grpId="0" nodeType="withEffect">
                                  <p:stCondLst>
                                    <p:cond delay="2000"/>
                                  </p:stCondLst>
                                  <p:childTnLst>
                                    <p:set>
                                      <p:cBhvr>
                                        <p:cTn id="100" dur="1" fill="hold">
                                          <p:stCondLst>
                                            <p:cond delay="0"/>
                                          </p:stCondLst>
                                        </p:cTn>
                                        <p:tgtEl>
                                          <p:spTgt spid="10"/>
                                        </p:tgtEl>
                                        <p:attrNameLst>
                                          <p:attrName>style.visibility</p:attrName>
                                        </p:attrNameLst>
                                      </p:cBhvr>
                                      <p:to>
                                        <p:strVal val="visible"/>
                                      </p:to>
                                    </p:set>
                                    <p:anim calcmode="lin" valueType="num">
                                      <p:cBhvr>
                                        <p:cTn id="101" dur="300" fill="hold"/>
                                        <p:tgtEl>
                                          <p:spTgt spid="10"/>
                                        </p:tgtEl>
                                        <p:attrNameLst>
                                          <p:attrName>ppt_w</p:attrName>
                                        </p:attrNameLst>
                                      </p:cBhvr>
                                      <p:tavLst>
                                        <p:tav tm="0">
                                          <p:val>
                                            <p:fltVal val="0"/>
                                          </p:val>
                                        </p:tav>
                                        <p:tav tm="100000">
                                          <p:val>
                                            <p:strVal val="#ppt_w"/>
                                          </p:val>
                                        </p:tav>
                                      </p:tavLst>
                                    </p:anim>
                                    <p:anim calcmode="lin" valueType="num">
                                      <p:cBhvr>
                                        <p:cTn id="102" dur="300" fill="hold"/>
                                        <p:tgtEl>
                                          <p:spTgt spid="10"/>
                                        </p:tgtEl>
                                        <p:attrNameLst>
                                          <p:attrName>ppt_h</p:attrName>
                                        </p:attrNameLst>
                                      </p:cBhvr>
                                      <p:tavLst>
                                        <p:tav tm="0">
                                          <p:val>
                                            <p:fltVal val="0"/>
                                          </p:val>
                                        </p:tav>
                                        <p:tav tm="100000">
                                          <p:val>
                                            <p:strVal val="#ppt_h"/>
                                          </p:val>
                                        </p:tav>
                                      </p:tavLst>
                                    </p:anim>
                                    <p:animEffect transition="in" filter="fade">
                                      <p:cBhvr>
                                        <p:cTn id="103" dur="300"/>
                                        <p:tgtEl>
                                          <p:spTgt spid="10"/>
                                        </p:tgtEl>
                                      </p:cBhvr>
                                    </p:animEffect>
                                  </p:childTnLst>
                                </p:cTn>
                              </p:par>
                              <p:par>
                                <p:cTn id="104" presetID="6" presetClass="emph" presetSubtype="0" fill="hold" grpId="1" nodeType="withEffect">
                                  <p:stCondLst>
                                    <p:cond delay="2300"/>
                                  </p:stCondLst>
                                  <p:childTnLst>
                                    <p:animScale>
                                      <p:cBhvr>
                                        <p:cTn id="105" dur="200" fill="hold"/>
                                        <p:tgtEl>
                                          <p:spTgt spid="10"/>
                                        </p:tgtEl>
                                      </p:cBhvr>
                                      <p:by x="108000" y="108000"/>
                                    </p:animScale>
                                  </p:childTnLst>
                                </p:cTn>
                              </p:par>
                              <p:par>
                                <p:cTn id="106" presetID="6" presetClass="emph" presetSubtype="0" fill="hold" grpId="2" nodeType="withEffect">
                                  <p:stCondLst>
                                    <p:cond delay="2500"/>
                                  </p:stCondLst>
                                  <p:childTnLst>
                                    <p:animScale>
                                      <p:cBhvr>
                                        <p:cTn id="107" dur="300" fill="hold"/>
                                        <p:tgtEl>
                                          <p:spTgt spid="10"/>
                                        </p:tgtEl>
                                      </p:cBhvr>
                                      <p:by x="92000" y="92000"/>
                                    </p:animScale>
                                  </p:childTnLst>
                                </p:cTn>
                              </p:par>
                              <p:par>
                                <p:cTn id="108" presetID="6" presetClass="emph" presetSubtype="0" fill="hold" grpId="3" nodeType="withEffect">
                                  <p:stCondLst>
                                    <p:cond delay="2800"/>
                                  </p:stCondLst>
                                  <p:childTnLst>
                                    <p:animScale>
                                      <p:cBhvr>
                                        <p:cTn id="109" dur="200" fill="hold"/>
                                        <p:tgtEl>
                                          <p:spTgt spid="10"/>
                                        </p:tgtEl>
                                      </p:cBhvr>
                                      <p:by x="105000" y="105000"/>
                                    </p:animScale>
                                  </p:childTnLst>
                                </p:cTn>
                              </p:par>
                              <p:par>
                                <p:cTn id="110" presetID="6" presetClass="emph" presetSubtype="0" fill="hold" grpId="4" nodeType="withEffect">
                                  <p:stCondLst>
                                    <p:cond delay="3000"/>
                                  </p:stCondLst>
                                  <p:childTnLst>
                                    <p:animScale>
                                      <p:cBhvr>
                                        <p:cTn id="111" dur="300" fill="hold"/>
                                        <p:tgtEl>
                                          <p:spTgt spid="10"/>
                                        </p:tgtEl>
                                      </p:cBhvr>
                                      <p:by x="95000" y="95000"/>
                                    </p:animScale>
                                  </p:childTnLst>
                                </p:cTn>
                              </p:par>
                              <p:par>
                                <p:cTn id="112" presetID="53" presetClass="entr" presetSubtype="16" fill="hold" grpId="0" nodeType="withEffect">
                                  <p:stCondLst>
                                    <p:cond delay="2000"/>
                                  </p:stCondLst>
                                  <p:childTnLst>
                                    <p:set>
                                      <p:cBhvr>
                                        <p:cTn id="113" dur="1" fill="hold">
                                          <p:stCondLst>
                                            <p:cond delay="0"/>
                                          </p:stCondLst>
                                        </p:cTn>
                                        <p:tgtEl>
                                          <p:spTgt spid="12"/>
                                        </p:tgtEl>
                                        <p:attrNameLst>
                                          <p:attrName>style.visibility</p:attrName>
                                        </p:attrNameLst>
                                      </p:cBhvr>
                                      <p:to>
                                        <p:strVal val="visible"/>
                                      </p:to>
                                    </p:set>
                                    <p:anim calcmode="lin" valueType="num">
                                      <p:cBhvr>
                                        <p:cTn id="114" dur="300" fill="hold"/>
                                        <p:tgtEl>
                                          <p:spTgt spid="12"/>
                                        </p:tgtEl>
                                        <p:attrNameLst>
                                          <p:attrName>ppt_w</p:attrName>
                                        </p:attrNameLst>
                                      </p:cBhvr>
                                      <p:tavLst>
                                        <p:tav tm="0">
                                          <p:val>
                                            <p:fltVal val="0"/>
                                          </p:val>
                                        </p:tav>
                                        <p:tav tm="100000">
                                          <p:val>
                                            <p:strVal val="#ppt_w"/>
                                          </p:val>
                                        </p:tav>
                                      </p:tavLst>
                                    </p:anim>
                                    <p:anim calcmode="lin" valueType="num">
                                      <p:cBhvr>
                                        <p:cTn id="115" dur="300" fill="hold"/>
                                        <p:tgtEl>
                                          <p:spTgt spid="12"/>
                                        </p:tgtEl>
                                        <p:attrNameLst>
                                          <p:attrName>ppt_h</p:attrName>
                                        </p:attrNameLst>
                                      </p:cBhvr>
                                      <p:tavLst>
                                        <p:tav tm="0">
                                          <p:val>
                                            <p:fltVal val="0"/>
                                          </p:val>
                                        </p:tav>
                                        <p:tav tm="100000">
                                          <p:val>
                                            <p:strVal val="#ppt_h"/>
                                          </p:val>
                                        </p:tav>
                                      </p:tavLst>
                                    </p:anim>
                                    <p:animEffect transition="in" filter="fade">
                                      <p:cBhvr>
                                        <p:cTn id="116" dur="300"/>
                                        <p:tgtEl>
                                          <p:spTgt spid="12"/>
                                        </p:tgtEl>
                                      </p:cBhvr>
                                    </p:animEffect>
                                  </p:childTnLst>
                                </p:cTn>
                              </p:par>
                              <p:par>
                                <p:cTn id="117" presetID="6" presetClass="emph" presetSubtype="0" fill="hold" grpId="1" nodeType="withEffect">
                                  <p:stCondLst>
                                    <p:cond delay="2300"/>
                                  </p:stCondLst>
                                  <p:childTnLst>
                                    <p:animScale>
                                      <p:cBhvr>
                                        <p:cTn id="118" dur="200" fill="hold"/>
                                        <p:tgtEl>
                                          <p:spTgt spid="12"/>
                                        </p:tgtEl>
                                      </p:cBhvr>
                                      <p:by x="108000" y="108000"/>
                                    </p:animScale>
                                  </p:childTnLst>
                                </p:cTn>
                              </p:par>
                              <p:par>
                                <p:cTn id="119" presetID="6" presetClass="emph" presetSubtype="0" fill="hold" grpId="2" nodeType="withEffect">
                                  <p:stCondLst>
                                    <p:cond delay="2500"/>
                                  </p:stCondLst>
                                  <p:childTnLst>
                                    <p:animScale>
                                      <p:cBhvr>
                                        <p:cTn id="120" dur="200" fill="hold"/>
                                        <p:tgtEl>
                                          <p:spTgt spid="12"/>
                                        </p:tgtEl>
                                      </p:cBhvr>
                                      <p:by x="92000" y="92000"/>
                                    </p:animScale>
                                  </p:childTnLst>
                                </p:cTn>
                              </p:par>
                              <p:par>
                                <p:cTn id="121" presetID="6" presetClass="emph" presetSubtype="0" fill="hold" grpId="3" nodeType="withEffect">
                                  <p:stCondLst>
                                    <p:cond delay="2700"/>
                                  </p:stCondLst>
                                  <p:childTnLst>
                                    <p:animScale>
                                      <p:cBhvr>
                                        <p:cTn id="122" dur="200" fill="hold"/>
                                        <p:tgtEl>
                                          <p:spTgt spid="12"/>
                                        </p:tgtEl>
                                      </p:cBhvr>
                                      <p:by x="105000" y="105000"/>
                                    </p:animScale>
                                  </p:childTnLst>
                                </p:cTn>
                              </p:par>
                              <p:par>
                                <p:cTn id="123" presetID="6" presetClass="emph" presetSubtype="0" fill="hold" grpId="4" nodeType="withEffect">
                                  <p:stCondLst>
                                    <p:cond delay="2900"/>
                                  </p:stCondLst>
                                  <p:childTnLst>
                                    <p:animScale>
                                      <p:cBhvr>
                                        <p:cTn id="124" dur="200" fill="hold"/>
                                        <p:tgtEl>
                                          <p:spTgt spid="12"/>
                                        </p:tgtEl>
                                      </p:cBhvr>
                                      <p:by x="95000" y="95000"/>
                                    </p:animScale>
                                  </p:childTnLst>
                                </p:cTn>
                              </p:par>
                              <p:par>
                                <p:cTn id="125" presetID="53" presetClass="entr" presetSubtype="16" fill="hold" grpId="0" nodeType="withEffect">
                                  <p:stCondLst>
                                    <p:cond delay="2000"/>
                                  </p:stCondLst>
                                  <p:childTnLst>
                                    <p:set>
                                      <p:cBhvr>
                                        <p:cTn id="126" dur="1" fill="hold">
                                          <p:stCondLst>
                                            <p:cond delay="0"/>
                                          </p:stCondLst>
                                        </p:cTn>
                                        <p:tgtEl>
                                          <p:spTgt spid="14"/>
                                        </p:tgtEl>
                                        <p:attrNameLst>
                                          <p:attrName>style.visibility</p:attrName>
                                        </p:attrNameLst>
                                      </p:cBhvr>
                                      <p:to>
                                        <p:strVal val="visible"/>
                                      </p:to>
                                    </p:set>
                                    <p:anim calcmode="lin" valueType="num">
                                      <p:cBhvr>
                                        <p:cTn id="127" dur="300" fill="hold"/>
                                        <p:tgtEl>
                                          <p:spTgt spid="14"/>
                                        </p:tgtEl>
                                        <p:attrNameLst>
                                          <p:attrName>ppt_w</p:attrName>
                                        </p:attrNameLst>
                                      </p:cBhvr>
                                      <p:tavLst>
                                        <p:tav tm="0">
                                          <p:val>
                                            <p:fltVal val="0"/>
                                          </p:val>
                                        </p:tav>
                                        <p:tav tm="100000">
                                          <p:val>
                                            <p:strVal val="#ppt_w"/>
                                          </p:val>
                                        </p:tav>
                                      </p:tavLst>
                                    </p:anim>
                                    <p:anim calcmode="lin" valueType="num">
                                      <p:cBhvr>
                                        <p:cTn id="128" dur="300" fill="hold"/>
                                        <p:tgtEl>
                                          <p:spTgt spid="14"/>
                                        </p:tgtEl>
                                        <p:attrNameLst>
                                          <p:attrName>ppt_h</p:attrName>
                                        </p:attrNameLst>
                                      </p:cBhvr>
                                      <p:tavLst>
                                        <p:tav tm="0">
                                          <p:val>
                                            <p:fltVal val="0"/>
                                          </p:val>
                                        </p:tav>
                                        <p:tav tm="100000">
                                          <p:val>
                                            <p:strVal val="#ppt_h"/>
                                          </p:val>
                                        </p:tav>
                                      </p:tavLst>
                                    </p:anim>
                                    <p:animEffect transition="in" filter="fade">
                                      <p:cBhvr>
                                        <p:cTn id="129" dur="300"/>
                                        <p:tgtEl>
                                          <p:spTgt spid="14"/>
                                        </p:tgtEl>
                                      </p:cBhvr>
                                    </p:animEffect>
                                  </p:childTnLst>
                                </p:cTn>
                              </p:par>
                              <p:par>
                                <p:cTn id="130" presetID="6" presetClass="emph" presetSubtype="0" fill="hold" grpId="1" nodeType="withEffect">
                                  <p:stCondLst>
                                    <p:cond delay="2300"/>
                                  </p:stCondLst>
                                  <p:childTnLst>
                                    <p:animScale>
                                      <p:cBhvr>
                                        <p:cTn id="131" dur="200" fill="hold"/>
                                        <p:tgtEl>
                                          <p:spTgt spid="14"/>
                                        </p:tgtEl>
                                      </p:cBhvr>
                                      <p:by x="108000" y="108000"/>
                                    </p:animScale>
                                  </p:childTnLst>
                                </p:cTn>
                              </p:par>
                              <p:par>
                                <p:cTn id="132" presetID="6" presetClass="emph" presetSubtype="0" fill="hold" grpId="2" nodeType="withEffect">
                                  <p:stCondLst>
                                    <p:cond delay="2500"/>
                                  </p:stCondLst>
                                  <p:childTnLst>
                                    <p:animScale>
                                      <p:cBhvr>
                                        <p:cTn id="133" dur="300" fill="hold"/>
                                        <p:tgtEl>
                                          <p:spTgt spid="14"/>
                                        </p:tgtEl>
                                      </p:cBhvr>
                                      <p:by x="92000" y="92000"/>
                                    </p:animScale>
                                  </p:childTnLst>
                                </p:cTn>
                              </p:par>
                              <p:par>
                                <p:cTn id="134" presetID="6" presetClass="emph" presetSubtype="0" fill="hold" grpId="3" nodeType="withEffect">
                                  <p:stCondLst>
                                    <p:cond delay="2800"/>
                                  </p:stCondLst>
                                  <p:childTnLst>
                                    <p:animScale>
                                      <p:cBhvr>
                                        <p:cTn id="135" dur="200" fill="hold"/>
                                        <p:tgtEl>
                                          <p:spTgt spid="14"/>
                                        </p:tgtEl>
                                      </p:cBhvr>
                                      <p:by x="105000" y="105000"/>
                                    </p:animScale>
                                  </p:childTnLst>
                                </p:cTn>
                              </p:par>
                              <p:par>
                                <p:cTn id="136" presetID="6" presetClass="emph" presetSubtype="0" fill="hold" grpId="4" nodeType="withEffect">
                                  <p:stCondLst>
                                    <p:cond delay="3000"/>
                                  </p:stCondLst>
                                  <p:childTnLst>
                                    <p:animScale>
                                      <p:cBhvr>
                                        <p:cTn id="137" dur="300" fill="hold"/>
                                        <p:tgtEl>
                                          <p:spTgt spid="1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5" grpId="2"/>
      <p:bldP spid="5" grpId="3"/>
      <p:bldP spid="5" grpId="4"/>
      <p:bldP spid="6" grpId="0"/>
      <p:bldP spid="6" grpId="1"/>
      <p:bldP spid="6" grpId="2"/>
      <p:bldP spid="6" grpId="3"/>
      <p:bldP spid="6" grpId="4"/>
      <p:bldP spid="7" grpId="0"/>
      <p:bldP spid="7" grpId="1"/>
      <p:bldP spid="7" grpId="2"/>
      <p:bldP spid="7" grpId="3"/>
      <p:bldP spid="7" grpId="4"/>
      <p:bldP spid="8" grpId="0"/>
      <p:bldP spid="8" grpId="1"/>
      <p:bldP spid="8" grpId="2"/>
      <p:bldP spid="8" grpId="3"/>
      <p:bldP spid="8" grpId="4"/>
      <p:bldP spid="9" grpId="0"/>
      <p:bldP spid="9" grpId="1"/>
      <p:bldP spid="9" grpId="2"/>
      <p:bldP spid="9" grpId="3"/>
      <p:bldP spid="9" grpId="4"/>
      <p:bldP spid="10" grpId="0"/>
      <p:bldP spid="10" grpId="1"/>
      <p:bldP spid="10" grpId="2"/>
      <p:bldP spid="10" grpId="3"/>
      <p:bldP spid="10" grpId="4"/>
      <p:bldP spid="12" grpId="0"/>
      <p:bldP spid="12" grpId="1"/>
      <p:bldP spid="12" grpId="2"/>
      <p:bldP spid="12" grpId="3"/>
      <p:bldP spid="12" grpId="4"/>
      <p:bldP spid="29" grpId="0" animBg="1"/>
      <p:bldP spid="14" grpId="0"/>
      <p:bldP spid="14" grpId="1"/>
      <p:bldP spid="14" grpId="2"/>
      <p:bldP spid="14" grpId="3"/>
      <p:bldP spid="14" grpId="4"/>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5" name="矩形 4"/>
          <p:cNvSpPr/>
          <p:nvPr/>
        </p:nvSpPr>
        <p:spPr>
          <a:xfrm>
            <a:off x="1" y="1888671"/>
            <a:ext cx="6752544" cy="3080658"/>
          </a:xfrm>
          <a:prstGeom prst="rect">
            <a:avLst/>
          </a:prstGeom>
          <a:gradFill flip="none" rotWithShape="1">
            <a:gsLst>
              <a:gs pos="0">
                <a:srgbClr val="327C91"/>
              </a:gs>
              <a:gs pos="100000">
                <a:srgbClr val="005D77"/>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4" name="矩形 3"/>
          <p:cNvSpPr/>
          <p:nvPr/>
        </p:nvSpPr>
        <p:spPr>
          <a:xfrm>
            <a:off x="2379077" y="2848011"/>
            <a:ext cx="3077766"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握手礼仪</a:t>
            </a:r>
          </a:p>
        </p:txBody>
      </p:sp>
    </p:spTree>
    <p:extLst>
      <p:ext uri="{BB962C8B-B14F-4D97-AF65-F5344CB8AC3E}">
        <p14:creationId xmlns:p14="http://schemas.microsoft.com/office/powerpoint/2010/main" val="39441376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flip="none" rotWithShape="1">
              <a:gsLst>
                <a:gs pos="0">
                  <a:srgbClr val="327C91"/>
                </a:gs>
                <a:gs pos="100000">
                  <a:srgbClr val="005D7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握手礼仪</a:t>
              </a: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0752" y="1245002"/>
            <a:ext cx="8190496" cy="3276198"/>
          </a:xfrm>
          <a:prstGeom prst="rect">
            <a:avLst/>
          </a:prstGeom>
        </p:spPr>
      </p:pic>
      <p:sp>
        <p:nvSpPr>
          <p:cNvPr id="6" name="矩形 5"/>
          <p:cNvSpPr/>
          <p:nvPr/>
        </p:nvSpPr>
        <p:spPr>
          <a:xfrm>
            <a:off x="2000754" y="4521200"/>
            <a:ext cx="8190494" cy="1072949"/>
          </a:xfrm>
          <a:prstGeom prst="rect">
            <a:avLst/>
          </a:prstGeom>
          <a:gradFill flip="none" rotWithShape="1">
            <a:gsLst>
              <a:gs pos="0">
                <a:srgbClr val="F6946C"/>
              </a:gs>
              <a:gs pos="100000">
                <a:srgbClr val="F57B48"/>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288000" rIns="288000" rtlCol="0" anchor="ctr"/>
          <a:lstStyle/>
          <a:p>
            <a:pPr algn="ctr">
              <a:lnSpc>
                <a:spcPct val="150000"/>
              </a:lnSpc>
            </a:pPr>
            <a:r>
              <a:rPr lang="zh-CN" altLang="en-US" dirty="0">
                <a:ea typeface="微软雅黑 Light" panose="020B0502040204020203" pitchFamily="34" charset="-122"/>
                <a:cs typeface="+mn-ea"/>
                <a:sym typeface="+mn-lt"/>
              </a:rPr>
              <a:t>握手是在相见、离别、恭贺、或致谢时相互表示情谊、致意的一种礼节，</a:t>
            </a:r>
            <a:endParaRPr lang="en-US" altLang="zh-CN" dirty="0">
              <a:ea typeface="微软雅黑 Light" panose="020B0502040204020203" pitchFamily="34" charset="-122"/>
              <a:cs typeface="+mn-ea"/>
              <a:sym typeface="+mn-lt"/>
            </a:endParaRPr>
          </a:p>
          <a:p>
            <a:pPr algn="ctr">
              <a:lnSpc>
                <a:spcPct val="150000"/>
              </a:lnSpc>
            </a:pPr>
            <a:r>
              <a:rPr lang="zh-CN" altLang="en-US" dirty="0">
                <a:ea typeface="微软雅黑 Light" panose="020B0502040204020203" pitchFamily="34" charset="-122"/>
                <a:cs typeface="+mn-ea"/>
                <a:sym typeface="+mn-lt"/>
              </a:rPr>
              <a:t>双方往往是先打招呼，后握手致意。</a:t>
            </a:r>
          </a:p>
        </p:txBody>
      </p:sp>
    </p:spTree>
    <p:extLst>
      <p:ext uri="{BB962C8B-B14F-4D97-AF65-F5344CB8AC3E}">
        <p14:creationId xmlns:p14="http://schemas.microsoft.com/office/powerpoint/2010/main" val="176140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握手礼仪</a:t>
              </a:r>
            </a:p>
          </p:txBody>
        </p:sp>
      </p:grpSp>
      <p:sp>
        <p:nvSpPr>
          <p:cNvPr id="25" name="矩形 24"/>
          <p:cNvSpPr/>
          <p:nvPr/>
        </p:nvSpPr>
        <p:spPr>
          <a:xfrm>
            <a:off x="767399" y="1502978"/>
            <a:ext cx="2367279" cy="461212"/>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Light" panose="020B0502040204020203" pitchFamily="34" charset="-122"/>
                <a:cs typeface="+mn-ea"/>
                <a:sym typeface="+mn-lt"/>
              </a:rPr>
              <a:t>一定要用右手</a:t>
            </a:r>
          </a:p>
        </p:txBody>
      </p:sp>
      <p:sp>
        <p:nvSpPr>
          <p:cNvPr id="26" name="矩形 25"/>
          <p:cNvSpPr/>
          <p:nvPr/>
        </p:nvSpPr>
        <p:spPr>
          <a:xfrm>
            <a:off x="767399" y="2321897"/>
            <a:ext cx="2367279" cy="461212"/>
          </a:xfrm>
          <a:prstGeom prst="rect">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Light" panose="020B0502040204020203" pitchFamily="34" charset="-122"/>
                <a:cs typeface="+mn-ea"/>
                <a:sym typeface="+mn-lt"/>
              </a:rPr>
              <a:t>紧握双方的手</a:t>
            </a:r>
          </a:p>
        </p:txBody>
      </p:sp>
      <p:sp>
        <p:nvSpPr>
          <p:cNvPr id="28" name="矩形 27"/>
          <p:cNvSpPr/>
          <p:nvPr/>
        </p:nvSpPr>
        <p:spPr>
          <a:xfrm>
            <a:off x="767399" y="5597573"/>
            <a:ext cx="2367279" cy="461212"/>
          </a:xfrm>
          <a:prstGeom prst="rect">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Light" panose="020B0502040204020203" pitchFamily="34" charset="-122"/>
                <a:cs typeface="+mn-ea"/>
                <a:sym typeface="+mn-lt"/>
              </a:rPr>
              <a:t>双目应注视对方</a:t>
            </a:r>
          </a:p>
        </p:txBody>
      </p:sp>
      <p:sp>
        <p:nvSpPr>
          <p:cNvPr id="23" name="矩形 22"/>
          <p:cNvSpPr/>
          <p:nvPr/>
        </p:nvSpPr>
        <p:spPr>
          <a:xfrm>
            <a:off x="767399" y="4778654"/>
            <a:ext cx="2367279" cy="461212"/>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ea typeface="微软雅黑 Light" panose="020B0502040204020203" pitchFamily="34" charset="-122"/>
                <a:cs typeface="+mn-ea"/>
                <a:sym typeface="+mn-lt"/>
              </a:rPr>
              <a:t>伸手的次序</a:t>
            </a:r>
            <a:endParaRPr lang="zh-CN" altLang="en-US" dirty="0">
              <a:ea typeface="微软雅黑 Light" panose="020B0502040204020203" pitchFamily="34" charset="-122"/>
              <a:cs typeface="+mn-ea"/>
              <a:sym typeface="+mn-lt"/>
            </a:endParaRPr>
          </a:p>
        </p:txBody>
      </p:sp>
      <p:sp>
        <p:nvSpPr>
          <p:cNvPr id="27" name="矩形 26"/>
          <p:cNvSpPr/>
          <p:nvPr/>
        </p:nvSpPr>
        <p:spPr>
          <a:xfrm>
            <a:off x="767399" y="3140816"/>
            <a:ext cx="2367279" cy="461212"/>
          </a:xfrm>
          <a:prstGeom prst="rect">
            <a:avLst/>
          </a:prstGeom>
          <a:gradFill flip="none" rotWithShape="1">
            <a:gsLst>
              <a:gs pos="0">
                <a:srgbClr val="F6946C"/>
              </a:gs>
              <a:gs pos="10000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Light" panose="020B0502040204020203" pitchFamily="34" charset="-122"/>
                <a:cs typeface="+mn-ea"/>
                <a:sym typeface="+mn-lt"/>
              </a:rPr>
              <a:t>不要立即主动伸手</a:t>
            </a:r>
          </a:p>
        </p:txBody>
      </p:sp>
      <p:sp>
        <p:nvSpPr>
          <p:cNvPr id="24" name="矩形 23"/>
          <p:cNvSpPr/>
          <p:nvPr/>
        </p:nvSpPr>
        <p:spPr>
          <a:xfrm>
            <a:off x="767399" y="3959735"/>
            <a:ext cx="2367279" cy="461212"/>
          </a:xfrm>
          <a:prstGeom prst="rect">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ea typeface="微软雅黑 Light" panose="020B0502040204020203" pitchFamily="34" charset="-122"/>
                <a:cs typeface="+mn-ea"/>
                <a:sym typeface="+mn-lt"/>
              </a:rPr>
              <a:t>不要拒绝握手</a:t>
            </a:r>
          </a:p>
        </p:txBody>
      </p:sp>
      <p:sp>
        <p:nvSpPr>
          <p:cNvPr id="29" name="矩形 28"/>
          <p:cNvSpPr/>
          <p:nvPr/>
        </p:nvSpPr>
        <p:spPr>
          <a:xfrm>
            <a:off x="3676909" y="1485621"/>
            <a:ext cx="7747693" cy="477951"/>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握手时一定要用右手，这是约定俗成的礼貌。如果是双手握手，应等双方右手握住后，再将左手搭在对方的右手上，这也是经常用的握手礼节，以表示更加亲切，更加尊重对方。</a:t>
            </a:r>
          </a:p>
        </p:txBody>
      </p:sp>
      <p:sp>
        <p:nvSpPr>
          <p:cNvPr id="30" name="矩形 29"/>
          <p:cNvSpPr/>
          <p:nvPr/>
        </p:nvSpPr>
        <p:spPr>
          <a:xfrm>
            <a:off x="3676909" y="2425545"/>
            <a:ext cx="7747693" cy="224036"/>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要紧握双方的手，时间一般以</a:t>
            </a:r>
            <a:r>
              <a:rPr lang="en-US" altLang="zh-CN" sz="1100" dirty="0">
                <a:solidFill>
                  <a:srgbClr val="333333"/>
                </a:solidFill>
                <a:ea typeface="微软雅黑 Light" panose="020B0502040204020203" pitchFamily="34" charset="-122"/>
                <a:cs typeface="+mn-ea"/>
                <a:sym typeface="+mn-lt"/>
              </a:rPr>
              <a:t>1~3</a:t>
            </a:r>
            <a:r>
              <a:rPr lang="zh-CN" altLang="en-US" sz="1100" dirty="0">
                <a:solidFill>
                  <a:srgbClr val="333333"/>
                </a:solidFill>
                <a:ea typeface="微软雅黑 Light" panose="020B0502040204020203" pitchFamily="34" charset="-122"/>
                <a:cs typeface="+mn-ea"/>
                <a:sym typeface="+mn-lt"/>
              </a:rPr>
              <a:t>秒为宜。当然，过紧地握手，或是只用手指部分漫不经心地接触对方的手都是不礼貌的。</a:t>
            </a:r>
          </a:p>
        </p:txBody>
      </p:sp>
      <p:sp>
        <p:nvSpPr>
          <p:cNvPr id="31" name="矩形 30"/>
          <p:cNvSpPr/>
          <p:nvPr/>
        </p:nvSpPr>
        <p:spPr>
          <a:xfrm>
            <a:off x="3676909" y="2992734"/>
            <a:ext cx="7747693" cy="731867"/>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被介绍之后，最好不要立即主动伸手。年轻者、职务低者被介绍给年长者、职务高者时，应根据年长者、职务高者的反应行事，即当年长者、职务高者用点头致意代替握手时，年轻者、职务低者也应随之点头致意。和年轻女性或异国女性握手，一般男士不要先伸手。男士握手时应脱帽，切忌戴手套握手。</a:t>
            </a:r>
          </a:p>
        </p:txBody>
      </p:sp>
      <p:sp>
        <p:nvSpPr>
          <p:cNvPr id="32" name="矩形 31"/>
          <p:cNvSpPr/>
          <p:nvPr/>
        </p:nvSpPr>
        <p:spPr>
          <a:xfrm>
            <a:off x="3676909" y="5700208"/>
            <a:ext cx="7747693" cy="224036"/>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握手时双目应注视对方，微笑致意或问好，多人同时握手时应顺序进行，切忌交叉握手。</a:t>
            </a:r>
          </a:p>
        </p:txBody>
      </p:sp>
      <p:sp>
        <p:nvSpPr>
          <p:cNvPr id="34" name="矩形 33"/>
          <p:cNvSpPr/>
          <p:nvPr/>
        </p:nvSpPr>
        <p:spPr>
          <a:xfrm>
            <a:off x="3676909" y="4628386"/>
            <a:ext cx="7747693" cy="731867"/>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握手时首先应注意伸手的次序。在和女士握手时，男士要等女士先伸手之后再握，如女士不伸手，或无握手之意，男士则点头鞠躬致意即可；在和长辈握手时，年轻者一般要等年长者先伸出手再握；在和上级握手时，下级要等上级先伸出手再趋前握手。另外，接待来访客人时，主人有向客人先伸手的义务，以示欢迎；送别客人时，主人也应主动握手表示欢迎再次光临。</a:t>
            </a:r>
          </a:p>
        </p:txBody>
      </p:sp>
      <p:sp>
        <p:nvSpPr>
          <p:cNvPr id="33" name="矩形 32"/>
          <p:cNvSpPr/>
          <p:nvPr/>
        </p:nvSpPr>
        <p:spPr>
          <a:xfrm>
            <a:off x="3676909" y="4064395"/>
            <a:ext cx="7747693" cy="224036"/>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在任何情况拒绝对方主动要求握手的举动都是无礼的，但手上有水或不干净时，应谢绝握手，同时必须解释并致歉。</a:t>
            </a:r>
          </a:p>
        </p:txBody>
      </p:sp>
    </p:spTree>
    <p:extLst>
      <p:ext uri="{BB962C8B-B14F-4D97-AF65-F5344CB8AC3E}">
        <p14:creationId xmlns:p14="http://schemas.microsoft.com/office/powerpoint/2010/main" val="39212401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528"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300" fill="hold"/>
                                        <p:tgtEl>
                                          <p:spTgt spid="25"/>
                                        </p:tgtEl>
                                        <p:attrNameLst>
                                          <p:attrName>ppt_w</p:attrName>
                                        </p:attrNameLst>
                                      </p:cBhvr>
                                      <p:tavLst>
                                        <p:tav tm="0">
                                          <p:val>
                                            <p:fltVal val="0"/>
                                          </p:val>
                                        </p:tav>
                                        <p:tav tm="100000">
                                          <p:val>
                                            <p:strVal val="#ppt_w"/>
                                          </p:val>
                                        </p:tav>
                                      </p:tavLst>
                                    </p:anim>
                                    <p:anim calcmode="lin" valueType="num">
                                      <p:cBhvr>
                                        <p:cTn id="13" dur="300" fill="hold"/>
                                        <p:tgtEl>
                                          <p:spTgt spid="25"/>
                                        </p:tgtEl>
                                        <p:attrNameLst>
                                          <p:attrName>ppt_h</p:attrName>
                                        </p:attrNameLst>
                                      </p:cBhvr>
                                      <p:tavLst>
                                        <p:tav tm="0">
                                          <p:val>
                                            <p:fltVal val="0"/>
                                          </p:val>
                                        </p:tav>
                                        <p:tav tm="100000">
                                          <p:val>
                                            <p:strVal val="#ppt_h"/>
                                          </p:val>
                                        </p:tav>
                                      </p:tavLst>
                                    </p:anim>
                                    <p:anim calcmode="lin" valueType="num">
                                      <p:cBhvr>
                                        <p:cTn id="14" dur="300" fill="hold"/>
                                        <p:tgtEl>
                                          <p:spTgt spid="25"/>
                                        </p:tgtEl>
                                        <p:attrNameLst>
                                          <p:attrName>ppt_x</p:attrName>
                                        </p:attrNameLst>
                                      </p:cBhvr>
                                      <p:tavLst>
                                        <p:tav tm="0">
                                          <p:val>
                                            <p:fltVal val="0.5"/>
                                          </p:val>
                                        </p:tav>
                                        <p:tav tm="100000">
                                          <p:val>
                                            <p:strVal val="#ppt_x"/>
                                          </p:val>
                                        </p:tav>
                                      </p:tavLst>
                                    </p:anim>
                                    <p:anim calcmode="lin" valueType="num">
                                      <p:cBhvr>
                                        <p:cTn id="15" dur="300" fill="hold"/>
                                        <p:tgtEl>
                                          <p:spTgt spid="25"/>
                                        </p:tgtEl>
                                        <p:attrNameLst>
                                          <p:attrName>ppt_y</p:attrName>
                                        </p:attrNameLst>
                                      </p:cBhvr>
                                      <p:tavLst>
                                        <p:tav tm="0">
                                          <p:val>
                                            <p:fltVal val="0.5"/>
                                          </p:val>
                                        </p:tav>
                                        <p:tav tm="100000">
                                          <p:val>
                                            <p:strVal val="#ppt_y"/>
                                          </p:val>
                                        </p:tav>
                                      </p:tavLst>
                                    </p:anim>
                                  </p:childTnLst>
                                </p:cTn>
                              </p:par>
                            </p:childTnLst>
                          </p:cTn>
                        </p:par>
                        <p:par>
                          <p:cTn id="16" fill="hold">
                            <p:stCondLst>
                              <p:cond delay="800"/>
                            </p:stCondLst>
                            <p:childTnLst>
                              <p:par>
                                <p:cTn id="17" presetID="23" presetClass="entr" presetSubtype="52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300" fill="hold"/>
                                        <p:tgtEl>
                                          <p:spTgt spid="26"/>
                                        </p:tgtEl>
                                        <p:attrNameLst>
                                          <p:attrName>ppt_w</p:attrName>
                                        </p:attrNameLst>
                                      </p:cBhvr>
                                      <p:tavLst>
                                        <p:tav tm="0">
                                          <p:val>
                                            <p:fltVal val="0"/>
                                          </p:val>
                                        </p:tav>
                                        <p:tav tm="100000">
                                          <p:val>
                                            <p:strVal val="#ppt_w"/>
                                          </p:val>
                                        </p:tav>
                                      </p:tavLst>
                                    </p:anim>
                                    <p:anim calcmode="lin" valueType="num">
                                      <p:cBhvr>
                                        <p:cTn id="20" dur="300" fill="hold"/>
                                        <p:tgtEl>
                                          <p:spTgt spid="26"/>
                                        </p:tgtEl>
                                        <p:attrNameLst>
                                          <p:attrName>ppt_h</p:attrName>
                                        </p:attrNameLst>
                                      </p:cBhvr>
                                      <p:tavLst>
                                        <p:tav tm="0">
                                          <p:val>
                                            <p:fltVal val="0"/>
                                          </p:val>
                                        </p:tav>
                                        <p:tav tm="100000">
                                          <p:val>
                                            <p:strVal val="#ppt_h"/>
                                          </p:val>
                                        </p:tav>
                                      </p:tavLst>
                                    </p:anim>
                                    <p:anim calcmode="lin" valueType="num">
                                      <p:cBhvr>
                                        <p:cTn id="21" dur="300" fill="hold"/>
                                        <p:tgtEl>
                                          <p:spTgt spid="26"/>
                                        </p:tgtEl>
                                        <p:attrNameLst>
                                          <p:attrName>ppt_x</p:attrName>
                                        </p:attrNameLst>
                                      </p:cBhvr>
                                      <p:tavLst>
                                        <p:tav tm="0">
                                          <p:val>
                                            <p:fltVal val="0.5"/>
                                          </p:val>
                                        </p:tav>
                                        <p:tav tm="100000">
                                          <p:val>
                                            <p:strVal val="#ppt_x"/>
                                          </p:val>
                                        </p:tav>
                                      </p:tavLst>
                                    </p:anim>
                                    <p:anim calcmode="lin" valueType="num">
                                      <p:cBhvr>
                                        <p:cTn id="22" dur="300" fill="hold"/>
                                        <p:tgtEl>
                                          <p:spTgt spid="26"/>
                                        </p:tgtEl>
                                        <p:attrNameLst>
                                          <p:attrName>ppt_y</p:attrName>
                                        </p:attrNameLst>
                                      </p:cBhvr>
                                      <p:tavLst>
                                        <p:tav tm="0">
                                          <p:val>
                                            <p:fltVal val="0.5"/>
                                          </p:val>
                                        </p:tav>
                                        <p:tav tm="100000">
                                          <p:val>
                                            <p:strVal val="#ppt_y"/>
                                          </p:val>
                                        </p:tav>
                                      </p:tavLst>
                                    </p:anim>
                                  </p:childTnLst>
                                </p:cTn>
                              </p:par>
                            </p:childTnLst>
                          </p:cTn>
                        </p:par>
                        <p:par>
                          <p:cTn id="23" fill="hold">
                            <p:stCondLst>
                              <p:cond delay="1100"/>
                            </p:stCondLst>
                            <p:childTnLst>
                              <p:par>
                                <p:cTn id="24" presetID="23" presetClass="entr" presetSubtype="52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300" fill="hold"/>
                                        <p:tgtEl>
                                          <p:spTgt spid="27"/>
                                        </p:tgtEl>
                                        <p:attrNameLst>
                                          <p:attrName>ppt_w</p:attrName>
                                        </p:attrNameLst>
                                      </p:cBhvr>
                                      <p:tavLst>
                                        <p:tav tm="0">
                                          <p:val>
                                            <p:fltVal val="0"/>
                                          </p:val>
                                        </p:tav>
                                        <p:tav tm="100000">
                                          <p:val>
                                            <p:strVal val="#ppt_w"/>
                                          </p:val>
                                        </p:tav>
                                      </p:tavLst>
                                    </p:anim>
                                    <p:anim calcmode="lin" valueType="num">
                                      <p:cBhvr>
                                        <p:cTn id="27" dur="300" fill="hold"/>
                                        <p:tgtEl>
                                          <p:spTgt spid="27"/>
                                        </p:tgtEl>
                                        <p:attrNameLst>
                                          <p:attrName>ppt_h</p:attrName>
                                        </p:attrNameLst>
                                      </p:cBhvr>
                                      <p:tavLst>
                                        <p:tav tm="0">
                                          <p:val>
                                            <p:fltVal val="0"/>
                                          </p:val>
                                        </p:tav>
                                        <p:tav tm="100000">
                                          <p:val>
                                            <p:strVal val="#ppt_h"/>
                                          </p:val>
                                        </p:tav>
                                      </p:tavLst>
                                    </p:anim>
                                    <p:anim calcmode="lin" valueType="num">
                                      <p:cBhvr>
                                        <p:cTn id="28" dur="300" fill="hold"/>
                                        <p:tgtEl>
                                          <p:spTgt spid="27"/>
                                        </p:tgtEl>
                                        <p:attrNameLst>
                                          <p:attrName>ppt_x</p:attrName>
                                        </p:attrNameLst>
                                      </p:cBhvr>
                                      <p:tavLst>
                                        <p:tav tm="0">
                                          <p:val>
                                            <p:fltVal val="0.5"/>
                                          </p:val>
                                        </p:tav>
                                        <p:tav tm="100000">
                                          <p:val>
                                            <p:strVal val="#ppt_x"/>
                                          </p:val>
                                        </p:tav>
                                      </p:tavLst>
                                    </p:anim>
                                    <p:anim calcmode="lin" valueType="num">
                                      <p:cBhvr>
                                        <p:cTn id="29" dur="300" fill="hold"/>
                                        <p:tgtEl>
                                          <p:spTgt spid="27"/>
                                        </p:tgtEl>
                                        <p:attrNameLst>
                                          <p:attrName>ppt_y</p:attrName>
                                        </p:attrNameLst>
                                      </p:cBhvr>
                                      <p:tavLst>
                                        <p:tav tm="0">
                                          <p:val>
                                            <p:fltVal val="0.5"/>
                                          </p:val>
                                        </p:tav>
                                        <p:tav tm="100000">
                                          <p:val>
                                            <p:strVal val="#ppt_y"/>
                                          </p:val>
                                        </p:tav>
                                      </p:tavLst>
                                    </p:anim>
                                  </p:childTnLst>
                                </p:cTn>
                              </p:par>
                            </p:childTnLst>
                          </p:cTn>
                        </p:par>
                        <p:par>
                          <p:cTn id="30" fill="hold">
                            <p:stCondLst>
                              <p:cond delay="1400"/>
                            </p:stCondLst>
                            <p:childTnLst>
                              <p:par>
                                <p:cTn id="31" presetID="23" presetClass="entr" presetSubtype="52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300" fill="hold"/>
                                        <p:tgtEl>
                                          <p:spTgt spid="24"/>
                                        </p:tgtEl>
                                        <p:attrNameLst>
                                          <p:attrName>ppt_w</p:attrName>
                                        </p:attrNameLst>
                                      </p:cBhvr>
                                      <p:tavLst>
                                        <p:tav tm="0">
                                          <p:val>
                                            <p:fltVal val="0"/>
                                          </p:val>
                                        </p:tav>
                                        <p:tav tm="100000">
                                          <p:val>
                                            <p:strVal val="#ppt_w"/>
                                          </p:val>
                                        </p:tav>
                                      </p:tavLst>
                                    </p:anim>
                                    <p:anim calcmode="lin" valueType="num">
                                      <p:cBhvr>
                                        <p:cTn id="34" dur="300" fill="hold"/>
                                        <p:tgtEl>
                                          <p:spTgt spid="24"/>
                                        </p:tgtEl>
                                        <p:attrNameLst>
                                          <p:attrName>ppt_h</p:attrName>
                                        </p:attrNameLst>
                                      </p:cBhvr>
                                      <p:tavLst>
                                        <p:tav tm="0">
                                          <p:val>
                                            <p:fltVal val="0"/>
                                          </p:val>
                                        </p:tav>
                                        <p:tav tm="100000">
                                          <p:val>
                                            <p:strVal val="#ppt_h"/>
                                          </p:val>
                                        </p:tav>
                                      </p:tavLst>
                                    </p:anim>
                                    <p:anim calcmode="lin" valueType="num">
                                      <p:cBhvr>
                                        <p:cTn id="35" dur="300" fill="hold"/>
                                        <p:tgtEl>
                                          <p:spTgt spid="24"/>
                                        </p:tgtEl>
                                        <p:attrNameLst>
                                          <p:attrName>ppt_x</p:attrName>
                                        </p:attrNameLst>
                                      </p:cBhvr>
                                      <p:tavLst>
                                        <p:tav tm="0">
                                          <p:val>
                                            <p:fltVal val="0.5"/>
                                          </p:val>
                                        </p:tav>
                                        <p:tav tm="100000">
                                          <p:val>
                                            <p:strVal val="#ppt_x"/>
                                          </p:val>
                                        </p:tav>
                                      </p:tavLst>
                                    </p:anim>
                                    <p:anim calcmode="lin" valueType="num">
                                      <p:cBhvr>
                                        <p:cTn id="36" dur="300" fill="hold"/>
                                        <p:tgtEl>
                                          <p:spTgt spid="24"/>
                                        </p:tgtEl>
                                        <p:attrNameLst>
                                          <p:attrName>ppt_y</p:attrName>
                                        </p:attrNameLst>
                                      </p:cBhvr>
                                      <p:tavLst>
                                        <p:tav tm="0">
                                          <p:val>
                                            <p:fltVal val="0.5"/>
                                          </p:val>
                                        </p:tav>
                                        <p:tav tm="100000">
                                          <p:val>
                                            <p:strVal val="#ppt_y"/>
                                          </p:val>
                                        </p:tav>
                                      </p:tavLst>
                                    </p:anim>
                                  </p:childTnLst>
                                </p:cTn>
                              </p:par>
                            </p:childTnLst>
                          </p:cTn>
                        </p:par>
                        <p:par>
                          <p:cTn id="37" fill="hold">
                            <p:stCondLst>
                              <p:cond delay="1700"/>
                            </p:stCondLst>
                            <p:childTnLst>
                              <p:par>
                                <p:cTn id="38" presetID="23" presetClass="entr" presetSubtype="52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300" fill="hold"/>
                                        <p:tgtEl>
                                          <p:spTgt spid="23"/>
                                        </p:tgtEl>
                                        <p:attrNameLst>
                                          <p:attrName>ppt_w</p:attrName>
                                        </p:attrNameLst>
                                      </p:cBhvr>
                                      <p:tavLst>
                                        <p:tav tm="0">
                                          <p:val>
                                            <p:fltVal val="0"/>
                                          </p:val>
                                        </p:tav>
                                        <p:tav tm="100000">
                                          <p:val>
                                            <p:strVal val="#ppt_w"/>
                                          </p:val>
                                        </p:tav>
                                      </p:tavLst>
                                    </p:anim>
                                    <p:anim calcmode="lin" valueType="num">
                                      <p:cBhvr>
                                        <p:cTn id="41" dur="300" fill="hold"/>
                                        <p:tgtEl>
                                          <p:spTgt spid="23"/>
                                        </p:tgtEl>
                                        <p:attrNameLst>
                                          <p:attrName>ppt_h</p:attrName>
                                        </p:attrNameLst>
                                      </p:cBhvr>
                                      <p:tavLst>
                                        <p:tav tm="0">
                                          <p:val>
                                            <p:fltVal val="0"/>
                                          </p:val>
                                        </p:tav>
                                        <p:tav tm="100000">
                                          <p:val>
                                            <p:strVal val="#ppt_h"/>
                                          </p:val>
                                        </p:tav>
                                      </p:tavLst>
                                    </p:anim>
                                    <p:anim calcmode="lin" valueType="num">
                                      <p:cBhvr>
                                        <p:cTn id="42" dur="300" fill="hold"/>
                                        <p:tgtEl>
                                          <p:spTgt spid="23"/>
                                        </p:tgtEl>
                                        <p:attrNameLst>
                                          <p:attrName>ppt_x</p:attrName>
                                        </p:attrNameLst>
                                      </p:cBhvr>
                                      <p:tavLst>
                                        <p:tav tm="0">
                                          <p:val>
                                            <p:fltVal val="0.5"/>
                                          </p:val>
                                        </p:tav>
                                        <p:tav tm="100000">
                                          <p:val>
                                            <p:strVal val="#ppt_x"/>
                                          </p:val>
                                        </p:tav>
                                      </p:tavLst>
                                    </p:anim>
                                    <p:anim calcmode="lin" valueType="num">
                                      <p:cBhvr>
                                        <p:cTn id="43" dur="300" fill="hold"/>
                                        <p:tgtEl>
                                          <p:spTgt spid="23"/>
                                        </p:tgtEl>
                                        <p:attrNameLst>
                                          <p:attrName>ppt_y</p:attrName>
                                        </p:attrNameLst>
                                      </p:cBhvr>
                                      <p:tavLst>
                                        <p:tav tm="0">
                                          <p:val>
                                            <p:fltVal val="0.5"/>
                                          </p:val>
                                        </p:tav>
                                        <p:tav tm="100000">
                                          <p:val>
                                            <p:strVal val="#ppt_y"/>
                                          </p:val>
                                        </p:tav>
                                      </p:tavLst>
                                    </p:anim>
                                  </p:childTnLst>
                                </p:cTn>
                              </p:par>
                            </p:childTnLst>
                          </p:cTn>
                        </p:par>
                        <p:par>
                          <p:cTn id="44" fill="hold">
                            <p:stCondLst>
                              <p:cond delay="2000"/>
                            </p:stCondLst>
                            <p:childTnLst>
                              <p:par>
                                <p:cTn id="45" presetID="23" presetClass="entr" presetSubtype="52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300" fill="hold"/>
                                        <p:tgtEl>
                                          <p:spTgt spid="28"/>
                                        </p:tgtEl>
                                        <p:attrNameLst>
                                          <p:attrName>ppt_w</p:attrName>
                                        </p:attrNameLst>
                                      </p:cBhvr>
                                      <p:tavLst>
                                        <p:tav tm="0">
                                          <p:val>
                                            <p:fltVal val="0"/>
                                          </p:val>
                                        </p:tav>
                                        <p:tav tm="100000">
                                          <p:val>
                                            <p:strVal val="#ppt_w"/>
                                          </p:val>
                                        </p:tav>
                                      </p:tavLst>
                                    </p:anim>
                                    <p:anim calcmode="lin" valueType="num">
                                      <p:cBhvr>
                                        <p:cTn id="48" dur="300" fill="hold"/>
                                        <p:tgtEl>
                                          <p:spTgt spid="28"/>
                                        </p:tgtEl>
                                        <p:attrNameLst>
                                          <p:attrName>ppt_h</p:attrName>
                                        </p:attrNameLst>
                                      </p:cBhvr>
                                      <p:tavLst>
                                        <p:tav tm="0">
                                          <p:val>
                                            <p:fltVal val="0"/>
                                          </p:val>
                                        </p:tav>
                                        <p:tav tm="100000">
                                          <p:val>
                                            <p:strVal val="#ppt_h"/>
                                          </p:val>
                                        </p:tav>
                                      </p:tavLst>
                                    </p:anim>
                                    <p:anim calcmode="lin" valueType="num">
                                      <p:cBhvr>
                                        <p:cTn id="49" dur="300" fill="hold"/>
                                        <p:tgtEl>
                                          <p:spTgt spid="28"/>
                                        </p:tgtEl>
                                        <p:attrNameLst>
                                          <p:attrName>ppt_x</p:attrName>
                                        </p:attrNameLst>
                                      </p:cBhvr>
                                      <p:tavLst>
                                        <p:tav tm="0">
                                          <p:val>
                                            <p:fltVal val="0.5"/>
                                          </p:val>
                                        </p:tav>
                                        <p:tav tm="100000">
                                          <p:val>
                                            <p:strVal val="#ppt_x"/>
                                          </p:val>
                                        </p:tav>
                                      </p:tavLst>
                                    </p:anim>
                                    <p:anim calcmode="lin" valueType="num">
                                      <p:cBhvr>
                                        <p:cTn id="50" dur="300" fill="hold"/>
                                        <p:tgtEl>
                                          <p:spTgt spid="28"/>
                                        </p:tgtEl>
                                        <p:attrNameLst>
                                          <p:attrName>ppt_y</p:attrName>
                                        </p:attrNameLst>
                                      </p:cBhvr>
                                      <p:tavLst>
                                        <p:tav tm="0">
                                          <p:val>
                                            <p:fltVal val="0.5"/>
                                          </p:val>
                                        </p:tav>
                                        <p:tav tm="100000">
                                          <p:val>
                                            <p:strVal val="#ppt_y"/>
                                          </p:val>
                                        </p:tav>
                                      </p:tavLst>
                                    </p:anim>
                                  </p:childTnLst>
                                </p:cTn>
                              </p:par>
                            </p:childTnLst>
                          </p:cTn>
                        </p:par>
                        <p:par>
                          <p:cTn id="51" fill="hold">
                            <p:stCondLst>
                              <p:cond delay="23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29"/>
                                        </p:tgtEl>
                                        <p:attrNameLst>
                                          <p:attrName>style.visibility</p:attrName>
                                        </p:attrNameLst>
                                      </p:cBhvr>
                                      <p:to>
                                        <p:strVal val="visible"/>
                                      </p:to>
                                    </p:set>
                                    <p:anim calcmode="lin" valueType="num">
                                      <p:cBhvr>
                                        <p:cTn id="54" dur="200" fill="hold"/>
                                        <p:tgtEl>
                                          <p:spTgt spid="29"/>
                                        </p:tgtEl>
                                        <p:attrNameLst>
                                          <p:attrName>ppt_w</p:attrName>
                                        </p:attrNameLst>
                                      </p:cBhvr>
                                      <p:tavLst>
                                        <p:tav tm="0">
                                          <p:val>
                                            <p:fltVal val="0"/>
                                          </p:val>
                                        </p:tav>
                                        <p:tav tm="100000">
                                          <p:val>
                                            <p:strVal val="#ppt_w"/>
                                          </p:val>
                                        </p:tav>
                                      </p:tavLst>
                                    </p:anim>
                                    <p:anim calcmode="lin" valueType="num">
                                      <p:cBhvr>
                                        <p:cTn id="55" dur="200" fill="hold"/>
                                        <p:tgtEl>
                                          <p:spTgt spid="29"/>
                                        </p:tgtEl>
                                        <p:attrNameLst>
                                          <p:attrName>ppt_h</p:attrName>
                                        </p:attrNameLst>
                                      </p:cBhvr>
                                      <p:tavLst>
                                        <p:tav tm="0">
                                          <p:val>
                                            <p:fltVal val="0"/>
                                          </p:val>
                                        </p:tav>
                                        <p:tav tm="100000">
                                          <p:val>
                                            <p:strVal val="#ppt_h"/>
                                          </p:val>
                                        </p:tav>
                                      </p:tavLst>
                                    </p:anim>
                                    <p:animEffect transition="in" filter="fade">
                                      <p:cBhvr>
                                        <p:cTn id="56" dur="200"/>
                                        <p:tgtEl>
                                          <p:spTgt spid="29"/>
                                        </p:tgtEl>
                                      </p:cBhvr>
                                    </p:animEffect>
                                  </p:childTnLst>
                                </p:cTn>
                              </p:par>
                            </p:childTnLst>
                          </p:cTn>
                        </p:par>
                        <p:par>
                          <p:cTn id="57" fill="hold">
                            <p:stCondLst>
                              <p:cond delay="404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30"/>
                                        </p:tgtEl>
                                        <p:attrNameLst>
                                          <p:attrName>style.visibility</p:attrName>
                                        </p:attrNameLst>
                                      </p:cBhvr>
                                      <p:to>
                                        <p:strVal val="visible"/>
                                      </p:to>
                                    </p:set>
                                    <p:anim calcmode="lin" valueType="num">
                                      <p:cBhvr>
                                        <p:cTn id="60" dur="200" fill="hold"/>
                                        <p:tgtEl>
                                          <p:spTgt spid="30"/>
                                        </p:tgtEl>
                                        <p:attrNameLst>
                                          <p:attrName>ppt_w</p:attrName>
                                        </p:attrNameLst>
                                      </p:cBhvr>
                                      <p:tavLst>
                                        <p:tav tm="0">
                                          <p:val>
                                            <p:fltVal val="0"/>
                                          </p:val>
                                        </p:tav>
                                        <p:tav tm="100000">
                                          <p:val>
                                            <p:strVal val="#ppt_w"/>
                                          </p:val>
                                        </p:tav>
                                      </p:tavLst>
                                    </p:anim>
                                    <p:anim calcmode="lin" valueType="num">
                                      <p:cBhvr>
                                        <p:cTn id="61" dur="200" fill="hold"/>
                                        <p:tgtEl>
                                          <p:spTgt spid="30"/>
                                        </p:tgtEl>
                                        <p:attrNameLst>
                                          <p:attrName>ppt_h</p:attrName>
                                        </p:attrNameLst>
                                      </p:cBhvr>
                                      <p:tavLst>
                                        <p:tav tm="0">
                                          <p:val>
                                            <p:fltVal val="0"/>
                                          </p:val>
                                        </p:tav>
                                        <p:tav tm="100000">
                                          <p:val>
                                            <p:strVal val="#ppt_h"/>
                                          </p:val>
                                        </p:tav>
                                      </p:tavLst>
                                    </p:anim>
                                    <p:animEffect transition="in" filter="fade">
                                      <p:cBhvr>
                                        <p:cTn id="62" dur="200"/>
                                        <p:tgtEl>
                                          <p:spTgt spid="30"/>
                                        </p:tgtEl>
                                      </p:cBhvr>
                                    </p:animEffect>
                                  </p:childTnLst>
                                </p:cTn>
                              </p:par>
                            </p:childTnLst>
                          </p:cTn>
                        </p:par>
                        <p:par>
                          <p:cTn id="63" fill="hold">
                            <p:stCondLst>
                              <p:cond delay="5320"/>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31"/>
                                        </p:tgtEl>
                                        <p:attrNameLst>
                                          <p:attrName>style.visibility</p:attrName>
                                        </p:attrNameLst>
                                      </p:cBhvr>
                                      <p:to>
                                        <p:strVal val="visible"/>
                                      </p:to>
                                    </p:set>
                                    <p:anim calcmode="lin" valueType="num">
                                      <p:cBhvr>
                                        <p:cTn id="66" dur="200" fill="hold"/>
                                        <p:tgtEl>
                                          <p:spTgt spid="31"/>
                                        </p:tgtEl>
                                        <p:attrNameLst>
                                          <p:attrName>ppt_w</p:attrName>
                                        </p:attrNameLst>
                                      </p:cBhvr>
                                      <p:tavLst>
                                        <p:tav tm="0">
                                          <p:val>
                                            <p:fltVal val="0"/>
                                          </p:val>
                                        </p:tav>
                                        <p:tav tm="100000">
                                          <p:val>
                                            <p:strVal val="#ppt_w"/>
                                          </p:val>
                                        </p:tav>
                                      </p:tavLst>
                                    </p:anim>
                                    <p:anim calcmode="lin" valueType="num">
                                      <p:cBhvr>
                                        <p:cTn id="67" dur="200" fill="hold"/>
                                        <p:tgtEl>
                                          <p:spTgt spid="31"/>
                                        </p:tgtEl>
                                        <p:attrNameLst>
                                          <p:attrName>ppt_h</p:attrName>
                                        </p:attrNameLst>
                                      </p:cBhvr>
                                      <p:tavLst>
                                        <p:tav tm="0">
                                          <p:val>
                                            <p:fltVal val="0"/>
                                          </p:val>
                                        </p:tav>
                                        <p:tav tm="100000">
                                          <p:val>
                                            <p:strVal val="#ppt_h"/>
                                          </p:val>
                                        </p:tav>
                                      </p:tavLst>
                                    </p:anim>
                                    <p:animEffect transition="in" filter="fade">
                                      <p:cBhvr>
                                        <p:cTn id="68" dur="200"/>
                                        <p:tgtEl>
                                          <p:spTgt spid="31"/>
                                        </p:tgtEl>
                                      </p:cBhvr>
                                    </p:animEffect>
                                  </p:childTnLst>
                                </p:cTn>
                              </p:par>
                            </p:childTnLst>
                          </p:cTn>
                        </p:par>
                        <p:par>
                          <p:cTn id="69" fill="hold">
                            <p:stCondLst>
                              <p:cond delay="818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childTnLst>
                          </p:cTn>
                        </p:par>
                        <p:par>
                          <p:cTn id="75" fill="hold">
                            <p:stCondLst>
                              <p:cond delay="9380"/>
                            </p:stCondLst>
                            <p:childTnLst>
                              <p:par>
                                <p:cTn id="76" presetID="53" presetClass="entr" presetSubtype="16" fill="hold" grpId="0" nodeType="afterEffect">
                                  <p:stCondLst>
                                    <p:cond delay="0"/>
                                  </p:stCondLst>
                                  <p:iterate type="lt">
                                    <p:tmPct val="10000"/>
                                  </p:iterate>
                                  <p:childTnLst>
                                    <p:set>
                                      <p:cBhvr>
                                        <p:cTn id="77" dur="1" fill="hold">
                                          <p:stCondLst>
                                            <p:cond delay="0"/>
                                          </p:stCondLst>
                                        </p:cTn>
                                        <p:tgtEl>
                                          <p:spTgt spid="34"/>
                                        </p:tgtEl>
                                        <p:attrNameLst>
                                          <p:attrName>style.visibility</p:attrName>
                                        </p:attrNameLst>
                                      </p:cBhvr>
                                      <p:to>
                                        <p:strVal val="visible"/>
                                      </p:to>
                                    </p:set>
                                    <p:anim calcmode="lin" valueType="num">
                                      <p:cBhvr>
                                        <p:cTn id="78" dur="200" fill="hold"/>
                                        <p:tgtEl>
                                          <p:spTgt spid="34"/>
                                        </p:tgtEl>
                                        <p:attrNameLst>
                                          <p:attrName>ppt_w</p:attrName>
                                        </p:attrNameLst>
                                      </p:cBhvr>
                                      <p:tavLst>
                                        <p:tav tm="0">
                                          <p:val>
                                            <p:fltVal val="0"/>
                                          </p:val>
                                        </p:tav>
                                        <p:tav tm="100000">
                                          <p:val>
                                            <p:strVal val="#ppt_w"/>
                                          </p:val>
                                        </p:tav>
                                      </p:tavLst>
                                    </p:anim>
                                    <p:anim calcmode="lin" valueType="num">
                                      <p:cBhvr>
                                        <p:cTn id="79" dur="200" fill="hold"/>
                                        <p:tgtEl>
                                          <p:spTgt spid="34"/>
                                        </p:tgtEl>
                                        <p:attrNameLst>
                                          <p:attrName>ppt_h</p:attrName>
                                        </p:attrNameLst>
                                      </p:cBhvr>
                                      <p:tavLst>
                                        <p:tav tm="0">
                                          <p:val>
                                            <p:fltVal val="0"/>
                                          </p:val>
                                        </p:tav>
                                        <p:tav tm="100000">
                                          <p:val>
                                            <p:strVal val="#ppt_h"/>
                                          </p:val>
                                        </p:tav>
                                      </p:tavLst>
                                    </p:anim>
                                    <p:animEffect transition="in" filter="fade">
                                      <p:cBhvr>
                                        <p:cTn id="80" dur="200"/>
                                        <p:tgtEl>
                                          <p:spTgt spid="34"/>
                                        </p:tgtEl>
                                      </p:cBhvr>
                                    </p:animEffect>
                                  </p:childTnLst>
                                </p:cTn>
                              </p:par>
                            </p:childTnLst>
                          </p:cTn>
                        </p:par>
                        <p:par>
                          <p:cTn id="81" fill="hold">
                            <p:stCondLst>
                              <p:cond delay="12820"/>
                            </p:stCondLst>
                            <p:childTnLst>
                              <p:par>
                                <p:cTn id="82" presetID="53" presetClass="entr" presetSubtype="16" fill="hold" grpId="0" nodeType="afterEffect">
                                  <p:stCondLst>
                                    <p:cond delay="0"/>
                                  </p:stCondLst>
                                  <p:iterate type="lt">
                                    <p:tmPct val="10000"/>
                                  </p:iterate>
                                  <p:childTnLst>
                                    <p:set>
                                      <p:cBhvr>
                                        <p:cTn id="83" dur="1" fill="hold">
                                          <p:stCondLst>
                                            <p:cond delay="0"/>
                                          </p:stCondLst>
                                        </p:cTn>
                                        <p:tgtEl>
                                          <p:spTgt spid="32"/>
                                        </p:tgtEl>
                                        <p:attrNameLst>
                                          <p:attrName>style.visibility</p:attrName>
                                        </p:attrNameLst>
                                      </p:cBhvr>
                                      <p:to>
                                        <p:strVal val="visible"/>
                                      </p:to>
                                    </p:set>
                                    <p:anim calcmode="lin" valueType="num">
                                      <p:cBhvr>
                                        <p:cTn id="84" dur="200" fill="hold"/>
                                        <p:tgtEl>
                                          <p:spTgt spid="32"/>
                                        </p:tgtEl>
                                        <p:attrNameLst>
                                          <p:attrName>ppt_w</p:attrName>
                                        </p:attrNameLst>
                                      </p:cBhvr>
                                      <p:tavLst>
                                        <p:tav tm="0">
                                          <p:val>
                                            <p:fltVal val="0"/>
                                          </p:val>
                                        </p:tav>
                                        <p:tav tm="100000">
                                          <p:val>
                                            <p:strVal val="#ppt_w"/>
                                          </p:val>
                                        </p:tav>
                                      </p:tavLst>
                                    </p:anim>
                                    <p:anim calcmode="lin" valueType="num">
                                      <p:cBhvr>
                                        <p:cTn id="85" dur="200" fill="hold"/>
                                        <p:tgtEl>
                                          <p:spTgt spid="32"/>
                                        </p:tgtEl>
                                        <p:attrNameLst>
                                          <p:attrName>ppt_h</p:attrName>
                                        </p:attrNameLst>
                                      </p:cBhvr>
                                      <p:tavLst>
                                        <p:tav tm="0">
                                          <p:val>
                                            <p:fltVal val="0"/>
                                          </p:val>
                                        </p:tav>
                                        <p:tav tm="100000">
                                          <p:val>
                                            <p:strVal val="#ppt_h"/>
                                          </p:val>
                                        </p:tav>
                                      </p:tavLst>
                                    </p:anim>
                                    <p:animEffect transition="in" filter="fade">
                                      <p:cBhvr>
                                        <p:cTn id="86" dur="2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P spid="23" grpId="0" animBg="1"/>
      <p:bldP spid="27" grpId="0" animBg="1"/>
      <p:bldP spid="24" grpId="0" animBg="1"/>
      <p:bldP spid="29" grpId="0"/>
      <p:bldP spid="30" grpId="0"/>
      <p:bldP spid="31" grpId="0"/>
      <p:bldP spid="32" grpId="0"/>
      <p:bldP spid="34"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0">
                <a:srgbClr val="34ABA0"/>
              </a:gs>
              <a:gs pos="100000">
                <a:srgbClr val="029789"/>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7" y="2848011"/>
            <a:ext cx="3077766"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仪表礼仪</a:t>
            </a:r>
          </a:p>
        </p:txBody>
      </p:sp>
    </p:spTree>
    <p:extLst>
      <p:ext uri="{BB962C8B-B14F-4D97-AF65-F5344CB8AC3E}">
        <p14:creationId xmlns:p14="http://schemas.microsoft.com/office/powerpoint/2010/main" val="1557918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9500" y="1129048"/>
            <a:ext cx="4762500" cy="4762500"/>
          </a:xfrm>
          <a:prstGeom prst="rect">
            <a:avLst/>
          </a:prstGeom>
        </p:spPr>
      </p:pic>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男性仪表礼仪</a:t>
              </a:r>
            </a:p>
          </p:txBody>
        </p:sp>
      </p:grpSp>
      <p:sp>
        <p:nvSpPr>
          <p:cNvPr id="6" name="矩形 5"/>
          <p:cNvSpPr/>
          <p:nvPr/>
        </p:nvSpPr>
        <p:spPr>
          <a:xfrm>
            <a:off x="2744013" y="1909663"/>
            <a:ext cx="3919951" cy="1107996"/>
          </a:xfrm>
          <a:prstGeom prst="rect">
            <a:avLst/>
          </a:prstGeom>
        </p:spPr>
        <p:txBody>
          <a:bodyPr wrap="square" lIns="0" tIns="0" rIns="0" bIns="0">
            <a:spAutoFit/>
          </a:bodyPr>
          <a:lstStyle/>
          <a:p>
            <a:pPr algn="just">
              <a:lnSpc>
                <a:spcPct val="150000"/>
              </a:lnSpc>
            </a:pPr>
            <a:r>
              <a:rPr lang="zh-CN" altLang="en-US" sz="1200" dirty="0">
                <a:solidFill>
                  <a:srgbClr val="333333"/>
                </a:solidFill>
                <a:ea typeface="微软雅黑 Light" panose="020B0502040204020203" pitchFamily="34" charset="-122"/>
                <a:cs typeface="+mn-ea"/>
                <a:sym typeface="+mn-lt"/>
              </a:rPr>
              <a:t>男士的发型发式标准就是干净整洁，要注意经常修饰、修理。头发不应该过长，前部的头发不要遮住眉毛，侧部的头发不要盖住耳朵，后部的头发不要长过西装衬衫领子的上部，头发不要过厚，鬓角不要过长。</a:t>
            </a:r>
          </a:p>
        </p:txBody>
      </p:sp>
      <p:sp>
        <p:nvSpPr>
          <p:cNvPr id="11" name="椭圆 10"/>
          <p:cNvSpPr/>
          <p:nvPr/>
        </p:nvSpPr>
        <p:spPr>
          <a:xfrm>
            <a:off x="1106152" y="1775312"/>
            <a:ext cx="1376699" cy="1376699"/>
          </a:xfrm>
          <a:prstGeom prst="ellipse">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ea typeface="微软雅黑 Light" panose="020B0502040204020203" pitchFamily="34" charset="-122"/>
                <a:cs typeface="+mn-ea"/>
                <a:sym typeface="+mn-lt"/>
              </a:rPr>
              <a:t>发型</a:t>
            </a:r>
          </a:p>
        </p:txBody>
      </p:sp>
      <p:sp>
        <p:nvSpPr>
          <p:cNvPr id="13" name="矩形 12"/>
          <p:cNvSpPr/>
          <p:nvPr/>
        </p:nvSpPr>
        <p:spPr>
          <a:xfrm>
            <a:off x="2744013" y="3798425"/>
            <a:ext cx="3919951" cy="1236236"/>
          </a:xfrm>
          <a:prstGeom prst="rect">
            <a:avLst/>
          </a:prstGeom>
        </p:spPr>
        <p:txBody>
          <a:bodyPr wrap="square" lIns="0" tIns="0" rIns="0" bIns="0">
            <a:spAutoFit/>
          </a:bodyPr>
          <a:lstStyle/>
          <a:p>
            <a:pPr algn="just">
              <a:lnSpc>
                <a:spcPct val="150000"/>
              </a:lnSpc>
              <a:spcBef>
                <a:spcPts val="1000"/>
              </a:spcBef>
            </a:pPr>
            <a:r>
              <a:rPr lang="zh-CN" altLang="en-US" sz="1200" dirty="0">
                <a:solidFill>
                  <a:srgbClr val="333333"/>
                </a:solidFill>
                <a:ea typeface="微软雅黑 Light" panose="020B0502040204020203" pitchFamily="34" charset="-122"/>
                <a:cs typeface="+mn-ea"/>
                <a:sym typeface="+mn-lt"/>
              </a:rPr>
              <a:t>男士在进行商务活动的时候，每天要进行剃须修面以保持面部清洁；</a:t>
            </a:r>
            <a:endParaRPr lang="en-US" altLang="zh-CN" sz="1200" dirty="0">
              <a:solidFill>
                <a:srgbClr val="333333"/>
              </a:solidFill>
              <a:ea typeface="微软雅黑 Light" panose="020B0502040204020203" pitchFamily="34" charset="-122"/>
              <a:cs typeface="+mn-ea"/>
              <a:sym typeface="+mn-lt"/>
            </a:endParaRPr>
          </a:p>
          <a:p>
            <a:pPr algn="just">
              <a:lnSpc>
                <a:spcPct val="150000"/>
              </a:lnSpc>
              <a:spcBef>
                <a:spcPts val="1000"/>
              </a:spcBef>
            </a:pPr>
            <a:r>
              <a:rPr lang="zh-CN" altLang="en-US" sz="1200" dirty="0">
                <a:solidFill>
                  <a:srgbClr val="333333"/>
                </a:solidFill>
                <a:ea typeface="微软雅黑 Light" panose="020B0502040204020203" pitchFamily="34" charset="-122"/>
                <a:cs typeface="+mn-ea"/>
                <a:sym typeface="+mn-lt"/>
              </a:rPr>
              <a:t>男士在商务活动当中经常会接触到香烟、酒等有刺激性气味的物品，要随时保持口气的清新。</a:t>
            </a:r>
          </a:p>
        </p:txBody>
      </p:sp>
      <p:sp>
        <p:nvSpPr>
          <p:cNvPr id="14" name="椭圆 13"/>
          <p:cNvSpPr/>
          <p:nvPr/>
        </p:nvSpPr>
        <p:spPr>
          <a:xfrm>
            <a:off x="1106152" y="3728194"/>
            <a:ext cx="1376699" cy="1376699"/>
          </a:xfrm>
          <a:prstGeom prst="ellipse">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a typeface="微软雅黑 Light" panose="020B0502040204020203" pitchFamily="34" charset="-122"/>
                <a:cs typeface="+mn-ea"/>
                <a:sym typeface="+mn-lt"/>
              </a:rPr>
              <a:t>面部</a:t>
            </a:r>
            <a:endParaRPr lang="zh-CN" altLang="en-US" sz="2800" dirty="0">
              <a:ea typeface="微软雅黑 Light" panose="020B0502040204020203" pitchFamily="34" charset="-122"/>
              <a:cs typeface="+mn-ea"/>
              <a:sym typeface="+mn-lt"/>
            </a:endParaRPr>
          </a:p>
        </p:txBody>
      </p:sp>
    </p:spTree>
    <p:extLst>
      <p:ext uri="{BB962C8B-B14F-4D97-AF65-F5344CB8AC3E}">
        <p14:creationId xmlns:p14="http://schemas.microsoft.com/office/powerpoint/2010/main" val="108567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300" fill="hold"/>
                                        <p:tgtEl>
                                          <p:spTgt spid="11"/>
                                        </p:tgtEl>
                                        <p:attrNameLst>
                                          <p:attrName>ppt_w</p:attrName>
                                        </p:attrNameLst>
                                      </p:cBhvr>
                                      <p:tavLst>
                                        <p:tav tm="0">
                                          <p:val>
                                            <p:fltVal val="0"/>
                                          </p:val>
                                        </p:tav>
                                        <p:tav tm="100000">
                                          <p:val>
                                            <p:strVal val="#ppt_w"/>
                                          </p:val>
                                        </p:tav>
                                      </p:tavLst>
                                    </p:anim>
                                    <p:anim calcmode="lin" valueType="num">
                                      <p:cBhvr>
                                        <p:cTn id="17" dur="300" fill="hold"/>
                                        <p:tgtEl>
                                          <p:spTgt spid="11"/>
                                        </p:tgtEl>
                                        <p:attrNameLst>
                                          <p:attrName>ppt_h</p:attrName>
                                        </p:attrNameLst>
                                      </p:cBhvr>
                                      <p:tavLst>
                                        <p:tav tm="0">
                                          <p:val>
                                            <p:fltVal val="0"/>
                                          </p:val>
                                        </p:tav>
                                        <p:tav tm="100000">
                                          <p:val>
                                            <p:strVal val="#ppt_h"/>
                                          </p:val>
                                        </p:tav>
                                      </p:tavLst>
                                    </p:anim>
                                    <p:animEffect transition="in" filter="fade">
                                      <p:cBhvr>
                                        <p:cTn id="18" dur="300"/>
                                        <p:tgtEl>
                                          <p:spTgt spid="11"/>
                                        </p:tgtEl>
                                      </p:cBhvr>
                                    </p:animEffect>
                                  </p:childTnLst>
                                </p:cTn>
                              </p:par>
                            </p:childTnLst>
                          </p:cTn>
                        </p:par>
                        <p:par>
                          <p:cTn id="19" fill="hold">
                            <p:stCondLst>
                              <p:cond delay="13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200" fill="hold"/>
                                        <p:tgtEl>
                                          <p:spTgt spid="6"/>
                                        </p:tgtEl>
                                        <p:attrNameLst>
                                          <p:attrName>ppt_w</p:attrName>
                                        </p:attrNameLst>
                                      </p:cBhvr>
                                      <p:tavLst>
                                        <p:tav tm="0">
                                          <p:val>
                                            <p:fltVal val="0"/>
                                          </p:val>
                                        </p:tav>
                                        <p:tav tm="100000">
                                          <p:val>
                                            <p:strVal val="#ppt_w"/>
                                          </p:val>
                                        </p:tav>
                                      </p:tavLst>
                                    </p:anim>
                                    <p:anim calcmode="lin" valueType="num">
                                      <p:cBhvr>
                                        <p:cTn id="23" dur="200" fill="hold"/>
                                        <p:tgtEl>
                                          <p:spTgt spid="6"/>
                                        </p:tgtEl>
                                        <p:attrNameLst>
                                          <p:attrName>ppt_h</p:attrName>
                                        </p:attrNameLst>
                                      </p:cBhvr>
                                      <p:tavLst>
                                        <p:tav tm="0">
                                          <p:val>
                                            <p:fltVal val="0"/>
                                          </p:val>
                                        </p:tav>
                                        <p:tav tm="100000">
                                          <p:val>
                                            <p:strVal val="#ppt_h"/>
                                          </p:val>
                                        </p:tav>
                                      </p:tavLst>
                                    </p:anim>
                                    <p:animEffect transition="in" filter="fade">
                                      <p:cBhvr>
                                        <p:cTn id="24" dur="200"/>
                                        <p:tgtEl>
                                          <p:spTgt spid="6"/>
                                        </p:tgtEl>
                                      </p:cBhvr>
                                    </p:animEffect>
                                  </p:childTnLst>
                                </p:cTn>
                              </p:par>
                            </p:childTnLst>
                          </p:cTn>
                        </p:par>
                        <p:par>
                          <p:cTn id="25" fill="hold">
                            <p:stCondLst>
                              <p:cond delay="3320"/>
                            </p:stCondLst>
                            <p:childTnLst>
                              <p:par>
                                <p:cTn id="26" presetID="53" presetClass="entr" presetSubtype="16"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 fill="hold"/>
                                        <p:tgtEl>
                                          <p:spTgt spid="14"/>
                                        </p:tgtEl>
                                        <p:attrNameLst>
                                          <p:attrName>ppt_w</p:attrName>
                                        </p:attrNameLst>
                                      </p:cBhvr>
                                      <p:tavLst>
                                        <p:tav tm="0">
                                          <p:val>
                                            <p:fltVal val="0"/>
                                          </p:val>
                                        </p:tav>
                                        <p:tav tm="100000">
                                          <p:val>
                                            <p:strVal val="#ppt_w"/>
                                          </p:val>
                                        </p:tav>
                                      </p:tavLst>
                                    </p:anim>
                                    <p:anim calcmode="lin" valueType="num">
                                      <p:cBhvr>
                                        <p:cTn id="29" dur="300" fill="hold"/>
                                        <p:tgtEl>
                                          <p:spTgt spid="14"/>
                                        </p:tgtEl>
                                        <p:attrNameLst>
                                          <p:attrName>ppt_h</p:attrName>
                                        </p:attrNameLst>
                                      </p:cBhvr>
                                      <p:tavLst>
                                        <p:tav tm="0">
                                          <p:val>
                                            <p:fltVal val="0"/>
                                          </p:val>
                                        </p:tav>
                                        <p:tav tm="100000">
                                          <p:val>
                                            <p:strVal val="#ppt_h"/>
                                          </p:val>
                                        </p:tav>
                                      </p:tavLst>
                                    </p:anim>
                                    <p:animEffect transition="in" filter="fade">
                                      <p:cBhvr>
                                        <p:cTn id="30" dur="300"/>
                                        <p:tgtEl>
                                          <p:spTgt spid="14"/>
                                        </p:tgtEl>
                                      </p:cBhvr>
                                    </p:animEffect>
                                  </p:childTnLst>
                                </p:cTn>
                              </p:par>
                            </p:childTnLst>
                          </p:cTn>
                        </p:par>
                        <p:par>
                          <p:cTn id="31" fill="hold">
                            <p:stCondLst>
                              <p:cond delay="362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3"/>
                                        </p:tgtEl>
                                        <p:attrNameLst>
                                          <p:attrName>style.visibility</p:attrName>
                                        </p:attrNameLst>
                                      </p:cBhvr>
                                      <p:to>
                                        <p:strVal val="visible"/>
                                      </p:to>
                                    </p:set>
                                    <p:anim calcmode="lin" valueType="num">
                                      <p:cBhvr>
                                        <p:cTn id="34" dur="200" fill="hold"/>
                                        <p:tgtEl>
                                          <p:spTgt spid="13"/>
                                        </p:tgtEl>
                                        <p:attrNameLst>
                                          <p:attrName>ppt_w</p:attrName>
                                        </p:attrNameLst>
                                      </p:cBhvr>
                                      <p:tavLst>
                                        <p:tav tm="0">
                                          <p:val>
                                            <p:fltVal val="0"/>
                                          </p:val>
                                        </p:tav>
                                        <p:tav tm="100000">
                                          <p:val>
                                            <p:strVal val="#ppt_w"/>
                                          </p:val>
                                        </p:tav>
                                      </p:tavLst>
                                    </p:anim>
                                    <p:anim calcmode="lin" valueType="num">
                                      <p:cBhvr>
                                        <p:cTn id="35" dur="200" fill="hold"/>
                                        <p:tgtEl>
                                          <p:spTgt spid="13"/>
                                        </p:tgtEl>
                                        <p:attrNameLst>
                                          <p:attrName>ppt_h</p:attrName>
                                        </p:attrNameLst>
                                      </p:cBhvr>
                                      <p:tavLst>
                                        <p:tav tm="0">
                                          <p:val>
                                            <p:fltVal val="0"/>
                                          </p:val>
                                        </p:tav>
                                        <p:tav tm="100000">
                                          <p:val>
                                            <p:strVal val="#ppt_h"/>
                                          </p:val>
                                        </p:tav>
                                      </p:tavLst>
                                    </p:anim>
                                    <p:animEffect transition="in" filter="fade">
                                      <p:cBhvr>
                                        <p:cTn id="36"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3" grpId="0"/>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男性仪表礼仪</a:t>
              </a:r>
            </a:p>
          </p:txBody>
        </p:sp>
      </p:gr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2922" y="1143000"/>
            <a:ext cx="2818356" cy="5715000"/>
          </a:xfrm>
          <a:prstGeom prst="rect">
            <a:avLst/>
          </a:prstGeom>
        </p:spPr>
      </p:pic>
      <p:sp>
        <p:nvSpPr>
          <p:cNvPr id="8" name="矩形 7"/>
          <p:cNvSpPr/>
          <p:nvPr/>
        </p:nvSpPr>
        <p:spPr>
          <a:xfrm>
            <a:off x="5132591" y="1038225"/>
            <a:ext cx="1538883" cy="923330"/>
          </a:xfrm>
          <a:prstGeom prst="rect">
            <a:avLst/>
          </a:prstGeom>
        </p:spPr>
        <p:txBody>
          <a:bodyPr wrap="none" lIns="0" tIns="0" rIns="0" bIns="0" anchor="ctr">
            <a:spAutoFit/>
          </a:bodyPr>
          <a:lstStyle/>
          <a:p>
            <a:pPr algn="ctr"/>
            <a:r>
              <a:rPr lang="zh-CN" altLang="en-US" sz="6000" dirty="0">
                <a:solidFill>
                  <a:srgbClr val="F57B48"/>
                </a:solidFill>
                <a:ea typeface="微软雅黑 Light" panose="020B0502040204020203" pitchFamily="34" charset="-122"/>
                <a:cs typeface="+mn-ea"/>
                <a:sym typeface="+mn-lt"/>
              </a:rPr>
              <a:t>着装</a:t>
            </a:r>
          </a:p>
        </p:txBody>
      </p:sp>
      <p:sp>
        <p:nvSpPr>
          <p:cNvPr id="11" name="矩形 10"/>
          <p:cNvSpPr/>
          <p:nvPr/>
        </p:nvSpPr>
        <p:spPr>
          <a:xfrm>
            <a:off x="7005256" y="1176724"/>
            <a:ext cx="3855542" cy="608372"/>
          </a:xfrm>
          <a:prstGeom prst="rect">
            <a:avLst/>
          </a:prstGeom>
        </p:spPr>
        <p:txBody>
          <a:bodyPr wrap="square" lIns="0" tIns="0" rIns="0" bIns="0">
            <a:spAutoFit/>
          </a:bodyPr>
          <a:lstStyle/>
          <a:p>
            <a:pPr algn="just">
              <a:lnSpc>
                <a:spcPct val="150000"/>
              </a:lnSpc>
            </a:pPr>
            <a:r>
              <a:rPr lang="zh-CN" altLang="en-US" sz="1400" dirty="0">
                <a:solidFill>
                  <a:srgbClr val="333333"/>
                </a:solidFill>
                <a:ea typeface="微软雅黑 Light" panose="020B0502040204020203" pitchFamily="34" charset="-122"/>
                <a:cs typeface="+mn-ea"/>
                <a:sym typeface="+mn-lt"/>
              </a:rPr>
              <a:t>在正式的商务场合，男士的着装以穿西装打领带最为稳妥，衬衫的搭配要适宜。</a:t>
            </a:r>
          </a:p>
        </p:txBody>
      </p:sp>
      <p:cxnSp>
        <p:nvCxnSpPr>
          <p:cNvPr id="13" name="直接连接符 12"/>
          <p:cNvCxnSpPr/>
          <p:nvPr/>
        </p:nvCxnSpPr>
        <p:spPr>
          <a:xfrm>
            <a:off x="5132591" y="2081176"/>
            <a:ext cx="623708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132591" y="2823602"/>
            <a:ext cx="6237085" cy="1003543"/>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228600" indent="-228600" algn="just">
              <a:spcBef>
                <a:spcPts val="500"/>
              </a:spcBef>
              <a:buFont typeface="+mj-ea"/>
              <a:buAutoNum type="circleNumDbPlain"/>
            </a:pPr>
            <a:r>
              <a:rPr lang="zh-CN" altLang="en-US" sz="1100" dirty="0">
                <a:ea typeface="微软雅黑 Light" panose="020B0502040204020203" pitchFamily="34" charset="-122"/>
                <a:cs typeface="+mn-ea"/>
                <a:sym typeface="+mn-lt"/>
              </a:rPr>
              <a:t>男士的西装一般以深色为主，避免穿有格子或者艳丽的西服。一般分为单排扣和双排扣两种。</a:t>
            </a:r>
            <a:endParaRPr lang="en-US" altLang="zh-CN" sz="1100" dirty="0">
              <a:ea typeface="微软雅黑 Light" panose="020B0502040204020203" pitchFamily="34" charset="-122"/>
              <a:cs typeface="+mn-ea"/>
              <a:sym typeface="+mn-lt"/>
            </a:endParaRPr>
          </a:p>
          <a:p>
            <a:pPr marL="228600" indent="-228600" algn="just">
              <a:spcBef>
                <a:spcPts val="500"/>
              </a:spcBef>
              <a:buFont typeface="+mj-ea"/>
              <a:buAutoNum type="circleNumDbPlain"/>
            </a:pPr>
            <a:r>
              <a:rPr lang="zh-CN" altLang="en-US" sz="1100" dirty="0">
                <a:ea typeface="微软雅黑 Light" panose="020B0502040204020203" pitchFamily="34" charset="-122"/>
                <a:cs typeface="+mn-ea"/>
                <a:sym typeface="+mn-lt"/>
              </a:rPr>
              <a:t>在穿单排扣西装时，特别要注意，一般两粒扣子，只系上面的一粒，如果有三粒扣子，只系上面的两粒，最下面的一粒不系；</a:t>
            </a:r>
            <a:endParaRPr lang="en-US" altLang="zh-CN" sz="1100" dirty="0">
              <a:ea typeface="微软雅黑 Light" panose="020B0502040204020203" pitchFamily="34" charset="-122"/>
              <a:cs typeface="+mn-ea"/>
              <a:sym typeface="+mn-lt"/>
            </a:endParaRPr>
          </a:p>
          <a:p>
            <a:pPr marL="228600" indent="-228600" algn="just">
              <a:spcBef>
                <a:spcPts val="500"/>
              </a:spcBef>
              <a:buFont typeface="+mj-ea"/>
              <a:buAutoNum type="circleNumDbPlain"/>
            </a:pPr>
            <a:r>
              <a:rPr lang="zh-CN" altLang="en-US" sz="1100" dirty="0">
                <a:ea typeface="微软雅黑 Light" panose="020B0502040204020203" pitchFamily="34" charset="-122"/>
                <a:cs typeface="+mn-ea"/>
                <a:sym typeface="+mn-lt"/>
              </a:rPr>
              <a:t>穿双排扣西服的时候，则应该系好所有扣子。</a:t>
            </a:r>
          </a:p>
        </p:txBody>
      </p:sp>
      <p:sp>
        <p:nvSpPr>
          <p:cNvPr id="19" name="矩形 18"/>
          <p:cNvSpPr/>
          <p:nvPr/>
        </p:nvSpPr>
        <p:spPr>
          <a:xfrm>
            <a:off x="5132591" y="2208323"/>
            <a:ext cx="6237085" cy="477951"/>
          </a:xfrm>
          <a:prstGeom prst="rect">
            <a:avLst/>
          </a:prstGeom>
        </p:spPr>
        <p:txBody>
          <a:bodyPr wrap="square" lIns="0" tIns="0" rIns="0" bIns="0">
            <a:spAutoFit/>
          </a:bodyPr>
          <a:lstStyle/>
          <a:p>
            <a:pPr algn="just">
              <a:lnSpc>
                <a:spcPct val="150000"/>
              </a:lnSpc>
            </a:pPr>
            <a:r>
              <a:rPr lang="zh-CN" altLang="en-US" sz="1100" dirty="0">
                <a:solidFill>
                  <a:srgbClr val="333333"/>
                </a:solidFill>
                <a:ea typeface="微软雅黑 Light" panose="020B0502040204020203" pitchFamily="34" charset="-122"/>
                <a:cs typeface="+mn-ea"/>
                <a:sym typeface="+mn-lt"/>
              </a:rPr>
              <a:t>一般情况下，杜绝在正式的商务场合穿夹克衫，或者西装与高领衫、</a:t>
            </a:r>
            <a:r>
              <a:rPr lang="en-US" altLang="zh-CN" sz="1100" dirty="0">
                <a:solidFill>
                  <a:srgbClr val="333333"/>
                </a:solidFill>
                <a:ea typeface="微软雅黑 Light" panose="020B0502040204020203" pitchFamily="34" charset="-122"/>
                <a:cs typeface="+mn-ea"/>
                <a:sym typeface="+mn-lt"/>
              </a:rPr>
              <a:t>T</a:t>
            </a:r>
            <a:r>
              <a:rPr lang="zh-CN" altLang="en-US" sz="1100" dirty="0">
                <a:solidFill>
                  <a:srgbClr val="333333"/>
                </a:solidFill>
                <a:ea typeface="微软雅黑 Light" panose="020B0502040204020203" pitchFamily="34" charset="-122"/>
                <a:cs typeface="+mn-ea"/>
                <a:sym typeface="+mn-lt"/>
              </a:rPr>
              <a:t>恤衫或毛衣搭配，这些都不是十分稳妥的做法。</a:t>
            </a:r>
          </a:p>
        </p:txBody>
      </p:sp>
      <p:sp>
        <p:nvSpPr>
          <p:cNvPr id="20" name="矩形 19"/>
          <p:cNvSpPr/>
          <p:nvPr/>
        </p:nvSpPr>
        <p:spPr>
          <a:xfrm>
            <a:off x="5132591" y="3920092"/>
            <a:ext cx="6237085" cy="550611"/>
          </a:xfrm>
          <a:prstGeom prst="rect">
            <a:avLst/>
          </a:prstGeom>
          <a:gradFill>
            <a:gsLst>
              <a:gs pos="0">
                <a:srgbClr val="F6946C"/>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just">
              <a:spcBef>
                <a:spcPts val="500"/>
              </a:spcBef>
            </a:pPr>
            <a:r>
              <a:rPr lang="zh-CN" altLang="en-US" sz="1100">
                <a:ea typeface="微软雅黑 Light" panose="020B0502040204020203" pitchFamily="34" charset="-122"/>
                <a:cs typeface="+mn-ea"/>
                <a:sym typeface="+mn-lt"/>
              </a:rPr>
              <a:t>衬衫的颜色要和西装整体颜色协调，同时衬衫不宜过薄或过透，特别是穿浅色的衬衫的时候，衬衫里面不要套深色的或保暖防寒服，特别要注意不要将里面的防寒服或内衣露出领口。</a:t>
            </a:r>
            <a:endParaRPr lang="zh-CN" altLang="en-US" sz="1100" dirty="0">
              <a:ea typeface="微软雅黑 Light" panose="020B0502040204020203" pitchFamily="34" charset="-122"/>
              <a:cs typeface="+mn-ea"/>
              <a:sym typeface="+mn-lt"/>
            </a:endParaRPr>
          </a:p>
        </p:txBody>
      </p:sp>
      <p:sp>
        <p:nvSpPr>
          <p:cNvPr id="21" name="矩形 20"/>
          <p:cNvSpPr/>
          <p:nvPr/>
        </p:nvSpPr>
        <p:spPr>
          <a:xfrm>
            <a:off x="5132591" y="4563650"/>
            <a:ext cx="6237085" cy="944880"/>
          </a:xfrm>
          <a:prstGeom prst="rect">
            <a:avLst/>
          </a:prstGeom>
          <a:gradFill>
            <a:gsLst>
              <a:gs pos="0">
                <a:srgbClr val="EE6A69"/>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marL="228600" indent="-228600" algn="just">
              <a:spcBef>
                <a:spcPts val="500"/>
              </a:spcBef>
              <a:buFont typeface="+mj-ea"/>
              <a:buAutoNum type="circleNumDbPlain"/>
            </a:pPr>
            <a:r>
              <a:rPr lang="zh-CN" altLang="en-US" sz="1100">
                <a:ea typeface="微软雅黑 Light" panose="020B0502040204020203" pitchFamily="34" charset="-122"/>
                <a:cs typeface="+mn-ea"/>
                <a:sym typeface="+mn-lt"/>
              </a:rPr>
              <a:t>打领带的时候，衬衫的所有钮扣，包括衬衫领口、袖口的钮扣都应该扣好。</a:t>
            </a:r>
          </a:p>
          <a:p>
            <a:pPr marL="228600" indent="-228600" algn="just">
              <a:spcBef>
                <a:spcPts val="500"/>
              </a:spcBef>
              <a:buFont typeface="+mj-ea"/>
              <a:buAutoNum type="circleNumDbPlain"/>
            </a:pPr>
            <a:r>
              <a:rPr lang="zh-CN" altLang="en-US" sz="1100">
                <a:ea typeface="微软雅黑 Light" panose="020B0502040204020203" pitchFamily="34" charset="-122"/>
                <a:cs typeface="+mn-ea"/>
                <a:sym typeface="+mn-lt"/>
              </a:rPr>
              <a:t>领带的颜色要和衬衫、西服颜色相互配合，整体颜色要协调，同时要注意长短配合，领带的长度正好抵达腰带的上方或有一两公分的距离，这样最为适宜职场男士仪容仪表礼仪标准职场男士仪容仪表礼仪标准。</a:t>
            </a:r>
          </a:p>
        </p:txBody>
      </p:sp>
      <p:sp>
        <p:nvSpPr>
          <p:cNvPr id="22" name="矩形 21"/>
          <p:cNvSpPr/>
          <p:nvPr/>
        </p:nvSpPr>
        <p:spPr>
          <a:xfrm>
            <a:off x="5132591" y="5601476"/>
            <a:ext cx="6237085" cy="692999"/>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gn="just">
              <a:spcBef>
                <a:spcPts val="500"/>
              </a:spcBef>
            </a:pPr>
            <a:r>
              <a:rPr lang="zh-CN" altLang="en-US" sz="1100" dirty="0">
                <a:ea typeface="微软雅黑 Light" panose="020B0502040204020203" pitchFamily="34" charset="-122"/>
                <a:cs typeface="+mn-ea"/>
                <a:sym typeface="+mn-lt"/>
              </a:rPr>
              <a:t>在穿西服打领带这种商务着装的情况下，一般要配以皮鞋，杜绝出现运动鞋、凉鞋或布鞋，皮鞋要保持光亮、整洁。要注意袜子的质地、透气性，同时袜子的颜色必须保持和西服整体颜色协调。如果穿深色皮鞋，袜子的颜色应该以深色为主，同时要避免出现比较花的图案。</a:t>
            </a:r>
          </a:p>
        </p:txBody>
      </p:sp>
    </p:spTree>
    <p:extLst>
      <p:ext uri="{BB962C8B-B14F-4D97-AF65-F5344CB8AC3E}">
        <p14:creationId xmlns:p14="http://schemas.microsoft.com/office/powerpoint/2010/main" val="4267975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30000"/>
                                  </p:iterate>
                                  <p:childTnLst>
                                    <p:set>
                                      <p:cBhvr>
                                        <p:cTn id="15" dur="1" fill="hold">
                                          <p:stCondLst>
                                            <p:cond delay="0"/>
                                          </p:stCondLst>
                                        </p:cTn>
                                        <p:tgtEl>
                                          <p:spTgt spid="8"/>
                                        </p:tgtEl>
                                        <p:attrNameLst>
                                          <p:attrName>style.visibility</p:attrName>
                                        </p:attrNameLst>
                                      </p:cBhvr>
                                      <p:to>
                                        <p:strVal val="visible"/>
                                      </p:to>
                                    </p:set>
                                    <p:anim calcmode="lin" valueType="num">
                                      <p:cBhvr>
                                        <p:cTn id="16" dur="200" fill="hold"/>
                                        <p:tgtEl>
                                          <p:spTgt spid="8"/>
                                        </p:tgtEl>
                                        <p:attrNameLst>
                                          <p:attrName>ppt_w</p:attrName>
                                        </p:attrNameLst>
                                      </p:cBhvr>
                                      <p:tavLst>
                                        <p:tav tm="0">
                                          <p:val>
                                            <p:fltVal val="0"/>
                                          </p:val>
                                        </p:tav>
                                        <p:tav tm="100000">
                                          <p:val>
                                            <p:strVal val="#ppt_w"/>
                                          </p:val>
                                        </p:tav>
                                      </p:tavLst>
                                    </p:anim>
                                    <p:anim calcmode="lin" valueType="num">
                                      <p:cBhvr>
                                        <p:cTn id="17" dur="200" fill="hold"/>
                                        <p:tgtEl>
                                          <p:spTgt spid="8"/>
                                        </p:tgtEl>
                                        <p:attrNameLst>
                                          <p:attrName>ppt_h</p:attrName>
                                        </p:attrNameLst>
                                      </p:cBhvr>
                                      <p:tavLst>
                                        <p:tav tm="0">
                                          <p:val>
                                            <p:fltVal val="0"/>
                                          </p:val>
                                        </p:tav>
                                        <p:tav tm="100000">
                                          <p:val>
                                            <p:strVal val="#ppt_h"/>
                                          </p:val>
                                        </p:tav>
                                      </p:tavLst>
                                    </p:anim>
                                    <p:animEffect transition="in" filter="fade">
                                      <p:cBhvr>
                                        <p:cTn id="18" dur="200"/>
                                        <p:tgtEl>
                                          <p:spTgt spid="8"/>
                                        </p:tgtEl>
                                      </p:cBhvr>
                                    </p:animEffect>
                                  </p:childTnLst>
                                </p:cTn>
                              </p:par>
                            </p:childTnLst>
                          </p:cTn>
                        </p:par>
                        <p:par>
                          <p:cTn id="19" fill="hold">
                            <p:stCondLst>
                              <p:cond delay="760"/>
                            </p:stCondLst>
                            <p:childTnLst>
                              <p:par>
                                <p:cTn id="20" presetID="10"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126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9"/>
                                        </p:tgtEl>
                                        <p:attrNameLst>
                                          <p:attrName>style.visibility</p:attrName>
                                        </p:attrNameLst>
                                      </p:cBhvr>
                                      <p:to>
                                        <p:strVal val="visible"/>
                                      </p:to>
                                    </p:set>
                                    <p:anim calcmode="lin" valueType="num">
                                      <p:cBhvr>
                                        <p:cTn id="29" dur="200" fill="hold"/>
                                        <p:tgtEl>
                                          <p:spTgt spid="19"/>
                                        </p:tgtEl>
                                        <p:attrNameLst>
                                          <p:attrName>ppt_w</p:attrName>
                                        </p:attrNameLst>
                                      </p:cBhvr>
                                      <p:tavLst>
                                        <p:tav tm="0">
                                          <p:val>
                                            <p:fltVal val="0"/>
                                          </p:val>
                                        </p:tav>
                                        <p:tav tm="100000">
                                          <p:val>
                                            <p:strVal val="#ppt_w"/>
                                          </p:val>
                                        </p:tav>
                                      </p:tavLst>
                                    </p:anim>
                                    <p:anim calcmode="lin" valueType="num">
                                      <p:cBhvr>
                                        <p:cTn id="30" dur="200" fill="hold"/>
                                        <p:tgtEl>
                                          <p:spTgt spid="19"/>
                                        </p:tgtEl>
                                        <p:attrNameLst>
                                          <p:attrName>ppt_h</p:attrName>
                                        </p:attrNameLst>
                                      </p:cBhvr>
                                      <p:tavLst>
                                        <p:tav tm="0">
                                          <p:val>
                                            <p:fltVal val="0"/>
                                          </p:val>
                                        </p:tav>
                                        <p:tav tm="100000">
                                          <p:val>
                                            <p:strVal val="#ppt_h"/>
                                          </p:val>
                                        </p:tav>
                                      </p:tavLst>
                                    </p:anim>
                                    <p:animEffect transition="in" filter="fade">
                                      <p:cBhvr>
                                        <p:cTn id="31" dur="200"/>
                                        <p:tgtEl>
                                          <p:spTgt spid="19"/>
                                        </p:tgtEl>
                                      </p:cBhvr>
                                    </p:animEffect>
                                  </p:childTnLst>
                                </p:cTn>
                              </p:par>
                            </p:childTnLst>
                          </p:cTn>
                        </p:par>
                        <p:par>
                          <p:cTn id="32" fill="hold">
                            <p:stCondLst>
                              <p:cond delay="2480"/>
                            </p:stCondLst>
                            <p:childTnLst>
                              <p:par>
                                <p:cTn id="33" presetID="2" presetClass="entr" presetSubtype="2"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par>
                          <p:cTn id="37" fill="hold">
                            <p:stCondLst>
                              <p:cond delay="2980"/>
                            </p:stCondLst>
                            <p:childTnLst>
                              <p:par>
                                <p:cTn id="38" presetID="2" presetClass="entr" presetSubtype="2" decel="10000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childTnLst>
                          </p:cTn>
                        </p:par>
                        <p:par>
                          <p:cTn id="42" fill="hold">
                            <p:stCondLst>
                              <p:cond delay="3480"/>
                            </p:stCondLst>
                            <p:childTnLst>
                              <p:par>
                                <p:cTn id="43" presetID="2" presetClass="entr" presetSubtype="2" decel="10000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1+#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3980"/>
                            </p:stCondLst>
                            <p:childTnLst>
                              <p:par>
                                <p:cTn id="48" presetID="2" presetClass="entr" presetSubtype="2" decel="100000"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5" grpId="0" animBg="1"/>
      <p:bldP spid="19" grpId="0"/>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男性仪表礼仪</a:t>
              </a:r>
            </a:p>
          </p:txBody>
        </p:sp>
      </p:grpSp>
      <p:sp>
        <p:nvSpPr>
          <p:cNvPr id="29" name="矩形 28"/>
          <p:cNvSpPr/>
          <p:nvPr/>
        </p:nvSpPr>
        <p:spPr>
          <a:xfrm>
            <a:off x="845567" y="1390404"/>
            <a:ext cx="2100257" cy="2262133"/>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zh-CN" altLang="en-US" dirty="0">
                <a:ea typeface="微软雅黑 Light" panose="020B0502040204020203" pitchFamily="34" charset="-122"/>
                <a:cs typeface="+mn-ea"/>
                <a:sym typeface="+mn-lt"/>
              </a:rPr>
              <a:t>徽标</a:t>
            </a:r>
            <a:endParaRPr lang="en-US" altLang="zh-CN" dirty="0">
              <a:ea typeface="微软雅黑 Light" panose="020B0502040204020203" pitchFamily="34" charset="-122"/>
              <a:cs typeface="+mn-ea"/>
              <a:sym typeface="+mn-lt"/>
            </a:endParaRPr>
          </a:p>
          <a:p>
            <a:pPr algn="ctr">
              <a:spcBef>
                <a:spcPts val="1000"/>
              </a:spcBef>
            </a:pPr>
            <a:r>
              <a:rPr lang="zh-CN" altLang="en-US" sz="1100" dirty="0">
                <a:ea typeface="微软雅黑 Light" panose="020B0502040204020203" pitchFamily="34" charset="-122"/>
                <a:cs typeface="+mn-ea"/>
                <a:sym typeface="+mn-lt"/>
              </a:rPr>
              <a:t>公司的徽标需要随身携带，它的准确佩戴位置是男士西装的左胸上方，这是男士在选择西装时需要搭配的物品。</a:t>
            </a:r>
          </a:p>
        </p:txBody>
      </p:sp>
      <p:sp>
        <p:nvSpPr>
          <p:cNvPr id="31" name="矩形 30"/>
          <p:cNvSpPr/>
          <p:nvPr/>
        </p:nvSpPr>
        <p:spPr>
          <a:xfrm>
            <a:off x="5045872" y="1390404"/>
            <a:ext cx="2100257" cy="2262133"/>
          </a:xfrm>
          <a:prstGeom prst="rect">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zh-CN" altLang="en-US" dirty="0">
                <a:ea typeface="微软雅黑 Light" panose="020B0502040204020203" pitchFamily="34" charset="-122"/>
                <a:cs typeface="+mn-ea"/>
                <a:sym typeface="+mn-lt"/>
              </a:rPr>
              <a:t>名片夹</a:t>
            </a:r>
          </a:p>
          <a:p>
            <a:pPr algn="ctr">
              <a:spcBef>
                <a:spcPts val="1000"/>
              </a:spcBef>
            </a:pPr>
            <a:r>
              <a:rPr lang="zh-CN" altLang="en-US" sz="1100" dirty="0">
                <a:ea typeface="微软雅黑 Light" panose="020B0502040204020203" pitchFamily="34" charset="-122"/>
                <a:cs typeface="+mn-ea"/>
                <a:sym typeface="+mn-lt"/>
              </a:rPr>
              <a:t>应选择好的名片夹放名片，确保自己名片的清洁整齐。同时接受他人名片时，也应该找一个妥善的位置保存，避免直接把对方的名片放在口袋里，或在手中不停的摆弄。</a:t>
            </a:r>
          </a:p>
        </p:txBody>
      </p:sp>
      <p:sp>
        <p:nvSpPr>
          <p:cNvPr id="33" name="矩形 32"/>
          <p:cNvSpPr/>
          <p:nvPr/>
        </p:nvSpPr>
        <p:spPr>
          <a:xfrm>
            <a:off x="9246177" y="1390404"/>
            <a:ext cx="2100257" cy="2262133"/>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zh-CN" altLang="en-US" dirty="0">
                <a:ea typeface="微软雅黑 Light" panose="020B0502040204020203" pitchFamily="34" charset="-122"/>
                <a:cs typeface="+mn-ea"/>
                <a:sym typeface="+mn-lt"/>
              </a:rPr>
              <a:t>公文包</a:t>
            </a:r>
            <a:endParaRPr lang="en-US" altLang="zh-CN" dirty="0">
              <a:ea typeface="微软雅黑 Light" panose="020B0502040204020203" pitchFamily="34" charset="-122"/>
              <a:cs typeface="+mn-ea"/>
              <a:sym typeface="+mn-lt"/>
            </a:endParaRPr>
          </a:p>
          <a:p>
            <a:pPr algn="ctr">
              <a:spcBef>
                <a:spcPts val="1000"/>
              </a:spcBef>
            </a:pPr>
            <a:r>
              <a:rPr lang="zh-CN" altLang="en-US" sz="1100" dirty="0">
                <a:ea typeface="微软雅黑 Light" panose="020B0502040204020203" pitchFamily="34" charset="-122"/>
                <a:cs typeface="+mn-ea"/>
                <a:sym typeface="+mn-lt"/>
              </a:rPr>
              <a:t>公文包的式样、大小应该和你整体的着装配合。男士一般的物品，手机、笔记本、笔可以放在公文包中，尽量避免在口袋中携带过多物品，使衣服显得很臃肿，不适合商务场合。</a:t>
            </a:r>
          </a:p>
        </p:txBody>
      </p:sp>
      <p:sp>
        <p:nvSpPr>
          <p:cNvPr id="37" name="矩形 36"/>
          <p:cNvSpPr/>
          <p:nvPr/>
        </p:nvSpPr>
        <p:spPr>
          <a:xfrm>
            <a:off x="2945824" y="3652537"/>
            <a:ext cx="2100257" cy="2262133"/>
          </a:xfrm>
          <a:prstGeom prst="rect">
            <a:avLst/>
          </a:prstGeom>
          <a:gradFill flip="none" rotWithShape="1">
            <a:gsLst>
              <a:gs pos="0">
                <a:srgbClr val="F6946C"/>
              </a:gs>
              <a:gs pos="10000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zh-CN" altLang="en-US" dirty="0">
                <a:ea typeface="微软雅黑 Light" panose="020B0502040204020203" pitchFamily="34" charset="-122"/>
                <a:cs typeface="+mn-ea"/>
                <a:sym typeface="+mn-lt"/>
              </a:rPr>
              <a:t>钢笔</a:t>
            </a:r>
          </a:p>
          <a:p>
            <a:pPr algn="ctr">
              <a:spcBef>
                <a:spcPts val="1000"/>
              </a:spcBef>
            </a:pPr>
            <a:r>
              <a:rPr lang="zh-CN" altLang="en-US" sz="1100" dirty="0">
                <a:ea typeface="微软雅黑 Light" panose="020B0502040204020203" pitchFamily="34" charset="-122"/>
                <a:cs typeface="+mn-ea"/>
                <a:sym typeface="+mn-lt"/>
              </a:rPr>
              <a:t>钢笔的正确携带位置应该是男士西装内侧的口袋，而不应该是男士西装的外侧口袋，一般情况下我们也尽量避免把它携带在衬衫的口袋里，这样容易把衬衫弄污。</a:t>
            </a:r>
          </a:p>
        </p:txBody>
      </p:sp>
      <p:sp>
        <p:nvSpPr>
          <p:cNvPr id="39" name="矩形 38"/>
          <p:cNvSpPr/>
          <p:nvPr/>
        </p:nvSpPr>
        <p:spPr>
          <a:xfrm>
            <a:off x="7146129" y="3652537"/>
            <a:ext cx="2100257" cy="2262133"/>
          </a:xfrm>
          <a:prstGeom prst="rect">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000"/>
              </a:spcBef>
            </a:pPr>
            <a:r>
              <a:rPr lang="zh-CN" altLang="en-US" dirty="0">
                <a:ea typeface="微软雅黑 Light" panose="020B0502040204020203" pitchFamily="34" charset="-122"/>
                <a:cs typeface="+mn-ea"/>
                <a:sym typeface="+mn-lt"/>
              </a:rPr>
              <a:t>纸巾</a:t>
            </a:r>
            <a:endParaRPr lang="en-US" altLang="zh-CN" dirty="0">
              <a:ea typeface="微软雅黑 Light" panose="020B0502040204020203" pitchFamily="34" charset="-122"/>
              <a:cs typeface="+mn-ea"/>
              <a:sym typeface="+mn-lt"/>
            </a:endParaRPr>
          </a:p>
          <a:p>
            <a:pPr algn="ctr">
              <a:spcBef>
                <a:spcPts val="1000"/>
              </a:spcBef>
            </a:pPr>
            <a:r>
              <a:rPr lang="zh-CN" altLang="en-US" sz="1100" dirty="0">
                <a:ea typeface="微软雅黑 Light" panose="020B0502040204020203" pitchFamily="34" charset="-122"/>
                <a:cs typeface="+mn-ea"/>
                <a:sym typeface="+mn-lt"/>
              </a:rPr>
              <a:t>男士在着装的时候应随身携带纸巾，或者携带一块手绢，可以随时清洁自己面部的污垢，避免一些尴尬场面的出现。</a:t>
            </a:r>
          </a:p>
        </p:txBody>
      </p:sp>
      <p:pic>
        <p:nvPicPr>
          <p:cNvPr id="46" name="图片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566" y="3652537"/>
            <a:ext cx="2100257" cy="2262133"/>
          </a:xfrm>
          <a:prstGeom prst="rect">
            <a:avLst/>
          </a:prstGeom>
        </p:spPr>
      </p:pic>
      <p:pic>
        <p:nvPicPr>
          <p:cNvPr id="47" name="图片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46017" y="1390404"/>
            <a:ext cx="2099870" cy="2262133"/>
          </a:xfrm>
          <a:prstGeom prst="rect">
            <a:avLst/>
          </a:prstGeom>
        </p:spPr>
      </p:pic>
      <p:pic>
        <p:nvPicPr>
          <p:cNvPr id="49" name="图片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6065" y="3652537"/>
            <a:ext cx="2099870" cy="2262133"/>
          </a:xfrm>
          <a:prstGeom prst="rect">
            <a:avLst/>
          </a:prstGeom>
        </p:spPr>
      </p:pic>
      <p:pic>
        <p:nvPicPr>
          <p:cNvPr id="50" name="图片 4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6322" y="1390404"/>
            <a:ext cx="2099870" cy="2262133"/>
          </a:xfrm>
          <a:prstGeom prst="rect">
            <a:avLst/>
          </a:prstGeom>
        </p:spPr>
      </p:pic>
      <p:pic>
        <p:nvPicPr>
          <p:cNvPr id="51" name="图片 5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6370" y="3652537"/>
            <a:ext cx="2099870" cy="2262133"/>
          </a:xfrm>
          <a:prstGeom prst="rect">
            <a:avLst/>
          </a:prstGeom>
        </p:spPr>
      </p:pic>
    </p:spTree>
    <p:extLst>
      <p:ext uri="{BB962C8B-B14F-4D97-AF65-F5344CB8AC3E}">
        <p14:creationId xmlns:p14="http://schemas.microsoft.com/office/powerpoint/2010/main" val="613372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randombar(horizontal)">
                                      <p:cBhvr>
                                        <p:cTn id="12" dur="300"/>
                                        <p:tgtEl>
                                          <p:spTgt spid="46"/>
                                        </p:tgtEl>
                                      </p:cBhvr>
                                    </p:animEffect>
                                  </p:childTnLst>
                                </p:cTn>
                              </p:par>
                            </p:childTnLst>
                          </p:cTn>
                        </p:par>
                        <p:par>
                          <p:cTn id="13" fill="hold">
                            <p:stCondLst>
                              <p:cond delay="800"/>
                            </p:stCondLst>
                            <p:childTnLst>
                              <p:par>
                                <p:cTn id="14" presetID="14" presetClass="entr" presetSubtype="1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randombar(horizontal)">
                                      <p:cBhvr>
                                        <p:cTn id="16" dur="300"/>
                                        <p:tgtEl>
                                          <p:spTgt spid="47"/>
                                        </p:tgtEl>
                                      </p:cBhvr>
                                    </p:animEffect>
                                  </p:childTnLst>
                                </p:cTn>
                              </p:par>
                            </p:childTnLst>
                          </p:cTn>
                        </p:par>
                        <p:par>
                          <p:cTn id="17" fill="hold">
                            <p:stCondLst>
                              <p:cond delay="1100"/>
                            </p:stCondLst>
                            <p:childTnLst>
                              <p:par>
                                <p:cTn id="18" presetID="14" presetClass="entr" presetSubtype="1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randombar(horizontal)">
                                      <p:cBhvr>
                                        <p:cTn id="20" dur="300"/>
                                        <p:tgtEl>
                                          <p:spTgt spid="49"/>
                                        </p:tgtEl>
                                      </p:cBhvr>
                                    </p:animEffect>
                                  </p:childTnLst>
                                </p:cTn>
                              </p:par>
                            </p:childTnLst>
                          </p:cTn>
                        </p:par>
                        <p:par>
                          <p:cTn id="21" fill="hold">
                            <p:stCondLst>
                              <p:cond delay="1400"/>
                            </p:stCondLst>
                            <p:childTnLst>
                              <p:par>
                                <p:cTn id="22" presetID="14" presetClass="entr" presetSubtype="1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randombar(horizontal)">
                                      <p:cBhvr>
                                        <p:cTn id="24" dur="300"/>
                                        <p:tgtEl>
                                          <p:spTgt spid="50"/>
                                        </p:tgtEl>
                                      </p:cBhvr>
                                    </p:animEffect>
                                  </p:childTnLst>
                                </p:cTn>
                              </p:par>
                            </p:childTnLst>
                          </p:cTn>
                        </p:par>
                        <p:par>
                          <p:cTn id="25" fill="hold">
                            <p:stCondLst>
                              <p:cond delay="1700"/>
                            </p:stCondLst>
                            <p:childTnLst>
                              <p:par>
                                <p:cTn id="26" presetID="14" presetClass="entr" presetSubtype="10"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randombar(horizontal)">
                                      <p:cBhvr>
                                        <p:cTn id="28" dur="300"/>
                                        <p:tgtEl>
                                          <p:spTgt spid="51"/>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37"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6946C"/>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女性仪表礼仪</a:t>
              </a:r>
            </a:p>
          </p:txBody>
        </p:sp>
      </p:grpSp>
      <p:sp>
        <p:nvSpPr>
          <p:cNvPr id="7" name="矩形 6"/>
          <p:cNvSpPr/>
          <p:nvPr/>
        </p:nvSpPr>
        <p:spPr>
          <a:xfrm>
            <a:off x="1060245" y="1988760"/>
            <a:ext cx="4680155" cy="521425"/>
          </a:xfrm>
          <a:prstGeom prst="rect">
            <a:avLst/>
          </a:prstGeom>
        </p:spPr>
        <p:txBody>
          <a:bodyPr wrap="square" lIns="0" tIns="0" rIns="0" bIns="0">
            <a:spAutoFit/>
          </a:bodyPr>
          <a:lstStyle/>
          <a:p>
            <a:pPr algn="just">
              <a:lnSpc>
                <a:spcPct val="150000"/>
              </a:lnSpc>
            </a:pPr>
            <a:r>
              <a:rPr lang="zh-CN" altLang="en-US" sz="1200" dirty="0">
                <a:solidFill>
                  <a:srgbClr val="333333"/>
                </a:solidFill>
                <a:ea typeface="微软雅黑 Light" panose="020B0502040204020203" pitchFamily="34" charset="-122"/>
                <a:cs typeface="+mn-ea"/>
                <a:sym typeface="+mn-lt"/>
              </a:rPr>
              <a:t>突出美化自己脸上富有美感之处，掩饰面部的不足，以达到化妆的最佳效果。</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5467" y="1363554"/>
            <a:ext cx="5706533" cy="4279900"/>
          </a:xfrm>
          <a:prstGeom prst="rect">
            <a:avLst/>
          </a:prstGeom>
        </p:spPr>
      </p:pic>
      <p:sp>
        <p:nvSpPr>
          <p:cNvPr id="17" name="任意多边形 16"/>
          <p:cNvSpPr/>
          <p:nvPr/>
        </p:nvSpPr>
        <p:spPr>
          <a:xfrm>
            <a:off x="9512300" y="1363554"/>
            <a:ext cx="2679700" cy="4279900"/>
          </a:xfrm>
          <a:custGeom>
            <a:avLst/>
            <a:gdLst>
              <a:gd name="connsiteX0" fmla="*/ 0 w 2679700"/>
              <a:gd name="connsiteY0" fmla="*/ 0 h 4279900"/>
              <a:gd name="connsiteX1" fmla="*/ 2679700 w 2679700"/>
              <a:gd name="connsiteY1" fmla="*/ 0 h 4279900"/>
              <a:gd name="connsiteX2" fmla="*/ 2679700 w 2679700"/>
              <a:gd name="connsiteY2" fmla="*/ 4279900 h 4279900"/>
              <a:gd name="connsiteX3" fmla="*/ 535940 w 2679700"/>
              <a:gd name="connsiteY3" fmla="*/ 4279900 h 4279900"/>
            </a:gdLst>
            <a:ahLst/>
            <a:cxnLst>
              <a:cxn ang="0">
                <a:pos x="connsiteX0" y="connsiteY0"/>
              </a:cxn>
              <a:cxn ang="0">
                <a:pos x="connsiteX1" y="connsiteY1"/>
              </a:cxn>
              <a:cxn ang="0">
                <a:pos x="connsiteX2" y="connsiteY2"/>
              </a:cxn>
              <a:cxn ang="0">
                <a:pos x="connsiteX3" y="connsiteY3"/>
              </a:cxn>
            </a:cxnLst>
            <a:rect l="l" t="t" r="r" b="b"/>
            <a:pathLst>
              <a:path w="2679700" h="4279900">
                <a:moveTo>
                  <a:pt x="0" y="0"/>
                </a:moveTo>
                <a:lnTo>
                  <a:pt x="2679700" y="0"/>
                </a:lnTo>
                <a:lnTo>
                  <a:pt x="2679700" y="4279900"/>
                </a:lnTo>
                <a:lnTo>
                  <a:pt x="535940" y="4279900"/>
                </a:lnTo>
                <a:close/>
              </a:path>
            </a:pathLst>
          </a:custGeom>
          <a:gradFill flip="none" rotWithShape="1">
            <a:gsLst>
              <a:gs pos="0">
                <a:srgbClr val="EB4645">
                  <a:alpha val="80000"/>
                </a:srgbClr>
              </a:gs>
              <a:gs pos="100000">
                <a:srgbClr val="F57B4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200">
                <a:ea typeface="微软雅黑 Light" panose="020B0502040204020203" pitchFamily="34" charset="-122"/>
                <a:cs typeface="+mn-ea"/>
                <a:sym typeface="+mn-lt"/>
              </a:rPr>
              <a:t>化妆的原则</a:t>
            </a:r>
          </a:p>
        </p:txBody>
      </p:sp>
      <p:sp>
        <p:nvSpPr>
          <p:cNvPr id="18" name="矩形 17"/>
          <p:cNvSpPr/>
          <p:nvPr/>
        </p:nvSpPr>
        <p:spPr>
          <a:xfrm>
            <a:off x="1060245" y="1579455"/>
            <a:ext cx="2330655" cy="336034"/>
          </a:xfrm>
          <a:prstGeom prst="rect">
            <a:avLst/>
          </a:prstGeom>
          <a:gradFill>
            <a:gsLst>
              <a:gs pos="0">
                <a:srgbClr val="F6946C"/>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ea typeface="微软雅黑 Light" panose="020B0502040204020203" pitchFamily="34" charset="-122"/>
                <a:cs typeface="+mn-ea"/>
                <a:sym typeface="+mn-lt"/>
              </a:rPr>
              <a:t>扬长避短</a:t>
            </a:r>
          </a:p>
        </p:txBody>
      </p:sp>
      <p:sp>
        <p:nvSpPr>
          <p:cNvPr id="20" name="矩形 19"/>
          <p:cNvSpPr/>
          <p:nvPr/>
        </p:nvSpPr>
        <p:spPr>
          <a:xfrm>
            <a:off x="1060245" y="3243670"/>
            <a:ext cx="4680155" cy="798424"/>
          </a:xfrm>
          <a:prstGeom prst="rect">
            <a:avLst/>
          </a:prstGeom>
        </p:spPr>
        <p:txBody>
          <a:bodyPr wrap="square" lIns="0" tIns="0" rIns="0" bIns="0">
            <a:spAutoFit/>
          </a:bodyPr>
          <a:lstStyle/>
          <a:p>
            <a:pPr algn="just">
              <a:lnSpc>
                <a:spcPct val="150000"/>
              </a:lnSpc>
            </a:pPr>
            <a:r>
              <a:rPr lang="zh-CN" altLang="en-US" sz="1200" dirty="0">
                <a:solidFill>
                  <a:srgbClr val="333333"/>
                </a:solidFill>
                <a:ea typeface="微软雅黑 Light" panose="020B0502040204020203" pitchFamily="34" charset="-122"/>
                <a:cs typeface="+mn-ea"/>
                <a:sym typeface="+mn-lt"/>
              </a:rPr>
              <a:t>一般来说，化妆有晨妆、晚妆、上班妆、社交妆、舞会妆等多种形式，他们的浓淡程度都存在差别。因此，化妆的浓淡要根据不同的时间和场合来选择。如工作妆要简约、清丽、素雅，而舞会妆则可浓艳。</a:t>
            </a:r>
          </a:p>
        </p:txBody>
      </p:sp>
      <p:sp>
        <p:nvSpPr>
          <p:cNvPr id="21" name="矩形 20"/>
          <p:cNvSpPr/>
          <p:nvPr/>
        </p:nvSpPr>
        <p:spPr>
          <a:xfrm>
            <a:off x="1060245" y="2814528"/>
            <a:ext cx="2330655" cy="336034"/>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ea typeface="微软雅黑 Light" panose="020B0502040204020203" pitchFamily="34" charset="-122"/>
                <a:cs typeface="+mn-ea"/>
                <a:sym typeface="+mn-lt"/>
              </a:rPr>
              <a:t>淡妆适宜</a:t>
            </a:r>
          </a:p>
        </p:txBody>
      </p:sp>
      <p:sp>
        <p:nvSpPr>
          <p:cNvPr id="22" name="矩形 21"/>
          <p:cNvSpPr/>
          <p:nvPr/>
        </p:nvSpPr>
        <p:spPr>
          <a:xfrm>
            <a:off x="1060245" y="4812457"/>
            <a:ext cx="4680155" cy="798424"/>
          </a:xfrm>
          <a:prstGeom prst="rect">
            <a:avLst/>
          </a:prstGeom>
        </p:spPr>
        <p:txBody>
          <a:bodyPr wrap="square" lIns="0" tIns="0" rIns="0" bIns="0">
            <a:spAutoFit/>
          </a:bodyPr>
          <a:lstStyle/>
          <a:p>
            <a:pPr algn="just">
              <a:lnSpc>
                <a:spcPct val="150000"/>
              </a:lnSpc>
            </a:pPr>
            <a:r>
              <a:rPr lang="zh-CN" altLang="en-US" sz="1200" dirty="0">
                <a:solidFill>
                  <a:srgbClr val="333333"/>
                </a:solidFill>
                <a:ea typeface="微软雅黑 Light" panose="020B0502040204020203" pitchFamily="34" charset="-122"/>
                <a:cs typeface="+mn-ea"/>
                <a:sym typeface="+mn-lt"/>
              </a:rPr>
              <a:t>化妆或补妆应该遵循修饰避人的原则，选择无人的地方，如化妆间、洗手间等，切忌在他人面前肆无忌惮地化妆或补妆。一般情况下，女士在用餐、饮水、出汗等之后应及时为自己补妆。</a:t>
            </a:r>
          </a:p>
        </p:txBody>
      </p:sp>
      <p:sp>
        <p:nvSpPr>
          <p:cNvPr id="23" name="矩形 22"/>
          <p:cNvSpPr/>
          <p:nvPr/>
        </p:nvSpPr>
        <p:spPr>
          <a:xfrm>
            <a:off x="1060245" y="4368910"/>
            <a:ext cx="2330655" cy="336034"/>
          </a:xfrm>
          <a:prstGeom prst="rect">
            <a:avLst/>
          </a:prstGeom>
          <a:gradFill>
            <a:gsLst>
              <a:gs pos="0">
                <a:srgbClr val="EE6A69"/>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ea typeface="微软雅黑 Light" panose="020B0502040204020203" pitchFamily="34" charset="-122"/>
                <a:cs typeface="+mn-ea"/>
                <a:sym typeface="+mn-lt"/>
              </a:rPr>
              <a:t>化妆避人</a:t>
            </a:r>
          </a:p>
        </p:txBody>
      </p:sp>
    </p:spTree>
    <p:extLst>
      <p:ext uri="{BB962C8B-B14F-4D97-AF65-F5344CB8AC3E}">
        <p14:creationId xmlns:p14="http://schemas.microsoft.com/office/powerpoint/2010/main" val="42636940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2" presetClass="entr" presetSubtype="2" decel="10000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1+#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300" fill="hold"/>
                                        <p:tgtEl>
                                          <p:spTgt spid="18"/>
                                        </p:tgtEl>
                                        <p:attrNameLst>
                                          <p:attrName>ppt_w</p:attrName>
                                        </p:attrNameLst>
                                      </p:cBhvr>
                                      <p:tavLst>
                                        <p:tav tm="0">
                                          <p:val>
                                            <p:fltVal val="0"/>
                                          </p:val>
                                        </p:tav>
                                        <p:tav tm="100000">
                                          <p:val>
                                            <p:strVal val="#ppt_w"/>
                                          </p:val>
                                        </p:tav>
                                      </p:tavLst>
                                    </p:anim>
                                    <p:anim calcmode="lin" valueType="num">
                                      <p:cBhvr>
                                        <p:cTn id="22" dur="300" fill="hold"/>
                                        <p:tgtEl>
                                          <p:spTgt spid="18"/>
                                        </p:tgtEl>
                                        <p:attrNameLst>
                                          <p:attrName>ppt_h</p:attrName>
                                        </p:attrNameLst>
                                      </p:cBhvr>
                                      <p:tavLst>
                                        <p:tav tm="0">
                                          <p:val>
                                            <p:fltVal val="0"/>
                                          </p:val>
                                        </p:tav>
                                        <p:tav tm="100000">
                                          <p:val>
                                            <p:strVal val="#ppt_h"/>
                                          </p:val>
                                        </p:tav>
                                      </p:tavLst>
                                    </p:anim>
                                    <p:anim calcmode="lin" valueType="num">
                                      <p:cBhvr>
                                        <p:cTn id="23" dur="300" fill="hold"/>
                                        <p:tgtEl>
                                          <p:spTgt spid="18"/>
                                        </p:tgtEl>
                                        <p:attrNameLst>
                                          <p:attrName>ppt_x</p:attrName>
                                        </p:attrNameLst>
                                      </p:cBhvr>
                                      <p:tavLst>
                                        <p:tav tm="0">
                                          <p:val>
                                            <p:fltVal val="0.5"/>
                                          </p:val>
                                        </p:tav>
                                        <p:tav tm="100000">
                                          <p:val>
                                            <p:strVal val="#ppt_x"/>
                                          </p:val>
                                        </p:tav>
                                      </p:tavLst>
                                    </p:anim>
                                    <p:anim calcmode="lin" valueType="num">
                                      <p:cBhvr>
                                        <p:cTn id="24" dur="300" fill="hold"/>
                                        <p:tgtEl>
                                          <p:spTgt spid="18"/>
                                        </p:tgtEl>
                                        <p:attrNameLst>
                                          <p:attrName>ppt_y</p:attrName>
                                        </p:attrNameLst>
                                      </p:cBhvr>
                                      <p:tavLst>
                                        <p:tav tm="0">
                                          <p:val>
                                            <p:fltVal val="0.5"/>
                                          </p:val>
                                        </p:tav>
                                        <p:tav tm="100000">
                                          <p:val>
                                            <p:strVal val="#ppt_y"/>
                                          </p:val>
                                        </p:tav>
                                      </p:tavLst>
                                    </p:anim>
                                  </p:childTnLst>
                                </p:cTn>
                              </p:par>
                            </p:childTnLst>
                          </p:cTn>
                        </p:par>
                        <p:par>
                          <p:cTn id="25" fill="hold">
                            <p:stCondLst>
                              <p:cond delay="1800"/>
                            </p:stCondLst>
                            <p:childTnLst>
                              <p:par>
                                <p:cTn id="26" presetID="23" presetClass="entr" presetSubtype="52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300" fill="hold"/>
                                        <p:tgtEl>
                                          <p:spTgt spid="21"/>
                                        </p:tgtEl>
                                        <p:attrNameLst>
                                          <p:attrName>ppt_w</p:attrName>
                                        </p:attrNameLst>
                                      </p:cBhvr>
                                      <p:tavLst>
                                        <p:tav tm="0">
                                          <p:val>
                                            <p:fltVal val="0"/>
                                          </p:val>
                                        </p:tav>
                                        <p:tav tm="100000">
                                          <p:val>
                                            <p:strVal val="#ppt_w"/>
                                          </p:val>
                                        </p:tav>
                                      </p:tavLst>
                                    </p:anim>
                                    <p:anim calcmode="lin" valueType="num">
                                      <p:cBhvr>
                                        <p:cTn id="29" dur="300" fill="hold"/>
                                        <p:tgtEl>
                                          <p:spTgt spid="21"/>
                                        </p:tgtEl>
                                        <p:attrNameLst>
                                          <p:attrName>ppt_h</p:attrName>
                                        </p:attrNameLst>
                                      </p:cBhvr>
                                      <p:tavLst>
                                        <p:tav tm="0">
                                          <p:val>
                                            <p:fltVal val="0"/>
                                          </p:val>
                                        </p:tav>
                                        <p:tav tm="100000">
                                          <p:val>
                                            <p:strVal val="#ppt_h"/>
                                          </p:val>
                                        </p:tav>
                                      </p:tavLst>
                                    </p:anim>
                                    <p:anim calcmode="lin" valueType="num">
                                      <p:cBhvr>
                                        <p:cTn id="30" dur="300" fill="hold"/>
                                        <p:tgtEl>
                                          <p:spTgt spid="21"/>
                                        </p:tgtEl>
                                        <p:attrNameLst>
                                          <p:attrName>ppt_x</p:attrName>
                                        </p:attrNameLst>
                                      </p:cBhvr>
                                      <p:tavLst>
                                        <p:tav tm="0">
                                          <p:val>
                                            <p:fltVal val="0.5"/>
                                          </p:val>
                                        </p:tav>
                                        <p:tav tm="100000">
                                          <p:val>
                                            <p:strVal val="#ppt_x"/>
                                          </p:val>
                                        </p:tav>
                                      </p:tavLst>
                                    </p:anim>
                                    <p:anim calcmode="lin" valueType="num">
                                      <p:cBhvr>
                                        <p:cTn id="31" dur="300" fill="hold"/>
                                        <p:tgtEl>
                                          <p:spTgt spid="21"/>
                                        </p:tgtEl>
                                        <p:attrNameLst>
                                          <p:attrName>ppt_y</p:attrName>
                                        </p:attrNameLst>
                                      </p:cBhvr>
                                      <p:tavLst>
                                        <p:tav tm="0">
                                          <p:val>
                                            <p:fltVal val="0.5"/>
                                          </p:val>
                                        </p:tav>
                                        <p:tav tm="100000">
                                          <p:val>
                                            <p:strVal val="#ppt_y"/>
                                          </p:val>
                                        </p:tav>
                                      </p:tavLst>
                                    </p:anim>
                                  </p:childTnLst>
                                </p:cTn>
                              </p:par>
                            </p:childTnLst>
                          </p:cTn>
                        </p:par>
                        <p:par>
                          <p:cTn id="32" fill="hold">
                            <p:stCondLst>
                              <p:cond delay="2100"/>
                            </p:stCondLst>
                            <p:childTnLst>
                              <p:par>
                                <p:cTn id="33" presetID="23" presetClass="entr" presetSubtype="52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300" fill="hold"/>
                                        <p:tgtEl>
                                          <p:spTgt spid="23"/>
                                        </p:tgtEl>
                                        <p:attrNameLst>
                                          <p:attrName>ppt_w</p:attrName>
                                        </p:attrNameLst>
                                      </p:cBhvr>
                                      <p:tavLst>
                                        <p:tav tm="0">
                                          <p:val>
                                            <p:fltVal val="0"/>
                                          </p:val>
                                        </p:tav>
                                        <p:tav tm="100000">
                                          <p:val>
                                            <p:strVal val="#ppt_w"/>
                                          </p:val>
                                        </p:tav>
                                      </p:tavLst>
                                    </p:anim>
                                    <p:anim calcmode="lin" valueType="num">
                                      <p:cBhvr>
                                        <p:cTn id="36" dur="300" fill="hold"/>
                                        <p:tgtEl>
                                          <p:spTgt spid="23"/>
                                        </p:tgtEl>
                                        <p:attrNameLst>
                                          <p:attrName>ppt_h</p:attrName>
                                        </p:attrNameLst>
                                      </p:cBhvr>
                                      <p:tavLst>
                                        <p:tav tm="0">
                                          <p:val>
                                            <p:fltVal val="0"/>
                                          </p:val>
                                        </p:tav>
                                        <p:tav tm="100000">
                                          <p:val>
                                            <p:strVal val="#ppt_h"/>
                                          </p:val>
                                        </p:tav>
                                      </p:tavLst>
                                    </p:anim>
                                    <p:anim calcmode="lin" valueType="num">
                                      <p:cBhvr>
                                        <p:cTn id="37" dur="300" fill="hold"/>
                                        <p:tgtEl>
                                          <p:spTgt spid="23"/>
                                        </p:tgtEl>
                                        <p:attrNameLst>
                                          <p:attrName>ppt_x</p:attrName>
                                        </p:attrNameLst>
                                      </p:cBhvr>
                                      <p:tavLst>
                                        <p:tav tm="0">
                                          <p:val>
                                            <p:fltVal val="0.5"/>
                                          </p:val>
                                        </p:tav>
                                        <p:tav tm="100000">
                                          <p:val>
                                            <p:strVal val="#ppt_x"/>
                                          </p:val>
                                        </p:tav>
                                      </p:tavLst>
                                    </p:anim>
                                    <p:anim calcmode="lin" valueType="num">
                                      <p:cBhvr>
                                        <p:cTn id="38" dur="300" fill="hold"/>
                                        <p:tgtEl>
                                          <p:spTgt spid="23"/>
                                        </p:tgtEl>
                                        <p:attrNameLst>
                                          <p:attrName>ppt_y</p:attrName>
                                        </p:attrNameLst>
                                      </p:cBhvr>
                                      <p:tavLst>
                                        <p:tav tm="0">
                                          <p:val>
                                            <p:fltVal val="0.5"/>
                                          </p:val>
                                        </p:tav>
                                        <p:tav tm="100000">
                                          <p:val>
                                            <p:strVal val="#ppt_y"/>
                                          </p:val>
                                        </p:tav>
                                      </p:tavLst>
                                    </p:anim>
                                  </p:childTnLst>
                                </p:cTn>
                              </p:par>
                            </p:childTnLst>
                          </p:cTn>
                        </p:par>
                        <p:par>
                          <p:cTn id="39" fill="hold">
                            <p:stCondLst>
                              <p:cond delay="2400"/>
                            </p:stCondLst>
                            <p:childTnLst>
                              <p:par>
                                <p:cTn id="40" presetID="10"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animBg="1"/>
      <p:bldP spid="18" grpId="0" animBg="1"/>
      <p:bldP spid="20" grpId="0"/>
      <p:bldP spid="21" grpId="0" animBg="1"/>
      <p:bldP spid="22" grpId="0"/>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6946C"/>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女性仪表礼仪</a:t>
              </a:r>
            </a:p>
          </p:txBody>
        </p:sp>
      </p:grpSp>
      <p:sp>
        <p:nvSpPr>
          <p:cNvPr id="13" name="禁止符 12"/>
          <p:cNvSpPr/>
          <p:nvPr/>
        </p:nvSpPr>
        <p:spPr>
          <a:xfrm>
            <a:off x="5472266" y="3083387"/>
            <a:ext cx="1247468" cy="1247466"/>
          </a:xfrm>
          <a:prstGeom prst="noSmoking">
            <a:avLst>
              <a:gd name="adj" fmla="val 12565"/>
            </a:avLst>
          </a:prstGeom>
          <a:solidFill>
            <a:srgbClr val="EB4645">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Light" panose="020B0502040204020203" pitchFamily="34" charset="-122"/>
              <a:cs typeface="+mn-ea"/>
              <a:sym typeface="+mn-lt"/>
            </a:endParaRPr>
          </a:p>
        </p:txBody>
      </p:sp>
      <p:grpSp>
        <p:nvGrpSpPr>
          <p:cNvPr id="14" name="Group 4"/>
          <p:cNvGrpSpPr>
            <a:grpSpLocks/>
          </p:cNvGrpSpPr>
          <p:nvPr/>
        </p:nvGrpSpPr>
        <p:grpSpPr bwMode="auto">
          <a:xfrm>
            <a:off x="4227815" y="1888799"/>
            <a:ext cx="3625594" cy="3636640"/>
            <a:chOff x="0" y="0"/>
            <a:chExt cx="3125165" cy="3134967"/>
          </a:xfrm>
        </p:grpSpPr>
        <p:sp>
          <p:nvSpPr>
            <p:cNvPr id="15" name="椭圆 55"/>
            <p:cNvSpPr>
              <a:spLocks noChangeArrowheads="1"/>
            </p:cNvSpPr>
            <p:nvPr/>
          </p:nvSpPr>
          <p:spPr bwMode="auto">
            <a:xfrm rot="1738151">
              <a:off x="1030299" y="0"/>
              <a:ext cx="1211481" cy="3125165"/>
            </a:xfrm>
            <a:prstGeom prst="ellipse">
              <a:avLst/>
            </a:prstGeom>
            <a:noFill/>
            <a:ln w="3175" cap="flat" cmpd="sng">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ea typeface="微软雅黑 Light" panose="020B0502040204020203" pitchFamily="34" charset="-122"/>
                <a:cs typeface="+mn-ea"/>
                <a:sym typeface="+mn-lt"/>
              </a:endParaRPr>
            </a:p>
          </p:txBody>
        </p:sp>
        <p:sp>
          <p:nvSpPr>
            <p:cNvPr id="16" name="椭圆 100"/>
            <p:cNvSpPr>
              <a:spLocks noChangeArrowheads="1"/>
            </p:cNvSpPr>
            <p:nvPr/>
          </p:nvSpPr>
          <p:spPr bwMode="auto">
            <a:xfrm rot="9000000">
              <a:off x="1007487" y="9802"/>
              <a:ext cx="1211481" cy="3125165"/>
            </a:xfrm>
            <a:prstGeom prst="ellipse">
              <a:avLst/>
            </a:prstGeom>
            <a:noFill/>
            <a:ln w="3175" cap="flat" cmpd="sng">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ea typeface="微软雅黑 Light" panose="020B0502040204020203" pitchFamily="34" charset="-122"/>
                <a:cs typeface="+mn-ea"/>
                <a:sym typeface="+mn-lt"/>
              </a:endParaRPr>
            </a:p>
          </p:txBody>
        </p:sp>
        <p:sp>
          <p:nvSpPr>
            <p:cNvPr id="17" name="椭圆 101"/>
            <p:cNvSpPr>
              <a:spLocks noChangeArrowheads="1"/>
            </p:cNvSpPr>
            <p:nvPr/>
          </p:nvSpPr>
          <p:spPr bwMode="auto">
            <a:xfrm rot="16200000">
              <a:off x="956842" y="-1"/>
              <a:ext cx="1211481" cy="3125165"/>
            </a:xfrm>
            <a:prstGeom prst="ellipse">
              <a:avLst/>
            </a:prstGeom>
            <a:noFill/>
            <a:ln w="3175" cap="flat" cmpd="sng">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ea typeface="微软雅黑 Light" panose="020B0502040204020203" pitchFamily="34" charset="-122"/>
                <a:cs typeface="+mn-ea"/>
                <a:sym typeface="+mn-lt"/>
              </a:endParaRPr>
            </a:p>
          </p:txBody>
        </p:sp>
      </p:grpSp>
      <p:sp>
        <p:nvSpPr>
          <p:cNvPr id="19" name="椭圆 48"/>
          <p:cNvSpPr>
            <a:spLocks noChangeArrowheads="1"/>
          </p:cNvSpPr>
          <p:nvPr/>
        </p:nvSpPr>
        <p:spPr bwMode="auto">
          <a:xfrm>
            <a:off x="4814106" y="1889544"/>
            <a:ext cx="1095946" cy="1095946"/>
          </a:xfrm>
          <a:prstGeom prst="ellipse">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a:ea typeface="微软雅黑 Light" panose="020B0502040204020203" pitchFamily="34" charset="-122"/>
                <a:cs typeface="+mn-ea"/>
                <a:sym typeface="+mn-lt"/>
              </a:rPr>
              <a:t>过浓的眼线</a:t>
            </a:r>
            <a:endParaRPr lang="zh-CN" altLang="zh-CN" sz="1600">
              <a:ea typeface="微软雅黑 Light" panose="020B0502040204020203" pitchFamily="34" charset="-122"/>
              <a:cs typeface="+mn-ea"/>
              <a:sym typeface="+mn-lt"/>
            </a:endParaRPr>
          </a:p>
        </p:txBody>
      </p:sp>
      <p:sp>
        <p:nvSpPr>
          <p:cNvPr id="24" name="椭圆 52"/>
          <p:cNvSpPr>
            <a:spLocks noChangeArrowheads="1"/>
          </p:cNvSpPr>
          <p:nvPr/>
        </p:nvSpPr>
        <p:spPr bwMode="auto">
          <a:xfrm>
            <a:off x="4814106" y="4441637"/>
            <a:ext cx="1095946" cy="1095946"/>
          </a:xfrm>
          <a:prstGeom prst="ellipse">
            <a:avLst/>
          </a:prstGeom>
          <a:gradFill flip="none" rotWithShape="1">
            <a:gsLst>
              <a:gs pos="0">
                <a:srgbClr val="029789"/>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a:ea typeface="微软雅黑 Light" panose="020B0502040204020203" pitchFamily="34" charset="-122"/>
                <a:cs typeface="+mn-ea"/>
                <a:sym typeface="+mn-lt"/>
              </a:rPr>
              <a:t>性感的猫眼妆</a:t>
            </a:r>
            <a:endParaRPr lang="zh-CN" altLang="zh-CN" sz="1600">
              <a:ea typeface="微软雅黑 Light" panose="020B0502040204020203" pitchFamily="34" charset="-122"/>
              <a:cs typeface="+mn-ea"/>
              <a:sym typeface="+mn-lt"/>
            </a:endParaRPr>
          </a:p>
        </p:txBody>
      </p:sp>
      <p:sp>
        <p:nvSpPr>
          <p:cNvPr id="27" name="椭圆 50"/>
          <p:cNvSpPr>
            <a:spLocks noChangeArrowheads="1"/>
          </p:cNvSpPr>
          <p:nvPr/>
        </p:nvSpPr>
        <p:spPr bwMode="auto">
          <a:xfrm>
            <a:off x="7081716" y="3165591"/>
            <a:ext cx="1095946" cy="1095946"/>
          </a:xfrm>
          <a:prstGeom prst="ellipse">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dirty="0">
                <a:ea typeface="微软雅黑 Light" panose="020B0502040204020203" pitchFamily="34" charset="-122"/>
                <a:cs typeface="+mn-ea"/>
                <a:sym typeface="+mn-lt"/>
              </a:rPr>
              <a:t>腮红</a:t>
            </a:r>
            <a:endParaRPr lang="en-US" altLang="zh-CN" sz="1600" dirty="0">
              <a:ea typeface="微软雅黑 Light" panose="020B0502040204020203" pitchFamily="34" charset="-122"/>
              <a:cs typeface="+mn-ea"/>
              <a:sym typeface="+mn-lt"/>
            </a:endParaRPr>
          </a:p>
          <a:p>
            <a:pPr algn="ctr"/>
            <a:r>
              <a:rPr lang="zh-CN" altLang="en-US" sz="1600" dirty="0">
                <a:ea typeface="微软雅黑 Light" panose="020B0502040204020203" pitchFamily="34" charset="-122"/>
                <a:cs typeface="+mn-ea"/>
                <a:sym typeface="+mn-lt"/>
              </a:rPr>
              <a:t>过浓</a:t>
            </a:r>
            <a:endParaRPr lang="zh-CN" altLang="zh-CN" sz="1600" dirty="0">
              <a:ea typeface="微软雅黑 Light" panose="020B0502040204020203" pitchFamily="34" charset="-122"/>
              <a:cs typeface="+mn-ea"/>
              <a:sym typeface="+mn-lt"/>
            </a:endParaRPr>
          </a:p>
        </p:txBody>
      </p:sp>
      <p:sp>
        <p:nvSpPr>
          <p:cNvPr id="30" name="椭圆 51"/>
          <p:cNvSpPr>
            <a:spLocks noChangeArrowheads="1"/>
          </p:cNvSpPr>
          <p:nvPr/>
        </p:nvSpPr>
        <p:spPr bwMode="auto">
          <a:xfrm>
            <a:off x="6345181" y="4441637"/>
            <a:ext cx="1095946" cy="1095946"/>
          </a:xfrm>
          <a:prstGeom prst="ellipse">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dirty="0">
                <a:ea typeface="微软雅黑 Light" panose="020B0502040204020203" pitchFamily="34" charset="-122"/>
                <a:cs typeface="+mn-ea"/>
                <a:sym typeface="+mn-lt"/>
              </a:rPr>
              <a:t>黑色</a:t>
            </a:r>
            <a:endParaRPr lang="en-US" altLang="zh-CN" sz="1600" dirty="0">
              <a:ea typeface="微软雅黑 Light" panose="020B0502040204020203" pitchFamily="34" charset="-122"/>
              <a:cs typeface="+mn-ea"/>
              <a:sym typeface="+mn-lt"/>
            </a:endParaRPr>
          </a:p>
          <a:p>
            <a:pPr algn="ctr"/>
            <a:r>
              <a:rPr lang="zh-CN" altLang="en-US" sz="1600" dirty="0">
                <a:ea typeface="微软雅黑 Light" panose="020B0502040204020203" pitchFamily="34" charset="-122"/>
                <a:cs typeface="+mn-ea"/>
                <a:sym typeface="+mn-lt"/>
              </a:rPr>
              <a:t>烟熏妆</a:t>
            </a:r>
            <a:endParaRPr lang="zh-CN" altLang="zh-CN" sz="1600" dirty="0">
              <a:ea typeface="微软雅黑 Light" panose="020B0502040204020203" pitchFamily="34" charset="-122"/>
              <a:cs typeface="+mn-ea"/>
              <a:sym typeface="+mn-lt"/>
            </a:endParaRPr>
          </a:p>
        </p:txBody>
      </p:sp>
      <p:sp>
        <p:nvSpPr>
          <p:cNvPr id="33" name="椭圆 49"/>
          <p:cNvSpPr>
            <a:spLocks noChangeArrowheads="1"/>
          </p:cNvSpPr>
          <p:nvPr/>
        </p:nvSpPr>
        <p:spPr bwMode="auto">
          <a:xfrm>
            <a:off x="6345181" y="1889544"/>
            <a:ext cx="1095946" cy="1095946"/>
          </a:xfrm>
          <a:prstGeom prst="ellipse">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a:ea typeface="微软雅黑 Light" panose="020B0502040204020203" pitchFamily="34" charset="-122"/>
                <a:cs typeface="+mn-ea"/>
                <a:sym typeface="+mn-lt"/>
              </a:rPr>
              <a:t>一字平直粗眉</a:t>
            </a:r>
            <a:endParaRPr lang="zh-CN" altLang="zh-CN" sz="1600">
              <a:ea typeface="微软雅黑 Light" panose="020B0502040204020203" pitchFamily="34" charset="-122"/>
              <a:cs typeface="+mn-ea"/>
              <a:sym typeface="+mn-lt"/>
            </a:endParaRPr>
          </a:p>
        </p:txBody>
      </p:sp>
      <p:sp>
        <p:nvSpPr>
          <p:cNvPr id="36" name="椭圆 47"/>
          <p:cNvSpPr>
            <a:spLocks noChangeArrowheads="1"/>
          </p:cNvSpPr>
          <p:nvPr/>
        </p:nvSpPr>
        <p:spPr bwMode="auto">
          <a:xfrm>
            <a:off x="4062980" y="3165591"/>
            <a:ext cx="1095946" cy="1095946"/>
          </a:xfrm>
          <a:prstGeom prst="ellipse">
            <a:avLst/>
          </a:prstGeom>
          <a:gradFill flip="none" rotWithShape="1">
            <a:gsLst>
              <a:gs pos="0">
                <a:srgbClr val="F57B48"/>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600">
                <a:ea typeface="微软雅黑 Light" panose="020B0502040204020203" pitchFamily="34" charset="-122"/>
                <a:cs typeface="+mn-ea"/>
                <a:sym typeface="+mn-lt"/>
              </a:rPr>
              <a:t>闪光的唇彩</a:t>
            </a:r>
            <a:endParaRPr lang="zh-CN" altLang="zh-CN" sz="1600">
              <a:ea typeface="微软雅黑 Light" panose="020B0502040204020203" pitchFamily="34" charset="-122"/>
              <a:cs typeface="+mn-ea"/>
              <a:sym typeface="+mn-lt"/>
            </a:endParaRPr>
          </a:p>
        </p:txBody>
      </p:sp>
      <p:sp>
        <p:nvSpPr>
          <p:cNvPr id="39" name="TextBox 38"/>
          <p:cNvSpPr txBox="1"/>
          <p:nvPr/>
        </p:nvSpPr>
        <p:spPr>
          <a:xfrm>
            <a:off x="7662903" y="2050410"/>
            <a:ext cx="3693181"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一字又平又粗的眉毛在各大女星的带领下是成了越来越流行的眉妆之一，但要知道一字眉本身看起来就很夸张，根本就不适合出现在职场上，平时和知己逛街时倒可以尝试。</a:t>
            </a:r>
          </a:p>
        </p:txBody>
      </p:sp>
      <p:sp>
        <p:nvSpPr>
          <p:cNvPr id="41" name="TextBox 38"/>
          <p:cNvSpPr txBox="1"/>
          <p:nvPr/>
        </p:nvSpPr>
        <p:spPr>
          <a:xfrm>
            <a:off x="8390349" y="3347287"/>
            <a:ext cx="3023776" cy="731867"/>
          </a:xfrm>
          <a:prstGeom prst="rect">
            <a:avLst/>
          </a:prstGeom>
          <a:noFill/>
        </p:spPr>
        <p:txBody>
          <a:bodyPr wrap="square" lIns="0" tIns="0" rIns="0" bIns="0" rtlCol="0">
            <a:spAutoFit/>
          </a:bodyPr>
          <a:lstStyle>
            <a:defPPr>
              <a:defRPr lang="zh-CN"/>
            </a:defPPr>
            <a:lvl1pPr algn="just">
              <a:lnSpc>
                <a:spcPct val="150000"/>
              </a:lnSpc>
              <a:spcAft>
                <a:spcPts val="800"/>
              </a:spcAft>
              <a:defRPr sz="1100">
                <a:solidFill>
                  <a:schemeClr val="tx1">
                    <a:lumMod val="65000"/>
                    <a:lumOff val="35000"/>
                  </a:schemeClr>
                </a:solidFill>
                <a:cs typeface="+mn-ea"/>
              </a:defRPr>
            </a:lvl1pPr>
          </a:lstStyle>
          <a:p>
            <a:r>
              <a:rPr lang="zh-CN" altLang="en-US">
                <a:ea typeface="微软雅黑 Light" panose="020B0502040204020203" pitchFamily="34" charset="-122"/>
                <a:sym typeface="+mn-lt"/>
              </a:rPr>
              <a:t>过浓的腮红同样是职场的禁忌，虽然涂上腮红后会让您脸部看起来更有生气，但过浓的腮红出现在职场时会让您看起来像十足的小丑。</a:t>
            </a:r>
            <a:endParaRPr lang="zh-CN" altLang="en-US" dirty="0">
              <a:ea typeface="微软雅黑 Light" panose="020B0502040204020203" pitchFamily="34" charset="-122"/>
              <a:sym typeface="+mn-lt"/>
            </a:endParaRPr>
          </a:p>
        </p:txBody>
      </p:sp>
      <p:sp>
        <p:nvSpPr>
          <p:cNvPr id="43" name="TextBox 38"/>
          <p:cNvSpPr txBox="1"/>
          <p:nvPr/>
        </p:nvSpPr>
        <p:spPr>
          <a:xfrm>
            <a:off x="7729949" y="4624093"/>
            <a:ext cx="3023776" cy="731867"/>
          </a:xfrm>
          <a:prstGeom prst="rect">
            <a:avLst/>
          </a:prstGeom>
          <a:noFill/>
        </p:spPr>
        <p:txBody>
          <a:bodyPr wrap="square" lIns="0" tIns="0" rIns="0" bIns="0" rtlCol="0">
            <a:spAutoFit/>
          </a:bodyPr>
          <a:lstStyle>
            <a:defPPr>
              <a:defRPr lang="zh-CN"/>
            </a:defPPr>
            <a:lvl1pPr algn="just">
              <a:lnSpc>
                <a:spcPct val="150000"/>
              </a:lnSpc>
              <a:spcAft>
                <a:spcPts val="800"/>
              </a:spcAft>
              <a:defRPr sz="1100">
                <a:solidFill>
                  <a:schemeClr val="tx1">
                    <a:lumMod val="65000"/>
                    <a:lumOff val="35000"/>
                  </a:schemeClr>
                </a:solidFill>
                <a:cs typeface="+mn-ea"/>
              </a:defRPr>
            </a:lvl1pPr>
          </a:lstStyle>
          <a:p>
            <a:r>
              <a:rPr lang="zh-CN" altLang="en-US">
                <a:ea typeface="微软雅黑 Light" panose="020B0502040204020203" pitchFamily="34" charset="-122"/>
                <a:sym typeface="+mn-lt"/>
              </a:rPr>
              <a:t>不知何时开始，黑色烟熏妆就在时尚界刮起一阵猛风，但要知道这种彩妆只适合出现在晚会上，若是出现在职场上就会显得很怪了。</a:t>
            </a:r>
            <a:endParaRPr lang="zh-CN" altLang="en-US" dirty="0">
              <a:ea typeface="微软雅黑 Light" panose="020B0502040204020203" pitchFamily="34" charset="-122"/>
              <a:sym typeface="+mn-lt"/>
            </a:endParaRPr>
          </a:p>
        </p:txBody>
      </p:sp>
      <p:sp>
        <p:nvSpPr>
          <p:cNvPr id="45" name="TextBox 38"/>
          <p:cNvSpPr txBox="1"/>
          <p:nvPr/>
        </p:nvSpPr>
        <p:spPr>
          <a:xfrm>
            <a:off x="1317006" y="2052345"/>
            <a:ext cx="3279536" cy="731867"/>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pPr algn="r"/>
            <a:r>
              <a:rPr lang="zh-CN" altLang="en-US" sz="1100" dirty="0">
                <a:latin typeface="+mn-lt"/>
                <a:ea typeface="微软雅黑 Light" panose="020B0502040204020203" pitchFamily="34" charset="-122"/>
                <a:cs typeface="+mn-ea"/>
                <a:sym typeface="+mn-lt"/>
              </a:rPr>
              <a:t>虽然眼线可以令您的眼部看起来很是迷人，同时有放大的作用，但若你每天都顶着过浓的眼线出现在上司、同事面前，绝对会让您的形象受损啊。</a:t>
            </a:r>
          </a:p>
        </p:txBody>
      </p:sp>
      <p:sp>
        <p:nvSpPr>
          <p:cNvPr id="47" name="TextBox 38"/>
          <p:cNvSpPr txBox="1"/>
          <p:nvPr/>
        </p:nvSpPr>
        <p:spPr>
          <a:xfrm>
            <a:off x="755593" y="3208957"/>
            <a:ext cx="3023776" cy="1015663"/>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r>
              <a:rPr lang="zh-CN" altLang="en-US">
                <a:ea typeface="微软雅黑 Light" panose="020B0502040204020203" pitchFamily="34" charset="-122"/>
                <a:sym typeface="+mn-lt"/>
              </a:rPr>
              <a:t>闪光的唇彩会有丰唇的视觉效果，所以很多薄嘴唇的女生都会喜欢使用它，要知道这种闪光的唇彩远远看上去感觉就像嘴巴闪着油光般不清爽，所以为了避免这种尴尬，你还是少用它吧</a:t>
            </a:r>
            <a:r>
              <a:rPr lang="en-US" altLang="zh-CN">
                <a:ea typeface="微软雅黑 Light" panose="020B0502040204020203" pitchFamily="34" charset="-122"/>
                <a:sym typeface="+mn-lt"/>
              </a:rPr>
              <a:t>!</a:t>
            </a:r>
            <a:endParaRPr lang="zh-CN" altLang="en-US" dirty="0">
              <a:ea typeface="微软雅黑 Light" panose="020B0502040204020203" pitchFamily="34" charset="-122"/>
              <a:sym typeface="+mn-lt"/>
            </a:endParaRPr>
          </a:p>
        </p:txBody>
      </p:sp>
      <p:sp>
        <p:nvSpPr>
          <p:cNvPr id="49" name="TextBox 38"/>
          <p:cNvSpPr txBox="1"/>
          <p:nvPr/>
        </p:nvSpPr>
        <p:spPr>
          <a:xfrm>
            <a:off x="1122313" y="4608737"/>
            <a:ext cx="3518647"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r>
              <a:rPr lang="zh-CN" altLang="en-US">
                <a:ea typeface="微软雅黑 Light" panose="020B0502040204020203" pitchFamily="34" charset="-122"/>
                <a:sym typeface="+mn-lt"/>
              </a:rPr>
              <a:t>猫眼妆也是近期很流行的哦，因为它会让女生们的眼部如猫眼部般那么性感，如果在上班时顶着如此性感的猫眼妆，留给别人是轻浮的形象还只是轻浮的形象。</a:t>
            </a:r>
            <a:endParaRPr lang="zh-CN" altLang="en-US" dirty="0">
              <a:ea typeface="微软雅黑 Light" panose="020B0502040204020203" pitchFamily="34" charset="-122"/>
              <a:sym typeface="+mn-lt"/>
            </a:endParaRPr>
          </a:p>
        </p:txBody>
      </p:sp>
      <p:sp>
        <p:nvSpPr>
          <p:cNvPr id="51" name="矩形 50"/>
          <p:cNvSpPr/>
          <p:nvPr/>
        </p:nvSpPr>
        <p:spPr>
          <a:xfrm>
            <a:off x="5842136" y="3399342"/>
            <a:ext cx="512961" cy="615553"/>
          </a:xfrm>
          <a:prstGeom prst="rect">
            <a:avLst/>
          </a:prstGeom>
        </p:spPr>
        <p:txBody>
          <a:bodyPr wrap="none" lIns="0" tIns="0" rIns="0" bIns="0" anchor="ctr">
            <a:spAutoFit/>
          </a:bodyPr>
          <a:lstStyle/>
          <a:p>
            <a:pPr algn="ctr"/>
            <a:r>
              <a:rPr lang="zh-CN" altLang="en-US" sz="2000" b="1" dirty="0">
                <a:ea typeface="微软雅黑 Light" panose="020B0502040204020203" pitchFamily="34" charset="-122"/>
                <a:cs typeface="+mn-ea"/>
                <a:sym typeface="+mn-lt"/>
              </a:rPr>
              <a:t>化妆</a:t>
            </a:r>
            <a:endParaRPr lang="en-US" altLang="zh-CN" sz="2000" b="1" dirty="0">
              <a:ea typeface="微软雅黑 Light" panose="020B0502040204020203" pitchFamily="34" charset="-122"/>
              <a:cs typeface="+mn-ea"/>
              <a:sym typeface="+mn-lt"/>
            </a:endParaRPr>
          </a:p>
          <a:p>
            <a:pPr algn="ctr"/>
            <a:r>
              <a:rPr lang="zh-CN" altLang="en-US" sz="2000" b="1" dirty="0">
                <a:ea typeface="微软雅黑 Light" panose="020B0502040204020203" pitchFamily="34" charset="-122"/>
                <a:cs typeface="+mn-ea"/>
                <a:sym typeface="+mn-lt"/>
              </a:rPr>
              <a:t>禁忌</a:t>
            </a:r>
          </a:p>
        </p:txBody>
      </p:sp>
    </p:spTree>
    <p:extLst>
      <p:ext uri="{BB962C8B-B14F-4D97-AF65-F5344CB8AC3E}">
        <p14:creationId xmlns:p14="http://schemas.microsoft.com/office/powerpoint/2010/main" val="1438327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par>
                          <p:cTn id="13" fill="hold">
                            <p:stCondLst>
                              <p:cond delay="1000"/>
                            </p:stCondLst>
                            <p:childTnLst>
                              <p:par>
                                <p:cTn id="14" presetID="23" presetClass="entr" presetSubtype="28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300" fill="hold"/>
                                        <p:tgtEl>
                                          <p:spTgt spid="13"/>
                                        </p:tgtEl>
                                        <p:attrNameLst>
                                          <p:attrName>ppt_w</p:attrName>
                                        </p:attrNameLst>
                                      </p:cBhvr>
                                      <p:tavLst>
                                        <p:tav tm="0">
                                          <p:val>
                                            <p:strVal val="4/3*#ppt_w"/>
                                          </p:val>
                                        </p:tav>
                                        <p:tav tm="100000">
                                          <p:val>
                                            <p:strVal val="#ppt_w"/>
                                          </p:val>
                                        </p:tav>
                                      </p:tavLst>
                                    </p:anim>
                                    <p:anim calcmode="lin" valueType="num">
                                      <p:cBhvr>
                                        <p:cTn id="17" dur="300" fill="hold"/>
                                        <p:tgtEl>
                                          <p:spTgt spid="13"/>
                                        </p:tgtEl>
                                        <p:attrNameLst>
                                          <p:attrName>ppt_h</p:attrName>
                                        </p:attrNameLst>
                                      </p:cBhvr>
                                      <p:tavLst>
                                        <p:tav tm="0">
                                          <p:val>
                                            <p:strVal val="4/3*#ppt_h"/>
                                          </p:val>
                                        </p:tav>
                                        <p:tav tm="100000">
                                          <p:val>
                                            <p:strVal val="#ppt_h"/>
                                          </p:val>
                                        </p:tav>
                                      </p:tavLst>
                                    </p:anim>
                                  </p:childTnLst>
                                </p:cTn>
                              </p:par>
                            </p:childTnLst>
                          </p:cTn>
                        </p:par>
                        <p:par>
                          <p:cTn id="18" fill="hold">
                            <p:stCondLst>
                              <p:cond delay="1300"/>
                            </p:stCondLst>
                            <p:childTnLst>
                              <p:par>
                                <p:cTn id="19" presetID="23" presetClass="entr" presetSubtype="52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300" fill="hold"/>
                                        <p:tgtEl>
                                          <p:spTgt spid="19"/>
                                        </p:tgtEl>
                                        <p:attrNameLst>
                                          <p:attrName>ppt_w</p:attrName>
                                        </p:attrNameLst>
                                      </p:cBhvr>
                                      <p:tavLst>
                                        <p:tav tm="0">
                                          <p:val>
                                            <p:fltVal val="0"/>
                                          </p:val>
                                        </p:tav>
                                        <p:tav tm="100000">
                                          <p:val>
                                            <p:strVal val="#ppt_w"/>
                                          </p:val>
                                        </p:tav>
                                      </p:tavLst>
                                    </p:anim>
                                    <p:anim calcmode="lin" valueType="num">
                                      <p:cBhvr>
                                        <p:cTn id="22" dur="300" fill="hold"/>
                                        <p:tgtEl>
                                          <p:spTgt spid="19"/>
                                        </p:tgtEl>
                                        <p:attrNameLst>
                                          <p:attrName>ppt_h</p:attrName>
                                        </p:attrNameLst>
                                      </p:cBhvr>
                                      <p:tavLst>
                                        <p:tav tm="0">
                                          <p:val>
                                            <p:fltVal val="0"/>
                                          </p:val>
                                        </p:tav>
                                        <p:tav tm="100000">
                                          <p:val>
                                            <p:strVal val="#ppt_h"/>
                                          </p:val>
                                        </p:tav>
                                      </p:tavLst>
                                    </p:anim>
                                    <p:anim calcmode="lin" valueType="num">
                                      <p:cBhvr>
                                        <p:cTn id="23" dur="300" fill="hold"/>
                                        <p:tgtEl>
                                          <p:spTgt spid="19"/>
                                        </p:tgtEl>
                                        <p:attrNameLst>
                                          <p:attrName>ppt_x</p:attrName>
                                        </p:attrNameLst>
                                      </p:cBhvr>
                                      <p:tavLst>
                                        <p:tav tm="0">
                                          <p:val>
                                            <p:fltVal val="0.5"/>
                                          </p:val>
                                        </p:tav>
                                        <p:tav tm="100000">
                                          <p:val>
                                            <p:strVal val="#ppt_x"/>
                                          </p:val>
                                        </p:tav>
                                      </p:tavLst>
                                    </p:anim>
                                    <p:anim calcmode="lin" valueType="num">
                                      <p:cBhvr>
                                        <p:cTn id="24" dur="300" fill="hold"/>
                                        <p:tgtEl>
                                          <p:spTgt spid="19"/>
                                        </p:tgtEl>
                                        <p:attrNameLst>
                                          <p:attrName>ppt_y</p:attrName>
                                        </p:attrNameLst>
                                      </p:cBhvr>
                                      <p:tavLst>
                                        <p:tav tm="0">
                                          <p:val>
                                            <p:fltVal val="0.5"/>
                                          </p:val>
                                        </p:tav>
                                        <p:tav tm="100000">
                                          <p:val>
                                            <p:strVal val="#ppt_y"/>
                                          </p:val>
                                        </p:tav>
                                      </p:tavLst>
                                    </p:anim>
                                  </p:childTnLst>
                                </p:cTn>
                              </p:par>
                            </p:childTnLst>
                          </p:cTn>
                        </p:par>
                        <p:par>
                          <p:cTn id="25" fill="hold">
                            <p:stCondLst>
                              <p:cond delay="1600"/>
                            </p:stCondLst>
                            <p:childTnLst>
                              <p:par>
                                <p:cTn id="26" presetID="23" presetClass="entr" presetSubtype="52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300" fill="hold"/>
                                        <p:tgtEl>
                                          <p:spTgt spid="33"/>
                                        </p:tgtEl>
                                        <p:attrNameLst>
                                          <p:attrName>ppt_w</p:attrName>
                                        </p:attrNameLst>
                                      </p:cBhvr>
                                      <p:tavLst>
                                        <p:tav tm="0">
                                          <p:val>
                                            <p:fltVal val="0"/>
                                          </p:val>
                                        </p:tav>
                                        <p:tav tm="100000">
                                          <p:val>
                                            <p:strVal val="#ppt_w"/>
                                          </p:val>
                                        </p:tav>
                                      </p:tavLst>
                                    </p:anim>
                                    <p:anim calcmode="lin" valueType="num">
                                      <p:cBhvr>
                                        <p:cTn id="29" dur="300" fill="hold"/>
                                        <p:tgtEl>
                                          <p:spTgt spid="33"/>
                                        </p:tgtEl>
                                        <p:attrNameLst>
                                          <p:attrName>ppt_h</p:attrName>
                                        </p:attrNameLst>
                                      </p:cBhvr>
                                      <p:tavLst>
                                        <p:tav tm="0">
                                          <p:val>
                                            <p:fltVal val="0"/>
                                          </p:val>
                                        </p:tav>
                                        <p:tav tm="100000">
                                          <p:val>
                                            <p:strVal val="#ppt_h"/>
                                          </p:val>
                                        </p:tav>
                                      </p:tavLst>
                                    </p:anim>
                                    <p:anim calcmode="lin" valueType="num">
                                      <p:cBhvr>
                                        <p:cTn id="30" dur="300" fill="hold"/>
                                        <p:tgtEl>
                                          <p:spTgt spid="33"/>
                                        </p:tgtEl>
                                        <p:attrNameLst>
                                          <p:attrName>ppt_x</p:attrName>
                                        </p:attrNameLst>
                                      </p:cBhvr>
                                      <p:tavLst>
                                        <p:tav tm="0">
                                          <p:val>
                                            <p:fltVal val="0.5"/>
                                          </p:val>
                                        </p:tav>
                                        <p:tav tm="100000">
                                          <p:val>
                                            <p:strVal val="#ppt_x"/>
                                          </p:val>
                                        </p:tav>
                                      </p:tavLst>
                                    </p:anim>
                                    <p:anim calcmode="lin" valueType="num">
                                      <p:cBhvr>
                                        <p:cTn id="31" dur="300" fill="hold"/>
                                        <p:tgtEl>
                                          <p:spTgt spid="33"/>
                                        </p:tgtEl>
                                        <p:attrNameLst>
                                          <p:attrName>ppt_y</p:attrName>
                                        </p:attrNameLst>
                                      </p:cBhvr>
                                      <p:tavLst>
                                        <p:tav tm="0">
                                          <p:val>
                                            <p:fltVal val="0.5"/>
                                          </p:val>
                                        </p:tav>
                                        <p:tav tm="100000">
                                          <p:val>
                                            <p:strVal val="#ppt_y"/>
                                          </p:val>
                                        </p:tav>
                                      </p:tavLst>
                                    </p:anim>
                                  </p:childTnLst>
                                </p:cTn>
                              </p:par>
                            </p:childTnLst>
                          </p:cTn>
                        </p:par>
                        <p:par>
                          <p:cTn id="32" fill="hold">
                            <p:stCondLst>
                              <p:cond delay="1900"/>
                            </p:stCondLst>
                            <p:childTnLst>
                              <p:par>
                                <p:cTn id="33" presetID="23" presetClass="entr" presetSubtype="528"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300" fill="hold"/>
                                        <p:tgtEl>
                                          <p:spTgt spid="27"/>
                                        </p:tgtEl>
                                        <p:attrNameLst>
                                          <p:attrName>ppt_w</p:attrName>
                                        </p:attrNameLst>
                                      </p:cBhvr>
                                      <p:tavLst>
                                        <p:tav tm="0">
                                          <p:val>
                                            <p:fltVal val="0"/>
                                          </p:val>
                                        </p:tav>
                                        <p:tav tm="100000">
                                          <p:val>
                                            <p:strVal val="#ppt_w"/>
                                          </p:val>
                                        </p:tav>
                                      </p:tavLst>
                                    </p:anim>
                                    <p:anim calcmode="lin" valueType="num">
                                      <p:cBhvr>
                                        <p:cTn id="36" dur="300" fill="hold"/>
                                        <p:tgtEl>
                                          <p:spTgt spid="27"/>
                                        </p:tgtEl>
                                        <p:attrNameLst>
                                          <p:attrName>ppt_h</p:attrName>
                                        </p:attrNameLst>
                                      </p:cBhvr>
                                      <p:tavLst>
                                        <p:tav tm="0">
                                          <p:val>
                                            <p:fltVal val="0"/>
                                          </p:val>
                                        </p:tav>
                                        <p:tav tm="100000">
                                          <p:val>
                                            <p:strVal val="#ppt_h"/>
                                          </p:val>
                                        </p:tav>
                                      </p:tavLst>
                                    </p:anim>
                                    <p:anim calcmode="lin" valueType="num">
                                      <p:cBhvr>
                                        <p:cTn id="37" dur="300" fill="hold"/>
                                        <p:tgtEl>
                                          <p:spTgt spid="27"/>
                                        </p:tgtEl>
                                        <p:attrNameLst>
                                          <p:attrName>ppt_x</p:attrName>
                                        </p:attrNameLst>
                                      </p:cBhvr>
                                      <p:tavLst>
                                        <p:tav tm="0">
                                          <p:val>
                                            <p:fltVal val="0.5"/>
                                          </p:val>
                                        </p:tav>
                                        <p:tav tm="100000">
                                          <p:val>
                                            <p:strVal val="#ppt_x"/>
                                          </p:val>
                                        </p:tav>
                                      </p:tavLst>
                                    </p:anim>
                                    <p:anim calcmode="lin" valueType="num">
                                      <p:cBhvr>
                                        <p:cTn id="38" dur="300" fill="hold"/>
                                        <p:tgtEl>
                                          <p:spTgt spid="27"/>
                                        </p:tgtEl>
                                        <p:attrNameLst>
                                          <p:attrName>ppt_y</p:attrName>
                                        </p:attrNameLst>
                                      </p:cBhvr>
                                      <p:tavLst>
                                        <p:tav tm="0">
                                          <p:val>
                                            <p:fltVal val="0.5"/>
                                          </p:val>
                                        </p:tav>
                                        <p:tav tm="100000">
                                          <p:val>
                                            <p:strVal val="#ppt_y"/>
                                          </p:val>
                                        </p:tav>
                                      </p:tavLst>
                                    </p:anim>
                                  </p:childTnLst>
                                </p:cTn>
                              </p:par>
                            </p:childTnLst>
                          </p:cTn>
                        </p:par>
                        <p:par>
                          <p:cTn id="39" fill="hold">
                            <p:stCondLst>
                              <p:cond delay="2200"/>
                            </p:stCondLst>
                            <p:childTnLst>
                              <p:par>
                                <p:cTn id="40" presetID="23" presetClass="entr" presetSubtype="52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300" fill="hold"/>
                                        <p:tgtEl>
                                          <p:spTgt spid="30"/>
                                        </p:tgtEl>
                                        <p:attrNameLst>
                                          <p:attrName>ppt_w</p:attrName>
                                        </p:attrNameLst>
                                      </p:cBhvr>
                                      <p:tavLst>
                                        <p:tav tm="0">
                                          <p:val>
                                            <p:fltVal val="0"/>
                                          </p:val>
                                        </p:tav>
                                        <p:tav tm="100000">
                                          <p:val>
                                            <p:strVal val="#ppt_w"/>
                                          </p:val>
                                        </p:tav>
                                      </p:tavLst>
                                    </p:anim>
                                    <p:anim calcmode="lin" valueType="num">
                                      <p:cBhvr>
                                        <p:cTn id="43" dur="300" fill="hold"/>
                                        <p:tgtEl>
                                          <p:spTgt spid="30"/>
                                        </p:tgtEl>
                                        <p:attrNameLst>
                                          <p:attrName>ppt_h</p:attrName>
                                        </p:attrNameLst>
                                      </p:cBhvr>
                                      <p:tavLst>
                                        <p:tav tm="0">
                                          <p:val>
                                            <p:fltVal val="0"/>
                                          </p:val>
                                        </p:tav>
                                        <p:tav tm="100000">
                                          <p:val>
                                            <p:strVal val="#ppt_h"/>
                                          </p:val>
                                        </p:tav>
                                      </p:tavLst>
                                    </p:anim>
                                    <p:anim calcmode="lin" valueType="num">
                                      <p:cBhvr>
                                        <p:cTn id="44" dur="300" fill="hold"/>
                                        <p:tgtEl>
                                          <p:spTgt spid="30"/>
                                        </p:tgtEl>
                                        <p:attrNameLst>
                                          <p:attrName>ppt_x</p:attrName>
                                        </p:attrNameLst>
                                      </p:cBhvr>
                                      <p:tavLst>
                                        <p:tav tm="0">
                                          <p:val>
                                            <p:fltVal val="0.5"/>
                                          </p:val>
                                        </p:tav>
                                        <p:tav tm="100000">
                                          <p:val>
                                            <p:strVal val="#ppt_x"/>
                                          </p:val>
                                        </p:tav>
                                      </p:tavLst>
                                    </p:anim>
                                    <p:anim calcmode="lin" valueType="num">
                                      <p:cBhvr>
                                        <p:cTn id="45" dur="300" fill="hold"/>
                                        <p:tgtEl>
                                          <p:spTgt spid="30"/>
                                        </p:tgtEl>
                                        <p:attrNameLst>
                                          <p:attrName>ppt_y</p:attrName>
                                        </p:attrNameLst>
                                      </p:cBhvr>
                                      <p:tavLst>
                                        <p:tav tm="0">
                                          <p:val>
                                            <p:fltVal val="0.5"/>
                                          </p:val>
                                        </p:tav>
                                        <p:tav tm="100000">
                                          <p:val>
                                            <p:strVal val="#ppt_y"/>
                                          </p:val>
                                        </p:tav>
                                      </p:tavLst>
                                    </p:anim>
                                  </p:childTnLst>
                                </p:cTn>
                              </p:par>
                            </p:childTnLst>
                          </p:cTn>
                        </p:par>
                        <p:par>
                          <p:cTn id="46" fill="hold">
                            <p:stCondLst>
                              <p:cond delay="2500"/>
                            </p:stCondLst>
                            <p:childTnLst>
                              <p:par>
                                <p:cTn id="47" presetID="23" presetClass="entr" presetSubtype="528"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300" fill="hold"/>
                                        <p:tgtEl>
                                          <p:spTgt spid="24"/>
                                        </p:tgtEl>
                                        <p:attrNameLst>
                                          <p:attrName>ppt_w</p:attrName>
                                        </p:attrNameLst>
                                      </p:cBhvr>
                                      <p:tavLst>
                                        <p:tav tm="0">
                                          <p:val>
                                            <p:fltVal val="0"/>
                                          </p:val>
                                        </p:tav>
                                        <p:tav tm="100000">
                                          <p:val>
                                            <p:strVal val="#ppt_w"/>
                                          </p:val>
                                        </p:tav>
                                      </p:tavLst>
                                    </p:anim>
                                    <p:anim calcmode="lin" valueType="num">
                                      <p:cBhvr>
                                        <p:cTn id="50" dur="300" fill="hold"/>
                                        <p:tgtEl>
                                          <p:spTgt spid="24"/>
                                        </p:tgtEl>
                                        <p:attrNameLst>
                                          <p:attrName>ppt_h</p:attrName>
                                        </p:attrNameLst>
                                      </p:cBhvr>
                                      <p:tavLst>
                                        <p:tav tm="0">
                                          <p:val>
                                            <p:fltVal val="0"/>
                                          </p:val>
                                        </p:tav>
                                        <p:tav tm="100000">
                                          <p:val>
                                            <p:strVal val="#ppt_h"/>
                                          </p:val>
                                        </p:tav>
                                      </p:tavLst>
                                    </p:anim>
                                    <p:anim calcmode="lin" valueType="num">
                                      <p:cBhvr>
                                        <p:cTn id="51" dur="300" fill="hold"/>
                                        <p:tgtEl>
                                          <p:spTgt spid="24"/>
                                        </p:tgtEl>
                                        <p:attrNameLst>
                                          <p:attrName>ppt_x</p:attrName>
                                        </p:attrNameLst>
                                      </p:cBhvr>
                                      <p:tavLst>
                                        <p:tav tm="0">
                                          <p:val>
                                            <p:fltVal val="0.5"/>
                                          </p:val>
                                        </p:tav>
                                        <p:tav tm="100000">
                                          <p:val>
                                            <p:strVal val="#ppt_x"/>
                                          </p:val>
                                        </p:tav>
                                      </p:tavLst>
                                    </p:anim>
                                    <p:anim calcmode="lin" valueType="num">
                                      <p:cBhvr>
                                        <p:cTn id="52" dur="300" fill="hold"/>
                                        <p:tgtEl>
                                          <p:spTgt spid="24"/>
                                        </p:tgtEl>
                                        <p:attrNameLst>
                                          <p:attrName>ppt_y</p:attrName>
                                        </p:attrNameLst>
                                      </p:cBhvr>
                                      <p:tavLst>
                                        <p:tav tm="0">
                                          <p:val>
                                            <p:fltVal val="0.5"/>
                                          </p:val>
                                        </p:tav>
                                        <p:tav tm="100000">
                                          <p:val>
                                            <p:strVal val="#ppt_y"/>
                                          </p:val>
                                        </p:tav>
                                      </p:tavLst>
                                    </p:anim>
                                  </p:childTnLst>
                                </p:cTn>
                              </p:par>
                            </p:childTnLst>
                          </p:cTn>
                        </p:par>
                        <p:par>
                          <p:cTn id="53" fill="hold">
                            <p:stCondLst>
                              <p:cond delay="2800"/>
                            </p:stCondLst>
                            <p:childTnLst>
                              <p:par>
                                <p:cTn id="54" presetID="23" presetClass="entr" presetSubtype="528"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300" fill="hold"/>
                                        <p:tgtEl>
                                          <p:spTgt spid="36"/>
                                        </p:tgtEl>
                                        <p:attrNameLst>
                                          <p:attrName>ppt_w</p:attrName>
                                        </p:attrNameLst>
                                      </p:cBhvr>
                                      <p:tavLst>
                                        <p:tav tm="0">
                                          <p:val>
                                            <p:fltVal val="0"/>
                                          </p:val>
                                        </p:tav>
                                        <p:tav tm="100000">
                                          <p:val>
                                            <p:strVal val="#ppt_w"/>
                                          </p:val>
                                        </p:tav>
                                      </p:tavLst>
                                    </p:anim>
                                    <p:anim calcmode="lin" valueType="num">
                                      <p:cBhvr>
                                        <p:cTn id="57" dur="300" fill="hold"/>
                                        <p:tgtEl>
                                          <p:spTgt spid="36"/>
                                        </p:tgtEl>
                                        <p:attrNameLst>
                                          <p:attrName>ppt_h</p:attrName>
                                        </p:attrNameLst>
                                      </p:cBhvr>
                                      <p:tavLst>
                                        <p:tav tm="0">
                                          <p:val>
                                            <p:fltVal val="0"/>
                                          </p:val>
                                        </p:tav>
                                        <p:tav tm="100000">
                                          <p:val>
                                            <p:strVal val="#ppt_h"/>
                                          </p:val>
                                        </p:tav>
                                      </p:tavLst>
                                    </p:anim>
                                    <p:anim calcmode="lin" valueType="num">
                                      <p:cBhvr>
                                        <p:cTn id="58" dur="300" fill="hold"/>
                                        <p:tgtEl>
                                          <p:spTgt spid="36"/>
                                        </p:tgtEl>
                                        <p:attrNameLst>
                                          <p:attrName>ppt_x</p:attrName>
                                        </p:attrNameLst>
                                      </p:cBhvr>
                                      <p:tavLst>
                                        <p:tav tm="0">
                                          <p:val>
                                            <p:fltVal val="0.5"/>
                                          </p:val>
                                        </p:tav>
                                        <p:tav tm="100000">
                                          <p:val>
                                            <p:strVal val="#ppt_x"/>
                                          </p:val>
                                        </p:tav>
                                      </p:tavLst>
                                    </p:anim>
                                    <p:anim calcmode="lin" valueType="num">
                                      <p:cBhvr>
                                        <p:cTn id="59" dur="300" fill="hold"/>
                                        <p:tgtEl>
                                          <p:spTgt spid="36"/>
                                        </p:tgtEl>
                                        <p:attrNameLst>
                                          <p:attrName>ppt_y</p:attrName>
                                        </p:attrNameLst>
                                      </p:cBhvr>
                                      <p:tavLst>
                                        <p:tav tm="0">
                                          <p:val>
                                            <p:fltVal val="0.5"/>
                                          </p:val>
                                        </p:tav>
                                        <p:tav tm="100000">
                                          <p:val>
                                            <p:strVal val="#ppt_y"/>
                                          </p:val>
                                        </p:tav>
                                      </p:tavLst>
                                    </p:anim>
                                  </p:childTnLst>
                                </p:cTn>
                              </p:par>
                            </p:childTnLst>
                          </p:cTn>
                        </p:par>
                        <p:par>
                          <p:cTn id="60" fill="hold">
                            <p:stCondLst>
                              <p:cond delay="3100"/>
                            </p:stCondLst>
                            <p:childTnLst>
                              <p:par>
                                <p:cTn id="61" presetID="10"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6" presetClass="entr" presetSubtype="32" fill="hold" nodeType="with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circle(out)">
                                      <p:cBhvr>
                                        <p:cTn id="8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4" grpId="0" animBg="1"/>
      <p:bldP spid="27" grpId="0" animBg="1"/>
      <p:bldP spid="30" grpId="0" animBg="1"/>
      <p:bldP spid="33" grpId="0" animBg="1"/>
      <p:bldP spid="36" grpId="0" animBg="1"/>
      <p:bldP spid="39" grpId="0"/>
      <p:bldP spid="41" grpId="0"/>
      <p:bldP spid="43" grpId="0"/>
      <p:bldP spid="45" grpId="0"/>
      <p:bldP spid="47" grpId="0"/>
      <p:bldP spid="49"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6946C"/>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职场女性穿衣</a:t>
              </a:r>
              <a:r>
                <a:rPr lang="en-US" altLang="zh-CN" sz="2000" dirty="0">
                  <a:ea typeface="微软雅黑 Light" panose="020B0502040204020203" pitchFamily="34" charset="-122"/>
                  <a:cs typeface="+mn-ea"/>
                  <a:sym typeface="+mn-lt"/>
                </a:rPr>
                <a:t>6</a:t>
              </a:r>
              <a:r>
                <a:rPr lang="zh-CN" altLang="en-US" sz="2000" dirty="0">
                  <a:ea typeface="微软雅黑 Light" panose="020B0502040204020203" pitchFamily="34" charset="-122"/>
                  <a:cs typeface="+mn-ea"/>
                  <a:sym typeface="+mn-lt"/>
                </a:rPr>
                <a:t>大禁忌</a:t>
              </a:r>
            </a:p>
          </p:txBody>
        </p:sp>
      </p:grpSp>
      <p:sp>
        <p:nvSpPr>
          <p:cNvPr id="8" name="对角圆角矩形 7"/>
          <p:cNvSpPr/>
          <p:nvPr/>
        </p:nvSpPr>
        <p:spPr>
          <a:xfrm>
            <a:off x="858945" y="1819276"/>
            <a:ext cx="3083868" cy="417317"/>
          </a:xfrm>
          <a:prstGeom prst="round2DiagRect">
            <a:avLst>
              <a:gd name="adj1" fmla="val 50000"/>
              <a:gd name="adj2" fmla="val 0"/>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01.</a:t>
            </a:r>
            <a:r>
              <a:rPr lang="zh-CN" altLang="en-US" sz="2000" dirty="0">
                <a:ea typeface="微软雅黑 Light" panose="020B0502040204020203" pitchFamily="34" charset="-122"/>
                <a:cs typeface="+mn-ea"/>
                <a:sym typeface="+mn-lt"/>
              </a:rPr>
              <a:t>过分性感</a:t>
            </a:r>
          </a:p>
        </p:txBody>
      </p:sp>
      <p:sp>
        <p:nvSpPr>
          <p:cNvPr id="13" name="对角圆角矩形 12"/>
          <p:cNvSpPr/>
          <p:nvPr/>
        </p:nvSpPr>
        <p:spPr>
          <a:xfrm>
            <a:off x="4554066" y="1819276"/>
            <a:ext cx="3083868" cy="417317"/>
          </a:xfrm>
          <a:prstGeom prst="round2DiagRect">
            <a:avLst>
              <a:gd name="adj1" fmla="val 50000"/>
              <a:gd name="adj2" fmla="val 0"/>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03.</a:t>
            </a:r>
            <a:r>
              <a:rPr lang="zh-CN" altLang="en-US" sz="2000" dirty="0">
                <a:ea typeface="微软雅黑 Light" panose="020B0502040204020203" pitchFamily="34" charset="-122"/>
                <a:cs typeface="+mn-ea"/>
                <a:sym typeface="+mn-lt"/>
              </a:rPr>
              <a:t>过分随意</a:t>
            </a:r>
          </a:p>
        </p:txBody>
      </p:sp>
      <p:sp>
        <p:nvSpPr>
          <p:cNvPr id="14" name="对角圆角矩形 13"/>
          <p:cNvSpPr/>
          <p:nvPr/>
        </p:nvSpPr>
        <p:spPr>
          <a:xfrm>
            <a:off x="8249187" y="1819276"/>
            <a:ext cx="3083868" cy="417317"/>
          </a:xfrm>
          <a:prstGeom prst="round2DiagRect">
            <a:avLst>
              <a:gd name="adj1" fmla="val 50000"/>
              <a:gd name="adj2" fmla="val 0"/>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05.</a:t>
            </a:r>
            <a:r>
              <a:rPr lang="zh-CN" altLang="en-US" sz="2000" dirty="0">
                <a:ea typeface="微软雅黑 Light" panose="020B0502040204020203" pitchFamily="34" charset="-122"/>
                <a:cs typeface="+mn-ea"/>
                <a:sym typeface="+mn-lt"/>
              </a:rPr>
              <a:t>配件乱用</a:t>
            </a:r>
          </a:p>
        </p:txBody>
      </p:sp>
      <p:sp>
        <p:nvSpPr>
          <p:cNvPr id="15" name="对角圆角矩形 14"/>
          <p:cNvSpPr/>
          <p:nvPr/>
        </p:nvSpPr>
        <p:spPr>
          <a:xfrm>
            <a:off x="858945" y="3999735"/>
            <a:ext cx="3083868" cy="417317"/>
          </a:xfrm>
          <a:prstGeom prst="round2DiagRect">
            <a:avLst>
              <a:gd name="adj1" fmla="val 50000"/>
              <a:gd name="adj2" fmla="val 0"/>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02.</a:t>
            </a:r>
            <a:r>
              <a:rPr lang="zh-CN" altLang="en-US" sz="2000" dirty="0">
                <a:ea typeface="微软雅黑 Light" panose="020B0502040204020203" pitchFamily="34" charset="-122"/>
                <a:cs typeface="+mn-ea"/>
                <a:sym typeface="+mn-lt"/>
              </a:rPr>
              <a:t>丢失职场威严</a:t>
            </a:r>
          </a:p>
        </p:txBody>
      </p:sp>
      <p:sp>
        <p:nvSpPr>
          <p:cNvPr id="16" name="对角圆角矩形 15"/>
          <p:cNvSpPr/>
          <p:nvPr/>
        </p:nvSpPr>
        <p:spPr>
          <a:xfrm>
            <a:off x="4554066" y="3999735"/>
            <a:ext cx="3083868" cy="417317"/>
          </a:xfrm>
          <a:prstGeom prst="round2DiagRect">
            <a:avLst>
              <a:gd name="adj1" fmla="val 50000"/>
              <a:gd name="adj2" fmla="val 0"/>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04.</a:t>
            </a:r>
            <a:r>
              <a:rPr lang="zh-CN" altLang="en-US" sz="2000" dirty="0">
                <a:ea typeface="微软雅黑 Light" panose="020B0502040204020203" pitchFamily="34" charset="-122"/>
                <a:cs typeface="+mn-ea"/>
                <a:sym typeface="+mn-lt"/>
              </a:rPr>
              <a:t>过分生活化</a:t>
            </a:r>
          </a:p>
        </p:txBody>
      </p:sp>
      <p:sp>
        <p:nvSpPr>
          <p:cNvPr id="17" name="对角圆角矩形 16"/>
          <p:cNvSpPr/>
          <p:nvPr/>
        </p:nvSpPr>
        <p:spPr>
          <a:xfrm>
            <a:off x="8249187" y="3999735"/>
            <a:ext cx="3083868" cy="417317"/>
          </a:xfrm>
          <a:prstGeom prst="round2DiagRect">
            <a:avLst>
              <a:gd name="adj1" fmla="val 50000"/>
              <a:gd name="adj2" fmla="val 0"/>
            </a:avLst>
          </a:prstGeom>
          <a:gradFill flip="none" rotWithShape="1">
            <a:gsLst>
              <a:gs pos="100000">
                <a:srgbClr val="005D77"/>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ea typeface="微软雅黑 Light" panose="020B0502040204020203" pitchFamily="34" charset="-122"/>
                <a:cs typeface="+mn-ea"/>
                <a:sym typeface="+mn-lt"/>
              </a:rPr>
              <a:t>06.</a:t>
            </a:r>
            <a:r>
              <a:rPr lang="zh-CN" altLang="en-US" sz="2000" dirty="0">
                <a:ea typeface="微软雅黑 Light" panose="020B0502040204020203" pitchFamily="34" charset="-122"/>
                <a:cs typeface="+mn-ea"/>
                <a:sym typeface="+mn-lt"/>
              </a:rPr>
              <a:t>太紧太短</a:t>
            </a:r>
          </a:p>
        </p:txBody>
      </p:sp>
      <p:sp>
        <p:nvSpPr>
          <p:cNvPr id="19" name="TextBox 38"/>
          <p:cNvSpPr txBox="1"/>
          <p:nvPr/>
        </p:nvSpPr>
        <p:spPr>
          <a:xfrm>
            <a:off x="858945" y="2398518"/>
            <a:ext cx="3083868" cy="1015663"/>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穿着暴露或过度性感不但起不到被别人认同和注意的目的，而且容易被人认为很轻浮。简约的职业装会带给他人大方得体的感觉，并提升你在同事眼中的整体形象分。</a:t>
            </a:r>
          </a:p>
        </p:txBody>
      </p:sp>
      <p:sp>
        <p:nvSpPr>
          <p:cNvPr id="20" name="TextBox 38"/>
          <p:cNvSpPr txBox="1"/>
          <p:nvPr/>
        </p:nvSpPr>
        <p:spPr>
          <a:xfrm>
            <a:off x="858945" y="4590594"/>
            <a:ext cx="3083868"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职场装扮就应该适合办公环境，</a:t>
            </a:r>
            <a:r>
              <a:rPr lang="en-US" altLang="zh-CN" dirty="0">
                <a:ea typeface="微软雅黑 Light" panose="020B0502040204020203" pitchFamily="34" charset="-122"/>
                <a:sym typeface="+mn-lt"/>
              </a:rPr>
              <a:t>T</a:t>
            </a:r>
            <a:r>
              <a:rPr lang="zh-CN" altLang="en-US" dirty="0">
                <a:ea typeface="微软雅黑 Light" panose="020B0502040204020203" pitchFamily="34" charset="-122"/>
                <a:sym typeface="+mn-lt"/>
              </a:rPr>
              <a:t>台上照搬下来的波西米亚风格、朋克风格等等都不适合办公室，优雅和得体才能保持威严。</a:t>
            </a:r>
          </a:p>
        </p:txBody>
      </p:sp>
      <p:sp>
        <p:nvSpPr>
          <p:cNvPr id="23" name="TextBox 38"/>
          <p:cNvSpPr txBox="1"/>
          <p:nvPr/>
        </p:nvSpPr>
        <p:spPr>
          <a:xfrm>
            <a:off x="4539518" y="2398518"/>
            <a:ext cx="3083868"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一些淑女风的长裙虽然很美，但并不足够实用，穿进办公室难免给人过分随意的感觉，另外拖沓的长裙也会严重影响工作效率。</a:t>
            </a:r>
          </a:p>
        </p:txBody>
      </p:sp>
      <p:sp>
        <p:nvSpPr>
          <p:cNvPr id="24" name="TextBox 38"/>
          <p:cNvSpPr txBox="1"/>
          <p:nvPr/>
        </p:nvSpPr>
        <p:spPr>
          <a:xfrm>
            <a:off x="4539518" y="4590594"/>
            <a:ext cx="3083868" cy="1015663"/>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很多服装虽然平时看起来非常出色，但是并不一定适合在上班时穿着。比如，波普图案长裙搭配平底鞋固然舒适，也很有街头范，但并不适合在办公室里穿着。因为这样的装扮显得人不精神。</a:t>
            </a:r>
          </a:p>
        </p:txBody>
      </p:sp>
      <p:sp>
        <p:nvSpPr>
          <p:cNvPr id="27" name="TextBox 38"/>
          <p:cNvSpPr txBox="1"/>
          <p:nvPr/>
        </p:nvSpPr>
        <p:spPr>
          <a:xfrm>
            <a:off x="8249187" y="2398518"/>
            <a:ext cx="3083868"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一般来讲，职场配件有一个原则，那就是尽量简单。永远不要把装饰繁多的鞋子穿进办公室，那样会使你显得很不专业。</a:t>
            </a:r>
          </a:p>
        </p:txBody>
      </p:sp>
      <p:sp>
        <p:nvSpPr>
          <p:cNvPr id="28" name="TextBox 38"/>
          <p:cNvSpPr txBox="1"/>
          <p:nvPr/>
        </p:nvSpPr>
        <p:spPr>
          <a:xfrm>
            <a:off x="8249187" y="4590594"/>
            <a:ext cx="3083868" cy="731867"/>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dirty="0">
                <a:ea typeface="微软雅黑 Light" panose="020B0502040204020203" pitchFamily="34" charset="-122"/>
                <a:sym typeface="+mn-lt"/>
              </a:rPr>
              <a:t>即使安全的装扮也不能太紧身或者太短，不管你对自己的曲线多么自信，也不能随意暴露，适度宽松的服装总能让你工作起来得心应手。</a:t>
            </a:r>
          </a:p>
        </p:txBody>
      </p:sp>
    </p:spTree>
    <p:extLst>
      <p:ext uri="{BB962C8B-B14F-4D97-AF65-F5344CB8AC3E}">
        <p14:creationId xmlns:p14="http://schemas.microsoft.com/office/powerpoint/2010/main" val="19382829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cBhvr>
                                        <p:cTn id="15" dur="200" fill="hold"/>
                                        <p:tgtEl>
                                          <p:spTgt spid="19"/>
                                        </p:tgtEl>
                                        <p:attrNameLst>
                                          <p:attrName>ppt_w</p:attrName>
                                        </p:attrNameLst>
                                      </p:cBhvr>
                                      <p:tavLst>
                                        <p:tav tm="0">
                                          <p:val>
                                            <p:fltVal val="0"/>
                                          </p:val>
                                        </p:tav>
                                        <p:tav tm="100000">
                                          <p:val>
                                            <p:strVal val="#ppt_w"/>
                                          </p:val>
                                        </p:tav>
                                      </p:tavLst>
                                    </p:anim>
                                    <p:anim calcmode="lin" valueType="num">
                                      <p:cBhvr>
                                        <p:cTn id="16" dur="200" fill="hold"/>
                                        <p:tgtEl>
                                          <p:spTgt spid="19"/>
                                        </p:tgtEl>
                                        <p:attrNameLst>
                                          <p:attrName>ppt_h</p:attrName>
                                        </p:attrNameLst>
                                      </p:cBhvr>
                                      <p:tavLst>
                                        <p:tav tm="0">
                                          <p:val>
                                            <p:fltVal val="0"/>
                                          </p:val>
                                        </p:tav>
                                        <p:tav tm="100000">
                                          <p:val>
                                            <p:strVal val="#ppt_h"/>
                                          </p:val>
                                        </p:tav>
                                      </p:tavLst>
                                    </p:anim>
                                    <p:animEffect transition="in" filter="fade">
                                      <p:cBhvr>
                                        <p:cTn id="17" dur="200"/>
                                        <p:tgtEl>
                                          <p:spTgt spid="19"/>
                                        </p:tgtEl>
                                      </p:cBhvr>
                                    </p:animEffect>
                                  </p:childTnLst>
                                </p:cTn>
                              </p:par>
                            </p:childTnLst>
                          </p:cTn>
                        </p:par>
                        <p:par>
                          <p:cTn id="18" fill="hold">
                            <p:stCondLst>
                              <p:cond delay="2140"/>
                            </p:stCondLst>
                            <p:childTnLst>
                              <p:par>
                                <p:cTn id="19" presetID="10"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53" presetClass="entr" presetSubtype="16" fill="hold" grpId="0" nodeType="with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p:cTn id="24" dur="200" fill="hold"/>
                                        <p:tgtEl>
                                          <p:spTgt spid="20"/>
                                        </p:tgtEl>
                                        <p:attrNameLst>
                                          <p:attrName>ppt_w</p:attrName>
                                        </p:attrNameLst>
                                      </p:cBhvr>
                                      <p:tavLst>
                                        <p:tav tm="0">
                                          <p:val>
                                            <p:fltVal val="0"/>
                                          </p:val>
                                        </p:tav>
                                        <p:tav tm="100000">
                                          <p:val>
                                            <p:strVal val="#ppt_w"/>
                                          </p:val>
                                        </p:tav>
                                      </p:tavLst>
                                    </p:anim>
                                    <p:anim calcmode="lin" valueType="num">
                                      <p:cBhvr>
                                        <p:cTn id="25" dur="200" fill="hold"/>
                                        <p:tgtEl>
                                          <p:spTgt spid="20"/>
                                        </p:tgtEl>
                                        <p:attrNameLst>
                                          <p:attrName>ppt_h</p:attrName>
                                        </p:attrNameLst>
                                      </p:cBhvr>
                                      <p:tavLst>
                                        <p:tav tm="0">
                                          <p:val>
                                            <p:fltVal val="0"/>
                                          </p:val>
                                        </p:tav>
                                        <p:tav tm="100000">
                                          <p:val>
                                            <p:strVal val="#ppt_h"/>
                                          </p:val>
                                        </p:tav>
                                      </p:tavLst>
                                    </p:anim>
                                    <p:animEffect transition="in" filter="fade">
                                      <p:cBhvr>
                                        <p:cTn id="26" dur="200"/>
                                        <p:tgtEl>
                                          <p:spTgt spid="20"/>
                                        </p:tgtEl>
                                      </p:cBhvr>
                                    </p:animEffect>
                                  </p:childTnLst>
                                </p:cTn>
                              </p:par>
                            </p:childTnLst>
                          </p:cTn>
                        </p:par>
                        <p:par>
                          <p:cTn id="27" fill="hold">
                            <p:stCondLst>
                              <p:cond delay="342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23"/>
                                        </p:tgtEl>
                                        <p:attrNameLst>
                                          <p:attrName>style.visibility</p:attrName>
                                        </p:attrNameLst>
                                      </p:cBhvr>
                                      <p:to>
                                        <p:strVal val="visible"/>
                                      </p:to>
                                    </p:set>
                                    <p:anim calcmode="lin" valueType="num">
                                      <p:cBhvr>
                                        <p:cTn id="33" dur="200" fill="hold"/>
                                        <p:tgtEl>
                                          <p:spTgt spid="23"/>
                                        </p:tgtEl>
                                        <p:attrNameLst>
                                          <p:attrName>ppt_w</p:attrName>
                                        </p:attrNameLst>
                                      </p:cBhvr>
                                      <p:tavLst>
                                        <p:tav tm="0">
                                          <p:val>
                                            <p:fltVal val="0"/>
                                          </p:val>
                                        </p:tav>
                                        <p:tav tm="100000">
                                          <p:val>
                                            <p:strVal val="#ppt_w"/>
                                          </p:val>
                                        </p:tav>
                                      </p:tavLst>
                                    </p:anim>
                                    <p:anim calcmode="lin" valueType="num">
                                      <p:cBhvr>
                                        <p:cTn id="34" dur="200" fill="hold"/>
                                        <p:tgtEl>
                                          <p:spTgt spid="23"/>
                                        </p:tgtEl>
                                        <p:attrNameLst>
                                          <p:attrName>ppt_h</p:attrName>
                                        </p:attrNameLst>
                                      </p:cBhvr>
                                      <p:tavLst>
                                        <p:tav tm="0">
                                          <p:val>
                                            <p:fltVal val="0"/>
                                          </p:val>
                                        </p:tav>
                                        <p:tav tm="100000">
                                          <p:val>
                                            <p:strVal val="#ppt_h"/>
                                          </p:val>
                                        </p:tav>
                                      </p:tavLst>
                                    </p:anim>
                                    <p:animEffect transition="in" filter="fade">
                                      <p:cBhvr>
                                        <p:cTn id="35" dur="200"/>
                                        <p:tgtEl>
                                          <p:spTgt spid="23"/>
                                        </p:tgtEl>
                                      </p:cBhvr>
                                    </p:animEffect>
                                  </p:childTnLst>
                                </p:cTn>
                              </p:par>
                            </p:childTnLst>
                          </p:cTn>
                        </p:par>
                        <p:par>
                          <p:cTn id="36" fill="hold">
                            <p:stCondLst>
                              <p:cond delay="472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24"/>
                                        </p:tgtEl>
                                        <p:attrNameLst>
                                          <p:attrName>style.visibility</p:attrName>
                                        </p:attrNameLst>
                                      </p:cBhvr>
                                      <p:to>
                                        <p:strVal val="visible"/>
                                      </p:to>
                                    </p:set>
                                    <p:anim calcmode="lin" valueType="num">
                                      <p:cBhvr>
                                        <p:cTn id="42" dur="200" fill="hold"/>
                                        <p:tgtEl>
                                          <p:spTgt spid="24"/>
                                        </p:tgtEl>
                                        <p:attrNameLst>
                                          <p:attrName>ppt_w</p:attrName>
                                        </p:attrNameLst>
                                      </p:cBhvr>
                                      <p:tavLst>
                                        <p:tav tm="0">
                                          <p:val>
                                            <p:fltVal val="0"/>
                                          </p:val>
                                        </p:tav>
                                        <p:tav tm="100000">
                                          <p:val>
                                            <p:strVal val="#ppt_w"/>
                                          </p:val>
                                        </p:tav>
                                      </p:tavLst>
                                    </p:anim>
                                    <p:anim calcmode="lin" valueType="num">
                                      <p:cBhvr>
                                        <p:cTn id="43" dur="200" fill="hold"/>
                                        <p:tgtEl>
                                          <p:spTgt spid="24"/>
                                        </p:tgtEl>
                                        <p:attrNameLst>
                                          <p:attrName>ppt_h</p:attrName>
                                        </p:attrNameLst>
                                      </p:cBhvr>
                                      <p:tavLst>
                                        <p:tav tm="0">
                                          <p:val>
                                            <p:fltVal val="0"/>
                                          </p:val>
                                        </p:tav>
                                        <p:tav tm="100000">
                                          <p:val>
                                            <p:strVal val="#ppt_h"/>
                                          </p:val>
                                        </p:tav>
                                      </p:tavLst>
                                    </p:anim>
                                    <p:animEffect transition="in" filter="fade">
                                      <p:cBhvr>
                                        <p:cTn id="44" dur="200"/>
                                        <p:tgtEl>
                                          <p:spTgt spid="24"/>
                                        </p:tgtEl>
                                      </p:cBhvr>
                                    </p:animEffect>
                                  </p:childTnLst>
                                </p:cTn>
                              </p:par>
                            </p:childTnLst>
                          </p:cTn>
                        </p:par>
                        <p:par>
                          <p:cTn id="45" fill="hold">
                            <p:stCondLst>
                              <p:cond delay="6580"/>
                            </p:stCondLst>
                            <p:childTnLst>
                              <p:par>
                                <p:cTn id="46" presetID="10"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27"/>
                                        </p:tgtEl>
                                        <p:attrNameLst>
                                          <p:attrName>style.visibility</p:attrName>
                                        </p:attrNameLst>
                                      </p:cBhvr>
                                      <p:to>
                                        <p:strVal val="visible"/>
                                      </p:to>
                                    </p:set>
                                    <p:anim calcmode="lin" valueType="num">
                                      <p:cBhvr>
                                        <p:cTn id="51" dur="200" fill="hold"/>
                                        <p:tgtEl>
                                          <p:spTgt spid="27"/>
                                        </p:tgtEl>
                                        <p:attrNameLst>
                                          <p:attrName>ppt_w</p:attrName>
                                        </p:attrNameLst>
                                      </p:cBhvr>
                                      <p:tavLst>
                                        <p:tav tm="0">
                                          <p:val>
                                            <p:fltVal val="0"/>
                                          </p:val>
                                        </p:tav>
                                        <p:tav tm="100000">
                                          <p:val>
                                            <p:strVal val="#ppt_w"/>
                                          </p:val>
                                        </p:tav>
                                      </p:tavLst>
                                    </p:anim>
                                    <p:anim calcmode="lin" valueType="num">
                                      <p:cBhvr>
                                        <p:cTn id="52" dur="200" fill="hold"/>
                                        <p:tgtEl>
                                          <p:spTgt spid="27"/>
                                        </p:tgtEl>
                                        <p:attrNameLst>
                                          <p:attrName>ppt_h</p:attrName>
                                        </p:attrNameLst>
                                      </p:cBhvr>
                                      <p:tavLst>
                                        <p:tav tm="0">
                                          <p:val>
                                            <p:fltVal val="0"/>
                                          </p:val>
                                        </p:tav>
                                        <p:tav tm="100000">
                                          <p:val>
                                            <p:strVal val="#ppt_h"/>
                                          </p:val>
                                        </p:tav>
                                      </p:tavLst>
                                    </p:anim>
                                    <p:animEffect transition="in" filter="fade">
                                      <p:cBhvr>
                                        <p:cTn id="53" dur="200"/>
                                        <p:tgtEl>
                                          <p:spTgt spid="27"/>
                                        </p:tgtEl>
                                      </p:cBhvr>
                                    </p:animEffect>
                                  </p:childTnLst>
                                </p:cTn>
                              </p:par>
                            </p:childTnLst>
                          </p:cTn>
                        </p:par>
                        <p:par>
                          <p:cTn id="54" fill="hold">
                            <p:stCondLst>
                              <p:cond delay="782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28"/>
                                        </p:tgtEl>
                                        <p:attrNameLst>
                                          <p:attrName>style.visibility</p:attrName>
                                        </p:attrNameLst>
                                      </p:cBhvr>
                                      <p:to>
                                        <p:strVal val="visible"/>
                                      </p:to>
                                    </p:set>
                                    <p:anim calcmode="lin" valueType="num">
                                      <p:cBhvr>
                                        <p:cTn id="60" dur="200" fill="hold"/>
                                        <p:tgtEl>
                                          <p:spTgt spid="28"/>
                                        </p:tgtEl>
                                        <p:attrNameLst>
                                          <p:attrName>ppt_w</p:attrName>
                                        </p:attrNameLst>
                                      </p:cBhvr>
                                      <p:tavLst>
                                        <p:tav tm="0">
                                          <p:val>
                                            <p:fltVal val="0"/>
                                          </p:val>
                                        </p:tav>
                                        <p:tav tm="100000">
                                          <p:val>
                                            <p:strVal val="#ppt_w"/>
                                          </p:val>
                                        </p:tav>
                                      </p:tavLst>
                                    </p:anim>
                                    <p:anim calcmode="lin" valueType="num">
                                      <p:cBhvr>
                                        <p:cTn id="61" dur="200" fill="hold"/>
                                        <p:tgtEl>
                                          <p:spTgt spid="28"/>
                                        </p:tgtEl>
                                        <p:attrNameLst>
                                          <p:attrName>ppt_h</p:attrName>
                                        </p:attrNameLst>
                                      </p:cBhvr>
                                      <p:tavLst>
                                        <p:tav tm="0">
                                          <p:val>
                                            <p:fltVal val="0"/>
                                          </p:val>
                                        </p:tav>
                                        <p:tav tm="100000">
                                          <p:val>
                                            <p:strVal val="#ppt_h"/>
                                          </p:val>
                                        </p:tav>
                                      </p:tavLst>
                                    </p:anim>
                                    <p:animEffect transition="in" filter="fade">
                                      <p:cBhvr>
                                        <p:cTn id="62" dur="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P spid="16" grpId="0" animBg="1"/>
      <p:bldP spid="17" grpId="0" animBg="1"/>
      <p:bldP spid="19" grpId="0"/>
      <p:bldP spid="20" grpId="0"/>
      <p:bldP spid="23" grpId="0"/>
      <p:bldP spid="24"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100000">
                <a:srgbClr val="EB4645"/>
              </a:gs>
              <a:gs pos="0">
                <a:srgbClr val="EE6A69"/>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举止礼仪</a:t>
            </a:r>
          </a:p>
        </p:txBody>
      </p:sp>
    </p:spTree>
    <p:extLst>
      <p:ext uri="{BB962C8B-B14F-4D97-AF65-F5344CB8AC3E}">
        <p14:creationId xmlns:p14="http://schemas.microsoft.com/office/powerpoint/2010/main" val="730614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EE6A69"/>
                </a:gs>
                <a:gs pos="10000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举止礼仪</a:t>
              </a:r>
            </a:p>
          </p:txBody>
        </p:sp>
      </p:grpSp>
      <p:sp>
        <p:nvSpPr>
          <p:cNvPr id="5" name="矩形 4"/>
          <p:cNvSpPr/>
          <p:nvPr/>
        </p:nvSpPr>
        <p:spPr>
          <a:xfrm>
            <a:off x="1103446" y="1402753"/>
            <a:ext cx="9975764" cy="608372"/>
          </a:xfrm>
          <a:prstGeom prst="rect">
            <a:avLst/>
          </a:prstGeom>
          <a:noFill/>
        </p:spPr>
        <p:txBody>
          <a:bodyPr wrap="square" lIns="0" tIns="0" rIns="0" bIns="0" rtlCol="0">
            <a:spAutoFit/>
          </a:bodyPr>
          <a:lstStyle/>
          <a:p>
            <a:pPr algn="just">
              <a:lnSpc>
                <a:spcPct val="150000"/>
              </a:lnSpc>
              <a:spcAft>
                <a:spcPts val="800"/>
              </a:spcAft>
            </a:pPr>
            <a:r>
              <a:rPr lang="zh-CN" altLang="en-US" sz="1400" dirty="0">
                <a:solidFill>
                  <a:schemeClr val="tx1">
                    <a:lumMod val="65000"/>
                    <a:lumOff val="35000"/>
                  </a:schemeClr>
                </a:solidFill>
                <a:ea typeface="微软雅黑 Light" panose="020B0502040204020203" pitchFamily="34" charset="-122"/>
                <a:cs typeface="+mn-ea"/>
                <a:sym typeface="+mn-lt"/>
              </a:rPr>
              <a:t>要塑造良好的交际形象，必须讲究礼貌礼节，为此，就必须注意你的行为举止。举止礼仪是自我心诚的表现 ，一个人的外在举止行动可直接表明他的态度。做到彬彬有礼，落落大方，遵守一般的进退礼节，尽量避免各种不礼貌、不文明习惯。</a:t>
            </a:r>
          </a:p>
        </p:txBody>
      </p:sp>
      <p:grpSp>
        <p:nvGrpSpPr>
          <p:cNvPr id="48" name="组合 47"/>
          <p:cNvGrpSpPr/>
          <p:nvPr/>
        </p:nvGrpSpPr>
        <p:grpSpPr>
          <a:xfrm>
            <a:off x="1103446" y="2450941"/>
            <a:ext cx="3072341" cy="1632624"/>
            <a:chOff x="1103446" y="2450941"/>
            <a:chExt cx="3072341" cy="1632624"/>
          </a:xfrm>
        </p:grpSpPr>
        <p:sp>
          <p:nvSpPr>
            <p:cNvPr id="13" name="Text Placeholder 27"/>
            <p:cNvSpPr txBox="1">
              <a:spLocks/>
            </p:cNvSpPr>
            <p:nvPr/>
          </p:nvSpPr>
          <p:spPr>
            <a:xfrm>
              <a:off x="1103446" y="2835426"/>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15" name="同侧圆角矩形 14"/>
            <p:cNvSpPr/>
            <p:nvPr/>
          </p:nvSpPr>
          <p:spPr>
            <a:xfrm>
              <a:off x="1103446" y="2450941"/>
              <a:ext cx="768085" cy="380106"/>
            </a:xfrm>
            <a:prstGeom prst="round2Same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1</a:t>
              </a:r>
              <a:endParaRPr lang="zh-CN" altLang="en-US" sz="2000" dirty="0">
                <a:solidFill>
                  <a:schemeClr val="lt1"/>
                </a:solidFill>
                <a:ea typeface="微软雅黑 Light" panose="020B0502040204020203" pitchFamily="34" charset="-122"/>
                <a:cs typeface="+mn-ea"/>
                <a:sym typeface="+mn-lt"/>
              </a:endParaRPr>
            </a:p>
          </p:txBody>
        </p:sp>
        <p:sp>
          <p:nvSpPr>
            <p:cNvPr id="36" name="TextBox 53"/>
            <p:cNvSpPr txBox="1"/>
            <p:nvPr/>
          </p:nvSpPr>
          <p:spPr>
            <a:xfrm>
              <a:off x="1239579" y="3093978"/>
              <a:ext cx="2800074" cy="731867"/>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当看见顾客时，应该点头微笑致礼，如无事先预约应先向顾客表示歉意，然后再说明来意。同时要主动向在场人都表示问候或点头示意。</a:t>
              </a:r>
            </a:p>
          </p:txBody>
        </p:sp>
      </p:grpSp>
      <p:grpSp>
        <p:nvGrpSpPr>
          <p:cNvPr id="49" name="组合 48"/>
          <p:cNvGrpSpPr/>
          <p:nvPr/>
        </p:nvGrpSpPr>
        <p:grpSpPr>
          <a:xfrm>
            <a:off x="4555157" y="2450941"/>
            <a:ext cx="3072341" cy="1632624"/>
            <a:chOff x="4555157" y="2450941"/>
            <a:chExt cx="3072341" cy="1632624"/>
          </a:xfrm>
        </p:grpSpPr>
        <p:sp>
          <p:nvSpPr>
            <p:cNvPr id="17" name="Text Placeholder 27"/>
            <p:cNvSpPr txBox="1">
              <a:spLocks/>
            </p:cNvSpPr>
            <p:nvPr/>
          </p:nvSpPr>
          <p:spPr>
            <a:xfrm>
              <a:off x="4555157" y="2835426"/>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19" name="同侧圆角矩形 18"/>
            <p:cNvSpPr/>
            <p:nvPr/>
          </p:nvSpPr>
          <p:spPr>
            <a:xfrm>
              <a:off x="4555157" y="2450941"/>
              <a:ext cx="768085" cy="380106"/>
            </a:xfrm>
            <a:prstGeom prst="round2Same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2</a:t>
              </a:r>
              <a:endParaRPr lang="zh-CN" altLang="en-US" sz="2000" dirty="0">
                <a:solidFill>
                  <a:schemeClr val="lt1"/>
                </a:solidFill>
                <a:ea typeface="微软雅黑 Light" panose="020B0502040204020203" pitchFamily="34" charset="-122"/>
                <a:cs typeface="+mn-ea"/>
                <a:sym typeface="+mn-lt"/>
              </a:endParaRPr>
            </a:p>
          </p:txBody>
        </p:sp>
        <p:sp>
          <p:nvSpPr>
            <p:cNvPr id="37" name="TextBox 53"/>
            <p:cNvSpPr txBox="1"/>
            <p:nvPr/>
          </p:nvSpPr>
          <p:spPr>
            <a:xfrm>
              <a:off x="4691290" y="2967020"/>
              <a:ext cx="2800074" cy="1015663"/>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在顾客家中，未经邀请，不能参观住房，即使较为熟悉的，也不要任意抚摸或玩弄顾客桌上的东西，更不能玩顾客名片，不要触动室内的书籍、花草及其它陈设物品。</a:t>
              </a:r>
            </a:p>
          </p:txBody>
        </p:sp>
      </p:grpSp>
      <p:grpSp>
        <p:nvGrpSpPr>
          <p:cNvPr id="50" name="组合 49"/>
          <p:cNvGrpSpPr/>
          <p:nvPr/>
        </p:nvGrpSpPr>
        <p:grpSpPr>
          <a:xfrm>
            <a:off x="8006869" y="2450941"/>
            <a:ext cx="3072341" cy="1632624"/>
            <a:chOff x="8006869" y="2450941"/>
            <a:chExt cx="3072341" cy="1632624"/>
          </a:xfrm>
        </p:grpSpPr>
        <p:sp>
          <p:nvSpPr>
            <p:cNvPr id="21" name="Text Placeholder 27"/>
            <p:cNvSpPr txBox="1">
              <a:spLocks/>
            </p:cNvSpPr>
            <p:nvPr/>
          </p:nvSpPr>
          <p:spPr>
            <a:xfrm>
              <a:off x="8006869" y="2835426"/>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23" name="同侧圆角矩形 22"/>
            <p:cNvSpPr/>
            <p:nvPr/>
          </p:nvSpPr>
          <p:spPr>
            <a:xfrm>
              <a:off x="8006869" y="2450941"/>
              <a:ext cx="768085" cy="380106"/>
            </a:xfrm>
            <a:prstGeom prst="round2SameRect">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3</a:t>
              </a:r>
              <a:endParaRPr lang="zh-CN" altLang="en-US" sz="2000" dirty="0">
                <a:solidFill>
                  <a:schemeClr val="lt1"/>
                </a:solidFill>
                <a:ea typeface="微软雅黑 Light" panose="020B0502040204020203" pitchFamily="34" charset="-122"/>
                <a:cs typeface="+mn-ea"/>
                <a:sym typeface="+mn-lt"/>
              </a:endParaRPr>
            </a:p>
          </p:txBody>
        </p:sp>
        <p:sp>
          <p:nvSpPr>
            <p:cNvPr id="38" name="TextBox 53"/>
            <p:cNvSpPr txBox="1"/>
            <p:nvPr/>
          </p:nvSpPr>
          <p:spPr>
            <a:xfrm>
              <a:off x="8143002" y="3220936"/>
              <a:ext cx="2800074" cy="477951"/>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在别人（主人）未坐定之前，不宜先坐下，坐姿要端正，身体微往前倾，不要跷“二郎腿”。</a:t>
              </a:r>
            </a:p>
          </p:txBody>
        </p:sp>
      </p:grpSp>
      <p:grpSp>
        <p:nvGrpSpPr>
          <p:cNvPr id="51" name="组合 50"/>
          <p:cNvGrpSpPr/>
          <p:nvPr/>
        </p:nvGrpSpPr>
        <p:grpSpPr>
          <a:xfrm>
            <a:off x="1103446" y="4467165"/>
            <a:ext cx="3072341" cy="1632624"/>
            <a:chOff x="1103446" y="4467165"/>
            <a:chExt cx="3072341" cy="1632624"/>
          </a:xfrm>
        </p:grpSpPr>
        <p:sp>
          <p:nvSpPr>
            <p:cNvPr id="25" name="Text Placeholder 27"/>
            <p:cNvSpPr txBox="1">
              <a:spLocks/>
            </p:cNvSpPr>
            <p:nvPr/>
          </p:nvSpPr>
          <p:spPr>
            <a:xfrm>
              <a:off x="1103446" y="4851650"/>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27" name="同侧圆角矩形 26"/>
            <p:cNvSpPr/>
            <p:nvPr/>
          </p:nvSpPr>
          <p:spPr>
            <a:xfrm>
              <a:off x="1103446" y="4467165"/>
              <a:ext cx="768085" cy="380106"/>
            </a:xfrm>
            <a:prstGeom prst="round2SameRect">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4</a:t>
              </a:r>
              <a:endParaRPr lang="zh-CN" altLang="en-US" sz="2000" dirty="0">
                <a:solidFill>
                  <a:schemeClr val="lt1"/>
                </a:solidFill>
                <a:ea typeface="微软雅黑 Light" panose="020B0502040204020203" pitchFamily="34" charset="-122"/>
                <a:cs typeface="+mn-ea"/>
                <a:sym typeface="+mn-lt"/>
              </a:endParaRPr>
            </a:p>
          </p:txBody>
        </p:sp>
        <p:sp>
          <p:nvSpPr>
            <p:cNvPr id="39" name="TextBox 53"/>
            <p:cNvSpPr txBox="1"/>
            <p:nvPr/>
          </p:nvSpPr>
          <p:spPr>
            <a:xfrm>
              <a:off x="1239579" y="5110202"/>
              <a:ext cx="2800074" cy="731867"/>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要用积极的态度和温和的语气与顾客谈话，顾客谈话时，要认真听，回答时，以“是”为先。眼睛看着对方，注意对方的神情。</a:t>
              </a:r>
            </a:p>
          </p:txBody>
        </p:sp>
      </p:grpSp>
      <p:grpSp>
        <p:nvGrpSpPr>
          <p:cNvPr id="52" name="组合 51"/>
          <p:cNvGrpSpPr/>
          <p:nvPr/>
        </p:nvGrpSpPr>
        <p:grpSpPr>
          <a:xfrm>
            <a:off x="4555157" y="4467165"/>
            <a:ext cx="3072341" cy="1632624"/>
            <a:chOff x="4555157" y="4467165"/>
            <a:chExt cx="3072341" cy="1632624"/>
          </a:xfrm>
        </p:grpSpPr>
        <p:sp>
          <p:nvSpPr>
            <p:cNvPr id="29" name="Text Placeholder 27"/>
            <p:cNvSpPr txBox="1">
              <a:spLocks/>
            </p:cNvSpPr>
            <p:nvPr/>
          </p:nvSpPr>
          <p:spPr>
            <a:xfrm>
              <a:off x="4555157" y="4851650"/>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31" name="同侧圆角矩形 30"/>
            <p:cNvSpPr/>
            <p:nvPr/>
          </p:nvSpPr>
          <p:spPr>
            <a:xfrm>
              <a:off x="4555157" y="4467165"/>
              <a:ext cx="768085" cy="380106"/>
            </a:xfrm>
            <a:prstGeom prst="round2SameRect">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5</a:t>
              </a:r>
              <a:endParaRPr lang="zh-CN" altLang="en-US" sz="2000" dirty="0">
                <a:solidFill>
                  <a:schemeClr val="lt1"/>
                </a:solidFill>
                <a:ea typeface="微软雅黑 Light" panose="020B0502040204020203" pitchFamily="34" charset="-122"/>
                <a:cs typeface="+mn-ea"/>
                <a:sym typeface="+mn-lt"/>
              </a:endParaRPr>
            </a:p>
          </p:txBody>
        </p:sp>
        <p:sp>
          <p:nvSpPr>
            <p:cNvPr id="40" name="TextBox 53"/>
            <p:cNvSpPr txBox="1"/>
            <p:nvPr/>
          </p:nvSpPr>
          <p:spPr>
            <a:xfrm>
              <a:off x="4691290" y="5094846"/>
              <a:ext cx="2800074" cy="731867"/>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站立时，上身要稳定，双手安放两侧，不要背在背后，也不要双手抱在胸前，身子不要侧歪在一边。当主人起身或离席时应同时起立示意。</a:t>
              </a:r>
            </a:p>
          </p:txBody>
        </p:sp>
      </p:grpSp>
      <p:grpSp>
        <p:nvGrpSpPr>
          <p:cNvPr id="53" name="组合 52"/>
          <p:cNvGrpSpPr/>
          <p:nvPr/>
        </p:nvGrpSpPr>
        <p:grpSpPr>
          <a:xfrm>
            <a:off x="8006869" y="4467165"/>
            <a:ext cx="3072341" cy="1632624"/>
            <a:chOff x="8006869" y="4467165"/>
            <a:chExt cx="3072341" cy="1632624"/>
          </a:xfrm>
        </p:grpSpPr>
        <p:sp>
          <p:nvSpPr>
            <p:cNvPr id="33" name="Text Placeholder 27"/>
            <p:cNvSpPr txBox="1">
              <a:spLocks/>
            </p:cNvSpPr>
            <p:nvPr/>
          </p:nvSpPr>
          <p:spPr>
            <a:xfrm>
              <a:off x="8006869" y="4851650"/>
              <a:ext cx="3072341" cy="1248139"/>
            </a:xfrm>
            <a:prstGeom prst="rect">
              <a:avLst/>
            </a:prstGeom>
            <a:solidFill>
              <a:schemeClr val="bg1">
                <a:lumMod val="85000"/>
                <a:alpha val="50196"/>
              </a:schemeClr>
            </a:solidFill>
          </p:spPr>
          <p:txBody>
            <a:bodyPr lIns="109728" tIns="73152" rIns="109728" bIns="0" anchor="t"/>
            <a:lstStyle>
              <a:lvl1pPr marL="0" indent="0" algn="l" defTabSz="914400" rtl="0" eaLnBrk="1" latinLnBrk="0" hangingPunct="1">
                <a:lnSpc>
                  <a:spcPct val="90000"/>
                </a:lnSpc>
                <a:spcBef>
                  <a:spcPts val="1000"/>
                </a:spcBef>
                <a:buFont typeface="Arial" panose="020B0604020202020204" pitchFamily="34" charset="0"/>
                <a:buNone/>
                <a:defRPr sz="1333" b="0" kern="1200" spc="0" baseline="0">
                  <a:solidFill>
                    <a:srgbClr val="968B7F"/>
                  </a:solidFill>
                  <a:latin typeface="+mn-lt"/>
                  <a:ea typeface="+mn-ea"/>
                  <a:cs typeface="WeblySleek UI Light"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微软雅黑 Light" panose="020B0502040204020203" pitchFamily="34" charset="-122"/>
                <a:cs typeface="+mn-ea"/>
                <a:sym typeface="+mn-lt"/>
              </a:endParaRPr>
            </a:p>
          </p:txBody>
        </p:sp>
        <p:sp>
          <p:nvSpPr>
            <p:cNvPr id="35" name="同侧圆角矩形 34"/>
            <p:cNvSpPr/>
            <p:nvPr/>
          </p:nvSpPr>
          <p:spPr>
            <a:xfrm>
              <a:off x="8006869" y="4467165"/>
              <a:ext cx="768085" cy="380106"/>
            </a:xfrm>
            <a:prstGeom prst="round2SameRect">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altLang="zh-CN" sz="2000" dirty="0">
                  <a:solidFill>
                    <a:schemeClr val="lt1"/>
                  </a:solidFill>
                  <a:ea typeface="微软雅黑 Light" panose="020B0502040204020203" pitchFamily="34" charset="-122"/>
                  <a:cs typeface="+mn-ea"/>
                  <a:sym typeface="+mn-lt"/>
                </a:rPr>
                <a:t>6</a:t>
              </a:r>
              <a:endParaRPr lang="zh-CN" altLang="en-US" sz="2000" dirty="0">
                <a:solidFill>
                  <a:schemeClr val="lt1"/>
                </a:solidFill>
                <a:ea typeface="微软雅黑 Light" panose="020B0502040204020203" pitchFamily="34" charset="-122"/>
                <a:cs typeface="+mn-ea"/>
                <a:sym typeface="+mn-lt"/>
              </a:endParaRPr>
            </a:p>
          </p:txBody>
        </p:sp>
        <p:sp>
          <p:nvSpPr>
            <p:cNvPr id="41" name="TextBox 53"/>
            <p:cNvSpPr txBox="1"/>
            <p:nvPr/>
          </p:nvSpPr>
          <p:spPr>
            <a:xfrm>
              <a:off x="8143002" y="4983244"/>
              <a:ext cx="2800074" cy="1015663"/>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不要当着顾客的面，擤鼻涕、掏耳朵、剔牙齿、修指甲、打哈欠、咳嗽、打喷嚏，实在忍不住，要用手帕捂住口鼻，面朝一旁，尽量不要发出声响，不要乱丢果皮纸屑等。</a:t>
              </a:r>
            </a:p>
          </p:txBody>
        </p:sp>
      </p:grpSp>
    </p:spTree>
    <p:extLst>
      <p:ext uri="{BB962C8B-B14F-4D97-AF65-F5344CB8AC3E}">
        <p14:creationId xmlns:p14="http://schemas.microsoft.com/office/powerpoint/2010/main" val="35690032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23" presetClass="entr" presetSubtype="528"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300" fill="hold"/>
                                        <p:tgtEl>
                                          <p:spTgt spid="48"/>
                                        </p:tgtEl>
                                        <p:attrNameLst>
                                          <p:attrName>ppt_w</p:attrName>
                                        </p:attrNameLst>
                                      </p:cBhvr>
                                      <p:tavLst>
                                        <p:tav tm="0">
                                          <p:val>
                                            <p:fltVal val="0"/>
                                          </p:val>
                                        </p:tav>
                                        <p:tav tm="100000">
                                          <p:val>
                                            <p:strVal val="#ppt_w"/>
                                          </p:val>
                                        </p:tav>
                                      </p:tavLst>
                                    </p:anim>
                                    <p:anim calcmode="lin" valueType="num">
                                      <p:cBhvr>
                                        <p:cTn id="17" dur="300" fill="hold"/>
                                        <p:tgtEl>
                                          <p:spTgt spid="48"/>
                                        </p:tgtEl>
                                        <p:attrNameLst>
                                          <p:attrName>ppt_h</p:attrName>
                                        </p:attrNameLst>
                                      </p:cBhvr>
                                      <p:tavLst>
                                        <p:tav tm="0">
                                          <p:val>
                                            <p:fltVal val="0"/>
                                          </p:val>
                                        </p:tav>
                                        <p:tav tm="100000">
                                          <p:val>
                                            <p:strVal val="#ppt_h"/>
                                          </p:val>
                                        </p:tav>
                                      </p:tavLst>
                                    </p:anim>
                                    <p:anim calcmode="lin" valueType="num">
                                      <p:cBhvr>
                                        <p:cTn id="18" dur="300" fill="hold"/>
                                        <p:tgtEl>
                                          <p:spTgt spid="48"/>
                                        </p:tgtEl>
                                        <p:attrNameLst>
                                          <p:attrName>ppt_x</p:attrName>
                                        </p:attrNameLst>
                                      </p:cBhvr>
                                      <p:tavLst>
                                        <p:tav tm="0">
                                          <p:val>
                                            <p:fltVal val="0.5"/>
                                          </p:val>
                                        </p:tav>
                                        <p:tav tm="100000">
                                          <p:val>
                                            <p:strVal val="#ppt_x"/>
                                          </p:val>
                                        </p:tav>
                                      </p:tavLst>
                                    </p:anim>
                                    <p:anim calcmode="lin" valueType="num">
                                      <p:cBhvr>
                                        <p:cTn id="19" dur="300" fill="hold"/>
                                        <p:tgtEl>
                                          <p:spTgt spid="48"/>
                                        </p:tgtEl>
                                        <p:attrNameLst>
                                          <p:attrName>ppt_y</p:attrName>
                                        </p:attrNameLst>
                                      </p:cBhvr>
                                      <p:tavLst>
                                        <p:tav tm="0">
                                          <p:val>
                                            <p:fltVal val="0.5"/>
                                          </p:val>
                                        </p:tav>
                                        <p:tav tm="100000">
                                          <p:val>
                                            <p:strVal val="#ppt_y"/>
                                          </p:val>
                                        </p:tav>
                                      </p:tavLst>
                                    </p:anim>
                                  </p:childTnLst>
                                </p:cTn>
                              </p:par>
                            </p:childTnLst>
                          </p:cTn>
                        </p:par>
                        <p:par>
                          <p:cTn id="20" fill="hold">
                            <p:stCondLst>
                              <p:cond delay="1300"/>
                            </p:stCondLst>
                            <p:childTnLst>
                              <p:par>
                                <p:cTn id="21" presetID="23" presetClass="entr" presetSubtype="52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300" fill="hold"/>
                                        <p:tgtEl>
                                          <p:spTgt spid="49"/>
                                        </p:tgtEl>
                                        <p:attrNameLst>
                                          <p:attrName>ppt_w</p:attrName>
                                        </p:attrNameLst>
                                      </p:cBhvr>
                                      <p:tavLst>
                                        <p:tav tm="0">
                                          <p:val>
                                            <p:fltVal val="0"/>
                                          </p:val>
                                        </p:tav>
                                        <p:tav tm="100000">
                                          <p:val>
                                            <p:strVal val="#ppt_w"/>
                                          </p:val>
                                        </p:tav>
                                      </p:tavLst>
                                    </p:anim>
                                    <p:anim calcmode="lin" valueType="num">
                                      <p:cBhvr>
                                        <p:cTn id="24" dur="300" fill="hold"/>
                                        <p:tgtEl>
                                          <p:spTgt spid="49"/>
                                        </p:tgtEl>
                                        <p:attrNameLst>
                                          <p:attrName>ppt_h</p:attrName>
                                        </p:attrNameLst>
                                      </p:cBhvr>
                                      <p:tavLst>
                                        <p:tav tm="0">
                                          <p:val>
                                            <p:fltVal val="0"/>
                                          </p:val>
                                        </p:tav>
                                        <p:tav tm="100000">
                                          <p:val>
                                            <p:strVal val="#ppt_h"/>
                                          </p:val>
                                        </p:tav>
                                      </p:tavLst>
                                    </p:anim>
                                    <p:anim calcmode="lin" valueType="num">
                                      <p:cBhvr>
                                        <p:cTn id="25" dur="300" fill="hold"/>
                                        <p:tgtEl>
                                          <p:spTgt spid="49"/>
                                        </p:tgtEl>
                                        <p:attrNameLst>
                                          <p:attrName>ppt_x</p:attrName>
                                        </p:attrNameLst>
                                      </p:cBhvr>
                                      <p:tavLst>
                                        <p:tav tm="0">
                                          <p:val>
                                            <p:fltVal val="0.5"/>
                                          </p:val>
                                        </p:tav>
                                        <p:tav tm="100000">
                                          <p:val>
                                            <p:strVal val="#ppt_x"/>
                                          </p:val>
                                        </p:tav>
                                      </p:tavLst>
                                    </p:anim>
                                    <p:anim calcmode="lin" valueType="num">
                                      <p:cBhvr>
                                        <p:cTn id="26" dur="300" fill="hold"/>
                                        <p:tgtEl>
                                          <p:spTgt spid="49"/>
                                        </p:tgtEl>
                                        <p:attrNameLst>
                                          <p:attrName>ppt_y</p:attrName>
                                        </p:attrNameLst>
                                      </p:cBhvr>
                                      <p:tavLst>
                                        <p:tav tm="0">
                                          <p:val>
                                            <p:fltVal val="0.5"/>
                                          </p:val>
                                        </p:tav>
                                        <p:tav tm="100000">
                                          <p:val>
                                            <p:strVal val="#ppt_y"/>
                                          </p:val>
                                        </p:tav>
                                      </p:tavLst>
                                    </p:anim>
                                  </p:childTnLst>
                                </p:cTn>
                              </p:par>
                            </p:childTnLst>
                          </p:cTn>
                        </p:par>
                        <p:par>
                          <p:cTn id="27" fill="hold">
                            <p:stCondLst>
                              <p:cond delay="1600"/>
                            </p:stCondLst>
                            <p:childTnLst>
                              <p:par>
                                <p:cTn id="28" presetID="23" presetClass="entr" presetSubtype="528"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p:cTn id="30" dur="300" fill="hold"/>
                                        <p:tgtEl>
                                          <p:spTgt spid="50"/>
                                        </p:tgtEl>
                                        <p:attrNameLst>
                                          <p:attrName>ppt_w</p:attrName>
                                        </p:attrNameLst>
                                      </p:cBhvr>
                                      <p:tavLst>
                                        <p:tav tm="0">
                                          <p:val>
                                            <p:fltVal val="0"/>
                                          </p:val>
                                        </p:tav>
                                        <p:tav tm="100000">
                                          <p:val>
                                            <p:strVal val="#ppt_w"/>
                                          </p:val>
                                        </p:tav>
                                      </p:tavLst>
                                    </p:anim>
                                    <p:anim calcmode="lin" valueType="num">
                                      <p:cBhvr>
                                        <p:cTn id="31" dur="300" fill="hold"/>
                                        <p:tgtEl>
                                          <p:spTgt spid="50"/>
                                        </p:tgtEl>
                                        <p:attrNameLst>
                                          <p:attrName>ppt_h</p:attrName>
                                        </p:attrNameLst>
                                      </p:cBhvr>
                                      <p:tavLst>
                                        <p:tav tm="0">
                                          <p:val>
                                            <p:fltVal val="0"/>
                                          </p:val>
                                        </p:tav>
                                        <p:tav tm="100000">
                                          <p:val>
                                            <p:strVal val="#ppt_h"/>
                                          </p:val>
                                        </p:tav>
                                      </p:tavLst>
                                    </p:anim>
                                    <p:anim calcmode="lin" valueType="num">
                                      <p:cBhvr>
                                        <p:cTn id="32" dur="300" fill="hold"/>
                                        <p:tgtEl>
                                          <p:spTgt spid="50"/>
                                        </p:tgtEl>
                                        <p:attrNameLst>
                                          <p:attrName>ppt_x</p:attrName>
                                        </p:attrNameLst>
                                      </p:cBhvr>
                                      <p:tavLst>
                                        <p:tav tm="0">
                                          <p:val>
                                            <p:fltVal val="0.5"/>
                                          </p:val>
                                        </p:tav>
                                        <p:tav tm="100000">
                                          <p:val>
                                            <p:strVal val="#ppt_x"/>
                                          </p:val>
                                        </p:tav>
                                      </p:tavLst>
                                    </p:anim>
                                    <p:anim calcmode="lin" valueType="num">
                                      <p:cBhvr>
                                        <p:cTn id="33" dur="300" fill="hold"/>
                                        <p:tgtEl>
                                          <p:spTgt spid="50"/>
                                        </p:tgtEl>
                                        <p:attrNameLst>
                                          <p:attrName>ppt_y</p:attrName>
                                        </p:attrNameLst>
                                      </p:cBhvr>
                                      <p:tavLst>
                                        <p:tav tm="0">
                                          <p:val>
                                            <p:fltVal val="0.5"/>
                                          </p:val>
                                        </p:tav>
                                        <p:tav tm="100000">
                                          <p:val>
                                            <p:strVal val="#ppt_y"/>
                                          </p:val>
                                        </p:tav>
                                      </p:tavLst>
                                    </p:anim>
                                  </p:childTnLst>
                                </p:cTn>
                              </p:par>
                            </p:childTnLst>
                          </p:cTn>
                        </p:par>
                        <p:par>
                          <p:cTn id="34" fill="hold">
                            <p:stCondLst>
                              <p:cond delay="1900"/>
                            </p:stCondLst>
                            <p:childTnLst>
                              <p:par>
                                <p:cTn id="35" presetID="23" presetClass="entr" presetSubtype="528"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300" fill="hold"/>
                                        <p:tgtEl>
                                          <p:spTgt spid="51"/>
                                        </p:tgtEl>
                                        <p:attrNameLst>
                                          <p:attrName>ppt_w</p:attrName>
                                        </p:attrNameLst>
                                      </p:cBhvr>
                                      <p:tavLst>
                                        <p:tav tm="0">
                                          <p:val>
                                            <p:fltVal val="0"/>
                                          </p:val>
                                        </p:tav>
                                        <p:tav tm="100000">
                                          <p:val>
                                            <p:strVal val="#ppt_w"/>
                                          </p:val>
                                        </p:tav>
                                      </p:tavLst>
                                    </p:anim>
                                    <p:anim calcmode="lin" valueType="num">
                                      <p:cBhvr>
                                        <p:cTn id="38" dur="300" fill="hold"/>
                                        <p:tgtEl>
                                          <p:spTgt spid="51"/>
                                        </p:tgtEl>
                                        <p:attrNameLst>
                                          <p:attrName>ppt_h</p:attrName>
                                        </p:attrNameLst>
                                      </p:cBhvr>
                                      <p:tavLst>
                                        <p:tav tm="0">
                                          <p:val>
                                            <p:fltVal val="0"/>
                                          </p:val>
                                        </p:tav>
                                        <p:tav tm="100000">
                                          <p:val>
                                            <p:strVal val="#ppt_h"/>
                                          </p:val>
                                        </p:tav>
                                      </p:tavLst>
                                    </p:anim>
                                    <p:anim calcmode="lin" valueType="num">
                                      <p:cBhvr>
                                        <p:cTn id="39" dur="300" fill="hold"/>
                                        <p:tgtEl>
                                          <p:spTgt spid="51"/>
                                        </p:tgtEl>
                                        <p:attrNameLst>
                                          <p:attrName>ppt_x</p:attrName>
                                        </p:attrNameLst>
                                      </p:cBhvr>
                                      <p:tavLst>
                                        <p:tav tm="0">
                                          <p:val>
                                            <p:fltVal val="0.5"/>
                                          </p:val>
                                        </p:tav>
                                        <p:tav tm="100000">
                                          <p:val>
                                            <p:strVal val="#ppt_x"/>
                                          </p:val>
                                        </p:tav>
                                      </p:tavLst>
                                    </p:anim>
                                    <p:anim calcmode="lin" valueType="num">
                                      <p:cBhvr>
                                        <p:cTn id="40" dur="300" fill="hold"/>
                                        <p:tgtEl>
                                          <p:spTgt spid="51"/>
                                        </p:tgtEl>
                                        <p:attrNameLst>
                                          <p:attrName>ppt_y</p:attrName>
                                        </p:attrNameLst>
                                      </p:cBhvr>
                                      <p:tavLst>
                                        <p:tav tm="0">
                                          <p:val>
                                            <p:fltVal val="0.5"/>
                                          </p:val>
                                        </p:tav>
                                        <p:tav tm="100000">
                                          <p:val>
                                            <p:strVal val="#ppt_y"/>
                                          </p:val>
                                        </p:tav>
                                      </p:tavLst>
                                    </p:anim>
                                  </p:childTnLst>
                                </p:cTn>
                              </p:par>
                            </p:childTnLst>
                          </p:cTn>
                        </p:par>
                        <p:par>
                          <p:cTn id="41" fill="hold">
                            <p:stCondLst>
                              <p:cond delay="2200"/>
                            </p:stCondLst>
                            <p:childTnLst>
                              <p:par>
                                <p:cTn id="42" presetID="23" presetClass="entr" presetSubtype="528"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300" fill="hold"/>
                                        <p:tgtEl>
                                          <p:spTgt spid="52"/>
                                        </p:tgtEl>
                                        <p:attrNameLst>
                                          <p:attrName>ppt_w</p:attrName>
                                        </p:attrNameLst>
                                      </p:cBhvr>
                                      <p:tavLst>
                                        <p:tav tm="0">
                                          <p:val>
                                            <p:fltVal val="0"/>
                                          </p:val>
                                        </p:tav>
                                        <p:tav tm="100000">
                                          <p:val>
                                            <p:strVal val="#ppt_w"/>
                                          </p:val>
                                        </p:tav>
                                      </p:tavLst>
                                    </p:anim>
                                    <p:anim calcmode="lin" valueType="num">
                                      <p:cBhvr>
                                        <p:cTn id="45" dur="300" fill="hold"/>
                                        <p:tgtEl>
                                          <p:spTgt spid="52"/>
                                        </p:tgtEl>
                                        <p:attrNameLst>
                                          <p:attrName>ppt_h</p:attrName>
                                        </p:attrNameLst>
                                      </p:cBhvr>
                                      <p:tavLst>
                                        <p:tav tm="0">
                                          <p:val>
                                            <p:fltVal val="0"/>
                                          </p:val>
                                        </p:tav>
                                        <p:tav tm="100000">
                                          <p:val>
                                            <p:strVal val="#ppt_h"/>
                                          </p:val>
                                        </p:tav>
                                      </p:tavLst>
                                    </p:anim>
                                    <p:anim calcmode="lin" valueType="num">
                                      <p:cBhvr>
                                        <p:cTn id="46" dur="300" fill="hold"/>
                                        <p:tgtEl>
                                          <p:spTgt spid="52"/>
                                        </p:tgtEl>
                                        <p:attrNameLst>
                                          <p:attrName>ppt_x</p:attrName>
                                        </p:attrNameLst>
                                      </p:cBhvr>
                                      <p:tavLst>
                                        <p:tav tm="0">
                                          <p:val>
                                            <p:fltVal val="0.5"/>
                                          </p:val>
                                        </p:tav>
                                        <p:tav tm="100000">
                                          <p:val>
                                            <p:strVal val="#ppt_x"/>
                                          </p:val>
                                        </p:tav>
                                      </p:tavLst>
                                    </p:anim>
                                    <p:anim calcmode="lin" valueType="num">
                                      <p:cBhvr>
                                        <p:cTn id="47" dur="300" fill="hold"/>
                                        <p:tgtEl>
                                          <p:spTgt spid="52"/>
                                        </p:tgtEl>
                                        <p:attrNameLst>
                                          <p:attrName>ppt_y</p:attrName>
                                        </p:attrNameLst>
                                      </p:cBhvr>
                                      <p:tavLst>
                                        <p:tav tm="0">
                                          <p:val>
                                            <p:fltVal val="0.5"/>
                                          </p:val>
                                        </p:tav>
                                        <p:tav tm="100000">
                                          <p:val>
                                            <p:strVal val="#ppt_y"/>
                                          </p:val>
                                        </p:tav>
                                      </p:tavLst>
                                    </p:anim>
                                  </p:childTnLst>
                                </p:cTn>
                              </p:par>
                            </p:childTnLst>
                          </p:cTn>
                        </p:par>
                        <p:par>
                          <p:cTn id="48" fill="hold">
                            <p:stCondLst>
                              <p:cond delay="2500"/>
                            </p:stCondLst>
                            <p:childTnLst>
                              <p:par>
                                <p:cTn id="49" presetID="23" presetClass="entr" presetSubtype="528"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p:cTn id="51" dur="300" fill="hold"/>
                                        <p:tgtEl>
                                          <p:spTgt spid="53"/>
                                        </p:tgtEl>
                                        <p:attrNameLst>
                                          <p:attrName>ppt_w</p:attrName>
                                        </p:attrNameLst>
                                      </p:cBhvr>
                                      <p:tavLst>
                                        <p:tav tm="0">
                                          <p:val>
                                            <p:fltVal val="0"/>
                                          </p:val>
                                        </p:tav>
                                        <p:tav tm="100000">
                                          <p:val>
                                            <p:strVal val="#ppt_w"/>
                                          </p:val>
                                        </p:tav>
                                      </p:tavLst>
                                    </p:anim>
                                    <p:anim calcmode="lin" valueType="num">
                                      <p:cBhvr>
                                        <p:cTn id="52" dur="300" fill="hold"/>
                                        <p:tgtEl>
                                          <p:spTgt spid="53"/>
                                        </p:tgtEl>
                                        <p:attrNameLst>
                                          <p:attrName>ppt_h</p:attrName>
                                        </p:attrNameLst>
                                      </p:cBhvr>
                                      <p:tavLst>
                                        <p:tav tm="0">
                                          <p:val>
                                            <p:fltVal val="0"/>
                                          </p:val>
                                        </p:tav>
                                        <p:tav tm="100000">
                                          <p:val>
                                            <p:strVal val="#ppt_h"/>
                                          </p:val>
                                        </p:tav>
                                      </p:tavLst>
                                    </p:anim>
                                    <p:anim calcmode="lin" valueType="num">
                                      <p:cBhvr>
                                        <p:cTn id="53" dur="300" fill="hold"/>
                                        <p:tgtEl>
                                          <p:spTgt spid="53"/>
                                        </p:tgtEl>
                                        <p:attrNameLst>
                                          <p:attrName>ppt_x</p:attrName>
                                        </p:attrNameLst>
                                      </p:cBhvr>
                                      <p:tavLst>
                                        <p:tav tm="0">
                                          <p:val>
                                            <p:fltVal val="0.5"/>
                                          </p:val>
                                        </p:tav>
                                        <p:tav tm="100000">
                                          <p:val>
                                            <p:strVal val="#ppt_x"/>
                                          </p:val>
                                        </p:tav>
                                      </p:tavLst>
                                    </p:anim>
                                    <p:anim calcmode="lin" valueType="num">
                                      <p:cBhvr>
                                        <p:cTn id="54" dur="3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21000">
                <a:srgbClr val="EB4645"/>
              </a:gs>
              <a:gs pos="76000">
                <a:srgbClr val="F57B48">
                  <a:alpha val="2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1150031" y="1434698"/>
            <a:ext cx="4142694" cy="3436838"/>
          </a:xfrm>
          <a:prstGeom prst="rect">
            <a:avLst/>
          </a:prstGeom>
          <a:noFill/>
        </p:spPr>
        <p:txBody>
          <a:bodyPr wrap="square" lIns="0" tIns="0" rIns="0" bIns="0" rtlCol="0">
            <a:spAutoFit/>
          </a:bodyPr>
          <a:lstStyle/>
          <a:p>
            <a:pPr marL="285750" indent="-285750" algn="just">
              <a:lnSpc>
                <a:spcPct val="150000"/>
              </a:lnSpc>
              <a:spcAft>
                <a:spcPts val="800"/>
              </a:spcAft>
              <a:buFont typeface="Wingdings" panose="05000000000000000000" pitchFamily="2" charset="2"/>
              <a:buChar char="l"/>
            </a:pPr>
            <a:r>
              <a:rPr lang="zh-CN" altLang="en-US" sz="1400" dirty="0">
                <a:solidFill>
                  <a:schemeClr val="bg1"/>
                </a:solidFill>
                <a:ea typeface="微软雅黑 Light" panose="020B0502040204020203" pitchFamily="34" charset="-122"/>
                <a:cs typeface="+mn-ea"/>
                <a:sym typeface="+mn-lt"/>
              </a:rPr>
              <a:t>需要说明一点的是：当众化妆是男士们最讨厌的女性习惯。</a:t>
            </a:r>
            <a:endParaRPr lang="en-US" altLang="zh-CN" sz="1400" dirty="0">
              <a:solidFill>
                <a:schemeClr val="bg1"/>
              </a:solidFill>
              <a:ea typeface="微软雅黑 Light" panose="020B0502040204020203" pitchFamily="34" charset="-122"/>
              <a:cs typeface="+mn-ea"/>
              <a:sym typeface="+mn-lt"/>
            </a:endParaRPr>
          </a:p>
          <a:p>
            <a:pPr marL="285750" indent="-285750" algn="just">
              <a:lnSpc>
                <a:spcPct val="150000"/>
              </a:lnSpc>
              <a:spcAft>
                <a:spcPts val="800"/>
              </a:spcAft>
              <a:buFont typeface="Wingdings" panose="05000000000000000000" pitchFamily="2" charset="2"/>
              <a:buChar char="l"/>
            </a:pPr>
            <a:r>
              <a:rPr lang="zh-CN" altLang="en-US" sz="1400" dirty="0">
                <a:solidFill>
                  <a:schemeClr val="bg1"/>
                </a:solidFill>
                <a:ea typeface="微软雅黑 Light" panose="020B0502040204020203" pitchFamily="34" charset="-122"/>
                <a:cs typeface="+mn-ea"/>
                <a:sym typeface="+mn-lt"/>
              </a:rPr>
              <a:t>关于这一点，惯例放宽了。女性在餐馆就餐后，让人见到补口红，轻轻补粉，谁也不再大惊小怪。不过，也只能就这么一点，不能太过分。需要梳头，磨指甲，涂口红和化妆时，或者用毛刷涂口红时，请到化妆室，或盥洗室进行。在人前修容，是女性使男性最气恼的一个习惯。</a:t>
            </a:r>
          </a:p>
          <a:p>
            <a:pPr marL="285750" indent="-285750" algn="just">
              <a:lnSpc>
                <a:spcPct val="150000"/>
              </a:lnSpc>
              <a:spcAft>
                <a:spcPts val="800"/>
              </a:spcAft>
              <a:buFont typeface="Wingdings" panose="05000000000000000000" pitchFamily="2" charset="2"/>
              <a:buChar char="l"/>
            </a:pPr>
            <a:r>
              <a:rPr lang="zh-CN" altLang="en-US" sz="1400" dirty="0">
                <a:solidFill>
                  <a:schemeClr val="bg1"/>
                </a:solidFill>
                <a:ea typeface="微软雅黑 Light" panose="020B0502040204020203" pitchFamily="34" charset="-122"/>
                <a:cs typeface="+mn-ea"/>
                <a:sym typeface="+mn-lt"/>
              </a:rPr>
              <a:t>同样，在人前整理头发、衣服及照镜子等行为应该尽量节制。</a:t>
            </a:r>
          </a:p>
        </p:txBody>
      </p:sp>
    </p:spTree>
    <p:extLst>
      <p:ext uri="{BB962C8B-B14F-4D97-AF65-F5344CB8AC3E}">
        <p14:creationId xmlns:p14="http://schemas.microsoft.com/office/powerpoint/2010/main" val="1100245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53" presetClass="entr" presetSubtype="16" fill="hold" grpId="0" nodeType="withEffect">
                                  <p:stCondLst>
                                    <p:cond delay="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p:cTn id="10" dur="200" fill="hold"/>
                                        <p:tgtEl>
                                          <p:spTgt spid="5"/>
                                        </p:tgtEl>
                                        <p:attrNameLst>
                                          <p:attrName>ppt_w</p:attrName>
                                        </p:attrNameLst>
                                      </p:cBhvr>
                                      <p:tavLst>
                                        <p:tav tm="0">
                                          <p:val>
                                            <p:fltVal val="0"/>
                                          </p:val>
                                        </p:tav>
                                        <p:tav tm="100000">
                                          <p:val>
                                            <p:strVal val="#ppt_w"/>
                                          </p:val>
                                        </p:tav>
                                      </p:tavLst>
                                    </p:anim>
                                    <p:anim calcmode="lin" valueType="num">
                                      <p:cBhvr>
                                        <p:cTn id="11" dur="200" fill="hold"/>
                                        <p:tgtEl>
                                          <p:spTgt spid="5"/>
                                        </p:tgtEl>
                                        <p:attrNameLst>
                                          <p:attrName>ppt_h</p:attrName>
                                        </p:attrNameLst>
                                      </p:cBhvr>
                                      <p:tavLst>
                                        <p:tav tm="0">
                                          <p:val>
                                            <p:fltVal val="0"/>
                                          </p:val>
                                        </p:tav>
                                        <p:tav tm="100000">
                                          <p:val>
                                            <p:strVal val="#ppt_h"/>
                                          </p:val>
                                        </p:tav>
                                      </p:tavLst>
                                    </p:anim>
                                    <p:animEffect transition="in" filter="fade">
                                      <p:cBhvr>
                                        <p:cTn id="12"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0">
                <a:srgbClr val="327C91"/>
              </a:gs>
              <a:gs pos="100000">
                <a:srgbClr val="005D77"/>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谈吐礼仪</a:t>
            </a:r>
          </a:p>
        </p:txBody>
      </p:sp>
    </p:spTree>
    <p:extLst>
      <p:ext uri="{BB962C8B-B14F-4D97-AF65-F5344CB8AC3E}">
        <p14:creationId xmlns:p14="http://schemas.microsoft.com/office/powerpoint/2010/main" val="25668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交际用语</a:t>
              </a:r>
            </a:p>
          </p:txBody>
        </p:sp>
      </p:grpSp>
      <p:sp>
        <p:nvSpPr>
          <p:cNvPr id="67" name="圆角矩形 66"/>
          <p:cNvSpPr/>
          <p:nvPr/>
        </p:nvSpPr>
        <p:spPr>
          <a:xfrm>
            <a:off x="6191588" y="1511142"/>
            <a:ext cx="1231674" cy="385598"/>
          </a:xfrm>
          <a:prstGeom prst="round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拜托</a:t>
            </a:r>
          </a:p>
        </p:txBody>
      </p:sp>
      <p:sp>
        <p:nvSpPr>
          <p:cNvPr id="68" name="矩形 67"/>
          <p:cNvSpPr/>
          <p:nvPr/>
        </p:nvSpPr>
        <p:spPr>
          <a:xfrm>
            <a:off x="4768738" y="1565442"/>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托人办事说</a:t>
            </a:r>
          </a:p>
        </p:txBody>
      </p:sp>
      <p:sp>
        <p:nvSpPr>
          <p:cNvPr id="69" name="圆角矩形 68"/>
          <p:cNvSpPr/>
          <p:nvPr/>
        </p:nvSpPr>
        <p:spPr>
          <a:xfrm>
            <a:off x="6191588" y="2092901"/>
            <a:ext cx="1231674" cy="385598"/>
          </a:xfrm>
          <a:prstGeom prst="roundRect">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请教</a:t>
            </a:r>
          </a:p>
        </p:txBody>
      </p:sp>
      <p:sp>
        <p:nvSpPr>
          <p:cNvPr id="70" name="矩形 69"/>
          <p:cNvSpPr/>
          <p:nvPr/>
        </p:nvSpPr>
        <p:spPr>
          <a:xfrm>
            <a:off x="4768738" y="2147201"/>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请人指教说</a:t>
            </a:r>
          </a:p>
        </p:txBody>
      </p:sp>
      <p:sp>
        <p:nvSpPr>
          <p:cNvPr id="71" name="圆角矩形 70"/>
          <p:cNvSpPr/>
          <p:nvPr/>
        </p:nvSpPr>
        <p:spPr>
          <a:xfrm>
            <a:off x="6191588" y="2674660"/>
            <a:ext cx="1231674" cy="385598"/>
          </a:xfrm>
          <a:prstGeom prst="roundRect">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赐教</a:t>
            </a:r>
          </a:p>
        </p:txBody>
      </p:sp>
      <p:sp>
        <p:nvSpPr>
          <p:cNvPr id="72" name="矩形 71"/>
          <p:cNvSpPr/>
          <p:nvPr/>
        </p:nvSpPr>
        <p:spPr>
          <a:xfrm>
            <a:off x="4768738" y="2728960"/>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他人指点称</a:t>
            </a:r>
          </a:p>
        </p:txBody>
      </p:sp>
      <p:sp>
        <p:nvSpPr>
          <p:cNvPr id="73" name="圆角矩形 72"/>
          <p:cNvSpPr/>
          <p:nvPr/>
        </p:nvSpPr>
        <p:spPr>
          <a:xfrm>
            <a:off x="6191588" y="3256419"/>
            <a:ext cx="1231674" cy="385598"/>
          </a:xfrm>
          <a:prstGeom prst="round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请问</a:t>
            </a:r>
          </a:p>
        </p:txBody>
      </p:sp>
      <p:sp>
        <p:nvSpPr>
          <p:cNvPr id="74" name="矩形 73"/>
          <p:cNvSpPr/>
          <p:nvPr/>
        </p:nvSpPr>
        <p:spPr>
          <a:xfrm>
            <a:off x="4768738" y="3310719"/>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请人解答用</a:t>
            </a:r>
          </a:p>
        </p:txBody>
      </p:sp>
      <p:sp>
        <p:nvSpPr>
          <p:cNvPr id="75" name="圆角矩形 74"/>
          <p:cNvSpPr/>
          <p:nvPr/>
        </p:nvSpPr>
        <p:spPr>
          <a:xfrm>
            <a:off x="6191588" y="3838178"/>
            <a:ext cx="1231674" cy="385598"/>
          </a:xfrm>
          <a:prstGeom prst="round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高见</a:t>
            </a:r>
          </a:p>
        </p:txBody>
      </p:sp>
      <p:sp>
        <p:nvSpPr>
          <p:cNvPr id="76" name="矩形 75"/>
          <p:cNvSpPr/>
          <p:nvPr/>
        </p:nvSpPr>
        <p:spPr>
          <a:xfrm>
            <a:off x="4768738" y="3892478"/>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赞人见解用</a:t>
            </a:r>
          </a:p>
        </p:txBody>
      </p:sp>
      <p:sp>
        <p:nvSpPr>
          <p:cNvPr id="77" name="圆角矩形 76"/>
          <p:cNvSpPr/>
          <p:nvPr/>
        </p:nvSpPr>
        <p:spPr>
          <a:xfrm>
            <a:off x="6191588" y="4419937"/>
            <a:ext cx="1231674" cy="385598"/>
          </a:xfrm>
          <a:prstGeom prst="roundRect">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奉还</a:t>
            </a:r>
          </a:p>
        </p:txBody>
      </p:sp>
      <p:sp>
        <p:nvSpPr>
          <p:cNvPr id="78" name="矩形 77"/>
          <p:cNvSpPr/>
          <p:nvPr/>
        </p:nvSpPr>
        <p:spPr>
          <a:xfrm>
            <a:off x="4768738" y="4474237"/>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归还原物说</a:t>
            </a:r>
          </a:p>
        </p:txBody>
      </p:sp>
      <p:sp>
        <p:nvSpPr>
          <p:cNvPr id="79" name="圆角矩形 78"/>
          <p:cNvSpPr/>
          <p:nvPr/>
        </p:nvSpPr>
        <p:spPr>
          <a:xfrm>
            <a:off x="6191588" y="5001696"/>
            <a:ext cx="1231674" cy="385598"/>
          </a:xfrm>
          <a:prstGeom prst="roundRect">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包涵</a:t>
            </a:r>
          </a:p>
        </p:txBody>
      </p:sp>
      <p:sp>
        <p:nvSpPr>
          <p:cNvPr id="80" name="矩形 79"/>
          <p:cNvSpPr/>
          <p:nvPr/>
        </p:nvSpPr>
        <p:spPr>
          <a:xfrm>
            <a:off x="4768738" y="5055996"/>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求人原谅说</a:t>
            </a:r>
          </a:p>
        </p:txBody>
      </p:sp>
      <p:sp>
        <p:nvSpPr>
          <p:cNvPr id="81" name="圆角矩形 80"/>
          <p:cNvSpPr/>
          <p:nvPr/>
        </p:nvSpPr>
        <p:spPr>
          <a:xfrm>
            <a:off x="6191588" y="5583458"/>
            <a:ext cx="1231674" cy="385598"/>
          </a:xfrm>
          <a:prstGeom prst="round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光顾</a:t>
            </a:r>
          </a:p>
        </p:txBody>
      </p:sp>
      <p:sp>
        <p:nvSpPr>
          <p:cNvPr id="82" name="矩形 81"/>
          <p:cNvSpPr/>
          <p:nvPr/>
        </p:nvSpPr>
        <p:spPr>
          <a:xfrm>
            <a:off x="4768738" y="5637758"/>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欢迎顾客用</a:t>
            </a:r>
          </a:p>
        </p:txBody>
      </p:sp>
      <p:sp>
        <p:nvSpPr>
          <p:cNvPr id="15" name="圆角矩形 14"/>
          <p:cNvSpPr/>
          <p:nvPr/>
        </p:nvSpPr>
        <p:spPr>
          <a:xfrm>
            <a:off x="2551801" y="1511142"/>
            <a:ext cx="1231674" cy="385598"/>
          </a:xfrm>
          <a:prstGeom prst="roundRect">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幸会</a:t>
            </a:r>
          </a:p>
        </p:txBody>
      </p:sp>
      <p:sp>
        <p:nvSpPr>
          <p:cNvPr id="14" name="矩形 13"/>
          <p:cNvSpPr/>
          <p:nvPr/>
        </p:nvSpPr>
        <p:spPr>
          <a:xfrm>
            <a:off x="1128951" y="1565442"/>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初次见面说</a:t>
            </a:r>
          </a:p>
        </p:txBody>
      </p:sp>
      <p:sp>
        <p:nvSpPr>
          <p:cNvPr id="37" name="圆角矩形 36"/>
          <p:cNvSpPr/>
          <p:nvPr/>
        </p:nvSpPr>
        <p:spPr>
          <a:xfrm>
            <a:off x="2551801" y="2092901"/>
            <a:ext cx="1231674" cy="385598"/>
          </a:xfrm>
          <a:prstGeom prst="round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拜访</a:t>
            </a:r>
          </a:p>
        </p:txBody>
      </p:sp>
      <p:sp>
        <p:nvSpPr>
          <p:cNvPr id="38" name="矩形 37"/>
          <p:cNvSpPr/>
          <p:nvPr/>
        </p:nvSpPr>
        <p:spPr>
          <a:xfrm>
            <a:off x="1128951" y="2147201"/>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看望别人说</a:t>
            </a:r>
          </a:p>
        </p:txBody>
      </p:sp>
      <p:sp>
        <p:nvSpPr>
          <p:cNvPr id="39" name="圆角矩形 38"/>
          <p:cNvSpPr/>
          <p:nvPr/>
        </p:nvSpPr>
        <p:spPr>
          <a:xfrm>
            <a:off x="2551801" y="2674660"/>
            <a:ext cx="1231674" cy="385598"/>
          </a:xfrm>
          <a:prstGeom prst="round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恭候</a:t>
            </a:r>
          </a:p>
        </p:txBody>
      </p:sp>
      <p:sp>
        <p:nvSpPr>
          <p:cNvPr id="40" name="矩形 39"/>
          <p:cNvSpPr/>
          <p:nvPr/>
        </p:nvSpPr>
        <p:spPr>
          <a:xfrm>
            <a:off x="1128951" y="2728960"/>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等候别人说</a:t>
            </a:r>
          </a:p>
        </p:txBody>
      </p:sp>
      <p:sp>
        <p:nvSpPr>
          <p:cNvPr id="41" name="圆角矩形 40"/>
          <p:cNvSpPr/>
          <p:nvPr/>
        </p:nvSpPr>
        <p:spPr>
          <a:xfrm>
            <a:off x="2551801" y="3256419"/>
            <a:ext cx="1231674" cy="385598"/>
          </a:xfrm>
          <a:prstGeom prst="roundRect">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留步</a:t>
            </a:r>
          </a:p>
        </p:txBody>
      </p:sp>
      <p:sp>
        <p:nvSpPr>
          <p:cNvPr id="42" name="矩形 41"/>
          <p:cNvSpPr/>
          <p:nvPr/>
        </p:nvSpPr>
        <p:spPr>
          <a:xfrm>
            <a:off x="1128951" y="3310719"/>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请人勿送用</a:t>
            </a:r>
          </a:p>
        </p:txBody>
      </p:sp>
      <p:sp>
        <p:nvSpPr>
          <p:cNvPr id="43" name="圆角矩形 42"/>
          <p:cNvSpPr/>
          <p:nvPr/>
        </p:nvSpPr>
        <p:spPr>
          <a:xfrm>
            <a:off x="2551801" y="3838178"/>
            <a:ext cx="1231674" cy="385598"/>
          </a:xfrm>
          <a:prstGeom prst="roundRect">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惠书</a:t>
            </a:r>
          </a:p>
        </p:txBody>
      </p:sp>
      <p:sp>
        <p:nvSpPr>
          <p:cNvPr id="44" name="矩形 43"/>
          <p:cNvSpPr/>
          <p:nvPr/>
        </p:nvSpPr>
        <p:spPr>
          <a:xfrm>
            <a:off x="1128951" y="3892478"/>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对方来信称</a:t>
            </a:r>
          </a:p>
        </p:txBody>
      </p:sp>
      <p:sp>
        <p:nvSpPr>
          <p:cNvPr id="45" name="圆角矩形 44"/>
          <p:cNvSpPr/>
          <p:nvPr/>
        </p:nvSpPr>
        <p:spPr>
          <a:xfrm>
            <a:off x="2551801" y="4419937"/>
            <a:ext cx="1231674" cy="385598"/>
          </a:xfrm>
          <a:prstGeom prst="round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打扰</a:t>
            </a:r>
          </a:p>
        </p:txBody>
      </p:sp>
      <p:sp>
        <p:nvSpPr>
          <p:cNvPr id="46" name="矩形 45"/>
          <p:cNvSpPr/>
          <p:nvPr/>
        </p:nvSpPr>
        <p:spPr>
          <a:xfrm>
            <a:off x="1128951" y="4474237"/>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麻烦别人说</a:t>
            </a:r>
          </a:p>
        </p:txBody>
      </p:sp>
      <p:sp>
        <p:nvSpPr>
          <p:cNvPr id="47" name="圆角矩形 46"/>
          <p:cNvSpPr/>
          <p:nvPr/>
        </p:nvSpPr>
        <p:spPr>
          <a:xfrm>
            <a:off x="2551801" y="5001696"/>
            <a:ext cx="1231674" cy="385598"/>
          </a:xfrm>
          <a:prstGeom prst="round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烦请</a:t>
            </a:r>
          </a:p>
        </p:txBody>
      </p:sp>
      <p:sp>
        <p:nvSpPr>
          <p:cNvPr id="48" name="矩形 47"/>
          <p:cNvSpPr/>
          <p:nvPr/>
        </p:nvSpPr>
        <p:spPr>
          <a:xfrm>
            <a:off x="1128951" y="5055996"/>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请人帮忙说</a:t>
            </a:r>
          </a:p>
        </p:txBody>
      </p:sp>
      <p:sp>
        <p:nvSpPr>
          <p:cNvPr id="49" name="圆角矩形 48"/>
          <p:cNvSpPr/>
          <p:nvPr/>
        </p:nvSpPr>
        <p:spPr>
          <a:xfrm>
            <a:off x="2551801" y="5583458"/>
            <a:ext cx="1231674" cy="385598"/>
          </a:xfrm>
          <a:prstGeom prst="roundRect">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借光</a:t>
            </a:r>
          </a:p>
        </p:txBody>
      </p:sp>
      <p:sp>
        <p:nvSpPr>
          <p:cNvPr id="50" name="矩形 49"/>
          <p:cNvSpPr/>
          <p:nvPr/>
        </p:nvSpPr>
        <p:spPr>
          <a:xfrm>
            <a:off x="1128951" y="5637758"/>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求给方便说</a:t>
            </a:r>
          </a:p>
        </p:txBody>
      </p:sp>
      <p:sp>
        <p:nvSpPr>
          <p:cNvPr id="83" name="圆角矩形 82"/>
          <p:cNvSpPr/>
          <p:nvPr/>
        </p:nvSpPr>
        <p:spPr>
          <a:xfrm>
            <a:off x="9831376" y="1511142"/>
            <a:ext cx="1231674" cy="385598"/>
          </a:xfrm>
          <a:prstGeom prst="roundRect">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dirty="0">
                <a:ea typeface="微软雅黑 Light" panose="020B0502040204020203" pitchFamily="34" charset="-122"/>
                <a:cs typeface="+mn-ea"/>
                <a:sym typeface="+mn-lt"/>
              </a:rPr>
              <a:t>高寿</a:t>
            </a:r>
          </a:p>
        </p:txBody>
      </p:sp>
      <p:sp>
        <p:nvSpPr>
          <p:cNvPr id="84" name="矩形 83"/>
          <p:cNvSpPr/>
          <p:nvPr/>
        </p:nvSpPr>
        <p:spPr>
          <a:xfrm>
            <a:off x="8408526" y="1565442"/>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老人年龄用</a:t>
            </a:r>
          </a:p>
        </p:txBody>
      </p:sp>
      <p:sp>
        <p:nvSpPr>
          <p:cNvPr id="85" name="圆角矩形 84"/>
          <p:cNvSpPr/>
          <p:nvPr/>
        </p:nvSpPr>
        <p:spPr>
          <a:xfrm>
            <a:off x="9831376" y="2092901"/>
            <a:ext cx="1231674" cy="385598"/>
          </a:xfrm>
          <a:prstGeom prst="roundRect">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久违</a:t>
            </a:r>
          </a:p>
        </p:txBody>
      </p:sp>
      <p:sp>
        <p:nvSpPr>
          <p:cNvPr id="86" name="矩形 85"/>
          <p:cNvSpPr/>
          <p:nvPr/>
        </p:nvSpPr>
        <p:spPr>
          <a:xfrm>
            <a:off x="8408526" y="2147201"/>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好久不见说</a:t>
            </a:r>
          </a:p>
        </p:txBody>
      </p:sp>
      <p:sp>
        <p:nvSpPr>
          <p:cNvPr id="87" name="圆角矩形 86"/>
          <p:cNvSpPr/>
          <p:nvPr/>
        </p:nvSpPr>
        <p:spPr>
          <a:xfrm>
            <a:off x="9831376" y="2674660"/>
            <a:ext cx="1231674" cy="385598"/>
          </a:xfrm>
          <a:prstGeom prst="roundRect">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光临</a:t>
            </a:r>
          </a:p>
        </p:txBody>
      </p:sp>
      <p:sp>
        <p:nvSpPr>
          <p:cNvPr id="88" name="矩形 87"/>
          <p:cNvSpPr/>
          <p:nvPr/>
        </p:nvSpPr>
        <p:spPr>
          <a:xfrm>
            <a:off x="8408526" y="2728960"/>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客人来到用</a:t>
            </a:r>
          </a:p>
        </p:txBody>
      </p:sp>
      <p:sp>
        <p:nvSpPr>
          <p:cNvPr id="89" name="圆角矩形 88"/>
          <p:cNvSpPr/>
          <p:nvPr/>
        </p:nvSpPr>
        <p:spPr>
          <a:xfrm>
            <a:off x="9831376" y="3256419"/>
            <a:ext cx="1231674" cy="385598"/>
          </a:xfrm>
          <a:prstGeom prst="roundRect">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失陪</a:t>
            </a:r>
          </a:p>
        </p:txBody>
      </p:sp>
      <p:sp>
        <p:nvSpPr>
          <p:cNvPr id="90" name="矩形 89"/>
          <p:cNvSpPr/>
          <p:nvPr/>
        </p:nvSpPr>
        <p:spPr>
          <a:xfrm>
            <a:off x="8408526" y="3310719"/>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中途先走说</a:t>
            </a:r>
          </a:p>
        </p:txBody>
      </p:sp>
      <p:sp>
        <p:nvSpPr>
          <p:cNvPr id="91" name="圆角矩形 90"/>
          <p:cNvSpPr/>
          <p:nvPr/>
        </p:nvSpPr>
        <p:spPr>
          <a:xfrm>
            <a:off x="9831376" y="3838178"/>
            <a:ext cx="1231674" cy="385598"/>
          </a:xfrm>
          <a:prstGeom prst="roundRect">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告辞</a:t>
            </a:r>
          </a:p>
        </p:txBody>
      </p:sp>
      <p:sp>
        <p:nvSpPr>
          <p:cNvPr id="92" name="矩形 91"/>
          <p:cNvSpPr/>
          <p:nvPr/>
        </p:nvSpPr>
        <p:spPr>
          <a:xfrm>
            <a:off x="8408526" y="3892478"/>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与人分别说</a:t>
            </a:r>
          </a:p>
        </p:txBody>
      </p:sp>
      <p:sp>
        <p:nvSpPr>
          <p:cNvPr id="93" name="圆角矩形 92"/>
          <p:cNvSpPr/>
          <p:nvPr/>
        </p:nvSpPr>
        <p:spPr>
          <a:xfrm>
            <a:off x="9831376" y="4419937"/>
            <a:ext cx="1231674" cy="385598"/>
          </a:xfrm>
          <a:prstGeom prst="roundRect">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雅赠</a:t>
            </a:r>
          </a:p>
        </p:txBody>
      </p:sp>
      <p:sp>
        <p:nvSpPr>
          <p:cNvPr id="94" name="矩形 93"/>
          <p:cNvSpPr/>
          <p:nvPr/>
        </p:nvSpPr>
        <p:spPr>
          <a:xfrm>
            <a:off x="8408526" y="4474237"/>
            <a:ext cx="1154162" cy="276999"/>
          </a:xfrm>
          <a:prstGeom prst="rect">
            <a:avLst/>
          </a:prstGeom>
        </p:spPr>
        <p:txBody>
          <a:bodyPr wrap="none" lIns="0" tIns="0" rIns="0" bIns="0">
            <a:spAutoFit/>
          </a:bodyPr>
          <a:lstStyle/>
          <a:p>
            <a:r>
              <a:rPr lang="zh-CN" altLang="en-US" dirty="0">
                <a:solidFill>
                  <a:schemeClr val="tx1">
                    <a:lumMod val="75000"/>
                    <a:lumOff val="25000"/>
                  </a:schemeClr>
                </a:solidFill>
                <a:ea typeface="微软雅黑 Light" panose="020B0502040204020203" pitchFamily="34" charset="-122"/>
                <a:cs typeface="+mn-ea"/>
                <a:sym typeface="+mn-lt"/>
              </a:rPr>
              <a:t>赠送作用用</a:t>
            </a:r>
          </a:p>
        </p:txBody>
      </p:sp>
    </p:spTree>
    <p:extLst>
      <p:ext uri="{BB962C8B-B14F-4D97-AF65-F5344CB8AC3E}">
        <p14:creationId xmlns:p14="http://schemas.microsoft.com/office/powerpoint/2010/main" val="2519404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300"/>
                                        <p:tgtEl>
                                          <p:spTgt spid="14"/>
                                        </p:tgtEl>
                                      </p:cBhvr>
                                    </p:animEffect>
                                  </p:childTnLst>
                                </p:cTn>
                              </p:par>
                            </p:childTnLst>
                          </p:cTn>
                        </p:par>
                        <p:par>
                          <p:cTn id="13" fill="hold">
                            <p:stCondLst>
                              <p:cond delay="800"/>
                            </p:stCondLst>
                            <p:childTnLst>
                              <p:par>
                                <p:cTn id="14" presetID="10" presetClass="entr" presetSubtype="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300"/>
                                        <p:tgtEl>
                                          <p:spTgt spid="38"/>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300"/>
                                        <p:tgtEl>
                                          <p:spTgt spid="40"/>
                                        </p:tgtEl>
                                      </p:cBhvr>
                                    </p:animEffect>
                                  </p:childTnLst>
                                </p:cTn>
                              </p:par>
                            </p:childTnLst>
                          </p:cTn>
                        </p:par>
                        <p:par>
                          <p:cTn id="21"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300"/>
                                        <p:tgtEl>
                                          <p:spTgt spid="42"/>
                                        </p:tgtEl>
                                      </p:cBhvr>
                                    </p:animEffect>
                                  </p:childTnLst>
                                </p:cTn>
                              </p:par>
                            </p:childTnLst>
                          </p:cTn>
                        </p:par>
                        <p:par>
                          <p:cTn id="25" fill="hold">
                            <p:stCondLst>
                              <p:cond delay="17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300"/>
                                        <p:tgtEl>
                                          <p:spTgt spid="44"/>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300"/>
                                        <p:tgtEl>
                                          <p:spTgt spid="46"/>
                                        </p:tgtEl>
                                      </p:cBhvr>
                                    </p:animEffect>
                                  </p:childTnLst>
                                </p:cTn>
                              </p:par>
                            </p:childTnLst>
                          </p:cTn>
                        </p:par>
                        <p:par>
                          <p:cTn id="33" fill="hold">
                            <p:stCondLst>
                              <p:cond delay="2300"/>
                            </p:stCondLst>
                            <p:childTnLst>
                              <p:par>
                                <p:cTn id="34" presetID="10"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300"/>
                                        <p:tgtEl>
                                          <p:spTgt spid="48"/>
                                        </p:tgtEl>
                                      </p:cBhvr>
                                    </p:animEffect>
                                  </p:childTnLst>
                                </p:cTn>
                              </p:par>
                            </p:childTnLst>
                          </p:cTn>
                        </p:par>
                        <p:par>
                          <p:cTn id="37" fill="hold">
                            <p:stCondLst>
                              <p:cond delay="2600"/>
                            </p:stCondLst>
                            <p:childTnLst>
                              <p:par>
                                <p:cTn id="38" presetID="10"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300"/>
                                        <p:tgtEl>
                                          <p:spTgt spid="50"/>
                                        </p:tgtEl>
                                      </p:cBhvr>
                                    </p:animEffect>
                                  </p:childTnLst>
                                </p:cTn>
                              </p:par>
                            </p:childTnLst>
                          </p:cTn>
                        </p:par>
                        <p:par>
                          <p:cTn id="41" fill="hold">
                            <p:stCondLst>
                              <p:cond delay="2900"/>
                            </p:stCondLst>
                            <p:childTnLst>
                              <p:par>
                                <p:cTn id="42" presetID="10" presetClass="entr" presetSubtype="0" fill="hold" grpId="0"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300"/>
                                        <p:tgtEl>
                                          <p:spTgt spid="68"/>
                                        </p:tgtEl>
                                      </p:cBhvr>
                                    </p:animEffect>
                                  </p:childTnLst>
                                </p:cTn>
                              </p:par>
                            </p:childTnLst>
                          </p:cTn>
                        </p:par>
                        <p:par>
                          <p:cTn id="45" fill="hold">
                            <p:stCondLst>
                              <p:cond delay="3200"/>
                            </p:stCondLst>
                            <p:childTnLst>
                              <p:par>
                                <p:cTn id="46" presetID="10" presetClass="entr" presetSubtype="0" fill="hold" grpId="0" nodeType="after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300"/>
                                        <p:tgtEl>
                                          <p:spTgt spid="70"/>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fade">
                                      <p:cBhvr>
                                        <p:cTn id="52" dur="300"/>
                                        <p:tgtEl>
                                          <p:spTgt spid="72"/>
                                        </p:tgtEl>
                                      </p:cBhvr>
                                    </p:animEffect>
                                  </p:childTnLst>
                                </p:cTn>
                              </p:par>
                            </p:childTnLst>
                          </p:cTn>
                        </p:par>
                        <p:par>
                          <p:cTn id="53" fill="hold">
                            <p:stCondLst>
                              <p:cond delay="3800"/>
                            </p:stCondLst>
                            <p:childTnLst>
                              <p:par>
                                <p:cTn id="54" presetID="10" presetClass="entr" presetSubtype="0"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300"/>
                                        <p:tgtEl>
                                          <p:spTgt spid="74"/>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fade">
                                      <p:cBhvr>
                                        <p:cTn id="60" dur="300"/>
                                        <p:tgtEl>
                                          <p:spTgt spid="76"/>
                                        </p:tgtEl>
                                      </p:cBhvr>
                                    </p:animEffect>
                                  </p:childTnLst>
                                </p:cTn>
                              </p:par>
                            </p:childTnLst>
                          </p:cTn>
                        </p:par>
                        <p:par>
                          <p:cTn id="61" fill="hold">
                            <p:stCondLst>
                              <p:cond delay="4400"/>
                            </p:stCondLst>
                            <p:childTnLst>
                              <p:par>
                                <p:cTn id="62" presetID="10" presetClass="entr" presetSubtype="0"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fade">
                                      <p:cBhvr>
                                        <p:cTn id="64" dur="300"/>
                                        <p:tgtEl>
                                          <p:spTgt spid="78"/>
                                        </p:tgtEl>
                                      </p:cBhvr>
                                    </p:animEffect>
                                  </p:childTnLst>
                                </p:cTn>
                              </p:par>
                            </p:childTnLst>
                          </p:cTn>
                        </p:par>
                        <p:par>
                          <p:cTn id="65" fill="hold">
                            <p:stCondLst>
                              <p:cond delay="4700"/>
                            </p:stCondLst>
                            <p:childTnLst>
                              <p:par>
                                <p:cTn id="66" presetID="10" presetClass="entr" presetSubtype="0"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Effect transition="in" filter="fade">
                                      <p:cBhvr>
                                        <p:cTn id="68" dur="300"/>
                                        <p:tgtEl>
                                          <p:spTgt spid="80"/>
                                        </p:tgtEl>
                                      </p:cBhvr>
                                    </p:animEffec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300"/>
                                        <p:tgtEl>
                                          <p:spTgt spid="82"/>
                                        </p:tgtEl>
                                      </p:cBhvr>
                                    </p:animEffect>
                                  </p:childTnLst>
                                </p:cTn>
                              </p:par>
                            </p:childTnLst>
                          </p:cTn>
                        </p:par>
                        <p:par>
                          <p:cTn id="73" fill="hold">
                            <p:stCondLst>
                              <p:cond delay="5300"/>
                            </p:stCondLst>
                            <p:childTnLst>
                              <p:par>
                                <p:cTn id="74" presetID="10" presetClass="entr" presetSubtype="0" fill="hold" grpId="0"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fade">
                                      <p:cBhvr>
                                        <p:cTn id="76" dur="300"/>
                                        <p:tgtEl>
                                          <p:spTgt spid="84"/>
                                        </p:tgtEl>
                                      </p:cBhvr>
                                    </p:animEffect>
                                  </p:childTnLst>
                                </p:cTn>
                              </p:par>
                            </p:childTnLst>
                          </p:cTn>
                        </p:par>
                        <p:par>
                          <p:cTn id="77" fill="hold">
                            <p:stCondLst>
                              <p:cond delay="5600"/>
                            </p:stCondLst>
                            <p:childTnLst>
                              <p:par>
                                <p:cTn id="78" presetID="10" presetClass="entr" presetSubtype="0" fill="hold" grpId="0" nodeType="after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fade">
                                      <p:cBhvr>
                                        <p:cTn id="80" dur="300"/>
                                        <p:tgtEl>
                                          <p:spTgt spid="86"/>
                                        </p:tgtEl>
                                      </p:cBhvr>
                                    </p:animEffect>
                                  </p:childTnLst>
                                </p:cTn>
                              </p:par>
                            </p:childTnLst>
                          </p:cTn>
                        </p:par>
                        <p:par>
                          <p:cTn id="81" fill="hold">
                            <p:stCondLst>
                              <p:cond delay="5900"/>
                            </p:stCondLst>
                            <p:childTnLst>
                              <p:par>
                                <p:cTn id="82" presetID="10" presetClass="entr" presetSubtype="0" fill="hold" grpId="0" nodeType="afterEffect">
                                  <p:stCondLst>
                                    <p:cond delay="0"/>
                                  </p:stCondLst>
                                  <p:childTnLst>
                                    <p:set>
                                      <p:cBhvr>
                                        <p:cTn id="83" dur="1" fill="hold">
                                          <p:stCondLst>
                                            <p:cond delay="0"/>
                                          </p:stCondLst>
                                        </p:cTn>
                                        <p:tgtEl>
                                          <p:spTgt spid="88"/>
                                        </p:tgtEl>
                                        <p:attrNameLst>
                                          <p:attrName>style.visibility</p:attrName>
                                        </p:attrNameLst>
                                      </p:cBhvr>
                                      <p:to>
                                        <p:strVal val="visible"/>
                                      </p:to>
                                    </p:set>
                                    <p:animEffect transition="in" filter="fade">
                                      <p:cBhvr>
                                        <p:cTn id="84" dur="300"/>
                                        <p:tgtEl>
                                          <p:spTgt spid="88"/>
                                        </p:tgtEl>
                                      </p:cBhvr>
                                    </p:animEffect>
                                  </p:childTnLst>
                                </p:cTn>
                              </p:par>
                            </p:childTnLst>
                          </p:cTn>
                        </p:par>
                        <p:par>
                          <p:cTn id="85" fill="hold">
                            <p:stCondLst>
                              <p:cond delay="6200"/>
                            </p:stCondLst>
                            <p:childTnLst>
                              <p:par>
                                <p:cTn id="86" presetID="10" presetClass="entr" presetSubtype="0" fill="hold" grpId="0" nodeType="after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fade">
                                      <p:cBhvr>
                                        <p:cTn id="88" dur="300"/>
                                        <p:tgtEl>
                                          <p:spTgt spid="90"/>
                                        </p:tgtEl>
                                      </p:cBhvr>
                                    </p:animEffect>
                                  </p:childTnLst>
                                </p:cTn>
                              </p:par>
                            </p:childTnLst>
                          </p:cTn>
                        </p:par>
                        <p:par>
                          <p:cTn id="89" fill="hold">
                            <p:stCondLst>
                              <p:cond delay="6500"/>
                            </p:stCondLst>
                            <p:childTnLst>
                              <p:par>
                                <p:cTn id="90" presetID="10" presetClass="entr" presetSubtype="0" fill="hold" grpId="0" nodeType="afterEffect">
                                  <p:stCondLst>
                                    <p:cond delay="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300"/>
                                        <p:tgtEl>
                                          <p:spTgt spid="92"/>
                                        </p:tgtEl>
                                      </p:cBhvr>
                                    </p:animEffect>
                                  </p:childTnLst>
                                </p:cTn>
                              </p:par>
                            </p:childTnLst>
                          </p:cTn>
                        </p:par>
                        <p:par>
                          <p:cTn id="93" fill="hold">
                            <p:stCondLst>
                              <p:cond delay="6800"/>
                            </p:stCondLst>
                            <p:childTnLst>
                              <p:par>
                                <p:cTn id="94" presetID="10" presetClass="entr" presetSubtype="0" fill="hold" grpId="0" nodeType="after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fade">
                                      <p:cBhvr>
                                        <p:cTn id="96" dur="300"/>
                                        <p:tgtEl>
                                          <p:spTgt spid="94"/>
                                        </p:tgtEl>
                                      </p:cBhvr>
                                    </p:animEffect>
                                  </p:childTnLst>
                                </p:cTn>
                              </p:par>
                            </p:childTnLst>
                          </p:cTn>
                        </p:par>
                        <p:par>
                          <p:cTn id="97" fill="hold">
                            <p:stCondLst>
                              <p:cond delay="7100"/>
                            </p:stCondLst>
                            <p:childTnLst>
                              <p:par>
                                <p:cTn id="98" presetID="12" presetClass="entr" presetSubtype="8"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additive="base">
                                        <p:cTn id="100" dur="300"/>
                                        <p:tgtEl>
                                          <p:spTgt spid="15"/>
                                        </p:tgtEl>
                                        <p:attrNameLst>
                                          <p:attrName>ppt_x</p:attrName>
                                        </p:attrNameLst>
                                      </p:cBhvr>
                                      <p:tavLst>
                                        <p:tav tm="0">
                                          <p:val>
                                            <p:strVal val="#ppt_x-#ppt_w*1.125000"/>
                                          </p:val>
                                        </p:tav>
                                        <p:tav tm="100000">
                                          <p:val>
                                            <p:strVal val="#ppt_x"/>
                                          </p:val>
                                        </p:tav>
                                      </p:tavLst>
                                    </p:anim>
                                    <p:animEffect transition="in" filter="wipe(right)">
                                      <p:cBhvr>
                                        <p:cTn id="101" dur="300"/>
                                        <p:tgtEl>
                                          <p:spTgt spid="15"/>
                                        </p:tgtEl>
                                      </p:cBhvr>
                                    </p:animEffect>
                                  </p:childTnLst>
                                </p:cTn>
                              </p:par>
                            </p:childTnLst>
                          </p:cTn>
                        </p:par>
                        <p:par>
                          <p:cTn id="102" fill="hold">
                            <p:stCondLst>
                              <p:cond delay="7400"/>
                            </p:stCondLst>
                            <p:childTnLst>
                              <p:par>
                                <p:cTn id="103" presetID="12" presetClass="entr" presetSubtype="8" fill="hold" grpId="0" nodeType="afterEffect">
                                  <p:stCondLst>
                                    <p:cond delay="0"/>
                                  </p:stCondLst>
                                  <p:childTnLst>
                                    <p:set>
                                      <p:cBhvr>
                                        <p:cTn id="104" dur="1" fill="hold">
                                          <p:stCondLst>
                                            <p:cond delay="0"/>
                                          </p:stCondLst>
                                        </p:cTn>
                                        <p:tgtEl>
                                          <p:spTgt spid="37"/>
                                        </p:tgtEl>
                                        <p:attrNameLst>
                                          <p:attrName>style.visibility</p:attrName>
                                        </p:attrNameLst>
                                      </p:cBhvr>
                                      <p:to>
                                        <p:strVal val="visible"/>
                                      </p:to>
                                    </p:set>
                                    <p:anim calcmode="lin" valueType="num">
                                      <p:cBhvr additive="base">
                                        <p:cTn id="105" dur="300"/>
                                        <p:tgtEl>
                                          <p:spTgt spid="37"/>
                                        </p:tgtEl>
                                        <p:attrNameLst>
                                          <p:attrName>ppt_x</p:attrName>
                                        </p:attrNameLst>
                                      </p:cBhvr>
                                      <p:tavLst>
                                        <p:tav tm="0">
                                          <p:val>
                                            <p:strVal val="#ppt_x-#ppt_w*1.125000"/>
                                          </p:val>
                                        </p:tav>
                                        <p:tav tm="100000">
                                          <p:val>
                                            <p:strVal val="#ppt_x"/>
                                          </p:val>
                                        </p:tav>
                                      </p:tavLst>
                                    </p:anim>
                                    <p:animEffect transition="in" filter="wipe(right)">
                                      <p:cBhvr>
                                        <p:cTn id="106" dur="300"/>
                                        <p:tgtEl>
                                          <p:spTgt spid="37"/>
                                        </p:tgtEl>
                                      </p:cBhvr>
                                    </p:animEffect>
                                  </p:childTnLst>
                                </p:cTn>
                              </p:par>
                            </p:childTnLst>
                          </p:cTn>
                        </p:par>
                        <p:par>
                          <p:cTn id="107" fill="hold">
                            <p:stCondLst>
                              <p:cond delay="7700"/>
                            </p:stCondLst>
                            <p:childTnLst>
                              <p:par>
                                <p:cTn id="108" presetID="12" presetClass="entr" presetSubtype="8" fill="hold" grpId="0" nodeType="afterEffect">
                                  <p:stCondLst>
                                    <p:cond delay="0"/>
                                  </p:stCondLst>
                                  <p:childTnLst>
                                    <p:set>
                                      <p:cBhvr>
                                        <p:cTn id="109" dur="1" fill="hold">
                                          <p:stCondLst>
                                            <p:cond delay="0"/>
                                          </p:stCondLst>
                                        </p:cTn>
                                        <p:tgtEl>
                                          <p:spTgt spid="39"/>
                                        </p:tgtEl>
                                        <p:attrNameLst>
                                          <p:attrName>style.visibility</p:attrName>
                                        </p:attrNameLst>
                                      </p:cBhvr>
                                      <p:to>
                                        <p:strVal val="visible"/>
                                      </p:to>
                                    </p:set>
                                    <p:anim calcmode="lin" valueType="num">
                                      <p:cBhvr additive="base">
                                        <p:cTn id="110" dur="300"/>
                                        <p:tgtEl>
                                          <p:spTgt spid="39"/>
                                        </p:tgtEl>
                                        <p:attrNameLst>
                                          <p:attrName>ppt_x</p:attrName>
                                        </p:attrNameLst>
                                      </p:cBhvr>
                                      <p:tavLst>
                                        <p:tav tm="0">
                                          <p:val>
                                            <p:strVal val="#ppt_x-#ppt_w*1.125000"/>
                                          </p:val>
                                        </p:tav>
                                        <p:tav tm="100000">
                                          <p:val>
                                            <p:strVal val="#ppt_x"/>
                                          </p:val>
                                        </p:tav>
                                      </p:tavLst>
                                    </p:anim>
                                    <p:animEffect transition="in" filter="wipe(right)">
                                      <p:cBhvr>
                                        <p:cTn id="111" dur="300"/>
                                        <p:tgtEl>
                                          <p:spTgt spid="39"/>
                                        </p:tgtEl>
                                      </p:cBhvr>
                                    </p:animEffect>
                                  </p:childTnLst>
                                </p:cTn>
                              </p:par>
                            </p:childTnLst>
                          </p:cTn>
                        </p:par>
                        <p:par>
                          <p:cTn id="112" fill="hold">
                            <p:stCondLst>
                              <p:cond delay="8000"/>
                            </p:stCondLst>
                            <p:childTnLst>
                              <p:par>
                                <p:cTn id="113" presetID="12" presetClass="entr" presetSubtype="8"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additive="base">
                                        <p:cTn id="115" dur="300"/>
                                        <p:tgtEl>
                                          <p:spTgt spid="41"/>
                                        </p:tgtEl>
                                        <p:attrNameLst>
                                          <p:attrName>ppt_x</p:attrName>
                                        </p:attrNameLst>
                                      </p:cBhvr>
                                      <p:tavLst>
                                        <p:tav tm="0">
                                          <p:val>
                                            <p:strVal val="#ppt_x-#ppt_w*1.125000"/>
                                          </p:val>
                                        </p:tav>
                                        <p:tav tm="100000">
                                          <p:val>
                                            <p:strVal val="#ppt_x"/>
                                          </p:val>
                                        </p:tav>
                                      </p:tavLst>
                                    </p:anim>
                                    <p:animEffect transition="in" filter="wipe(right)">
                                      <p:cBhvr>
                                        <p:cTn id="116" dur="300"/>
                                        <p:tgtEl>
                                          <p:spTgt spid="41"/>
                                        </p:tgtEl>
                                      </p:cBhvr>
                                    </p:animEffect>
                                  </p:childTnLst>
                                </p:cTn>
                              </p:par>
                            </p:childTnLst>
                          </p:cTn>
                        </p:par>
                        <p:par>
                          <p:cTn id="117" fill="hold">
                            <p:stCondLst>
                              <p:cond delay="8300"/>
                            </p:stCondLst>
                            <p:childTnLst>
                              <p:par>
                                <p:cTn id="118" presetID="12" presetClass="entr" presetSubtype="8"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additive="base">
                                        <p:cTn id="120" dur="300"/>
                                        <p:tgtEl>
                                          <p:spTgt spid="43"/>
                                        </p:tgtEl>
                                        <p:attrNameLst>
                                          <p:attrName>ppt_x</p:attrName>
                                        </p:attrNameLst>
                                      </p:cBhvr>
                                      <p:tavLst>
                                        <p:tav tm="0">
                                          <p:val>
                                            <p:strVal val="#ppt_x-#ppt_w*1.125000"/>
                                          </p:val>
                                        </p:tav>
                                        <p:tav tm="100000">
                                          <p:val>
                                            <p:strVal val="#ppt_x"/>
                                          </p:val>
                                        </p:tav>
                                      </p:tavLst>
                                    </p:anim>
                                    <p:animEffect transition="in" filter="wipe(right)">
                                      <p:cBhvr>
                                        <p:cTn id="121" dur="300"/>
                                        <p:tgtEl>
                                          <p:spTgt spid="43"/>
                                        </p:tgtEl>
                                      </p:cBhvr>
                                    </p:animEffect>
                                  </p:childTnLst>
                                </p:cTn>
                              </p:par>
                            </p:childTnLst>
                          </p:cTn>
                        </p:par>
                        <p:par>
                          <p:cTn id="122" fill="hold">
                            <p:stCondLst>
                              <p:cond delay="8600"/>
                            </p:stCondLst>
                            <p:childTnLst>
                              <p:par>
                                <p:cTn id="123" presetID="12" presetClass="entr" presetSubtype="8" fill="hold" grpId="0" nodeType="afterEffect">
                                  <p:stCondLst>
                                    <p:cond delay="0"/>
                                  </p:stCondLst>
                                  <p:childTnLst>
                                    <p:set>
                                      <p:cBhvr>
                                        <p:cTn id="124" dur="1" fill="hold">
                                          <p:stCondLst>
                                            <p:cond delay="0"/>
                                          </p:stCondLst>
                                        </p:cTn>
                                        <p:tgtEl>
                                          <p:spTgt spid="45"/>
                                        </p:tgtEl>
                                        <p:attrNameLst>
                                          <p:attrName>style.visibility</p:attrName>
                                        </p:attrNameLst>
                                      </p:cBhvr>
                                      <p:to>
                                        <p:strVal val="visible"/>
                                      </p:to>
                                    </p:set>
                                    <p:anim calcmode="lin" valueType="num">
                                      <p:cBhvr additive="base">
                                        <p:cTn id="125" dur="300"/>
                                        <p:tgtEl>
                                          <p:spTgt spid="45"/>
                                        </p:tgtEl>
                                        <p:attrNameLst>
                                          <p:attrName>ppt_x</p:attrName>
                                        </p:attrNameLst>
                                      </p:cBhvr>
                                      <p:tavLst>
                                        <p:tav tm="0">
                                          <p:val>
                                            <p:strVal val="#ppt_x-#ppt_w*1.125000"/>
                                          </p:val>
                                        </p:tav>
                                        <p:tav tm="100000">
                                          <p:val>
                                            <p:strVal val="#ppt_x"/>
                                          </p:val>
                                        </p:tav>
                                      </p:tavLst>
                                    </p:anim>
                                    <p:animEffect transition="in" filter="wipe(right)">
                                      <p:cBhvr>
                                        <p:cTn id="126" dur="300"/>
                                        <p:tgtEl>
                                          <p:spTgt spid="45"/>
                                        </p:tgtEl>
                                      </p:cBhvr>
                                    </p:animEffect>
                                  </p:childTnLst>
                                </p:cTn>
                              </p:par>
                            </p:childTnLst>
                          </p:cTn>
                        </p:par>
                        <p:par>
                          <p:cTn id="127" fill="hold">
                            <p:stCondLst>
                              <p:cond delay="8900"/>
                            </p:stCondLst>
                            <p:childTnLst>
                              <p:par>
                                <p:cTn id="128" presetID="12" presetClass="entr" presetSubtype="8" fill="hold" grpId="0"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additive="base">
                                        <p:cTn id="130" dur="300"/>
                                        <p:tgtEl>
                                          <p:spTgt spid="47"/>
                                        </p:tgtEl>
                                        <p:attrNameLst>
                                          <p:attrName>ppt_x</p:attrName>
                                        </p:attrNameLst>
                                      </p:cBhvr>
                                      <p:tavLst>
                                        <p:tav tm="0">
                                          <p:val>
                                            <p:strVal val="#ppt_x-#ppt_w*1.125000"/>
                                          </p:val>
                                        </p:tav>
                                        <p:tav tm="100000">
                                          <p:val>
                                            <p:strVal val="#ppt_x"/>
                                          </p:val>
                                        </p:tav>
                                      </p:tavLst>
                                    </p:anim>
                                    <p:animEffect transition="in" filter="wipe(right)">
                                      <p:cBhvr>
                                        <p:cTn id="131" dur="300"/>
                                        <p:tgtEl>
                                          <p:spTgt spid="47"/>
                                        </p:tgtEl>
                                      </p:cBhvr>
                                    </p:animEffect>
                                  </p:childTnLst>
                                </p:cTn>
                              </p:par>
                            </p:childTnLst>
                          </p:cTn>
                        </p:par>
                        <p:par>
                          <p:cTn id="132" fill="hold">
                            <p:stCondLst>
                              <p:cond delay="9200"/>
                            </p:stCondLst>
                            <p:childTnLst>
                              <p:par>
                                <p:cTn id="133" presetID="12" presetClass="entr" presetSubtype="8" fill="hold" grpId="0" nodeType="afterEffect">
                                  <p:stCondLst>
                                    <p:cond delay="0"/>
                                  </p:stCondLst>
                                  <p:childTnLst>
                                    <p:set>
                                      <p:cBhvr>
                                        <p:cTn id="134" dur="1" fill="hold">
                                          <p:stCondLst>
                                            <p:cond delay="0"/>
                                          </p:stCondLst>
                                        </p:cTn>
                                        <p:tgtEl>
                                          <p:spTgt spid="49"/>
                                        </p:tgtEl>
                                        <p:attrNameLst>
                                          <p:attrName>style.visibility</p:attrName>
                                        </p:attrNameLst>
                                      </p:cBhvr>
                                      <p:to>
                                        <p:strVal val="visible"/>
                                      </p:to>
                                    </p:set>
                                    <p:anim calcmode="lin" valueType="num">
                                      <p:cBhvr additive="base">
                                        <p:cTn id="135" dur="300"/>
                                        <p:tgtEl>
                                          <p:spTgt spid="49"/>
                                        </p:tgtEl>
                                        <p:attrNameLst>
                                          <p:attrName>ppt_x</p:attrName>
                                        </p:attrNameLst>
                                      </p:cBhvr>
                                      <p:tavLst>
                                        <p:tav tm="0">
                                          <p:val>
                                            <p:strVal val="#ppt_x-#ppt_w*1.125000"/>
                                          </p:val>
                                        </p:tav>
                                        <p:tav tm="100000">
                                          <p:val>
                                            <p:strVal val="#ppt_x"/>
                                          </p:val>
                                        </p:tav>
                                      </p:tavLst>
                                    </p:anim>
                                    <p:animEffect transition="in" filter="wipe(right)">
                                      <p:cBhvr>
                                        <p:cTn id="136" dur="300"/>
                                        <p:tgtEl>
                                          <p:spTgt spid="49"/>
                                        </p:tgtEl>
                                      </p:cBhvr>
                                    </p:animEffect>
                                  </p:childTnLst>
                                </p:cTn>
                              </p:par>
                            </p:childTnLst>
                          </p:cTn>
                        </p:par>
                        <p:par>
                          <p:cTn id="137" fill="hold">
                            <p:stCondLst>
                              <p:cond delay="9500"/>
                            </p:stCondLst>
                            <p:childTnLst>
                              <p:par>
                                <p:cTn id="138" presetID="12" presetClass="entr" presetSubtype="8" fill="hold" grpId="0" nodeType="afterEffect">
                                  <p:stCondLst>
                                    <p:cond delay="0"/>
                                  </p:stCondLst>
                                  <p:childTnLst>
                                    <p:set>
                                      <p:cBhvr>
                                        <p:cTn id="139" dur="1" fill="hold">
                                          <p:stCondLst>
                                            <p:cond delay="0"/>
                                          </p:stCondLst>
                                        </p:cTn>
                                        <p:tgtEl>
                                          <p:spTgt spid="67"/>
                                        </p:tgtEl>
                                        <p:attrNameLst>
                                          <p:attrName>style.visibility</p:attrName>
                                        </p:attrNameLst>
                                      </p:cBhvr>
                                      <p:to>
                                        <p:strVal val="visible"/>
                                      </p:to>
                                    </p:set>
                                    <p:anim calcmode="lin" valueType="num">
                                      <p:cBhvr additive="base">
                                        <p:cTn id="140" dur="300"/>
                                        <p:tgtEl>
                                          <p:spTgt spid="67"/>
                                        </p:tgtEl>
                                        <p:attrNameLst>
                                          <p:attrName>ppt_x</p:attrName>
                                        </p:attrNameLst>
                                      </p:cBhvr>
                                      <p:tavLst>
                                        <p:tav tm="0">
                                          <p:val>
                                            <p:strVal val="#ppt_x-#ppt_w*1.125000"/>
                                          </p:val>
                                        </p:tav>
                                        <p:tav tm="100000">
                                          <p:val>
                                            <p:strVal val="#ppt_x"/>
                                          </p:val>
                                        </p:tav>
                                      </p:tavLst>
                                    </p:anim>
                                    <p:animEffect transition="in" filter="wipe(right)">
                                      <p:cBhvr>
                                        <p:cTn id="141" dur="300"/>
                                        <p:tgtEl>
                                          <p:spTgt spid="67"/>
                                        </p:tgtEl>
                                      </p:cBhvr>
                                    </p:animEffect>
                                  </p:childTnLst>
                                </p:cTn>
                              </p:par>
                            </p:childTnLst>
                          </p:cTn>
                        </p:par>
                        <p:par>
                          <p:cTn id="142" fill="hold">
                            <p:stCondLst>
                              <p:cond delay="9800"/>
                            </p:stCondLst>
                            <p:childTnLst>
                              <p:par>
                                <p:cTn id="143" presetID="12" presetClass="entr" presetSubtype="8" fill="hold" grpId="0" nodeType="afterEffect">
                                  <p:stCondLst>
                                    <p:cond delay="0"/>
                                  </p:stCondLst>
                                  <p:childTnLst>
                                    <p:set>
                                      <p:cBhvr>
                                        <p:cTn id="144" dur="1" fill="hold">
                                          <p:stCondLst>
                                            <p:cond delay="0"/>
                                          </p:stCondLst>
                                        </p:cTn>
                                        <p:tgtEl>
                                          <p:spTgt spid="69"/>
                                        </p:tgtEl>
                                        <p:attrNameLst>
                                          <p:attrName>style.visibility</p:attrName>
                                        </p:attrNameLst>
                                      </p:cBhvr>
                                      <p:to>
                                        <p:strVal val="visible"/>
                                      </p:to>
                                    </p:set>
                                    <p:anim calcmode="lin" valueType="num">
                                      <p:cBhvr additive="base">
                                        <p:cTn id="145" dur="300"/>
                                        <p:tgtEl>
                                          <p:spTgt spid="69"/>
                                        </p:tgtEl>
                                        <p:attrNameLst>
                                          <p:attrName>ppt_x</p:attrName>
                                        </p:attrNameLst>
                                      </p:cBhvr>
                                      <p:tavLst>
                                        <p:tav tm="0">
                                          <p:val>
                                            <p:strVal val="#ppt_x-#ppt_w*1.125000"/>
                                          </p:val>
                                        </p:tav>
                                        <p:tav tm="100000">
                                          <p:val>
                                            <p:strVal val="#ppt_x"/>
                                          </p:val>
                                        </p:tav>
                                      </p:tavLst>
                                    </p:anim>
                                    <p:animEffect transition="in" filter="wipe(right)">
                                      <p:cBhvr>
                                        <p:cTn id="146" dur="300"/>
                                        <p:tgtEl>
                                          <p:spTgt spid="69"/>
                                        </p:tgtEl>
                                      </p:cBhvr>
                                    </p:animEffect>
                                  </p:childTnLst>
                                </p:cTn>
                              </p:par>
                            </p:childTnLst>
                          </p:cTn>
                        </p:par>
                        <p:par>
                          <p:cTn id="147" fill="hold">
                            <p:stCondLst>
                              <p:cond delay="10100"/>
                            </p:stCondLst>
                            <p:childTnLst>
                              <p:par>
                                <p:cTn id="148" presetID="12" presetClass="entr" presetSubtype="8" fill="hold" grpId="0" nodeType="afterEffect">
                                  <p:stCondLst>
                                    <p:cond delay="0"/>
                                  </p:stCondLst>
                                  <p:childTnLst>
                                    <p:set>
                                      <p:cBhvr>
                                        <p:cTn id="149" dur="1" fill="hold">
                                          <p:stCondLst>
                                            <p:cond delay="0"/>
                                          </p:stCondLst>
                                        </p:cTn>
                                        <p:tgtEl>
                                          <p:spTgt spid="71"/>
                                        </p:tgtEl>
                                        <p:attrNameLst>
                                          <p:attrName>style.visibility</p:attrName>
                                        </p:attrNameLst>
                                      </p:cBhvr>
                                      <p:to>
                                        <p:strVal val="visible"/>
                                      </p:to>
                                    </p:set>
                                    <p:anim calcmode="lin" valueType="num">
                                      <p:cBhvr additive="base">
                                        <p:cTn id="150" dur="300"/>
                                        <p:tgtEl>
                                          <p:spTgt spid="71"/>
                                        </p:tgtEl>
                                        <p:attrNameLst>
                                          <p:attrName>ppt_x</p:attrName>
                                        </p:attrNameLst>
                                      </p:cBhvr>
                                      <p:tavLst>
                                        <p:tav tm="0">
                                          <p:val>
                                            <p:strVal val="#ppt_x-#ppt_w*1.125000"/>
                                          </p:val>
                                        </p:tav>
                                        <p:tav tm="100000">
                                          <p:val>
                                            <p:strVal val="#ppt_x"/>
                                          </p:val>
                                        </p:tav>
                                      </p:tavLst>
                                    </p:anim>
                                    <p:animEffect transition="in" filter="wipe(right)">
                                      <p:cBhvr>
                                        <p:cTn id="151" dur="300"/>
                                        <p:tgtEl>
                                          <p:spTgt spid="71"/>
                                        </p:tgtEl>
                                      </p:cBhvr>
                                    </p:animEffect>
                                  </p:childTnLst>
                                </p:cTn>
                              </p:par>
                            </p:childTnLst>
                          </p:cTn>
                        </p:par>
                        <p:par>
                          <p:cTn id="152" fill="hold">
                            <p:stCondLst>
                              <p:cond delay="10400"/>
                            </p:stCondLst>
                            <p:childTnLst>
                              <p:par>
                                <p:cTn id="153" presetID="12" presetClass="entr" presetSubtype="8" fill="hold" grpId="0" nodeType="afterEffect">
                                  <p:stCondLst>
                                    <p:cond delay="0"/>
                                  </p:stCondLst>
                                  <p:childTnLst>
                                    <p:set>
                                      <p:cBhvr>
                                        <p:cTn id="154" dur="1" fill="hold">
                                          <p:stCondLst>
                                            <p:cond delay="0"/>
                                          </p:stCondLst>
                                        </p:cTn>
                                        <p:tgtEl>
                                          <p:spTgt spid="73"/>
                                        </p:tgtEl>
                                        <p:attrNameLst>
                                          <p:attrName>style.visibility</p:attrName>
                                        </p:attrNameLst>
                                      </p:cBhvr>
                                      <p:to>
                                        <p:strVal val="visible"/>
                                      </p:to>
                                    </p:set>
                                    <p:anim calcmode="lin" valueType="num">
                                      <p:cBhvr additive="base">
                                        <p:cTn id="155" dur="300"/>
                                        <p:tgtEl>
                                          <p:spTgt spid="73"/>
                                        </p:tgtEl>
                                        <p:attrNameLst>
                                          <p:attrName>ppt_x</p:attrName>
                                        </p:attrNameLst>
                                      </p:cBhvr>
                                      <p:tavLst>
                                        <p:tav tm="0">
                                          <p:val>
                                            <p:strVal val="#ppt_x-#ppt_w*1.125000"/>
                                          </p:val>
                                        </p:tav>
                                        <p:tav tm="100000">
                                          <p:val>
                                            <p:strVal val="#ppt_x"/>
                                          </p:val>
                                        </p:tav>
                                      </p:tavLst>
                                    </p:anim>
                                    <p:animEffect transition="in" filter="wipe(right)">
                                      <p:cBhvr>
                                        <p:cTn id="156" dur="300"/>
                                        <p:tgtEl>
                                          <p:spTgt spid="73"/>
                                        </p:tgtEl>
                                      </p:cBhvr>
                                    </p:animEffect>
                                  </p:childTnLst>
                                </p:cTn>
                              </p:par>
                            </p:childTnLst>
                          </p:cTn>
                        </p:par>
                        <p:par>
                          <p:cTn id="157" fill="hold">
                            <p:stCondLst>
                              <p:cond delay="10700"/>
                            </p:stCondLst>
                            <p:childTnLst>
                              <p:par>
                                <p:cTn id="158" presetID="12" presetClass="entr" presetSubtype="8" fill="hold" grpId="0" nodeType="afterEffect">
                                  <p:stCondLst>
                                    <p:cond delay="0"/>
                                  </p:stCondLst>
                                  <p:childTnLst>
                                    <p:set>
                                      <p:cBhvr>
                                        <p:cTn id="159" dur="1" fill="hold">
                                          <p:stCondLst>
                                            <p:cond delay="0"/>
                                          </p:stCondLst>
                                        </p:cTn>
                                        <p:tgtEl>
                                          <p:spTgt spid="75"/>
                                        </p:tgtEl>
                                        <p:attrNameLst>
                                          <p:attrName>style.visibility</p:attrName>
                                        </p:attrNameLst>
                                      </p:cBhvr>
                                      <p:to>
                                        <p:strVal val="visible"/>
                                      </p:to>
                                    </p:set>
                                    <p:anim calcmode="lin" valueType="num">
                                      <p:cBhvr additive="base">
                                        <p:cTn id="160" dur="300"/>
                                        <p:tgtEl>
                                          <p:spTgt spid="75"/>
                                        </p:tgtEl>
                                        <p:attrNameLst>
                                          <p:attrName>ppt_x</p:attrName>
                                        </p:attrNameLst>
                                      </p:cBhvr>
                                      <p:tavLst>
                                        <p:tav tm="0">
                                          <p:val>
                                            <p:strVal val="#ppt_x-#ppt_w*1.125000"/>
                                          </p:val>
                                        </p:tav>
                                        <p:tav tm="100000">
                                          <p:val>
                                            <p:strVal val="#ppt_x"/>
                                          </p:val>
                                        </p:tav>
                                      </p:tavLst>
                                    </p:anim>
                                    <p:animEffect transition="in" filter="wipe(right)">
                                      <p:cBhvr>
                                        <p:cTn id="161" dur="300"/>
                                        <p:tgtEl>
                                          <p:spTgt spid="75"/>
                                        </p:tgtEl>
                                      </p:cBhvr>
                                    </p:animEffect>
                                  </p:childTnLst>
                                </p:cTn>
                              </p:par>
                            </p:childTnLst>
                          </p:cTn>
                        </p:par>
                        <p:par>
                          <p:cTn id="162" fill="hold">
                            <p:stCondLst>
                              <p:cond delay="11000"/>
                            </p:stCondLst>
                            <p:childTnLst>
                              <p:par>
                                <p:cTn id="163" presetID="12" presetClass="entr" presetSubtype="8" fill="hold" grpId="0" nodeType="afterEffect">
                                  <p:stCondLst>
                                    <p:cond delay="0"/>
                                  </p:stCondLst>
                                  <p:childTnLst>
                                    <p:set>
                                      <p:cBhvr>
                                        <p:cTn id="164" dur="1" fill="hold">
                                          <p:stCondLst>
                                            <p:cond delay="0"/>
                                          </p:stCondLst>
                                        </p:cTn>
                                        <p:tgtEl>
                                          <p:spTgt spid="77"/>
                                        </p:tgtEl>
                                        <p:attrNameLst>
                                          <p:attrName>style.visibility</p:attrName>
                                        </p:attrNameLst>
                                      </p:cBhvr>
                                      <p:to>
                                        <p:strVal val="visible"/>
                                      </p:to>
                                    </p:set>
                                    <p:anim calcmode="lin" valueType="num">
                                      <p:cBhvr additive="base">
                                        <p:cTn id="165" dur="300"/>
                                        <p:tgtEl>
                                          <p:spTgt spid="77"/>
                                        </p:tgtEl>
                                        <p:attrNameLst>
                                          <p:attrName>ppt_x</p:attrName>
                                        </p:attrNameLst>
                                      </p:cBhvr>
                                      <p:tavLst>
                                        <p:tav tm="0">
                                          <p:val>
                                            <p:strVal val="#ppt_x-#ppt_w*1.125000"/>
                                          </p:val>
                                        </p:tav>
                                        <p:tav tm="100000">
                                          <p:val>
                                            <p:strVal val="#ppt_x"/>
                                          </p:val>
                                        </p:tav>
                                      </p:tavLst>
                                    </p:anim>
                                    <p:animEffect transition="in" filter="wipe(right)">
                                      <p:cBhvr>
                                        <p:cTn id="166" dur="300"/>
                                        <p:tgtEl>
                                          <p:spTgt spid="77"/>
                                        </p:tgtEl>
                                      </p:cBhvr>
                                    </p:animEffect>
                                  </p:childTnLst>
                                </p:cTn>
                              </p:par>
                            </p:childTnLst>
                          </p:cTn>
                        </p:par>
                        <p:par>
                          <p:cTn id="167" fill="hold">
                            <p:stCondLst>
                              <p:cond delay="11300"/>
                            </p:stCondLst>
                            <p:childTnLst>
                              <p:par>
                                <p:cTn id="168" presetID="12" presetClass="entr" presetSubtype="8" fill="hold" grpId="0" nodeType="afterEffect">
                                  <p:stCondLst>
                                    <p:cond delay="0"/>
                                  </p:stCondLst>
                                  <p:childTnLst>
                                    <p:set>
                                      <p:cBhvr>
                                        <p:cTn id="169" dur="1" fill="hold">
                                          <p:stCondLst>
                                            <p:cond delay="0"/>
                                          </p:stCondLst>
                                        </p:cTn>
                                        <p:tgtEl>
                                          <p:spTgt spid="79"/>
                                        </p:tgtEl>
                                        <p:attrNameLst>
                                          <p:attrName>style.visibility</p:attrName>
                                        </p:attrNameLst>
                                      </p:cBhvr>
                                      <p:to>
                                        <p:strVal val="visible"/>
                                      </p:to>
                                    </p:set>
                                    <p:anim calcmode="lin" valueType="num">
                                      <p:cBhvr additive="base">
                                        <p:cTn id="170" dur="300"/>
                                        <p:tgtEl>
                                          <p:spTgt spid="79"/>
                                        </p:tgtEl>
                                        <p:attrNameLst>
                                          <p:attrName>ppt_x</p:attrName>
                                        </p:attrNameLst>
                                      </p:cBhvr>
                                      <p:tavLst>
                                        <p:tav tm="0">
                                          <p:val>
                                            <p:strVal val="#ppt_x-#ppt_w*1.125000"/>
                                          </p:val>
                                        </p:tav>
                                        <p:tav tm="100000">
                                          <p:val>
                                            <p:strVal val="#ppt_x"/>
                                          </p:val>
                                        </p:tav>
                                      </p:tavLst>
                                    </p:anim>
                                    <p:animEffect transition="in" filter="wipe(right)">
                                      <p:cBhvr>
                                        <p:cTn id="171" dur="300"/>
                                        <p:tgtEl>
                                          <p:spTgt spid="79"/>
                                        </p:tgtEl>
                                      </p:cBhvr>
                                    </p:animEffect>
                                  </p:childTnLst>
                                </p:cTn>
                              </p:par>
                            </p:childTnLst>
                          </p:cTn>
                        </p:par>
                        <p:par>
                          <p:cTn id="172" fill="hold">
                            <p:stCondLst>
                              <p:cond delay="11600"/>
                            </p:stCondLst>
                            <p:childTnLst>
                              <p:par>
                                <p:cTn id="173" presetID="12" presetClass="entr" presetSubtype="8" fill="hold" grpId="0" nodeType="afterEffect">
                                  <p:stCondLst>
                                    <p:cond delay="0"/>
                                  </p:stCondLst>
                                  <p:childTnLst>
                                    <p:set>
                                      <p:cBhvr>
                                        <p:cTn id="174" dur="1" fill="hold">
                                          <p:stCondLst>
                                            <p:cond delay="0"/>
                                          </p:stCondLst>
                                        </p:cTn>
                                        <p:tgtEl>
                                          <p:spTgt spid="81"/>
                                        </p:tgtEl>
                                        <p:attrNameLst>
                                          <p:attrName>style.visibility</p:attrName>
                                        </p:attrNameLst>
                                      </p:cBhvr>
                                      <p:to>
                                        <p:strVal val="visible"/>
                                      </p:to>
                                    </p:set>
                                    <p:anim calcmode="lin" valueType="num">
                                      <p:cBhvr additive="base">
                                        <p:cTn id="175" dur="300"/>
                                        <p:tgtEl>
                                          <p:spTgt spid="81"/>
                                        </p:tgtEl>
                                        <p:attrNameLst>
                                          <p:attrName>ppt_x</p:attrName>
                                        </p:attrNameLst>
                                      </p:cBhvr>
                                      <p:tavLst>
                                        <p:tav tm="0">
                                          <p:val>
                                            <p:strVal val="#ppt_x-#ppt_w*1.125000"/>
                                          </p:val>
                                        </p:tav>
                                        <p:tav tm="100000">
                                          <p:val>
                                            <p:strVal val="#ppt_x"/>
                                          </p:val>
                                        </p:tav>
                                      </p:tavLst>
                                    </p:anim>
                                    <p:animEffect transition="in" filter="wipe(right)">
                                      <p:cBhvr>
                                        <p:cTn id="176" dur="300"/>
                                        <p:tgtEl>
                                          <p:spTgt spid="81"/>
                                        </p:tgtEl>
                                      </p:cBhvr>
                                    </p:animEffect>
                                  </p:childTnLst>
                                </p:cTn>
                              </p:par>
                            </p:childTnLst>
                          </p:cTn>
                        </p:par>
                        <p:par>
                          <p:cTn id="177" fill="hold">
                            <p:stCondLst>
                              <p:cond delay="11900"/>
                            </p:stCondLst>
                            <p:childTnLst>
                              <p:par>
                                <p:cTn id="178" presetID="12" presetClass="entr" presetSubtype="8" fill="hold" grpId="0" nodeType="afterEffect">
                                  <p:stCondLst>
                                    <p:cond delay="0"/>
                                  </p:stCondLst>
                                  <p:childTnLst>
                                    <p:set>
                                      <p:cBhvr>
                                        <p:cTn id="179" dur="1" fill="hold">
                                          <p:stCondLst>
                                            <p:cond delay="0"/>
                                          </p:stCondLst>
                                        </p:cTn>
                                        <p:tgtEl>
                                          <p:spTgt spid="83"/>
                                        </p:tgtEl>
                                        <p:attrNameLst>
                                          <p:attrName>style.visibility</p:attrName>
                                        </p:attrNameLst>
                                      </p:cBhvr>
                                      <p:to>
                                        <p:strVal val="visible"/>
                                      </p:to>
                                    </p:set>
                                    <p:anim calcmode="lin" valueType="num">
                                      <p:cBhvr additive="base">
                                        <p:cTn id="180" dur="300"/>
                                        <p:tgtEl>
                                          <p:spTgt spid="83"/>
                                        </p:tgtEl>
                                        <p:attrNameLst>
                                          <p:attrName>ppt_x</p:attrName>
                                        </p:attrNameLst>
                                      </p:cBhvr>
                                      <p:tavLst>
                                        <p:tav tm="0">
                                          <p:val>
                                            <p:strVal val="#ppt_x-#ppt_w*1.125000"/>
                                          </p:val>
                                        </p:tav>
                                        <p:tav tm="100000">
                                          <p:val>
                                            <p:strVal val="#ppt_x"/>
                                          </p:val>
                                        </p:tav>
                                      </p:tavLst>
                                    </p:anim>
                                    <p:animEffect transition="in" filter="wipe(right)">
                                      <p:cBhvr>
                                        <p:cTn id="181" dur="300"/>
                                        <p:tgtEl>
                                          <p:spTgt spid="83"/>
                                        </p:tgtEl>
                                      </p:cBhvr>
                                    </p:animEffect>
                                  </p:childTnLst>
                                </p:cTn>
                              </p:par>
                            </p:childTnLst>
                          </p:cTn>
                        </p:par>
                        <p:par>
                          <p:cTn id="182" fill="hold">
                            <p:stCondLst>
                              <p:cond delay="12200"/>
                            </p:stCondLst>
                            <p:childTnLst>
                              <p:par>
                                <p:cTn id="183" presetID="12" presetClass="entr" presetSubtype="8" fill="hold" grpId="0" nodeType="afterEffect">
                                  <p:stCondLst>
                                    <p:cond delay="0"/>
                                  </p:stCondLst>
                                  <p:childTnLst>
                                    <p:set>
                                      <p:cBhvr>
                                        <p:cTn id="184" dur="1" fill="hold">
                                          <p:stCondLst>
                                            <p:cond delay="0"/>
                                          </p:stCondLst>
                                        </p:cTn>
                                        <p:tgtEl>
                                          <p:spTgt spid="85"/>
                                        </p:tgtEl>
                                        <p:attrNameLst>
                                          <p:attrName>style.visibility</p:attrName>
                                        </p:attrNameLst>
                                      </p:cBhvr>
                                      <p:to>
                                        <p:strVal val="visible"/>
                                      </p:to>
                                    </p:set>
                                    <p:anim calcmode="lin" valueType="num">
                                      <p:cBhvr additive="base">
                                        <p:cTn id="185" dur="300"/>
                                        <p:tgtEl>
                                          <p:spTgt spid="85"/>
                                        </p:tgtEl>
                                        <p:attrNameLst>
                                          <p:attrName>ppt_x</p:attrName>
                                        </p:attrNameLst>
                                      </p:cBhvr>
                                      <p:tavLst>
                                        <p:tav tm="0">
                                          <p:val>
                                            <p:strVal val="#ppt_x-#ppt_w*1.125000"/>
                                          </p:val>
                                        </p:tav>
                                        <p:tav tm="100000">
                                          <p:val>
                                            <p:strVal val="#ppt_x"/>
                                          </p:val>
                                        </p:tav>
                                      </p:tavLst>
                                    </p:anim>
                                    <p:animEffect transition="in" filter="wipe(right)">
                                      <p:cBhvr>
                                        <p:cTn id="186" dur="300"/>
                                        <p:tgtEl>
                                          <p:spTgt spid="85"/>
                                        </p:tgtEl>
                                      </p:cBhvr>
                                    </p:animEffect>
                                  </p:childTnLst>
                                </p:cTn>
                              </p:par>
                            </p:childTnLst>
                          </p:cTn>
                        </p:par>
                        <p:par>
                          <p:cTn id="187" fill="hold">
                            <p:stCondLst>
                              <p:cond delay="12500"/>
                            </p:stCondLst>
                            <p:childTnLst>
                              <p:par>
                                <p:cTn id="188" presetID="12" presetClass="entr" presetSubtype="8" fill="hold" grpId="0" nodeType="afterEffect">
                                  <p:stCondLst>
                                    <p:cond delay="0"/>
                                  </p:stCondLst>
                                  <p:childTnLst>
                                    <p:set>
                                      <p:cBhvr>
                                        <p:cTn id="189" dur="1" fill="hold">
                                          <p:stCondLst>
                                            <p:cond delay="0"/>
                                          </p:stCondLst>
                                        </p:cTn>
                                        <p:tgtEl>
                                          <p:spTgt spid="87"/>
                                        </p:tgtEl>
                                        <p:attrNameLst>
                                          <p:attrName>style.visibility</p:attrName>
                                        </p:attrNameLst>
                                      </p:cBhvr>
                                      <p:to>
                                        <p:strVal val="visible"/>
                                      </p:to>
                                    </p:set>
                                    <p:anim calcmode="lin" valueType="num">
                                      <p:cBhvr additive="base">
                                        <p:cTn id="190" dur="300"/>
                                        <p:tgtEl>
                                          <p:spTgt spid="87"/>
                                        </p:tgtEl>
                                        <p:attrNameLst>
                                          <p:attrName>ppt_x</p:attrName>
                                        </p:attrNameLst>
                                      </p:cBhvr>
                                      <p:tavLst>
                                        <p:tav tm="0">
                                          <p:val>
                                            <p:strVal val="#ppt_x-#ppt_w*1.125000"/>
                                          </p:val>
                                        </p:tav>
                                        <p:tav tm="100000">
                                          <p:val>
                                            <p:strVal val="#ppt_x"/>
                                          </p:val>
                                        </p:tav>
                                      </p:tavLst>
                                    </p:anim>
                                    <p:animEffect transition="in" filter="wipe(right)">
                                      <p:cBhvr>
                                        <p:cTn id="191" dur="300"/>
                                        <p:tgtEl>
                                          <p:spTgt spid="87"/>
                                        </p:tgtEl>
                                      </p:cBhvr>
                                    </p:animEffect>
                                  </p:childTnLst>
                                </p:cTn>
                              </p:par>
                            </p:childTnLst>
                          </p:cTn>
                        </p:par>
                        <p:par>
                          <p:cTn id="192" fill="hold">
                            <p:stCondLst>
                              <p:cond delay="12800"/>
                            </p:stCondLst>
                            <p:childTnLst>
                              <p:par>
                                <p:cTn id="193" presetID="12" presetClass="entr" presetSubtype="8" fill="hold" grpId="0" nodeType="afterEffect">
                                  <p:stCondLst>
                                    <p:cond delay="0"/>
                                  </p:stCondLst>
                                  <p:childTnLst>
                                    <p:set>
                                      <p:cBhvr>
                                        <p:cTn id="194" dur="1" fill="hold">
                                          <p:stCondLst>
                                            <p:cond delay="0"/>
                                          </p:stCondLst>
                                        </p:cTn>
                                        <p:tgtEl>
                                          <p:spTgt spid="89"/>
                                        </p:tgtEl>
                                        <p:attrNameLst>
                                          <p:attrName>style.visibility</p:attrName>
                                        </p:attrNameLst>
                                      </p:cBhvr>
                                      <p:to>
                                        <p:strVal val="visible"/>
                                      </p:to>
                                    </p:set>
                                    <p:anim calcmode="lin" valueType="num">
                                      <p:cBhvr additive="base">
                                        <p:cTn id="195" dur="300"/>
                                        <p:tgtEl>
                                          <p:spTgt spid="89"/>
                                        </p:tgtEl>
                                        <p:attrNameLst>
                                          <p:attrName>ppt_x</p:attrName>
                                        </p:attrNameLst>
                                      </p:cBhvr>
                                      <p:tavLst>
                                        <p:tav tm="0">
                                          <p:val>
                                            <p:strVal val="#ppt_x-#ppt_w*1.125000"/>
                                          </p:val>
                                        </p:tav>
                                        <p:tav tm="100000">
                                          <p:val>
                                            <p:strVal val="#ppt_x"/>
                                          </p:val>
                                        </p:tav>
                                      </p:tavLst>
                                    </p:anim>
                                    <p:animEffect transition="in" filter="wipe(right)">
                                      <p:cBhvr>
                                        <p:cTn id="196" dur="300"/>
                                        <p:tgtEl>
                                          <p:spTgt spid="89"/>
                                        </p:tgtEl>
                                      </p:cBhvr>
                                    </p:animEffect>
                                  </p:childTnLst>
                                </p:cTn>
                              </p:par>
                            </p:childTnLst>
                          </p:cTn>
                        </p:par>
                        <p:par>
                          <p:cTn id="197" fill="hold">
                            <p:stCondLst>
                              <p:cond delay="13100"/>
                            </p:stCondLst>
                            <p:childTnLst>
                              <p:par>
                                <p:cTn id="198" presetID="12" presetClass="entr" presetSubtype="8" fill="hold" grpId="0" nodeType="afterEffect">
                                  <p:stCondLst>
                                    <p:cond delay="0"/>
                                  </p:stCondLst>
                                  <p:childTnLst>
                                    <p:set>
                                      <p:cBhvr>
                                        <p:cTn id="199" dur="1" fill="hold">
                                          <p:stCondLst>
                                            <p:cond delay="0"/>
                                          </p:stCondLst>
                                        </p:cTn>
                                        <p:tgtEl>
                                          <p:spTgt spid="91"/>
                                        </p:tgtEl>
                                        <p:attrNameLst>
                                          <p:attrName>style.visibility</p:attrName>
                                        </p:attrNameLst>
                                      </p:cBhvr>
                                      <p:to>
                                        <p:strVal val="visible"/>
                                      </p:to>
                                    </p:set>
                                    <p:anim calcmode="lin" valueType="num">
                                      <p:cBhvr additive="base">
                                        <p:cTn id="200" dur="300"/>
                                        <p:tgtEl>
                                          <p:spTgt spid="91"/>
                                        </p:tgtEl>
                                        <p:attrNameLst>
                                          <p:attrName>ppt_x</p:attrName>
                                        </p:attrNameLst>
                                      </p:cBhvr>
                                      <p:tavLst>
                                        <p:tav tm="0">
                                          <p:val>
                                            <p:strVal val="#ppt_x-#ppt_w*1.125000"/>
                                          </p:val>
                                        </p:tav>
                                        <p:tav tm="100000">
                                          <p:val>
                                            <p:strVal val="#ppt_x"/>
                                          </p:val>
                                        </p:tav>
                                      </p:tavLst>
                                    </p:anim>
                                    <p:animEffect transition="in" filter="wipe(right)">
                                      <p:cBhvr>
                                        <p:cTn id="201" dur="300"/>
                                        <p:tgtEl>
                                          <p:spTgt spid="91"/>
                                        </p:tgtEl>
                                      </p:cBhvr>
                                    </p:animEffect>
                                  </p:childTnLst>
                                </p:cTn>
                              </p:par>
                            </p:childTnLst>
                          </p:cTn>
                        </p:par>
                        <p:par>
                          <p:cTn id="202" fill="hold">
                            <p:stCondLst>
                              <p:cond delay="13400"/>
                            </p:stCondLst>
                            <p:childTnLst>
                              <p:par>
                                <p:cTn id="203" presetID="12" presetClass="entr" presetSubtype="8" fill="hold" grpId="0" nodeType="afterEffect">
                                  <p:stCondLst>
                                    <p:cond delay="0"/>
                                  </p:stCondLst>
                                  <p:childTnLst>
                                    <p:set>
                                      <p:cBhvr>
                                        <p:cTn id="204" dur="1" fill="hold">
                                          <p:stCondLst>
                                            <p:cond delay="0"/>
                                          </p:stCondLst>
                                        </p:cTn>
                                        <p:tgtEl>
                                          <p:spTgt spid="93"/>
                                        </p:tgtEl>
                                        <p:attrNameLst>
                                          <p:attrName>style.visibility</p:attrName>
                                        </p:attrNameLst>
                                      </p:cBhvr>
                                      <p:to>
                                        <p:strVal val="visible"/>
                                      </p:to>
                                    </p:set>
                                    <p:anim calcmode="lin" valueType="num">
                                      <p:cBhvr additive="base">
                                        <p:cTn id="205" dur="300"/>
                                        <p:tgtEl>
                                          <p:spTgt spid="93"/>
                                        </p:tgtEl>
                                        <p:attrNameLst>
                                          <p:attrName>ppt_x</p:attrName>
                                        </p:attrNameLst>
                                      </p:cBhvr>
                                      <p:tavLst>
                                        <p:tav tm="0">
                                          <p:val>
                                            <p:strVal val="#ppt_x-#ppt_w*1.125000"/>
                                          </p:val>
                                        </p:tav>
                                        <p:tav tm="100000">
                                          <p:val>
                                            <p:strVal val="#ppt_x"/>
                                          </p:val>
                                        </p:tav>
                                      </p:tavLst>
                                    </p:anim>
                                    <p:animEffect transition="in" filter="wipe(right)">
                                      <p:cBhvr>
                                        <p:cTn id="206" dur="3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animBg="1"/>
      <p:bldP spid="70" grpId="0"/>
      <p:bldP spid="71" grpId="0" animBg="1"/>
      <p:bldP spid="72" grpId="0"/>
      <p:bldP spid="73" grpId="0" animBg="1"/>
      <p:bldP spid="74" grpId="0"/>
      <p:bldP spid="75" grpId="0" animBg="1"/>
      <p:bldP spid="76" grpId="0"/>
      <p:bldP spid="77" grpId="0" animBg="1"/>
      <p:bldP spid="78" grpId="0"/>
      <p:bldP spid="79" grpId="0" animBg="1"/>
      <p:bldP spid="80" grpId="0"/>
      <p:bldP spid="81" grpId="0" animBg="1"/>
      <p:bldP spid="82" grpId="0"/>
      <p:bldP spid="15" grpId="0" animBg="1"/>
      <p:bldP spid="14" grpId="0"/>
      <p:bldP spid="37" grpId="0" animBg="1"/>
      <p:bldP spid="38" grpId="0"/>
      <p:bldP spid="39" grpId="0" animBg="1"/>
      <p:bldP spid="40" grpId="0"/>
      <p:bldP spid="41" grpId="0" animBg="1"/>
      <p:bldP spid="42" grpId="0"/>
      <p:bldP spid="43" grpId="0" animBg="1"/>
      <p:bldP spid="44" grpId="0"/>
      <p:bldP spid="45" grpId="0" animBg="1"/>
      <p:bldP spid="46" grpId="0"/>
      <p:bldP spid="47" grpId="0" animBg="1"/>
      <p:bldP spid="48" grpId="0"/>
      <p:bldP spid="49" grpId="0" animBg="1"/>
      <p:bldP spid="50" grpId="0"/>
      <p:bldP spid="83" grpId="0" animBg="1"/>
      <p:bldP spid="84" grpId="0"/>
      <p:bldP spid="85" grpId="0" animBg="1"/>
      <p:bldP spid="86" grpId="0"/>
      <p:bldP spid="87" grpId="0" animBg="1"/>
      <p:bldP spid="88" grpId="0"/>
      <p:bldP spid="89" grpId="0" animBg="1"/>
      <p:bldP spid="90" grpId="0"/>
      <p:bldP spid="91" grpId="0" animBg="1"/>
      <p:bldP spid="92" grpId="0"/>
      <p:bldP spid="93" grpId="0" animBg="1"/>
      <p:bldP spid="9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令人讨厌的行为</a:t>
              </a:r>
            </a:p>
          </p:txBody>
        </p:sp>
      </p:grpSp>
      <p:sp>
        <p:nvSpPr>
          <p:cNvPr id="24" name="六边形 23"/>
          <p:cNvSpPr/>
          <p:nvPr/>
        </p:nvSpPr>
        <p:spPr>
          <a:xfrm>
            <a:off x="5155840" y="1946870"/>
            <a:ext cx="1880320" cy="1620966"/>
          </a:xfrm>
          <a:prstGeom prst="hexagon">
            <a:avLst/>
          </a:prstGeom>
          <a:gradFill flip="none" rotWithShape="1">
            <a:gsLst>
              <a:gs pos="0">
                <a:srgbClr val="F6946C"/>
              </a:gs>
              <a:gs pos="10000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言语单调，喜怒不形于色，情绪呆滞</a:t>
            </a:r>
          </a:p>
        </p:txBody>
      </p:sp>
      <p:sp>
        <p:nvSpPr>
          <p:cNvPr id="23" name="六边形 22"/>
          <p:cNvSpPr/>
          <p:nvPr/>
        </p:nvSpPr>
        <p:spPr>
          <a:xfrm>
            <a:off x="3056419" y="2642686"/>
            <a:ext cx="2368589" cy="2041887"/>
          </a:xfrm>
          <a:prstGeom prst="hexagon">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经常向人诉苦，包括个人经济、健康、工作情况，但对别人的问题却不予关心，从不感兴趣</a:t>
            </a:r>
          </a:p>
        </p:txBody>
      </p:sp>
      <p:sp>
        <p:nvSpPr>
          <p:cNvPr id="26" name="六边形 25"/>
          <p:cNvSpPr/>
          <p:nvPr/>
        </p:nvSpPr>
        <p:spPr>
          <a:xfrm>
            <a:off x="6766992" y="2642686"/>
            <a:ext cx="2368589" cy="2041887"/>
          </a:xfrm>
          <a:prstGeom prst="hexagon">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唠唠叨叨，只谈论鸡毛小事，或不断重复一些肤浅的话题，及一无是处的见解</a:t>
            </a:r>
          </a:p>
        </p:txBody>
      </p:sp>
      <p:sp>
        <p:nvSpPr>
          <p:cNvPr id="28" name="六边形 27"/>
          <p:cNvSpPr/>
          <p:nvPr/>
        </p:nvSpPr>
        <p:spPr>
          <a:xfrm>
            <a:off x="5155840" y="3746568"/>
            <a:ext cx="1880320" cy="1620966"/>
          </a:xfrm>
          <a:prstGeom prst="hexagon">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缺乏投入感，悄然独立</a:t>
            </a:r>
          </a:p>
        </p:txBody>
      </p:sp>
      <p:sp>
        <p:nvSpPr>
          <p:cNvPr id="30" name="六边形 29"/>
          <p:cNvSpPr/>
          <p:nvPr/>
        </p:nvSpPr>
        <p:spPr>
          <a:xfrm>
            <a:off x="8660139" y="4126253"/>
            <a:ext cx="1880320" cy="1620966"/>
          </a:xfrm>
          <a:prstGeom prst="hexagon">
            <a:avLst/>
          </a:prstGeom>
          <a:gradFill flip="none" rotWithShape="1">
            <a:gsLst>
              <a:gs pos="0">
                <a:srgbClr val="F6946C"/>
              </a:gs>
              <a:gs pos="10000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过分热衷于取得别人好感</a:t>
            </a:r>
          </a:p>
        </p:txBody>
      </p:sp>
      <p:sp>
        <p:nvSpPr>
          <p:cNvPr id="31" name="六边形 30"/>
          <p:cNvSpPr/>
          <p:nvPr/>
        </p:nvSpPr>
        <p:spPr>
          <a:xfrm>
            <a:off x="8660139" y="1580040"/>
            <a:ext cx="1880320" cy="1620966"/>
          </a:xfrm>
          <a:prstGeom prst="hexagon">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以自我为中心</a:t>
            </a:r>
          </a:p>
        </p:txBody>
      </p:sp>
      <p:sp>
        <p:nvSpPr>
          <p:cNvPr id="34" name="六边形 33"/>
          <p:cNvSpPr/>
          <p:nvPr/>
        </p:nvSpPr>
        <p:spPr>
          <a:xfrm>
            <a:off x="1651541" y="4126253"/>
            <a:ext cx="1880320" cy="1620966"/>
          </a:xfrm>
          <a:prstGeom prst="hexagon">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反应过敏，语气浮夸粗俗</a:t>
            </a:r>
          </a:p>
        </p:txBody>
      </p:sp>
      <p:sp>
        <p:nvSpPr>
          <p:cNvPr id="35" name="六边形 34"/>
          <p:cNvSpPr/>
          <p:nvPr/>
        </p:nvSpPr>
        <p:spPr>
          <a:xfrm>
            <a:off x="1651541" y="1580040"/>
            <a:ext cx="1880320" cy="1620966"/>
          </a:xfrm>
          <a:prstGeom prst="hexagon">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态度过分严肃，不苟言笑</a:t>
            </a:r>
          </a:p>
        </p:txBody>
      </p:sp>
    </p:spTree>
    <p:extLst>
      <p:ext uri="{BB962C8B-B14F-4D97-AF65-F5344CB8AC3E}">
        <p14:creationId xmlns:p14="http://schemas.microsoft.com/office/powerpoint/2010/main" val="40354482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00" fill="hold"/>
                                        <p:tgtEl>
                                          <p:spTgt spid="23"/>
                                        </p:tgtEl>
                                        <p:attrNameLst>
                                          <p:attrName>ppt_w</p:attrName>
                                        </p:attrNameLst>
                                      </p:cBhvr>
                                      <p:tavLst>
                                        <p:tav tm="0">
                                          <p:val>
                                            <p:fltVal val="0"/>
                                          </p:val>
                                        </p:tav>
                                        <p:tav tm="100000">
                                          <p:val>
                                            <p:strVal val="#ppt_w"/>
                                          </p:val>
                                        </p:tav>
                                      </p:tavLst>
                                    </p:anim>
                                    <p:anim calcmode="lin" valueType="num">
                                      <p:cBhvr>
                                        <p:cTn id="13" dur="300" fill="hold"/>
                                        <p:tgtEl>
                                          <p:spTgt spid="23"/>
                                        </p:tgtEl>
                                        <p:attrNameLst>
                                          <p:attrName>ppt_h</p:attrName>
                                        </p:attrNameLst>
                                      </p:cBhvr>
                                      <p:tavLst>
                                        <p:tav tm="0">
                                          <p:val>
                                            <p:fltVal val="0"/>
                                          </p:val>
                                        </p:tav>
                                        <p:tav tm="100000">
                                          <p:val>
                                            <p:strVal val="#ppt_h"/>
                                          </p:val>
                                        </p:tav>
                                      </p:tavLst>
                                    </p:anim>
                                    <p:animEffect transition="in" filter="fade">
                                      <p:cBhvr>
                                        <p:cTn id="14" dur="300"/>
                                        <p:tgtEl>
                                          <p:spTgt spid="23"/>
                                        </p:tgtEl>
                                      </p:cBhvr>
                                    </p:animEffect>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300" fill="hold"/>
                                        <p:tgtEl>
                                          <p:spTgt spid="26"/>
                                        </p:tgtEl>
                                        <p:attrNameLst>
                                          <p:attrName>ppt_w</p:attrName>
                                        </p:attrNameLst>
                                      </p:cBhvr>
                                      <p:tavLst>
                                        <p:tav tm="0">
                                          <p:val>
                                            <p:fltVal val="0"/>
                                          </p:val>
                                        </p:tav>
                                        <p:tav tm="100000">
                                          <p:val>
                                            <p:strVal val="#ppt_w"/>
                                          </p:val>
                                        </p:tav>
                                      </p:tavLst>
                                    </p:anim>
                                    <p:anim calcmode="lin" valueType="num">
                                      <p:cBhvr>
                                        <p:cTn id="19" dur="300" fill="hold"/>
                                        <p:tgtEl>
                                          <p:spTgt spid="26"/>
                                        </p:tgtEl>
                                        <p:attrNameLst>
                                          <p:attrName>ppt_h</p:attrName>
                                        </p:attrNameLst>
                                      </p:cBhvr>
                                      <p:tavLst>
                                        <p:tav tm="0">
                                          <p:val>
                                            <p:fltVal val="0"/>
                                          </p:val>
                                        </p:tav>
                                        <p:tav tm="100000">
                                          <p:val>
                                            <p:strVal val="#ppt_h"/>
                                          </p:val>
                                        </p:tav>
                                      </p:tavLst>
                                    </p:anim>
                                    <p:animEffect transition="in" filter="fade">
                                      <p:cBhvr>
                                        <p:cTn id="20" dur="300"/>
                                        <p:tgtEl>
                                          <p:spTgt spid="26"/>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300" fill="hold"/>
                                        <p:tgtEl>
                                          <p:spTgt spid="24"/>
                                        </p:tgtEl>
                                        <p:attrNameLst>
                                          <p:attrName>ppt_w</p:attrName>
                                        </p:attrNameLst>
                                      </p:cBhvr>
                                      <p:tavLst>
                                        <p:tav tm="0">
                                          <p:val>
                                            <p:fltVal val="0"/>
                                          </p:val>
                                        </p:tav>
                                        <p:tav tm="100000">
                                          <p:val>
                                            <p:strVal val="#ppt_w"/>
                                          </p:val>
                                        </p:tav>
                                      </p:tavLst>
                                    </p:anim>
                                    <p:anim calcmode="lin" valueType="num">
                                      <p:cBhvr>
                                        <p:cTn id="25" dur="300" fill="hold"/>
                                        <p:tgtEl>
                                          <p:spTgt spid="24"/>
                                        </p:tgtEl>
                                        <p:attrNameLst>
                                          <p:attrName>ppt_h</p:attrName>
                                        </p:attrNameLst>
                                      </p:cBhvr>
                                      <p:tavLst>
                                        <p:tav tm="0">
                                          <p:val>
                                            <p:fltVal val="0"/>
                                          </p:val>
                                        </p:tav>
                                        <p:tav tm="100000">
                                          <p:val>
                                            <p:strVal val="#ppt_h"/>
                                          </p:val>
                                        </p:tav>
                                      </p:tavLst>
                                    </p:anim>
                                    <p:animEffect transition="in" filter="fade">
                                      <p:cBhvr>
                                        <p:cTn id="26" dur="300"/>
                                        <p:tgtEl>
                                          <p:spTgt spid="24"/>
                                        </p:tgtEl>
                                      </p:cBhvr>
                                    </p:animEffect>
                                  </p:childTnLst>
                                </p:cTn>
                              </p:par>
                            </p:childTnLst>
                          </p:cTn>
                        </p:par>
                        <p:par>
                          <p:cTn id="27" fill="hold">
                            <p:stCondLst>
                              <p:cond delay="140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300" fill="hold"/>
                                        <p:tgtEl>
                                          <p:spTgt spid="34"/>
                                        </p:tgtEl>
                                        <p:attrNameLst>
                                          <p:attrName>ppt_w</p:attrName>
                                        </p:attrNameLst>
                                      </p:cBhvr>
                                      <p:tavLst>
                                        <p:tav tm="0">
                                          <p:val>
                                            <p:fltVal val="0"/>
                                          </p:val>
                                        </p:tav>
                                        <p:tav tm="100000">
                                          <p:val>
                                            <p:strVal val="#ppt_w"/>
                                          </p:val>
                                        </p:tav>
                                      </p:tavLst>
                                    </p:anim>
                                    <p:anim calcmode="lin" valueType="num">
                                      <p:cBhvr>
                                        <p:cTn id="31" dur="300" fill="hold"/>
                                        <p:tgtEl>
                                          <p:spTgt spid="34"/>
                                        </p:tgtEl>
                                        <p:attrNameLst>
                                          <p:attrName>ppt_h</p:attrName>
                                        </p:attrNameLst>
                                      </p:cBhvr>
                                      <p:tavLst>
                                        <p:tav tm="0">
                                          <p:val>
                                            <p:fltVal val="0"/>
                                          </p:val>
                                        </p:tav>
                                        <p:tav tm="100000">
                                          <p:val>
                                            <p:strVal val="#ppt_h"/>
                                          </p:val>
                                        </p:tav>
                                      </p:tavLst>
                                    </p:anim>
                                    <p:animEffect transition="in" filter="fade">
                                      <p:cBhvr>
                                        <p:cTn id="32" dur="300"/>
                                        <p:tgtEl>
                                          <p:spTgt spid="34"/>
                                        </p:tgtEl>
                                      </p:cBhvr>
                                    </p:animEffect>
                                  </p:childTnLst>
                                </p:cTn>
                              </p:par>
                            </p:childTnLst>
                          </p:cTn>
                        </p:par>
                        <p:par>
                          <p:cTn id="33" fill="hold">
                            <p:stCondLst>
                              <p:cond delay="17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ppt_w</p:attrName>
                                        </p:attrNameLst>
                                      </p:cBhvr>
                                      <p:tavLst>
                                        <p:tav tm="0">
                                          <p:val>
                                            <p:fltVal val="0"/>
                                          </p:val>
                                        </p:tav>
                                        <p:tav tm="100000">
                                          <p:val>
                                            <p:strVal val="#ppt_w"/>
                                          </p:val>
                                        </p:tav>
                                      </p:tavLst>
                                    </p:anim>
                                    <p:anim calcmode="lin" valueType="num">
                                      <p:cBhvr>
                                        <p:cTn id="37" dur="300" fill="hold"/>
                                        <p:tgtEl>
                                          <p:spTgt spid="28"/>
                                        </p:tgtEl>
                                        <p:attrNameLst>
                                          <p:attrName>ppt_h</p:attrName>
                                        </p:attrNameLst>
                                      </p:cBhvr>
                                      <p:tavLst>
                                        <p:tav tm="0">
                                          <p:val>
                                            <p:fltVal val="0"/>
                                          </p:val>
                                        </p:tav>
                                        <p:tav tm="100000">
                                          <p:val>
                                            <p:strVal val="#ppt_h"/>
                                          </p:val>
                                        </p:tav>
                                      </p:tavLst>
                                    </p:anim>
                                    <p:animEffect transition="in" filter="fade">
                                      <p:cBhvr>
                                        <p:cTn id="38" dur="300"/>
                                        <p:tgtEl>
                                          <p:spTgt spid="28"/>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300" fill="hold"/>
                                        <p:tgtEl>
                                          <p:spTgt spid="31"/>
                                        </p:tgtEl>
                                        <p:attrNameLst>
                                          <p:attrName>ppt_w</p:attrName>
                                        </p:attrNameLst>
                                      </p:cBhvr>
                                      <p:tavLst>
                                        <p:tav tm="0">
                                          <p:val>
                                            <p:fltVal val="0"/>
                                          </p:val>
                                        </p:tav>
                                        <p:tav tm="100000">
                                          <p:val>
                                            <p:strVal val="#ppt_w"/>
                                          </p:val>
                                        </p:tav>
                                      </p:tavLst>
                                    </p:anim>
                                    <p:anim calcmode="lin" valueType="num">
                                      <p:cBhvr>
                                        <p:cTn id="43" dur="300" fill="hold"/>
                                        <p:tgtEl>
                                          <p:spTgt spid="31"/>
                                        </p:tgtEl>
                                        <p:attrNameLst>
                                          <p:attrName>ppt_h</p:attrName>
                                        </p:attrNameLst>
                                      </p:cBhvr>
                                      <p:tavLst>
                                        <p:tav tm="0">
                                          <p:val>
                                            <p:fltVal val="0"/>
                                          </p:val>
                                        </p:tav>
                                        <p:tav tm="100000">
                                          <p:val>
                                            <p:strVal val="#ppt_h"/>
                                          </p:val>
                                        </p:tav>
                                      </p:tavLst>
                                    </p:anim>
                                    <p:animEffect transition="in" filter="fade">
                                      <p:cBhvr>
                                        <p:cTn id="44" dur="300"/>
                                        <p:tgtEl>
                                          <p:spTgt spid="31"/>
                                        </p:tgtEl>
                                      </p:cBhvr>
                                    </p:animEffect>
                                  </p:childTnLst>
                                </p:cTn>
                              </p:par>
                            </p:childTnLst>
                          </p:cTn>
                        </p:par>
                        <p:par>
                          <p:cTn id="45" fill="hold">
                            <p:stCondLst>
                              <p:cond delay="23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300" fill="hold"/>
                                        <p:tgtEl>
                                          <p:spTgt spid="35"/>
                                        </p:tgtEl>
                                        <p:attrNameLst>
                                          <p:attrName>ppt_w</p:attrName>
                                        </p:attrNameLst>
                                      </p:cBhvr>
                                      <p:tavLst>
                                        <p:tav tm="0">
                                          <p:val>
                                            <p:fltVal val="0"/>
                                          </p:val>
                                        </p:tav>
                                        <p:tav tm="100000">
                                          <p:val>
                                            <p:strVal val="#ppt_w"/>
                                          </p:val>
                                        </p:tav>
                                      </p:tavLst>
                                    </p:anim>
                                    <p:anim calcmode="lin" valueType="num">
                                      <p:cBhvr>
                                        <p:cTn id="49" dur="300" fill="hold"/>
                                        <p:tgtEl>
                                          <p:spTgt spid="35"/>
                                        </p:tgtEl>
                                        <p:attrNameLst>
                                          <p:attrName>ppt_h</p:attrName>
                                        </p:attrNameLst>
                                      </p:cBhvr>
                                      <p:tavLst>
                                        <p:tav tm="0">
                                          <p:val>
                                            <p:fltVal val="0"/>
                                          </p:val>
                                        </p:tav>
                                        <p:tav tm="100000">
                                          <p:val>
                                            <p:strVal val="#ppt_h"/>
                                          </p:val>
                                        </p:tav>
                                      </p:tavLst>
                                    </p:anim>
                                    <p:animEffect transition="in" filter="fade">
                                      <p:cBhvr>
                                        <p:cTn id="50" dur="300"/>
                                        <p:tgtEl>
                                          <p:spTgt spid="35"/>
                                        </p:tgtEl>
                                      </p:cBhvr>
                                    </p:animEffect>
                                  </p:childTnLst>
                                </p:cTn>
                              </p:par>
                            </p:childTnLst>
                          </p:cTn>
                        </p:par>
                        <p:par>
                          <p:cTn id="51" fill="hold">
                            <p:stCondLst>
                              <p:cond delay="260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300" fill="hold"/>
                                        <p:tgtEl>
                                          <p:spTgt spid="30"/>
                                        </p:tgtEl>
                                        <p:attrNameLst>
                                          <p:attrName>ppt_w</p:attrName>
                                        </p:attrNameLst>
                                      </p:cBhvr>
                                      <p:tavLst>
                                        <p:tav tm="0">
                                          <p:val>
                                            <p:fltVal val="0"/>
                                          </p:val>
                                        </p:tav>
                                        <p:tav tm="100000">
                                          <p:val>
                                            <p:strVal val="#ppt_w"/>
                                          </p:val>
                                        </p:tav>
                                      </p:tavLst>
                                    </p:anim>
                                    <p:anim calcmode="lin" valueType="num">
                                      <p:cBhvr>
                                        <p:cTn id="55" dur="300" fill="hold"/>
                                        <p:tgtEl>
                                          <p:spTgt spid="30"/>
                                        </p:tgtEl>
                                        <p:attrNameLst>
                                          <p:attrName>ppt_h</p:attrName>
                                        </p:attrNameLst>
                                      </p:cBhvr>
                                      <p:tavLst>
                                        <p:tav tm="0">
                                          <p:val>
                                            <p:fltVal val="0"/>
                                          </p:val>
                                        </p:tav>
                                        <p:tav tm="100000">
                                          <p:val>
                                            <p:strVal val="#ppt_h"/>
                                          </p:val>
                                        </p:tav>
                                      </p:tavLst>
                                    </p:anim>
                                    <p:animEffect transition="in" filter="fade">
                                      <p:cBhvr>
                                        <p:cTn id="56" dur="3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animBg="1"/>
      <p:bldP spid="26" grpId="0" animBg="1"/>
      <p:bldP spid="28" grpId="0" animBg="1"/>
      <p:bldP spid="30" grpId="0" animBg="1"/>
      <p:bldP spid="31" grpId="0" animBg="1"/>
      <p:bldP spid="34" grpId="0" animBg="1"/>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损害个人魅力的错误</a:t>
              </a:r>
            </a:p>
          </p:txBody>
        </p:sp>
      </p:grpSp>
      <p:sp>
        <p:nvSpPr>
          <p:cNvPr id="8" name="Freeform 3"/>
          <p:cNvSpPr>
            <a:spLocks noEditPoints="1"/>
          </p:cNvSpPr>
          <p:nvPr/>
        </p:nvSpPr>
        <p:spPr bwMode="auto">
          <a:xfrm>
            <a:off x="3858437" y="2380674"/>
            <a:ext cx="538068" cy="216171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bg1">
              <a:lumMod val="75000"/>
            </a:schemeClr>
          </a:solidFill>
          <a:ln>
            <a:noFill/>
          </a:ln>
          <a:effectLst/>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dirty="0">
              <a:ea typeface="微软雅黑 Light" panose="020B0502040204020203" pitchFamily="34" charset="-122"/>
              <a:cs typeface="+mn-ea"/>
              <a:sym typeface="+mn-lt"/>
            </a:endParaRPr>
          </a:p>
        </p:txBody>
      </p:sp>
      <p:sp>
        <p:nvSpPr>
          <p:cNvPr id="9" name="Freeform 4"/>
          <p:cNvSpPr>
            <a:spLocks noEditPoints="1"/>
          </p:cNvSpPr>
          <p:nvPr/>
        </p:nvSpPr>
        <p:spPr bwMode="auto">
          <a:xfrm>
            <a:off x="4434528" y="2568664"/>
            <a:ext cx="734785" cy="2290704"/>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bg1">
              <a:lumMod val="65000"/>
            </a:schemeClr>
          </a:solidFill>
          <a:ln>
            <a:noFill/>
          </a:ln>
          <a:effectLst/>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dirty="0">
              <a:ea typeface="微软雅黑 Light" panose="020B0502040204020203" pitchFamily="34" charset="-122"/>
              <a:cs typeface="+mn-ea"/>
              <a:sym typeface="+mn-lt"/>
            </a:endParaRPr>
          </a:p>
        </p:txBody>
      </p:sp>
      <p:sp>
        <p:nvSpPr>
          <p:cNvPr id="10" name="Freeform 5"/>
          <p:cNvSpPr>
            <a:spLocks noEditPoints="1"/>
          </p:cNvSpPr>
          <p:nvPr/>
        </p:nvSpPr>
        <p:spPr bwMode="auto">
          <a:xfrm>
            <a:off x="7097011" y="2421019"/>
            <a:ext cx="700910" cy="2214773"/>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bg1">
              <a:lumMod val="75000"/>
            </a:schemeClr>
          </a:solidFill>
          <a:ln>
            <a:noFill/>
          </a:ln>
          <a:effectLst/>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dirty="0">
              <a:ea typeface="微软雅黑 Light" panose="020B0502040204020203" pitchFamily="34" charset="-122"/>
              <a:cs typeface="+mn-ea"/>
              <a:sym typeface="+mn-lt"/>
            </a:endParaRPr>
          </a:p>
        </p:txBody>
      </p:sp>
      <p:sp>
        <p:nvSpPr>
          <p:cNvPr id="11" name="Freeform 6"/>
          <p:cNvSpPr>
            <a:spLocks noEditPoints="1"/>
          </p:cNvSpPr>
          <p:nvPr/>
        </p:nvSpPr>
        <p:spPr bwMode="auto">
          <a:xfrm>
            <a:off x="6434552" y="2505500"/>
            <a:ext cx="624315" cy="2321210"/>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bg1">
              <a:lumMod val="65000"/>
            </a:schemeClr>
          </a:solidFill>
          <a:ln>
            <a:noFill/>
          </a:ln>
          <a:effectLst/>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dirty="0">
              <a:ea typeface="微软雅黑 Light" panose="020B0502040204020203" pitchFamily="34" charset="-122"/>
              <a:cs typeface="+mn-ea"/>
              <a:sym typeface="+mn-lt"/>
            </a:endParaRPr>
          </a:p>
        </p:txBody>
      </p:sp>
      <p:sp>
        <p:nvSpPr>
          <p:cNvPr id="12" name="Freeform 7"/>
          <p:cNvSpPr>
            <a:spLocks noEditPoints="1"/>
          </p:cNvSpPr>
          <p:nvPr/>
        </p:nvSpPr>
        <p:spPr bwMode="auto">
          <a:xfrm>
            <a:off x="5288027" y="2546463"/>
            <a:ext cx="1030817" cy="243552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50000"/>
            </a:schemeClr>
          </a:solidFill>
          <a:ln>
            <a:noFill/>
          </a:ln>
          <a:effectLst/>
        </p:spPr>
        <p:txBody>
          <a:bodyPr vert="horz" wrap="square" lIns="121920" tIns="60960" rIns="121920" bIns="6096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400" dirty="0">
              <a:ea typeface="微软雅黑 Light" panose="020B0502040204020203" pitchFamily="34" charset="-122"/>
              <a:cs typeface="+mn-ea"/>
              <a:sym typeface="+mn-lt"/>
            </a:endParaRPr>
          </a:p>
        </p:txBody>
      </p:sp>
      <p:sp>
        <p:nvSpPr>
          <p:cNvPr id="5" name="矩形 4"/>
          <p:cNvSpPr/>
          <p:nvPr/>
        </p:nvSpPr>
        <p:spPr>
          <a:xfrm>
            <a:off x="1341308" y="1489876"/>
            <a:ext cx="3847207" cy="184666"/>
          </a:xfrm>
          <a:prstGeom prst="rect">
            <a:avLst/>
          </a:prstGeom>
        </p:spPr>
        <p:txBody>
          <a:bodyPr wrap="none" lIns="0" tIns="0" rIns="0" bIns="0">
            <a:spAutoFit/>
          </a:bodyPr>
          <a:lstStyle/>
          <a:p>
            <a:r>
              <a:rPr lang="zh-CN" altLang="en-US" sz="1200" dirty="0">
                <a:solidFill>
                  <a:srgbClr val="EB4645"/>
                </a:solidFill>
                <a:ea typeface="微软雅黑 Light" panose="020B0502040204020203" pitchFamily="34" charset="-122"/>
                <a:cs typeface="+mn-ea"/>
                <a:sym typeface="+mn-lt"/>
              </a:rPr>
              <a:t>不注意自己说话的语气，经常以不悦而且对立的语气说话</a:t>
            </a:r>
          </a:p>
        </p:txBody>
      </p:sp>
      <p:sp>
        <p:nvSpPr>
          <p:cNvPr id="13" name="矩形 12"/>
          <p:cNvSpPr/>
          <p:nvPr/>
        </p:nvSpPr>
        <p:spPr>
          <a:xfrm>
            <a:off x="6906441" y="898986"/>
            <a:ext cx="2513509" cy="215444"/>
          </a:xfrm>
          <a:prstGeom prst="rect">
            <a:avLst/>
          </a:prstGeom>
        </p:spPr>
        <p:txBody>
          <a:bodyPr wrap="none" lIns="0" tIns="0" rIns="0" bIns="0">
            <a:spAutoFit/>
          </a:bodyPr>
          <a:lstStyle/>
          <a:p>
            <a:r>
              <a:rPr lang="zh-CN" altLang="en-US" sz="1400" dirty="0">
                <a:solidFill>
                  <a:srgbClr val="005D77"/>
                </a:solidFill>
                <a:ea typeface="微软雅黑 Light" panose="020B0502040204020203" pitchFamily="34" charset="-122"/>
                <a:cs typeface="+mn-ea"/>
                <a:sym typeface="+mn-lt"/>
              </a:rPr>
              <a:t>应该保持沉默的时候偏偏爱说话</a:t>
            </a:r>
          </a:p>
        </p:txBody>
      </p:sp>
      <p:sp>
        <p:nvSpPr>
          <p:cNvPr id="14" name="矩形 13"/>
          <p:cNvSpPr/>
          <p:nvPr/>
        </p:nvSpPr>
        <p:spPr>
          <a:xfrm>
            <a:off x="2342121" y="5581039"/>
            <a:ext cx="1846659" cy="369332"/>
          </a:xfrm>
          <a:prstGeom prst="rect">
            <a:avLst/>
          </a:prstGeom>
        </p:spPr>
        <p:txBody>
          <a:bodyPr wrap="none" lIns="0" tIns="0" rIns="0" bIns="0">
            <a:spAutoFit/>
          </a:bodyPr>
          <a:lstStyle/>
          <a:p>
            <a:r>
              <a:rPr lang="zh-CN" altLang="en-US" sz="2400" b="1" dirty="0">
                <a:solidFill>
                  <a:srgbClr val="005D77"/>
                </a:solidFill>
                <a:ea typeface="微软雅黑 Light" panose="020B0502040204020203" pitchFamily="34" charset="-122"/>
                <a:cs typeface="+mn-ea"/>
                <a:sym typeface="+mn-lt"/>
              </a:rPr>
              <a:t>打断别人的话</a:t>
            </a:r>
          </a:p>
        </p:txBody>
      </p:sp>
      <p:sp>
        <p:nvSpPr>
          <p:cNvPr id="15" name="矩形 14"/>
          <p:cNvSpPr/>
          <p:nvPr/>
        </p:nvSpPr>
        <p:spPr>
          <a:xfrm>
            <a:off x="6519285" y="1919970"/>
            <a:ext cx="3343864" cy="184666"/>
          </a:xfrm>
          <a:prstGeom prst="rect">
            <a:avLst/>
          </a:prstGeom>
        </p:spPr>
        <p:txBody>
          <a:bodyPr wrap="none" lIns="0" tIns="0" rIns="0" bIns="0">
            <a:spAutoFit/>
          </a:bodyPr>
          <a:lstStyle/>
          <a:p>
            <a:r>
              <a:rPr lang="zh-CN" altLang="en-US" sz="1200" dirty="0">
                <a:solidFill>
                  <a:srgbClr val="327C91"/>
                </a:solidFill>
                <a:ea typeface="微软雅黑 Light" panose="020B0502040204020203" pitchFamily="34" charset="-122"/>
                <a:cs typeface="+mn-ea"/>
                <a:sym typeface="+mn-lt"/>
              </a:rPr>
              <a:t>滥用人称代词，以至在每个句子中都有“我”这个字</a:t>
            </a:r>
          </a:p>
        </p:txBody>
      </p:sp>
      <p:sp>
        <p:nvSpPr>
          <p:cNvPr id="16" name="矩形 15"/>
          <p:cNvSpPr/>
          <p:nvPr/>
        </p:nvSpPr>
        <p:spPr>
          <a:xfrm>
            <a:off x="7989285" y="2304942"/>
            <a:ext cx="3693319" cy="184666"/>
          </a:xfrm>
          <a:prstGeom prst="rect">
            <a:avLst/>
          </a:prstGeom>
        </p:spPr>
        <p:txBody>
          <a:bodyPr wrap="none" lIns="0" tIns="0" rIns="0" bIns="0">
            <a:spAutoFit/>
          </a:bodyPr>
          <a:lstStyle/>
          <a:p>
            <a:r>
              <a:rPr lang="zh-CN" altLang="en-US" sz="1200" dirty="0">
                <a:solidFill>
                  <a:srgbClr val="EB4645"/>
                </a:solidFill>
                <a:ea typeface="微软雅黑 Light" panose="020B0502040204020203" pitchFamily="34" charset="-122"/>
                <a:cs typeface="+mn-ea"/>
                <a:sym typeface="+mn-lt"/>
              </a:rPr>
              <a:t>以傲慢的态度提出问题，给人一种只有他最重要的印象</a:t>
            </a:r>
          </a:p>
        </p:txBody>
      </p:sp>
      <p:sp>
        <p:nvSpPr>
          <p:cNvPr id="17" name="矩形 16"/>
          <p:cNvSpPr/>
          <p:nvPr/>
        </p:nvSpPr>
        <p:spPr>
          <a:xfrm>
            <a:off x="1000455" y="1955043"/>
            <a:ext cx="4924425" cy="184666"/>
          </a:xfrm>
          <a:prstGeom prst="rect">
            <a:avLst/>
          </a:prstGeom>
        </p:spPr>
        <p:txBody>
          <a:bodyPr wrap="none" lIns="0" tIns="0" rIns="0" bIns="0">
            <a:spAutoFit/>
          </a:bodyPr>
          <a:lstStyle/>
          <a:p>
            <a:r>
              <a:rPr lang="zh-CN" altLang="en-US" sz="1200" dirty="0">
                <a:solidFill>
                  <a:srgbClr val="F57B48"/>
                </a:solidFill>
                <a:ea typeface="微软雅黑 Light" panose="020B0502040204020203" pitchFamily="34" charset="-122"/>
                <a:cs typeface="+mn-ea"/>
                <a:sym typeface="+mn-lt"/>
              </a:rPr>
              <a:t>在谈话中插入一些和自己有亲密关系，但却会使别人感到不好意思的话题</a:t>
            </a:r>
          </a:p>
        </p:txBody>
      </p:sp>
      <p:sp>
        <p:nvSpPr>
          <p:cNvPr id="18" name="矩形 17"/>
          <p:cNvSpPr/>
          <p:nvPr/>
        </p:nvSpPr>
        <p:spPr>
          <a:xfrm>
            <a:off x="8356891" y="2702651"/>
            <a:ext cx="1231106" cy="369332"/>
          </a:xfrm>
          <a:prstGeom prst="rect">
            <a:avLst/>
          </a:prstGeom>
        </p:spPr>
        <p:txBody>
          <a:bodyPr wrap="none" lIns="0" tIns="0" rIns="0" bIns="0">
            <a:spAutoFit/>
          </a:bodyPr>
          <a:lstStyle/>
          <a:p>
            <a:r>
              <a:rPr lang="zh-CN" altLang="en-US" sz="2400" b="1" dirty="0">
                <a:solidFill>
                  <a:srgbClr val="029789"/>
                </a:solidFill>
                <a:ea typeface="微软雅黑 Light" panose="020B0502040204020203" pitchFamily="34" charset="-122"/>
                <a:cs typeface="+mn-ea"/>
                <a:sym typeface="+mn-lt"/>
              </a:rPr>
              <a:t>不请自来</a:t>
            </a:r>
          </a:p>
        </p:txBody>
      </p:sp>
      <p:sp>
        <p:nvSpPr>
          <p:cNvPr id="19" name="矩形 18"/>
          <p:cNvSpPr/>
          <p:nvPr/>
        </p:nvSpPr>
        <p:spPr>
          <a:xfrm>
            <a:off x="1960115" y="2710557"/>
            <a:ext cx="1641475" cy="492443"/>
          </a:xfrm>
          <a:prstGeom prst="rect">
            <a:avLst/>
          </a:prstGeom>
        </p:spPr>
        <p:txBody>
          <a:bodyPr wrap="none" lIns="0" tIns="0" rIns="0" bIns="0">
            <a:spAutoFit/>
          </a:bodyPr>
          <a:lstStyle/>
          <a:p>
            <a:r>
              <a:rPr lang="zh-CN" altLang="en-US" sz="3200" b="1" dirty="0">
                <a:solidFill>
                  <a:srgbClr val="EB4645"/>
                </a:solidFill>
                <a:ea typeface="微软雅黑 Light" panose="020B0502040204020203" pitchFamily="34" charset="-122"/>
                <a:cs typeface="+mn-ea"/>
                <a:sym typeface="+mn-lt"/>
              </a:rPr>
              <a:t>自吹自擂</a:t>
            </a:r>
          </a:p>
        </p:txBody>
      </p:sp>
      <p:sp>
        <p:nvSpPr>
          <p:cNvPr id="20" name="矩形 19"/>
          <p:cNvSpPr/>
          <p:nvPr/>
        </p:nvSpPr>
        <p:spPr>
          <a:xfrm>
            <a:off x="8649979" y="3264074"/>
            <a:ext cx="1795363" cy="215444"/>
          </a:xfrm>
          <a:prstGeom prst="rect">
            <a:avLst/>
          </a:prstGeom>
        </p:spPr>
        <p:txBody>
          <a:bodyPr wrap="none" lIns="0" tIns="0" rIns="0" bIns="0">
            <a:spAutoFit/>
          </a:bodyPr>
          <a:lstStyle/>
          <a:p>
            <a:r>
              <a:rPr lang="zh-CN" altLang="en-US" sz="1400" dirty="0">
                <a:solidFill>
                  <a:srgbClr val="EB4645"/>
                </a:solidFill>
                <a:ea typeface="微软雅黑 Light" panose="020B0502040204020203" pitchFamily="34" charset="-122"/>
                <a:cs typeface="+mn-ea"/>
                <a:sym typeface="+mn-lt"/>
              </a:rPr>
              <a:t>嘲笑社会上的穿着规范</a:t>
            </a:r>
          </a:p>
        </p:txBody>
      </p:sp>
      <p:sp>
        <p:nvSpPr>
          <p:cNvPr id="21" name="矩形 20"/>
          <p:cNvSpPr/>
          <p:nvPr/>
        </p:nvSpPr>
        <p:spPr>
          <a:xfrm>
            <a:off x="1341308" y="3421946"/>
            <a:ext cx="1846659" cy="246221"/>
          </a:xfrm>
          <a:prstGeom prst="rect">
            <a:avLst/>
          </a:prstGeom>
        </p:spPr>
        <p:txBody>
          <a:bodyPr wrap="none" lIns="0" tIns="0" rIns="0" bIns="0">
            <a:spAutoFit/>
          </a:bodyPr>
          <a:lstStyle/>
          <a:p>
            <a:r>
              <a:rPr lang="zh-CN" altLang="en-US" sz="1600" dirty="0">
                <a:solidFill>
                  <a:srgbClr val="029789"/>
                </a:solidFill>
                <a:ea typeface="微软雅黑 Light" panose="020B0502040204020203" pitchFamily="34" charset="-122"/>
                <a:cs typeface="+mn-ea"/>
                <a:sym typeface="+mn-lt"/>
              </a:rPr>
              <a:t>在不适当时刻打电话</a:t>
            </a:r>
          </a:p>
        </p:txBody>
      </p:sp>
      <p:sp>
        <p:nvSpPr>
          <p:cNvPr id="22" name="矩形 21"/>
          <p:cNvSpPr/>
          <p:nvPr/>
        </p:nvSpPr>
        <p:spPr>
          <a:xfrm>
            <a:off x="675628" y="4069816"/>
            <a:ext cx="2872581" cy="215444"/>
          </a:xfrm>
          <a:prstGeom prst="rect">
            <a:avLst/>
          </a:prstGeom>
        </p:spPr>
        <p:txBody>
          <a:bodyPr wrap="none" lIns="0" tIns="0" rIns="0" bIns="0">
            <a:spAutoFit/>
          </a:bodyPr>
          <a:lstStyle/>
          <a:p>
            <a:r>
              <a:rPr lang="zh-CN" altLang="en-US" sz="1400">
                <a:solidFill>
                  <a:srgbClr val="F57B48"/>
                </a:solidFill>
                <a:ea typeface="微软雅黑 Light" panose="020B0502040204020203" pitchFamily="34" charset="-122"/>
                <a:cs typeface="+mn-ea"/>
                <a:sym typeface="+mn-lt"/>
              </a:rPr>
              <a:t>在电话中谈一些别人不想听的无聊话</a:t>
            </a:r>
          </a:p>
        </p:txBody>
      </p:sp>
      <p:sp>
        <p:nvSpPr>
          <p:cNvPr id="23" name="矩形 22"/>
          <p:cNvSpPr/>
          <p:nvPr/>
        </p:nvSpPr>
        <p:spPr>
          <a:xfrm>
            <a:off x="8289000" y="3630812"/>
            <a:ext cx="3231654" cy="184666"/>
          </a:xfrm>
          <a:prstGeom prst="rect">
            <a:avLst/>
          </a:prstGeom>
        </p:spPr>
        <p:txBody>
          <a:bodyPr wrap="none" lIns="0" tIns="0" rIns="0" bIns="0">
            <a:spAutoFit/>
          </a:bodyPr>
          <a:lstStyle/>
          <a:p>
            <a:r>
              <a:rPr lang="zh-CN" altLang="en-US" sz="1200" dirty="0">
                <a:solidFill>
                  <a:srgbClr val="005D77"/>
                </a:solidFill>
                <a:ea typeface="微软雅黑 Light" panose="020B0502040204020203" pitchFamily="34" charset="-122"/>
                <a:cs typeface="+mn-ea"/>
                <a:sym typeface="+mn-lt"/>
              </a:rPr>
              <a:t>不管自己了不了解，而任意对任何事情发表意见</a:t>
            </a:r>
          </a:p>
        </p:txBody>
      </p:sp>
      <p:sp>
        <p:nvSpPr>
          <p:cNvPr id="24" name="矩形 23"/>
          <p:cNvSpPr/>
          <p:nvPr/>
        </p:nvSpPr>
        <p:spPr>
          <a:xfrm>
            <a:off x="8173584" y="4477942"/>
            <a:ext cx="1846659" cy="184666"/>
          </a:xfrm>
          <a:prstGeom prst="rect">
            <a:avLst/>
          </a:prstGeom>
        </p:spPr>
        <p:txBody>
          <a:bodyPr wrap="none" lIns="0" tIns="0" rIns="0" bIns="0">
            <a:spAutoFit/>
          </a:bodyPr>
          <a:lstStyle/>
          <a:p>
            <a:r>
              <a:rPr lang="zh-CN" altLang="en-US" sz="1200" dirty="0">
                <a:solidFill>
                  <a:srgbClr val="005D77"/>
                </a:solidFill>
                <a:ea typeface="微软雅黑 Light" panose="020B0502040204020203" pitchFamily="34" charset="-122"/>
                <a:cs typeface="+mn-ea"/>
                <a:sym typeface="+mn-lt"/>
              </a:rPr>
              <a:t>公然质问他人意见的可靠性</a:t>
            </a:r>
          </a:p>
        </p:txBody>
      </p:sp>
      <p:sp>
        <p:nvSpPr>
          <p:cNvPr id="25" name="矩形 24"/>
          <p:cNvSpPr/>
          <p:nvPr/>
        </p:nvSpPr>
        <p:spPr>
          <a:xfrm>
            <a:off x="1341308" y="4758709"/>
            <a:ext cx="2333972" cy="215444"/>
          </a:xfrm>
          <a:prstGeom prst="rect">
            <a:avLst/>
          </a:prstGeom>
        </p:spPr>
        <p:txBody>
          <a:bodyPr wrap="none" lIns="0" tIns="0" rIns="0" bIns="0">
            <a:spAutoFit/>
          </a:bodyPr>
          <a:lstStyle/>
          <a:p>
            <a:r>
              <a:rPr lang="zh-CN" altLang="en-US" sz="1400" dirty="0">
                <a:solidFill>
                  <a:srgbClr val="327C91"/>
                </a:solidFill>
                <a:ea typeface="微软雅黑 Light" panose="020B0502040204020203" pitchFamily="34" charset="-122"/>
                <a:cs typeface="+mn-ea"/>
                <a:sym typeface="+mn-lt"/>
              </a:rPr>
              <a:t>以傲慢的态度拒绝他人的要求</a:t>
            </a:r>
          </a:p>
        </p:txBody>
      </p:sp>
      <p:sp>
        <p:nvSpPr>
          <p:cNvPr id="26" name="矩形 25"/>
          <p:cNvSpPr/>
          <p:nvPr/>
        </p:nvSpPr>
        <p:spPr>
          <a:xfrm>
            <a:off x="2332378" y="5154442"/>
            <a:ext cx="3052118" cy="215444"/>
          </a:xfrm>
          <a:prstGeom prst="rect">
            <a:avLst/>
          </a:prstGeom>
        </p:spPr>
        <p:txBody>
          <a:bodyPr wrap="none" lIns="0" tIns="0" rIns="0" bIns="0">
            <a:spAutoFit/>
          </a:bodyPr>
          <a:lstStyle/>
          <a:p>
            <a:r>
              <a:rPr lang="zh-CN" altLang="en-US" sz="1400" dirty="0">
                <a:solidFill>
                  <a:srgbClr val="005D77"/>
                </a:solidFill>
                <a:ea typeface="微软雅黑 Light" panose="020B0502040204020203" pitchFamily="34" charset="-122"/>
                <a:cs typeface="+mn-ea"/>
                <a:sym typeface="+mn-lt"/>
              </a:rPr>
              <a:t>在别人的朋友面前说一些瞧不起他的话</a:t>
            </a:r>
          </a:p>
        </p:txBody>
      </p:sp>
      <p:sp>
        <p:nvSpPr>
          <p:cNvPr id="27" name="矩形 26"/>
          <p:cNvSpPr/>
          <p:nvPr/>
        </p:nvSpPr>
        <p:spPr>
          <a:xfrm>
            <a:off x="8630859" y="4024908"/>
            <a:ext cx="2257028" cy="246221"/>
          </a:xfrm>
          <a:prstGeom prst="rect">
            <a:avLst/>
          </a:prstGeom>
        </p:spPr>
        <p:txBody>
          <a:bodyPr wrap="none" lIns="0" tIns="0" rIns="0" bIns="0">
            <a:spAutoFit/>
          </a:bodyPr>
          <a:lstStyle/>
          <a:p>
            <a:r>
              <a:rPr lang="zh-CN" altLang="en-US" sz="1600" dirty="0">
                <a:solidFill>
                  <a:srgbClr val="029789"/>
                </a:solidFill>
                <a:ea typeface="微软雅黑 Light" panose="020B0502040204020203" pitchFamily="34" charset="-122"/>
                <a:cs typeface="+mn-ea"/>
                <a:sym typeface="+mn-lt"/>
              </a:rPr>
              <a:t>指责和自己意见不同的人</a:t>
            </a:r>
          </a:p>
        </p:txBody>
      </p:sp>
      <p:sp>
        <p:nvSpPr>
          <p:cNvPr id="28" name="矩形 27"/>
          <p:cNvSpPr/>
          <p:nvPr/>
        </p:nvSpPr>
        <p:spPr>
          <a:xfrm>
            <a:off x="7447466" y="4866431"/>
            <a:ext cx="1846659" cy="276999"/>
          </a:xfrm>
          <a:prstGeom prst="rect">
            <a:avLst/>
          </a:prstGeom>
        </p:spPr>
        <p:txBody>
          <a:bodyPr wrap="none" lIns="0" tIns="0" rIns="0" bIns="0">
            <a:spAutoFit/>
          </a:bodyPr>
          <a:lstStyle/>
          <a:p>
            <a:r>
              <a:rPr lang="zh-CN" altLang="en-US" b="1" dirty="0">
                <a:solidFill>
                  <a:srgbClr val="005D77"/>
                </a:solidFill>
                <a:ea typeface="微软雅黑 Light" panose="020B0502040204020203" pitchFamily="34" charset="-122"/>
                <a:cs typeface="+mn-ea"/>
                <a:sym typeface="+mn-lt"/>
              </a:rPr>
              <a:t>评论别人的无能力</a:t>
            </a:r>
          </a:p>
        </p:txBody>
      </p:sp>
      <p:sp>
        <p:nvSpPr>
          <p:cNvPr id="29" name="矩形 28"/>
          <p:cNvSpPr/>
          <p:nvPr/>
        </p:nvSpPr>
        <p:spPr>
          <a:xfrm>
            <a:off x="8111369" y="5314845"/>
            <a:ext cx="3052118" cy="215444"/>
          </a:xfrm>
          <a:prstGeom prst="rect">
            <a:avLst/>
          </a:prstGeom>
        </p:spPr>
        <p:txBody>
          <a:bodyPr wrap="none" lIns="0" tIns="0" rIns="0" bIns="0">
            <a:spAutoFit/>
          </a:bodyPr>
          <a:lstStyle/>
          <a:p>
            <a:r>
              <a:rPr lang="zh-CN" altLang="en-US" sz="1400" dirty="0">
                <a:solidFill>
                  <a:srgbClr val="EB4645"/>
                </a:solidFill>
                <a:ea typeface="微软雅黑 Light" panose="020B0502040204020203" pitchFamily="34" charset="-122"/>
                <a:cs typeface="+mn-ea"/>
                <a:sym typeface="+mn-lt"/>
              </a:rPr>
              <a:t>当着他人的面，指正部属和同事的错误</a:t>
            </a:r>
          </a:p>
        </p:txBody>
      </p:sp>
      <p:sp>
        <p:nvSpPr>
          <p:cNvPr id="30" name="矩形 29"/>
          <p:cNvSpPr/>
          <p:nvPr/>
        </p:nvSpPr>
        <p:spPr>
          <a:xfrm>
            <a:off x="4431596" y="5798478"/>
            <a:ext cx="2513509" cy="215444"/>
          </a:xfrm>
          <a:prstGeom prst="rect">
            <a:avLst/>
          </a:prstGeom>
        </p:spPr>
        <p:txBody>
          <a:bodyPr wrap="none" lIns="0" tIns="0" rIns="0" bIns="0">
            <a:spAutoFit/>
          </a:bodyPr>
          <a:lstStyle/>
          <a:p>
            <a:r>
              <a:rPr lang="zh-CN" altLang="en-US" sz="1400" dirty="0">
                <a:solidFill>
                  <a:srgbClr val="EB4645"/>
                </a:solidFill>
                <a:ea typeface="微软雅黑 Light" panose="020B0502040204020203" pitchFamily="34" charset="-122"/>
                <a:cs typeface="+mn-ea"/>
                <a:sym typeface="+mn-lt"/>
              </a:rPr>
              <a:t>请求别人帮忙被拒绝后心生抱怨</a:t>
            </a:r>
          </a:p>
        </p:txBody>
      </p:sp>
      <p:sp>
        <p:nvSpPr>
          <p:cNvPr id="31" name="矩形 30"/>
          <p:cNvSpPr/>
          <p:nvPr/>
        </p:nvSpPr>
        <p:spPr>
          <a:xfrm>
            <a:off x="5512736" y="5347471"/>
            <a:ext cx="2051844" cy="246221"/>
          </a:xfrm>
          <a:prstGeom prst="rect">
            <a:avLst/>
          </a:prstGeom>
        </p:spPr>
        <p:txBody>
          <a:bodyPr wrap="none" lIns="0" tIns="0" rIns="0" bIns="0">
            <a:spAutoFit/>
          </a:bodyPr>
          <a:lstStyle/>
          <a:p>
            <a:r>
              <a:rPr lang="zh-CN" altLang="en-US" sz="1600" b="1" dirty="0">
                <a:solidFill>
                  <a:srgbClr val="327C91"/>
                </a:solidFill>
                <a:ea typeface="微软雅黑 Light" panose="020B0502040204020203" pitchFamily="34" charset="-122"/>
                <a:cs typeface="+mn-ea"/>
                <a:sym typeface="+mn-lt"/>
              </a:rPr>
              <a:t>措词不当或具有攻击性</a:t>
            </a:r>
          </a:p>
        </p:txBody>
      </p:sp>
      <p:sp>
        <p:nvSpPr>
          <p:cNvPr id="33" name="矩形 32"/>
          <p:cNvSpPr/>
          <p:nvPr/>
        </p:nvSpPr>
        <p:spPr>
          <a:xfrm>
            <a:off x="1204414" y="2303258"/>
            <a:ext cx="1615827" cy="276999"/>
          </a:xfrm>
          <a:prstGeom prst="rect">
            <a:avLst/>
          </a:prstGeom>
        </p:spPr>
        <p:txBody>
          <a:bodyPr wrap="none" lIns="0" tIns="0" rIns="0" bIns="0">
            <a:spAutoFit/>
          </a:bodyPr>
          <a:lstStyle/>
          <a:p>
            <a:r>
              <a:rPr lang="zh-CN" altLang="en-US" b="1" dirty="0">
                <a:solidFill>
                  <a:srgbClr val="005D77"/>
                </a:solidFill>
                <a:ea typeface="微软雅黑 Light" panose="020B0502040204020203" pitchFamily="34" charset="-122"/>
                <a:cs typeface="+mn-ea"/>
                <a:sym typeface="+mn-lt"/>
              </a:rPr>
              <a:t>当场表示不喜欢</a:t>
            </a:r>
          </a:p>
        </p:txBody>
      </p:sp>
      <p:sp>
        <p:nvSpPr>
          <p:cNvPr id="34" name="矩形 33"/>
          <p:cNvSpPr/>
          <p:nvPr/>
        </p:nvSpPr>
        <p:spPr>
          <a:xfrm>
            <a:off x="8216907" y="1427034"/>
            <a:ext cx="2154436" cy="215444"/>
          </a:xfrm>
          <a:prstGeom prst="rect">
            <a:avLst/>
          </a:prstGeom>
        </p:spPr>
        <p:txBody>
          <a:bodyPr wrap="none" lIns="0" tIns="0" rIns="0" bIns="0">
            <a:spAutoFit/>
          </a:bodyPr>
          <a:lstStyle/>
          <a:p>
            <a:r>
              <a:rPr lang="zh-CN" altLang="en-US" sz="1400" dirty="0">
                <a:solidFill>
                  <a:srgbClr val="F57B48"/>
                </a:solidFill>
                <a:ea typeface="微软雅黑 Light" panose="020B0502040204020203" pitchFamily="34" charset="-122"/>
                <a:cs typeface="+mn-ea"/>
                <a:sym typeface="+mn-lt"/>
              </a:rPr>
              <a:t>老是想着不幸或痛苦的事情</a:t>
            </a:r>
          </a:p>
        </p:txBody>
      </p:sp>
      <p:sp>
        <p:nvSpPr>
          <p:cNvPr id="36" name="矩形 35"/>
          <p:cNvSpPr/>
          <p:nvPr/>
        </p:nvSpPr>
        <p:spPr>
          <a:xfrm>
            <a:off x="4230334" y="982964"/>
            <a:ext cx="2308324" cy="276999"/>
          </a:xfrm>
          <a:prstGeom prst="rect">
            <a:avLst/>
          </a:prstGeom>
        </p:spPr>
        <p:txBody>
          <a:bodyPr wrap="none" lIns="0" tIns="0" rIns="0" bIns="0">
            <a:spAutoFit/>
          </a:bodyPr>
          <a:lstStyle/>
          <a:p>
            <a:r>
              <a:rPr lang="zh-CN" altLang="en-US" b="1" dirty="0">
                <a:solidFill>
                  <a:srgbClr val="005D77"/>
                </a:solidFill>
                <a:ea typeface="微软雅黑 Light" panose="020B0502040204020203" pitchFamily="34" charset="-122"/>
                <a:cs typeface="+mn-ea"/>
                <a:sym typeface="+mn-lt"/>
              </a:rPr>
              <a:t>对政治或宗教发出抱怨</a:t>
            </a:r>
          </a:p>
        </p:txBody>
      </p:sp>
      <p:sp>
        <p:nvSpPr>
          <p:cNvPr id="37" name="矩形 36"/>
          <p:cNvSpPr/>
          <p:nvPr/>
        </p:nvSpPr>
        <p:spPr>
          <a:xfrm>
            <a:off x="5924880" y="1427520"/>
            <a:ext cx="1846659" cy="246221"/>
          </a:xfrm>
          <a:prstGeom prst="rect">
            <a:avLst/>
          </a:prstGeom>
        </p:spPr>
        <p:txBody>
          <a:bodyPr wrap="none" lIns="0" tIns="0" rIns="0" bIns="0">
            <a:spAutoFit/>
          </a:bodyPr>
          <a:lstStyle/>
          <a:p>
            <a:r>
              <a:rPr lang="zh-CN" altLang="en-US" sz="1600" b="1" dirty="0">
                <a:solidFill>
                  <a:srgbClr val="029789"/>
                </a:solidFill>
                <a:ea typeface="微软雅黑 Light" panose="020B0502040204020203" pitchFamily="34" charset="-122"/>
                <a:cs typeface="+mn-ea"/>
                <a:sym typeface="+mn-lt"/>
              </a:rPr>
              <a:t>表现过于亲密的行为</a:t>
            </a:r>
          </a:p>
        </p:txBody>
      </p:sp>
    </p:spTree>
    <p:extLst>
      <p:ext uri="{BB962C8B-B14F-4D97-AF65-F5344CB8AC3E}">
        <p14:creationId xmlns:p14="http://schemas.microsoft.com/office/powerpoint/2010/main" val="32932741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300" fill="hold"/>
                                        <p:tgtEl>
                                          <p:spTgt spid="10"/>
                                        </p:tgtEl>
                                        <p:attrNameLst>
                                          <p:attrName>ppt_w</p:attrName>
                                        </p:attrNameLst>
                                      </p:cBhvr>
                                      <p:tavLst>
                                        <p:tav tm="0">
                                          <p:val>
                                            <p:fltVal val="0"/>
                                          </p:val>
                                        </p:tav>
                                        <p:tav tm="100000">
                                          <p:val>
                                            <p:strVal val="#ppt_w"/>
                                          </p:val>
                                        </p:tav>
                                      </p:tavLst>
                                    </p:anim>
                                    <p:anim calcmode="lin" valueType="num">
                                      <p:cBhvr>
                                        <p:cTn id="13" dur="300" fill="hold"/>
                                        <p:tgtEl>
                                          <p:spTgt spid="10"/>
                                        </p:tgtEl>
                                        <p:attrNameLst>
                                          <p:attrName>ppt_h</p:attrName>
                                        </p:attrNameLst>
                                      </p:cBhvr>
                                      <p:tavLst>
                                        <p:tav tm="0">
                                          <p:val>
                                            <p:fltVal val="0"/>
                                          </p:val>
                                        </p:tav>
                                        <p:tav tm="100000">
                                          <p:val>
                                            <p:strVal val="#ppt_h"/>
                                          </p:val>
                                        </p:tav>
                                      </p:tavLst>
                                    </p:anim>
                                    <p:animEffect transition="in" filter="fade">
                                      <p:cBhvr>
                                        <p:cTn id="14" dur="3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fltVal val="0"/>
                                          </p:val>
                                        </p:tav>
                                        <p:tav tm="100000">
                                          <p:val>
                                            <p:strVal val="#ppt_w"/>
                                          </p:val>
                                        </p:tav>
                                      </p:tavLst>
                                    </p:anim>
                                    <p:anim calcmode="lin" valueType="num">
                                      <p:cBhvr>
                                        <p:cTn id="18" dur="300" fill="hold"/>
                                        <p:tgtEl>
                                          <p:spTgt spid="8"/>
                                        </p:tgtEl>
                                        <p:attrNameLst>
                                          <p:attrName>ppt_h</p:attrName>
                                        </p:attrNameLst>
                                      </p:cBhvr>
                                      <p:tavLst>
                                        <p:tav tm="0">
                                          <p:val>
                                            <p:fltVal val="0"/>
                                          </p:val>
                                        </p:tav>
                                        <p:tav tm="100000">
                                          <p:val>
                                            <p:strVal val="#ppt_h"/>
                                          </p:val>
                                        </p:tav>
                                      </p:tavLst>
                                    </p:anim>
                                    <p:animEffect transition="in" filter="fade">
                                      <p:cBhvr>
                                        <p:cTn id="19" dur="300"/>
                                        <p:tgtEl>
                                          <p:spTgt spid="8"/>
                                        </p:tgtEl>
                                      </p:cBhvr>
                                    </p:animEffect>
                                  </p:childTnLst>
                                </p:cTn>
                              </p:par>
                            </p:childTnLst>
                          </p:cTn>
                        </p:par>
                        <p:par>
                          <p:cTn id="20" fill="hold">
                            <p:stCondLst>
                              <p:cond delay="800"/>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300" fill="hold"/>
                                        <p:tgtEl>
                                          <p:spTgt spid="9"/>
                                        </p:tgtEl>
                                        <p:attrNameLst>
                                          <p:attrName>ppt_w</p:attrName>
                                        </p:attrNameLst>
                                      </p:cBhvr>
                                      <p:tavLst>
                                        <p:tav tm="0">
                                          <p:val>
                                            <p:fltVal val="0"/>
                                          </p:val>
                                        </p:tav>
                                        <p:tav tm="100000">
                                          <p:val>
                                            <p:strVal val="#ppt_w"/>
                                          </p:val>
                                        </p:tav>
                                      </p:tavLst>
                                    </p:anim>
                                    <p:anim calcmode="lin" valueType="num">
                                      <p:cBhvr>
                                        <p:cTn id="24" dur="300" fill="hold"/>
                                        <p:tgtEl>
                                          <p:spTgt spid="9"/>
                                        </p:tgtEl>
                                        <p:attrNameLst>
                                          <p:attrName>ppt_h</p:attrName>
                                        </p:attrNameLst>
                                      </p:cBhvr>
                                      <p:tavLst>
                                        <p:tav tm="0">
                                          <p:val>
                                            <p:fltVal val="0"/>
                                          </p:val>
                                        </p:tav>
                                        <p:tav tm="100000">
                                          <p:val>
                                            <p:strVal val="#ppt_h"/>
                                          </p:val>
                                        </p:tav>
                                      </p:tavLst>
                                    </p:anim>
                                    <p:animEffect transition="in" filter="fade">
                                      <p:cBhvr>
                                        <p:cTn id="25" dur="300"/>
                                        <p:tgtEl>
                                          <p:spTgt spid="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300" fill="hold"/>
                                        <p:tgtEl>
                                          <p:spTgt spid="11"/>
                                        </p:tgtEl>
                                        <p:attrNameLst>
                                          <p:attrName>ppt_w</p:attrName>
                                        </p:attrNameLst>
                                      </p:cBhvr>
                                      <p:tavLst>
                                        <p:tav tm="0">
                                          <p:val>
                                            <p:fltVal val="0"/>
                                          </p:val>
                                        </p:tav>
                                        <p:tav tm="100000">
                                          <p:val>
                                            <p:strVal val="#ppt_w"/>
                                          </p:val>
                                        </p:tav>
                                      </p:tavLst>
                                    </p:anim>
                                    <p:anim calcmode="lin" valueType="num">
                                      <p:cBhvr>
                                        <p:cTn id="29" dur="300" fill="hold"/>
                                        <p:tgtEl>
                                          <p:spTgt spid="11"/>
                                        </p:tgtEl>
                                        <p:attrNameLst>
                                          <p:attrName>ppt_h</p:attrName>
                                        </p:attrNameLst>
                                      </p:cBhvr>
                                      <p:tavLst>
                                        <p:tav tm="0">
                                          <p:val>
                                            <p:fltVal val="0"/>
                                          </p:val>
                                        </p:tav>
                                        <p:tav tm="100000">
                                          <p:val>
                                            <p:strVal val="#ppt_h"/>
                                          </p:val>
                                        </p:tav>
                                      </p:tavLst>
                                    </p:anim>
                                    <p:animEffect transition="in" filter="fade">
                                      <p:cBhvr>
                                        <p:cTn id="30" dur="300"/>
                                        <p:tgtEl>
                                          <p:spTgt spid="11"/>
                                        </p:tgtEl>
                                      </p:cBhvr>
                                    </p:animEffect>
                                  </p:childTnLst>
                                </p:cTn>
                              </p:par>
                            </p:childTnLst>
                          </p:cTn>
                        </p:par>
                        <p:par>
                          <p:cTn id="31" fill="hold">
                            <p:stCondLst>
                              <p:cond delay="11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300" fill="hold"/>
                                        <p:tgtEl>
                                          <p:spTgt spid="12"/>
                                        </p:tgtEl>
                                        <p:attrNameLst>
                                          <p:attrName>ppt_w</p:attrName>
                                        </p:attrNameLst>
                                      </p:cBhvr>
                                      <p:tavLst>
                                        <p:tav tm="0">
                                          <p:val>
                                            <p:fltVal val="0"/>
                                          </p:val>
                                        </p:tav>
                                        <p:tav tm="100000">
                                          <p:val>
                                            <p:strVal val="#ppt_w"/>
                                          </p:val>
                                        </p:tav>
                                      </p:tavLst>
                                    </p:anim>
                                    <p:anim calcmode="lin" valueType="num">
                                      <p:cBhvr>
                                        <p:cTn id="35" dur="300" fill="hold"/>
                                        <p:tgtEl>
                                          <p:spTgt spid="12"/>
                                        </p:tgtEl>
                                        <p:attrNameLst>
                                          <p:attrName>ppt_h</p:attrName>
                                        </p:attrNameLst>
                                      </p:cBhvr>
                                      <p:tavLst>
                                        <p:tav tm="0">
                                          <p:val>
                                            <p:fltVal val="0"/>
                                          </p:val>
                                        </p:tav>
                                        <p:tav tm="100000">
                                          <p:val>
                                            <p:strVal val="#ppt_h"/>
                                          </p:val>
                                        </p:tav>
                                      </p:tavLst>
                                    </p:anim>
                                    <p:animEffect transition="in" filter="fade">
                                      <p:cBhvr>
                                        <p:cTn id="36" dur="300"/>
                                        <p:tgtEl>
                                          <p:spTgt spid="12"/>
                                        </p:tgtEl>
                                      </p:cBhvr>
                                    </p:animEffect>
                                  </p:childTnLst>
                                </p:cTn>
                              </p:par>
                            </p:childTnLst>
                          </p:cTn>
                        </p:par>
                        <p:par>
                          <p:cTn id="37" fill="hold">
                            <p:stCondLst>
                              <p:cond delay="14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1900"/>
                            </p:stCondLst>
                            <p:childTnLst>
                              <p:par>
                                <p:cTn id="44" presetID="53" presetClass="entr" presetSubtype="16"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childTnLst>
                          </p:cTn>
                        </p:par>
                        <p:par>
                          <p:cTn id="49" fill="hold">
                            <p:stCondLst>
                              <p:cond delay="2400"/>
                            </p:stCondLst>
                            <p:childTnLst>
                              <p:par>
                                <p:cTn id="50" presetID="53" presetClass="entr" presetSubtype="16"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childTnLst>
                          </p:cTn>
                        </p:par>
                        <p:par>
                          <p:cTn id="55" fill="hold">
                            <p:stCondLst>
                              <p:cond delay="2900"/>
                            </p:stCondLst>
                            <p:childTnLst>
                              <p:par>
                                <p:cTn id="56" presetID="53" presetClass="entr" presetSubtype="16"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400" fill="hold"/>
                                        <p:tgtEl>
                                          <p:spTgt spid="36"/>
                                        </p:tgtEl>
                                        <p:attrNameLst>
                                          <p:attrName>ppt_w</p:attrName>
                                        </p:attrNameLst>
                                      </p:cBhvr>
                                      <p:tavLst>
                                        <p:tav tm="0">
                                          <p:val>
                                            <p:fltVal val="0"/>
                                          </p:val>
                                        </p:tav>
                                        <p:tav tm="100000">
                                          <p:val>
                                            <p:strVal val="#ppt_w"/>
                                          </p:val>
                                        </p:tav>
                                      </p:tavLst>
                                    </p:anim>
                                    <p:anim calcmode="lin" valueType="num">
                                      <p:cBhvr>
                                        <p:cTn id="59" dur="400" fill="hold"/>
                                        <p:tgtEl>
                                          <p:spTgt spid="36"/>
                                        </p:tgtEl>
                                        <p:attrNameLst>
                                          <p:attrName>ppt_h</p:attrName>
                                        </p:attrNameLst>
                                      </p:cBhvr>
                                      <p:tavLst>
                                        <p:tav tm="0">
                                          <p:val>
                                            <p:fltVal val="0"/>
                                          </p:val>
                                        </p:tav>
                                        <p:tav tm="100000">
                                          <p:val>
                                            <p:strVal val="#ppt_h"/>
                                          </p:val>
                                        </p:tav>
                                      </p:tavLst>
                                    </p:anim>
                                    <p:animEffect transition="in" filter="fade">
                                      <p:cBhvr>
                                        <p:cTn id="60" dur="400"/>
                                        <p:tgtEl>
                                          <p:spTgt spid="36"/>
                                        </p:tgtEl>
                                      </p:cBhvr>
                                    </p:animEffect>
                                  </p:childTnLst>
                                </p:cTn>
                              </p:par>
                            </p:childTnLst>
                          </p:cTn>
                        </p:par>
                        <p:par>
                          <p:cTn id="61" fill="hold">
                            <p:stCondLst>
                              <p:cond delay="3300"/>
                            </p:stCondLst>
                            <p:childTnLst>
                              <p:par>
                                <p:cTn id="62" presetID="53" presetClass="entr" presetSubtype="16"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400" fill="hold"/>
                                        <p:tgtEl>
                                          <p:spTgt spid="26"/>
                                        </p:tgtEl>
                                        <p:attrNameLst>
                                          <p:attrName>ppt_w</p:attrName>
                                        </p:attrNameLst>
                                      </p:cBhvr>
                                      <p:tavLst>
                                        <p:tav tm="0">
                                          <p:val>
                                            <p:fltVal val="0"/>
                                          </p:val>
                                        </p:tav>
                                        <p:tav tm="100000">
                                          <p:val>
                                            <p:strVal val="#ppt_w"/>
                                          </p:val>
                                        </p:tav>
                                      </p:tavLst>
                                    </p:anim>
                                    <p:anim calcmode="lin" valueType="num">
                                      <p:cBhvr>
                                        <p:cTn id="65" dur="400" fill="hold"/>
                                        <p:tgtEl>
                                          <p:spTgt spid="26"/>
                                        </p:tgtEl>
                                        <p:attrNameLst>
                                          <p:attrName>ppt_h</p:attrName>
                                        </p:attrNameLst>
                                      </p:cBhvr>
                                      <p:tavLst>
                                        <p:tav tm="0">
                                          <p:val>
                                            <p:fltVal val="0"/>
                                          </p:val>
                                        </p:tav>
                                        <p:tav tm="100000">
                                          <p:val>
                                            <p:strVal val="#ppt_h"/>
                                          </p:val>
                                        </p:tav>
                                      </p:tavLst>
                                    </p:anim>
                                    <p:animEffect transition="in" filter="fade">
                                      <p:cBhvr>
                                        <p:cTn id="66" dur="400"/>
                                        <p:tgtEl>
                                          <p:spTgt spid="26"/>
                                        </p:tgtEl>
                                      </p:cBhvr>
                                    </p:animEffect>
                                  </p:childTnLst>
                                </p:cTn>
                              </p:par>
                            </p:childTnLst>
                          </p:cTn>
                        </p:par>
                        <p:par>
                          <p:cTn id="67" fill="hold">
                            <p:stCondLst>
                              <p:cond delay="3700"/>
                            </p:stCondLst>
                            <p:childTnLst>
                              <p:par>
                                <p:cTn id="68" presetID="53" presetClass="entr" presetSubtype="16" fill="hold" grpId="0"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p:cTn id="70" dur="400" fill="hold"/>
                                        <p:tgtEl>
                                          <p:spTgt spid="5"/>
                                        </p:tgtEl>
                                        <p:attrNameLst>
                                          <p:attrName>ppt_w</p:attrName>
                                        </p:attrNameLst>
                                      </p:cBhvr>
                                      <p:tavLst>
                                        <p:tav tm="0">
                                          <p:val>
                                            <p:fltVal val="0"/>
                                          </p:val>
                                        </p:tav>
                                        <p:tav tm="100000">
                                          <p:val>
                                            <p:strVal val="#ppt_w"/>
                                          </p:val>
                                        </p:tav>
                                      </p:tavLst>
                                    </p:anim>
                                    <p:anim calcmode="lin" valueType="num">
                                      <p:cBhvr>
                                        <p:cTn id="71" dur="400" fill="hold"/>
                                        <p:tgtEl>
                                          <p:spTgt spid="5"/>
                                        </p:tgtEl>
                                        <p:attrNameLst>
                                          <p:attrName>ppt_h</p:attrName>
                                        </p:attrNameLst>
                                      </p:cBhvr>
                                      <p:tavLst>
                                        <p:tav tm="0">
                                          <p:val>
                                            <p:fltVal val="0"/>
                                          </p:val>
                                        </p:tav>
                                        <p:tav tm="100000">
                                          <p:val>
                                            <p:strVal val="#ppt_h"/>
                                          </p:val>
                                        </p:tav>
                                      </p:tavLst>
                                    </p:anim>
                                    <p:animEffect transition="in" filter="fade">
                                      <p:cBhvr>
                                        <p:cTn id="72" dur="400"/>
                                        <p:tgtEl>
                                          <p:spTgt spid="5"/>
                                        </p:tgtEl>
                                      </p:cBhvr>
                                    </p:animEffect>
                                  </p:childTnLst>
                                </p:cTn>
                              </p:par>
                            </p:childTnLst>
                          </p:cTn>
                        </p:par>
                        <p:par>
                          <p:cTn id="73" fill="hold">
                            <p:stCondLst>
                              <p:cond delay="4100"/>
                            </p:stCondLst>
                            <p:childTnLst>
                              <p:par>
                                <p:cTn id="74" presetID="53" presetClass="entr" presetSubtype="16"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400" fill="hold"/>
                                        <p:tgtEl>
                                          <p:spTgt spid="29"/>
                                        </p:tgtEl>
                                        <p:attrNameLst>
                                          <p:attrName>ppt_w</p:attrName>
                                        </p:attrNameLst>
                                      </p:cBhvr>
                                      <p:tavLst>
                                        <p:tav tm="0">
                                          <p:val>
                                            <p:fltVal val="0"/>
                                          </p:val>
                                        </p:tav>
                                        <p:tav tm="100000">
                                          <p:val>
                                            <p:strVal val="#ppt_w"/>
                                          </p:val>
                                        </p:tav>
                                      </p:tavLst>
                                    </p:anim>
                                    <p:anim calcmode="lin" valueType="num">
                                      <p:cBhvr>
                                        <p:cTn id="77" dur="400" fill="hold"/>
                                        <p:tgtEl>
                                          <p:spTgt spid="29"/>
                                        </p:tgtEl>
                                        <p:attrNameLst>
                                          <p:attrName>ppt_h</p:attrName>
                                        </p:attrNameLst>
                                      </p:cBhvr>
                                      <p:tavLst>
                                        <p:tav tm="0">
                                          <p:val>
                                            <p:fltVal val="0"/>
                                          </p:val>
                                        </p:tav>
                                        <p:tav tm="100000">
                                          <p:val>
                                            <p:strVal val="#ppt_h"/>
                                          </p:val>
                                        </p:tav>
                                      </p:tavLst>
                                    </p:anim>
                                    <p:animEffect transition="in" filter="fade">
                                      <p:cBhvr>
                                        <p:cTn id="78" dur="400"/>
                                        <p:tgtEl>
                                          <p:spTgt spid="29"/>
                                        </p:tgtEl>
                                      </p:cBhvr>
                                    </p:animEffect>
                                  </p:childTnLst>
                                </p:cTn>
                              </p:par>
                            </p:childTnLst>
                          </p:cTn>
                        </p:par>
                        <p:par>
                          <p:cTn id="79" fill="hold">
                            <p:stCondLst>
                              <p:cond delay="4500"/>
                            </p:stCondLst>
                            <p:childTnLst>
                              <p:par>
                                <p:cTn id="80" presetID="53" presetClass="entr" presetSubtype="16"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400" fill="hold"/>
                                        <p:tgtEl>
                                          <p:spTgt spid="17"/>
                                        </p:tgtEl>
                                        <p:attrNameLst>
                                          <p:attrName>ppt_w</p:attrName>
                                        </p:attrNameLst>
                                      </p:cBhvr>
                                      <p:tavLst>
                                        <p:tav tm="0">
                                          <p:val>
                                            <p:fltVal val="0"/>
                                          </p:val>
                                        </p:tav>
                                        <p:tav tm="100000">
                                          <p:val>
                                            <p:strVal val="#ppt_w"/>
                                          </p:val>
                                        </p:tav>
                                      </p:tavLst>
                                    </p:anim>
                                    <p:anim calcmode="lin" valueType="num">
                                      <p:cBhvr>
                                        <p:cTn id="83" dur="400" fill="hold"/>
                                        <p:tgtEl>
                                          <p:spTgt spid="17"/>
                                        </p:tgtEl>
                                        <p:attrNameLst>
                                          <p:attrName>ppt_h</p:attrName>
                                        </p:attrNameLst>
                                      </p:cBhvr>
                                      <p:tavLst>
                                        <p:tav tm="0">
                                          <p:val>
                                            <p:fltVal val="0"/>
                                          </p:val>
                                        </p:tav>
                                        <p:tav tm="100000">
                                          <p:val>
                                            <p:strVal val="#ppt_h"/>
                                          </p:val>
                                        </p:tav>
                                      </p:tavLst>
                                    </p:anim>
                                    <p:animEffect transition="in" filter="fade">
                                      <p:cBhvr>
                                        <p:cTn id="84" dur="400"/>
                                        <p:tgtEl>
                                          <p:spTgt spid="17"/>
                                        </p:tgtEl>
                                      </p:cBhvr>
                                    </p:animEffect>
                                  </p:childTnLst>
                                </p:cTn>
                              </p:par>
                            </p:childTnLst>
                          </p:cTn>
                        </p:par>
                        <p:par>
                          <p:cTn id="85" fill="hold">
                            <p:stCondLst>
                              <p:cond delay="4900"/>
                            </p:stCondLst>
                            <p:childTnLst>
                              <p:par>
                                <p:cTn id="86" presetID="53" presetClass="entr" presetSubtype="16"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anim calcmode="lin" valueType="num">
                                      <p:cBhvr>
                                        <p:cTn id="88" dur="300" fill="hold"/>
                                        <p:tgtEl>
                                          <p:spTgt spid="22"/>
                                        </p:tgtEl>
                                        <p:attrNameLst>
                                          <p:attrName>ppt_w</p:attrName>
                                        </p:attrNameLst>
                                      </p:cBhvr>
                                      <p:tavLst>
                                        <p:tav tm="0">
                                          <p:val>
                                            <p:fltVal val="0"/>
                                          </p:val>
                                        </p:tav>
                                        <p:tav tm="100000">
                                          <p:val>
                                            <p:strVal val="#ppt_w"/>
                                          </p:val>
                                        </p:tav>
                                      </p:tavLst>
                                    </p:anim>
                                    <p:anim calcmode="lin" valueType="num">
                                      <p:cBhvr>
                                        <p:cTn id="89" dur="300" fill="hold"/>
                                        <p:tgtEl>
                                          <p:spTgt spid="22"/>
                                        </p:tgtEl>
                                        <p:attrNameLst>
                                          <p:attrName>ppt_h</p:attrName>
                                        </p:attrNameLst>
                                      </p:cBhvr>
                                      <p:tavLst>
                                        <p:tav tm="0">
                                          <p:val>
                                            <p:fltVal val="0"/>
                                          </p:val>
                                        </p:tav>
                                        <p:tav tm="100000">
                                          <p:val>
                                            <p:strVal val="#ppt_h"/>
                                          </p:val>
                                        </p:tav>
                                      </p:tavLst>
                                    </p:anim>
                                    <p:animEffect transition="in" filter="fade">
                                      <p:cBhvr>
                                        <p:cTn id="90" dur="300"/>
                                        <p:tgtEl>
                                          <p:spTgt spid="22"/>
                                        </p:tgtEl>
                                      </p:cBhvr>
                                    </p:animEffect>
                                  </p:childTnLst>
                                </p:cTn>
                              </p:par>
                            </p:childTnLst>
                          </p:cTn>
                        </p:par>
                        <p:par>
                          <p:cTn id="91" fill="hold">
                            <p:stCondLst>
                              <p:cond delay="5200"/>
                            </p:stCondLst>
                            <p:childTnLst>
                              <p:par>
                                <p:cTn id="92" presetID="53" presetClass="entr" presetSubtype="16"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 calcmode="lin" valueType="num">
                                      <p:cBhvr>
                                        <p:cTn id="94" dur="300" fill="hold"/>
                                        <p:tgtEl>
                                          <p:spTgt spid="23"/>
                                        </p:tgtEl>
                                        <p:attrNameLst>
                                          <p:attrName>ppt_w</p:attrName>
                                        </p:attrNameLst>
                                      </p:cBhvr>
                                      <p:tavLst>
                                        <p:tav tm="0">
                                          <p:val>
                                            <p:fltVal val="0"/>
                                          </p:val>
                                        </p:tav>
                                        <p:tav tm="100000">
                                          <p:val>
                                            <p:strVal val="#ppt_w"/>
                                          </p:val>
                                        </p:tav>
                                      </p:tavLst>
                                    </p:anim>
                                    <p:anim calcmode="lin" valueType="num">
                                      <p:cBhvr>
                                        <p:cTn id="95" dur="300" fill="hold"/>
                                        <p:tgtEl>
                                          <p:spTgt spid="23"/>
                                        </p:tgtEl>
                                        <p:attrNameLst>
                                          <p:attrName>ppt_h</p:attrName>
                                        </p:attrNameLst>
                                      </p:cBhvr>
                                      <p:tavLst>
                                        <p:tav tm="0">
                                          <p:val>
                                            <p:fltVal val="0"/>
                                          </p:val>
                                        </p:tav>
                                        <p:tav tm="100000">
                                          <p:val>
                                            <p:strVal val="#ppt_h"/>
                                          </p:val>
                                        </p:tav>
                                      </p:tavLst>
                                    </p:anim>
                                    <p:animEffect transition="in" filter="fade">
                                      <p:cBhvr>
                                        <p:cTn id="96" dur="300"/>
                                        <p:tgtEl>
                                          <p:spTgt spid="23"/>
                                        </p:tgtEl>
                                      </p:cBhvr>
                                    </p:animEffect>
                                  </p:childTnLst>
                                </p:cTn>
                              </p:par>
                            </p:childTnLst>
                          </p:cTn>
                        </p:par>
                        <p:par>
                          <p:cTn id="97" fill="hold">
                            <p:stCondLst>
                              <p:cond delay="5500"/>
                            </p:stCondLst>
                            <p:childTnLst>
                              <p:par>
                                <p:cTn id="98" presetID="53" presetClass="entr" presetSubtype="16"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 calcmode="lin" valueType="num">
                                      <p:cBhvr>
                                        <p:cTn id="100" dur="300" fill="hold"/>
                                        <p:tgtEl>
                                          <p:spTgt spid="16"/>
                                        </p:tgtEl>
                                        <p:attrNameLst>
                                          <p:attrName>ppt_w</p:attrName>
                                        </p:attrNameLst>
                                      </p:cBhvr>
                                      <p:tavLst>
                                        <p:tav tm="0">
                                          <p:val>
                                            <p:fltVal val="0"/>
                                          </p:val>
                                        </p:tav>
                                        <p:tav tm="100000">
                                          <p:val>
                                            <p:strVal val="#ppt_w"/>
                                          </p:val>
                                        </p:tav>
                                      </p:tavLst>
                                    </p:anim>
                                    <p:anim calcmode="lin" valueType="num">
                                      <p:cBhvr>
                                        <p:cTn id="101" dur="300" fill="hold"/>
                                        <p:tgtEl>
                                          <p:spTgt spid="16"/>
                                        </p:tgtEl>
                                        <p:attrNameLst>
                                          <p:attrName>ppt_h</p:attrName>
                                        </p:attrNameLst>
                                      </p:cBhvr>
                                      <p:tavLst>
                                        <p:tav tm="0">
                                          <p:val>
                                            <p:fltVal val="0"/>
                                          </p:val>
                                        </p:tav>
                                        <p:tav tm="100000">
                                          <p:val>
                                            <p:strVal val="#ppt_h"/>
                                          </p:val>
                                        </p:tav>
                                      </p:tavLst>
                                    </p:anim>
                                    <p:animEffect transition="in" filter="fade">
                                      <p:cBhvr>
                                        <p:cTn id="102" dur="300"/>
                                        <p:tgtEl>
                                          <p:spTgt spid="16"/>
                                        </p:tgtEl>
                                      </p:cBhvr>
                                    </p:animEffect>
                                  </p:childTnLst>
                                </p:cTn>
                              </p:par>
                            </p:childTnLst>
                          </p:cTn>
                        </p:par>
                        <p:par>
                          <p:cTn id="103" fill="hold">
                            <p:stCondLst>
                              <p:cond delay="5800"/>
                            </p:stCondLst>
                            <p:childTnLst>
                              <p:par>
                                <p:cTn id="104" presetID="53" presetClass="entr" presetSubtype="16" fill="hold" grpId="0" nodeType="afterEffect">
                                  <p:stCondLst>
                                    <p:cond delay="0"/>
                                  </p:stCondLst>
                                  <p:childTnLst>
                                    <p:set>
                                      <p:cBhvr>
                                        <p:cTn id="105" dur="1" fill="hold">
                                          <p:stCondLst>
                                            <p:cond delay="0"/>
                                          </p:stCondLst>
                                        </p:cTn>
                                        <p:tgtEl>
                                          <p:spTgt spid="13"/>
                                        </p:tgtEl>
                                        <p:attrNameLst>
                                          <p:attrName>style.visibility</p:attrName>
                                        </p:attrNameLst>
                                      </p:cBhvr>
                                      <p:to>
                                        <p:strVal val="visible"/>
                                      </p:to>
                                    </p:set>
                                    <p:anim calcmode="lin" valueType="num">
                                      <p:cBhvr>
                                        <p:cTn id="106" dur="300" fill="hold"/>
                                        <p:tgtEl>
                                          <p:spTgt spid="13"/>
                                        </p:tgtEl>
                                        <p:attrNameLst>
                                          <p:attrName>ppt_w</p:attrName>
                                        </p:attrNameLst>
                                      </p:cBhvr>
                                      <p:tavLst>
                                        <p:tav tm="0">
                                          <p:val>
                                            <p:fltVal val="0"/>
                                          </p:val>
                                        </p:tav>
                                        <p:tav tm="100000">
                                          <p:val>
                                            <p:strVal val="#ppt_w"/>
                                          </p:val>
                                        </p:tav>
                                      </p:tavLst>
                                    </p:anim>
                                    <p:anim calcmode="lin" valueType="num">
                                      <p:cBhvr>
                                        <p:cTn id="107" dur="300" fill="hold"/>
                                        <p:tgtEl>
                                          <p:spTgt spid="13"/>
                                        </p:tgtEl>
                                        <p:attrNameLst>
                                          <p:attrName>ppt_h</p:attrName>
                                        </p:attrNameLst>
                                      </p:cBhvr>
                                      <p:tavLst>
                                        <p:tav tm="0">
                                          <p:val>
                                            <p:fltVal val="0"/>
                                          </p:val>
                                        </p:tav>
                                        <p:tav tm="100000">
                                          <p:val>
                                            <p:strVal val="#ppt_h"/>
                                          </p:val>
                                        </p:tav>
                                      </p:tavLst>
                                    </p:anim>
                                    <p:animEffect transition="in" filter="fade">
                                      <p:cBhvr>
                                        <p:cTn id="108" dur="300"/>
                                        <p:tgtEl>
                                          <p:spTgt spid="13"/>
                                        </p:tgtEl>
                                      </p:cBhvr>
                                    </p:animEffect>
                                  </p:childTnLst>
                                </p:cTn>
                              </p:par>
                            </p:childTnLst>
                          </p:cTn>
                        </p:par>
                        <p:par>
                          <p:cTn id="109" fill="hold">
                            <p:stCondLst>
                              <p:cond delay="6100"/>
                            </p:stCondLst>
                            <p:childTnLst>
                              <p:par>
                                <p:cTn id="110" presetID="53" presetClass="entr" presetSubtype="16" fill="hold" grpId="0" nodeType="after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300" fill="hold"/>
                                        <p:tgtEl>
                                          <p:spTgt spid="34"/>
                                        </p:tgtEl>
                                        <p:attrNameLst>
                                          <p:attrName>ppt_w</p:attrName>
                                        </p:attrNameLst>
                                      </p:cBhvr>
                                      <p:tavLst>
                                        <p:tav tm="0">
                                          <p:val>
                                            <p:fltVal val="0"/>
                                          </p:val>
                                        </p:tav>
                                        <p:tav tm="100000">
                                          <p:val>
                                            <p:strVal val="#ppt_w"/>
                                          </p:val>
                                        </p:tav>
                                      </p:tavLst>
                                    </p:anim>
                                    <p:anim calcmode="lin" valueType="num">
                                      <p:cBhvr>
                                        <p:cTn id="113" dur="300" fill="hold"/>
                                        <p:tgtEl>
                                          <p:spTgt spid="34"/>
                                        </p:tgtEl>
                                        <p:attrNameLst>
                                          <p:attrName>ppt_h</p:attrName>
                                        </p:attrNameLst>
                                      </p:cBhvr>
                                      <p:tavLst>
                                        <p:tav tm="0">
                                          <p:val>
                                            <p:fltVal val="0"/>
                                          </p:val>
                                        </p:tav>
                                        <p:tav tm="100000">
                                          <p:val>
                                            <p:strVal val="#ppt_h"/>
                                          </p:val>
                                        </p:tav>
                                      </p:tavLst>
                                    </p:anim>
                                    <p:animEffect transition="in" filter="fade">
                                      <p:cBhvr>
                                        <p:cTn id="114" dur="300"/>
                                        <p:tgtEl>
                                          <p:spTgt spid="34"/>
                                        </p:tgtEl>
                                      </p:cBhvr>
                                    </p:animEffect>
                                  </p:childTnLst>
                                </p:cTn>
                              </p:par>
                            </p:childTnLst>
                          </p:cTn>
                        </p:par>
                        <p:par>
                          <p:cTn id="115" fill="hold">
                            <p:stCondLst>
                              <p:cond delay="6400"/>
                            </p:stCondLst>
                            <p:childTnLst>
                              <p:par>
                                <p:cTn id="116" presetID="53" presetClass="entr" presetSubtype="16" fill="hold" grpId="0" nodeType="afterEffect">
                                  <p:stCondLst>
                                    <p:cond delay="0"/>
                                  </p:stCondLst>
                                  <p:childTnLst>
                                    <p:set>
                                      <p:cBhvr>
                                        <p:cTn id="117" dur="1" fill="hold">
                                          <p:stCondLst>
                                            <p:cond delay="0"/>
                                          </p:stCondLst>
                                        </p:cTn>
                                        <p:tgtEl>
                                          <p:spTgt spid="21"/>
                                        </p:tgtEl>
                                        <p:attrNameLst>
                                          <p:attrName>style.visibility</p:attrName>
                                        </p:attrNameLst>
                                      </p:cBhvr>
                                      <p:to>
                                        <p:strVal val="visible"/>
                                      </p:to>
                                    </p:set>
                                    <p:anim calcmode="lin" valueType="num">
                                      <p:cBhvr>
                                        <p:cTn id="118" dur="300" fill="hold"/>
                                        <p:tgtEl>
                                          <p:spTgt spid="21"/>
                                        </p:tgtEl>
                                        <p:attrNameLst>
                                          <p:attrName>ppt_w</p:attrName>
                                        </p:attrNameLst>
                                      </p:cBhvr>
                                      <p:tavLst>
                                        <p:tav tm="0">
                                          <p:val>
                                            <p:fltVal val="0"/>
                                          </p:val>
                                        </p:tav>
                                        <p:tav tm="100000">
                                          <p:val>
                                            <p:strVal val="#ppt_w"/>
                                          </p:val>
                                        </p:tav>
                                      </p:tavLst>
                                    </p:anim>
                                    <p:anim calcmode="lin" valueType="num">
                                      <p:cBhvr>
                                        <p:cTn id="119" dur="300" fill="hold"/>
                                        <p:tgtEl>
                                          <p:spTgt spid="21"/>
                                        </p:tgtEl>
                                        <p:attrNameLst>
                                          <p:attrName>ppt_h</p:attrName>
                                        </p:attrNameLst>
                                      </p:cBhvr>
                                      <p:tavLst>
                                        <p:tav tm="0">
                                          <p:val>
                                            <p:fltVal val="0"/>
                                          </p:val>
                                        </p:tav>
                                        <p:tav tm="100000">
                                          <p:val>
                                            <p:strVal val="#ppt_h"/>
                                          </p:val>
                                        </p:tav>
                                      </p:tavLst>
                                    </p:anim>
                                    <p:animEffect transition="in" filter="fade">
                                      <p:cBhvr>
                                        <p:cTn id="120" dur="300"/>
                                        <p:tgtEl>
                                          <p:spTgt spid="21"/>
                                        </p:tgtEl>
                                      </p:cBhvr>
                                    </p:animEffect>
                                  </p:childTnLst>
                                </p:cTn>
                              </p:par>
                            </p:childTnLst>
                          </p:cTn>
                        </p:par>
                        <p:par>
                          <p:cTn id="121" fill="hold">
                            <p:stCondLst>
                              <p:cond delay="6700"/>
                            </p:stCondLst>
                            <p:childTnLst>
                              <p:par>
                                <p:cTn id="122" presetID="53" presetClass="entr" presetSubtype="16" fill="hold" grpId="0" nodeType="afterEffect">
                                  <p:stCondLst>
                                    <p:cond delay="0"/>
                                  </p:stCondLst>
                                  <p:childTnLst>
                                    <p:set>
                                      <p:cBhvr>
                                        <p:cTn id="123" dur="1" fill="hold">
                                          <p:stCondLst>
                                            <p:cond delay="0"/>
                                          </p:stCondLst>
                                        </p:cTn>
                                        <p:tgtEl>
                                          <p:spTgt spid="33"/>
                                        </p:tgtEl>
                                        <p:attrNameLst>
                                          <p:attrName>style.visibility</p:attrName>
                                        </p:attrNameLst>
                                      </p:cBhvr>
                                      <p:to>
                                        <p:strVal val="visible"/>
                                      </p:to>
                                    </p:set>
                                    <p:anim calcmode="lin" valueType="num">
                                      <p:cBhvr>
                                        <p:cTn id="124" dur="200" fill="hold"/>
                                        <p:tgtEl>
                                          <p:spTgt spid="33"/>
                                        </p:tgtEl>
                                        <p:attrNameLst>
                                          <p:attrName>ppt_w</p:attrName>
                                        </p:attrNameLst>
                                      </p:cBhvr>
                                      <p:tavLst>
                                        <p:tav tm="0">
                                          <p:val>
                                            <p:fltVal val="0"/>
                                          </p:val>
                                        </p:tav>
                                        <p:tav tm="100000">
                                          <p:val>
                                            <p:strVal val="#ppt_w"/>
                                          </p:val>
                                        </p:tav>
                                      </p:tavLst>
                                    </p:anim>
                                    <p:anim calcmode="lin" valueType="num">
                                      <p:cBhvr>
                                        <p:cTn id="125" dur="200" fill="hold"/>
                                        <p:tgtEl>
                                          <p:spTgt spid="33"/>
                                        </p:tgtEl>
                                        <p:attrNameLst>
                                          <p:attrName>ppt_h</p:attrName>
                                        </p:attrNameLst>
                                      </p:cBhvr>
                                      <p:tavLst>
                                        <p:tav tm="0">
                                          <p:val>
                                            <p:fltVal val="0"/>
                                          </p:val>
                                        </p:tav>
                                        <p:tav tm="100000">
                                          <p:val>
                                            <p:strVal val="#ppt_h"/>
                                          </p:val>
                                        </p:tav>
                                      </p:tavLst>
                                    </p:anim>
                                    <p:animEffect transition="in" filter="fade">
                                      <p:cBhvr>
                                        <p:cTn id="126" dur="200"/>
                                        <p:tgtEl>
                                          <p:spTgt spid="33"/>
                                        </p:tgtEl>
                                      </p:cBhvr>
                                    </p:animEffect>
                                  </p:childTnLst>
                                </p:cTn>
                              </p:par>
                            </p:childTnLst>
                          </p:cTn>
                        </p:par>
                        <p:par>
                          <p:cTn id="127" fill="hold">
                            <p:stCondLst>
                              <p:cond delay="6900"/>
                            </p:stCondLst>
                            <p:childTnLst>
                              <p:par>
                                <p:cTn id="128" presetID="53" presetClass="entr" presetSubtype="16" fill="hold" grpId="0" nodeType="afterEffect">
                                  <p:stCondLst>
                                    <p:cond delay="0"/>
                                  </p:stCondLst>
                                  <p:childTnLst>
                                    <p:set>
                                      <p:cBhvr>
                                        <p:cTn id="129" dur="1" fill="hold">
                                          <p:stCondLst>
                                            <p:cond delay="0"/>
                                          </p:stCondLst>
                                        </p:cTn>
                                        <p:tgtEl>
                                          <p:spTgt spid="27"/>
                                        </p:tgtEl>
                                        <p:attrNameLst>
                                          <p:attrName>style.visibility</p:attrName>
                                        </p:attrNameLst>
                                      </p:cBhvr>
                                      <p:to>
                                        <p:strVal val="visible"/>
                                      </p:to>
                                    </p:set>
                                    <p:anim calcmode="lin" valueType="num">
                                      <p:cBhvr>
                                        <p:cTn id="130" dur="200" fill="hold"/>
                                        <p:tgtEl>
                                          <p:spTgt spid="27"/>
                                        </p:tgtEl>
                                        <p:attrNameLst>
                                          <p:attrName>ppt_w</p:attrName>
                                        </p:attrNameLst>
                                      </p:cBhvr>
                                      <p:tavLst>
                                        <p:tav tm="0">
                                          <p:val>
                                            <p:fltVal val="0"/>
                                          </p:val>
                                        </p:tav>
                                        <p:tav tm="100000">
                                          <p:val>
                                            <p:strVal val="#ppt_w"/>
                                          </p:val>
                                        </p:tav>
                                      </p:tavLst>
                                    </p:anim>
                                    <p:anim calcmode="lin" valueType="num">
                                      <p:cBhvr>
                                        <p:cTn id="131" dur="200" fill="hold"/>
                                        <p:tgtEl>
                                          <p:spTgt spid="27"/>
                                        </p:tgtEl>
                                        <p:attrNameLst>
                                          <p:attrName>ppt_h</p:attrName>
                                        </p:attrNameLst>
                                      </p:cBhvr>
                                      <p:tavLst>
                                        <p:tav tm="0">
                                          <p:val>
                                            <p:fltVal val="0"/>
                                          </p:val>
                                        </p:tav>
                                        <p:tav tm="100000">
                                          <p:val>
                                            <p:strVal val="#ppt_h"/>
                                          </p:val>
                                        </p:tav>
                                      </p:tavLst>
                                    </p:anim>
                                    <p:animEffect transition="in" filter="fade">
                                      <p:cBhvr>
                                        <p:cTn id="132" dur="200"/>
                                        <p:tgtEl>
                                          <p:spTgt spid="27"/>
                                        </p:tgtEl>
                                      </p:cBhvr>
                                    </p:animEffect>
                                  </p:childTnLst>
                                </p:cTn>
                              </p:par>
                            </p:childTnLst>
                          </p:cTn>
                        </p:par>
                        <p:par>
                          <p:cTn id="133" fill="hold">
                            <p:stCondLst>
                              <p:cond delay="7100"/>
                            </p:stCondLst>
                            <p:childTnLst>
                              <p:par>
                                <p:cTn id="134" presetID="53" presetClass="entr" presetSubtype="16" fill="hold" grpId="0" nodeType="afterEffect">
                                  <p:stCondLst>
                                    <p:cond delay="0"/>
                                  </p:stCondLst>
                                  <p:childTnLst>
                                    <p:set>
                                      <p:cBhvr>
                                        <p:cTn id="135" dur="1" fill="hold">
                                          <p:stCondLst>
                                            <p:cond delay="0"/>
                                          </p:stCondLst>
                                        </p:cTn>
                                        <p:tgtEl>
                                          <p:spTgt spid="18"/>
                                        </p:tgtEl>
                                        <p:attrNameLst>
                                          <p:attrName>style.visibility</p:attrName>
                                        </p:attrNameLst>
                                      </p:cBhvr>
                                      <p:to>
                                        <p:strVal val="visible"/>
                                      </p:to>
                                    </p:set>
                                    <p:anim calcmode="lin" valueType="num">
                                      <p:cBhvr>
                                        <p:cTn id="136" dur="200" fill="hold"/>
                                        <p:tgtEl>
                                          <p:spTgt spid="18"/>
                                        </p:tgtEl>
                                        <p:attrNameLst>
                                          <p:attrName>ppt_w</p:attrName>
                                        </p:attrNameLst>
                                      </p:cBhvr>
                                      <p:tavLst>
                                        <p:tav tm="0">
                                          <p:val>
                                            <p:fltVal val="0"/>
                                          </p:val>
                                        </p:tav>
                                        <p:tav tm="100000">
                                          <p:val>
                                            <p:strVal val="#ppt_w"/>
                                          </p:val>
                                        </p:tav>
                                      </p:tavLst>
                                    </p:anim>
                                    <p:anim calcmode="lin" valueType="num">
                                      <p:cBhvr>
                                        <p:cTn id="137" dur="200" fill="hold"/>
                                        <p:tgtEl>
                                          <p:spTgt spid="18"/>
                                        </p:tgtEl>
                                        <p:attrNameLst>
                                          <p:attrName>ppt_h</p:attrName>
                                        </p:attrNameLst>
                                      </p:cBhvr>
                                      <p:tavLst>
                                        <p:tav tm="0">
                                          <p:val>
                                            <p:fltVal val="0"/>
                                          </p:val>
                                        </p:tav>
                                        <p:tav tm="100000">
                                          <p:val>
                                            <p:strVal val="#ppt_h"/>
                                          </p:val>
                                        </p:tav>
                                      </p:tavLst>
                                    </p:anim>
                                    <p:animEffect transition="in" filter="fade">
                                      <p:cBhvr>
                                        <p:cTn id="138" dur="200"/>
                                        <p:tgtEl>
                                          <p:spTgt spid="18"/>
                                        </p:tgtEl>
                                      </p:cBhvr>
                                    </p:animEffect>
                                  </p:childTnLst>
                                </p:cTn>
                              </p:par>
                            </p:childTnLst>
                          </p:cTn>
                        </p:par>
                        <p:par>
                          <p:cTn id="139" fill="hold">
                            <p:stCondLst>
                              <p:cond delay="7300"/>
                            </p:stCondLst>
                            <p:childTnLst>
                              <p:par>
                                <p:cTn id="140" presetID="53" presetClass="entr" presetSubtype="16" fill="hold" grpId="0" nodeType="afterEffect">
                                  <p:stCondLst>
                                    <p:cond delay="0"/>
                                  </p:stCondLst>
                                  <p:childTnLst>
                                    <p:set>
                                      <p:cBhvr>
                                        <p:cTn id="141" dur="1" fill="hold">
                                          <p:stCondLst>
                                            <p:cond delay="0"/>
                                          </p:stCondLst>
                                        </p:cTn>
                                        <p:tgtEl>
                                          <p:spTgt spid="25"/>
                                        </p:tgtEl>
                                        <p:attrNameLst>
                                          <p:attrName>style.visibility</p:attrName>
                                        </p:attrNameLst>
                                      </p:cBhvr>
                                      <p:to>
                                        <p:strVal val="visible"/>
                                      </p:to>
                                    </p:set>
                                    <p:anim calcmode="lin" valueType="num">
                                      <p:cBhvr>
                                        <p:cTn id="142" dur="200" fill="hold"/>
                                        <p:tgtEl>
                                          <p:spTgt spid="25"/>
                                        </p:tgtEl>
                                        <p:attrNameLst>
                                          <p:attrName>ppt_w</p:attrName>
                                        </p:attrNameLst>
                                      </p:cBhvr>
                                      <p:tavLst>
                                        <p:tav tm="0">
                                          <p:val>
                                            <p:fltVal val="0"/>
                                          </p:val>
                                        </p:tav>
                                        <p:tav tm="100000">
                                          <p:val>
                                            <p:strVal val="#ppt_w"/>
                                          </p:val>
                                        </p:tav>
                                      </p:tavLst>
                                    </p:anim>
                                    <p:anim calcmode="lin" valueType="num">
                                      <p:cBhvr>
                                        <p:cTn id="143" dur="200" fill="hold"/>
                                        <p:tgtEl>
                                          <p:spTgt spid="25"/>
                                        </p:tgtEl>
                                        <p:attrNameLst>
                                          <p:attrName>ppt_h</p:attrName>
                                        </p:attrNameLst>
                                      </p:cBhvr>
                                      <p:tavLst>
                                        <p:tav tm="0">
                                          <p:val>
                                            <p:fltVal val="0"/>
                                          </p:val>
                                        </p:tav>
                                        <p:tav tm="100000">
                                          <p:val>
                                            <p:strVal val="#ppt_h"/>
                                          </p:val>
                                        </p:tav>
                                      </p:tavLst>
                                    </p:anim>
                                    <p:animEffect transition="in" filter="fade">
                                      <p:cBhvr>
                                        <p:cTn id="144" dur="200"/>
                                        <p:tgtEl>
                                          <p:spTgt spid="25"/>
                                        </p:tgtEl>
                                      </p:cBhvr>
                                    </p:animEffect>
                                  </p:childTnLst>
                                </p:cTn>
                              </p:par>
                            </p:childTnLst>
                          </p:cTn>
                        </p:par>
                        <p:par>
                          <p:cTn id="145" fill="hold">
                            <p:stCondLst>
                              <p:cond delay="7500"/>
                            </p:stCondLst>
                            <p:childTnLst>
                              <p:par>
                                <p:cTn id="146" presetID="53" presetClass="entr" presetSubtype="16" fill="hold" grpId="0" nodeType="afterEffect">
                                  <p:stCondLst>
                                    <p:cond delay="0"/>
                                  </p:stCondLst>
                                  <p:childTnLst>
                                    <p:set>
                                      <p:cBhvr>
                                        <p:cTn id="147" dur="1" fill="hold">
                                          <p:stCondLst>
                                            <p:cond delay="0"/>
                                          </p:stCondLst>
                                        </p:cTn>
                                        <p:tgtEl>
                                          <p:spTgt spid="20"/>
                                        </p:tgtEl>
                                        <p:attrNameLst>
                                          <p:attrName>style.visibility</p:attrName>
                                        </p:attrNameLst>
                                      </p:cBhvr>
                                      <p:to>
                                        <p:strVal val="visible"/>
                                      </p:to>
                                    </p:set>
                                    <p:anim calcmode="lin" valueType="num">
                                      <p:cBhvr>
                                        <p:cTn id="148" dur="200" fill="hold"/>
                                        <p:tgtEl>
                                          <p:spTgt spid="20"/>
                                        </p:tgtEl>
                                        <p:attrNameLst>
                                          <p:attrName>ppt_w</p:attrName>
                                        </p:attrNameLst>
                                      </p:cBhvr>
                                      <p:tavLst>
                                        <p:tav tm="0">
                                          <p:val>
                                            <p:fltVal val="0"/>
                                          </p:val>
                                        </p:tav>
                                        <p:tav tm="100000">
                                          <p:val>
                                            <p:strVal val="#ppt_w"/>
                                          </p:val>
                                        </p:tav>
                                      </p:tavLst>
                                    </p:anim>
                                    <p:anim calcmode="lin" valueType="num">
                                      <p:cBhvr>
                                        <p:cTn id="149" dur="200" fill="hold"/>
                                        <p:tgtEl>
                                          <p:spTgt spid="20"/>
                                        </p:tgtEl>
                                        <p:attrNameLst>
                                          <p:attrName>ppt_h</p:attrName>
                                        </p:attrNameLst>
                                      </p:cBhvr>
                                      <p:tavLst>
                                        <p:tav tm="0">
                                          <p:val>
                                            <p:fltVal val="0"/>
                                          </p:val>
                                        </p:tav>
                                        <p:tav tm="100000">
                                          <p:val>
                                            <p:strVal val="#ppt_h"/>
                                          </p:val>
                                        </p:tav>
                                      </p:tavLst>
                                    </p:anim>
                                    <p:animEffect transition="in" filter="fade">
                                      <p:cBhvr>
                                        <p:cTn id="150" dur="200"/>
                                        <p:tgtEl>
                                          <p:spTgt spid="20"/>
                                        </p:tgtEl>
                                      </p:cBhvr>
                                    </p:animEffect>
                                  </p:childTnLst>
                                </p:cTn>
                              </p:par>
                            </p:childTnLst>
                          </p:cTn>
                        </p:par>
                        <p:par>
                          <p:cTn id="151" fill="hold">
                            <p:stCondLst>
                              <p:cond delay="7700"/>
                            </p:stCondLst>
                            <p:childTnLst>
                              <p:par>
                                <p:cTn id="152" presetID="53" presetClass="entr" presetSubtype="16" fill="hold" grpId="0" nodeType="afterEffect">
                                  <p:stCondLst>
                                    <p:cond delay="0"/>
                                  </p:stCondLst>
                                  <p:childTnLst>
                                    <p:set>
                                      <p:cBhvr>
                                        <p:cTn id="153" dur="1" fill="hold">
                                          <p:stCondLst>
                                            <p:cond delay="0"/>
                                          </p:stCondLst>
                                        </p:cTn>
                                        <p:tgtEl>
                                          <p:spTgt spid="31"/>
                                        </p:tgtEl>
                                        <p:attrNameLst>
                                          <p:attrName>style.visibility</p:attrName>
                                        </p:attrNameLst>
                                      </p:cBhvr>
                                      <p:to>
                                        <p:strVal val="visible"/>
                                      </p:to>
                                    </p:set>
                                    <p:anim calcmode="lin" valueType="num">
                                      <p:cBhvr>
                                        <p:cTn id="154" dur="200" fill="hold"/>
                                        <p:tgtEl>
                                          <p:spTgt spid="31"/>
                                        </p:tgtEl>
                                        <p:attrNameLst>
                                          <p:attrName>ppt_w</p:attrName>
                                        </p:attrNameLst>
                                      </p:cBhvr>
                                      <p:tavLst>
                                        <p:tav tm="0">
                                          <p:val>
                                            <p:fltVal val="0"/>
                                          </p:val>
                                        </p:tav>
                                        <p:tav tm="100000">
                                          <p:val>
                                            <p:strVal val="#ppt_w"/>
                                          </p:val>
                                        </p:tav>
                                      </p:tavLst>
                                    </p:anim>
                                    <p:anim calcmode="lin" valueType="num">
                                      <p:cBhvr>
                                        <p:cTn id="155" dur="200" fill="hold"/>
                                        <p:tgtEl>
                                          <p:spTgt spid="31"/>
                                        </p:tgtEl>
                                        <p:attrNameLst>
                                          <p:attrName>ppt_h</p:attrName>
                                        </p:attrNameLst>
                                      </p:cBhvr>
                                      <p:tavLst>
                                        <p:tav tm="0">
                                          <p:val>
                                            <p:fltVal val="0"/>
                                          </p:val>
                                        </p:tav>
                                        <p:tav tm="100000">
                                          <p:val>
                                            <p:strVal val="#ppt_h"/>
                                          </p:val>
                                        </p:tav>
                                      </p:tavLst>
                                    </p:anim>
                                    <p:animEffect transition="in" filter="fade">
                                      <p:cBhvr>
                                        <p:cTn id="156" dur="200"/>
                                        <p:tgtEl>
                                          <p:spTgt spid="31"/>
                                        </p:tgtEl>
                                      </p:cBhvr>
                                    </p:animEffect>
                                  </p:childTnLst>
                                </p:cTn>
                              </p:par>
                            </p:childTnLst>
                          </p:cTn>
                        </p:par>
                        <p:par>
                          <p:cTn id="157" fill="hold">
                            <p:stCondLst>
                              <p:cond delay="7900"/>
                            </p:stCondLst>
                            <p:childTnLst>
                              <p:par>
                                <p:cTn id="158" presetID="53" presetClass="entr" presetSubtype="16" fill="hold" grpId="0" nodeType="afterEffect">
                                  <p:stCondLst>
                                    <p:cond delay="0"/>
                                  </p:stCondLst>
                                  <p:childTnLst>
                                    <p:set>
                                      <p:cBhvr>
                                        <p:cTn id="159" dur="1" fill="hold">
                                          <p:stCondLst>
                                            <p:cond delay="0"/>
                                          </p:stCondLst>
                                        </p:cTn>
                                        <p:tgtEl>
                                          <p:spTgt spid="14"/>
                                        </p:tgtEl>
                                        <p:attrNameLst>
                                          <p:attrName>style.visibility</p:attrName>
                                        </p:attrNameLst>
                                      </p:cBhvr>
                                      <p:to>
                                        <p:strVal val="visible"/>
                                      </p:to>
                                    </p:set>
                                    <p:anim calcmode="lin" valueType="num">
                                      <p:cBhvr>
                                        <p:cTn id="160" dur="200" fill="hold"/>
                                        <p:tgtEl>
                                          <p:spTgt spid="14"/>
                                        </p:tgtEl>
                                        <p:attrNameLst>
                                          <p:attrName>ppt_w</p:attrName>
                                        </p:attrNameLst>
                                      </p:cBhvr>
                                      <p:tavLst>
                                        <p:tav tm="0">
                                          <p:val>
                                            <p:fltVal val="0"/>
                                          </p:val>
                                        </p:tav>
                                        <p:tav tm="100000">
                                          <p:val>
                                            <p:strVal val="#ppt_w"/>
                                          </p:val>
                                        </p:tav>
                                      </p:tavLst>
                                    </p:anim>
                                    <p:anim calcmode="lin" valueType="num">
                                      <p:cBhvr>
                                        <p:cTn id="161" dur="200" fill="hold"/>
                                        <p:tgtEl>
                                          <p:spTgt spid="14"/>
                                        </p:tgtEl>
                                        <p:attrNameLst>
                                          <p:attrName>ppt_h</p:attrName>
                                        </p:attrNameLst>
                                      </p:cBhvr>
                                      <p:tavLst>
                                        <p:tav tm="0">
                                          <p:val>
                                            <p:fltVal val="0"/>
                                          </p:val>
                                        </p:tav>
                                        <p:tav tm="100000">
                                          <p:val>
                                            <p:strVal val="#ppt_h"/>
                                          </p:val>
                                        </p:tav>
                                      </p:tavLst>
                                    </p:anim>
                                    <p:animEffect transition="in" filter="fade">
                                      <p:cBhvr>
                                        <p:cTn id="162" dur="200"/>
                                        <p:tgtEl>
                                          <p:spTgt spid="14"/>
                                        </p:tgtEl>
                                      </p:cBhvr>
                                    </p:animEffect>
                                  </p:childTnLst>
                                </p:cTn>
                              </p:par>
                            </p:childTnLst>
                          </p:cTn>
                        </p:par>
                        <p:par>
                          <p:cTn id="163" fill="hold">
                            <p:stCondLst>
                              <p:cond delay="8100"/>
                            </p:stCondLst>
                            <p:childTnLst>
                              <p:par>
                                <p:cTn id="164" presetID="53" presetClass="entr" presetSubtype="16" fill="hold" grpId="0" nodeType="afterEffect">
                                  <p:stCondLst>
                                    <p:cond delay="0"/>
                                  </p:stCondLst>
                                  <p:childTnLst>
                                    <p:set>
                                      <p:cBhvr>
                                        <p:cTn id="165" dur="1" fill="hold">
                                          <p:stCondLst>
                                            <p:cond delay="0"/>
                                          </p:stCondLst>
                                        </p:cTn>
                                        <p:tgtEl>
                                          <p:spTgt spid="24"/>
                                        </p:tgtEl>
                                        <p:attrNameLst>
                                          <p:attrName>style.visibility</p:attrName>
                                        </p:attrNameLst>
                                      </p:cBhvr>
                                      <p:to>
                                        <p:strVal val="visible"/>
                                      </p:to>
                                    </p:set>
                                    <p:anim calcmode="lin" valueType="num">
                                      <p:cBhvr>
                                        <p:cTn id="166" dur="100" fill="hold"/>
                                        <p:tgtEl>
                                          <p:spTgt spid="24"/>
                                        </p:tgtEl>
                                        <p:attrNameLst>
                                          <p:attrName>ppt_w</p:attrName>
                                        </p:attrNameLst>
                                      </p:cBhvr>
                                      <p:tavLst>
                                        <p:tav tm="0">
                                          <p:val>
                                            <p:fltVal val="0"/>
                                          </p:val>
                                        </p:tav>
                                        <p:tav tm="100000">
                                          <p:val>
                                            <p:strVal val="#ppt_w"/>
                                          </p:val>
                                        </p:tav>
                                      </p:tavLst>
                                    </p:anim>
                                    <p:anim calcmode="lin" valueType="num">
                                      <p:cBhvr>
                                        <p:cTn id="167" dur="100" fill="hold"/>
                                        <p:tgtEl>
                                          <p:spTgt spid="24"/>
                                        </p:tgtEl>
                                        <p:attrNameLst>
                                          <p:attrName>ppt_h</p:attrName>
                                        </p:attrNameLst>
                                      </p:cBhvr>
                                      <p:tavLst>
                                        <p:tav tm="0">
                                          <p:val>
                                            <p:fltVal val="0"/>
                                          </p:val>
                                        </p:tav>
                                        <p:tav tm="100000">
                                          <p:val>
                                            <p:strVal val="#ppt_h"/>
                                          </p:val>
                                        </p:tav>
                                      </p:tavLst>
                                    </p:anim>
                                    <p:animEffect transition="in" filter="fade">
                                      <p:cBhvr>
                                        <p:cTn id="168" dur="100"/>
                                        <p:tgtEl>
                                          <p:spTgt spid="24"/>
                                        </p:tgtEl>
                                      </p:cBhvr>
                                    </p:animEffect>
                                  </p:childTnLst>
                                </p:cTn>
                              </p:par>
                            </p:childTnLst>
                          </p:cTn>
                        </p:par>
                        <p:par>
                          <p:cTn id="169" fill="hold">
                            <p:stCondLst>
                              <p:cond delay="8200"/>
                            </p:stCondLst>
                            <p:childTnLst>
                              <p:par>
                                <p:cTn id="170" presetID="53" presetClass="entr" presetSubtype="16" fill="hold" grpId="0" nodeType="afterEffect">
                                  <p:stCondLst>
                                    <p:cond delay="0"/>
                                  </p:stCondLst>
                                  <p:childTnLst>
                                    <p:set>
                                      <p:cBhvr>
                                        <p:cTn id="171" dur="1" fill="hold">
                                          <p:stCondLst>
                                            <p:cond delay="0"/>
                                          </p:stCondLst>
                                        </p:cTn>
                                        <p:tgtEl>
                                          <p:spTgt spid="30"/>
                                        </p:tgtEl>
                                        <p:attrNameLst>
                                          <p:attrName>style.visibility</p:attrName>
                                        </p:attrNameLst>
                                      </p:cBhvr>
                                      <p:to>
                                        <p:strVal val="visible"/>
                                      </p:to>
                                    </p:set>
                                    <p:anim calcmode="lin" valueType="num">
                                      <p:cBhvr>
                                        <p:cTn id="172" dur="100" fill="hold"/>
                                        <p:tgtEl>
                                          <p:spTgt spid="30"/>
                                        </p:tgtEl>
                                        <p:attrNameLst>
                                          <p:attrName>ppt_w</p:attrName>
                                        </p:attrNameLst>
                                      </p:cBhvr>
                                      <p:tavLst>
                                        <p:tav tm="0">
                                          <p:val>
                                            <p:fltVal val="0"/>
                                          </p:val>
                                        </p:tav>
                                        <p:tav tm="100000">
                                          <p:val>
                                            <p:strVal val="#ppt_w"/>
                                          </p:val>
                                        </p:tav>
                                      </p:tavLst>
                                    </p:anim>
                                    <p:anim calcmode="lin" valueType="num">
                                      <p:cBhvr>
                                        <p:cTn id="173" dur="100" fill="hold"/>
                                        <p:tgtEl>
                                          <p:spTgt spid="30"/>
                                        </p:tgtEl>
                                        <p:attrNameLst>
                                          <p:attrName>ppt_h</p:attrName>
                                        </p:attrNameLst>
                                      </p:cBhvr>
                                      <p:tavLst>
                                        <p:tav tm="0">
                                          <p:val>
                                            <p:fltVal val="0"/>
                                          </p:val>
                                        </p:tav>
                                        <p:tav tm="100000">
                                          <p:val>
                                            <p:strVal val="#ppt_h"/>
                                          </p:val>
                                        </p:tav>
                                      </p:tavLst>
                                    </p:anim>
                                    <p:animEffect transition="in" filter="fade">
                                      <p:cBhvr>
                                        <p:cTn id="174" dur="100"/>
                                        <p:tgtEl>
                                          <p:spTgt spid="30"/>
                                        </p:tgtEl>
                                      </p:cBhvr>
                                    </p:animEffect>
                                  </p:childTnLst>
                                </p:cTn>
                              </p:par>
                            </p:childTnLst>
                          </p:cTn>
                        </p:par>
                        <p:par>
                          <p:cTn id="175" fill="hold">
                            <p:stCondLst>
                              <p:cond delay="8300"/>
                            </p:stCondLst>
                            <p:childTnLst>
                              <p:par>
                                <p:cTn id="176" presetID="53" presetClass="entr" presetSubtype="16" fill="hold" grpId="0" nodeType="afterEffect">
                                  <p:stCondLst>
                                    <p:cond delay="0"/>
                                  </p:stCondLst>
                                  <p:childTnLst>
                                    <p:set>
                                      <p:cBhvr>
                                        <p:cTn id="177" dur="1" fill="hold">
                                          <p:stCondLst>
                                            <p:cond delay="0"/>
                                          </p:stCondLst>
                                        </p:cTn>
                                        <p:tgtEl>
                                          <p:spTgt spid="37"/>
                                        </p:tgtEl>
                                        <p:attrNameLst>
                                          <p:attrName>style.visibility</p:attrName>
                                        </p:attrNameLst>
                                      </p:cBhvr>
                                      <p:to>
                                        <p:strVal val="visible"/>
                                      </p:to>
                                    </p:set>
                                    <p:anim calcmode="lin" valueType="num">
                                      <p:cBhvr>
                                        <p:cTn id="178" dur="100" fill="hold"/>
                                        <p:tgtEl>
                                          <p:spTgt spid="37"/>
                                        </p:tgtEl>
                                        <p:attrNameLst>
                                          <p:attrName>ppt_w</p:attrName>
                                        </p:attrNameLst>
                                      </p:cBhvr>
                                      <p:tavLst>
                                        <p:tav tm="0">
                                          <p:val>
                                            <p:fltVal val="0"/>
                                          </p:val>
                                        </p:tav>
                                        <p:tav tm="100000">
                                          <p:val>
                                            <p:strVal val="#ppt_w"/>
                                          </p:val>
                                        </p:tav>
                                      </p:tavLst>
                                    </p:anim>
                                    <p:anim calcmode="lin" valueType="num">
                                      <p:cBhvr>
                                        <p:cTn id="179" dur="100" fill="hold"/>
                                        <p:tgtEl>
                                          <p:spTgt spid="37"/>
                                        </p:tgtEl>
                                        <p:attrNameLst>
                                          <p:attrName>ppt_h</p:attrName>
                                        </p:attrNameLst>
                                      </p:cBhvr>
                                      <p:tavLst>
                                        <p:tav tm="0">
                                          <p:val>
                                            <p:fltVal val="0"/>
                                          </p:val>
                                        </p:tav>
                                        <p:tav tm="100000">
                                          <p:val>
                                            <p:strVal val="#ppt_h"/>
                                          </p:val>
                                        </p:tav>
                                      </p:tavLst>
                                    </p:anim>
                                    <p:animEffect transition="in" filter="fade">
                                      <p:cBhvr>
                                        <p:cTn id="180"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5"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3" grpId="0"/>
      <p:bldP spid="34"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社交十不要</a:t>
              </a:r>
            </a:p>
          </p:txBody>
        </p:sp>
      </p:grpSp>
      <p:sp>
        <p:nvSpPr>
          <p:cNvPr id="10" name="椭圆 9"/>
          <p:cNvSpPr/>
          <p:nvPr/>
        </p:nvSpPr>
        <p:spPr>
          <a:xfrm>
            <a:off x="5264285" y="2800536"/>
            <a:ext cx="1663430" cy="1663430"/>
          </a:xfrm>
          <a:prstGeom prst="ellipse">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6600" dirty="0">
              <a:solidFill>
                <a:srgbClr val="EB4645"/>
              </a:solidFill>
              <a:ea typeface="微软雅黑 Light" panose="020B0502040204020203" pitchFamily="34" charset="-122"/>
              <a:cs typeface="+mn-ea"/>
              <a:sym typeface="+mn-lt"/>
            </a:endParaRPr>
          </a:p>
        </p:txBody>
      </p:sp>
      <p:sp>
        <p:nvSpPr>
          <p:cNvPr id="12" name="乘号 11"/>
          <p:cNvSpPr/>
          <p:nvPr/>
        </p:nvSpPr>
        <p:spPr>
          <a:xfrm>
            <a:off x="5487818" y="3024069"/>
            <a:ext cx="1216364" cy="1216364"/>
          </a:xfrm>
          <a:prstGeom prst="mathMultiply">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17" name="圆角矩形 16"/>
          <p:cNvSpPr/>
          <p:nvPr/>
        </p:nvSpPr>
        <p:spPr>
          <a:xfrm>
            <a:off x="7572250" y="3400941"/>
            <a:ext cx="3052471" cy="462622"/>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不要拨弄是非，传播流言蜚语。</a:t>
            </a:r>
          </a:p>
        </p:txBody>
      </p:sp>
      <p:sp>
        <p:nvSpPr>
          <p:cNvPr id="19" name="圆角矩形 18"/>
          <p:cNvSpPr/>
          <p:nvPr/>
        </p:nvSpPr>
        <p:spPr>
          <a:xfrm>
            <a:off x="7572250" y="5083700"/>
            <a:ext cx="3052471" cy="76200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不能要求旁人都合自己的脾气，须知你的脾气也并不合于每一个人，应学会待人宽容。</a:t>
            </a:r>
          </a:p>
        </p:txBody>
      </p:sp>
      <p:sp>
        <p:nvSpPr>
          <p:cNvPr id="20" name="圆角矩形 19"/>
          <p:cNvSpPr/>
          <p:nvPr/>
        </p:nvSpPr>
        <p:spPr>
          <a:xfrm>
            <a:off x="7572250" y="1418803"/>
            <a:ext cx="3052471" cy="76200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不要服饰不整，肮脏，身上有难闻的气味。反之，服饰过于华丽、轻佻也会惹得旁人不快。</a:t>
            </a:r>
          </a:p>
        </p:txBody>
      </p:sp>
      <p:sp>
        <p:nvSpPr>
          <p:cNvPr id="21" name="圆角矩形 20"/>
          <p:cNvSpPr/>
          <p:nvPr/>
        </p:nvSpPr>
        <p:spPr>
          <a:xfrm>
            <a:off x="7572250" y="2480007"/>
            <a:ext cx="3052471" cy="62173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不要毫不掩饰地咳嗽、打嗝、吐痰等，也不要当众修饰自己的容貌。</a:t>
            </a:r>
          </a:p>
        </p:txBody>
      </p:sp>
      <p:sp>
        <p:nvSpPr>
          <p:cNvPr id="13" name="圆角矩形 12"/>
          <p:cNvSpPr/>
          <p:nvPr/>
        </p:nvSpPr>
        <p:spPr>
          <a:xfrm>
            <a:off x="1130430" y="1418803"/>
            <a:ext cx="3489320" cy="76200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不要到忙于事业的人家去串门，即便有事必须去，也应在办妥后及早告退；也不要失约或做不速之客。</a:t>
            </a:r>
          </a:p>
        </p:txBody>
      </p:sp>
      <p:sp>
        <p:nvSpPr>
          <p:cNvPr id="14" name="圆角矩形 13"/>
          <p:cNvSpPr/>
          <p:nvPr/>
        </p:nvSpPr>
        <p:spPr>
          <a:xfrm>
            <a:off x="1130430" y="5083700"/>
            <a:ext cx="3489320" cy="76200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不要为办事才给人送礼。礼品与关心亲疏应成正比，但无论如何，礼品应讲究实惠，切不可送人“等外”、“处理”之类的东西。</a:t>
            </a:r>
          </a:p>
        </p:txBody>
      </p:sp>
      <p:sp>
        <p:nvSpPr>
          <p:cNvPr id="15" name="圆角矩形 14"/>
          <p:cNvSpPr/>
          <p:nvPr/>
        </p:nvSpPr>
        <p:spPr>
          <a:xfrm>
            <a:off x="1130430" y="2455494"/>
            <a:ext cx="3489320" cy="670755"/>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dirty="0">
                <a:solidFill>
                  <a:schemeClr val="tx1">
                    <a:lumMod val="75000"/>
                    <a:lumOff val="25000"/>
                  </a:schemeClr>
                </a:solidFill>
                <a:ea typeface="微软雅黑 Light" panose="020B0502040204020203" pitchFamily="34" charset="-122"/>
                <a:cs typeface="+mn-ea"/>
                <a:sym typeface="+mn-lt"/>
              </a:rPr>
              <a:t>不要故意引人注目，喧宾夺主，也不要畏畏缩缩，自卑自贱。</a:t>
            </a:r>
          </a:p>
        </p:txBody>
      </p:sp>
      <p:sp>
        <p:nvSpPr>
          <p:cNvPr id="16" name="圆角矩形 15"/>
          <p:cNvSpPr/>
          <p:nvPr/>
        </p:nvSpPr>
        <p:spPr>
          <a:xfrm>
            <a:off x="1130430" y="4138253"/>
            <a:ext cx="3489320" cy="670755"/>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不要对别人的事过分好奇，再三打听，刨根问底；更不要去触犯别人的忌讳。</a:t>
            </a:r>
          </a:p>
        </p:txBody>
      </p:sp>
      <p:sp>
        <p:nvSpPr>
          <p:cNvPr id="23" name="圆角矩形 22"/>
          <p:cNvSpPr/>
          <p:nvPr/>
        </p:nvSpPr>
        <p:spPr>
          <a:xfrm>
            <a:off x="1130430" y="3400940"/>
            <a:ext cx="3489320" cy="462622"/>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不要长幼无序，礼节应有度。</a:t>
            </a:r>
          </a:p>
        </p:txBody>
      </p:sp>
      <p:sp>
        <p:nvSpPr>
          <p:cNvPr id="25" name="圆角矩形 24"/>
          <p:cNvSpPr/>
          <p:nvPr/>
        </p:nvSpPr>
        <p:spPr>
          <a:xfrm>
            <a:off x="7572250" y="4162767"/>
            <a:ext cx="3052471" cy="621730"/>
          </a:xfrm>
          <a:prstGeom prst="roundRect">
            <a:avLst>
              <a:gd name="adj" fmla="val 10000"/>
            </a:avLst>
          </a:prstGeom>
          <a:solidFill>
            <a:schemeClr val="bg1">
              <a:lumMod val="95000"/>
            </a:schemeClr>
          </a:solid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solidFill>
                  <a:schemeClr val="tx1">
                    <a:lumMod val="75000"/>
                    <a:lumOff val="25000"/>
                  </a:schemeClr>
                </a:solidFill>
                <a:ea typeface="微软雅黑 Light" panose="020B0502040204020203" pitchFamily="34" charset="-122"/>
                <a:cs typeface="+mn-ea"/>
                <a:sym typeface="+mn-lt"/>
              </a:rPr>
              <a:t>不要不辞而别，离开时，应向主人告辞，表示谢意。</a:t>
            </a:r>
          </a:p>
        </p:txBody>
      </p:sp>
      <p:cxnSp>
        <p:nvCxnSpPr>
          <p:cNvPr id="39" name="直接连接符 38"/>
          <p:cNvCxnSpPr>
            <a:stCxn id="13" idx="3"/>
          </p:cNvCxnSpPr>
          <p:nvPr/>
        </p:nvCxnSpPr>
        <p:spPr>
          <a:xfrm>
            <a:off x="4619750" y="1799803"/>
            <a:ext cx="1047625" cy="1015021"/>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15" idx="3"/>
          </p:cNvCxnSpPr>
          <p:nvPr/>
        </p:nvCxnSpPr>
        <p:spPr>
          <a:xfrm>
            <a:off x="4619750" y="2790872"/>
            <a:ext cx="644535" cy="335376"/>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直接连接符 42"/>
          <p:cNvCxnSpPr>
            <a:stCxn id="23" idx="3"/>
          </p:cNvCxnSpPr>
          <p:nvPr/>
        </p:nvCxnSpPr>
        <p:spPr>
          <a:xfrm>
            <a:off x="4619750" y="3632251"/>
            <a:ext cx="523812" cy="0"/>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6" idx="3"/>
          </p:cNvCxnSpPr>
          <p:nvPr/>
        </p:nvCxnSpPr>
        <p:spPr>
          <a:xfrm flipV="1">
            <a:off x="4619750" y="4138253"/>
            <a:ext cx="644535" cy="335378"/>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14" idx="3"/>
          </p:cNvCxnSpPr>
          <p:nvPr/>
        </p:nvCxnSpPr>
        <p:spPr>
          <a:xfrm flipV="1">
            <a:off x="4619750" y="4421597"/>
            <a:ext cx="1047625" cy="1043103"/>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20" idx="1"/>
          </p:cNvCxnSpPr>
          <p:nvPr/>
        </p:nvCxnSpPr>
        <p:spPr>
          <a:xfrm flipH="1">
            <a:off x="6410325" y="1799803"/>
            <a:ext cx="1161925" cy="991068"/>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21" idx="1"/>
          </p:cNvCxnSpPr>
          <p:nvPr/>
        </p:nvCxnSpPr>
        <p:spPr>
          <a:xfrm flipH="1">
            <a:off x="6927715" y="2790872"/>
            <a:ext cx="644535" cy="335376"/>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7" idx="1"/>
          </p:cNvCxnSpPr>
          <p:nvPr/>
        </p:nvCxnSpPr>
        <p:spPr>
          <a:xfrm flipH="1" flipV="1">
            <a:off x="6991287" y="3632251"/>
            <a:ext cx="580963" cy="1"/>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5" idx="1"/>
          </p:cNvCxnSpPr>
          <p:nvPr/>
        </p:nvCxnSpPr>
        <p:spPr>
          <a:xfrm flipH="1" flipV="1">
            <a:off x="6927715" y="4138253"/>
            <a:ext cx="644535" cy="335379"/>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19" idx="1"/>
          </p:cNvCxnSpPr>
          <p:nvPr/>
        </p:nvCxnSpPr>
        <p:spPr>
          <a:xfrm flipH="1" flipV="1">
            <a:off x="6591300" y="4421597"/>
            <a:ext cx="980950" cy="1043103"/>
          </a:xfrm>
          <a:prstGeom prst="line">
            <a:avLst/>
          </a:prstGeom>
          <a:ln>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69143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300" fill="hold"/>
                                        <p:tgtEl>
                                          <p:spTgt spid="13"/>
                                        </p:tgtEl>
                                        <p:attrNameLst>
                                          <p:attrName>ppt_w</p:attrName>
                                        </p:attrNameLst>
                                      </p:cBhvr>
                                      <p:tavLst>
                                        <p:tav tm="0">
                                          <p:val>
                                            <p:fltVal val="0"/>
                                          </p:val>
                                        </p:tav>
                                        <p:tav tm="100000">
                                          <p:val>
                                            <p:strVal val="#ppt_w"/>
                                          </p:val>
                                        </p:tav>
                                      </p:tavLst>
                                    </p:anim>
                                    <p:anim calcmode="lin" valueType="num">
                                      <p:cBhvr>
                                        <p:cTn id="13" dur="300" fill="hold"/>
                                        <p:tgtEl>
                                          <p:spTgt spid="13"/>
                                        </p:tgtEl>
                                        <p:attrNameLst>
                                          <p:attrName>ppt_h</p:attrName>
                                        </p:attrNameLst>
                                      </p:cBhvr>
                                      <p:tavLst>
                                        <p:tav tm="0">
                                          <p:val>
                                            <p:fltVal val="0"/>
                                          </p:val>
                                        </p:tav>
                                        <p:tav tm="100000">
                                          <p:val>
                                            <p:strVal val="#ppt_h"/>
                                          </p:val>
                                        </p:tav>
                                      </p:tavLst>
                                    </p:anim>
                                    <p:animEffect transition="in" filter="fade">
                                      <p:cBhvr>
                                        <p:cTn id="14" dur="300"/>
                                        <p:tgtEl>
                                          <p:spTgt spid="13"/>
                                        </p:tgtEl>
                                      </p:cBhvr>
                                    </p:animEffect>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300" fill="hold"/>
                                        <p:tgtEl>
                                          <p:spTgt spid="15"/>
                                        </p:tgtEl>
                                        <p:attrNameLst>
                                          <p:attrName>ppt_w</p:attrName>
                                        </p:attrNameLst>
                                      </p:cBhvr>
                                      <p:tavLst>
                                        <p:tav tm="0">
                                          <p:val>
                                            <p:fltVal val="0"/>
                                          </p:val>
                                        </p:tav>
                                        <p:tav tm="100000">
                                          <p:val>
                                            <p:strVal val="#ppt_w"/>
                                          </p:val>
                                        </p:tav>
                                      </p:tavLst>
                                    </p:anim>
                                    <p:anim calcmode="lin" valueType="num">
                                      <p:cBhvr>
                                        <p:cTn id="19" dur="300" fill="hold"/>
                                        <p:tgtEl>
                                          <p:spTgt spid="15"/>
                                        </p:tgtEl>
                                        <p:attrNameLst>
                                          <p:attrName>ppt_h</p:attrName>
                                        </p:attrNameLst>
                                      </p:cBhvr>
                                      <p:tavLst>
                                        <p:tav tm="0">
                                          <p:val>
                                            <p:fltVal val="0"/>
                                          </p:val>
                                        </p:tav>
                                        <p:tav tm="100000">
                                          <p:val>
                                            <p:strVal val="#ppt_h"/>
                                          </p:val>
                                        </p:tav>
                                      </p:tavLst>
                                    </p:anim>
                                    <p:animEffect transition="in" filter="fade">
                                      <p:cBhvr>
                                        <p:cTn id="20" dur="300"/>
                                        <p:tgtEl>
                                          <p:spTgt spid="15"/>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300" fill="hold"/>
                                        <p:tgtEl>
                                          <p:spTgt spid="23"/>
                                        </p:tgtEl>
                                        <p:attrNameLst>
                                          <p:attrName>ppt_w</p:attrName>
                                        </p:attrNameLst>
                                      </p:cBhvr>
                                      <p:tavLst>
                                        <p:tav tm="0">
                                          <p:val>
                                            <p:fltVal val="0"/>
                                          </p:val>
                                        </p:tav>
                                        <p:tav tm="100000">
                                          <p:val>
                                            <p:strVal val="#ppt_w"/>
                                          </p:val>
                                        </p:tav>
                                      </p:tavLst>
                                    </p:anim>
                                    <p:anim calcmode="lin" valueType="num">
                                      <p:cBhvr>
                                        <p:cTn id="25" dur="300" fill="hold"/>
                                        <p:tgtEl>
                                          <p:spTgt spid="23"/>
                                        </p:tgtEl>
                                        <p:attrNameLst>
                                          <p:attrName>ppt_h</p:attrName>
                                        </p:attrNameLst>
                                      </p:cBhvr>
                                      <p:tavLst>
                                        <p:tav tm="0">
                                          <p:val>
                                            <p:fltVal val="0"/>
                                          </p:val>
                                        </p:tav>
                                        <p:tav tm="100000">
                                          <p:val>
                                            <p:strVal val="#ppt_h"/>
                                          </p:val>
                                        </p:tav>
                                      </p:tavLst>
                                    </p:anim>
                                    <p:animEffect transition="in" filter="fade">
                                      <p:cBhvr>
                                        <p:cTn id="26" dur="300"/>
                                        <p:tgtEl>
                                          <p:spTgt spid="23"/>
                                        </p:tgtEl>
                                      </p:cBhvr>
                                    </p:animEffect>
                                  </p:childTnLst>
                                </p:cTn>
                              </p:par>
                            </p:childTnLst>
                          </p:cTn>
                        </p:par>
                        <p:par>
                          <p:cTn id="27" fill="hold">
                            <p:stCondLst>
                              <p:cond delay="1400"/>
                            </p:stCondLst>
                            <p:childTnLst>
                              <p:par>
                                <p:cTn id="28" presetID="53" presetClass="entr" presetSubtype="16"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300" fill="hold"/>
                                        <p:tgtEl>
                                          <p:spTgt spid="16"/>
                                        </p:tgtEl>
                                        <p:attrNameLst>
                                          <p:attrName>ppt_w</p:attrName>
                                        </p:attrNameLst>
                                      </p:cBhvr>
                                      <p:tavLst>
                                        <p:tav tm="0">
                                          <p:val>
                                            <p:fltVal val="0"/>
                                          </p:val>
                                        </p:tav>
                                        <p:tav tm="100000">
                                          <p:val>
                                            <p:strVal val="#ppt_w"/>
                                          </p:val>
                                        </p:tav>
                                      </p:tavLst>
                                    </p:anim>
                                    <p:anim calcmode="lin" valueType="num">
                                      <p:cBhvr>
                                        <p:cTn id="31" dur="300" fill="hold"/>
                                        <p:tgtEl>
                                          <p:spTgt spid="16"/>
                                        </p:tgtEl>
                                        <p:attrNameLst>
                                          <p:attrName>ppt_h</p:attrName>
                                        </p:attrNameLst>
                                      </p:cBhvr>
                                      <p:tavLst>
                                        <p:tav tm="0">
                                          <p:val>
                                            <p:fltVal val="0"/>
                                          </p:val>
                                        </p:tav>
                                        <p:tav tm="100000">
                                          <p:val>
                                            <p:strVal val="#ppt_h"/>
                                          </p:val>
                                        </p:tav>
                                      </p:tavLst>
                                    </p:anim>
                                    <p:animEffect transition="in" filter="fade">
                                      <p:cBhvr>
                                        <p:cTn id="32" dur="300"/>
                                        <p:tgtEl>
                                          <p:spTgt spid="16"/>
                                        </p:tgtEl>
                                      </p:cBhvr>
                                    </p:animEffect>
                                  </p:childTnLst>
                                </p:cTn>
                              </p:par>
                            </p:childTnLst>
                          </p:cTn>
                        </p:par>
                        <p:par>
                          <p:cTn id="33" fill="hold">
                            <p:stCondLst>
                              <p:cond delay="1700"/>
                            </p:stCondLst>
                            <p:childTnLst>
                              <p:par>
                                <p:cTn id="34" presetID="53" presetClass="entr" presetSubtype="16"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300" fill="hold"/>
                                        <p:tgtEl>
                                          <p:spTgt spid="14"/>
                                        </p:tgtEl>
                                        <p:attrNameLst>
                                          <p:attrName>ppt_w</p:attrName>
                                        </p:attrNameLst>
                                      </p:cBhvr>
                                      <p:tavLst>
                                        <p:tav tm="0">
                                          <p:val>
                                            <p:fltVal val="0"/>
                                          </p:val>
                                        </p:tav>
                                        <p:tav tm="100000">
                                          <p:val>
                                            <p:strVal val="#ppt_w"/>
                                          </p:val>
                                        </p:tav>
                                      </p:tavLst>
                                    </p:anim>
                                    <p:anim calcmode="lin" valueType="num">
                                      <p:cBhvr>
                                        <p:cTn id="37" dur="300" fill="hold"/>
                                        <p:tgtEl>
                                          <p:spTgt spid="14"/>
                                        </p:tgtEl>
                                        <p:attrNameLst>
                                          <p:attrName>ppt_h</p:attrName>
                                        </p:attrNameLst>
                                      </p:cBhvr>
                                      <p:tavLst>
                                        <p:tav tm="0">
                                          <p:val>
                                            <p:fltVal val="0"/>
                                          </p:val>
                                        </p:tav>
                                        <p:tav tm="100000">
                                          <p:val>
                                            <p:strVal val="#ppt_h"/>
                                          </p:val>
                                        </p:tav>
                                      </p:tavLst>
                                    </p:anim>
                                    <p:animEffect transition="in" filter="fade">
                                      <p:cBhvr>
                                        <p:cTn id="38" dur="300"/>
                                        <p:tgtEl>
                                          <p:spTgt spid="14"/>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300" fill="hold"/>
                                        <p:tgtEl>
                                          <p:spTgt spid="20"/>
                                        </p:tgtEl>
                                        <p:attrNameLst>
                                          <p:attrName>ppt_w</p:attrName>
                                        </p:attrNameLst>
                                      </p:cBhvr>
                                      <p:tavLst>
                                        <p:tav tm="0">
                                          <p:val>
                                            <p:fltVal val="0"/>
                                          </p:val>
                                        </p:tav>
                                        <p:tav tm="100000">
                                          <p:val>
                                            <p:strVal val="#ppt_w"/>
                                          </p:val>
                                        </p:tav>
                                      </p:tavLst>
                                    </p:anim>
                                    <p:anim calcmode="lin" valueType="num">
                                      <p:cBhvr>
                                        <p:cTn id="43" dur="300" fill="hold"/>
                                        <p:tgtEl>
                                          <p:spTgt spid="20"/>
                                        </p:tgtEl>
                                        <p:attrNameLst>
                                          <p:attrName>ppt_h</p:attrName>
                                        </p:attrNameLst>
                                      </p:cBhvr>
                                      <p:tavLst>
                                        <p:tav tm="0">
                                          <p:val>
                                            <p:fltVal val="0"/>
                                          </p:val>
                                        </p:tav>
                                        <p:tav tm="100000">
                                          <p:val>
                                            <p:strVal val="#ppt_h"/>
                                          </p:val>
                                        </p:tav>
                                      </p:tavLst>
                                    </p:anim>
                                    <p:animEffect transition="in" filter="fade">
                                      <p:cBhvr>
                                        <p:cTn id="44" dur="300"/>
                                        <p:tgtEl>
                                          <p:spTgt spid="20"/>
                                        </p:tgtEl>
                                      </p:cBhvr>
                                    </p:animEffect>
                                  </p:childTnLst>
                                </p:cTn>
                              </p:par>
                            </p:childTnLst>
                          </p:cTn>
                        </p:par>
                        <p:par>
                          <p:cTn id="45" fill="hold">
                            <p:stCondLst>
                              <p:cond delay="2300"/>
                            </p:stCondLst>
                            <p:childTnLst>
                              <p:par>
                                <p:cTn id="46" presetID="5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300" fill="hold"/>
                                        <p:tgtEl>
                                          <p:spTgt spid="21"/>
                                        </p:tgtEl>
                                        <p:attrNameLst>
                                          <p:attrName>ppt_w</p:attrName>
                                        </p:attrNameLst>
                                      </p:cBhvr>
                                      <p:tavLst>
                                        <p:tav tm="0">
                                          <p:val>
                                            <p:fltVal val="0"/>
                                          </p:val>
                                        </p:tav>
                                        <p:tav tm="100000">
                                          <p:val>
                                            <p:strVal val="#ppt_w"/>
                                          </p:val>
                                        </p:tav>
                                      </p:tavLst>
                                    </p:anim>
                                    <p:anim calcmode="lin" valueType="num">
                                      <p:cBhvr>
                                        <p:cTn id="49" dur="300" fill="hold"/>
                                        <p:tgtEl>
                                          <p:spTgt spid="21"/>
                                        </p:tgtEl>
                                        <p:attrNameLst>
                                          <p:attrName>ppt_h</p:attrName>
                                        </p:attrNameLst>
                                      </p:cBhvr>
                                      <p:tavLst>
                                        <p:tav tm="0">
                                          <p:val>
                                            <p:fltVal val="0"/>
                                          </p:val>
                                        </p:tav>
                                        <p:tav tm="100000">
                                          <p:val>
                                            <p:strVal val="#ppt_h"/>
                                          </p:val>
                                        </p:tav>
                                      </p:tavLst>
                                    </p:anim>
                                    <p:animEffect transition="in" filter="fade">
                                      <p:cBhvr>
                                        <p:cTn id="50" dur="300"/>
                                        <p:tgtEl>
                                          <p:spTgt spid="21"/>
                                        </p:tgtEl>
                                      </p:cBhvr>
                                    </p:animEffect>
                                  </p:childTnLst>
                                </p:cTn>
                              </p:par>
                            </p:childTnLst>
                          </p:cTn>
                        </p:par>
                        <p:par>
                          <p:cTn id="51" fill="hold">
                            <p:stCondLst>
                              <p:cond delay="2600"/>
                            </p:stCondLst>
                            <p:childTnLst>
                              <p:par>
                                <p:cTn id="52" presetID="53" presetClass="entr" presetSubtype="16"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300" fill="hold"/>
                                        <p:tgtEl>
                                          <p:spTgt spid="17"/>
                                        </p:tgtEl>
                                        <p:attrNameLst>
                                          <p:attrName>ppt_w</p:attrName>
                                        </p:attrNameLst>
                                      </p:cBhvr>
                                      <p:tavLst>
                                        <p:tav tm="0">
                                          <p:val>
                                            <p:fltVal val="0"/>
                                          </p:val>
                                        </p:tav>
                                        <p:tav tm="100000">
                                          <p:val>
                                            <p:strVal val="#ppt_w"/>
                                          </p:val>
                                        </p:tav>
                                      </p:tavLst>
                                    </p:anim>
                                    <p:anim calcmode="lin" valueType="num">
                                      <p:cBhvr>
                                        <p:cTn id="55" dur="300" fill="hold"/>
                                        <p:tgtEl>
                                          <p:spTgt spid="17"/>
                                        </p:tgtEl>
                                        <p:attrNameLst>
                                          <p:attrName>ppt_h</p:attrName>
                                        </p:attrNameLst>
                                      </p:cBhvr>
                                      <p:tavLst>
                                        <p:tav tm="0">
                                          <p:val>
                                            <p:fltVal val="0"/>
                                          </p:val>
                                        </p:tav>
                                        <p:tav tm="100000">
                                          <p:val>
                                            <p:strVal val="#ppt_h"/>
                                          </p:val>
                                        </p:tav>
                                      </p:tavLst>
                                    </p:anim>
                                    <p:animEffect transition="in" filter="fade">
                                      <p:cBhvr>
                                        <p:cTn id="56" dur="300"/>
                                        <p:tgtEl>
                                          <p:spTgt spid="17"/>
                                        </p:tgtEl>
                                      </p:cBhvr>
                                    </p:animEffect>
                                  </p:childTnLst>
                                </p:cTn>
                              </p:par>
                            </p:childTnLst>
                          </p:cTn>
                        </p:par>
                        <p:par>
                          <p:cTn id="57" fill="hold">
                            <p:stCondLst>
                              <p:cond delay="2900"/>
                            </p:stCondLst>
                            <p:childTnLst>
                              <p:par>
                                <p:cTn id="58" presetID="53" presetClass="entr" presetSubtype="16"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300" fill="hold"/>
                                        <p:tgtEl>
                                          <p:spTgt spid="25"/>
                                        </p:tgtEl>
                                        <p:attrNameLst>
                                          <p:attrName>ppt_w</p:attrName>
                                        </p:attrNameLst>
                                      </p:cBhvr>
                                      <p:tavLst>
                                        <p:tav tm="0">
                                          <p:val>
                                            <p:fltVal val="0"/>
                                          </p:val>
                                        </p:tav>
                                        <p:tav tm="100000">
                                          <p:val>
                                            <p:strVal val="#ppt_w"/>
                                          </p:val>
                                        </p:tav>
                                      </p:tavLst>
                                    </p:anim>
                                    <p:anim calcmode="lin" valueType="num">
                                      <p:cBhvr>
                                        <p:cTn id="61" dur="300" fill="hold"/>
                                        <p:tgtEl>
                                          <p:spTgt spid="25"/>
                                        </p:tgtEl>
                                        <p:attrNameLst>
                                          <p:attrName>ppt_h</p:attrName>
                                        </p:attrNameLst>
                                      </p:cBhvr>
                                      <p:tavLst>
                                        <p:tav tm="0">
                                          <p:val>
                                            <p:fltVal val="0"/>
                                          </p:val>
                                        </p:tav>
                                        <p:tav tm="100000">
                                          <p:val>
                                            <p:strVal val="#ppt_h"/>
                                          </p:val>
                                        </p:tav>
                                      </p:tavLst>
                                    </p:anim>
                                    <p:animEffect transition="in" filter="fade">
                                      <p:cBhvr>
                                        <p:cTn id="62" dur="300"/>
                                        <p:tgtEl>
                                          <p:spTgt spid="25"/>
                                        </p:tgtEl>
                                      </p:cBhvr>
                                    </p:animEffect>
                                  </p:childTnLst>
                                </p:cTn>
                              </p:par>
                            </p:childTnLst>
                          </p:cTn>
                        </p:par>
                        <p:par>
                          <p:cTn id="63" fill="hold">
                            <p:stCondLst>
                              <p:cond delay="3200"/>
                            </p:stCondLst>
                            <p:childTnLst>
                              <p:par>
                                <p:cTn id="64" presetID="53" presetClass="entr" presetSubtype="16"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300" fill="hold"/>
                                        <p:tgtEl>
                                          <p:spTgt spid="19"/>
                                        </p:tgtEl>
                                        <p:attrNameLst>
                                          <p:attrName>ppt_w</p:attrName>
                                        </p:attrNameLst>
                                      </p:cBhvr>
                                      <p:tavLst>
                                        <p:tav tm="0">
                                          <p:val>
                                            <p:fltVal val="0"/>
                                          </p:val>
                                        </p:tav>
                                        <p:tav tm="100000">
                                          <p:val>
                                            <p:strVal val="#ppt_w"/>
                                          </p:val>
                                        </p:tav>
                                      </p:tavLst>
                                    </p:anim>
                                    <p:anim calcmode="lin" valueType="num">
                                      <p:cBhvr>
                                        <p:cTn id="67" dur="300" fill="hold"/>
                                        <p:tgtEl>
                                          <p:spTgt spid="19"/>
                                        </p:tgtEl>
                                        <p:attrNameLst>
                                          <p:attrName>ppt_h</p:attrName>
                                        </p:attrNameLst>
                                      </p:cBhvr>
                                      <p:tavLst>
                                        <p:tav tm="0">
                                          <p:val>
                                            <p:fltVal val="0"/>
                                          </p:val>
                                        </p:tav>
                                        <p:tav tm="100000">
                                          <p:val>
                                            <p:strVal val="#ppt_h"/>
                                          </p:val>
                                        </p:tav>
                                      </p:tavLst>
                                    </p:anim>
                                    <p:animEffect transition="in" filter="fade">
                                      <p:cBhvr>
                                        <p:cTn id="68" dur="300"/>
                                        <p:tgtEl>
                                          <p:spTgt spid="19"/>
                                        </p:tgtEl>
                                      </p:cBhvr>
                                    </p:animEffect>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500"/>
                                        <p:tgtEl>
                                          <p:spTgt spid="12"/>
                                        </p:tgtEl>
                                      </p:cBhvr>
                                    </p:animEffect>
                                  </p:childTnLst>
                                </p:cTn>
                              </p:par>
                              <p:par>
                                <p:cTn id="76" presetID="22" presetClass="entr" presetSubtype="2"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right)">
                                      <p:cBhvr>
                                        <p:cTn id="78" dur="500"/>
                                        <p:tgtEl>
                                          <p:spTgt spid="39"/>
                                        </p:tgtEl>
                                      </p:cBhvr>
                                    </p:animEffect>
                                  </p:childTnLst>
                                </p:cTn>
                              </p:par>
                              <p:par>
                                <p:cTn id="79" presetID="22" presetClass="entr" presetSubtype="2" fill="hold"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right)">
                                      <p:cBhvr>
                                        <p:cTn id="81" dur="500"/>
                                        <p:tgtEl>
                                          <p:spTgt spid="41"/>
                                        </p:tgtEl>
                                      </p:cBhvr>
                                    </p:animEffect>
                                  </p:childTnLst>
                                </p:cTn>
                              </p:par>
                              <p:par>
                                <p:cTn id="82" presetID="22" presetClass="entr" presetSubtype="2"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right)">
                                      <p:cBhvr>
                                        <p:cTn id="84" dur="500"/>
                                        <p:tgtEl>
                                          <p:spTgt spid="43"/>
                                        </p:tgtEl>
                                      </p:cBhvr>
                                    </p:animEffect>
                                  </p:childTnLst>
                                </p:cTn>
                              </p:par>
                              <p:par>
                                <p:cTn id="85" presetID="22" presetClass="entr" presetSubtype="2" fill="hold" nodeType="with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right)">
                                      <p:cBhvr>
                                        <p:cTn id="87" dur="500"/>
                                        <p:tgtEl>
                                          <p:spTgt spid="45"/>
                                        </p:tgtEl>
                                      </p:cBhvr>
                                    </p:animEffect>
                                  </p:childTnLst>
                                </p:cTn>
                              </p:par>
                              <p:par>
                                <p:cTn id="88" presetID="22" presetClass="entr" presetSubtype="2" fill="hold"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right)">
                                      <p:cBhvr>
                                        <p:cTn id="90" dur="500"/>
                                        <p:tgtEl>
                                          <p:spTgt spid="47"/>
                                        </p:tgtEl>
                                      </p:cBhvr>
                                    </p:animEffect>
                                  </p:childTnLst>
                                </p:cTn>
                              </p:par>
                              <p:par>
                                <p:cTn id="91" presetID="22" presetClass="entr" presetSubtype="8"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left)">
                                      <p:cBhvr>
                                        <p:cTn id="93" dur="500"/>
                                        <p:tgtEl>
                                          <p:spTgt spid="49"/>
                                        </p:tgtEl>
                                      </p:cBhvr>
                                    </p:animEffect>
                                  </p:childTnLst>
                                </p:cTn>
                              </p:par>
                              <p:par>
                                <p:cTn id="94" presetID="22" presetClass="entr" presetSubtype="8"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left)">
                                      <p:cBhvr>
                                        <p:cTn id="96" dur="500"/>
                                        <p:tgtEl>
                                          <p:spTgt spid="51"/>
                                        </p:tgtEl>
                                      </p:cBhvr>
                                    </p:animEffect>
                                  </p:childTnLst>
                                </p:cTn>
                              </p:par>
                              <p:par>
                                <p:cTn id="97" presetID="22" presetClass="entr" presetSubtype="8" fill="hold" nodeType="with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wipe(left)">
                                      <p:cBhvr>
                                        <p:cTn id="99" dur="500"/>
                                        <p:tgtEl>
                                          <p:spTgt spid="53"/>
                                        </p:tgtEl>
                                      </p:cBhvr>
                                    </p:animEffect>
                                  </p:childTnLst>
                                </p:cTn>
                              </p:par>
                              <p:par>
                                <p:cTn id="100" presetID="22" presetClass="entr" presetSubtype="8" fill="hold" nodeType="with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wipe(left)">
                                      <p:cBhvr>
                                        <p:cTn id="102" dur="500"/>
                                        <p:tgtEl>
                                          <p:spTgt spid="55"/>
                                        </p:tgtEl>
                                      </p:cBhvr>
                                    </p:animEffect>
                                  </p:childTnLst>
                                </p:cTn>
                              </p:par>
                              <p:par>
                                <p:cTn id="103" presetID="22" presetClass="entr" presetSubtype="8"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7" grpId="0" animBg="1"/>
      <p:bldP spid="19" grpId="0" animBg="1"/>
      <p:bldP spid="20" grpId="0" animBg="1"/>
      <p:bldP spid="21" grpId="0" animBg="1"/>
      <p:bldP spid="13" grpId="0" animBg="1"/>
      <p:bldP spid="14" grpId="0" animBg="1"/>
      <p:bldP spid="15" grpId="0" animBg="1"/>
      <p:bldP spid="16" grpId="0" animBg="1"/>
      <p:bldP spid="23"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0">
                <a:srgbClr val="F57B48"/>
              </a:gs>
              <a:gs pos="100000">
                <a:srgbClr val="EB4645"/>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交谈礼仪</a:t>
            </a:r>
          </a:p>
        </p:txBody>
      </p:sp>
    </p:spTree>
    <p:extLst>
      <p:ext uri="{BB962C8B-B14F-4D97-AF65-F5344CB8AC3E}">
        <p14:creationId xmlns:p14="http://schemas.microsoft.com/office/powerpoint/2010/main" val="54365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57B48"/>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交谈礼仪</a:t>
              </a:r>
            </a:p>
          </p:txBody>
        </p:sp>
      </p:grpSp>
      <p:sp>
        <p:nvSpPr>
          <p:cNvPr id="7" name="矩形 6"/>
          <p:cNvSpPr/>
          <p:nvPr/>
        </p:nvSpPr>
        <p:spPr>
          <a:xfrm>
            <a:off x="1379637" y="1323142"/>
            <a:ext cx="4753744" cy="608372"/>
          </a:xfrm>
          <a:prstGeom prst="rect">
            <a:avLst/>
          </a:prstGeom>
        </p:spPr>
        <p:txBody>
          <a:bodyPr wrap="square" lIns="0" tIns="0" rIns="0" bIns="0">
            <a:spAutoFit/>
          </a:bodyPr>
          <a:lstStyle/>
          <a:p>
            <a:pPr algn="just">
              <a:lnSpc>
                <a:spcPct val="150000"/>
              </a:lnSpc>
            </a:pPr>
            <a:r>
              <a:rPr lang="zh-CN" altLang="en-US" sz="1400" dirty="0">
                <a:solidFill>
                  <a:srgbClr val="F57B48"/>
                </a:solidFill>
                <a:ea typeface="微软雅黑 Light" panose="020B0502040204020203" pitchFamily="34" charset="-122"/>
                <a:cs typeface="+mn-ea"/>
                <a:sym typeface="+mn-lt"/>
              </a:rPr>
              <a:t>交谈是商务谈判活动的中心活动。</a:t>
            </a:r>
            <a:endParaRPr lang="en-US" altLang="zh-CN" sz="1400" dirty="0">
              <a:solidFill>
                <a:srgbClr val="F57B48"/>
              </a:solidFill>
              <a:ea typeface="微软雅黑 Light" panose="020B0502040204020203" pitchFamily="34" charset="-122"/>
              <a:cs typeface="+mn-ea"/>
              <a:sym typeface="+mn-lt"/>
            </a:endParaRPr>
          </a:p>
          <a:p>
            <a:pPr algn="just">
              <a:lnSpc>
                <a:spcPct val="150000"/>
              </a:lnSpc>
            </a:pPr>
            <a:r>
              <a:rPr lang="zh-CN" altLang="en-US" sz="1400" dirty="0">
                <a:solidFill>
                  <a:srgbClr val="F57B48"/>
                </a:solidFill>
                <a:ea typeface="微软雅黑 Light" panose="020B0502040204020203" pitchFamily="34" charset="-122"/>
                <a:cs typeface="+mn-ea"/>
                <a:sym typeface="+mn-lt"/>
              </a:rPr>
              <a:t>而在圆满的交谈活动中，遵守交谈礼仪占十分重要的作用。</a:t>
            </a:r>
          </a:p>
        </p:txBody>
      </p:sp>
      <p:sp>
        <p:nvSpPr>
          <p:cNvPr id="8" name="矩形 7"/>
          <p:cNvSpPr/>
          <p:nvPr/>
        </p:nvSpPr>
        <p:spPr>
          <a:xfrm>
            <a:off x="1379637" y="2498531"/>
            <a:ext cx="3693319" cy="492443"/>
          </a:xfrm>
          <a:prstGeom prst="rect">
            <a:avLst/>
          </a:prstGeom>
        </p:spPr>
        <p:txBody>
          <a:bodyPr wrap="none" lIns="0" tIns="0" rIns="0" bIns="0">
            <a:spAutoFit/>
          </a:bodyPr>
          <a:lstStyle/>
          <a:p>
            <a:r>
              <a:rPr lang="zh-CN" altLang="en-US" sz="3200" i="1" dirty="0">
                <a:solidFill>
                  <a:srgbClr val="005D77"/>
                </a:solidFill>
                <a:ea typeface="微软雅黑 Light" panose="020B0502040204020203" pitchFamily="34" charset="-122"/>
                <a:cs typeface="+mn-ea"/>
                <a:sym typeface="+mn-lt"/>
              </a:rPr>
              <a:t>尊重对方，谅解对方</a:t>
            </a:r>
          </a:p>
        </p:txBody>
      </p:sp>
      <p:sp>
        <p:nvSpPr>
          <p:cNvPr id="9" name="TextBox 38"/>
          <p:cNvSpPr txBox="1"/>
          <p:nvPr/>
        </p:nvSpPr>
        <p:spPr>
          <a:xfrm>
            <a:off x="1379637" y="3144783"/>
            <a:ext cx="4753744" cy="2421176"/>
          </a:xfrm>
          <a:prstGeom prst="rect">
            <a:avLst/>
          </a:prstGeom>
          <a:noFill/>
        </p:spPr>
        <p:txBody>
          <a:bodyPr wrap="square" lIns="0" tIns="0" rIns="0" bIns="0" rtlCol="0">
            <a:spAutoFit/>
          </a:bodyPr>
          <a:lstStyle>
            <a:defPPr>
              <a:defRPr lang="zh-CN"/>
            </a:defPPr>
            <a:lvl1pPr algn="r">
              <a:lnSpc>
                <a:spcPct val="150000"/>
              </a:lnSpc>
              <a:spcAft>
                <a:spcPts val="800"/>
              </a:spcAft>
              <a:defRPr sz="1100">
                <a:solidFill>
                  <a:schemeClr val="tx1">
                    <a:lumMod val="65000"/>
                    <a:lumOff val="35000"/>
                  </a:schemeClr>
                </a:solidFill>
                <a:cs typeface="+mn-ea"/>
              </a:defRPr>
            </a:lvl1pPr>
          </a:lstStyle>
          <a:p>
            <a:pPr algn="just"/>
            <a:r>
              <a:rPr lang="zh-CN" altLang="en-US" sz="1200" dirty="0">
                <a:ea typeface="微软雅黑 Light" panose="020B0502040204020203" pitchFamily="34" charset="-122"/>
                <a:sym typeface="+mn-lt"/>
              </a:rPr>
              <a:t>在交谈活动中，只有尊重对方，理解对方，才能赢得对方感情上的接近，从而获得对方的尊重和信任。</a:t>
            </a:r>
            <a:endParaRPr lang="en-US" altLang="zh-CN" sz="1200" dirty="0">
              <a:ea typeface="微软雅黑 Light" panose="020B0502040204020203" pitchFamily="34" charset="-122"/>
              <a:sym typeface="+mn-lt"/>
            </a:endParaRPr>
          </a:p>
          <a:p>
            <a:pPr algn="just"/>
            <a:r>
              <a:rPr lang="zh-CN" altLang="en-US" sz="1200" dirty="0">
                <a:ea typeface="微软雅黑 Light" panose="020B0502040204020203" pitchFamily="34" charset="-122"/>
                <a:sym typeface="+mn-lt"/>
              </a:rPr>
              <a:t>因此，谈判人员在交谈之前，应当调查研究对方的心理状态，考虑和选择令对方容易接受的方法和态度；</a:t>
            </a:r>
            <a:endParaRPr lang="en-US" altLang="zh-CN" sz="1200" dirty="0">
              <a:ea typeface="微软雅黑 Light" panose="020B0502040204020203" pitchFamily="34" charset="-122"/>
              <a:sym typeface="+mn-lt"/>
            </a:endParaRPr>
          </a:p>
          <a:p>
            <a:pPr algn="just"/>
            <a:r>
              <a:rPr lang="zh-CN" altLang="en-US" sz="1200" dirty="0">
                <a:ea typeface="微软雅黑 Light" panose="020B0502040204020203" pitchFamily="34" charset="-122"/>
                <a:sym typeface="+mn-lt"/>
              </a:rPr>
              <a:t>了解对方讲话的习惯、文化程度、生活阅历等因素对谈判可能造成的种种影响，做到多手准备，有的放矢。交谈时应当意识到，说和听是相互的、平等的，双方发言时都要掌握各自所占有的时间，不能出现一方独霸的局面。</a:t>
            </a:r>
          </a:p>
        </p:txBody>
      </p:sp>
      <p:sp>
        <p:nvSpPr>
          <p:cNvPr id="19" name="任意多边形 18"/>
          <p:cNvSpPr>
            <a:spLocks/>
          </p:cNvSpPr>
          <p:nvPr/>
        </p:nvSpPr>
        <p:spPr bwMode="auto">
          <a:xfrm rot="10800000">
            <a:off x="787956" y="2172194"/>
            <a:ext cx="436290" cy="408098"/>
          </a:xfrm>
          <a:custGeom>
            <a:avLst/>
            <a:gdLst>
              <a:gd name="connsiteX0" fmla="*/ 1660684 w 3136684"/>
              <a:gd name="connsiteY0" fmla="*/ 0 h 2934000"/>
              <a:gd name="connsiteX1" fmla="*/ 3136684 w 3136684"/>
              <a:gd name="connsiteY1" fmla="*/ 0 h 2934000"/>
              <a:gd name="connsiteX2" fmla="*/ 3136684 w 3136684"/>
              <a:gd name="connsiteY2" fmla="*/ 1583094 h 2934000"/>
              <a:gd name="connsiteX3" fmla="*/ 1777490 w 3136684"/>
              <a:gd name="connsiteY3" fmla="*/ 2934000 h 2934000"/>
              <a:gd name="connsiteX4" fmla="*/ 1777490 w 3136684"/>
              <a:gd name="connsiteY4" fmla="*/ 2316594 h 2934000"/>
              <a:gd name="connsiteX5" fmla="*/ 2281878 w 3136684"/>
              <a:gd name="connsiteY5" fmla="*/ 1540878 h 2934000"/>
              <a:gd name="connsiteX6" fmla="*/ 1660684 w 3136684"/>
              <a:gd name="connsiteY6" fmla="*/ 1540878 h 2934000"/>
              <a:gd name="connsiteX7" fmla="*/ 1660684 w 3136684"/>
              <a:gd name="connsiteY7" fmla="*/ 0 h 2934000"/>
              <a:gd name="connsiteX8" fmla="*/ 0 w 3136684"/>
              <a:gd name="connsiteY8" fmla="*/ 0 h 2934000"/>
              <a:gd name="connsiteX9" fmla="*/ 1475721 w 3136684"/>
              <a:gd name="connsiteY9" fmla="*/ 0 h 2934000"/>
              <a:gd name="connsiteX10" fmla="*/ 1475721 w 3136684"/>
              <a:gd name="connsiteY10" fmla="*/ 1582911 h 2934000"/>
              <a:gd name="connsiteX11" fmla="*/ 116783 w 3136684"/>
              <a:gd name="connsiteY11" fmla="*/ 2933662 h 2934000"/>
              <a:gd name="connsiteX12" fmla="*/ 116783 w 3136684"/>
              <a:gd name="connsiteY12" fmla="*/ 2316327 h 2934000"/>
              <a:gd name="connsiteX13" fmla="*/ 621077 w 3136684"/>
              <a:gd name="connsiteY13" fmla="*/ 1540700 h 2934000"/>
              <a:gd name="connsiteX14" fmla="*/ 0 w 3136684"/>
              <a:gd name="connsiteY14" fmla="*/ 1540700 h 2934000"/>
              <a:gd name="connsiteX15" fmla="*/ 0 w 3136684"/>
              <a:gd name="connsiteY15" fmla="*/ 0 h 29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6684" h="2934000">
                <a:moveTo>
                  <a:pt x="1660684" y="0"/>
                </a:moveTo>
                <a:lnTo>
                  <a:pt x="3136684" y="0"/>
                </a:lnTo>
                <a:cubicBezTo>
                  <a:pt x="3136684" y="1583094"/>
                  <a:pt x="3136684" y="1583094"/>
                  <a:pt x="3136684" y="1583094"/>
                </a:cubicBezTo>
                <a:cubicBezTo>
                  <a:pt x="3030497" y="2432687"/>
                  <a:pt x="2579202" y="2881230"/>
                  <a:pt x="1777490" y="2934000"/>
                </a:cubicBezTo>
                <a:cubicBezTo>
                  <a:pt x="1777490" y="2316594"/>
                  <a:pt x="1777490" y="2316594"/>
                  <a:pt x="1777490" y="2316594"/>
                </a:cubicBezTo>
                <a:cubicBezTo>
                  <a:pt x="2111979" y="2211054"/>
                  <a:pt x="2281878" y="1952482"/>
                  <a:pt x="2281878" y="1540878"/>
                </a:cubicBezTo>
                <a:cubicBezTo>
                  <a:pt x="1660684" y="1540878"/>
                  <a:pt x="1660684" y="1540878"/>
                  <a:pt x="1660684" y="1540878"/>
                </a:cubicBezTo>
                <a:cubicBezTo>
                  <a:pt x="1660684" y="0"/>
                  <a:pt x="1660684" y="0"/>
                  <a:pt x="1660684" y="0"/>
                </a:cubicBezTo>
                <a:close/>
                <a:moveTo>
                  <a:pt x="0" y="0"/>
                </a:moveTo>
                <a:lnTo>
                  <a:pt x="1475721" y="0"/>
                </a:lnTo>
                <a:cubicBezTo>
                  <a:pt x="1475721" y="1582911"/>
                  <a:pt x="1475721" y="1582911"/>
                  <a:pt x="1475721" y="1582911"/>
                </a:cubicBezTo>
                <a:cubicBezTo>
                  <a:pt x="1369554" y="2432407"/>
                  <a:pt x="918344" y="2880898"/>
                  <a:pt x="116783" y="2933662"/>
                </a:cubicBezTo>
                <a:cubicBezTo>
                  <a:pt x="116783" y="2316327"/>
                  <a:pt x="116783" y="2316327"/>
                  <a:pt x="116783" y="2316327"/>
                </a:cubicBezTo>
                <a:cubicBezTo>
                  <a:pt x="451210" y="2210799"/>
                  <a:pt x="621077" y="1952257"/>
                  <a:pt x="621077" y="1540700"/>
                </a:cubicBezTo>
                <a:cubicBezTo>
                  <a:pt x="0" y="1540700"/>
                  <a:pt x="0" y="1540700"/>
                  <a:pt x="0" y="1540700"/>
                </a:cubicBezTo>
                <a:cubicBezTo>
                  <a:pt x="0" y="0"/>
                  <a:pt x="0" y="0"/>
                  <a:pt x="0" y="0"/>
                </a:cubicBezTo>
                <a:close/>
              </a:path>
            </a:pathLst>
          </a:custGeom>
          <a:solidFill>
            <a:srgbClr val="327C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600">
              <a:ea typeface="微软雅黑 Light" panose="020B0502040204020203" pitchFamily="34" charset="-122"/>
              <a:cs typeface="+mn-ea"/>
              <a:sym typeface="+mn-lt"/>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8726" y="1604085"/>
            <a:ext cx="5033274" cy="3523292"/>
          </a:xfrm>
          <a:prstGeom prst="rect">
            <a:avLst/>
          </a:prstGeom>
        </p:spPr>
      </p:pic>
    </p:spTree>
    <p:extLst>
      <p:ext uri="{BB962C8B-B14F-4D97-AF65-F5344CB8AC3E}">
        <p14:creationId xmlns:p14="http://schemas.microsoft.com/office/powerpoint/2010/main" val="25396203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00"/>
                                        <p:tgtEl>
                                          <p:spTgt spid="19"/>
                                        </p:tgtEl>
                                        <p:attrNameLst>
                                          <p:attrName>ppt_y</p:attrName>
                                        </p:attrNameLst>
                                      </p:cBhvr>
                                      <p:tavLst>
                                        <p:tav tm="0">
                                          <p:val>
                                            <p:strVal val="#ppt_y+#ppt_h*1.125000"/>
                                          </p:val>
                                        </p:tav>
                                        <p:tav tm="100000">
                                          <p:val>
                                            <p:strVal val="#ppt_y"/>
                                          </p:val>
                                        </p:tav>
                                      </p:tavLst>
                                    </p:anim>
                                    <p:animEffect transition="in" filter="wipe(up)">
                                      <p:cBhvr>
                                        <p:cTn id="17" dur="200"/>
                                        <p:tgtEl>
                                          <p:spTgt spid="19"/>
                                        </p:tgtEl>
                                      </p:cBhvr>
                                    </p:animEffect>
                                  </p:childTnLst>
                                </p:cTn>
                              </p:par>
                              <p:par>
                                <p:cTn id="18" presetID="53" presetClass="entr" presetSubtype="16" fill="hold" grpId="0" nodeType="withEffect">
                                  <p:stCondLst>
                                    <p:cond delay="0"/>
                                  </p:stCondLst>
                                  <p:iterate type="lt">
                                    <p:tmPct val="30000"/>
                                  </p:iterate>
                                  <p:childTnLst>
                                    <p:set>
                                      <p:cBhvr>
                                        <p:cTn id="19" dur="1" fill="hold">
                                          <p:stCondLst>
                                            <p:cond delay="0"/>
                                          </p:stCondLst>
                                        </p:cTn>
                                        <p:tgtEl>
                                          <p:spTgt spid="8"/>
                                        </p:tgtEl>
                                        <p:attrNameLst>
                                          <p:attrName>style.visibility</p:attrName>
                                        </p:attrNameLst>
                                      </p:cBhvr>
                                      <p:to>
                                        <p:strVal val="visible"/>
                                      </p:to>
                                    </p:set>
                                    <p:anim calcmode="lin" valueType="num">
                                      <p:cBhvr>
                                        <p:cTn id="20" dur="200" fill="hold"/>
                                        <p:tgtEl>
                                          <p:spTgt spid="8"/>
                                        </p:tgtEl>
                                        <p:attrNameLst>
                                          <p:attrName>ppt_w</p:attrName>
                                        </p:attrNameLst>
                                      </p:cBhvr>
                                      <p:tavLst>
                                        <p:tav tm="0">
                                          <p:val>
                                            <p:fltVal val="0"/>
                                          </p:val>
                                        </p:tav>
                                        <p:tav tm="100000">
                                          <p:val>
                                            <p:strVal val="#ppt_w"/>
                                          </p:val>
                                        </p:tav>
                                      </p:tavLst>
                                    </p:anim>
                                    <p:anim calcmode="lin" valueType="num">
                                      <p:cBhvr>
                                        <p:cTn id="21" dur="200" fill="hold"/>
                                        <p:tgtEl>
                                          <p:spTgt spid="8"/>
                                        </p:tgtEl>
                                        <p:attrNameLst>
                                          <p:attrName>ppt_h</p:attrName>
                                        </p:attrNameLst>
                                      </p:cBhvr>
                                      <p:tavLst>
                                        <p:tav tm="0">
                                          <p:val>
                                            <p:fltVal val="0"/>
                                          </p:val>
                                        </p:tav>
                                        <p:tav tm="100000">
                                          <p:val>
                                            <p:strVal val="#ppt_h"/>
                                          </p:val>
                                        </p:tav>
                                      </p:tavLst>
                                    </p:anim>
                                    <p:animEffect transition="in" filter="fade">
                                      <p:cBhvr>
                                        <p:cTn id="22" dur="2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168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p:cTn id="29" dur="200" fill="hold"/>
                                        <p:tgtEl>
                                          <p:spTgt spid="9"/>
                                        </p:tgtEl>
                                        <p:attrNameLst>
                                          <p:attrName>ppt_w</p:attrName>
                                        </p:attrNameLst>
                                      </p:cBhvr>
                                      <p:tavLst>
                                        <p:tav tm="0">
                                          <p:val>
                                            <p:fltVal val="0"/>
                                          </p:val>
                                        </p:tav>
                                        <p:tav tm="100000">
                                          <p:val>
                                            <p:strVal val="#ppt_w"/>
                                          </p:val>
                                        </p:tav>
                                      </p:tavLst>
                                    </p:anim>
                                    <p:anim calcmode="lin" valueType="num">
                                      <p:cBhvr>
                                        <p:cTn id="30" dur="200" fill="hold"/>
                                        <p:tgtEl>
                                          <p:spTgt spid="9"/>
                                        </p:tgtEl>
                                        <p:attrNameLst>
                                          <p:attrName>ppt_h</p:attrName>
                                        </p:attrNameLst>
                                      </p:cBhvr>
                                      <p:tavLst>
                                        <p:tav tm="0">
                                          <p:val>
                                            <p:fltVal val="0"/>
                                          </p:val>
                                        </p:tav>
                                        <p:tav tm="100000">
                                          <p:val>
                                            <p:strVal val="#ppt_h"/>
                                          </p:val>
                                        </p:tav>
                                      </p:tavLst>
                                    </p:anim>
                                    <p:animEffect transition="in" filter="fade">
                                      <p:cBhvr>
                                        <p:cTn id="31" dur="2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57B48"/>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交谈礼仪</a:t>
              </a:r>
            </a:p>
          </p:txBody>
        </p:sp>
      </p:grpSp>
      <p:sp>
        <p:nvSpPr>
          <p:cNvPr id="5" name="矩形 4"/>
          <p:cNvSpPr/>
          <p:nvPr/>
        </p:nvSpPr>
        <p:spPr>
          <a:xfrm>
            <a:off x="1379637" y="3520032"/>
            <a:ext cx="3000375" cy="2000250"/>
          </a:xfrm>
          <a:prstGeom prst="rect">
            <a:avLst/>
          </a:prstGeom>
          <a:gradFill flip="none" rotWithShape="1">
            <a:gsLst>
              <a:gs pos="100000">
                <a:srgbClr val="EB4645"/>
              </a:gs>
              <a:gs pos="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0" rIns="252000" bIns="0" numCol="1" spcCol="0" rtlCol="0" fromWordArt="0" anchor="ctr" anchorCtr="0" forceAA="0" compatLnSpc="1">
            <a:prstTxWarp prst="textNoShape">
              <a:avLst/>
            </a:prstTxWarp>
            <a:noAutofit/>
          </a:bodyPr>
          <a:lstStyle/>
          <a:p>
            <a:pPr algn="just">
              <a:lnSpc>
                <a:spcPct val="150000"/>
              </a:lnSpc>
            </a:pPr>
            <a:r>
              <a:rPr lang="zh-CN" altLang="en-US" sz="1200" dirty="0">
                <a:ea typeface="微软雅黑 Light" panose="020B0502040204020203" pitchFamily="34" charset="-122"/>
                <a:cs typeface="+mn-ea"/>
                <a:sym typeface="+mn-lt"/>
              </a:rPr>
              <a:t>在谈判过程中，当双方的观点出现类似或基本一致的情况时，谈判者应当迅速抓住时机，用溢美的言词，中肯的肯定这些共同点。赞同、肯定的语言在交谈中常常会产生异乎寻常的积极作用。</a:t>
            </a:r>
          </a:p>
        </p:txBody>
      </p:sp>
      <p:sp>
        <p:nvSpPr>
          <p:cNvPr id="21" name="矩形 20"/>
          <p:cNvSpPr/>
          <p:nvPr/>
        </p:nvSpPr>
        <p:spPr>
          <a:xfrm>
            <a:off x="4595813" y="3520032"/>
            <a:ext cx="3000375" cy="2000250"/>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0" rIns="252000" bIns="0" numCol="1" spcCol="0" rtlCol="0" fromWordArt="0" anchor="ctr" anchorCtr="0" forceAA="0" compatLnSpc="1">
            <a:prstTxWarp prst="textNoShape">
              <a:avLst/>
            </a:prstTxWarp>
            <a:noAutofit/>
          </a:bodyPr>
          <a:lstStyle/>
          <a:p>
            <a:pPr algn="just">
              <a:lnSpc>
                <a:spcPct val="150000"/>
              </a:lnSpc>
            </a:pPr>
            <a:r>
              <a:rPr lang="zh-CN" altLang="en-US" sz="1200">
                <a:ea typeface="微软雅黑 Light" panose="020B0502040204020203" pitchFamily="34" charset="-122"/>
                <a:cs typeface="+mn-ea"/>
                <a:sym typeface="+mn-lt"/>
              </a:rPr>
              <a:t>当交谈一方适时中肯地确认另一方的观点之后，会使整个交谈气氛变得活跃、和谐起来，陌生的双方从众多差异中开始产生了一致感，进而十分微妙地将心理距离接近。</a:t>
            </a:r>
          </a:p>
        </p:txBody>
      </p:sp>
      <p:sp>
        <p:nvSpPr>
          <p:cNvPr id="22" name="矩形 21"/>
          <p:cNvSpPr/>
          <p:nvPr/>
        </p:nvSpPr>
        <p:spPr>
          <a:xfrm>
            <a:off x="7811989" y="3520032"/>
            <a:ext cx="3000375" cy="2000250"/>
          </a:xfrm>
          <a:prstGeom prst="rect">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0" rIns="252000" bIns="0" numCol="1" spcCol="0" rtlCol="0" fromWordArt="0" anchor="ctr" anchorCtr="0" forceAA="0" compatLnSpc="1">
            <a:prstTxWarp prst="textNoShape">
              <a:avLst/>
            </a:prstTxWarp>
            <a:noAutofit/>
          </a:bodyPr>
          <a:lstStyle/>
          <a:p>
            <a:pPr algn="just">
              <a:lnSpc>
                <a:spcPct val="150000"/>
              </a:lnSpc>
            </a:pPr>
            <a:r>
              <a:rPr lang="zh-CN" altLang="en-US" sz="1200">
                <a:ea typeface="微软雅黑 Light" panose="020B0502040204020203" pitchFamily="34" charset="-122"/>
                <a:cs typeface="+mn-ea"/>
                <a:sym typeface="+mn-lt"/>
              </a:rPr>
              <a:t>当对方赞同或肯定我方的意见和观点时，我方应以动作、语言进行反馈交流。这种有来有往的双向交流，易于双方谈判人员感情融洽，从而为达成一致协议奠定良好基础。</a:t>
            </a:r>
          </a:p>
        </p:txBody>
      </p:sp>
      <p:sp>
        <p:nvSpPr>
          <p:cNvPr id="28" name="矩形 27"/>
          <p:cNvSpPr/>
          <p:nvPr/>
        </p:nvSpPr>
        <p:spPr>
          <a:xfrm>
            <a:off x="1379637" y="1323142"/>
            <a:ext cx="4753744" cy="608372"/>
          </a:xfrm>
          <a:prstGeom prst="rect">
            <a:avLst/>
          </a:prstGeom>
        </p:spPr>
        <p:txBody>
          <a:bodyPr wrap="square" lIns="0" tIns="0" rIns="0" bIns="0">
            <a:spAutoFit/>
          </a:bodyPr>
          <a:lstStyle/>
          <a:p>
            <a:pPr algn="just">
              <a:lnSpc>
                <a:spcPct val="150000"/>
              </a:lnSpc>
            </a:pPr>
            <a:r>
              <a:rPr lang="zh-CN" altLang="en-US" sz="1400" dirty="0">
                <a:solidFill>
                  <a:srgbClr val="F57B48"/>
                </a:solidFill>
                <a:ea typeface="微软雅黑 Light" panose="020B0502040204020203" pitchFamily="34" charset="-122"/>
                <a:cs typeface="+mn-ea"/>
                <a:sym typeface="+mn-lt"/>
              </a:rPr>
              <a:t>交谈是商务谈判活动的中心活动。</a:t>
            </a:r>
            <a:endParaRPr lang="en-US" altLang="zh-CN" sz="1400" dirty="0">
              <a:solidFill>
                <a:srgbClr val="F57B48"/>
              </a:solidFill>
              <a:ea typeface="微软雅黑 Light" panose="020B0502040204020203" pitchFamily="34" charset="-122"/>
              <a:cs typeface="+mn-ea"/>
              <a:sym typeface="+mn-lt"/>
            </a:endParaRPr>
          </a:p>
          <a:p>
            <a:pPr algn="just">
              <a:lnSpc>
                <a:spcPct val="150000"/>
              </a:lnSpc>
            </a:pPr>
            <a:r>
              <a:rPr lang="zh-CN" altLang="en-US" sz="1400" dirty="0">
                <a:solidFill>
                  <a:srgbClr val="F57B48"/>
                </a:solidFill>
                <a:ea typeface="微软雅黑 Light" panose="020B0502040204020203" pitchFamily="34" charset="-122"/>
                <a:cs typeface="+mn-ea"/>
                <a:sym typeface="+mn-lt"/>
              </a:rPr>
              <a:t>而在圆满的交谈活动中，遵守交谈礼仪占十分重要的作用。</a:t>
            </a:r>
          </a:p>
        </p:txBody>
      </p:sp>
      <p:sp>
        <p:nvSpPr>
          <p:cNvPr id="29" name="矩形 28"/>
          <p:cNvSpPr/>
          <p:nvPr/>
        </p:nvSpPr>
        <p:spPr>
          <a:xfrm>
            <a:off x="1379637" y="2498531"/>
            <a:ext cx="2462213" cy="492443"/>
          </a:xfrm>
          <a:prstGeom prst="rect">
            <a:avLst/>
          </a:prstGeom>
        </p:spPr>
        <p:txBody>
          <a:bodyPr wrap="none" lIns="0" tIns="0" rIns="0" bIns="0">
            <a:spAutoFit/>
          </a:bodyPr>
          <a:lstStyle/>
          <a:p>
            <a:r>
              <a:rPr lang="zh-CN" altLang="en-US" sz="3200" i="1" dirty="0">
                <a:solidFill>
                  <a:srgbClr val="005D77"/>
                </a:solidFill>
                <a:ea typeface="微软雅黑 Light" panose="020B0502040204020203" pitchFamily="34" charset="-122"/>
                <a:cs typeface="+mn-ea"/>
                <a:sym typeface="+mn-lt"/>
              </a:rPr>
              <a:t>及时肯定对方</a:t>
            </a:r>
          </a:p>
        </p:txBody>
      </p:sp>
      <p:sp>
        <p:nvSpPr>
          <p:cNvPr id="30" name="任意多边形 29"/>
          <p:cNvSpPr>
            <a:spLocks/>
          </p:cNvSpPr>
          <p:nvPr/>
        </p:nvSpPr>
        <p:spPr bwMode="auto">
          <a:xfrm rot="10800000">
            <a:off x="787956" y="2172194"/>
            <a:ext cx="436290" cy="408098"/>
          </a:xfrm>
          <a:custGeom>
            <a:avLst/>
            <a:gdLst>
              <a:gd name="connsiteX0" fmla="*/ 1660684 w 3136684"/>
              <a:gd name="connsiteY0" fmla="*/ 0 h 2934000"/>
              <a:gd name="connsiteX1" fmla="*/ 3136684 w 3136684"/>
              <a:gd name="connsiteY1" fmla="*/ 0 h 2934000"/>
              <a:gd name="connsiteX2" fmla="*/ 3136684 w 3136684"/>
              <a:gd name="connsiteY2" fmla="*/ 1583094 h 2934000"/>
              <a:gd name="connsiteX3" fmla="*/ 1777490 w 3136684"/>
              <a:gd name="connsiteY3" fmla="*/ 2934000 h 2934000"/>
              <a:gd name="connsiteX4" fmla="*/ 1777490 w 3136684"/>
              <a:gd name="connsiteY4" fmla="*/ 2316594 h 2934000"/>
              <a:gd name="connsiteX5" fmla="*/ 2281878 w 3136684"/>
              <a:gd name="connsiteY5" fmla="*/ 1540878 h 2934000"/>
              <a:gd name="connsiteX6" fmla="*/ 1660684 w 3136684"/>
              <a:gd name="connsiteY6" fmla="*/ 1540878 h 2934000"/>
              <a:gd name="connsiteX7" fmla="*/ 1660684 w 3136684"/>
              <a:gd name="connsiteY7" fmla="*/ 0 h 2934000"/>
              <a:gd name="connsiteX8" fmla="*/ 0 w 3136684"/>
              <a:gd name="connsiteY8" fmla="*/ 0 h 2934000"/>
              <a:gd name="connsiteX9" fmla="*/ 1475721 w 3136684"/>
              <a:gd name="connsiteY9" fmla="*/ 0 h 2934000"/>
              <a:gd name="connsiteX10" fmla="*/ 1475721 w 3136684"/>
              <a:gd name="connsiteY10" fmla="*/ 1582911 h 2934000"/>
              <a:gd name="connsiteX11" fmla="*/ 116783 w 3136684"/>
              <a:gd name="connsiteY11" fmla="*/ 2933662 h 2934000"/>
              <a:gd name="connsiteX12" fmla="*/ 116783 w 3136684"/>
              <a:gd name="connsiteY12" fmla="*/ 2316327 h 2934000"/>
              <a:gd name="connsiteX13" fmla="*/ 621077 w 3136684"/>
              <a:gd name="connsiteY13" fmla="*/ 1540700 h 2934000"/>
              <a:gd name="connsiteX14" fmla="*/ 0 w 3136684"/>
              <a:gd name="connsiteY14" fmla="*/ 1540700 h 2934000"/>
              <a:gd name="connsiteX15" fmla="*/ 0 w 3136684"/>
              <a:gd name="connsiteY15" fmla="*/ 0 h 29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6684" h="2934000">
                <a:moveTo>
                  <a:pt x="1660684" y="0"/>
                </a:moveTo>
                <a:lnTo>
                  <a:pt x="3136684" y="0"/>
                </a:lnTo>
                <a:cubicBezTo>
                  <a:pt x="3136684" y="1583094"/>
                  <a:pt x="3136684" y="1583094"/>
                  <a:pt x="3136684" y="1583094"/>
                </a:cubicBezTo>
                <a:cubicBezTo>
                  <a:pt x="3030497" y="2432687"/>
                  <a:pt x="2579202" y="2881230"/>
                  <a:pt x="1777490" y="2934000"/>
                </a:cubicBezTo>
                <a:cubicBezTo>
                  <a:pt x="1777490" y="2316594"/>
                  <a:pt x="1777490" y="2316594"/>
                  <a:pt x="1777490" y="2316594"/>
                </a:cubicBezTo>
                <a:cubicBezTo>
                  <a:pt x="2111979" y="2211054"/>
                  <a:pt x="2281878" y="1952482"/>
                  <a:pt x="2281878" y="1540878"/>
                </a:cubicBezTo>
                <a:cubicBezTo>
                  <a:pt x="1660684" y="1540878"/>
                  <a:pt x="1660684" y="1540878"/>
                  <a:pt x="1660684" y="1540878"/>
                </a:cubicBezTo>
                <a:cubicBezTo>
                  <a:pt x="1660684" y="0"/>
                  <a:pt x="1660684" y="0"/>
                  <a:pt x="1660684" y="0"/>
                </a:cubicBezTo>
                <a:close/>
                <a:moveTo>
                  <a:pt x="0" y="0"/>
                </a:moveTo>
                <a:lnTo>
                  <a:pt x="1475721" y="0"/>
                </a:lnTo>
                <a:cubicBezTo>
                  <a:pt x="1475721" y="1582911"/>
                  <a:pt x="1475721" y="1582911"/>
                  <a:pt x="1475721" y="1582911"/>
                </a:cubicBezTo>
                <a:cubicBezTo>
                  <a:pt x="1369554" y="2432407"/>
                  <a:pt x="918344" y="2880898"/>
                  <a:pt x="116783" y="2933662"/>
                </a:cubicBezTo>
                <a:cubicBezTo>
                  <a:pt x="116783" y="2316327"/>
                  <a:pt x="116783" y="2316327"/>
                  <a:pt x="116783" y="2316327"/>
                </a:cubicBezTo>
                <a:cubicBezTo>
                  <a:pt x="451210" y="2210799"/>
                  <a:pt x="621077" y="1952257"/>
                  <a:pt x="621077" y="1540700"/>
                </a:cubicBezTo>
                <a:cubicBezTo>
                  <a:pt x="0" y="1540700"/>
                  <a:pt x="0" y="1540700"/>
                  <a:pt x="0" y="1540700"/>
                </a:cubicBezTo>
                <a:cubicBezTo>
                  <a:pt x="0" y="0"/>
                  <a:pt x="0" y="0"/>
                  <a:pt x="0" y="0"/>
                </a:cubicBezTo>
                <a:close/>
              </a:path>
            </a:pathLst>
          </a:custGeom>
          <a:solidFill>
            <a:srgbClr val="327C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600">
              <a:ea typeface="微软雅黑 Light" panose="020B0502040204020203" pitchFamily="34" charset="-122"/>
              <a:cs typeface="+mn-ea"/>
              <a:sym typeface="+mn-lt"/>
            </a:endParaRPr>
          </a:p>
        </p:txBody>
      </p:sp>
    </p:spTree>
    <p:extLst>
      <p:ext uri="{BB962C8B-B14F-4D97-AF65-F5344CB8AC3E}">
        <p14:creationId xmlns:p14="http://schemas.microsoft.com/office/powerpoint/2010/main" val="3821099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
                                        <p:tgtEl>
                                          <p:spTgt spid="30"/>
                                        </p:tgtEl>
                                        <p:attrNameLst>
                                          <p:attrName>ppt_y</p:attrName>
                                        </p:attrNameLst>
                                      </p:cBhvr>
                                      <p:tavLst>
                                        <p:tav tm="0">
                                          <p:val>
                                            <p:strVal val="#ppt_y+#ppt_h*1.125000"/>
                                          </p:val>
                                        </p:tav>
                                        <p:tav tm="100000">
                                          <p:val>
                                            <p:strVal val="#ppt_y"/>
                                          </p:val>
                                        </p:tav>
                                      </p:tavLst>
                                    </p:anim>
                                    <p:animEffect transition="in" filter="wipe(up)">
                                      <p:cBhvr>
                                        <p:cTn id="8" dur="200"/>
                                        <p:tgtEl>
                                          <p:spTgt spid="30"/>
                                        </p:tgtEl>
                                      </p:cBhvr>
                                    </p:animEffect>
                                  </p:childTnLst>
                                </p:cTn>
                              </p:par>
                              <p:par>
                                <p:cTn id="9" presetID="53" presetClass="entr" presetSubtype="16" fill="hold" grpId="0" nodeType="withEffect">
                                  <p:stCondLst>
                                    <p:cond delay="0"/>
                                  </p:stCondLst>
                                  <p:iterate type="lt">
                                    <p:tmPct val="30000"/>
                                  </p:iterate>
                                  <p:childTnLst>
                                    <p:set>
                                      <p:cBhvr>
                                        <p:cTn id="10" dur="1" fill="hold">
                                          <p:stCondLst>
                                            <p:cond delay="0"/>
                                          </p:stCondLst>
                                        </p:cTn>
                                        <p:tgtEl>
                                          <p:spTgt spid="29"/>
                                        </p:tgtEl>
                                        <p:attrNameLst>
                                          <p:attrName>style.visibility</p:attrName>
                                        </p:attrNameLst>
                                      </p:cBhvr>
                                      <p:to>
                                        <p:strVal val="visible"/>
                                      </p:to>
                                    </p:set>
                                    <p:anim calcmode="lin" valueType="num">
                                      <p:cBhvr>
                                        <p:cTn id="11" dur="200" fill="hold"/>
                                        <p:tgtEl>
                                          <p:spTgt spid="29"/>
                                        </p:tgtEl>
                                        <p:attrNameLst>
                                          <p:attrName>ppt_w</p:attrName>
                                        </p:attrNameLst>
                                      </p:cBhvr>
                                      <p:tavLst>
                                        <p:tav tm="0">
                                          <p:val>
                                            <p:fltVal val="0"/>
                                          </p:val>
                                        </p:tav>
                                        <p:tav tm="100000">
                                          <p:val>
                                            <p:strVal val="#ppt_w"/>
                                          </p:val>
                                        </p:tav>
                                      </p:tavLst>
                                    </p:anim>
                                    <p:anim calcmode="lin" valueType="num">
                                      <p:cBhvr>
                                        <p:cTn id="12" dur="200" fill="hold"/>
                                        <p:tgtEl>
                                          <p:spTgt spid="29"/>
                                        </p:tgtEl>
                                        <p:attrNameLst>
                                          <p:attrName>ppt_h</p:attrName>
                                        </p:attrNameLst>
                                      </p:cBhvr>
                                      <p:tavLst>
                                        <p:tav tm="0">
                                          <p:val>
                                            <p:fltVal val="0"/>
                                          </p:val>
                                        </p:tav>
                                        <p:tav tm="100000">
                                          <p:val>
                                            <p:strVal val="#ppt_h"/>
                                          </p:val>
                                        </p:tav>
                                      </p:tavLst>
                                    </p:anim>
                                    <p:animEffect transition="in" filter="fade">
                                      <p:cBhvr>
                                        <p:cTn id="13" dur="200"/>
                                        <p:tgtEl>
                                          <p:spTgt spid="29"/>
                                        </p:tgtEl>
                                      </p:cBhvr>
                                    </p:animEffect>
                                  </p:childTnLst>
                                </p:cTn>
                              </p:par>
                            </p:childTnLst>
                          </p:cTn>
                        </p:par>
                        <p:par>
                          <p:cTn id="14" fill="hold">
                            <p:stCondLst>
                              <p:cond delay="500"/>
                            </p:stCondLst>
                            <p:childTnLst>
                              <p:par>
                                <p:cTn id="15" presetID="12"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300"/>
                                        <p:tgtEl>
                                          <p:spTgt spid="5"/>
                                        </p:tgtEl>
                                        <p:attrNameLst>
                                          <p:attrName>ppt_y</p:attrName>
                                        </p:attrNameLst>
                                      </p:cBhvr>
                                      <p:tavLst>
                                        <p:tav tm="0">
                                          <p:val>
                                            <p:strVal val="#ppt_y-#ppt_h*1.125000"/>
                                          </p:val>
                                        </p:tav>
                                        <p:tav tm="100000">
                                          <p:val>
                                            <p:strVal val="#ppt_y"/>
                                          </p:val>
                                        </p:tav>
                                      </p:tavLst>
                                    </p:anim>
                                    <p:animEffect transition="in" filter="wipe(down)">
                                      <p:cBhvr>
                                        <p:cTn id="18" dur="300"/>
                                        <p:tgtEl>
                                          <p:spTgt spid="5"/>
                                        </p:tgtEl>
                                      </p:cBhvr>
                                    </p:animEffect>
                                  </p:childTnLst>
                                </p:cTn>
                              </p:par>
                            </p:childTnLst>
                          </p:cTn>
                        </p:par>
                        <p:par>
                          <p:cTn id="19" fill="hold">
                            <p:stCondLst>
                              <p:cond delay="800"/>
                            </p:stCondLst>
                            <p:childTnLst>
                              <p:par>
                                <p:cTn id="20" presetID="12" presetClass="entr" presetSubtype="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300"/>
                                        <p:tgtEl>
                                          <p:spTgt spid="21"/>
                                        </p:tgtEl>
                                        <p:attrNameLst>
                                          <p:attrName>ppt_y</p:attrName>
                                        </p:attrNameLst>
                                      </p:cBhvr>
                                      <p:tavLst>
                                        <p:tav tm="0">
                                          <p:val>
                                            <p:strVal val="#ppt_y-#ppt_h*1.125000"/>
                                          </p:val>
                                        </p:tav>
                                        <p:tav tm="100000">
                                          <p:val>
                                            <p:strVal val="#ppt_y"/>
                                          </p:val>
                                        </p:tav>
                                      </p:tavLst>
                                    </p:anim>
                                    <p:animEffect transition="in" filter="wipe(down)">
                                      <p:cBhvr>
                                        <p:cTn id="23" dur="300"/>
                                        <p:tgtEl>
                                          <p:spTgt spid="21"/>
                                        </p:tgtEl>
                                      </p:cBhvr>
                                    </p:animEffect>
                                  </p:childTnLst>
                                </p:cTn>
                              </p:par>
                            </p:childTnLst>
                          </p:cTn>
                        </p:par>
                        <p:par>
                          <p:cTn id="24" fill="hold">
                            <p:stCondLst>
                              <p:cond delay="1100"/>
                            </p:stCondLst>
                            <p:childTnLst>
                              <p:par>
                                <p:cTn id="25" presetID="1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300"/>
                                        <p:tgtEl>
                                          <p:spTgt spid="22"/>
                                        </p:tgtEl>
                                        <p:attrNameLst>
                                          <p:attrName>ppt_y</p:attrName>
                                        </p:attrNameLst>
                                      </p:cBhvr>
                                      <p:tavLst>
                                        <p:tav tm="0">
                                          <p:val>
                                            <p:strVal val="#ppt_y-#ppt_h*1.125000"/>
                                          </p:val>
                                        </p:tav>
                                        <p:tav tm="100000">
                                          <p:val>
                                            <p:strVal val="#ppt_y"/>
                                          </p:val>
                                        </p:tav>
                                      </p:tavLst>
                                    </p:anim>
                                    <p:animEffect transition="in" filter="wipe(down)">
                                      <p:cBhvr>
                                        <p:cTn id="28"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2" grpId="0" animBg="1"/>
      <p:bldP spid="29" grpId="0"/>
      <p:bldP spid="3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57B48"/>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交谈礼仪</a:t>
              </a:r>
            </a:p>
          </p:txBody>
        </p:sp>
      </p:grpSp>
      <p:sp>
        <p:nvSpPr>
          <p:cNvPr id="16" name="矩形 15"/>
          <p:cNvSpPr/>
          <p:nvPr/>
        </p:nvSpPr>
        <p:spPr>
          <a:xfrm>
            <a:off x="1379637" y="1323142"/>
            <a:ext cx="4753744" cy="608372"/>
          </a:xfrm>
          <a:prstGeom prst="rect">
            <a:avLst/>
          </a:prstGeom>
        </p:spPr>
        <p:txBody>
          <a:bodyPr wrap="square" lIns="0" tIns="0" rIns="0" bIns="0">
            <a:spAutoFit/>
          </a:bodyPr>
          <a:lstStyle/>
          <a:p>
            <a:pPr algn="just">
              <a:lnSpc>
                <a:spcPct val="150000"/>
              </a:lnSpc>
            </a:pPr>
            <a:r>
              <a:rPr lang="zh-CN" altLang="en-US" sz="1400" dirty="0">
                <a:solidFill>
                  <a:srgbClr val="F57B48"/>
                </a:solidFill>
                <a:ea typeface="微软雅黑 Light" panose="020B0502040204020203" pitchFamily="34" charset="-122"/>
                <a:cs typeface="+mn-ea"/>
                <a:sym typeface="+mn-lt"/>
              </a:rPr>
              <a:t>交谈是商务谈判活动的中心活动。</a:t>
            </a:r>
            <a:endParaRPr lang="en-US" altLang="zh-CN" sz="1400" dirty="0">
              <a:solidFill>
                <a:srgbClr val="F57B48"/>
              </a:solidFill>
              <a:ea typeface="微软雅黑 Light" panose="020B0502040204020203" pitchFamily="34" charset="-122"/>
              <a:cs typeface="+mn-ea"/>
              <a:sym typeface="+mn-lt"/>
            </a:endParaRPr>
          </a:p>
          <a:p>
            <a:pPr algn="just">
              <a:lnSpc>
                <a:spcPct val="150000"/>
              </a:lnSpc>
            </a:pPr>
            <a:r>
              <a:rPr lang="zh-CN" altLang="en-US" sz="1400" dirty="0">
                <a:solidFill>
                  <a:srgbClr val="F57B48"/>
                </a:solidFill>
                <a:ea typeface="微软雅黑 Light" panose="020B0502040204020203" pitchFamily="34" charset="-122"/>
                <a:cs typeface="+mn-ea"/>
                <a:sym typeface="+mn-lt"/>
              </a:rPr>
              <a:t>而在圆满的交谈活动中，遵守交谈礼仪占十分重要的作用。</a:t>
            </a:r>
          </a:p>
        </p:txBody>
      </p:sp>
      <p:sp>
        <p:nvSpPr>
          <p:cNvPr id="17" name="矩形 16"/>
          <p:cNvSpPr/>
          <p:nvPr/>
        </p:nvSpPr>
        <p:spPr>
          <a:xfrm>
            <a:off x="1379637" y="2498531"/>
            <a:ext cx="3693319" cy="492443"/>
          </a:xfrm>
          <a:prstGeom prst="rect">
            <a:avLst/>
          </a:prstGeom>
        </p:spPr>
        <p:txBody>
          <a:bodyPr wrap="none" lIns="0" tIns="0" rIns="0" bIns="0">
            <a:spAutoFit/>
          </a:bodyPr>
          <a:lstStyle/>
          <a:p>
            <a:r>
              <a:rPr lang="zh-CN" altLang="en-US" sz="3200" i="1">
                <a:solidFill>
                  <a:srgbClr val="005D77"/>
                </a:solidFill>
                <a:ea typeface="微软雅黑 Light" panose="020B0502040204020203" pitchFamily="34" charset="-122"/>
                <a:cs typeface="+mn-ea"/>
                <a:sym typeface="+mn-lt"/>
              </a:rPr>
              <a:t>态度和气，语言得体</a:t>
            </a:r>
            <a:endParaRPr lang="zh-CN" altLang="en-US" sz="3200" i="1" dirty="0">
              <a:solidFill>
                <a:srgbClr val="005D77"/>
              </a:solidFill>
              <a:ea typeface="微软雅黑 Light" panose="020B0502040204020203" pitchFamily="34" charset="-122"/>
              <a:cs typeface="+mn-ea"/>
              <a:sym typeface="+mn-lt"/>
            </a:endParaRPr>
          </a:p>
        </p:txBody>
      </p:sp>
      <p:sp>
        <p:nvSpPr>
          <p:cNvPr id="18" name="任意多边形 17"/>
          <p:cNvSpPr>
            <a:spLocks/>
          </p:cNvSpPr>
          <p:nvPr/>
        </p:nvSpPr>
        <p:spPr bwMode="auto">
          <a:xfrm rot="10800000">
            <a:off x="787956" y="2172194"/>
            <a:ext cx="436290" cy="408098"/>
          </a:xfrm>
          <a:custGeom>
            <a:avLst/>
            <a:gdLst>
              <a:gd name="connsiteX0" fmla="*/ 1660684 w 3136684"/>
              <a:gd name="connsiteY0" fmla="*/ 0 h 2934000"/>
              <a:gd name="connsiteX1" fmla="*/ 3136684 w 3136684"/>
              <a:gd name="connsiteY1" fmla="*/ 0 h 2934000"/>
              <a:gd name="connsiteX2" fmla="*/ 3136684 w 3136684"/>
              <a:gd name="connsiteY2" fmla="*/ 1583094 h 2934000"/>
              <a:gd name="connsiteX3" fmla="*/ 1777490 w 3136684"/>
              <a:gd name="connsiteY3" fmla="*/ 2934000 h 2934000"/>
              <a:gd name="connsiteX4" fmla="*/ 1777490 w 3136684"/>
              <a:gd name="connsiteY4" fmla="*/ 2316594 h 2934000"/>
              <a:gd name="connsiteX5" fmla="*/ 2281878 w 3136684"/>
              <a:gd name="connsiteY5" fmla="*/ 1540878 h 2934000"/>
              <a:gd name="connsiteX6" fmla="*/ 1660684 w 3136684"/>
              <a:gd name="connsiteY6" fmla="*/ 1540878 h 2934000"/>
              <a:gd name="connsiteX7" fmla="*/ 1660684 w 3136684"/>
              <a:gd name="connsiteY7" fmla="*/ 0 h 2934000"/>
              <a:gd name="connsiteX8" fmla="*/ 0 w 3136684"/>
              <a:gd name="connsiteY8" fmla="*/ 0 h 2934000"/>
              <a:gd name="connsiteX9" fmla="*/ 1475721 w 3136684"/>
              <a:gd name="connsiteY9" fmla="*/ 0 h 2934000"/>
              <a:gd name="connsiteX10" fmla="*/ 1475721 w 3136684"/>
              <a:gd name="connsiteY10" fmla="*/ 1582911 h 2934000"/>
              <a:gd name="connsiteX11" fmla="*/ 116783 w 3136684"/>
              <a:gd name="connsiteY11" fmla="*/ 2933662 h 2934000"/>
              <a:gd name="connsiteX12" fmla="*/ 116783 w 3136684"/>
              <a:gd name="connsiteY12" fmla="*/ 2316327 h 2934000"/>
              <a:gd name="connsiteX13" fmla="*/ 621077 w 3136684"/>
              <a:gd name="connsiteY13" fmla="*/ 1540700 h 2934000"/>
              <a:gd name="connsiteX14" fmla="*/ 0 w 3136684"/>
              <a:gd name="connsiteY14" fmla="*/ 1540700 h 2934000"/>
              <a:gd name="connsiteX15" fmla="*/ 0 w 3136684"/>
              <a:gd name="connsiteY15" fmla="*/ 0 h 29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6684" h="2934000">
                <a:moveTo>
                  <a:pt x="1660684" y="0"/>
                </a:moveTo>
                <a:lnTo>
                  <a:pt x="3136684" y="0"/>
                </a:lnTo>
                <a:cubicBezTo>
                  <a:pt x="3136684" y="1583094"/>
                  <a:pt x="3136684" y="1583094"/>
                  <a:pt x="3136684" y="1583094"/>
                </a:cubicBezTo>
                <a:cubicBezTo>
                  <a:pt x="3030497" y="2432687"/>
                  <a:pt x="2579202" y="2881230"/>
                  <a:pt x="1777490" y="2934000"/>
                </a:cubicBezTo>
                <a:cubicBezTo>
                  <a:pt x="1777490" y="2316594"/>
                  <a:pt x="1777490" y="2316594"/>
                  <a:pt x="1777490" y="2316594"/>
                </a:cubicBezTo>
                <a:cubicBezTo>
                  <a:pt x="2111979" y="2211054"/>
                  <a:pt x="2281878" y="1952482"/>
                  <a:pt x="2281878" y="1540878"/>
                </a:cubicBezTo>
                <a:cubicBezTo>
                  <a:pt x="1660684" y="1540878"/>
                  <a:pt x="1660684" y="1540878"/>
                  <a:pt x="1660684" y="1540878"/>
                </a:cubicBezTo>
                <a:cubicBezTo>
                  <a:pt x="1660684" y="0"/>
                  <a:pt x="1660684" y="0"/>
                  <a:pt x="1660684" y="0"/>
                </a:cubicBezTo>
                <a:close/>
                <a:moveTo>
                  <a:pt x="0" y="0"/>
                </a:moveTo>
                <a:lnTo>
                  <a:pt x="1475721" y="0"/>
                </a:lnTo>
                <a:cubicBezTo>
                  <a:pt x="1475721" y="1582911"/>
                  <a:pt x="1475721" y="1582911"/>
                  <a:pt x="1475721" y="1582911"/>
                </a:cubicBezTo>
                <a:cubicBezTo>
                  <a:pt x="1369554" y="2432407"/>
                  <a:pt x="918344" y="2880898"/>
                  <a:pt x="116783" y="2933662"/>
                </a:cubicBezTo>
                <a:cubicBezTo>
                  <a:pt x="116783" y="2316327"/>
                  <a:pt x="116783" y="2316327"/>
                  <a:pt x="116783" y="2316327"/>
                </a:cubicBezTo>
                <a:cubicBezTo>
                  <a:pt x="451210" y="2210799"/>
                  <a:pt x="621077" y="1952257"/>
                  <a:pt x="621077" y="1540700"/>
                </a:cubicBezTo>
                <a:cubicBezTo>
                  <a:pt x="0" y="1540700"/>
                  <a:pt x="0" y="1540700"/>
                  <a:pt x="0" y="1540700"/>
                </a:cubicBezTo>
                <a:cubicBezTo>
                  <a:pt x="0" y="0"/>
                  <a:pt x="0" y="0"/>
                  <a:pt x="0" y="0"/>
                </a:cubicBezTo>
                <a:close/>
              </a:path>
            </a:pathLst>
          </a:custGeom>
          <a:solidFill>
            <a:srgbClr val="327C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600">
              <a:ea typeface="微软雅黑 Light" panose="020B0502040204020203" pitchFamily="34" charset="-122"/>
              <a:cs typeface="+mn-ea"/>
              <a:sym typeface="+mn-lt"/>
            </a:endParaRPr>
          </a:p>
        </p:txBody>
      </p:sp>
      <p:sp>
        <p:nvSpPr>
          <p:cNvPr id="5" name="圆角矩形标注 4"/>
          <p:cNvSpPr/>
          <p:nvPr/>
        </p:nvSpPr>
        <p:spPr>
          <a:xfrm>
            <a:off x="6288772" y="2040666"/>
            <a:ext cx="5001344" cy="2742829"/>
          </a:xfrm>
          <a:prstGeom prst="wedgeRoundRectCallout">
            <a:avLst>
              <a:gd name="adj1" fmla="val 1629"/>
              <a:gd name="adj2" fmla="val 85114"/>
              <a:gd name="adj3" fmla="val 16667"/>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52000" tIns="0" rIns="252000" bIns="0" numCol="1" spcCol="0" rtlCol="0" fromWordArt="0" anchor="ctr" anchorCtr="0" forceAA="0" compatLnSpc="1">
            <a:prstTxWarp prst="textNoShape">
              <a:avLst/>
            </a:prstTxWarp>
            <a:noAutofit/>
          </a:bodyPr>
          <a:lstStyle/>
          <a:p>
            <a:pPr algn="just">
              <a:lnSpc>
                <a:spcPct val="150000"/>
              </a:lnSpc>
            </a:pPr>
            <a:r>
              <a:rPr lang="zh-CN" altLang="en-US" sz="1400" dirty="0">
                <a:ea typeface="微软雅黑 Light" panose="020B0502040204020203" pitchFamily="34" charset="-122"/>
                <a:cs typeface="+mn-ea"/>
                <a:sym typeface="+mn-lt"/>
              </a:rPr>
              <a:t>交谈时要自然，要充满自信。态度要和气，语言表达要得体。手势不要过多，谈话距离要适当，内容一般不要涉及不愉快的事情。</a:t>
            </a:r>
          </a:p>
        </p:txBody>
      </p:sp>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9637" y="3229229"/>
            <a:ext cx="4373463" cy="2898981"/>
          </a:xfrm>
          <a:prstGeom prst="rect">
            <a:avLst/>
          </a:prstGeom>
        </p:spPr>
      </p:pic>
    </p:spTree>
    <p:extLst>
      <p:ext uri="{BB962C8B-B14F-4D97-AF65-F5344CB8AC3E}">
        <p14:creationId xmlns:p14="http://schemas.microsoft.com/office/powerpoint/2010/main" val="22596213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
                                        <p:tgtEl>
                                          <p:spTgt spid="18"/>
                                        </p:tgtEl>
                                        <p:attrNameLst>
                                          <p:attrName>ppt_y</p:attrName>
                                        </p:attrNameLst>
                                      </p:cBhvr>
                                      <p:tavLst>
                                        <p:tav tm="0">
                                          <p:val>
                                            <p:strVal val="#ppt_y+#ppt_h*1.125000"/>
                                          </p:val>
                                        </p:tav>
                                        <p:tav tm="100000">
                                          <p:val>
                                            <p:strVal val="#ppt_y"/>
                                          </p:val>
                                        </p:tav>
                                      </p:tavLst>
                                    </p:anim>
                                    <p:animEffect transition="in" filter="wipe(up)">
                                      <p:cBhvr>
                                        <p:cTn id="8" dur="200"/>
                                        <p:tgtEl>
                                          <p:spTgt spid="18"/>
                                        </p:tgtEl>
                                      </p:cBhvr>
                                    </p:animEffect>
                                  </p:childTnLst>
                                </p:cTn>
                              </p:par>
                              <p:par>
                                <p:cTn id="9" presetID="53" presetClass="entr" presetSubtype="16" fill="hold" grpId="0" nodeType="withEffect">
                                  <p:stCondLst>
                                    <p:cond delay="0"/>
                                  </p:stCondLst>
                                  <p:iterate type="lt">
                                    <p:tmPct val="30000"/>
                                  </p:iterate>
                                  <p:childTnLst>
                                    <p:set>
                                      <p:cBhvr>
                                        <p:cTn id="10" dur="1" fill="hold">
                                          <p:stCondLst>
                                            <p:cond delay="0"/>
                                          </p:stCondLst>
                                        </p:cTn>
                                        <p:tgtEl>
                                          <p:spTgt spid="17"/>
                                        </p:tgtEl>
                                        <p:attrNameLst>
                                          <p:attrName>style.visibility</p:attrName>
                                        </p:attrNameLst>
                                      </p:cBhvr>
                                      <p:to>
                                        <p:strVal val="visible"/>
                                      </p:to>
                                    </p:set>
                                    <p:anim calcmode="lin" valueType="num">
                                      <p:cBhvr>
                                        <p:cTn id="11" dur="200" fill="hold"/>
                                        <p:tgtEl>
                                          <p:spTgt spid="17"/>
                                        </p:tgtEl>
                                        <p:attrNameLst>
                                          <p:attrName>ppt_w</p:attrName>
                                        </p:attrNameLst>
                                      </p:cBhvr>
                                      <p:tavLst>
                                        <p:tav tm="0">
                                          <p:val>
                                            <p:fltVal val="0"/>
                                          </p:val>
                                        </p:tav>
                                        <p:tav tm="100000">
                                          <p:val>
                                            <p:strVal val="#ppt_w"/>
                                          </p:val>
                                        </p:tav>
                                      </p:tavLst>
                                    </p:anim>
                                    <p:anim calcmode="lin" valueType="num">
                                      <p:cBhvr>
                                        <p:cTn id="12" dur="200" fill="hold"/>
                                        <p:tgtEl>
                                          <p:spTgt spid="17"/>
                                        </p:tgtEl>
                                        <p:attrNameLst>
                                          <p:attrName>ppt_h</p:attrName>
                                        </p:attrNameLst>
                                      </p:cBhvr>
                                      <p:tavLst>
                                        <p:tav tm="0">
                                          <p:val>
                                            <p:fltVal val="0"/>
                                          </p:val>
                                        </p:tav>
                                        <p:tav tm="100000">
                                          <p:val>
                                            <p:strVal val="#ppt_h"/>
                                          </p:val>
                                        </p:tav>
                                      </p:tavLst>
                                    </p:anim>
                                    <p:animEffect transition="in" filter="fade">
                                      <p:cBhvr>
                                        <p:cTn id="13" dur="200"/>
                                        <p:tgtEl>
                                          <p:spTgt spid="17"/>
                                        </p:tgtEl>
                                      </p:cBhvr>
                                    </p:animEffect>
                                  </p:childTnLst>
                                </p:cTn>
                              </p:par>
                            </p:childTnLst>
                          </p:cTn>
                        </p:par>
                        <p:par>
                          <p:cTn id="14" fill="hold">
                            <p:stCondLst>
                              <p:cond delay="680"/>
                            </p:stCondLst>
                            <p:childTnLst>
                              <p:par>
                                <p:cTn id="15" presetID="10" presetClass="entr" presetSubtype="0"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par>
                          <p:cTn id="18" fill="hold">
                            <p:stCondLst>
                              <p:cond delay="1180"/>
                            </p:stCondLst>
                            <p:childTnLst>
                              <p:par>
                                <p:cTn id="19" presetID="1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300"/>
                                        <p:tgtEl>
                                          <p:spTgt spid="5"/>
                                        </p:tgtEl>
                                        <p:attrNameLst>
                                          <p:attrName>ppt_y</p:attrName>
                                        </p:attrNameLst>
                                      </p:cBhvr>
                                      <p:tavLst>
                                        <p:tav tm="0">
                                          <p:val>
                                            <p:strVal val="#ppt_y+#ppt_h*1.125000"/>
                                          </p:val>
                                        </p:tav>
                                        <p:tav tm="100000">
                                          <p:val>
                                            <p:strVal val="#ppt_y"/>
                                          </p:val>
                                        </p:tav>
                                      </p:tavLst>
                                    </p:anim>
                                    <p:animEffect transition="in" filter="wipe(up)">
                                      <p:cBhvr>
                                        <p:cTn id="22"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F57B48"/>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交谈礼仪</a:t>
              </a:r>
            </a:p>
          </p:txBody>
        </p:sp>
      </p:grpSp>
      <p:sp>
        <p:nvSpPr>
          <p:cNvPr id="16" name="矩形 15"/>
          <p:cNvSpPr/>
          <p:nvPr/>
        </p:nvSpPr>
        <p:spPr>
          <a:xfrm>
            <a:off x="1379637" y="1323142"/>
            <a:ext cx="4753744" cy="608372"/>
          </a:xfrm>
          <a:prstGeom prst="rect">
            <a:avLst/>
          </a:prstGeom>
        </p:spPr>
        <p:txBody>
          <a:bodyPr wrap="square" lIns="0" tIns="0" rIns="0" bIns="0">
            <a:spAutoFit/>
          </a:bodyPr>
          <a:lstStyle/>
          <a:p>
            <a:pPr algn="just">
              <a:lnSpc>
                <a:spcPct val="150000"/>
              </a:lnSpc>
            </a:pPr>
            <a:r>
              <a:rPr lang="zh-CN" altLang="en-US" sz="1400" dirty="0">
                <a:solidFill>
                  <a:srgbClr val="F57B48"/>
                </a:solidFill>
                <a:ea typeface="微软雅黑 Light" panose="020B0502040204020203" pitchFamily="34" charset="-122"/>
                <a:cs typeface="+mn-ea"/>
                <a:sym typeface="+mn-lt"/>
              </a:rPr>
              <a:t>交谈是商务谈判活动的中心活动。</a:t>
            </a:r>
            <a:endParaRPr lang="en-US" altLang="zh-CN" sz="1400" dirty="0">
              <a:solidFill>
                <a:srgbClr val="F57B48"/>
              </a:solidFill>
              <a:ea typeface="微软雅黑 Light" panose="020B0502040204020203" pitchFamily="34" charset="-122"/>
              <a:cs typeface="+mn-ea"/>
              <a:sym typeface="+mn-lt"/>
            </a:endParaRPr>
          </a:p>
          <a:p>
            <a:pPr algn="just">
              <a:lnSpc>
                <a:spcPct val="150000"/>
              </a:lnSpc>
            </a:pPr>
            <a:r>
              <a:rPr lang="zh-CN" altLang="en-US" sz="1400" dirty="0">
                <a:solidFill>
                  <a:srgbClr val="F57B48"/>
                </a:solidFill>
                <a:ea typeface="微软雅黑 Light" panose="020B0502040204020203" pitchFamily="34" charset="-122"/>
                <a:cs typeface="+mn-ea"/>
                <a:sym typeface="+mn-lt"/>
              </a:rPr>
              <a:t>而在圆满的交谈活动中，遵守交谈礼仪占十分重要的作用。</a:t>
            </a:r>
          </a:p>
        </p:txBody>
      </p:sp>
      <p:sp>
        <p:nvSpPr>
          <p:cNvPr id="17" name="矩形 16"/>
          <p:cNvSpPr/>
          <p:nvPr/>
        </p:nvSpPr>
        <p:spPr>
          <a:xfrm>
            <a:off x="1379637" y="2498531"/>
            <a:ext cx="4103688" cy="492443"/>
          </a:xfrm>
          <a:prstGeom prst="rect">
            <a:avLst/>
          </a:prstGeom>
        </p:spPr>
        <p:txBody>
          <a:bodyPr wrap="none" lIns="0" tIns="0" rIns="0" bIns="0">
            <a:spAutoFit/>
          </a:bodyPr>
          <a:lstStyle/>
          <a:p>
            <a:r>
              <a:rPr lang="zh-CN" altLang="en-US" sz="3200" i="1">
                <a:solidFill>
                  <a:srgbClr val="005D77"/>
                </a:solidFill>
                <a:ea typeface="微软雅黑 Light" panose="020B0502040204020203" pitchFamily="34" charset="-122"/>
                <a:cs typeface="+mn-ea"/>
                <a:sym typeface="+mn-lt"/>
              </a:rPr>
              <a:t>注意语速、语调和音量</a:t>
            </a:r>
          </a:p>
        </p:txBody>
      </p:sp>
      <p:sp>
        <p:nvSpPr>
          <p:cNvPr id="18" name="任意多边形 17"/>
          <p:cNvSpPr>
            <a:spLocks/>
          </p:cNvSpPr>
          <p:nvPr/>
        </p:nvSpPr>
        <p:spPr bwMode="auto">
          <a:xfrm rot="10800000">
            <a:off x="787956" y="2172194"/>
            <a:ext cx="436290" cy="408098"/>
          </a:xfrm>
          <a:custGeom>
            <a:avLst/>
            <a:gdLst>
              <a:gd name="connsiteX0" fmla="*/ 1660684 w 3136684"/>
              <a:gd name="connsiteY0" fmla="*/ 0 h 2934000"/>
              <a:gd name="connsiteX1" fmla="*/ 3136684 w 3136684"/>
              <a:gd name="connsiteY1" fmla="*/ 0 h 2934000"/>
              <a:gd name="connsiteX2" fmla="*/ 3136684 w 3136684"/>
              <a:gd name="connsiteY2" fmla="*/ 1583094 h 2934000"/>
              <a:gd name="connsiteX3" fmla="*/ 1777490 w 3136684"/>
              <a:gd name="connsiteY3" fmla="*/ 2934000 h 2934000"/>
              <a:gd name="connsiteX4" fmla="*/ 1777490 w 3136684"/>
              <a:gd name="connsiteY4" fmla="*/ 2316594 h 2934000"/>
              <a:gd name="connsiteX5" fmla="*/ 2281878 w 3136684"/>
              <a:gd name="connsiteY5" fmla="*/ 1540878 h 2934000"/>
              <a:gd name="connsiteX6" fmla="*/ 1660684 w 3136684"/>
              <a:gd name="connsiteY6" fmla="*/ 1540878 h 2934000"/>
              <a:gd name="connsiteX7" fmla="*/ 1660684 w 3136684"/>
              <a:gd name="connsiteY7" fmla="*/ 0 h 2934000"/>
              <a:gd name="connsiteX8" fmla="*/ 0 w 3136684"/>
              <a:gd name="connsiteY8" fmla="*/ 0 h 2934000"/>
              <a:gd name="connsiteX9" fmla="*/ 1475721 w 3136684"/>
              <a:gd name="connsiteY9" fmla="*/ 0 h 2934000"/>
              <a:gd name="connsiteX10" fmla="*/ 1475721 w 3136684"/>
              <a:gd name="connsiteY10" fmla="*/ 1582911 h 2934000"/>
              <a:gd name="connsiteX11" fmla="*/ 116783 w 3136684"/>
              <a:gd name="connsiteY11" fmla="*/ 2933662 h 2934000"/>
              <a:gd name="connsiteX12" fmla="*/ 116783 w 3136684"/>
              <a:gd name="connsiteY12" fmla="*/ 2316327 h 2934000"/>
              <a:gd name="connsiteX13" fmla="*/ 621077 w 3136684"/>
              <a:gd name="connsiteY13" fmla="*/ 1540700 h 2934000"/>
              <a:gd name="connsiteX14" fmla="*/ 0 w 3136684"/>
              <a:gd name="connsiteY14" fmla="*/ 1540700 h 2934000"/>
              <a:gd name="connsiteX15" fmla="*/ 0 w 3136684"/>
              <a:gd name="connsiteY15" fmla="*/ 0 h 293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36684" h="2934000">
                <a:moveTo>
                  <a:pt x="1660684" y="0"/>
                </a:moveTo>
                <a:lnTo>
                  <a:pt x="3136684" y="0"/>
                </a:lnTo>
                <a:cubicBezTo>
                  <a:pt x="3136684" y="1583094"/>
                  <a:pt x="3136684" y="1583094"/>
                  <a:pt x="3136684" y="1583094"/>
                </a:cubicBezTo>
                <a:cubicBezTo>
                  <a:pt x="3030497" y="2432687"/>
                  <a:pt x="2579202" y="2881230"/>
                  <a:pt x="1777490" y="2934000"/>
                </a:cubicBezTo>
                <a:cubicBezTo>
                  <a:pt x="1777490" y="2316594"/>
                  <a:pt x="1777490" y="2316594"/>
                  <a:pt x="1777490" y="2316594"/>
                </a:cubicBezTo>
                <a:cubicBezTo>
                  <a:pt x="2111979" y="2211054"/>
                  <a:pt x="2281878" y="1952482"/>
                  <a:pt x="2281878" y="1540878"/>
                </a:cubicBezTo>
                <a:cubicBezTo>
                  <a:pt x="1660684" y="1540878"/>
                  <a:pt x="1660684" y="1540878"/>
                  <a:pt x="1660684" y="1540878"/>
                </a:cubicBezTo>
                <a:cubicBezTo>
                  <a:pt x="1660684" y="0"/>
                  <a:pt x="1660684" y="0"/>
                  <a:pt x="1660684" y="0"/>
                </a:cubicBezTo>
                <a:close/>
                <a:moveTo>
                  <a:pt x="0" y="0"/>
                </a:moveTo>
                <a:lnTo>
                  <a:pt x="1475721" y="0"/>
                </a:lnTo>
                <a:cubicBezTo>
                  <a:pt x="1475721" y="1582911"/>
                  <a:pt x="1475721" y="1582911"/>
                  <a:pt x="1475721" y="1582911"/>
                </a:cubicBezTo>
                <a:cubicBezTo>
                  <a:pt x="1369554" y="2432407"/>
                  <a:pt x="918344" y="2880898"/>
                  <a:pt x="116783" y="2933662"/>
                </a:cubicBezTo>
                <a:cubicBezTo>
                  <a:pt x="116783" y="2316327"/>
                  <a:pt x="116783" y="2316327"/>
                  <a:pt x="116783" y="2316327"/>
                </a:cubicBezTo>
                <a:cubicBezTo>
                  <a:pt x="451210" y="2210799"/>
                  <a:pt x="621077" y="1952257"/>
                  <a:pt x="621077" y="1540700"/>
                </a:cubicBezTo>
                <a:cubicBezTo>
                  <a:pt x="0" y="1540700"/>
                  <a:pt x="0" y="1540700"/>
                  <a:pt x="0" y="1540700"/>
                </a:cubicBezTo>
                <a:cubicBezTo>
                  <a:pt x="0" y="0"/>
                  <a:pt x="0" y="0"/>
                  <a:pt x="0" y="0"/>
                </a:cubicBezTo>
                <a:close/>
              </a:path>
            </a:pathLst>
          </a:custGeom>
          <a:solidFill>
            <a:srgbClr val="327C9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600">
              <a:ea typeface="微软雅黑 Light" panose="020B0502040204020203" pitchFamily="34" charset="-122"/>
              <a:cs typeface="+mn-ea"/>
              <a:sym typeface="+mn-lt"/>
            </a:endParaRPr>
          </a:p>
        </p:txBody>
      </p:sp>
      <p:sp>
        <p:nvSpPr>
          <p:cNvPr id="22" name="圆角矩形 21"/>
          <p:cNvSpPr/>
          <p:nvPr/>
        </p:nvSpPr>
        <p:spPr>
          <a:xfrm>
            <a:off x="1379636" y="3217552"/>
            <a:ext cx="9478863" cy="2742829"/>
          </a:xfrm>
          <a:prstGeom prst="roundRect">
            <a:avLst>
              <a:gd name="adj" fmla="val 10069"/>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0" tIns="0" rIns="360000" bIns="0" numCol="1" spcCol="0" rtlCol="0" fromWordArt="0" anchor="ctr" anchorCtr="0" forceAA="0" compatLnSpc="1">
            <a:prstTxWarp prst="textNoShape">
              <a:avLst/>
            </a:prstTxWarp>
            <a:noAutofit/>
          </a:bodyPr>
          <a:lstStyle/>
          <a:p>
            <a:pPr algn="just">
              <a:lnSpc>
                <a:spcPct val="150000"/>
              </a:lnSpc>
            </a:pPr>
            <a:r>
              <a:rPr lang="zh-CN" altLang="en-US" sz="1400" dirty="0">
                <a:ea typeface="微软雅黑 Light" panose="020B0502040204020203" pitchFamily="34" charset="-122"/>
                <a:cs typeface="+mn-ea"/>
                <a:sym typeface="+mn-lt"/>
              </a:rPr>
              <a:t>在交谈中语速、语调和音量对意思的表达有比较大的影响。交谈中陈述意见要尽量做到平稳中速。在特定的场合下，可以通过改变语速来引起对方的注意，加强表达的效果。一般问题的阐述应使用正常的语调，保持能让对方清晰听见而不引起反感的高低适中的音量。</a:t>
            </a:r>
          </a:p>
        </p:txBody>
      </p:sp>
      <p:sp>
        <p:nvSpPr>
          <p:cNvPr id="5" name="椭圆 4"/>
          <p:cNvSpPr/>
          <p:nvPr/>
        </p:nvSpPr>
        <p:spPr>
          <a:xfrm>
            <a:off x="8162925" y="1671761"/>
            <a:ext cx="2143125" cy="2143125"/>
          </a:xfrm>
          <a:prstGeom prst="ellipse">
            <a:avLst/>
          </a:prstGeom>
          <a:blipFill>
            <a:blip r:embed="rId4"/>
            <a:stretch>
              <a:fillRect/>
            </a:stretch>
          </a:blipFill>
          <a:ln w="19050">
            <a:solidFill>
              <a:srgbClr val="02978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200">
              <a:solidFill>
                <a:schemeClr val="tx1">
                  <a:lumMod val="65000"/>
                  <a:lumOff val="35000"/>
                </a:schemeClr>
              </a:solidFill>
              <a:ea typeface="微软雅黑 Light" panose="020B0502040204020203" pitchFamily="34" charset="-122"/>
              <a:cs typeface="+mn-ea"/>
              <a:sym typeface="+mn-lt"/>
            </a:endParaRPr>
          </a:p>
        </p:txBody>
      </p:sp>
    </p:spTree>
    <p:extLst>
      <p:ext uri="{BB962C8B-B14F-4D97-AF65-F5344CB8AC3E}">
        <p14:creationId xmlns:p14="http://schemas.microsoft.com/office/powerpoint/2010/main" val="17887560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
                                        <p:tgtEl>
                                          <p:spTgt spid="18"/>
                                        </p:tgtEl>
                                        <p:attrNameLst>
                                          <p:attrName>ppt_y</p:attrName>
                                        </p:attrNameLst>
                                      </p:cBhvr>
                                      <p:tavLst>
                                        <p:tav tm="0">
                                          <p:val>
                                            <p:strVal val="#ppt_y+#ppt_h*1.125000"/>
                                          </p:val>
                                        </p:tav>
                                        <p:tav tm="100000">
                                          <p:val>
                                            <p:strVal val="#ppt_y"/>
                                          </p:val>
                                        </p:tav>
                                      </p:tavLst>
                                    </p:anim>
                                    <p:animEffect transition="in" filter="wipe(up)">
                                      <p:cBhvr>
                                        <p:cTn id="8" dur="200"/>
                                        <p:tgtEl>
                                          <p:spTgt spid="18"/>
                                        </p:tgtEl>
                                      </p:cBhvr>
                                    </p:animEffect>
                                  </p:childTnLst>
                                </p:cTn>
                              </p:par>
                              <p:par>
                                <p:cTn id="9" presetID="53" presetClass="entr" presetSubtype="16" fill="hold" grpId="0" nodeType="withEffect">
                                  <p:stCondLst>
                                    <p:cond delay="0"/>
                                  </p:stCondLst>
                                  <p:iterate type="lt">
                                    <p:tmPct val="30000"/>
                                  </p:iterate>
                                  <p:childTnLst>
                                    <p:set>
                                      <p:cBhvr>
                                        <p:cTn id="10" dur="1" fill="hold">
                                          <p:stCondLst>
                                            <p:cond delay="0"/>
                                          </p:stCondLst>
                                        </p:cTn>
                                        <p:tgtEl>
                                          <p:spTgt spid="17"/>
                                        </p:tgtEl>
                                        <p:attrNameLst>
                                          <p:attrName>style.visibility</p:attrName>
                                        </p:attrNameLst>
                                      </p:cBhvr>
                                      <p:to>
                                        <p:strVal val="visible"/>
                                      </p:to>
                                    </p:set>
                                    <p:anim calcmode="lin" valueType="num">
                                      <p:cBhvr>
                                        <p:cTn id="11" dur="200" fill="hold"/>
                                        <p:tgtEl>
                                          <p:spTgt spid="17"/>
                                        </p:tgtEl>
                                        <p:attrNameLst>
                                          <p:attrName>ppt_w</p:attrName>
                                        </p:attrNameLst>
                                      </p:cBhvr>
                                      <p:tavLst>
                                        <p:tav tm="0">
                                          <p:val>
                                            <p:fltVal val="0"/>
                                          </p:val>
                                        </p:tav>
                                        <p:tav tm="100000">
                                          <p:val>
                                            <p:strVal val="#ppt_w"/>
                                          </p:val>
                                        </p:tav>
                                      </p:tavLst>
                                    </p:anim>
                                    <p:anim calcmode="lin" valueType="num">
                                      <p:cBhvr>
                                        <p:cTn id="12" dur="200" fill="hold"/>
                                        <p:tgtEl>
                                          <p:spTgt spid="17"/>
                                        </p:tgtEl>
                                        <p:attrNameLst>
                                          <p:attrName>ppt_h</p:attrName>
                                        </p:attrNameLst>
                                      </p:cBhvr>
                                      <p:tavLst>
                                        <p:tav tm="0">
                                          <p:val>
                                            <p:fltVal val="0"/>
                                          </p:val>
                                        </p:tav>
                                        <p:tav tm="100000">
                                          <p:val>
                                            <p:strVal val="#ppt_h"/>
                                          </p:val>
                                        </p:tav>
                                      </p:tavLst>
                                    </p:anim>
                                    <p:animEffect transition="in" filter="fade">
                                      <p:cBhvr>
                                        <p:cTn id="13" dur="200"/>
                                        <p:tgtEl>
                                          <p:spTgt spid="17"/>
                                        </p:tgtEl>
                                      </p:cBhvr>
                                    </p:animEffect>
                                  </p:childTnLst>
                                </p:cTn>
                              </p:par>
                            </p:childTnLst>
                          </p:cTn>
                        </p:par>
                        <p:par>
                          <p:cTn id="14" fill="hold">
                            <p:stCondLst>
                              <p:cond delay="74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240"/>
                            </p:stCondLst>
                            <p:childTnLst>
                              <p:par>
                                <p:cTn id="19" presetID="1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300"/>
                                        <p:tgtEl>
                                          <p:spTgt spid="22"/>
                                        </p:tgtEl>
                                        <p:attrNameLst>
                                          <p:attrName>ppt_y</p:attrName>
                                        </p:attrNameLst>
                                      </p:cBhvr>
                                      <p:tavLst>
                                        <p:tav tm="0">
                                          <p:val>
                                            <p:strVal val="#ppt_y-#ppt_h*1.125000"/>
                                          </p:val>
                                        </p:tav>
                                        <p:tav tm="100000">
                                          <p:val>
                                            <p:strVal val="#ppt_y"/>
                                          </p:val>
                                        </p:tav>
                                      </p:tavLst>
                                    </p:anim>
                                    <p:animEffect transition="in" filter="wipe(down)">
                                      <p:cBhvr>
                                        <p:cTn id="22"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22"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0">
                <a:srgbClr val="34ABA0"/>
              </a:gs>
              <a:gs pos="100000">
                <a:srgbClr val="029789"/>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会面礼仪</a:t>
            </a:r>
          </a:p>
        </p:txBody>
      </p:sp>
    </p:spTree>
    <p:extLst>
      <p:ext uri="{BB962C8B-B14F-4D97-AF65-F5344CB8AC3E}">
        <p14:creationId xmlns:p14="http://schemas.microsoft.com/office/powerpoint/2010/main" val="62911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见面礼仪的几个重要细节</a:t>
              </a:r>
            </a:p>
          </p:txBody>
        </p:sp>
      </p:grpSp>
      <p:sp>
        <p:nvSpPr>
          <p:cNvPr id="5" name="圆角矩形 4"/>
          <p:cNvSpPr/>
          <p:nvPr/>
        </p:nvSpPr>
        <p:spPr>
          <a:xfrm>
            <a:off x="3818687" y="1745566"/>
            <a:ext cx="3939702" cy="838506"/>
          </a:xfrm>
          <a:prstGeom prst="round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dirty="0">
                <a:ea typeface="微软雅黑 Light" panose="020B0502040204020203" pitchFamily="34" charset="-122"/>
                <a:cs typeface="+mn-ea"/>
                <a:sym typeface="+mn-lt"/>
              </a:rPr>
              <a:t>问候要有顺序，一般来讲专业讲位低的先行，下级首先问候上级、主人先问候客人、男士先问候女士，这是一个社会公德</a:t>
            </a:r>
          </a:p>
        </p:txBody>
      </p:sp>
      <p:sp>
        <p:nvSpPr>
          <p:cNvPr id="13" name="圆角矩形 12"/>
          <p:cNvSpPr/>
          <p:nvPr/>
        </p:nvSpPr>
        <p:spPr>
          <a:xfrm>
            <a:off x="3818687" y="2929558"/>
            <a:ext cx="3939702" cy="838506"/>
          </a:xfrm>
          <a:prstGeom prst="round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dirty="0">
                <a:ea typeface="微软雅黑 Light" panose="020B0502040204020203" pitchFamily="34" charset="-122"/>
                <a:cs typeface="+mn-ea"/>
                <a:sym typeface="+mn-lt"/>
              </a:rPr>
              <a:t>因场合而异。在国外女士与男士握手女士可以不站起来，但是在国内，在工作场合是男女平等的。社交场合讲女士优先，尊重妇女。</a:t>
            </a:r>
          </a:p>
        </p:txBody>
      </p:sp>
      <p:sp>
        <p:nvSpPr>
          <p:cNvPr id="14" name="圆角矩形 13"/>
          <p:cNvSpPr/>
          <p:nvPr/>
        </p:nvSpPr>
        <p:spPr>
          <a:xfrm>
            <a:off x="3818687" y="4113551"/>
            <a:ext cx="3939702" cy="838506"/>
          </a:xfrm>
          <a:prstGeom prst="round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algn="just"/>
            <a:r>
              <a:rPr lang="zh-CN" altLang="en-US" sz="1200">
                <a:ea typeface="微软雅黑 Light" panose="020B0502040204020203" pitchFamily="34" charset="-122"/>
                <a:cs typeface="+mn-ea"/>
                <a:sym typeface="+mn-lt"/>
              </a:rPr>
              <a:t>内容有别。中国人和外国人、生人和熟人、本地人和外地人不大一样。</a:t>
            </a:r>
          </a:p>
        </p:txBody>
      </p:sp>
      <p:sp>
        <p:nvSpPr>
          <p:cNvPr id="24" name="矩形 23"/>
          <p:cNvSpPr/>
          <p:nvPr/>
        </p:nvSpPr>
        <p:spPr>
          <a:xfrm>
            <a:off x="9192370" y="1504595"/>
            <a:ext cx="1498946" cy="450002"/>
          </a:xfrm>
          <a:prstGeom prst="rect">
            <a:avLst/>
          </a:prstGeom>
          <a:noFill/>
          <a:ln>
            <a:solidFill>
              <a:srgbClr val="EE6A6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solidFill>
                  <a:schemeClr val="tx1">
                    <a:lumMod val="65000"/>
                    <a:lumOff val="35000"/>
                  </a:schemeClr>
                </a:solidFill>
                <a:ea typeface="微软雅黑 Light" panose="020B0502040204020203" pitchFamily="34" charset="-122"/>
                <a:cs typeface="+mn-ea"/>
                <a:sym typeface="+mn-lt"/>
              </a:rPr>
              <a:t>如：李秘书</a:t>
            </a:r>
          </a:p>
        </p:txBody>
      </p:sp>
      <p:sp>
        <p:nvSpPr>
          <p:cNvPr id="19" name="椭圆 18"/>
          <p:cNvSpPr/>
          <p:nvPr/>
        </p:nvSpPr>
        <p:spPr>
          <a:xfrm>
            <a:off x="8512857" y="1337177"/>
            <a:ext cx="784838" cy="784838"/>
          </a:xfrm>
          <a:prstGeom prst="ellipse">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行政</a:t>
            </a:r>
            <a:endParaRPr lang="en-US" altLang="zh-CN" sz="1400" dirty="0">
              <a:ea typeface="微软雅黑 Light" panose="020B0502040204020203" pitchFamily="34" charset="-122"/>
              <a:cs typeface="+mn-ea"/>
              <a:sym typeface="+mn-lt"/>
            </a:endParaRPr>
          </a:p>
          <a:p>
            <a:pPr algn="ctr"/>
            <a:r>
              <a:rPr lang="zh-CN" altLang="en-US" sz="1400" dirty="0">
                <a:ea typeface="微软雅黑 Light" panose="020B0502040204020203" pitchFamily="34" charset="-122"/>
                <a:cs typeface="+mn-ea"/>
                <a:sym typeface="+mn-lt"/>
              </a:rPr>
              <a:t>职务</a:t>
            </a:r>
          </a:p>
        </p:txBody>
      </p:sp>
      <p:sp>
        <p:nvSpPr>
          <p:cNvPr id="25" name="矩形 24"/>
          <p:cNvSpPr/>
          <p:nvPr/>
        </p:nvSpPr>
        <p:spPr>
          <a:xfrm>
            <a:off x="9192370" y="2584072"/>
            <a:ext cx="1498946" cy="450002"/>
          </a:xfrm>
          <a:prstGeom prst="rect">
            <a:avLst/>
          </a:prstGeom>
          <a:noFill/>
          <a:ln>
            <a:solidFill>
              <a:srgbClr val="EE6A6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solidFill>
                  <a:schemeClr val="tx1">
                    <a:lumMod val="65000"/>
                    <a:lumOff val="35000"/>
                  </a:schemeClr>
                </a:solidFill>
                <a:ea typeface="微软雅黑 Light" panose="020B0502040204020203" pitchFamily="34" charset="-122"/>
                <a:cs typeface="+mn-ea"/>
                <a:sym typeface="+mn-lt"/>
              </a:rPr>
              <a:t>如：李医师</a:t>
            </a:r>
          </a:p>
        </p:txBody>
      </p:sp>
      <p:sp>
        <p:nvSpPr>
          <p:cNvPr id="20" name="椭圆 19"/>
          <p:cNvSpPr/>
          <p:nvPr/>
        </p:nvSpPr>
        <p:spPr>
          <a:xfrm>
            <a:off x="8512857" y="2416654"/>
            <a:ext cx="784838" cy="784838"/>
          </a:xfrm>
          <a:prstGeom prst="ellipse">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技术</a:t>
            </a:r>
            <a:endParaRPr lang="en-US" altLang="zh-CN" sz="1400" dirty="0">
              <a:ea typeface="微软雅黑 Light" panose="020B0502040204020203" pitchFamily="34" charset="-122"/>
              <a:cs typeface="+mn-ea"/>
              <a:sym typeface="+mn-lt"/>
            </a:endParaRPr>
          </a:p>
          <a:p>
            <a:pPr algn="ctr"/>
            <a:r>
              <a:rPr lang="zh-CN" altLang="en-US" sz="1400" dirty="0">
                <a:ea typeface="微软雅黑 Light" panose="020B0502040204020203" pitchFamily="34" charset="-122"/>
                <a:cs typeface="+mn-ea"/>
                <a:sym typeface="+mn-lt"/>
              </a:rPr>
              <a:t>职称</a:t>
            </a:r>
          </a:p>
        </p:txBody>
      </p:sp>
      <p:sp>
        <p:nvSpPr>
          <p:cNvPr id="26" name="矩形 25"/>
          <p:cNvSpPr/>
          <p:nvPr/>
        </p:nvSpPr>
        <p:spPr>
          <a:xfrm>
            <a:off x="9192370" y="3663549"/>
            <a:ext cx="1498946" cy="450002"/>
          </a:xfrm>
          <a:prstGeom prst="rect">
            <a:avLst/>
          </a:prstGeom>
          <a:noFill/>
          <a:ln>
            <a:solidFill>
              <a:srgbClr val="EE6A6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solidFill>
                  <a:schemeClr val="tx1">
                    <a:lumMod val="65000"/>
                    <a:lumOff val="35000"/>
                  </a:schemeClr>
                </a:solidFill>
                <a:ea typeface="微软雅黑 Light" panose="020B0502040204020203" pitchFamily="34" charset="-122"/>
                <a:cs typeface="+mn-ea"/>
                <a:sym typeface="+mn-lt"/>
              </a:rPr>
              <a:t>如：李会计</a:t>
            </a:r>
          </a:p>
        </p:txBody>
      </p:sp>
      <p:sp>
        <p:nvSpPr>
          <p:cNvPr id="22" name="椭圆 21"/>
          <p:cNvSpPr/>
          <p:nvPr/>
        </p:nvSpPr>
        <p:spPr>
          <a:xfrm>
            <a:off x="8512857" y="3496131"/>
            <a:ext cx="784838" cy="784838"/>
          </a:xfrm>
          <a:prstGeom prst="ellipse">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ea typeface="微软雅黑 Light" panose="020B0502040204020203" pitchFamily="34" charset="-122"/>
                <a:cs typeface="+mn-ea"/>
                <a:sym typeface="+mn-lt"/>
              </a:rPr>
              <a:t>行业</a:t>
            </a:r>
            <a:endParaRPr lang="en-US" altLang="zh-CN" sz="1400" dirty="0">
              <a:ea typeface="微软雅黑 Light" panose="020B0502040204020203" pitchFamily="34" charset="-122"/>
              <a:cs typeface="+mn-ea"/>
              <a:sym typeface="+mn-lt"/>
            </a:endParaRPr>
          </a:p>
          <a:p>
            <a:pPr algn="ctr"/>
            <a:r>
              <a:rPr lang="zh-CN" altLang="en-US" sz="1400" dirty="0">
                <a:ea typeface="微软雅黑 Light" panose="020B0502040204020203" pitchFamily="34" charset="-122"/>
                <a:cs typeface="+mn-ea"/>
                <a:sym typeface="+mn-lt"/>
              </a:rPr>
              <a:t>称呼</a:t>
            </a:r>
          </a:p>
        </p:txBody>
      </p:sp>
      <p:sp>
        <p:nvSpPr>
          <p:cNvPr id="27" name="矩形 26"/>
          <p:cNvSpPr/>
          <p:nvPr/>
        </p:nvSpPr>
        <p:spPr>
          <a:xfrm>
            <a:off x="9192370" y="4743026"/>
            <a:ext cx="1498946" cy="450002"/>
          </a:xfrm>
          <a:prstGeom prst="rect">
            <a:avLst/>
          </a:prstGeom>
          <a:noFill/>
          <a:ln>
            <a:solidFill>
              <a:srgbClr val="EE6A6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dirty="0">
                <a:solidFill>
                  <a:schemeClr val="tx1">
                    <a:lumMod val="65000"/>
                    <a:lumOff val="35000"/>
                  </a:schemeClr>
                </a:solidFill>
                <a:ea typeface="微软雅黑 Light" panose="020B0502040204020203" pitchFamily="34" charset="-122"/>
                <a:cs typeface="+mn-ea"/>
                <a:sym typeface="+mn-lt"/>
              </a:rPr>
              <a:t>如：李女士</a:t>
            </a:r>
          </a:p>
        </p:txBody>
      </p:sp>
      <p:sp>
        <p:nvSpPr>
          <p:cNvPr id="23" name="椭圆 22"/>
          <p:cNvSpPr/>
          <p:nvPr/>
        </p:nvSpPr>
        <p:spPr>
          <a:xfrm>
            <a:off x="8512857" y="4575608"/>
            <a:ext cx="784838" cy="784838"/>
          </a:xfrm>
          <a:prstGeom prst="ellipse">
            <a:avLst/>
          </a:prstGeom>
          <a:gradFill flip="none" rotWithShape="1">
            <a:gsLst>
              <a:gs pos="0">
                <a:srgbClr val="EE6A69"/>
              </a:gs>
              <a:gs pos="100000">
                <a:srgbClr val="EB4645"/>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400">
                <a:ea typeface="微软雅黑 Light" panose="020B0502040204020203" pitchFamily="34" charset="-122"/>
                <a:cs typeface="+mn-ea"/>
                <a:sym typeface="+mn-lt"/>
              </a:rPr>
              <a:t>时尚性称呼</a:t>
            </a:r>
          </a:p>
        </p:txBody>
      </p:sp>
      <p:sp>
        <p:nvSpPr>
          <p:cNvPr id="35" name="椭圆形标注 34"/>
          <p:cNvSpPr/>
          <p:nvPr/>
        </p:nvSpPr>
        <p:spPr>
          <a:xfrm>
            <a:off x="1453059" y="2809073"/>
            <a:ext cx="1611160" cy="1079477"/>
          </a:xfrm>
          <a:prstGeom prst="wedgeEllipseCallout">
            <a:avLst/>
          </a:prstGeom>
          <a:gradFill flip="none" rotWithShape="1">
            <a:gsLst>
              <a:gs pos="100000">
                <a:srgbClr val="EB4645"/>
              </a:gs>
              <a:gs pos="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200">
              <a:solidFill>
                <a:schemeClr val="tx1">
                  <a:lumMod val="65000"/>
                  <a:lumOff val="35000"/>
                </a:schemeClr>
              </a:solidFill>
              <a:ea typeface="微软雅黑 Light" panose="020B0502040204020203" pitchFamily="34" charset="-122"/>
              <a:cs typeface="+mn-ea"/>
              <a:sym typeface="+mn-lt"/>
            </a:endParaRPr>
          </a:p>
        </p:txBody>
      </p:sp>
      <p:sp>
        <p:nvSpPr>
          <p:cNvPr id="6" name="矩形 5"/>
          <p:cNvSpPr/>
          <p:nvPr/>
        </p:nvSpPr>
        <p:spPr>
          <a:xfrm>
            <a:off x="2191109" y="3164145"/>
            <a:ext cx="615553" cy="369332"/>
          </a:xfrm>
          <a:prstGeom prst="rect">
            <a:avLst/>
          </a:prstGeom>
        </p:spPr>
        <p:txBody>
          <a:bodyPr wrap="none" lIns="0" tIns="0" rIns="0" bIns="0" anchor="ctr">
            <a:spAutoFit/>
          </a:bodyPr>
          <a:lstStyle/>
          <a:p>
            <a:r>
              <a:rPr lang="zh-CN" altLang="en-US" sz="2400" dirty="0">
                <a:solidFill>
                  <a:schemeClr val="bg1"/>
                </a:solidFill>
                <a:ea typeface="微软雅黑 Light" panose="020B0502040204020203" pitchFamily="34" charset="-122"/>
                <a:cs typeface="+mn-ea"/>
                <a:sym typeface="+mn-lt"/>
              </a:rPr>
              <a:t>问候</a:t>
            </a:r>
          </a:p>
        </p:txBody>
      </p:sp>
      <p:sp>
        <p:nvSpPr>
          <p:cNvPr id="34" name="Freeform 11"/>
          <p:cNvSpPr>
            <a:spLocks noEditPoints="1"/>
          </p:cNvSpPr>
          <p:nvPr/>
        </p:nvSpPr>
        <p:spPr bwMode="auto">
          <a:xfrm>
            <a:off x="1710616" y="3082639"/>
            <a:ext cx="406820" cy="532344"/>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ea typeface="微软雅黑 Light" panose="020B0502040204020203" pitchFamily="34" charset="-122"/>
              <a:cs typeface="+mn-ea"/>
              <a:sym typeface="+mn-lt"/>
            </a:endParaRPr>
          </a:p>
        </p:txBody>
      </p:sp>
      <p:sp>
        <p:nvSpPr>
          <p:cNvPr id="49" name="双大括号 48"/>
          <p:cNvSpPr/>
          <p:nvPr/>
        </p:nvSpPr>
        <p:spPr>
          <a:xfrm>
            <a:off x="3137892" y="1954597"/>
            <a:ext cx="5240387" cy="2788429"/>
          </a:xfrm>
          <a:prstGeom prst="bracePair">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ea typeface="微软雅黑 Light" panose="020B0502040204020203" pitchFamily="34" charset="-122"/>
              <a:cs typeface="+mn-ea"/>
              <a:sym typeface="+mn-lt"/>
            </a:endParaRPr>
          </a:p>
        </p:txBody>
      </p:sp>
    </p:spTree>
    <p:extLst>
      <p:ext uri="{BB962C8B-B14F-4D97-AF65-F5344CB8AC3E}">
        <p14:creationId xmlns:p14="http://schemas.microsoft.com/office/powerpoint/2010/main" val="2323175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300"/>
                                        <p:tgtEl>
                                          <p:spTgt spid="35"/>
                                        </p:tgtEl>
                                        <p:attrNameLst>
                                          <p:attrName>ppt_y</p:attrName>
                                        </p:attrNameLst>
                                      </p:cBhvr>
                                      <p:tavLst>
                                        <p:tav tm="0">
                                          <p:val>
                                            <p:strVal val="#ppt_y+#ppt_h*1.125000"/>
                                          </p:val>
                                        </p:tav>
                                        <p:tav tm="100000">
                                          <p:val>
                                            <p:strVal val="#ppt_y"/>
                                          </p:val>
                                        </p:tav>
                                      </p:tavLst>
                                    </p:anim>
                                    <p:animEffect transition="in" filter="wipe(up)">
                                      <p:cBhvr>
                                        <p:cTn id="13" dur="300"/>
                                        <p:tgtEl>
                                          <p:spTgt spid="35"/>
                                        </p:tgtEl>
                                      </p:cBhvr>
                                    </p:animEffect>
                                  </p:childTnLst>
                                </p:cTn>
                              </p:par>
                            </p:childTnLst>
                          </p:cTn>
                        </p:par>
                        <p:par>
                          <p:cTn id="14" fill="hold">
                            <p:stCondLst>
                              <p:cond delay="800"/>
                            </p:stCondLst>
                            <p:childTnLst>
                              <p:par>
                                <p:cTn id="15" presetID="53" presetClass="entr" presetSubtype="16"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300" fill="hold"/>
                                        <p:tgtEl>
                                          <p:spTgt spid="34"/>
                                        </p:tgtEl>
                                        <p:attrNameLst>
                                          <p:attrName>ppt_w</p:attrName>
                                        </p:attrNameLst>
                                      </p:cBhvr>
                                      <p:tavLst>
                                        <p:tav tm="0">
                                          <p:val>
                                            <p:fltVal val="0"/>
                                          </p:val>
                                        </p:tav>
                                        <p:tav tm="100000">
                                          <p:val>
                                            <p:strVal val="#ppt_w"/>
                                          </p:val>
                                        </p:tav>
                                      </p:tavLst>
                                    </p:anim>
                                    <p:anim calcmode="lin" valueType="num">
                                      <p:cBhvr>
                                        <p:cTn id="18" dur="300" fill="hold"/>
                                        <p:tgtEl>
                                          <p:spTgt spid="34"/>
                                        </p:tgtEl>
                                        <p:attrNameLst>
                                          <p:attrName>ppt_h</p:attrName>
                                        </p:attrNameLst>
                                      </p:cBhvr>
                                      <p:tavLst>
                                        <p:tav tm="0">
                                          <p:val>
                                            <p:fltVal val="0"/>
                                          </p:val>
                                        </p:tav>
                                        <p:tav tm="100000">
                                          <p:val>
                                            <p:strVal val="#ppt_h"/>
                                          </p:val>
                                        </p:tav>
                                      </p:tavLst>
                                    </p:anim>
                                    <p:animEffect transition="in" filter="fade">
                                      <p:cBhvr>
                                        <p:cTn id="19" dur="300"/>
                                        <p:tgtEl>
                                          <p:spTgt spid="34"/>
                                        </p:tgtEl>
                                      </p:cBhvr>
                                    </p:animEffect>
                                  </p:childTnLst>
                                </p:cTn>
                              </p:par>
                              <p:par>
                                <p:cTn id="20" presetID="53" presetClass="entr" presetSubtype="16" fill="hold" grpId="0" nodeType="with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300" fill="hold"/>
                                        <p:tgtEl>
                                          <p:spTgt spid="6"/>
                                        </p:tgtEl>
                                        <p:attrNameLst>
                                          <p:attrName>ppt_w</p:attrName>
                                        </p:attrNameLst>
                                      </p:cBhvr>
                                      <p:tavLst>
                                        <p:tav tm="0">
                                          <p:val>
                                            <p:fltVal val="0"/>
                                          </p:val>
                                        </p:tav>
                                        <p:tav tm="100000">
                                          <p:val>
                                            <p:strVal val="#ppt_w"/>
                                          </p:val>
                                        </p:tav>
                                      </p:tavLst>
                                    </p:anim>
                                    <p:anim calcmode="lin" valueType="num">
                                      <p:cBhvr>
                                        <p:cTn id="23" dur="300" fill="hold"/>
                                        <p:tgtEl>
                                          <p:spTgt spid="6"/>
                                        </p:tgtEl>
                                        <p:attrNameLst>
                                          <p:attrName>ppt_h</p:attrName>
                                        </p:attrNameLst>
                                      </p:cBhvr>
                                      <p:tavLst>
                                        <p:tav tm="0">
                                          <p:val>
                                            <p:fltVal val="0"/>
                                          </p:val>
                                        </p:tav>
                                        <p:tav tm="100000">
                                          <p:val>
                                            <p:strVal val="#ppt_h"/>
                                          </p:val>
                                        </p:tav>
                                      </p:tavLst>
                                    </p:anim>
                                    <p:animEffect transition="in" filter="fade">
                                      <p:cBhvr>
                                        <p:cTn id="24" dur="300"/>
                                        <p:tgtEl>
                                          <p:spTgt spid="6"/>
                                        </p:tgtEl>
                                      </p:cBhvr>
                                    </p:animEffect>
                                  </p:childTnLst>
                                </p:cTn>
                              </p:par>
                            </p:childTnLst>
                          </p:cTn>
                        </p:par>
                        <p:par>
                          <p:cTn id="25" fill="hold">
                            <p:stCondLst>
                              <p:cond delay="1130"/>
                            </p:stCondLst>
                            <p:childTnLst>
                              <p:par>
                                <p:cTn id="26" presetID="1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300"/>
                                        <p:tgtEl>
                                          <p:spTgt spid="5"/>
                                        </p:tgtEl>
                                        <p:attrNameLst>
                                          <p:attrName>ppt_x</p:attrName>
                                        </p:attrNameLst>
                                      </p:cBhvr>
                                      <p:tavLst>
                                        <p:tav tm="0">
                                          <p:val>
                                            <p:strVal val="#ppt_x-#ppt_w*1.125000"/>
                                          </p:val>
                                        </p:tav>
                                        <p:tav tm="100000">
                                          <p:val>
                                            <p:strVal val="#ppt_x"/>
                                          </p:val>
                                        </p:tav>
                                      </p:tavLst>
                                    </p:anim>
                                    <p:animEffect transition="in" filter="wipe(right)">
                                      <p:cBhvr>
                                        <p:cTn id="29" dur="300"/>
                                        <p:tgtEl>
                                          <p:spTgt spid="5"/>
                                        </p:tgtEl>
                                      </p:cBhvr>
                                    </p:animEffect>
                                  </p:childTnLst>
                                </p:cTn>
                              </p:par>
                            </p:childTnLst>
                          </p:cTn>
                        </p:par>
                        <p:par>
                          <p:cTn id="30" fill="hold">
                            <p:stCondLst>
                              <p:cond delay="1430"/>
                            </p:stCondLst>
                            <p:childTnLst>
                              <p:par>
                                <p:cTn id="31" presetID="1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300"/>
                                        <p:tgtEl>
                                          <p:spTgt spid="13"/>
                                        </p:tgtEl>
                                        <p:attrNameLst>
                                          <p:attrName>ppt_x</p:attrName>
                                        </p:attrNameLst>
                                      </p:cBhvr>
                                      <p:tavLst>
                                        <p:tav tm="0">
                                          <p:val>
                                            <p:strVal val="#ppt_x-#ppt_w*1.125000"/>
                                          </p:val>
                                        </p:tav>
                                        <p:tav tm="100000">
                                          <p:val>
                                            <p:strVal val="#ppt_x"/>
                                          </p:val>
                                        </p:tav>
                                      </p:tavLst>
                                    </p:anim>
                                    <p:animEffect transition="in" filter="wipe(right)">
                                      <p:cBhvr>
                                        <p:cTn id="34" dur="300"/>
                                        <p:tgtEl>
                                          <p:spTgt spid="13"/>
                                        </p:tgtEl>
                                      </p:cBhvr>
                                    </p:animEffect>
                                  </p:childTnLst>
                                </p:cTn>
                              </p:par>
                            </p:childTnLst>
                          </p:cTn>
                        </p:par>
                        <p:par>
                          <p:cTn id="35" fill="hold">
                            <p:stCondLst>
                              <p:cond delay="1730"/>
                            </p:stCondLst>
                            <p:childTnLst>
                              <p:par>
                                <p:cTn id="36" presetID="12" presetClass="entr" presetSubtype="8"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p:tgtEl>
                                          <p:spTgt spid="14"/>
                                        </p:tgtEl>
                                        <p:attrNameLst>
                                          <p:attrName>ppt_x</p:attrName>
                                        </p:attrNameLst>
                                      </p:cBhvr>
                                      <p:tavLst>
                                        <p:tav tm="0">
                                          <p:val>
                                            <p:strVal val="#ppt_x-#ppt_w*1.125000"/>
                                          </p:val>
                                        </p:tav>
                                        <p:tav tm="100000">
                                          <p:val>
                                            <p:strVal val="#ppt_x"/>
                                          </p:val>
                                        </p:tav>
                                      </p:tavLst>
                                    </p:anim>
                                    <p:animEffect transition="in" filter="wipe(right)">
                                      <p:cBhvr>
                                        <p:cTn id="39" dur="300"/>
                                        <p:tgtEl>
                                          <p:spTgt spid="14"/>
                                        </p:tgtEl>
                                      </p:cBhvr>
                                    </p:animEffect>
                                  </p:childTnLst>
                                </p:cTn>
                              </p:par>
                            </p:childTnLst>
                          </p:cTn>
                        </p:par>
                        <p:par>
                          <p:cTn id="40" fill="hold">
                            <p:stCondLst>
                              <p:cond delay="2030"/>
                            </p:stCondLst>
                            <p:childTnLst>
                              <p:par>
                                <p:cTn id="41" presetID="17" presetClass="entr" presetSubtype="1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strVal val="#ppt_h"/>
                                          </p:val>
                                        </p:tav>
                                        <p:tav tm="100000">
                                          <p:val>
                                            <p:strVal val="#ppt_h"/>
                                          </p:val>
                                        </p:tav>
                                      </p:tavLst>
                                    </p:anim>
                                  </p:childTnLst>
                                </p:cTn>
                              </p:par>
                            </p:childTnLst>
                          </p:cTn>
                        </p:par>
                        <p:par>
                          <p:cTn id="45" fill="hold">
                            <p:stCondLst>
                              <p:cond delay="2530"/>
                            </p:stCondLst>
                            <p:childTnLst>
                              <p:par>
                                <p:cTn id="46" presetID="53" presetClass="entr" presetSubtype="16"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300" fill="hold"/>
                                        <p:tgtEl>
                                          <p:spTgt spid="19"/>
                                        </p:tgtEl>
                                        <p:attrNameLst>
                                          <p:attrName>ppt_w</p:attrName>
                                        </p:attrNameLst>
                                      </p:cBhvr>
                                      <p:tavLst>
                                        <p:tav tm="0">
                                          <p:val>
                                            <p:fltVal val="0"/>
                                          </p:val>
                                        </p:tav>
                                        <p:tav tm="100000">
                                          <p:val>
                                            <p:strVal val="#ppt_w"/>
                                          </p:val>
                                        </p:tav>
                                      </p:tavLst>
                                    </p:anim>
                                    <p:anim calcmode="lin" valueType="num">
                                      <p:cBhvr>
                                        <p:cTn id="49" dur="300" fill="hold"/>
                                        <p:tgtEl>
                                          <p:spTgt spid="19"/>
                                        </p:tgtEl>
                                        <p:attrNameLst>
                                          <p:attrName>ppt_h</p:attrName>
                                        </p:attrNameLst>
                                      </p:cBhvr>
                                      <p:tavLst>
                                        <p:tav tm="0">
                                          <p:val>
                                            <p:fltVal val="0"/>
                                          </p:val>
                                        </p:tav>
                                        <p:tav tm="100000">
                                          <p:val>
                                            <p:strVal val="#ppt_h"/>
                                          </p:val>
                                        </p:tav>
                                      </p:tavLst>
                                    </p:anim>
                                    <p:animEffect transition="in" filter="fade">
                                      <p:cBhvr>
                                        <p:cTn id="50" dur="300"/>
                                        <p:tgtEl>
                                          <p:spTgt spid="19"/>
                                        </p:tgtEl>
                                      </p:cBhvr>
                                    </p:animEffect>
                                  </p:childTnLst>
                                </p:cTn>
                              </p:par>
                            </p:childTnLst>
                          </p:cTn>
                        </p:par>
                        <p:par>
                          <p:cTn id="51" fill="hold">
                            <p:stCondLst>
                              <p:cond delay="283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300" fill="hold"/>
                                        <p:tgtEl>
                                          <p:spTgt spid="20"/>
                                        </p:tgtEl>
                                        <p:attrNameLst>
                                          <p:attrName>ppt_w</p:attrName>
                                        </p:attrNameLst>
                                      </p:cBhvr>
                                      <p:tavLst>
                                        <p:tav tm="0">
                                          <p:val>
                                            <p:fltVal val="0"/>
                                          </p:val>
                                        </p:tav>
                                        <p:tav tm="100000">
                                          <p:val>
                                            <p:strVal val="#ppt_w"/>
                                          </p:val>
                                        </p:tav>
                                      </p:tavLst>
                                    </p:anim>
                                    <p:anim calcmode="lin" valueType="num">
                                      <p:cBhvr>
                                        <p:cTn id="55" dur="300" fill="hold"/>
                                        <p:tgtEl>
                                          <p:spTgt spid="20"/>
                                        </p:tgtEl>
                                        <p:attrNameLst>
                                          <p:attrName>ppt_h</p:attrName>
                                        </p:attrNameLst>
                                      </p:cBhvr>
                                      <p:tavLst>
                                        <p:tav tm="0">
                                          <p:val>
                                            <p:fltVal val="0"/>
                                          </p:val>
                                        </p:tav>
                                        <p:tav tm="100000">
                                          <p:val>
                                            <p:strVal val="#ppt_h"/>
                                          </p:val>
                                        </p:tav>
                                      </p:tavLst>
                                    </p:anim>
                                    <p:animEffect transition="in" filter="fade">
                                      <p:cBhvr>
                                        <p:cTn id="56" dur="300"/>
                                        <p:tgtEl>
                                          <p:spTgt spid="20"/>
                                        </p:tgtEl>
                                      </p:cBhvr>
                                    </p:animEffect>
                                  </p:childTnLst>
                                </p:cTn>
                              </p:par>
                            </p:childTnLst>
                          </p:cTn>
                        </p:par>
                        <p:par>
                          <p:cTn id="57" fill="hold">
                            <p:stCondLst>
                              <p:cond delay="3130"/>
                            </p:stCondLst>
                            <p:childTnLst>
                              <p:par>
                                <p:cTn id="58" presetID="53" presetClass="entr" presetSubtype="16"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300" fill="hold"/>
                                        <p:tgtEl>
                                          <p:spTgt spid="22"/>
                                        </p:tgtEl>
                                        <p:attrNameLst>
                                          <p:attrName>ppt_w</p:attrName>
                                        </p:attrNameLst>
                                      </p:cBhvr>
                                      <p:tavLst>
                                        <p:tav tm="0">
                                          <p:val>
                                            <p:fltVal val="0"/>
                                          </p:val>
                                        </p:tav>
                                        <p:tav tm="100000">
                                          <p:val>
                                            <p:strVal val="#ppt_w"/>
                                          </p:val>
                                        </p:tav>
                                      </p:tavLst>
                                    </p:anim>
                                    <p:anim calcmode="lin" valueType="num">
                                      <p:cBhvr>
                                        <p:cTn id="61" dur="300" fill="hold"/>
                                        <p:tgtEl>
                                          <p:spTgt spid="22"/>
                                        </p:tgtEl>
                                        <p:attrNameLst>
                                          <p:attrName>ppt_h</p:attrName>
                                        </p:attrNameLst>
                                      </p:cBhvr>
                                      <p:tavLst>
                                        <p:tav tm="0">
                                          <p:val>
                                            <p:fltVal val="0"/>
                                          </p:val>
                                        </p:tav>
                                        <p:tav tm="100000">
                                          <p:val>
                                            <p:strVal val="#ppt_h"/>
                                          </p:val>
                                        </p:tav>
                                      </p:tavLst>
                                    </p:anim>
                                    <p:animEffect transition="in" filter="fade">
                                      <p:cBhvr>
                                        <p:cTn id="62" dur="300"/>
                                        <p:tgtEl>
                                          <p:spTgt spid="22"/>
                                        </p:tgtEl>
                                      </p:cBhvr>
                                    </p:animEffect>
                                  </p:childTnLst>
                                </p:cTn>
                              </p:par>
                            </p:childTnLst>
                          </p:cTn>
                        </p:par>
                        <p:par>
                          <p:cTn id="63" fill="hold">
                            <p:stCondLst>
                              <p:cond delay="3430"/>
                            </p:stCondLst>
                            <p:childTnLst>
                              <p:par>
                                <p:cTn id="64" presetID="53" presetClass="entr" presetSubtype="16"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300" fill="hold"/>
                                        <p:tgtEl>
                                          <p:spTgt spid="23"/>
                                        </p:tgtEl>
                                        <p:attrNameLst>
                                          <p:attrName>ppt_w</p:attrName>
                                        </p:attrNameLst>
                                      </p:cBhvr>
                                      <p:tavLst>
                                        <p:tav tm="0">
                                          <p:val>
                                            <p:fltVal val="0"/>
                                          </p:val>
                                        </p:tav>
                                        <p:tav tm="100000">
                                          <p:val>
                                            <p:strVal val="#ppt_w"/>
                                          </p:val>
                                        </p:tav>
                                      </p:tavLst>
                                    </p:anim>
                                    <p:anim calcmode="lin" valueType="num">
                                      <p:cBhvr>
                                        <p:cTn id="67" dur="300" fill="hold"/>
                                        <p:tgtEl>
                                          <p:spTgt spid="23"/>
                                        </p:tgtEl>
                                        <p:attrNameLst>
                                          <p:attrName>ppt_h</p:attrName>
                                        </p:attrNameLst>
                                      </p:cBhvr>
                                      <p:tavLst>
                                        <p:tav tm="0">
                                          <p:val>
                                            <p:fltVal val="0"/>
                                          </p:val>
                                        </p:tav>
                                        <p:tav tm="100000">
                                          <p:val>
                                            <p:strVal val="#ppt_h"/>
                                          </p:val>
                                        </p:tav>
                                      </p:tavLst>
                                    </p:anim>
                                    <p:animEffect transition="in" filter="fade">
                                      <p:cBhvr>
                                        <p:cTn id="68" dur="300"/>
                                        <p:tgtEl>
                                          <p:spTgt spid="23"/>
                                        </p:tgtEl>
                                      </p:cBhvr>
                                    </p:animEffect>
                                  </p:childTnLst>
                                </p:cTn>
                              </p:par>
                            </p:childTnLst>
                          </p:cTn>
                        </p:par>
                        <p:par>
                          <p:cTn id="69" fill="hold">
                            <p:stCondLst>
                              <p:cond delay="373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14" grpId="0" animBg="1"/>
      <p:bldP spid="24" grpId="0" animBg="1"/>
      <p:bldP spid="19" grpId="0" animBg="1"/>
      <p:bldP spid="25" grpId="0" animBg="1"/>
      <p:bldP spid="20" grpId="0" animBg="1"/>
      <p:bldP spid="26" grpId="0" animBg="1"/>
      <p:bldP spid="22" grpId="0" animBg="1"/>
      <p:bldP spid="27" grpId="0" animBg="1"/>
      <p:bldP spid="23" grpId="0" animBg="1"/>
      <p:bldP spid="35" grpId="0" animBg="1"/>
      <p:bldP spid="6" grpId="0"/>
      <p:bldP spid="34" grpId="0" animBg="1"/>
      <p:bldP spid="4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见面礼仪的几个重要细节</a:t>
              </a:r>
            </a:p>
          </p:txBody>
        </p:sp>
      </p:grpSp>
      <p:sp>
        <p:nvSpPr>
          <p:cNvPr id="13" name="矩形 12"/>
          <p:cNvSpPr/>
          <p:nvPr/>
        </p:nvSpPr>
        <p:spPr>
          <a:xfrm>
            <a:off x="1510856" y="1359890"/>
            <a:ext cx="2792924" cy="858748"/>
          </a:xfrm>
          <a:prstGeom prst="rect">
            <a:avLst/>
          </a:prstGeom>
          <a:gradFill flip="none" rotWithShape="1">
            <a:gsLst>
              <a:gs pos="0">
                <a:srgbClr val="327C91"/>
              </a:gs>
              <a:gs pos="100000">
                <a:srgbClr val="005D77"/>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a typeface="微软雅黑 Light" panose="020B0502040204020203" pitchFamily="34" charset="-122"/>
                <a:cs typeface="+mn-ea"/>
                <a:sym typeface="+mn-lt"/>
              </a:rPr>
              <a:t>自我介绍</a:t>
            </a:r>
            <a:endParaRPr lang="zh-CN" altLang="en-US" sz="2000" b="1" dirty="0">
              <a:ea typeface="微软雅黑 Light" panose="020B0502040204020203" pitchFamily="34" charset="-122"/>
              <a:cs typeface="+mn-ea"/>
              <a:sym typeface="+mn-lt"/>
            </a:endParaRPr>
          </a:p>
        </p:txBody>
      </p:sp>
      <p:sp>
        <p:nvSpPr>
          <p:cNvPr id="14" name="矩形 13"/>
          <p:cNvSpPr/>
          <p:nvPr/>
        </p:nvSpPr>
        <p:spPr>
          <a:xfrm>
            <a:off x="1510856" y="2218638"/>
            <a:ext cx="2792924" cy="3686124"/>
          </a:xfrm>
          <a:prstGeom prst="rect">
            <a:avLst/>
          </a:prstGeom>
          <a:solidFill>
            <a:srgbClr val="FFFFFF">
              <a:alpha val="90000"/>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15" name="TextBox 11"/>
          <p:cNvSpPr txBox="1"/>
          <p:nvPr/>
        </p:nvSpPr>
        <p:spPr>
          <a:xfrm>
            <a:off x="1750384" y="2500167"/>
            <a:ext cx="2313868" cy="1107996"/>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spcAft>
                <a:spcPts val="1000"/>
              </a:spcAft>
            </a:pPr>
            <a:r>
              <a:rPr lang="zh-CN" altLang="en-US" sz="1200" dirty="0">
                <a:solidFill>
                  <a:schemeClr val="tx1">
                    <a:lumMod val="75000"/>
                    <a:lumOff val="25000"/>
                  </a:schemeClr>
                </a:solidFill>
                <a:latin typeface="+mn-lt"/>
                <a:ea typeface="微软雅黑 Light" panose="020B0502040204020203" pitchFamily="34" charset="-122"/>
                <a:cs typeface="+mn-ea"/>
                <a:sym typeface="+mn-lt"/>
              </a:rPr>
              <a:t>尽量先递名片再介绍，自我介绍时要简单明了，一般在</a:t>
            </a:r>
            <a:r>
              <a:rPr lang="en-US" altLang="zh-CN" sz="1200" dirty="0">
                <a:solidFill>
                  <a:schemeClr val="tx1">
                    <a:lumMod val="75000"/>
                    <a:lumOff val="25000"/>
                  </a:schemeClr>
                </a:solidFill>
                <a:latin typeface="+mn-lt"/>
                <a:ea typeface="微软雅黑 Light" panose="020B0502040204020203" pitchFamily="34" charset="-122"/>
                <a:cs typeface="+mn-ea"/>
                <a:sym typeface="+mn-lt"/>
              </a:rPr>
              <a:t>1</a:t>
            </a:r>
            <a:r>
              <a:rPr lang="zh-CN" altLang="en-US" sz="1200" dirty="0">
                <a:solidFill>
                  <a:schemeClr val="tx1">
                    <a:lumMod val="75000"/>
                    <a:lumOff val="25000"/>
                  </a:schemeClr>
                </a:solidFill>
                <a:latin typeface="+mn-lt"/>
                <a:ea typeface="微软雅黑 Light" panose="020B0502040204020203" pitchFamily="34" charset="-122"/>
                <a:cs typeface="+mn-ea"/>
                <a:sym typeface="+mn-lt"/>
              </a:rPr>
              <a:t>分钟之内，内容规范，按场合的需要把该说的说出来。</a:t>
            </a:r>
          </a:p>
        </p:txBody>
      </p:sp>
      <p:sp>
        <p:nvSpPr>
          <p:cNvPr id="17" name="矩形 16"/>
          <p:cNvSpPr/>
          <p:nvPr/>
        </p:nvSpPr>
        <p:spPr>
          <a:xfrm>
            <a:off x="4699538" y="1183704"/>
            <a:ext cx="2792924" cy="1034934"/>
          </a:xfrm>
          <a:prstGeom prst="rect">
            <a:avLst/>
          </a:prstGeom>
          <a:gradFill flip="none" rotWithShape="1">
            <a:gsLst>
              <a:gs pos="100000">
                <a:srgbClr val="EB4645"/>
              </a:gs>
              <a:gs pos="0">
                <a:srgbClr val="F57B48"/>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a typeface="微软雅黑 Light" panose="020B0502040204020203" pitchFamily="34" charset="-122"/>
                <a:cs typeface="+mn-ea"/>
                <a:sym typeface="+mn-lt"/>
              </a:rPr>
              <a:t>业务介绍</a:t>
            </a:r>
            <a:endParaRPr lang="zh-CN" altLang="en-US" sz="2000" b="1" dirty="0">
              <a:ea typeface="微软雅黑 Light" panose="020B0502040204020203" pitchFamily="34" charset="-122"/>
              <a:cs typeface="+mn-ea"/>
              <a:sym typeface="+mn-lt"/>
            </a:endParaRPr>
          </a:p>
        </p:txBody>
      </p:sp>
      <p:sp>
        <p:nvSpPr>
          <p:cNvPr id="18" name="矩形 17"/>
          <p:cNvSpPr/>
          <p:nvPr/>
        </p:nvSpPr>
        <p:spPr>
          <a:xfrm>
            <a:off x="4699538" y="2218637"/>
            <a:ext cx="2792924" cy="4103008"/>
          </a:xfrm>
          <a:prstGeom prst="rect">
            <a:avLst/>
          </a:prstGeom>
          <a:solidFill>
            <a:srgbClr val="FFFFFF">
              <a:alpha val="90000"/>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19" name="TextBox 11"/>
          <p:cNvSpPr txBox="1"/>
          <p:nvPr/>
        </p:nvSpPr>
        <p:spPr>
          <a:xfrm>
            <a:off x="4939066" y="2500167"/>
            <a:ext cx="2313868" cy="3323987"/>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spcAft>
                <a:spcPts val="1000"/>
              </a:spcAft>
            </a:pPr>
            <a:r>
              <a:rPr lang="zh-CN" altLang="en-US" sz="1200" dirty="0">
                <a:solidFill>
                  <a:schemeClr val="tx1">
                    <a:lumMod val="75000"/>
                    <a:lumOff val="25000"/>
                  </a:schemeClr>
                </a:solidFill>
                <a:latin typeface="+mn-lt"/>
                <a:ea typeface="微软雅黑 Light" panose="020B0502040204020203" pitchFamily="34" charset="-122"/>
                <a:cs typeface="+mn-ea"/>
                <a:sym typeface="+mn-lt"/>
              </a:rPr>
              <a:t>有两点要注意：一是要把握时机，希望、想，空闲等，在销售礼仪中有一个零干扰的原则，就是你在工作岗位上，向客人介绍产品的时候，要在客人想知道、或感兴趣的时候再介绍，不能强迫服务，破坏对方的心情。二是要掌握分寸，该说什么不该说什么要明白，一般来说业务介绍要把握三个点：第一人无我有，产品技术同类产品中别人没有我有，第二人有我优，我有质量和信誉的保证。第三人优我新。</a:t>
            </a:r>
          </a:p>
        </p:txBody>
      </p:sp>
      <p:sp>
        <p:nvSpPr>
          <p:cNvPr id="21" name="矩形 20"/>
          <p:cNvSpPr/>
          <p:nvPr/>
        </p:nvSpPr>
        <p:spPr>
          <a:xfrm>
            <a:off x="7888220" y="1359890"/>
            <a:ext cx="2792924" cy="858748"/>
          </a:xfrm>
          <a:prstGeom prst="rect">
            <a:avLst/>
          </a:prstGeom>
          <a:gradFill flip="none" rotWithShape="1">
            <a:gsLst>
              <a:gs pos="0">
                <a:srgbClr val="EE6A69"/>
              </a:gs>
              <a:gs pos="100000">
                <a:srgbClr val="EB4645"/>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ea typeface="微软雅黑 Light" panose="020B0502040204020203" pitchFamily="34" charset="-122"/>
                <a:cs typeface="+mn-ea"/>
                <a:sym typeface="+mn-lt"/>
              </a:rPr>
              <a:t>介绍别人</a:t>
            </a:r>
            <a:endParaRPr lang="zh-CN" altLang="en-US" sz="2000" b="1" dirty="0">
              <a:ea typeface="微软雅黑 Light" panose="020B0502040204020203" pitchFamily="34" charset="-122"/>
              <a:cs typeface="+mn-ea"/>
              <a:sym typeface="+mn-lt"/>
            </a:endParaRPr>
          </a:p>
        </p:txBody>
      </p:sp>
      <p:sp>
        <p:nvSpPr>
          <p:cNvPr id="22" name="矩形 21"/>
          <p:cNvSpPr/>
          <p:nvPr/>
        </p:nvSpPr>
        <p:spPr>
          <a:xfrm>
            <a:off x="7888220" y="2218638"/>
            <a:ext cx="2792924" cy="3686124"/>
          </a:xfrm>
          <a:prstGeom prst="rect">
            <a:avLst/>
          </a:prstGeom>
          <a:solidFill>
            <a:srgbClr val="FFFFFF">
              <a:alpha val="90000"/>
            </a:srgb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23" name="TextBox 11"/>
          <p:cNvSpPr txBox="1"/>
          <p:nvPr/>
        </p:nvSpPr>
        <p:spPr>
          <a:xfrm>
            <a:off x="8127748" y="2500167"/>
            <a:ext cx="2313868" cy="2737416"/>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65000"/>
                    <a:lumOff val="35000"/>
                  </a:schemeClr>
                </a:solidFill>
                <a:latin typeface="微软雅黑" pitchFamily="34" charset="-122"/>
                <a:ea typeface="微软雅黑" pitchFamily="34" charset="-122"/>
              </a:defRPr>
            </a:lvl1pPr>
          </a:lstStyle>
          <a:p>
            <a:pPr>
              <a:lnSpc>
                <a:spcPct val="150000"/>
              </a:lnSpc>
              <a:spcAft>
                <a:spcPts val="1000"/>
              </a:spcAft>
            </a:pPr>
            <a:r>
              <a:rPr lang="zh-CN" altLang="en-US" sz="1200" dirty="0">
                <a:solidFill>
                  <a:schemeClr val="tx1">
                    <a:lumMod val="75000"/>
                    <a:lumOff val="25000"/>
                  </a:schemeClr>
                </a:solidFill>
                <a:latin typeface="+mn-lt"/>
                <a:ea typeface="微软雅黑 Light" panose="020B0502040204020203" pitchFamily="34" charset="-122"/>
                <a:cs typeface="+mn-ea"/>
                <a:sym typeface="+mn-lt"/>
              </a:rPr>
              <a:t>第一谁当介绍人，不同的介绍人，给客人的待遇是不一样的，我们专业的讲法是三种人：</a:t>
            </a:r>
            <a:r>
              <a:rPr lang="en-US" altLang="zh-CN" sz="1200" dirty="0">
                <a:solidFill>
                  <a:schemeClr val="tx1">
                    <a:lumMod val="75000"/>
                    <a:lumOff val="25000"/>
                  </a:schemeClr>
                </a:solidFill>
                <a:latin typeface="+mn-lt"/>
                <a:ea typeface="微软雅黑 Light" panose="020B0502040204020203" pitchFamily="34" charset="-122"/>
                <a:cs typeface="+mn-ea"/>
                <a:sym typeface="+mn-lt"/>
              </a:rPr>
              <a:t>1</a:t>
            </a:r>
            <a:r>
              <a:rPr lang="zh-CN" altLang="en-US" sz="1200" dirty="0">
                <a:solidFill>
                  <a:schemeClr val="tx1">
                    <a:lumMod val="75000"/>
                    <a:lumOff val="25000"/>
                  </a:schemeClr>
                </a:solidFill>
                <a:latin typeface="+mn-lt"/>
                <a:ea typeface="微软雅黑 Light" panose="020B0502040204020203" pitchFamily="34" charset="-122"/>
                <a:cs typeface="+mn-ea"/>
                <a:sym typeface="+mn-lt"/>
              </a:rPr>
              <a:t>、专职接待人员，秘书、办公室主任、接待员，</a:t>
            </a:r>
            <a:r>
              <a:rPr lang="en-US" altLang="zh-CN" sz="1200" dirty="0">
                <a:solidFill>
                  <a:schemeClr val="tx1">
                    <a:lumMod val="75000"/>
                    <a:lumOff val="25000"/>
                  </a:schemeClr>
                </a:solidFill>
                <a:latin typeface="+mn-lt"/>
                <a:ea typeface="微软雅黑 Light" panose="020B0502040204020203" pitchFamily="34" charset="-122"/>
                <a:cs typeface="+mn-ea"/>
                <a:sym typeface="+mn-lt"/>
              </a:rPr>
              <a:t>2</a:t>
            </a:r>
            <a:r>
              <a:rPr lang="zh-CN" altLang="en-US" sz="1200" dirty="0">
                <a:solidFill>
                  <a:schemeClr val="tx1">
                    <a:lumMod val="75000"/>
                    <a:lumOff val="25000"/>
                  </a:schemeClr>
                </a:solidFill>
                <a:latin typeface="+mn-lt"/>
                <a:ea typeface="微软雅黑 Light" panose="020B0502040204020203" pitchFamily="34" charset="-122"/>
                <a:cs typeface="+mn-ea"/>
                <a:sym typeface="+mn-lt"/>
              </a:rPr>
              <a:t>、双方的熟人，</a:t>
            </a:r>
            <a:r>
              <a:rPr lang="en-US" altLang="zh-CN" sz="1200" dirty="0">
                <a:solidFill>
                  <a:schemeClr val="tx1">
                    <a:lumMod val="75000"/>
                    <a:lumOff val="25000"/>
                  </a:schemeClr>
                </a:solidFill>
                <a:latin typeface="+mn-lt"/>
                <a:ea typeface="微软雅黑 Light" panose="020B0502040204020203" pitchFamily="34" charset="-122"/>
                <a:cs typeface="+mn-ea"/>
                <a:sym typeface="+mn-lt"/>
              </a:rPr>
              <a:t>3</a:t>
            </a:r>
            <a:r>
              <a:rPr lang="zh-CN" altLang="en-US" sz="1200" dirty="0">
                <a:solidFill>
                  <a:schemeClr val="tx1">
                    <a:lumMod val="75000"/>
                    <a:lumOff val="25000"/>
                  </a:schemeClr>
                </a:solidFill>
                <a:latin typeface="+mn-lt"/>
                <a:ea typeface="微软雅黑 Light" panose="020B0502040204020203" pitchFamily="34" charset="-122"/>
                <a:cs typeface="+mn-ea"/>
                <a:sym typeface="+mn-lt"/>
              </a:rPr>
              <a:t>、贵宾的介绍，要由主人一方职务最高者介绍。第二是介绍的先后顺序，“尊者居后”，男先女后、轻先老后，主先客后、下先上后、如果双方都有很多人，要先从主人方的职位高者开始介绍。</a:t>
            </a:r>
          </a:p>
        </p:txBody>
      </p:sp>
    </p:spTree>
    <p:extLst>
      <p:ext uri="{BB962C8B-B14F-4D97-AF65-F5344CB8AC3E}">
        <p14:creationId xmlns:p14="http://schemas.microsoft.com/office/powerpoint/2010/main" val="2976337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300"/>
                                        <p:tgtEl>
                                          <p:spTgt spid="13"/>
                                        </p:tgtEl>
                                      </p:cBhvr>
                                    </p:animEffect>
                                  </p:childTnLst>
                                </p:cTn>
                              </p:par>
                            </p:childTnLst>
                          </p:cTn>
                        </p:par>
                        <p:par>
                          <p:cTn id="13" fill="hold">
                            <p:stCondLst>
                              <p:cond delay="8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300"/>
                                        <p:tgtEl>
                                          <p:spTgt spid="21"/>
                                        </p:tgtEl>
                                      </p:cBhvr>
                                    </p:animEffect>
                                  </p:childTnLst>
                                </p:cTn>
                              </p:par>
                            </p:childTnLst>
                          </p:cTn>
                        </p:par>
                        <p:par>
                          <p:cTn id="17" fill="hold">
                            <p:stCondLst>
                              <p:cond delay="11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300"/>
                                        <p:tgtEl>
                                          <p:spTgt spid="17"/>
                                        </p:tgtEl>
                                      </p:cBhvr>
                                    </p:animEffect>
                                  </p:childTnLst>
                                </p:cTn>
                              </p:par>
                            </p:childTnLst>
                          </p:cTn>
                        </p:par>
                        <p:par>
                          <p:cTn id="21" fill="hold">
                            <p:stCondLst>
                              <p:cond delay="14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19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200" fill="hold"/>
                                        <p:tgtEl>
                                          <p:spTgt spid="15"/>
                                        </p:tgtEl>
                                        <p:attrNameLst>
                                          <p:attrName>ppt_w</p:attrName>
                                        </p:attrNameLst>
                                      </p:cBhvr>
                                      <p:tavLst>
                                        <p:tav tm="0">
                                          <p:val>
                                            <p:fltVal val="0"/>
                                          </p:val>
                                        </p:tav>
                                        <p:tav tm="100000">
                                          <p:val>
                                            <p:strVal val="#ppt_w"/>
                                          </p:val>
                                        </p:tav>
                                      </p:tavLst>
                                    </p:anim>
                                    <p:anim calcmode="lin" valueType="num">
                                      <p:cBhvr>
                                        <p:cTn id="35" dur="200" fill="hold"/>
                                        <p:tgtEl>
                                          <p:spTgt spid="15"/>
                                        </p:tgtEl>
                                        <p:attrNameLst>
                                          <p:attrName>ppt_h</p:attrName>
                                        </p:attrNameLst>
                                      </p:cBhvr>
                                      <p:tavLst>
                                        <p:tav tm="0">
                                          <p:val>
                                            <p:fltVal val="0"/>
                                          </p:val>
                                        </p:tav>
                                        <p:tav tm="100000">
                                          <p:val>
                                            <p:strVal val="#ppt_h"/>
                                          </p:val>
                                        </p:tav>
                                      </p:tavLst>
                                    </p:anim>
                                    <p:animEffect transition="in" filter="fade">
                                      <p:cBhvr>
                                        <p:cTn id="36" dur="200"/>
                                        <p:tgtEl>
                                          <p:spTgt spid="15"/>
                                        </p:tgtEl>
                                      </p:cBhvr>
                                    </p:animEffect>
                                  </p:childTnLst>
                                </p:cTn>
                              </p:par>
                            </p:childTnLst>
                          </p:cTn>
                        </p:par>
                        <p:par>
                          <p:cTn id="37" fill="hold">
                            <p:stCondLst>
                              <p:cond delay="3060"/>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23"/>
                                        </p:tgtEl>
                                        <p:attrNameLst>
                                          <p:attrName>style.visibility</p:attrName>
                                        </p:attrNameLst>
                                      </p:cBhvr>
                                      <p:to>
                                        <p:strVal val="visible"/>
                                      </p:to>
                                    </p:set>
                                    <p:anim calcmode="lin" valueType="num">
                                      <p:cBhvr>
                                        <p:cTn id="40" dur="200" fill="hold"/>
                                        <p:tgtEl>
                                          <p:spTgt spid="23"/>
                                        </p:tgtEl>
                                        <p:attrNameLst>
                                          <p:attrName>ppt_w</p:attrName>
                                        </p:attrNameLst>
                                      </p:cBhvr>
                                      <p:tavLst>
                                        <p:tav tm="0">
                                          <p:val>
                                            <p:fltVal val="0"/>
                                          </p:val>
                                        </p:tav>
                                        <p:tav tm="100000">
                                          <p:val>
                                            <p:strVal val="#ppt_w"/>
                                          </p:val>
                                        </p:tav>
                                      </p:tavLst>
                                    </p:anim>
                                    <p:anim calcmode="lin" valueType="num">
                                      <p:cBhvr>
                                        <p:cTn id="41" dur="200" fill="hold"/>
                                        <p:tgtEl>
                                          <p:spTgt spid="23"/>
                                        </p:tgtEl>
                                        <p:attrNameLst>
                                          <p:attrName>ppt_h</p:attrName>
                                        </p:attrNameLst>
                                      </p:cBhvr>
                                      <p:tavLst>
                                        <p:tav tm="0">
                                          <p:val>
                                            <p:fltVal val="0"/>
                                          </p:val>
                                        </p:tav>
                                        <p:tav tm="100000">
                                          <p:val>
                                            <p:strVal val="#ppt_h"/>
                                          </p:val>
                                        </p:tav>
                                      </p:tavLst>
                                    </p:anim>
                                    <p:animEffect transition="in" filter="fade">
                                      <p:cBhvr>
                                        <p:cTn id="42" dur="200"/>
                                        <p:tgtEl>
                                          <p:spTgt spid="23"/>
                                        </p:tgtEl>
                                      </p:cBhvr>
                                    </p:animEffect>
                                  </p:childTnLst>
                                </p:cTn>
                              </p:par>
                            </p:childTnLst>
                          </p:cTn>
                        </p:par>
                        <p:par>
                          <p:cTn id="43" fill="hold">
                            <p:stCondLst>
                              <p:cond delay="6340"/>
                            </p:stCondLst>
                            <p:childTnLst>
                              <p:par>
                                <p:cTn id="44" presetID="53" presetClass="entr" presetSubtype="16" fill="hold" grpId="0" nodeType="afterEffect">
                                  <p:stCondLst>
                                    <p:cond delay="0"/>
                                  </p:stCondLst>
                                  <p:iterate type="lt">
                                    <p:tmPct val="10000"/>
                                  </p:iterate>
                                  <p:childTnLst>
                                    <p:set>
                                      <p:cBhvr>
                                        <p:cTn id="45" dur="1" fill="hold">
                                          <p:stCondLst>
                                            <p:cond delay="0"/>
                                          </p:stCondLst>
                                        </p:cTn>
                                        <p:tgtEl>
                                          <p:spTgt spid="19"/>
                                        </p:tgtEl>
                                        <p:attrNameLst>
                                          <p:attrName>style.visibility</p:attrName>
                                        </p:attrNameLst>
                                      </p:cBhvr>
                                      <p:to>
                                        <p:strVal val="visible"/>
                                      </p:to>
                                    </p:set>
                                    <p:anim calcmode="lin" valueType="num">
                                      <p:cBhvr>
                                        <p:cTn id="46" dur="200" fill="hold"/>
                                        <p:tgtEl>
                                          <p:spTgt spid="19"/>
                                        </p:tgtEl>
                                        <p:attrNameLst>
                                          <p:attrName>ppt_w</p:attrName>
                                        </p:attrNameLst>
                                      </p:cBhvr>
                                      <p:tavLst>
                                        <p:tav tm="0">
                                          <p:val>
                                            <p:fltVal val="0"/>
                                          </p:val>
                                        </p:tav>
                                        <p:tav tm="100000">
                                          <p:val>
                                            <p:strVal val="#ppt_w"/>
                                          </p:val>
                                        </p:tav>
                                      </p:tavLst>
                                    </p:anim>
                                    <p:anim calcmode="lin" valueType="num">
                                      <p:cBhvr>
                                        <p:cTn id="47" dur="200" fill="hold"/>
                                        <p:tgtEl>
                                          <p:spTgt spid="19"/>
                                        </p:tgtEl>
                                        <p:attrNameLst>
                                          <p:attrName>ppt_h</p:attrName>
                                        </p:attrNameLst>
                                      </p:cBhvr>
                                      <p:tavLst>
                                        <p:tav tm="0">
                                          <p:val>
                                            <p:fltVal val="0"/>
                                          </p:val>
                                        </p:tav>
                                        <p:tav tm="100000">
                                          <p:val>
                                            <p:strVal val="#ppt_h"/>
                                          </p:val>
                                        </p:tav>
                                      </p:tavLst>
                                    </p:anim>
                                    <p:animEffect transition="in" filter="fade">
                                      <p:cBhvr>
                                        <p:cTn id="48" dur="2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P spid="17" grpId="0" animBg="1"/>
      <p:bldP spid="18" grpId="0" animBg="1"/>
      <p:bldP spid="19" grpId="0"/>
      <p:bldP spid="21" grpId="0" animBg="1"/>
      <p:bldP spid="22" grpId="0" animBg="1"/>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100000">
                <a:srgbClr val="EB4645"/>
              </a:gs>
              <a:gs pos="0">
                <a:srgbClr val="EE6A69"/>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电话礼仪</a:t>
            </a:r>
          </a:p>
        </p:txBody>
      </p:sp>
    </p:spTree>
    <p:extLst>
      <p:ext uri="{BB962C8B-B14F-4D97-AF65-F5344CB8AC3E}">
        <p14:creationId xmlns:p14="http://schemas.microsoft.com/office/powerpoint/2010/main" val="347630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100000">
                  <a:srgbClr val="EB4645"/>
                </a:gs>
                <a:gs pos="0">
                  <a:srgbClr val="EE6A6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接电话礼仪</a:t>
              </a:r>
            </a:p>
          </p:txBody>
        </p:sp>
      </p:grpSp>
      <p:sp>
        <p:nvSpPr>
          <p:cNvPr id="19" name="泪滴形 18"/>
          <p:cNvSpPr/>
          <p:nvPr/>
        </p:nvSpPr>
        <p:spPr>
          <a:xfrm rot="8100000">
            <a:off x="835365" y="1392025"/>
            <a:ext cx="1103938" cy="1103938"/>
          </a:xfrm>
          <a:prstGeom prst="teardrop">
            <a:avLst/>
          </a:prstGeom>
          <a:gradFill flip="none" rotWithShape="1">
            <a:gsLst>
              <a:gs pos="0">
                <a:srgbClr val="EE6A69"/>
              </a:gs>
              <a:gs pos="100000">
                <a:srgbClr val="EB4645"/>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9" name="Freeform 5"/>
          <p:cNvSpPr>
            <a:spLocks noEditPoints="1"/>
          </p:cNvSpPr>
          <p:nvPr/>
        </p:nvSpPr>
        <p:spPr bwMode="auto">
          <a:xfrm>
            <a:off x="1196797" y="2185009"/>
            <a:ext cx="382544" cy="233428"/>
          </a:xfrm>
          <a:custGeom>
            <a:avLst/>
            <a:gdLst>
              <a:gd name="T0" fmla="*/ 242 w 254"/>
              <a:gd name="T1" fmla="*/ 56 h 154"/>
              <a:gd name="T2" fmla="*/ 187 w 254"/>
              <a:gd name="T3" fmla="*/ 56 h 154"/>
              <a:gd name="T4" fmla="*/ 120 w 254"/>
              <a:gd name="T5" fmla="*/ 24 h 154"/>
              <a:gd name="T6" fmla="*/ 56 w 254"/>
              <a:gd name="T7" fmla="*/ 56 h 154"/>
              <a:gd name="T8" fmla="*/ 0 w 254"/>
              <a:gd name="T9" fmla="*/ 56 h 154"/>
              <a:gd name="T10" fmla="*/ 121 w 254"/>
              <a:gd name="T11" fmla="*/ 1 h 154"/>
              <a:gd name="T12" fmla="*/ 242 w 254"/>
              <a:gd name="T13" fmla="*/ 56 h 154"/>
              <a:gd name="T14" fmla="*/ 52 w 254"/>
              <a:gd name="T15" fmla="*/ 63 h 154"/>
              <a:gd name="T16" fmla="*/ 0 w 254"/>
              <a:gd name="T17" fmla="*/ 63 h 154"/>
              <a:gd name="T18" fmla="*/ 31 w 254"/>
              <a:gd name="T19" fmla="*/ 82 h 154"/>
              <a:gd name="T20" fmla="*/ 52 w 254"/>
              <a:gd name="T21" fmla="*/ 63 h 154"/>
              <a:gd name="T22" fmla="*/ 212 w 254"/>
              <a:gd name="T23" fmla="*/ 83 h 154"/>
              <a:gd name="T24" fmla="*/ 242 w 254"/>
              <a:gd name="T25" fmla="*/ 62 h 154"/>
              <a:gd name="T26" fmla="*/ 192 w 254"/>
              <a:gd name="T27" fmla="*/ 62 h 154"/>
              <a:gd name="T28" fmla="*/ 212 w 254"/>
              <a:gd name="T29" fmla="*/ 83 h 154"/>
              <a:gd name="T30" fmla="*/ 199 w 254"/>
              <a:gd name="T31" fmla="*/ 118 h 154"/>
              <a:gd name="T32" fmla="*/ 169 w 254"/>
              <a:gd name="T33" fmla="*/ 152 h 154"/>
              <a:gd name="T34" fmla="*/ 70 w 254"/>
              <a:gd name="T35" fmla="*/ 152 h 154"/>
              <a:gd name="T36" fmla="*/ 44 w 254"/>
              <a:gd name="T37" fmla="*/ 122 h 154"/>
              <a:gd name="T38" fmla="*/ 122 w 254"/>
              <a:gd name="T39" fmla="*/ 32 h 154"/>
              <a:gd name="T40" fmla="*/ 199 w 254"/>
              <a:gd name="T41" fmla="*/ 118 h 154"/>
              <a:gd name="T42" fmla="*/ 159 w 254"/>
              <a:gd name="T43" fmla="*/ 82 h 154"/>
              <a:gd name="T44" fmla="*/ 122 w 254"/>
              <a:gd name="T45" fmla="*/ 49 h 154"/>
              <a:gd name="T46" fmla="*/ 85 w 254"/>
              <a:gd name="T47" fmla="*/ 82 h 154"/>
              <a:gd name="T48" fmla="*/ 122 w 254"/>
              <a:gd name="T49" fmla="*/ 116 h 154"/>
              <a:gd name="T50" fmla="*/ 159 w 254"/>
              <a:gd name="T5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 h="154">
                <a:moveTo>
                  <a:pt x="242" y="56"/>
                </a:moveTo>
                <a:cubicBezTo>
                  <a:pt x="187" y="56"/>
                  <a:pt x="187" y="56"/>
                  <a:pt x="187" y="56"/>
                </a:cubicBezTo>
                <a:cubicBezTo>
                  <a:pt x="165" y="23"/>
                  <a:pt x="120" y="24"/>
                  <a:pt x="120" y="24"/>
                </a:cubicBezTo>
                <a:cubicBezTo>
                  <a:pt x="76" y="24"/>
                  <a:pt x="56" y="56"/>
                  <a:pt x="56" y="56"/>
                </a:cubicBezTo>
                <a:cubicBezTo>
                  <a:pt x="0" y="56"/>
                  <a:pt x="0" y="56"/>
                  <a:pt x="0" y="56"/>
                </a:cubicBezTo>
                <a:cubicBezTo>
                  <a:pt x="3" y="0"/>
                  <a:pt x="121" y="1"/>
                  <a:pt x="121" y="1"/>
                </a:cubicBezTo>
                <a:cubicBezTo>
                  <a:pt x="254" y="3"/>
                  <a:pt x="242" y="56"/>
                  <a:pt x="242" y="56"/>
                </a:cubicBezTo>
                <a:close/>
                <a:moveTo>
                  <a:pt x="52" y="63"/>
                </a:moveTo>
                <a:cubicBezTo>
                  <a:pt x="0" y="63"/>
                  <a:pt x="0" y="63"/>
                  <a:pt x="0" y="63"/>
                </a:cubicBezTo>
                <a:cubicBezTo>
                  <a:pt x="0" y="63"/>
                  <a:pt x="0" y="82"/>
                  <a:pt x="31" y="82"/>
                </a:cubicBezTo>
                <a:cubicBezTo>
                  <a:pt x="31" y="82"/>
                  <a:pt x="47" y="83"/>
                  <a:pt x="52" y="63"/>
                </a:cubicBezTo>
                <a:close/>
                <a:moveTo>
                  <a:pt x="212" y="83"/>
                </a:moveTo>
                <a:cubicBezTo>
                  <a:pt x="242" y="82"/>
                  <a:pt x="242" y="62"/>
                  <a:pt x="242" y="62"/>
                </a:cubicBezTo>
                <a:cubicBezTo>
                  <a:pt x="192" y="62"/>
                  <a:pt x="192" y="62"/>
                  <a:pt x="192" y="62"/>
                </a:cubicBezTo>
                <a:cubicBezTo>
                  <a:pt x="192" y="83"/>
                  <a:pt x="212" y="83"/>
                  <a:pt x="212" y="83"/>
                </a:cubicBezTo>
                <a:close/>
                <a:moveTo>
                  <a:pt x="199" y="118"/>
                </a:moveTo>
                <a:cubicBezTo>
                  <a:pt x="199" y="118"/>
                  <a:pt x="204" y="152"/>
                  <a:pt x="169" y="152"/>
                </a:cubicBezTo>
                <a:cubicBezTo>
                  <a:pt x="133" y="152"/>
                  <a:pt x="70" y="152"/>
                  <a:pt x="70" y="152"/>
                </a:cubicBezTo>
                <a:cubicBezTo>
                  <a:pt x="70" y="152"/>
                  <a:pt x="41" y="154"/>
                  <a:pt x="44" y="122"/>
                </a:cubicBezTo>
                <a:cubicBezTo>
                  <a:pt x="47" y="91"/>
                  <a:pt x="57" y="30"/>
                  <a:pt x="122" y="32"/>
                </a:cubicBezTo>
                <a:cubicBezTo>
                  <a:pt x="122" y="32"/>
                  <a:pt x="193" y="26"/>
                  <a:pt x="199" y="118"/>
                </a:cubicBezTo>
                <a:close/>
                <a:moveTo>
                  <a:pt x="159" y="82"/>
                </a:moveTo>
                <a:cubicBezTo>
                  <a:pt x="159" y="64"/>
                  <a:pt x="142" y="49"/>
                  <a:pt x="122" y="49"/>
                </a:cubicBezTo>
                <a:cubicBezTo>
                  <a:pt x="101" y="49"/>
                  <a:pt x="85" y="64"/>
                  <a:pt x="85" y="82"/>
                </a:cubicBezTo>
                <a:cubicBezTo>
                  <a:pt x="85" y="101"/>
                  <a:pt x="101" y="116"/>
                  <a:pt x="122" y="116"/>
                </a:cubicBezTo>
                <a:cubicBezTo>
                  <a:pt x="142" y="116"/>
                  <a:pt x="159" y="101"/>
                  <a:pt x="159"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25" name="矩形 24"/>
          <p:cNvSpPr/>
          <p:nvPr/>
        </p:nvSpPr>
        <p:spPr>
          <a:xfrm>
            <a:off x="925669" y="1769380"/>
            <a:ext cx="923330" cy="276999"/>
          </a:xfrm>
          <a:prstGeom prst="rect">
            <a:avLst/>
          </a:prstGeom>
        </p:spPr>
        <p:txBody>
          <a:bodyPr wrap="none" lIns="0" tIns="0" rIns="0" bIns="0" anchor="ctr">
            <a:spAutoFit/>
          </a:bodyPr>
          <a:lstStyle/>
          <a:p>
            <a:pPr algn="ctr"/>
            <a:r>
              <a:rPr lang="zh-CN" altLang="en-US" b="1" dirty="0">
                <a:solidFill>
                  <a:schemeClr val="bg1"/>
                </a:solidFill>
                <a:ea typeface="微软雅黑 Light" panose="020B0502040204020203" pitchFamily="34" charset="-122"/>
                <a:cs typeface="+mn-ea"/>
                <a:sym typeface="+mn-lt"/>
              </a:rPr>
              <a:t>及时接听</a:t>
            </a:r>
          </a:p>
        </p:txBody>
      </p:sp>
      <p:sp>
        <p:nvSpPr>
          <p:cNvPr id="26" name="泪滴形 25"/>
          <p:cNvSpPr/>
          <p:nvPr/>
        </p:nvSpPr>
        <p:spPr>
          <a:xfrm rot="8100000">
            <a:off x="6299584" y="1392025"/>
            <a:ext cx="1103938" cy="1103938"/>
          </a:xfrm>
          <a:prstGeom prst="teardrop">
            <a:avLst/>
          </a:prstGeom>
          <a:gradFill flip="none" rotWithShape="1">
            <a:gsLst>
              <a:gs pos="100000">
                <a:srgbClr val="EB4645"/>
              </a:gs>
              <a:gs pos="0">
                <a:srgbClr val="F57B48"/>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27" name="Freeform 5"/>
          <p:cNvSpPr>
            <a:spLocks noEditPoints="1"/>
          </p:cNvSpPr>
          <p:nvPr/>
        </p:nvSpPr>
        <p:spPr bwMode="auto">
          <a:xfrm>
            <a:off x="6661016" y="2185009"/>
            <a:ext cx="382544" cy="233428"/>
          </a:xfrm>
          <a:custGeom>
            <a:avLst/>
            <a:gdLst>
              <a:gd name="T0" fmla="*/ 242 w 254"/>
              <a:gd name="T1" fmla="*/ 56 h 154"/>
              <a:gd name="T2" fmla="*/ 187 w 254"/>
              <a:gd name="T3" fmla="*/ 56 h 154"/>
              <a:gd name="T4" fmla="*/ 120 w 254"/>
              <a:gd name="T5" fmla="*/ 24 h 154"/>
              <a:gd name="T6" fmla="*/ 56 w 254"/>
              <a:gd name="T7" fmla="*/ 56 h 154"/>
              <a:gd name="T8" fmla="*/ 0 w 254"/>
              <a:gd name="T9" fmla="*/ 56 h 154"/>
              <a:gd name="T10" fmla="*/ 121 w 254"/>
              <a:gd name="T11" fmla="*/ 1 h 154"/>
              <a:gd name="T12" fmla="*/ 242 w 254"/>
              <a:gd name="T13" fmla="*/ 56 h 154"/>
              <a:gd name="T14" fmla="*/ 52 w 254"/>
              <a:gd name="T15" fmla="*/ 63 h 154"/>
              <a:gd name="T16" fmla="*/ 0 w 254"/>
              <a:gd name="T17" fmla="*/ 63 h 154"/>
              <a:gd name="T18" fmla="*/ 31 w 254"/>
              <a:gd name="T19" fmla="*/ 82 h 154"/>
              <a:gd name="T20" fmla="*/ 52 w 254"/>
              <a:gd name="T21" fmla="*/ 63 h 154"/>
              <a:gd name="T22" fmla="*/ 212 w 254"/>
              <a:gd name="T23" fmla="*/ 83 h 154"/>
              <a:gd name="T24" fmla="*/ 242 w 254"/>
              <a:gd name="T25" fmla="*/ 62 h 154"/>
              <a:gd name="T26" fmla="*/ 192 w 254"/>
              <a:gd name="T27" fmla="*/ 62 h 154"/>
              <a:gd name="T28" fmla="*/ 212 w 254"/>
              <a:gd name="T29" fmla="*/ 83 h 154"/>
              <a:gd name="T30" fmla="*/ 199 w 254"/>
              <a:gd name="T31" fmla="*/ 118 h 154"/>
              <a:gd name="T32" fmla="*/ 169 w 254"/>
              <a:gd name="T33" fmla="*/ 152 h 154"/>
              <a:gd name="T34" fmla="*/ 70 w 254"/>
              <a:gd name="T35" fmla="*/ 152 h 154"/>
              <a:gd name="T36" fmla="*/ 44 w 254"/>
              <a:gd name="T37" fmla="*/ 122 h 154"/>
              <a:gd name="T38" fmla="*/ 122 w 254"/>
              <a:gd name="T39" fmla="*/ 32 h 154"/>
              <a:gd name="T40" fmla="*/ 199 w 254"/>
              <a:gd name="T41" fmla="*/ 118 h 154"/>
              <a:gd name="T42" fmla="*/ 159 w 254"/>
              <a:gd name="T43" fmla="*/ 82 h 154"/>
              <a:gd name="T44" fmla="*/ 122 w 254"/>
              <a:gd name="T45" fmla="*/ 49 h 154"/>
              <a:gd name="T46" fmla="*/ 85 w 254"/>
              <a:gd name="T47" fmla="*/ 82 h 154"/>
              <a:gd name="T48" fmla="*/ 122 w 254"/>
              <a:gd name="T49" fmla="*/ 116 h 154"/>
              <a:gd name="T50" fmla="*/ 159 w 254"/>
              <a:gd name="T5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 h="154">
                <a:moveTo>
                  <a:pt x="242" y="56"/>
                </a:moveTo>
                <a:cubicBezTo>
                  <a:pt x="187" y="56"/>
                  <a:pt x="187" y="56"/>
                  <a:pt x="187" y="56"/>
                </a:cubicBezTo>
                <a:cubicBezTo>
                  <a:pt x="165" y="23"/>
                  <a:pt x="120" y="24"/>
                  <a:pt x="120" y="24"/>
                </a:cubicBezTo>
                <a:cubicBezTo>
                  <a:pt x="76" y="24"/>
                  <a:pt x="56" y="56"/>
                  <a:pt x="56" y="56"/>
                </a:cubicBezTo>
                <a:cubicBezTo>
                  <a:pt x="0" y="56"/>
                  <a:pt x="0" y="56"/>
                  <a:pt x="0" y="56"/>
                </a:cubicBezTo>
                <a:cubicBezTo>
                  <a:pt x="3" y="0"/>
                  <a:pt x="121" y="1"/>
                  <a:pt x="121" y="1"/>
                </a:cubicBezTo>
                <a:cubicBezTo>
                  <a:pt x="254" y="3"/>
                  <a:pt x="242" y="56"/>
                  <a:pt x="242" y="56"/>
                </a:cubicBezTo>
                <a:close/>
                <a:moveTo>
                  <a:pt x="52" y="63"/>
                </a:moveTo>
                <a:cubicBezTo>
                  <a:pt x="0" y="63"/>
                  <a:pt x="0" y="63"/>
                  <a:pt x="0" y="63"/>
                </a:cubicBezTo>
                <a:cubicBezTo>
                  <a:pt x="0" y="63"/>
                  <a:pt x="0" y="82"/>
                  <a:pt x="31" y="82"/>
                </a:cubicBezTo>
                <a:cubicBezTo>
                  <a:pt x="31" y="82"/>
                  <a:pt x="47" y="83"/>
                  <a:pt x="52" y="63"/>
                </a:cubicBezTo>
                <a:close/>
                <a:moveTo>
                  <a:pt x="212" y="83"/>
                </a:moveTo>
                <a:cubicBezTo>
                  <a:pt x="242" y="82"/>
                  <a:pt x="242" y="62"/>
                  <a:pt x="242" y="62"/>
                </a:cubicBezTo>
                <a:cubicBezTo>
                  <a:pt x="192" y="62"/>
                  <a:pt x="192" y="62"/>
                  <a:pt x="192" y="62"/>
                </a:cubicBezTo>
                <a:cubicBezTo>
                  <a:pt x="192" y="83"/>
                  <a:pt x="212" y="83"/>
                  <a:pt x="212" y="83"/>
                </a:cubicBezTo>
                <a:close/>
                <a:moveTo>
                  <a:pt x="199" y="118"/>
                </a:moveTo>
                <a:cubicBezTo>
                  <a:pt x="199" y="118"/>
                  <a:pt x="204" y="152"/>
                  <a:pt x="169" y="152"/>
                </a:cubicBezTo>
                <a:cubicBezTo>
                  <a:pt x="133" y="152"/>
                  <a:pt x="70" y="152"/>
                  <a:pt x="70" y="152"/>
                </a:cubicBezTo>
                <a:cubicBezTo>
                  <a:pt x="70" y="152"/>
                  <a:pt x="41" y="154"/>
                  <a:pt x="44" y="122"/>
                </a:cubicBezTo>
                <a:cubicBezTo>
                  <a:pt x="47" y="91"/>
                  <a:pt x="57" y="30"/>
                  <a:pt x="122" y="32"/>
                </a:cubicBezTo>
                <a:cubicBezTo>
                  <a:pt x="122" y="32"/>
                  <a:pt x="193" y="26"/>
                  <a:pt x="199" y="118"/>
                </a:cubicBezTo>
                <a:close/>
                <a:moveTo>
                  <a:pt x="159" y="82"/>
                </a:moveTo>
                <a:cubicBezTo>
                  <a:pt x="159" y="64"/>
                  <a:pt x="142" y="49"/>
                  <a:pt x="122" y="49"/>
                </a:cubicBezTo>
                <a:cubicBezTo>
                  <a:pt x="101" y="49"/>
                  <a:pt x="85" y="64"/>
                  <a:pt x="85" y="82"/>
                </a:cubicBezTo>
                <a:cubicBezTo>
                  <a:pt x="85" y="101"/>
                  <a:pt x="101" y="116"/>
                  <a:pt x="122" y="116"/>
                </a:cubicBezTo>
                <a:cubicBezTo>
                  <a:pt x="142" y="116"/>
                  <a:pt x="159" y="101"/>
                  <a:pt x="159"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28" name="矩形 27"/>
          <p:cNvSpPr/>
          <p:nvPr/>
        </p:nvSpPr>
        <p:spPr>
          <a:xfrm>
            <a:off x="6389889" y="1769380"/>
            <a:ext cx="923330" cy="276999"/>
          </a:xfrm>
          <a:prstGeom prst="rect">
            <a:avLst/>
          </a:prstGeom>
        </p:spPr>
        <p:txBody>
          <a:bodyPr wrap="none" lIns="0" tIns="0" rIns="0" bIns="0" anchor="ctr">
            <a:spAutoFit/>
          </a:bodyPr>
          <a:lstStyle/>
          <a:p>
            <a:pPr algn="ctr"/>
            <a:r>
              <a:rPr lang="zh-CN" altLang="en-US" b="1" dirty="0">
                <a:solidFill>
                  <a:schemeClr val="bg1"/>
                </a:solidFill>
                <a:ea typeface="微软雅黑 Light" panose="020B0502040204020203" pitchFamily="34" charset="-122"/>
                <a:cs typeface="+mn-ea"/>
                <a:sym typeface="+mn-lt"/>
              </a:rPr>
              <a:t>确认对方</a:t>
            </a:r>
          </a:p>
        </p:txBody>
      </p:sp>
      <p:sp>
        <p:nvSpPr>
          <p:cNvPr id="38" name="TextBox 53"/>
          <p:cNvSpPr txBox="1"/>
          <p:nvPr/>
        </p:nvSpPr>
        <p:spPr>
          <a:xfrm>
            <a:off x="2249439" y="1309205"/>
            <a:ext cx="3322416" cy="1523494"/>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一般来说，在办公室里，电话铃响</a:t>
            </a:r>
            <a:r>
              <a:rPr lang="en-US" altLang="zh-CN" sz="1100" dirty="0">
                <a:latin typeface="+mn-lt"/>
                <a:ea typeface="微软雅黑 Light" panose="020B0502040204020203" pitchFamily="34" charset="-122"/>
                <a:cs typeface="+mn-ea"/>
                <a:sym typeface="+mn-lt"/>
              </a:rPr>
              <a:t>3</a:t>
            </a:r>
            <a:r>
              <a:rPr lang="zh-CN" altLang="en-US" sz="1100" dirty="0">
                <a:latin typeface="+mn-lt"/>
                <a:ea typeface="微软雅黑 Light" panose="020B0502040204020203" pitchFamily="34" charset="-122"/>
                <a:cs typeface="+mn-ea"/>
                <a:sym typeface="+mn-lt"/>
              </a:rPr>
              <a:t>遍之前就应接听，</a:t>
            </a:r>
            <a:r>
              <a:rPr lang="en-US" altLang="zh-CN" sz="1100" dirty="0">
                <a:latin typeface="+mn-lt"/>
                <a:ea typeface="微软雅黑 Light" panose="020B0502040204020203" pitchFamily="34" charset="-122"/>
                <a:cs typeface="+mn-ea"/>
                <a:sym typeface="+mn-lt"/>
              </a:rPr>
              <a:t>3</a:t>
            </a:r>
            <a:r>
              <a:rPr lang="zh-CN" altLang="en-US" sz="1100" dirty="0">
                <a:latin typeface="+mn-lt"/>
                <a:ea typeface="微软雅黑 Light" panose="020B0502040204020203" pitchFamily="34" charset="-122"/>
                <a:cs typeface="+mn-ea"/>
                <a:sym typeface="+mn-lt"/>
              </a:rPr>
              <a:t>遍后就应道歉：“对不起，让你久等了。”如果受话人正在做一件要紧的事情不能及时接听，代接的人应妥为解释。如果既不及时接电话，又不道歉，甚至极不耐烦，就是极不礼貌的行为。尽快接听电话会给对方留下好印象，让对方觉得自己被看重。</a:t>
            </a:r>
          </a:p>
        </p:txBody>
      </p:sp>
      <p:sp>
        <p:nvSpPr>
          <p:cNvPr id="46" name="TextBox 53"/>
          <p:cNvSpPr txBox="1"/>
          <p:nvPr/>
        </p:nvSpPr>
        <p:spPr>
          <a:xfrm>
            <a:off x="7713658" y="1309205"/>
            <a:ext cx="3322416" cy="2539157"/>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对方打来电话，一般会自己主动介绍。如果没有介绍或者你没有听清楚，就应该主动问：“请问你是哪位？我能为您做什么？您找哪位？”但是，人们习惯的做法是，拿起电话听筒盘问一句：“喂！哪位？”这在对方听来，陌生而疏远，缺少人情味。接到对方打来的电话，您拿起听筒应首先自我介绍：“你好！我是某某某。”如果对方找的人在旁边，您应说：“请稍等。”然后用手掩住话筒，轻声招呼你的同事接电话。如果对方找的人不在，您应该告诉对方，并且问：“需要留言吗？我一定转告！”</a:t>
            </a:r>
          </a:p>
        </p:txBody>
      </p:sp>
      <p:sp>
        <p:nvSpPr>
          <p:cNvPr id="49" name="泪滴形 48"/>
          <p:cNvSpPr/>
          <p:nvPr/>
        </p:nvSpPr>
        <p:spPr>
          <a:xfrm rot="8100000">
            <a:off x="835365" y="3061332"/>
            <a:ext cx="1103938" cy="1103938"/>
          </a:xfrm>
          <a:prstGeom prst="teardrop">
            <a:avLst/>
          </a:prstGeom>
          <a:gradFill flip="none" rotWithShape="1">
            <a:gsLst>
              <a:gs pos="0">
                <a:srgbClr val="34ABA0"/>
              </a:gs>
              <a:gs pos="100000">
                <a:srgbClr val="029789"/>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50" name="Freeform 5"/>
          <p:cNvSpPr>
            <a:spLocks noEditPoints="1"/>
          </p:cNvSpPr>
          <p:nvPr/>
        </p:nvSpPr>
        <p:spPr bwMode="auto">
          <a:xfrm>
            <a:off x="1196797" y="3854316"/>
            <a:ext cx="382544" cy="233428"/>
          </a:xfrm>
          <a:custGeom>
            <a:avLst/>
            <a:gdLst>
              <a:gd name="T0" fmla="*/ 242 w 254"/>
              <a:gd name="T1" fmla="*/ 56 h 154"/>
              <a:gd name="T2" fmla="*/ 187 w 254"/>
              <a:gd name="T3" fmla="*/ 56 h 154"/>
              <a:gd name="T4" fmla="*/ 120 w 254"/>
              <a:gd name="T5" fmla="*/ 24 h 154"/>
              <a:gd name="T6" fmla="*/ 56 w 254"/>
              <a:gd name="T7" fmla="*/ 56 h 154"/>
              <a:gd name="T8" fmla="*/ 0 w 254"/>
              <a:gd name="T9" fmla="*/ 56 h 154"/>
              <a:gd name="T10" fmla="*/ 121 w 254"/>
              <a:gd name="T11" fmla="*/ 1 h 154"/>
              <a:gd name="T12" fmla="*/ 242 w 254"/>
              <a:gd name="T13" fmla="*/ 56 h 154"/>
              <a:gd name="T14" fmla="*/ 52 w 254"/>
              <a:gd name="T15" fmla="*/ 63 h 154"/>
              <a:gd name="T16" fmla="*/ 0 w 254"/>
              <a:gd name="T17" fmla="*/ 63 h 154"/>
              <a:gd name="T18" fmla="*/ 31 w 254"/>
              <a:gd name="T19" fmla="*/ 82 h 154"/>
              <a:gd name="T20" fmla="*/ 52 w 254"/>
              <a:gd name="T21" fmla="*/ 63 h 154"/>
              <a:gd name="T22" fmla="*/ 212 w 254"/>
              <a:gd name="T23" fmla="*/ 83 h 154"/>
              <a:gd name="T24" fmla="*/ 242 w 254"/>
              <a:gd name="T25" fmla="*/ 62 h 154"/>
              <a:gd name="T26" fmla="*/ 192 w 254"/>
              <a:gd name="T27" fmla="*/ 62 h 154"/>
              <a:gd name="T28" fmla="*/ 212 w 254"/>
              <a:gd name="T29" fmla="*/ 83 h 154"/>
              <a:gd name="T30" fmla="*/ 199 w 254"/>
              <a:gd name="T31" fmla="*/ 118 h 154"/>
              <a:gd name="T32" fmla="*/ 169 w 254"/>
              <a:gd name="T33" fmla="*/ 152 h 154"/>
              <a:gd name="T34" fmla="*/ 70 w 254"/>
              <a:gd name="T35" fmla="*/ 152 h 154"/>
              <a:gd name="T36" fmla="*/ 44 w 254"/>
              <a:gd name="T37" fmla="*/ 122 h 154"/>
              <a:gd name="T38" fmla="*/ 122 w 254"/>
              <a:gd name="T39" fmla="*/ 32 h 154"/>
              <a:gd name="T40" fmla="*/ 199 w 254"/>
              <a:gd name="T41" fmla="*/ 118 h 154"/>
              <a:gd name="T42" fmla="*/ 159 w 254"/>
              <a:gd name="T43" fmla="*/ 82 h 154"/>
              <a:gd name="T44" fmla="*/ 122 w 254"/>
              <a:gd name="T45" fmla="*/ 49 h 154"/>
              <a:gd name="T46" fmla="*/ 85 w 254"/>
              <a:gd name="T47" fmla="*/ 82 h 154"/>
              <a:gd name="T48" fmla="*/ 122 w 254"/>
              <a:gd name="T49" fmla="*/ 116 h 154"/>
              <a:gd name="T50" fmla="*/ 159 w 254"/>
              <a:gd name="T5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 h="154">
                <a:moveTo>
                  <a:pt x="242" y="56"/>
                </a:moveTo>
                <a:cubicBezTo>
                  <a:pt x="187" y="56"/>
                  <a:pt x="187" y="56"/>
                  <a:pt x="187" y="56"/>
                </a:cubicBezTo>
                <a:cubicBezTo>
                  <a:pt x="165" y="23"/>
                  <a:pt x="120" y="24"/>
                  <a:pt x="120" y="24"/>
                </a:cubicBezTo>
                <a:cubicBezTo>
                  <a:pt x="76" y="24"/>
                  <a:pt x="56" y="56"/>
                  <a:pt x="56" y="56"/>
                </a:cubicBezTo>
                <a:cubicBezTo>
                  <a:pt x="0" y="56"/>
                  <a:pt x="0" y="56"/>
                  <a:pt x="0" y="56"/>
                </a:cubicBezTo>
                <a:cubicBezTo>
                  <a:pt x="3" y="0"/>
                  <a:pt x="121" y="1"/>
                  <a:pt x="121" y="1"/>
                </a:cubicBezTo>
                <a:cubicBezTo>
                  <a:pt x="254" y="3"/>
                  <a:pt x="242" y="56"/>
                  <a:pt x="242" y="56"/>
                </a:cubicBezTo>
                <a:close/>
                <a:moveTo>
                  <a:pt x="52" y="63"/>
                </a:moveTo>
                <a:cubicBezTo>
                  <a:pt x="0" y="63"/>
                  <a:pt x="0" y="63"/>
                  <a:pt x="0" y="63"/>
                </a:cubicBezTo>
                <a:cubicBezTo>
                  <a:pt x="0" y="63"/>
                  <a:pt x="0" y="82"/>
                  <a:pt x="31" y="82"/>
                </a:cubicBezTo>
                <a:cubicBezTo>
                  <a:pt x="31" y="82"/>
                  <a:pt x="47" y="83"/>
                  <a:pt x="52" y="63"/>
                </a:cubicBezTo>
                <a:close/>
                <a:moveTo>
                  <a:pt x="212" y="83"/>
                </a:moveTo>
                <a:cubicBezTo>
                  <a:pt x="242" y="82"/>
                  <a:pt x="242" y="62"/>
                  <a:pt x="242" y="62"/>
                </a:cubicBezTo>
                <a:cubicBezTo>
                  <a:pt x="192" y="62"/>
                  <a:pt x="192" y="62"/>
                  <a:pt x="192" y="62"/>
                </a:cubicBezTo>
                <a:cubicBezTo>
                  <a:pt x="192" y="83"/>
                  <a:pt x="212" y="83"/>
                  <a:pt x="212" y="83"/>
                </a:cubicBezTo>
                <a:close/>
                <a:moveTo>
                  <a:pt x="199" y="118"/>
                </a:moveTo>
                <a:cubicBezTo>
                  <a:pt x="199" y="118"/>
                  <a:pt x="204" y="152"/>
                  <a:pt x="169" y="152"/>
                </a:cubicBezTo>
                <a:cubicBezTo>
                  <a:pt x="133" y="152"/>
                  <a:pt x="70" y="152"/>
                  <a:pt x="70" y="152"/>
                </a:cubicBezTo>
                <a:cubicBezTo>
                  <a:pt x="70" y="152"/>
                  <a:pt x="41" y="154"/>
                  <a:pt x="44" y="122"/>
                </a:cubicBezTo>
                <a:cubicBezTo>
                  <a:pt x="47" y="91"/>
                  <a:pt x="57" y="30"/>
                  <a:pt x="122" y="32"/>
                </a:cubicBezTo>
                <a:cubicBezTo>
                  <a:pt x="122" y="32"/>
                  <a:pt x="193" y="26"/>
                  <a:pt x="199" y="118"/>
                </a:cubicBezTo>
                <a:close/>
                <a:moveTo>
                  <a:pt x="159" y="82"/>
                </a:moveTo>
                <a:cubicBezTo>
                  <a:pt x="159" y="64"/>
                  <a:pt x="142" y="49"/>
                  <a:pt x="122" y="49"/>
                </a:cubicBezTo>
                <a:cubicBezTo>
                  <a:pt x="101" y="49"/>
                  <a:pt x="85" y="64"/>
                  <a:pt x="85" y="82"/>
                </a:cubicBezTo>
                <a:cubicBezTo>
                  <a:pt x="85" y="101"/>
                  <a:pt x="101" y="116"/>
                  <a:pt x="122" y="116"/>
                </a:cubicBezTo>
                <a:cubicBezTo>
                  <a:pt x="142" y="116"/>
                  <a:pt x="159" y="101"/>
                  <a:pt x="159"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51" name="矩形 50"/>
          <p:cNvSpPr/>
          <p:nvPr/>
        </p:nvSpPr>
        <p:spPr>
          <a:xfrm>
            <a:off x="925669" y="3438687"/>
            <a:ext cx="923330" cy="276999"/>
          </a:xfrm>
          <a:prstGeom prst="rect">
            <a:avLst/>
          </a:prstGeom>
        </p:spPr>
        <p:txBody>
          <a:bodyPr wrap="none" lIns="0" tIns="0" rIns="0" bIns="0" anchor="ctr">
            <a:spAutoFit/>
          </a:bodyPr>
          <a:lstStyle/>
          <a:p>
            <a:pPr algn="ctr"/>
            <a:r>
              <a:rPr lang="zh-CN" altLang="en-US" b="1" dirty="0">
                <a:solidFill>
                  <a:schemeClr val="bg1"/>
                </a:solidFill>
                <a:ea typeface="微软雅黑 Light" panose="020B0502040204020203" pitchFamily="34" charset="-122"/>
                <a:cs typeface="+mn-ea"/>
                <a:sym typeface="+mn-lt"/>
              </a:rPr>
              <a:t>讲究艺术</a:t>
            </a:r>
          </a:p>
        </p:txBody>
      </p:sp>
      <p:sp>
        <p:nvSpPr>
          <p:cNvPr id="52" name="TextBox 53"/>
          <p:cNvSpPr txBox="1"/>
          <p:nvPr/>
        </p:nvSpPr>
        <p:spPr>
          <a:xfrm>
            <a:off x="2249439" y="3117168"/>
            <a:ext cx="3322416" cy="1269578"/>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接听电话时，应注意使嘴和话筒保持</a:t>
            </a:r>
            <a:r>
              <a:rPr lang="en-US" altLang="zh-CN" sz="1100" dirty="0">
                <a:latin typeface="+mn-lt"/>
                <a:ea typeface="微软雅黑 Light" panose="020B0502040204020203" pitchFamily="34" charset="-122"/>
                <a:cs typeface="+mn-ea"/>
                <a:sym typeface="+mn-lt"/>
              </a:rPr>
              <a:t>4</a:t>
            </a:r>
            <a:r>
              <a:rPr lang="zh-CN" altLang="en-US" sz="1100" dirty="0">
                <a:latin typeface="+mn-lt"/>
                <a:ea typeface="微软雅黑 Light" panose="020B0502040204020203" pitchFamily="34" charset="-122"/>
                <a:cs typeface="+mn-ea"/>
                <a:sym typeface="+mn-lt"/>
              </a:rPr>
              <a:t>厘米左右的距离；要把耳朵贴近话筒，仔细倾听对方的讲话。最后，应让对方自己结束电话，然后轻轻把话筒放好。不可“啪</a:t>
            </a:r>
            <a:r>
              <a:rPr lang="en-US" altLang="zh-CN" sz="1100" dirty="0">
                <a:latin typeface="+mn-lt"/>
                <a:ea typeface="微软雅黑 Light" panose="020B0502040204020203" pitchFamily="34" charset="-122"/>
                <a:cs typeface="+mn-ea"/>
                <a:sym typeface="+mn-lt"/>
              </a:rPr>
              <a:t>——”</a:t>
            </a:r>
            <a:r>
              <a:rPr lang="zh-CN" altLang="en-US" sz="1100" dirty="0">
                <a:latin typeface="+mn-lt"/>
                <a:ea typeface="微软雅黑 Light" panose="020B0502040204020203" pitchFamily="34" charset="-122"/>
                <a:cs typeface="+mn-ea"/>
                <a:sym typeface="+mn-lt"/>
              </a:rPr>
              <a:t>的一下扔回原处，这极不礼貌。最好是在对方之后挂电话。</a:t>
            </a:r>
          </a:p>
        </p:txBody>
      </p:sp>
      <p:sp>
        <p:nvSpPr>
          <p:cNvPr id="54" name="泪滴形 53"/>
          <p:cNvSpPr/>
          <p:nvPr/>
        </p:nvSpPr>
        <p:spPr>
          <a:xfrm rot="8100000">
            <a:off x="6299584" y="4388440"/>
            <a:ext cx="1103938" cy="1103938"/>
          </a:xfrm>
          <a:prstGeom prst="teardrop">
            <a:avLst/>
          </a:prstGeom>
          <a:gradFill flip="none" rotWithShape="1">
            <a:gsLst>
              <a:gs pos="0">
                <a:srgbClr val="327C91"/>
              </a:gs>
              <a:gs pos="100000">
                <a:srgbClr val="005D77"/>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55" name="Freeform 5"/>
          <p:cNvSpPr>
            <a:spLocks noEditPoints="1"/>
          </p:cNvSpPr>
          <p:nvPr/>
        </p:nvSpPr>
        <p:spPr bwMode="auto">
          <a:xfrm>
            <a:off x="6661016" y="5181424"/>
            <a:ext cx="382544" cy="233428"/>
          </a:xfrm>
          <a:custGeom>
            <a:avLst/>
            <a:gdLst>
              <a:gd name="T0" fmla="*/ 242 w 254"/>
              <a:gd name="T1" fmla="*/ 56 h 154"/>
              <a:gd name="T2" fmla="*/ 187 w 254"/>
              <a:gd name="T3" fmla="*/ 56 h 154"/>
              <a:gd name="T4" fmla="*/ 120 w 254"/>
              <a:gd name="T5" fmla="*/ 24 h 154"/>
              <a:gd name="T6" fmla="*/ 56 w 254"/>
              <a:gd name="T7" fmla="*/ 56 h 154"/>
              <a:gd name="T8" fmla="*/ 0 w 254"/>
              <a:gd name="T9" fmla="*/ 56 h 154"/>
              <a:gd name="T10" fmla="*/ 121 w 254"/>
              <a:gd name="T11" fmla="*/ 1 h 154"/>
              <a:gd name="T12" fmla="*/ 242 w 254"/>
              <a:gd name="T13" fmla="*/ 56 h 154"/>
              <a:gd name="T14" fmla="*/ 52 w 254"/>
              <a:gd name="T15" fmla="*/ 63 h 154"/>
              <a:gd name="T16" fmla="*/ 0 w 254"/>
              <a:gd name="T17" fmla="*/ 63 h 154"/>
              <a:gd name="T18" fmla="*/ 31 w 254"/>
              <a:gd name="T19" fmla="*/ 82 h 154"/>
              <a:gd name="T20" fmla="*/ 52 w 254"/>
              <a:gd name="T21" fmla="*/ 63 h 154"/>
              <a:gd name="T22" fmla="*/ 212 w 254"/>
              <a:gd name="T23" fmla="*/ 83 h 154"/>
              <a:gd name="T24" fmla="*/ 242 w 254"/>
              <a:gd name="T25" fmla="*/ 62 h 154"/>
              <a:gd name="T26" fmla="*/ 192 w 254"/>
              <a:gd name="T27" fmla="*/ 62 h 154"/>
              <a:gd name="T28" fmla="*/ 212 w 254"/>
              <a:gd name="T29" fmla="*/ 83 h 154"/>
              <a:gd name="T30" fmla="*/ 199 w 254"/>
              <a:gd name="T31" fmla="*/ 118 h 154"/>
              <a:gd name="T32" fmla="*/ 169 w 254"/>
              <a:gd name="T33" fmla="*/ 152 h 154"/>
              <a:gd name="T34" fmla="*/ 70 w 254"/>
              <a:gd name="T35" fmla="*/ 152 h 154"/>
              <a:gd name="T36" fmla="*/ 44 w 254"/>
              <a:gd name="T37" fmla="*/ 122 h 154"/>
              <a:gd name="T38" fmla="*/ 122 w 254"/>
              <a:gd name="T39" fmla="*/ 32 h 154"/>
              <a:gd name="T40" fmla="*/ 199 w 254"/>
              <a:gd name="T41" fmla="*/ 118 h 154"/>
              <a:gd name="T42" fmla="*/ 159 w 254"/>
              <a:gd name="T43" fmla="*/ 82 h 154"/>
              <a:gd name="T44" fmla="*/ 122 w 254"/>
              <a:gd name="T45" fmla="*/ 49 h 154"/>
              <a:gd name="T46" fmla="*/ 85 w 254"/>
              <a:gd name="T47" fmla="*/ 82 h 154"/>
              <a:gd name="T48" fmla="*/ 122 w 254"/>
              <a:gd name="T49" fmla="*/ 116 h 154"/>
              <a:gd name="T50" fmla="*/ 159 w 254"/>
              <a:gd name="T5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 h="154">
                <a:moveTo>
                  <a:pt x="242" y="56"/>
                </a:moveTo>
                <a:cubicBezTo>
                  <a:pt x="187" y="56"/>
                  <a:pt x="187" y="56"/>
                  <a:pt x="187" y="56"/>
                </a:cubicBezTo>
                <a:cubicBezTo>
                  <a:pt x="165" y="23"/>
                  <a:pt x="120" y="24"/>
                  <a:pt x="120" y="24"/>
                </a:cubicBezTo>
                <a:cubicBezTo>
                  <a:pt x="76" y="24"/>
                  <a:pt x="56" y="56"/>
                  <a:pt x="56" y="56"/>
                </a:cubicBezTo>
                <a:cubicBezTo>
                  <a:pt x="0" y="56"/>
                  <a:pt x="0" y="56"/>
                  <a:pt x="0" y="56"/>
                </a:cubicBezTo>
                <a:cubicBezTo>
                  <a:pt x="3" y="0"/>
                  <a:pt x="121" y="1"/>
                  <a:pt x="121" y="1"/>
                </a:cubicBezTo>
                <a:cubicBezTo>
                  <a:pt x="254" y="3"/>
                  <a:pt x="242" y="56"/>
                  <a:pt x="242" y="56"/>
                </a:cubicBezTo>
                <a:close/>
                <a:moveTo>
                  <a:pt x="52" y="63"/>
                </a:moveTo>
                <a:cubicBezTo>
                  <a:pt x="0" y="63"/>
                  <a:pt x="0" y="63"/>
                  <a:pt x="0" y="63"/>
                </a:cubicBezTo>
                <a:cubicBezTo>
                  <a:pt x="0" y="63"/>
                  <a:pt x="0" y="82"/>
                  <a:pt x="31" y="82"/>
                </a:cubicBezTo>
                <a:cubicBezTo>
                  <a:pt x="31" y="82"/>
                  <a:pt x="47" y="83"/>
                  <a:pt x="52" y="63"/>
                </a:cubicBezTo>
                <a:close/>
                <a:moveTo>
                  <a:pt x="212" y="83"/>
                </a:moveTo>
                <a:cubicBezTo>
                  <a:pt x="242" y="82"/>
                  <a:pt x="242" y="62"/>
                  <a:pt x="242" y="62"/>
                </a:cubicBezTo>
                <a:cubicBezTo>
                  <a:pt x="192" y="62"/>
                  <a:pt x="192" y="62"/>
                  <a:pt x="192" y="62"/>
                </a:cubicBezTo>
                <a:cubicBezTo>
                  <a:pt x="192" y="83"/>
                  <a:pt x="212" y="83"/>
                  <a:pt x="212" y="83"/>
                </a:cubicBezTo>
                <a:close/>
                <a:moveTo>
                  <a:pt x="199" y="118"/>
                </a:moveTo>
                <a:cubicBezTo>
                  <a:pt x="199" y="118"/>
                  <a:pt x="204" y="152"/>
                  <a:pt x="169" y="152"/>
                </a:cubicBezTo>
                <a:cubicBezTo>
                  <a:pt x="133" y="152"/>
                  <a:pt x="70" y="152"/>
                  <a:pt x="70" y="152"/>
                </a:cubicBezTo>
                <a:cubicBezTo>
                  <a:pt x="70" y="152"/>
                  <a:pt x="41" y="154"/>
                  <a:pt x="44" y="122"/>
                </a:cubicBezTo>
                <a:cubicBezTo>
                  <a:pt x="47" y="91"/>
                  <a:pt x="57" y="30"/>
                  <a:pt x="122" y="32"/>
                </a:cubicBezTo>
                <a:cubicBezTo>
                  <a:pt x="122" y="32"/>
                  <a:pt x="193" y="26"/>
                  <a:pt x="199" y="118"/>
                </a:cubicBezTo>
                <a:close/>
                <a:moveTo>
                  <a:pt x="159" y="82"/>
                </a:moveTo>
                <a:cubicBezTo>
                  <a:pt x="159" y="64"/>
                  <a:pt x="142" y="49"/>
                  <a:pt x="122" y="49"/>
                </a:cubicBezTo>
                <a:cubicBezTo>
                  <a:pt x="101" y="49"/>
                  <a:pt x="85" y="64"/>
                  <a:pt x="85" y="82"/>
                </a:cubicBezTo>
                <a:cubicBezTo>
                  <a:pt x="85" y="101"/>
                  <a:pt x="101" y="116"/>
                  <a:pt x="122" y="116"/>
                </a:cubicBezTo>
                <a:cubicBezTo>
                  <a:pt x="142" y="116"/>
                  <a:pt x="159" y="101"/>
                  <a:pt x="159"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56" name="矩形 55"/>
          <p:cNvSpPr/>
          <p:nvPr/>
        </p:nvSpPr>
        <p:spPr>
          <a:xfrm>
            <a:off x="6389889" y="4765795"/>
            <a:ext cx="923330" cy="276999"/>
          </a:xfrm>
          <a:prstGeom prst="rect">
            <a:avLst/>
          </a:prstGeom>
        </p:spPr>
        <p:txBody>
          <a:bodyPr wrap="none" lIns="0" tIns="0" rIns="0" bIns="0" anchor="ctr">
            <a:spAutoFit/>
          </a:bodyPr>
          <a:lstStyle/>
          <a:p>
            <a:pPr algn="ctr"/>
            <a:r>
              <a:rPr lang="zh-CN" altLang="en-US" b="1" dirty="0">
                <a:solidFill>
                  <a:schemeClr val="bg1"/>
                </a:solidFill>
                <a:ea typeface="微软雅黑 Light" panose="020B0502040204020203" pitchFamily="34" charset="-122"/>
                <a:cs typeface="+mn-ea"/>
                <a:sym typeface="+mn-lt"/>
              </a:rPr>
              <a:t>调整心态</a:t>
            </a:r>
          </a:p>
        </p:txBody>
      </p:sp>
      <p:sp>
        <p:nvSpPr>
          <p:cNvPr id="57" name="TextBox 53"/>
          <p:cNvSpPr txBox="1"/>
          <p:nvPr/>
        </p:nvSpPr>
        <p:spPr>
          <a:xfrm>
            <a:off x="7713658" y="4335110"/>
            <a:ext cx="3322416" cy="1523494"/>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当您拿起电话听筒的时候，一定要面带笑容。不要以为笑容只能表现在脸上，它也会藏在声音里。亲切、温情的声音会使对方马上对我们产生良好的印象。如果绷着脸，声音会变得冷冰冰。打、接电话的时候不能叼着香烟、嚼着口香糖；说话时，声音不宜过大或过小，吐词清晰，保证对方能听明白。</a:t>
            </a:r>
          </a:p>
        </p:txBody>
      </p:sp>
      <p:sp>
        <p:nvSpPr>
          <p:cNvPr id="61" name="泪滴形 60"/>
          <p:cNvSpPr/>
          <p:nvPr/>
        </p:nvSpPr>
        <p:spPr>
          <a:xfrm rot="8100000">
            <a:off x="835365" y="4693254"/>
            <a:ext cx="1103938" cy="1103938"/>
          </a:xfrm>
          <a:prstGeom prst="teardrop">
            <a:avLst/>
          </a:prstGeom>
          <a:gradFill flip="none" rotWithShape="1">
            <a:gsLst>
              <a:gs pos="0">
                <a:srgbClr val="F6946C"/>
              </a:gs>
              <a:gs pos="100000">
                <a:srgbClr val="F57B48"/>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62" name="Freeform 5"/>
          <p:cNvSpPr>
            <a:spLocks noEditPoints="1"/>
          </p:cNvSpPr>
          <p:nvPr/>
        </p:nvSpPr>
        <p:spPr bwMode="auto">
          <a:xfrm>
            <a:off x="1196797" y="5486238"/>
            <a:ext cx="382544" cy="233428"/>
          </a:xfrm>
          <a:custGeom>
            <a:avLst/>
            <a:gdLst>
              <a:gd name="T0" fmla="*/ 242 w 254"/>
              <a:gd name="T1" fmla="*/ 56 h 154"/>
              <a:gd name="T2" fmla="*/ 187 w 254"/>
              <a:gd name="T3" fmla="*/ 56 h 154"/>
              <a:gd name="T4" fmla="*/ 120 w 254"/>
              <a:gd name="T5" fmla="*/ 24 h 154"/>
              <a:gd name="T6" fmla="*/ 56 w 254"/>
              <a:gd name="T7" fmla="*/ 56 h 154"/>
              <a:gd name="T8" fmla="*/ 0 w 254"/>
              <a:gd name="T9" fmla="*/ 56 h 154"/>
              <a:gd name="T10" fmla="*/ 121 w 254"/>
              <a:gd name="T11" fmla="*/ 1 h 154"/>
              <a:gd name="T12" fmla="*/ 242 w 254"/>
              <a:gd name="T13" fmla="*/ 56 h 154"/>
              <a:gd name="T14" fmla="*/ 52 w 254"/>
              <a:gd name="T15" fmla="*/ 63 h 154"/>
              <a:gd name="T16" fmla="*/ 0 w 254"/>
              <a:gd name="T17" fmla="*/ 63 h 154"/>
              <a:gd name="T18" fmla="*/ 31 w 254"/>
              <a:gd name="T19" fmla="*/ 82 h 154"/>
              <a:gd name="T20" fmla="*/ 52 w 254"/>
              <a:gd name="T21" fmla="*/ 63 h 154"/>
              <a:gd name="T22" fmla="*/ 212 w 254"/>
              <a:gd name="T23" fmla="*/ 83 h 154"/>
              <a:gd name="T24" fmla="*/ 242 w 254"/>
              <a:gd name="T25" fmla="*/ 62 h 154"/>
              <a:gd name="T26" fmla="*/ 192 w 254"/>
              <a:gd name="T27" fmla="*/ 62 h 154"/>
              <a:gd name="T28" fmla="*/ 212 w 254"/>
              <a:gd name="T29" fmla="*/ 83 h 154"/>
              <a:gd name="T30" fmla="*/ 199 w 254"/>
              <a:gd name="T31" fmla="*/ 118 h 154"/>
              <a:gd name="T32" fmla="*/ 169 w 254"/>
              <a:gd name="T33" fmla="*/ 152 h 154"/>
              <a:gd name="T34" fmla="*/ 70 w 254"/>
              <a:gd name="T35" fmla="*/ 152 h 154"/>
              <a:gd name="T36" fmla="*/ 44 w 254"/>
              <a:gd name="T37" fmla="*/ 122 h 154"/>
              <a:gd name="T38" fmla="*/ 122 w 254"/>
              <a:gd name="T39" fmla="*/ 32 h 154"/>
              <a:gd name="T40" fmla="*/ 199 w 254"/>
              <a:gd name="T41" fmla="*/ 118 h 154"/>
              <a:gd name="T42" fmla="*/ 159 w 254"/>
              <a:gd name="T43" fmla="*/ 82 h 154"/>
              <a:gd name="T44" fmla="*/ 122 w 254"/>
              <a:gd name="T45" fmla="*/ 49 h 154"/>
              <a:gd name="T46" fmla="*/ 85 w 254"/>
              <a:gd name="T47" fmla="*/ 82 h 154"/>
              <a:gd name="T48" fmla="*/ 122 w 254"/>
              <a:gd name="T49" fmla="*/ 116 h 154"/>
              <a:gd name="T50" fmla="*/ 159 w 254"/>
              <a:gd name="T51" fmla="*/ 8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4" h="154">
                <a:moveTo>
                  <a:pt x="242" y="56"/>
                </a:moveTo>
                <a:cubicBezTo>
                  <a:pt x="187" y="56"/>
                  <a:pt x="187" y="56"/>
                  <a:pt x="187" y="56"/>
                </a:cubicBezTo>
                <a:cubicBezTo>
                  <a:pt x="165" y="23"/>
                  <a:pt x="120" y="24"/>
                  <a:pt x="120" y="24"/>
                </a:cubicBezTo>
                <a:cubicBezTo>
                  <a:pt x="76" y="24"/>
                  <a:pt x="56" y="56"/>
                  <a:pt x="56" y="56"/>
                </a:cubicBezTo>
                <a:cubicBezTo>
                  <a:pt x="0" y="56"/>
                  <a:pt x="0" y="56"/>
                  <a:pt x="0" y="56"/>
                </a:cubicBezTo>
                <a:cubicBezTo>
                  <a:pt x="3" y="0"/>
                  <a:pt x="121" y="1"/>
                  <a:pt x="121" y="1"/>
                </a:cubicBezTo>
                <a:cubicBezTo>
                  <a:pt x="254" y="3"/>
                  <a:pt x="242" y="56"/>
                  <a:pt x="242" y="56"/>
                </a:cubicBezTo>
                <a:close/>
                <a:moveTo>
                  <a:pt x="52" y="63"/>
                </a:moveTo>
                <a:cubicBezTo>
                  <a:pt x="0" y="63"/>
                  <a:pt x="0" y="63"/>
                  <a:pt x="0" y="63"/>
                </a:cubicBezTo>
                <a:cubicBezTo>
                  <a:pt x="0" y="63"/>
                  <a:pt x="0" y="82"/>
                  <a:pt x="31" y="82"/>
                </a:cubicBezTo>
                <a:cubicBezTo>
                  <a:pt x="31" y="82"/>
                  <a:pt x="47" y="83"/>
                  <a:pt x="52" y="63"/>
                </a:cubicBezTo>
                <a:close/>
                <a:moveTo>
                  <a:pt x="212" y="83"/>
                </a:moveTo>
                <a:cubicBezTo>
                  <a:pt x="242" y="82"/>
                  <a:pt x="242" y="62"/>
                  <a:pt x="242" y="62"/>
                </a:cubicBezTo>
                <a:cubicBezTo>
                  <a:pt x="192" y="62"/>
                  <a:pt x="192" y="62"/>
                  <a:pt x="192" y="62"/>
                </a:cubicBezTo>
                <a:cubicBezTo>
                  <a:pt x="192" y="83"/>
                  <a:pt x="212" y="83"/>
                  <a:pt x="212" y="83"/>
                </a:cubicBezTo>
                <a:close/>
                <a:moveTo>
                  <a:pt x="199" y="118"/>
                </a:moveTo>
                <a:cubicBezTo>
                  <a:pt x="199" y="118"/>
                  <a:pt x="204" y="152"/>
                  <a:pt x="169" y="152"/>
                </a:cubicBezTo>
                <a:cubicBezTo>
                  <a:pt x="133" y="152"/>
                  <a:pt x="70" y="152"/>
                  <a:pt x="70" y="152"/>
                </a:cubicBezTo>
                <a:cubicBezTo>
                  <a:pt x="70" y="152"/>
                  <a:pt x="41" y="154"/>
                  <a:pt x="44" y="122"/>
                </a:cubicBezTo>
                <a:cubicBezTo>
                  <a:pt x="47" y="91"/>
                  <a:pt x="57" y="30"/>
                  <a:pt x="122" y="32"/>
                </a:cubicBezTo>
                <a:cubicBezTo>
                  <a:pt x="122" y="32"/>
                  <a:pt x="193" y="26"/>
                  <a:pt x="199" y="118"/>
                </a:cubicBezTo>
                <a:close/>
                <a:moveTo>
                  <a:pt x="159" y="82"/>
                </a:moveTo>
                <a:cubicBezTo>
                  <a:pt x="159" y="64"/>
                  <a:pt x="142" y="49"/>
                  <a:pt x="122" y="49"/>
                </a:cubicBezTo>
                <a:cubicBezTo>
                  <a:pt x="101" y="49"/>
                  <a:pt x="85" y="64"/>
                  <a:pt x="85" y="82"/>
                </a:cubicBezTo>
                <a:cubicBezTo>
                  <a:pt x="85" y="101"/>
                  <a:pt x="101" y="116"/>
                  <a:pt x="122" y="116"/>
                </a:cubicBezTo>
                <a:cubicBezTo>
                  <a:pt x="142" y="116"/>
                  <a:pt x="159" y="101"/>
                  <a:pt x="159" y="8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63" name="矩形 62"/>
          <p:cNvSpPr/>
          <p:nvPr/>
        </p:nvSpPr>
        <p:spPr>
          <a:xfrm>
            <a:off x="925670" y="5070609"/>
            <a:ext cx="923330" cy="276999"/>
          </a:xfrm>
          <a:prstGeom prst="rect">
            <a:avLst/>
          </a:prstGeom>
        </p:spPr>
        <p:txBody>
          <a:bodyPr wrap="none" lIns="0" tIns="0" rIns="0" bIns="0" anchor="ctr">
            <a:spAutoFit/>
          </a:bodyPr>
          <a:lstStyle/>
          <a:p>
            <a:pPr algn="ctr"/>
            <a:r>
              <a:rPr lang="zh-CN" altLang="en-US" b="1" dirty="0">
                <a:solidFill>
                  <a:schemeClr val="bg1"/>
                </a:solidFill>
                <a:ea typeface="微软雅黑 Light" panose="020B0502040204020203" pitchFamily="34" charset="-122"/>
                <a:cs typeface="+mn-ea"/>
                <a:sym typeface="+mn-lt"/>
              </a:rPr>
              <a:t>随时记录</a:t>
            </a:r>
          </a:p>
        </p:txBody>
      </p:sp>
      <p:sp>
        <p:nvSpPr>
          <p:cNvPr id="64" name="TextBox 53"/>
          <p:cNvSpPr txBox="1"/>
          <p:nvPr/>
        </p:nvSpPr>
        <p:spPr>
          <a:xfrm>
            <a:off x="2249439" y="4708106"/>
            <a:ext cx="3322416" cy="477951"/>
          </a:xfrm>
          <a:prstGeom prst="rect">
            <a:avLst/>
          </a:prstGeom>
          <a:noFill/>
        </p:spPr>
        <p:txBody>
          <a:bodyPr wrap="square" lIns="0" tIns="0" rIns="0" bIns="0" rtlCol="0">
            <a:spAutoFit/>
          </a:bodyPr>
          <a:lstStyle>
            <a:defPPr>
              <a:defRPr lang="zh-CN"/>
            </a:defPPr>
            <a:lvl1pPr algn="just">
              <a:lnSpc>
                <a:spcPct val="150000"/>
              </a:lnSpc>
              <a:spcAft>
                <a:spcPts val="800"/>
              </a:spcAft>
              <a:defRPr sz="1000">
                <a:solidFill>
                  <a:schemeClr val="tx1">
                    <a:lumMod val="65000"/>
                    <a:lumOff val="35000"/>
                  </a:schemeClr>
                </a:solidFill>
                <a:latin typeface="+mn-ea"/>
              </a:defRPr>
            </a:lvl1pPr>
          </a:lstStyle>
          <a:p>
            <a:r>
              <a:rPr lang="zh-CN" altLang="en-US" sz="1100" dirty="0">
                <a:latin typeface="+mn-lt"/>
                <a:ea typeface="微软雅黑 Light" panose="020B0502040204020203" pitchFamily="34" charset="-122"/>
                <a:cs typeface="+mn-ea"/>
                <a:sym typeface="+mn-lt"/>
              </a:rPr>
              <a:t>用左手接听电话，右手边准备纸笔，便于随时记录有用信息。</a:t>
            </a:r>
          </a:p>
        </p:txBody>
      </p:sp>
    </p:spTree>
    <p:extLst>
      <p:ext uri="{BB962C8B-B14F-4D97-AF65-F5344CB8AC3E}">
        <p14:creationId xmlns:p14="http://schemas.microsoft.com/office/powerpoint/2010/main" val="13798157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100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38"/>
                                        </p:tgtEl>
                                        <p:attrNameLst>
                                          <p:attrName>style.visibility</p:attrName>
                                        </p:attrNameLst>
                                      </p:cBhvr>
                                      <p:to>
                                        <p:strVal val="visible"/>
                                      </p:to>
                                    </p:set>
                                    <p:anim calcmode="lin" valueType="num">
                                      <p:cBhvr>
                                        <p:cTn id="22" dur="200" fill="hold"/>
                                        <p:tgtEl>
                                          <p:spTgt spid="38"/>
                                        </p:tgtEl>
                                        <p:attrNameLst>
                                          <p:attrName>ppt_w</p:attrName>
                                        </p:attrNameLst>
                                      </p:cBhvr>
                                      <p:tavLst>
                                        <p:tav tm="0">
                                          <p:val>
                                            <p:fltVal val="0"/>
                                          </p:val>
                                        </p:tav>
                                        <p:tav tm="100000">
                                          <p:val>
                                            <p:strVal val="#ppt_w"/>
                                          </p:val>
                                        </p:tav>
                                      </p:tavLst>
                                    </p:anim>
                                    <p:anim calcmode="lin" valueType="num">
                                      <p:cBhvr>
                                        <p:cTn id="23" dur="200" fill="hold"/>
                                        <p:tgtEl>
                                          <p:spTgt spid="38"/>
                                        </p:tgtEl>
                                        <p:attrNameLst>
                                          <p:attrName>ppt_h</p:attrName>
                                        </p:attrNameLst>
                                      </p:cBhvr>
                                      <p:tavLst>
                                        <p:tav tm="0">
                                          <p:val>
                                            <p:fltVal val="0"/>
                                          </p:val>
                                        </p:tav>
                                        <p:tav tm="100000">
                                          <p:val>
                                            <p:strVal val="#ppt_h"/>
                                          </p:val>
                                        </p:tav>
                                      </p:tavLst>
                                    </p:anim>
                                    <p:animEffect transition="in" filter="fade">
                                      <p:cBhvr>
                                        <p:cTn id="24" dur="200"/>
                                        <p:tgtEl>
                                          <p:spTgt spid="38"/>
                                        </p:tgtEl>
                                      </p:cBhvr>
                                    </p:animEffect>
                                  </p:childTnLst>
                                </p:cTn>
                              </p:par>
                            </p:childTnLst>
                          </p:cTn>
                        </p:par>
                        <p:par>
                          <p:cTn id="25" fill="hold">
                            <p:stCondLst>
                              <p:cond delay="388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childTnLst>
                          </p:cTn>
                        </p:par>
                        <p:par>
                          <p:cTn id="35" fill="hold">
                            <p:stCondLst>
                              <p:cond delay="4380"/>
                            </p:stCondLst>
                            <p:childTnLst>
                              <p:par>
                                <p:cTn id="36" presetID="53" presetClass="entr" presetSubtype="16" fill="hold" grpId="0" nodeType="afterEffect">
                                  <p:stCondLst>
                                    <p:cond delay="0"/>
                                  </p:stCondLst>
                                  <p:iterate type="lt">
                                    <p:tmPct val="10000"/>
                                  </p:iterate>
                                  <p:childTnLst>
                                    <p:set>
                                      <p:cBhvr>
                                        <p:cTn id="37" dur="1" fill="hold">
                                          <p:stCondLst>
                                            <p:cond delay="0"/>
                                          </p:stCondLst>
                                        </p:cTn>
                                        <p:tgtEl>
                                          <p:spTgt spid="46"/>
                                        </p:tgtEl>
                                        <p:attrNameLst>
                                          <p:attrName>style.visibility</p:attrName>
                                        </p:attrNameLst>
                                      </p:cBhvr>
                                      <p:to>
                                        <p:strVal val="visible"/>
                                      </p:to>
                                    </p:set>
                                    <p:anim calcmode="lin" valueType="num">
                                      <p:cBhvr>
                                        <p:cTn id="38" dur="200" fill="hold"/>
                                        <p:tgtEl>
                                          <p:spTgt spid="46"/>
                                        </p:tgtEl>
                                        <p:attrNameLst>
                                          <p:attrName>ppt_w</p:attrName>
                                        </p:attrNameLst>
                                      </p:cBhvr>
                                      <p:tavLst>
                                        <p:tav tm="0">
                                          <p:val>
                                            <p:fltVal val="0"/>
                                          </p:val>
                                        </p:tav>
                                        <p:tav tm="100000">
                                          <p:val>
                                            <p:strVal val="#ppt_w"/>
                                          </p:val>
                                        </p:tav>
                                      </p:tavLst>
                                    </p:anim>
                                    <p:anim calcmode="lin" valueType="num">
                                      <p:cBhvr>
                                        <p:cTn id="39" dur="200" fill="hold"/>
                                        <p:tgtEl>
                                          <p:spTgt spid="46"/>
                                        </p:tgtEl>
                                        <p:attrNameLst>
                                          <p:attrName>ppt_h</p:attrName>
                                        </p:attrNameLst>
                                      </p:cBhvr>
                                      <p:tavLst>
                                        <p:tav tm="0">
                                          <p:val>
                                            <p:fltVal val="0"/>
                                          </p:val>
                                        </p:tav>
                                        <p:tav tm="100000">
                                          <p:val>
                                            <p:strVal val="#ppt_h"/>
                                          </p:val>
                                        </p:tav>
                                      </p:tavLst>
                                    </p:anim>
                                    <p:animEffect transition="in" filter="fade">
                                      <p:cBhvr>
                                        <p:cTn id="40" dur="200"/>
                                        <p:tgtEl>
                                          <p:spTgt spid="46"/>
                                        </p:tgtEl>
                                      </p:cBhvr>
                                    </p:animEffect>
                                  </p:childTnLst>
                                </p:cTn>
                              </p:par>
                            </p:childTnLst>
                          </p:cTn>
                        </p:par>
                        <p:par>
                          <p:cTn id="41" fill="hold">
                            <p:stCondLst>
                              <p:cond delay="9000"/>
                            </p:stCondLst>
                            <p:childTnLst>
                              <p:par>
                                <p:cTn id="42" presetID="10" presetClass="entr" presetSubtype="0"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500"/>
                                        <p:tgtEl>
                                          <p:spTgt spid="4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childTnLst>
                          </p:cTn>
                        </p:par>
                        <p:par>
                          <p:cTn id="51" fill="hold">
                            <p:stCondLst>
                              <p:cond delay="9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52"/>
                                        </p:tgtEl>
                                        <p:attrNameLst>
                                          <p:attrName>style.visibility</p:attrName>
                                        </p:attrNameLst>
                                      </p:cBhvr>
                                      <p:to>
                                        <p:strVal val="visible"/>
                                      </p:to>
                                    </p:set>
                                    <p:anim calcmode="lin" valueType="num">
                                      <p:cBhvr>
                                        <p:cTn id="54" dur="200" fill="hold"/>
                                        <p:tgtEl>
                                          <p:spTgt spid="52"/>
                                        </p:tgtEl>
                                        <p:attrNameLst>
                                          <p:attrName>ppt_w</p:attrName>
                                        </p:attrNameLst>
                                      </p:cBhvr>
                                      <p:tavLst>
                                        <p:tav tm="0">
                                          <p:val>
                                            <p:fltVal val="0"/>
                                          </p:val>
                                        </p:tav>
                                        <p:tav tm="100000">
                                          <p:val>
                                            <p:strVal val="#ppt_w"/>
                                          </p:val>
                                        </p:tav>
                                      </p:tavLst>
                                    </p:anim>
                                    <p:anim calcmode="lin" valueType="num">
                                      <p:cBhvr>
                                        <p:cTn id="55" dur="200" fill="hold"/>
                                        <p:tgtEl>
                                          <p:spTgt spid="52"/>
                                        </p:tgtEl>
                                        <p:attrNameLst>
                                          <p:attrName>ppt_h</p:attrName>
                                        </p:attrNameLst>
                                      </p:cBhvr>
                                      <p:tavLst>
                                        <p:tav tm="0">
                                          <p:val>
                                            <p:fltVal val="0"/>
                                          </p:val>
                                        </p:tav>
                                        <p:tav tm="100000">
                                          <p:val>
                                            <p:strVal val="#ppt_h"/>
                                          </p:val>
                                        </p:tav>
                                      </p:tavLst>
                                    </p:anim>
                                    <p:animEffect transition="in" filter="fade">
                                      <p:cBhvr>
                                        <p:cTn id="56" dur="200"/>
                                        <p:tgtEl>
                                          <p:spTgt spid="52"/>
                                        </p:tgtEl>
                                      </p:cBhvr>
                                    </p:animEffect>
                                  </p:childTnLst>
                                </p:cTn>
                              </p:par>
                            </p:childTnLst>
                          </p:cTn>
                        </p:par>
                        <p:par>
                          <p:cTn id="57" fill="hold">
                            <p:stCondLst>
                              <p:cond delay="11700"/>
                            </p:stCondLst>
                            <p:childTnLst>
                              <p:par>
                                <p:cTn id="58" presetID="10" presetClass="entr" presetSubtype="0" fill="hold" grpId="0" nodeType="after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fade">
                                      <p:cBhvr>
                                        <p:cTn id="60" dur="500"/>
                                        <p:tgtEl>
                                          <p:spTgt spid="6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childTnLst>
                          </p:cTn>
                        </p:par>
                        <p:par>
                          <p:cTn id="67" fill="hold">
                            <p:stCondLst>
                              <p:cond delay="1220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64"/>
                                        </p:tgtEl>
                                        <p:attrNameLst>
                                          <p:attrName>style.visibility</p:attrName>
                                        </p:attrNameLst>
                                      </p:cBhvr>
                                      <p:to>
                                        <p:strVal val="visible"/>
                                      </p:to>
                                    </p:set>
                                    <p:anim calcmode="lin" valueType="num">
                                      <p:cBhvr>
                                        <p:cTn id="70" dur="200" fill="hold"/>
                                        <p:tgtEl>
                                          <p:spTgt spid="64"/>
                                        </p:tgtEl>
                                        <p:attrNameLst>
                                          <p:attrName>ppt_w</p:attrName>
                                        </p:attrNameLst>
                                      </p:cBhvr>
                                      <p:tavLst>
                                        <p:tav tm="0">
                                          <p:val>
                                            <p:fltVal val="0"/>
                                          </p:val>
                                        </p:tav>
                                        <p:tav tm="100000">
                                          <p:val>
                                            <p:strVal val="#ppt_w"/>
                                          </p:val>
                                        </p:tav>
                                      </p:tavLst>
                                    </p:anim>
                                    <p:anim calcmode="lin" valueType="num">
                                      <p:cBhvr>
                                        <p:cTn id="71" dur="200" fill="hold"/>
                                        <p:tgtEl>
                                          <p:spTgt spid="64"/>
                                        </p:tgtEl>
                                        <p:attrNameLst>
                                          <p:attrName>ppt_h</p:attrName>
                                        </p:attrNameLst>
                                      </p:cBhvr>
                                      <p:tavLst>
                                        <p:tav tm="0">
                                          <p:val>
                                            <p:fltVal val="0"/>
                                          </p:val>
                                        </p:tav>
                                        <p:tav tm="100000">
                                          <p:val>
                                            <p:strVal val="#ppt_h"/>
                                          </p:val>
                                        </p:tav>
                                      </p:tavLst>
                                    </p:anim>
                                    <p:animEffect transition="in" filter="fade">
                                      <p:cBhvr>
                                        <p:cTn id="72" dur="200"/>
                                        <p:tgtEl>
                                          <p:spTgt spid="64"/>
                                        </p:tgtEl>
                                      </p:cBhvr>
                                    </p:animEffect>
                                  </p:childTnLst>
                                </p:cTn>
                              </p:par>
                            </p:childTnLst>
                          </p:cTn>
                        </p:par>
                        <p:par>
                          <p:cTn id="73" fill="hold">
                            <p:stCondLst>
                              <p:cond delay="12920"/>
                            </p:stCondLst>
                            <p:childTnLst>
                              <p:par>
                                <p:cTn id="74" presetID="10" presetClass="entr" presetSubtype="0"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childTnLst>
                          </p:cTn>
                        </p:par>
                        <p:par>
                          <p:cTn id="83" fill="hold">
                            <p:stCondLst>
                              <p:cond delay="1342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57"/>
                                        </p:tgtEl>
                                        <p:attrNameLst>
                                          <p:attrName>style.visibility</p:attrName>
                                        </p:attrNameLst>
                                      </p:cBhvr>
                                      <p:to>
                                        <p:strVal val="visible"/>
                                      </p:to>
                                    </p:set>
                                    <p:anim calcmode="lin" valueType="num">
                                      <p:cBhvr>
                                        <p:cTn id="86" dur="200" fill="hold"/>
                                        <p:tgtEl>
                                          <p:spTgt spid="57"/>
                                        </p:tgtEl>
                                        <p:attrNameLst>
                                          <p:attrName>ppt_w</p:attrName>
                                        </p:attrNameLst>
                                      </p:cBhvr>
                                      <p:tavLst>
                                        <p:tav tm="0">
                                          <p:val>
                                            <p:fltVal val="0"/>
                                          </p:val>
                                        </p:tav>
                                        <p:tav tm="100000">
                                          <p:val>
                                            <p:strVal val="#ppt_w"/>
                                          </p:val>
                                        </p:tav>
                                      </p:tavLst>
                                    </p:anim>
                                    <p:anim calcmode="lin" valueType="num">
                                      <p:cBhvr>
                                        <p:cTn id="87" dur="200" fill="hold"/>
                                        <p:tgtEl>
                                          <p:spTgt spid="57"/>
                                        </p:tgtEl>
                                        <p:attrNameLst>
                                          <p:attrName>ppt_h</p:attrName>
                                        </p:attrNameLst>
                                      </p:cBhvr>
                                      <p:tavLst>
                                        <p:tav tm="0">
                                          <p:val>
                                            <p:fltVal val="0"/>
                                          </p:val>
                                        </p:tav>
                                        <p:tav tm="100000">
                                          <p:val>
                                            <p:strVal val="#ppt_h"/>
                                          </p:val>
                                        </p:tav>
                                      </p:tavLst>
                                    </p:anim>
                                    <p:animEffect transition="in" filter="fade">
                                      <p:cBhvr>
                                        <p:cTn id="88" dur="2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9" grpId="0" animBg="1"/>
      <p:bldP spid="25" grpId="0"/>
      <p:bldP spid="26" grpId="0" animBg="1"/>
      <p:bldP spid="27" grpId="0" animBg="1"/>
      <p:bldP spid="28" grpId="0"/>
      <p:bldP spid="38" grpId="0"/>
      <p:bldP spid="46" grpId="0"/>
      <p:bldP spid="49" grpId="0" animBg="1"/>
      <p:bldP spid="50" grpId="0" animBg="1"/>
      <p:bldP spid="51" grpId="0"/>
      <p:bldP spid="52" grpId="0"/>
      <p:bldP spid="54" grpId="0" animBg="1"/>
      <p:bldP spid="55" grpId="0" animBg="1"/>
      <p:bldP spid="56" grpId="0"/>
      <p:bldP spid="57" grpId="0"/>
      <p:bldP spid="61" grpId="0" animBg="1"/>
      <p:bldP spid="62" grpId="0" animBg="1"/>
      <p:bldP spid="63" grpId="0"/>
      <p:bldP spid="6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544" y="1888671"/>
            <a:ext cx="4629166" cy="3080658"/>
          </a:xfrm>
          <a:prstGeom prst="rect">
            <a:avLst/>
          </a:prstGeom>
        </p:spPr>
      </p:pic>
      <p:sp>
        <p:nvSpPr>
          <p:cNvPr id="3" name="矩形 2"/>
          <p:cNvSpPr/>
          <p:nvPr/>
        </p:nvSpPr>
        <p:spPr>
          <a:xfrm>
            <a:off x="1" y="1888671"/>
            <a:ext cx="6752544" cy="3080658"/>
          </a:xfrm>
          <a:prstGeom prst="rect">
            <a:avLst/>
          </a:prstGeom>
          <a:gradFill flip="none" rotWithShape="1">
            <a:gsLst>
              <a:gs pos="0">
                <a:srgbClr val="327C91"/>
              </a:gs>
              <a:gs pos="100000">
                <a:srgbClr val="005D77"/>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5" name="矩形 4"/>
          <p:cNvSpPr/>
          <p:nvPr/>
        </p:nvSpPr>
        <p:spPr>
          <a:xfrm>
            <a:off x="2379076" y="2848011"/>
            <a:ext cx="3077767" cy="923330"/>
          </a:xfrm>
          <a:prstGeom prst="rect">
            <a:avLst/>
          </a:prstGeom>
        </p:spPr>
        <p:txBody>
          <a:bodyPr wrap="none" lIns="0" tIns="0" rIns="0" bIns="0" anchor="ctr">
            <a:spAutoFit/>
          </a:bodyPr>
          <a:lstStyle/>
          <a:p>
            <a:pPr algn="ctr"/>
            <a:r>
              <a:rPr lang="zh-CN" altLang="en-US" sz="6000" dirty="0">
                <a:solidFill>
                  <a:schemeClr val="bg1"/>
                </a:solidFill>
                <a:ea typeface="微软雅黑 Light" panose="020B0502040204020203" pitchFamily="34" charset="-122"/>
                <a:cs typeface="+mn-ea"/>
                <a:sym typeface="+mn-lt"/>
              </a:rPr>
              <a:t>会议礼仪</a:t>
            </a:r>
          </a:p>
        </p:txBody>
      </p:sp>
    </p:spTree>
    <p:extLst>
      <p:ext uri="{BB962C8B-B14F-4D97-AF65-F5344CB8AC3E}">
        <p14:creationId xmlns:p14="http://schemas.microsoft.com/office/powerpoint/2010/main" val="260706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53" presetClass="entr" presetSubtype="16" fill="hold" grpId="0" nodeType="withEffect">
                                  <p:stCondLst>
                                    <p:cond delay="0"/>
                                  </p:stCondLst>
                                  <p:iterate type="lt">
                                    <p:tmPct val="3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座次排定</a:t>
              </a:r>
            </a:p>
          </p:txBody>
        </p:sp>
      </p:grpSp>
      <p:sp>
        <p:nvSpPr>
          <p:cNvPr id="29" name="任意多边形 28"/>
          <p:cNvSpPr/>
          <p:nvPr/>
        </p:nvSpPr>
        <p:spPr>
          <a:xfrm>
            <a:off x="5193819" y="1762758"/>
            <a:ext cx="1798830" cy="1798831"/>
          </a:xfrm>
          <a:custGeom>
            <a:avLst/>
            <a:gdLst>
              <a:gd name="connsiteX0" fmla="*/ 901373 w 1798830"/>
              <a:gd name="connsiteY0" fmla="*/ 0 h 1798831"/>
              <a:gd name="connsiteX1" fmla="*/ 993146 w 1798830"/>
              <a:gd name="connsiteY1" fmla="*/ 38013 h 1798831"/>
              <a:gd name="connsiteX2" fmla="*/ 1760817 w 1798830"/>
              <a:gd name="connsiteY2" fmla="*/ 805685 h 1798831"/>
              <a:gd name="connsiteX3" fmla="*/ 1760817 w 1798830"/>
              <a:gd name="connsiteY3" fmla="*/ 989231 h 1798831"/>
              <a:gd name="connsiteX4" fmla="*/ 989231 w 1798830"/>
              <a:gd name="connsiteY4" fmla="*/ 1760818 h 1798831"/>
              <a:gd name="connsiteX5" fmla="*/ 805684 w 1798830"/>
              <a:gd name="connsiteY5" fmla="*/ 1760818 h 1798831"/>
              <a:gd name="connsiteX6" fmla="*/ 38013 w 1798830"/>
              <a:gd name="connsiteY6" fmla="*/ 993147 h 1798831"/>
              <a:gd name="connsiteX7" fmla="*/ 38013 w 1798830"/>
              <a:gd name="connsiteY7" fmla="*/ 809600 h 1798831"/>
              <a:gd name="connsiteX8" fmla="*/ 809600 w 1798830"/>
              <a:gd name="connsiteY8" fmla="*/ 38013 h 1798831"/>
              <a:gd name="connsiteX9" fmla="*/ 901373 w 1798830"/>
              <a:gd name="connsiteY9" fmla="*/ 0 h 1798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8830" h="1798831">
                <a:moveTo>
                  <a:pt x="901373" y="0"/>
                </a:moveTo>
                <a:cubicBezTo>
                  <a:pt x="934588" y="0"/>
                  <a:pt x="967804" y="12671"/>
                  <a:pt x="993146" y="38013"/>
                </a:cubicBezTo>
                <a:lnTo>
                  <a:pt x="1760817" y="805685"/>
                </a:lnTo>
                <a:cubicBezTo>
                  <a:pt x="1811502" y="856369"/>
                  <a:pt x="1811502" y="938547"/>
                  <a:pt x="1760817" y="989231"/>
                </a:cubicBezTo>
                <a:lnTo>
                  <a:pt x="989231" y="1760818"/>
                </a:lnTo>
                <a:cubicBezTo>
                  <a:pt x="938546" y="1811502"/>
                  <a:pt x="856369" y="1811502"/>
                  <a:pt x="805684" y="1760818"/>
                </a:cubicBezTo>
                <a:lnTo>
                  <a:pt x="38013" y="993147"/>
                </a:lnTo>
                <a:cubicBezTo>
                  <a:pt x="-12672" y="942462"/>
                  <a:pt x="-12672" y="860285"/>
                  <a:pt x="38013" y="809600"/>
                </a:cubicBezTo>
                <a:lnTo>
                  <a:pt x="809600" y="38013"/>
                </a:lnTo>
                <a:cubicBezTo>
                  <a:pt x="834942" y="12671"/>
                  <a:pt x="868157" y="0"/>
                  <a:pt x="901373" y="0"/>
                </a:cubicBezTo>
                <a:close/>
              </a:path>
            </a:pathLst>
          </a:custGeom>
          <a:gradFill flip="none" rotWithShape="1">
            <a:gsLst>
              <a:gs pos="100000">
                <a:srgbClr val="EB4645"/>
              </a:gs>
              <a:gs pos="0">
                <a:srgbClr val="F57B4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环绕式</a:t>
            </a:r>
          </a:p>
        </p:txBody>
      </p:sp>
      <p:sp>
        <p:nvSpPr>
          <p:cNvPr id="30" name="任意多边形 29"/>
          <p:cNvSpPr/>
          <p:nvPr/>
        </p:nvSpPr>
        <p:spPr>
          <a:xfrm>
            <a:off x="6193465" y="2763334"/>
            <a:ext cx="1799842" cy="1799843"/>
          </a:xfrm>
          <a:custGeom>
            <a:avLst/>
            <a:gdLst>
              <a:gd name="connsiteX0" fmla="*/ 899921 w 1799842"/>
              <a:gd name="connsiteY0" fmla="*/ 0 h 1799843"/>
              <a:gd name="connsiteX1" fmla="*/ 991946 w 1799842"/>
              <a:gd name="connsiteY1" fmla="*/ 38118 h 1799843"/>
              <a:gd name="connsiteX2" fmla="*/ 1761724 w 1799842"/>
              <a:gd name="connsiteY2" fmla="*/ 807897 h 1799843"/>
              <a:gd name="connsiteX3" fmla="*/ 1761724 w 1799842"/>
              <a:gd name="connsiteY3" fmla="*/ 991947 h 1799843"/>
              <a:gd name="connsiteX4" fmla="*/ 991947 w 1799842"/>
              <a:gd name="connsiteY4" fmla="*/ 1761725 h 1799843"/>
              <a:gd name="connsiteX5" fmla="*/ 807896 w 1799842"/>
              <a:gd name="connsiteY5" fmla="*/ 1761725 h 1799843"/>
              <a:gd name="connsiteX6" fmla="*/ 38118 w 1799842"/>
              <a:gd name="connsiteY6" fmla="*/ 991946 h 1799843"/>
              <a:gd name="connsiteX7" fmla="*/ 38118 w 1799842"/>
              <a:gd name="connsiteY7" fmla="*/ 807896 h 1799843"/>
              <a:gd name="connsiteX8" fmla="*/ 807895 w 1799842"/>
              <a:gd name="connsiteY8" fmla="*/ 38118 h 1799843"/>
              <a:gd name="connsiteX9" fmla="*/ 899921 w 1799842"/>
              <a:gd name="connsiteY9" fmla="*/ 0 h 179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842" h="1799843">
                <a:moveTo>
                  <a:pt x="899921" y="0"/>
                </a:moveTo>
                <a:cubicBezTo>
                  <a:pt x="933227" y="0"/>
                  <a:pt x="966534" y="12706"/>
                  <a:pt x="991946" y="38118"/>
                </a:cubicBezTo>
                <a:lnTo>
                  <a:pt x="1761724" y="807897"/>
                </a:lnTo>
                <a:cubicBezTo>
                  <a:pt x="1812548" y="858721"/>
                  <a:pt x="1812548" y="941123"/>
                  <a:pt x="1761724" y="991947"/>
                </a:cubicBezTo>
                <a:lnTo>
                  <a:pt x="991947" y="1761725"/>
                </a:lnTo>
                <a:cubicBezTo>
                  <a:pt x="941123" y="1812549"/>
                  <a:pt x="858721" y="1812549"/>
                  <a:pt x="807896" y="1761725"/>
                </a:cubicBezTo>
                <a:lnTo>
                  <a:pt x="38118" y="991946"/>
                </a:lnTo>
                <a:cubicBezTo>
                  <a:pt x="-12706" y="941122"/>
                  <a:pt x="-12706" y="858720"/>
                  <a:pt x="38118" y="807896"/>
                </a:cubicBezTo>
                <a:lnTo>
                  <a:pt x="807895" y="38118"/>
                </a:lnTo>
                <a:cubicBezTo>
                  <a:pt x="833307" y="12706"/>
                  <a:pt x="866614" y="0"/>
                  <a:pt x="899921" y="0"/>
                </a:cubicBezTo>
                <a:close/>
              </a:path>
            </a:pathLst>
          </a:custGeom>
          <a:gradFill flip="none" rotWithShape="1">
            <a:gsLst>
              <a:gs pos="0">
                <a:srgbClr val="327C91"/>
              </a:gs>
              <a:gs pos="100000">
                <a:srgbClr val="005D7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散座式</a:t>
            </a:r>
          </a:p>
        </p:txBody>
      </p:sp>
      <p:sp>
        <p:nvSpPr>
          <p:cNvPr id="31" name="任意多边形 30"/>
          <p:cNvSpPr/>
          <p:nvPr/>
        </p:nvSpPr>
        <p:spPr>
          <a:xfrm>
            <a:off x="5192316" y="3766180"/>
            <a:ext cx="1799990" cy="1799989"/>
          </a:xfrm>
          <a:custGeom>
            <a:avLst/>
            <a:gdLst>
              <a:gd name="connsiteX0" fmla="*/ 901300 w 1799990"/>
              <a:gd name="connsiteY0" fmla="*/ 0 h 1799989"/>
              <a:gd name="connsiteX1" fmla="*/ 993199 w 1799990"/>
              <a:gd name="connsiteY1" fmla="*/ 38065 h 1799989"/>
              <a:gd name="connsiteX2" fmla="*/ 1761924 w 1799990"/>
              <a:gd name="connsiteY2" fmla="*/ 806791 h 1799989"/>
              <a:gd name="connsiteX3" fmla="*/ 1761924 w 1799990"/>
              <a:gd name="connsiteY3" fmla="*/ 990589 h 1799989"/>
              <a:gd name="connsiteX4" fmla="*/ 990589 w 1799990"/>
              <a:gd name="connsiteY4" fmla="*/ 1761924 h 1799989"/>
              <a:gd name="connsiteX5" fmla="*/ 806791 w 1799990"/>
              <a:gd name="connsiteY5" fmla="*/ 1761924 h 1799989"/>
              <a:gd name="connsiteX6" fmla="*/ 38066 w 1799990"/>
              <a:gd name="connsiteY6" fmla="*/ 993199 h 1799989"/>
              <a:gd name="connsiteX7" fmla="*/ 38066 w 1799990"/>
              <a:gd name="connsiteY7" fmla="*/ 809401 h 1799989"/>
              <a:gd name="connsiteX8" fmla="*/ 809401 w 1799990"/>
              <a:gd name="connsiteY8" fmla="*/ 38065 h 1799989"/>
              <a:gd name="connsiteX9" fmla="*/ 901300 w 1799990"/>
              <a:gd name="connsiteY9" fmla="*/ 0 h 1799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990" h="1799989">
                <a:moveTo>
                  <a:pt x="901300" y="0"/>
                </a:moveTo>
                <a:cubicBezTo>
                  <a:pt x="934561" y="0"/>
                  <a:pt x="967822" y="12688"/>
                  <a:pt x="993199" y="38065"/>
                </a:cubicBezTo>
                <a:lnTo>
                  <a:pt x="1761924" y="806791"/>
                </a:lnTo>
                <a:cubicBezTo>
                  <a:pt x="1812679" y="857545"/>
                  <a:pt x="1812679" y="939834"/>
                  <a:pt x="1761924" y="990589"/>
                </a:cubicBezTo>
                <a:lnTo>
                  <a:pt x="990589" y="1761924"/>
                </a:lnTo>
                <a:cubicBezTo>
                  <a:pt x="939835" y="1812678"/>
                  <a:pt x="857546" y="1812678"/>
                  <a:pt x="806791" y="1761924"/>
                </a:cubicBezTo>
                <a:lnTo>
                  <a:pt x="38066" y="993199"/>
                </a:lnTo>
                <a:cubicBezTo>
                  <a:pt x="-12689" y="942444"/>
                  <a:pt x="-12689" y="860155"/>
                  <a:pt x="38066" y="809401"/>
                </a:cubicBezTo>
                <a:lnTo>
                  <a:pt x="809401" y="38065"/>
                </a:lnTo>
                <a:cubicBezTo>
                  <a:pt x="834779" y="12688"/>
                  <a:pt x="868039" y="0"/>
                  <a:pt x="901300" y="0"/>
                </a:cubicBezTo>
                <a:close/>
              </a:path>
            </a:pathLst>
          </a:custGeom>
          <a:gradFill flip="none" rotWithShape="1">
            <a:gsLst>
              <a:gs pos="0">
                <a:srgbClr val="EE6A69"/>
              </a:gs>
              <a:gs pos="100000">
                <a:srgbClr val="EB4645"/>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圆桌式</a:t>
            </a:r>
          </a:p>
        </p:txBody>
      </p:sp>
      <p:sp>
        <p:nvSpPr>
          <p:cNvPr id="32" name="任意多边形 31"/>
          <p:cNvSpPr/>
          <p:nvPr/>
        </p:nvSpPr>
        <p:spPr>
          <a:xfrm>
            <a:off x="4191312" y="2763334"/>
            <a:ext cx="1799842" cy="1799842"/>
          </a:xfrm>
          <a:custGeom>
            <a:avLst/>
            <a:gdLst>
              <a:gd name="connsiteX0" fmla="*/ 899921 w 1799842"/>
              <a:gd name="connsiteY0" fmla="*/ 0 h 1799842"/>
              <a:gd name="connsiteX1" fmla="*/ 991946 w 1799842"/>
              <a:gd name="connsiteY1" fmla="*/ 38118 h 1799842"/>
              <a:gd name="connsiteX2" fmla="*/ 1761724 w 1799842"/>
              <a:gd name="connsiteY2" fmla="*/ 807896 h 1799842"/>
              <a:gd name="connsiteX3" fmla="*/ 1761724 w 1799842"/>
              <a:gd name="connsiteY3" fmla="*/ 991946 h 1799842"/>
              <a:gd name="connsiteX4" fmla="*/ 991946 w 1799842"/>
              <a:gd name="connsiteY4" fmla="*/ 1761724 h 1799842"/>
              <a:gd name="connsiteX5" fmla="*/ 807896 w 1799842"/>
              <a:gd name="connsiteY5" fmla="*/ 1761724 h 1799842"/>
              <a:gd name="connsiteX6" fmla="*/ 38118 w 1799842"/>
              <a:gd name="connsiteY6" fmla="*/ 991946 h 1799842"/>
              <a:gd name="connsiteX7" fmla="*/ 38118 w 1799842"/>
              <a:gd name="connsiteY7" fmla="*/ 807896 h 1799842"/>
              <a:gd name="connsiteX8" fmla="*/ 807896 w 1799842"/>
              <a:gd name="connsiteY8" fmla="*/ 38118 h 1799842"/>
              <a:gd name="connsiteX9" fmla="*/ 899921 w 1799842"/>
              <a:gd name="connsiteY9" fmla="*/ 0 h 179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842" h="1799842">
                <a:moveTo>
                  <a:pt x="899921" y="0"/>
                </a:moveTo>
                <a:cubicBezTo>
                  <a:pt x="933228" y="0"/>
                  <a:pt x="966534" y="12706"/>
                  <a:pt x="991946" y="38118"/>
                </a:cubicBezTo>
                <a:lnTo>
                  <a:pt x="1761724" y="807896"/>
                </a:lnTo>
                <a:cubicBezTo>
                  <a:pt x="1812548" y="858720"/>
                  <a:pt x="1812548" y="941122"/>
                  <a:pt x="1761724" y="991946"/>
                </a:cubicBezTo>
                <a:lnTo>
                  <a:pt x="991946" y="1761724"/>
                </a:lnTo>
                <a:cubicBezTo>
                  <a:pt x="941122" y="1812548"/>
                  <a:pt x="858720" y="1812548"/>
                  <a:pt x="807896" y="1761724"/>
                </a:cubicBezTo>
                <a:lnTo>
                  <a:pt x="38118" y="991946"/>
                </a:lnTo>
                <a:cubicBezTo>
                  <a:pt x="-12706" y="941122"/>
                  <a:pt x="-12706" y="858720"/>
                  <a:pt x="38118" y="807896"/>
                </a:cubicBezTo>
                <a:lnTo>
                  <a:pt x="807896" y="38118"/>
                </a:lnTo>
                <a:cubicBezTo>
                  <a:pt x="833308" y="12706"/>
                  <a:pt x="866615" y="0"/>
                  <a:pt x="899921" y="0"/>
                </a:cubicBezTo>
                <a:close/>
              </a:path>
            </a:pathLst>
          </a:custGeom>
          <a:gradFill flip="none" rotWithShape="1">
            <a:gsLst>
              <a:gs pos="0">
                <a:srgbClr val="34ABA0"/>
              </a:gs>
              <a:gs pos="100000">
                <a:srgbClr val="029789"/>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2000">
                <a:ea typeface="微软雅黑 Light" panose="020B0502040204020203" pitchFamily="34" charset="-122"/>
                <a:cs typeface="+mn-ea"/>
                <a:sym typeface="+mn-lt"/>
              </a:rPr>
              <a:t>主席式</a:t>
            </a:r>
          </a:p>
        </p:txBody>
      </p:sp>
      <p:sp>
        <p:nvSpPr>
          <p:cNvPr id="39" name="TextBox 37"/>
          <p:cNvSpPr txBox="1"/>
          <p:nvPr/>
        </p:nvSpPr>
        <p:spPr>
          <a:xfrm>
            <a:off x="1630476" y="1702293"/>
            <a:ext cx="3136159" cy="392672"/>
          </a:xfrm>
          <a:prstGeom prst="rect">
            <a:avLst/>
          </a:prstGeom>
          <a:noFill/>
        </p:spPr>
        <p:txBody>
          <a:bodyPr wrap="square" lIns="0" tIns="0" rIns="0" bIns="0" rtlCol="0">
            <a:spAutoFit/>
          </a:bodyPr>
          <a:lstStyle>
            <a:defPPr>
              <a:defRPr lang="zh-CN"/>
            </a:defPPr>
            <a:lvl1pPr algn="just">
              <a:lnSpc>
                <a:spcPts val="1600"/>
              </a:lnSpc>
              <a:spcAft>
                <a:spcPts val="800"/>
              </a:spcAft>
              <a:defRPr sz="1000">
                <a:solidFill>
                  <a:srgbClr val="F4DEBD"/>
                </a:solidFill>
                <a:latin typeface="+mn-ea"/>
              </a:defRPr>
            </a:lvl1pPr>
          </a:lstStyle>
          <a:p>
            <a:r>
              <a:rPr lang="zh-CN" altLang="en-US" sz="1100">
                <a:solidFill>
                  <a:schemeClr val="tx1">
                    <a:lumMod val="65000"/>
                    <a:lumOff val="35000"/>
                  </a:schemeClr>
                </a:solidFill>
                <a:latin typeface="+mn-lt"/>
                <a:ea typeface="微软雅黑 Light" panose="020B0502040204020203" pitchFamily="34" charset="-122"/>
                <a:cs typeface="+mn-ea"/>
                <a:sym typeface="+mn-lt"/>
              </a:rPr>
              <a:t>主席式。这种排位是指在会场上，主持人、主人和主宾被有意识地安排在一起就坐。</a:t>
            </a:r>
            <a:endParaRPr lang="zh-CN" altLang="en-US" sz="1100" dirty="0">
              <a:solidFill>
                <a:schemeClr val="tx1">
                  <a:lumMod val="65000"/>
                  <a:lumOff val="35000"/>
                </a:schemeClr>
              </a:solidFill>
              <a:latin typeface="+mn-lt"/>
              <a:ea typeface="微软雅黑 Light" panose="020B0502040204020203" pitchFamily="34" charset="-122"/>
              <a:cs typeface="+mn-ea"/>
              <a:sym typeface="+mn-lt"/>
            </a:endParaRPr>
          </a:p>
        </p:txBody>
      </p:sp>
      <p:sp>
        <p:nvSpPr>
          <p:cNvPr id="40" name="TextBox 37"/>
          <p:cNvSpPr txBox="1"/>
          <p:nvPr/>
        </p:nvSpPr>
        <p:spPr>
          <a:xfrm>
            <a:off x="7594164" y="1527678"/>
            <a:ext cx="3136159" cy="923330"/>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50000"/>
                    <a:lumOff val="50000"/>
                  </a:schemeClr>
                </a:solidFill>
                <a:latin typeface="微软雅黑" pitchFamily="34" charset="-122"/>
                <a:ea typeface="微软雅黑" pitchFamily="34" charset="-122"/>
              </a:defRPr>
            </a:lvl1pPr>
          </a:lstStyle>
          <a:p>
            <a:r>
              <a:rPr lang="zh-CN" altLang="en-US" sz="1100" dirty="0">
                <a:solidFill>
                  <a:schemeClr val="tx1">
                    <a:lumMod val="65000"/>
                    <a:lumOff val="35000"/>
                  </a:schemeClr>
                </a:solidFill>
                <a:latin typeface="+mn-lt"/>
                <a:ea typeface="微软雅黑 Light" panose="020B0502040204020203" pitchFamily="34" charset="-122"/>
                <a:cs typeface="+mn-ea"/>
                <a:sym typeface="+mn-lt"/>
              </a:rPr>
              <a:t>环绕式。就是不设立主席台，把座椅、沙发、茶几摆放在会场的四周，不明确座次的具体尊卑，而听任与会者在入场后自由就座。这一安排座次的方式，与茶话会的主题最相符，也最流行。</a:t>
            </a:r>
          </a:p>
        </p:txBody>
      </p:sp>
      <p:sp>
        <p:nvSpPr>
          <p:cNvPr id="41" name="TextBox 37"/>
          <p:cNvSpPr txBox="1"/>
          <p:nvPr/>
        </p:nvSpPr>
        <p:spPr>
          <a:xfrm>
            <a:off x="1630476" y="4556876"/>
            <a:ext cx="3236799" cy="1154162"/>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50000"/>
                    <a:lumOff val="50000"/>
                  </a:schemeClr>
                </a:solidFill>
                <a:latin typeface="微软雅黑" pitchFamily="34" charset="-122"/>
                <a:ea typeface="微软雅黑" pitchFamily="34" charset="-122"/>
              </a:defRPr>
            </a:lvl1pPr>
          </a:lstStyle>
          <a:p>
            <a:r>
              <a:rPr lang="zh-CN" altLang="en-US" sz="1100" dirty="0">
                <a:solidFill>
                  <a:schemeClr val="tx1">
                    <a:lumMod val="65000"/>
                    <a:lumOff val="35000"/>
                  </a:schemeClr>
                </a:solidFill>
                <a:latin typeface="+mn-lt"/>
                <a:ea typeface="微软雅黑 Light" panose="020B0502040204020203" pitchFamily="34" charset="-122"/>
                <a:cs typeface="+mn-ea"/>
                <a:sym typeface="+mn-lt"/>
              </a:rPr>
              <a:t>圆桌式。圆桌式排位，指的是在会场上摆放圆桌，请与会者在周围自由就坐。圆桌式排位又分下面两种形式：一是适合人数较少的，仅在会场中央安放一张大型的椭圆形会议桌，而请全体与会者在周围就坐。二是在会场上安放数张圆桌，请与会者自由组合。</a:t>
            </a:r>
          </a:p>
        </p:txBody>
      </p:sp>
      <p:sp>
        <p:nvSpPr>
          <p:cNvPr id="42" name="TextBox 37"/>
          <p:cNvSpPr txBox="1"/>
          <p:nvPr/>
        </p:nvSpPr>
        <p:spPr>
          <a:xfrm>
            <a:off x="7594164" y="4581806"/>
            <a:ext cx="3136159" cy="923330"/>
          </a:xfrm>
          <a:prstGeom prst="rect">
            <a:avLst/>
          </a:prstGeom>
          <a:noFill/>
        </p:spPr>
        <p:txBody>
          <a:bodyPr wrap="square" lIns="0" tIns="0" rIns="0" bIns="0" rtlCol="0">
            <a:spAutoFit/>
          </a:bodyPr>
          <a:lstStyle>
            <a:defPPr>
              <a:defRPr lang="zh-CN"/>
            </a:defPPr>
            <a:lvl1pPr algn="just">
              <a:lnSpc>
                <a:spcPts val="1800"/>
              </a:lnSpc>
              <a:defRPr sz="1000">
                <a:solidFill>
                  <a:schemeClr val="tx1">
                    <a:lumMod val="50000"/>
                    <a:lumOff val="50000"/>
                  </a:schemeClr>
                </a:solidFill>
                <a:latin typeface="微软雅黑" pitchFamily="34" charset="-122"/>
                <a:ea typeface="微软雅黑" pitchFamily="34" charset="-122"/>
              </a:defRPr>
            </a:lvl1pPr>
          </a:lstStyle>
          <a:p>
            <a:r>
              <a:rPr lang="zh-CN" altLang="en-US" sz="1100" dirty="0">
                <a:solidFill>
                  <a:schemeClr val="tx1">
                    <a:lumMod val="65000"/>
                    <a:lumOff val="35000"/>
                  </a:schemeClr>
                </a:solidFill>
                <a:latin typeface="+mn-lt"/>
                <a:ea typeface="微软雅黑 Light" panose="020B0502040204020203" pitchFamily="34" charset="-122"/>
                <a:cs typeface="+mn-ea"/>
                <a:sym typeface="+mn-lt"/>
              </a:rPr>
              <a:t>散座式。散座式排位，常见于在室外举行的茶话会。它的座椅、沙发、茶几四处自由地组合，甚至可由与会者根据个人要求而随意安置。这样就容易创造出一种宽松、惬意的社交环境。</a:t>
            </a:r>
          </a:p>
        </p:txBody>
      </p:sp>
      <p:sp>
        <p:nvSpPr>
          <p:cNvPr id="48" name="任意多边形 47"/>
          <p:cNvSpPr/>
          <p:nvPr/>
        </p:nvSpPr>
        <p:spPr>
          <a:xfrm>
            <a:off x="2971998" y="3118721"/>
            <a:ext cx="1089068" cy="1089068"/>
          </a:xfrm>
          <a:custGeom>
            <a:avLst/>
            <a:gdLst>
              <a:gd name="connsiteX0" fmla="*/ 899921 w 1799842"/>
              <a:gd name="connsiteY0" fmla="*/ 0 h 1799842"/>
              <a:gd name="connsiteX1" fmla="*/ 991946 w 1799842"/>
              <a:gd name="connsiteY1" fmla="*/ 38118 h 1799842"/>
              <a:gd name="connsiteX2" fmla="*/ 1761724 w 1799842"/>
              <a:gd name="connsiteY2" fmla="*/ 807896 h 1799842"/>
              <a:gd name="connsiteX3" fmla="*/ 1761724 w 1799842"/>
              <a:gd name="connsiteY3" fmla="*/ 991946 h 1799842"/>
              <a:gd name="connsiteX4" fmla="*/ 991946 w 1799842"/>
              <a:gd name="connsiteY4" fmla="*/ 1761724 h 1799842"/>
              <a:gd name="connsiteX5" fmla="*/ 807896 w 1799842"/>
              <a:gd name="connsiteY5" fmla="*/ 1761724 h 1799842"/>
              <a:gd name="connsiteX6" fmla="*/ 38118 w 1799842"/>
              <a:gd name="connsiteY6" fmla="*/ 991946 h 1799842"/>
              <a:gd name="connsiteX7" fmla="*/ 38118 w 1799842"/>
              <a:gd name="connsiteY7" fmla="*/ 807896 h 1799842"/>
              <a:gd name="connsiteX8" fmla="*/ 807896 w 1799842"/>
              <a:gd name="connsiteY8" fmla="*/ 38118 h 1799842"/>
              <a:gd name="connsiteX9" fmla="*/ 899921 w 1799842"/>
              <a:gd name="connsiteY9" fmla="*/ 0 h 1799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842" h="1799842">
                <a:moveTo>
                  <a:pt x="899921" y="0"/>
                </a:moveTo>
                <a:cubicBezTo>
                  <a:pt x="933228" y="0"/>
                  <a:pt x="966534" y="12706"/>
                  <a:pt x="991946" y="38118"/>
                </a:cubicBezTo>
                <a:lnTo>
                  <a:pt x="1761724" y="807896"/>
                </a:lnTo>
                <a:cubicBezTo>
                  <a:pt x="1812548" y="858720"/>
                  <a:pt x="1812548" y="941122"/>
                  <a:pt x="1761724" y="991946"/>
                </a:cubicBezTo>
                <a:lnTo>
                  <a:pt x="991946" y="1761724"/>
                </a:lnTo>
                <a:cubicBezTo>
                  <a:pt x="941122" y="1812548"/>
                  <a:pt x="858720" y="1812548"/>
                  <a:pt x="807896" y="1761724"/>
                </a:cubicBezTo>
                <a:lnTo>
                  <a:pt x="38118" y="991946"/>
                </a:lnTo>
                <a:cubicBezTo>
                  <a:pt x="-12706" y="941122"/>
                  <a:pt x="-12706" y="858720"/>
                  <a:pt x="38118" y="807896"/>
                </a:cubicBezTo>
                <a:lnTo>
                  <a:pt x="807896" y="38118"/>
                </a:lnTo>
                <a:cubicBezTo>
                  <a:pt x="833308" y="12706"/>
                  <a:pt x="866615" y="0"/>
                  <a:pt x="899921" y="0"/>
                </a:cubicBezTo>
                <a:close/>
              </a:path>
            </a:pathLst>
          </a:custGeom>
          <a:gradFill flip="none" rotWithShape="1">
            <a:gsLst>
              <a:gs pos="100000">
                <a:srgbClr val="EB4645"/>
              </a:gs>
              <a:gs pos="0">
                <a:srgbClr val="F57B48"/>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53" name="任意多边形 52"/>
          <p:cNvSpPr/>
          <p:nvPr/>
        </p:nvSpPr>
        <p:spPr>
          <a:xfrm>
            <a:off x="8123553" y="3118721"/>
            <a:ext cx="1089068" cy="1089070"/>
          </a:xfrm>
          <a:custGeom>
            <a:avLst/>
            <a:gdLst>
              <a:gd name="connsiteX0" fmla="*/ 899921 w 1799842"/>
              <a:gd name="connsiteY0" fmla="*/ 0 h 1799843"/>
              <a:gd name="connsiteX1" fmla="*/ 991946 w 1799842"/>
              <a:gd name="connsiteY1" fmla="*/ 38118 h 1799843"/>
              <a:gd name="connsiteX2" fmla="*/ 1761724 w 1799842"/>
              <a:gd name="connsiteY2" fmla="*/ 807897 h 1799843"/>
              <a:gd name="connsiteX3" fmla="*/ 1761724 w 1799842"/>
              <a:gd name="connsiteY3" fmla="*/ 991947 h 1799843"/>
              <a:gd name="connsiteX4" fmla="*/ 991947 w 1799842"/>
              <a:gd name="connsiteY4" fmla="*/ 1761725 h 1799843"/>
              <a:gd name="connsiteX5" fmla="*/ 807896 w 1799842"/>
              <a:gd name="connsiteY5" fmla="*/ 1761725 h 1799843"/>
              <a:gd name="connsiteX6" fmla="*/ 38118 w 1799842"/>
              <a:gd name="connsiteY6" fmla="*/ 991946 h 1799843"/>
              <a:gd name="connsiteX7" fmla="*/ 38118 w 1799842"/>
              <a:gd name="connsiteY7" fmla="*/ 807896 h 1799843"/>
              <a:gd name="connsiteX8" fmla="*/ 807895 w 1799842"/>
              <a:gd name="connsiteY8" fmla="*/ 38118 h 1799843"/>
              <a:gd name="connsiteX9" fmla="*/ 899921 w 1799842"/>
              <a:gd name="connsiteY9" fmla="*/ 0 h 1799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9842" h="1799843">
                <a:moveTo>
                  <a:pt x="899921" y="0"/>
                </a:moveTo>
                <a:cubicBezTo>
                  <a:pt x="933227" y="0"/>
                  <a:pt x="966534" y="12706"/>
                  <a:pt x="991946" y="38118"/>
                </a:cubicBezTo>
                <a:lnTo>
                  <a:pt x="1761724" y="807897"/>
                </a:lnTo>
                <a:cubicBezTo>
                  <a:pt x="1812548" y="858721"/>
                  <a:pt x="1812548" y="941123"/>
                  <a:pt x="1761724" y="991947"/>
                </a:cubicBezTo>
                <a:lnTo>
                  <a:pt x="991947" y="1761725"/>
                </a:lnTo>
                <a:cubicBezTo>
                  <a:pt x="941123" y="1812549"/>
                  <a:pt x="858721" y="1812549"/>
                  <a:pt x="807896" y="1761725"/>
                </a:cubicBezTo>
                <a:lnTo>
                  <a:pt x="38118" y="991946"/>
                </a:lnTo>
                <a:cubicBezTo>
                  <a:pt x="-12706" y="941122"/>
                  <a:pt x="-12706" y="858720"/>
                  <a:pt x="38118" y="807896"/>
                </a:cubicBezTo>
                <a:lnTo>
                  <a:pt x="807895" y="38118"/>
                </a:lnTo>
                <a:cubicBezTo>
                  <a:pt x="833307" y="12706"/>
                  <a:pt x="866614" y="0"/>
                  <a:pt x="899921" y="0"/>
                </a:cubicBezTo>
                <a:close/>
              </a:path>
            </a:pathLst>
          </a:custGeom>
          <a:gradFill flip="none" rotWithShape="1">
            <a:gsLst>
              <a:gs pos="0">
                <a:srgbClr val="EE6A69"/>
              </a:gs>
              <a:gs pos="100000">
                <a:srgbClr val="EB4645"/>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11" name="Freeform 5"/>
          <p:cNvSpPr>
            <a:spLocks/>
          </p:cNvSpPr>
          <p:nvPr/>
        </p:nvSpPr>
        <p:spPr bwMode="auto">
          <a:xfrm>
            <a:off x="6083913" y="1291977"/>
            <a:ext cx="4713354" cy="471403"/>
          </a:xfrm>
          <a:custGeom>
            <a:avLst/>
            <a:gdLst>
              <a:gd name="T0" fmla="*/ 0 w 7019"/>
              <a:gd name="T1" fmla="*/ 702 h 702"/>
              <a:gd name="T2" fmla="*/ 0 w 7019"/>
              <a:gd name="T3" fmla="*/ 0 h 702"/>
              <a:gd name="T4" fmla="*/ 7019 w 7019"/>
              <a:gd name="T5" fmla="*/ 0 h 702"/>
            </a:gdLst>
            <a:ahLst/>
            <a:cxnLst>
              <a:cxn ang="0">
                <a:pos x="T0" y="T1"/>
              </a:cxn>
              <a:cxn ang="0">
                <a:pos x="T2" y="T3"/>
              </a:cxn>
              <a:cxn ang="0">
                <a:pos x="T4" y="T5"/>
              </a:cxn>
            </a:cxnLst>
            <a:rect l="0" t="0" r="r" b="b"/>
            <a:pathLst>
              <a:path w="7019" h="702">
                <a:moveTo>
                  <a:pt x="0" y="702"/>
                </a:moveTo>
                <a:lnTo>
                  <a:pt x="0" y="0"/>
                </a:lnTo>
                <a:lnTo>
                  <a:pt x="7019" y="0"/>
                </a:lnTo>
              </a:path>
            </a:pathLst>
          </a:custGeom>
          <a:noFill/>
          <a:ln w="7938" cap="flat">
            <a:solidFill>
              <a:schemeClr val="bg1">
                <a:lumMod val="65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12" name="Freeform 6"/>
          <p:cNvSpPr>
            <a:spLocks/>
          </p:cNvSpPr>
          <p:nvPr/>
        </p:nvSpPr>
        <p:spPr bwMode="auto">
          <a:xfrm>
            <a:off x="7089840" y="4556876"/>
            <a:ext cx="3707427" cy="1222155"/>
          </a:xfrm>
          <a:custGeom>
            <a:avLst/>
            <a:gdLst>
              <a:gd name="T0" fmla="*/ 0 w 5521"/>
              <a:gd name="T1" fmla="*/ 0 h 1820"/>
              <a:gd name="T2" fmla="*/ 0 w 5521"/>
              <a:gd name="T3" fmla="*/ 1820 h 1820"/>
              <a:gd name="T4" fmla="*/ 5521 w 5521"/>
              <a:gd name="T5" fmla="*/ 1820 h 1820"/>
            </a:gdLst>
            <a:ahLst/>
            <a:cxnLst>
              <a:cxn ang="0">
                <a:pos x="T0" y="T1"/>
              </a:cxn>
              <a:cxn ang="0">
                <a:pos x="T2" y="T3"/>
              </a:cxn>
              <a:cxn ang="0">
                <a:pos x="T4" y="T5"/>
              </a:cxn>
            </a:cxnLst>
            <a:rect l="0" t="0" r="r" b="b"/>
            <a:pathLst>
              <a:path w="5521" h="1820">
                <a:moveTo>
                  <a:pt x="0" y="0"/>
                </a:moveTo>
                <a:lnTo>
                  <a:pt x="0" y="1820"/>
                </a:lnTo>
                <a:lnTo>
                  <a:pt x="5521" y="1820"/>
                </a:lnTo>
              </a:path>
            </a:pathLst>
          </a:custGeom>
          <a:noFill/>
          <a:ln w="7938" cap="flat">
            <a:solidFill>
              <a:schemeClr val="bg1">
                <a:lumMod val="65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13" name="Freeform 7"/>
          <p:cNvSpPr>
            <a:spLocks/>
          </p:cNvSpPr>
          <p:nvPr/>
        </p:nvSpPr>
        <p:spPr bwMode="auto">
          <a:xfrm>
            <a:off x="1569327" y="5550045"/>
            <a:ext cx="4522644" cy="378062"/>
          </a:xfrm>
          <a:custGeom>
            <a:avLst/>
            <a:gdLst>
              <a:gd name="T0" fmla="*/ 6735 w 6735"/>
              <a:gd name="T1" fmla="*/ 0 h 563"/>
              <a:gd name="T2" fmla="*/ 6735 w 6735"/>
              <a:gd name="T3" fmla="*/ 563 h 563"/>
              <a:gd name="T4" fmla="*/ 0 w 6735"/>
              <a:gd name="T5" fmla="*/ 563 h 563"/>
            </a:gdLst>
            <a:ahLst/>
            <a:cxnLst>
              <a:cxn ang="0">
                <a:pos x="T0" y="T1"/>
              </a:cxn>
              <a:cxn ang="0">
                <a:pos x="T2" y="T3"/>
              </a:cxn>
              <a:cxn ang="0">
                <a:pos x="T4" y="T5"/>
              </a:cxn>
            </a:cxnLst>
            <a:rect l="0" t="0" r="r" b="b"/>
            <a:pathLst>
              <a:path w="6735" h="563">
                <a:moveTo>
                  <a:pt x="6735" y="0"/>
                </a:moveTo>
                <a:lnTo>
                  <a:pt x="6735" y="563"/>
                </a:lnTo>
                <a:lnTo>
                  <a:pt x="0" y="563"/>
                </a:lnTo>
              </a:path>
            </a:pathLst>
          </a:custGeom>
          <a:noFill/>
          <a:ln w="7938" cap="flat">
            <a:solidFill>
              <a:schemeClr val="bg1">
                <a:lumMod val="65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
        <p:nvSpPr>
          <p:cNvPr id="14" name="Freeform 8"/>
          <p:cNvSpPr>
            <a:spLocks/>
          </p:cNvSpPr>
          <p:nvPr/>
        </p:nvSpPr>
        <p:spPr bwMode="auto">
          <a:xfrm>
            <a:off x="1574028" y="1484030"/>
            <a:ext cx="3508659" cy="1287292"/>
          </a:xfrm>
          <a:custGeom>
            <a:avLst/>
            <a:gdLst>
              <a:gd name="T0" fmla="*/ 5225 w 5225"/>
              <a:gd name="T1" fmla="*/ 1917 h 1917"/>
              <a:gd name="T2" fmla="*/ 5225 w 5225"/>
              <a:gd name="T3" fmla="*/ 0 h 1917"/>
              <a:gd name="T4" fmla="*/ 0 w 5225"/>
              <a:gd name="T5" fmla="*/ 0 h 1917"/>
            </a:gdLst>
            <a:ahLst/>
            <a:cxnLst>
              <a:cxn ang="0">
                <a:pos x="T0" y="T1"/>
              </a:cxn>
              <a:cxn ang="0">
                <a:pos x="T2" y="T3"/>
              </a:cxn>
              <a:cxn ang="0">
                <a:pos x="T4" y="T5"/>
              </a:cxn>
            </a:cxnLst>
            <a:rect l="0" t="0" r="r" b="b"/>
            <a:pathLst>
              <a:path w="5225" h="1917">
                <a:moveTo>
                  <a:pt x="5225" y="1917"/>
                </a:moveTo>
                <a:lnTo>
                  <a:pt x="5225" y="0"/>
                </a:lnTo>
                <a:lnTo>
                  <a:pt x="0" y="0"/>
                </a:lnTo>
              </a:path>
            </a:pathLst>
          </a:custGeom>
          <a:noFill/>
          <a:ln w="7938" cap="flat">
            <a:solidFill>
              <a:schemeClr val="bg1">
                <a:lumMod val="65000"/>
              </a:schemeClr>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Tree>
    <p:extLst>
      <p:ext uri="{BB962C8B-B14F-4D97-AF65-F5344CB8AC3E}">
        <p14:creationId xmlns:p14="http://schemas.microsoft.com/office/powerpoint/2010/main" val="25347231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300" fill="hold"/>
                                        <p:tgtEl>
                                          <p:spTgt spid="29"/>
                                        </p:tgtEl>
                                        <p:attrNameLst>
                                          <p:attrName>ppt_w</p:attrName>
                                        </p:attrNameLst>
                                      </p:cBhvr>
                                      <p:tavLst>
                                        <p:tav tm="0">
                                          <p:val>
                                            <p:fltVal val="0"/>
                                          </p:val>
                                        </p:tav>
                                        <p:tav tm="100000">
                                          <p:val>
                                            <p:strVal val="#ppt_w"/>
                                          </p:val>
                                        </p:tav>
                                      </p:tavLst>
                                    </p:anim>
                                    <p:anim calcmode="lin" valueType="num">
                                      <p:cBhvr>
                                        <p:cTn id="13" dur="300" fill="hold"/>
                                        <p:tgtEl>
                                          <p:spTgt spid="29"/>
                                        </p:tgtEl>
                                        <p:attrNameLst>
                                          <p:attrName>ppt_h</p:attrName>
                                        </p:attrNameLst>
                                      </p:cBhvr>
                                      <p:tavLst>
                                        <p:tav tm="0">
                                          <p:val>
                                            <p:fltVal val="0"/>
                                          </p:val>
                                        </p:tav>
                                        <p:tav tm="100000">
                                          <p:val>
                                            <p:strVal val="#ppt_h"/>
                                          </p:val>
                                        </p:tav>
                                      </p:tavLst>
                                    </p:anim>
                                    <p:animEffect transition="in" filter="fade">
                                      <p:cBhvr>
                                        <p:cTn id="14" dur="300"/>
                                        <p:tgtEl>
                                          <p:spTgt spid="29"/>
                                        </p:tgtEl>
                                      </p:cBhvr>
                                    </p:animEffect>
                                  </p:childTnLst>
                                </p:cTn>
                              </p:par>
                            </p:childTnLst>
                          </p:cTn>
                        </p:par>
                        <p:par>
                          <p:cTn id="15" fill="hold">
                            <p:stCondLst>
                              <p:cond delay="800"/>
                            </p:stCondLst>
                            <p:childTnLst>
                              <p:par>
                                <p:cTn id="16" presetID="53" presetClass="entr" presetSubtype="16"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p:cTn id="18" dur="300" fill="hold"/>
                                        <p:tgtEl>
                                          <p:spTgt spid="30"/>
                                        </p:tgtEl>
                                        <p:attrNameLst>
                                          <p:attrName>ppt_w</p:attrName>
                                        </p:attrNameLst>
                                      </p:cBhvr>
                                      <p:tavLst>
                                        <p:tav tm="0">
                                          <p:val>
                                            <p:fltVal val="0"/>
                                          </p:val>
                                        </p:tav>
                                        <p:tav tm="100000">
                                          <p:val>
                                            <p:strVal val="#ppt_w"/>
                                          </p:val>
                                        </p:tav>
                                      </p:tavLst>
                                    </p:anim>
                                    <p:anim calcmode="lin" valueType="num">
                                      <p:cBhvr>
                                        <p:cTn id="19" dur="300" fill="hold"/>
                                        <p:tgtEl>
                                          <p:spTgt spid="30"/>
                                        </p:tgtEl>
                                        <p:attrNameLst>
                                          <p:attrName>ppt_h</p:attrName>
                                        </p:attrNameLst>
                                      </p:cBhvr>
                                      <p:tavLst>
                                        <p:tav tm="0">
                                          <p:val>
                                            <p:fltVal val="0"/>
                                          </p:val>
                                        </p:tav>
                                        <p:tav tm="100000">
                                          <p:val>
                                            <p:strVal val="#ppt_h"/>
                                          </p:val>
                                        </p:tav>
                                      </p:tavLst>
                                    </p:anim>
                                    <p:animEffect transition="in" filter="fade">
                                      <p:cBhvr>
                                        <p:cTn id="20" dur="300"/>
                                        <p:tgtEl>
                                          <p:spTgt spid="30"/>
                                        </p:tgtEl>
                                      </p:cBhvr>
                                    </p:animEffect>
                                  </p:childTnLst>
                                </p:cTn>
                              </p:par>
                            </p:childTnLst>
                          </p:cTn>
                        </p:par>
                        <p:par>
                          <p:cTn id="21" fill="hold">
                            <p:stCondLst>
                              <p:cond delay="1100"/>
                            </p:stCondLst>
                            <p:childTnLst>
                              <p:par>
                                <p:cTn id="22" presetID="53" presetClass="entr" presetSubtype="16"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00" fill="hold"/>
                                        <p:tgtEl>
                                          <p:spTgt spid="31"/>
                                        </p:tgtEl>
                                        <p:attrNameLst>
                                          <p:attrName>ppt_w</p:attrName>
                                        </p:attrNameLst>
                                      </p:cBhvr>
                                      <p:tavLst>
                                        <p:tav tm="0">
                                          <p:val>
                                            <p:fltVal val="0"/>
                                          </p:val>
                                        </p:tav>
                                        <p:tav tm="100000">
                                          <p:val>
                                            <p:strVal val="#ppt_w"/>
                                          </p:val>
                                        </p:tav>
                                      </p:tavLst>
                                    </p:anim>
                                    <p:anim calcmode="lin" valueType="num">
                                      <p:cBhvr>
                                        <p:cTn id="25" dur="300" fill="hold"/>
                                        <p:tgtEl>
                                          <p:spTgt spid="31"/>
                                        </p:tgtEl>
                                        <p:attrNameLst>
                                          <p:attrName>ppt_h</p:attrName>
                                        </p:attrNameLst>
                                      </p:cBhvr>
                                      <p:tavLst>
                                        <p:tav tm="0">
                                          <p:val>
                                            <p:fltVal val="0"/>
                                          </p:val>
                                        </p:tav>
                                        <p:tav tm="100000">
                                          <p:val>
                                            <p:strVal val="#ppt_h"/>
                                          </p:val>
                                        </p:tav>
                                      </p:tavLst>
                                    </p:anim>
                                    <p:animEffect transition="in" filter="fade">
                                      <p:cBhvr>
                                        <p:cTn id="26" dur="300"/>
                                        <p:tgtEl>
                                          <p:spTgt spid="31"/>
                                        </p:tgtEl>
                                      </p:cBhvr>
                                    </p:animEffect>
                                  </p:childTnLst>
                                </p:cTn>
                              </p:par>
                            </p:childTnLst>
                          </p:cTn>
                        </p:par>
                        <p:par>
                          <p:cTn id="27" fill="hold">
                            <p:stCondLst>
                              <p:cond delay="1400"/>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300" fill="hold"/>
                                        <p:tgtEl>
                                          <p:spTgt spid="32"/>
                                        </p:tgtEl>
                                        <p:attrNameLst>
                                          <p:attrName>ppt_w</p:attrName>
                                        </p:attrNameLst>
                                      </p:cBhvr>
                                      <p:tavLst>
                                        <p:tav tm="0">
                                          <p:val>
                                            <p:fltVal val="0"/>
                                          </p:val>
                                        </p:tav>
                                        <p:tav tm="100000">
                                          <p:val>
                                            <p:strVal val="#ppt_w"/>
                                          </p:val>
                                        </p:tav>
                                      </p:tavLst>
                                    </p:anim>
                                    <p:anim calcmode="lin" valueType="num">
                                      <p:cBhvr>
                                        <p:cTn id="31" dur="300" fill="hold"/>
                                        <p:tgtEl>
                                          <p:spTgt spid="32"/>
                                        </p:tgtEl>
                                        <p:attrNameLst>
                                          <p:attrName>ppt_h</p:attrName>
                                        </p:attrNameLst>
                                      </p:cBhvr>
                                      <p:tavLst>
                                        <p:tav tm="0">
                                          <p:val>
                                            <p:fltVal val="0"/>
                                          </p:val>
                                        </p:tav>
                                        <p:tav tm="100000">
                                          <p:val>
                                            <p:strVal val="#ppt_h"/>
                                          </p:val>
                                        </p:tav>
                                      </p:tavLst>
                                    </p:anim>
                                    <p:animEffect transition="in" filter="fade">
                                      <p:cBhvr>
                                        <p:cTn id="32" dur="300"/>
                                        <p:tgtEl>
                                          <p:spTgt spid="32"/>
                                        </p:tgtEl>
                                      </p:cBhvr>
                                    </p:animEffect>
                                  </p:childTnLst>
                                </p:cTn>
                              </p:par>
                            </p:childTnLst>
                          </p:cTn>
                        </p:par>
                        <p:par>
                          <p:cTn id="33" fill="hold">
                            <p:stCondLst>
                              <p:cond delay="1700"/>
                            </p:stCondLst>
                            <p:childTnLst>
                              <p:par>
                                <p:cTn id="34" presetID="53" presetClass="entr" presetSubtype="16"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300" fill="hold"/>
                                        <p:tgtEl>
                                          <p:spTgt spid="53"/>
                                        </p:tgtEl>
                                        <p:attrNameLst>
                                          <p:attrName>ppt_w</p:attrName>
                                        </p:attrNameLst>
                                      </p:cBhvr>
                                      <p:tavLst>
                                        <p:tav tm="0">
                                          <p:val>
                                            <p:fltVal val="0"/>
                                          </p:val>
                                        </p:tav>
                                        <p:tav tm="100000">
                                          <p:val>
                                            <p:strVal val="#ppt_w"/>
                                          </p:val>
                                        </p:tav>
                                      </p:tavLst>
                                    </p:anim>
                                    <p:anim calcmode="lin" valueType="num">
                                      <p:cBhvr>
                                        <p:cTn id="37" dur="300" fill="hold"/>
                                        <p:tgtEl>
                                          <p:spTgt spid="53"/>
                                        </p:tgtEl>
                                        <p:attrNameLst>
                                          <p:attrName>ppt_h</p:attrName>
                                        </p:attrNameLst>
                                      </p:cBhvr>
                                      <p:tavLst>
                                        <p:tav tm="0">
                                          <p:val>
                                            <p:fltVal val="0"/>
                                          </p:val>
                                        </p:tav>
                                        <p:tav tm="100000">
                                          <p:val>
                                            <p:strVal val="#ppt_h"/>
                                          </p:val>
                                        </p:tav>
                                      </p:tavLst>
                                    </p:anim>
                                    <p:animEffect transition="in" filter="fade">
                                      <p:cBhvr>
                                        <p:cTn id="38" dur="300"/>
                                        <p:tgtEl>
                                          <p:spTgt spid="5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300" fill="hold"/>
                                        <p:tgtEl>
                                          <p:spTgt spid="48"/>
                                        </p:tgtEl>
                                        <p:attrNameLst>
                                          <p:attrName>ppt_w</p:attrName>
                                        </p:attrNameLst>
                                      </p:cBhvr>
                                      <p:tavLst>
                                        <p:tav tm="0">
                                          <p:val>
                                            <p:fltVal val="0"/>
                                          </p:val>
                                        </p:tav>
                                        <p:tav tm="100000">
                                          <p:val>
                                            <p:strVal val="#ppt_w"/>
                                          </p:val>
                                        </p:tav>
                                      </p:tavLst>
                                    </p:anim>
                                    <p:anim calcmode="lin" valueType="num">
                                      <p:cBhvr>
                                        <p:cTn id="42" dur="300" fill="hold"/>
                                        <p:tgtEl>
                                          <p:spTgt spid="48"/>
                                        </p:tgtEl>
                                        <p:attrNameLst>
                                          <p:attrName>ppt_h</p:attrName>
                                        </p:attrNameLst>
                                      </p:cBhvr>
                                      <p:tavLst>
                                        <p:tav tm="0">
                                          <p:val>
                                            <p:fltVal val="0"/>
                                          </p:val>
                                        </p:tav>
                                        <p:tav tm="100000">
                                          <p:val>
                                            <p:strVal val="#ppt_h"/>
                                          </p:val>
                                        </p:tav>
                                      </p:tavLst>
                                    </p:anim>
                                    <p:animEffect transition="in" filter="fade">
                                      <p:cBhvr>
                                        <p:cTn id="43" dur="300"/>
                                        <p:tgtEl>
                                          <p:spTgt spid="48"/>
                                        </p:tgtEl>
                                      </p:cBhvr>
                                    </p:animEffect>
                                  </p:childTnLst>
                                </p:cTn>
                              </p:par>
                            </p:childTnLst>
                          </p:cTn>
                        </p:par>
                        <p:par>
                          <p:cTn id="44" fill="hold">
                            <p:stCondLst>
                              <p:cond delay="2000"/>
                            </p:stCondLst>
                            <p:childTnLst>
                              <p:par>
                                <p:cTn id="45" presetID="18" presetClass="entr" presetSubtype="3"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strips(upRight)">
                                      <p:cBhvr>
                                        <p:cTn id="47" dur="500"/>
                                        <p:tgtEl>
                                          <p:spTgt spid="11"/>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40"/>
                                        </p:tgtEl>
                                        <p:attrNameLst>
                                          <p:attrName>style.visibility</p:attrName>
                                        </p:attrNameLst>
                                      </p:cBhvr>
                                      <p:to>
                                        <p:strVal val="visible"/>
                                      </p:to>
                                    </p:set>
                                    <p:anim calcmode="lin" valueType="num">
                                      <p:cBhvr>
                                        <p:cTn id="50" dur="200" fill="hold"/>
                                        <p:tgtEl>
                                          <p:spTgt spid="40"/>
                                        </p:tgtEl>
                                        <p:attrNameLst>
                                          <p:attrName>ppt_w</p:attrName>
                                        </p:attrNameLst>
                                      </p:cBhvr>
                                      <p:tavLst>
                                        <p:tav tm="0">
                                          <p:val>
                                            <p:fltVal val="0"/>
                                          </p:val>
                                        </p:tav>
                                        <p:tav tm="100000">
                                          <p:val>
                                            <p:strVal val="#ppt_w"/>
                                          </p:val>
                                        </p:tav>
                                      </p:tavLst>
                                    </p:anim>
                                    <p:anim calcmode="lin" valueType="num">
                                      <p:cBhvr>
                                        <p:cTn id="51" dur="200" fill="hold"/>
                                        <p:tgtEl>
                                          <p:spTgt spid="40"/>
                                        </p:tgtEl>
                                        <p:attrNameLst>
                                          <p:attrName>ppt_h</p:attrName>
                                        </p:attrNameLst>
                                      </p:cBhvr>
                                      <p:tavLst>
                                        <p:tav tm="0">
                                          <p:val>
                                            <p:fltVal val="0"/>
                                          </p:val>
                                        </p:tav>
                                        <p:tav tm="100000">
                                          <p:val>
                                            <p:strVal val="#ppt_h"/>
                                          </p:val>
                                        </p:tav>
                                      </p:tavLst>
                                    </p:anim>
                                    <p:animEffect transition="in" filter="fade">
                                      <p:cBhvr>
                                        <p:cTn id="52" dur="200"/>
                                        <p:tgtEl>
                                          <p:spTgt spid="40"/>
                                        </p:tgtEl>
                                      </p:cBhvr>
                                    </p:animEffect>
                                  </p:childTnLst>
                                </p:cTn>
                              </p:par>
                            </p:childTnLst>
                          </p:cTn>
                        </p:par>
                        <p:par>
                          <p:cTn id="53" fill="hold">
                            <p:stCondLst>
                              <p:cond delay="3840"/>
                            </p:stCondLst>
                            <p:childTnLst>
                              <p:par>
                                <p:cTn id="54" presetID="18" presetClass="entr" presetSubtype="6"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strips(downRight)">
                                      <p:cBhvr>
                                        <p:cTn id="56" dur="500"/>
                                        <p:tgtEl>
                                          <p:spTgt spid="12"/>
                                        </p:tgtEl>
                                      </p:cBhvr>
                                    </p:animEffect>
                                  </p:childTnLst>
                                </p:cTn>
                              </p:par>
                              <p:par>
                                <p:cTn id="57" presetID="53" presetClass="entr" presetSubtype="16" fill="hold" grpId="0" nodeType="withEffect">
                                  <p:stCondLst>
                                    <p:cond delay="0"/>
                                  </p:stCondLst>
                                  <p:iterate type="lt">
                                    <p:tmPct val="10000"/>
                                  </p:iterate>
                                  <p:childTnLst>
                                    <p:set>
                                      <p:cBhvr>
                                        <p:cTn id="58" dur="1" fill="hold">
                                          <p:stCondLst>
                                            <p:cond delay="0"/>
                                          </p:stCondLst>
                                        </p:cTn>
                                        <p:tgtEl>
                                          <p:spTgt spid="42"/>
                                        </p:tgtEl>
                                        <p:attrNameLst>
                                          <p:attrName>style.visibility</p:attrName>
                                        </p:attrNameLst>
                                      </p:cBhvr>
                                      <p:to>
                                        <p:strVal val="visible"/>
                                      </p:to>
                                    </p:set>
                                    <p:anim calcmode="lin" valueType="num">
                                      <p:cBhvr>
                                        <p:cTn id="59" dur="200" fill="hold"/>
                                        <p:tgtEl>
                                          <p:spTgt spid="42"/>
                                        </p:tgtEl>
                                        <p:attrNameLst>
                                          <p:attrName>ppt_w</p:attrName>
                                        </p:attrNameLst>
                                      </p:cBhvr>
                                      <p:tavLst>
                                        <p:tav tm="0">
                                          <p:val>
                                            <p:fltVal val="0"/>
                                          </p:val>
                                        </p:tav>
                                        <p:tav tm="100000">
                                          <p:val>
                                            <p:strVal val="#ppt_w"/>
                                          </p:val>
                                        </p:tav>
                                      </p:tavLst>
                                    </p:anim>
                                    <p:anim calcmode="lin" valueType="num">
                                      <p:cBhvr>
                                        <p:cTn id="60" dur="200" fill="hold"/>
                                        <p:tgtEl>
                                          <p:spTgt spid="42"/>
                                        </p:tgtEl>
                                        <p:attrNameLst>
                                          <p:attrName>ppt_h</p:attrName>
                                        </p:attrNameLst>
                                      </p:cBhvr>
                                      <p:tavLst>
                                        <p:tav tm="0">
                                          <p:val>
                                            <p:fltVal val="0"/>
                                          </p:val>
                                        </p:tav>
                                        <p:tav tm="100000">
                                          <p:val>
                                            <p:strVal val="#ppt_h"/>
                                          </p:val>
                                        </p:tav>
                                      </p:tavLst>
                                    </p:anim>
                                    <p:animEffect transition="in" filter="fade">
                                      <p:cBhvr>
                                        <p:cTn id="61" dur="200"/>
                                        <p:tgtEl>
                                          <p:spTgt spid="42"/>
                                        </p:tgtEl>
                                      </p:cBhvr>
                                    </p:animEffect>
                                  </p:childTnLst>
                                </p:cTn>
                              </p:par>
                            </p:childTnLst>
                          </p:cTn>
                        </p:par>
                        <p:par>
                          <p:cTn id="62" fill="hold">
                            <p:stCondLst>
                              <p:cond delay="5640"/>
                            </p:stCondLst>
                            <p:childTnLst>
                              <p:par>
                                <p:cTn id="63" presetID="18" presetClass="entr" presetSubtype="12"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strips(downLeft)">
                                      <p:cBhvr>
                                        <p:cTn id="65" dur="500"/>
                                        <p:tgtEl>
                                          <p:spTgt spid="13"/>
                                        </p:tgtEl>
                                      </p:cBhvr>
                                    </p:animEffect>
                                  </p:childTnLst>
                                </p:cTn>
                              </p:par>
                              <p:par>
                                <p:cTn id="66" presetID="53" presetClass="entr" presetSubtype="16" fill="hold" grpId="0" nodeType="withEffect">
                                  <p:stCondLst>
                                    <p:cond delay="0"/>
                                  </p:stCondLst>
                                  <p:iterate type="lt">
                                    <p:tmPct val="10000"/>
                                  </p:iterate>
                                  <p:childTnLst>
                                    <p:set>
                                      <p:cBhvr>
                                        <p:cTn id="67" dur="1" fill="hold">
                                          <p:stCondLst>
                                            <p:cond delay="0"/>
                                          </p:stCondLst>
                                        </p:cTn>
                                        <p:tgtEl>
                                          <p:spTgt spid="41"/>
                                        </p:tgtEl>
                                        <p:attrNameLst>
                                          <p:attrName>style.visibility</p:attrName>
                                        </p:attrNameLst>
                                      </p:cBhvr>
                                      <p:to>
                                        <p:strVal val="visible"/>
                                      </p:to>
                                    </p:set>
                                    <p:anim calcmode="lin" valueType="num">
                                      <p:cBhvr>
                                        <p:cTn id="68" dur="200" fill="hold"/>
                                        <p:tgtEl>
                                          <p:spTgt spid="41"/>
                                        </p:tgtEl>
                                        <p:attrNameLst>
                                          <p:attrName>ppt_w</p:attrName>
                                        </p:attrNameLst>
                                      </p:cBhvr>
                                      <p:tavLst>
                                        <p:tav tm="0">
                                          <p:val>
                                            <p:fltVal val="0"/>
                                          </p:val>
                                        </p:tav>
                                        <p:tav tm="100000">
                                          <p:val>
                                            <p:strVal val="#ppt_w"/>
                                          </p:val>
                                        </p:tav>
                                      </p:tavLst>
                                    </p:anim>
                                    <p:anim calcmode="lin" valueType="num">
                                      <p:cBhvr>
                                        <p:cTn id="69" dur="200" fill="hold"/>
                                        <p:tgtEl>
                                          <p:spTgt spid="41"/>
                                        </p:tgtEl>
                                        <p:attrNameLst>
                                          <p:attrName>ppt_h</p:attrName>
                                        </p:attrNameLst>
                                      </p:cBhvr>
                                      <p:tavLst>
                                        <p:tav tm="0">
                                          <p:val>
                                            <p:fltVal val="0"/>
                                          </p:val>
                                        </p:tav>
                                        <p:tav tm="100000">
                                          <p:val>
                                            <p:strVal val="#ppt_h"/>
                                          </p:val>
                                        </p:tav>
                                      </p:tavLst>
                                    </p:anim>
                                    <p:animEffect transition="in" filter="fade">
                                      <p:cBhvr>
                                        <p:cTn id="70" dur="200"/>
                                        <p:tgtEl>
                                          <p:spTgt spid="41"/>
                                        </p:tgtEl>
                                      </p:cBhvr>
                                    </p:animEffect>
                                  </p:childTnLst>
                                </p:cTn>
                              </p:par>
                            </p:childTnLst>
                          </p:cTn>
                        </p:par>
                        <p:par>
                          <p:cTn id="71" fill="hold">
                            <p:stCondLst>
                              <p:cond delay="8080"/>
                            </p:stCondLst>
                            <p:childTnLst>
                              <p:par>
                                <p:cTn id="72" presetID="18" presetClass="entr" presetSubtype="9"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strips(upLeft)">
                                      <p:cBhvr>
                                        <p:cTn id="74" dur="500"/>
                                        <p:tgtEl>
                                          <p:spTgt spid="14"/>
                                        </p:tgtEl>
                                      </p:cBhvr>
                                    </p:animEffect>
                                  </p:childTnLst>
                                </p:cTn>
                              </p:par>
                              <p:par>
                                <p:cTn id="75" presetID="53" presetClass="entr" presetSubtype="16" fill="hold" grpId="0" nodeType="withEffect">
                                  <p:stCondLst>
                                    <p:cond delay="0"/>
                                  </p:stCondLst>
                                  <p:iterate type="lt">
                                    <p:tmPct val="10000"/>
                                  </p:iterate>
                                  <p:childTnLst>
                                    <p:set>
                                      <p:cBhvr>
                                        <p:cTn id="76" dur="1" fill="hold">
                                          <p:stCondLst>
                                            <p:cond delay="0"/>
                                          </p:stCondLst>
                                        </p:cTn>
                                        <p:tgtEl>
                                          <p:spTgt spid="39"/>
                                        </p:tgtEl>
                                        <p:attrNameLst>
                                          <p:attrName>style.visibility</p:attrName>
                                        </p:attrNameLst>
                                      </p:cBhvr>
                                      <p:to>
                                        <p:strVal val="visible"/>
                                      </p:to>
                                    </p:set>
                                    <p:anim calcmode="lin" valueType="num">
                                      <p:cBhvr>
                                        <p:cTn id="77" dur="200" fill="hold"/>
                                        <p:tgtEl>
                                          <p:spTgt spid="39"/>
                                        </p:tgtEl>
                                        <p:attrNameLst>
                                          <p:attrName>ppt_w</p:attrName>
                                        </p:attrNameLst>
                                      </p:cBhvr>
                                      <p:tavLst>
                                        <p:tav tm="0">
                                          <p:val>
                                            <p:fltVal val="0"/>
                                          </p:val>
                                        </p:tav>
                                        <p:tav tm="100000">
                                          <p:val>
                                            <p:strVal val="#ppt_w"/>
                                          </p:val>
                                        </p:tav>
                                      </p:tavLst>
                                    </p:anim>
                                    <p:anim calcmode="lin" valueType="num">
                                      <p:cBhvr>
                                        <p:cTn id="78" dur="200" fill="hold"/>
                                        <p:tgtEl>
                                          <p:spTgt spid="39"/>
                                        </p:tgtEl>
                                        <p:attrNameLst>
                                          <p:attrName>ppt_h</p:attrName>
                                        </p:attrNameLst>
                                      </p:cBhvr>
                                      <p:tavLst>
                                        <p:tav tm="0">
                                          <p:val>
                                            <p:fltVal val="0"/>
                                          </p:val>
                                        </p:tav>
                                        <p:tav tm="100000">
                                          <p:val>
                                            <p:strVal val="#ppt_h"/>
                                          </p:val>
                                        </p:tav>
                                      </p:tavLst>
                                    </p:anim>
                                    <p:animEffect transition="in" filter="fade">
                                      <p:cBhvr>
                                        <p:cTn id="79" dur="2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9" grpId="0"/>
      <p:bldP spid="40" grpId="0"/>
      <p:bldP spid="41" grpId="0"/>
      <p:bldP spid="42" grpId="0"/>
      <p:bldP spid="48" grpId="0" animBg="1"/>
      <p:bldP spid="53" grpId="0" animBg="1"/>
      <p:bldP spid="11" grpId="0" animBg="1"/>
      <p:bldP spid="12" grpId="0" animBg="1"/>
      <p:bldP spid="13" grpId="0" animBg="1"/>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171575" y="4450869"/>
            <a:ext cx="4524375" cy="940281"/>
          </a:xfrm>
          <a:prstGeom prst="rect">
            <a:avLst/>
          </a:prstGeom>
          <a:gradFill flip="none" rotWithShape="1">
            <a:gsLst>
              <a:gs pos="0">
                <a:srgbClr val="34ABA0"/>
              </a:gs>
              <a:gs pos="100000">
                <a:srgbClr val="029789"/>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31" name="矩形 30"/>
          <p:cNvSpPr/>
          <p:nvPr/>
        </p:nvSpPr>
        <p:spPr>
          <a:xfrm>
            <a:off x="1171575" y="3307869"/>
            <a:ext cx="4524375" cy="940281"/>
          </a:xfrm>
          <a:prstGeom prst="rect">
            <a:avLst/>
          </a:prstGeom>
          <a:gradFill flip="none" rotWithShape="1">
            <a:gsLst>
              <a:gs pos="100000">
                <a:srgbClr val="EB4645"/>
              </a:gs>
              <a:gs pos="0">
                <a:srgbClr val="F57B48"/>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sp>
        <p:nvSpPr>
          <p:cNvPr id="27" name="矩形 26"/>
          <p:cNvSpPr/>
          <p:nvPr/>
        </p:nvSpPr>
        <p:spPr>
          <a:xfrm>
            <a:off x="1171575" y="1415029"/>
            <a:ext cx="4524375" cy="1690121"/>
          </a:xfrm>
          <a:prstGeom prst="rect">
            <a:avLst/>
          </a:prstGeom>
          <a:gradFill flip="none" rotWithShape="1">
            <a:gsLst>
              <a:gs pos="0">
                <a:srgbClr val="327C91"/>
              </a:gs>
              <a:gs pos="100000">
                <a:srgbClr val="005D77"/>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a:ea typeface="微软雅黑 Light" panose="020B0502040204020203" pitchFamily="34" charset="-122"/>
              <a:cs typeface="+mn-ea"/>
              <a:sym typeface="+mn-lt"/>
            </a:endParaRPr>
          </a:p>
        </p:txBody>
      </p:sp>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发言礼仪</a:t>
              </a:r>
            </a:p>
          </p:txBody>
        </p:sp>
      </p:grpSp>
      <p:sp>
        <p:nvSpPr>
          <p:cNvPr id="18" name="TextBox 2"/>
          <p:cNvSpPr txBox="1"/>
          <p:nvPr/>
        </p:nvSpPr>
        <p:spPr>
          <a:xfrm>
            <a:off x="1292139" y="1498118"/>
            <a:ext cx="4201851" cy="3785716"/>
          </a:xfrm>
          <a:prstGeom prst="rect">
            <a:avLst/>
          </a:prstGeom>
          <a:noFill/>
        </p:spPr>
        <p:txBody>
          <a:bodyPr wrap="square" lIns="0" tIns="0" rIns="0" bIns="0" rtlCol="0">
            <a:spAutoFit/>
          </a:bodyPr>
          <a:lstStyle>
            <a:defPPr>
              <a:defRPr lang="zh-CN"/>
            </a:defPPr>
            <a:lvl1pPr algn="just">
              <a:lnSpc>
                <a:spcPct val="150000"/>
              </a:lnSpc>
              <a:spcAft>
                <a:spcPts val="800"/>
              </a:spcAft>
              <a:defRPr sz="1100">
                <a:solidFill>
                  <a:schemeClr val="tx1">
                    <a:lumMod val="65000"/>
                    <a:lumOff val="35000"/>
                  </a:schemeClr>
                </a:solidFill>
                <a:cs typeface="+mn-ea"/>
              </a:defRPr>
            </a:lvl1pPr>
          </a:lstStyle>
          <a:p>
            <a:pPr marL="171450" indent="-171450">
              <a:spcAft>
                <a:spcPts val="3000"/>
              </a:spcAft>
              <a:buFont typeface="Wingdings" panose="05000000000000000000" pitchFamily="2" charset="2"/>
              <a:buChar char="l"/>
            </a:pPr>
            <a:r>
              <a:rPr lang="zh-CN" altLang="en-US" dirty="0">
                <a:solidFill>
                  <a:schemeClr val="bg1"/>
                </a:solidFill>
                <a:ea typeface="微软雅黑 Light" panose="020B0502040204020203" pitchFamily="34" charset="-122"/>
                <a:sym typeface="+mn-lt"/>
              </a:rPr>
              <a:t>会议发言有正式发言和自由发言两种，前者一般是领导报告，后者一般是讨论发言。正式发言者，应衣冠整齐，走上主席台应步态自然，刚劲有力，体现一种成竹在胸、自信自强的风度与气质。发言时应口齿清晰，讲究逻辑，简明扼要。如果是书面发言，要时常抬头扫视一下会场，不能低头读稿。旁若无人。发言完毕，应对听众的倾听表示谢意。</a:t>
            </a:r>
          </a:p>
          <a:p>
            <a:pPr marL="171450" indent="-171450">
              <a:spcAft>
                <a:spcPts val="3000"/>
              </a:spcAft>
              <a:buFont typeface="Wingdings" panose="05000000000000000000" pitchFamily="2" charset="2"/>
              <a:buChar char="l"/>
            </a:pPr>
            <a:r>
              <a:rPr lang="zh-CN" altLang="en-US" dirty="0">
                <a:solidFill>
                  <a:schemeClr val="bg1"/>
                </a:solidFill>
                <a:ea typeface="微软雅黑 Light" panose="020B0502040204020203" pitchFamily="34" charset="-122"/>
                <a:sym typeface="+mn-lt"/>
              </a:rPr>
              <a:t>自由发言则较随意，应要注意，发言应讲究顺序和秩序，不能争抢发言；发言应简短，观点应明确；与他人有分歧，应以理服人，态度平和，听从主持人的指挥，不能只顾自己。</a:t>
            </a:r>
          </a:p>
          <a:p>
            <a:pPr marL="171450" indent="-171450">
              <a:spcAft>
                <a:spcPts val="3000"/>
              </a:spcAft>
              <a:buFont typeface="Wingdings" panose="05000000000000000000" pitchFamily="2" charset="2"/>
              <a:buChar char="l"/>
            </a:pPr>
            <a:r>
              <a:rPr lang="zh-CN" altLang="en-US" dirty="0">
                <a:solidFill>
                  <a:schemeClr val="bg1"/>
                </a:solidFill>
                <a:ea typeface="微软雅黑 Light" panose="020B0502040204020203" pitchFamily="34" charset="-122"/>
                <a:sym typeface="+mn-lt"/>
              </a:rPr>
              <a:t>如果有会议参加者对发言人提问，应礼貌作答，对不能回答的问题，应机智而礼貌地说明理由，对提问人的批评和意见应认真听取，即使提问者的批评是错误的，也不应失态。</a:t>
            </a:r>
          </a:p>
        </p:txBody>
      </p:sp>
      <p:grpSp>
        <p:nvGrpSpPr>
          <p:cNvPr id="23" name="组合 22"/>
          <p:cNvGrpSpPr/>
          <p:nvPr/>
        </p:nvGrpSpPr>
        <p:grpSpPr>
          <a:xfrm>
            <a:off x="6254211" y="1039091"/>
            <a:ext cx="6347901" cy="5818909"/>
            <a:chOff x="6254211" y="1039091"/>
            <a:chExt cx="6347901" cy="5818909"/>
          </a:xfrm>
        </p:grpSpPr>
        <p:pic>
          <p:nvPicPr>
            <p:cNvPr id="17"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4211" y="1039091"/>
              <a:ext cx="6347901" cy="5818909"/>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4322" y="1415029"/>
              <a:ext cx="5527678" cy="3310898"/>
            </a:xfrm>
            <a:prstGeom prst="rect">
              <a:avLst/>
            </a:prstGeom>
          </p:spPr>
        </p:pic>
      </p:grpSp>
    </p:spTree>
    <p:extLst>
      <p:ext uri="{BB962C8B-B14F-4D97-AF65-F5344CB8AC3E}">
        <p14:creationId xmlns:p14="http://schemas.microsoft.com/office/powerpoint/2010/main" val="7845593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1" grpId="0" animBg="1"/>
      <p:bldP spid="27" grpId="0" animBg="1"/>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00"/>
          <p:cNvSpPr/>
          <p:nvPr/>
        </p:nvSpPr>
        <p:spPr bwMode="auto">
          <a:xfrm>
            <a:off x="7903140" y="3916768"/>
            <a:ext cx="3478221" cy="267275"/>
          </a:xfrm>
          <a:custGeom>
            <a:avLst/>
            <a:gdLst>
              <a:gd name="connsiteX0" fmla="*/ 0 w 1600200"/>
              <a:gd name="connsiteY0" fmla="*/ 552450 h 552450"/>
              <a:gd name="connsiteX1" fmla="*/ 171450 w 1600200"/>
              <a:gd name="connsiteY1" fmla="*/ 0 h 552450"/>
              <a:gd name="connsiteX2" fmla="*/ 1600200 w 1600200"/>
              <a:gd name="connsiteY2" fmla="*/ 0 h 552450"/>
              <a:gd name="connsiteX0" fmla="*/ 0 w 1963668"/>
              <a:gd name="connsiteY0" fmla="*/ 552450 h 552450"/>
              <a:gd name="connsiteX1" fmla="*/ 171450 w 1963668"/>
              <a:gd name="connsiteY1" fmla="*/ 0 h 552450"/>
              <a:gd name="connsiteX2" fmla="*/ 1963668 w 1963668"/>
              <a:gd name="connsiteY2" fmla="*/ 0 h 552450"/>
            </a:gdLst>
            <a:ahLst/>
            <a:cxnLst>
              <a:cxn ang="0">
                <a:pos x="connsiteX0" y="connsiteY0"/>
              </a:cxn>
              <a:cxn ang="0">
                <a:pos x="connsiteX1" y="connsiteY1"/>
              </a:cxn>
              <a:cxn ang="0">
                <a:pos x="connsiteX2" y="connsiteY2"/>
              </a:cxn>
            </a:cxnLst>
            <a:rect l="l" t="t" r="r" b="b"/>
            <a:pathLst>
              <a:path w="1963668" h="552450">
                <a:moveTo>
                  <a:pt x="0" y="552450"/>
                </a:moveTo>
                <a:lnTo>
                  <a:pt x="171450" y="0"/>
                </a:lnTo>
                <a:lnTo>
                  <a:pt x="1963668" y="0"/>
                </a:lnTo>
              </a:path>
            </a:pathLst>
          </a:custGeom>
          <a:noFill/>
          <a:ln w="12700" cap="flat" cmpd="sng" algn="ctr">
            <a:solidFill>
              <a:schemeClr val="bg1">
                <a:lumMod val="50000"/>
              </a:schemeClr>
            </a:solidFill>
            <a:prstDash val="dash"/>
            <a:headEnd type="oval" w="med" len="med"/>
            <a:tailEnd type="stealth" w="med" len="med"/>
          </a:ln>
          <a:effectLst/>
        </p:spPr>
        <p:txBody>
          <a:bodyPr anchor="ctr"/>
          <a:lstStyle/>
          <a:p>
            <a:pPr algn="ctr" defTabSz="685800">
              <a:defRPr/>
            </a:pPr>
            <a:endParaRPr lang="zh-CN" altLang="en-US" sz="750" kern="0">
              <a:solidFill>
                <a:schemeClr val="bg1">
                  <a:lumMod val="65000"/>
                </a:schemeClr>
              </a:solidFill>
              <a:ea typeface="微软雅黑 Light" panose="020B0502040204020203" pitchFamily="34" charset="-122"/>
              <a:cs typeface="+mn-ea"/>
              <a:sym typeface="+mn-lt"/>
            </a:endParaRPr>
          </a:p>
        </p:txBody>
      </p:sp>
      <p:sp>
        <p:nvSpPr>
          <p:cNvPr id="14" name="任意多边形 108"/>
          <p:cNvSpPr/>
          <p:nvPr/>
        </p:nvSpPr>
        <p:spPr bwMode="auto">
          <a:xfrm flipH="1">
            <a:off x="933855" y="3970979"/>
            <a:ext cx="3136684" cy="267275"/>
          </a:xfrm>
          <a:custGeom>
            <a:avLst/>
            <a:gdLst>
              <a:gd name="connsiteX0" fmla="*/ 0 w 1600200"/>
              <a:gd name="connsiteY0" fmla="*/ 552450 h 552450"/>
              <a:gd name="connsiteX1" fmla="*/ 171450 w 1600200"/>
              <a:gd name="connsiteY1" fmla="*/ 0 h 552450"/>
              <a:gd name="connsiteX2" fmla="*/ 1600200 w 1600200"/>
              <a:gd name="connsiteY2" fmla="*/ 0 h 552450"/>
              <a:gd name="connsiteX0" fmla="*/ 0 w 1782885"/>
              <a:gd name="connsiteY0" fmla="*/ 552450 h 552450"/>
              <a:gd name="connsiteX1" fmla="*/ 171450 w 1782885"/>
              <a:gd name="connsiteY1" fmla="*/ 0 h 552450"/>
              <a:gd name="connsiteX2" fmla="*/ 1782885 w 1782885"/>
              <a:gd name="connsiteY2" fmla="*/ 0 h 552450"/>
            </a:gdLst>
            <a:ahLst/>
            <a:cxnLst>
              <a:cxn ang="0">
                <a:pos x="connsiteX0" y="connsiteY0"/>
              </a:cxn>
              <a:cxn ang="0">
                <a:pos x="connsiteX1" y="connsiteY1"/>
              </a:cxn>
              <a:cxn ang="0">
                <a:pos x="connsiteX2" y="connsiteY2"/>
              </a:cxn>
            </a:cxnLst>
            <a:rect l="l" t="t" r="r" b="b"/>
            <a:pathLst>
              <a:path w="1782885" h="552450">
                <a:moveTo>
                  <a:pt x="0" y="552450"/>
                </a:moveTo>
                <a:lnTo>
                  <a:pt x="171450" y="0"/>
                </a:lnTo>
                <a:lnTo>
                  <a:pt x="1782885" y="0"/>
                </a:lnTo>
              </a:path>
            </a:pathLst>
          </a:custGeom>
          <a:noFill/>
          <a:ln w="12700" cap="flat" cmpd="sng" algn="ctr">
            <a:solidFill>
              <a:schemeClr val="bg1">
                <a:lumMod val="50000"/>
              </a:schemeClr>
            </a:solidFill>
            <a:prstDash val="dash"/>
            <a:headEnd type="oval" w="med" len="med"/>
            <a:tailEnd type="stealth" w="med" len="med"/>
          </a:ln>
          <a:effectLst/>
        </p:spPr>
        <p:txBody>
          <a:bodyPr anchor="ctr"/>
          <a:lstStyle/>
          <a:p>
            <a:pPr algn="ctr" defTabSz="685800">
              <a:defRPr/>
            </a:pPr>
            <a:endParaRPr lang="zh-CN" altLang="en-US" sz="750" kern="0">
              <a:solidFill>
                <a:schemeClr val="bg1">
                  <a:lumMod val="65000"/>
                </a:schemeClr>
              </a:solidFill>
              <a:ea typeface="微软雅黑 Light" panose="020B0502040204020203" pitchFamily="34" charset="-122"/>
              <a:cs typeface="+mn-ea"/>
              <a:sym typeface="+mn-lt"/>
            </a:endParaRPr>
          </a:p>
        </p:txBody>
      </p:sp>
      <p:sp>
        <p:nvSpPr>
          <p:cNvPr id="15" name="任意多边形 112"/>
          <p:cNvSpPr/>
          <p:nvPr/>
        </p:nvSpPr>
        <p:spPr>
          <a:xfrm>
            <a:off x="6209271" y="2684835"/>
            <a:ext cx="626716" cy="160705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50000"/>
              </a:schemeClr>
            </a:solidFill>
            <a:prstDash val="dash"/>
            <a:headEnd type="oval" w="med" len="med"/>
            <a:tailEnd type="stealth" w="med" len="med"/>
          </a:ln>
          <a:effectLst/>
        </p:spPr>
        <p:txBody>
          <a:bodyPr anchor="ctr"/>
          <a:lstStyle/>
          <a:p>
            <a:pPr algn="ctr" defTabSz="685800">
              <a:defRPr/>
            </a:pPr>
            <a:endParaRPr lang="zh-CN" altLang="en-US" sz="750" kern="0">
              <a:solidFill>
                <a:schemeClr val="bg1">
                  <a:lumMod val="65000"/>
                </a:schemeClr>
              </a:solidFill>
              <a:ea typeface="微软雅黑 Light" panose="020B0502040204020203" pitchFamily="34" charset="-122"/>
              <a:cs typeface="+mn-ea"/>
              <a:sym typeface="+mn-lt"/>
            </a:endParaRPr>
          </a:p>
        </p:txBody>
      </p:sp>
      <p:sp>
        <p:nvSpPr>
          <p:cNvPr id="16" name="任意多边形 113"/>
          <p:cNvSpPr/>
          <p:nvPr/>
        </p:nvSpPr>
        <p:spPr>
          <a:xfrm flipH="1">
            <a:off x="4613299" y="2684835"/>
            <a:ext cx="626716" cy="1600907"/>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50000"/>
              </a:schemeClr>
            </a:solidFill>
            <a:prstDash val="dash"/>
            <a:headEnd type="oval" w="med" len="med"/>
            <a:tailEnd type="stealth" w="med" len="med"/>
          </a:ln>
          <a:effectLst/>
        </p:spPr>
        <p:txBody>
          <a:bodyPr anchor="ctr"/>
          <a:lstStyle/>
          <a:p>
            <a:pPr algn="ctr" defTabSz="685800">
              <a:defRPr/>
            </a:pPr>
            <a:endParaRPr lang="zh-CN" altLang="en-US" sz="750" kern="0">
              <a:solidFill>
                <a:schemeClr val="bg1">
                  <a:lumMod val="65000"/>
                </a:schemeClr>
              </a:solidFill>
              <a:ea typeface="微软雅黑 Light" panose="020B0502040204020203" pitchFamily="34" charset="-122"/>
              <a:cs typeface="+mn-ea"/>
              <a:sym typeface="+mn-lt"/>
            </a:endParaRPr>
          </a:p>
        </p:txBody>
      </p:sp>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与会礼仪</a:t>
              </a:r>
            </a:p>
          </p:txBody>
        </p:sp>
      </p:grpSp>
      <p:sp>
        <p:nvSpPr>
          <p:cNvPr id="5" name="Freeform 17"/>
          <p:cNvSpPr>
            <a:spLocks noChangeAspect="1"/>
          </p:cNvSpPr>
          <p:nvPr/>
        </p:nvSpPr>
        <p:spPr bwMode="auto">
          <a:xfrm>
            <a:off x="6568710" y="3584276"/>
            <a:ext cx="2069681" cy="2037448"/>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gradFill>
            <a:gsLst>
              <a:gs pos="100000">
                <a:srgbClr val="EB4645"/>
              </a:gs>
              <a:gs pos="0">
                <a:srgbClr val="F57B48"/>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6" name="Freeform 17"/>
          <p:cNvSpPr>
            <a:spLocks/>
          </p:cNvSpPr>
          <p:nvPr/>
        </p:nvSpPr>
        <p:spPr bwMode="auto">
          <a:xfrm>
            <a:off x="5501556" y="3839690"/>
            <a:ext cx="1582260" cy="1557618"/>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gradFill>
            <a:gsLst>
              <a:gs pos="0">
                <a:srgbClr val="EE6A69"/>
              </a:gs>
              <a:gs pos="100000">
                <a:srgbClr val="EB4645"/>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7" name="Freeform 18"/>
          <p:cNvSpPr>
            <a:spLocks/>
          </p:cNvSpPr>
          <p:nvPr/>
        </p:nvSpPr>
        <p:spPr bwMode="auto">
          <a:xfrm>
            <a:off x="4519466" y="3966752"/>
            <a:ext cx="1383376" cy="1351697"/>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8" name="Freeform 19"/>
          <p:cNvSpPr>
            <a:spLocks/>
          </p:cNvSpPr>
          <p:nvPr/>
        </p:nvSpPr>
        <p:spPr bwMode="auto">
          <a:xfrm>
            <a:off x="3748575" y="4101932"/>
            <a:ext cx="1098253" cy="111233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gradFill>
            <a:gsLst>
              <a:gs pos="0">
                <a:srgbClr val="34ABA0"/>
              </a:gs>
              <a:gs pos="100000">
                <a:srgbClr val="029789"/>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B0502040204020203" pitchFamily="34" charset="-122"/>
              <a:cs typeface="+mn-ea"/>
              <a:sym typeface="+mn-lt"/>
            </a:endParaRPr>
          </a:p>
        </p:txBody>
      </p:sp>
      <p:sp>
        <p:nvSpPr>
          <p:cNvPr id="17" name="TextBox 37"/>
          <p:cNvSpPr txBox="1"/>
          <p:nvPr/>
        </p:nvSpPr>
        <p:spPr>
          <a:xfrm>
            <a:off x="933855" y="2828856"/>
            <a:ext cx="2924582" cy="923330"/>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作为职场中人，在公司里，一定要养成顾全企业大局的习惯。除开公司和部门内部的会，职场人士也有机会参加其他一些公司以外的会议，因此，在参加会议之前，要做好准备。</a:t>
            </a:r>
          </a:p>
        </p:txBody>
      </p:sp>
      <p:sp>
        <p:nvSpPr>
          <p:cNvPr id="19" name="TextBox 37"/>
          <p:cNvSpPr txBox="1"/>
          <p:nvPr/>
        </p:nvSpPr>
        <p:spPr>
          <a:xfrm>
            <a:off x="3210129" y="1722521"/>
            <a:ext cx="2692714" cy="692497"/>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开会前，如果你临时有事不能出席，必须通知对方。参加会议前要多听取上司或同事的意见，做好参加会议所需资料的准备。</a:t>
            </a:r>
          </a:p>
        </p:txBody>
      </p:sp>
      <p:sp>
        <p:nvSpPr>
          <p:cNvPr id="21" name="TextBox 37"/>
          <p:cNvSpPr txBox="1"/>
          <p:nvPr/>
        </p:nvSpPr>
        <p:spPr>
          <a:xfrm>
            <a:off x="6522629" y="1152758"/>
            <a:ext cx="3968900" cy="1384995"/>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开会的时候，如果让你发言，你的发言应简明扼要。在你听其他人发言时，如果有疑问，你要通过适当的方式提出来。在别人发言时，不要随便插话，破坏会议的气氛，开会时不要说悄悄话和打瞌睡，没有特别的情况不要中途退席，即使要退席，也要征得主持会议的人同意。要利用参加会议的机会，与各方面疏通，建立良好的人际关系</a:t>
            </a:r>
          </a:p>
        </p:txBody>
      </p:sp>
      <p:sp>
        <p:nvSpPr>
          <p:cNvPr id="23" name="TextBox 37"/>
          <p:cNvSpPr txBox="1"/>
          <p:nvPr/>
        </p:nvSpPr>
        <p:spPr>
          <a:xfrm>
            <a:off x="8097677" y="2754943"/>
            <a:ext cx="3283684" cy="923330"/>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会议参加者应衣着整洁，仪表大方，准时入场，进出有序，依会议安排落座，开会时应认真听讲，不要私下小声说话或交头接耳，发言人发言结束时，应鼓掌致意，中途退场应轻手轻脚，不影响他人。</a:t>
            </a:r>
          </a:p>
        </p:txBody>
      </p:sp>
    </p:spTree>
    <p:extLst>
      <p:ext uri="{BB962C8B-B14F-4D97-AF65-F5344CB8AC3E}">
        <p14:creationId xmlns:p14="http://schemas.microsoft.com/office/powerpoint/2010/main" val="2078184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18" presetClass="entr" presetSubtype="9"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trips(upLeft)">
                                      <p:cBhvr>
                                        <p:cTn id="29" dur="500"/>
                                        <p:tgtEl>
                                          <p:spTgt spid="1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par>
                                <p:cTn id="36" presetID="18" presetClass="entr" presetSubtype="3"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trips(upRight)">
                                      <p:cBhvr>
                                        <p:cTn id="38" dur="500"/>
                                        <p:tgtEl>
                                          <p:spTgt spid="13"/>
                                        </p:tgtEl>
                                      </p:cBhvr>
                                    </p:animEffect>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7"/>
                                        </p:tgtEl>
                                        <p:attrNameLst>
                                          <p:attrName>style.visibility</p:attrName>
                                        </p:attrNameLst>
                                      </p:cBhvr>
                                      <p:to>
                                        <p:strVal val="visible"/>
                                      </p:to>
                                    </p:set>
                                    <p:anim calcmode="lin" valueType="num">
                                      <p:cBhvr>
                                        <p:cTn id="42" dur="200" fill="hold"/>
                                        <p:tgtEl>
                                          <p:spTgt spid="17"/>
                                        </p:tgtEl>
                                        <p:attrNameLst>
                                          <p:attrName>ppt_w</p:attrName>
                                        </p:attrNameLst>
                                      </p:cBhvr>
                                      <p:tavLst>
                                        <p:tav tm="0">
                                          <p:val>
                                            <p:fltVal val="0"/>
                                          </p:val>
                                        </p:tav>
                                        <p:tav tm="100000">
                                          <p:val>
                                            <p:strVal val="#ppt_w"/>
                                          </p:val>
                                        </p:tav>
                                      </p:tavLst>
                                    </p:anim>
                                    <p:anim calcmode="lin" valueType="num">
                                      <p:cBhvr>
                                        <p:cTn id="43" dur="200" fill="hold"/>
                                        <p:tgtEl>
                                          <p:spTgt spid="17"/>
                                        </p:tgtEl>
                                        <p:attrNameLst>
                                          <p:attrName>ppt_h</p:attrName>
                                        </p:attrNameLst>
                                      </p:cBhvr>
                                      <p:tavLst>
                                        <p:tav tm="0">
                                          <p:val>
                                            <p:fltVal val="0"/>
                                          </p:val>
                                        </p:tav>
                                        <p:tav tm="100000">
                                          <p:val>
                                            <p:strVal val="#ppt_h"/>
                                          </p:val>
                                        </p:tav>
                                      </p:tavLst>
                                    </p:anim>
                                    <p:animEffect transition="in" filter="fade">
                                      <p:cBhvr>
                                        <p:cTn id="44" dur="200"/>
                                        <p:tgtEl>
                                          <p:spTgt spid="17"/>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9"/>
                                        </p:tgtEl>
                                        <p:attrNameLst>
                                          <p:attrName>style.visibility</p:attrName>
                                        </p:attrNameLst>
                                      </p:cBhvr>
                                      <p:to>
                                        <p:strVal val="visible"/>
                                      </p:to>
                                    </p:set>
                                    <p:anim calcmode="lin" valueType="num">
                                      <p:cBhvr>
                                        <p:cTn id="47" dur="200" fill="hold"/>
                                        <p:tgtEl>
                                          <p:spTgt spid="19"/>
                                        </p:tgtEl>
                                        <p:attrNameLst>
                                          <p:attrName>ppt_w</p:attrName>
                                        </p:attrNameLst>
                                      </p:cBhvr>
                                      <p:tavLst>
                                        <p:tav tm="0">
                                          <p:val>
                                            <p:fltVal val="0"/>
                                          </p:val>
                                        </p:tav>
                                        <p:tav tm="100000">
                                          <p:val>
                                            <p:strVal val="#ppt_w"/>
                                          </p:val>
                                        </p:tav>
                                      </p:tavLst>
                                    </p:anim>
                                    <p:anim calcmode="lin" valueType="num">
                                      <p:cBhvr>
                                        <p:cTn id="48" dur="200" fill="hold"/>
                                        <p:tgtEl>
                                          <p:spTgt spid="19"/>
                                        </p:tgtEl>
                                        <p:attrNameLst>
                                          <p:attrName>ppt_h</p:attrName>
                                        </p:attrNameLst>
                                      </p:cBhvr>
                                      <p:tavLst>
                                        <p:tav tm="0">
                                          <p:val>
                                            <p:fltVal val="0"/>
                                          </p:val>
                                        </p:tav>
                                        <p:tav tm="100000">
                                          <p:val>
                                            <p:strVal val="#ppt_h"/>
                                          </p:val>
                                        </p:tav>
                                      </p:tavLst>
                                    </p:anim>
                                    <p:animEffect transition="in" filter="fade">
                                      <p:cBhvr>
                                        <p:cTn id="49" dur="200"/>
                                        <p:tgtEl>
                                          <p:spTgt spid="19"/>
                                        </p:tgtEl>
                                      </p:cBhvr>
                                    </p:animEffect>
                                  </p:childTnLst>
                                </p:cTn>
                              </p:par>
                              <p:par>
                                <p:cTn id="50" presetID="53" presetClass="entr" presetSubtype="16" fill="hold" grpId="0" nodeType="withEffect">
                                  <p:stCondLst>
                                    <p:cond delay="0"/>
                                  </p:stCondLst>
                                  <p:iterate type="lt">
                                    <p:tmPct val="10000"/>
                                  </p:iterate>
                                  <p:childTnLst>
                                    <p:set>
                                      <p:cBhvr>
                                        <p:cTn id="51" dur="1" fill="hold">
                                          <p:stCondLst>
                                            <p:cond delay="0"/>
                                          </p:stCondLst>
                                        </p:cTn>
                                        <p:tgtEl>
                                          <p:spTgt spid="21"/>
                                        </p:tgtEl>
                                        <p:attrNameLst>
                                          <p:attrName>style.visibility</p:attrName>
                                        </p:attrNameLst>
                                      </p:cBhvr>
                                      <p:to>
                                        <p:strVal val="visible"/>
                                      </p:to>
                                    </p:set>
                                    <p:anim calcmode="lin" valueType="num">
                                      <p:cBhvr>
                                        <p:cTn id="52" dur="200" fill="hold"/>
                                        <p:tgtEl>
                                          <p:spTgt spid="21"/>
                                        </p:tgtEl>
                                        <p:attrNameLst>
                                          <p:attrName>ppt_w</p:attrName>
                                        </p:attrNameLst>
                                      </p:cBhvr>
                                      <p:tavLst>
                                        <p:tav tm="0">
                                          <p:val>
                                            <p:fltVal val="0"/>
                                          </p:val>
                                        </p:tav>
                                        <p:tav tm="100000">
                                          <p:val>
                                            <p:strVal val="#ppt_w"/>
                                          </p:val>
                                        </p:tav>
                                      </p:tavLst>
                                    </p:anim>
                                    <p:anim calcmode="lin" valueType="num">
                                      <p:cBhvr>
                                        <p:cTn id="53" dur="200" fill="hold"/>
                                        <p:tgtEl>
                                          <p:spTgt spid="21"/>
                                        </p:tgtEl>
                                        <p:attrNameLst>
                                          <p:attrName>ppt_h</p:attrName>
                                        </p:attrNameLst>
                                      </p:cBhvr>
                                      <p:tavLst>
                                        <p:tav tm="0">
                                          <p:val>
                                            <p:fltVal val="0"/>
                                          </p:val>
                                        </p:tav>
                                        <p:tav tm="100000">
                                          <p:val>
                                            <p:strVal val="#ppt_h"/>
                                          </p:val>
                                        </p:tav>
                                      </p:tavLst>
                                    </p:anim>
                                    <p:animEffect transition="in" filter="fade">
                                      <p:cBhvr>
                                        <p:cTn id="54" dur="200"/>
                                        <p:tgtEl>
                                          <p:spTgt spid="21"/>
                                        </p:tgtEl>
                                      </p:cBhvr>
                                    </p:animEffect>
                                  </p:childTnLst>
                                </p:cTn>
                              </p:par>
                              <p:par>
                                <p:cTn id="55" presetID="53" presetClass="entr" presetSubtype="16" fill="hold" grpId="0" nodeType="with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200" fill="hold"/>
                                        <p:tgtEl>
                                          <p:spTgt spid="23"/>
                                        </p:tgtEl>
                                        <p:attrNameLst>
                                          <p:attrName>ppt_w</p:attrName>
                                        </p:attrNameLst>
                                      </p:cBhvr>
                                      <p:tavLst>
                                        <p:tav tm="0">
                                          <p:val>
                                            <p:fltVal val="0"/>
                                          </p:val>
                                        </p:tav>
                                        <p:tav tm="100000">
                                          <p:val>
                                            <p:strVal val="#ppt_w"/>
                                          </p:val>
                                        </p:tav>
                                      </p:tavLst>
                                    </p:anim>
                                    <p:anim calcmode="lin" valueType="num">
                                      <p:cBhvr>
                                        <p:cTn id="58" dur="200" fill="hold"/>
                                        <p:tgtEl>
                                          <p:spTgt spid="23"/>
                                        </p:tgtEl>
                                        <p:attrNameLst>
                                          <p:attrName>ppt_h</p:attrName>
                                        </p:attrNameLst>
                                      </p:cBhvr>
                                      <p:tavLst>
                                        <p:tav tm="0">
                                          <p:val>
                                            <p:fltVal val="0"/>
                                          </p:val>
                                        </p:tav>
                                        <p:tav tm="100000">
                                          <p:val>
                                            <p:strVal val="#ppt_h"/>
                                          </p:val>
                                        </p:tav>
                                      </p:tavLst>
                                    </p:anim>
                                    <p:animEffect transition="in" filter="fade">
                                      <p:cBhvr>
                                        <p:cTn id="59" dur="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5" grpId="0" animBg="1"/>
      <p:bldP spid="6" grpId="0" animBg="1"/>
      <p:bldP spid="7" grpId="0" animBg="1"/>
      <p:bldP spid="8" grpId="0" animBg="1"/>
      <p:bldP spid="17" grpId="0"/>
      <p:bldP spid="19" grpId="0"/>
      <p:bldP spid="21" grpId="0"/>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65772"/>
            <a:ext cx="3858437" cy="863276"/>
            <a:chOff x="5925599" y="1353820"/>
            <a:chExt cx="3937447" cy="948711"/>
          </a:xfrm>
        </p:grpSpPr>
        <p:pic>
          <p:nvPicPr>
            <p:cNvPr id="3" name="shad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68" y="1376481"/>
              <a:ext cx="3919478" cy="926050"/>
            </a:xfrm>
            <a:prstGeom prst="rect">
              <a:avLst/>
            </a:prstGeom>
          </p:spPr>
        </p:pic>
        <p:sp>
          <p:nvSpPr>
            <p:cNvPr id="4" name="矩形 3"/>
            <p:cNvSpPr/>
            <p:nvPr/>
          </p:nvSpPr>
          <p:spPr>
            <a:xfrm>
              <a:off x="5925599" y="1353820"/>
              <a:ext cx="3858939" cy="605095"/>
            </a:xfrm>
            <a:prstGeom prst="rect">
              <a:avLst/>
            </a:prstGeom>
            <a:gradFill>
              <a:gsLst>
                <a:gs pos="0">
                  <a:srgbClr val="327C91"/>
                </a:gs>
                <a:gs pos="100000">
                  <a:srgbClr val="005D77"/>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ea typeface="微软雅黑 Light" panose="020B0502040204020203" pitchFamily="34" charset="-122"/>
                  <a:cs typeface="+mn-ea"/>
                  <a:sym typeface="+mn-lt"/>
                </a:rPr>
                <a:t>主持礼仪</a:t>
              </a:r>
            </a:p>
          </p:txBody>
        </p:sp>
      </p:grpSp>
      <p:sp>
        <p:nvSpPr>
          <p:cNvPr id="5" name="Freeform 19"/>
          <p:cNvSpPr>
            <a:spLocks noEditPoints="1"/>
          </p:cNvSpPr>
          <p:nvPr/>
        </p:nvSpPr>
        <p:spPr bwMode="auto">
          <a:xfrm>
            <a:off x="4055678" y="1719045"/>
            <a:ext cx="4080646" cy="3670738"/>
          </a:xfrm>
          <a:custGeom>
            <a:avLst/>
            <a:gdLst>
              <a:gd name="T0" fmla="*/ 233 w 747"/>
              <a:gd name="T1" fmla="*/ 0 h 672"/>
              <a:gd name="T2" fmla="*/ 306 w 747"/>
              <a:gd name="T3" fmla="*/ 37 h 672"/>
              <a:gd name="T4" fmla="*/ 374 w 747"/>
              <a:gd name="T5" fmla="*/ 66 h 672"/>
              <a:gd name="T6" fmla="*/ 444 w 747"/>
              <a:gd name="T7" fmla="*/ 33 h 672"/>
              <a:gd name="T8" fmla="*/ 514 w 747"/>
              <a:gd name="T9" fmla="*/ 0 h 672"/>
              <a:gd name="T10" fmla="*/ 606 w 747"/>
              <a:gd name="T11" fmla="*/ 92 h 672"/>
              <a:gd name="T12" fmla="*/ 601 w 747"/>
              <a:gd name="T13" fmla="*/ 122 h 672"/>
              <a:gd name="T14" fmla="*/ 594 w 747"/>
              <a:gd name="T15" fmla="*/ 154 h 672"/>
              <a:gd name="T16" fmla="*/ 643 w 747"/>
              <a:gd name="T17" fmla="*/ 237 h 672"/>
              <a:gd name="T18" fmla="*/ 681 w 747"/>
              <a:gd name="T19" fmla="*/ 248 h 672"/>
              <a:gd name="T20" fmla="*/ 747 w 747"/>
              <a:gd name="T21" fmla="*/ 336 h 672"/>
              <a:gd name="T22" fmla="*/ 679 w 747"/>
              <a:gd name="T23" fmla="*/ 424 h 672"/>
              <a:gd name="T24" fmla="*/ 644 w 747"/>
              <a:gd name="T25" fmla="*/ 434 h 672"/>
              <a:gd name="T26" fmla="*/ 594 w 747"/>
              <a:gd name="T27" fmla="*/ 517 h 672"/>
              <a:gd name="T28" fmla="*/ 602 w 747"/>
              <a:gd name="T29" fmla="*/ 552 h 672"/>
              <a:gd name="T30" fmla="*/ 606 w 747"/>
              <a:gd name="T31" fmla="*/ 580 h 672"/>
              <a:gd name="T32" fmla="*/ 514 w 747"/>
              <a:gd name="T33" fmla="*/ 672 h 672"/>
              <a:gd name="T34" fmla="*/ 449 w 747"/>
              <a:gd name="T35" fmla="*/ 644 h 672"/>
              <a:gd name="T36" fmla="*/ 422 w 747"/>
              <a:gd name="T37" fmla="*/ 620 h 672"/>
              <a:gd name="T38" fmla="*/ 373 w 747"/>
              <a:gd name="T39" fmla="*/ 606 h 672"/>
              <a:gd name="T40" fmla="*/ 323 w 747"/>
              <a:gd name="T41" fmla="*/ 621 h 672"/>
              <a:gd name="T42" fmla="*/ 284 w 747"/>
              <a:gd name="T43" fmla="*/ 655 h 672"/>
              <a:gd name="T44" fmla="*/ 233 w 747"/>
              <a:gd name="T45" fmla="*/ 672 h 672"/>
              <a:gd name="T46" fmla="*/ 141 w 747"/>
              <a:gd name="T47" fmla="*/ 580 h 672"/>
              <a:gd name="T48" fmla="*/ 146 w 747"/>
              <a:gd name="T49" fmla="*/ 551 h 672"/>
              <a:gd name="T50" fmla="*/ 152 w 747"/>
              <a:gd name="T51" fmla="*/ 528 h 672"/>
              <a:gd name="T52" fmla="*/ 153 w 747"/>
              <a:gd name="T53" fmla="*/ 519 h 672"/>
              <a:gd name="T54" fmla="*/ 69 w 747"/>
              <a:gd name="T55" fmla="*/ 425 h 672"/>
              <a:gd name="T56" fmla="*/ 0 w 747"/>
              <a:gd name="T57" fmla="*/ 336 h 672"/>
              <a:gd name="T58" fmla="*/ 74 w 747"/>
              <a:gd name="T59" fmla="*/ 246 h 672"/>
              <a:gd name="T60" fmla="*/ 153 w 747"/>
              <a:gd name="T61" fmla="*/ 153 h 672"/>
              <a:gd name="T62" fmla="*/ 147 w 747"/>
              <a:gd name="T63" fmla="*/ 124 h 672"/>
              <a:gd name="T64" fmla="*/ 141 w 747"/>
              <a:gd name="T65" fmla="*/ 92 h 672"/>
              <a:gd name="T66" fmla="*/ 233 w 747"/>
              <a:gd name="T67" fmla="*/ 0 h 672"/>
              <a:gd name="T68" fmla="*/ 180 w 747"/>
              <a:gd name="T69" fmla="*/ 310 h 672"/>
              <a:gd name="T70" fmla="*/ 184 w 747"/>
              <a:gd name="T71" fmla="*/ 336 h 672"/>
              <a:gd name="T72" fmla="*/ 180 w 747"/>
              <a:gd name="T73" fmla="*/ 364 h 672"/>
              <a:gd name="T74" fmla="*/ 220 w 747"/>
              <a:gd name="T75" fmla="*/ 482 h 672"/>
              <a:gd name="T76" fmla="*/ 247 w 747"/>
              <a:gd name="T77" fmla="*/ 490 h 672"/>
              <a:gd name="T78" fmla="*/ 278 w 747"/>
              <a:gd name="T79" fmla="*/ 500 h 672"/>
              <a:gd name="T80" fmla="*/ 304 w 747"/>
              <a:gd name="T81" fmla="*/ 524 h 672"/>
              <a:gd name="T82" fmla="*/ 319 w 747"/>
              <a:gd name="T83" fmla="*/ 538 h 672"/>
              <a:gd name="T84" fmla="*/ 373 w 747"/>
              <a:gd name="T85" fmla="*/ 555 h 672"/>
              <a:gd name="T86" fmla="*/ 429 w 747"/>
              <a:gd name="T87" fmla="*/ 537 h 672"/>
              <a:gd name="T88" fmla="*/ 445 w 747"/>
              <a:gd name="T89" fmla="*/ 521 h 672"/>
              <a:gd name="T90" fmla="*/ 470 w 747"/>
              <a:gd name="T91" fmla="*/ 500 h 672"/>
              <a:gd name="T92" fmla="*/ 503 w 747"/>
              <a:gd name="T93" fmla="*/ 490 h 672"/>
              <a:gd name="T94" fmla="*/ 523 w 747"/>
              <a:gd name="T95" fmla="*/ 484 h 672"/>
              <a:gd name="T96" fmla="*/ 576 w 747"/>
              <a:gd name="T97" fmla="*/ 398 h 672"/>
              <a:gd name="T98" fmla="*/ 569 w 747"/>
              <a:gd name="T99" fmla="*/ 368 h 672"/>
              <a:gd name="T100" fmla="*/ 563 w 747"/>
              <a:gd name="T101" fmla="*/ 336 h 672"/>
              <a:gd name="T102" fmla="*/ 569 w 747"/>
              <a:gd name="T103" fmla="*/ 304 h 672"/>
              <a:gd name="T104" fmla="*/ 575 w 747"/>
              <a:gd name="T105" fmla="*/ 274 h 672"/>
              <a:gd name="T106" fmla="*/ 524 w 747"/>
              <a:gd name="T107" fmla="*/ 190 h 672"/>
              <a:gd name="T108" fmla="*/ 500 w 747"/>
              <a:gd name="T109" fmla="*/ 182 h 672"/>
              <a:gd name="T110" fmla="*/ 472 w 747"/>
              <a:gd name="T111" fmla="*/ 173 h 672"/>
              <a:gd name="T112" fmla="*/ 445 w 747"/>
              <a:gd name="T113" fmla="*/ 152 h 672"/>
              <a:gd name="T114" fmla="*/ 374 w 747"/>
              <a:gd name="T115" fmla="*/ 119 h 672"/>
              <a:gd name="T116" fmla="*/ 302 w 747"/>
              <a:gd name="T117" fmla="*/ 152 h 672"/>
              <a:gd name="T118" fmla="*/ 253 w 747"/>
              <a:gd name="T119" fmla="*/ 182 h 672"/>
              <a:gd name="T120" fmla="*/ 173 w 747"/>
              <a:gd name="T121" fmla="*/ 275 h 672"/>
              <a:gd name="T122" fmla="*/ 180 w 747"/>
              <a:gd name="T123" fmla="*/ 31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7" h="672">
                <a:moveTo>
                  <a:pt x="233" y="0"/>
                </a:moveTo>
                <a:cubicBezTo>
                  <a:pt x="262" y="0"/>
                  <a:pt x="289" y="14"/>
                  <a:pt x="306" y="37"/>
                </a:cubicBezTo>
                <a:cubicBezTo>
                  <a:pt x="321" y="57"/>
                  <a:pt x="349" y="66"/>
                  <a:pt x="374" y="66"/>
                </a:cubicBezTo>
                <a:cubicBezTo>
                  <a:pt x="402" y="66"/>
                  <a:pt x="426" y="55"/>
                  <a:pt x="444" y="33"/>
                </a:cubicBezTo>
                <a:cubicBezTo>
                  <a:pt x="461" y="12"/>
                  <a:pt x="487" y="0"/>
                  <a:pt x="514" y="0"/>
                </a:cubicBezTo>
                <a:cubicBezTo>
                  <a:pt x="565" y="0"/>
                  <a:pt x="606" y="41"/>
                  <a:pt x="606" y="92"/>
                </a:cubicBezTo>
                <a:cubicBezTo>
                  <a:pt x="606" y="103"/>
                  <a:pt x="604" y="112"/>
                  <a:pt x="601" y="122"/>
                </a:cubicBezTo>
                <a:cubicBezTo>
                  <a:pt x="598" y="133"/>
                  <a:pt x="594" y="143"/>
                  <a:pt x="594" y="154"/>
                </a:cubicBezTo>
                <a:cubicBezTo>
                  <a:pt x="594" y="189"/>
                  <a:pt x="613" y="220"/>
                  <a:pt x="643" y="237"/>
                </a:cubicBezTo>
                <a:cubicBezTo>
                  <a:pt x="655" y="244"/>
                  <a:pt x="669" y="244"/>
                  <a:pt x="681" y="248"/>
                </a:cubicBezTo>
                <a:cubicBezTo>
                  <a:pt x="720" y="259"/>
                  <a:pt x="747" y="295"/>
                  <a:pt x="747" y="336"/>
                </a:cubicBezTo>
                <a:cubicBezTo>
                  <a:pt x="747" y="377"/>
                  <a:pt x="719" y="414"/>
                  <a:pt x="679" y="424"/>
                </a:cubicBezTo>
                <a:cubicBezTo>
                  <a:pt x="667" y="428"/>
                  <a:pt x="655" y="428"/>
                  <a:pt x="644" y="434"/>
                </a:cubicBezTo>
                <a:cubicBezTo>
                  <a:pt x="613" y="450"/>
                  <a:pt x="594" y="482"/>
                  <a:pt x="594" y="517"/>
                </a:cubicBezTo>
                <a:cubicBezTo>
                  <a:pt x="594" y="529"/>
                  <a:pt x="598" y="541"/>
                  <a:pt x="602" y="552"/>
                </a:cubicBezTo>
                <a:cubicBezTo>
                  <a:pt x="604" y="561"/>
                  <a:pt x="606" y="570"/>
                  <a:pt x="606" y="580"/>
                </a:cubicBezTo>
                <a:cubicBezTo>
                  <a:pt x="606" y="631"/>
                  <a:pt x="565" y="672"/>
                  <a:pt x="514" y="672"/>
                </a:cubicBezTo>
                <a:cubicBezTo>
                  <a:pt x="490" y="672"/>
                  <a:pt x="466" y="662"/>
                  <a:pt x="449" y="644"/>
                </a:cubicBezTo>
                <a:cubicBezTo>
                  <a:pt x="440" y="635"/>
                  <a:pt x="433" y="626"/>
                  <a:pt x="422" y="620"/>
                </a:cubicBezTo>
                <a:cubicBezTo>
                  <a:pt x="407" y="611"/>
                  <a:pt x="390" y="606"/>
                  <a:pt x="373" y="606"/>
                </a:cubicBezTo>
                <a:cubicBezTo>
                  <a:pt x="355" y="606"/>
                  <a:pt x="338" y="611"/>
                  <a:pt x="323" y="621"/>
                </a:cubicBezTo>
                <a:cubicBezTo>
                  <a:pt x="308" y="630"/>
                  <a:pt x="297" y="644"/>
                  <a:pt x="284" y="655"/>
                </a:cubicBezTo>
                <a:cubicBezTo>
                  <a:pt x="268" y="667"/>
                  <a:pt x="253" y="672"/>
                  <a:pt x="233" y="672"/>
                </a:cubicBezTo>
                <a:cubicBezTo>
                  <a:pt x="182" y="672"/>
                  <a:pt x="141" y="631"/>
                  <a:pt x="141" y="580"/>
                </a:cubicBezTo>
                <a:cubicBezTo>
                  <a:pt x="141" y="570"/>
                  <a:pt x="144" y="561"/>
                  <a:pt x="146" y="551"/>
                </a:cubicBezTo>
                <a:cubicBezTo>
                  <a:pt x="149" y="543"/>
                  <a:pt x="151" y="536"/>
                  <a:pt x="152" y="528"/>
                </a:cubicBezTo>
                <a:cubicBezTo>
                  <a:pt x="152" y="525"/>
                  <a:pt x="153" y="522"/>
                  <a:pt x="153" y="519"/>
                </a:cubicBezTo>
                <a:cubicBezTo>
                  <a:pt x="153" y="466"/>
                  <a:pt x="117" y="437"/>
                  <a:pt x="69" y="425"/>
                </a:cubicBezTo>
                <a:cubicBezTo>
                  <a:pt x="29" y="414"/>
                  <a:pt x="0" y="378"/>
                  <a:pt x="0" y="336"/>
                </a:cubicBezTo>
                <a:cubicBezTo>
                  <a:pt x="0" y="292"/>
                  <a:pt x="31" y="254"/>
                  <a:pt x="74" y="246"/>
                </a:cubicBezTo>
                <a:cubicBezTo>
                  <a:pt x="120" y="236"/>
                  <a:pt x="153" y="201"/>
                  <a:pt x="153" y="153"/>
                </a:cubicBezTo>
                <a:cubicBezTo>
                  <a:pt x="153" y="142"/>
                  <a:pt x="150" y="134"/>
                  <a:pt x="147" y="124"/>
                </a:cubicBezTo>
                <a:cubicBezTo>
                  <a:pt x="143" y="113"/>
                  <a:pt x="141" y="103"/>
                  <a:pt x="141" y="92"/>
                </a:cubicBezTo>
                <a:cubicBezTo>
                  <a:pt x="141" y="41"/>
                  <a:pt x="182" y="0"/>
                  <a:pt x="233" y="0"/>
                </a:cubicBezTo>
                <a:close/>
                <a:moveTo>
                  <a:pt x="180" y="310"/>
                </a:moveTo>
                <a:cubicBezTo>
                  <a:pt x="183" y="318"/>
                  <a:pt x="184" y="327"/>
                  <a:pt x="184" y="336"/>
                </a:cubicBezTo>
                <a:cubicBezTo>
                  <a:pt x="184" y="345"/>
                  <a:pt x="183" y="355"/>
                  <a:pt x="180" y="364"/>
                </a:cubicBezTo>
                <a:cubicBezTo>
                  <a:pt x="165" y="409"/>
                  <a:pt x="176" y="458"/>
                  <a:pt x="220" y="482"/>
                </a:cubicBezTo>
                <a:cubicBezTo>
                  <a:pt x="228" y="486"/>
                  <a:pt x="238" y="488"/>
                  <a:pt x="247" y="490"/>
                </a:cubicBezTo>
                <a:cubicBezTo>
                  <a:pt x="258" y="492"/>
                  <a:pt x="268" y="495"/>
                  <a:pt x="278" y="500"/>
                </a:cubicBezTo>
                <a:cubicBezTo>
                  <a:pt x="289" y="506"/>
                  <a:pt x="296" y="514"/>
                  <a:pt x="304" y="524"/>
                </a:cubicBezTo>
                <a:cubicBezTo>
                  <a:pt x="309" y="529"/>
                  <a:pt x="313" y="534"/>
                  <a:pt x="319" y="538"/>
                </a:cubicBezTo>
                <a:cubicBezTo>
                  <a:pt x="335" y="549"/>
                  <a:pt x="354" y="555"/>
                  <a:pt x="373" y="555"/>
                </a:cubicBezTo>
                <a:cubicBezTo>
                  <a:pt x="393" y="555"/>
                  <a:pt x="412" y="549"/>
                  <a:pt x="429" y="537"/>
                </a:cubicBezTo>
                <a:cubicBezTo>
                  <a:pt x="435" y="533"/>
                  <a:pt x="440" y="527"/>
                  <a:pt x="445" y="521"/>
                </a:cubicBezTo>
                <a:cubicBezTo>
                  <a:pt x="453" y="513"/>
                  <a:pt x="460" y="506"/>
                  <a:pt x="470" y="500"/>
                </a:cubicBezTo>
                <a:cubicBezTo>
                  <a:pt x="480" y="494"/>
                  <a:pt x="491" y="492"/>
                  <a:pt x="503" y="490"/>
                </a:cubicBezTo>
                <a:cubicBezTo>
                  <a:pt x="509" y="489"/>
                  <a:pt x="516" y="487"/>
                  <a:pt x="523" y="484"/>
                </a:cubicBezTo>
                <a:cubicBezTo>
                  <a:pt x="555" y="468"/>
                  <a:pt x="576" y="435"/>
                  <a:pt x="576" y="398"/>
                </a:cubicBezTo>
                <a:cubicBezTo>
                  <a:pt x="576" y="388"/>
                  <a:pt x="573" y="378"/>
                  <a:pt x="569" y="368"/>
                </a:cubicBezTo>
                <a:cubicBezTo>
                  <a:pt x="566" y="357"/>
                  <a:pt x="563" y="347"/>
                  <a:pt x="563" y="336"/>
                </a:cubicBezTo>
                <a:cubicBezTo>
                  <a:pt x="563" y="325"/>
                  <a:pt x="566" y="315"/>
                  <a:pt x="569" y="304"/>
                </a:cubicBezTo>
                <a:cubicBezTo>
                  <a:pt x="572" y="295"/>
                  <a:pt x="575" y="285"/>
                  <a:pt x="575" y="274"/>
                </a:cubicBezTo>
                <a:cubicBezTo>
                  <a:pt x="575" y="239"/>
                  <a:pt x="555" y="206"/>
                  <a:pt x="524" y="190"/>
                </a:cubicBezTo>
                <a:cubicBezTo>
                  <a:pt x="516" y="186"/>
                  <a:pt x="508" y="184"/>
                  <a:pt x="500" y="182"/>
                </a:cubicBezTo>
                <a:cubicBezTo>
                  <a:pt x="490" y="180"/>
                  <a:pt x="481" y="178"/>
                  <a:pt x="472" y="173"/>
                </a:cubicBezTo>
                <a:cubicBezTo>
                  <a:pt x="462" y="168"/>
                  <a:pt x="453" y="161"/>
                  <a:pt x="445" y="152"/>
                </a:cubicBezTo>
                <a:cubicBezTo>
                  <a:pt x="426" y="130"/>
                  <a:pt x="402" y="119"/>
                  <a:pt x="374" y="119"/>
                </a:cubicBezTo>
                <a:cubicBezTo>
                  <a:pt x="345" y="119"/>
                  <a:pt x="321" y="131"/>
                  <a:pt x="302" y="152"/>
                </a:cubicBezTo>
                <a:cubicBezTo>
                  <a:pt x="289" y="167"/>
                  <a:pt x="272" y="177"/>
                  <a:pt x="253" y="182"/>
                </a:cubicBezTo>
                <a:cubicBezTo>
                  <a:pt x="206" y="192"/>
                  <a:pt x="173" y="225"/>
                  <a:pt x="173" y="275"/>
                </a:cubicBezTo>
                <a:cubicBezTo>
                  <a:pt x="173" y="288"/>
                  <a:pt x="177" y="298"/>
                  <a:pt x="180" y="310"/>
                </a:cubicBezTo>
                <a:close/>
              </a:path>
            </a:pathLst>
          </a:custGeom>
          <a:solidFill>
            <a:schemeClr val="bg1">
              <a:lumMod val="85000"/>
              <a:alpha val="50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a typeface="微软雅黑 Light" panose="020B0502040204020203" pitchFamily="34" charset="-122"/>
              <a:cs typeface="+mn-ea"/>
              <a:sym typeface="+mn-lt"/>
            </a:endParaRPr>
          </a:p>
        </p:txBody>
      </p:sp>
      <p:sp>
        <p:nvSpPr>
          <p:cNvPr id="6" name="Oval 6"/>
          <p:cNvSpPr>
            <a:spLocks noChangeArrowheads="1"/>
          </p:cNvSpPr>
          <p:nvPr/>
        </p:nvSpPr>
        <p:spPr bwMode="auto">
          <a:xfrm>
            <a:off x="4940493" y="1836144"/>
            <a:ext cx="768033" cy="765725"/>
          </a:xfrm>
          <a:prstGeom prst="ellipse">
            <a:avLst/>
          </a:prstGeom>
          <a:gradFill flip="none" rotWithShape="1">
            <a:gsLst>
              <a:gs pos="0">
                <a:srgbClr val="327C91"/>
              </a:gs>
              <a:gs pos="100000">
                <a:srgbClr val="005D7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Light" panose="020B0502040204020203" pitchFamily="34" charset="-122"/>
              <a:cs typeface="+mn-ea"/>
              <a:sym typeface="+mn-lt"/>
            </a:endParaRPr>
          </a:p>
        </p:txBody>
      </p:sp>
      <p:sp>
        <p:nvSpPr>
          <p:cNvPr id="7" name="Oval 7"/>
          <p:cNvSpPr>
            <a:spLocks noChangeArrowheads="1"/>
          </p:cNvSpPr>
          <p:nvPr/>
        </p:nvSpPr>
        <p:spPr bwMode="auto">
          <a:xfrm>
            <a:off x="6478865" y="1836144"/>
            <a:ext cx="770339" cy="765725"/>
          </a:xfrm>
          <a:prstGeom prst="ellipse">
            <a:avLst/>
          </a:prstGeom>
          <a:gradFill flip="none" rotWithShape="1">
            <a:gsLst>
              <a:gs pos="100000">
                <a:srgbClr val="EB4645"/>
              </a:gs>
              <a:gs pos="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Light" panose="020B0502040204020203" pitchFamily="34" charset="-122"/>
              <a:cs typeface="+mn-ea"/>
              <a:sym typeface="+mn-lt"/>
            </a:endParaRPr>
          </a:p>
        </p:txBody>
      </p:sp>
      <p:sp>
        <p:nvSpPr>
          <p:cNvPr id="8" name="Oval 8"/>
          <p:cNvSpPr>
            <a:spLocks noChangeArrowheads="1"/>
          </p:cNvSpPr>
          <p:nvPr/>
        </p:nvSpPr>
        <p:spPr bwMode="auto">
          <a:xfrm>
            <a:off x="7249203" y="3166938"/>
            <a:ext cx="772646" cy="770338"/>
          </a:xfrm>
          <a:prstGeom prst="ellipse">
            <a:avLst/>
          </a:prstGeom>
          <a:gradFill flip="none" rotWithShape="1">
            <a:gsLst>
              <a:gs pos="0">
                <a:srgbClr val="34ABA0"/>
              </a:gs>
              <a:gs pos="10000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Light" panose="020B0502040204020203" pitchFamily="34" charset="-122"/>
              <a:cs typeface="+mn-ea"/>
              <a:sym typeface="+mn-lt"/>
            </a:endParaRPr>
          </a:p>
        </p:txBody>
      </p:sp>
      <p:sp>
        <p:nvSpPr>
          <p:cNvPr id="9" name="Oval 9"/>
          <p:cNvSpPr>
            <a:spLocks noChangeArrowheads="1"/>
          </p:cNvSpPr>
          <p:nvPr/>
        </p:nvSpPr>
        <p:spPr bwMode="auto">
          <a:xfrm>
            <a:off x="4170155" y="3166938"/>
            <a:ext cx="770339" cy="770338"/>
          </a:xfrm>
          <a:prstGeom prst="ellipse">
            <a:avLst/>
          </a:prstGeom>
          <a:gradFill flip="none" rotWithShape="1">
            <a:gsLst>
              <a:gs pos="0">
                <a:srgbClr val="EE6A69"/>
              </a:gs>
              <a:gs pos="100000">
                <a:srgbClr val="EB4645"/>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Light" panose="020B0502040204020203" pitchFamily="34" charset="-122"/>
              <a:cs typeface="+mn-ea"/>
              <a:sym typeface="+mn-lt"/>
            </a:endParaRPr>
          </a:p>
        </p:txBody>
      </p:sp>
      <p:sp>
        <p:nvSpPr>
          <p:cNvPr id="10" name="Oval 10"/>
          <p:cNvSpPr>
            <a:spLocks noChangeArrowheads="1"/>
          </p:cNvSpPr>
          <p:nvPr/>
        </p:nvSpPr>
        <p:spPr bwMode="auto">
          <a:xfrm>
            <a:off x="4940493" y="4506957"/>
            <a:ext cx="768033" cy="770338"/>
          </a:xfrm>
          <a:prstGeom prst="ellipse">
            <a:avLst/>
          </a:prstGeom>
          <a:gradFill flip="none" rotWithShape="1">
            <a:gsLst>
              <a:gs pos="100000">
                <a:srgbClr val="327C91"/>
              </a:gs>
              <a:gs pos="0">
                <a:srgbClr val="029789"/>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dirty="0">
              <a:ea typeface="微软雅黑 Light" panose="020B0502040204020203" pitchFamily="34" charset="-122"/>
              <a:cs typeface="+mn-ea"/>
              <a:sym typeface="+mn-lt"/>
            </a:endParaRPr>
          </a:p>
        </p:txBody>
      </p:sp>
      <p:sp>
        <p:nvSpPr>
          <p:cNvPr id="11" name="Oval 11"/>
          <p:cNvSpPr>
            <a:spLocks noChangeArrowheads="1"/>
          </p:cNvSpPr>
          <p:nvPr/>
        </p:nvSpPr>
        <p:spPr bwMode="auto">
          <a:xfrm>
            <a:off x="6478865" y="4506957"/>
            <a:ext cx="770339" cy="770338"/>
          </a:xfrm>
          <a:prstGeom prst="ellipse">
            <a:avLst/>
          </a:prstGeom>
          <a:gradFill flip="none" rotWithShape="1">
            <a:gsLst>
              <a:gs pos="0">
                <a:srgbClr val="F6946C"/>
              </a:gs>
              <a:gs pos="100000">
                <a:srgbClr val="F57B48"/>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2000" dirty="0">
              <a:ea typeface="微软雅黑 Light" panose="020B0502040204020203" pitchFamily="34" charset="-122"/>
              <a:cs typeface="+mn-ea"/>
              <a:sym typeface="+mn-lt"/>
            </a:endParaRPr>
          </a:p>
        </p:txBody>
      </p:sp>
      <p:sp>
        <p:nvSpPr>
          <p:cNvPr id="12" name="TextBox 11"/>
          <p:cNvSpPr txBox="1"/>
          <p:nvPr/>
        </p:nvSpPr>
        <p:spPr>
          <a:xfrm>
            <a:off x="1997700" y="1937854"/>
            <a:ext cx="2500385" cy="692497"/>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主持人对会场上的熟人不能打招呼，更不能寒暄闲谈，会议开始前，可点头、微笑致意。</a:t>
            </a:r>
          </a:p>
        </p:txBody>
      </p:sp>
      <p:sp>
        <p:nvSpPr>
          <p:cNvPr id="13" name="TextBox 11"/>
          <p:cNvSpPr txBox="1"/>
          <p:nvPr/>
        </p:nvSpPr>
        <p:spPr>
          <a:xfrm>
            <a:off x="7656470" y="1937854"/>
            <a:ext cx="2500385" cy="437556"/>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主持人应衣着整洁，大方庄重，精神饱满，切忌不修边幅，邋里邋遢。</a:t>
            </a:r>
          </a:p>
        </p:txBody>
      </p:sp>
      <p:sp>
        <p:nvSpPr>
          <p:cNvPr id="14" name="TextBox 11"/>
          <p:cNvSpPr txBox="1"/>
          <p:nvPr/>
        </p:nvSpPr>
        <p:spPr>
          <a:xfrm>
            <a:off x="1360415" y="3292390"/>
            <a:ext cx="2500385" cy="437556"/>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主持人应根据会议性质调节会议气氛，或庄重，或幽默，或沉稳，或活泼。</a:t>
            </a:r>
          </a:p>
        </p:txBody>
      </p:sp>
      <p:sp>
        <p:nvSpPr>
          <p:cNvPr id="15" name="TextBox 11"/>
          <p:cNvSpPr txBox="1"/>
          <p:nvPr/>
        </p:nvSpPr>
        <p:spPr>
          <a:xfrm>
            <a:off x="8455027" y="3164920"/>
            <a:ext cx="2500385" cy="692497"/>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a:latin typeface="+mn-lt"/>
                <a:ea typeface="微软雅黑 Light" panose="020B0502040204020203" pitchFamily="34" charset="-122"/>
                <a:cs typeface="+mn-ea"/>
                <a:sym typeface="+mn-lt"/>
              </a:rPr>
              <a:t>走上主席台应步伐稳健有力，行走的速度因会议的性质而定，对快、热烈的会议步频应较慢。</a:t>
            </a:r>
            <a:endParaRPr lang="zh-CN" altLang="en-US" dirty="0">
              <a:latin typeface="+mn-lt"/>
              <a:ea typeface="微软雅黑 Light" panose="020B0502040204020203" pitchFamily="34" charset="-122"/>
              <a:cs typeface="+mn-ea"/>
              <a:sym typeface="+mn-lt"/>
            </a:endParaRPr>
          </a:p>
        </p:txBody>
      </p:sp>
      <p:sp>
        <p:nvSpPr>
          <p:cNvPr id="16" name="TextBox 11"/>
          <p:cNvSpPr txBox="1"/>
          <p:nvPr/>
        </p:nvSpPr>
        <p:spPr>
          <a:xfrm>
            <a:off x="2122416" y="4661293"/>
            <a:ext cx="2230510" cy="437556"/>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主持人言谈应口齿清楚，思维敏捷，简明扼要。</a:t>
            </a:r>
          </a:p>
        </p:txBody>
      </p:sp>
      <p:sp>
        <p:nvSpPr>
          <p:cNvPr id="17" name="TextBox 11"/>
          <p:cNvSpPr txBox="1"/>
          <p:nvPr/>
        </p:nvSpPr>
        <p:spPr>
          <a:xfrm>
            <a:off x="7656470" y="4430460"/>
            <a:ext cx="3997323" cy="923330"/>
          </a:xfrm>
          <a:prstGeom prst="rect">
            <a:avLst/>
          </a:prstGeom>
          <a:noFill/>
        </p:spPr>
        <p:txBody>
          <a:bodyPr wrap="square" lIns="0" tIns="0" rIns="0" bIns="0" rtlCol="0">
            <a:spAutoFit/>
          </a:bodyPr>
          <a:lstStyle>
            <a:defPPr>
              <a:defRPr lang="zh-CN"/>
            </a:defPPr>
            <a:lvl1pPr algn="just">
              <a:lnSpc>
                <a:spcPts val="1800"/>
              </a:lnSpc>
              <a:defRPr sz="1100">
                <a:solidFill>
                  <a:schemeClr val="tx1">
                    <a:lumMod val="65000"/>
                    <a:lumOff val="35000"/>
                  </a:schemeClr>
                </a:solidFill>
                <a:latin typeface="+mn-ea"/>
              </a:defRPr>
            </a:lvl1pPr>
          </a:lstStyle>
          <a:p>
            <a:r>
              <a:rPr lang="zh-CN" altLang="en-US" dirty="0">
                <a:latin typeface="+mn-lt"/>
                <a:ea typeface="微软雅黑 Light" panose="020B0502040204020203" pitchFamily="34" charset="-122"/>
                <a:cs typeface="+mn-ea"/>
                <a:sym typeface="+mn-lt"/>
              </a:rPr>
              <a:t>入席后，如果是站立主持，应双腿并拢，腰背挺直。持稿时，右手持稿的底中部，左手五指并拢自然下垂。双手持稿时，应与胸齐高。坐姿主持时，应身体挺直，双臂前伸。两手轻按于桌沿，主持过程中，切忌出现搔头、揉眼、拦腿等不雅动作。</a:t>
            </a:r>
          </a:p>
        </p:txBody>
      </p:sp>
      <p:sp>
        <p:nvSpPr>
          <p:cNvPr id="36" name="Freeform 5"/>
          <p:cNvSpPr>
            <a:spLocks noEditPoints="1"/>
          </p:cNvSpPr>
          <p:nvPr/>
        </p:nvSpPr>
        <p:spPr bwMode="auto">
          <a:xfrm>
            <a:off x="5689525" y="2943401"/>
            <a:ext cx="812952" cy="1222026"/>
          </a:xfrm>
          <a:custGeom>
            <a:avLst/>
            <a:gdLst>
              <a:gd name="T0" fmla="*/ 104 w 527"/>
              <a:gd name="T1" fmla="*/ 202 h 794"/>
              <a:gd name="T2" fmla="*/ 124 w 527"/>
              <a:gd name="T3" fmla="*/ 142 h 794"/>
              <a:gd name="T4" fmla="*/ 264 w 527"/>
              <a:gd name="T5" fmla="*/ 0 h 794"/>
              <a:gd name="T6" fmla="*/ 404 w 527"/>
              <a:gd name="T7" fmla="*/ 142 h 794"/>
              <a:gd name="T8" fmla="*/ 423 w 527"/>
              <a:gd name="T9" fmla="*/ 202 h 794"/>
              <a:gd name="T10" fmla="*/ 386 w 527"/>
              <a:gd name="T11" fmla="*/ 243 h 794"/>
              <a:gd name="T12" fmla="*/ 267 w 527"/>
              <a:gd name="T13" fmla="*/ 367 h 794"/>
              <a:gd name="T14" fmla="*/ 143 w 527"/>
              <a:gd name="T15" fmla="*/ 243 h 794"/>
              <a:gd name="T16" fmla="*/ 104 w 527"/>
              <a:gd name="T17" fmla="*/ 202 h 794"/>
              <a:gd name="T18" fmla="*/ 525 w 527"/>
              <a:gd name="T19" fmla="*/ 475 h 794"/>
              <a:gd name="T20" fmla="*/ 407 w 527"/>
              <a:gd name="T21" fmla="*/ 350 h 794"/>
              <a:gd name="T22" fmla="*/ 294 w 527"/>
              <a:gd name="T23" fmla="*/ 541 h 794"/>
              <a:gd name="T24" fmla="*/ 280 w 527"/>
              <a:gd name="T25" fmla="*/ 455 h 794"/>
              <a:gd name="T26" fmla="*/ 296 w 527"/>
              <a:gd name="T27" fmla="*/ 428 h 794"/>
              <a:gd name="T28" fmla="*/ 263 w 527"/>
              <a:gd name="T29" fmla="*/ 395 h 794"/>
              <a:gd name="T30" fmla="*/ 231 w 527"/>
              <a:gd name="T31" fmla="*/ 428 h 794"/>
              <a:gd name="T32" fmla="*/ 246 w 527"/>
              <a:gd name="T33" fmla="*/ 455 h 794"/>
              <a:gd name="T34" fmla="*/ 232 w 527"/>
              <a:gd name="T35" fmla="*/ 539 h 794"/>
              <a:gd name="T36" fmla="*/ 120 w 527"/>
              <a:gd name="T37" fmla="*/ 350 h 794"/>
              <a:gd name="T38" fmla="*/ 2 w 527"/>
              <a:gd name="T39" fmla="*/ 475 h 794"/>
              <a:gd name="T40" fmla="*/ 0 w 527"/>
              <a:gd name="T41" fmla="*/ 475 h 794"/>
              <a:gd name="T42" fmla="*/ 0 w 527"/>
              <a:gd name="T43" fmla="*/ 753 h 794"/>
              <a:gd name="T44" fmla="*/ 1 w 527"/>
              <a:gd name="T45" fmla="*/ 753 h 794"/>
              <a:gd name="T46" fmla="*/ 264 w 527"/>
              <a:gd name="T47" fmla="*/ 794 h 794"/>
              <a:gd name="T48" fmla="*/ 526 w 527"/>
              <a:gd name="T49" fmla="*/ 753 h 794"/>
              <a:gd name="T50" fmla="*/ 527 w 527"/>
              <a:gd name="T51" fmla="*/ 753 h 794"/>
              <a:gd name="T52" fmla="*/ 527 w 527"/>
              <a:gd name="T53" fmla="*/ 475 h 794"/>
              <a:gd name="T54" fmla="*/ 525 w 527"/>
              <a:gd name="T55" fmla="*/ 475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7" h="794">
                <a:moveTo>
                  <a:pt x="104" y="202"/>
                </a:moveTo>
                <a:cubicBezTo>
                  <a:pt x="97" y="175"/>
                  <a:pt x="106" y="148"/>
                  <a:pt x="124" y="142"/>
                </a:cubicBezTo>
                <a:cubicBezTo>
                  <a:pt x="128" y="63"/>
                  <a:pt x="189" y="0"/>
                  <a:pt x="264" y="0"/>
                </a:cubicBezTo>
                <a:cubicBezTo>
                  <a:pt x="338" y="0"/>
                  <a:pt x="399" y="63"/>
                  <a:pt x="404" y="142"/>
                </a:cubicBezTo>
                <a:cubicBezTo>
                  <a:pt x="422" y="148"/>
                  <a:pt x="430" y="175"/>
                  <a:pt x="423" y="202"/>
                </a:cubicBezTo>
                <a:cubicBezTo>
                  <a:pt x="417" y="225"/>
                  <a:pt x="402" y="241"/>
                  <a:pt x="386" y="243"/>
                </a:cubicBezTo>
                <a:cubicBezTo>
                  <a:pt x="363" y="307"/>
                  <a:pt x="319" y="367"/>
                  <a:pt x="267" y="367"/>
                </a:cubicBezTo>
                <a:cubicBezTo>
                  <a:pt x="215" y="367"/>
                  <a:pt x="168" y="307"/>
                  <a:pt x="143" y="243"/>
                </a:cubicBezTo>
                <a:cubicBezTo>
                  <a:pt x="127" y="242"/>
                  <a:pt x="110" y="226"/>
                  <a:pt x="104" y="202"/>
                </a:cubicBezTo>
                <a:close/>
                <a:moveTo>
                  <a:pt x="525" y="475"/>
                </a:moveTo>
                <a:cubicBezTo>
                  <a:pt x="515" y="423"/>
                  <a:pt x="471" y="378"/>
                  <a:pt x="407" y="350"/>
                </a:cubicBezTo>
                <a:cubicBezTo>
                  <a:pt x="294" y="541"/>
                  <a:pt x="294" y="541"/>
                  <a:pt x="294" y="541"/>
                </a:cubicBezTo>
                <a:cubicBezTo>
                  <a:pt x="280" y="455"/>
                  <a:pt x="280" y="455"/>
                  <a:pt x="280" y="455"/>
                </a:cubicBezTo>
                <a:cubicBezTo>
                  <a:pt x="289" y="450"/>
                  <a:pt x="296" y="439"/>
                  <a:pt x="296" y="428"/>
                </a:cubicBezTo>
                <a:cubicBezTo>
                  <a:pt x="296" y="410"/>
                  <a:pt x="281" y="395"/>
                  <a:pt x="263" y="395"/>
                </a:cubicBezTo>
                <a:cubicBezTo>
                  <a:pt x="245" y="395"/>
                  <a:pt x="231" y="410"/>
                  <a:pt x="231" y="428"/>
                </a:cubicBezTo>
                <a:cubicBezTo>
                  <a:pt x="231" y="439"/>
                  <a:pt x="237" y="450"/>
                  <a:pt x="246" y="455"/>
                </a:cubicBezTo>
                <a:cubicBezTo>
                  <a:pt x="232" y="539"/>
                  <a:pt x="232" y="539"/>
                  <a:pt x="232" y="539"/>
                </a:cubicBezTo>
                <a:cubicBezTo>
                  <a:pt x="120" y="350"/>
                  <a:pt x="120" y="350"/>
                  <a:pt x="120" y="350"/>
                </a:cubicBezTo>
                <a:cubicBezTo>
                  <a:pt x="56" y="378"/>
                  <a:pt x="12" y="423"/>
                  <a:pt x="2" y="475"/>
                </a:cubicBezTo>
                <a:cubicBezTo>
                  <a:pt x="0" y="475"/>
                  <a:pt x="0" y="475"/>
                  <a:pt x="0" y="475"/>
                </a:cubicBezTo>
                <a:cubicBezTo>
                  <a:pt x="0" y="753"/>
                  <a:pt x="0" y="753"/>
                  <a:pt x="0" y="753"/>
                </a:cubicBezTo>
                <a:cubicBezTo>
                  <a:pt x="1" y="753"/>
                  <a:pt x="1" y="753"/>
                  <a:pt x="1" y="753"/>
                </a:cubicBezTo>
                <a:cubicBezTo>
                  <a:pt x="14" y="776"/>
                  <a:pt x="126" y="794"/>
                  <a:pt x="264" y="794"/>
                </a:cubicBezTo>
                <a:cubicBezTo>
                  <a:pt x="401" y="794"/>
                  <a:pt x="514" y="776"/>
                  <a:pt x="526" y="753"/>
                </a:cubicBezTo>
                <a:cubicBezTo>
                  <a:pt x="527" y="753"/>
                  <a:pt x="527" y="753"/>
                  <a:pt x="527" y="753"/>
                </a:cubicBezTo>
                <a:cubicBezTo>
                  <a:pt x="527" y="475"/>
                  <a:pt x="527" y="475"/>
                  <a:pt x="527" y="475"/>
                </a:cubicBezTo>
                <a:lnTo>
                  <a:pt x="525" y="475"/>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ea typeface="微软雅黑 Light" panose="020B0502040204020203" pitchFamily="34" charset="-122"/>
              <a:cs typeface="+mn-ea"/>
              <a:sym typeface="+mn-lt"/>
            </a:endParaRPr>
          </a:p>
        </p:txBody>
      </p:sp>
    </p:spTree>
    <p:extLst>
      <p:ext uri="{BB962C8B-B14F-4D97-AF65-F5344CB8AC3E}">
        <p14:creationId xmlns:p14="http://schemas.microsoft.com/office/powerpoint/2010/main" val="41939571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500"/>
                                        <p:tgtEl>
                                          <p:spTgt spid="5"/>
                                        </p:tgtEl>
                                      </p:cBhvr>
                                    </p:animEffect>
                                  </p:childTnLst>
                                </p:cTn>
                              </p:par>
                            </p:childTnLst>
                          </p:cTn>
                        </p:par>
                        <p:par>
                          <p:cTn id="17" fill="hold">
                            <p:stCondLst>
                              <p:cond delay="1500"/>
                            </p:stCondLst>
                            <p:childTnLst>
                              <p:par>
                                <p:cTn id="18" presetID="2" presetClass="entr" presetSubtype="8" decel="100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fill="hold"/>
                                        <p:tgtEl>
                                          <p:spTgt spid="14"/>
                                        </p:tgtEl>
                                        <p:attrNameLst>
                                          <p:attrName>ppt_x</p:attrName>
                                        </p:attrNameLst>
                                      </p:cBhvr>
                                      <p:tavLst>
                                        <p:tav tm="0">
                                          <p:val>
                                            <p:strVal val="0-#ppt_w/2"/>
                                          </p:val>
                                        </p:tav>
                                        <p:tav tm="100000">
                                          <p:val>
                                            <p:strVal val="#ppt_x"/>
                                          </p:val>
                                        </p:tav>
                                      </p:tavLst>
                                    </p:anim>
                                    <p:anim calcmode="lin" valueType="num">
                                      <p:cBhvr additive="base">
                                        <p:cTn id="25" dur="5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1+#ppt_w/2"/>
                                          </p:val>
                                        </p:tav>
                                        <p:tav tm="100000">
                                          <p:val>
                                            <p:strVal val="#ppt_x"/>
                                          </p:val>
                                        </p:tav>
                                      </p:tavLst>
                                    </p:anim>
                                    <p:anim calcmode="lin" valueType="num">
                                      <p:cBhvr additive="base">
                                        <p:cTn id="33" dur="500" fill="hold"/>
                                        <p:tgtEl>
                                          <p:spTgt spid="13"/>
                                        </p:tgtEl>
                                        <p:attrNameLst>
                                          <p:attrName>ppt_y</p:attrName>
                                        </p:attrNameLst>
                                      </p:cBhvr>
                                      <p:tavLst>
                                        <p:tav tm="0">
                                          <p:val>
                                            <p:strVal val="#ppt_y"/>
                                          </p:val>
                                        </p:tav>
                                        <p:tav tm="100000">
                                          <p:val>
                                            <p:strVal val="#ppt_y"/>
                                          </p:val>
                                        </p:tav>
                                      </p:tavLst>
                                    </p:anim>
                                  </p:childTnLst>
                                </p:cTn>
                              </p:par>
                              <p:par>
                                <p:cTn id="34" presetID="2" presetClass="entr" presetSubtype="2" decel="10000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3" presetClass="entr" presetSubtype="528"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300" fill="hold"/>
                                        <p:tgtEl>
                                          <p:spTgt spid="7"/>
                                        </p:tgtEl>
                                        <p:attrNameLst>
                                          <p:attrName>ppt_w</p:attrName>
                                        </p:attrNameLst>
                                      </p:cBhvr>
                                      <p:tavLst>
                                        <p:tav tm="0">
                                          <p:val>
                                            <p:fltVal val="0"/>
                                          </p:val>
                                        </p:tav>
                                        <p:tav tm="100000">
                                          <p:val>
                                            <p:strVal val="#ppt_w"/>
                                          </p:val>
                                        </p:tav>
                                      </p:tavLst>
                                    </p:anim>
                                    <p:anim calcmode="lin" valueType="num">
                                      <p:cBhvr>
                                        <p:cTn id="46" dur="300" fill="hold"/>
                                        <p:tgtEl>
                                          <p:spTgt spid="7"/>
                                        </p:tgtEl>
                                        <p:attrNameLst>
                                          <p:attrName>ppt_h</p:attrName>
                                        </p:attrNameLst>
                                      </p:cBhvr>
                                      <p:tavLst>
                                        <p:tav tm="0">
                                          <p:val>
                                            <p:fltVal val="0"/>
                                          </p:val>
                                        </p:tav>
                                        <p:tav tm="100000">
                                          <p:val>
                                            <p:strVal val="#ppt_h"/>
                                          </p:val>
                                        </p:tav>
                                      </p:tavLst>
                                    </p:anim>
                                    <p:anim calcmode="lin" valueType="num">
                                      <p:cBhvr>
                                        <p:cTn id="47" dur="300" fill="hold"/>
                                        <p:tgtEl>
                                          <p:spTgt spid="7"/>
                                        </p:tgtEl>
                                        <p:attrNameLst>
                                          <p:attrName>ppt_x</p:attrName>
                                        </p:attrNameLst>
                                      </p:cBhvr>
                                      <p:tavLst>
                                        <p:tav tm="0">
                                          <p:val>
                                            <p:fltVal val="0.5"/>
                                          </p:val>
                                        </p:tav>
                                        <p:tav tm="100000">
                                          <p:val>
                                            <p:strVal val="#ppt_x"/>
                                          </p:val>
                                        </p:tav>
                                      </p:tavLst>
                                    </p:anim>
                                    <p:anim calcmode="lin" valueType="num">
                                      <p:cBhvr>
                                        <p:cTn id="48" dur="300" fill="hold"/>
                                        <p:tgtEl>
                                          <p:spTgt spid="7"/>
                                        </p:tgtEl>
                                        <p:attrNameLst>
                                          <p:attrName>ppt_y</p:attrName>
                                        </p:attrNameLst>
                                      </p:cBhvr>
                                      <p:tavLst>
                                        <p:tav tm="0">
                                          <p:val>
                                            <p:fltVal val="0.5"/>
                                          </p:val>
                                        </p:tav>
                                        <p:tav tm="100000">
                                          <p:val>
                                            <p:strVal val="#ppt_y"/>
                                          </p:val>
                                        </p:tav>
                                      </p:tavLst>
                                    </p:anim>
                                  </p:childTnLst>
                                </p:cTn>
                              </p:par>
                            </p:childTnLst>
                          </p:cTn>
                        </p:par>
                        <p:par>
                          <p:cTn id="49" fill="hold">
                            <p:stCondLst>
                              <p:cond delay="2300"/>
                            </p:stCondLst>
                            <p:childTnLst>
                              <p:par>
                                <p:cTn id="50" presetID="23" presetClass="entr" presetSubtype="52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300" fill="hold"/>
                                        <p:tgtEl>
                                          <p:spTgt spid="8"/>
                                        </p:tgtEl>
                                        <p:attrNameLst>
                                          <p:attrName>ppt_w</p:attrName>
                                        </p:attrNameLst>
                                      </p:cBhvr>
                                      <p:tavLst>
                                        <p:tav tm="0">
                                          <p:val>
                                            <p:fltVal val="0"/>
                                          </p:val>
                                        </p:tav>
                                        <p:tav tm="100000">
                                          <p:val>
                                            <p:strVal val="#ppt_w"/>
                                          </p:val>
                                        </p:tav>
                                      </p:tavLst>
                                    </p:anim>
                                    <p:anim calcmode="lin" valueType="num">
                                      <p:cBhvr>
                                        <p:cTn id="53" dur="300" fill="hold"/>
                                        <p:tgtEl>
                                          <p:spTgt spid="8"/>
                                        </p:tgtEl>
                                        <p:attrNameLst>
                                          <p:attrName>ppt_h</p:attrName>
                                        </p:attrNameLst>
                                      </p:cBhvr>
                                      <p:tavLst>
                                        <p:tav tm="0">
                                          <p:val>
                                            <p:fltVal val="0"/>
                                          </p:val>
                                        </p:tav>
                                        <p:tav tm="100000">
                                          <p:val>
                                            <p:strVal val="#ppt_h"/>
                                          </p:val>
                                        </p:tav>
                                      </p:tavLst>
                                    </p:anim>
                                    <p:anim calcmode="lin" valueType="num">
                                      <p:cBhvr>
                                        <p:cTn id="54" dur="300" fill="hold"/>
                                        <p:tgtEl>
                                          <p:spTgt spid="8"/>
                                        </p:tgtEl>
                                        <p:attrNameLst>
                                          <p:attrName>ppt_x</p:attrName>
                                        </p:attrNameLst>
                                      </p:cBhvr>
                                      <p:tavLst>
                                        <p:tav tm="0">
                                          <p:val>
                                            <p:fltVal val="0.5"/>
                                          </p:val>
                                        </p:tav>
                                        <p:tav tm="100000">
                                          <p:val>
                                            <p:strVal val="#ppt_x"/>
                                          </p:val>
                                        </p:tav>
                                      </p:tavLst>
                                    </p:anim>
                                    <p:anim calcmode="lin" valueType="num">
                                      <p:cBhvr>
                                        <p:cTn id="55" dur="300" fill="hold"/>
                                        <p:tgtEl>
                                          <p:spTgt spid="8"/>
                                        </p:tgtEl>
                                        <p:attrNameLst>
                                          <p:attrName>ppt_y</p:attrName>
                                        </p:attrNameLst>
                                      </p:cBhvr>
                                      <p:tavLst>
                                        <p:tav tm="0">
                                          <p:val>
                                            <p:fltVal val="0.5"/>
                                          </p:val>
                                        </p:tav>
                                        <p:tav tm="100000">
                                          <p:val>
                                            <p:strVal val="#ppt_y"/>
                                          </p:val>
                                        </p:tav>
                                      </p:tavLst>
                                    </p:anim>
                                  </p:childTnLst>
                                </p:cTn>
                              </p:par>
                            </p:childTnLst>
                          </p:cTn>
                        </p:par>
                        <p:par>
                          <p:cTn id="56" fill="hold">
                            <p:stCondLst>
                              <p:cond delay="2600"/>
                            </p:stCondLst>
                            <p:childTnLst>
                              <p:par>
                                <p:cTn id="57" presetID="23" presetClass="entr" presetSubtype="528"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300" fill="hold"/>
                                        <p:tgtEl>
                                          <p:spTgt spid="11"/>
                                        </p:tgtEl>
                                        <p:attrNameLst>
                                          <p:attrName>ppt_w</p:attrName>
                                        </p:attrNameLst>
                                      </p:cBhvr>
                                      <p:tavLst>
                                        <p:tav tm="0">
                                          <p:val>
                                            <p:fltVal val="0"/>
                                          </p:val>
                                        </p:tav>
                                        <p:tav tm="100000">
                                          <p:val>
                                            <p:strVal val="#ppt_w"/>
                                          </p:val>
                                        </p:tav>
                                      </p:tavLst>
                                    </p:anim>
                                    <p:anim calcmode="lin" valueType="num">
                                      <p:cBhvr>
                                        <p:cTn id="60" dur="300" fill="hold"/>
                                        <p:tgtEl>
                                          <p:spTgt spid="11"/>
                                        </p:tgtEl>
                                        <p:attrNameLst>
                                          <p:attrName>ppt_h</p:attrName>
                                        </p:attrNameLst>
                                      </p:cBhvr>
                                      <p:tavLst>
                                        <p:tav tm="0">
                                          <p:val>
                                            <p:fltVal val="0"/>
                                          </p:val>
                                        </p:tav>
                                        <p:tav tm="100000">
                                          <p:val>
                                            <p:strVal val="#ppt_h"/>
                                          </p:val>
                                        </p:tav>
                                      </p:tavLst>
                                    </p:anim>
                                    <p:anim calcmode="lin" valueType="num">
                                      <p:cBhvr>
                                        <p:cTn id="61" dur="300" fill="hold"/>
                                        <p:tgtEl>
                                          <p:spTgt spid="11"/>
                                        </p:tgtEl>
                                        <p:attrNameLst>
                                          <p:attrName>ppt_x</p:attrName>
                                        </p:attrNameLst>
                                      </p:cBhvr>
                                      <p:tavLst>
                                        <p:tav tm="0">
                                          <p:val>
                                            <p:fltVal val="0.5"/>
                                          </p:val>
                                        </p:tav>
                                        <p:tav tm="100000">
                                          <p:val>
                                            <p:strVal val="#ppt_x"/>
                                          </p:val>
                                        </p:tav>
                                      </p:tavLst>
                                    </p:anim>
                                    <p:anim calcmode="lin" valueType="num">
                                      <p:cBhvr>
                                        <p:cTn id="62" dur="300" fill="hold"/>
                                        <p:tgtEl>
                                          <p:spTgt spid="11"/>
                                        </p:tgtEl>
                                        <p:attrNameLst>
                                          <p:attrName>ppt_y</p:attrName>
                                        </p:attrNameLst>
                                      </p:cBhvr>
                                      <p:tavLst>
                                        <p:tav tm="0">
                                          <p:val>
                                            <p:fltVal val="0.5"/>
                                          </p:val>
                                        </p:tav>
                                        <p:tav tm="100000">
                                          <p:val>
                                            <p:strVal val="#ppt_y"/>
                                          </p:val>
                                        </p:tav>
                                      </p:tavLst>
                                    </p:anim>
                                  </p:childTnLst>
                                </p:cTn>
                              </p:par>
                            </p:childTnLst>
                          </p:cTn>
                        </p:par>
                        <p:par>
                          <p:cTn id="63" fill="hold">
                            <p:stCondLst>
                              <p:cond delay="2900"/>
                            </p:stCondLst>
                            <p:childTnLst>
                              <p:par>
                                <p:cTn id="64" presetID="23" presetClass="entr" presetSubtype="52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300" fill="hold"/>
                                        <p:tgtEl>
                                          <p:spTgt spid="10"/>
                                        </p:tgtEl>
                                        <p:attrNameLst>
                                          <p:attrName>ppt_w</p:attrName>
                                        </p:attrNameLst>
                                      </p:cBhvr>
                                      <p:tavLst>
                                        <p:tav tm="0">
                                          <p:val>
                                            <p:fltVal val="0"/>
                                          </p:val>
                                        </p:tav>
                                        <p:tav tm="100000">
                                          <p:val>
                                            <p:strVal val="#ppt_w"/>
                                          </p:val>
                                        </p:tav>
                                      </p:tavLst>
                                    </p:anim>
                                    <p:anim calcmode="lin" valueType="num">
                                      <p:cBhvr>
                                        <p:cTn id="67" dur="300" fill="hold"/>
                                        <p:tgtEl>
                                          <p:spTgt spid="10"/>
                                        </p:tgtEl>
                                        <p:attrNameLst>
                                          <p:attrName>ppt_h</p:attrName>
                                        </p:attrNameLst>
                                      </p:cBhvr>
                                      <p:tavLst>
                                        <p:tav tm="0">
                                          <p:val>
                                            <p:fltVal val="0"/>
                                          </p:val>
                                        </p:tav>
                                        <p:tav tm="100000">
                                          <p:val>
                                            <p:strVal val="#ppt_h"/>
                                          </p:val>
                                        </p:tav>
                                      </p:tavLst>
                                    </p:anim>
                                    <p:anim calcmode="lin" valueType="num">
                                      <p:cBhvr>
                                        <p:cTn id="68" dur="300" fill="hold"/>
                                        <p:tgtEl>
                                          <p:spTgt spid="10"/>
                                        </p:tgtEl>
                                        <p:attrNameLst>
                                          <p:attrName>ppt_x</p:attrName>
                                        </p:attrNameLst>
                                      </p:cBhvr>
                                      <p:tavLst>
                                        <p:tav tm="0">
                                          <p:val>
                                            <p:fltVal val="0.5"/>
                                          </p:val>
                                        </p:tav>
                                        <p:tav tm="100000">
                                          <p:val>
                                            <p:strVal val="#ppt_x"/>
                                          </p:val>
                                        </p:tav>
                                      </p:tavLst>
                                    </p:anim>
                                    <p:anim calcmode="lin" valueType="num">
                                      <p:cBhvr>
                                        <p:cTn id="69" dur="300" fill="hold"/>
                                        <p:tgtEl>
                                          <p:spTgt spid="10"/>
                                        </p:tgtEl>
                                        <p:attrNameLst>
                                          <p:attrName>ppt_y</p:attrName>
                                        </p:attrNameLst>
                                      </p:cBhvr>
                                      <p:tavLst>
                                        <p:tav tm="0">
                                          <p:val>
                                            <p:fltVal val="0.5"/>
                                          </p:val>
                                        </p:tav>
                                        <p:tav tm="100000">
                                          <p:val>
                                            <p:strVal val="#ppt_y"/>
                                          </p:val>
                                        </p:tav>
                                      </p:tavLst>
                                    </p:anim>
                                  </p:childTnLst>
                                </p:cTn>
                              </p:par>
                            </p:childTnLst>
                          </p:cTn>
                        </p:par>
                        <p:par>
                          <p:cTn id="70" fill="hold">
                            <p:stCondLst>
                              <p:cond delay="3200"/>
                            </p:stCondLst>
                            <p:childTnLst>
                              <p:par>
                                <p:cTn id="71" presetID="23" presetClass="entr" presetSubtype="528"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300" fill="hold"/>
                                        <p:tgtEl>
                                          <p:spTgt spid="9"/>
                                        </p:tgtEl>
                                        <p:attrNameLst>
                                          <p:attrName>ppt_w</p:attrName>
                                        </p:attrNameLst>
                                      </p:cBhvr>
                                      <p:tavLst>
                                        <p:tav tm="0">
                                          <p:val>
                                            <p:fltVal val="0"/>
                                          </p:val>
                                        </p:tav>
                                        <p:tav tm="100000">
                                          <p:val>
                                            <p:strVal val="#ppt_w"/>
                                          </p:val>
                                        </p:tav>
                                      </p:tavLst>
                                    </p:anim>
                                    <p:anim calcmode="lin" valueType="num">
                                      <p:cBhvr>
                                        <p:cTn id="74" dur="300" fill="hold"/>
                                        <p:tgtEl>
                                          <p:spTgt spid="9"/>
                                        </p:tgtEl>
                                        <p:attrNameLst>
                                          <p:attrName>ppt_h</p:attrName>
                                        </p:attrNameLst>
                                      </p:cBhvr>
                                      <p:tavLst>
                                        <p:tav tm="0">
                                          <p:val>
                                            <p:fltVal val="0"/>
                                          </p:val>
                                        </p:tav>
                                        <p:tav tm="100000">
                                          <p:val>
                                            <p:strVal val="#ppt_h"/>
                                          </p:val>
                                        </p:tav>
                                      </p:tavLst>
                                    </p:anim>
                                    <p:anim calcmode="lin" valueType="num">
                                      <p:cBhvr>
                                        <p:cTn id="75" dur="300" fill="hold"/>
                                        <p:tgtEl>
                                          <p:spTgt spid="9"/>
                                        </p:tgtEl>
                                        <p:attrNameLst>
                                          <p:attrName>ppt_x</p:attrName>
                                        </p:attrNameLst>
                                      </p:cBhvr>
                                      <p:tavLst>
                                        <p:tav tm="0">
                                          <p:val>
                                            <p:fltVal val="0.5"/>
                                          </p:val>
                                        </p:tav>
                                        <p:tav tm="100000">
                                          <p:val>
                                            <p:strVal val="#ppt_x"/>
                                          </p:val>
                                        </p:tav>
                                      </p:tavLst>
                                    </p:anim>
                                    <p:anim calcmode="lin" valueType="num">
                                      <p:cBhvr>
                                        <p:cTn id="76" dur="300" fill="hold"/>
                                        <p:tgtEl>
                                          <p:spTgt spid="9"/>
                                        </p:tgtEl>
                                        <p:attrNameLst>
                                          <p:attrName>ppt_y</p:attrName>
                                        </p:attrNameLst>
                                      </p:cBhvr>
                                      <p:tavLst>
                                        <p:tav tm="0">
                                          <p:val>
                                            <p:fltVal val="0.5"/>
                                          </p:val>
                                        </p:tav>
                                        <p:tav tm="100000">
                                          <p:val>
                                            <p:strVal val="#ppt_y"/>
                                          </p:val>
                                        </p:tav>
                                      </p:tavLst>
                                    </p:anim>
                                  </p:childTnLst>
                                </p:cTn>
                              </p:par>
                            </p:childTnLst>
                          </p:cTn>
                        </p:par>
                        <p:par>
                          <p:cTn id="77" fill="hold">
                            <p:stCondLst>
                              <p:cond delay="3500"/>
                            </p:stCondLst>
                            <p:childTnLst>
                              <p:par>
                                <p:cTn id="78" presetID="23" presetClass="entr" presetSubtype="528" fill="hold" grpId="0" nodeType="after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p:cTn id="80" dur="300" fill="hold"/>
                                        <p:tgtEl>
                                          <p:spTgt spid="6"/>
                                        </p:tgtEl>
                                        <p:attrNameLst>
                                          <p:attrName>ppt_w</p:attrName>
                                        </p:attrNameLst>
                                      </p:cBhvr>
                                      <p:tavLst>
                                        <p:tav tm="0">
                                          <p:val>
                                            <p:fltVal val="0"/>
                                          </p:val>
                                        </p:tav>
                                        <p:tav tm="100000">
                                          <p:val>
                                            <p:strVal val="#ppt_w"/>
                                          </p:val>
                                        </p:tav>
                                      </p:tavLst>
                                    </p:anim>
                                    <p:anim calcmode="lin" valueType="num">
                                      <p:cBhvr>
                                        <p:cTn id="81" dur="300" fill="hold"/>
                                        <p:tgtEl>
                                          <p:spTgt spid="6"/>
                                        </p:tgtEl>
                                        <p:attrNameLst>
                                          <p:attrName>ppt_h</p:attrName>
                                        </p:attrNameLst>
                                      </p:cBhvr>
                                      <p:tavLst>
                                        <p:tav tm="0">
                                          <p:val>
                                            <p:fltVal val="0"/>
                                          </p:val>
                                        </p:tav>
                                        <p:tav tm="100000">
                                          <p:val>
                                            <p:strVal val="#ppt_h"/>
                                          </p:val>
                                        </p:tav>
                                      </p:tavLst>
                                    </p:anim>
                                    <p:anim calcmode="lin" valueType="num">
                                      <p:cBhvr>
                                        <p:cTn id="82" dur="300" fill="hold"/>
                                        <p:tgtEl>
                                          <p:spTgt spid="6"/>
                                        </p:tgtEl>
                                        <p:attrNameLst>
                                          <p:attrName>ppt_x</p:attrName>
                                        </p:attrNameLst>
                                      </p:cBhvr>
                                      <p:tavLst>
                                        <p:tav tm="0">
                                          <p:val>
                                            <p:fltVal val="0.5"/>
                                          </p:val>
                                        </p:tav>
                                        <p:tav tm="100000">
                                          <p:val>
                                            <p:strVal val="#ppt_x"/>
                                          </p:val>
                                        </p:tav>
                                      </p:tavLst>
                                    </p:anim>
                                    <p:anim calcmode="lin" valueType="num">
                                      <p:cBhvr>
                                        <p:cTn id="83" dur="3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3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5275263" y="2250607"/>
            <a:ext cx="1641475" cy="492443"/>
          </a:xfrm>
          <a:prstGeom prst="rect">
            <a:avLst/>
          </a:prstGeom>
          <a:noFill/>
        </p:spPr>
        <p:txBody>
          <a:bodyPr wrap="none" lIns="0" tIns="0" rIns="0" bIns="0" rtlCol="0" anchor="ctr">
            <a:spAutoFit/>
          </a:bodyPr>
          <a:lstStyle/>
          <a:p>
            <a:pPr algn="ctr"/>
            <a:r>
              <a:rPr lang="zh-CN" altLang="en-US" sz="3200" dirty="0">
                <a:solidFill>
                  <a:schemeClr val="bg1"/>
                </a:solidFill>
                <a:ea typeface="微软雅黑 Light" panose="020B0502040204020203" pitchFamily="34" charset="-122"/>
                <a:cs typeface="+mn-ea"/>
                <a:sym typeface="+mn-lt"/>
              </a:rPr>
              <a:t>谢谢大家</a:t>
            </a:r>
          </a:p>
        </p:txBody>
      </p:sp>
      <p:sp>
        <p:nvSpPr>
          <p:cNvPr id="7" name="文本框 6"/>
          <p:cNvSpPr txBox="1"/>
          <p:nvPr/>
        </p:nvSpPr>
        <p:spPr>
          <a:xfrm>
            <a:off x="4328689" y="1212726"/>
            <a:ext cx="3534622" cy="1015663"/>
          </a:xfrm>
          <a:prstGeom prst="rect">
            <a:avLst/>
          </a:prstGeom>
          <a:noFill/>
        </p:spPr>
        <p:txBody>
          <a:bodyPr wrap="none" lIns="0" tIns="0" rIns="0" bIns="0" rtlCol="0" anchor="ctr">
            <a:spAutoFit/>
          </a:bodyPr>
          <a:lstStyle/>
          <a:p>
            <a:pPr algn="ctr"/>
            <a:r>
              <a:rPr lang="en-US" altLang="zh-CN" sz="6600" dirty="0">
                <a:solidFill>
                  <a:schemeClr val="bg1"/>
                </a:solidFill>
                <a:ea typeface="微软雅黑 Light" panose="020B0502040204020203" pitchFamily="34" charset="-122"/>
                <a:cs typeface="+mn-ea"/>
                <a:sym typeface="+mn-lt"/>
              </a:rPr>
              <a:t>THANKS</a:t>
            </a:r>
            <a:endParaRPr lang="zh-CN" altLang="en-US" sz="6600" dirty="0">
              <a:solidFill>
                <a:schemeClr val="bg1"/>
              </a:solidFill>
              <a:ea typeface="微软雅黑 Light" panose="020B0502040204020203" pitchFamily="34" charset="-122"/>
              <a:cs typeface="+mn-ea"/>
              <a:sym typeface="+mn-lt"/>
            </a:endParaRPr>
          </a:p>
        </p:txBody>
      </p:sp>
      <p:sp>
        <p:nvSpPr>
          <p:cNvPr id="15" name="燕尾形 14"/>
          <p:cNvSpPr/>
          <p:nvPr/>
        </p:nvSpPr>
        <p:spPr>
          <a:xfrm rot="16200000">
            <a:off x="5206999" y="-735470"/>
            <a:ext cx="1778000" cy="12192000"/>
          </a:xfrm>
          <a:prstGeom prst="chevron">
            <a:avLst>
              <a:gd name="adj" fmla="val 3333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sz="1200">
              <a:solidFill>
                <a:schemeClr val="tx1">
                  <a:lumMod val="65000"/>
                  <a:lumOff val="35000"/>
                </a:schemeClr>
              </a:solidFill>
              <a:ea typeface="微软雅黑 Light" panose="020B0502040204020203" pitchFamily="34" charset="-122"/>
              <a:cs typeface="+mn-ea"/>
              <a:sym typeface="+mn-lt"/>
            </a:endParaRPr>
          </a:p>
        </p:txBody>
      </p:sp>
    </p:spTree>
    <p:extLst>
      <p:ext uri="{BB962C8B-B14F-4D97-AF65-F5344CB8AC3E}">
        <p14:creationId xmlns:p14="http://schemas.microsoft.com/office/powerpoint/2010/main" val="3191212307"/>
      </p:ext>
    </p:extLst>
  </p:cSld>
  <p:clrMapOvr>
    <a:masterClrMapping/>
  </p:clrMapOvr>
  <mc:AlternateContent xmlns:mc="http://schemas.openxmlformats.org/markup-compatibility/2006" xmlns:p14="http://schemas.microsoft.com/office/powerpoint/2010/main">
    <mc:Choice Requires="p14">
      <p:transition spd="slow" p14:dur="900">
        <p14:warp/>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30000"/>
                                  </p:iterate>
                                  <p:childTnLst>
                                    <p:set>
                                      <p:cBhvr>
                                        <p:cTn id="6" dur="1" fill="hold">
                                          <p:stCondLst>
                                            <p:cond delay="0"/>
                                          </p:stCondLst>
                                        </p:cTn>
                                        <p:tgtEl>
                                          <p:spTgt spid="7"/>
                                        </p:tgtEl>
                                        <p:attrNameLst>
                                          <p:attrName>style.visibility</p:attrName>
                                        </p:attrNameLst>
                                      </p:cBhvr>
                                      <p:to>
                                        <p:strVal val="visible"/>
                                      </p:to>
                                    </p:set>
                                    <p:anim calcmode="lin" valueType="num">
                                      <p:cBhvr>
                                        <p:cTn id="7" dur="200" fill="hold"/>
                                        <p:tgtEl>
                                          <p:spTgt spid="7"/>
                                        </p:tgtEl>
                                        <p:attrNameLst>
                                          <p:attrName>ppt_w</p:attrName>
                                        </p:attrNameLst>
                                      </p:cBhvr>
                                      <p:tavLst>
                                        <p:tav tm="0">
                                          <p:val>
                                            <p:fltVal val="0"/>
                                          </p:val>
                                        </p:tav>
                                        <p:tav tm="100000">
                                          <p:val>
                                            <p:strVal val="#ppt_w"/>
                                          </p:val>
                                        </p:tav>
                                      </p:tavLst>
                                    </p:anim>
                                    <p:anim calcmode="lin" valueType="num">
                                      <p:cBhvr>
                                        <p:cTn id="8" dur="200" fill="hold"/>
                                        <p:tgtEl>
                                          <p:spTgt spid="7"/>
                                        </p:tgtEl>
                                        <p:attrNameLst>
                                          <p:attrName>ppt_h</p:attrName>
                                        </p:attrNameLst>
                                      </p:cBhvr>
                                      <p:tavLst>
                                        <p:tav tm="0">
                                          <p:val>
                                            <p:fltVal val="0"/>
                                          </p:val>
                                        </p:tav>
                                        <p:tav tm="100000">
                                          <p:val>
                                            <p:strVal val="#ppt_h"/>
                                          </p:val>
                                        </p:tav>
                                      </p:tavLst>
                                    </p:anim>
                                    <p:animEffect transition="in" filter="fade">
                                      <p:cBhvr>
                                        <p:cTn id="9" dur="2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30000"/>
                                  </p:iterate>
                                  <p:childTnLst>
                                    <p:set>
                                      <p:cBhvr>
                                        <p:cTn id="12" dur="1" fill="hold">
                                          <p:stCondLst>
                                            <p:cond delay="0"/>
                                          </p:stCondLst>
                                        </p:cTn>
                                        <p:tgtEl>
                                          <p:spTgt spid="5"/>
                                        </p:tgtEl>
                                        <p:attrNameLst>
                                          <p:attrName>style.visibility</p:attrName>
                                        </p:attrNameLst>
                                      </p:cBhvr>
                                      <p:to>
                                        <p:strVal val="visible"/>
                                      </p:to>
                                    </p:set>
                                    <p:anim calcmode="lin" valueType="num">
                                      <p:cBhvr>
                                        <p:cTn id="13" dur="200" fill="hold"/>
                                        <p:tgtEl>
                                          <p:spTgt spid="5"/>
                                        </p:tgtEl>
                                        <p:attrNameLst>
                                          <p:attrName>ppt_w</p:attrName>
                                        </p:attrNameLst>
                                      </p:cBhvr>
                                      <p:tavLst>
                                        <p:tav tm="0">
                                          <p:val>
                                            <p:fltVal val="0"/>
                                          </p:val>
                                        </p:tav>
                                        <p:tav tm="100000">
                                          <p:val>
                                            <p:strVal val="#ppt_w"/>
                                          </p:val>
                                        </p:tav>
                                      </p:tavLst>
                                    </p:anim>
                                    <p:anim calcmode="lin" valueType="num">
                                      <p:cBhvr>
                                        <p:cTn id="14" dur="200" fill="hold"/>
                                        <p:tgtEl>
                                          <p:spTgt spid="5"/>
                                        </p:tgtEl>
                                        <p:attrNameLst>
                                          <p:attrName>ppt_h</p:attrName>
                                        </p:attrNameLst>
                                      </p:cBhvr>
                                      <p:tavLst>
                                        <p:tav tm="0">
                                          <p:val>
                                            <p:fltVal val="0"/>
                                          </p:val>
                                        </p:tav>
                                        <p:tav tm="100000">
                                          <p:val>
                                            <p:strVal val="#ppt_h"/>
                                          </p:val>
                                        </p:tav>
                                      </p:tavLst>
                                    </p:anim>
                                    <p:animEffect transition="in" filter="fade">
                                      <p:cBhvr>
                                        <p:cTn id="15" dur="200"/>
                                        <p:tgtEl>
                                          <p:spTgt spid="5"/>
                                        </p:tgtEl>
                                      </p:cBhvr>
                                    </p:animEffect>
                                  </p:childTnLst>
                                </p:cTn>
                              </p:par>
                              <p:par>
                                <p:cTn id="16" presetID="2" presetClass="entr" presetSubtype="4" decel="10000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C262ko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LbraSpKHJM3rAwAAAhEAACcAAAB1bml2ZXJzYWwvZmxhc2hfcHVibGlzaGluZ19zZXR0aW5ncy54bWzVWO9u2kgQ/85TrHzqx+Kkl1xSZIiixCioBDjs3LU6naLFHvBe1ruudw2ln+5p+mB9kpv1AoFCWtMepxxSBJ6d+c3/GW+8iw8pJ1PIFZOi6RzXjxwCIpIxE5Omcxe2X547RGkqYsqlgKYjpEMuWjUvK0acqSQArZFVEYQRqpHpppNonTVcdzab1ZnKcnMqeaERX9UjmbpZDgqEhtzNOJ3jl55noJwFQgUA/EulWIi1ajVCPIt0K+OCA2ExWi6YcYryNqcqcVzLNqLRwySXhYivJJc5ySejpvOTX36WPBbqmqUgTExUC4mGrBs0jpmxgvKAfQSSAJskaO7ZiUNmLNZJ03l1YlCQ291GKbGt69SgXEmMgdAL+BQ0jamm9tHq0/BBqyXBkuK5oCmLQjwhxv+mcx3eB93OtX/f64d+cH8T3natDXsIhf7bcA+hsBN2/X34q8LfvBv4w26n9+Y+7Pe7YWfwKIUR3QiI525GzMPIyiKPYBUwTydFOhKUcazRL8KoQGOVc5pPIJRthkkcU67AIX9lMPm1oJzpOTbDETbDA0B2qTKI9NCkrenovADnEc4ComGYy1VJnL5elcTZ+YbrrtX+6NZOKz2qNY0SLB6klaZ57jppyTaWYsM180xGkscrhyAdQdyjKay1RPDARBs5jx0yxiRwdPUyZ5Q7hGl0PVoJq2KkNNNl67XXOQli4YwAchtshSJKaK42Ir6Kuin8qPVHT2pQf9pQWNJTrL/LgsdkLgvC2QMQLQmmuUjxVwJkvZnIOJdpScV210RxhsZNGcwgvqii6B2qSAuUxNmScdBWw/uCfSQjGMsccYFOcRIhnSmLX98LOKNKPYLSpY0vbIt0etf+2xfGQRpPqYj2BMfagDTTB8GncyKkXsphOCJaKCiTErO4PKviW/3706BYWnCb5n87GWvQB0zJYbTsk5hvWlBZbUKnZSOa5iqhsQUZpsRi4kGEk4WJAqoCRlQQKfic0AintzJtPWWyUEixDWyh1fdbaOUJE+XTBKcgasxjyCtBHh2/+vnk9Jez89eNuvv5708vvyq02GsDTo06u9iunlyc1aS+WJ/fEPrKEt2Sbcs8NYUabynd/WKwWGDbI95zzerZvYnKhfkcF1HgXw6vbsjQD+66YdCoUgw9iX2nowTLaWxeI6vI9O9CTIdfhXUw9H+rZAbmpVI7+EEluH4lP95U4RraBT1YW86VTMCBPrEDCkc6ZynDqvxftOdTnfLjnf2fdOcPvSfa1j5QdwLNowQzerAqePbT75DhfU4Rs0+rm93GVc5zd16azUnKBEsxjma9r27ardOTI7wc7jyq1RBt8/8Wrdo/UEsDBBQAAgAIAC262kpXP1OmtQIAAFgKAAAhAAAAdW5pdmVyc2FsL2ZsYXNoX3NraW5fc2V0dGluZ3MueG1slVZRT9swEH7nV1Tde8OkMYZkKpVSJCQ20EC8O8k1serYkX0p67+f7djEaRua1kKqv/s+3/nufIXoDRPzi8mEZJJL9QqITBTaIgGbsPx2mjaIUswyKRAEzoRUFeXT+bfFlV0kccxTKrkFZTRXN3ad0KxpBp2blfuMkXgfXwsyWdVU7J5kIWcpzTaFko3IjezBfYZk5a4GxZnYGOblzfVydT3E5EzjI0LVj+mXXeMktQKtwYb0c2XXSRWnKfDg6dJ9Rmo6V1/ffk+2ZZqhky2+2zUkq2kB/SR/XRtTGHP62QKEf2io1w92DVI53YE663BZN/U5PVIrWdiEnuUkaLikuXl+RnB/addJgb2QdXSyCj49P+7tikj+a/zuiX2uSvIXm9e9gWCLnnKYo2qAJGHX2nQpP54bNO8j2GOk47yYmF9oo2G+plx7Wgd2xL/wwUQeszzSUd4lbypYtgHHzL6hEyyXd25YxNxPLIpRwdaD3VUisGP+MYk9YEZgx3zlLIdnwXeHEeybWlGo8h319YwK4MW9ChgzCGq2uQ8l7ILVunqyj1dHsXogcCqZw1zbeN5YBbZ0JHFYG1NyEBQRdMsKikyK35aX7txtNEn2DL7bjvcWQYYcjrWci9EM6jhfbn9xMiGk/WHoLtfuJ2jm+O2UItKsrMwPk55OvM48FJOYaXJcYSeloYN6FGsZaZzvIVFF1QbUm5R8rBshEfTY42X7voboJIlyQJLjWSb+kGPpF02VglqZqjHQIct9sCWWrCi5+cN3Bh+Q7ykGrK0US3OeoOyzLyPANwFQlZWha9tNa6kajozDFri3RoC78tDdiDZdOtRwC3yCNcYt55FRPemHRdcr/SES4Uf47yas3sF7lhFtjzTV7ma9lx8mcXR0bziHgWa7L55lbu+bqXeysR+m0ID2P8r/UEsDBBQAAgAIAC262kqZ0ov0wQMAABMQAAAmAAAAdW5pdmVyc2FsL2h0bWxfcHVibGlzaGluZ19zZXR0aW5ncy54bWzVV+Fu2zYQ/p+nIDT0Z62kS5fUkB0EiYIYdW3PVrYWwxDQ4tniQpEaSdl1f+1p9mB7kh1F24nrJJW7pNsMBI6Od9/dfXfHs6KTj7kgM9CGK9kKDhr7AQGZKsbltBVcJRcvjwNiLJWMCiWhFUgVkJP2XlSUY8FNNgJrUdUQhJGmWdhWkFlbNMNwPp83uCm0O1WitIhvGqnKw0KDAWlBh4WgC/yyiwJMsESoAYB/uZJLs/beHiGRR3qnWCmAcIaRS+6SouLS5iIIvdaYpjdTrUrJzpRQmujpuBV8F1eflY5HOuc5SEeJaaPQiW2TMsZdEFSM+CcgGfBphtEeHQZkzpnNWsGrQ4eC2uE2SoXtM6cO5UwhBdIu4XOwlFFL/aP3Z+GjNSuBF7GFpDlPEzwhLv1WcJ5cj7qd8/i610/i0fVl8q7rY9jBKInfJzsYJZ2kG++iXxf+8sMgHnY7vbfXSb/fTTqDWytkdIOQKNxkLEJmValTWBMW2azMx5JygS36GY0GLDa5oHoKibrgWMQJFQYC8lsB0x9LKrhd4Czs4yzcABSnpoDUDl3ZWoHVJQS3cB4QA8Narlvi9Zt1Sxwdb6Qeeu+3ad0bZUStpWmGzYOyKrQovCtaqU2U3EjNPZOxEmyd0ARZFpjLqeZUBIRbzC1dn1rHgL3gAvl3tgeNibRbyaUZ1WaDwzWPrpXT9i89ZcH86pPzoodUf1alYGShSiL4DRCrCBauzPG/DMjd8SATrfJKKqixxAjOgMw4zIGd1HH0AV3kJVriZVEIsN7D7yX/RMYwURpxgc7wakE5Nx6/sRNwQY25BaWrGF/4pu/0zuP3L1yClM2oTHcEx2pDXthnwacLIpVd2SEdKS0NVEVhnFVndXJrfH0ZDM9L4cv81MW4A/2MJXkeL7sU5osR1Hab0Vk1iG64KmgcQY4l8Zh4kOLNwGUJdQFTKomSYkFoivexcWM946o0KPED7KHN10fo7QmX1dMUNz161Ax0Lcj9g1ffH77+4ej4TbMR/vXHny8fNVpuqoGgzp1fVWcPrsJ6Vp8txC8YPbIWt2wvlM5do7Itp/ev+uVK2r7io9AthPt3S7UCv81qGcWnw7NLMoxHV91k1KxT3p7CSbJphg0ycT/16tj0rxIkOK6jOhjGP9UKA5mu1eDxqBZcv1Yeb+toDf3KHdxZt7VCwCt66q8cvKQFzzn22f9i4B7q/X8+q99k3h7/Leen8anmDahOM6zRs9X137+hnpSw/xIH/mn9hrTxShSF97587qF880W+vfc3UEsDBBQAAgAIAC262korgtdHkwEAACIGAAAfAAAAdW5pdmVyc2FsL2h0bWxfc2tpbl9zZXR0aW5ncy5qc42UTW/CMAyG7/yKKrtOiEljjN3QAGkSh0njNu2QFlMq0iRK0o4O8d/XpHykrbvVvjSvHr2OXcXHQVAGiUjwEhzdtzu/189OA6sZlcF9XWcdemp1olmygXWSAks4kAaSW2RLmYarfrohmDPhzjUsPqyv9gyJQGh5LeCJCgE1BuYI+I2BB0z8qTd3bqxqyht1mBkj+DAS3AA3Qy5USh1D7mZjm36PDVjkoCp0PLWJoFsaQc104aKLvDm2uUikkvJiJWIxDGm0j5XI+Kaily58eldIUOVP31fAaDp5XUx8gCXavBlIW4WfbXaTUoHWcK77tLCJwoyGwDzfkYs/0Jpxu6EGnSc6MRd69mDTpyWNoTWl9kzLgZZefTkDB1MRk6XNGsFoAaqPlZCZ7PEDpRKxnUgfywvKBN0kPK64+cgmytnLWtuu6d0afZzbJLUnJBpPaIc9v7RreTRBjYDmotXq6kbdFWbHMJEjNQQGSgTM8UVimovEnj8DQo2h0S4t90O5Hss5ULUHtRaCldf/+u+izVqD0y9QSwMEFAACAAgALbra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braSsTySI1eAAAAYwAAABwAAAB1bml2ZXJzYWwvbG9jYWxfc2V0dGluZ3MueG1sDcorDoAwDABQzymaen4OwcAhMcABGmgISdeSbSFwe+aeeP34eoGHQ7xMHbZVg8C623Hp6XBbp7JDiIn0IDFlh2oI41D0YjvJwinlGOEW+jis7DMSz+TzPAN/WA/FD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tutpKrZ/cmZIJAADIeAAAKQAAAHVuaXZlcnNhbC9za2luX2N1c3RvbWl6YXRpb25fc2V0dGluZ3MueG1s7V3rbuO4Ff6/T0G4WGAXKOL7JYXHhSzRiTCO7LWUZKZFYcgWYwuRRVeik/HCP/o0fbA+SQ8pKZYcx5aSKTBtGe0MRofnRp4LSX1Aths+ur66CRldub/bzKW+SRhz/UXY+wmh7px6NBgHJCQsLO8p967v0Gfdf6CcBtSQ2b5jB47KR8NeBQ3ED+q0lY7WgbdGv1FD7Qau4Q7ScFOFscu6dllXYUyrVdVu+UBFpDcgc+Kz41q75czoawHdD0nAdN8h33r1LHd6KDuDq8B2XOALe60Gf3aJ1Z3W4A9qVJvtJt7VlHq93kJqU6tqlV27fdlWqghXGs1Kfdfv1Oq1Oqo2m9XL1q7arjXr8Da4bIGWBr5soUa70ahpuxqugTRSlL5WU3ft+mW1qoA13LlUd4NBv12poGq1Wm9ou2arPuhXEHDXQYdS7/AFrGv1fr21U/pKtVNHA3XQHzR2WMMttYk6NdyqVHaNfr9eqewXdz+79HLtqbmnkyznGYVHQ3B0lOdW+UhydeebIABmi6zWns0I8u0V+VRaBGRbijNSZG8ynjiSpUZEIHPpHhfulsU/E7qwnE79NB25zqfSbMMY9S/m1GfgzoVPg5XtlXp/UJr8iX3PI0mfSAByzUv+5JB7sOdkbw6Ln7xisa3zQnO6Wtv+dkgX9GJmzx8XAd34DohGyX9KdLldk8Bz/Ufgrly2Vdw+xe25IdMZWWX96/Anv9gaOlJIuHstzJ9ckp49I15isSJ+CsjtTZ5fkQPRJzd0mRBVqvw5Jbq2FyQbgPOxg8CBlXcJMfKNAXt7wJ+T7J69JUFhI3S9WRfNp3VAF3yxCxtL5DwK/cVfgJBW4U8uIT5BbjBXlOJlExuCdsAYvx72ku4KrEBw080lJgmV4/5UHd2MFePrdDi6Gk37+lWpp0ZViXhZ/lJrdb5Vm61fu+VYLqcm80YZDrO6kFDWrOTTZViT0XAKCvFwauAvVqnH/y4sOrq1hrqBS734H4UVjCf4rtTjf+cRvZ1MsGFNzaGu4aluTo2RJdZliC2slXpf6QYt7SeCGEVPLnlGbEkQtGc3ICj0XEcM8Jbt+huSw542ulF0YzrBpjXRVUsfGaWeSYNg+0eh2d6wJSTP0g6R44b2zCOOMAspIsZ5ewHr4gSG4D+2dIGTrmzXv8hjfaLc68bV1BqNhuYUG1pCKfWw7yAtsLml4oomioknoCOwYad+n/hUZJ/QgBTPK6zkWr+6HsIfizty7S6WHvxh7/BmjCEkY+LnEITEwRPIOtO8H000voZgENlobYfhMw2cTNKkQ5dDt26oI0hN1Urpt7iaRDcE3vXnkDpkznLou8GmqVzhaX/0BXIcanNUUGj0GUryc0Ghr9iEGsJmDjFDudOvFF4RvAyTAklqcG7zfPe2yJ7PQY6v5pNLNyFQ+ApDmYhqDC8KWzLxb7cQSF0ZvlHtkWJYbPG2cJ8IuBI4sM3lsAVtSMUaz67fbvW/TAeKPsTaFNJNG91PLdEludGVvUU+Zch2nmx/TtCMzO0NVMIWxhzXEWM88sKFv2/c35HN4v7zc9y6DA1/+fkdLmUa3hHP4IAMxuCYsmbnrPNli2fwTkd4rr/pRZ4FeLcLpooNZaKPvk+IQne18aIu/T0C9eJc0WCd9ePj65U/bP8BZ8yoBfd16Gh9lxYSwrAT8y0HNk+vkKBuDMDcOOrn0PD5HbSQAmMU6zAo+oCaO1i5jCN3sKLFVNzjvqlbcNi6JzN++8ghLGo1itrxePM7okfgCv5SqjPyQOG85BH7KTrIwN4lwp8nyqmjUmZrsXRrCI4boHMRJRVo9dwVv0PlU3t7g5OliHaDzHzu6cZzRHV77qPYEWCdNyvy+hz2ENCVoHp2mOR1tCn9+YOORFOcRHbHxQ4QLwWaO1ap+vxQxEysTNTrqaoYKuY3Cl7PXn45qA6+JkPLnA6VPtcAZbKy2XwJu/ADv+fl1xXdCDQ8UEBfPHmT2MF8+a9//DO/mgN/IiqKqX8qqgeKn3dN/KLvrwZlJPxbDj2W0s+KipecgvGFKhHNf7+ydEjQ73JlsaNtaUVX/BNXLtNQAnEYFctS1OsbqBJTFAXdBHAWLKjkRpl8hsYnzvql3o0dPELjtCj1iioSK89zkxX2YX/F3TDP9UlB8Q/vRHzylj6eKpom7v5Qo547f4y2XwcuMPFnPuTRRRF96rViQHc+UEkclxXXKTa3pGtBS4je9w3h6ehe90LYf1DxbOjhLPN9xmcB9cb8y9brT7nAwD/EQRr3WMCv9MlbmiNc0uc4djFXmnLIOQYXxvys2HuwvTBm3hMP2Se8dpw0b0w5ZLyjHuwLajSdNH924FBMVfvi029a4oX2yne4Z8VD+4mmiIf8BvnGXvGniIf8Jt9URnCxe+3T4VBaNPke17eDND0VvFjRkegBE/FFn4pdTN6yPNyFIf8wG6ZmEhOynCvqkJ7YHS13ReKC5rS0x+U3XO76LweYGy4z24p5hxx4yAzsE7h8OoO7zGUeeTu9xTygCNNrLd5/KrSM3QhAOFyMiIrYdk0+leAqYs+XvNeHJRTr+FTiyxmBMm/JrZOOxhtaSlJ4c1p0JTq6aOiFTPq8jxczRaN6Py3ULb9ap275VIS6sdq3A+hvVjMSYMgBF/pcHKEsMc2+TD6G3Ykz6YHcG6NpBWwJun24JSWVkCJkEkscrJJqiV7S43C6ZK5HnogX86QIqcU5Pf9uCNVxOrkVNiQPLJ3eMaVwFcTNbp+L2SaYor8pJe5kmcafHSlYdMyehWL2R7pVsv+kjB3ZkpJGzfM93aMpOwh7+Ygt4H1r+bvl9E4LTeoIsnoSbn1eigvofyfeeh6vOoK3nheSeOuPirfmAChf4615hT6Et+YwIvFWibdKvFXirRJvlXirxFsl3irxVom3SrxV4q0Sb5V4q8RbJd4q8VaJt0q8VeKtEm+VeKvEWyXeKvHW/0G8debZ88fvhrfmxk0P8NZaiz+F8dbzQOERvPW8kMRbf1S89bynR/DWvEIxcFgf8Kco3prDyGu8NYeQxFsl3irxVom3SrxV4q0Sb5V4q8RbJd4q8VaJt0q8VeKtEm+VeKvEWyXeKvFWibdKvFXirRJvlXirxFt/bLyV/zph9Mucrre/yt8qLFFX+VuF5W8VlqirRF0l6ipRV4m6StRVoq4SdZWoq0RdJeoqUVeJukrUVaKuEnWVqOv/K+p6+hv3Aeya+mh/DnXds+YCXffsEnOVmKvEXCXmKjFXibn+QJjrIQ1EQd+b/7PifwNQSwMEFAACAAgALrraSudQfXcOBgAA4RoAABcAAAB1bml2ZXJzYWwvdW5pdmVyc2FsLnBuZ+2Z6VMTdxjHV0UGREWHsRI0yXhBp1oRURGBRJCKKIe1ByAqOInBg5jCYkIMJC3qOFoIVVTAXJ2q6BRNBoIKJBBSkFWOpEolIIRYFVeEZMVgQsjVRG37F/huZ2f3me/zeeZ55pnf8WKfMzuT4ubMCpgFAMCc+G2xuwDAIwEAZuR4ebo8jphVcS4zDdwVFwOIVYtHXMIjKzoxGgBqSn1s+2e6tPcP29JAAJjb6n6nQbQbZAAIoMfHRn+bv0+vjaItPxCw+Wun0xm9OebD89EUbb2C8QhYjhAu4UzDRzFS5Z2s9uvXlqVoymUd65UsWSNscOTLWWaDo5sXZpZkKNhvOoMVroJAwYU7nASfysBcgmN2IE3X3DTo7/I+XVGxobb0dObbAZpir9jL5XlzPmEZ0yuQYxuHht39AcEP687LLHzV4xiX+LH84O4H2uoUyeqF011SHtuz3SD+zB0mJxd5u8xmr0C3WlLh/p7MdAfNQwEKUIACFKAABShAAQpQgAIUoAAFKEABClCAgk8A2qQeZXj25N8OHq2Z+UZ/VzfknOhJ5qQRjAqrQaboGqBStDUDGZXDUnuSyJomK6hicHQcp/3KKF8t4Q9Mc6XA3+F5luE5tnGHUU1UOF+UJTs6Pc7tpQk54/cWcvrpv7WJw1TUI5fUpohCQ5b+beWQvXBq5LqZ6LQZhzfBxpWyue4s4uZwgipMY/V0DHqsIXVgEMJtUQitDSFQpgYpXc2UfhKpP52nWQvlqwY09WGfRx4DlXxFpSFxllRXSXz+BuQdF4M5PZm1yv1slbfghFAUihQvkKka9PyrlTq/20YYDudwNKQgerl64mZoz/NqSXPjHvh1uLt4OXZR79YToC01g20ZLrP21xiKf4Itlip7H282zlrXdks/SoB6sSIk1dKxSlSxrgeu5zx70DVgzDn6DRbRdXQXxSe3j4xKFOzUO8f0h5vSZ5aBPFBQDbt/LO+hdDG4cUEX+Ea6LZ8bHXS0wNSf5WsMy8sjrqf1qjfB2kVSfRfvYK7Yyn/5rji8WaAZtxAxK5EN4KBf4gb/9bP1FrsMZKwM8wksPVXy0Mfw+sWE7yOLFnEoG9mubhyOpkzzszF8oSglY6W7narqkKGhdyE9WIW4aX4m9GtyyQKz+OdQbja/YeqGCqzUSE0VEQSkzxLCwjHswtYa2Fzon+UT6BQSOE4DbfVfoADkWZiXOf4f1wZj7G5ht58hbbk/OD+kk2HbSFJit9AFWvVFcKyRcW3MLMre+QrKE/bIheG9TCpYAMbd5/IY8qhOmNltAzMWnWlnQh0jkYqUTtoIRUne0W/BLjmigF40EM9LrX0++4N7q6muSpOTXRVIB3v/CBcfRi/GEFXmcj4+uN8Syo0UMEqzD1aKrDn86hAjeFmzTsIqZXGNNZm5OPhV90w4LodiacjWI8xsy5faVRVjeA5fh4sMyg6uu3UwZVQPHTD51jrwSrJI8n8leetVUgcXz0h4snGNURgwgWAX+s03BZ5wJK9V6yO52HKG3J4MdfilU5qoAGy+ezNKkSyQpdenrcGkq01Pod5rxmdPfI4mPROHqbO0IAduZNWItZTVE1qoTyftzGpcaHP1pgm/G26+q6qfAQAtpw9BBSmd7Y8nc4iCP50rYMQkVUV8R5k6LIDzcBDz9P3JjKIH7FoypA6Nsr5OnbrnWRYycyRS+fz3L6heaeA00wAI8SfCz8HURNIf97skcwJdRxL2dW1IwsuYPip9iGRd7D7lLadp7aLQdtnuDeKiB5YzZ0u8QqNIOi5WhjRJyWP57wrXSkYLuq3Ep1zPMqO/pvgibOtq8I8Q654LaxwGlvzV+wsDqcbccO6trz/eWpgAVFgW7aJMhcB0v3l0x+PE6WrqvhQ1VLCU9BIpmZGs3bMGJlexpG0G2Ob/SKgzL8F5f6Ir68N4Bfh3vDIkZ4IN897Pai5/n2s2aGWdp/6by1g5xKHmQlaDO1fLjrUlZJyvkoxTOKZGh8++D1LWnSu0YRJejlsRhU7Btk/lLnOPcUof1v1yaKmTOahz+njZKdKT23Oq3PHxXyXFimMyi/4BUEsDBBQAAgAIAC662kqV7pF+SwAAAGsAAAAbAAAAdW5pdmVyc2FsL3VuaXZlcnNhbC5wbmcueG1ss7GvyM1RKEstKs7Mz7NVMtQzULK34+WyKShKLctMLVeoAIoBBSFASaESyDVCcMszU0oygEIG5mYIwYzUzPSMElslCwNzuKA+0EwAUEsBAgAAFAACAAgALbraSg5qJE5iBAAABREAAB0AAAAAAAAAAQAAAAAAAAAAAHVuaXZlcnNhbC9jb21tb25fbWVzc2FnZXMubG5nUEsBAgAAFAACAAgALbraSpKHJM3rAwAAAhEAACcAAAAAAAAAAQAAAAAAnQQAAHVuaXZlcnNhbC9mbGFzaF9wdWJsaXNoaW5nX3NldHRpbmdzLnhtbFBLAQIAABQAAgAIAC262kpXP1OmtQIAAFgKAAAhAAAAAAAAAAEAAAAAAM0IAAB1bml2ZXJzYWwvZmxhc2hfc2tpbl9zZXR0aW5ncy54bWxQSwECAAAUAAIACAAtutpKmdKL9MEDAAATEAAAJgAAAAAAAAABAAAAAADBCwAAdW5pdmVyc2FsL2h0bWxfcHVibGlzaGluZ19zZXR0aW5ncy54bWxQSwECAAAUAAIACAAtutpKK4LXR5MBAAAiBgAAHwAAAAAAAAABAAAAAADGDwAAdW5pdmVyc2FsL2h0bWxfc2tpbl9zZXR0aW5ncy5qc1BLAQIAABQAAgAIAC262ko9PC/RwQAAAOUBAAAaAAAAAAAAAAEAAAAAAJYRAAB1bml2ZXJzYWwvaTE4bl9wcmVzZXRzLnhtbFBLAQIAABQAAgAIAC262krE8kiNXgAAAGMAAAAcAAAAAAAAAAEAAAAAAI8SAAB1bml2ZXJzYWwvbG9jYWxfc2V0dGluZ3MueG1sUEsBAgAAFAACAAgARJRXRyO0Tvv7AgAAsAgAABQAAAAAAAAAAQAAAAAAJxMAAHVuaXZlcnNhbC9wbGF5ZXIueG1sUEsBAgAAFAACAAgALbraSq2f3JmSCQAAyHgAACkAAAAAAAAAAQAAAAAAVBYAAHVuaXZlcnNhbC9za2luX2N1c3RvbWl6YXRpb25fc2V0dGluZ3MueG1sUEsBAgAAFAACAAgALrraSudQfXcOBgAA4RoAABcAAAAAAAAAAAAAAAAALSAAAHVuaXZlcnNhbC91bml2ZXJzYWwucG5nUEsBAgAAFAACAAgALrraSpXukX5LAAAAawAAABsAAAAAAAAAAQAAAAAAcCYAAHVuaXZlcnNhbC91bml2ZXJzYWwucG5nLnhtbFBLBQYAAAAACwALAEkDAAD0JgAAAAA="/>
  <p:tag name="ISPRING_ULTRA_SCORM_COURSE_ID" val="4A133DB5-916B-4D2A-973E-A16125FFC54D"/>
  <p:tag name="ISPRING_SCORM_RATE_SLIDES" val="1"/>
  <p:tag name="ISPRINGONLINEFOLDERID" val="0"/>
  <p:tag name="ISPRINGONLINEFOLDERPATH" val="Content List"/>
  <p:tag name="ISPRINGCLOUDFOLDERID" val="0"/>
  <p:tag name="ISPRINGCLOUDFOLDERPATH" val="Repository"/>
  <p:tag name="ISPRING_PRESENTATION_TITLE" val="礼仪"/>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sz="1200">
            <a:solidFill>
              <a:schemeClr val="tx1">
                <a:lumMod val="65000"/>
                <a:lumOff val="35000"/>
              </a:schemeClr>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2225</TotalTime>
  <Words>5231</Words>
  <Application>Microsoft Office PowerPoint</Application>
  <PresentationFormat>宽屏</PresentationFormat>
  <Paragraphs>342</Paragraphs>
  <Slides>39</Slides>
  <Notes>39</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39</vt:i4>
      </vt:variant>
    </vt:vector>
  </HeadingPairs>
  <TitlesOfParts>
    <vt:vector size="47" baseType="lpstr">
      <vt:lpstr>宋体</vt:lpstr>
      <vt:lpstr>微软雅黑</vt:lpstr>
      <vt:lpstr>微软雅黑 Light</vt:lpstr>
      <vt:lpstr>Arial</vt:lpstr>
      <vt:lpstr>Calibri</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礼仪</dc:title>
  <dc:creator>nicangel</dc:creator>
  <cp:lastModifiedBy>许疆</cp:lastModifiedBy>
  <cp:revision>178</cp:revision>
  <dcterms:created xsi:type="dcterms:W3CDTF">2017-06-11T07:54:00Z</dcterms:created>
  <dcterms:modified xsi:type="dcterms:W3CDTF">2017-11-13T09:33:49Z</dcterms:modified>
</cp:coreProperties>
</file>