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6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8" r:id="rId40"/>
    <p:sldId id="309" r:id="rId41"/>
    <p:sldId id="310" r:id="rId42"/>
    <p:sldId id="311" r:id="rId43"/>
    <p:sldId id="365" r:id="rId44"/>
  </p:sldIdLst>
  <p:sldSz cx="9144000" cy="5040313"/>
  <p:notesSz cx="6858000" cy="9144000"/>
  <p:custDataLst>
    <p:tags r:id="rId4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KEA Sans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KEA Sans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KEA Sans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KEA Sans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KEA Sans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IKEA Sans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IKEA Sans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IKEA Sans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IKEA Sans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38">
          <p15:clr>
            <a:srgbClr val="A4A3A4"/>
          </p15:clr>
        </p15:guide>
        <p15:guide id="2" orient="horz" pos="2636">
          <p15:clr>
            <a:srgbClr val="A4A3A4"/>
          </p15:clr>
        </p15:guide>
        <p15:guide id="3" pos="1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00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32" autoAdjust="0"/>
    <p:restoredTop sz="94626" autoAdjust="0"/>
  </p:normalViewPr>
  <p:slideViewPr>
    <p:cSldViewPr snapToObjects="1">
      <p:cViewPr varScale="1">
        <p:scale>
          <a:sx n="147" d="100"/>
          <a:sy n="147" d="100"/>
        </p:scale>
        <p:origin x="-678" y="-96"/>
      </p:cViewPr>
      <p:guideLst>
        <p:guide orient="horz" pos="538"/>
        <p:guide orient="horz" pos="2636"/>
        <p:guide pos="17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64" d="100"/>
        <a:sy n="164" d="100"/>
      </p:scale>
      <p:origin x="0" y="3126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xmlns="" id="{7B401B84-733C-41C7-A526-1AAC4DDCD0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ACE1855-115A-41D0-938F-4BE4EE31EBC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9CDEAA-ADAA-4C85-A5B5-964E9C16FE07}" type="datetimeFigureOut">
              <a:rPr lang="zh-CN" altLang="en-US"/>
              <a:pPr>
                <a:defRPr/>
              </a:pPr>
              <a:t>2018/5/25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xmlns="" id="{3BF18EDA-5540-4A92-A3C1-2DEA635C31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19088" y="685800"/>
            <a:ext cx="6219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xmlns="" id="{0A4D3655-4C10-49EA-879B-023095F8A8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677A29F-9C5E-425B-B2CF-F81A41649F1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50AFB82-7B27-4915-BC60-F6749D660D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3274A04-B9B9-4239-9633-73B2FD2291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153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>
            <a:extLst>
              <a:ext uri="{FF2B5EF4-FFF2-40B4-BE49-F238E27FC236}">
                <a16:creationId xmlns:a16="http://schemas.microsoft.com/office/drawing/2014/main" xmlns="" id="{E9E7A561-E1E6-486D-BFA5-CE3B1D3B97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>
            <a:extLst>
              <a:ext uri="{FF2B5EF4-FFF2-40B4-BE49-F238E27FC236}">
                <a16:creationId xmlns:a16="http://schemas.microsoft.com/office/drawing/2014/main" xmlns="" id="{64975FA8-DD21-4F5E-B73A-45CD09415F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CN" altLang="en-US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6148" name="灯片编号占位符 3">
            <a:extLst>
              <a:ext uri="{FF2B5EF4-FFF2-40B4-BE49-F238E27FC236}">
                <a16:creationId xmlns:a16="http://schemas.microsoft.com/office/drawing/2014/main" xmlns="" id="{35C3AE0B-0CA4-4421-8FC3-B9EA2C0620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0D0C0C9C-8470-4C1C-A7DE-81438C72F173}" type="slidenum">
              <a:rPr lang="zh-CN" altLang="en-US" smtClean="0">
                <a:latin typeface="Calibri" panose="020F0502020204030204" pitchFamily="34" charset="0"/>
              </a:rPr>
              <a:pPr/>
              <a:t>1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>
            <a:extLst>
              <a:ext uri="{FF2B5EF4-FFF2-40B4-BE49-F238E27FC236}">
                <a16:creationId xmlns:a16="http://schemas.microsoft.com/office/drawing/2014/main" xmlns="" id="{AE58B940-D6A3-4E0B-8D1E-A7DD76C9A8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>
            <a:extLst>
              <a:ext uri="{FF2B5EF4-FFF2-40B4-BE49-F238E27FC236}">
                <a16:creationId xmlns:a16="http://schemas.microsoft.com/office/drawing/2014/main" xmlns="" id="{C45AB06A-4C22-48A6-976B-276DDD77E0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>
            <a:extLst>
              <a:ext uri="{FF2B5EF4-FFF2-40B4-BE49-F238E27FC236}">
                <a16:creationId xmlns:a16="http://schemas.microsoft.com/office/drawing/2014/main" xmlns="" id="{7E31BDE4-A25E-4514-8E5C-D543151F4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B076E9B2-9235-40A8-9689-418F64322EF8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>
            <a:extLst>
              <a:ext uri="{FF2B5EF4-FFF2-40B4-BE49-F238E27FC236}">
                <a16:creationId xmlns:a16="http://schemas.microsoft.com/office/drawing/2014/main" xmlns="" id="{BCA75700-85CC-4EC6-AC0A-3847449573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>
            <a:extLst>
              <a:ext uri="{FF2B5EF4-FFF2-40B4-BE49-F238E27FC236}">
                <a16:creationId xmlns:a16="http://schemas.microsoft.com/office/drawing/2014/main" xmlns="" id="{A7B5E7A2-9320-42B1-8753-77D9DDEF01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10244" name="灯片编号占位符 3">
            <a:extLst>
              <a:ext uri="{FF2B5EF4-FFF2-40B4-BE49-F238E27FC236}">
                <a16:creationId xmlns:a16="http://schemas.microsoft.com/office/drawing/2014/main" xmlns="" id="{E3F7F1BC-A585-45FF-9E25-06FDEE0C2F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C94C1F5B-39D5-4D79-880B-35440929A22F}" type="slidenum">
              <a:rPr lang="zh-CN" altLang="en-US" smtClean="0">
                <a:latin typeface="Calibri" panose="020F0502020204030204" pitchFamily="34" charset="0"/>
              </a:rPr>
              <a:pPr/>
              <a:t>3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>
            <a:extLst>
              <a:ext uri="{FF2B5EF4-FFF2-40B4-BE49-F238E27FC236}">
                <a16:creationId xmlns:a16="http://schemas.microsoft.com/office/drawing/2014/main" xmlns="" id="{3A3440EB-CB49-41B9-A9C4-4F16CA1CAB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>
            <a:extLst>
              <a:ext uri="{FF2B5EF4-FFF2-40B4-BE49-F238E27FC236}">
                <a16:creationId xmlns:a16="http://schemas.microsoft.com/office/drawing/2014/main" xmlns="" id="{B61C5921-1D35-4A30-84EF-D84A6ACB9D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12292" name="灯片编号占位符 3">
            <a:extLst>
              <a:ext uri="{FF2B5EF4-FFF2-40B4-BE49-F238E27FC236}">
                <a16:creationId xmlns:a16="http://schemas.microsoft.com/office/drawing/2014/main" xmlns="" id="{6952FCA6-0EBF-4783-B297-D3B8F99D35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063CC176-5F9F-4B12-A5B0-08EE9E5DA5BF}" type="slidenum">
              <a:rPr lang="zh-CN" altLang="en-US" smtClean="0">
                <a:latin typeface="Calibri" panose="020F0502020204030204" pitchFamily="34" charset="0"/>
              </a:rPr>
              <a:pPr/>
              <a:t>4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xmlns="" id="{FBB4B890-7DC3-4EE9-9146-96CBB1B941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xmlns="" id="{E9F99673-C703-43A8-A5B7-BC24A85037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xmlns="" id="{621AFDD1-BB83-4C03-A4D0-5F9B81B44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0C4C542F-55F7-4591-80FC-8758FF7BF9EB}" type="slidenum">
              <a:rPr lang="zh-CN" altLang="en-US" smtClean="0">
                <a:latin typeface="Calibri" panose="020F0502020204030204" pitchFamily="34" charset="0"/>
              </a:rPr>
              <a:pPr/>
              <a:t>5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xmlns="" id="{C78CFB80-5917-49B6-A366-54C09061FE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>
            <a:extLst>
              <a:ext uri="{FF2B5EF4-FFF2-40B4-BE49-F238E27FC236}">
                <a16:creationId xmlns:a16="http://schemas.microsoft.com/office/drawing/2014/main" xmlns="" id="{109B7FAD-829F-40BE-979A-C90BEA9A2A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xmlns="" id="{54B460B0-4CF9-4370-894D-4C2E5EC6BA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584336CE-188F-4FF1-8AC7-887357337540}" type="slidenum">
              <a:rPr lang="zh-CN" altLang="en-US" smtClean="0">
                <a:latin typeface="Calibri" panose="020F0502020204030204" pitchFamily="34" charset="0"/>
              </a:rPr>
              <a:pPr/>
              <a:t>6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>
            <a:extLst>
              <a:ext uri="{FF2B5EF4-FFF2-40B4-BE49-F238E27FC236}">
                <a16:creationId xmlns:a16="http://schemas.microsoft.com/office/drawing/2014/main" xmlns="" id="{C325B5FD-618D-424B-B895-A77171EEC4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>
            <a:extLst>
              <a:ext uri="{FF2B5EF4-FFF2-40B4-BE49-F238E27FC236}">
                <a16:creationId xmlns:a16="http://schemas.microsoft.com/office/drawing/2014/main" xmlns="" id="{DE63FF19-7E26-4740-8972-9BD7998FDE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18436" name="灯片编号占位符 3">
            <a:extLst>
              <a:ext uri="{FF2B5EF4-FFF2-40B4-BE49-F238E27FC236}">
                <a16:creationId xmlns:a16="http://schemas.microsoft.com/office/drawing/2014/main" xmlns="" id="{0F68C05B-33D2-4232-98E4-F01CE62AAE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75A9AE10-BF1C-4C49-AE7D-65D51B55A4A5}" type="slidenum">
              <a:rPr lang="zh-CN" altLang="en-US" smtClean="0">
                <a:latin typeface="Calibri" panose="020F0502020204030204" pitchFamily="34" charset="0"/>
              </a:rPr>
              <a:pPr/>
              <a:t>7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B4AB1131-3C63-4825-8935-B51EB4DB39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886D150C-53A9-40A7-BFEE-7B7EA427B4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F57F2374-441D-414A-ABF4-01655C6B5C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2FB58945-6DBF-4C7A-A21D-E42EE84B966D}" type="slidenum">
              <a:rPr lang="zh-CN" altLang="en-US" smtClean="0">
                <a:latin typeface="Calibri" panose="020F0502020204030204" pitchFamily="34" charset="0"/>
              </a:rPr>
              <a:pPr/>
              <a:t>8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xmlns="" id="{BC2A41FD-C404-46F3-B591-0D7D64B5DD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xmlns="" id="{8C62378A-8CEC-4E8A-90A1-A00BEC77CF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xmlns="" id="{4F304FEE-1485-42AC-B36C-DACDA40487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F00576C3-285D-4448-B60C-C7709AC0E495}" type="slidenum">
              <a:rPr lang="zh-CN" altLang="en-US" smtClean="0">
                <a:latin typeface="Calibri" panose="020F0502020204030204" pitchFamily="34" charset="0"/>
              </a:rPr>
              <a:pPr/>
              <a:t>9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xmlns="" id="{4862906B-5294-45E5-9F9F-A588CD110B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>
            <a:extLst>
              <a:ext uri="{FF2B5EF4-FFF2-40B4-BE49-F238E27FC236}">
                <a16:creationId xmlns:a16="http://schemas.microsoft.com/office/drawing/2014/main" xmlns="" id="{5254AB9C-7B4A-4C69-B5B0-5965CAA901A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xmlns="" id="{3DFA2364-9AE7-4965-9411-6AB01681C4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AE8543E3-4DAC-420D-BF3B-14158EE4C2C5}" type="slidenum">
              <a:rPr lang="zh-CN" altLang="en-US" smtClean="0">
                <a:latin typeface="Calibri" panose="020F0502020204030204" pitchFamily="34" charset="0"/>
              </a:rPr>
              <a:pPr/>
              <a:t>10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xmlns="" id="{B33425A7-4614-458A-ABA6-9640FC4A94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xmlns="" id="{FC273E84-AF38-43EC-80A3-84D0208DEF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xmlns="" id="{63A75B8F-F804-4713-B684-0D109A7FC3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E37B4829-EB18-48F6-B784-1552B91D72D6}" type="slidenum">
              <a:rPr lang="zh-CN" altLang="en-US" smtClean="0">
                <a:latin typeface="Calibri" panose="020F0502020204030204" pitchFamily="34" charset="0"/>
              </a:rPr>
              <a:pPr/>
              <a:t>11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xmlns="" id="{649463F5-C49C-4E0B-9B5A-1FC3BC27D7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>
            <a:extLst>
              <a:ext uri="{FF2B5EF4-FFF2-40B4-BE49-F238E27FC236}">
                <a16:creationId xmlns:a16="http://schemas.microsoft.com/office/drawing/2014/main" xmlns="" id="{512148FD-B20A-4EAA-B8C9-10303C34B4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xmlns="" id="{3D1D906E-1B7C-4DA5-9546-C7C9A9FC1F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C1EA5259-E4AF-4218-9457-E8231181126C}" type="slidenum">
              <a:rPr lang="zh-CN" altLang="en-US" smtClean="0">
                <a:latin typeface="Calibri" panose="020F0502020204030204" pitchFamily="34" charset="0"/>
              </a:rPr>
              <a:pPr/>
              <a:t>12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>
            <a:extLst>
              <a:ext uri="{FF2B5EF4-FFF2-40B4-BE49-F238E27FC236}">
                <a16:creationId xmlns:a16="http://schemas.microsoft.com/office/drawing/2014/main" xmlns="" id="{BA1483F9-2CCF-4D92-BF53-9AF750B902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备注占位符 2">
            <a:extLst>
              <a:ext uri="{FF2B5EF4-FFF2-40B4-BE49-F238E27FC236}">
                <a16:creationId xmlns:a16="http://schemas.microsoft.com/office/drawing/2014/main" xmlns="" id="{720B0560-4278-457C-8B5D-519AB64D19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30724" name="灯片编号占位符 3">
            <a:extLst>
              <a:ext uri="{FF2B5EF4-FFF2-40B4-BE49-F238E27FC236}">
                <a16:creationId xmlns:a16="http://schemas.microsoft.com/office/drawing/2014/main" xmlns="" id="{3FEBEE51-6B70-420B-B6A3-F262B895E3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5230D8F0-6716-4F97-A3AF-DDB472BC8C2C}" type="slidenum">
              <a:rPr lang="zh-CN" altLang="en-US" smtClean="0">
                <a:latin typeface="Calibri" panose="020F0502020204030204" pitchFamily="34" charset="0"/>
              </a:rPr>
              <a:pPr/>
              <a:t>13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>
            <a:extLst>
              <a:ext uri="{FF2B5EF4-FFF2-40B4-BE49-F238E27FC236}">
                <a16:creationId xmlns:a16="http://schemas.microsoft.com/office/drawing/2014/main" xmlns="" id="{5D76DCA0-B709-42D1-BDA2-8BC2442178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>
            <a:extLst>
              <a:ext uri="{FF2B5EF4-FFF2-40B4-BE49-F238E27FC236}">
                <a16:creationId xmlns:a16="http://schemas.microsoft.com/office/drawing/2014/main" xmlns="" id="{777A2BB0-975A-4203-B06A-AD92F18AFD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32772" name="灯片编号占位符 3">
            <a:extLst>
              <a:ext uri="{FF2B5EF4-FFF2-40B4-BE49-F238E27FC236}">
                <a16:creationId xmlns:a16="http://schemas.microsoft.com/office/drawing/2014/main" xmlns="" id="{5A41FF00-594A-4EF6-9233-E92E4FCC0A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0348C762-692C-49E1-A63E-CEEE9DC00CA6}" type="slidenum">
              <a:rPr lang="zh-CN" altLang="en-US" smtClean="0">
                <a:latin typeface="Calibri" panose="020F0502020204030204" pitchFamily="34" charset="0"/>
              </a:rPr>
              <a:pPr/>
              <a:t>14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xmlns="" id="{7EACB2B0-DD8E-4058-A66B-3F7AB3AECC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xmlns="" id="{9311E96A-8C4F-4A84-A45D-32A465DAA8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xmlns="" id="{0A987455-C2B0-4AB3-A0DE-C9E35CC123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98ADFD79-525E-4E32-9BAA-4010D01322B3}" type="slidenum">
              <a:rPr lang="zh-CN" altLang="en-US" smtClean="0">
                <a:latin typeface="Calibri" panose="020F0502020204030204" pitchFamily="34" charset="0"/>
              </a:rPr>
              <a:pPr/>
              <a:t>15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>
            <a:extLst>
              <a:ext uri="{FF2B5EF4-FFF2-40B4-BE49-F238E27FC236}">
                <a16:creationId xmlns:a16="http://schemas.microsoft.com/office/drawing/2014/main" xmlns="" id="{16F698B9-E477-4F9E-BF8D-DFB459B014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>
            <a:extLst>
              <a:ext uri="{FF2B5EF4-FFF2-40B4-BE49-F238E27FC236}">
                <a16:creationId xmlns:a16="http://schemas.microsoft.com/office/drawing/2014/main" xmlns="" id="{C22694F6-1438-459C-A1A9-A69DF8FB0C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6868" name="灯片编号占位符 3">
            <a:extLst>
              <a:ext uri="{FF2B5EF4-FFF2-40B4-BE49-F238E27FC236}">
                <a16:creationId xmlns:a16="http://schemas.microsoft.com/office/drawing/2014/main" xmlns="" id="{8364C4FE-10AD-448A-B568-B0285995D2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2F471B1B-25D6-4B7C-A8D5-4EF27ACB64FB}" type="slidenum">
              <a:rPr lang="zh-CN" altLang="en-US" smtClean="0">
                <a:latin typeface="Calibri" panose="020F0502020204030204" pitchFamily="34" charset="0"/>
              </a:rPr>
              <a:pPr/>
              <a:t>16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>
            <a:extLst>
              <a:ext uri="{FF2B5EF4-FFF2-40B4-BE49-F238E27FC236}">
                <a16:creationId xmlns:a16="http://schemas.microsoft.com/office/drawing/2014/main" xmlns="" id="{2E7A7C76-048C-41F3-B6A0-14F5993045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备注占位符 2">
            <a:extLst>
              <a:ext uri="{FF2B5EF4-FFF2-40B4-BE49-F238E27FC236}">
                <a16:creationId xmlns:a16="http://schemas.microsoft.com/office/drawing/2014/main" xmlns="" id="{D0227C3A-F68B-4964-8D41-87E52F9B16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38916" name="灯片编号占位符 3">
            <a:extLst>
              <a:ext uri="{FF2B5EF4-FFF2-40B4-BE49-F238E27FC236}">
                <a16:creationId xmlns:a16="http://schemas.microsoft.com/office/drawing/2014/main" xmlns="" id="{E42E2386-09B3-4F0F-893F-1111AAAA58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2E9A74A9-58D9-49AC-8CD4-0094327A5D2F}" type="slidenum">
              <a:rPr lang="zh-CN" altLang="en-US" smtClean="0">
                <a:latin typeface="Calibri" panose="020F0502020204030204" pitchFamily="34" charset="0"/>
              </a:rPr>
              <a:pPr/>
              <a:t>17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>
            <a:extLst>
              <a:ext uri="{FF2B5EF4-FFF2-40B4-BE49-F238E27FC236}">
                <a16:creationId xmlns:a16="http://schemas.microsoft.com/office/drawing/2014/main" xmlns="" id="{668D6BC0-ADBF-467B-AC2B-411F576BFB6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>
            <a:extLst>
              <a:ext uri="{FF2B5EF4-FFF2-40B4-BE49-F238E27FC236}">
                <a16:creationId xmlns:a16="http://schemas.microsoft.com/office/drawing/2014/main" xmlns="" id="{9431C707-AE45-4E98-AF54-12524933CA5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0964" name="灯片编号占位符 3">
            <a:extLst>
              <a:ext uri="{FF2B5EF4-FFF2-40B4-BE49-F238E27FC236}">
                <a16:creationId xmlns:a16="http://schemas.microsoft.com/office/drawing/2014/main" xmlns="" id="{112474FA-2349-4BE4-83EB-88A28466AC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E0793DCB-D2F8-45B5-9E28-9AA9EEABE0BA}" type="slidenum">
              <a:rPr lang="zh-CN" altLang="en-US" smtClean="0">
                <a:latin typeface="Calibri" panose="020F0502020204030204" pitchFamily="34" charset="0"/>
              </a:rPr>
              <a:pPr/>
              <a:t>18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>
            <a:extLst>
              <a:ext uri="{FF2B5EF4-FFF2-40B4-BE49-F238E27FC236}">
                <a16:creationId xmlns:a16="http://schemas.microsoft.com/office/drawing/2014/main" xmlns="" id="{717DCD31-6BAF-4C63-9B9E-3A0CB1938E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备注占位符 2">
            <a:extLst>
              <a:ext uri="{FF2B5EF4-FFF2-40B4-BE49-F238E27FC236}">
                <a16:creationId xmlns:a16="http://schemas.microsoft.com/office/drawing/2014/main" xmlns="" id="{F140EC6C-2BE4-45D7-ADC9-1780AEE2C0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3012" name="灯片编号占位符 3">
            <a:extLst>
              <a:ext uri="{FF2B5EF4-FFF2-40B4-BE49-F238E27FC236}">
                <a16:creationId xmlns:a16="http://schemas.microsoft.com/office/drawing/2014/main" xmlns="" id="{B0A6FDA3-DDD1-4690-8C5D-B761A6C356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83D10AEE-05C6-410B-8637-04DF7DD4DC6D}" type="slidenum">
              <a:rPr lang="zh-CN" altLang="en-US" smtClean="0">
                <a:latin typeface="Calibri" panose="020F0502020204030204" pitchFamily="34" charset="0"/>
              </a:rPr>
              <a:pPr/>
              <a:t>19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>
            <a:extLst>
              <a:ext uri="{FF2B5EF4-FFF2-40B4-BE49-F238E27FC236}">
                <a16:creationId xmlns:a16="http://schemas.microsoft.com/office/drawing/2014/main" xmlns="" id="{66E4D09E-21FF-4B81-AC81-95295A4513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>
            <a:extLst>
              <a:ext uri="{FF2B5EF4-FFF2-40B4-BE49-F238E27FC236}">
                <a16:creationId xmlns:a16="http://schemas.microsoft.com/office/drawing/2014/main" xmlns="" id="{89D5950E-C88C-417D-A880-CC5D96B9D9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5060" name="灯片编号占位符 3">
            <a:extLst>
              <a:ext uri="{FF2B5EF4-FFF2-40B4-BE49-F238E27FC236}">
                <a16:creationId xmlns:a16="http://schemas.microsoft.com/office/drawing/2014/main" xmlns="" id="{247BDF38-9090-48D0-8322-AA31D88B5A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2DD2B907-E9C2-4A34-969C-DCCB862AEE24}" type="slidenum">
              <a:rPr lang="zh-CN" altLang="en-US" smtClean="0">
                <a:latin typeface="Calibri" panose="020F0502020204030204" pitchFamily="34" charset="0"/>
              </a:rPr>
              <a:pPr/>
              <a:t>20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>
            <a:extLst>
              <a:ext uri="{FF2B5EF4-FFF2-40B4-BE49-F238E27FC236}">
                <a16:creationId xmlns:a16="http://schemas.microsoft.com/office/drawing/2014/main" xmlns="" id="{B68FA1C5-671C-4BBA-808D-D13681480B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备注占位符 2">
            <a:extLst>
              <a:ext uri="{FF2B5EF4-FFF2-40B4-BE49-F238E27FC236}">
                <a16:creationId xmlns:a16="http://schemas.microsoft.com/office/drawing/2014/main" xmlns="" id="{DED83DDA-9A30-42C8-9D6A-F65E5F5D06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7108" name="灯片编号占位符 3">
            <a:extLst>
              <a:ext uri="{FF2B5EF4-FFF2-40B4-BE49-F238E27FC236}">
                <a16:creationId xmlns:a16="http://schemas.microsoft.com/office/drawing/2014/main" xmlns="" id="{2182E343-F633-433F-9E8E-4B2473BB14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C62EF944-2945-473C-858C-6B3973B8D3C6}" type="slidenum">
              <a:rPr lang="zh-CN" altLang="en-US" smtClean="0">
                <a:latin typeface="Calibri" panose="020F0502020204030204" pitchFamily="34" charset="0"/>
              </a:rPr>
              <a:pPr/>
              <a:t>21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>
            <a:extLst>
              <a:ext uri="{FF2B5EF4-FFF2-40B4-BE49-F238E27FC236}">
                <a16:creationId xmlns:a16="http://schemas.microsoft.com/office/drawing/2014/main" xmlns="" id="{2523A8E5-C323-46BA-8A95-24B7D18E2A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>
            <a:extLst>
              <a:ext uri="{FF2B5EF4-FFF2-40B4-BE49-F238E27FC236}">
                <a16:creationId xmlns:a16="http://schemas.microsoft.com/office/drawing/2014/main" xmlns="" id="{359D8695-92E1-42C5-A391-0BB1F6525C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9156" name="灯片编号占位符 3">
            <a:extLst>
              <a:ext uri="{FF2B5EF4-FFF2-40B4-BE49-F238E27FC236}">
                <a16:creationId xmlns:a16="http://schemas.microsoft.com/office/drawing/2014/main" xmlns="" id="{B9941405-079C-4816-8C0E-AE88D2CB5A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86947352-F8CA-42AF-AEA8-87E0463BF150}" type="slidenum">
              <a:rPr lang="zh-CN" altLang="en-US" smtClean="0">
                <a:latin typeface="Calibri" panose="020F0502020204030204" pitchFamily="34" charset="0"/>
              </a:rPr>
              <a:pPr/>
              <a:t>22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>
            <a:extLst>
              <a:ext uri="{FF2B5EF4-FFF2-40B4-BE49-F238E27FC236}">
                <a16:creationId xmlns:a16="http://schemas.microsoft.com/office/drawing/2014/main" xmlns="" id="{52461391-F4EC-43FA-96BE-0ED5F29C50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备注占位符 2">
            <a:extLst>
              <a:ext uri="{FF2B5EF4-FFF2-40B4-BE49-F238E27FC236}">
                <a16:creationId xmlns:a16="http://schemas.microsoft.com/office/drawing/2014/main" xmlns="" id="{25441C34-C385-4CF2-BC24-61C9BF7E03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1204" name="灯片编号占位符 3">
            <a:extLst>
              <a:ext uri="{FF2B5EF4-FFF2-40B4-BE49-F238E27FC236}">
                <a16:creationId xmlns:a16="http://schemas.microsoft.com/office/drawing/2014/main" xmlns="" id="{A09B5776-327D-4F60-9CE2-9B560BB6D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D56D35F1-D622-4175-8C20-218FA4195D8D}" type="slidenum">
              <a:rPr lang="zh-CN" altLang="en-US" smtClean="0">
                <a:latin typeface="Calibri" panose="020F0502020204030204" pitchFamily="34" charset="0"/>
              </a:rPr>
              <a:pPr/>
              <a:t>23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>
            <a:extLst>
              <a:ext uri="{FF2B5EF4-FFF2-40B4-BE49-F238E27FC236}">
                <a16:creationId xmlns:a16="http://schemas.microsoft.com/office/drawing/2014/main" xmlns="" id="{5033BCFA-E5BB-4DA0-B53F-83086FA4F7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备注占位符 2">
            <a:extLst>
              <a:ext uri="{FF2B5EF4-FFF2-40B4-BE49-F238E27FC236}">
                <a16:creationId xmlns:a16="http://schemas.microsoft.com/office/drawing/2014/main" xmlns="" id="{9ED85B16-D6C9-484D-BF16-2B06FDCAB5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3252" name="灯片编号占位符 3">
            <a:extLst>
              <a:ext uri="{FF2B5EF4-FFF2-40B4-BE49-F238E27FC236}">
                <a16:creationId xmlns:a16="http://schemas.microsoft.com/office/drawing/2014/main" xmlns="" id="{90CC12E2-11AC-49F1-B962-92ACED813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1F4DCC21-2555-4C6E-AB3C-75C5EBE616E5}" type="slidenum">
              <a:rPr lang="zh-CN" altLang="en-US" smtClean="0">
                <a:latin typeface="Calibri" panose="020F0502020204030204" pitchFamily="34" charset="0"/>
              </a:rPr>
              <a:pPr/>
              <a:t>24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>
            <a:extLst>
              <a:ext uri="{FF2B5EF4-FFF2-40B4-BE49-F238E27FC236}">
                <a16:creationId xmlns:a16="http://schemas.microsoft.com/office/drawing/2014/main" xmlns="" id="{862BE8B9-994C-422E-9073-3B8D58F49D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备注占位符 2">
            <a:extLst>
              <a:ext uri="{FF2B5EF4-FFF2-40B4-BE49-F238E27FC236}">
                <a16:creationId xmlns:a16="http://schemas.microsoft.com/office/drawing/2014/main" xmlns="" id="{379D5024-98ED-4E6F-B6D6-BB555B1A95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5300" name="灯片编号占位符 3">
            <a:extLst>
              <a:ext uri="{FF2B5EF4-FFF2-40B4-BE49-F238E27FC236}">
                <a16:creationId xmlns:a16="http://schemas.microsoft.com/office/drawing/2014/main" xmlns="" id="{D3807010-FD8E-4FE1-99CF-37D629966A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F6D4C019-7D76-47E1-BC58-D7E94CA41940}" type="slidenum">
              <a:rPr lang="zh-CN" altLang="en-US" smtClean="0">
                <a:latin typeface="Calibri" panose="020F0502020204030204" pitchFamily="34" charset="0"/>
              </a:rPr>
              <a:pPr/>
              <a:t>25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>
            <a:extLst>
              <a:ext uri="{FF2B5EF4-FFF2-40B4-BE49-F238E27FC236}">
                <a16:creationId xmlns:a16="http://schemas.microsoft.com/office/drawing/2014/main" xmlns="" id="{41AED0DB-A96C-49E9-96A1-7B06F6A403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备注占位符 2">
            <a:extLst>
              <a:ext uri="{FF2B5EF4-FFF2-40B4-BE49-F238E27FC236}">
                <a16:creationId xmlns:a16="http://schemas.microsoft.com/office/drawing/2014/main" xmlns="" id="{18A74F69-469C-437F-9BA7-F0770609F4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7348" name="灯片编号占位符 3">
            <a:extLst>
              <a:ext uri="{FF2B5EF4-FFF2-40B4-BE49-F238E27FC236}">
                <a16:creationId xmlns:a16="http://schemas.microsoft.com/office/drawing/2014/main" xmlns="" id="{BD469408-014C-46EB-92F4-9C49A6BA19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D673208A-831A-4AD2-94D8-081FAC742397}" type="slidenum">
              <a:rPr lang="zh-CN" altLang="en-US" smtClean="0">
                <a:latin typeface="Calibri" panose="020F0502020204030204" pitchFamily="34" charset="0"/>
              </a:rPr>
              <a:pPr/>
              <a:t>26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>
            <a:extLst>
              <a:ext uri="{FF2B5EF4-FFF2-40B4-BE49-F238E27FC236}">
                <a16:creationId xmlns:a16="http://schemas.microsoft.com/office/drawing/2014/main" xmlns="" id="{414856D3-F24C-49CC-A7CA-64E7447301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备注占位符 2">
            <a:extLst>
              <a:ext uri="{FF2B5EF4-FFF2-40B4-BE49-F238E27FC236}">
                <a16:creationId xmlns:a16="http://schemas.microsoft.com/office/drawing/2014/main" xmlns="" id="{26088304-A946-4979-9FD3-3B4349C44E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9396" name="灯片编号占位符 3">
            <a:extLst>
              <a:ext uri="{FF2B5EF4-FFF2-40B4-BE49-F238E27FC236}">
                <a16:creationId xmlns:a16="http://schemas.microsoft.com/office/drawing/2014/main" xmlns="" id="{A336750D-0F05-42C4-89E8-6B94A603AA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87B5EDAE-17E6-4FA5-A386-CADCA22F5C52}" type="slidenum">
              <a:rPr lang="zh-CN" altLang="en-US" smtClean="0">
                <a:latin typeface="Calibri" panose="020F0502020204030204" pitchFamily="34" charset="0"/>
              </a:rPr>
              <a:pPr/>
              <a:t>27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>
            <a:extLst>
              <a:ext uri="{FF2B5EF4-FFF2-40B4-BE49-F238E27FC236}">
                <a16:creationId xmlns:a16="http://schemas.microsoft.com/office/drawing/2014/main" xmlns="" id="{730728A4-C5F8-4490-BCE0-11C337AEEE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备注占位符 2">
            <a:extLst>
              <a:ext uri="{FF2B5EF4-FFF2-40B4-BE49-F238E27FC236}">
                <a16:creationId xmlns:a16="http://schemas.microsoft.com/office/drawing/2014/main" xmlns="" id="{33ED4D2D-2908-4440-B8A0-B60C52D220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1444" name="灯片编号占位符 3">
            <a:extLst>
              <a:ext uri="{FF2B5EF4-FFF2-40B4-BE49-F238E27FC236}">
                <a16:creationId xmlns:a16="http://schemas.microsoft.com/office/drawing/2014/main" xmlns="" id="{6453ABB3-7FEB-4632-B0A3-E60C833839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938FE9A8-A76C-49B3-BFDE-1B6DC87844CE}" type="slidenum">
              <a:rPr lang="zh-CN" altLang="en-US" smtClean="0">
                <a:latin typeface="Calibri" panose="020F0502020204030204" pitchFamily="34" charset="0"/>
              </a:rPr>
              <a:pPr/>
              <a:t>28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>
            <a:extLst>
              <a:ext uri="{FF2B5EF4-FFF2-40B4-BE49-F238E27FC236}">
                <a16:creationId xmlns:a16="http://schemas.microsoft.com/office/drawing/2014/main" xmlns="" id="{9797C2EC-95A2-4361-AD54-3208EE7058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备注占位符 2">
            <a:extLst>
              <a:ext uri="{FF2B5EF4-FFF2-40B4-BE49-F238E27FC236}">
                <a16:creationId xmlns:a16="http://schemas.microsoft.com/office/drawing/2014/main" xmlns="" id="{FD5636E1-247D-4DBE-A746-0333172DD2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3492" name="灯片编号占位符 3">
            <a:extLst>
              <a:ext uri="{FF2B5EF4-FFF2-40B4-BE49-F238E27FC236}">
                <a16:creationId xmlns:a16="http://schemas.microsoft.com/office/drawing/2014/main" xmlns="" id="{2A3E2D67-C157-4CA2-8BC3-C0E7F95560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9F9033C0-2D3D-4B7C-B4E9-F636AB368331}" type="slidenum">
              <a:rPr lang="zh-CN" altLang="en-US" smtClean="0">
                <a:latin typeface="Calibri" panose="020F0502020204030204" pitchFamily="34" charset="0"/>
              </a:rPr>
              <a:pPr/>
              <a:t>29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>
            <a:extLst>
              <a:ext uri="{FF2B5EF4-FFF2-40B4-BE49-F238E27FC236}">
                <a16:creationId xmlns:a16="http://schemas.microsoft.com/office/drawing/2014/main" xmlns="" id="{09E114D3-52EE-49AC-A888-E322410789F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备注占位符 2">
            <a:extLst>
              <a:ext uri="{FF2B5EF4-FFF2-40B4-BE49-F238E27FC236}">
                <a16:creationId xmlns:a16="http://schemas.microsoft.com/office/drawing/2014/main" xmlns="" id="{B761F760-13DB-47E8-B442-BACCE6BFCE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5540" name="灯片编号占位符 3">
            <a:extLst>
              <a:ext uri="{FF2B5EF4-FFF2-40B4-BE49-F238E27FC236}">
                <a16:creationId xmlns:a16="http://schemas.microsoft.com/office/drawing/2014/main" xmlns="" id="{95E59442-5A26-47C7-9A3F-868CD74AFF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7F8DCA26-F610-404A-B23D-D7E3404544FC}" type="slidenum">
              <a:rPr lang="zh-CN" altLang="en-US" smtClean="0">
                <a:latin typeface="Calibri" panose="020F0502020204030204" pitchFamily="34" charset="0"/>
              </a:rPr>
              <a:pPr/>
              <a:t>30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幻灯片图像占位符 1">
            <a:extLst>
              <a:ext uri="{FF2B5EF4-FFF2-40B4-BE49-F238E27FC236}">
                <a16:creationId xmlns:a16="http://schemas.microsoft.com/office/drawing/2014/main" xmlns="" id="{4BAC5606-6900-47CC-B8D3-3728076740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备注占位符 2">
            <a:extLst>
              <a:ext uri="{FF2B5EF4-FFF2-40B4-BE49-F238E27FC236}">
                <a16:creationId xmlns:a16="http://schemas.microsoft.com/office/drawing/2014/main" xmlns="" id="{5B0E64C5-FF92-41DC-92C7-4692E6904C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7588" name="灯片编号占位符 3">
            <a:extLst>
              <a:ext uri="{FF2B5EF4-FFF2-40B4-BE49-F238E27FC236}">
                <a16:creationId xmlns:a16="http://schemas.microsoft.com/office/drawing/2014/main" xmlns="" id="{356D65FE-2F19-4877-9147-83B0B45149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988B0993-3D10-4D37-A964-4EE667A86EEE}" type="slidenum">
              <a:rPr lang="zh-CN" altLang="en-US" smtClean="0">
                <a:latin typeface="Calibri" panose="020F0502020204030204" pitchFamily="34" charset="0"/>
              </a:rPr>
              <a:pPr/>
              <a:t>31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幻灯片图像占位符 1">
            <a:extLst>
              <a:ext uri="{FF2B5EF4-FFF2-40B4-BE49-F238E27FC236}">
                <a16:creationId xmlns:a16="http://schemas.microsoft.com/office/drawing/2014/main" xmlns="" id="{A107D3E8-C05D-4757-BCDE-F49875CEB1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备注占位符 2">
            <a:extLst>
              <a:ext uri="{FF2B5EF4-FFF2-40B4-BE49-F238E27FC236}">
                <a16:creationId xmlns:a16="http://schemas.microsoft.com/office/drawing/2014/main" xmlns="" id="{3FAE7C87-E0AD-4698-A655-A9E55DFD07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9636" name="灯片编号占位符 3">
            <a:extLst>
              <a:ext uri="{FF2B5EF4-FFF2-40B4-BE49-F238E27FC236}">
                <a16:creationId xmlns:a16="http://schemas.microsoft.com/office/drawing/2014/main" xmlns="" id="{F8335475-1A3F-4EBD-B1B8-A6042762F7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EC9B26AD-1D51-42AC-AB70-AAF148121E76}" type="slidenum">
              <a:rPr lang="zh-CN" altLang="en-US" smtClean="0">
                <a:latin typeface="Calibri" panose="020F0502020204030204" pitchFamily="34" charset="0"/>
              </a:rPr>
              <a:pPr/>
              <a:t>32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幻灯片图像占位符 1">
            <a:extLst>
              <a:ext uri="{FF2B5EF4-FFF2-40B4-BE49-F238E27FC236}">
                <a16:creationId xmlns:a16="http://schemas.microsoft.com/office/drawing/2014/main" xmlns="" id="{289F934D-CF0F-412E-8E04-B9B0C332B1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备注占位符 2">
            <a:extLst>
              <a:ext uri="{FF2B5EF4-FFF2-40B4-BE49-F238E27FC236}">
                <a16:creationId xmlns:a16="http://schemas.microsoft.com/office/drawing/2014/main" xmlns="" id="{44E396E5-9500-481F-9F95-6C0E8E0EA3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1684" name="灯片编号占位符 3">
            <a:extLst>
              <a:ext uri="{FF2B5EF4-FFF2-40B4-BE49-F238E27FC236}">
                <a16:creationId xmlns:a16="http://schemas.microsoft.com/office/drawing/2014/main" xmlns="" id="{370C0A8B-B7A9-4F62-84D0-39EFBB92D7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D21D95AE-F424-4FDE-94E9-D780FD4FA478}" type="slidenum">
              <a:rPr lang="zh-CN" altLang="en-US" smtClean="0">
                <a:latin typeface="Calibri" panose="020F0502020204030204" pitchFamily="34" charset="0"/>
              </a:rPr>
              <a:pPr/>
              <a:t>33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幻灯片图像占位符 1">
            <a:extLst>
              <a:ext uri="{FF2B5EF4-FFF2-40B4-BE49-F238E27FC236}">
                <a16:creationId xmlns:a16="http://schemas.microsoft.com/office/drawing/2014/main" xmlns="" id="{D5ABC68E-AA7C-448C-89BB-E2C04DCA2DA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备注占位符 2">
            <a:extLst>
              <a:ext uri="{FF2B5EF4-FFF2-40B4-BE49-F238E27FC236}">
                <a16:creationId xmlns:a16="http://schemas.microsoft.com/office/drawing/2014/main" xmlns="" id="{652DF487-A567-462A-BB93-224EEBA70F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3732" name="灯片编号占位符 3">
            <a:extLst>
              <a:ext uri="{FF2B5EF4-FFF2-40B4-BE49-F238E27FC236}">
                <a16:creationId xmlns:a16="http://schemas.microsoft.com/office/drawing/2014/main" xmlns="" id="{5F18C0BF-6006-47B1-8903-804BD3D589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3BD36AB9-6889-4B90-A1FF-E7F9ED308EF1}" type="slidenum">
              <a:rPr lang="zh-CN" altLang="en-US" smtClean="0">
                <a:latin typeface="Calibri" panose="020F0502020204030204" pitchFamily="34" charset="0"/>
              </a:rPr>
              <a:pPr/>
              <a:t>34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幻灯片图像占位符 1">
            <a:extLst>
              <a:ext uri="{FF2B5EF4-FFF2-40B4-BE49-F238E27FC236}">
                <a16:creationId xmlns:a16="http://schemas.microsoft.com/office/drawing/2014/main" xmlns="" id="{3F5787E7-CF02-457F-8F57-887D3CAEC4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备注占位符 2">
            <a:extLst>
              <a:ext uri="{FF2B5EF4-FFF2-40B4-BE49-F238E27FC236}">
                <a16:creationId xmlns:a16="http://schemas.microsoft.com/office/drawing/2014/main" xmlns="" id="{8EE3B1A8-D4EC-4D51-AC1A-3E518E4E58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80" name="灯片编号占位符 3">
            <a:extLst>
              <a:ext uri="{FF2B5EF4-FFF2-40B4-BE49-F238E27FC236}">
                <a16:creationId xmlns:a16="http://schemas.microsoft.com/office/drawing/2014/main" xmlns="" id="{46F79A6D-9790-4EDA-A791-4FC4850487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EF5B48E0-DDF8-4E15-8EE9-BC21A7370E65}" type="slidenum">
              <a:rPr lang="zh-CN" altLang="en-US" smtClean="0">
                <a:latin typeface="Calibri" panose="020F0502020204030204" pitchFamily="34" charset="0"/>
              </a:rPr>
              <a:pPr/>
              <a:t>35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幻灯片图像占位符 1">
            <a:extLst>
              <a:ext uri="{FF2B5EF4-FFF2-40B4-BE49-F238E27FC236}">
                <a16:creationId xmlns:a16="http://schemas.microsoft.com/office/drawing/2014/main" xmlns="" id="{F7716BC6-0F57-4B48-88E6-AE13C45102C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备注占位符 2">
            <a:extLst>
              <a:ext uri="{FF2B5EF4-FFF2-40B4-BE49-F238E27FC236}">
                <a16:creationId xmlns:a16="http://schemas.microsoft.com/office/drawing/2014/main" xmlns="" id="{A1D3A25A-C8FF-44BD-907A-A2A6830CDD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7828" name="灯片编号占位符 3">
            <a:extLst>
              <a:ext uri="{FF2B5EF4-FFF2-40B4-BE49-F238E27FC236}">
                <a16:creationId xmlns:a16="http://schemas.microsoft.com/office/drawing/2014/main" xmlns="" id="{50EFD40D-7AC9-4768-AC93-042DA522D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70CC2173-EA0B-45BF-91FB-8DE2FBC9EA86}" type="slidenum">
              <a:rPr lang="zh-CN" altLang="en-US" smtClean="0">
                <a:latin typeface="Calibri" panose="020F0502020204030204" pitchFamily="34" charset="0"/>
              </a:rPr>
              <a:pPr/>
              <a:t>36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幻灯片图像占位符 1">
            <a:extLst>
              <a:ext uri="{FF2B5EF4-FFF2-40B4-BE49-F238E27FC236}">
                <a16:creationId xmlns:a16="http://schemas.microsoft.com/office/drawing/2014/main" xmlns="" id="{10DC05E7-28AF-4B30-9BD3-15EB49FF956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备注占位符 2">
            <a:extLst>
              <a:ext uri="{FF2B5EF4-FFF2-40B4-BE49-F238E27FC236}">
                <a16:creationId xmlns:a16="http://schemas.microsoft.com/office/drawing/2014/main" xmlns="" id="{EFEAC244-9A2D-4FC7-A863-5884F38DBF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灯片编号占位符 3">
            <a:extLst>
              <a:ext uri="{FF2B5EF4-FFF2-40B4-BE49-F238E27FC236}">
                <a16:creationId xmlns:a16="http://schemas.microsoft.com/office/drawing/2014/main" xmlns="" id="{57580CE0-2436-4604-9BC2-88AB4816D3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C722CBD8-D8E8-434F-B7A2-07295639C5CB}" type="slidenum">
              <a:rPr lang="zh-CN" altLang="en-US" smtClean="0">
                <a:latin typeface="Calibri" panose="020F0502020204030204" pitchFamily="34" charset="0"/>
              </a:rPr>
              <a:pPr/>
              <a:t>37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幻灯片图像占位符 1">
            <a:extLst>
              <a:ext uri="{FF2B5EF4-FFF2-40B4-BE49-F238E27FC236}">
                <a16:creationId xmlns:a16="http://schemas.microsoft.com/office/drawing/2014/main" xmlns="" id="{F2B19BEB-5F60-4B0D-AA24-03290FF196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备注占位符 2">
            <a:extLst>
              <a:ext uri="{FF2B5EF4-FFF2-40B4-BE49-F238E27FC236}">
                <a16:creationId xmlns:a16="http://schemas.microsoft.com/office/drawing/2014/main" xmlns="" id="{5168FD81-7B82-4569-9FF0-8C8DE43E5D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灯片编号占位符 3">
            <a:extLst>
              <a:ext uri="{FF2B5EF4-FFF2-40B4-BE49-F238E27FC236}">
                <a16:creationId xmlns:a16="http://schemas.microsoft.com/office/drawing/2014/main" xmlns="" id="{933F9532-D146-4933-A684-5B1799A92E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AD706010-AEF4-4445-A3EB-9598A52C4626}" type="slidenum">
              <a:rPr lang="zh-CN" altLang="en-US" smtClean="0">
                <a:latin typeface="Calibri" panose="020F0502020204030204" pitchFamily="34" charset="0"/>
              </a:rPr>
              <a:pPr/>
              <a:t>38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幻灯片图像占位符 1">
            <a:extLst>
              <a:ext uri="{FF2B5EF4-FFF2-40B4-BE49-F238E27FC236}">
                <a16:creationId xmlns:a16="http://schemas.microsoft.com/office/drawing/2014/main" xmlns="" id="{FC60A708-EFB1-44B0-9F81-B644CBED8E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备注占位符 2">
            <a:extLst>
              <a:ext uri="{FF2B5EF4-FFF2-40B4-BE49-F238E27FC236}">
                <a16:creationId xmlns:a16="http://schemas.microsoft.com/office/drawing/2014/main" xmlns="" id="{FC1BBF30-7FAB-48E0-9DBD-A57FECC455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3972" name="灯片编号占位符 3">
            <a:extLst>
              <a:ext uri="{FF2B5EF4-FFF2-40B4-BE49-F238E27FC236}">
                <a16:creationId xmlns:a16="http://schemas.microsoft.com/office/drawing/2014/main" xmlns="" id="{5A0560FE-EBD5-4022-ADED-5BA05764C1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83AEC691-B2C4-461B-8C23-E168D6352549}" type="slidenum">
              <a:rPr lang="zh-CN" altLang="en-US" smtClean="0">
                <a:latin typeface="Calibri" panose="020F0502020204030204" pitchFamily="34" charset="0"/>
              </a:rPr>
              <a:pPr/>
              <a:t>39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幻灯片图像占位符 1">
            <a:extLst>
              <a:ext uri="{FF2B5EF4-FFF2-40B4-BE49-F238E27FC236}">
                <a16:creationId xmlns:a16="http://schemas.microsoft.com/office/drawing/2014/main" xmlns="" id="{E881F849-0F41-4A9D-A957-D1C8DAA2A7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备注占位符 2">
            <a:extLst>
              <a:ext uri="{FF2B5EF4-FFF2-40B4-BE49-F238E27FC236}">
                <a16:creationId xmlns:a16="http://schemas.microsoft.com/office/drawing/2014/main" xmlns="" id="{AE43578E-8BBD-4D2A-A11D-05A7E494D5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6020" name="灯片编号占位符 3">
            <a:extLst>
              <a:ext uri="{FF2B5EF4-FFF2-40B4-BE49-F238E27FC236}">
                <a16:creationId xmlns:a16="http://schemas.microsoft.com/office/drawing/2014/main" xmlns="" id="{A697A8C1-CAD3-4D33-8F1B-92027B362D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5BC96227-169D-49A7-BB91-DDC19F1FC9B7}" type="slidenum">
              <a:rPr lang="zh-CN" altLang="en-US" smtClean="0">
                <a:latin typeface="Calibri" panose="020F0502020204030204" pitchFamily="34" charset="0"/>
              </a:rPr>
              <a:pPr/>
              <a:t>40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幻灯片图像占位符 1">
            <a:extLst>
              <a:ext uri="{FF2B5EF4-FFF2-40B4-BE49-F238E27FC236}">
                <a16:creationId xmlns:a16="http://schemas.microsoft.com/office/drawing/2014/main" xmlns="" id="{04219897-E9E6-432E-B480-D98AFF142F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备注占位符 2">
            <a:extLst>
              <a:ext uri="{FF2B5EF4-FFF2-40B4-BE49-F238E27FC236}">
                <a16:creationId xmlns:a16="http://schemas.microsoft.com/office/drawing/2014/main" xmlns="" id="{EB10EA1B-DC9C-4CF5-9796-DC3AA7E627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灯片编号占位符 3">
            <a:extLst>
              <a:ext uri="{FF2B5EF4-FFF2-40B4-BE49-F238E27FC236}">
                <a16:creationId xmlns:a16="http://schemas.microsoft.com/office/drawing/2014/main" xmlns="" id="{C534AF3F-CD26-4C26-8807-610E172E84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199C846C-EFA0-467E-AE6A-C9FDCB06CE75}" type="slidenum">
              <a:rPr lang="zh-CN" altLang="en-US" smtClean="0">
                <a:latin typeface="Calibri" panose="020F0502020204030204" pitchFamily="34" charset="0"/>
              </a:rPr>
              <a:pPr/>
              <a:t>41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幻灯片图像占位符 1">
            <a:extLst>
              <a:ext uri="{FF2B5EF4-FFF2-40B4-BE49-F238E27FC236}">
                <a16:creationId xmlns:a16="http://schemas.microsoft.com/office/drawing/2014/main" xmlns="" id="{2AC42199-A571-498D-8226-AA59A6BF45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备注占位符 2">
            <a:extLst>
              <a:ext uri="{FF2B5EF4-FFF2-40B4-BE49-F238E27FC236}">
                <a16:creationId xmlns:a16="http://schemas.microsoft.com/office/drawing/2014/main" xmlns="" id="{008D4586-B3AF-48A7-9058-6FF7402BDC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0116" name="灯片编号占位符 3">
            <a:extLst>
              <a:ext uri="{FF2B5EF4-FFF2-40B4-BE49-F238E27FC236}">
                <a16:creationId xmlns:a16="http://schemas.microsoft.com/office/drawing/2014/main" xmlns="" id="{152CDF46-E8EB-45B0-AEF9-E710BFE2F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D23A603C-3969-407D-B748-0084BB99763F}" type="slidenum">
              <a:rPr lang="zh-CN" altLang="en-US" smtClean="0">
                <a:latin typeface="Calibri" panose="020F0502020204030204" pitchFamily="34" charset="0"/>
              </a:rPr>
              <a:pPr/>
              <a:t>42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幻灯片图像占位符 1">
            <a:extLst>
              <a:ext uri="{FF2B5EF4-FFF2-40B4-BE49-F238E27FC236}">
                <a16:creationId xmlns:a16="http://schemas.microsoft.com/office/drawing/2014/main" xmlns="" id="{F5D64F6F-22C6-4238-8605-F3DF64B30D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备注占位符 2">
            <a:extLst>
              <a:ext uri="{FF2B5EF4-FFF2-40B4-BE49-F238E27FC236}">
                <a16:creationId xmlns:a16="http://schemas.microsoft.com/office/drawing/2014/main" xmlns="" id="{E5ED3903-996A-4D9D-8E05-541E2D87B0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92164" name="灯片编号占位符 3">
            <a:extLst>
              <a:ext uri="{FF2B5EF4-FFF2-40B4-BE49-F238E27FC236}">
                <a16:creationId xmlns:a16="http://schemas.microsoft.com/office/drawing/2014/main" xmlns="" id="{0FF55B9D-7A1B-411C-8033-BEBD95CCCF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KEA Sans" pitchFamily="34" charset="0"/>
                <a:ea typeface="宋体" panose="02010600030101010101" pitchFamily="2" charset="-122"/>
              </a:defRPr>
            </a:lvl9pPr>
          </a:lstStyle>
          <a:p>
            <a:fld id="{B9A25EE1-95B4-4BBD-AD9F-9B30CC21EA20}" type="slidenum">
              <a:rPr lang="zh-CN" altLang="en-US" smtClean="0">
                <a:latin typeface="Calibri" panose="020F0502020204030204" pitchFamily="34" charset="0"/>
              </a:rPr>
              <a:pPr/>
              <a:t>43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>
            <a:extLst>
              <a:ext uri="{FF2B5EF4-FFF2-40B4-BE49-F238E27FC236}">
                <a16:creationId xmlns:a16="http://schemas.microsoft.com/office/drawing/2014/main" xmlns="" id="{E8A25C48-E405-4317-B9EC-0A0DB759E7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3" r="25304" b="23000"/>
          <a:stretch>
            <a:fillRect/>
          </a:stretch>
        </p:blipFill>
        <p:spPr bwMode="auto">
          <a:xfrm>
            <a:off x="0" y="0"/>
            <a:ext cx="9144000" cy="504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3784A16-12CB-4511-8C46-4EA504C074C9}"/>
              </a:ext>
            </a:extLst>
          </p:cNvPr>
          <p:cNvSpPr/>
          <p:nvPr userDrawn="1"/>
        </p:nvSpPr>
        <p:spPr>
          <a:xfrm>
            <a:off x="0" y="3175"/>
            <a:ext cx="9144000" cy="5049838"/>
          </a:xfrm>
          <a:prstGeom prst="rect">
            <a:avLst/>
          </a:prstGeom>
          <a:gradFill>
            <a:gsLst>
              <a:gs pos="0">
                <a:schemeClr val="bg1">
                  <a:alpha val="85000"/>
                </a:schemeClr>
              </a:gs>
              <a:gs pos="100000">
                <a:schemeClr val="bg1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65764"/>
            <a:ext cx="7772400" cy="1080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856177"/>
            <a:ext cx="6400800" cy="1288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xmlns="" id="{60307071-8589-4665-8CE4-C177908B0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13EFC-FA07-4616-919F-EB5B8ACBD50B}" type="datetimeFigureOut">
              <a:rPr lang="zh-CN" altLang="en-US"/>
              <a:pPr>
                <a:defRPr/>
              </a:pPr>
              <a:t>2018/5/25</a:t>
            </a:fld>
            <a:endParaRPr lang="zh-CN" altLang="en-US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xmlns="" id="{381A3C3A-1EE7-4A6D-9203-69552E6A3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xmlns="" id="{2F8A2986-C838-4141-A542-70DD0B501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9E736-BB44-4485-8251-62BC8FF7F9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226722"/>
      </p:ext>
    </p:extLst>
  </p:cSld>
  <p:clrMapOvr>
    <a:masterClrMapping/>
  </p:clrMapOvr>
  <p:transition spd="slow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E1AC5EF-5820-4B84-B532-13BC24C26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94B1B-FECC-44BA-B246-0CFD61AAA84F}" type="datetimeFigureOut">
              <a:rPr lang="zh-CN" altLang="en-US"/>
              <a:pPr>
                <a:defRPr/>
              </a:pPr>
              <a:t>2018/5/25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4E9E17B-EA39-462E-99E3-3BA731207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90D5EEF-0E2C-4BF4-A1A0-D54317FF6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9076E-E3A2-4D06-B3D9-20613B44894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683146"/>
      </p:ext>
    </p:extLst>
  </p:cSld>
  <p:clrMapOvr>
    <a:masterClrMapping/>
  </p:clrMapOvr>
  <p:transition spd="slow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238868"/>
            <a:ext cx="7772400" cy="1001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36300"/>
            <a:ext cx="7772400" cy="11025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C24EFCE-91F2-4850-AA1C-2D88FF84F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FD4D1-F50D-4FD2-A5D4-210B70970BB6}" type="datetimeFigureOut">
              <a:rPr lang="zh-CN" altLang="en-US"/>
              <a:pPr>
                <a:defRPr/>
              </a:pPr>
              <a:t>2018/5/25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711A3D3-92A2-4B98-B959-720C3D642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394D3DD-E609-4A63-BFC5-B467769F5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BA494-8C4E-4C65-ABAE-2BBDE49599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685111"/>
      </p:ext>
    </p:extLst>
  </p:cSld>
  <p:clrMapOvr>
    <a:masterClrMapping/>
  </p:clrMapOvr>
  <p:transition spd="slow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864554"/>
            <a:ext cx="4038600" cy="244431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864554"/>
            <a:ext cx="4038600" cy="244431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xmlns="" id="{04432D66-1AAC-48A9-9CA8-C73F4C473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CAD94-8754-4F0F-98DE-87A953B54B32}" type="datetimeFigureOut">
              <a:rPr lang="zh-CN" altLang="en-US"/>
              <a:pPr>
                <a:defRPr/>
              </a:pPr>
              <a:t>2018/5/25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xmlns="" id="{87AC6F09-83E6-4922-90D5-B97F29507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xmlns="" id="{5E3D8B29-1086-4301-9D59-A7A81B0E9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DC7A0-47E8-4E8E-A54E-C36BCA5F8C4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56748"/>
      </p:ext>
    </p:extLst>
  </p:cSld>
  <p:clrMapOvr>
    <a:masterClrMapping/>
  </p:clrMapOvr>
  <p:transition spd="slow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1846"/>
            <a:ext cx="8229600" cy="840052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28237"/>
            <a:ext cx="4040188" cy="4701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598433"/>
            <a:ext cx="4040188" cy="29040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28237"/>
            <a:ext cx="4041775" cy="4701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598433"/>
            <a:ext cx="4041775" cy="29040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xmlns="" id="{B6928F88-41C7-4B66-A23E-17394E4E9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C436E-0D4B-4920-8477-44E070901315}" type="datetimeFigureOut">
              <a:rPr lang="zh-CN" altLang="en-US"/>
              <a:pPr>
                <a:defRPr/>
              </a:pPr>
              <a:t>2018/5/25</a:t>
            </a:fld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xmlns="" id="{0C83F521-3EE4-4E93-AD3E-7F9DDE110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xmlns="" id="{4D5488BA-349F-4724-AC35-3327EA094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08D72-C18F-4601-80ED-146C457295B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326755"/>
      </p:ext>
    </p:extLst>
  </p:cSld>
  <p:clrMapOvr>
    <a:masterClrMapping/>
  </p:clrMapOvr>
  <p:transition spd="slow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xmlns="" id="{B6BD3176-3315-4EBE-A93E-1E7313FCE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B961B-48CB-4E8F-B76A-14100089931C}" type="datetimeFigureOut">
              <a:rPr lang="zh-CN" altLang="en-US"/>
              <a:pPr>
                <a:defRPr/>
              </a:pPr>
              <a:t>2018/5/25</a:t>
            </a:fld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xmlns="" id="{942347B3-2ED3-4909-BD4C-D9A73BEE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xmlns="" id="{171763B4-ABE3-4F0B-9C4E-ED2DAAE95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2AE79-6BB0-4DEE-8A02-C39E9B17CD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594877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>
            <a:extLst>
              <a:ext uri="{FF2B5EF4-FFF2-40B4-BE49-F238E27FC236}">
                <a16:creationId xmlns:a16="http://schemas.microsoft.com/office/drawing/2014/main" xmlns="" id="{F8C8D960-C1A1-41E7-B004-84FB72B50BF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407275" y="0"/>
            <a:ext cx="1260475" cy="433388"/>
            <a:chOff x="7407315" y="-124"/>
            <a:chExt cx="1260140" cy="433563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263FE749-A005-4A1E-9C6B-65763446A92D}"/>
                </a:ext>
              </a:extLst>
            </p:cNvPr>
            <p:cNvSpPr/>
            <p:nvPr/>
          </p:nvSpPr>
          <p:spPr>
            <a:xfrm>
              <a:off x="7407315" y="-124"/>
              <a:ext cx="1260140" cy="39068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xmlns="" id="{514DDB69-627A-4F6C-81C0-F407CA9CA0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1307" y="-124"/>
              <a:ext cx="1246148" cy="433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日期占位符 1">
            <a:extLst>
              <a:ext uri="{FF2B5EF4-FFF2-40B4-BE49-F238E27FC236}">
                <a16:creationId xmlns:a16="http://schemas.microsoft.com/office/drawing/2014/main" xmlns="" id="{18446BC8-70A6-409B-B615-835B4BCA1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C5AEC-69C6-4402-AD7A-50AF69E2D1A1}" type="datetimeFigureOut">
              <a:rPr lang="zh-CN" altLang="en-US"/>
              <a:pPr>
                <a:defRPr/>
              </a:pPr>
              <a:t>2018/5/25</a:t>
            </a:fld>
            <a:endParaRPr lang="zh-CN" altLang="en-US"/>
          </a:p>
        </p:txBody>
      </p:sp>
      <p:sp>
        <p:nvSpPr>
          <p:cNvPr id="6" name="页脚占位符 2">
            <a:extLst>
              <a:ext uri="{FF2B5EF4-FFF2-40B4-BE49-F238E27FC236}">
                <a16:creationId xmlns:a16="http://schemas.microsoft.com/office/drawing/2014/main" xmlns="" id="{6278E28C-BAFE-4ACC-84A5-D458E6913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xmlns="" id="{938C4BFD-E884-4AB4-A032-C7ADE5ABE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B0643-4B1A-4714-B6A9-E141507CFC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298285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0679"/>
            <a:ext cx="3008313" cy="8540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0679"/>
            <a:ext cx="5111750" cy="430176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54733"/>
            <a:ext cx="3008313" cy="34477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xmlns="" id="{21E15851-9B9A-4F30-B368-D56AFE220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C6CC8-240D-4ACB-91B5-C447BAC8097E}" type="datetimeFigureOut">
              <a:rPr lang="zh-CN" altLang="en-US"/>
              <a:pPr>
                <a:defRPr/>
              </a:pPr>
              <a:t>2018/5/25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xmlns="" id="{3EC1C075-B330-47BE-8D5E-84D9780AE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xmlns="" id="{7CB783BB-1536-4272-943B-418E748F3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D83E2-97AC-4232-9C57-C69AB7B460F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534900"/>
      </p:ext>
    </p:extLst>
  </p:cSld>
  <p:clrMapOvr>
    <a:masterClrMapping/>
  </p:clrMapOvr>
  <p:transition spd="slow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28219"/>
            <a:ext cx="5486400" cy="41652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0361"/>
            <a:ext cx="5486400" cy="302418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3944746"/>
            <a:ext cx="5486400" cy="5915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xmlns="" id="{2F55B0F4-1036-458A-A1CA-214781FD5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9A5A7-FA58-4712-A496-A139916AA001}" type="datetimeFigureOut">
              <a:rPr lang="zh-CN" altLang="en-US"/>
              <a:pPr>
                <a:defRPr/>
              </a:pPr>
              <a:t>2018/5/25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xmlns="" id="{59BD663E-E5D4-48EA-BCE6-3F2879AFA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xmlns="" id="{A6C8BF62-C30A-48A4-BF7E-E81131B58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D6803-FD95-4A5A-8A2D-7586291C79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567784"/>
      </p:ext>
    </p:extLst>
  </p:cSld>
  <p:clrMapOvr>
    <a:masterClrMapping/>
  </p:clrMapOvr>
  <p:transition spd="slow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D7661BF-6D14-4B62-A969-F4991FC2B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96B1-1903-47B3-A826-67280486ECB6}" type="datetimeFigureOut">
              <a:rPr lang="zh-CN" altLang="en-US"/>
              <a:pPr>
                <a:defRPr/>
              </a:pPr>
              <a:t>2018/5/25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D141569-8D08-45D7-93D4-D5BAAF200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DD95AD6-8DBF-4C0B-A780-9F4BF895D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4DB74-CA4A-4979-A1DB-A37BEA6DBD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081214"/>
      </p:ext>
    </p:extLst>
  </p:cSld>
  <p:clrMapOvr>
    <a:masterClrMapping/>
  </p:clrMapOvr>
  <p:transition spd="slow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48177"/>
            <a:ext cx="2057400" cy="316069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77"/>
            <a:ext cx="6019800" cy="316069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F0973AC-B683-4AE3-B7C8-1FA52AEC2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0EC2F-7D09-4F2B-9F6E-5E026A6929DB}" type="datetimeFigureOut">
              <a:rPr lang="zh-CN" altLang="en-US"/>
              <a:pPr>
                <a:defRPr/>
              </a:pPr>
              <a:t>2018/5/25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DBDB8F2-B5B7-4C99-83E0-DAEC1E09C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000903B-F18F-4E3D-8B7F-04234B0A1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0A2B8-D8FB-4843-9F1C-9FA3FFD922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934086"/>
      </p:ext>
    </p:extLst>
  </p:cSld>
  <p:clrMapOvr>
    <a:masterClrMapping/>
  </p:clrMapOvr>
  <p:transition spd="slow"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xmlns="" id="{132F157E-8A84-4ACD-ABD2-072480C1235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1613"/>
            <a:ext cx="8229600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xmlns="" id="{6D39DF2E-E7BB-421D-8717-A76165DE03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176338"/>
            <a:ext cx="8229600" cy="332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671D42D-2FBA-4F54-AF6A-D54FCF0C66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672013"/>
            <a:ext cx="2133600" cy="268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9DC1A15-34BB-46E9-A97F-4D05FFFCCF84}" type="datetimeFigureOut">
              <a:rPr lang="zh-CN" altLang="en-US"/>
              <a:pPr>
                <a:defRPr/>
              </a:pPr>
              <a:t>2018/5/25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3349692-DB59-4C54-94C2-25A3206BE0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672013"/>
            <a:ext cx="2895600" cy="268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14BA654-2017-4BA8-BAF2-CC65A85E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672013"/>
            <a:ext cx="2133600" cy="26828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213CE07B-D5E4-4A3A-91A2-2EFA22CA95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8" r:id="rId7"/>
    <p:sldLayoutId id="2147483693" r:id="rId8"/>
    <p:sldLayoutId id="2147483694" r:id="rId9"/>
    <p:sldLayoutId id="2147483695" r:id="rId10"/>
    <p:sldLayoutId id="2147483696" r:id="rId11"/>
  </p:sldLayoutIdLst>
  <p:transition spd="slow" advClick="0" advTm="0">
    <p:rand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itchFamily="34" charset="0"/>
          <a:ea typeface="华康俪金黑W8(P)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itchFamily="34" charset="0"/>
          <a:ea typeface="华康俪金黑W8(P)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itchFamily="34" charset="0"/>
          <a:ea typeface="华康俪金黑W8(P)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itchFamily="34" charset="0"/>
          <a:ea typeface="华康俪金黑W8(P)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itchFamily="34" charset="0"/>
          <a:ea typeface="华康俪金黑W8(P)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itchFamily="34" charset="0"/>
          <a:ea typeface="华康俪金黑W8(P)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itchFamily="34" charset="0"/>
          <a:ea typeface="华康俪金黑W8(P)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itchFamily="34" charset="0"/>
          <a:ea typeface="华康俪金黑W8(P)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以前电脑里的\图片\人物\j0431742.jpg">
            <a:extLst>
              <a:ext uri="{FF2B5EF4-FFF2-40B4-BE49-F238E27FC236}">
                <a16:creationId xmlns:a16="http://schemas.microsoft.com/office/drawing/2014/main" xmlns="" id="{E6E45E6A-944C-4CAA-9C3D-04759FB87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1" t="12726" r="2689" b="35599"/>
          <a:stretch>
            <a:fillRect/>
          </a:stretch>
        </p:blipFill>
        <p:spPr bwMode="auto">
          <a:xfrm>
            <a:off x="0" y="0"/>
            <a:ext cx="9144000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0AB66E9-5428-42F0-A73C-DFDEE3533C44}"/>
              </a:ext>
            </a:extLst>
          </p:cNvPr>
          <p:cNvSpPr/>
          <p:nvPr/>
        </p:nvSpPr>
        <p:spPr>
          <a:xfrm>
            <a:off x="-85725" y="2070100"/>
            <a:ext cx="9229725" cy="2655888"/>
          </a:xfrm>
          <a:prstGeom prst="rect">
            <a:avLst/>
          </a:prstGeom>
          <a:solidFill>
            <a:srgbClr val="F2F2F2">
              <a:alpha val="78039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124" name="组合 2">
            <a:extLst>
              <a:ext uri="{FF2B5EF4-FFF2-40B4-BE49-F238E27FC236}">
                <a16:creationId xmlns:a16="http://schemas.microsoft.com/office/drawing/2014/main" xmlns="" id="{B6BCCD66-D318-4EDE-ACAF-A13E09248FD7}"/>
              </a:ext>
            </a:extLst>
          </p:cNvPr>
          <p:cNvGrpSpPr>
            <a:grpSpLocks/>
          </p:cNvGrpSpPr>
          <p:nvPr/>
        </p:nvGrpSpPr>
        <p:grpSpPr bwMode="auto">
          <a:xfrm>
            <a:off x="3597275" y="3635375"/>
            <a:ext cx="1951038" cy="749300"/>
            <a:chOff x="3145858" y="3366301"/>
            <a:chExt cx="2461257" cy="945581"/>
          </a:xfrm>
        </p:grpSpPr>
        <p:pic>
          <p:nvPicPr>
            <p:cNvPr id="5128" name="Picture 2">
              <a:extLst>
                <a:ext uri="{FF2B5EF4-FFF2-40B4-BE49-F238E27FC236}">
                  <a16:creationId xmlns:a16="http://schemas.microsoft.com/office/drawing/2014/main" xmlns="" id="{62AFDFF9-FD16-4F58-BB88-0397CF4E60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79"/>
            <a:stretch>
              <a:fillRect/>
            </a:stretch>
          </p:blipFill>
          <p:spPr bwMode="auto">
            <a:xfrm>
              <a:off x="3145858" y="3366301"/>
              <a:ext cx="2461257" cy="8868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F91D9411-C3BE-439B-9E60-381DDE039F31}"/>
                </a:ext>
              </a:extLst>
            </p:cNvPr>
            <p:cNvSpPr txBox="1"/>
            <p:nvPr/>
          </p:nvSpPr>
          <p:spPr>
            <a:xfrm>
              <a:off x="3356137" y="3981330"/>
              <a:ext cx="2072742" cy="3305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b="1" dirty="0">
                  <a:latin typeface="+mn-ea"/>
                  <a:ea typeface="+mn-ea"/>
                </a:rPr>
                <a:t>—— </a:t>
              </a:r>
              <a:r>
                <a:rPr lang="zh-CN" altLang="en-US" sz="1100" b="1" dirty="0">
                  <a:latin typeface="+mn-ea"/>
                  <a:ea typeface="+mn-ea"/>
                </a:rPr>
                <a:t>面试技巧集萃</a:t>
              </a:r>
              <a:r>
                <a:rPr lang="en-US" altLang="zh-CN" sz="1100" b="1" dirty="0">
                  <a:latin typeface="+mn-ea"/>
                  <a:ea typeface="+mn-ea"/>
                </a:rPr>
                <a:t>——</a:t>
              </a:r>
              <a:endParaRPr lang="zh-CN" altLang="en-US" sz="1100" b="1" dirty="0"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5125" name="组合 5">
            <a:extLst>
              <a:ext uri="{FF2B5EF4-FFF2-40B4-BE49-F238E27FC236}">
                <a16:creationId xmlns:a16="http://schemas.microsoft.com/office/drawing/2014/main" xmlns="" id="{F22AFC52-5645-44DD-A906-74E8C4A00D11}"/>
              </a:ext>
            </a:extLst>
          </p:cNvPr>
          <p:cNvGrpSpPr>
            <a:grpSpLocks/>
          </p:cNvGrpSpPr>
          <p:nvPr/>
        </p:nvGrpSpPr>
        <p:grpSpPr bwMode="auto">
          <a:xfrm>
            <a:off x="2994025" y="2632075"/>
            <a:ext cx="3155950" cy="708025"/>
            <a:chOff x="2791962" y="2350416"/>
            <a:chExt cx="3154774" cy="70788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B484E5AC-7D26-4900-B219-008B79026F40}"/>
                </a:ext>
              </a:extLst>
            </p:cNvPr>
            <p:cNvSpPr/>
            <p:nvPr/>
          </p:nvSpPr>
          <p:spPr>
            <a:xfrm>
              <a:off x="3196624" y="2350416"/>
              <a:ext cx="275011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dirty="0">
                  <a:latin typeface="+mj-ea"/>
                  <a:ea typeface="+mj-ea"/>
                </a:rPr>
                <a:t>面试前中后</a:t>
              </a:r>
            </a:p>
          </p:txBody>
        </p:sp>
        <p:sp>
          <p:nvSpPr>
            <p:cNvPr id="4" name="圆角矩形 3">
              <a:extLst>
                <a:ext uri="{FF2B5EF4-FFF2-40B4-BE49-F238E27FC236}">
                  <a16:creationId xmlns:a16="http://schemas.microsoft.com/office/drawing/2014/main" xmlns="" id="{5D74D092-6BA6-4B9B-A374-82DE0156F20E}"/>
                </a:ext>
              </a:extLst>
            </p:cNvPr>
            <p:cNvSpPr/>
            <p:nvPr/>
          </p:nvSpPr>
          <p:spPr>
            <a:xfrm>
              <a:off x="2791962" y="2536118"/>
              <a:ext cx="404662" cy="404733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latin typeface="+mj-ea"/>
                  <a:ea typeface="+mj-ea"/>
                </a:rPr>
                <a:t>贰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>
            <a:extLst>
              <a:ext uri="{FF2B5EF4-FFF2-40B4-BE49-F238E27FC236}">
                <a16:creationId xmlns:a16="http://schemas.microsoft.com/office/drawing/2014/main" xmlns="" id="{201CB82A-8248-4FFE-9BF4-AFC8742AE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192213"/>
            <a:ext cx="4505325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1" name="AutoShape 5" descr="http://www.mychineselearning.com/images/201006/interview.gif">
            <a:extLst>
              <a:ext uri="{FF2B5EF4-FFF2-40B4-BE49-F238E27FC236}">
                <a16:creationId xmlns:a16="http://schemas.microsoft.com/office/drawing/2014/main" xmlns="" id="{C792CE07-375E-4F8E-8691-8E47C897E9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FF9F9D81-CE64-4792-91DB-BD53D9B44529}"/>
              </a:ext>
            </a:extLst>
          </p:cNvPr>
          <p:cNvSpPr/>
          <p:nvPr/>
        </p:nvSpPr>
        <p:spPr>
          <a:xfrm>
            <a:off x="0" y="0"/>
            <a:ext cx="9144000" cy="85566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6FDA0DA8-5E9E-470F-AB4A-DF29C007D880}"/>
              </a:ext>
            </a:extLst>
          </p:cNvPr>
          <p:cNvSpPr/>
          <p:nvPr/>
        </p:nvSpPr>
        <p:spPr>
          <a:xfrm>
            <a:off x="0" y="4183063"/>
            <a:ext cx="9144000" cy="85725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7174" name="组合 5">
            <a:extLst>
              <a:ext uri="{FF2B5EF4-FFF2-40B4-BE49-F238E27FC236}">
                <a16:creationId xmlns:a16="http://schemas.microsoft.com/office/drawing/2014/main" xmlns="" id="{03DF465C-4ED3-4B2E-A5D9-C075BC0D985B}"/>
              </a:ext>
            </a:extLst>
          </p:cNvPr>
          <p:cNvGrpSpPr>
            <a:grpSpLocks/>
          </p:cNvGrpSpPr>
          <p:nvPr/>
        </p:nvGrpSpPr>
        <p:grpSpPr bwMode="auto">
          <a:xfrm>
            <a:off x="5957888" y="2387600"/>
            <a:ext cx="2308225" cy="773113"/>
            <a:chOff x="5136873" y="2117346"/>
            <a:chExt cx="2308171" cy="772221"/>
          </a:xfrm>
        </p:grpSpPr>
        <p:grpSp>
          <p:nvGrpSpPr>
            <p:cNvPr id="7179" name="组合 4">
              <a:extLst>
                <a:ext uri="{FF2B5EF4-FFF2-40B4-BE49-F238E27FC236}">
                  <a16:creationId xmlns:a16="http://schemas.microsoft.com/office/drawing/2014/main" xmlns="" id="{6333F9E3-8838-4389-A29E-855D092806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36873" y="2117346"/>
              <a:ext cx="2308171" cy="276999"/>
              <a:chOff x="5136873" y="2117346"/>
              <a:chExt cx="2308171" cy="276999"/>
            </a:xfrm>
          </p:grpSpPr>
          <p:sp>
            <p:nvSpPr>
              <p:cNvPr id="7186" name="矩形 2">
                <a:extLst>
                  <a:ext uri="{FF2B5EF4-FFF2-40B4-BE49-F238E27FC236}">
                    <a16:creationId xmlns:a16="http://schemas.microsoft.com/office/drawing/2014/main" xmlns="" id="{B5EDD37E-BBE3-4E56-8040-E95A87A09F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3719" y="2117346"/>
                <a:ext cx="2031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/>
                  <a:t>如何调整到最佳的面试状态</a:t>
                </a:r>
              </a:p>
            </p:txBody>
          </p:sp>
          <p:sp>
            <p:nvSpPr>
              <p:cNvPr id="7187" name="TextBox 3">
                <a:extLst>
                  <a:ext uri="{FF2B5EF4-FFF2-40B4-BE49-F238E27FC236}">
                    <a16:creationId xmlns:a16="http://schemas.microsoft.com/office/drawing/2014/main" xmlns="" id="{6DA5A80F-00CA-496F-B7CB-2E3127297E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36873" y="2125040"/>
                <a:ext cx="380232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100"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2.1</a:t>
                </a:r>
                <a:endParaRPr lang="zh-CN" altLang="en-US" sz="11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7180" name="组合 30">
              <a:extLst>
                <a:ext uri="{FF2B5EF4-FFF2-40B4-BE49-F238E27FC236}">
                  <a16:creationId xmlns:a16="http://schemas.microsoft.com/office/drawing/2014/main" xmlns="" id="{A8244E72-9B13-4043-A017-CF56035088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36873" y="2364957"/>
              <a:ext cx="1692618" cy="276999"/>
              <a:chOff x="5136873" y="2117346"/>
              <a:chExt cx="1692618" cy="276999"/>
            </a:xfrm>
          </p:grpSpPr>
          <p:sp>
            <p:nvSpPr>
              <p:cNvPr id="7184" name="矩形 31">
                <a:extLst>
                  <a:ext uri="{FF2B5EF4-FFF2-40B4-BE49-F238E27FC236}">
                    <a16:creationId xmlns:a16="http://schemas.microsoft.com/office/drawing/2014/main" xmlns="" id="{0D428352-3BEC-4E18-A96C-CA2112BAB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3719" y="2117346"/>
                <a:ext cx="141577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/>
                  <a:t>面试前的具体准备</a:t>
                </a:r>
              </a:p>
            </p:txBody>
          </p:sp>
          <p:sp>
            <p:nvSpPr>
              <p:cNvPr id="7185" name="TextBox 32">
                <a:extLst>
                  <a:ext uri="{FF2B5EF4-FFF2-40B4-BE49-F238E27FC236}">
                    <a16:creationId xmlns:a16="http://schemas.microsoft.com/office/drawing/2014/main" xmlns="" id="{D5754B97-1EA2-4342-A534-B2835A0F96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36873" y="2125040"/>
                <a:ext cx="380232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100"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2.2</a:t>
                </a:r>
                <a:endParaRPr lang="zh-CN" altLang="en-US" sz="11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7181" name="组合 33">
              <a:extLst>
                <a:ext uri="{FF2B5EF4-FFF2-40B4-BE49-F238E27FC236}">
                  <a16:creationId xmlns:a16="http://schemas.microsoft.com/office/drawing/2014/main" xmlns="" id="{D6C1759A-FEC4-4155-8CC8-639983128D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36873" y="2612568"/>
              <a:ext cx="1384842" cy="276999"/>
              <a:chOff x="5136873" y="2117346"/>
              <a:chExt cx="1384842" cy="276999"/>
            </a:xfrm>
          </p:grpSpPr>
          <p:sp>
            <p:nvSpPr>
              <p:cNvPr id="7182" name="矩形 34">
                <a:extLst>
                  <a:ext uri="{FF2B5EF4-FFF2-40B4-BE49-F238E27FC236}">
                    <a16:creationId xmlns:a16="http://schemas.microsoft.com/office/drawing/2014/main" xmlns="" id="{38DD3E9F-9821-4C82-AE49-514B7C496D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3719" y="2117346"/>
                <a:ext cx="110799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/>
                  <a:t>面试前的礼仪</a:t>
                </a:r>
              </a:p>
            </p:txBody>
          </p:sp>
          <p:sp>
            <p:nvSpPr>
              <p:cNvPr id="7183" name="TextBox 35">
                <a:extLst>
                  <a:ext uri="{FF2B5EF4-FFF2-40B4-BE49-F238E27FC236}">
                    <a16:creationId xmlns:a16="http://schemas.microsoft.com/office/drawing/2014/main" xmlns="" id="{1E540F18-A67F-4D7B-8B38-5C6D30C0FB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36873" y="2125040"/>
                <a:ext cx="380232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100"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2.3</a:t>
                </a:r>
                <a:endParaRPr lang="zh-CN" altLang="en-US" sz="11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xmlns="" id="{642CEF29-8347-4EEC-A623-AF35A4923846}"/>
              </a:ext>
            </a:extLst>
          </p:cNvPr>
          <p:cNvSpPr/>
          <p:nvPr/>
        </p:nvSpPr>
        <p:spPr>
          <a:xfrm>
            <a:off x="6191250" y="1930400"/>
            <a:ext cx="180022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面试的前期准备</a:t>
            </a:r>
          </a:p>
        </p:txBody>
      </p:sp>
      <p:grpSp>
        <p:nvGrpSpPr>
          <p:cNvPr id="7176" name="组合 6">
            <a:extLst>
              <a:ext uri="{FF2B5EF4-FFF2-40B4-BE49-F238E27FC236}">
                <a16:creationId xmlns:a16="http://schemas.microsoft.com/office/drawing/2014/main" xmlns="" id="{E6A70833-A92B-4701-918D-77C73C3DEF1A}"/>
              </a:ext>
            </a:extLst>
          </p:cNvPr>
          <p:cNvGrpSpPr>
            <a:grpSpLocks/>
          </p:cNvGrpSpPr>
          <p:nvPr/>
        </p:nvGrpSpPr>
        <p:grpSpPr bwMode="auto">
          <a:xfrm>
            <a:off x="5786438" y="1879600"/>
            <a:ext cx="460375" cy="461963"/>
            <a:chOff x="5787135" y="1879875"/>
            <a:chExt cx="460281" cy="461665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FB829B3D-D3ED-437B-845A-EE6E83DBB193}"/>
                </a:ext>
              </a:extLst>
            </p:cNvPr>
            <p:cNvSpPr/>
            <p:nvPr/>
          </p:nvSpPr>
          <p:spPr>
            <a:xfrm>
              <a:off x="5787135" y="1951267"/>
              <a:ext cx="360288" cy="2760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78" name="TextBox 46">
              <a:extLst>
                <a:ext uri="{FF2B5EF4-FFF2-40B4-BE49-F238E27FC236}">
                  <a16:creationId xmlns:a16="http://schemas.microsoft.com/office/drawing/2014/main" xmlns="" id="{5228B598-4B38-4990-B751-E68F2BC7D6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92832" y="1879875"/>
              <a:ext cx="3545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2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3DAAB6B-D74B-48B3-AB8E-DB4E98DB2C70}"/>
              </a:ext>
            </a:extLst>
          </p:cNvPr>
          <p:cNvSpPr txBox="1"/>
          <p:nvPr/>
        </p:nvSpPr>
        <p:spPr>
          <a:xfrm>
            <a:off x="2457450" y="765175"/>
            <a:ext cx="29543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如何调整到最佳的面试状态</a:t>
            </a:r>
          </a:p>
        </p:txBody>
      </p:sp>
      <p:sp>
        <p:nvSpPr>
          <p:cNvPr id="9219" name="TextBox 3">
            <a:extLst>
              <a:ext uri="{FF2B5EF4-FFF2-40B4-BE49-F238E27FC236}">
                <a16:creationId xmlns:a16="http://schemas.microsoft.com/office/drawing/2014/main" xmlns="" id="{14FFF1EC-E2AF-4B48-A94C-46905093B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9220" name="矩形 5">
            <a:extLst>
              <a:ext uri="{FF2B5EF4-FFF2-40B4-BE49-F238E27FC236}">
                <a16:creationId xmlns:a16="http://schemas.microsoft.com/office/drawing/2014/main" xmlns="" id="{1112BD78-D2A0-4C99-9C49-28798B04D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5588" y="2295525"/>
            <a:ext cx="18526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 积极的自我暗示</a:t>
            </a:r>
          </a:p>
        </p:txBody>
      </p:sp>
      <p:sp>
        <p:nvSpPr>
          <p:cNvPr id="9221" name="矩形 6">
            <a:extLst>
              <a:ext uri="{FF2B5EF4-FFF2-40B4-BE49-F238E27FC236}">
                <a16:creationId xmlns:a16="http://schemas.microsoft.com/office/drawing/2014/main" xmlns="" id="{5C3B9175-739E-4E62-8FE7-E99AA072D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2633663"/>
            <a:ext cx="4048125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200"/>
              <a:t>假如能对自己进行积极的暗示，面试者就会充满自信，心境悠然，注意力集中，思维敏捷，以致在面试中积极地表现自我，面试结果也会常常被自己的积极暗示所言中。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CF0CE4FA-C9AF-4120-862E-8257136A827B}"/>
              </a:ext>
            </a:extLst>
          </p:cNvPr>
          <p:cNvSpPr/>
          <p:nvPr/>
        </p:nvSpPr>
        <p:spPr>
          <a:xfrm>
            <a:off x="4010025" y="2384425"/>
            <a:ext cx="66675" cy="6778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9223" name="Picture 2">
            <a:extLst>
              <a:ext uri="{FF2B5EF4-FFF2-40B4-BE49-F238E27FC236}">
                <a16:creationId xmlns:a16="http://schemas.microsoft.com/office/drawing/2014/main" xmlns="" id="{74193ADF-93B3-4602-9621-F3E44604E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600" y="1360488"/>
            <a:ext cx="2424113" cy="35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A606CB2-CEBE-4DD6-B8A8-64B33DD66807}"/>
              </a:ext>
            </a:extLst>
          </p:cNvPr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面试前期准备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A35ED34-DCB9-4391-8393-594139358C70}"/>
              </a:ext>
            </a:extLst>
          </p:cNvPr>
          <p:cNvSpPr txBox="1"/>
          <p:nvPr/>
        </p:nvSpPr>
        <p:spPr>
          <a:xfrm>
            <a:off x="2457450" y="765175"/>
            <a:ext cx="29543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如何调整到最佳的面试状态</a:t>
            </a:r>
          </a:p>
        </p:txBody>
      </p:sp>
      <p:sp>
        <p:nvSpPr>
          <p:cNvPr id="11267" name="TextBox 3">
            <a:extLst>
              <a:ext uri="{FF2B5EF4-FFF2-40B4-BE49-F238E27FC236}">
                <a16:creationId xmlns:a16="http://schemas.microsoft.com/office/drawing/2014/main" xmlns="" id="{3B539AF7-F1E5-4125-808D-CFC26DFF1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11268" name="矩形 5">
            <a:extLst>
              <a:ext uri="{FF2B5EF4-FFF2-40B4-BE49-F238E27FC236}">
                <a16:creationId xmlns:a16="http://schemas.microsoft.com/office/drawing/2014/main" xmlns="" id="{2065D185-2175-41F9-9F2E-FC6F7E291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0" y="1574800"/>
            <a:ext cx="1339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系统脱敏法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7E9633AA-428D-41E2-A66B-887E9B765F3D}"/>
              </a:ext>
            </a:extLst>
          </p:cNvPr>
          <p:cNvSpPr/>
          <p:nvPr/>
        </p:nvSpPr>
        <p:spPr>
          <a:xfrm>
            <a:off x="4237038" y="1665288"/>
            <a:ext cx="68262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1270" name="矩形 7">
            <a:extLst>
              <a:ext uri="{FF2B5EF4-FFF2-40B4-BE49-F238E27FC236}">
                <a16:creationId xmlns:a16="http://schemas.microsoft.com/office/drawing/2014/main" xmlns="" id="{1F3200C0-6A5F-4D52-8F10-C914DE261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1175" y="2198688"/>
            <a:ext cx="4572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认真反思自己的情况，依程度轻重将引起面试焦虑的情境排序。</a:t>
            </a:r>
          </a:p>
        </p:txBody>
      </p:sp>
      <p:grpSp>
        <p:nvGrpSpPr>
          <p:cNvPr id="11271" name="组合 20">
            <a:extLst>
              <a:ext uri="{FF2B5EF4-FFF2-40B4-BE49-F238E27FC236}">
                <a16:creationId xmlns:a16="http://schemas.microsoft.com/office/drawing/2014/main" xmlns="" id="{9D2E08D4-973D-47C1-A3B2-1A16AD1B713D}"/>
              </a:ext>
            </a:extLst>
          </p:cNvPr>
          <p:cNvGrpSpPr>
            <a:grpSpLocks/>
          </p:cNvGrpSpPr>
          <p:nvPr/>
        </p:nvGrpSpPr>
        <p:grpSpPr bwMode="auto">
          <a:xfrm>
            <a:off x="4352925" y="1979613"/>
            <a:ext cx="682625" cy="277812"/>
            <a:chOff x="4353363" y="1980096"/>
            <a:chExt cx="681597" cy="27699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4C7422A1-9EF1-4C3A-A800-85ECDDBE1DA4}"/>
                </a:ext>
              </a:extLst>
            </p:cNvPr>
            <p:cNvSpPr/>
            <p:nvPr/>
          </p:nvSpPr>
          <p:spPr>
            <a:xfrm>
              <a:off x="4410427" y="2022833"/>
              <a:ext cx="545278" cy="18361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279" name="矩形 8">
              <a:extLst>
                <a:ext uri="{FF2B5EF4-FFF2-40B4-BE49-F238E27FC236}">
                  <a16:creationId xmlns:a16="http://schemas.microsoft.com/office/drawing/2014/main" xmlns="" id="{08BD697D-19BF-4F2C-93C8-CB5EA4857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363" y="1980096"/>
              <a:ext cx="68159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solidFill>
                    <a:schemeClr val="bg1"/>
                  </a:solidFill>
                </a:rPr>
                <a:t>第一步 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sp>
        <p:nvSpPr>
          <p:cNvPr id="11272" name="矩形 15">
            <a:extLst>
              <a:ext uri="{FF2B5EF4-FFF2-40B4-BE49-F238E27FC236}">
                <a16:creationId xmlns:a16="http://schemas.microsoft.com/office/drawing/2014/main" xmlns="" id="{4776A1EF-49E8-4D7B-9F0A-57A5D2E2F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1175" y="2755900"/>
            <a:ext cx="45720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1 </a:t>
            </a:r>
            <a:r>
              <a:rPr lang="zh-CN" altLang="en-US" sz="120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从能引起你最轻度焦虑的情境开始想象。尽量逼真地想象当时的各种情景、面试官的表情和自己的内心体验，一旦有身体的紧张反应或内心的焦虑状态出现，便用言语暗示“沉着”、“冷静”、“停止紧张”，同时进行有规律的深呼吸，尽量放松肌肉，以减弱自身的紧张状态，直至镇定自若。</a:t>
            </a:r>
            <a:endParaRPr lang="en-US" altLang="zh-CN" sz="120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9C7EAC69-7885-45EC-9F86-2D09E9246589}"/>
              </a:ext>
            </a:extLst>
          </p:cNvPr>
          <p:cNvSpPr/>
          <p:nvPr/>
        </p:nvSpPr>
        <p:spPr>
          <a:xfrm>
            <a:off x="4410075" y="2562225"/>
            <a:ext cx="546100" cy="1841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74" name="矩形 17">
            <a:extLst>
              <a:ext uri="{FF2B5EF4-FFF2-40B4-BE49-F238E27FC236}">
                <a16:creationId xmlns:a16="http://schemas.microsoft.com/office/drawing/2014/main" xmlns="" id="{B0D4EDBE-62FA-4DC2-81B1-285BBFF43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2925" y="2519363"/>
            <a:ext cx="6826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</a:rPr>
              <a:t>第二步 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1275" name="矩形 11">
            <a:extLst>
              <a:ext uri="{FF2B5EF4-FFF2-40B4-BE49-F238E27FC236}">
                <a16:creationId xmlns:a16="http://schemas.microsoft.com/office/drawing/2014/main" xmlns="" id="{593E667F-8643-40C5-A9B2-31B04C7D0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1175" y="3825875"/>
            <a:ext cx="45529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2  </a:t>
            </a:r>
            <a:r>
              <a:rPr lang="zh-CN" altLang="en-US" sz="120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然后想象第二个情境，依次进行训练，最后达到想象最紧张的面试情景时，也能够轻松自如。</a:t>
            </a:r>
          </a:p>
        </p:txBody>
      </p:sp>
      <p:pic>
        <p:nvPicPr>
          <p:cNvPr id="11276" name="Picture 2">
            <a:extLst>
              <a:ext uri="{FF2B5EF4-FFF2-40B4-BE49-F238E27FC236}">
                <a16:creationId xmlns:a16="http://schemas.microsoft.com/office/drawing/2014/main" xmlns="" id="{F67DC50C-0B3C-475F-86B1-18F698058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574800"/>
            <a:ext cx="3014663" cy="303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47C47DC-734A-4AC3-AC19-98AFFB71332D}"/>
              </a:ext>
            </a:extLst>
          </p:cNvPr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面试前期准备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xmlns="" id="{D030425D-08FD-4E1E-B7E1-2A20DC4F8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135063"/>
            <a:ext cx="3424238" cy="342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315" name="组合 4">
            <a:extLst>
              <a:ext uri="{FF2B5EF4-FFF2-40B4-BE49-F238E27FC236}">
                <a16:creationId xmlns:a16="http://schemas.microsoft.com/office/drawing/2014/main" xmlns="" id="{64532FD5-A24E-4D04-B901-385B9CF9795D}"/>
              </a:ext>
            </a:extLst>
          </p:cNvPr>
          <p:cNvGrpSpPr>
            <a:grpSpLocks/>
          </p:cNvGrpSpPr>
          <p:nvPr/>
        </p:nvGrpSpPr>
        <p:grpSpPr bwMode="auto">
          <a:xfrm>
            <a:off x="2220913" y="765175"/>
            <a:ext cx="3190875" cy="369888"/>
            <a:chOff x="2221287" y="764961"/>
            <a:chExt cx="3190133" cy="3693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CDBBC94E-8E13-40F9-B000-0CEA92456987}"/>
                </a:ext>
              </a:extLst>
            </p:cNvPr>
            <p:cNvSpPr txBox="1"/>
            <p:nvPr/>
          </p:nvSpPr>
          <p:spPr>
            <a:xfrm>
              <a:off x="2456182" y="764961"/>
              <a:ext cx="2955238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atin typeface="+mj-ea"/>
                  <a:ea typeface="+mj-ea"/>
                </a:rPr>
                <a:t>如何调整到最佳的面试状态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EF00FB16-1A4C-42DB-B339-933AFB63F933}"/>
                </a:ext>
              </a:extLst>
            </p:cNvPr>
            <p:cNvSpPr txBox="1"/>
            <p:nvPr/>
          </p:nvSpPr>
          <p:spPr>
            <a:xfrm>
              <a:off x="2221287" y="764961"/>
              <a:ext cx="415828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latin typeface="+mj-ea"/>
                  <a:ea typeface="+mj-ea"/>
                </a:rPr>
                <a:t>·</a:t>
              </a:r>
              <a:endParaRPr lang="zh-CN" altLang="en-US" dirty="0">
                <a:latin typeface="+mj-ea"/>
                <a:ea typeface="+mj-ea"/>
              </a:endParaRPr>
            </a:p>
          </p:txBody>
        </p:sp>
      </p:grpSp>
      <p:sp>
        <p:nvSpPr>
          <p:cNvPr id="13316" name="矩形 5">
            <a:extLst>
              <a:ext uri="{FF2B5EF4-FFF2-40B4-BE49-F238E27FC236}">
                <a16:creationId xmlns:a16="http://schemas.microsoft.com/office/drawing/2014/main" xmlns="" id="{069C1605-B35C-4EA2-84EE-439FED543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5588" y="2295525"/>
            <a:ext cx="434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充分的自我认识和对面试过程的详尽了解</a:t>
            </a:r>
          </a:p>
        </p:txBody>
      </p:sp>
      <p:sp>
        <p:nvSpPr>
          <p:cNvPr id="13317" name="矩形 6">
            <a:extLst>
              <a:ext uri="{FF2B5EF4-FFF2-40B4-BE49-F238E27FC236}">
                <a16:creationId xmlns:a16="http://schemas.microsoft.com/office/drawing/2014/main" xmlns="" id="{306D8039-D6B0-494A-B2FC-E0AAFBCC8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2633663"/>
            <a:ext cx="40481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/>
              <a:t>充分地了解面试的要求、题型、时间、地点、类型等等具体操作过程，做到心中有数；</a:t>
            </a:r>
            <a:endParaRPr lang="en-US" altLang="zh-CN" sz="12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/>
              <a:t>同时又能正确地评价自己，既相信自己的能力，又实事求是，不好高鹜远，也不自轻自贱。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CB994714-5D08-4312-8D7F-F9EEA87B23E0}"/>
              </a:ext>
            </a:extLst>
          </p:cNvPr>
          <p:cNvSpPr/>
          <p:nvPr/>
        </p:nvSpPr>
        <p:spPr>
          <a:xfrm>
            <a:off x="4010025" y="2384425"/>
            <a:ext cx="66675" cy="6778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7460366-A6C4-4C71-AD0E-CE882EE8070C}"/>
              </a:ext>
            </a:extLst>
          </p:cNvPr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面试前期准备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xmlns="" id="{34F588A2-11AB-480D-8777-21B276046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4" b="11417"/>
          <a:stretch>
            <a:fillRect/>
          </a:stretch>
        </p:blipFill>
        <p:spPr bwMode="auto">
          <a:xfrm>
            <a:off x="958850" y="1320800"/>
            <a:ext cx="3182938" cy="344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32B0A30-5D2E-45CA-A41A-8E801492AB2D}"/>
              </a:ext>
            </a:extLst>
          </p:cNvPr>
          <p:cNvSpPr txBox="1"/>
          <p:nvPr/>
        </p:nvSpPr>
        <p:spPr>
          <a:xfrm>
            <a:off x="2457450" y="765175"/>
            <a:ext cx="29543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如何调整到最佳的面试状态</a:t>
            </a:r>
          </a:p>
        </p:txBody>
      </p:sp>
      <p:sp>
        <p:nvSpPr>
          <p:cNvPr id="15364" name="TextBox 3">
            <a:extLst>
              <a:ext uri="{FF2B5EF4-FFF2-40B4-BE49-F238E27FC236}">
                <a16:creationId xmlns:a16="http://schemas.microsoft.com/office/drawing/2014/main" xmlns="" id="{4EF3385E-5169-4DCA-929E-68062A12F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15365" name="矩形 5">
            <a:extLst>
              <a:ext uri="{FF2B5EF4-FFF2-40B4-BE49-F238E27FC236}">
                <a16:creationId xmlns:a16="http://schemas.microsoft.com/office/drawing/2014/main" xmlns="" id="{61A38B1B-63E5-4DC9-9811-F2B8292E1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5588" y="2295525"/>
            <a:ext cx="1338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暴露冲击法</a:t>
            </a:r>
          </a:p>
        </p:txBody>
      </p:sp>
      <p:sp>
        <p:nvSpPr>
          <p:cNvPr id="15366" name="矩形 6">
            <a:extLst>
              <a:ext uri="{FF2B5EF4-FFF2-40B4-BE49-F238E27FC236}">
                <a16:creationId xmlns:a16="http://schemas.microsoft.com/office/drawing/2014/main" xmlns="" id="{CDAA481C-D504-49D1-9244-170CB5CBF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2633663"/>
            <a:ext cx="4048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200"/>
              <a:t>多去面试，多去锻炼，在成功几次或“碰壁”几次后，再面对面试的场景，你就坦然多了。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03CB1C6D-86B6-40BF-B249-8E0062D4F7D2}"/>
              </a:ext>
            </a:extLst>
          </p:cNvPr>
          <p:cNvSpPr/>
          <p:nvPr/>
        </p:nvSpPr>
        <p:spPr>
          <a:xfrm>
            <a:off x="4010025" y="2384425"/>
            <a:ext cx="66675" cy="6778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E81F557-FA8E-4F47-9A88-E4017D55F51B}"/>
              </a:ext>
            </a:extLst>
          </p:cNvPr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面试前期准备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xmlns="" id="{F5C0D166-6ADC-4F36-911A-29C6DC8E6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349375"/>
            <a:ext cx="4246563" cy="296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1" name="TextBox 2">
            <a:extLst>
              <a:ext uri="{FF2B5EF4-FFF2-40B4-BE49-F238E27FC236}">
                <a16:creationId xmlns:a16="http://schemas.microsoft.com/office/drawing/2014/main" xmlns="" id="{F016D4C3-651D-46F6-81CA-5FE4B818D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7450" y="765175"/>
            <a:ext cx="2954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/>
              <a:t>如何调整到最佳的面试状态</a:t>
            </a:r>
          </a:p>
        </p:txBody>
      </p:sp>
      <p:sp>
        <p:nvSpPr>
          <p:cNvPr id="17412" name="TextBox 3">
            <a:extLst>
              <a:ext uri="{FF2B5EF4-FFF2-40B4-BE49-F238E27FC236}">
                <a16:creationId xmlns:a16="http://schemas.microsoft.com/office/drawing/2014/main" xmlns="" id="{E04F6FF1-93BF-44D0-BBF8-2B03D2BB2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17413" name="矩形 5">
            <a:extLst>
              <a:ext uri="{FF2B5EF4-FFF2-40B4-BE49-F238E27FC236}">
                <a16:creationId xmlns:a16="http://schemas.microsoft.com/office/drawing/2014/main" xmlns="" id="{ECA4410C-103D-492B-9400-596C7570F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2295525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做好充分的准备</a:t>
            </a:r>
          </a:p>
        </p:txBody>
      </p:sp>
      <p:sp>
        <p:nvSpPr>
          <p:cNvPr id="17414" name="矩形 6">
            <a:extLst>
              <a:ext uri="{FF2B5EF4-FFF2-40B4-BE49-F238E27FC236}">
                <a16:creationId xmlns:a16="http://schemas.microsoft.com/office/drawing/2014/main" xmlns="" id="{4F0FF6C6-2B3A-4AFA-B7FF-4E0D85275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2633663"/>
            <a:ext cx="404812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200"/>
              <a:t>预计到自己临场可能会很紧张，应事先请有关的同事或家人充当主试人，进行模拟面试，找出可能存在的问题与不足，增强自己克服紧张的自信心。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075EE0FD-406A-4CFB-97BF-BE72A7D97018}"/>
              </a:ext>
            </a:extLst>
          </p:cNvPr>
          <p:cNvSpPr/>
          <p:nvPr/>
        </p:nvSpPr>
        <p:spPr>
          <a:xfrm>
            <a:off x="4010025" y="2384425"/>
            <a:ext cx="66675" cy="6778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7416" name="TextBox 9">
            <a:extLst>
              <a:ext uri="{FF2B5EF4-FFF2-40B4-BE49-F238E27FC236}">
                <a16:creationId xmlns:a16="http://schemas.microsoft.com/office/drawing/2014/main" xmlns="" id="{A6A3C191-B9A3-4111-94B1-388E89209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375" y="765175"/>
            <a:ext cx="157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/>
              <a:t>面试前期准备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xmlns="" id="{2DD6C2EC-A0BB-4F94-AE5F-0027BA600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427163"/>
            <a:ext cx="4762500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C5B61CB-64C8-4F79-BDF2-2EEC79A4F419}"/>
              </a:ext>
            </a:extLst>
          </p:cNvPr>
          <p:cNvSpPr txBox="1"/>
          <p:nvPr/>
        </p:nvSpPr>
        <p:spPr>
          <a:xfrm>
            <a:off x="2457450" y="765175"/>
            <a:ext cx="29543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如何调整到最佳的面试状态</a:t>
            </a:r>
          </a:p>
        </p:txBody>
      </p:sp>
      <p:sp>
        <p:nvSpPr>
          <p:cNvPr id="19460" name="TextBox 3">
            <a:extLst>
              <a:ext uri="{FF2B5EF4-FFF2-40B4-BE49-F238E27FC236}">
                <a16:creationId xmlns:a16="http://schemas.microsoft.com/office/drawing/2014/main" xmlns="" id="{B0E68D00-A573-4DE6-9A0D-AF8BA3383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19461" name="矩形 5">
            <a:extLst>
              <a:ext uri="{FF2B5EF4-FFF2-40B4-BE49-F238E27FC236}">
                <a16:creationId xmlns:a16="http://schemas.microsoft.com/office/drawing/2014/main" xmlns="" id="{5418D817-124E-4994-83E3-C10988F81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7788" y="2025650"/>
            <a:ext cx="1338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任身体放松</a:t>
            </a:r>
          </a:p>
        </p:txBody>
      </p:sp>
      <p:sp>
        <p:nvSpPr>
          <p:cNvPr id="19462" name="矩形 6">
            <a:extLst>
              <a:ext uri="{FF2B5EF4-FFF2-40B4-BE49-F238E27FC236}">
                <a16:creationId xmlns:a16="http://schemas.microsoft.com/office/drawing/2014/main" xmlns="" id="{ED6BCE0E-5C2B-4C56-8627-E8EDDF1B2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2238" y="2363788"/>
            <a:ext cx="1439862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/>
              <a:t>散步解忧</a:t>
            </a:r>
            <a:endParaRPr lang="en-US" altLang="zh-CN" sz="12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/>
              <a:t>开怀大笑</a:t>
            </a:r>
            <a:endParaRPr lang="en-US" altLang="zh-CN" sz="12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/>
              <a:t>洗澡化忧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19AEE4B0-23CB-44F1-9989-435E689ED667}"/>
              </a:ext>
            </a:extLst>
          </p:cNvPr>
          <p:cNvSpPr/>
          <p:nvPr/>
        </p:nvSpPr>
        <p:spPr>
          <a:xfrm>
            <a:off x="5089525" y="2114550"/>
            <a:ext cx="68263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6C0C2B9-98A0-466A-9374-49BF77E2B568}"/>
              </a:ext>
            </a:extLst>
          </p:cNvPr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面试前期准备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4AE630E-CD66-4D74-A810-9BF5905FDF04}"/>
              </a:ext>
            </a:extLst>
          </p:cNvPr>
          <p:cNvSpPr txBox="1"/>
          <p:nvPr/>
        </p:nvSpPr>
        <p:spPr>
          <a:xfrm>
            <a:off x="2457450" y="765175"/>
            <a:ext cx="29543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如何调整到最佳的面试状态</a:t>
            </a:r>
          </a:p>
        </p:txBody>
      </p:sp>
      <p:sp>
        <p:nvSpPr>
          <p:cNvPr id="21507" name="TextBox 3">
            <a:extLst>
              <a:ext uri="{FF2B5EF4-FFF2-40B4-BE49-F238E27FC236}">
                <a16:creationId xmlns:a16="http://schemas.microsoft.com/office/drawing/2014/main" xmlns="" id="{65764E29-4DA2-4874-94C8-DFC1B5C5A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21508" name="矩形 5">
            <a:extLst>
              <a:ext uri="{FF2B5EF4-FFF2-40B4-BE49-F238E27FC236}">
                <a16:creationId xmlns:a16="http://schemas.microsoft.com/office/drawing/2014/main" xmlns="" id="{32F17591-D8E4-434E-AB25-2F325DA52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4600" y="2295525"/>
            <a:ext cx="876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深呼吸</a:t>
            </a:r>
          </a:p>
        </p:txBody>
      </p:sp>
      <p:sp>
        <p:nvSpPr>
          <p:cNvPr id="21509" name="矩形 6">
            <a:extLst>
              <a:ext uri="{FF2B5EF4-FFF2-40B4-BE49-F238E27FC236}">
                <a16:creationId xmlns:a16="http://schemas.microsoft.com/office/drawing/2014/main" xmlns="" id="{DC30687F-BBD3-4678-ABF7-4C9235660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050" y="2633663"/>
            <a:ext cx="4905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/>
              <a:t>吸气，尽可能地让自己的肺部充满空气，姿势随意。</a:t>
            </a:r>
            <a:endParaRPr lang="en-US" altLang="zh-CN" sz="12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/>
              <a:t>双手轻轻置于肋骨的下部，缓缓抬头，同时暗示自己“我很放松”。</a:t>
            </a:r>
            <a:endParaRPr lang="en-US" altLang="zh-CN" sz="12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/>
              <a:t>吸气要做到缓慢而自然，要用腹部的力量吸气，胸膛不要剧烈起伏。</a:t>
            </a:r>
            <a:endParaRPr lang="en-US" altLang="zh-CN" sz="12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/>
              <a:t>屏住呼吸，放松全身肌肉，再将空气均匀平缓地呼出。很多时候，只要一次深呼吸便可让人平静下来。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E2B4A12E-BEA4-42B5-AB86-21EB50646A14}"/>
              </a:ext>
            </a:extLst>
          </p:cNvPr>
          <p:cNvSpPr/>
          <p:nvPr/>
        </p:nvSpPr>
        <p:spPr>
          <a:xfrm>
            <a:off x="3716338" y="2384425"/>
            <a:ext cx="68262" cy="6778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21511" name="Picture 2">
            <a:extLst>
              <a:ext uri="{FF2B5EF4-FFF2-40B4-BE49-F238E27FC236}">
                <a16:creationId xmlns:a16="http://schemas.microsoft.com/office/drawing/2014/main" xmlns="" id="{E64F1627-6612-4EB0-9460-E7D1D8151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433513"/>
            <a:ext cx="2716213" cy="297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D693901-9657-4071-AC2A-080C39BB9472}"/>
              </a:ext>
            </a:extLst>
          </p:cNvPr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面试前期准备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xmlns="" id="{9EFDA65B-3531-4AC6-99EA-0324D32EE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2205038"/>
            <a:ext cx="3738563" cy="2497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FC29DA9-E2AC-4CC2-A847-EAF974513FBB}"/>
              </a:ext>
            </a:extLst>
          </p:cNvPr>
          <p:cNvSpPr txBox="1"/>
          <p:nvPr/>
        </p:nvSpPr>
        <p:spPr>
          <a:xfrm>
            <a:off x="2457450" y="765175"/>
            <a:ext cx="29543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如何调整到最佳的面试状态</a:t>
            </a:r>
          </a:p>
        </p:txBody>
      </p:sp>
      <p:sp>
        <p:nvSpPr>
          <p:cNvPr id="23556" name="TextBox 3">
            <a:extLst>
              <a:ext uri="{FF2B5EF4-FFF2-40B4-BE49-F238E27FC236}">
                <a16:creationId xmlns:a16="http://schemas.microsoft.com/office/drawing/2014/main" xmlns="" id="{3D3D29E1-9E6A-41A2-8072-DA17784CE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23557" name="矩形 5">
            <a:extLst>
              <a:ext uri="{FF2B5EF4-FFF2-40B4-BE49-F238E27FC236}">
                <a16:creationId xmlns:a16="http://schemas.microsoft.com/office/drawing/2014/main" xmlns="" id="{BAAED7C6-345E-424B-B605-F5415E80D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2263" y="1620838"/>
            <a:ext cx="1339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睡一个好觉</a:t>
            </a:r>
          </a:p>
        </p:txBody>
      </p:sp>
      <p:sp>
        <p:nvSpPr>
          <p:cNvPr id="23558" name="矩形 6">
            <a:extLst>
              <a:ext uri="{FF2B5EF4-FFF2-40B4-BE49-F238E27FC236}">
                <a16:creationId xmlns:a16="http://schemas.microsoft.com/office/drawing/2014/main" xmlns="" id="{E91C193E-CCF2-45F4-951D-E732192C0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9413" y="1960563"/>
            <a:ext cx="4049712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/>
              <a:t>适当活动。对于整日伏案工作，静坐不动的人来说，入睡前散散步或做做操有助于睡一个好觉。</a:t>
            </a:r>
            <a:endParaRPr lang="en-US" altLang="zh-CN" sz="12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/>
              <a:t>尽量松弛。平躺在床上，深呼吸一次，把注意力先集中在一个具体部位，如脚趾，然后从此端开始，放松至全身。</a:t>
            </a:r>
            <a:endParaRPr lang="en-US" altLang="zh-CN" sz="12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/>
              <a:t>喝杯热奶。奶粉的一些成分可有助于睡眠。</a:t>
            </a:r>
            <a:endParaRPr lang="en-US" altLang="zh-CN" sz="12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/>
              <a:t>进行冥想。躺在床上，想象一些枯燥无味的事情可以帮助睡眠。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081447AE-B875-45D4-9258-90F0CAA2C783}"/>
              </a:ext>
            </a:extLst>
          </p:cNvPr>
          <p:cNvSpPr/>
          <p:nvPr/>
        </p:nvSpPr>
        <p:spPr>
          <a:xfrm>
            <a:off x="4076700" y="1711325"/>
            <a:ext cx="68263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4CFF6E9-A33E-4E31-9B61-69906289F273}"/>
              </a:ext>
            </a:extLst>
          </p:cNvPr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面试前期准备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8434A9D-9CAD-491E-AD77-A5F6EE93CD90}"/>
              </a:ext>
            </a:extLst>
          </p:cNvPr>
          <p:cNvSpPr txBox="1"/>
          <p:nvPr/>
        </p:nvSpPr>
        <p:spPr>
          <a:xfrm>
            <a:off x="2457450" y="765175"/>
            <a:ext cx="29543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如何调整到最佳的面试状态</a:t>
            </a:r>
          </a:p>
        </p:txBody>
      </p:sp>
      <p:sp>
        <p:nvSpPr>
          <p:cNvPr id="25603" name="TextBox 3">
            <a:extLst>
              <a:ext uri="{FF2B5EF4-FFF2-40B4-BE49-F238E27FC236}">
                <a16:creationId xmlns:a16="http://schemas.microsoft.com/office/drawing/2014/main" xmlns="" id="{566DB701-DA30-4B1F-9986-797B71D3D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25604" name="矩形 5">
            <a:extLst>
              <a:ext uri="{FF2B5EF4-FFF2-40B4-BE49-F238E27FC236}">
                <a16:creationId xmlns:a16="http://schemas.microsoft.com/office/drawing/2014/main" xmlns="" id="{414C3416-7643-4CC6-9BC4-C1F288CB1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3488" y="211455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调整饮食</a:t>
            </a:r>
          </a:p>
        </p:txBody>
      </p:sp>
      <p:sp>
        <p:nvSpPr>
          <p:cNvPr id="25605" name="矩形 6">
            <a:extLst>
              <a:ext uri="{FF2B5EF4-FFF2-40B4-BE49-F238E27FC236}">
                <a16:creationId xmlns:a16="http://schemas.microsoft.com/office/drawing/2014/main" xmlns="" id="{2FE412DC-7E02-4651-83D6-5FA68C397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050" y="2454275"/>
            <a:ext cx="4049713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200"/>
              <a:t>在你的菜谱上除常见的</a:t>
            </a:r>
            <a:r>
              <a:rPr lang="zh-CN" altLang="en-US" sz="1200">
                <a:solidFill>
                  <a:srgbClr val="FF0000"/>
                </a:solidFill>
              </a:rPr>
              <a:t>肉</a:t>
            </a:r>
            <a:r>
              <a:rPr lang="zh-CN" altLang="en-US" sz="1200"/>
              <a:t>、</a:t>
            </a:r>
            <a:r>
              <a:rPr lang="zh-CN" altLang="en-US" sz="1200">
                <a:solidFill>
                  <a:srgbClr val="FF0000"/>
                </a:solidFill>
              </a:rPr>
              <a:t>鱼</a:t>
            </a:r>
            <a:r>
              <a:rPr lang="zh-CN" altLang="en-US" sz="1200"/>
              <a:t>和</a:t>
            </a:r>
            <a:r>
              <a:rPr lang="zh-CN" altLang="en-US" sz="1200">
                <a:solidFill>
                  <a:srgbClr val="FF0000"/>
                </a:solidFill>
              </a:rPr>
              <a:t>蛋</a:t>
            </a:r>
            <a:r>
              <a:rPr lang="zh-CN" altLang="en-US" sz="1200"/>
              <a:t>等高蛋白之外，再加上几片粗面粉做成的</a:t>
            </a:r>
            <a:r>
              <a:rPr lang="zh-CN" altLang="en-US" sz="1200">
                <a:solidFill>
                  <a:srgbClr val="FF0000"/>
                </a:solidFill>
              </a:rPr>
              <a:t>面包</a:t>
            </a:r>
            <a:r>
              <a:rPr lang="zh-CN" altLang="en-US" sz="1200"/>
              <a:t>、</a:t>
            </a:r>
            <a:r>
              <a:rPr lang="zh-CN" altLang="en-US" sz="1200">
                <a:solidFill>
                  <a:srgbClr val="FF0000"/>
                </a:solidFill>
              </a:rPr>
              <a:t>马铃薯</a:t>
            </a:r>
            <a:r>
              <a:rPr lang="zh-CN" altLang="en-US" sz="1200"/>
              <a:t>、丰富的</a:t>
            </a:r>
            <a:r>
              <a:rPr lang="zh-CN" altLang="en-US" sz="1200">
                <a:solidFill>
                  <a:srgbClr val="FF0000"/>
                </a:solidFill>
              </a:rPr>
              <a:t>蔬菜</a:t>
            </a:r>
            <a:r>
              <a:rPr lang="zh-CN" altLang="en-US" sz="1200"/>
              <a:t>和</a:t>
            </a:r>
            <a:r>
              <a:rPr lang="zh-CN" altLang="en-US" sz="1200">
                <a:solidFill>
                  <a:srgbClr val="FF0000"/>
                </a:solidFill>
              </a:rPr>
              <a:t>水果</a:t>
            </a:r>
            <a:r>
              <a:rPr lang="zh-CN" altLang="en-US" sz="1200"/>
              <a:t>等。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B155E6BD-1241-4836-A3A7-29C1C84D440C}"/>
              </a:ext>
            </a:extLst>
          </p:cNvPr>
          <p:cNvSpPr/>
          <p:nvPr/>
        </p:nvSpPr>
        <p:spPr>
          <a:xfrm>
            <a:off x="3716338" y="2205038"/>
            <a:ext cx="68262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25607" name="Picture 2">
            <a:extLst>
              <a:ext uri="{FF2B5EF4-FFF2-40B4-BE49-F238E27FC236}">
                <a16:creationId xmlns:a16="http://schemas.microsoft.com/office/drawing/2014/main" xmlns="" id="{B5B725C7-E7DC-42AD-A11A-215EBCFE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1711325"/>
            <a:ext cx="2671763" cy="240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7EB230D-C92B-4479-A479-167F3F708118}"/>
              </a:ext>
            </a:extLst>
          </p:cNvPr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面试前期准备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F5FE1AA-6AD3-455A-BD14-81E26C44A1ED}"/>
              </a:ext>
            </a:extLst>
          </p:cNvPr>
          <p:cNvSpPr txBox="1"/>
          <p:nvPr/>
        </p:nvSpPr>
        <p:spPr>
          <a:xfrm>
            <a:off x="2457450" y="765175"/>
            <a:ext cx="20304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面试前的具体准备</a:t>
            </a:r>
          </a:p>
        </p:txBody>
      </p:sp>
      <p:sp>
        <p:nvSpPr>
          <p:cNvPr id="27651" name="TextBox 3">
            <a:extLst>
              <a:ext uri="{FF2B5EF4-FFF2-40B4-BE49-F238E27FC236}">
                <a16:creationId xmlns:a16="http://schemas.microsoft.com/office/drawing/2014/main" xmlns="" id="{AABC68F1-7844-43CA-A978-4E873169F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27652" name="矩形 5">
            <a:extLst>
              <a:ext uri="{FF2B5EF4-FFF2-40B4-BE49-F238E27FC236}">
                <a16:creationId xmlns:a16="http://schemas.microsoft.com/office/drawing/2014/main" xmlns="" id="{7CED44D9-692E-406F-96F2-B1E51965F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3488" y="1709738"/>
            <a:ext cx="646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知己</a:t>
            </a:r>
          </a:p>
        </p:txBody>
      </p:sp>
      <p:sp>
        <p:nvSpPr>
          <p:cNvPr id="27653" name="矩形 6">
            <a:extLst>
              <a:ext uri="{FF2B5EF4-FFF2-40B4-BE49-F238E27FC236}">
                <a16:creationId xmlns:a16="http://schemas.microsoft.com/office/drawing/2014/main" xmlns="" id="{3A869573-F46D-48FB-BA2D-02C55A785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2049463"/>
            <a:ext cx="404971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200"/>
              <a:t>了解自己的长处短处、兴趣、就业倾向、人生目标。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52EE2D54-012A-4FB4-8918-2AE998A23D6D}"/>
              </a:ext>
            </a:extLst>
          </p:cNvPr>
          <p:cNvSpPr/>
          <p:nvPr/>
        </p:nvSpPr>
        <p:spPr>
          <a:xfrm>
            <a:off x="3716338" y="1800225"/>
            <a:ext cx="68262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27655" name="Picture 2">
            <a:extLst>
              <a:ext uri="{FF2B5EF4-FFF2-40B4-BE49-F238E27FC236}">
                <a16:creationId xmlns:a16="http://schemas.microsoft.com/office/drawing/2014/main" xmlns="" id="{E4607AEE-5E39-4EE8-86E9-04047ADCF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1420813"/>
            <a:ext cx="2681287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656" name="组合 9">
            <a:extLst>
              <a:ext uri="{FF2B5EF4-FFF2-40B4-BE49-F238E27FC236}">
                <a16:creationId xmlns:a16="http://schemas.microsoft.com/office/drawing/2014/main" xmlns="" id="{0F32EEB6-6834-435F-A159-14E3B0AADFB0}"/>
              </a:ext>
            </a:extLst>
          </p:cNvPr>
          <p:cNvGrpSpPr>
            <a:grpSpLocks/>
          </p:cNvGrpSpPr>
          <p:nvPr/>
        </p:nvGrpSpPr>
        <p:grpSpPr bwMode="auto">
          <a:xfrm>
            <a:off x="3897313" y="2430463"/>
            <a:ext cx="4770437" cy="461962"/>
            <a:chOff x="3896925" y="2835191"/>
            <a:chExt cx="4770530" cy="461665"/>
          </a:xfrm>
        </p:grpSpPr>
        <p:sp>
          <p:nvSpPr>
            <p:cNvPr id="27667" name="矩形 7">
              <a:extLst>
                <a:ext uri="{FF2B5EF4-FFF2-40B4-BE49-F238E27FC236}">
                  <a16:creationId xmlns:a16="http://schemas.microsoft.com/office/drawing/2014/main" xmlns="" id="{C3D8C563-CD8A-4397-B28B-ED5320724F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455" y="2835191"/>
              <a:ext cx="4572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跟</a:t>
              </a:r>
              <a:r>
                <a:rPr lang="zh-CN" altLang="en-US" sz="1200">
                  <a:solidFill>
                    <a:srgbClr val="FF0000"/>
                  </a:solidFill>
                </a:rPr>
                <a:t>家人</a:t>
              </a:r>
              <a:r>
                <a:rPr lang="zh-CN" altLang="en-US" sz="1200"/>
                <a:t>或熟悉自己的</a:t>
              </a:r>
              <a:r>
                <a:rPr lang="zh-CN" altLang="en-US" sz="1200">
                  <a:solidFill>
                    <a:srgbClr val="FF0000"/>
                  </a:solidFill>
                </a:rPr>
                <a:t>亲友</a:t>
              </a:r>
              <a:r>
                <a:rPr lang="zh-CN" altLang="en-US" sz="1200"/>
                <a:t>倾谈，征询他们的意见，不妨请他们对你进行一次坦白评估。</a:t>
              </a:r>
            </a:p>
          </p:txBody>
        </p:sp>
        <p:sp>
          <p:nvSpPr>
            <p:cNvPr id="27668" name="TextBox 8">
              <a:extLst>
                <a:ext uri="{FF2B5EF4-FFF2-40B4-BE49-F238E27FC236}">
                  <a16:creationId xmlns:a16="http://schemas.microsoft.com/office/drawing/2014/main" xmlns="" id="{02AEE57B-98E7-4056-96C1-7A1542FAD0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925" y="2835191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/>
                <a:t>1</a:t>
              </a:r>
              <a:endParaRPr lang="zh-CN" altLang="en-US" sz="1200"/>
            </a:p>
          </p:txBody>
        </p:sp>
      </p:grpSp>
      <p:grpSp>
        <p:nvGrpSpPr>
          <p:cNvPr id="27657" name="组合 14">
            <a:extLst>
              <a:ext uri="{FF2B5EF4-FFF2-40B4-BE49-F238E27FC236}">
                <a16:creationId xmlns:a16="http://schemas.microsoft.com/office/drawing/2014/main" xmlns="" id="{B7EC25CF-3FF1-4228-A3F1-7D47D21A162C}"/>
              </a:ext>
            </a:extLst>
          </p:cNvPr>
          <p:cNvGrpSpPr>
            <a:grpSpLocks/>
          </p:cNvGrpSpPr>
          <p:nvPr/>
        </p:nvGrpSpPr>
        <p:grpSpPr bwMode="auto">
          <a:xfrm>
            <a:off x="3897313" y="2863850"/>
            <a:ext cx="4770437" cy="461963"/>
            <a:chOff x="3896925" y="2835191"/>
            <a:chExt cx="4770530" cy="461665"/>
          </a:xfrm>
        </p:grpSpPr>
        <p:sp>
          <p:nvSpPr>
            <p:cNvPr id="27665" name="矩形 15">
              <a:extLst>
                <a:ext uri="{FF2B5EF4-FFF2-40B4-BE49-F238E27FC236}">
                  <a16:creationId xmlns:a16="http://schemas.microsoft.com/office/drawing/2014/main" xmlns="" id="{E43EE0AF-D79E-453E-A2CD-3C844CB77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455" y="2835191"/>
              <a:ext cx="4572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离校前与相熟的</a:t>
              </a:r>
              <a:r>
                <a:rPr lang="zh-CN" altLang="en-US" sz="1200">
                  <a:solidFill>
                    <a:srgbClr val="FF0000"/>
                  </a:solidFill>
                </a:rPr>
                <a:t>老师</a:t>
              </a:r>
              <a:r>
                <a:rPr lang="zh-CN" altLang="en-US" sz="1200"/>
                <a:t>或</a:t>
              </a:r>
              <a:r>
                <a:rPr lang="zh-CN" altLang="en-US" sz="1200">
                  <a:solidFill>
                    <a:srgbClr val="FF0000"/>
                  </a:solidFill>
                </a:rPr>
                <a:t>辅导员</a:t>
              </a:r>
              <a:r>
                <a:rPr lang="zh-CN" altLang="en-US" sz="1200"/>
                <a:t>讨论自己的抱负和就业倾向，他们或许可以帮助你客观分析自己的长处短处和就业倾向。</a:t>
              </a:r>
            </a:p>
          </p:txBody>
        </p:sp>
        <p:sp>
          <p:nvSpPr>
            <p:cNvPr id="27666" name="TextBox 16">
              <a:extLst>
                <a:ext uri="{FF2B5EF4-FFF2-40B4-BE49-F238E27FC236}">
                  <a16:creationId xmlns:a16="http://schemas.microsoft.com/office/drawing/2014/main" xmlns="" id="{5A0F1C5B-1F46-479E-BE80-0AE3D748AE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925" y="2835191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/>
                <a:t>2</a:t>
              </a:r>
              <a:endParaRPr lang="zh-CN" altLang="en-US" sz="1200"/>
            </a:p>
          </p:txBody>
        </p:sp>
      </p:grpSp>
      <p:grpSp>
        <p:nvGrpSpPr>
          <p:cNvPr id="27658" name="组合 17">
            <a:extLst>
              <a:ext uri="{FF2B5EF4-FFF2-40B4-BE49-F238E27FC236}">
                <a16:creationId xmlns:a16="http://schemas.microsoft.com/office/drawing/2014/main" xmlns="" id="{282E6C92-47DB-4748-8CF0-0DC3A2A7EAE3}"/>
              </a:ext>
            </a:extLst>
          </p:cNvPr>
          <p:cNvGrpSpPr>
            <a:grpSpLocks/>
          </p:cNvGrpSpPr>
          <p:nvPr/>
        </p:nvGrpSpPr>
        <p:grpSpPr bwMode="auto">
          <a:xfrm>
            <a:off x="3897313" y="3297238"/>
            <a:ext cx="4770437" cy="646112"/>
            <a:chOff x="3896925" y="2835191"/>
            <a:chExt cx="4770530" cy="646331"/>
          </a:xfrm>
        </p:grpSpPr>
        <p:sp>
          <p:nvSpPr>
            <p:cNvPr id="27663" name="矩形 18">
              <a:extLst>
                <a:ext uri="{FF2B5EF4-FFF2-40B4-BE49-F238E27FC236}">
                  <a16:creationId xmlns:a16="http://schemas.microsoft.com/office/drawing/2014/main" xmlns="" id="{E17027A6-B72D-4EE5-9516-CB76D69EF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455" y="2835191"/>
              <a:ext cx="45720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征询</a:t>
              </a:r>
              <a:r>
                <a:rPr lang="zh-CN" altLang="en-US" sz="1200">
                  <a:solidFill>
                    <a:srgbClr val="FF0000"/>
                  </a:solidFill>
                </a:rPr>
                <a:t>专责辅导青年就业的工作人员</a:t>
              </a:r>
              <a:r>
                <a:rPr lang="zh-CN" altLang="en-US" sz="1200"/>
                <a:t>的意见。大多数的中学及大专院校都设专职的辅导老师，负责协助毕业生就业，这种服务应多利用。</a:t>
              </a:r>
            </a:p>
          </p:txBody>
        </p:sp>
        <p:sp>
          <p:nvSpPr>
            <p:cNvPr id="27664" name="TextBox 19">
              <a:extLst>
                <a:ext uri="{FF2B5EF4-FFF2-40B4-BE49-F238E27FC236}">
                  <a16:creationId xmlns:a16="http://schemas.microsoft.com/office/drawing/2014/main" xmlns="" id="{9113FC30-E278-4164-996E-3751E265AB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925" y="2835191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/>
                <a:t>3</a:t>
              </a:r>
              <a:endParaRPr lang="zh-CN" altLang="en-US" sz="1200"/>
            </a:p>
          </p:txBody>
        </p:sp>
      </p:grpSp>
      <p:grpSp>
        <p:nvGrpSpPr>
          <p:cNvPr id="27659" name="组合 20">
            <a:extLst>
              <a:ext uri="{FF2B5EF4-FFF2-40B4-BE49-F238E27FC236}">
                <a16:creationId xmlns:a16="http://schemas.microsoft.com/office/drawing/2014/main" xmlns="" id="{40979A9F-0E58-4D05-A82F-A859D4112608}"/>
              </a:ext>
            </a:extLst>
          </p:cNvPr>
          <p:cNvGrpSpPr>
            <a:grpSpLocks/>
          </p:cNvGrpSpPr>
          <p:nvPr/>
        </p:nvGrpSpPr>
        <p:grpSpPr bwMode="auto">
          <a:xfrm>
            <a:off x="3897313" y="3914775"/>
            <a:ext cx="4770437" cy="277813"/>
            <a:chOff x="3896925" y="2835191"/>
            <a:chExt cx="4770530" cy="276999"/>
          </a:xfrm>
        </p:grpSpPr>
        <p:sp>
          <p:nvSpPr>
            <p:cNvPr id="27661" name="矩形 21">
              <a:extLst>
                <a:ext uri="{FF2B5EF4-FFF2-40B4-BE49-F238E27FC236}">
                  <a16:creationId xmlns:a16="http://schemas.microsoft.com/office/drawing/2014/main" xmlns="" id="{6F723AF6-204C-4874-AA7E-5709FBB0F0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455" y="2835191"/>
              <a:ext cx="4572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利用</a:t>
              </a:r>
              <a:r>
                <a:rPr lang="zh-CN" altLang="en-US" sz="1200">
                  <a:solidFill>
                    <a:srgbClr val="FF0000"/>
                  </a:solidFill>
                </a:rPr>
                <a:t>心理测验</a:t>
              </a:r>
              <a:r>
                <a:rPr lang="zh-CN" altLang="en-US" sz="1200"/>
                <a:t>促进自我了解，分析个性品格、兴趣、就业倾向等。</a:t>
              </a:r>
            </a:p>
          </p:txBody>
        </p:sp>
        <p:sp>
          <p:nvSpPr>
            <p:cNvPr id="27662" name="TextBox 22">
              <a:extLst>
                <a:ext uri="{FF2B5EF4-FFF2-40B4-BE49-F238E27FC236}">
                  <a16:creationId xmlns:a16="http://schemas.microsoft.com/office/drawing/2014/main" xmlns="" id="{DF25D612-1F08-4336-AE26-DC73500E1F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925" y="2835191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/>
                <a:t>4</a:t>
              </a:r>
              <a:endParaRPr lang="zh-CN" altLang="en-US" sz="120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9DD1680-AEA1-40D7-95EE-F98026367D95}"/>
              </a:ext>
            </a:extLst>
          </p:cNvPr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面试前期准备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xmlns="" id="{11BD1466-7A00-41C3-8DEB-424B01D27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709738"/>
            <a:ext cx="2544763" cy="254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78FA1A6-A022-49C0-A557-7E543ADA25CE}"/>
              </a:ext>
            </a:extLst>
          </p:cNvPr>
          <p:cNvSpPr txBox="1"/>
          <p:nvPr/>
        </p:nvSpPr>
        <p:spPr>
          <a:xfrm>
            <a:off x="2457450" y="765175"/>
            <a:ext cx="20304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面试前的具体准备</a:t>
            </a:r>
          </a:p>
        </p:txBody>
      </p:sp>
      <p:sp>
        <p:nvSpPr>
          <p:cNvPr id="29700" name="TextBox 3">
            <a:extLst>
              <a:ext uri="{FF2B5EF4-FFF2-40B4-BE49-F238E27FC236}">
                <a16:creationId xmlns:a16="http://schemas.microsoft.com/office/drawing/2014/main" xmlns="" id="{5B39EB20-FC0C-4FD3-BA40-A08CC8F93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29701" name="矩形 5">
            <a:extLst>
              <a:ext uri="{FF2B5EF4-FFF2-40B4-BE49-F238E27FC236}">
                <a16:creationId xmlns:a16="http://schemas.microsoft.com/office/drawing/2014/main" xmlns="" id="{4D36A4A4-5044-4C9B-9923-65E71CEFC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3488" y="1709738"/>
            <a:ext cx="646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知彼</a:t>
            </a:r>
          </a:p>
        </p:txBody>
      </p:sp>
      <p:sp>
        <p:nvSpPr>
          <p:cNvPr id="29702" name="矩形 6">
            <a:extLst>
              <a:ext uri="{FF2B5EF4-FFF2-40B4-BE49-F238E27FC236}">
                <a16:creationId xmlns:a16="http://schemas.microsoft.com/office/drawing/2014/main" xmlns="" id="{78C50C84-9B44-4757-8ADB-DE5CC0CE8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2049463"/>
            <a:ext cx="4049713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200"/>
              <a:t>了解整个行业、未来雇主、申请那份职位的情况。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F985E758-C584-41B0-ADF9-E79FFB060681}"/>
              </a:ext>
            </a:extLst>
          </p:cNvPr>
          <p:cNvSpPr/>
          <p:nvPr/>
        </p:nvSpPr>
        <p:spPr>
          <a:xfrm>
            <a:off x="3716338" y="1800225"/>
            <a:ext cx="68262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29704" name="组合 9">
            <a:extLst>
              <a:ext uri="{FF2B5EF4-FFF2-40B4-BE49-F238E27FC236}">
                <a16:creationId xmlns:a16="http://schemas.microsoft.com/office/drawing/2014/main" xmlns="" id="{1E607B58-1601-4356-955A-0D70393EDB3B}"/>
              </a:ext>
            </a:extLst>
          </p:cNvPr>
          <p:cNvGrpSpPr>
            <a:grpSpLocks/>
          </p:cNvGrpSpPr>
          <p:nvPr/>
        </p:nvGrpSpPr>
        <p:grpSpPr bwMode="auto">
          <a:xfrm>
            <a:off x="3897313" y="2339975"/>
            <a:ext cx="4770437" cy="277813"/>
            <a:chOff x="3896925" y="2835191"/>
            <a:chExt cx="4770530" cy="276999"/>
          </a:xfrm>
        </p:grpSpPr>
        <p:sp>
          <p:nvSpPr>
            <p:cNvPr id="29713" name="矩形 7">
              <a:extLst>
                <a:ext uri="{FF2B5EF4-FFF2-40B4-BE49-F238E27FC236}">
                  <a16:creationId xmlns:a16="http://schemas.microsoft.com/office/drawing/2014/main" xmlns="" id="{E86291EE-1958-447F-991A-EAB81E418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455" y="2835191"/>
              <a:ext cx="4572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认识本行</a:t>
              </a:r>
            </a:p>
          </p:txBody>
        </p:sp>
        <p:sp>
          <p:nvSpPr>
            <p:cNvPr id="29714" name="TextBox 8">
              <a:extLst>
                <a:ext uri="{FF2B5EF4-FFF2-40B4-BE49-F238E27FC236}">
                  <a16:creationId xmlns:a16="http://schemas.microsoft.com/office/drawing/2014/main" xmlns="" id="{81DBE16D-6FE9-47C4-8ACA-E65D1629C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925" y="2835191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/>
                <a:t>1</a:t>
              </a:r>
              <a:endParaRPr lang="zh-CN" altLang="en-US" sz="1200"/>
            </a:p>
          </p:txBody>
        </p:sp>
      </p:grpSp>
      <p:grpSp>
        <p:nvGrpSpPr>
          <p:cNvPr id="29705" name="组合 14">
            <a:extLst>
              <a:ext uri="{FF2B5EF4-FFF2-40B4-BE49-F238E27FC236}">
                <a16:creationId xmlns:a16="http://schemas.microsoft.com/office/drawing/2014/main" xmlns="" id="{4E5D7B1C-784A-42CE-8ABC-4579F8230554}"/>
              </a:ext>
            </a:extLst>
          </p:cNvPr>
          <p:cNvGrpSpPr>
            <a:grpSpLocks/>
          </p:cNvGrpSpPr>
          <p:nvPr/>
        </p:nvGrpSpPr>
        <p:grpSpPr bwMode="auto">
          <a:xfrm>
            <a:off x="3897313" y="3079750"/>
            <a:ext cx="4770437" cy="277813"/>
            <a:chOff x="3896925" y="2835191"/>
            <a:chExt cx="4770530" cy="276999"/>
          </a:xfrm>
        </p:grpSpPr>
        <p:sp>
          <p:nvSpPr>
            <p:cNvPr id="29711" name="矩形 15">
              <a:extLst>
                <a:ext uri="{FF2B5EF4-FFF2-40B4-BE49-F238E27FC236}">
                  <a16:creationId xmlns:a16="http://schemas.microsoft.com/office/drawing/2014/main" xmlns="" id="{267D518C-9AFD-40CF-AA48-D71CAA63D1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455" y="2835191"/>
              <a:ext cx="4572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认识雇主和所申请的职位</a:t>
              </a:r>
            </a:p>
          </p:txBody>
        </p:sp>
        <p:sp>
          <p:nvSpPr>
            <p:cNvPr id="29712" name="TextBox 16">
              <a:extLst>
                <a:ext uri="{FF2B5EF4-FFF2-40B4-BE49-F238E27FC236}">
                  <a16:creationId xmlns:a16="http://schemas.microsoft.com/office/drawing/2014/main" xmlns="" id="{FFED37A8-536C-4C2C-887B-2BB5912D40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925" y="2835191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/>
                <a:t>2</a:t>
              </a:r>
              <a:endParaRPr lang="zh-CN" altLang="en-US" sz="1200"/>
            </a:p>
          </p:txBody>
        </p:sp>
      </p:grpSp>
      <p:sp>
        <p:nvSpPr>
          <p:cNvPr id="29706" name="矩形 10">
            <a:extLst>
              <a:ext uri="{FF2B5EF4-FFF2-40B4-BE49-F238E27FC236}">
                <a16:creationId xmlns:a16="http://schemas.microsoft.com/office/drawing/2014/main" xmlns="" id="{9C807113-BA85-488E-BAA7-31A8C5F9E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2574925"/>
            <a:ext cx="2297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/>
              <a:t>1.1  </a:t>
            </a:r>
            <a:r>
              <a:rPr lang="zh-CN" altLang="en-US" sz="1200"/>
              <a:t>跟该行之内的</a:t>
            </a:r>
            <a:r>
              <a:rPr lang="zh-CN" altLang="en-US" sz="1200">
                <a:solidFill>
                  <a:srgbClr val="FF0000"/>
                </a:solidFill>
              </a:rPr>
              <a:t>资深人士</a:t>
            </a:r>
            <a:r>
              <a:rPr lang="zh-CN" altLang="en-US" sz="1200"/>
              <a:t>倾谈</a:t>
            </a:r>
          </a:p>
        </p:txBody>
      </p:sp>
      <p:sp>
        <p:nvSpPr>
          <p:cNvPr id="29707" name="矩形 23">
            <a:extLst>
              <a:ext uri="{FF2B5EF4-FFF2-40B4-BE49-F238E27FC236}">
                <a16:creationId xmlns:a16="http://schemas.microsoft.com/office/drawing/2014/main" xmlns="" id="{4F06FB5B-1979-48C5-8DFF-E54126195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2808288"/>
            <a:ext cx="32210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/>
              <a:t>1.2  </a:t>
            </a:r>
            <a:r>
              <a:rPr lang="zh-CN" altLang="en-US" sz="1200"/>
              <a:t>通过</a:t>
            </a:r>
            <a:r>
              <a:rPr lang="zh-CN" altLang="en-US" sz="1200">
                <a:solidFill>
                  <a:srgbClr val="FF0000"/>
                </a:solidFill>
              </a:rPr>
              <a:t>文献</a:t>
            </a:r>
            <a:r>
              <a:rPr lang="zh-CN" altLang="en-US" sz="1200"/>
              <a:t>来搜集更多各行各业的发展近况</a:t>
            </a:r>
          </a:p>
        </p:txBody>
      </p:sp>
      <p:sp>
        <p:nvSpPr>
          <p:cNvPr id="29708" name="矩形 24">
            <a:extLst>
              <a:ext uri="{FF2B5EF4-FFF2-40B4-BE49-F238E27FC236}">
                <a16:creationId xmlns:a16="http://schemas.microsoft.com/office/drawing/2014/main" xmlns="" id="{E01159A6-85E7-477B-A38C-DAAF05776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3314700"/>
            <a:ext cx="26050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/>
              <a:t>2.1  </a:t>
            </a:r>
            <a:r>
              <a:rPr lang="zh-CN" altLang="en-US" sz="1200"/>
              <a:t>参考机构出版的</a:t>
            </a:r>
            <a:r>
              <a:rPr lang="zh-CN" altLang="en-US" sz="1200">
                <a:solidFill>
                  <a:srgbClr val="FF0000"/>
                </a:solidFill>
              </a:rPr>
              <a:t>年报</a:t>
            </a:r>
            <a:r>
              <a:rPr lang="zh-CN" altLang="en-US" sz="1200"/>
              <a:t>或</a:t>
            </a:r>
            <a:r>
              <a:rPr lang="zh-CN" altLang="en-US" sz="1200">
                <a:solidFill>
                  <a:srgbClr val="FF0000"/>
                </a:solidFill>
              </a:rPr>
              <a:t>业绩简报</a:t>
            </a:r>
          </a:p>
        </p:txBody>
      </p:sp>
      <p:sp>
        <p:nvSpPr>
          <p:cNvPr id="29709" name="矩形 25">
            <a:extLst>
              <a:ext uri="{FF2B5EF4-FFF2-40B4-BE49-F238E27FC236}">
                <a16:creationId xmlns:a16="http://schemas.microsoft.com/office/drawing/2014/main" xmlns="" id="{415AF28A-E98A-4785-A60D-10A50D9D5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3548063"/>
            <a:ext cx="2451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/>
              <a:t>2.2  </a:t>
            </a:r>
            <a:r>
              <a:rPr lang="zh-CN" altLang="en-US" sz="1200"/>
              <a:t>找到该处的</a:t>
            </a:r>
            <a:r>
              <a:rPr lang="zh-CN" altLang="en-US" sz="1200">
                <a:solidFill>
                  <a:srgbClr val="FF0000"/>
                </a:solidFill>
              </a:rPr>
              <a:t>雇员</a:t>
            </a:r>
            <a:r>
              <a:rPr lang="zh-CN" altLang="en-US" sz="1200"/>
              <a:t>，向他们咨询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525FC6B-CF40-439F-951D-870DB205E926}"/>
              </a:ext>
            </a:extLst>
          </p:cNvPr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面试前期准备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CD4CB6B-2749-4DE2-8A9C-42828F1727E3}"/>
              </a:ext>
            </a:extLst>
          </p:cNvPr>
          <p:cNvSpPr txBox="1"/>
          <p:nvPr/>
        </p:nvSpPr>
        <p:spPr>
          <a:xfrm>
            <a:off x="2457450" y="765175"/>
            <a:ext cx="20304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面试前的具体准备</a:t>
            </a:r>
          </a:p>
        </p:txBody>
      </p:sp>
      <p:sp>
        <p:nvSpPr>
          <p:cNvPr id="31747" name="TextBox 3">
            <a:extLst>
              <a:ext uri="{FF2B5EF4-FFF2-40B4-BE49-F238E27FC236}">
                <a16:creationId xmlns:a16="http://schemas.microsoft.com/office/drawing/2014/main" xmlns="" id="{8427665B-D2E2-45D4-A835-AC584DDB8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31748" name="矩形 5">
            <a:extLst>
              <a:ext uri="{FF2B5EF4-FFF2-40B4-BE49-F238E27FC236}">
                <a16:creationId xmlns:a16="http://schemas.microsoft.com/office/drawing/2014/main" xmlns="" id="{DA813D55-3153-4AF9-91AB-0D24A0B16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3488" y="130492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拟履历表</a:t>
            </a:r>
          </a:p>
        </p:txBody>
      </p:sp>
      <p:sp>
        <p:nvSpPr>
          <p:cNvPr id="31749" name="矩形 6">
            <a:extLst>
              <a:ext uri="{FF2B5EF4-FFF2-40B4-BE49-F238E27FC236}">
                <a16:creationId xmlns:a16="http://schemas.microsoft.com/office/drawing/2014/main" xmlns="" id="{402063E4-0CCE-476B-8699-9B9CEC8EC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1643063"/>
            <a:ext cx="40497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200"/>
              <a:t>配合求职的计划而写，预备面试时使用。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9B70B8E8-1824-4A3B-B294-555D1222199F}"/>
              </a:ext>
            </a:extLst>
          </p:cNvPr>
          <p:cNvSpPr/>
          <p:nvPr/>
        </p:nvSpPr>
        <p:spPr>
          <a:xfrm>
            <a:off x="3716338" y="1395413"/>
            <a:ext cx="68262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31751" name="组合 19">
            <a:extLst>
              <a:ext uri="{FF2B5EF4-FFF2-40B4-BE49-F238E27FC236}">
                <a16:creationId xmlns:a16="http://schemas.microsoft.com/office/drawing/2014/main" xmlns="" id="{7378F5E9-ADBA-4405-9177-FF406D00C5DE}"/>
              </a:ext>
            </a:extLst>
          </p:cNvPr>
          <p:cNvGrpSpPr>
            <a:grpSpLocks/>
          </p:cNvGrpSpPr>
          <p:nvPr/>
        </p:nvGrpSpPr>
        <p:grpSpPr bwMode="auto">
          <a:xfrm>
            <a:off x="3897313" y="2025650"/>
            <a:ext cx="4770437" cy="460375"/>
            <a:chOff x="3896925" y="2835191"/>
            <a:chExt cx="4770530" cy="461665"/>
          </a:xfrm>
        </p:grpSpPr>
        <p:sp>
          <p:nvSpPr>
            <p:cNvPr id="31769" name="矩形 20">
              <a:extLst>
                <a:ext uri="{FF2B5EF4-FFF2-40B4-BE49-F238E27FC236}">
                  <a16:creationId xmlns:a16="http://schemas.microsoft.com/office/drawing/2014/main" xmlns="" id="{DFBC61DA-66E7-40D7-BA3B-918744E82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455" y="2835191"/>
              <a:ext cx="4572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solidFill>
                    <a:srgbClr val="FF0000"/>
                  </a:solidFill>
                </a:rPr>
                <a:t>个人基本资料 </a:t>
              </a:r>
              <a:r>
                <a:rPr lang="zh-CN" altLang="en-US" sz="1200"/>
                <a:t>。姓名、年龄、性别、国籍、旅行证件、婚姻状况、通讯地址、电话等。</a:t>
              </a:r>
            </a:p>
          </p:txBody>
        </p:sp>
        <p:sp>
          <p:nvSpPr>
            <p:cNvPr id="31770" name="TextBox 21">
              <a:extLst>
                <a:ext uri="{FF2B5EF4-FFF2-40B4-BE49-F238E27FC236}">
                  <a16:creationId xmlns:a16="http://schemas.microsoft.com/office/drawing/2014/main" xmlns="" id="{90D8B48A-8C57-401C-9A5C-F51AC80076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925" y="2835191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/>
                <a:t>1</a:t>
              </a:r>
              <a:endParaRPr lang="zh-CN" altLang="en-US" sz="1200"/>
            </a:p>
          </p:txBody>
        </p:sp>
      </p:grpSp>
      <p:grpSp>
        <p:nvGrpSpPr>
          <p:cNvPr id="31752" name="组合 22">
            <a:extLst>
              <a:ext uri="{FF2B5EF4-FFF2-40B4-BE49-F238E27FC236}">
                <a16:creationId xmlns:a16="http://schemas.microsoft.com/office/drawing/2014/main" xmlns="" id="{30D69692-229F-4CAC-82B9-AF6865D82A49}"/>
              </a:ext>
            </a:extLst>
          </p:cNvPr>
          <p:cNvGrpSpPr>
            <a:grpSpLocks/>
          </p:cNvGrpSpPr>
          <p:nvPr/>
        </p:nvGrpSpPr>
        <p:grpSpPr bwMode="auto">
          <a:xfrm>
            <a:off x="3897313" y="2506663"/>
            <a:ext cx="4770437" cy="276225"/>
            <a:chOff x="3896925" y="2835191"/>
            <a:chExt cx="4770530" cy="276999"/>
          </a:xfrm>
        </p:grpSpPr>
        <p:sp>
          <p:nvSpPr>
            <p:cNvPr id="31767" name="矩形 26">
              <a:extLst>
                <a:ext uri="{FF2B5EF4-FFF2-40B4-BE49-F238E27FC236}">
                  <a16:creationId xmlns:a16="http://schemas.microsoft.com/office/drawing/2014/main" xmlns="" id="{D77C8EFE-5716-471F-BB52-13EC036E1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455" y="2835191"/>
              <a:ext cx="4572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solidFill>
                    <a:srgbClr val="FF0000"/>
                  </a:solidFill>
                </a:rPr>
                <a:t>教育背景</a:t>
              </a:r>
              <a:r>
                <a:rPr lang="zh-CN" altLang="en-US" sz="1200"/>
                <a:t>。学校、专业、相关课程等。 </a:t>
              </a:r>
            </a:p>
          </p:txBody>
        </p:sp>
        <p:sp>
          <p:nvSpPr>
            <p:cNvPr id="31768" name="TextBox 27">
              <a:extLst>
                <a:ext uri="{FF2B5EF4-FFF2-40B4-BE49-F238E27FC236}">
                  <a16:creationId xmlns:a16="http://schemas.microsoft.com/office/drawing/2014/main" xmlns="" id="{D7BCA4BA-3848-43CE-9DE5-E33B9253C3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925" y="2835191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/>
                <a:t>2</a:t>
              </a:r>
              <a:endParaRPr lang="zh-CN" altLang="en-US" sz="1200"/>
            </a:p>
          </p:txBody>
        </p:sp>
      </p:grpSp>
      <p:grpSp>
        <p:nvGrpSpPr>
          <p:cNvPr id="31753" name="组合 28">
            <a:extLst>
              <a:ext uri="{FF2B5EF4-FFF2-40B4-BE49-F238E27FC236}">
                <a16:creationId xmlns:a16="http://schemas.microsoft.com/office/drawing/2014/main" xmlns="" id="{4335F0B3-98AF-4838-8275-595210F1EDAE}"/>
              </a:ext>
            </a:extLst>
          </p:cNvPr>
          <p:cNvGrpSpPr>
            <a:grpSpLocks/>
          </p:cNvGrpSpPr>
          <p:nvPr/>
        </p:nvGrpSpPr>
        <p:grpSpPr bwMode="auto">
          <a:xfrm>
            <a:off x="3897313" y="2801938"/>
            <a:ext cx="4770437" cy="277812"/>
            <a:chOff x="3896925" y="2835191"/>
            <a:chExt cx="4770530" cy="276999"/>
          </a:xfrm>
        </p:grpSpPr>
        <p:sp>
          <p:nvSpPr>
            <p:cNvPr id="31765" name="矩形 29">
              <a:extLst>
                <a:ext uri="{FF2B5EF4-FFF2-40B4-BE49-F238E27FC236}">
                  <a16:creationId xmlns:a16="http://schemas.microsoft.com/office/drawing/2014/main" xmlns="" id="{0A479039-8020-4894-9D55-58F0C5E2A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455" y="2835191"/>
              <a:ext cx="4572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solidFill>
                    <a:srgbClr val="FF0000"/>
                  </a:solidFill>
                </a:rPr>
                <a:t>以往工作记录</a:t>
              </a:r>
              <a:r>
                <a:rPr lang="zh-CN" altLang="en-US" sz="1200"/>
                <a:t>。相关工作经验与面试职务的联系。</a:t>
              </a:r>
            </a:p>
          </p:txBody>
        </p:sp>
        <p:sp>
          <p:nvSpPr>
            <p:cNvPr id="31766" name="TextBox 30">
              <a:extLst>
                <a:ext uri="{FF2B5EF4-FFF2-40B4-BE49-F238E27FC236}">
                  <a16:creationId xmlns:a16="http://schemas.microsoft.com/office/drawing/2014/main" xmlns="" id="{0DD16B4E-C37D-46FD-B24E-D3BA49907B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925" y="2835191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/>
                <a:t>3</a:t>
              </a:r>
              <a:endParaRPr lang="zh-CN" altLang="en-US" sz="1200"/>
            </a:p>
          </p:txBody>
        </p:sp>
      </p:grpSp>
      <p:grpSp>
        <p:nvGrpSpPr>
          <p:cNvPr id="31754" name="组合 31">
            <a:extLst>
              <a:ext uri="{FF2B5EF4-FFF2-40B4-BE49-F238E27FC236}">
                <a16:creationId xmlns:a16="http://schemas.microsoft.com/office/drawing/2014/main" xmlns="" id="{00B12955-238C-46B2-BF69-89D4E929C6A0}"/>
              </a:ext>
            </a:extLst>
          </p:cNvPr>
          <p:cNvGrpSpPr>
            <a:grpSpLocks/>
          </p:cNvGrpSpPr>
          <p:nvPr/>
        </p:nvGrpSpPr>
        <p:grpSpPr bwMode="auto">
          <a:xfrm>
            <a:off x="3897313" y="3098800"/>
            <a:ext cx="4770437" cy="276225"/>
            <a:chOff x="3896925" y="2835191"/>
            <a:chExt cx="4770530" cy="276999"/>
          </a:xfrm>
        </p:grpSpPr>
        <p:sp>
          <p:nvSpPr>
            <p:cNvPr id="31763" name="矩形 32">
              <a:extLst>
                <a:ext uri="{FF2B5EF4-FFF2-40B4-BE49-F238E27FC236}">
                  <a16:creationId xmlns:a16="http://schemas.microsoft.com/office/drawing/2014/main" xmlns="" id="{49862662-DA3B-4D31-8C73-3CBDAF052C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455" y="2835191"/>
              <a:ext cx="4572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solidFill>
                    <a:srgbClr val="FF0000"/>
                  </a:solidFill>
                </a:rPr>
                <a:t>业余活动 </a:t>
              </a:r>
              <a:r>
                <a:rPr lang="zh-CN" altLang="en-US" sz="1200"/>
                <a:t>。</a:t>
              </a:r>
            </a:p>
          </p:txBody>
        </p:sp>
        <p:sp>
          <p:nvSpPr>
            <p:cNvPr id="31764" name="TextBox 33">
              <a:extLst>
                <a:ext uri="{FF2B5EF4-FFF2-40B4-BE49-F238E27FC236}">
                  <a16:creationId xmlns:a16="http://schemas.microsoft.com/office/drawing/2014/main" xmlns="" id="{CDEF0469-0FFA-4670-9126-5BABB8D561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925" y="2835191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/>
                <a:t>4</a:t>
              </a:r>
              <a:endParaRPr lang="zh-CN" altLang="en-US" sz="1200"/>
            </a:p>
          </p:txBody>
        </p:sp>
      </p:grpSp>
      <p:grpSp>
        <p:nvGrpSpPr>
          <p:cNvPr id="31755" name="组合 34">
            <a:extLst>
              <a:ext uri="{FF2B5EF4-FFF2-40B4-BE49-F238E27FC236}">
                <a16:creationId xmlns:a16="http://schemas.microsoft.com/office/drawing/2014/main" xmlns="" id="{12C2E481-4D0B-47FB-8102-E47A1C832D20}"/>
              </a:ext>
            </a:extLst>
          </p:cNvPr>
          <p:cNvGrpSpPr>
            <a:grpSpLocks/>
          </p:cNvGrpSpPr>
          <p:nvPr/>
        </p:nvGrpSpPr>
        <p:grpSpPr bwMode="auto">
          <a:xfrm>
            <a:off x="3897313" y="3394075"/>
            <a:ext cx="4770437" cy="277813"/>
            <a:chOff x="3896925" y="2835191"/>
            <a:chExt cx="4770530" cy="276999"/>
          </a:xfrm>
        </p:grpSpPr>
        <p:sp>
          <p:nvSpPr>
            <p:cNvPr id="31761" name="矩形 35">
              <a:extLst>
                <a:ext uri="{FF2B5EF4-FFF2-40B4-BE49-F238E27FC236}">
                  <a16:creationId xmlns:a16="http://schemas.microsoft.com/office/drawing/2014/main" xmlns="" id="{73CB40F2-6C0A-4742-A374-F9AF0B6B3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455" y="2835191"/>
              <a:ext cx="4572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solidFill>
                    <a:srgbClr val="FF0000"/>
                  </a:solidFill>
                </a:rPr>
                <a:t>语言能力</a:t>
              </a:r>
              <a:r>
                <a:rPr lang="zh-CN" altLang="en-US" sz="1200"/>
                <a:t>。</a:t>
              </a:r>
            </a:p>
          </p:txBody>
        </p:sp>
        <p:sp>
          <p:nvSpPr>
            <p:cNvPr id="31762" name="TextBox 36">
              <a:extLst>
                <a:ext uri="{FF2B5EF4-FFF2-40B4-BE49-F238E27FC236}">
                  <a16:creationId xmlns:a16="http://schemas.microsoft.com/office/drawing/2014/main" xmlns="" id="{71C081FA-4CF4-4CBD-9BBB-6150009394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925" y="2835191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/>
                <a:t>5</a:t>
              </a:r>
              <a:endParaRPr lang="zh-CN" altLang="en-US" sz="1200"/>
            </a:p>
          </p:txBody>
        </p:sp>
      </p:grpSp>
      <p:grpSp>
        <p:nvGrpSpPr>
          <p:cNvPr id="31756" name="组合 37">
            <a:extLst>
              <a:ext uri="{FF2B5EF4-FFF2-40B4-BE49-F238E27FC236}">
                <a16:creationId xmlns:a16="http://schemas.microsoft.com/office/drawing/2014/main" xmlns="" id="{D8CBC00D-0723-4900-AA9B-8F8027B49969}"/>
              </a:ext>
            </a:extLst>
          </p:cNvPr>
          <p:cNvGrpSpPr>
            <a:grpSpLocks/>
          </p:cNvGrpSpPr>
          <p:nvPr/>
        </p:nvGrpSpPr>
        <p:grpSpPr bwMode="auto">
          <a:xfrm>
            <a:off x="3897313" y="3690938"/>
            <a:ext cx="4770437" cy="276225"/>
            <a:chOff x="3896925" y="2835191"/>
            <a:chExt cx="4770530" cy="276999"/>
          </a:xfrm>
        </p:grpSpPr>
        <p:sp>
          <p:nvSpPr>
            <p:cNvPr id="31759" name="矩形 38">
              <a:extLst>
                <a:ext uri="{FF2B5EF4-FFF2-40B4-BE49-F238E27FC236}">
                  <a16:creationId xmlns:a16="http://schemas.microsoft.com/office/drawing/2014/main" xmlns="" id="{BEDFC878-491F-4641-814E-DD54284398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455" y="2835191"/>
              <a:ext cx="4572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solidFill>
                    <a:srgbClr val="FF0000"/>
                  </a:solidFill>
                </a:rPr>
                <a:t>其他资料</a:t>
              </a:r>
              <a:r>
                <a:rPr lang="zh-CN" altLang="en-US" sz="1200"/>
                <a:t>。奖学金、各类证书等。</a:t>
              </a:r>
            </a:p>
          </p:txBody>
        </p:sp>
        <p:sp>
          <p:nvSpPr>
            <p:cNvPr id="31760" name="TextBox 39">
              <a:extLst>
                <a:ext uri="{FF2B5EF4-FFF2-40B4-BE49-F238E27FC236}">
                  <a16:creationId xmlns:a16="http://schemas.microsoft.com/office/drawing/2014/main" xmlns="" id="{246E9FAD-25AF-4E07-ADB9-88C391FD6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6925" y="2835191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/>
                <a:t>6</a:t>
              </a:r>
              <a:endParaRPr lang="zh-CN" altLang="en-US" sz="1200"/>
            </a:p>
          </p:txBody>
        </p:sp>
      </p:grp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AC496296-F53D-4DE8-9E03-ECBF8B011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0788" y="1379538"/>
            <a:ext cx="2168525" cy="28130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833C53E5-7E47-4A6A-BD70-197385F84B3F}"/>
              </a:ext>
            </a:extLst>
          </p:cNvPr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面试前期准备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xmlns="" id="{80F3F52B-A1B7-462D-AF8C-20C9BAA27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439863"/>
            <a:ext cx="2809875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99AD214-3C08-4AF4-BAB6-FFBDA77A7C1C}"/>
              </a:ext>
            </a:extLst>
          </p:cNvPr>
          <p:cNvSpPr txBox="1"/>
          <p:nvPr/>
        </p:nvSpPr>
        <p:spPr>
          <a:xfrm>
            <a:off x="2457450" y="765175"/>
            <a:ext cx="15684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面试前的礼仪</a:t>
            </a:r>
          </a:p>
        </p:txBody>
      </p:sp>
      <p:sp>
        <p:nvSpPr>
          <p:cNvPr id="33796" name="TextBox 3">
            <a:extLst>
              <a:ext uri="{FF2B5EF4-FFF2-40B4-BE49-F238E27FC236}">
                <a16:creationId xmlns:a16="http://schemas.microsoft.com/office/drawing/2014/main" xmlns="" id="{4904D0CD-DEE5-4F38-844D-82B8ACD11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33797" name="矩形 5">
            <a:extLst>
              <a:ext uri="{FF2B5EF4-FFF2-40B4-BE49-F238E27FC236}">
                <a16:creationId xmlns:a16="http://schemas.microsoft.com/office/drawing/2014/main" xmlns="" id="{FD2F4DA6-5B5D-4F95-91C8-17B216223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7438" y="1665288"/>
            <a:ext cx="5062537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b="1"/>
              <a:t>　</a:t>
            </a:r>
            <a:r>
              <a:rPr lang="en-US" altLang="zh-CN" sz="1600" b="1"/>
              <a:t>1</a:t>
            </a:r>
            <a:r>
              <a:rPr lang="zh-CN" altLang="en-US" sz="1600" b="1"/>
              <a:t>  提前到达</a:t>
            </a:r>
            <a:r>
              <a:rPr lang="en-US" altLang="zh-CN" sz="1600" b="1"/>
              <a:t>——</a:t>
            </a:r>
            <a:r>
              <a:rPr lang="zh-CN" altLang="en-US" sz="1600" b="1"/>
              <a:t>要在预约</a:t>
            </a:r>
            <a:r>
              <a:rPr lang="zh-CN" altLang="en-US" sz="1600" b="1">
                <a:solidFill>
                  <a:srgbClr val="FF0000"/>
                </a:solidFill>
              </a:rPr>
              <a:t>前</a:t>
            </a:r>
            <a:r>
              <a:rPr lang="en-US" altLang="zh-CN" sz="1600" b="1">
                <a:solidFill>
                  <a:srgbClr val="FF0000"/>
                </a:solidFill>
              </a:rPr>
              <a:t>10</a:t>
            </a:r>
            <a:r>
              <a:rPr lang="zh-CN" altLang="en-US" sz="1600" b="1">
                <a:solidFill>
                  <a:srgbClr val="FF0000"/>
                </a:solidFill>
              </a:rPr>
              <a:t>分钟</a:t>
            </a:r>
            <a:r>
              <a:rPr lang="zh-CN" altLang="en-US" sz="1600" b="1"/>
              <a:t>进入大楼。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b="1"/>
              <a:t>　</a:t>
            </a:r>
            <a:r>
              <a:rPr lang="en-US" altLang="zh-CN" sz="1600" b="1"/>
              <a:t>2</a:t>
            </a:r>
            <a:r>
              <a:rPr lang="zh-CN" altLang="en-US" sz="1600" b="1"/>
              <a:t>  复习你的履历表和准备的应答。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b="1"/>
              <a:t>　</a:t>
            </a:r>
            <a:r>
              <a:rPr lang="en-US" altLang="zh-CN" sz="1600" b="1"/>
              <a:t>3</a:t>
            </a:r>
            <a:r>
              <a:rPr lang="zh-CN" altLang="en-US" sz="1600" b="1"/>
              <a:t>  到洗手间最后一次</a:t>
            </a:r>
            <a:r>
              <a:rPr lang="zh-CN" altLang="en-US" sz="1600" b="1">
                <a:solidFill>
                  <a:srgbClr val="FF0000"/>
                </a:solidFill>
              </a:rPr>
              <a:t>检查自己的仪表</a:t>
            </a:r>
            <a:r>
              <a:rPr lang="zh-CN" altLang="en-US" sz="1600" b="1"/>
              <a:t>。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b="1"/>
              <a:t>　</a:t>
            </a:r>
            <a:r>
              <a:rPr lang="en-US" altLang="zh-CN" sz="1600" b="1"/>
              <a:t>4</a:t>
            </a:r>
            <a:r>
              <a:rPr lang="zh-CN" altLang="en-US" sz="1600" b="1"/>
              <a:t>  用职业的方式向接待员</a:t>
            </a:r>
            <a:r>
              <a:rPr lang="zh-CN" altLang="en-US" sz="1600" b="1">
                <a:solidFill>
                  <a:srgbClr val="FF0000"/>
                </a:solidFill>
              </a:rPr>
              <a:t>通报自己的到来</a:t>
            </a:r>
            <a:r>
              <a:rPr lang="zh-CN" altLang="en-US" sz="1600" b="1"/>
              <a:t>。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b="1"/>
              <a:t>　</a:t>
            </a:r>
            <a:r>
              <a:rPr lang="en-US" altLang="zh-CN" sz="1600" b="1"/>
              <a:t>5</a:t>
            </a:r>
            <a:r>
              <a:rPr lang="zh-CN" altLang="en-US" sz="1600" b="1"/>
              <a:t>  起立并与面试考官</a:t>
            </a:r>
            <a:r>
              <a:rPr lang="zh-CN" altLang="en-US" sz="1600" b="1">
                <a:solidFill>
                  <a:srgbClr val="FF0000"/>
                </a:solidFill>
              </a:rPr>
              <a:t>亲切握手</a:t>
            </a:r>
            <a:r>
              <a:rPr lang="en-US" altLang="zh-CN" sz="1600" b="1"/>
              <a:t>——</a:t>
            </a:r>
            <a:r>
              <a:rPr lang="zh-CN" altLang="en-US" sz="1600" b="1"/>
              <a:t>但不要太过用力。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b="1"/>
              <a:t>　</a:t>
            </a:r>
            <a:r>
              <a:rPr lang="en-US" altLang="zh-CN" sz="1600" b="1"/>
              <a:t>6</a:t>
            </a:r>
            <a:r>
              <a:rPr lang="zh-CN" altLang="en-US" sz="1600" b="1"/>
              <a:t>  </a:t>
            </a:r>
            <a:r>
              <a:rPr lang="zh-CN" altLang="en-US" sz="1600" b="1">
                <a:solidFill>
                  <a:srgbClr val="FF0000"/>
                </a:solidFill>
              </a:rPr>
              <a:t>微笑</a:t>
            </a:r>
            <a:r>
              <a:rPr lang="zh-CN" altLang="en-US" sz="1600" b="1"/>
              <a:t>并</a:t>
            </a:r>
            <a:r>
              <a:rPr lang="zh-CN" altLang="en-US" sz="1600" b="1">
                <a:solidFill>
                  <a:srgbClr val="FF0000"/>
                </a:solidFill>
              </a:rPr>
              <a:t>直视</a:t>
            </a:r>
            <a:r>
              <a:rPr lang="zh-CN" altLang="en-US" sz="1600" b="1"/>
              <a:t>面试考官的眼睛。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6AE2DF8B-5B80-4A21-999E-890F8E40128F}"/>
              </a:ext>
            </a:extLst>
          </p:cNvPr>
          <p:cNvSpPr/>
          <p:nvPr/>
        </p:nvSpPr>
        <p:spPr>
          <a:xfrm>
            <a:off x="3716338" y="1800225"/>
            <a:ext cx="68262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D3149C0-10CF-474A-8063-19CA115C9CFB}"/>
              </a:ext>
            </a:extLst>
          </p:cNvPr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面试前期准备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5" descr="http://www.mychineselearning.com/images/201006/interview.gif">
            <a:extLst>
              <a:ext uri="{FF2B5EF4-FFF2-40B4-BE49-F238E27FC236}">
                <a16:creationId xmlns:a16="http://schemas.microsoft.com/office/drawing/2014/main" xmlns="" id="{ACFDF012-A02B-4469-AD22-6D0A83D50C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38B3D48-9F3E-43DD-A8E9-3C7075B544CC}"/>
              </a:ext>
            </a:extLst>
          </p:cNvPr>
          <p:cNvSpPr/>
          <p:nvPr/>
        </p:nvSpPr>
        <p:spPr>
          <a:xfrm>
            <a:off x="0" y="0"/>
            <a:ext cx="9144000" cy="85566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C133342C-EA61-4E39-BEA9-E06DC9456ABF}"/>
              </a:ext>
            </a:extLst>
          </p:cNvPr>
          <p:cNvSpPr/>
          <p:nvPr/>
        </p:nvSpPr>
        <p:spPr>
          <a:xfrm>
            <a:off x="0" y="4183063"/>
            <a:ext cx="9144000" cy="85725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5845" name="组合 4">
            <a:extLst>
              <a:ext uri="{FF2B5EF4-FFF2-40B4-BE49-F238E27FC236}">
                <a16:creationId xmlns:a16="http://schemas.microsoft.com/office/drawing/2014/main" xmlns="" id="{53EAD1C2-C744-4214-AD26-88E0F4899C18}"/>
              </a:ext>
            </a:extLst>
          </p:cNvPr>
          <p:cNvGrpSpPr>
            <a:grpSpLocks/>
          </p:cNvGrpSpPr>
          <p:nvPr/>
        </p:nvGrpSpPr>
        <p:grpSpPr bwMode="auto">
          <a:xfrm>
            <a:off x="5957888" y="2087563"/>
            <a:ext cx="1538287" cy="277812"/>
            <a:chOff x="5136873" y="2117346"/>
            <a:chExt cx="1538730" cy="276999"/>
          </a:xfrm>
        </p:grpSpPr>
        <p:sp>
          <p:nvSpPr>
            <p:cNvPr id="35863" name="矩形 2">
              <a:extLst>
                <a:ext uri="{FF2B5EF4-FFF2-40B4-BE49-F238E27FC236}">
                  <a16:creationId xmlns:a16="http://schemas.microsoft.com/office/drawing/2014/main" xmlns="" id="{32E566DD-E035-4682-BDAC-C4C43C1C7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719" y="2117346"/>
              <a:ext cx="126188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一分钟自我介绍</a:t>
              </a:r>
            </a:p>
          </p:txBody>
        </p:sp>
        <p:sp>
          <p:nvSpPr>
            <p:cNvPr id="35864" name="TextBox 3">
              <a:extLst>
                <a:ext uri="{FF2B5EF4-FFF2-40B4-BE49-F238E27FC236}">
                  <a16:creationId xmlns:a16="http://schemas.microsoft.com/office/drawing/2014/main" xmlns="" id="{F27D6BC4-5FD2-47B8-AE02-4BDBC541F9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6873" y="2125040"/>
              <a:ext cx="38023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>
                  <a:latin typeface="华文细黑" panose="02010600040101010101" pitchFamily="2" charset="-122"/>
                  <a:ea typeface="华文细黑" panose="02010600040101010101" pitchFamily="2" charset="-122"/>
                </a:rPr>
                <a:t>3.1</a:t>
              </a:r>
              <a:endParaRPr lang="zh-CN" altLang="en-US" sz="11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5846" name="组合 30">
            <a:extLst>
              <a:ext uri="{FF2B5EF4-FFF2-40B4-BE49-F238E27FC236}">
                <a16:creationId xmlns:a16="http://schemas.microsoft.com/office/drawing/2014/main" xmlns="" id="{122087CC-01F6-4C7E-87D0-02A3A1305AC7}"/>
              </a:ext>
            </a:extLst>
          </p:cNvPr>
          <p:cNvGrpSpPr>
            <a:grpSpLocks/>
          </p:cNvGrpSpPr>
          <p:nvPr/>
        </p:nvGrpSpPr>
        <p:grpSpPr bwMode="auto">
          <a:xfrm>
            <a:off x="5957888" y="2317750"/>
            <a:ext cx="1538287" cy="277813"/>
            <a:chOff x="5136873" y="2117346"/>
            <a:chExt cx="1538730" cy="276999"/>
          </a:xfrm>
        </p:grpSpPr>
        <p:sp>
          <p:nvSpPr>
            <p:cNvPr id="35861" name="矩形 31">
              <a:extLst>
                <a:ext uri="{FF2B5EF4-FFF2-40B4-BE49-F238E27FC236}">
                  <a16:creationId xmlns:a16="http://schemas.microsoft.com/office/drawing/2014/main" xmlns="" id="{50895506-1ADB-435C-9847-0AD22E67A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719" y="2117346"/>
              <a:ext cx="126188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面试中的大细节</a:t>
              </a:r>
            </a:p>
          </p:txBody>
        </p:sp>
        <p:sp>
          <p:nvSpPr>
            <p:cNvPr id="35862" name="TextBox 32">
              <a:extLst>
                <a:ext uri="{FF2B5EF4-FFF2-40B4-BE49-F238E27FC236}">
                  <a16:creationId xmlns:a16="http://schemas.microsoft.com/office/drawing/2014/main" xmlns="" id="{9AE0F4D4-9900-4FCF-8996-BC3E6C740B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6873" y="2125040"/>
              <a:ext cx="38023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>
                  <a:latin typeface="华文细黑" panose="02010600040101010101" pitchFamily="2" charset="-122"/>
                  <a:ea typeface="华文细黑" panose="02010600040101010101" pitchFamily="2" charset="-122"/>
                </a:rPr>
                <a:t>3.2</a:t>
              </a:r>
              <a:endParaRPr lang="zh-CN" altLang="en-US" sz="11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5847" name="组合 33">
            <a:extLst>
              <a:ext uri="{FF2B5EF4-FFF2-40B4-BE49-F238E27FC236}">
                <a16:creationId xmlns:a16="http://schemas.microsoft.com/office/drawing/2014/main" xmlns="" id="{A11F3289-0FE9-498A-A364-28A13FE0FF9F}"/>
              </a:ext>
            </a:extLst>
          </p:cNvPr>
          <p:cNvGrpSpPr>
            <a:grpSpLocks/>
          </p:cNvGrpSpPr>
          <p:nvPr/>
        </p:nvGrpSpPr>
        <p:grpSpPr bwMode="auto">
          <a:xfrm>
            <a:off x="5957888" y="2779713"/>
            <a:ext cx="1231900" cy="276225"/>
            <a:chOff x="5136873" y="2117346"/>
            <a:chExt cx="1230953" cy="276999"/>
          </a:xfrm>
        </p:grpSpPr>
        <p:sp>
          <p:nvSpPr>
            <p:cNvPr id="35859" name="矩形 34">
              <a:extLst>
                <a:ext uri="{FF2B5EF4-FFF2-40B4-BE49-F238E27FC236}">
                  <a16:creationId xmlns:a16="http://schemas.microsoft.com/office/drawing/2014/main" xmlns="" id="{3156DB77-CAAA-4872-A920-921A2608F1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719" y="2117346"/>
              <a:ext cx="95410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如何谈薪水</a:t>
              </a:r>
            </a:p>
          </p:txBody>
        </p:sp>
        <p:sp>
          <p:nvSpPr>
            <p:cNvPr id="35860" name="TextBox 35">
              <a:extLst>
                <a:ext uri="{FF2B5EF4-FFF2-40B4-BE49-F238E27FC236}">
                  <a16:creationId xmlns:a16="http://schemas.microsoft.com/office/drawing/2014/main" xmlns="" id="{F14B8B99-D248-4154-84A6-6F14AD03E6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6873" y="2125040"/>
              <a:ext cx="38023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>
                  <a:latin typeface="华文细黑" panose="02010600040101010101" pitchFamily="2" charset="-122"/>
                  <a:ea typeface="华文细黑" panose="02010600040101010101" pitchFamily="2" charset="-122"/>
                </a:rPr>
                <a:t>3.4</a:t>
              </a:r>
              <a:endParaRPr lang="zh-CN" altLang="en-US" sz="11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5848" name="组合 36">
            <a:extLst>
              <a:ext uri="{FF2B5EF4-FFF2-40B4-BE49-F238E27FC236}">
                <a16:creationId xmlns:a16="http://schemas.microsoft.com/office/drawing/2014/main" xmlns="" id="{94A4D947-D382-4855-AC78-F336468BDF5C}"/>
              </a:ext>
            </a:extLst>
          </p:cNvPr>
          <p:cNvGrpSpPr>
            <a:grpSpLocks/>
          </p:cNvGrpSpPr>
          <p:nvPr/>
        </p:nvGrpSpPr>
        <p:grpSpPr bwMode="auto">
          <a:xfrm>
            <a:off x="5957888" y="3009900"/>
            <a:ext cx="1077912" cy="276225"/>
            <a:chOff x="5136873" y="2117346"/>
            <a:chExt cx="1077065" cy="276999"/>
          </a:xfrm>
        </p:grpSpPr>
        <p:sp>
          <p:nvSpPr>
            <p:cNvPr id="35857" name="矩形 37">
              <a:extLst>
                <a:ext uri="{FF2B5EF4-FFF2-40B4-BE49-F238E27FC236}">
                  <a16:creationId xmlns:a16="http://schemas.microsoft.com/office/drawing/2014/main" xmlns="" id="{84C5FF63-6241-4631-AE58-D80B434F9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719" y="2117346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应答技巧</a:t>
              </a:r>
            </a:p>
          </p:txBody>
        </p:sp>
        <p:sp>
          <p:nvSpPr>
            <p:cNvPr id="35858" name="TextBox 38">
              <a:extLst>
                <a:ext uri="{FF2B5EF4-FFF2-40B4-BE49-F238E27FC236}">
                  <a16:creationId xmlns:a16="http://schemas.microsoft.com/office/drawing/2014/main" xmlns="" id="{69E82D89-5810-4019-818C-830D30444E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6873" y="2125040"/>
              <a:ext cx="38023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>
                  <a:latin typeface="华文细黑" panose="02010600040101010101" pitchFamily="2" charset="-122"/>
                  <a:ea typeface="华文细黑" panose="02010600040101010101" pitchFamily="2" charset="-122"/>
                </a:rPr>
                <a:t>3.5</a:t>
              </a:r>
              <a:endParaRPr lang="zh-CN" altLang="en-US" sz="11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5849" name="组合 43">
            <a:extLst>
              <a:ext uri="{FF2B5EF4-FFF2-40B4-BE49-F238E27FC236}">
                <a16:creationId xmlns:a16="http://schemas.microsoft.com/office/drawing/2014/main" xmlns="" id="{FFB68656-85DC-4CD5-A4A6-01731A769791}"/>
              </a:ext>
            </a:extLst>
          </p:cNvPr>
          <p:cNvGrpSpPr>
            <a:grpSpLocks/>
          </p:cNvGrpSpPr>
          <p:nvPr/>
        </p:nvGrpSpPr>
        <p:grpSpPr bwMode="auto">
          <a:xfrm>
            <a:off x="5788025" y="1563688"/>
            <a:ext cx="2205038" cy="461962"/>
            <a:chOff x="999860" y="1939744"/>
            <a:chExt cx="2204787" cy="461665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C5FC3969-C309-4D9B-963E-5A132A481EC4}"/>
                </a:ext>
              </a:extLst>
            </p:cNvPr>
            <p:cNvSpPr/>
            <p:nvPr/>
          </p:nvSpPr>
          <p:spPr>
            <a:xfrm>
              <a:off x="1404627" y="2001616"/>
              <a:ext cx="1800020" cy="3696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atin typeface="+mj-ea"/>
                  <a:ea typeface="+mj-ea"/>
                </a:rPr>
                <a:t>面试中注意事项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D64B9B9A-F8D2-435E-98A2-DFD5357FC11D}"/>
                </a:ext>
              </a:extLst>
            </p:cNvPr>
            <p:cNvSpPr/>
            <p:nvPr/>
          </p:nvSpPr>
          <p:spPr>
            <a:xfrm>
              <a:off x="999860" y="2022241"/>
              <a:ext cx="360322" cy="27763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856" name="TextBox 46">
              <a:extLst>
                <a:ext uri="{FF2B5EF4-FFF2-40B4-BE49-F238E27FC236}">
                  <a16:creationId xmlns:a16="http://schemas.microsoft.com/office/drawing/2014/main" xmlns="" id="{6581D27F-BFF5-405D-9013-F9D4CC4E39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5557" y="1939744"/>
              <a:ext cx="3545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2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pic>
        <p:nvPicPr>
          <p:cNvPr id="35850" name="Picture 2">
            <a:extLst>
              <a:ext uri="{FF2B5EF4-FFF2-40B4-BE49-F238E27FC236}">
                <a16:creationId xmlns:a16="http://schemas.microsoft.com/office/drawing/2014/main" xmlns="" id="{84F48CC5-22F9-4C0C-9947-561282511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4"/>
          <a:stretch>
            <a:fillRect/>
          </a:stretch>
        </p:blipFill>
        <p:spPr bwMode="auto">
          <a:xfrm>
            <a:off x="1692275" y="1785938"/>
            <a:ext cx="265430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851" name="组合 47">
            <a:extLst>
              <a:ext uri="{FF2B5EF4-FFF2-40B4-BE49-F238E27FC236}">
                <a16:creationId xmlns:a16="http://schemas.microsoft.com/office/drawing/2014/main" xmlns="" id="{2DAE5E88-DE3E-4829-9513-F8F374EF8718}"/>
              </a:ext>
            </a:extLst>
          </p:cNvPr>
          <p:cNvGrpSpPr>
            <a:grpSpLocks/>
          </p:cNvGrpSpPr>
          <p:nvPr/>
        </p:nvGrpSpPr>
        <p:grpSpPr bwMode="auto">
          <a:xfrm>
            <a:off x="5957888" y="2547938"/>
            <a:ext cx="1538287" cy="277812"/>
            <a:chOff x="5136873" y="2117346"/>
            <a:chExt cx="1538730" cy="276999"/>
          </a:xfrm>
        </p:grpSpPr>
        <p:sp>
          <p:nvSpPr>
            <p:cNvPr id="35852" name="矩形 48">
              <a:extLst>
                <a:ext uri="{FF2B5EF4-FFF2-40B4-BE49-F238E27FC236}">
                  <a16:creationId xmlns:a16="http://schemas.microsoft.com/office/drawing/2014/main" xmlns="" id="{BA24968C-D16E-4CD5-8EA7-13575CE24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719" y="2117346"/>
              <a:ext cx="126188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面试中的小细节</a:t>
              </a:r>
            </a:p>
          </p:txBody>
        </p:sp>
        <p:sp>
          <p:nvSpPr>
            <p:cNvPr id="35853" name="TextBox 49">
              <a:extLst>
                <a:ext uri="{FF2B5EF4-FFF2-40B4-BE49-F238E27FC236}">
                  <a16:creationId xmlns:a16="http://schemas.microsoft.com/office/drawing/2014/main" xmlns="" id="{0E83F0FB-627C-4B26-AB5A-2294590249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6873" y="2125040"/>
              <a:ext cx="38023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>
                  <a:latin typeface="华文细黑" panose="02010600040101010101" pitchFamily="2" charset="-122"/>
                  <a:ea typeface="华文细黑" panose="02010600040101010101" pitchFamily="2" charset="-122"/>
                </a:rPr>
                <a:t>3.3</a:t>
              </a:r>
              <a:endParaRPr lang="zh-CN" altLang="en-US" sz="11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>
            <a:extLst>
              <a:ext uri="{FF2B5EF4-FFF2-40B4-BE49-F238E27FC236}">
                <a16:creationId xmlns:a16="http://schemas.microsoft.com/office/drawing/2014/main" xmlns="" id="{4F5D9098-8778-4B12-B5B8-E2F204E2B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8" t="33467" r="53436" b="24512"/>
          <a:stretch>
            <a:fillRect/>
          </a:stretch>
        </p:blipFill>
        <p:spPr bwMode="auto">
          <a:xfrm>
            <a:off x="2287588" y="1974850"/>
            <a:ext cx="145097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3">
            <a:extLst>
              <a:ext uri="{FF2B5EF4-FFF2-40B4-BE49-F238E27FC236}">
                <a16:creationId xmlns:a16="http://schemas.microsoft.com/office/drawing/2014/main" xmlns="" id="{B9D388BC-7CAA-43A7-997C-02C1FF263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53"/>
          <a:stretch>
            <a:fillRect/>
          </a:stretch>
        </p:blipFill>
        <p:spPr bwMode="auto">
          <a:xfrm>
            <a:off x="0" y="1255713"/>
            <a:ext cx="2668588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892" name="组合 4">
            <a:extLst>
              <a:ext uri="{FF2B5EF4-FFF2-40B4-BE49-F238E27FC236}">
                <a16:creationId xmlns:a16="http://schemas.microsoft.com/office/drawing/2014/main" xmlns="" id="{7090AB84-C2D4-42ED-8616-6D955C8E7946}"/>
              </a:ext>
            </a:extLst>
          </p:cNvPr>
          <p:cNvGrpSpPr>
            <a:grpSpLocks/>
          </p:cNvGrpSpPr>
          <p:nvPr/>
        </p:nvGrpSpPr>
        <p:grpSpPr bwMode="auto">
          <a:xfrm>
            <a:off x="2490788" y="765175"/>
            <a:ext cx="2008187" cy="369888"/>
            <a:chOff x="2248943" y="764961"/>
            <a:chExt cx="2008315" cy="3693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93B51EF7-20C9-4944-AC3E-D0F2F71D4EEC}"/>
                </a:ext>
              </a:extLst>
            </p:cNvPr>
            <p:cNvSpPr txBox="1"/>
            <p:nvPr/>
          </p:nvSpPr>
          <p:spPr>
            <a:xfrm>
              <a:off x="2456918" y="764961"/>
              <a:ext cx="1800340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atin typeface="+mj-ea"/>
                  <a:ea typeface="+mj-ea"/>
                </a:rPr>
                <a:t>一分钟自我介绍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BC5975FD-B01F-44CC-8485-C449E76E5EB5}"/>
                </a:ext>
              </a:extLst>
            </p:cNvPr>
            <p:cNvSpPr txBox="1"/>
            <p:nvPr/>
          </p:nvSpPr>
          <p:spPr>
            <a:xfrm>
              <a:off x="2248943" y="764961"/>
              <a:ext cx="415952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latin typeface="+mj-ea"/>
                  <a:ea typeface="+mj-ea"/>
                </a:rPr>
                <a:t>·</a:t>
              </a:r>
              <a:endParaRPr lang="zh-CN" altLang="en-US" dirty="0">
                <a:latin typeface="+mj-ea"/>
                <a:ea typeface="+mj-ea"/>
              </a:endParaRPr>
            </a:p>
          </p:txBody>
        </p:sp>
      </p:grpSp>
      <p:grpSp>
        <p:nvGrpSpPr>
          <p:cNvPr id="37893" name="组合 1">
            <a:extLst>
              <a:ext uri="{FF2B5EF4-FFF2-40B4-BE49-F238E27FC236}">
                <a16:creationId xmlns:a16="http://schemas.microsoft.com/office/drawing/2014/main" xmlns="" id="{D1D966A1-4E65-44C7-9E78-E155A6544CC0}"/>
              </a:ext>
            </a:extLst>
          </p:cNvPr>
          <p:cNvGrpSpPr>
            <a:grpSpLocks/>
          </p:cNvGrpSpPr>
          <p:nvPr/>
        </p:nvGrpSpPr>
        <p:grpSpPr bwMode="auto">
          <a:xfrm>
            <a:off x="3762375" y="1304925"/>
            <a:ext cx="4049713" cy="806450"/>
            <a:chOff x="3761910" y="1305021"/>
            <a:chExt cx="4049655" cy="805561"/>
          </a:xfrm>
        </p:grpSpPr>
        <p:sp>
          <p:nvSpPr>
            <p:cNvPr id="37905" name="矩形 5">
              <a:extLst>
                <a:ext uri="{FF2B5EF4-FFF2-40B4-BE49-F238E27FC236}">
                  <a16:creationId xmlns:a16="http://schemas.microsoft.com/office/drawing/2014/main" xmlns="" id="{D0D681DC-F5E2-4662-9771-82771564F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2838" y="1305021"/>
              <a:ext cx="5950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1">
                  <a:solidFill>
                    <a:srgbClr val="FF0000"/>
                  </a:solidFill>
                </a:rPr>
                <a:t>谨记</a:t>
              </a:r>
            </a:p>
          </p:txBody>
        </p:sp>
        <p:sp>
          <p:nvSpPr>
            <p:cNvPr id="37906" name="矩形 6">
              <a:extLst>
                <a:ext uri="{FF2B5EF4-FFF2-40B4-BE49-F238E27FC236}">
                  <a16:creationId xmlns:a16="http://schemas.microsoft.com/office/drawing/2014/main" xmlns="" id="{8A1706FA-9A06-48F3-B1DF-9AB65FD1A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1910" y="1575051"/>
              <a:ext cx="4049655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话题所到之处，必须突出自己对该公司做出的</a:t>
              </a:r>
              <a:r>
                <a:rPr lang="zh-CN" altLang="en-US" sz="1200">
                  <a:solidFill>
                    <a:srgbClr val="FF0000"/>
                  </a:solidFill>
                </a:rPr>
                <a:t>贡献</a:t>
              </a:r>
              <a:r>
                <a:rPr lang="zh-CN" altLang="en-US" sz="1200"/>
                <a:t>，如增加营业额、减低成本、发掘新市场等。</a:t>
              </a: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4854B8F0-9392-4889-8C35-116C6E70F401}"/>
              </a:ext>
            </a:extLst>
          </p:cNvPr>
          <p:cNvSpPr/>
          <p:nvPr/>
        </p:nvSpPr>
        <p:spPr>
          <a:xfrm>
            <a:off x="3716338" y="1395413"/>
            <a:ext cx="68262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7F8E9803-8383-451F-BB27-DC8202BF138B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grpSp>
        <p:nvGrpSpPr>
          <p:cNvPr id="37896" name="组合 7">
            <a:extLst>
              <a:ext uri="{FF2B5EF4-FFF2-40B4-BE49-F238E27FC236}">
                <a16:creationId xmlns:a16="http://schemas.microsoft.com/office/drawing/2014/main" xmlns="" id="{CD1B8A0F-1FCF-4537-A3E6-A662B15D9CE4}"/>
              </a:ext>
            </a:extLst>
          </p:cNvPr>
          <p:cNvGrpSpPr>
            <a:grpSpLocks/>
          </p:cNvGrpSpPr>
          <p:nvPr/>
        </p:nvGrpSpPr>
        <p:grpSpPr bwMode="auto">
          <a:xfrm>
            <a:off x="3762375" y="2133600"/>
            <a:ext cx="4049713" cy="806450"/>
            <a:chOff x="3761910" y="2256578"/>
            <a:chExt cx="4049655" cy="805561"/>
          </a:xfrm>
        </p:grpSpPr>
        <p:sp>
          <p:nvSpPr>
            <p:cNvPr id="37903" name="矩形 43">
              <a:extLst>
                <a:ext uri="{FF2B5EF4-FFF2-40B4-BE49-F238E27FC236}">
                  <a16:creationId xmlns:a16="http://schemas.microsoft.com/office/drawing/2014/main" xmlns="" id="{1A9E195C-C2FE-4DC8-A3E7-FE9CB95A77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2838" y="2256578"/>
              <a:ext cx="5950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1">
                  <a:solidFill>
                    <a:srgbClr val="FF0000"/>
                  </a:solidFill>
                </a:rPr>
                <a:t>排序</a:t>
              </a:r>
            </a:p>
          </p:txBody>
        </p:sp>
        <p:sp>
          <p:nvSpPr>
            <p:cNvPr id="37904" name="矩形 44">
              <a:extLst>
                <a:ext uri="{FF2B5EF4-FFF2-40B4-BE49-F238E27FC236}">
                  <a16:creationId xmlns:a16="http://schemas.microsoft.com/office/drawing/2014/main" xmlns="" id="{D509AEA8-9A41-45C9-9B99-4A95462A8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1910" y="2526608"/>
              <a:ext cx="4049655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排在头位的，应是你</a:t>
              </a:r>
              <a:r>
                <a:rPr lang="zh-CN" altLang="en-US" sz="1200">
                  <a:solidFill>
                    <a:srgbClr val="FF0000"/>
                  </a:solidFill>
                </a:rPr>
                <a:t>最想他记得的事情</a:t>
              </a:r>
              <a:r>
                <a:rPr lang="zh-CN" altLang="en-US" sz="1200"/>
                <a:t>。可呈上一些</a:t>
              </a:r>
              <a:r>
                <a:rPr lang="zh-CN" altLang="en-US" sz="1200">
                  <a:solidFill>
                    <a:srgbClr val="FF0000"/>
                  </a:solidFill>
                </a:rPr>
                <a:t>有关的作品</a:t>
              </a:r>
              <a:r>
                <a:rPr lang="zh-CN" altLang="en-US" sz="1200"/>
                <a:t>或</a:t>
              </a:r>
              <a:r>
                <a:rPr lang="zh-CN" altLang="en-US" sz="1200">
                  <a:solidFill>
                    <a:srgbClr val="FF0000"/>
                  </a:solidFill>
                </a:rPr>
                <a:t>记录</a:t>
              </a:r>
              <a:r>
                <a:rPr lang="zh-CN" altLang="en-US" sz="1200"/>
                <a:t>增加印象分。</a:t>
              </a:r>
            </a:p>
          </p:txBody>
        </p:sp>
      </p:grpSp>
      <p:grpSp>
        <p:nvGrpSpPr>
          <p:cNvPr id="37897" name="组合 8">
            <a:extLst>
              <a:ext uri="{FF2B5EF4-FFF2-40B4-BE49-F238E27FC236}">
                <a16:creationId xmlns:a16="http://schemas.microsoft.com/office/drawing/2014/main" xmlns="" id="{AD53F9C2-3CF8-4C40-9579-FF2F5C23B2F9}"/>
              </a:ext>
            </a:extLst>
          </p:cNvPr>
          <p:cNvGrpSpPr>
            <a:grpSpLocks/>
          </p:cNvGrpSpPr>
          <p:nvPr/>
        </p:nvGrpSpPr>
        <p:grpSpPr bwMode="auto">
          <a:xfrm>
            <a:off x="3762375" y="2979738"/>
            <a:ext cx="4049713" cy="804862"/>
            <a:chOff x="3761910" y="3195231"/>
            <a:chExt cx="4049655" cy="805561"/>
          </a:xfrm>
        </p:grpSpPr>
        <p:sp>
          <p:nvSpPr>
            <p:cNvPr id="37901" name="矩形 45">
              <a:extLst>
                <a:ext uri="{FF2B5EF4-FFF2-40B4-BE49-F238E27FC236}">
                  <a16:creationId xmlns:a16="http://schemas.microsoft.com/office/drawing/2014/main" xmlns="" id="{5D56C768-4125-4D3B-A1AC-1DF8ACE52F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2838" y="3195231"/>
              <a:ext cx="59503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1">
                  <a:solidFill>
                    <a:srgbClr val="FF0000"/>
                  </a:solidFill>
                </a:rPr>
                <a:t>声线</a:t>
              </a:r>
            </a:p>
          </p:txBody>
        </p:sp>
        <p:sp>
          <p:nvSpPr>
            <p:cNvPr id="37902" name="矩形 46">
              <a:extLst>
                <a:ext uri="{FF2B5EF4-FFF2-40B4-BE49-F238E27FC236}">
                  <a16:creationId xmlns:a16="http://schemas.microsoft.com/office/drawing/2014/main" xmlns="" id="{CBC83213-CA12-49FE-B1FF-2432A036F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1910" y="3465261"/>
              <a:ext cx="4049655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切忌以背诵朗读的口吻介绍自己。最好事前找些朋友作练习对象，尽量令声线听来</a:t>
              </a:r>
              <a:r>
                <a:rPr lang="zh-CN" altLang="en-US" sz="1200">
                  <a:solidFill>
                    <a:srgbClr val="FF0000"/>
                  </a:solidFill>
                </a:rPr>
                <a:t>流畅自然</a:t>
              </a:r>
              <a:r>
                <a:rPr lang="zh-CN" altLang="en-US" sz="1200"/>
                <a:t>，</a:t>
              </a:r>
              <a:r>
                <a:rPr lang="zh-CN" altLang="en-US" sz="1200">
                  <a:solidFill>
                    <a:srgbClr val="FF0000"/>
                  </a:solidFill>
                </a:rPr>
                <a:t>充满自信</a:t>
              </a:r>
              <a:r>
                <a:rPr lang="zh-CN" altLang="en-US" sz="1200"/>
                <a:t>。 </a:t>
              </a:r>
            </a:p>
          </p:txBody>
        </p:sp>
      </p:grpSp>
      <p:grpSp>
        <p:nvGrpSpPr>
          <p:cNvPr id="37898" name="组合 9">
            <a:extLst>
              <a:ext uri="{FF2B5EF4-FFF2-40B4-BE49-F238E27FC236}">
                <a16:creationId xmlns:a16="http://schemas.microsoft.com/office/drawing/2014/main" xmlns="" id="{F6B7C0C1-8D78-460D-BA37-54C37F2C15C4}"/>
              </a:ext>
            </a:extLst>
          </p:cNvPr>
          <p:cNvGrpSpPr>
            <a:grpSpLocks/>
          </p:cNvGrpSpPr>
          <p:nvPr/>
        </p:nvGrpSpPr>
        <p:grpSpPr bwMode="auto">
          <a:xfrm>
            <a:off x="3762375" y="3825875"/>
            <a:ext cx="4049713" cy="566738"/>
            <a:chOff x="3761910" y="4023033"/>
            <a:chExt cx="4049655" cy="567163"/>
          </a:xfrm>
        </p:grpSpPr>
        <p:sp>
          <p:nvSpPr>
            <p:cNvPr id="37899" name="矩形 47">
              <a:extLst>
                <a:ext uri="{FF2B5EF4-FFF2-40B4-BE49-F238E27FC236}">
                  <a16:creationId xmlns:a16="http://schemas.microsoft.com/office/drawing/2014/main" xmlns="" id="{91E1613A-8379-43BE-9618-9E3559D74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2838" y="4023033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1">
                  <a:solidFill>
                    <a:srgbClr val="FF0000"/>
                  </a:solidFill>
                </a:rPr>
                <a:t>眼神接触</a:t>
              </a:r>
            </a:p>
          </p:txBody>
        </p:sp>
        <p:sp>
          <p:nvSpPr>
            <p:cNvPr id="37900" name="矩形 48">
              <a:extLst>
                <a:ext uri="{FF2B5EF4-FFF2-40B4-BE49-F238E27FC236}">
                  <a16:creationId xmlns:a16="http://schemas.microsoft.com/office/drawing/2014/main" xmlns="" id="{FF970BE0-6C76-4D40-BB97-F92A76C69A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1910" y="4293063"/>
              <a:ext cx="4049655" cy="297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不但令听众专心，也可表现自信。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xmlns="" id="{6EE2306E-EB36-462E-8E96-23B655924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5"/>
          <a:stretch>
            <a:fillRect/>
          </a:stretch>
        </p:blipFill>
        <p:spPr bwMode="auto">
          <a:xfrm>
            <a:off x="641350" y="1200150"/>
            <a:ext cx="2957513" cy="390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4D91CCA-05E6-4444-B8C9-5EFDD45B149D}"/>
              </a:ext>
            </a:extLst>
          </p:cNvPr>
          <p:cNvSpPr txBox="1"/>
          <p:nvPr/>
        </p:nvSpPr>
        <p:spPr>
          <a:xfrm>
            <a:off x="2698750" y="765175"/>
            <a:ext cx="18002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面试中的大细节</a:t>
            </a:r>
          </a:p>
        </p:txBody>
      </p:sp>
      <p:sp>
        <p:nvSpPr>
          <p:cNvPr id="39940" name="TextBox 3">
            <a:extLst>
              <a:ext uri="{FF2B5EF4-FFF2-40B4-BE49-F238E27FC236}">
                <a16:creationId xmlns:a16="http://schemas.microsoft.com/office/drawing/2014/main" xmlns="" id="{0001C0A3-2699-4CF8-97C2-711EA6B92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DC79546-8BC6-42B5-93CA-0D0A3614794A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sp>
        <p:nvSpPr>
          <p:cNvPr id="39942" name="矩形 20">
            <a:extLst>
              <a:ext uri="{FF2B5EF4-FFF2-40B4-BE49-F238E27FC236}">
                <a16:creationId xmlns:a16="http://schemas.microsoft.com/office/drawing/2014/main" xmlns="" id="{E787EFB4-86F8-4143-B7BF-9B51E9AA2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450" y="1665288"/>
            <a:ext cx="3416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面对不同面试人员保持良好心态</a:t>
            </a:r>
          </a:p>
        </p:txBody>
      </p:sp>
      <p:sp>
        <p:nvSpPr>
          <p:cNvPr id="39943" name="矩形 21">
            <a:extLst>
              <a:ext uri="{FF2B5EF4-FFF2-40B4-BE49-F238E27FC236}">
                <a16:creationId xmlns:a16="http://schemas.microsoft.com/office/drawing/2014/main" xmlns="" id="{3A9BE462-F069-4326-8339-7D40780FE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6338" y="2003425"/>
            <a:ext cx="4049712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200"/>
              <a:t>这是一场面试、是求职，不要太多关注所谓的“自尊”。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AE610022-8A55-481C-81F3-D7BF3790357C}"/>
              </a:ext>
            </a:extLst>
          </p:cNvPr>
          <p:cNvSpPr/>
          <p:nvPr/>
        </p:nvSpPr>
        <p:spPr>
          <a:xfrm>
            <a:off x="3671888" y="1755775"/>
            <a:ext cx="68262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39945" name="组合 15">
            <a:extLst>
              <a:ext uri="{FF2B5EF4-FFF2-40B4-BE49-F238E27FC236}">
                <a16:creationId xmlns:a16="http://schemas.microsoft.com/office/drawing/2014/main" xmlns="" id="{D551DE7F-7DD5-48C6-BEF6-3F7032B1856D}"/>
              </a:ext>
            </a:extLst>
          </p:cNvPr>
          <p:cNvGrpSpPr>
            <a:grpSpLocks/>
          </p:cNvGrpSpPr>
          <p:nvPr/>
        </p:nvGrpSpPr>
        <p:grpSpPr bwMode="auto">
          <a:xfrm>
            <a:off x="3851275" y="2384425"/>
            <a:ext cx="4591050" cy="990600"/>
            <a:chOff x="3896925" y="2025101"/>
            <a:chExt cx="4590510" cy="990110"/>
          </a:xfrm>
        </p:grpSpPr>
        <p:sp>
          <p:nvSpPr>
            <p:cNvPr id="39953" name="矩形 24">
              <a:extLst>
                <a:ext uri="{FF2B5EF4-FFF2-40B4-BE49-F238E27FC236}">
                  <a16:creationId xmlns:a16="http://schemas.microsoft.com/office/drawing/2014/main" xmlns="" id="{0E661D69-1E03-4401-828F-DE5224576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5435" y="2288162"/>
              <a:ext cx="4572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比较强势、直率，面试时咄咄逼人，往往有</a:t>
              </a:r>
              <a:r>
                <a:rPr lang="zh-CN" altLang="en-US" sz="1200">
                  <a:solidFill>
                    <a:srgbClr val="FF0000"/>
                  </a:solidFill>
                </a:rPr>
                <a:t>一种审问犯人的感觉</a:t>
              </a:r>
              <a:r>
                <a:rPr lang="zh-CN" altLang="en-US" sz="1200"/>
                <a:t>。</a:t>
              </a:r>
            </a:p>
          </p:txBody>
        </p:sp>
        <p:grpSp>
          <p:nvGrpSpPr>
            <p:cNvPr id="39954" name="组合 52">
              <a:extLst>
                <a:ext uri="{FF2B5EF4-FFF2-40B4-BE49-F238E27FC236}">
                  <a16:creationId xmlns:a16="http://schemas.microsoft.com/office/drawing/2014/main" xmlns="" id="{3BE4D301-8802-4777-A62A-DE2E2A0152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5408" y="2025101"/>
              <a:ext cx="681597" cy="276999"/>
              <a:chOff x="4353363" y="1980096"/>
              <a:chExt cx="681597" cy="276999"/>
            </a:xfrm>
          </p:grpSpPr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xmlns="" id="{34CACED3-A3F0-40FF-9161-7F3B42ED4D3C}"/>
                  </a:ext>
                </a:extLst>
              </p:cNvPr>
              <p:cNvSpPr/>
              <p:nvPr/>
            </p:nvSpPr>
            <p:spPr>
              <a:xfrm>
                <a:off x="4410118" y="2022938"/>
                <a:ext cx="546036" cy="18405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9958" name="矩形 54">
                <a:extLst>
                  <a:ext uri="{FF2B5EF4-FFF2-40B4-BE49-F238E27FC236}">
                    <a16:creationId xmlns:a16="http://schemas.microsoft.com/office/drawing/2014/main" xmlns="" id="{4AD0D7D8-7704-4ABC-9218-C715D9B277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3363" y="1980096"/>
                <a:ext cx="68159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第一类 </a:t>
                </a:r>
                <a:endParaRPr lang="zh-CN" altLang="en-US" sz="1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9955" name="矩形 10">
              <a:extLst>
                <a:ext uri="{FF2B5EF4-FFF2-40B4-BE49-F238E27FC236}">
                  <a16:creationId xmlns:a16="http://schemas.microsoft.com/office/drawing/2014/main" xmlns="" id="{B834FB88-FF6C-44AA-8920-7F6FB998C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925" y="2553546"/>
              <a:ext cx="4572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不能就此产生逆反心理，觉得对方素质如何如何，甚至得出该公司不怎么样的结论，应该以一种</a:t>
              </a:r>
              <a:r>
                <a:rPr lang="zh-CN" altLang="en-US" sz="1200">
                  <a:solidFill>
                    <a:srgbClr val="FF0000"/>
                  </a:solidFill>
                </a:rPr>
                <a:t>宽容</a:t>
              </a:r>
              <a:r>
                <a:rPr lang="zh-CN" altLang="en-US" sz="1200"/>
                <a:t>、</a:t>
              </a:r>
              <a:r>
                <a:rPr lang="zh-CN" altLang="en-US" sz="1200">
                  <a:solidFill>
                    <a:srgbClr val="FF0000"/>
                  </a:solidFill>
                </a:rPr>
                <a:t>平和</a:t>
              </a:r>
              <a:r>
                <a:rPr lang="zh-CN" altLang="en-US" sz="1200"/>
                <a:t>的心态去对待。</a:t>
              </a:r>
            </a:p>
          </p:txBody>
        </p:sp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xmlns="" id="{A31116B8-3412-4B15-9678-66B2180B8C9B}"/>
                </a:ext>
              </a:extLst>
            </p:cNvPr>
            <p:cNvCxnSpPr/>
            <p:nvPr/>
          </p:nvCxnSpPr>
          <p:spPr>
            <a:xfrm>
              <a:off x="3992164" y="2553478"/>
              <a:ext cx="4360350" cy="0"/>
            </a:xfrm>
            <a:prstGeom prst="straightConnector1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46" name="组合 16">
            <a:extLst>
              <a:ext uri="{FF2B5EF4-FFF2-40B4-BE49-F238E27FC236}">
                <a16:creationId xmlns:a16="http://schemas.microsoft.com/office/drawing/2014/main" xmlns="" id="{A53A0FCA-A4B4-43D5-84A9-738ECB61DC46}"/>
              </a:ext>
            </a:extLst>
          </p:cNvPr>
          <p:cNvGrpSpPr>
            <a:grpSpLocks/>
          </p:cNvGrpSpPr>
          <p:nvPr/>
        </p:nvGrpSpPr>
        <p:grpSpPr bwMode="auto">
          <a:xfrm>
            <a:off x="3851275" y="3470275"/>
            <a:ext cx="4591050" cy="804863"/>
            <a:chOff x="3896925" y="3188655"/>
            <a:chExt cx="4590510" cy="805444"/>
          </a:xfrm>
        </p:grpSpPr>
        <p:sp>
          <p:nvSpPr>
            <p:cNvPr id="39947" name="矩形 55">
              <a:extLst>
                <a:ext uri="{FF2B5EF4-FFF2-40B4-BE49-F238E27FC236}">
                  <a16:creationId xmlns:a16="http://schemas.microsoft.com/office/drawing/2014/main" xmlns="" id="{62C1A976-1715-480F-BA8E-1EEC8F305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5435" y="3451716"/>
              <a:ext cx="4572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温和、艺术。</a:t>
              </a:r>
            </a:p>
          </p:txBody>
        </p:sp>
        <p:grpSp>
          <p:nvGrpSpPr>
            <p:cNvPr id="39948" name="组合 56">
              <a:extLst>
                <a:ext uri="{FF2B5EF4-FFF2-40B4-BE49-F238E27FC236}">
                  <a16:creationId xmlns:a16="http://schemas.microsoft.com/office/drawing/2014/main" xmlns="" id="{8B76029E-274E-4337-A8FC-FC3D418722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5408" y="3188655"/>
              <a:ext cx="681597" cy="276999"/>
              <a:chOff x="4353363" y="1980096"/>
              <a:chExt cx="681597" cy="276999"/>
            </a:xfrm>
          </p:grpSpPr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xmlns="" id="{95649D4B-358F-4A00-B707-FE523E70EE08}"/>
                  </a:ext>
                </a:extLst>
              </p:cNvPr>
              <p:cNvSpPr/>
              <p:nvPr/>
            </p:nvSpPr>
            <p:spPr>
              <a:xfrm>
                <a:off x="4410118" y="2022990"/>
                <a:ext cx="546036" cy="18269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9952" name="矩形 58">
                <a:extLst>
                  <a:ext uri="{FF2B5EF4-FFF2-40B4-BE49-F238E27FC236}">
                    <a16:creationId xmlns:a16="http://schemas.microsoft.com/office/drawing/2014/main" xmlns="" id="{52CAC8CF-4813-41B0-863E-BF19DB25C0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3363" y="1980096"/>
                <a:ext cx="68159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第二类 </a:t>
                </a:r>
                <a:endParaRPr lang="zh-CN" altLang="en-US" sz="1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9949" name="矩形 59">
              <a:extLst>
                <a:ext uri="{FF2B5EF4-FFF2-40B4-BE49-F238E27FC236}">
                  <a16:creationId xmlns:a16="http://schemas.microsoft.com/office/drawing/2014/main" xmlns="" id="{75561C5A-AB21-4C71-8EF0-5BACD7577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925" y="3717100"/>
              <a:ext cx="4572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solidFill>
                    <a:srgbClr val="FF0000"/>
                  </a:solidFill>
                </a:rPr>
                <a:t>不要麻痹大意</a:t>
              </a:r>
              <a:r>
                <a:rPr lang="zh-CN" altLang="en-US" sz="1200"/>
                <a:t>，因为温和面孔的背后常常是一把利剑。</a:t>
              </a:r>
            </a:p>
          </p:txBody>
        </p: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xmlns="" id="{91F93C86-4C3E-43A1-B1DB-6B395D23349F}"/>
                </a:ext>
              </a:extLst>
            </p:cNvPr>
            <p:cNvCxnSpPr/>
            <p:nvPr/>
          </p:nvCxnSpPr>
          <p:spPr>
            <a:xfrm>
              <a:off x="3992164" y="3717675"/>
              <a:ext cx="4360350" cy="0"/>
            </a:xfrm>
            <a:prstGeom prst="straightConnector1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xmlns="" id="{86AF20AE-C7FF-4628-8F28-D9852431F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1236663"/>
            <a:ext cx="2489200" cy="310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8D6862C-580A-482E-A96F-367448D2F7AC}"/>
              </a:ext>
            </a:extLst>
          </p:cNvPr>
          <p:cNvSpPr txBox="1"/>
          <p:nvPr/>
        </p:nvSpPr>
        <p:spPr>
          <a:xfrm>
            <a:off x="2698750" y="765175"/>
            <a:ext cx="18002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面试中的大细节</a:t>
            </a:r>
          </a:p>
        </p:txBody>
      </p:sp>
      <p:sp>
        <p:nvSpPr>
          <p:cNvPr id="41988" name="TextBox 3">
            <a:extLst>
              <a:ext uri="{FF2B5EF4-FFF2-40B4-BE49-F238E27FC236}">
                <a16:creationId xmlns:a16="http://schemas.microsoft.com/office/drawing/2014/main" xmlns="" id="{C18A5F62-022E-4B00-9DCF-01449CE92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FC739E65-47DA-4DC4-9249-A3A96CB6312F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sp>
        <p:nvSpPr>
          <p:cNvPr id="41990" name="矩形 20">
            <a:extLst>
              <a:ext uri="{FF2B5EF4-FFF2-40B4-BE49-F238E27FC236}">
                <a16:creationId xmlns:a16="http://schemas.microsoft.com/office/drawing/2014/main" xmlns="" id="{0D93E977-18CE-4E73-8E85-8213B1319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450" y="1439863"/>
            <a:ext cx="2262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学会区分不同的问题</a:t>
            </a:r>
          </a:p>
        </p:txBody>
      </p:sp>
      <p:sp>
        <p:nvSpPr>
          <p:cNvPr id="41991" name="矩形 21">
            <a:extLst>
              <a:ext uri="{FF2B5EF4-FFF2-40B4-BE49-F238E27FC236}">
                <a16:creationId xmlns:a16="http://schemas.microsoft.com/office/drawing/2014/main" xmlns="" id="{5BF94A75-7020-454D-9614-FB538611A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6338" y="1778000"/>
            <a:ext cx="49053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200"/>
              <a:t>有经验的面试官往往会用不同的面试方法和问题，所以对于各种不同的问题不必紧张。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D496990A-CE44-4CBD-9F8C-8F8A40B21DA0}"/>
              </a:ext>
            </a:extLst>
          </p:cNvPr>
          <p:cNvSpPr/>
          <p:nvPr/>
        </p:nvSpPr>
        <p:spPr>
          <a:xfrm>
            <a:off x="3671888" y="1530350"/>
            <a:ext cx="68262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41993" name="组合 5">
            <a:extLst>
              <a:ext uri="{FF2B5EF4-FFF2-40B4-BE49-F238E27FC236}">
                <a16:creationId xmlns:a16="http://schemas.microsoft.com/office/drawing/2014/main" xmlns="" id="{FB68CE6D-AD44-48E5-98CB-BEA573028A2C}"/>
              </a:ext>
            </a:extLst>
          </p:cNvPr>
          <p:cNvGrpSpPr>
            <a:grpSpLocks/>
          </p:cNvGrpSpPr>
          <p:nvPr/>
        </p:nvGrpSpPr>
        <p:grpSpPr bwMode="auto">
          <a:xfrm>
            <a:off x="3870325" y="2384425"/>
            <a:ext cx="4572000" cy="811213"/>
            <a:chOff x="3870430" y="2385141"/>
            <a:chExt cx="4572000" cy="810090"/>
          </a:xfrm>
        </p:grpSpPr>
        <p:sp>
          <p:nvSpPr>
            <p:cNvPr id="42002" name="矩形 24">
              <a:extLst>
                <a:ext uri="{FF2B5EF4-FFF2-40B4-BE49-F238E27FC236}">
                  <a16:creationId xmlns:a16="http://schemas.microsoft.com/office/drawing/2014/main" xmlns="" id="{6F7F57E8-3692-4578-9A31-7EC0908C9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0430" y="2648202"/>
              <a:ext cx="4572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确认你的</a:t>
              </a:r>
              <a:r>
                <a:rPr lang="zh-CN" altLang="en-US" sz="1200">
                  <a:solidFill>
                    <a:srgbClr val="FF0000"/>
                  </a:solidFill>
                </a:rPr>
                <a:t>工作经验</a:t>
              </a:r>
              <a:r>
                <a:rPr lang="zh-CN" altLang="en-US" sz="1200"/>
                <a:t>和</a:t>
              </a:r>
              <a:r>
                <a:rPr lang="zh-CN" altLang="en-US" sz="1200">
                  <a:solidFill>
                    <a:srgbClr val="FF0000"/>
                  </a:solidFill>
                </a:rPr>
                <a:t>能力</a:t>
              </a:r>
              <a:r>
                <a:rPr lang="zh-CN" altLang="en-US" sz="1200"/>
                <a:t>。</a:t>
              </a:r>
            </a:p>
          </p:txBody>
        </p:sp>
        <p:grpSp>
          <p:nvGrpSpPr>
            <p:cNvPr id="42003" name="组合 52">
              <a:extLst>
                <a:ext uri="{FF2B5EF4-FFF2-40B4-BE49-F238E27FC236}">
                  <a16:creationId xmlns:a16="http://schemas.microsoft.com/office/drawing/2014/main" xmlns="" id="{DB3CB2F0-8B70-433B-B461-2CFE4DF087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90403" y="2385141"/>
              <a:ext cx="681597" cy="276999"/>
              <a:chOff x="4353363" y="1980096"/>
              <a:chExt cx="681597" cy="276999"/>
            </a:xfrm>
          </p:grpSpPr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xmlns="" id="{1B58A398-C58D-4DAF-92F6-4E3EF1DF5F51}"/>
                  </a:ext>
                </a:extLst>
              </p:cNvPr>
              <p:cNvSpPr/>
              <p:nvPr/>
            </p:nvSpPr>
            <p:spPr>
              <a:xfrm>
                <a:off x="4411178" y="2022900"/>
                <a:ext cx="544512" cy="18389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2008" name="矩形 54">
                <a:extLst>
                  <a:ext uri="{FF2B5EF4-FFF2-40B4-BE49-F238E27FC236}">
                    <a16:creationId xmlns:a16="http://schemas.microsoft.com/office/drawing/2014/main" xmlns="" id="{5E6E92A5-5B9F-4DE8-B24C-6ED71B550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3363" y="1980096"/>
                <a:ext cx="68159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第一类 </a:t>
                </a:r>
                <a:endParaRPr lang="zh-CN" altLang="en-US" sz="18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2004" name="组合 1">
              <a:extLst>
                <a:ext uri="{FF2B5EF4-FFF2-40B4-BE49-F238E27FC236}">
                  <a16:creationId xmlns:a16="http://schemas.microsoft.com/office/drawing/2014/main" xmlns="" id="{5BA7ED53-2596-45ED-99D8-F754DBF02B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94034" y="2899765"/>
              <a:ext cx="2108136" cy="295466"/>
              <a:chOff x="4031940" y="2899765"/>
              <a:chExt cx="2108136" cy="295466"/>
            </a:xfrm>
          </p:grpSpPr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xmlns="" id="{A5A18720-81AD-4714-A4F8-08DE1609F030}"/>
                  </a:ext>
                </a:extLst>
              </p:cNvPr>
              <p:cNvSpPr/>
              <p:nvPr/>
            </p:nvSpPr>
            <p:spPr>
              <a:xfrm>
                <a:off x="4032161" y="2947924"/>
                <a:ext cx="179388" cy="18072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200" b="1" dirty="0"/>
                  <a:t>例</a:t>
                </a: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xmlns="" id="{3A90079E-3E23-48D0-B6CF-7D64B2BAFB37}"/>
                  </a:ext>
                </a:extLst>
              </p:cNvPr>
              <p:cNvSpPr/>
              <p:nvPr/>
            </p:nvSpPr>
            <p:spPr>
              <a:xfrm>
                <a:off x="4154399" y="2900365"/>
                <a:ext cx="1985962" cy="29486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ea typeface="+mn-ea"/>
                  </a:rPr>
                  <a:t>请谈谈你最满意的一个项目。</a:t>
                </a:r>
                <a:endParaRPr lang="en-US" altLang="zh-CN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41994" name="组合 33">
            <a:extLst>
              <a:ext uri="{FF2B5EF4-FFF2-40B4-BE49-F238E27FC236}">
                <a16:creationId xmlns:a16="http://schemas.microsoft.com/office/drawing/2014/main" xmlns="" id="{5C804661-648C-4E98-AF07-A649B159B305}"/>
              </a:ext>
            </a:extLst>
          </p:cNvPr>
          <p:cNvGrpSpPr>
            <a:grpSpLocks/>
          </p:cNvGrpSpPr>
          <p:nvPr/>
        </p:nvGrpSpPr>
        <p:grpSpPr bwMode="auto">
          <a:xfrm>
            <a:off x="3870325" y="3284538"/>
            <a:ext cx="4572000" cy="788987"/>
            <a:chOff x="3870430" y="2385141"/>
            <a:chExt cx="4572000" cy="787584"/>
          </a:xfrm>
        </p:grpSpPr>
        <p:sp>
          <p:nvSpPr>
            <p:cNvPr id="41995" name="矩形 34">
              <a:extLst>
                <a:ext uri="{FF2B5EF4-FFF2-40B4-BE49-F238E27FC236}">
                  <a16:creationId xmlns:a16="http://schemas.microsoft.com/office/drawing/2014/main" xmlns="" id="{62746A77-EAE6-4AED-9F4B-C3ED4DC294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0430" y="2648202"/>
              <a:ext cx="4572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确认你的</a:t>
              </a:r>
              <a:r>
                <a:rPr lang="zh-CN" altLang="en-US" sz="1200">
                  <a:solidFill>
                    <a:srgbClr val="FF0000"/>
                  </a:solidFill>
                </a:rPr>
                <a:t>分析能力</a:t>
              </a:r>
              <a:r>
                <a:rPr lang="zh-CN" altLang="en-US" sz="1200"/>
                <a:t>、</a:t>
              </a:r>
              <a:r>
                <a:rPr lang="zh-CN" altLang="en-US" sz="1200">
                  <a:solidFill>
                    <a:srgbClr val="FF0000"/>
                  </a:solidFill>
                </a:rPr>
                <a:t>思考能力</a:t>
              </a:r>
              <a:r>
                <a:rPr lang="zh-CN" altLang="en-US" sz="1200"/>
                <a:t>、</a:t>
              </a:r>
              <a:r>
                <a:rPr lang="zh-CN" altLang="en-US" sz="1200">
                  <a:solidFill>
                    <a:srgbClr val="FF0000"/>
                  </a:solidFill>
                </a:rPr>
                <a:t>反应</a:t>
              </a:r>
              <a:r>
                <a:rPr lang="zh-CN" altLang="en-US" sz="1200"/>
                <a:t>、</a:t>
              </a:r>
              <a:r>
                <a:rPr lang="zh-CN" altLang="en-US" sz="1200">
                  <a:solidFill>
                    <a:srgbClr val="FF0000"/>
                  </a:solidFill>
                </a:rPr>
                <a:t>思路</a:t>
              </a:r>
              <a:r>
                <a:rPr lang="zh-CN" altLang="en-US" sz="1200"/>
                <a:t>等。</a:t>
              </a:r>
            </a:p>
          </p:txBody>
        </p:sp>
        <p:grpSp>
          <p:nvGrpSpPr>
            <p:cNvPr id="41996" name="组合 35">
              <a:extLst>
                <a:ext uri="{FF2B5EF4-FFF2-40B4-BE49-F238E27FC236}">
                  <a16:creationId xmlns:a16="http://schemas.microsoft.com/office/drawing/2014/main" xmlns="" id="{BC25309F-448F-4141-950E-A05F91FA33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90403" y="2385141"/>
              <a:ext cx="681597" cy="276999"/>
              <a:chOff x="4353363" y="1980096"/>
              <a:chExt cx="681597" cy="276999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xmlns="" id="{C494A736-42E3-4D05-9426-E7A0A863495B}"/>
                  </a:ext>
                </a:extLst>
              </p:cNvPr>
              <p:cNvSpPr/>
              <p:nvPr/>
            </p:nvSpPr>
            <p:spPr>
              <a:xfrm>
                <a:off x="4411178" y="2022882"/>
                <a:ext cx="544512" cy="18382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2001" name="矩形 40">
                <a:extLst>
                  <a:ext uri="{FF2B5EF4-FFF2-40B4-BE49-F238E27FC236}">
                    <a16:creationId xmlns:a16="http://schemas.microsoft.com/office/drawing/2014/main" xmlns="" id="{DB80A1C7-4315-4A6F-B806-ECF60AB24E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3363" y="1980096"/>
                <a:ext cx="68159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第二类 </a:t>
                </a:r>
                <a:endParaRPr lang="zh-CN" altLang="en-US" sz="18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1997" name="组合 36">
              <a:extLst>
                <a:ext uri="{FF2B5EF4-FFF2-40B4-BE49-F238E27FC236}">
                  <a16:creationId xmlns:a16="http://schemas.microsoft.com/office/drawing/2014/main" xmlns="" id="{020B72A8-416F-4E3B-94C3-3EAED0DFD2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94034" y="2899765"/>
              <a:ext cx="2108136" cy="272960"/>
              <a:chOff x="4031940" y="2899765"/>
              <a:chExt cx="2108136" cy="272960"/>
            </a:xfrm>
          </p:grpSpPr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xmlns="" id="{9FF3E4A2-4C9C-4F9A-8E92-219714AEA029}"/>
                  </a:ext>
                </a:extLst>
              </p:cNvPr>
              <p:cNvSpPr/>
              <p:nvPr/>
            </p:nvSpPr>
            <p:spPr>
              <a:xfrm>
                <a:off x="4032161" y="2947701"/>
                <a:ext cx="179388" cy="18065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200" b="1" dirty="0"/>
                  <a:t>例</a:t>
                </a: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xmlns="" id="{1F20FD4D-87DA-45A3-93B0-DBD85707CCAD}"/>
                  </a:ext>
                </a:extLst>
              </p:cNvPr>
              <p:cNvSpPr/>
              <p:nvPr/>
            </p:nvSpPr>
            <p:spPr>
              <a:xfrm>
                <a:off x="4154399" y="2900160"/>
                <a:ext cx="1985962" cy="27256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ea typeface="+mn-ea"/>
                  </a:rPr>
                  <a:t>下水道的盖子为什么是圆的？</a:t>
                </a:r>
                <a:endParaRPr lang="en-US" altLang="zh-CN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9A66968-305C-455C-BEE2-11093B9AA91C}"/>
              </a:ext>
            </a:extLst>
          </p:cNvPr>
          <p:cNvSpPr txBox="1"/>
          <p:nvPr/>
        </p:nvSpPr>
        <p:spPr>
          <a:xfrm>
            <a:off x="2698750" y="765175"/>
            <a:ext cx="18002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面试中的大细节</a:t>
            </a:r>
          </a:p>
        </p:txBody>
      </p:sp>
      <p:sp>
        <p:nvSpPr>
          <p:cNvPr id="44035" name="TextBox 3">
            <a:extLst>
              <a:ext uri="{FF2B5EF4-FFF2-40B4-BE49-F238E27FC236}">
                <a16:creationId xmlns:a16="http://schemas.microsoft.com/office/drawing/2014/main" xmlns="" id="{9D66AA47-954E-48DE-8919-D898814F2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18D65103-1C97-4589-8741-CD898D1EBAE9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sp>
        <p:nvSpPr>
          <p:cNvPr id="44037" name="矩形 20">
            <a:extLst>
              <a:ext uri="{FF2B5EF4-FFF2-40B4-BE49-F238E27FC236}">
                <a16:creationId xmlns:a16="http://schemas.microsoft.com/office/drawing/2014/main" xmlns="" id="{54B00C94-1C7E-4DE4-BA07-969DCA0AF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450" y="2114550"/>
            <a:ext cx="2493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面试要注意“答所问”</a:t>
            </a:r>
          </a:p>
        </p:txBody>
      </p:sp>
      <p:sp>
        <p:nvSpPr>
          <p:cNvPr id="44038" name="矩形 21">
            <a:extLst>
              <a:ext uri="{FF2B5EF4-FFF2-40B4-BE49-F238E27FC236}">
                <a16:creationId xmlns:a16="http://schemas.microsoft.com/office/drawing/2014/main" xmlns="" id="{99227253-9C12-406E-AAB4-08F8D0EE0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6338" y="2454275"/>
            <a:ext cx="490537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200"/>
              <a:t>应聘者要</a:t>
            </a:r>
            <a:r>
              <a:rPr lang="zh-CN" altLang="en-US" sz="1200">
                <a:solidFill>
                  <a:srgbClr val="FF0000"/>
                </a:solidFill>
              </a:rPr>
              <a:t>跟紧面试人员的思路</a:t>
            </a:r>
            <a:r>
              <a:rPr lang="zh-CN" altLang="en-US" sz="1200"/>
              <a:t>，保持高度集中，不要停留在自己的“思维圈子”里。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6E5CA486-E2E6-475D-B2C1-6D7649BF6214}"/>
              </a:ext>
            </a:extLst>
          </p:cNvPr>
          <p:cNvSpPr/>
          <p:nvPr/>
        </p:nvSpPr>
        <p:spPr>
          <a:xfrm>
            <a:off x="3671888" y="2205038"/>
            <a:ext cx="68262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xmlns="" id="{5286D2C6-C5D9-41E3-89B7-FA8D8372CE57}"/>
              </a:ext>
            </a:extLst>
          </p:cNvPr>
          <p:cNvSpPr/>
          <p:nvPr/>
        </p:nvSpPr>
        <p:spPr>
          <a:xfrm>
            <a:off x="3927475" y="3103563"/>
            <a:ext cx="649288" cy="1825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041" name="矩形 54">
            <a:extLst>
              <a:ext uri="{FF2B5EF4-FFF2-40B4-BE49-F238E27FC236}">
                <a16:creationId xmlns:a16="http://schemas.microsoft.com/office/drawing/2014/main" xmlns="" id="{87ABEAA6-5D86-4465-BCBF-9B6BDEA44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3060700"/>
            <a:ext cx="800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</a:rPr>
              <a:t>反面案例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E7C40962-23E1-4D95-AEF1-268993758ABF}"/>
              </a:ext>
            </a:extLst>
          </p:cNvPr>
          <p:cNvSpPr/>
          <p:nvPr/>
        </p:nvSpPr>
        <p:spPr>
          <a:xfrm>
            <a:off x="3821113" y="3259138"/>
            <a:ext cx="4400550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现在很多企业的面试人员不够专业，会首先让人自我介绍或谈一下自己的优缺点。有经验的面试官往往不问这些问题。有的应聘者总是喜欢说着说着，就开始介绍自己了，往往引起面试人员的反感。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44043" name="Picture 2">
            <a:extLst>
              <a:ext uri="{FF2B5EF4-FFF2-40B4-BE49-F238E27FC236}">
                <a16:creationId xmlns:a16="http://schemas.microsoft.com/office/drawing/2014/main" xmlns="" id="{9A4BC828-5C96-4ADD-BE95-B71B0A7EE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4"/>
          <a:stretch>
            <a:fillRect/>
          </a:stretch>
        </p:blipFill>
        <p:spPr bwMode="auto">
          <a:xfrm>
            <a:off x="1106488" y="1439863"/>
            <a:ext cx="224472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59B9D23-3F39-453B-AEFD-49F843E1082C}"/>
              </a:ext>
            </a:extLst>
          </p:cNvPr>
          <p:cNvSpPr/>
          <p:nvPr/>
        </p:nvSpPr>
        <p:spPr>
          <a:xfrm rot="1781861">
            <a:off x="2998788" y="1398588"/>
            <a:ext cx="576262" cy="180975"/>
          </a:xfrm>
          <a:prstGeom prst="rect">
            <a:avLst/>
          </a:prstGeom>
          <a:solidFill>
            <a:srgbClr val="BFBFB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36477715-1DDD-47AE-AE2F-872DB5292C6F}"/>
              </a:ext>
            </a:extLst>
          </p:cNvPr>
          <p:cNvSpPr/>
          <p:nvPr/>
        </p:nvSpPr>
        <p:spPr>
          <a:xfrm rot="1781861">
            <a:off x="928688" y="4279900"/>
            <a:ext cx="576262" cy="179388"/>
          </a:xfrm>
          <a:prstGeom prst="rect">
            <a:avLst/>
          </a:prstGeom>
          <a:solidFill>
            <a:srgbClr val="BFBFB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E:\以前电脑里的\图片\高清手势图\手一.jpg">
            <a:extLst>
              <a:ext uri="{FF2B5EF4-FFF2-40B4-BE49-F238E27FC236}">
                <a16:creationId xmlns:a16="http://schemas.microsoft.com/office/drawing/2014/main" xmlns="" id="{DC22F968-8E6D-40DA-B1C7-2DCAE23A6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333500"/>
            <a:ext cx="4881563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529C9CD-4676-4DED-9DEE-85495EC27088}"/>
              </a:ext>
            </a:extLst>
          </p:cNvPr>
          <p:cNvSpPr txBox="1"/>
          <p:nvPr/>
        </p:nvSpPr>
        <p:spPr>
          <a:xfrm>
            <a:off x="2698750" y="765175"/>
            <a:ext cx="18002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面试中的大细节</a:t>
            </a:r>
          </a:p>
        </p:txBody>
      </p:sp>
      <p:sp>
        <p:nvSpPr>
          <p:cNvPr id="46084" name="TextBox 3">
            <a:extLst>
              <a:ext uri="{FF2B5EF4-FFF2-40B4-BE49-F238E27FC236}">
                <a16:creationId xmlns:a16="http://schemas.microsoft.com/office/drawing/2014/main" xmlns="" id="{ED47F559-9972-40E0-9723-B612FF890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789324A8-1912-4CE1-B891-73A17D651DA4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sp>
        <p:nvSpPr>
          <p:cNvPr id="46086" name="矩形 20">
            <a:extLst>
              <a:ext uri="{FF2B5EF4-FFF2-40B4-BE49-F238E27FC236}">
                <a16:creationId xmlns:a16="http://schemas.microsoft.com/office/drawing/2014/main" xmlns="" id="{57E6E249-F455-4B1F-A4C6-8A8FED091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450" y="2427288"/>
            <a:ext cx="272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回答条理简明、不要啰嗦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56B667CB-82F3-443D-87CA-36935DE129D3}"/>
              </a:ext>
            </a:extLst>
          </p:cNvPr>
          <p:cNvSpPr/>
          <p:nvPr/>
        </p:nvSpPr>
        <p:spPr>
          <a:xfrm>
            <a:off x="3671888" y="2516188"/>
            <a:ext cx="68262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19EF6246-CB7D-42E5-AFFA-EF618B5FDD79}"/>
              </a:ext>
            </a:extLst>
          </p:cNvPr>
          <p:cNvSpPr/>
          <p:nvPr/>
        </p:nvSpPr>
        <p:spPr>
          <a:xfrm>
            <a:off x="3762375" y="2741613"/>
            <a:ext cx="4724400" cy="4984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建议大家在回答问题的时候，不妨按照这样一个套路：</a:t>
            </a: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第一点、第二点、第三点</a:t>
            </a:r>
            <a:r>
              <a:rPr lang="en-US" altLang="zh-CN" sz="1100" dirty="0">
                <a:solidFill>
                  <a:srgbClr val="FF0000"/>
                </a:solidFill>
                <a:latin typeface="+mn-ea"/>
                <a:ea typeface="+mn-ea"/>
              </a:rPr>
              <a:t>……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这样听的人很清楚，说的人也不会漏掉重点。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>
            <a:extLst>
              <a:ext uri="{FF2B5EF4-FFF2-40B4-BE49-F238E27FC236}">
                <a16:creationId xmlns:a16="http://schemas.microsoft.com/office/drawing/2014/main" xmlns="" id="{17F19CEA-EF17-453C-A444-CC4764E86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835150"/>
            <a:ext cx="3471862" cy="231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52351A8-0823-45B8-AB7B-218C6D4CE24F}"/>
              </a:ext>
            </a:extLst>
          </p:cNvPr>
          <p:cNvSpPr txBox="1"/>
          <p:nvPr/>
        </p:nvSpPr>
        <p:spPr>
          <a:xfrm>
            <a:off x="2698750" y="765175"/>
            <a:ext cx="18002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面试中的大细节</a:t>
            </a:r>
          </a:p>
        </p:txBody>
      </p:sp>
      <p:sp>
        <p:nvSpPr>
          <p:cNvPr id="48132" name="TextBox 3">
            <a:extLst>
              <a:ext uri="{FF2B5EF4-FFF2-40B4-BE49-F238E27FC236}">
                <a16:creationId xmlns:a16="http://schemas.microsoft.com/office/drawing/2014/main" xmlns="" id="{15CB3579-151A-4791-B1F6-91F3A6BF4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684391A3-73FD-4A9C-B6A2-EDD5C8FB382E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grpSp>
        <p:nvGrpSpPr>
          <p:cNvPr id="48134" name="组合 1">
            <a:extLst>
              <a:ext uri="{FF2B5EF4-FFF2-40B4-BE49-F238E27FC236}">
                <a16:creationId xmlns:a16="http://schemas.microsoft.com/office/drawing/2014/main" xmlns="" id="{3948D766-C883-49A2-80FF-CA50137B9FC8}"/>
              </a:ext>
            </a:extLst>
          </p:cNvPr>
          <p:cNvGrpSpPr>
            <a:grpSpLocks/>
          </p:cNvGrpSpPr>
          <p:nvPr/>
        </p:nvGrpSpPr>
        <p:grpSpPr bwMode="auto">
          <a:xfrm>
            <a:off x="3716338" y="2085975"/>
            <a:ext cx="4770437" cy="1109663"/>
            <a:chOff x="3671900" y="2426603"/>
            <a:chExt cx="4770530" cy="1109099"/>
          </a:xfrm>
        </p:grpSpPr>
        <p:sp>
          <p:nvSpPr>
            <p:cNvPr id="48135" name="矩形 20">
              <a:extLst>
                <a:ext uri="{FF2B5EF4-FFF2-40B4-BE49-F238E27FC236}">
                  <a16:creationId xmlns:a16="http://schemas.microsoft.com/office/drawing/2014/main" xmlns="" id="{EC114C86-1036-44A2-9D27-A01AE5408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833" y="2426603"/>
              <a:ext cx="249299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rgbClr val="FF0000"/>
                  </a:solidFill>
                </a:rPr>
                <a:t>不懂的地方有技巧地说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B1883603-4B31-4CBE-8993-0ED70BB27A48}"/>
                </a:ext>
              </a:extLst>
            </p:cNvPr>
            <p:cNvSpPr/>
            <p:nvPr/>
          </p:nvSpPr>
          <p:spPr>
            <a:xfrm>
              <a:off x="3671900" y="2517045"/>
              <a:ext cx="68263" cy="6759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1A893C18-CD30-4A38-B786-89D69B938194}"/>
                </a:ext>
              </a:extLst>
            </p:cNvPr>
            <p:cNvSpPr/>
            <p:nvPr/>
          </p:nvSpPr>
          <p:spPr>
            <a:xfrm>
              <a:off x="3716351" y="2742355"/>
              <a:ext cx="4726079" cy="49822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该说的就要说，不该说的不要说；懂的就说懂，不懂的地方要勇于承认，并有技巧地说。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893A510A-96C2-407C-A2FD-1E9534015462}"/>
                </a:ext>
              </a:extLst>
            </p:cNvPr>
            <p:cNvSpPr/>
            <p:nvPr/>
          </p:nvSpPr>
          <p:spPr>
            <a:xfrm>
              <a:off x="3897329" y="3288178"/>
              <a:ext cx="179390" cy="18088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/>
                <a:t>例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836E9D60-DF46-42ED-A4A2-B953104A9FD3}"/>
                </a:ext>
              </a:extLst>
            </p:cNvPr>
            <p:cNvSpPr/>
            <p:nvPr/>
          </p:nvSpPr>
          <p:spPr>
            <a:xfrm>
              <a:off x="4017982" y="3240577"/>
              <a:ext cx="3749748" cy="29512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我对这个不是很了解，但我谈一下我的看法吧</a:t>
              </a:r>
              <a:r>
                <a:rPr lang="en-US" altLang="zh-CN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……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:a16="http://schemas.microsoft.com/office/drawing/2014/main" xmlns="" id="{EE2EFD04-C7C3-484E-9385-BC1250C8D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9"/>
          <a:stretch>
            <a:fillRect/>
          </a:stretch>
        </p:blipFill>
        <p:spPr bwMode="auto">
          <a:xfrm>
            <a:off x="1028700" y="1336675"/>
            <a:ext cx="3794125" cy="298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48AE72-386C-41E1-9AB0-D519D037A5CF}"/>
              </a:ext>
            </a:extLst>
          </p:cNvPr>
          <p:cNvSpPr txBox="1"/>
          <p:nvPr/>
        </p:nvSpPr>
        <p:spPr>
          <a:xfrm>
            <a:off x="2698750" y="765175"/>
            <a:ext cx="18002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面试中的大细节</a:t>
            </a:r>
          </a:p>
        </p:txBody>
      </p:sp>
      <p:sp>
        <p:nvSpPr>
          <p:cNvPr id="50180" name="TextBox 3">
            <a:extLst>
              <a:ext uri="{FF2B5EF4-FFF2-40B4-BE49-F238E27FC236}">
                <a16:creationId xmlns:a16="http://schemas.microsoft.com/office/drawing/2014/main" xmlns="" id="{4A93A8CE-927D-4EEF-B6E7-316C57849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6D40C4C3-D34C-4DAF-A244-B31E05A466AC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sp>
        <p:nvSpPr>
          <p:cNvPr id="50182" name="矩形 20">
            <a:extLst>
              <a:ext uri="{FF2B5EF4-FFF2-40B4-BE49-F238E27FC236}">
                <a16:creationId xmlns:a16="http://schemas.microsoft.com/office/drawing/2014/main" xmlns="" id="{CDFD6837-606C-4270-B57F-024C09769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450" y="3438525"/>
            <a:ext cx="2190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放慢语速   一一道来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ED63808F-FA58-4E83-9AA6-AA368AFE1D79}"/>
              </a:ext>
            </a:extLst>
          </p:cNvPr>
          <p:cNvSpPr/>
          <p:nvPr/>
        </p:nvSpPr>
        <p:spPr>
          <a:xfrm>
            <a:off x="3671888" y="3529013"/>
            <a:ext cx="68262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433A25C8-ED7F-42D5-A431-B79F80544FE7}"/>
              </a:ext>
            </a:extLst>
          </p:cNvPr>
          <p:cNvSpPr/>
          <p:nvPr/>
        </p:nvSpPr>
        <p:spPr>
          <a:xfrm>
            <a:off x="3762375" y="3754438"/>
            <a:ext cx="4724400" cy="4762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即使多么有把握，也要注意风度，边说边作“思考状”，这样面试官在用“穷追法”面试你的时候，你也不至于漏出破绽。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7C0357F-B980-4A98-9B11-4E2BA93533CF}"/>
              </a:ext>
            </a:extLst>
          </p:cNvPr>
          <p:cNvSpPr txBox="1"/>
          <p:nvPr/>
        </p:nvSpPr>
        <p:spPr>
          <a:xfrm>
            <a:off x="2698750" y="765175"/>
            <a:ext cx="18002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面试中的大细节</a:t>
            </a:r>
          </a:p>
        </p:txBody>
      </p:sp>
      <p:sp>
        <p:nvSpPr>
          <p:cNvPr id="52227" name="TextBox 3">
            <a:extLst>
              <a:ext uri="{FF2B5EF4-FFF2-40B4-BE49-F238E27FC236}">
                <a16:creationId xmlns:a16="http://schemas.microsoft.com/office/drawing/2014/main" xmlns="" id="{11149A9E-820D-4024-938D-D7514C898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695892F5-356A-462E-9B29-6D443989B7C0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grpSp>
        <p:nvGrpSpPr>
          <p:cNvPr id="52229" name="组合 5">
            <a:extLst>
              <a:ext uri="{FF2B5EF4-FFF2-40B4-BE49-F238E27FC236}">
                <a16:creationId xmlns:a16="http://schemas.microsoft.com/office/drawing/2014/main" xmlns="" id="{2ABEB763-F7C0-4BB3-86B5-EF011EC93E31}"/>
              </a:ext>
            </a:extLst>
          </p:cNvPr>
          <p:cNvGrpSpPr>
            <a:grpSpLocks/>
          </p:cNvGrpSpPr>
          <p:nvPr/>
        </p:nvGrpSpPr>
        <p:grpSpPr bwMode="auto">
          <a:xfrm>
            <a:off x="3716338" y="2220913"/>
            <a:ext cx="4770437" cy="1335087"/>
            <a:chOff x="3716905" y="2086132"/>
            <a:chExt cx="4770530" cy="1334124"/>
          </a:xfrm>
        </p:grpSpPr>
        <p:sp>
          <p:nvSpPr>
            <p:cNvPr id="52231" name="矩形 20">
              <a:extLst>
                <a:ext uri="{FF2B5EF4-FFF2-40B4-BE49-F238E27FC236}">
                  <a16:creationId xmlns:a16="http://schemas.microsoft.com/office/drawing/2014/main" xmlns="" id="{21135F15-60AB-44FE-B9AA-ACA0C463C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2838" y="2086132"/>
              <a:ext cx="249299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rgbClr val="FF0000"/>
                  </a:solidFill>
                </a:rPr>
                <a:t>学会用事实来证明自己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4BE3E179-8A6D-4F3C-B7D6-BBD9A96BB18B}"/>
                </a:ext>
              </a:extLst>
            </p:cNvPr>
            <p:cNvSpPr/>
            <p:nvPr/>
          </p:nvSpPr>
          <p:spPr>
            <a:xfrm>
              <a:off x="3716905" y="2176554"/>
              <a:ext cx="68263" cy="6757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3394EF3B-1C08-4276-8740-68C5EE38885E}"/>
                </a:ext>
              </a:extLst>
            </p:cNvPr>
            <p:cNvSpPr/>
            <p:nvPr/>
          </p:nvSpPr>
          <p:spPr>
            <a:xfrm>
              <a:off x="3761356" y="2401816"/>
              <a:ext cx="4726079" cy="27285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在面试时，一定要学会用数据和事实来说话。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45C265FC-D104-4CDC-B53E-E14C832E2A1F}"/>
                </a:ext>
              </a:extLst>
            </p:cNvPr>
            <p:cNvSpPr/>
            <p:nvPr/>
          </p:nvSpPr>
          <p:spPr>
            <a:xfrm>
              <a:off x="3942334" y="2799992"/>
              <a:ext cx="179390" cy="1792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/>
                <a:t>例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F3F55F6D-FFBF-4345-9B59-829562C23986}"/>
                </a:ext>
              </a:extLst>
            </p:cNvPr>
            <p:cNvSpPr/>
            <p:nvPr/>
          </p:nvSpPr>
          <p:spPr>
            <a:xfrm>
              <a:off x="4062987" y="2719087"/>
              <a:ext cx="3749748" cy="70116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你说做销售强，你就告诉我一个月销售了多少。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你说自己的谈判能力强，不如举个例子来证明你是如何搞定一个“钉子客户”的。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pic>
        <p:nvPicPr>
          <p:cNvPr id="52230" name="Picture 3">
            <a:extLst>
              <a:ext uri="{FF2B5EF4-FFF2-40B4-BE49-F238E27FC236}">
                <a16:creationId xmlns:a16="http://schemas.microsoft.com/office/drawing/2014/main" xmlns="" id="{93B4D27F-E923-4333-8B74-DAEACF76F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1220788"/>
            <a:ext cx="2462213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>
            <a:extLst>
              <a:ext uri="{FF2B5EF4-FFF2-40B4-BE49-F238E27FC236}">
                <a16:creationId xmlns:a16="http://schemas.microsoft.com/office/drawing/2014/main" xmlns="" id="{9E0EDA5B-DA6C-4F89-806C-0EDAE62A4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135063"/>
            <a:ext cx="2419350" cy="362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96CEB6D-5A27-43FD-B10E-7EB536CD6988}"/>
              </a:ext>
            </a:extLst>
          </p:cNvPr>
          <p:cNvSpPr txBox="1"/>
          <p:nvPr/>
        </p:nvSpPr>
        <p:spPr>
          <a:xfrm>
            <a:off x="2698750" y="765175"/>
            <a:ext cx="18002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面试中的大细节</a:t>
            </a:r>
          </a:p>
        </p:txBody>
      </p:sp>
      <p:sp>
        <p:nvSpPr>
          <p:cNvPr id="54276" name="TextBox 3">
            <a:extLst>
              <a:ext uri="{FF2B5EF4-FFF2-40B4-BE49-F238E27FC236}">
                <a16:creationId xmlns:a16="http://schemas.microsoft.com/office/drawing/2014/main" xmlns="" id="{97A1056E-C5CC-4921-8753-D53D9CBC1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CDCFFF6E-62E0-4779-AAAB-41CA198CACF1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grpSp>
        <p:nvGrpSpPr>
          <p:cNvPr id="54278" name="组合 5">
            <a:extLst>
              <a:ext uri="{FF2B5EF4-FFF2-40B4-BE49-F238E27FC236}">
                <a16:creationId xmlns:a16="http://schemas.microsoft.com/office/drawing/2014/main" xmlns="" id="{9E1780A6-7132-4209-B205-96B45E8F89C9}"/>
              </a:ext>
            </a:extLst>
          </p:cNvPr>
          <p:cNvGrpSpPr>
            <a:grpSpLocks/>
          </p:cNvGrpSpPr>
          <p:nvPr/>
        </p:nvGrpSpPr>
        <p:grpSpPr bwMode="auto">
          <a:xfrm>
            <a:off x="3671888" y="2403475"/>
            <a:ext cx="4770437" cy="814388"/>
            <a:chOff x="3716905" y="2086132"/>
            <a:chExt cx="4770530" cy="813633"/>
          </a:xfrm>
        </p:grpSpPr>
        <p:sp>
          <p:nvSpPr>
            <p:cNvPr id="54279" name="矩形 20">
              <a:extLst>
                <a:ext uri="{FF2B5EF4-FFF2-40B4-BE49-F238E27FC236}">
                  <a16:creationId xmlns:a16="http://schemas.microsoft.com/office/drawing/2014/main" xmlns="" id="{8A65BCA2-DF3F-4C5E-9E3F-1A587DD1A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2838" y="2086132"/>
              <a:ext cx="249299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rgbClr val="FF0000"/>
                  </a:solidFill>
                </a:rPr>
                <a:t>永远不要和面试官争论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18904507-FE72-4FBA-81C6-FA3CA319212E}"/>
                </a:ext>
              </a:extLst>
            </p:cNvPr>
            <p:cNvSpPr/>
            <p:nvPr/>
          </p:nvSpPr>
          <p:spPr>
            <a:xfrm>
              <a:off x="3716905" y="2176536"/>
              <a:ext cx="68263" cy="6756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15F79E34-0D06-4EBC-986A-368AD8F98C79}"/>
                </a:ext>
              </a:extLst>
            </p:cNvPr>
            <p:cNvSpPr/>
            <p:nvPr/>
          </p:nvSpPr>
          <p:spPr>
            <a:xfrm>
              <a:off x="3761356" y="2401752"/>
              <a:ext cx="4726079" cy="49801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在任何情况下都没有必要去争论，因为面试是为了</a:t>
              </a:r>
              <a:r>
                <a:rPr lang="zh-CN" altLang="en-US" sz="1100" dirty="0">
                  <a:solidFill>
                    <a:srgbClr val="FF0000"/>
                  </a:solidFill>
                  <a:latin typeface="+mn-ea"/>
                  <a:ea typeface="+mn-ea"/>
                </a:rPr>
                <a:t>展现自己的能力谋取职位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的，不是来寻求真理的。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>
            <a:extLst>
              <a:ext uri="{FF2B5EF4-FFF2-40B4-BE49-F238E27FC236}">
                <a16:creationId xmlns:a16="http://schemas.microsoft.com/office/drawing/2014/main" xmlns="" id="{B767B411-5D88-4B26-B452-F9ADFA5D8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765175"/>
            <a:ext cx="2695575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23D02D6-B103-4DDE-B286-1610F734545C}"/>
              </a:ext>
            </a:extLst>
          </p:cNvPr>
          <p:cNvSpPr txBox="1"/>
          <p:nvPr/>
        </p:nvSpPr>
        <p:spPr>
          <a:xfrm>
            <a:off x="2698750" y="765175"/>
            <a:ext cx="18002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面试中的大细节</a:t>
            </a:r>
          </a:p>
        </p:txBody>
      </p:sp>
      <p:sp>
        <p:nvSpPr>
          <p:cNvPr id="56324" name="TextBox 3">
            <a:extLst>
              <a:ext uri="{FF2B5EF4-FFF2-40B4-BE49-F238E27FC236}">
                <a16:creationId xmlns:a16="http://schemas.microsoft.com/office/drawing/2014/main" xmlns="" id="{29DB789B-6692-40A4-A811-5085E9CE0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3EC6BD34-E2F0-468F-AD6F-F7E99CFFB182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grpSp>
        <p:nvGrpSpPr>
          <p:cNvPr id="56326" name="组合 5">
            <a:extLst>
              <a:ext uri="{FF2B5EF4-FFF2-40B4-BE49-F238E27FC236}">
                <a16:creationId xmlns:a16="http://schemas.microsoft.com/office/drawing/2014/main" xmlns="" id="{B75E7501-17CB-4090-9DAE-15266729D8D7}"/>
              </a:ext>
            </a:extLst>
          </p:cNvPr>
          <p:cNvGrpSpPr>
            <a:grpSpLocks/>
          </p:cNvGrpSpPr>
          <p:nvPr/>
        </p:nvGrpSpPr>
        <p:grpSpPr bwMode="auto">
          <a:xfrm>
            <a:off x="3627438" y="1979613"/>
            <a:ext cx="4770437" cy="1717675"/>
            <a:chOff x="3716905" y="2086132"/>
            <a:chExt cx="4770530" cy="1717883"/>
          </a:xfrm>
        </p:grpSpPr>
        <p:sp>
          <p:nvSpPr>
            <p:cNvPr id="56327" name="矩形 20">
              <a:extLst>
                <a:ext uri="{FF2B5EF4-FFF2-40B4-BE49-F238E27FC236}">
                  <a16:creationId xmlns:a16="http://schemas.microsoft.com/office/drawing/2014/main" xmlns="" id="{6FDABC84-0823-4C62-8AF6-82C3AFB6E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2838" y="2086132"/>
              <a:ext cx="180049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rgbClr val="FF0000"/>
                  </a:solidFill>
                </a:rPr>
                <a:t>时刻不放松警惕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6CEF1C16-CD5E-4149-9093-2E758F27FE8E}"/>
                </a:ext>
              </a:extLst>
            </p:cNvPr>
            <p:cNvSpPr/>
            <p:nvPr/>
          </p:nvSpPr>
          <p:spPr>
            <a:xfrm>
              <a:off x="3716905" y="2176630"/>
              <a:ext cx="68263" cy="67635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67804B27-6435-4F68-AD56-514C0F30751E}"/>
                </a:ext>
              </a:extLst>
            </p:cNvPr>
            <p:cNvSpPr/>
            <p:nvPr/>
          </p:nvSpPr>
          <p:spPr>
            <a:xfrm>
              <a:off x="3761356" y="2400495"/>
              <a:ext cx="4726079" cy="29689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应聘过程中面试无处不在，一定要注意自己的一言一行。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CB5CA853-85B5-4F4E-A234-B50863AE7DE8}"/>
                </a:ext>
              </a:extLst>
            </p:cNvPr>
            <p:cNvSpPr/>
            <p:nvPr/>
          </p:nvSpPr>
          <p:spPr>
            <a:xfrm>
              <a:off x="3942334" y="2799005"/>
              <a:ext cx="179390" cy="18099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/>
                <a:t>例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83BC036D-D01E-460F-AE5A-A1E9A7D6084C}"/>
                </a:ext>
              </a:extLst>
            </p:cNvPr>
            <p:cNvSpPr/>
            <p:nvPr/>
          </p:nvSpPr>
          <p:spPr>
            <a:xfrm>
              <a:off x="4062987" y="2718034"/>
              <a:ext cx="3749748" cy="108598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有一次一个朋友参加一个面试，经过几轮以后对方很满意，让朋友回去等消息。忽然有一天对方打电话，说有个国外总部副总裁过来，一起吃个饭、聊聊天，幸好朋友留了个心眼比较注意言谈举止，后来进了公司才知道：原来吃饭就是最后的复试，考察一下礼仪和待人接物。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1ED49DC-2695-42A7-8D7C-2BA81047321E}"/>
              </a:ext>
            </a:extLst>
          </p:cNvPr>
          <p:cNvSpPr txBox="1"/>
          <p:nvPr/>
        </p:nvSpPr>
        <p:spPr>
          <a:xfrm>
            <a:off x="2698750" y="765175"/>
            <a:ext cx="18002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面试中的小细节</a:t>
            </a:r>
          </a:p>
        </p:txBody>
      </p:sp>
      <p:sp>
        <p:nvSpPr>
          <p:cNvPr id="58371" name="TextBox 3">
            <a:extLst>
              <a:ext uri="{FF2B5EF4-FFF2-40B4-BE49-F238E27FC236}">
                <a16:creationId xmlns:a16="http://schemas.microsoft.com/office/drawing/2014/main" xmlns="" id="{D6D827C0-0AEA-45CA-8E41-2CE3560E7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B2D07BAC-E5DE-4461-B99A-E072CD2FE875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grpSp>
        <p:nvGrpSpPr>
          <p:cNvPr id="58373" name="组合 1">
            <a:extLst>
              <a:ext uri="{FF2B5EF4-FFF2-40B4-BE49-F238E27FC236}">
                <a16:creationId xmlns:a16="http://schemas.microsoft.com/office/drawing/2014/main" xmlns="" id="{5548CCB8-BC89-47E2-B81D-795954431B8B}"/>
              </a:ext>
            </a:extLst>
          </p:cNvPr>
          <p:cNvGrpSpPr>
            <a:grpSpLocks/>
          </p:cNvGrpSpPr>
          <p:nvPr/>
        </p:nvGrpSpPr>
        <p:grpSpPr bwMode="auto">
          <a:xfrm>
            <a:off x="2847975" y="1439863"/>
            <a:ext cx="3448050" cy="1798637"/>
            <a:chOff x="2456765" y="1440036"/>
            <a:chExt cx="3449454" cy="1797692"/>
          </a:xfrm>
        </p:grpSpPr>
        <p:pic>
          <p:nvPicPr>
            <p:cNvPr id="58391" name="Picture 2">
              <a:extLst>
                <a:ext uri="{FF2B5EF4-FFF2-40B4-BE49-F238E27FC236}">
                  <a16:creationId xmlns:a16="http://schemas.microsoft.com/office/drawing/2014/main" xmlns="" id="{23CC7B68-1C72-4E2C-9A66-E80CAB90A1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6765" y="1440036"/>
              <a:ext cx="1440160" cy="15129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392" name="Picture 3">
              <a:extLst>
                <a:ext uri="{FF2B5EF4-FFF2-40B4-BE49-F238E27FC236}">
                  <a16:creationId xmlns:a16="http://schemas.microsoft.com/office/drawing/2014/main" xmlns="" id="{D81E2876-A7A4-49D2-BDA6-D5619B189A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6955" y="1498464"/>
              <a:ext cx="1739264" cy="17392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8374" name="组合 6">
            <a:extLst>
              <a:ext uri="{FF2B5EF4-FFF2-40B4-BE49-F238E27FC236}">
                <a16:creationId xmlns:a16="http://schemas.microsoft.com/office/drawing/2014/main" xmlns="" id="{1DE63F12-088B-4F80-9B53-DE545EB66B03}"/>
              </a:ext>
            </a:extLst>
          </p:cNvPr>
          <p:cNvGrpSpPr>
            <a:grpSpLocks/>
          </p:cNvGrpSpPr>
          <p:nvPr/>
        </p:nvGrpSpPr>
        <p:grpSpPr bwMode="auto">
          <a:xfrm>
            <a:off x="295275" y="3355975"/>
            <a:ext cx="8553450" cy="1173163"/>
            <a:chOff x="386535" y="3355310"/>
            <a:chExt cx="8552623" cy="1173231"/>
          </a:xfrm>
        </p:grpSpPr>
        <p:sp>
          <p:nvSpPr>
            <p:cNvPr id="58375" name="矩形 20">
              <a:extLst>
                <a:ext uri="{FF2B5EF4-FFF2-40B4-BE49-F238E27FC236}">
                  <a16:creationId xmlns:a16="http://schemas.microsoft.com/office/drawing/2014/main" xmlns="" id="{1EFA2E39-B538-4DCB-8505-768BBB513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243" y="3375251"/>
              <a:ext cx="36503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不要紧张，表现得自然些，要有礼貌，</a:t>
              </a:r>
              <a:endParaRPr lang="en-US" altLang="zh-CN" sz="1400" b="1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别忘记和主考人招呼，说句</a:t>
              </a:r>
              <a:r>
                <a:rPr lang="en-US" altLang="zh-CN" sz="1400" b="1"/>
                <a:t>"</a:t>
              </a:r>
              <a:r>
                <a:rPr lang="zh-CN" altLang="en-US" sz="1400" b="1">
                  <a:solidFill>
                    <a:srgbClr val="FF0000"/>
                  </a:solidFill>
                </a:rPr>
                <a:t>早晨</a:t>
              </a:r>
              <a:r>
                <a:rPr lang="en-US" altLang="zh-CN" sz="1400" b="1">
                  <a:solidFill>
                    <a:srgbClr val="FF0000"/>
                  </a:solidFill>
                </a:rPr>
                <a:t>/</a:t>
              </a:r>
              <a:r>
                <a:rPr lang="zh-CN" altLang="en-US" sz="1400" b="1">
                  <a:solidFill>
                    <a:srgbClr val="FF0000"/>
                  </a:solidFill>
                </a:rPr>
                <a:t>下午好</a:t>
              </a:r>
              <a:r>
                <a:rPr lang="en-US" altLang="zh-CN" sz="1400" b="1"/>
                <a:t>"</a:t>
              </a:r>
              <a:r>
                <a:rPr lang="zh-CN" altLang="en-US" sz="1400" b="1"/>
                <a:t>。</a:t>
              </a:r>
            </a:p>
          </p:txBody>
        </p:sp>
        <p:grpSp>
          <p:nvGrpSpPr>
            <p:cNvPr id="58376" name="组合 15">
              <a:extLst>
                <a:ext uri="{FF2B5EF4-FFF2-40B4-BE49-F238E27FC236}">
                  <a16:creationId xmlns:a16="http://schemas.microsoft.com/office/drawing/2014/main" xmlns="" id="{66F2C12E-8116-4743-B25B-AFCDCE88C8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6535" y="3355310"/>
              <a:ext cx="460281" cy="461665"/>
              <a:chOff x="5787135" y="1879875"/>
              <a:chExt cx="460281" cy="461665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ADBA2528-2149-4CFF-AFF3-5E6464A93C78}"/>
                  </a:ext>
                </a:extLst>
              </p:cNvPr>
              <p:cNvSpPr/>
              <p:nvPr/>
            </p:nvSpPr>
            <p:spPr>
              <a:xfrm>
                <a:off x="5787135" y="1951317"/>
                <a:ext cx="360328" cy="27624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390" name="TextBox 17">
                <a:extLst>
                  <a:ext uri="{FF2B5EF4-FFF2-40B4-BE49-F238E27FC236}">
                    <a16:creationId xmlns:a16="http://schemas.microsoft.com/office/drawing/2014/main" xmlns="" id="{1ACB9C40-2952-4652-ABFC-0463B86F3F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92832" y="1879875"/>
                <a:ext cx="3545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1</a:t>
                </a:r>
                <a:endParaRPr lang="zh-CN" altLang="en-US"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58377" name="矩形 18">
              <a:extLst>
                <a:ext uri="{FF2B5EF4-FFF2-40B4-BE49-F238E27FC236}">
                  <a16:creationId xmlns:a16="http://schemas.microsoft.com/office/drawing/2014/main" xmlns="" id="{E95F4865-3192-4BB1-8D0A-57B9CFF35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4693" y="3375251"/>
              <a:ext cx="41344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举止要大方，不可闪缩，要</a:t>
              </a:r>
              <a:r>
                <a:rPr lang="zh-CN" altLang="en-US" sz="1400" b="1">
                  <a:solidFill>
                    <a:srgbClr val="FF0000"/>
                  </a:solidFill>
                </a:rPr>
                <a:t>保持自信</a:t>
              </a:r>
              <a:r>
                <a:rPr lang="zh-CN" altLang="en-US" sz="1400" b="1"/>
                <a:t>。待主考人</a:t>
              </a:r>
              <a:endParaRPr lang="en-US" altLang="zh-CN" sz="1400" b="1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邀请你才可礼貌地坐下，不要太随便或左顾右盼。</a:t>
              </a:r>
            </a:p>
          </p:txBody>
        </p:sp>
        <p:grpSp>
          <p:nvGrpSpPr>
            <p:cNvPr id="58378" name="组合 19">
              <a:extLst>
                <a:ext uri="{FF2B5EF4-FFF2-40B4-BE49-F238E27FC236}">
                  <a16:creationId xmlns:a16="http://schemas.microsoft.com/office/drawing/2014/main" xmlns="" id="{154DDAC4-32FA-4D87-8CC8-6D274D2CED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36985" y="3355310"/>
              <a:ext cx="460281" cy="461665"/>
              <a:chOff x="5787135" y="1879875"/>
              <a:chExt cx="460281" cy="461665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61F08F67-6F14-4E7E-BB3E-AEA767F00C14}"/>
                  </a:ext>
                </a:extLst>
              </p:cNvPr>
              <p:cNvSpPr/>
              <p:nvPr/>
            </p:nvSpPr>
            <p:spPr>
              <a:xfrm>
                <a:off x="5787593" y="1951317"/>
                <a:ext cx="360328" cy="27624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388" name="TextBox 23">
                <a:extLst>
                  <a:ext uri="{FF2B5EF4-FFF2-40B4-BE49-F238E27FC236}">
                    <a16:creationId xmlns:a16="http://schemas.microsoft.com/office/drawing/2014/main" xmlns="" id="{5E9BC161-6D69-487A-BD6D-E39377DDA4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92832" y="1879875"/>
                <a:ext cx="3545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2</a:t>
                </a:r>
                <a:endParaRPr lang="zh-CN" altLang="en-US"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58379" name="矩形 24">
              <a:extLst>
                <a:ext uri="{FF2B5EF4-FFF2-40B4-BE49-F238E27FC236}">
                  <a16:creationId xmlns:a16="http://schemas.microsoft.com/office/drawing/2014/main" xmlns="" id="{8F4303FD-8FB6-4CAF-8D11-7B713C002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243" y="4005321"/>
              <a:ext cx="305724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>
                  <a:solidFill>
                    <a:srgbClr val="FF0000"/>
                  </a:solidFill>
                </a:rPr>
                <a:t>微笑</a:t>
              </a:r>
              <a:r>
                <a:rPr lang="zh-CN" altLang="en-US" sz="1400" b="1"/>
                <a:t>可以减轻你内心的不安，更可以</a:t>
              </a:r>
              <a:endParaRPr lang="en-US" altLang="zh-CN" sz="1400" b="1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令面试的气氛变得融洽愉快。</a:t>
              </a:r>
            </a:p>
          </p:txBody>
        </p:sp>
        <p:grpSp>
          <p:nvGrpSpPr>
            <p:cNvPr id="58380" name="组合 26">
              <a:extLst>
                <a:ext uri="{FF2B5EF4-FFF2-40B4-BE49-F238E27FC236}">
                  <a16:creationId xmlns:a16="http://schemas.microsoft.com/office/drawing/2014/main" xmlns="" id="{5572567B-70E2-4AE2-B06F-4CACE70402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6535" y="3985380"/>
              <a:ext cx="460281" cy="461665"/>
              <a:chOff x="5787135" y="1879875"/>
              <a:chExt cx="460281" cy="461665"/>
            </a:xfrm>
          </p:grpSpPr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xmlns="" id="{3204938A-1B44-41F4-A46E-5C7A7DA5039C}"/>
                  </a:ext>
                </a:extLst>
              </p:cNvPr>
              <p:cNvSpPr/>
              <p:nvPr/>
            </p:nvSpPr>
            <p:spPr>
              <a:xfrm>
                <a:off x="5787135" y="1951521"/>
                <a:ext cx="360328" cy="27624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386" name="TextBox 28">
                <a:extLst>
                  <a:ext uri="{FF2B5EF4-FFF2-40B4-BE49-F238E27FC236}">
                    <a16:creationId xmlns:a16="http://schemas.microsoft.com/office/drawing/2014/main" xmlns="" id="{4ABC1BD6-076D-499A-A630-7347066D34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92832" y="1879875"/>
                <a:ext cx="3545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3</a:t>
                </a:r>
                <a:endParaRPr lang="zh-CN" altLang="en-US"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58381" name="矩形 29">
              <a:extLst>
                <a:ext uri="{FF2B5EF4-FFF2-40B4-BE49-F238E27FC236}">
                  <a16:creationId xmlns:a16="http://schemas.microsoft.com/office/drawing/2014/main" xmlns="" id="{5F3140AD-6EC4-4DD5-AF91-99E459B9C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4693" y="4005321"/>
              <a:ext cx="395492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让主考人知道你珍惜这次面试的机会。当主考人</a:t>
              </a:r>
              <a:endParaRPr lang="en-US" altLang="zh-CN" sz="1400" b="1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说话时，要</a:t>
              </a:r>
              <a:r>
                <a:rPr lang="zh-CN" altLang="en-US" sz="1400" b="1">
                  <a:solidFill>
                    <a:srgbClr val="FF0000"/>
                  </a:solidFill>
                </a:rPr>
                <a:t>眼望对方，并留心倾听</a:t>
              </a:r>
              <a:r>
                <a:rPr lang="zh-CN" altLang="en-US" sz="1400" b="1"/>
                <a:t>。 </a:t>
              </a:r>
            </a:p>
          </p:txBody>
        </p:sp>
        <p:grpSp>
          <p:nvGrpSpPr>
            <p:cNvPr id="58382" name="组合 30">
              <a:extLst>
                <a:ext uri="{FF2B5EF4-FFF2-40B4-BE49-F238E27FC236}">
                  <a16:creationId xmlns:a16="http://schemas.microsoft.com/office/drawing/2014/main" xmlns="" id="{C631E0A3-085B-4CF7-940F-922034BBC9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36985" y="3985380"/>
              <a:ext cx="460281" cy="461665"/>
              <a:chOff x="5787135" y="1879875"/>
              <a:chExt cx="460281" cy="461665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="" id="{41412C83-78C1-4888-86BD-DCF06EE74E0A}"/>
                  </a:ext>
                </a:extLst>
              </p:cNvPr>
              <p:cNvSpPr/>
              <p:nvPr/>
            </p:nvSpPr>
            <p:spPr>
              <a:xfrm>
                <a:off x="5787593" y="1951521"/>
                <a:ext cx="360328" cy="27624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8384" name="TextBox 32">
                <a:extLst>
                  <a:ext uri="{FF2B5EF4-FFF2-40B4-BE49-F238E27FC236}">
                    <a16:creationId xmlns:a16="http://schemas.microsoft.com/office/drawing/2014/main" xmlns="" id="{1D3D6D4D-BFD5-4047-969D-9CCDB4A1A2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92832" y="1879875"/>
                <a:ext cx="3545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4</a:t>
                </a:r>
                <a:endParaRPr lang="zh-CN" altLang="en-US"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D11DDBF-47B9-4789-9ED2-1EE82EAAE3C9}"/>
              </a:ext>
            </a:extLst>
          </p:cNvPr>
          <p:cNvSpPr txBox="1"/>
          <p:nvPr/>
        </p:nvSpPr>
        <p:spPr>
          <a:xfrm>
            <a:off x="2698750" y="765175"/>
            <a:ext cx="18002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面试中的小细节</a:t>
            </a:r>
          </a:p>
        </p:txBody>
      </p:sp>
      <p:sp>
        <p:nvSpPr>
          <p:cNvPr id="60419" name="TextBox 3">
            <a:extLst>
              <a:ext uri="{FF2B5EF4-FFF2-40B4-BE49-F238E27FC236}">
                <a16:creationId xmlns:a16="http://schemas.microsoft.com/office/drawing/2014/main" xmlns="" id="{A1E49E43-B104-4708-A7E6-CA4D191A9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BF84829E-2D96-4AF1-B1FA-DA0D4E3EDCD5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grpSp>
        <p:nvGrpSpPr>
          <p:cNvPr id="60421" name="组合 6">
            <a:extLst>
              <a:ext uri="{FF2B5EF4-FFF2-40B4-BE49-F238E27FC236}">
                <a16:creationId xmlns:a16="http://schemas.microsoft.com/office/drawing/2014/main" xmlns="" id="{FDC8BEDC-E2C3-4115-9FCD-2D874E215545}"/>
              </a:ext>
            </a:extLst>
          </p:cNvPr>
          <p:cNvGrpSpPr>
            <a:grpSpLocks/>
          </p:cNvGrpSpPr>
          <p:nvPr/>
        </p:nvGrpSpPr>
        <p:grpSpPr bwMode="auto">
          <a:xfrm>
            <a:off x="271463" y="3355975"/>
            <a:ext cx="8732837" cy="1173163"/>
            <a:chOff x="386535" y="3355310"/>
            <a:chExt cx="8732159" cy="1173231"/>
          </a:xfrm>
        </p:grpSpPr>
        <p:sp>
          <p:nvSpPr>
            <p:cNvPr id="60425" name="矩形 20">
              <a:extLst>
                <a:ext uri="{FF2B5EF4-FFF2-40B4-BE49-F238E27FC236}">
                  <a16:creationId xmlns:a16="http://schemas.microsoft.com/office/drawing/2014/main" xmlns="" id="{2520F8A2-97CA-4B8D-93F1-8F178D162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243" y="3375251"/>
              <a:ext cx="37753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让主考人先打开话匣子。答问题要</a:t>
              </a:r>
              <a:r>
                <a:rPr lang="zh-CN" altLang="en-US" sz="1400" b="1">
                  <a:solidFill>
                    <a:srgbClr val="FF0000"/>
                  </a:solidFill>
                </a:rPr>
                <a:t>直接了当</a:t>
              </a:r>
              <a:r>
                <a:rPr lang="zh-CN" altLang="en-US" sz="1400" b="1"/>
                <a:t>，</a:t>
              </a:r>
              <a:endParaRPr lang="en-US" altLang="zh-CN" sz="1400" b="1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无须太繁复，也不要单说</a:t>
              </a:r>
              <a:r>
                <a:rPr lang="en-US" altLang="zh-CN" sz="1400" b="1"/>
                <a:t>“</a:t>
              </a:r>
              <a:r>
                <a:rPr lang="zh-CN" altLang="en-US" sz="1400" b="1"/>
                <a:t>是</a:t>
              </a:r>
              <a:r>
                <a:rPr lang="en-US" altLang="zh-CN" sz="1400" b="1"/>
                <a:t>”</a:t>
              </a:r>
              <a:r>
                <a:rPr lang="zh-CN" altLang="en-US" sz="1400" b="1"/>
                <a:t>或</a:t>
              </a:r>
              <a:r>
                <a:rPr lang="en-US" altLang="zh-CN" sz="1400" b="1"/>
                <a:t>“</a:t>
              </a:r>
              <a:r>
                <a:rPr lang="zh-CN" altLang="en-US" sz="1400" b="1"/>
                <a:t>不是</a:t>
              </a:r>
              <a:r>
                <a:rPr lang="en-US" altLang="zh-CN" sz="1400" b="1"/>
                <a:t>”</a:t>
              </a:r>
              <a:r>
                <a:rPr lang="zh-CN" altLang="en-US" sz="1400" b="1"/>
                <a:t>。</a:t>
              </a:r>
            </a:p>
          </p:txBody>
        </p:sp>
        <p:grpSp>
          <p:nvGrpSpPr>
            <p:cNvPr id="60426" name="组合 15">
              <a:extLst>
                <a:ext uri="{FF2B5EF4-FFF2-40B4-BE49-F238E27FC236}">
                  <a16:creationId xmlns:a16="http://schemas.microsoft.com/office/drawing/2014/main" xmlns="" id="{AECF3146-B1F1-444F-A597-AEC08F75F1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6535" y="3355310"/>
              <a:ext cx="460281" cy="461665"/>
              <a:chOff x="5787135" y="1879875"/>
              <a:chExt cx="460281" cy="461665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C5BDD9E8-B0A3-4036-992F-FDCB48DD2302}"/>
                  </a:ext>
                </a:extLst>
              </p:cNvPr>
              <p:cNvSpPr/>
              <p:nvPr/>
            </p:nvSpPr>
            <p:spPr>
              <a:xfrm>
                <a:off x="5787135" y="1951317"/>
                <a:ext cx="360334" cy="27624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440" name="TextBox 17">
                <a:extLst>
                  <a:ext uri="{FF2B5EF4-FFF2-40B4-BE49-F238E27FC236}">
                    <a16:creationId xmlns:a16="http://schemas.microsoft.com/office/drawing/2014/main" xmlns="" id="{8BFFE007-DFA3-4446-992E-D973AC4DD7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92832" y="1879875"/>
                <a:ext cx="3545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5</a:t>
                </a:r>
                <a:endParaRPr lang="zh-CN" altLang="en-US"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60427" name="矩形 18">
              <a:extLst>
                <a:ext uri="{FF2B5EF4-FFF2-40B4-BE49-F238E27FC236}">
                  <a16:creationId xmlns:a16="http://schemas.microsoft.com/office/drawing/2014/main" xmlns="" id="{CF0C52C5-BA41-4FC5-8D35-CAB7865EF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4693" y="3375251"/>
              <a:ext cx="431400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主考人可能问你一些与面试或者申请的职</a:t>
              </a:r>
              <a:r>
                <a:rPr lang="zh-CN" altLang="en-US" sz="1400" b="1">
                  <a:solidFill>
                    <a:srgbClr val="FF0000"/>
                  </a:solidFill>
                </a:rPr>
                <a:t>位完</a:t>
              </a:r>
              <a:endParaRPr lang="en-US" altLang="zh-CN" sz="1400" b="1">
                <a:solidFill>
                  <a:srgbClr val="FF0000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>
                  <a:solidFill>
                    <a:srgbClr val="FF0000"/>
                  </a:solidFill>
                </a:rPr>
                <a:t>全无关的问题</a:t>
              </a:r>
              <a:r>
                <a:rPr lang="zh-CN" altLang="en-US" sz="1400" b="1"/>
                <a:t>，目的在进一步了解你的</a:t>
              </a:r>
              <a:r>
                <a:rPr lang="zh-CN" altLang="en-US" sz="1400" b="1">
                  <a:solidFill>
                    <a:srgbClr val="FF0000"/>
                  </a:solidFill>
                </a:rPr>
                <a:t>思想及见识</a:t>
              </a:r>
              <a:r>
                <a:rPr lang="zh-CN" altLang="en-US" sz="1400" b="1"/>
                <a:t>。</a:t>
              </a:r>
            </a:p>
          </p:txBody>
        </p:sp>
        <p:grpSp>
          <p:nvGrpSpPr>
            <p:cNvPr id="60428" name="组合 19">
              <a:extLst>
                <a:ext uri="{FF2B5EF4-FFF2-40B4-BE49-F238E27FC236}">
                  <a16:creationId xmlns:a16="http://schemas.microsoft.com/office/drawing/2014/main" xmlns="" id="{A638CD88-AE53-4F9C-8A12-01DDCE4C83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36985" y="3355310"/>
              <a:ext cx="460281" cy="461665"/>
              <a:chOff x="5787135" y="1879875"/>
              <a:chExt cx="460281" cy="461665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B9B18B3C-C398-483F-A300-D5EBFD296FAF}"/>
                  </a:ext>
                </a:extLst>
              </p:cNvPr>
              <p:cNvSpPr/>
              <p:nvPr/>
            </p:nvSpPr>
            <p:spPr>
              <a:xfrm>
                <a:off x="5787671" y="1951317"/>
                <a:ext cx="360334" cy="27624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438" name="TextBox 23">
                <a:extLst>
                  <a:ext uri="{FF2B5EF4-FFF2-40B4-BE49-F238E27FC236}">
                    <a16:creationId xmlns:a16="http://schemas.microsoft.com/office/drawing/2014/main" xmlns="" id="{948BF834-CB24-4926-8063-5B4C66649F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92832" y="1879875"/>
                <a:ext cx="3545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6</a:t>
                </a:r>
                <a:endParaRPr lang="zh-CN" altLang="en-US"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60429" name="矩形 24">
              <a:extLst>
                <a:ext uri="{FF2B5EF4-FFF2-40B4-BE49-F238E27FC236}">
                  <a16:creationId xmlns:a16="http://schemas.microsoft.com/office/drawing/2014/main" xmlns="" id="{91982C8E-68CE-41E7-A0A0-461393683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243" y="4005321"/>
              <a:ext cx="328327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紧记在</a:t>
              </a:r>
              <a:r>
                <a:rPr lang="zh-CN" altLang="en-US" sz="1400" b="1">
                  <a:solidFill>
                    <a:srgbClr val="FF0000"/>
                  </a:solidFill>
                </a:rPr>
                <a:t>适当时机</a:t>
              </a:r>
              <a:r>
                <a:rPr lang="zh-CN" altLang="en-US" sz="1400" b="1"/>
                <a:t>带出自已的</a:t>
              </a:r>
              <a:r>
                <a:rPr lang="zh-CN" altLang="en-US" sz="1400" b="1">
                  <a:solidFill>
                    <a:srgbClr val="FF0000"/>
                  </a:solidFill>
                </a:rPr>
                <a:t>优点</a:t>
              </a:r>
              <a:r>
                <a:rPr lang="zh-CN" altLang="en-US" sz="1400" b="1"/>
                <a:t>和</a:t>
              </a:r>
              <a:r>
                <a:rPr lang="zh-CN" altLang="en-US" sz="1400" b="1">
                  <a:solidFill>
                    <a:srgbClr val="FF0000"/>
                  </a:solidFill>
                </a:rPr>
                <a:t>特长</a:t>
              </a:r>
              <a:r>
                <a:rPr lang="en-US" altLang="zh-CN" sz="1400" b="1"/>
                <a:t>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但切勿显得过份自信或浮夸。 </a:t>
              </a:r>
            </a:p>
          </p:txBody>
        </p:sp>
        <p:grpSp>
          <p:nvGrpSpPr>
            <p:cNvPr id="60430" name="组合 26">
              <a:extLst>
                <a:ext uri="{FF2B5EF4-FFF2-40B4-BE49-F238E27FC236}">
                  <a16:creationId xmlns:a16="http://schemas.microsoft.com/office/drawing/2014/main" xmlns="" id="{47872C02-6278-476E-BA6B-06BF927745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6535" y="3985380"/>
              <a:ext cx="460281" cy="461665"/>
              <a:chOff x="5787135" y="1879875"/>
              <a:chExt cx="460281" cy="461665"/>
            </a:xfrm>
          </p:grpSpPr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xmlns="" id="{E67C01E8-0AA8-4BA7-B5E4-62E0B1603A7D}"/>
                  </a:ext>
                </a:extLst>
              </p:cNvPr>
              <p:cNvSpPr/>
              <p:nvPr/>
            </p:nvSpPr>
            <p:spPr>
              <a:xfrm>
                <a:off x="5787135" y="1951521"/>
                <a:ext cx="360334" cy="27624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436" name="TextBox 28">
                <a:extLst>
                  <a:ext uri="{FF2B5EF4-FFF2-40B4-BE49-F238E27FC236}">
                    <a16:creationId xmlns:a16="http://schemas.microsoft.com/office/drawing/2014/main" xmlns="" id="{F8F261BC-0E13-4F92-BE2F-2A3D8BBF41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92832" y="1879875"/>
                <a:ext cx="3545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7</a:t>
                </a:r>
                <a:endParaRPr lang="zh-CN" altLang="en-US"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60431" name="矩形 29">
              <a:extLst>
                <a:ext uri="{FF2B5EF4-FFF2-40B4-BE49-F238E27FC236}">
                  <a16:creationId xmlns:a16="http://schemas.microsoft.com/office/drawing/2014/main" xmlns="" id="{B9B7D7BB-4810-4F7E-8B5E-83BC110105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4693" y="4005321"/>
              <a:ext cx="40030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>
                  <a:solidFill>
                    <a:srgbClr val="FF0000"/>
                  </a:solidFill>
                </a:rPr>
                <a:t>不要急着提出薪酬问题</a:t>
              </a:r>
              <a:r>
                <a:rPr lang="zh-CN" altLang="en-US" sz="1400" b="1"/>
                <a:t>，最好让主考人先提出。</a:t>
              </a:r>
            </a:p>
          </p:txBody>
        </p:sp>
        <p:grpSp>
          <p:nvGrpSpPr>
            <p:cNvPr id="60432" name="组合 30">
              <a:extLst>
                <a:ext uri="{FF2B5EF4-FFF2-40B4-BE49-F238E27FC236}">
                  <a16:creationId xmlns:a16="http://schemas.microsoft.com/office/drawing/2014/main" xmlns="" id="{C6702B6D-B191-4E23-BD94-51904B3ACA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36985" y="3985380"/>
              <a:ext cx="460281" cy="461665"/>
              <a:chOff x="5787135" y="1879875"/>
              <a:chExt cx="460281" cy="461665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="" id="{A4C6C9E5-BB71-4BA2-AB13-3AD900106D9B}"/>
                  </a:ext>
                </a:extLst>
              </p:cNvPr>
              <p:cNvSpPr/>
              <p:nvPr/>
            </p:nvSpPr>
            <p:spPr>
              <a:xfrm>
                <a:off x="5787671" y="1951521"/>
                <a:ext cx="360334" cy="27624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0434" name="TextBox 32">
                <a:extLst>
                  <a:ext uri="{FF2B5EF4-FFF2-40B4-BE49-F238E27FC236}">
                    <a16:creationId xmlns:a16="http://schemas.microsoft.com/office/drawing/2014/main" xmlns="" id="{619B1960-8277-48A4-B042-1F600A1FCC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92832" y="1879875"/>
                <a:ext cx="3545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8</a:t>
                </a:r>
                <a:endParaRPr lang="zh-CN" altLang="en-US"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60422" name="组合 5">
            <a:extLst>
              <a:ext uri="{FF2B5EF4-FFF2-40B4-BE49-F238E27FC236}">
                <a16:creationId xmlns:a16="http://schemas.microsoft.com/office/drawing/2014/main" xmlns="" id="{18DA35F9-AF65-47AB-B72B-84518815AED0}"/>
              </a:ext>
            </a:extLst>
          </p:cNvPr>
          <p:cNvGrpSpPr>
            <a:grpSpLocks/>
          </p:cNvGrpSpPr>
          <p:nvPr/>
        </p:nvGrpSpPr>
        <p:grpSpPr bwMode="auto">
          <a:xfrm>
            <a:off x="2633663" y="1304925"/>
            <a:ext cx="3876675" cy="1765300"/>
            <a:chOff x="2315239" y="1305021"/>
            <a:chExt cx="3876942" cy="1765840"/>
          </a:xfrm>
        </p:grpSpPr>
        <p:pic>
          <p:nvPicPr>
            <p:cNvPr id="60423" name="Picture 2">
              <a:extLst>
                <a:ext uri="{FF2B5EF4-FFF2-40B4-BE49-F238E27FC236}">
                  <a16:creationId xmlns:a16="http://schemas.microsoft.com/office/drawing/2014/main" xmlns="" id="{E79BDBFB-4176-4EF1-86D1-4E0D1A13E7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5239" y="1310303"/>
              <a:ext cx="1760558" cy="1760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424" name="Picture 3">
              <a:extLst>
                <a:ext uri="{FF2B5EF4-FFF2-40B4-BE49-F238E27FC236}">
                  <a16:creationId xmlns:a16="http://schemas.microsoft.com/office/drawing/2014/main" xmlns="" id="{4BB8E0F6-9832-488B-83D1-789F37D1C0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1837" y="1305021"/>
              <a:ext cx="1740344" cy="1740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组合 5">
            <a:extLst>
              <a:ext uri="{FF2B5EF4-FFF2-40B4-BE49-F238E27FC236}">
                <a16:creationId xmlns:a16="http://schemas.microsoft.com/office/drawing/2014/main" xmlns="" id="{C42169B0-BBA1-4C49-A5A5-BA1FB9A386B2}"/>
              </a:ext>
            </a:extLst>
          </p:cNvPr>
          <p:cNvGrpSpPr>
            <a:grpSpLocks/>
          </p:cNvGrpSpPr>
          <p:nvPr/>
        </p:nvGrpSpPr>
        <p:grpSpPr bwMode="auto">
          <a:xfrm>
            <a:off x="2798763" y="1395413"/>
            <a:ext cx="3546475" cy="1722437"/>
            <a:chOff x="2601491" y="1548689"/>
            <a:chExt cx="3545684" cy="1722453"/>
          </a:xfrm>
        </p:grpSpPr>
        <p:pic>
          <p:nvPicPr>
            <p:cNvPr id="62479" name="Picture 3">
              <a:extLst>
                <a:ext uri="{FF2B5EF4-FFF2-40B4-BE49-F238E27FC236}">
                  <a16:creationId xmlns:a16="http://schemas.microsoft.com/office/drawing/2014/main" xmlns="" id="{73DB8EDB-F97C-4583-8CEE-BE29B7B0F0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6975" y="1757466"/>
              <a:ext cx="1800200" cy="1199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2480" name="Picture 2">
              <a:extLst>
                <a:ext uri="{FF2B5EF4-FFF2-40B4-BE49-F238E27FC236}">
                  <a16:creationId xmlns:a16="http://schemas.microsoft.com/office/drawing/2014/main" xmlns="" id="{34AB50C7-BDB1-4F17-9C89-26E7F2A583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1491" y="1548689"/>
              <a:ext cx="1539095" cy="17224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8B723F4-8CB9-4031-91C9-76A01443EAE0}"/>
              </a:ext>
            </a:extLst>
          </p:cNvPr>
          <p:cNvSpPr txBox="1"/>
          <p:nvPr/>
        </p:nvSpPr>
        <p:spPr>
          <a:xfrm>
            <a:off x="2698750" y="765175"/>
            <a:ext cx="18002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面试中的小细节</a:t>
            </a:r>
          </a:p>
        </p:txBody>
      </p:sp>
      <p:sp>
        <p:nvSpPr>
          <p:cNvPr id="62468" name="TextBox 3">
            <a:extLst>
              <a:ext uri="{FF2B5EF4-FFF2-40B4-BE49-F238E27FC236}">
                <a16:creationId xmlns:a16="http://schemas.microsoft.com/office/drawing/2014/main" xmlns="" id="{84831821-BF19-41C0-8259-F0F149CD3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45592ECC-031B-4870-81E4-A4F1BB7C1E99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grpSp>
        <p:nvGrpSpPr>
          <p:cNvPr id="62470" name="组合 1">
            <a:extLst>
              <a:ext uri="{FF2B5EF4-FFF2-40B4-BE49-F238E27FC236}">
                <a16:creationId xmlns:a16="http://schemas.microsoft.com/office/drawing/2014/main" xmlns="" id="{956233AF-5665-439B-8E35-75E7E9B578E0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3355975"/>
            <a:ext cx="7620000" cy="1017588"/>
            <a:chOff x="206515" y="3355310"/>
            <a:chExt cx="7619420" cy="1018565"/>
          </a:xfrm>
        </p:grpSpPr>
        <p:sp>
          <p:nvSpPr>
            <p:cNvPr id="62471" name="矩形 20">
              <a:extLst>
                <a:ext uri="{FF2B5EF4-FFF2-40B4-BE49-F238E27FC236}">
                  <a16:creationId xmlns:a16="http://schemas.microsoft.com/office/drawing/2014/main" xmlns="" id="{2DFADBBE-9CA0-4E76-9007-430036205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352" y="3375251"/>
              <a:ext cx="71865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准备一些与该机构和申请的工作</a:t>
              </a:r>
              <a:r>
                <a:rPr lang="zh-CN" altLang="en-US" sz="1400" b="1">
                  <a:solidFill>
                    <a:srgbClr val="FF0000"/>
                  </a:solidFill>
                </a:rPr>
                <a:t>有关的问题在面试结束之前提出</a:t>
              </a:r>
              <a:r>
                <a:rPr lang="zh-CN" altLang="en-US" sz="1400" b="1"/>
                <a:t>。这样能表现你的积极，</a:t>
              </a:r>
              <a:endParaRPr lang="en-US" altLang="zh-CN" sz="1400" b="1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亦可给主考人留下良好印象。</a:t>
              </a:r>
            </a:p>
          </p:txBody>
        </p:sp>
        <p:grpSp>
          <p:nvGrpSpPr>
            <p:cNvPr id="62472" name="组合 15">
              <a:extLst>
                <a:ext uri="{FF2B5EF4-FFF2-40B4-BE49-F238E27FC236}">
                  <a16:creationId xmlns:a16="http://schemas.microsoft.com/office/drawing/2014/main" xmlns="" id="{96F6388D-B667-4D3D-89C1-98BDA2A56D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644" y="3355310"/>
              <a:ext cx="460281" cy="461665"/>
              <a:chOff x="5787135" y="1879875"/>
              <a:chExt cx="460281" cy="461665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EBB06E26-C9C0-4C62-802F-54EC000A5558}"/>
                  </a:ext>
                </a:extLst>
              </p:cNvPr>
              <p:cNvSpPr/>
              <p:nvPr/>
            </p:nvSpPr>
            <p:spPr>
              <a:xfrm>
                <a:off x="5787089" y="1951382"/>
                <a:ext cx="360335" cy="27649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478" name="TextBox 17">
                <a:extLst>
                  <a:ext uri="{FF2B5EF4-FFF2-40B4-BE49-F238E27FC236}">
                    <a16:creationId xmlns:a16="http://schemas.microsoft.com/office/drawing/2014/main" xmlns="" id="{1E62D178-EC68-4913-A3C3-F27A734486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92832" y="1879875"/>
                <a:ext cx="3545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9</a:t>
                </a:r>
                <a:endParaRPr lang="zh-CN" altLang="en-US"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62473" name="矩形 18">
              <a:extLst>
                <a:ext uri="{FF2B5EF4-FFF2-40B4-BE49-F238E27FC236}">
                  <a16:creationId xmlns:a16="http://schemas.microsoft.com/office/drawing/2014/main" xmlns="" id="{EB0D9F02-6459-42DE-9928-EDB6ED5F9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352" y="3932151"/>
              <a:ext cx="662553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/>
                <a:t>最后，问清楚</a:t>
              </a:r>
              <a:r>
                <a:rPr lang="zh-CN" altLang="en-US" sz="1400" b="1">
                  <a:solidFill>
                    <a:srgbClr val="FF0000"/>
                  </a:solidFill>
                </a:rPr>
                <a:t>多久才知道面试结果</a:t>
              </a:r>
              <a:r>
                <a:rPr lang="zh-CN" altLang="en-US" sz="1400" b="1"/>
                <a:t>。不要忘记向主考人道谢及说声</a:t>
              </a:r>
              <a:r>
                <a:rPr lang="en-US" altLang="zh-CN" sz="1400" b="1"/>
                <a:t>"</a:t>
              </a:r>
              <a:r>
                <a:rPr lang="zh-CN" altLang="en-US" sz="1400" b="1">
                  <a:solidFill>
                    <a:srgbClr val="FF0000"/>
                  </a:solidFill>
                </a:rPr>
                <a:t>再见</a:t>
              </a:r>
              <a:r>
                <a:rPr lang="en-US" altLang="zh-CN" sz="1400" b="1"/>
                <a:t>"</a:t>
              </a:r>
              <a:r>
                <a:rPr lang="zh-CN" altLang="en-US" sz="1400" b="1"/>
                <a:t>才离去。</a:t>
              </a:r>
            </a:p>
          </p:txBody>
        </p:sp>
        <p:grpSp>
          <p:nvGrpSpPr>
            <p:cNvPr id="62474" name="组合 19">
              <a:extLst>
                <a:ext uri="{FF2B5EF4-FFF2-40B4-BE49-F238E27FC236}">
                  <a16:creationId xmlns:a16="http://schemas.microsoft.com/office/drawing/2014/main" xmlns="" id="{21217840-1588-458B-939D-16D5F95EDA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515" y="3912210"/>
              <a:ext cx="524503" cy="461665"/>
              <a:chOff x="5722006" y="1879875"/>
              <a:chExt cx="524503" cy="461665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E1FA5927-0EE2-466F-9E34-EA0F1D50210E}"/>
                  </a:ext>
                </a:extLst>
              </p:cNvPr>
              <p:cNvSpPr/>
              <p:nvPr/>
            </p:nvSpPr>
            <p:spPr>
              <a:xfrm>
                <a:off x="5787089" y="1950640"/>
                <a:ext cx="358748" cy="27649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2476" name="TextBox 23">
                <a:extLst>
                  <a:ext uri="{FF2B5EF4-FFF2-40B4-BE49-F238E27FC236}">
                    <a16:creationId xmlns:a16="http://schemas.microsoft.com/office/drawing/2014/main" xmlns="" id="{ECEE350F-3868-440C-B4E0-5C2793318E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22006" y="1879875"/>
                <a:ext cx="52450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10</a:t>
                </a:r>
                <a:endParaRPr lang="zh-CN" altLang="en-US"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>
            <a:extLst>
              <a:ext uri="{FF2B5EF4-FFF2-40B4-BE49-F238E27FC236}">
                <a16:creationId xmlns:a16="http://schemas.microsoft.com/office/drawing/2014/main" xmlns="" id="{B266A8A5-E817-461C-BED2-199793BFF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2046288"/>
            <a:ext cx="1928812" cy="192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B8E2006-6883-417D-95D1-86221D93F2E5}"/>
              </a:ext>
            </a:extLst>
          </p:cNvPr>
          <p:cNvSpPr txBox="1"/>
          <p:nvPr/>
        </p:nvSpPr>
        <p:spPr>
          <a:xfrm>
            <a:off x="2698750" y="765175"/>
            <a:ext cx="20320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面试中如何谈薪水</a:t>
            </a:r>
          </a:p>
        </p:txBody>
      </p:sp>
      <p:sp>
        <p:nvSpPr>
          <p:cNvPr id="64516" name="TextBox 3">
            <a:extLst>
              <a:ext uri="{FF2B5EF4-FFF2-40B4-BE49-F238E27FC236}">
                <a16:creationId xmlns:a16="http://schemas.microsoft.com/office/drawing/2014/main" xmlns="" id="{9057EAE8-2FB1-4615-8884-1A5D2EE30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915DF9D6-6B66-450F-8E58-D4E6DF76271D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sp>
        <p:nvSpPr>
          <p:cNvPr id="64518" name="矩形 20">
            <a:extLst>
              <a:ext uri="{FF2B5EF4-FFF2-40B4-BE49-F238E27FC236}">
                <a16:creationId xmlns:a16="http://schemas.microsoft.com/office/drawing/2014/main" xmlns="" id="{D9DF872C-F20D-4C50-B0A9-B406122B3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9550" y="2025650"/>
            <a:ext cx="5602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Q1:</a:t>
            </a:r>
            <a:r>
              <a:rPr lang="zh-CN" altLang="en-US" sz="1800" b="1">
                <a:solidFill>
                  <a:srgbClr val="FF0000"/>
                </a:solidFill>
              </a:rPr>
              <a:t>在我们公司工作，你希望得到什么样的薪金待遇？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DF8BE657-0A1B-46F8-8DE2-04A11F1181DB}"/>
              </a:ext>
            </a:extLst>
          </p:cNvPr>
          <p:cNvSpPr/>
          <p:nvPr/>
        </p:nvSpPr>
        <p:spPr>
          <a:xfrm>
            <a:off x="3035300" y="2528888"/>
            <a:ext cx="66675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9DD0E476-9009-4BE7-BB87-CF023A95E241}"/>
              </a:ext>
            </a:extLst>
          </p:cNvPr>
          <p:cNvSpPr/>
          <p:nvPr/>
        </p:nvSpPr>
        <p:spPr>
          <a:xfrm>
            <a:off x="3108325" y="2425700"/>
            <a:ext cx="4884738" cy="8826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辅导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：面试前要早做准备，在心里确定好自己希望的薪金范围。先了解该公司的所在地区、所属行业、公司规模，然后尽量了解本行业现在的工资水平。在告之对方自己希望的薪金待遇时，尽可能给出一个你希望的薪水范围</a:t>
            </a: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，避免说出具体的数字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，除非对方有这样的要求。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85F4530-E190-4C03-8E2C-F2C06854597E}"/>
              </a:ext>
            </a:extLst>
          </p:cNvPr>
          <p:cNvSpPr/>
          <p:nvPr/>
        </p:nvSpPr>
        <p:spPr>
          <a:xfrm>
            <a:off x="2768600" y="3338513"/>
            <a:ext cx="5764213" cy="4873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A</a:t>
            </a:r>
            <a:r>
              <a:rPr lang="zh-CN" altLang="en-US" sz="1200" dirty="0">
                <a:latin typeface="+mn-lt"/>
                <a:ea typeface="+mn-ea"/>
              </a:rPr>
              <a:t>：工资并不是我决定是否加盟的唯一因素，如果您一定要我回答，那我当然希望自己的薪水符合我的学历水平和实践经验，我希望自己的工资不低于年薪</a:t>
            </a:r>
            <a:r>
              <a:rPr lang="en-US" altLang="zh-CN" sz="1200" dirty="0">
                <a:latin typeface="+mn-lt"/>
                <a:ea typeface="+mn-ea"/>
              </a:rPr>
              <a:t>XX</a:t>
            </a:r>
            <a:r>
              <a:rPr lang="zh-CN" altLang="en-US" sz="1200" dirty="0">
                <a:latin typeface="+mn-lt"/>
                <a:ea typeface="+mn-ea"/>
              </a:rPr>
              <a:t>万元。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D0D7239-08B2-4FC7-A983-B21244E7E780}"/>
              </a:ext>
            </a:extLst>
          </p:cNvPr>
          <p:cNvSpPr txBox="1"/>
          <p:nvPr/>
        </p:nvSpPr>
        <p:spPr>
          <a:xfrm>
            <a:off x="2698750" y="765175"/>
            <a:ext cx="20320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面试中如何谈薪水</a:t>
            </a:r>
          </a:p>
        </p:txBody>
      </p:sp>
      <p:sp>
        <p:nvSpPr>
          <p:cNvPr id="66563" name="TextBox 3">
            <a:extLst>
              <a:ext uri="{FF2B5EF4-FFF2-40B4-BE49-F238E27FC236}">
                <a16:creationId xmlns:a16="http://schemas.microsoft.com/office/drawing/2014/main" xmlns="" id="{723D7DD4-3E0A-4753-8F4F-3D73B3469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FEFE069-022B-4520-9F65-FD27112E3332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sp>
        <p:nvSpPr>
          <p:cNvPr id="66565" name="矩形 20">
            <a:extLst>
              <a:ext uri="{FF2B5EF4-FFF2-40B4-BE49-F238E27FC236}">
                <a16:creationId xmlns:a16="http://schemas.microsoft.com/office/drawing/2014/main" xmlns="" id="{FC2C095C-783F-4FD6-BF4A-B582A8D20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388" y="2025650"/>
            <a:ext cx="4217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Q2:</a:t>
            </a:r>
            <a:r>
              <a:rPr lang="zh-CN" altLang="en-US" sz="1800" b="1">
                <a:solidFill>
                  <a:srgbClr val="FF0000"/>
                </a:solidFill>
              </a:rPr>
              <a:t>你觉得自己每年加薪的幅度是多少？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AFBBB796-7C43-48A2-A7C6-BB045D64AD61}"/>
              </a:ext>
            </a:extLst>
          </p:cNvPr>
          <p:cNvSpPr/>
          <p:nvPr/>
        </p:nvSpPr>
        <p:spPr>
          <a:xfrm>
            <a:off x="3259138" y="2528888"/>
            <a:ext cx="66675" cy="503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ED7684A6-C7E5-4429-A06F-77E3BFFF8ECB}"/>
              </a:ext>
            </a:extLst>
          </p:cNvPr>
          <p:cNvSpPr/>
          <p:nvPr/>
        </p:nvSpPr>
        <p:spPr>
          <a:xfrm>
            <a:off x="3332163" y="2425700"/>
            <a:ext cx="4884737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辅导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：通常情况下，面试官可以接受的答案是“收入的增长和</a:t>
            </a: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生活水平提高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保持一致。”除此之外，你还应该提到，自己</a:t>
            </a: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工作业绩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的提高是加薪的决定性因素。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FA53D25-2722-41E8-B7B1-5DFC9D4EF5E2}"/>
              </a:ext>
            </a:extLst>
          </p:cNvPr>
          <p:cNvSpPr/>
          <p:nvPr/>
        </p:nvSpPr>
        <p:spPr>
          <a:xfrm>
            <a:off x="2992438" y="3127375"/>
            <a:ext cx="5224462" cy="4984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A</a:t>
            </a:r>
            <a:r>
              <a:rPr lang="zh-CN" altLang="en-US" sz="1200" dirty="0">
                <a:latin typeface="+mn-lt"/>
                <a:ea typeface="+mn-ea"/>
              </a:rPr>
              <a:t>：我想，自己薪水的提高取决于在</a:t>
            </a:r>
            <a:r>
              <a:rPr lang="zh-CN" altLang="en-US" sz="1200" dirty="0">
                <a:solidFill>
                  <a:srgbClr val="FF0000"/>
                </a:solidFill>
                <a:latin typeface="+mn-lt"/>
                <a:ea typeface="+mn-ea"/>
              </a:rPr>
              <a:t>公司的经营业绩和赢利状况</a:t>
            </a:r>
            <a:r>
              <a:rPr lang="zh-CN" altLang="en-US" sz="1200" dirty="0">
                <a:latin typeface="+mn-lt"/>
                <a:ea typeface="+mn-ea"/>
              </a:rPr>
              <a:t>，但我也希望自己收入的增长至少和我</a:t>
            </a:r>
            <a:r>
              <a:rPr lang="zh-CN" altLang="en-US" sz="1200" dirty="0">
                <a:solidFill>
                  <a:srgbClr val="FF0000"/>
                </a:solidFill>
                <a:latin typeface="+mn-lt"/>
                <a:ea typeface="+mn-ea"/>
              </a:rPr>
              <a:t>生活水平的提高</a:t>
            </a:r>
            <a:r>
              <a:rPr lang="zh-CN" altLang="en-US" sz="1200" dirty="0">
                <a:latin typeface="+mn-lt"/>
                <a:ea typeface="+mn-ea"/>
              </a:rPr>
              <a:t>保持一致。</a:t>
            </a:r>
          </a:p>
        </p:txBody>
      </p:sp>
      <p:pic>
        <p:nvPicPr>
          <p:cNvPr id="66569" name="Picture 2">
            <a:extLst>
              <a:ext uri="{FF2B5EF4-FFF2-40B4-BE49-F238E27FC236}">
                <a16:creationId xmlns:a16="http://schemas.microsoft.com/office/drawing/2014/main" xmlns="" id="{DC764207-414B-4706-9AE8-443D55CA1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2298700"/>
            <a:ext cx="1781175" cy="116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896224C-82FF-426F-BB3E-F70D8AF33A3D}"/>
              </a:ext>
            </a:extLst>
          </p:cNvPr>
          <p:cNvSpPr txBox="1"/>
          <p:nvPr/>
        </p:nvSpPr>
        <p:spPr>
          <a:xfrm>
            <a:off x="2698750" y="765175"/>
            <a:ext cx="20320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面试中如何谈薪水</a:t>
            </a:r>
          </a:p>
        </p:txBody>
      </p:sp>
      <p:sp>
        <p:nvSpPr>
          <p:cNvPr id="68611" name="TextBox 3">
            <a:extLst>
              <a:ext uri="{FF2B5EF4-FFF2-40B4-BE49-F238E27FC236}">
                <a16:creationId xmlns:a16="http://schemas.microsoft.com/office/drawing/2014/main" xmlns="" id="{22947C31-42A7-4248-ABC5-1D28987BE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B5F095B7-4E24-41F7-B669-12710BB1EFC3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sp>
        <p:nvSpPr>
          <p:cNvPr id="68613" name="矩形 20">
            <a:extLst>
              <a:ext uri="{FF2B5EF4-FFF2-40B4-BE49-F238E27FC236}">
                <a16:creationId xmlns:a16="http://schemas.microsoft.com/office/drawing/2014/main" xmlns="" id="{203EC9CE-EBF6-4D76-98F4-A3727E3CC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4488" y="2025650"/>
            <a:ext cx="3756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Q3:</a:t>
            </a:r>
            <a:r>
              <a:rPr lang="zh-CN" altLang="en-US" sz="1800" b="1">
                <a:solidFill>
                  <a:srgbClr val="FF0000"/>
                </a:solidFill>
              </a:rPr>
              <a:t>你愿意降低自己的薪水标准吗？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9A59DC79-67CB-4014-95FB-1E320B1B63E9}"/>
              </a:ext>
            </a:extLst>
          </p:cNvPr>
          <p:cNvSpPr/>
          <p:nvPr/>
        </p:nvSpPr>
        <p:spPr>
          <a:xfrm>
            <a:off x="3170238" y="2528888"/>
            <a:ext cx="66675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943864E9-EB8A-425C-AAF1-3EB4D49AD778}"/>
              </a:ext>
            </a:extLst>
          </p:cNvPr>
          <p:cNvSpPr/>
          <p:nvPr/>
        </p:nvSpPr>
        <p:spPr>
          <a:xfrm>
            <a:off x="3243263" y="2425700"/>
            <a:ext cx="4884737" cy="8826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辅导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：如果确实非常想得到眼前的这份工作，那开始工作时降低自己的薪金标准是可以考虑的。面对面试官，你要</a:t>
            </a: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首先强调自己可以把工作做好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，并且设法了解公司</a:t>
            </a: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什么时候能够给你调整工资待遇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。此外，对自己的能够承受的</a:t>
            </a: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工资底限要心中有数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，但是不要把这个底限告诉你的面试官。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3C4835A-D3EF-48FC-856E-FE96D8D22E83}"/>
              </a:ext>
            </a:extLst>
          </p:cNvPr>
          <p:cNvSpPr/>
          <p:nvPr/>
        </p:nvSpPr>
        <p:spPr>
          <a:xfrm>
            <a:off x="2903538" y="3338513"/>
            <a:ext cx="5764212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A</a:t>
            </a:r>
            <a:r>
              <a:rPr lang="zh-CN" altLang="en-US" sz="1200" dirty="0">
                <a:latin typeface="+mn-lt"/>
                <a:ea typeface="+mn-ea"/>
              </a:rPr>
              <a:t>：我对这个职位非常感兴趣，所以我可以考虑降低自己的薪金标准，但我也希望公司能给我时间让我证明自己的能力。我相信自己可以让公司满意我的工作，如果我出色地完成了自己的任务，您是否会考虑对我的薪水作一些调整呢？</a:t>
            </a:r>
          </a:p>
        </p:txBody>
      </p:sp>
      <p:pic>
        <p:nvPicPr>
          <p:cNvPr id="68617" name="Picture 2">
            <a:extLst>
              <a:ext uri="{FF2B5EF4-FFF2-40B4-BE49-F238E27FC236}">
                <a16:creationId xmlns:a16="http://schemas.microsoft.com/office/drawing/2014/main" xmlns="" id="{D88CD99C-4D29-46DF-85CB-5AB9DAD48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13" y="2193925"/>
            <a:ext cx="1749425" cy="174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F8CE1F6-54C6-40ED-842E-1FA2A34B07CD}"/>
              </a:ext>
            </a:extLst>
          </p:cNvPr>
          <p:cNvSpPr txBox="1"/>
          <p:nvPr/>
        </p:nvSpPr>
        <p:spPr>
          <a:xfrm>
            <a:off x="2698750" y="765175"/>
            <a:ext cx="20320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面试中如何谈薪水</a:t>
            </a:r>
          </a:p>
        </p:txBody>
      </p:sp>
      <p:sp>
        <p:nvSpPr>
          <p:cNvPr id="70659" name="TextBox 3">
            <a:extLst>
              <a:ext uri="{FF2B5EF4-FFF2-40B4-BE49-F238E27FC236}">
                <a16:creationId xmlns:a16="http://schemas.microsoft.com/office/drawing/2014/main" xmlns="" id="{6CCA4747-01B7-4660-8E10-119FFC5EA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13773E55-E193-45D1-85E6-96C0AC01DFF7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sp>
        <p:nvSpPr>
          <p:cNvPr id="70661" name="矩形 20">
            <a:extLst>
              <a:ext uri="{FF2B5EF4-FFF2-40B4-BE49-F238E27FC236}">
                <a16:creationId xmlns:a16="http://schemas.microsoft.com/office/drawing/2014/main" xmlns="" id="{143D0B41-6D39-4E7E-AFEC-A6E06340B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9550" y="2025650"/>
            <a:ext cx="5140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Q4:</a:t>
            </a:r>
            <a:r>
              <a:rPr lang="zh-CN" altLang="en-US" sz="1800" b="1">
                <a:solidFill>
                  <a:srgbClr val="FF0000"/>
                </a:solidFill>
              </a:rPr>
              <a:t>从现在开始的三年内，你的薪金目标是什么？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26B4F016-1E23-43EB-B2AC-14478E9E154A}"/>
              </a:ext>
            </a:extLst>
          </p:cNvPr>
          <p:cNvSpPr/>
          <p:nvPr/>
        </p:nvSpPr>
        <p:spPr>
          <a:xfrm>
            <a:off x="3035300" y="2528888"/>
            <a:ext cx="66675" cy="539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3702C45A-7202-4977-B0DE-E6B946235593}"/>
              </a:ext>
            </a:extLst>
          </p:cNvPr>
          <p:cNvSpPr/>
          <p:nvPr/>
        </p:nvSpPr>
        <p:spPr>
          <a:xfrm>
            <a:off x="3108325" y="2425700"/>
            <a:ext cx="4884738" cy="7016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辅导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：在面试前最好能了解一下</a:t>
            </a: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同行业从业人员工资的增长情况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，如果你能通过朋友打听到</a:t>
            </a: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这家公司的薪金增长幅度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更好。可以对面试官说出一个</a:t>
            </a: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大概的数字范围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或者</a:t>
            </a:r>
            <a:r>
              <a:rPr lang="zh-CN" altLang="en-US" sz="1100" dirty="0">
                <a:solidFill>
                  <a:srgbClr val="FF0000"/>
                </a:solidFill>
                <a:latin typeface="+mn-ea"/>
                <a:ea typeface="+mn-ea"/>
              </a:rPr>
              <a:t>百分比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。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14C64D0-DDC9-414D-8A96-F50578FBDD46}"/>
              </a:ext>
            </a:extLst>
          </p:cNvPr>
          <p:cNvSpPr/>
          <p:nvPr/>
        </p:nvSpPr>
        <p:spPr>
          <a:xfrm>
            <a:off x="2768600" y="3159125"/>
            <a:ext cx="5764213" cy="4857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A</a:t>
            </a:r>
            <a:r>
              <a:rPr lang="zh-CN" altLang="en-US" sz="1200" dirty="0">
                <a:latin typeface="+mn-lt"/>
                <a:ea typeface="+mn-ea"/>
              </a:rPr>
              <a:t>：我相信通过一段时间的实践，自己将成为这个行业中的佼佼者，我也希望自己以后的收入能和我的能力相符合。我希望自己的年收入在</a:t>
            </a:r>
            <a:r>
              <a:rPr lang="en-US" altLang="zh-CN" sz="1200" dirty="0">
                <a:latin typeface="+mn-lt"/>
                <a:ea typeface="+mn-ea"/>
              </a:rPr>
              <a:t>XX</a:t>
            </a:r>
            <a:r>
              <a:rPr lang="zh-CN" altLang="en-US" sz="1200" dirty="0">
                <a:latin typeface="+mn-lt"/>
                <a:ea typeface="+mn-ea"/>
              </a:rPr>
              <a:t>元到</a:t>
            </a:r>
            <a:r>
              <a:rPr lang="en-US" altLang="zh-CN" sz="1200" dirty="0">
                <a:latin typeface="+mn-lt"/>
                <a:ea typeface="+mn-ea"/>
              </a:rPr>
              <a:t>XX</a:t>
            </a:r>
            <a:r>
              <a:rPr lang="zh-CN" altLang="en-US" sz="1200" dirty="0">
                <a:latin typeface="+mn-lt"/>
                <a:ea typeface="+mn-ea"/>
              </a:rPr>
              <a:t>元之间。</a:t>
            </a:r>
          </a:p>
        </p:txBody>
      </p:sp>
      <p:pic>
        <p:nvPicPr>
          <p:cNvPr id="70665" name="Picture 2">
            <a:extLst>
              <a:ext uri="{FF2B5EF4-FFF2-40B4-BE49-F238E27FC236}">
                <a16:creationId xmlns:a16="http://schemas.microsoft.com/office/drawing/2014/main" xmlns="" id="{89ED7AA6-DF33-4080-A351-9CDBB1403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2209800"/>
            <a:ext cx="1665287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5E0EC8C-3A7A-461C-A878-224366843277}"/>
              </a:ext>
            </a:extLst>
          </p:cNvPr>
          <p:cNvSpPr txBox="1"/>
          <p:nvPr/>
        </p:nvSpPr>
        <p:spPr>
          <a:xfrm>
            <a:off x="2698750" y="765175"/>
            <a:ext cx="20320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面试中如何谈薪水</a:t>
            </a:r>
          </a:p>
        </p:txBody>
      </p:sp>
      <p:sp>
        <p:nvSpPr>
          <p:cNvPr id="72707" name="TextBox 3">
            <a:extLst>
              <a:ext uri="{FF2B5EF4-FFF2-40B4-BE49-F238E27FC236}">
                <a16:creationId xmlns:a16="http://schemas.microsoft.com/office/drawing/2014/main" xmlns="" id="{0A0212D8-0AD0-4A83-B658-F090DA1F3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BFE4C319-AFF1-4ABE-A808-911D6452E814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grpSp>
        <p:nvGrpSpPr>
          <p:cNvPr id="72709" name="组合 5">
            <a:extLst>
              <a:ext uri="{FF2B5EF4-FFF2-40B4-BE49-F238E27FC236}">
                <a16:creationId xmlns:a16="http://schemas.microsoft.com/office/drawing/2014/main" xmlns="" id="{27E8DE9A-C870-4976-B658-57F1526FAEAF}"/>
              </a:ext>
            </a:extLst>
          </p:cNvPr>
          <p:cNvGrpSpPr>
            <a:grpSpLocks/>
          </p:cNvGrpSpPr>
          <p:nvPr/>
        </p:nvGrpSpPr>
        <p:grpSpPr bwMode="auto">
          <a:xfrm>
            <a:off x="566738" y="1855788"/>
            <a:ext cx="7675562" cy="2014537"/>
            <a:chOff x="317031" y="2025484"/>
            <a:chExt cx="7676485" cy="2015133"/>
          </a:xfrm>
        </p:grpSpPr>
        <p:pic>
          <p:nvPicPr>
            <p:cNvPr id="72710" name="Picture 3">
              <a:extLst>
                <a:ext uri="{FF2B5EF4-FFF2-40B4-BE49-F238E27FC236}">
                  <a16:creationId xmlns:a16="http://schemas.microsoft.com/office/drawing/2014/main" xmlns="" id="{7C3D6BFE-1D9C-4138-8EBD-0088719AC2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031" y="2201621"/>
              <a:ext cx="2717934" cy="1810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2711" name="矩形 20">
              <a:extLst>
                <a:ext uri="{FF2B5EF4-FFF2-40B4-BE49-F238E27FC236}">
                  <a16:creationId xmlns:a16="http://schemas.microsoft.com/office/drawing/2014/main" xmlns="" id="{2D7F9639-53F6-42B9-BB15-3A144F902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9362" y="2025484"/>
              <a:ext cx="39869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>
                  <a:solidFill>
                    <a:srgbClr val="FF0000"/>
                  </a:solidFill>
                </a:rPr>
                <a:t>Q5:</a:t>
              </a:r>
              <a:r>
                <a:rPr lang="zh-CN" altLang="en-US" sz="1800" b="1">
                  <a:solidFill>
                    <a:srgbClr val="FF0000"/>
                  </a:solidFill>
                </a:rPr>
                <a:t>你认为我们给你提供的薪水如何？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382E0B72-0515-47E8-9DA8-355E99BB409E}"/>
                </a:ext>
              </a:extLst>
            </p:cNvPr>
            <p:cNvSpPr/>
            <p:nvPr/>
          </p:nvSpPr>
          <p:spPr>
            <a:xfrm>
              <a:off x="3035158" y="2528870"/>
              <a:ext cx="66683" cy="68441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F4003270-7241-4E83-A265-F97E1C2E6B19}"/>
                </a:ext>
              </a:extLst>
            </p:cNvPr>
            <p:cNvSpPr/>
            <p:nvPr/>
          </p:nvSpPr>
          <p:spPr>
            <a:xfrm>
              <a:off x="3108192" y="2425652"/>
              <a:ext cx="4885324" cy="90514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rgbClr val="FF0000"/>
                  </a:solidFill>
                  <a:latin typeface="+mn-ea"/>
                  <a:ea typeface="+mn-ea"/>
                </a:rPr>
                <a:t>辅导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：首先确定面试官给出的薪水是公司正式员工的工资，如果是这种情况，要把这个数额和自己的薪金要求相比较，看自己能否接受这个工资待遇。在欧美公司，面试官大都希望应聘者就这个问题和他进行商量；而对于本土公司则相反。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757AE510-6C2C-4B78-8837-7A2BF35AEB16}"/>
                </a:ext>
              </a:extLst>
            </p:cNvPr>
            <p:cNvSpPr/>
            <p:nvPr/>
          </p:nvSpPr>
          <p:spPr>
            <a:xfrm>
              <a:off x="2768426" y="3338734"/>
              <a:ext cx="5225090" cy="7018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latin typeface="+mn-ea"/>
                  <a:ea typeface="+mn-ea"/>
                </a:rPr>
                <a:t>A</a:t>
              </a:r>
              <a:r>
                <a:rPr lang="zh-CN" altLang="en-US" sz="1200" dirty="0">
                  <a:latin typeface="+mn-lt"/>
                  <a:ea typeface="+mn-ea"/>
                </a:rPr>
                <a:t>：您给出的这个数字和我的期望值很接近，但是我心目中的期望稍微要高出一些。我了解公司对于新人工资数额有一定的限制，我们能否谈谈除了工资以外的其它福利待遇？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4292C6A-92F4-466A-B9A2-4CE59CCFB322}"/>
              </a:ext>
            </a:extLst>
          </p:cNvPr>
          <p:cNvSpPr txBox="1"/>
          <p:nvPr/>
        </p:nvSpPr>
        <p:spPr>
          <a:xfrm>
            <a:off x="2698750" y="765175"/>
            <a:ext cx="22621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面试时回答问题技巧</a:t>
            </a:r>
          </a:p>
        </p:txBody>
      </p:sp>
      <p:sp>
        <p:nvSpPr>
          <p:cNvPr id="74755" name="TextBox 3">
            <a:extLst>
              <a:ext uri="{FF2B5EF4-FFF2-40B4-BE49-F238E27FC236}">
                <a16:creationId xmlns:a16="http://schemas.microsoft.com/office/drawing/2014/main" xmlns="" id="{563529AD-DF23-4CFA-BD22-D696B11B8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AACF531D-9F3B-4744-9744-64183E4BC46A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grpSp>
        <p:nvGrpSpPr>
          <p:cNvPr id="74757" name="组合 1">
            <a:extLst>
              <a:ext uri="{FF2B5EF4-FFF2-40B4-BE49-F238E27FC236}">
                <a16:creationId xmlns:a16="http://schemas.microsoft.com/office/drawing/2014/main" xmlns="" id="{40039BF5-B87F-4CFF-ADE7-D05B98106504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1890713"/>
            <a:ext cx="4613275" cy="846137"/>
            <a:chOff x="3514382" y="1350026"/>
            <a:chExt cx="4613013" cy="846037"/>
          </a:xfrm>
        </p:grpSpPr>
        <p:grpSp>
          <p:nvGrpSpPr>
            <p:cNvPr id="74765" name="组合 10">
              <a:extLst>
                <a:ext uri="{FF2B5EF4-FFF2-40B4-BE49-F238E27FC236}">
                  <a16:creationId xmlns:a16="http://schemas.microsoft.com/office/drawing/2014/main" xmlns="" id="{3ACD99D8-435D-4D4F-816A-D7B977697C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36885" y="1350026"/>
              <a:ext cx="4590510" cy="846037"/>
              <a:chOff x="4121950" y="1395031"/>
              <a:chExt cx="4590510" cy="846037"/>
            </a:xfrm>
          </p:grpSpPr>
          <p:sp>
            <p:nvSpPr>
              <p:cNvPr id="74767" name="矩形 11">
                <a:extLst>
                  <a:ext uri="{FF2B5EF4-FFF2-40B4-BE49-F238E27FC236}">
                    <a16:creationId xmlns:a16="http://schemas.microsoft.com/office/drawing/2014/main" xmlns="" id="{389EA323-ED0F-45CF-96BF-6C20B344B9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4820" y="1395031"/>
                <a:ext cx="203132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rgbClr val="FF0000"/>
                    </a:solidFill>
                  </a:rPr>
                  <a:t>提前准备核心问题</a:t>
                </a:r>
              </a:p>
            </p:txBody>
          </p:sp>
          <p:sp>
            <p:nvSpPr>
              <p:cNvPr id="74768" name="矩形 12">
                <a:extLst>
                  <a:ext uri="{FF2B5EF4-FFF2-40B4-BE49-F238E27FC236}">
                    <a16:creationId xmlns:a16="http://schemas.microsoft.com/office/drawing/2014/main" xmlns="" id="{0CA49FBC-1263-4B9B-9551-5872FD732C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1950" y="1705537"/>
                <a:ext cx="4590510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200"/>
                  <a:t>新人面试的题目有</a:t>
                </a:r>
                <a:r>
                  <a:rPr lang="en-US" altLang="zh-CN" sz="1200"/>
                  <a:t>80</a:t>
                </a:r>
                <a:r>
                  <a:rPr lang="zh-CN" altLang="en-US" sz="1200"/>
                  <a:t>％是可以事先预测准备，只要不紧张，以条列式的方式回答就可以得到不错的效果。</a:t>
                </a:r>
              </a:p>
            </p:txBody>
          </p:sp>
        </p:grp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A72E7A4E-1962-4EDF-9AD0-720E9E7E7FC9}"/>
                </a:ext>
              </a:extLst>
            </p:cNvPr>
            <p:cNvSpPr/>
            <p:nvPr/>
          </p:nvSpPr>
          <p:spPr>
            <a:xfrm>
              <a:off x="3514382" y="1434153"/>
              <a:ext cx="68259" cy="6761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sp>
        <p:nvSpPr>
          <p:cNvPr id="74758" name="矩形 14">
            <a:extLst>
              <a:ext uri="{FF2B5EF4-FFF2-40B4-BE49-F238E27FC236}">
                <a16:creationId xmlns:a16="http://schemas.microsoft.com/office/drawing/2014/main" xmlns="" id="{0F16845A-B3BB-4EFA-8ADC-DB0EA4D6D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2965450"/>
            <a:ext cx="73818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000000"/>
                </a:solidFill>
              </a:rPr>
              <a:t>2  </a:t>
            </a:r>
            <a:r>
              <a:rPr lang="zh-CN" altLang="en-US" sz="1200">
                <a:solidFill>
                  <a:srgbClr val="FF0000"/>
                </a:solidFill>
              </a:rPr>
              <a:t>我的优缺点</a:t>
            </a:r>
            <a:r>
              <a:rPr lang="zh-CN" altLang="en-US" sz="1200">
                <a:solidFill>
                  <a:srgbClr val="000000"/>
                </a:solidFill>
              </a:rPr>
              <a:t>，应避免只是以条列式的列举方式来说明，可能的话，可加入一些</a:t>
            </a:r>
            <a:r>
              <a:rPr lang="zh-CN" altLang="en-US" sz="1200">
                <a:solidFill>
                  <a:srgbClr val="FF0000"/>
                </a:solidFill>
              </a:rPr>
              <a:t>小故事</a:t>
            </a:r>
            <a:r>
              <a:rPr lang="zh-CN" altLang="en-US" sz="1200">
                <a:solidFill>
                  <a:srgbClr val="000000"/>
                </a:solidFill>
              </a:rPr>
              <a:t>来强化自己谈话内容的真实性。在说明自己的缺点时，如果能附带说明</a:t>
            </a:r>
            <a:r>
              <a:rPr lang="zh-CN" altLang="en-US" sz="1200">
                <a:solidFill>
                  <a:srgbClr val="FF0000"/>
                </a:solidFill>
              </a:rPr>
              <a:t>改进之道</a:t>
            </a:r>
            <a:r>
              <a:rPr lang="zh-CN" altLang="en-US" sz="1200">
                <a:solidFill>
                  <a:srgbClr val="000000"/>
                </a:solidFill>
              </a:rPr>
              <a:t>，会让主考官感受到应征者积极主动的特质。</a:t>
            </a:r>
          </a:p>
        </p:txBody>
      </p:sp>
      <p:sp>
        <p:nvSpPr>
          <p:cNvPr id="74759" name="矩形 15">
            <a:extLst>
              <a:ext uri="{FF2B5EF4-FFF2-40B4-BE49-F238E27FC236}">
                <a16:creationId xmlns:a16="http://schemas.microsoft.com/office/drawing/2014/main" xmlns="" id="{81DDAB1B-D882-4DBA-9664-1C2BDBDF9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2700338"/>
            <a:ext cx="450056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000000"/>
                </a:solidFill>
              </a:rPr>
              <a:t>1  </a:t>
            </a:r>
            <a:r>
              <a:rPr lang="zh-CN" altLang="en-US" sz="1200">
                <a:solidFill>
                  <a:srgbClr val="FF0000"/>
                </a:solidFill>
              </a:rPr>
              <a:t>自我背景</a:t>
            </a:r>
            <a:r>
              <a:rPr lang="zh-CN" altLang="en-US" sz="1200">
                <a:solidFill>
                  <a:srgbClr val="000000"/>
                </a:solidFill>
              </a:rPr>
              <a:t>，学历、兴趣、成长背景等。</a:t>
            </a:r>
            <a:endParaRPr lang="en-US" altLang="zh-CN" sz="1200">
              <a:solidFill>
                <a:srgbClr val="000000"/>
              </a:solidFill>
            </a:endParaRPr>
          </a:p>
        </p:txBody>
      </p:sp>
      <p:sp>
        <p:nvSpPr>
          <p:cNvPr id="74760" name="矩形 16">
            <a:extLst>
              <a:ext uri="{FF2B5EF4-FFF2-40B4-BE49-F238E27FC236}">
                <a16:creationId xmlns:a16="http://schemas.microsoft.com/office/drawing/2014/main" xmlns="" id="{98EBDCB0-2D30-481C-9E88-29BC554C9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3452813"/>
            <a:ext cx="73818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000000"/>
                </a:solidFill>
              </a:rPr>
              <a:t>3  </a:t>
            </a:r>
            <a:r>
              <a:rPr lang="zh-CN" altLang="en-US" sz="1200">
                <a:solidFill>
                  <a:srgbClr val="FF0000"/>
                </a:solidFill>
              </a:rPr>
              <a:t>生涯规划</a:t>
            </a:r>
            <a:r>
              <a:rPr lang="zh-CN" altLang="en-US" sz="1200">
                <a:solidFill>
                  <a:srgbClr val="000000"/>
                </a:solidFill>
              </a:rPr>
              <a:t>，针对所应征的职务提出时间表，如三年内让自己在基层工作上学习，并配合公司的升迁制度，在企业内成长。</a:t>
            </a:r>
          </a:p>
        </p:txBody>
      </p:sp>
      <p:sp>
        <p:nvSpPr>
          <p:cNvPr id="74761" name="矩形 17">
            <a:extLst>
              <a:ext uri="{FF2B5EF4-FFF2-40B4-BE49-F238E27FC236}">
                <a16:creationId xmlns:a16="http://schemas.microsoft.com/office/drawing/2014/main" xmlns="" id="{E3ED075E-3E9E-4C9A-9847-CE63679C0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3940175"/>
            <a:ext cx="44910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000000"/>
                </a:solidFill>
              </a:rPr>
              <a:t>4  </a:t>
            </a:r>
            <a:r>
              <a:rPr lang="zh-CN" altLang="en-US" sz="1200">
                <a:solidFill>
                  <a:srgbClr val="FF0000"/>
                </a:solidFill>
              </a:rPr>
              <a:t>待遇问题</a:t>
            </a:r>
            <a:r>
              <a:rPr lang="zh-CN" altLang="en-US" sz="1200">
                <a:solidFill>
                  <a:srgbClr val="000000"/>
                </a:solidFill>
              </a:rPr>
              <a:t>，对新人来说，「</a:t>
            </a:r>
            <a:r>
              <a:rPr lang="zh-CN" altLang="en-US" sz="1200">
                <a:solidFill>
                  <a:srgbClr val="FF0000"/>
                </a:solidFill>
              </a:rPr>
              <a:t>依照公司规定办理</a:t>
            </a:r>
            <a:r>
              <a:rPr lang="zh-CN" altLang="en-US" sz="1200">
                <a:solidFill>
                  <a:srgbClr val="000000"/>
                </a:solidFill>
              </a:rPr>
              <a:t>」是最好的答案。</a:t>
            </a:r>
          </a:p>
        </p:txBody>
      </p:sp>
      <p:sp>
        <p:nvSpPr>
          <p:cNvPr id="74762" name="矩形 18">
            <a:extLst>
              <a:ext uri="{FF2B5EF4-FFF2-40B4-BE49-F238E27FC236}">
                <a16:creationId xmlns:a16="http://schemas.microsoft.com/office/drawing/2014/main" xmlns="" id="{2537AF16-BB71-4B21-8EE1-A6A0A25C7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4189413"/>
            <a:ext cx="73818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000000"/>
                </a:solidFill>
              </a:rPr>
              <a:t>5  </a:t>
            </a:r>
            <a:r>
              <a:rPr lang="zh-CN" altLang="en-US" sz="1200">
                <a:solidFill>
                  <a:srgbClr val="FF0000"/>
                </a:solidFill>
              </a:rPr>
              <a:t>公司吸引你的原因</a:t>
            </a:r>
            <a:r>
              <a:rPr lang="zh-CN" altLang="en-US" sz="1200">
                <a:solidFill>
                  <a:srgbClr val="000000"/>
                </a:solidFill>
              </a:rPr>
              <a:t>，根据自己所收集有关应试公司的资料，运用自己的话语，诚恳地说明就业动机</a:t>
            </a:r>
          </a:p>
        </p:txBody>
      </p:sp>
      <p:sp>
        <p:nvSpPr>
          <p:cNvPr id="74763" name="矩形 19">
            <a:extLst>
              <a:ext uri="{FF2B5EF4-FFF2-40B4-BE49-F238E27FC236}">
                <a16:creationId xmlns:a16="http://schemas.microsoft.com/office/drawing/2014/main" xmlns="" id="{097F371D-1679-4DF3-BDEB-643533E39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4456113"/>
            <a:ext cx="73818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rgbClr val="000000"/>
                </a:solidFill>
              </a:rPr>
              <a:t>6  </a:t>
            </a:r>
            <a:r>
              <a:rPr lang="zh-CN" altLang="en-US" sz="1200">
                <a:solidFill>
                  <a:srgbClr val="FF0000"/>
                </a:solidFill>
              </a:rPr>
              <a:t>你也可以问的问题</a:t>
            </a:r>
            <a:r>
              <a:rPr lang="zh-CN" altLang="en-US" sz="1200">
                <a:solidFill>
                  <a:srgbClr val="000000"/>
                </a:solidFill>
              </a:rPr>
              <a:t>，用诚恳而不尖锐的方式，问明这项职务的实际工作内容、工作地点、工作时数等。</a:t>
            </a:r>
          </a:p>
        </p:txBody>
      </p:sp>
      <p:pic>
        <p:nvPicPr>
          <p:cNvPr id="74764" name="Picture 2">
            <a:extLst>
              <a:ext uri="{FF2B5EF4-FFF2-40B4-BE49-F238E27FC236}">
                <a16:creationId xmlns:a16="http://schemas.microsoft.com/office/drawing/2014/main" xmlns="" id="{90EF40FA-5C61-49B7-9A7A-12CF8407C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1012825"/>
            <a:ext cx="1754187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3C62A7C-73A3-4198-AE78-9923760001AA}"/>
              </a:ext>
            </a:extLst>
          </p:cNvPr>
          <p:cNvSpPr txBox="1"/>
          <p:nvPr/>
        </p:nvSpPr>
        <p:spPr>
          <a:xfrm>
            <a:off x="2698750" y="765175"/>
            <a:ext cx="22621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面试时回答问题技巧</a:t>
            </a:r>
          </a:p>
        </p:txBody>
      </p:sp>
      <p:sp>
        <p:nvSpPr>
          <p:cNvPr id="76803" name="TextBox 3">
            <a:extLst>
              <a:ext uri="{FF2B5EF4-FFF2-40B4-BE49-F238E27FC236}">
                <a16:creationId xmlns:a16="http://schemas.microsoft.com/office/drawing/2014/main" xmlns="" id="{BAFD86FD-BCAF-40AB-A134-0BE426DB9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D63D335B-DC2F-4509-BF54-1E0855444645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grpSp>
        <p:nvGrpSpPr>
          <p:cNvPr id="76805" name="组合 5">
            <a:extLst>
              <a:ext uri="{FF2B5EF4-FFF2-40B4-BE49-F238E27FC236}">
                <a16:creationId xmlns:a16="http://schemas.microsoft.com/office/drawing/2014/main" xmlns="" id="{450395EE-D3ED-490D-861B-CAC659D3F45F}"/>
              </a:ext>
            </a:extLst>
          </p:cNvPr>
          <p:cNvGrpSpPr>
            <a:grpSpLocks/>
          </p:cNvGrpSpPr>
          <p:nvPr/>
        </p:nvGrpSpPr>
        <p:grpSpPr bwMode="auto">
          <a:xfrm>
            <a:off x="792163" y="1454150"/>
            <a:ext cx="7318375" cy="2924175"/>
            <a:chOff x="628985" y="1453777"/>
            <a:chExt cx="7318390" cy="2924732"/>
          </a:xfrm>
        </p:grpSpPr>
        <p:grpSp>
          <p:nvGrpSpPr>
            <p:cNvPr id="76806" name="组合 1">
              <a:extLst>
                <a:ext uri="{FF2B5EF4-FFF2-40B4-BE49-F238E27FC236}">
                  <a16:creationId xmlns:a16="http://schemas.microsoft.com/office/drawing/2014/main" xmlns="" id="{A88F2EC7-8335-4AA4-8B7C-28DDD8C00D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34362" y="2070106"/>
              <a:ext cx="4613013" cy="846037"/>
              <a:chOff x="3514382" y="1350026"/>
              <a:chExt cx="4613013" cy="846037"/>
            </a:xfrm>
          </p:grpSpPr>
          <p:grpSp>
            <p:nvGrpSpPr>
              <p:cNvPr id="76810" name="组合 10">
                <a:extLst>
                  <a:ext uri="{FF2B5EF4-FFF2-40B4-BE49-F238E27FC236}">
                    <a16:creationId xmlns:a16="http://schemas.microsoft.com/office/drawing/2014/main" xmlns="" id="{B561DB8E-6B8B-4579-9087-4EAC7D42D8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6885" y="1350026"/>
                <a:ext cx="4590510" cy="846037"/>
                <a:chOff x="4121950" y="1395031"/>
                <a:chExt cx="4590510" cy="846037"/>
              </a:xfrm>
            </p:grpSpPr>
            <p:sp>
              <p:nvSpPr>
                <p:cNvPr id="76812" name="矩形 11">
                  <a:extLst>
                    <a:ext uri="{FF2B5EF4-FFF2-40B4-BE49-F238E27FC236}">
                      <a16:creationId xmlns:a16="http://schemas.microsoft.com/office/drawing/2014/main" xmlns="" id="{E171FA69-C95B-4A05-8E92-9608DFBAEF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4820" y="1395031"/>
                  <a:ext cx="1569660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>
                      <a:solidFill>
                        <a:srgbClr val="FF0000"/>
                      </a:solidFill>
                    </a:rPr>
                    <a:t>如何打破沉默</a:t>
                  </a:r>
                </a:p>
              </p:txBody>
            </p:sp>
            <p:sp>
              <p:nvSpPr>
                <p:cNvPr id="76813" name="矩形 12">
                  <a:extLst>
                    <a:ext uri="{FF2B5EF4-FFF2-40B4-BE49-F238E27FC236}">
                      <a16:creationId xmlns:a16="http://schemas.microsoft.com/office/drawing/2014/main" xmlns="" id="{89AAB391-A3CB-426E-8F43-F4CDA7401E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21950" y="1705537"/>
                  <a:ext cx="4590510" cy="5355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IKEA Sans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200"/>
                    <a:t>主考官可能无意或故不作声，造成长时间的沉默，如果是故意的，往往是想考验应聘者的反应。面试者可以：</a:t>
                  </a:r>
                </a:p>
              </p:txBody>
            </p:sp>
          </p:grp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526F8E22-73EE-4923-8B78-CEAA46B8E8A0}"/>
                  </a:ext>
                </a:extLst>
              </p:cNvPr>
              <p:cNvSpPr/>
              <p:nvPr/>
            </p:nvSpPr>
            <p:spPr>
              <a:xfrm>
                <a:off x="3514111" y="1433918"/>
                <a:ext cx="68262" cy="67640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/>
              </a:p>
            </p:txBody>
          </p:sp>
        </p:grpSp>
        <p:sp>
          <p:nvSpPr>
            <p:cNvPr id="76807" name="矩形 14">
              <a:extLst>
                <a:ext uri="{FF2B5EF4-FFF2-40B4-BE49-F238E27FC236}">
                  <a16:creationId xmlns:a16="http://schemas.microsoft.com/office/drawing/2014/main" xmlns="" id="{8A22AEA1-D155-46CF-8B3D-70B7EC73CE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367" y="3145955"/>
              <a:ext cx="4140460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</a:rPr>
                <a:t>2  </a:t>
              </a:r>
              <a:r>
                <a:rPr lang="zh-CN" altLang="en-US" sz="1200">
                  <a:solidFill>
                    <a:srgbClr val="000000"/>
                  </a:solidFill>
                </a:rPr>
                <a:t>可以</a:t>
              </a:r>
              <a:r>
                <a:rPr lang="zh-CN" altLang="en-US" sz="1200">
                  <a:solidFill>
                    <a:srgbClr val="FF0000"/>
                  </a:solidFill>
                </a:rPr>
                <a:t>顺着先前谈话的内容</a:t>
              </a:r>
              <a:r>
                <a:rPr lang="zh-CN" altLang="en-US" sz="1200">
                  <a:solidFill>
                    <a:srgbClr val="000000"/>
                  </a:solidFill>
                </a:rPr>
                <a:t>，</a:t>
              </a:r>
              <a:r>
                <a:rPr lang="zh-CN" altLang="en-US" sz="1200">
                  <a:solidFill>
                    <a:srgbClr val="FF0000"/>
                  </a:solidFill>
                </a:rPr>
                <a:t>继续谈下去</a:t>
              </a:r>
              <a:r>
                <a:rPr lang="zh-CN" altLang="en-US" sz="1200">
                  <a:solidFill>
                    <a:srgbClr val="000000"/>
                  </a:solidFill>
                </a:rPr>
                <a:t>，例如说；“刚才您说得很对，但我觉得还可以这样看这个问题</a:t>
              </a:r>
              <a:r>
                <a:rPr lang="en-US" altLang="zh-CN" sz="1200">
                  <a:solidFill>
                    <a:srgbClr val="000000"/>
                  </a:solidFill>
                </a:rPr>
                <a:t>……”</a:t>
              </a:r>
              <a:r>
                <a:rPr lang="zh-CN" altLang="en-US" sz="1200">
                  <a:solidFill>
                    <a:srgbClr val="000000"/>
                  </a:solidFill>
                </a:rPr>
                <a:t>或者问</a:t>
              </a:r>
              <a:r>
                <a:rPr lang="en-US" altLang="zh-CN" sz="1200">
                  <a:solidFill>
                    <a:srgbClr val="000000"/>
                  </a:solidFill>
                </a:rPr>
                <a:t>: “</a:t>
              </a:r>
              <a:r>
                <a:rPr lang="zh-CN" altLang="en-US" sz="1200">
                  <a:solidFill>
                    <a:srgbClr val="000000"/>
                  </a:solidFill>
                </a:rPr>
                <a:t>还有些关于我过去的工作体验或看法，我可以详细谈谈吗</a:t>
              </a:r>
              <a:r>
                <a:rPr lang="en-US" altLang="zh-CN" sz="1200">
                  <a:solidFill>
                    <a:srgbClr val="000000"/>
                  </a:solidFill>
                </a:rPr>
                <a:t>?”</a:t>
              </a:r>
              <a:endParaRPr lang="zh-CN" altLang="en-US" sz="1200">
                <a:solidFill>
                  <a:srgbClr val="000000"/>
                </a:solidFill>
              </a:endParaRPr>
            </a:p>
          </p:txBody>
        </p:sp>
        <p:sp>
          <p:nvSpPr>
            <p:cNvPr id="76808" name="矩形 15">
              <a:extLst>
                <a:ext uri="{FF2B5EF4-FFF2-40B4-BE49-F238E27FC236}">
                  <a16:creationId xmlns:a16="http://schemas.microsoft.com/office/drawing/2014/main" xmlns="" id="{066EB2FF-8BAF-41C3-8A5B-8EDA99EFB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368" y="2880196"/>
              <a:ext cx="4499706" cy="313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000000"/>
                  </a:solidFill>
                </a:rPr>
                <a:t>1  </a:t>
              </a:r>
              <a:r>
                <a:rPr lang="zh-CN" altLang="en-US" sz="1200">
                  <a:solidFill>
                    <a:srgbClr val="FF0000"/>
                  </a:solidFill>
                </a:rPr>
                <a:t>预先准备</a:t>
              </a:r>
              <a:r>
                <a:rPr lang="zh-CN" altLang="en-US" sz="1200">
                  <a:solidFill>
                    <a:srgbClr val="000000"/>
                  </a:solidFill>
                </a:rPr>
                <a:t>一些合适的话题或问题，在这个时候提出来。</a:t>
              </a:r>
              <a:endParaRPr lang="en-US" altLang="zh-CN" sz="1200">
                <a:solidFill>
                  <a:srgbClr val="000000"/>
                </a:solidFill>
              </a:endParaRPr>
            </a:p>
          </p:txBody>
        </p:sp>
        <p:pic>
          <p:nvPicPr>
            <p:cNvPr id="76809" name="Picture 2">
              <a:extLst>
                <a:ext uri="{FF2B5EF4-FFF2-40B4-BE49-F238E27FC236}">
                  <a16:creationId xmlns:a16="http://schemas.microsoft.com/office/drawing/2014/main" xmlns="" id="{F5BB3F3B-EAD7-4094-8E05-EF8CD53AC0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985" y="1453777"/>
              <a:ext cx="2705377" cy="2924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6A41A1B-8404-47C1-9CA7-AF9B69B85C52}"/>
              </a:ext>
            </a:extLst>
          </p:cNvPr>
          <p:cNvSpPr txBox="1"/>
          <p:nvPr/>
        </p:nvSpPr>
        <p:spPr>
          <a:xfrm>
            <a:off x="2698750" y="765175"/>
            <a:ext cx="22621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面试时回答问题技巧</a:t>
            </a:r>
          </a:p>
        </p:txBody>
      </p:sp>
      <p:sp>
        <p:nvSpPr>
          <p:cNvPr id="78851" name="TextBox 3">
            <a:extLst>
              <a:ext uri="{FF2B5EF4-FFF2-40B4-BE49-F238E27FC236}">
                <a16:creationId xmlns:a16="http://schemas.microsoft.com/office/drawing/2014/main" xmlns="" id="{BC6124B2-DB1A-4FF8-8B08-49DC1DBC7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5F6B1FFF-E937-46BD-974A-07DE9A6304D0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grpSp>
        <p:nvGrpSpPr>
          <p:cNvPr id="78853" name="组合 1">
            <a:extLst>
              <a:ext uri="{FF2B5EF4-FFF2-40B4-BE49-F238E27FC236}">
                <a16:creationId xmlns:a16="http://schemas.microsoft.com/office/drawing/2014/main" xmlns="" id="{519AC2CD-D791-467D-AE15-B53341333C6E}"/>
              </a:ext>
            </a:extLst>
          </p:cNvPr>
          <p:cNvGrpSpPr>
            <a:grpSpLocks/>
          </p:cNvGrpSpPr>
          <p:nvPr/>
        </p:nvGrpSpPr>
        <p:grpSpPr bwMode="auto">
          <a:xfrm>
            <a:off x="3497263" y="2070100"/>
            <a:ext cx="4613275" cy="760413"/>
            <a:chOff x="3514382" y="1350026"/>
            <a:chExt cx="4613013" cy="760556"/>
          </a:xfrm>
        </p:grpSpPr>
        <p:grpSp>
          <p:nvGrpSpPr>
            <p:cNvPr id="78860" name="组合 10">
              <a:extLst>
                <a:ext uri="{FF2B5EF4-FFF2-40B4-BE49-F238E27FC236}">
                  <a16:creationId xmlns:a16="http://schemas.microsoft.com/office/drawing/2014/main" xmlns="" id="{3EF9DD00-CA65-4537-A4E3-66BB64953C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36885" y="1350026"/>
              <a:ext cx="4590510" cy="607639"/>
              <a:chOff x="4121950" y="1395031"/>
              <a:chExt cx="4590510" cy="607639"/>
            </a:xfrm>
          </p:grpSpPr>
          <p:sp>
            <p:nvSpPr>
              <p:cNvPr id="78862" name="矩形 11">
                <a:extLst>
                  <a:ext uri="{FF2B5EF4-FFF2-40B4-BE49-F238E27FC236}">
                    <a16:creationId xmlns:a16="http://schemas.microsoft.com/office/drawing/2014/main" xmlns="" id="{BB7BE596-E220-48EA-A577-B774AAB254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4820" y="1395031"/>
                <a:ext cx="180049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rgbClr val="FF0000"/>
                    </a:solidFill>
                  </a:rPr>
                  <a:t>讲错话如何应对</a:t>
                </a:r>
              </a:p>
            </p:txBody>
          </p:sp>
          <p:sp>
            <p:nvSpPr>
              <p:cNvPr id="78863" name="矩形 12">
                <a:extLst>
                  <a:ext uri="{FF2B5EF4-FFF2-40B4-BE49-F238E27FC236}">
                    <a16:creationId xmlns:a16="http://schemas.microsoft.com/office/drawing/2014/main" xmlns="" id="{2F9BA954-266E-43AE-AB3F-250E9842C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1950" y="1705537"/>
                <a:ext cx="4590510" cy="297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200"/>
                  <a:t>人在紧张的场合最容易脱口而出说错话。</a:t>
                </a:r>
              </a:p>
            </p:txBody>
          </p:sp>
        </p:grp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9EF4D69F-25B9-4475-BF5F-3D59A9C70090}"/>
                </a:ext>
              </a:extLst>
            </p:cNvPr>
            <p:cNvSpPr/>
            <p:nvPr/>
          </p:nvSpPr>
          <p:spPr>
            <a:xfrm>
              <a:off x="3514382" y="1434180"/>
              <a:ext cx="68258" cy="67640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grpSp>
        <p:nvGrpSpPr>
          <p:cNvPr id="78854" name="组合 7">
            <a:extLst>
              <a:ext uri="{FF2B5EF4-FFF2-40B4-BE49-F238E27FC236}">
                <a16:creationId xmlns:a16="http://schemas.microsoft.com/office/drawing/2014/main" xmlns="" id="{CE9F4E1F-1588-45A7-AD79-FFA2BAA562EC}"/>
              </a:ext>
            </a:extLst>
          </p:cNvPr>
          <p:cNvGrpSpPr>
            <a:grpSpLocks/>
          </p:cNvGrpSpPr>
          <p:nvPr/>
        </p:nvGrpSpPr>
        <p:grpSpPr bwMode="auto">
          <a:xfrm>
            <a:off x="3713163" y="2700338"/>
            <a:ext cx="4638675" cy="1709737"/>
            <a:chOff x="3401870" y="2880196"/>
            <a:chExt cx="4639799" cy="1710190"/>
          </a:xfrm>
        </p:grpSpPr>
        <p:sp>
          <p:nvSpPr>
            <p:cNvPr id="78856" name="矩形 14">
              <a:extLst>
                <a:ext uri="{FF2B5EF4-FFF2-40B4-BE49-F238E27FC236}">
                  <a16:creationId xmlns:a16="http://schemas.microsoft.com/office/drawing/2014/main" xmlns="" id="{51F14E45-30A2-429C-9E22-8BEBB6A89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1961" y="3390057"/>
              <a:ext cx="4499707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solidFill>
                    <a:srgbClr val="FF0000"/>
                  </a:solidFill>
                </a:rPr>
                <a:t>保持镇静</a:t>
              </a:r>
              <a:r>
                <a:rPr lang="zh-CN" altLang="en-US" sz="1200">
                  <a:solidFill>
                    <a:srgbClr val="000000"/>
                  </a:solidFill>
                </a:rPr>
                <a:t>。若说错的话无关紧要，也没有得罪人，可以若无其事，专心继续面试交谈。</a:t>
              </a:r>
              <a:endParaRPr lang="en-US" altLang="zh-CN" sz="1200">
                <a:solidFill>
                  <a:srgbClr val="000000"/>
                </a:solidFill>
              </a:endParaRPr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solidFill>
                    <a:srgbClr val="000000"/>
                  </a:solidFill>
                </a:rPr>
                <a:t>若说错的话比较重要，为防止产生误会，应该在合适的时间更正道歉。例如：“</a:t>
              </a:r>
              <a:r>
                <a:rPr lang="zh-CN" altLang="en-US" sz="1200">
                  <a:solidFill>
                    <a:srgbClr val="FF0000"/>
                  </a:solidFill>
                </a:rPr>
                <a:t>对不起，刚才我紧张了点，好像讲错了，我的意思是</a:t>
              </a:r>
              <a:r>
                <a:rPr lang="en-US" altLang="zh-CN" sz="1200">
                  <a:solidFill>
                    <a:srgbClr val="FF0000"/>
                  </a:solidFill>
                </a:rPr>
                <a:t>……</a:t>
              </a:r>
              <a:r>
                <a:rPr lang="zh-CN" altLang="en-US" sz="1200">
                  <a:solidFill>
                    <a:srgbClr val="FF0000"/>
                  </a:solidFill>
                </a:rPr>
                <a:t>请原谅。</a:t>
              </a:r>
              <a:r>
                <a:rPr lang="zh-CN" altLang="en-US" sz="1200">
                  <a:solidFill>
                    <a:srgbClr val="000000"/>
                  </a:solidFill>
                </a:rPr>
                <a:t>”</a:t>
              </a:r>
            </a:p>
          </p:txBody>
        </p:sp>
        <p:sp>
          <p:nvSpPr>
            <p:cNvPr id="78857" name="矩形 15">
              <a:extLst>
                <a:ext uri="{FF2B5EF4-FFF2-40B4-BE49-F238E27FC236}">
                  <a16:creationId xmlns:a16="http://schemas.microsoft.com/office/drawing/2014/main" xmlns="" id="{A1C69728-CCB0-4169-94D2-6F9250B18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1963" y="2880196"/>
              <a:ext cx="4499706" cy="518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solidFill>
                    <a:srgbClr val="000000"/>
                  </a:solidFill>
                </a:rPr>
                <a:t>发现自己说错话后停下来不作声，或伸伸舌头，扮扮鬼脸，这些都是不成熟不庄重的做法。</a:t>
              </a:r>
              <a:endParaRPr lang="en-US" altLang="zh-CN" sz="1200">
                <a:solidFill>
                  <a:srgbClr val="000000"/>
                </a:solidFill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2F038367-8963-44DC-A66D-CBB5405CC406}"/>
                </a:ext>
              </a:extLst>
            </p:cNvPr>
            <p:cNvSpPr/>
            <p:nvPr/>
          </p:nvSpPr>
          <p:spPr>
            <a:xfrm>
              <a:off x="3401870" y="2970707"/>
              <a:ext cx="179430" cy="17943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latin typeface="+mn-ea"/>
                </a:rPr>
                <a:t>×</a:t>
              </a:r>
              <a:endParaRPr lang="zh-CN" altLang="en-US" dirty="0">
                <a:latin typeface="+mn-ea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B824CF1E-0649-41AC-A88D-41C29EBEA013}"/>
                </a:ext>
              </a:extLst>
            </p:cNvPr>
            <p:cNvSpPr/>
            <p:nvPr/>
          </p:nvSpPr>
          <p:spPr>
            <a:xfrm>
              <a:off x="3401870" y="3472490"/>
              <a:ext cx="179430" cy="17943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latin typeface="+mj-ea"/>
                  <a:ea typeface="+mj-ea"/>
                </a:rPr>
                <a:t>√</a:t>
              </a:r>
            </a:p>
          </p:txBody>
        </p:sp>
      </p:grpSp>
      <p:pic>
        <p:nvPicPr>
          <p:cNvPr id="78855" name="Picture 2">
            <a:extLst>
              <a:ext uri="{FF2B5EF4-FFF2-40B4-BE49-F238E27FC236}">
                <a16:creationId xmlns:a16="http://schemas.microsoft.com/office/drawing/2014/main" xmlns="" id="{C0BCF94E-F979-4447-85B1-2A020B549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1355725"/>
            <a:ext cx="2463800" cy="327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5B47F90-7234-447F-BC9D-A456B7823634}"/>
              </a:ext>
            </a:extLst>
          </p:cNvPr>
          <p:cNvSpPr txBox="1"/>
          <p:nvPr/>
        </p:nvSpPr>
        <p:spPr>
          <a:xfrm>
            <a:off x="2698750" y="765175"/>
            <a:ext cx="22621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面试时回答问题技巧</a:t>
            </a:r>
          </a:p>
        </p:txBody>
      </p:sp>
      <p:sp>
        <p:nvSpPr>
          <p:cNvPr id="80899" name="TextBox 3">
            <a:extLst>
              <a:ext uri="{FF2B5EF4-FFF2-40B4-BE49-F238E27FC236}">
                <a16:creationId xmlns:a16="http://schemas.microsoft.com/office/drawing/2014/main" xmlns="" id="{80F2E391-219D-469D-B483-6DE42FF13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7A0E6D8-D4C9-4825-BE37-E6A35D482EC9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grpSp>
        <p:nvGrpSpPr>
          <p:cNvPr id="80901" name="组合 22">
            <a:extLst>
              <a:ext uri="{FF2B5EF4-FFF2-40B4-BE49-F238E27FC236}">
                <a16:creationId xmlns:a16="http://schemas.microsoft.com/office/drawing/2014/main" xmlns="" id="{25AF47A4-C425-406C-8048-89DEE6587C8F}"/>
              </a:ext>
            </a:extLst>
          </p:cNvPr>
          <p:cNvGrpSpPr>
            <a:grpSpLocks/>
          </p:cNvGrpSpPr>
          <p:nvPr/>
        </p:nvGrpSpPr>
        <p:grpSpPr bwMode="auto">
          <a:xfrm>
            <a:off x="927100" y="1755775"/>
            <a:ext cx="7780338" cy="2179638"/>
            <a:chOff x="842100" y="1755071"/>
            <a:chExt cx="7780350" cy="217980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4B98984A-DFDE-4EAC-9B71-36C80CE67C8F}"/>
                </a:ext>
              </a:extLst>
            </p:cNvPr>
            <p:cNvSpPr/>
            <p:nvPr/>
          </p:nvSpPr>
          <p:spPr>
            <a:xfrm>
              <a:off x="842100" y="2379007"/>
              <a:ext cx="2438404" cy="15558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0903" name="矩形 11">
              <a:extLst>
                <a:ext uri="{FF2B5EF4-FFF2-40B4-BE49-F238E27FC236}">
                  <a16:creationId xmlns:a16="http://schemas.microsoft.com/office/drawing/2014/main" xmlns="" id="{6ECBB79F-1AA7-4BF3-BB70-F4FAD3DBC6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7365" y="1755071"/>
              <a:ext cx="1569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rgbClr val="FF0000"/>
                  </a:solidFill>
                </a:rPr>
                <a:t>如何转移话题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6D44D454-DA18-4729-8948-138F760009AA}"/>
                </a:ext>
              </a:extLst>
            </p:cNvPr>
            <p:cNvSpPr/>
            <p:nvPr/>
          </p:nvSpPr>
          <p:spPr>
            <a:xfrm>
              <a:off x="3812318" y="1839215"/>
              <a:ext cx="66675" cy="67632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80905" name="矩形 5">
              <a:extLst>
                <a:ext uri="{FF2B5EF4-FFF2-40B4-BE49-F238E27FC236}">
                  <a16:creationId xmlns:a16="http://schemas.microsoft.com/office/drawing/2014/main" xmlns="" id="{44D99406-9A51-424F-B64D-C7121A93D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100" y="2379257"/>
              <a:ext cx="2438364" cy="1555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000"/>
                <a:t>1  </a:t>
              </a:r>
              <a:r>
                <a:rPr lang="zh-CN" altLang="en-US" sz="1000"/>
                <a:t>所谈内容与自己求职无关，而对方却谈兴正浓。</a:t>
              </a:r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000"/>
                <a:t>2</a:t>
              </a:r>
              <a:r>
                <a:rPr lang="zh-CN" altLang="en-US" sz="1000"/>
                <a:t>  觉察到考官不愿听下去的暗示。</a:t>
              </a:r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000"/>
                <a:t>3</a:t>
              </a:r>
              <a:r>
                <a:rPr lang="zh-CN" altLang="en-US" sz="1000"/>
                <a:t>  谈话内容枯竭，面试出现冷场。 </a:t>
              </a:r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000"/>
                <a:t>4</a:t>
              </a:r>
              <a:r>
                <a:rPr lang="zh-CN" altLang="en-US" sz="1000"/>
                <a:t>  有人失言或意外的尴尬局面出现。 </a:t>
              </a:r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000"/>
                <a:t>5</a:t>
              </a:r>
              <a:r>
                <a:rPr lang="zh-CN" altLang="en-US" sz="1000"/>
                <a:t>  产生意见分歧，又不便争论、不必争论或不想争论时。 </a:t>
              </a:r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000"/>
                <a:t>6</a:t>
              </a:r>
              <a:r>
                <a:rPr lang="zh-CN" altLang="en-US" sz="1000"/>
                <a:t>  需要避讳时。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47E8E54E-5EDB-47E2-8781-D29DC663D5CD}"/>
                </a:ext>
              </a:extLst>
            </p:cNvPr>
            <p:cNvSpPr/>
            <p:nvPr/>
          </p:nvSpPr>
          <p:spPr>
            <a:xfrm>
              <a:off x="842100" y="1845566"/>
              <a:ext cx="2438404" cy="45882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0907" name="矩形 20">
              <a:extLst>
                <a:ext uri="{FF2B5EF4-FFF2-40B4-BE49-F238E27FC236}">
                  <a16:creationId xmlns:a16="http://schemas.microsoft.com/office/drawing/2014/main" xmlns="" id="{6DB508EE-9FA4-4FA9-95F3-7005C518F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4707" y="1970804"/>
              <a:ext cx="226215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bg1"/>
                  </a:solidFill>
                </a:rPr>
                <a:t>需要转移话题的情形</a:t>
              </a:r>
            </a:p>
          </p:txBody>
        </p:sp>
        <p:grpSp>
          <p:nvGrpSpPr>
            <p:cNvPr id="80908" name="组合 18">
              <a:extLst>
                <a:ext uri="{FF2B5EF4-FFF2-40B4-BE49-F238E27FC236}">
                  <a16:creationId xmlns:a16="http://schemas.microsoft.com/office/drawing/2014/main" xmlns="" id="{D9E6F6C4-0E0A-49B0-AD89-3EA57FFAC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4155" y="2156721"/>
              <a:ext cx="4588295" cy="739365"/>
              <a:chOff x="4034155" y="2246731"/>
              <a:chExt cx="4588295" cy="739365"/>
            </a:xfrm>
          </p:grpSpPr>
          <p:sp>
            <p:nvSpPr>
              <p:cNvPr id="80912" name="矩形 21">
                <a:extLst>
                  <a:ext uri="{FF2B5EF4-FFF2-40B4-BE49-F238E27FC236}">
                    <a16:creationId xmlns:a16="http://schemas.microsoft.com/office/drawing/2014/main" xmlns="" id="{3E47735D-25D6-449C-9F57-D91A84D348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4155" y="2246731"/>
                <a:ext cx="1077905" cy="297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solidFill>
                      <a:srgbClr val="FF0000"/>
                    </a:solidFill>
                  </a:rPr>
                  <a:t>1  </a:t>
                </a:r>
                <a:r>
                  <a:rPr lang="zh-CN" altLang="en-US" sz="1200">
                    <a:solidFill>
                      <a:srgbClr val="FF0000"/>
                    </a:solidFill>
                  </a:rPr>
                  <a:t>岔开式</a:t>
                </a:r>
                <a:endParaRPr lang="en-US" altLang="zh-CN" sz="1200">
                  <a:solidFill>
                    <a:srgbClr val="000000"/>
                  </a:solidFill>
                </a:endParaRPr>
              </a:p>
            </p:txBody>
          </p:sp>
          <p:sp>
            <p:nvSpPr>
              <p:cNvPr id="80913" name="矩形 17">
                <a:extLst>
                  <a:ext uri="{FF2B5EF4-FFF2-40B4-BE49-F238E27FC236}">
                    <a16:creationId xmlns:a16="http://schemas.microsoft.com/office/drawing/2014/main" xmlns="" id="{597B3EFE-5AF5-4B40-868B-BC69DD88D9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898" y="2487498"/>
                <a:ext cx="4481552" cy="498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1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</a:rPr>
                  <a:t> </a:t>
                </a:r>
                <a:r>
                  <a:rPr lang="zh-CN" altLang="en-US" sz="1200">
                    <a:solidFill>
                      <a:srgbClr val="000000"/>
                    </a:solidFill>
                  </a:rPr>
                  <a:t>“刚刚谈到了工作经验，我这里有点相关资料，如果允许，我可以为面试官展示一下。”</a:t>
                </a:r>
                <a:endParaRPr lang="zh-CN" altLang="en-US" sz="1800"/>
              </a:p>
            </p:txBody>
          </p:sp>
        </p:grpSp>
        <p:grpSp>
          <p:nvGrpSpPr>
            <p:cNvPr id="80909" name="组合 24">
              <a:extLst>
                <a:ext uri="{FF2B5EF4-FFF2-40B4-BE49-F238E27FC236}">
                  <a16:creationId xmlns:a16="http://schemas.microsoft.com/office/drawing/2014/main" xmlns="" id="{EFA6E8DE-CA53-4E41-B5C7-AC1DE127E2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4155" y="2870137"/>
              <a:ext cx="4588295" cy="942498"/>
              <a:chOff x="4034155" y="2246731"/>
              <a:chExt cx="4588295" cy="942498"/>
            </a:xfrm>
          </p:grpSpPr>
          <p:sp>
            <p:nvSpPr>
              <p:cNvPr id="80910" name="矩形 25">
                <a:extLst>
                  <a:ext uri="{FF2B5EF4-FFF2-40B4-BE49-F238E27FC236}">
                    <a16:creationId xmlns:a16="http://schemas.microsoft.com/office/drawing/2014/main" xmlns="" id="{5ADE7368-249E-491F-AB6E-7F32622F29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4155" y="2246731"/>
                <a:ext cx="1077905" cy="313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solidFill>
                      <a:srgbClr val="FF0000"/>
                    </a:solidFill>
                  </a:rPr>
                  <a:t>2   </a:t>
                </a:r>
                <a:r>
                  <a:rPr lang="zh-CN" altLang="en-US" sz="1200">
                    <a:solidFill>
                      <a:srgbClr val="FF0000"/>
                    </a:solidFill>
                  </a:rPr>
                  <a:t>假言式</a:t>
                </a:r>
                <a:endParaRPr lang="en-US" altLang="zh-CN" sz="1200">
                  <a:solidFill>
                    <a:srgbClr val="000000"/>
                  </a:solidFill>
                </a:endParaRPr>
              </a:p>
            </p:txBody>
          </p:sp>
          <p:sp>
            <p:nvSpPr>
              <p:cNvPr id="80911" name="矩形 26">
                <a:extLst>
                  <a:ext uri="{FF2B5EF4-FFF2-40B4-BE49-F238E27FC236}">
                    <a16:creationId xmlns:a16="http://schemas.microsoft.com/office/drawing/2014/main" xmlns="" id="{8C402A96-6D0B-4C7D-96F2-EE25767AB7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907" y="2487498"/>
                <a:ext cx="4391543" cy="701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1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200">
                    <a:solidFill>
                      <a:srgbClr val="000000"/>
                    </a:solidFill>
                  </a:rPr>
                  <a:t>如果</a:t>
                </a:r>
                <a:r>
                  <a:rPr lang="en-US" altLang="zh-CN" sz="1200">
                    <a:solidFill>
                      <a:srgbClr val="000000"/>
                    </a:solidFill>
                  </a:rPr>
                  <a:t>A, </a:t>
                </a:r>
                <a:r>
                  <a:rPr lang="zh-CN" altLang="en-US" sz="1200">
                    <a:solidFill>
                      <a:srgbClr val="000000"/>
                    </a:solidFill>
                  </a:rPr>
                  <a:t>那么</a:t>
                </a:r>
                <a:r>
                  <a:rPr lang="en-US" altLang="zh-CN" sz="1200">
                    <a:solidFill>
                      <a:srgbClr val="000000"/>
                    </a:solidFill>
                  </a:rPr>
                  <a:t>B</a:t>
                </a:r>
                <a:r>
                  <a:rPr lang="zh-CN" altLang="en-US" sz="1200">
                    <a:solidFill>
                      <a:srgbClr val="000000"/>
                    </a:solidFill>
                  </a:rPr>
                  <a:t>。其中</a:t>
                </a:r>
                <a:r>
                  <a:rPr lang="en-US" altLang="zh-CN" sz="1200">
                    <a:solidFill>
                      <a:srgbClr val="000000"/>
                    </a:solidFill>
                  </a:rPr>
                  <a:t>A</a:t>
                </a:r>
                <a:r>
                  <a:rPr lang="zh-CN" altLang="en-US" sz="1200">
                    <a:solidFill>
                      <a:srgbClr val="000000"/>
                    </a:solidFill>
                  </a:rPr>
                  <a:t>是假设条件，</a:t>
                </a:r>
                <a:r>
                  <a:rPr lang="en-US" altLang="zh-CN" sz="1200">
                    <a:solidFill>
                      <a:srgbClr val="000000"/>
                    </a:solidFill>
                  </a:rPr>
                  <a:t>B</a:t>
                </a:r>
                <a:r>
                  <a:rPr lang="zh-CN" altLang="en-US" sz="1200">
                    <a:solidFill>
                      <a:srgbClr val="000000"/>
                    </a:solidFill>
                  </a:rPr>
                  <a:t>是以</a:t>
                </a:r>
                <a:r>
                  <a:rPr lang="en-US" altLang="zh-CN" sz="1200">
                    <a:solidFill>
                      <a:srgbClr val="000000"/>
                    </a:solidFill>
                  </a:rPr>
                  <a:t>A</a:t>
                </a:r>
                <a:r>
                  <a:rPr lang="zh-CN" altLang="en-US" sz="1200">
                    <a:solidFill>
                      <a:srgbClr val="000000"/>
                    </a:solidFill>
                  </a:rPr>
                  <a:t>为条件的结论。</a:t>
                </a:r>
                <a:endParaRPr lang="en-US" altLang="zh-CN" sz="1200">
                  <a:solidFill>
                    <a:srgbClr val="000000"/>
                  </a:solidFill>
                </a:endParaRPr>
              </a:p>
              <a:p>
                <a:pPr eaLnBrk="1" hangingPunct="1">
                  <a:lnSpc>
                    <a:spcPct val="11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</a:rPr>
                  <a:t>-</a:t>
                </a:r>
                <a:r>
                  <a:rPr lang="zh-CN" altLang="en-US" sz="1200">
                    <a:solidFill>
                      <a:srgbClr val="000000"/>
                    </a:solidFill>
                  </a:rPr>
                  <a:t>当事业与家庭发生矛盾时，你是选择事业，还是选择家庭呢？</a:t>
                </a:r>
                <a:endParaRPr lang="en-US" altLang="zh-CN" sz="1200">
                  <a:solidFill>
                    <a:srgbClr val="000000"/>
                  </a:solidFill>
                </a:endParaRPr>
              </a:p>
              <a:p>
                <a:pPr eaLnBrk="1" hangingPunct="1">
                  <a:lnSpc>
                    <a:spcPct val="11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solidFill>
                      <a:srgbClr val="000000"/>
                    </a:solidFill>
                  </a:rPr>
                  <a:t>-</a:t>
                </a:r>
                <a:r>
                  <a:rPr lang="zh-CN" altLang="en-US" sz="1200">
                    <a:solidFill>
                      <a:srgbClr val="000000"/>
                    </a:solidFill>
                  </a:rPr>
                  <a:t>谁重要，我就选择谁。</a:t>
                </a:r>
                <a:endParaRPr lang="zh-CN" altLang="en-US" sz="1800"/>
              </a:p>
            </p:txBody>
          </p:sp>
        </p:grp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>
            <a:extLst>
              <a:ext uri="{FF2B5EF4-FFF2-40B4-BE49-F238E27FC236}">
                <a16:creationId xmlns:a16="http://schemas.microsoft.com/office/drawing/2014/main" xmlns="" id="{EFADA553-FD83-49A0-9D08-33D163ED0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3"/>
          <a:stretch>
            <a:fillRect/>
          </a:stretch>
        </p:blipFill>
        <p:spPr bwMode="auto">
          <a:xfrm>
            <a:off x="957263" y="1668463"/>
            <a:ext cx="2955925" cy="292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1C7646C-AFE4-4D60-A419-362AB07D3491}"/>
              </a:ext>
            </a:extLst>
          </p:cNvPr>
          <p:cNvSpPr txBox="1"/>
          <p:nvPr/>
        </p:nvSpPr>
        <p:spPr>
          <a:xfrm>
            <a:off x="2698750" y="765175"/>
            <a:ext cx="22621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面试时回答问题技巧</a:t>
            </a:r>
          </a:p>
        </p:txBody>
      </p:sp>
      <p:sp>
        <p:nvSpPr>
          <p:cNvPr id="82948" name="TextBox 3">
            <a:extLst>
              <a:ext uri="{FF2B5EF4-FFF2-40B4-BE49-F238E27FC236}">
                <a16:creationId xmlns:a16="http://schemas.microsoft.com/office/drawing/2014/main" xmlns="" id="{A904A785-6578-435F-ACD7-EE5C4A577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765175"/>
            <a:ext cx="242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7054BED3-1CA9-4A5B-A914-45D92684388C}"/>
              </a:ext>
            </a:extLst>
          </p:cNvPr>
          <p:cNvSpPr txBox="1"/>
          <p:nvPr/>
        </p:nvSpPr>
        <p:spPr>
          <a:xfrm>
            <a:off x="841375" y="765175"/>
            <a:ext cx="18018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面试中注意事项</a:t>
            </a:r>
          </a:p>
        </p:txBody>
      </p:sp>
      <p:sp>
        <p:nvSpPr>
          <p:cNvPr id="82950" name="矩形 11">
            <a:extLst>
              <a:ext uri="{FF2B5EF4-FFF2-40B4-BE49-F238E27FC236}">
                <a16:creationId xmlns:a16="http://schemas.microsoft.com/office/drawing/2014/main" xmlns="" id="{DD085EC4-DB33-4E30-B4E9-6855F5245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2238" y="1439863"/>
            <a:ext cx="2492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FF0000"/>
                </a:solidFill>
              </a:rPr>
              <a:t>请问：你有哪些缺点？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607D0008-F845-4B41-8AAF-E0E7E3EEA499}"/>
              </a:ext>
            </a:extLst>
          </p:cNvPr>
          <p:cNvSpPr/>
          <p:nvPr/>
        </p:nvSpPr>
        <p:spPr>
          <a:xfrm>
            <a:off x="3895725" y="1524000"/>
            <a:ext cx="68263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82952" name="组合 12">
            <a:extLst>
              <a:ext uri="{FF2B5EF4-FFF2-40B4-BE49-F238E27FC236}">
                <a16:creationId xmlns:a16="http://schemas.microsoft.com/office/drawing/2014/main" xmlns="" id="{2AE193DA-0ACE-4200-A746-179A238F2E30}"/>
              </a:ext>
            </a:extLst>
          </p:cNvPr>
          <p:cNvGrpSpPr>
            <a:grpSpLocks/>
          </p:cNvGrpSpPr>
          <p:nvPr/>
        </p:nvGrpSpPr>
        <p:grpSpPr bwMode="auto">
          <a:xfrm>
            <a:off x="4117975" y="1841500"/>
            <a:ext cx="4589463" cy="739775"/>
            <a:chOff x="4118650" y="1931696"/>
            <a:chExt cx="4588295" cy="739365"/>
          </a:xfrm>
        </p:grpSpPr>
        <p:sp>
          <p:nvSpPr>
            <p:cNvPr id="82964" name="矩形 21">
              <a:extLst>
                <a:ext uri="{FF2B5EF4-FFF2-40B4-BE49-F238E27FC236}">
                  <a16:creationId xmlns:a16="http://schemas.microsoft.com/office/drawing/2014/main" xmlns="" id="{D8A0B0AF-20F7-47F1-B0D6-B9E785D9D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8650" y="1931696"/>
              <a:ext cx="1623480" cy="313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0000"/>
                  </a:solidFill>
                </a:rPr>
                <a:t>1  </a:t>
              </a:r>
              <a:r>
                <a:rPr lang="zh-CN" altLang="en-US" sz="1200">
                  <a:solidFill>
                    <a:srgbClr val="FF0000"/>
                  </a:solidFill>
                </a:rPr>
                <a:t>坦然承认 博得认同</a:t>
              </a:r>
              <a:endParaRPr lang="en-US" altLang="zh-CN" sz="1200">
                <a:solidFill>
                  <a:srgbClr val="000000"/>
                </a:solidFill>
              </a:endParaRPr>
            </a:p>
          </p:txBody>
        </p:sp>
        <p:sp>
          <p:nvSpPr>
            <p:cNvPr id="82965" name="矩形 17">
              <a:extLst>
                <a:ext uri="{FF2B5EF4-FFF2-40B4-BE49-F238E27FC236}">
                  <a16:creationId xmlns:a16="http://schemas.microsoft.com/office/drawing/2014/main" xmlns="" id="{7058D8E0-3987-4927-B936-3A400E9A6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393" y="2172463"/>
              <a:ext cx="4481552" cy="498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solidFill>
                    <a:srgbClr val="000000"/>
                  </a:solidFill>
                </a:rPr>
                <a:t>为自己的缺点找足理由也无济于事，重要的是如何使对方</a:t>
              </a:r>
              <a:r>
                <a:rPr lang="zh-CN" altLang="en-US" sz="1200">
                  <a:solidFill>
                    <a:srgbClr val="FF0000"/>
                  </a:solidFill>
                </a:rPr>
                <a:t>在感情上认同你谈及自身缺点的态度</a:t>
              </a:r>
              <a:r>
                <a:rPr lang="zh-CN" altLang="en-US" sz="1200">
                  <a:solidFill>
                    <a:srgbClr val="000000"/>
                  </a:solidFill>
                </a:rPr>
                <a:t>。</a:t>
              </a:r>
              <a:endParaRPr lang="zh-CN" altLang="en-US" sz="1800"/>
            </a:p>
          </p:txBody>
        </p:sp>
      </p:grpSp>
      <p:grpSp>
        <p:nvGrpSpPr>
          <p:cNvPr id="82953" name="组合 14">
            <a:extLst>
              <a:ext uri="{FF2B5EF4-FFF2-40B4-BE49-F238E27FC236}">
                <a16:creationId xmlns:a16="http://schemas.microsoft.com/office/drawing/2014/main" xmlns="" id="{1563B0EB-7AC7-4243-9895-57CBFAEAB0FA}"/>
              </a:ext>
            </a:extLst>
          </p:cNvPr>
          <p:cNvGrpSpPr>
            <a:grpSpLocks/>
          </p:cNvGrpSpPr>
          <p:nvPr/>
        </p:nvGrpSpPr>
        <p:grpSpPr bwMode="auto">
          <a:xfrm>
            <a:off x="4117975" y="2582863"/>
            <a:ext cx="4498975" cy="1360487"/>
            <a:chOff x="4118650" y="2627760"/>
            <a:chExt cx="4498286" cy="1360209"/>
          </a:xfrm>
        </p:grpSpPr>
        <p:sp>
          <p:nvSpPr>
            <p:cNvPr id="82959" name="矩形 25">
              <a:extLst>
                <a:ext uri="{FF2B5EF4-FFF2-40B4-BE49-F238E27FC236}">
                  <a16:creationId xmlns:a16="http://schemas.microsoft.com/office/drawing/2014/main" xmlns="" id="{F1D08827-6199-4818-B139-69CC2E883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8650" y="2627760"/>
              <a:ext cx="1803500" cy="313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0000"/>
                  </a:solidFill>
                </a:rPr>
                <a:t>2   </a:t>
              </a:r>
              <a:r>
                <a:rPr lang="zh-CN" altLang="en-US" sz="1200">
                  <a:solidFill>
                    <a:srgbClr val="FF0000"/>
                  </a:solidFill>
                </a:rPr>
                <a:t>消除误会 缩短距离</a:t>
              </a:r>
              <a:endParaRPr lang="en-US" altLang="zh-CN" sz="1200">
                <a:solidFill>
                  <a:srgbClr val="000000"/>
                </a:solidFill>
              </a:endParaRPr>
            </a:p>
          </p:txBody>
        </p:sp>
        <p:sp>
          <p:nvSpPr>
            <p:cNvPr id="82960" name="矩形 26">
              <a:extLst>
                <a:ext uri="{FF2B5EF4-FFF2-40B4-BE49-F238E27FC236}">
                  <a16:creationId xmlns:a16="http://schemas.microsoft.com/office/drawing/2014/main" xmlns="" id="{0B25F34F-46AA-400B-A20C-F854C5E09E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393" y="2868527"/>
              <a:ext cx="4391543" cy="486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solidFill>
                    <a:srgbClr val="000000"/>
                  </a:solidFill>
                </a:rPr>
                <a:t>有的“缺点”并不是缺点，而是一般意义的误会造成的，这时，你应</a:t>
              </a:r>
              <a:r>
                <a:rPr lang="zh-CN" altLang="en-US" sz="1200">
                  <a:solidFill>
                    <a:srgbClr val="FF0000"/>
                  </a:solidFill>
                </a:rPr>
                <a:t>及时澄清</a:t>
              </a:r>
              <a:r>
                <a:rPr lang="zh-CN" altLang="en-US" sz="1200">
                  <a:solidFill>
                    <a:srgbClr val="000000"/>
                  </a:solidFill>
                </a:rPr>
                <a:t>，</a:t>
              </a:r>
              <a:r>
                <a:rPr lang="zh-CN" altLang="en-US" sz="1200">
                  <a:solidFill>
                    <a:srgbClr val="FF0000"/>
                  </a:solidFill>
                </a:rPr>
                <a:t>缩短与对方心理上造成的差距</a:t>
              </a:r>
              <a:r>
                <a:rPr lang="zh-CN" altLang="en-US" sz="1200">
                  <a:solidFill>
                    <a:srgbClr val="000000"/>
                  </a:solidFill>
                </a:rPr>
                <a:t>。</a:t>
              </a:r>
              <a:endParaRPr lang="en-US" altLang="zh-CN" sz="1200">
                <a:solidFill>
                  <a:srgbClr val="000000"/>
                </a:solidFill>
              </a:endParaRPr>
            </a:p>
          </p:txBody>
        </p:sp>
        <p:grpSp>
          <p:nvGrpSpPr>
            <p:cNvPr id="82961" name="组合 6">
              <a:extLst>
                <a:ext uri="{FF2B5EF4-FFF2-40B4-BE49-F238E27FC236}">
                  <a16:creationId xmlns:a16="http://schemas.microsoft.com/office/drawing/2014/main" xmlns="" id="{4B83A36C-0257-4ED7-9A42-A08654AA40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42500" y="3280083"/>
              <a:ext cx="4044935" cy="707886"/>
              <a:chOff x="4436985" y="3577043"/>
              <a:chExt cx="4044935" cy="707886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3284B7DB-6140-4098-B5EA-849C39B64FA8}"/>
                  </a:ext>
                </a:extLst>
              </p:cNvPr>
              <p:cNvSpPr/>
              <p:nvPr/>
            </p:nvSpPr>
            <p:spPr>
              <a:xfrm>
                <a:off x="4436935" y="3645298"/>
                <a:ext cx="144441" cy="14443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b="1" dirty="0"/>
                  <a:t>例</a:t>
                </a:r>
              </a:p>
            </p:txBody>
          </p:sp>
          <p:sp>
            <p:nvSpPr>
              <p:cNvPr id="82963" name="矩形 1">
                <a:extLst>
                  <a:ext uri="{FF2B5EF4-FFF2-40B4-BE49-F238E27FC236}">
                    <a16:creationId xmlns:a16="http://schemas.microsoft.com/office/drawing/2014/main" xmlns="" id="{2EF01E43-088A-424F-8EC8-AF0F7990F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1990" y="3577043"/>
                <a:ext cx="399993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“我的父亲是高干，但他对我的要求很严格，家中虽有保姆，但洗我自己的衣服等活，从来不让保姆给我做，而让我亲自动手做，由于我是在这个环境长大的，什么事情都自己做，也从不依赖父亲的职权，所以，到你们公司，你们受的苦，我都能吃</a:t>
                </a:r>
                <a:r>
                  <a:rPr lang="en-US" altLang="zh-CN" sz="1000"/>
                  <a:t>……”</a:t>
                </a:r>
                <a:endParaRPr lang="zh-CN" altLang="en-US" sz="1000"/>
              </a:p>
            </p:txBody>
          </p:sp>
        </p:grpSp>
      </p:grpSp>
      <p:grpSp>
        <p:nvGrpSpPr>
          <p:cNvPr id="82954" name="组合 15">
            <a:extLst>
              <a:ext uri="{FF2B5EF4-FFF2-40B4-BE49-F238E27FC236}">
                <a16:creationId xmlns:a16="http://schemas.microsoft.com/office/drawing/2014/main" xmlns="" id="{B15FA073-CCDE-4A40-85E8-9F540720BAFE}"/>
              </a:ext>
            </a:extLst>
          </p:cNvPr>
          <p:cNvGrpSpPr>
            <a:grpSpLocks/>
          </p:cNvGrpSpPr>
          <p:nvPr/>
        </p:nvGrpSpPr>
        <p:grpSpPr bwMode="auto">
          <a:xfrm>
            <a:off x="4117975" y="3944938"/>
            <a:ext cx="4368800" cy="646112"/>
            <a:chOff x="4118650" y="3944668"/>
            <a:chExt cx="4368785" cy="645718"/>
          </a:xfrm>
        </p:grpSpPr>
        <p:sp>
          <p:nvSpPr>
            <p:cNvPr id="82955" name="矩形 27">
              <a:extLst>
                <a:ext uri="{FF2B5EF4-FFF2-40B4-BE49-F238E27FC236}">
                  <a16:creationId xmlns:a16="http://schemas.microsoft.com/office/drawing/2014/main" xmlns="" id="{61C6AD1D-62C9-43B8-A28E-780F404A7C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8650" y="3944668"/>
              <a:ext cx="1623480" cy="313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solidFill>
                    <a:srgbClr val="FF0000"/>
                  </a:solidFill>
                </a:rPr>
                <a:t>3  </a:t>
              </a:r>
              <a:r>
                <a:rPr lang="zh-CN" altLang="en-US" sz="1200">
                  <a:solidFill>
                    <a:srgbClr val="FF0000"/>
                  </a:solidFill>
                </a:rPr>
                <a:t>明谈缺点 实谈优点</a:t>
              </a:r>
              <a:endParaRPr lang="en-US" altLang="zh-CN" sz="1200">
                <a:solidFill>
                  <a:srgbClr val="000000"/>
                </a:solidFill>
              </a:endParaRPr>
            </a:p>
          </p:txBody>
        </p:sp>
        <p:grpSp>
          <p:nvGrpSpPr>
            <p:cNvPr id="82956" name="组合 29">
              <a:extLst>
                <a:ext uri="{FF2B5EF4-FFF2-40B4-BE49-F238E27FC236}">
                  <a16:creationId xmlns:a16="http://schemas.microsoft.com/office/drawing/2014/main" xmlns="" id="{B68242F3-DBDA-441D-8F55-DD5F27C9AB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42500" y="4169693"/>
              <a:ext cx="4044935" cy="420693"/>
              <a:chOff x="4436985" y="3577043"/>
              <a:chExt cx="4044935" cy="420693"/>
            </a:xfrm>
          </p:grpSpPr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xmlns="" id="{714D5984-40E5-4FD8-9E5E-859885FC8438}"/>
                  </a:ext>
                </a:extLst>
              </p:cNvPr>
              <p:cNvSpPr/>
              <p:nvPr/>
            </p:nvSpPr>
            <p:spPr>
              <a:xfrm>
                <a:off x="4436984" y="3645526"/>
                <a:ext cx="144462" cy="14437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b="1" dirty="0"/>
                  <a:t>例</a:t>
                </a:r>
              </a:p>
            </p:txBody>
          </p:sp>
          <p:sp>
            <p:nvSpPr>
              <p:cNvPr id="82958" name="矩形 31">
                <a:extLst>
                  <a:ext uri="{FF2B5EF4-FFF2-40B4-BE49-F238E27FC236}">
                    <a16:creationId xmlns:a16="http://schemas.microsoft.com/office/drawing/2014/main" xmlns="" id="{3861531B-CA81-4D57-A11D-453F8DF2CF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1990" y="3577043"/>
                <a:ext cx="3999930" cy="420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IKEA Sans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1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“像所有应届生一样，我缺少相关的工作经验，不过，正因为此，对该工作我有着足够的热情，愿意花更多的时间学习！”</a:t>
                </a:r>
              </a:p>
            </p:txBody>
          </p:sp>
        </p:grp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AutoShape 5" descr="http://www.mychineselearning.com/images/201006/interview.gif">
            <a:extLst>
              <a:ext uri="{FF2B5EF4-FFF2-40B4-BE49-F238E27FC236}">
                <a16:creationId xmlns:a16="http://schemas.microsoft.com/office/drawing/2014/main" xmlns="" id="{3294F1C3-F36C-4D69-9A13-8D095AA899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84995" name="组合 26">
            <a:extLst>
              <a:ext uri="{FF2B5EF4-FFF2-40B4-BE49-F238E27FC236}">
                <a16:creationId xmlns:a16="http://schemas.microsoft.com/office/drawing/2014/main" xmlns="" id="{CFBB3C05-AFDF-4BA4-AAE0-1DCEDD2D34BD}"/>
              </a:ext>
            </a:extLst>
          </p:cNvPr>
          <p:cNvGrpSpPr>
            <a:grpSpLocks/>
          </p:cNvGrpSpPr>
          <p:nvPr/>
        </p:nvGrpSpPr>
        <p:grpSpPr bwMode="auto">
          <a:xfrm>
            <a:off x="5799138" y="1614488"/>
            <a:ext cx="2435225" cy="461962"/>
            <a:chOff x="999860" y="1956906"/>
            <a:chExt cx="2435619" cy="461665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58189CBA-81F1-413D-9F24-52ABCBB12E36}"/>
                </a:ext>
              </a:extLst>
            </p:cNvPr>
            <p:cNvSpPr/>
            <p:nvPr/>
          </p:nvSpPr>
          <p:spPr>
            <a:xfrm>
              <a:off x="1404737" y="2001327"/>
              <a:ext cx="2030742" cy="3696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atin typeface="+mj-ea"/>
                  <a:ea typeface="+mj-ea"/>
                </a:rPr>
                <a:t>面试结束注意事项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F2187497-2962-4208-BE2E-6513B2841C24}"/>
                </a:ext>
              </a:extLst>
            </p:cNvPr>
            <p:cNvSpPr/>
            <p:nvPr/>
          </p:nvSpPr>
          <p:spPr>
            <a:xfrm>
              <a:off x="999860" y="2021951"/>
              <a:ext cx="360420" cy="2776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5007" name="TextBox 29">
              <a:extLst>
                <a:ext uri="{FF2B5EF4-FFF2-40B4-BE49-F238E27FC236}">
                  <a16:creationId xmlns:a16="http://schemas.microsoft.com/office/drawing/2014/main" xmlns="" id="{5463A81B-1E78-4047-9B6D-14B814FB3C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8343" y="1956906"/>
              <a:ext cx="3545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3</a:t>
              </a:r>
              <a:endParaRPr lang="zh-CN" altLang="en-US" sz="2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84996" name="组合 4">
            <a:extLst>
              <a:ext uri="{FF2B5EF4-FFF2-40B4-BE49-F238E27FC236}">
                <a16:creationId xmlns:a16="http://schemas.microsoft.com/office/drawing/2014/main" xmlns="" id="{D82C92F2-FDE5-4434-8799-917DF2C85028}"/>
              </a:ext>
            </a:extLst>
          </p:cNvPr>
          <p:cNvGrpSpPr>
            <a:grpSpLocks/>
          </p:cNvGrpSpPr>
          <p:nvPr/>
        </p:nvGrpSpPr>
        <p:grpSpPr bwMode="auto">
          <a:xfrm>
            <a:off x="5957888" y="2120900"/>
            <a:ext cx="2154237" cy="277813"/>
            <a:chOff x="5136873" y="2117346"/>
            <a:chExt cx="2154283" cy="276999"/>
          </a:xfrm>
        </p:grpSpPr>
        <p:sp>
          <p:nvSpPr>
            <p:cNvPr id="85003" name="矩形 2">
              <a:extLst>
                <a:ext uri="{FF2B5EF4-FFF2-40B4-BE49-F238E27FC236}">
                  <a16:creationId xmlns:a16="http://schemas.microsoft.com/office/drawing/2014/main" xmlns="" id="{46D3CFD9-85C8-44BD-A919-50AD78622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719" y="2117346"/>
              <a:ext cx="18774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把握结束面试的最佳时间</a:t>
              </a:r>
            </a:p>
          </p:txBody>
        </p:sp>
        <p:sp>
          <p:nvSpPr>
            <p:cNvPr id="85004" name="TextBox 3">
              <a:extLst>
                <a:ext uri="{FF2B5EF4-FFF2-40B4-BE49-F238E27FC236}">
                  <a16:creationId xmlns:a16="http://schemas.microsoft.com/office/drawing/2014/main" xmlns="" id="{BADEFE4A-FD05-4412-A3FF-D5DF6746C7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6873" y="2125040"/>
              <a:ext cx="38023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>
                  <a:latin typeface="华文细黑" panose="02010600040101010101" pitchFamily="2" charset="-122"/>
                  <a:ea typeface="华文细黑" panose="02010600040101010101" pitchFamily="2" charset="-122"/>
                </a:rPr>
                <a:t>4.1</a:t>
              </a:r>
              <a:endParaRPr lang="zh-CN" altLang="en-US" sz="11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84997" name="组合 30">
            <a:extLst>
              <a:ext uri="{FF2B5EF4-FFF2-40B4-BE49-F238E27FC236}">
                <a16:creationId xmlns:a16="http://schemas.microsoft.com/office/drawing/2014/main" xmlns="" id="{965F592C-F973-4BE7-94C6-10D81FA98AFB}"/>
              </a:ext>
            </a:extLst>
          </p:cNvPr>
          <p:cNvGrpSpPr>
            <a:grpSpLocks/>
          </p:cNvGrpSpPr>
          <p:nvPr/>
        </p:nvGrpSpPr>
        <p:grpSpPr bwMode="auto">
          <a:xfrm>
            <a:off x="5957888" y="2368550"/>
            <a:ext cx="1692275" cy="277813"/>
            <a:chOff x="5136873" y="2117346"/>
            <a:chExt cx="1692618" cy="276999"/>
          </a:xfrm>
        </p:grpSpPr>
        <p:sp>
          <p:nvSpPr>
            <p:cNvPr id="85001" name="矩形 31">
              <a:extLst>
                <a:ext uri="{FF2B5EF4-FFF2-40B4-BE49-F238E27FC236}">
                  <a16:creationId xmlns:a16="http://schemas.microsoft.com/office/drawing/2014/main" xmlns="" id="{F25F6873-59AF-4FF9-85D7-4AF9D5542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719" y="2117346"/>
              <a:ext cx="141577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/>
                <a:t>面试结束时的礼仪</a:t>
              </a:r>
            </a:p>
          </p:txBody>
        </p:sp>
        <p:sp>
          <p:nvSpPr>
            <p:cNvPr id="85002" name="TextBox 32">
              <a:extLst>
                <a:ext uri="{FF2B5EF4-FFF2-40B4-BE49-F238E27FC236}">
                  <a16:creationId xmlns:a16="http://schemas.microsoft.com/office/drawing/2014/main" xmlns="" id="{3A2AD70A-986D-4D29-94EA-AF2A461CC2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6873" y="2125040"/>
              <a:ext cx="38023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IKEA Sans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100">
                  <a:latin typeface="华文细黑" panose="02010600040101010101" pitchFamily="2" charset="-122"/>
                  <a:ea typeface="华文细黑" panose="02010600040101010101" pitchFamily="2" charset="-122"/>
                </a:rPr>
                <a:t>4.2</a:t>
              </a:r>
              <a:endParaRPr lang="zh-CN" altLang="en-US" sz="11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C6B8D75-2F80-47A2-96D4-407695D48BD8}"/>
              </a:ext>
            </a:extLst>
          </p:cNvPr>
          <p:cNvSpPr/>
          <p:nvPr/>
        </p:nvSpPr>
        <p:spPr>
          <a:xfrm>
            <a:off x="0" y="0"/>
            <a:ext cx="9144000" cy="85566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65800657-CFDD-4389-835A-C739AA519FC5}"/>
              </a:ext>
            </a:extLst>
          </p:cNvPr>
          <p:cNvSpPr/>
          <p:nvPr/>
        </p:nvSpPr>
        <p:spPr>
          <a:xfrm>
            <a:off x="0" y="4183063"/>
            <a:ext cx="9144000" cy="85725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85000" name="Picture 4">
            <a:extLst>
              <a:ext uri="{FF2B5EF4-FFF2-40B4-BE49-F238E27FC236}">
                <a16:creationId xmlns:a16="http://schemas.microsoft.com/office/drawing/2014/main" xmlns="" id="{3802B3D7-3BD6-492D-9002-6275DED18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67"/>
          <a:stretch>
            <a:fillRect/>
          </a:stretch>
        </p:blipFill>
        <p:spPr bwMode="auto">
          <a:xfrm>
            <a:off x="1331913" y="1658938"/>
            <a:ext cx="3425825" cy="183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A750B5-8359-4551-B5E0-399C85E821BC}"/>
              </a:ext>
            </a:extLst>
          </p:cNvPr>
          <p:cNvSpPr txBox="1"/>
          <p:nvPr/>
        </p:nvSpPr>
        <p:spPr>
          <a:xfrm>
            <a:off x="2895600" y="765175"/>
            <a:ext cx="272256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把握结束面试的最佳时间</a:t>
            </a:r>
          </a:p>
        </p:txBody>
      </p:sp>
      <p:sp>
        <p:nvSpPr>
          <p:cNvPr id="87043" name="TextBox 3">
            <a:extLst>
              <a:ext uri="{FF2B5EF4-FFF2-40B4-BE49-F238E27FC236}">
                <a16:creationId xmlns:a16="http://schemas.microsoft.com/office/drawing/2014/main" xmlns="" id="{7B3067A8-960F-4DA9-A252-5DB8F25B6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6FEF9B25-C1C2-474A-9FEE-0A523E64630F}"/>
              </a:ext>
            </a:extLst>
          </p:cNvPr>
          <p:cNvSpPr txBox="1"/>
          <p:nvPr/>
        </p:nvSpPr>
        <p:spPr>
          <a:xfrm>
            <a:off x="841375" y="765175"/>
            <a:ext cx="20320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面试结束注意事项</a:t>
            </a:r>
          </a:p>
        </p:txBody>
      </p:sp>
      <p:sp>
        <p:nvSpPr>
          <p:cNvPr id="87045" name="矩形 12">
            <a:extLst>
              <a:ext uri="{FF2B5EF4-FFF2-40B4-BE49-F238E27FC236}">
                <a16:creationId xmlns:a16="http://schemas.microsoft.com/office/drawing/2014/main" xmlns="" id="{630A0F4E-687A-4953-9254-FDE32BB3F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9488" y="2079625"/>
            <a:ext cx="45910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200"/>
              <a:t>怎么才能把握好适时离场的时间呢？一般来说，在</a:t>
            </a:r>
            <a:r>
              <a:rPr lang="zh-CN" altLang="en-US" sz="1200">
                <a:solidFill>
                  <a:srgbClr val="FF0000"/>
                </a:solidFill>
              </a:rPr>
              <a:t>高潮话题结束之后</a:t>
            </a:r>
            <a:r>
              <a:rPr lang="zh-CN" altLang="en-US" sz="1200"/>
              <a:t>或者是在主试人</a:t>
            </a:r>
            <a:r>
              <a:rPr lang="zh-CN" altLang="en-US" sz="1200">
                <a:solidFill>
                  <a:srgbClr val="FF0000"/>
                </a:solidFill>
              </a:rPr>
              <a:t>暗示</a:t>
            </a:r>
            <a:r>
              <a:rPr lang="zh-CN" altLang="en-US" sz="1200"/>
              <a:t>之后就应该主动告辞。暗示语示例：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73C8EC36-047D-4BF0-8472-DECFF7CC1A74}"/>
              </a:ext>
            </a:extLst>
          </p:cNvPr>
          <p:cNvSpPr/>
          <p:nvPr/>
        </p:nvSpPr>
        <p:spPr>
          <a:xfrm>
            <a:off x="3497263" y="2154238"/>
            <a:ext cx="66675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87047" name="矩形 17">
            <a:extLst>
              <a:ext uri="{FF2B5EF4-FFF2-40B4-BE49-F238E27FC236}">
                <a16:creationId xmlns:a16="http://schemas.microsoft.com/office/drawing/2014/main" xmlns="" id="{931DACC6-CC52-4F72-BB80-469B2BB6D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975" y="2565400"/>
            <a:ext cx="4500563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>
                <a:solidFill>
                  <a:srgbClr val="000000"/>
                </a:solidFill>
              </a:rPr>
              <a:t>我很感激你对我们公司这项工作的关注。</a:t>
            </a:r>
            <a:endParaRPr lang="en-US" altLang="zh-CN" sz="120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>
                <a:solidFill>
                  <a:srgbClr val="000000"/>
                </a:solidFill>
              </a:rPr>
              <a:t>谢谢你对我们招聘工作的关心。我们一做出决定就会立即通知你。</a:t>
            </a:r>
            <a:endParaRPr lang="en-US" altLang="zh-CN" sz="120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>
                <a:solidFill>
                  <a:srgbClr val="000000"/>
                </a:solidFill>
              </a:rPr>
              <a:t>你的情况我们已经了解了。你知道，在做出最后决定之前我们还要面试几位 申请人。</a:t>
            </a:r>
            <a:endParaRPr lang="en-US" altLang="zh-CN" sz="120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endParaRPr lang="en-US" altLang="zh-CN" sz="1200">
              <a:solidFill>
                <a:srgbClr val="000000"/>
              </a:solidFill>
            </a:endParaRPr>
          </a:p>
        </p:txBody>
      </p:sp>
      <p:pic>
        <p:nvPicPr>
          <p:cNvPr id="87048" name="Picture 3">
            <a:extLst>
              <a:ext uri="{FF2B5EF4-FFF2-40B4-BE49-F238E27FC236}">
                <a16:creationId xmlns:a16="http://schemas.microsoft.com/office/drawing/2014/main" xmlns="" id="{1B90AD3E-20BF-401B-A4AC-DF9EE2A91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1530350"/>
            <a:ext cx="2066925" cy="291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BF63C6C-74CE-461D-9B5E-8DB3AC6E2F62}"/>
              </a:ext>
            </a:extLst>
          </p:cNvPr>
          <p:cNvSpPr txBox="1"/>
          <p:nvPr/>
        </p:nvSpPr>
        <p:spPr>
          <a:xfrm>
            <a:off x="2895600" y="765175"/>
            <a:ext cx="20304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面试结束时的礼仪</a:t>
            </a:r>
          </a:p>
        </p:txBody>
      </p:sp>
      <p:sp>
        <p:nvSpPr>
          <p:cNvPr id="89091" name="TextBox 3">
            <a:extLst>
              <a:ext uri="{FF2B5EF4-FFF2-40B4-BE49-F238E27FC236}">
                <a16:creationId xmlns:a16="http://schemas.microsoft.com/office/drawing/2014/main" xmlns="" id="{CADFC9F7-318D-4930-A70D-3530EDDFB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765175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·</a:t>
            </a:r>
            <a:endParaRPr lang="zh-CN" altLang="en-US" sz="1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B184C936-A85A-42F9-B81B-8DC98F9CB735}"/>
              </a:ext>
            </a:extLst>
          </p:cNvPr>
          <p:cNvSpPr txBox="1"/>
          <p:nvPr/>
        </p:nvSpPr>
        <p:spPr>
          <a:xfrm>
            <a:off x="841375" y="765175"/>
            <a:ext cx="20320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面试结束注意事项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8A0CE9F3-D93E-4C32-B41E-62C22D8CE742}"/>
              </a:ext>
            </a:extLst>
          </p:cNvPr>
          <p:cNvSpPr/>
          <p:nvPr/>
        </p:nvSpPr>
        <p:spPr>
          <a:xfrm>
            <a:off x="3497263" y="2154238"/>
            <a:ext cx="66675" cy="676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89094" name="矩形 17">
            <a:extLst>
              <a:ext uri="{FF2B5EF4-FFF2-40B4-BE49-F238E27FC236}">
                <a16:creationId xmlns:a16="http://schemas.microsoft.com/office/drawing/2014/main" xmlns="" id="{1C6BD40F-620B-419A-B8C3-3E1B40F8C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975" y="2070100"/>
            <a:ext cx="4500563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IKEA Sans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>
                <a:solidFill>
                  <a:srgbClr val="000000"/>
                </a:solidFill>
              </a:rPr>
              <a:t>对用人单位的人事主管抽出宝贵时间来与自己见面表示</a:t>
            </a:r>
            <a:r>
              <a:rPr lang="zh-CN" altLang="en-US" sz="1200">
                <a:solidFill>
                  <a:srgbClr val="FF0000"/>
                </a:solidFill>
              </a:rPr>
              <a:t>感谢</a:t>
            </a:r>
            <a:r>
              <a:rPr lang="zh-CN" altLang="en-US" sz="1200">
                <a:solidFill>
                  <a:srgbClr val="000000"/>
                </a:solidFill>
              </a:rPr>
              <a:t>，并且表示期待着有进一步与</a:t>
            </a:r>
            <a:r>
              <a:rPr lang="en-US" altLang="zh-CN" sz="1200">
                <a:solidFill>
                  <a:srgbClr val="000000"/>
                </a:solidFill>
              </a:rPr>
              <a:t>××</a:t>
            </a:r>
            <a:r>
              <a:rPr lang="zh-CN" altLang="en-US" sz="1200">
                <a:solidFill>
                  <a:srgbClr val="000000"/>
                </a:solidFill>
              </a:rPr>
              <a:t>先生</a:t>
            </a:r>
            <a:r>
              <a:rPr lang="en-US" altLang="zh-CN" sz="1200">
                <a:solidFill>
                  <a:srgbClr val="000000"/>
                </a:solidFill>
              </a:rPr>
              <a:t>/</a:t>
            </a:r>
            <a:r>
              <a:rPr lang="zh-CN" altLang="en-US" sz="1200">
                <a:solidFill>
                  <a:srgbClr val="000000"/>
                </a:solidFill>
              </a:rPr>
              <a:t>小姐面谈的机会。</a:t>
            </a:r>
            <a:endParaRPr lang="en-US" altLang="zh-CN" sz="120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>
                <a:solidFill>
                  <a:srgbClr val="000000"/>
                </a:solidFill>
              </a:rPr>
              <a:t>与人事经理最好以</a:t>
            </a:r>
            <a:r>
              <a:rPr lang="zh-CN" altLang="en-US" sz="1200">
                <a:solidFill>
                  <a:srgbClr val="FF0000"/>
                </a:solidFill>
              </a:rPr>
              <a:t>握手</a:t>
            </a:r>
            <a:r>
              <a:rPr lang="zh-CN" altLang="en-US" sz="1200">
                <a:solidFill>
                  <a:srgbClr val="000000"/>
                </a:solidFill>
              </a:rPr>
              <a:t>的方式道别。</a:t>
            </a:r>
            <a:endParaRPr lang="en-US" altLang="zh-CN" sz="120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r>
              <a:rPr lang="zh-CN" altLang="en-US" sz="1200">
                <a:solidFill>
                  <a:srgbClr val="000000"/>
                </a:solidFill>
              </a:rPr>
              <a:t>离开办公室时，应该把刚才坐的</a:t>
            </a:r>
            <a:r>
              <a:rPr lang="zh-CN" altLang="en-US" sz="1200">
                <a:solidFill>
                  <a:srgbClr val="FF0000"/>
                </a:solidFill>
              </a:rPr>
              <a:t>椅子扶正</a:t>
            </a:r>
            <a:r>
              <a:rPr lang="zh-CN" altLang="en-US" sz="1200">
                <a:solidFill>
                  <a:srgbClr val="000000"/>
                </a:solidFill>
              </a:rPr>
              <a:t>到刚进门时的位置，再次致谢后出门。经过前台时，要主动与前台工作人员点头致意或说“</a:t>
            </a:r>
            <a:r>
              <a:rPr lang="zh-CN" altLang="en-US" sz="1200">
                <a:solidFill>
                  <a:srgbClr val="FF0000"/>
                </a:solidFill>
              </a:rPr>
              <a:t>谢谢你，再见</a:t>
            </a:r>
            <a:r>
              <a:rPr lang="zh-CN" altLang="en-US" sz="1200">
                <a:solidFill>
                  <a:srgbClr val="000000"/>
                </a:solidFill>
              </a:rPr>
              <a:t>”之类的话。</a:t>
            </a:r>
            <a:endParaRPr lang="en-US" altLang="zh-CN" sz="120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AutoNum type="arabicPlain"/>
            </a:pPr>
            <a:endParaRPr lang="en-US" altLang="zh-CN" sz="1200">
              <a:solidFill>
                <a:srgbClr val="000000"/>
              </a:solidFill>
            </a:endParaRPr>
          </a:p>
        </p:txBody>
      </p:sp>
      <p:pic>
        <p:nvPicPr>
          <p:cNvPr id="89095" name="Picture 2">
            <a:extLst>
              <a:ext uri="{FF2B5EF4-FFF2-40B4-BE49-F238E27FC236}">
                <a16:creationId xmlns:a16="http://schemas.microsoft.com/office/drawing/2014/main" xmlns="" id="{ABF6F322-0A69-432C-BFD7-360E2FD82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1230313"/>
            <a:ext cx="2655888" cy="385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8" name="组合 3">
            <a:extLst>
              <a:ext uri="{FF2B5EF4-FFF2-40B4-BE49-F238E27FC236}">
                <a16:creationId xmlns:a16="http://schemas.microsoft.com/office/drawing/2014/main" xmlns="" id="{A09983D6-F236-4385-97DA-8775E2725259}"/>
              </a:ext>
            </a:extLst>
          </p:cNvPr>
          <p:cNvGrpSpPr>
            <a:grpSpLocks/>
          </p:cNvGrpSpPr>
          <p:nvPr/>
        </p:nvGrpSpPr>
        <p:grpSpPr bwMode="auto">
          <a:xfrm>
            <a:off x="1649413" y="1357313"/>
            <a:ext cx="5983287" cy="1304925"/>
            <a:chOff x="977410" y="1357688"/>
            <a:chExt cx="5982760" cy="1305145"/>
          </a:xfrm>
        </p:grpSpPr>
        <p:grpSp>
          <p:nvGrpSpPr>
            <p:cNvPr id="91139" name="组合 1">
              <a:extLst>
                <a:ext uri="{FF2B5EF4-FFF2-40B4-BE49-F238E27FC236}">
                  <a16:creationId xmlns:a16="http://schemas.microsoft.com/office/drawing/2014/main" xmlns="" id="{8BAD79CF-4BA3-4908-8434-E1EC156150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7410" y="1357688"/>
              <a:ext cx="3588729" cy="1305145"/>
              <a:chOff x="1759187" y="1034991"/>
              <a:chExt cx="3588729" cy="1305145"/>
            </a:xfrm>
          </p:grpSpPr>
          <p:pic>
            <p:nvPicPr>
              <p:cNvPr id="91141" name="Picture 2">
                <a:extLst>
                  <a:ext uri="{FF2B5EF4-FFF2-40B4-BE49-F238E27FC236}">
                    <a16:creationId xmlns:a16="http://schemas.microsoft.com/office/drawing/2014/main" xmlns="" id="{17BB66D3-AB54-4D4C-B5AD-1DCE6668DB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59187" y="1034991"/>
                <a:ext cx="3588729" cy="12481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DDF48BAE-995A-49D7-96EE-851E3BAFD574}"/>
                  </a:ext>
                </a:extLst>
              </p:cNvPr>
              <p:cNvSpPr txBox="1"/>
              <p:nvPr/>
            </p:nvSpPr>
            <p:spPr>
              <a:xfrm>
                <a:off x="2636997" y="1940019"/>
                <a:ext cx="2322309" cy="40011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000" b="1" dirty="0">
                    <a:latin typeface="+mn-ea"/>
                    <a:ea typeface="+mn-ea"/>
                  </a:rPr>
                  <a:t>—— </a:t>
                </a:r>
                <a:r>
                  <a:rPr lang="zh-CN" altLang="en-US" sz="2000" b="1" dirty="0">
                    <a:latin typeface="+mn-ea"/>
                    <a:ea typeface="+mn-ea"/>
                  </a:rPr>
                  <a:t>面试技巧集萃</a:t>
                </a:r>
                <a:endParaRPr lang="zh-CN" altLang="en-US" sz="2000" b="1" dirty="0">
                  <a:latin typeface="华文细黑" pitchFamily="2" charset="-122"/>
                  <a:ea typeface="华文细黑" pitchFamily="2" charset="-122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BF331D83-6A2B-4FC7-AAFC-B46B8121CB3F}"/>
                  </a:ext>
                </a:extLst>
              </p:cNvPr>
              <p:cNvSpPr/>
              <p:nvPr/>
            </p:nvSpPr>
            <p:spPr>
              <a:xfrm>
                <a:off x="5014862" y="1357307"/>
                <a:ext cx="71432" cy="92566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/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3EA72571-E3AC-402E-AE3F-84B5E2829BA1}"/>
                </a:ext>
              </a:extLst>
            </p:cNvPr>
            <p:cNvSpPr txBox="1"/>
            <p:nvPr/>
          </p:nvSpPr>
          <p:spPr>
            <a:xfrm>
              <a:off x="4466428" y="1530754"/>
              <a:ext cx="2493742" cy="10145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6000" dirty="0">
                  <a:latin typeface="+mj-ea"/>
                  <a:ea typeface="+mj-ea"/>
                </a:rPr>
                <a:t>谢谢！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www.33ppt.com"/>
  <p:tag name="ISPRING_RESOURCE_PATHS_HASH_PRESENTER" val="9d2318bae531a1cd3a8c77b2da39ab15d35199"/>
</p:tagLst>
</file>

<file path=ppt/theme/theme1.xml><?xml version="1.0" encoding="utf-8"?>
<a:theme xmlns:a="http://schemas.openxmlformats.org/drawingml/2006/main" name="www.33ppt.com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IKEA Sans"/>
        <a:ea typeface="华康俪金黑W8(P)"/>
        <a:cs typeface=""/>
      </a:majorFont>
      <a:minorFont>
        <a:latin typeface="IKEA San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bg1">
              <a:lumMod val="7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1536</TotalTime>
  <Words>3840</Words>
  <Application>Microsoft Office PowerPoint</Application>
  <PresentationFormat>自定义</PresentationFormat>
  <Paragraphs>402</Paragraphs>
  <Slides>43</Slides>
  <Notes>43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44" baseType="lpstr">
      <vt:lpstr>www.33ppt.com​​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www.33ppt.com</dc:title>
  <dc:creator>nong</dc:creator>
  <cp:lastModifiedBy>拉普耶鲁</cp:lastModifiedBy>
  <cp:revision>194</cp:revision>
  <dcterms:created xsi:type="dcterms:W3CDTF">2012-06-24T08:23:58Z</dcterms:created>
  <dcterms:modified xsi:type="dcterms:W3CDTF">2018-05-25T02:45:44Z</dcterms:modified>
</cp:coreProperties>
</file>