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96" r:id="rId3"/>
    <p:sldId id="357" r:id="rId5"/>
    <p:sldId id="356" r:id="rId6"/>
    <p:sldId id="359" r:id="rId7"/>
    <p:sldId id="363" r:id="rId8"/>
    <p:sldId id="364" r:id="rId9"/>
    <p:sldId id="365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17" r:id="rId18"/>
    <p:sldId id="381" r:id="rId19"/>
    <p:sldId id="378" r:id="rId20"/>
    <p:sldId id="379" r:id="rId21"/>
    <p:sldId id="380" r:id="rId22"/>
    <p:sldId id="382" r:id="rId23"/>
    <p:sldId id="383" r:id="rId24"/>
    <p:sldId id="258" r:id="rId25"/>
    <p:sldId id="387" r:id="rId26"/>
    <p:sldId id="388" r:id="rId27"/>
    <p:sldId id="389" r:id="rId28"/>
    <p:sldId id="390" r:id="rId29"/>
    <p:sldId id="391" r:id="rId30"/>
    <p:sldId id="392" r:id="rId31"/>
    <p:sldId id="393" r:id="rId32"/>
  </p:sldIdLst>
  <p:sldSz cx="12192000" cy="6858000"/>
  <p:notesSz cx="6858000" cy="9144000"/>
  <p:embeddedFontLst>
    <p:embeddedFont>
      <p:font typeface="方正兰亭黑简体" panose="02000000000000000000" pitchFamily="2" charset="-122"/>
      <p:regular r:id="rId36"/>
    </p:embeddedFont>
    <p:embeddedFont>
      <p:font typeface="华文隶书" panose="02010800040101010101" pitchFamily="2" charset="-122"/>
      <p:regular r:id="rId37"/>
    </p:embeddedFont>
    <p:embeddedFont>
      <p:font typeface="方正兰亭粗黑简体" panose="02000000000000000000" pitchFamily="2" charset="-122"/>
      <p:regular r:id="rId38"/>
    </p:embeddedFont>
    <p:embeddedFont>
      <p:font typeface="华文细黑" panose="02010600040101010101" pitchFamily="2" charset="-122"/>
      <p:regular r:id="rId39"/>
    </p:embeddedFont>
    <p:embeddedFont>
      <p:font typeface="Impact" panose="020B0806030902050204" pitchFamily="34" charset="0"/>
      <p:regular r:id="rId40"/>
    </p:embeddedFont>
    <p:embeddedFont>
      <p:font typeface="微软雅黑" panose="020B0503020204020204" pitchFamily="34" charset="-122"/>
      <p:regular r:id="rId41"/>
    </p:embeddedFont>
    <p:embeddedFont>
      <p:font typeface="黑体" panose="02010609060101010101" pitchFamily="49" charset="-122"/>
      <p:regular r:id="rId42"/>
    </p:embeddedFont>
    <p:embeddedFont>
      <p:font typeface="Arial Unicode MS" panose="020B0604020202020204" charset="-122"/>
      <p:regular r:id="rId43"/>
    </p:embeddedFont>
    <p:embeddedFont>
      <p:font typeface="Calibri" panose="020F0502020204030204" charset="0"/>
      <p:regular r:id="rId44"/>
      <p:bold r:id="rId45"/>
      <p:italic r:id="rId46"/>
      <p:boldItalic r:id="rId47"/>
    </p:embeddedFont>
    <p:embeddedFont>
      <p:font typeface="Gulim" panose="020B0600000101010101" pitchFamily="34" charset="-127"/>
      <p:regular r:id="rId48"/>
    </p:embeddedFont>
    <p:embeddedFont>
      <p:font typeface="微软雅黑 Light" panose="020B0502040204020203" charset="0"/>
      <p:regular r:id="rId4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3142"/>
    <a:srgbClr val="0053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1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9" Type="http://schemas.openxmlformats.org/officeDocument/2006/relationships/font" Target="fonts/font14.fntdata"/><Relationship Id="rId48" Type="http://schemas.openxmlformats.org/officeDocument/2006/relationships/font" Target="fonts/font13.fntdata"/><Relationship Id="rId47" Type="http://schemas.openxmlformats.org/officeDocument/2006/relationships/font" Target="fonts/font12.fntdata"/><Relationship Id="rId46" Type="http://schemas.openxmlformats.org/officeDocument/2006/relationships/font" Target="fonts/font11.fntdata"/><Relationship Id="rId45" Type="http://schemas.openxmlformats.org/officeDocument/2006/relationships/font" Target="fonts/font10.fntdata"/><Relationship Id="rId44" Type="http://schemas.openxmlformats.org/officeDocument/2006/relationships/font" Target="fonts/font9.fntdata"/><Relationship Id="rId43" Type="http://schemas.openxmlformats.org/officeDocument/2006/relationships/font" Target="fonts/font8.fntdata"/><Relationship Id="rId42" Type="http://schemas.openxmlformats.org/officeDocument/2006/relationships/font" Target="fonts/font7.fntdata"/><Relationship Id="rId41" Type="http://schemas.openxmlformats.org/officeDocument/2006/relationships/font" Target="fonts/font6.fntdata"/><Relationship Id="rId40" Type="http://schemas.openxmlformats.org/officeDocument/2006/relationships/font" Target="fonts/font5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4.fntdata"/><Relationship Id="rId38" Type="http://schemas.openxmlformats.org/officeDocument/2006/relationships/font" Target="fonts/font3.fntdata"/><Relationship Id="rId37" Type="http://schemas.openxmlformats.org/officeDocument/2006/relationships/font" Target="fonts/font2.fntdata"/><Relationship Id="rId36" Type="http://schemas.openxmlformats.org/officeDocument/2006/relationships/font" Target="fonts/font1.fntdata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8A845F-6FAE-4584-881E-0A19736D4D6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AC8172-9A32-44CC-BF0E-CF1E8C3C34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rgbClr val="343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855588" y="6068361"/>
            <a:ext cx="27562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中国某某集团有限责任公司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 userDrawn="1"/>
        </p:nvSpPr>
        <p:spPr>
          <a:xfrm>
            <a:off x="855588" y="6330987"/>
            <a:ext cx="28111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China Sky Culture Media XX Group Co., Ltd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855588" y="6534625"/>
            <a:ext cx="28111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地址：上海市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浦东新区浦东大道</a:t>
            </a:r>
            <a:r>
              <a: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275</a:t>
            </a:r>
            <a:r>
              <a:rPr lang="zh-CN" altLang="en-US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弄</a:t>
            </a:r>
            <a:r>
              <a: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8</a:t>
            </a:r>
            <a:r>
              <a:rPr lang="zh-CN" altLang="en-US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号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9390043" y="6080965"/>
            <a:ext cx="22027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  <a:r>
              <a:rPr lang="zh-CN" altLang="en-US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  <a:r>
              <a:rPr lang="en-US" altLang="zh-CN" sz="10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021-81795815/6/7/8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 userDrawn="1"/>
        </p:nvSpPr>
        <p:spPr>
          <a:xfrm>
            <a:off x="9390043" y="6315143"/>
            <a:ext cx="220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传真：</a:t>
            </a:r>
            <a:r>
              <a: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021-81795815/6/7/8-8088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9390043" y="6521915"/>
            <a:ext cx="2706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网址：</a:t>
            </a:r>
            <a:r>
              <a: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方正兰亭黑简体" panose="02000000000000000000" pitchFamily="2" charset="-122"/>
                <a:cs typeface="Arial" panose="020B0604020202020204" pitchFamily="34" charset="0"/>
              </a:rPr>
              <a:t>WWW. Shanghai Technology.com 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 userDrawn="1"/>
        </p:nvCxnSpPr>
        <p:spPr>
          <a:xfrm>
            <a:off x="300000" y="5980176"/>
            <a:ext cx="115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 userDrawn="1"/>
        </p:nvGrpSpPr>
        <p:grpSpPr>
          <a:xfrm>
            <a:off x="188075" y="6119878"/>
            <a:ext cx="667512" cy="647970"/>
            <a:chOff x="4123944" y="6100429"/>
            <a:chExt cx="667512" cy="647970"/>
          </a:xfrm>
        </p:grpSpPr>
        <p:sp>
          <p:nvSpPr>
            <p:cNvPr id="15" name="圆角矩形 14"/>
            <p:cNvSpPr/>
            <p:nvPr/>
          </p:nvSpPr>
          <p:spPr>
            <a:xfrm>
              <a:off x="4160520" y="6100429"/>
              <a:ext cx="621792" cy="62179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23944" y="6102068"/>
              <a:ext cx="6675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343142"/>
                  </a:solidFill>
                  <a:latin typeface="华文隶书" panose="02010800040101010101" pitchFamily="2" charset="-122"/>
                  <a:ea typeface="华文隶书" panose="02010800040101010101" pitchFamily="2" charset="-122"/>
                </a:rPr>
                <a:t>某某公司</a:t>
              </a:r>
              <a:endParaRPr lang="zh-CN" altLang="en-US" dirty="0">
                <a:solidFill>
                  <a:srgbClr val="343142"/>
                </a:solidFill>
                <a:latin typeface="华文隶书" panose="02010800040101010101" pitchFamily="2" charset="-122"/>
                <a:ea typeface="华文隶书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343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 Time-震撼、激扬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6837802" y="-1178463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5" y="952836"/>
            <a:ext cx="4938770" cy="482256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843588" y="2393163"/>
            <a:ext cx="6029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>
                    <a:alpha val="9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校园</a:t>
            </a:r>
            <a:r>
              <a:rPr lang="zh-CN" altLang="en-US" sz="8800" dirty="0" smtClean="0">
                <a:solidFill>
                  <a:schemeClr val="bg1">
                    <a:alpha val="9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招聘</a:t>
            </a:r>
            <a:r>
              <a:rPr lang="zh-CN" altLang="en-US" sz="7200" dirty="0" smtClean="0">
                <a:solidFill>
                  <a:schemeClr val="bg1">
                    <a:alpha val="90000"/>
                  </a:schemeClr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季</a:t>
            </a:r>
            <a:endParaRPr lang="zh-CN" altLang="en-US" sz="7200" dirty="0">
              <a:solidFill>
                <a:schemeClr val="bg1">
                  <a:alpha val="90000"/>
                </a:schemeClr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843588" y="1067938"/>
            <a:ext cx="602932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 smtClean="0">
                <a:solidFill>
                  <a:schemeClr val="bg1">
                    <a:alpha val="9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2019</a:t>
            </a:r>
            <a:endParaRPr lang="zh-CN" altLang="en-US" sz="9600" dirty="0">
              <a:solidFill>
                <a:schemeClr val="bg1">
                  <a:alpha val="90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2213" y="3777551"/>
            <a:ext cx="5172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chemeClr val="bg1">
                    <a:alpha val="90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Join Us</a:t>
            </a:r>
            <a:endParaRPr lang="zh-CN" altLang="en-US" sz="6600" b="1" dirty="0">
              <a:solidFill>
                <a:schemeClr val="bg1">
                  <a:alpha val="90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272212" y="4841772"/>
            <a:ext cx="5172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>
                    <a:alpha val="9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某某集团期待您的加入</a:t>
            </a:r>
            <a:endParaRPr lang="zh-CN" altLang="en-US" sz="3600" dirty="0">
              <a:solidFill>
                <a:schemeClr val="bg1">
                  <a:alpha val="90000"/>
                </a:schemeClr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  <p:timing>
    <p:tnLst>
      <p:par>
        <p:cTn id="1" dur="indefinite" restart="never" nodeType="tmRoot">
          <p:childTnLst>
            <p:audio>
              <p:cMediaNode vol="80000" numSld="99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954910" y="2466679"/>
            <a:ext cx="166584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n-ea"/>
              </a:rPr>
              <a:t>1</a:t>
            </a:r>
            <a:r>
              <a:rPr lang="en-US" sz="2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公司简介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552739" y="3715898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n-ea"/>
              </a:rPr>
              <a:t>2</a:t>
            </a:r>
            <a:r>
              <a:rPr lang="en-US" sz="2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职业发展与薪酬福利</a:t>
            </a:r>
            <a:endParaRPr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49" name="Line 5"/>
          <p:cNvSpPr>
            <a:spLocks noChangeShapeType="1"/>
          </p:cNvSpPr>
          <p:nvPr/>
        </p:nvSpPr>
        <p:spPr bwMode="auto">
          <a:xfrm>
            <a:off x="0" y="3427941"/>
            <a:ext cx="12192000" cy="0"/>
          </a:xfrm>
          <a:prstGeom prst="line">
            <a:avLst/>
          </a:prstGeom>
          <a:noFill/>
          <a:ln w="12700" cmpd="sng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150" name="Oval 6"/>
          <p:cNvSpPr>
            <a:spLocks noChangeArrowheads="1"/>
          </p:cNvSpPr>
          <p:nvPr/>
        </p:nvSpPr>
        <p:spPr bwMode="auto">
          <a:xfrm>
            <a:off x="1721144" y="3328428"/>
            <a:ext cx="192616" cy="19267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151" name="Oval 7"/>
          <p:cNvSpPr>
            <a:spLocks noChangeArrowheads="1"/>
          </p:cNvSpPr>
          <p:nvPr/>
        </p:nvSpPr>
        <p:spPr bwMode="auto">
          <a:xfrm>
            <a:off x="4318975" y="3328428"/>
            <a:ext cx="192617" cy="19267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152" name="Text Box 8"/>
          <p:cNvSpPr txBox="1">
            <a:spLocks noChangeArrowheads="1"/>
          </p:cNvSpPr>
          <p:nvPr/>
        </p:nvSpPr>
        <p:spPr bwMode="auto">
          <a:xfrm>
            <a:off x="6473938" y="2466679"/>
            <a:ext cx="327365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n-ea"/>
              </a:rPr>
              <a:t>3</a:t>
            </a:r>
            <a:r>
              <a:rPr lang="en-US" sz="2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校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招岗位与招聘流程</a:t>
            </a:r>
            <a:endParaRPr 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154" name="Oval 10"/>
          <p:cNvSpPr>
            <a:spLocks noChangeArrowheads="1"/>
          </p:cNvSpPr>
          <p:nvPr/>
        </p:nvSpPr>
        <p:spPr bwMode="auto">
          <a:xfrm>
            <a:off x="7240171" y="3328428"/>
            <a:ext cx="192617" cy="19267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-1"/>
            <a:ext cx="12192000" cy="714103"/>
            <a:chOff x="0" y="-1"/>
            <a:chExt cx="12192000" cy="714103"/>
          </a:xfrm>
        </p:grpSpPr>
        <p:sp>
          <p:nvSpPr>
            <p:cNvPr id="12" name="矩形 11"/>
            <p:cNvSpPr/>
            <p:nvPr/>
          </p:nvSpPr>
          <p:spPr>
            <a:xfrm>
              <a:off x="0" y="-1"/>
              <a:ext cx="12192000" cy="714103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069796" y="64662"/>
              <a:ext cx="40524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目录 </a:t>
              </a:r>
              <a:r>
                <a:rPr lang="en-US" altLang="zh-CN" sz="3200" dirty="0" smtClean="0">
                  <a:solidFill>
                    <a:schemeClr val="bg1"/>
                  </a:solidFill>
                  <a:ea typeface="方正兰亭黑简体" panose="02000000000000000000" pitchFamily="2" charset="-122"/>
                </a:rPr>
                <a:t>/ CONTENTS</a:t>
              </a:r>
              <a:endParaRPr lang="zh-CN" altLang="en-US" sz="3200" dirty="0">
                <a:solidFill>
                  <a:schemeClr val="bg1"/>
                </a:solidFill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9316232" y="3715898"/>
            <a:ext cx="174278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n-ea"/>
              </a:rPr>
              <a:t>4</a:t>
            </a:r>
            <a:r>
              <a:rPr lang="en-US" sz="2400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联系方式</a:t>
            </a:r>
            <a:endParaRPr lang="en-US" altLang="zh-CN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9789860" y="3328428"/>
            <a:ext cx="192617" cy="19267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6000" advClick="0" advTm="3000">
        <p15:prstTrans prst="curtains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31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5641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ONE</a:t>
            </a:r>
            <a:endParaRPr lang="zh-CN" altLang="en-US" sz="8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1234440" y="2991679"/>
            <a:ext cx="4894025" cy="967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8535" i="1" baseline="-30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公司简介</a:t>
            </a:r>
            <a:endParaRPr lang="zh-CN" altLang="en-US" sz="8535" i="1" baseline="-3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企业简介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发展历程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企业文化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企业产品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椭圆 82"/>
          <p:cNvSpPr/>
          <p:nvPr/>
        </p:nvSpPr>
        <p:spPr bwMode="auto">
          <a:xfrm>
            <a:off x="5615947" y="1411834"/>
            <a:ext cx="1152620" cy="1153071"/>
          </a:xfrm>
          <a:prstGeom prst="ellipse">
            <a:avLst/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12"/>
          <p:cNvSpPr txBox="1"/>
          <p:nvPr/>
        </p:nvSpPr>
        <p:spPr>
          <a:xfrm>
            <a:off x="5782272" y="1496033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13"/>
          <p:cNvSpPr txBox="1"/>
          <p:nvPr/>
        </p:nvSpPr>
        <p:spPr>
          <a:xfrm>
            <a:off x="5655772" y="2059904"/>
            <a:ext cx="1042225" cy="29742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年风雨兼程</a:t>
            </a:r>
            <a:endParaRPr lang="zh-CN" altLang="en-US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椭圆 85"/>
          <p:cNvSpPr/>
          <p:nvPr/>
        </p:nvSpPr>
        <p:spPr bwMode="auto">
          <a:xfrm>
            <a:off x="7055615" y="1411834"/>
            <a:ext cx="1152620" cy="1153071"/>
          </a:xfrm>
          <a:prstGeom prst="ellipse">
            <a:avLst/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15"/>
          <p:cNvSpPr txBox="1"/>
          <p:nvPr/>
        </p:nvSpPr>
        <p:spPr>
          <a:xfrm>
            <a:off x="7221940" y="1472031"/>
            <a:ext cx="94356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16"/>
          <p:cNvSpPr txBox="1"/>
          <p:nvPr/>
        </p:nvSpPr>
        <p:spPr>
          <a:xfrm>
            <a:off x="7197345" y="1987896"/>
            <a:ext cx="901159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  <a:r>
              <a:rPr lang="en-US" altLang="zh-CN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endParaRPr lang="en-US" altLang="zh-CN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营业网点</a:t>
            </a:r>
            <a:endParaRPr lang="zh-CN" altLang="en-US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椭圆 88"/>
          <p:cNvSpPr/>
          <p:nvPr/>
        </p:nvSpPr>
        <p:spPr bwMode="auto">
          <a:xfrm>
            <a:off x="8495775" y="1411834"/>
            <a:ext cx="1152620" cy="1153071"/>
          </a:xfrm>
          <a:prstGeom prst="ellipse">
            <a:avLst/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18"/>
          <p:cNvSpPr txBox="1"/>
          <p:nvPr/>
        </p:nvSpPr>
        <p:spPr>
          <a:xfrm>
            <a:off x="8504033" y="1513093"/>
            <a:ext cx="1106248" cy="584751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19"/>
          <p:cNvSpPr txBox="1"/>
          <p:nvPr/>
        </p:nvSpPr>
        <p:spPr>
          <a:xfrm>
            <a:off x="8566973" y="1987896"/>
            <a:ext cx="1042224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接待人数超</a:t>
            </a:r>
            <a:endParaRPr lang="en-US" altLang="zh-CN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</a:t>
            </a:r>
            <a:r>
              <a:rPr lang="en-US" altLang="zh-CN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/>
          <p:nvPr/>
        </p:nvSpPr>
        <p:spPr bwMode="auto">
          <a:xfrm>
            <a:off x="9884195" y="1411834"/>
            <a:ext cx="1152620" cy="1153071"/>
          </a:xfrm>
          <a:prstGeom prst="ellipse">
            <a:avLst/>
          </a:prstGeom>
          <a:solidFill>
            <a:schemeClr val="bg1"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16" tIns="45708" rIns="91416" bIns="45708" numCol="1" rtlCol="0" anchor="t" anchorCtr="0" compatLnSpc="1"/>
          <a:lstStyle/>
          <a:p>
            <a:pPr defTabSz="913765"/>
            <a:endParaRPr lang="zh-CN" altLang="en-US" sz="173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TextBox 21"/>
          <p:cNvSpPr txBox="1"/>
          <p:nvPr/>
        </p:nvSpPr>
        <p:spPr>
          <a:xfrm>
            <a:off x="9982307" y="1434854"/>
            <a:ext cx="1106248" cy="707862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r>
              <a:rPr lang="en-US" altLang="zh-CN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22"/>
          <p:cNvSpPr txBox="1"/>
          <p:nvPr/>
        </p:nvSpPr>
        <p:spPr>
          <a:xfrm>
            <a:off x="9904900" y="1987896"/>
            <a:ext cx="1143213" cy="502549"/>
          </a:xfrm>
          <a:prstGeom prst="rect">
            <a:avLst/>
          </a:prstGeom>
          <a:noFill/>
        </p:spPr>
        <p:txBody>
          <a:bodyPr wrap="none" lIns="91416" tIns="45708" rIns="91416" bIns="45708" rtlCol="0">
            <a:spAutoFit/>
          </a:bodyPr>
          <a:lstStyle/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连续</a:t>
            </a:r>
            <a:r>
              <a:rPr lang="en-US" altLang="zh-CN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年增长</a:t>
            </a:r>
            <a:endParaRPr lang="en-US" altLang="zh-CN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</a:t>
            </a:r>
            <a:r>
              <a:rPr lang="en-US" altLang="zh-CN" sz="13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13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5" name="Picture 4"/>
          <p:cNvPicPr>
            <a:picLocks noChangeAspect="1" noChangeArrowheads="1"/>
          </p:cNvPicPr>
          <p:nvPr/>
        </p:nvPicPr>
        <p:blipFill>
          <a:blip r:embed="rId1"/>
          <a:stretch>
            <a:fillRect/>
          </a:stretch>
        </p:blipFill>
        <p:spPr bwMode="auto">
          <a:xfrm>
            <a:off x="834263" y="1411834"/>
            <a:ext cx="3726722" cy="496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" name="TextBox 24"/>
          <p:cNvSpPr txBox="1"/>
          <p:nvPr/>
        </p:nvSpPr>
        <p:spPr>
          <a:xfrm>
            <a:off x="5519936" y="2715905"/>
            <a:ext cx="6720747" cy="3828716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bg1"/>
                </a:solidFill>
                <a:latin typeface="+mn-ea"/>
              </a:rPr>
              <a:t>中国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某某总公司</a:t>
            </a:r>
            <a:r>
              <a:rPr lang="zh-CN" altLang="zh-CN" dirty="0">
                <a:solidFill>
                  <a:schemeClr val="bg1"/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一、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1984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年，由邓朴方创立的国企，注册资金超过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亿元。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现在隶属与首旅集团，首旅股份（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600258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）是上海上市公司。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二、经营出境、入境、国内、商旅会展等全方位旅游产品和服务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dirty="0">
                <a:solidFill>
                  <a:schemeClr val="bg1"/>
                </a:solidFill>
                <a:latin typeface="+mn-ea"/>
              </a:rPr>
              <a:t>广州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某某公司</a:t>
            </a:r>
            <a:r>
              <a:rPr lang="zh-CN" altLang="zh-CN" dirty="0">
                <a:solidFill>
                  <a:schemeClr val="bg1"/>
                </a:solidFill>
                <a:latin typeface="+mn-ea"/>
              </a:rPr>
              <a:t>简介</a:t>
            </a:r>
            <a:endParaRPr lang="zh-CN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一、接待国内及海外人数超过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100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万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二、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2002-08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年成为销售业绩广州第四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三、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2013-14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年连续成为 “广州地区最受欢迎的旅行社”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四、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2007-2012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年获南方航空国际组团旅行社金奖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五、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2010-13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年连续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年获工商局“守合同重信用企业”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六、营业网点广州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60</a:t>
            </a: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多个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zh-CN" sz="1400" dirty="0">
                <a:solidFill>
                  <a:schemeClr val="bg1"/>
                </a:solidFill>
                <a:latin typeface="+mn-ea"/>
              </a:rPr>
              <a:t>七、珠三角网点东莞、佛山、深圳、惠州、肇庆、汕头、梅州、珠海</a:t>
            </a:r>
            <a:endParaRPr lang="zh-CN" altLang="zh-CN" sz="1400" dirty="0">
              <a:solidFill>
                <a:schemeClr val="bg1"/>
              </a:solidFill>
              <a:latin typeface="+mn-ea"/>
            </a:endParaRPr>
          </a:p>
          <a:p>
            <a:endParaRPr lang="zh-CN" altLang="zh-CN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公司简介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Company Profile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>
              <a:alpha val="80000"/>
            </a:schemeClr>
          </a:solidFill>
        </p:grpSpPr>
        <p:sp>
          <p:nvSpPr>
            <p:cNvPr id="41" name="矩形 40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Isosceles Triangle 45"/>
          <p:cNvSpPr/>
          <p:nvPr/>
        </p:nvSpPr>
        <p:spPr>
          <a:xfrm rot="5400000">
            <a:off x="6235217" y="1774992"/>
            <a:ext cx="69259" cy="1162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51" name="Isosceles Triangle 48"/>
          <p:cNvSpPr/>
          <p:nvPr/>
        </p:nvSpPr>
        <p:spPr>
          <a:xfrm rot="16200000" flipH="1">
            <a:off x="5903269" y="3480485"/>
            <a:ext cx="69259" cy="1162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436050" y="1651282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27 Jan,2014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2537927" y="1750010"/>
            <a:ext cx="3077028" cy="1393372"/>
            <a:chOff x="1903445" y="1480457"/>
            <a:chExt cx="2307771" cy="1045029"/>
          </a:xfrm>
        </p:grpSpPr>
        <p:sp>
          <p:nvSpPr>
            <p:cNvPr id="54" name="文本框 53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6" name="Rectangle 23"/>
            <p:cNvSpPr/>
            <p:nvPr/>
          </p:nvSpPr>
          <p:spPr>
            <a:xfrm>
              <a:off x="1903445" y="1722845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41881" y="3470496"/>
            <a:ext cx="3077028" cy="1393372"/>
            <a:chOff x="1903445" y="1480457"/>
            <a:chExt cx="2307771" cy="1045029"/>
          </a:xfrm>
        </p:grpSpPr>
        <p:sp>
          <p:nvSpPr>
            <p:cNvPr id="58" name="文本框 57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0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460221" y="3388102"/>
            <a:ext cx="133194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14 Feb,2014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sp>
        <p:nvSpPr>
          <p:cNvPr id="62" name="Isosceles Triangle 45"/>
          <p:cNvSpPr/>
          <p:nvPr/>
        </p:nvSpPr>
        <p:spPr>
          <a:xfrm rot="5400000">
            <a:off x="6233281" y="5170253"/>
            <a:ext cx="69259" cy="1162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6408954" y="5078267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09 Mar,2014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2510831" y="5176995"/>
            <a:ext cx="3077028" cy="1393372"/>
            <a:chOff x="1903445" y="1480457"/>
            <a:chExt cx="2307771" cy="1045029"/>
          </a:xfrm>
        </p:grpSpPr>
        <p:sp>
          <p:nvSpPr>
            <p:cNvPr id="65" name="文本框 64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903445" y="1480457"/>
              <a:ext cx="2307771" cy="1045029"/>
            </a:xfrm>
            <a:prstGeom prst="rect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7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027907" y="1757595"/>
            <a:ext cx="136188" cy="5100407"/>
            <a:chOff x="4520930" y="1318196"/>
            <a:chExt cx="102141" cy="3825305"/>
          </a:xfrm>
        </p:grpSpPr>
        <p:grpSp>
          <p:nvGrpSpPr>
            <p:cNvPr id="69" name="Group 1"/>
            <p:cNvGrpSpPr/>
            <p:nvPr/>
          </p:nvGrpSpPr>
          <p:grpSpPr>
            <a:xfrm>
              <a:off x="4558420" y="1357431"/>
              <a:ext cx="27161" cy="1512000"/>
              <a:chOff x="6077893" y="2108487"/>
              <a:chExt cx="36214" cy="1552769"/>
            </a:xfrm>
          </p:grpSpPr>
          <p:cxnSp>
            <p:nvCxnSpPr>
              <p:cNvPr id="79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Group 2"/>
            <p:cNvGrpSpPr/>
            <p:nvPr/>
          </p:nvGrpSpPr>
          <p:grpSpPr>
            <a:xfrm>
              <a:off x="4558420" y="2848083"/>
              <a:ext cx="27161" cy="1116000"/>
              <a:chOff x="6077893" y="3797444"/>
              <a:chExt cx="36214" cy="1371599"/>
            </a:xfrm>
          </p:grpSpPr>
          <p:cxnSp>
            <p:nvCxnSpPr>
              <p:cNvPr id="77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3"/>
            <p:cNvGrpSpPr/>
            <p:nvPr/>
          </p:nvGrpSpPr>
          <p:grpSpPr>
            <a:xfrm>
              <a:off x="4558420" y="3978924"/>
              <a:ext cx="27161" cy="1164577"/>
              <a:chOff x="6077893" y="5305231"/>
              <a:chExt cx="36214" cy="1552769"/>
            </a:xfrm>
          </p:grpSpPr>
          <p:cxnSp>
            <p:nvCxnSpPr>
              <p:cNvPr id="75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Oval 40"/>
            <p:cNvSpPr/>
            <p:nvPr/>
          </p:nvSpPr>
          <p:spPr>
            <a:xfrm>
              <a:off x="4520930" y="131819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bg1"/>
                </a:solidFill>
              </a:endParaRPr>
            </a:p>
          </p:txBody>
        </p:sp>
        <p:sp>
          <p:nvSpPr>
            <p:cNvPr id="73" name="Oval 41"/>
            <p:cNvSpPr/>
            <p:nvPr/>
          </p:nvSpPr>
          <p:spPr>
            <a:xfrm>
              <a:off x="4520930" y="38701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bg1"/>
                </a:solidFill>
              </a:endParaRPr>
            </a:p>
          </p:txBody>
        </p:sp>
        <p:sp>
          <p:nvSpPr>
            <p:cNvPr id="74" name="Oval 16"/>
            <p:cNvSpPr/>
            <p:nvPr/>
          </p:nvSpPr>
          <p:spPr>
            <a:xfrm>
              <a:off x="4520930" y="261229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bg1"/>
                </a:solidFill>
              </a:endParaRPr>
            </a:p>
          </p:txBody>
        </p:sp>
      </p:grpSp>
      <p:sp>
        <p:nvSpPr>
          <p:cNvPr id="84" name="文本框 8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发展历程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5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Development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path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87" name="矩形 86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sosceles Triangle 48"/>
          <p:cNvSpPr/>
          <p:nvPr/>
        </p:nvSpPr>
        <p:spPr>
          <a:xfrm rot="16200000" flipH="1">
            <a:off x="5903145" y="295770"/>
            <a:ext cx="69259" cy="11596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460221" y="203262"/>
            <a:ext cx="1369588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19 July,2014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sp>
        <p:nvSpPr>
          <p:cNvPr id="56" name="Isosceles Triangle 45"/>
          <p:cNvSpPr/>
          <p:nvPr/>
        </p:nvSpPr>
        <p:spPr>
          <a:xfrm rot="5400000">
            <a:off x="6233157" y="2760068"/>
            <a:ext cx="69259" cy="11596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408954" y="2667956"/>
            <a:ext cx="1667069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25 Jan,2015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411358" y="4975996"/>
            <a:ext cx="3077028" cy="1371544"/>
            <a:chOff x="1903445" y="1482540"/>
            <a:chExt cx="2307771" cy="1028658"/>
          </a:xfrm>
        </p:grpSpPr>
        <p:sp>
          <p:nvSpPr>
            <p:cNvPr id="59" name="文本框 58"/>
            <p:cNvSpPr txBox="1"/>
            <p:nvPr/>
          </p:nvSpPr>
          <p:spPr>
            <a:xfrm>
              <a:off x="1903445" y="1482540"/>
              <a:ext cx="2307771" cy="2385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903445" y="1729862"/>
              <a:ext cx="2307771" cy="781336"/>
            </a:xfrm>
            <a:prstGeom prst="rect">
              <a:avLst/>
            </a:prstGeom>
            <a:noFill/>
            <a:ln w="6350"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1" name="Rectangle 23"/>
            <p:cNvSpPr/>
            <p:nvPr/>
          </p:nvSpPr>
          <p:spPr>
            <a:xfrm>
              <a:off x="1903445" y="1729772"/>
              <a:ext cx="2307771" cy="734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单击添加文本，这一年公司发生的大记事在某某创始人的领到下大家齐心协力，风雨兼程的走过十载春秋，现今公司已经壮大成行业的领军者！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1880" y="288433"/>
            <a:ext cx="3103077" cy="2041000"/>
            <a:chOff x="4906410" y="216325"/>
            <a:chExt cx="2327308" cy="1530750"/>
          </a:xfrm>
        </p:grpSpPr>
        <p:sp>
          <p:nvSpPr>
            <p:cNvPr id="51" name="文本框 50"/>
            <p:cNvSpPr txBox="1"/>
            <p:nvPr/>
          </p:nvSpPr>
          <p:spPr>
            <a:xfrm>
              <a:off x="4906410" y="216325"/>
              <a:ext cx="2307771" cy="2385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4906410" y="477935"/>
              <a:ext cx="2307771" cy="1269140"/>
            </a:xfrm>
            <a:prstGeom prst="rect">
              <a:avLst/>
            </a:prstGeom>
            <a:noFill/>
            <a:ln w="6350">
              <a:solidFill>
                <a:schemeClr val="bg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53" name="Rectangle 23"/>
            <p:cNvSpPr/>
            <p:nvPr/>
          </p:nvSpPr>
          <p:spPr>
            <a:xfrm>
              <a:off x="4925947" y="1327169"/>
              <a:ext cx="2307771" cy="401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+mn-ea"/>
                </a:rPr>
                <a:t>单击添加文本，这一年公司发生的大记事在某某创始人的领到下大家齐心协力</a:t>
              </a:r>
              <a:endParaRPr lang="zh-CN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4906410" y="477935"/>
              <a:ext cx="2307771" cy="853232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</p:grpSp>
      <p:sp>
        <p:nvSpPr>
          <p:cNvPr id="38" name="Isosceles Triangle 48"/>
          <p:cNvSpPr/>
          <p:nvPr/>
        </p:nvSpPr>
        <p:spPr>
          <a:xfrm rot="16200000" flipH="1">
            <a:off x="5903269" y="4970639"/>
            <a:ext cx="69259" cy="11621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460221" y="4878255"/>
            <a:ext cx="1320424" cy="318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65" dirty="0">
                <a:solidFill>
                  <a:schemeClr val="bg1"/>
                </a:solidFill>
              </a:rPr>
              <a:t>16 Feb,2015</a:t>
            </a:r>
            <a:endParaRPr lang="zh-CN" altLang="en-US" sz="1465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27907" y="-6441"/>
            <a:ext cx="136188" cy="6894629"/>
            <a:chOff x="4520930" y="-4831"/>
            <a:chExt cx="102141" cy="5170972"/>
          </a:xfrm>
        </p:grpSpPr>
        <p:grpSp>
          <p:nvGrpSpPr>
            <p:cNvPr id="11" name="Group 1"/>
            <p:cNvGrpSpPr/>
            <p:nvPr/>
          </p:nvGrpSpPr>
          <p:grpSpPr>
            <a:xfrm>
              <a:off x="4558420" y="-4831"/>
              <a:ext cx="27161" cy="2664000"/>
              <a:chOff x="6077893" y="2108487"/>
              <a:chExt cx="36214" cy="1552769"/>
            </a:xfrm>
          </p:grpSpPr>
          <p:cxnSp>
            <p:nvCxnSpPr>
              <p:cNvPr id="12" name="Straight Connector 14"/>
              <p:cNvCxnSpPr/>
              <p:nvPr/>
            </p:nvCxnSpPr>
            <p:spPr>
              <a:xfrm>
                <a:off x="6114107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4"/>
              <p:cNvCxnSpPr/>
              <p:nvPr/>
            </p:nvCxnSpPr>
            <p:spPr>
              <a:xfrm>
                <a:off x="6077893" y="2108487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2"/>
            <p:cNvGrpSpPr/>
            <p:nvPr/>
          </p:nvGrpSpPr>
          <p:grpSpPr>
            <a:xfrm>
              <a:off x="4558420" y="1747075"/>
              <a:ext cx="27161" cy="2160000"/>
              <a:chOff x="6077893" y="3797444"/>
              <a:chExt cx="36214" cy="1371599"/>
            </a:xfrm>
          </p:grpSpPr>
          <p:cxnSp>
            <p:nvCxnSpPr>
              <p:cNvPr id="15" name="Straight Connector 19"/>
              <p:cNvCxnSpPr/>
              <p:nvPr/>
            </p:nvCxnSpPr>
            <p:spPr>
              <a:xfrm>
                <a:off x="6114107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25"/>
              <p:cNvCxnSpPr/>
              <p:nvPr/>
            </p:nvCxnSpPr>
            <p:spPr>
              <a:xfrm>
                <a:off x="6077893" y="3797444"/>
                <a:ext cx="0" cy="137159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3"/>
            <p:cNvGrpSpPr/>
            <p:nvPr/>
          </p:nvGrpSpPr>
          <p:grpSpPr>
            <a:xfrm>
              <a:off x="4558420" y="3618141"/>
              <a:ext cx="27161" cy="1548000"/>
              <a:chOff x="6077893" y="5305231"/>
              <a:chExt cx="36214" cy="1552769"/>
            </a:xfrm>
          </p:grpSpPr>
          <p:cxnSp>
            <p:nvCxnSpPr>
              <p:cNvPr id="18" name="Straight Connector 21"/>
              <p:cNvCxnSpPr/>
              <p:nvPr/>
            </p:nvCxnSpPr>
            <p:spPr>
              <a:xfrm>
                <a:off x="6114107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26"/>
              <p:cNvCxnSpPr/>
              <p:nvPr/>
            </p:nvCxnSpPr>
            <p:spPr>
              <a:xfrm>
                <a:off x="6077893" y="5305231"/>
                <a:ext cx="0" cy="1552769"/>
              </a:xfrm>
              <a:prstGeom prst="line">
                <a:avLst/>
              </a:prstGeom>
              <a:ln w="9525" cmpd="sng">
                <a:solidFill>
                  <a:schemeClr val="bg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Oval 41"/>
            <p:cNvSpPr/>
            <p:nvPr/>
          </p:nvSpPr>
          <p:spPr>
            <a:xfrm>
              <a:off x="4520930" y="2062466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" name="Oval 16"/>
            <p:cNvSpPr/>
            <p:nvPr/>
          </p:nvSpPr>
          <p:spPr>
            <a:xfrm>
              <a:off x="4520930" y="223669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3" name="Oval 16"/>
            <p:cNvSpPr/>
            <p:nvPr/>
          </p:nvSpPr>
          <p:spPr>
            <a:xfrm>
              <a:off x="4520930" y="3729914"/>
              <a:ext cx="102141" cy="102141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39360" y="2749955"/>
            <a:ext cx="3077029" cy="1681511"/>
            <a:chOff x="2129520" y="2062466"/>
            <a:chExt cx="2307772" cy="1261133"/>
          </a:xfrm>
        </p:grpSpPr>
        <p:sp>
          <p:nvSpPr>
            <p:cNvPr id="39" name="文本框 38"/>
            <p:cNvSpPr txBox="1"/>
            <p:nvPr/>
          </p:nvSpPr>
          <p:spPr>
            <a:xfrm>
              <a:off x="2129521" y="2062466"/>
              <a:ext cx="2307771" cy="238575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65" dirty="0">
                  <a:solidFill>
                    <a:schemeClr val="bg1"/>
                  </a:solidFill>
                </a:rPr>
                <a:t>重大事件名称</a:t>
              </a:r>
              <a:endParaRPr lang="zh-CN" altLang="en-US" sz="1465" dirty="0">
                <a:solidFill>
                  <a:schemeClr val="bg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129522" y="2324076"/>
              <a:ext cx="2307770" cy="9995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129520" y="2324077"/>
              <a:ext cx="2307771" cy="999522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64" name="Oval 53"/>
            <p:cNvSpPr>
              <a:spLocks noChangeAspect="1"/>
            </p:cNvSpPr>
            <p:nvPr/>
          </p:nvSpPr>
          <p:spPr>
            <a:xfrm rot="10800000" flipV="1">
              <a:off x="3108793" y="2649225"/>
              <a:ext cx="349223" cy="34922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en-US" sz="1865" dirty="0">
                  <a:solidFill>
                    <a:schemeClr val="bg1"/>
                  </a:solidFill>
                  <a:latin typeface="FontAwesome" pitchFamily="2" charset="0"/>
                </a:rPr>
                <a:t></a:t>
              </a:r>
              <a:endParaRPr lang="en-US" sz="1865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4944837" y="1924953"/>
            <a:ext cx="6591396" cy="4022388"/>
            <a:chOff x="3948933" y="1420202"/>
            <a:chExt cx="4943547" cy="3016791"/>
          </a:xfrm>
        </p:grpSpPr>
        <p:sp>
          <p:nvSpPr>
            <p:cNvPr id="83" name="TextBox 26"/>
            <p:cNvSpPr txBox="1"/>
            <p:nvPr/>
          </p:nvSpPr>
          <p:spPr>
            <a:xfrm>
              <a:off x="3948933" y="1851670"/>
              <a:ext cx="4943547" cy="258532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1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2011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年起至今，成为中国康辉国际旅行社集团有限责任公司供应商。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2012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年起至今，成为中旅国际会议展览有限公司供应商。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3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2012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年起至今，成为大新华国际会议展览有限公司供应商。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2013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年起至今，成为北京神舟国际旅行社集团有限公司供应商。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5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2014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年起至今，成为京燕航旅会议展览有限公司供应商。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6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2015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年起至今，成为北京中智国际旅行社有限公司供应商</a:t>
              </a:r>
              <a:r>
                <a:rPr lang="zh-CN" altLang="zh-CN" sz="1600" dirty="0" smtClean="0">
                  <a:solidFill>
                    <a:schemeClr val="bg1"/>
                  </a:solidFill>
                  <a:latin typeface="+mn-ea"/>
                </a:rPr>
                <a:t>。</a:t>
              </a:r>
              <a:endParaRPr lang="zh-CN" altLang="zh-CN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</a:rPr>
                <a:t> </a:t>
              </a:r>
              <a:endParaRPr lang="zh-CN" altLang="zh-CN" sz="1600" dirty="0" smtClean="0">
                <a:solidFill>
                  <a:schemeClr val="bg1"/>
                </a:solidFill>
                <a:latin typeface="+mn-ea"/>
              </a:endParaRPr>
            </a:p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7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2011</a:t>
              </a:r>
              <a:r>
                <a:rPr lang="zh-CN" altLang="zh-CN" sz="1600" dirty="0">
                  <a:solidFill>
                    <a:schemeClr val="bg1"/>
                  </a:solidFill>
                  <a:latin typeface="+mn-ea"/>
                </a:rPr>
                <a:t>年至今，跟国旅会展、招商会展，中航嘉信等知名会议展览企业有业务往来。</a:t>
              </a:r>
              <a:endParaRPr lang="zh-CN" altLang="zh-CN" sz="16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矩形 83"/>
            <p:cNvSpPr>
              <a:spLocks noChangeArrowheads="1"/>
            </p:cNvSpPr>
            <p:nvPr/>
          </p:nvSpPr>
          <p:spPr bwMode="auto">
            <a:xfrm>
              <a:off x="3965214" y="1420202"/>
              <a:ext cx="2687034" cy="215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zh-CN" sz="1865" dirty="0">
                  <a:solidFill>
                    <a:schemeClr val="bg1"/>
                  </a:solidFill>
                  <a:latin typeface="+mn-ea"/>
                </a:rPr>
                <a:t>与中国品牌会展公司的经历和背景</a:t>
              </a:r>
              <a:endParaRPr lang="zh-CN" altLang="zh-CN" sz="1865" dirty="0">
                <a:solidFill>
                  <a:schemeClr val="bg1"/>
                </a:solidFill>
                <a:latin typeface="+mn-ea"/>
              </a:endParaRPr>
            </a:p>
          </p:txBody>
        </p:sp>
      </p:grpSp>
      <p:pic>
        <p:nvPicPr>
          <p:cNvPr id="85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59102" y="1924952"/>
            <a:ext cx="2969255" cy="393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合作公司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Partner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company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35" name="矩形 34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2"/>
          <p:cNvGrpSpPr/>
          <p:nvPr/>
        </p:nvGrpSpPr>
        <p:grpSpPr bwMode="auto">
          <a:xfrm>
            <a:off x="606232" y="1895688"/>
            <a:ext cx="4881789" cy="1051500"/>
            <a:chOff x="154352" y="-45380"/>
            <a:chExt cx="3662274" cy="787998"/>
          </a:xfrm>
        </p:grpSpPr>
        <p:sp>
          <p:nvSpPr>
            <p:cNvPr id="35" name="TextBox 96"/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+mn-ea"/>
                </a:rPr>
                <a:t>追求客户利益最大化</a:t>
              </a:r>
              <a:endParaRPr lang="zh-CN" altLang="en-US" sz="2135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5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您的内容打在这里，或者通过复制您的文本后，在此框中选择粘贴，并选择只保留文字您的内容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6"/>
          <p:cNvGrpSpPr/>
          <p:nvPr/>
        </p:nvGrpSpPr>
        <p:grpSpPr bwMode="auto">
          <a:xfrm>
            <a:off x="606231" y="3207233"/>
            <a:ext cx="5467659" cy="1076200"/>
            <a:chOff x="154352" y="-63890"/>
            <a:chExt cx="3158016" cy="806508"/>
          </a:xfrm>
        </p:grpSpPr>
        <p:sp>
          <p:nvSpPr>
            <p:cNvPr id="40" name="TextBox 91"/>
            <p:cNvSpPr>
              <a:spLocks noChangeArrowheads="1"/>
            </p:cNvSpPr>
            <p:nvPr/>
          </p:nvSpPr>
          <p:spPr bwMode="auto">
            <a:xfrm>
              <a:off x="154352" y="-63890"/>
              <a:ext cx="3112542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+mn-ea"/>
                </a:rPr>
                <a:t>追求可持续发展的战略方针</a:t>
              </a:r>
              <a:endParaRPr lang="zh-CN" altLang="en-US" sz="2135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5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5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 bwMode="auto">
          <a:xfrm>
            <a:off x="606232" y="4506983"/>
            <a:ext cx="5841896" cy="1059149"/>
            <a:chOff x="154352" y="-51112"/>
            <a:chExt cx="3374169" cy="793729"/>
          </a:xfrm>
        </p:grpSpPr>
        <p:sp>
          <p:nvSpPr>
            <p:cNvPr id="57" name="TextBox 87"/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+mn-ea"/>
                </a:rPr>
                <a:t>追求以人为本的生存之道</a:t>
              </a:r>
              <a:endParaRPr lang="zh-CN" altLang="en-US" sz="2135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8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25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6354618" y="1796819"/>
            <a:ext cx="5837383" cy="4128459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文本框 4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企业文化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Company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culture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44" name="矩形 4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6192011" y="3001699"/>
            <a:ext cx="2627322" cy="86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全国优秀媒体服务商</a:t>
            </a:r>
            <a:endParaRPr lang="en-US" altLang="zh-CN" sz="1865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区域领先的传媒文化公司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6192011" y="5061956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诚信、敬业、务实、创新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29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+mn-ea"/>
                </a:rPr>
                <a:t>企业原则：</a:t>
              </a:r>
              <a:endParaRPr lang="en-US" altLang="zh-CN" sz="213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5" name="圆角矩形 34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+mn-ea"/>
                </a:rPr>
                <a:t>企业理念：</a:t>
              </a:r>
              <a:endParaRPr lang="en-US" altLang="zh-CN" sz="213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企业理念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4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Corporate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philosophy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48" name="矩形 47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192011" y="3141742"/>
            <a:ext cx="2627322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国际化、品牌化、专业化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192011" y="5157966"/>
            <a:ext cx="3343864" cy="28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成就客户、成就品牌、成就员工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1035381" y="1465216"/>
            <a:ext cx="4557431" cy="5324157"/>
            <a:chOff x="776535" y="1203598"/>
            <a:chExt cx="3418073" cy="3993118"/>
          </a:xfrm>
        </p:grpSpPr>
        <p:sp>
          <p:nvSpPr>
            <p:cNvPr id="44" name="矩形 8"/>
            <p:cNvSpPr/>
            <p:nvPr/>
          </p:nvSpPr>
          <p:spPr>
            <a:xfrm>
              <a:off x="776535" y="1373316"/>
              <a:ext cx="3332016" cy="3332016"/>
            </a:xfrm>
            <a:custGeom>
              <a:avLst/>
              <a:gdLst/>
              <a:ahLst/>
              <a:cxnLst/>
              <a:rect l="l" t="t" r="r" b="b"/>
              <a:pathLst>
                <a:path w="3332016" h="3332016">
                  <a:moveTo>
                    <a:pt x="1666008" y="0"/>
                  </a:moveTo>
                  <a:lnTo>
                    <a:pt x="3332016" y="1666008"/>
                  </a:lnTo>
                  <a:lnTo>
                    <a:pt x="1666008" y="3332016"/>
                  </a:lnTo>
                  <a:lnTo>
                    <a:pt x="0" y="1666008"/>
                  </a:lnTo>
                  <a:close/>
                </a:path>
              </a:pathLst>
            </a:custGeom>
            <a:blipFill dpi="0" rotWithShape="1">
              <a:blip r:embed="rId1" cstate="print"/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 flipV="1">
              <a:off x="2037216" y="3039324"/>
              <a:ext cx="2157392" cy="2157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 flipV="1">
              <a:off x="2358884" y="1203598"/>
              <a:ext cx="1835724" cy="183572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5947469" y="2403374"/>
            <a:ext cx="4608512" cy="397482"/>
            <a:chOff x="4460602" y="1655764"/>
            <a:chExt cx="3456384" cy="298111"/>
          </a:xfrm>
        </p:grpSpPr>
        <p:sp>
          <p:nvSpPr>
            <p:cNvPr id="50" name="矩形 49"/>
            <p:cNvSpPr>
              <a:spLocks noChangeArrowheads="1"/>
            </p:cNvSpPr>
            <p:nvPr/>
          </p:nvSpPr>
          <p:spPr bwMode="auto">
            <a:xfrm>
              <a:off x="4644008" y="1681709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+mn-ea"/>
                </a:rPr>
                <a:t>企业目标：</a:t>
              </a:r>
              <a:endParaRPr lang="en-US" altLang="zh-CN" sz="213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1" name="圆角矩形 50"/>
            <p:cNvSpPr/>
            <p:nvPr/>
          </p:nvSpPr>
          <p:spPr>
            <a:xfrm>
              <a:off x="4460602" y="1655764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947469" y="4397280"/>
            <a:ext cx="4608512" cy="397482"/>
            <a:chOff x="4460602" y="3151192"/>
            <a:chExt cx="3456384" cy="298111"/>
          </a:xfrm>
        </p:grpSpPr>
        <p:sp>
          <p:nvSpPr>
            <p:cNvPr id="53" name="矩形 52"/>
            <p:cNvSpPr>
              <a:spLocks noChangeArrowheads="1"/>
            </p:cNvSpPr>
            <p:nvPr/>
          </p:nvSpPr>
          <p:spPr bwMode="auto">
            <a:xfrm>
              <a:off x="4644008" y="3177137"/>
              <a:ext cx="1027926" cy="246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CN" altLang="en-US" sz="2135" dirty="0">
                  <a:solidFill>
                    <a:schemeClr val="bg1"/>
                  </a:solidFill>
                  <a:latin typeface="+mn-ea"/>
                </a:rPr>
                <a:t>企业使命：</a:t>
              </a:r>
              <a:endParaRPr lang="en-US" altLang="zh-CN" sz="2135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4460602" y="3151192"/>
              <a:ext cx="3456384" cy="298111"/>
            </a:xfrm>
            <a:prstGeom prst="roundRect">
              <a:avLst>
                <a:gd name="adj" fmla="val 50000"/>
              </a:avLst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企业使命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9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Our Mission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55" name="矩形 54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12799" y="1745673"/>
            <a:ext cx="5107709" cy="2105891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59053" y="1736438"/>
            <a:ext cx="2493819" cy="2096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691417" y="1754910"/>
            <a:ext cx="2641600" cy="2096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矩形 38"/>
          <p:cNvSpPr/>
          <p:nvPr/>
        </p:nvSpPr>
        <p:spPr>
          <a:xfrm>
            <a:off x="3366654" y="3951977"/>
            <a:ext cx="2553855" cy="209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03564" y="3951977"/>
            <a:ext cx="2410691" cy="20966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059053" y="3953167"/>
            <a:ext cx="5273964" cy="21058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6" name="矩形 55"/>
          <p:cNvSpPr/>
          <p:nvPr/>
        </p:nvSpPr>
        <p:spPr>
          <a:xfrm>
            <a:off x="812799" y="1736438"/>
            <a:ext cx="5107709" cy="2115127"/>
          </a:xfrm>
          <a:prstGeom prst="rect">
            <a:avLst/>
          </a:prstGeom>
          <a:solidFill>
            <a:srgbClr val="0053A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52944" y="1874985"/>
            <a:ext cx="2900219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65" dirty="0">
                <a:solidFill>
                  <a:schemeClr val="bg1"/>
                </a:solidFill>
              </a:rPr>
              <a:t>Products Figure</a:t>
            </a:r>
            <a:endParaRPr lang="zh-CN" altLang="en-US" sz="2665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867891" y="2445414"/>
            <a:ext cx="692727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335" dirty="0">
                <a:solidFill>
                  <a:schemeClr val="bg1"/>
                </a:solidFill>
                <a:latin typeface="+mn-ea"/>
              </a:rPr>
              <a:t>+</a:t>
            </a:r>
            <a:endParaRPr lang="zh-CN" altLang="en-US" sz="533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Company's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product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41" name="矩形 40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61048" y="2066248"/>
            <a:ext cx="2600240" cy="2190245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364488" y="2066248"/>
            <a:ext cx="2600240" cy="21902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7928" y="2066248"/>
            <a:ext cx="2600240" cy="21902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971368" y="2066248"/>
            <a:ext cx="2648795" cy="21902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7" name="Rectangle 23"/>
          <p:cNvSpPr/>
          <p:nvPr/>
        </p:nvSpPr>
        <p:spPr>
          <a:xfrm>
            <a:off x="766437" y="4829264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$49.99</a:t>
            </a:r>
            <a:endParaRPr lang="en-US" altLang="zh-CN" sz="213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61040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产品名称一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Rectangle 27"/>
          <p:cNvSpPr/>
          <p:nvPr/>
        </p:nvSpPr>
        <p:spPr>
          <a:xfrm>
            <a:off x="1124741" y="5471705"/>
            <a:ext cx="1449440" cy="307777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2" name="Rectangle 23"/>
          <p:cNvSpPr/>
          <p:nvPr/>
        </p:nvSpPr>
        <p:spPr>
          <a:xfrm>
            <a:off x="3580667" y="4829264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$99.99</a:t>
            </a:r>
            <a:endParaRPr lang="en-US" altLang="zh-CN" sz="213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575271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产品名称二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Rectangle 27"/>
          <p:cNvSpPr/>
          <p:nvPr/>
        </p:nvSpPr>
        <p:spPr>
          <a:xfrm>
            <a:off x="3938972" y="5471705"/>
            <a:ext cx="1449440" cy="307777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35" name="Rectangle 23"/>
          <p:cNvSpPr/>
          <p:nvPr/>
        </p:nvSpPr>
        <p:spPr>
          <a:xfrm>
            <a:off x="6385023" y="4829264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$149.99</a:t>
            </a:r>
            <a:endParaRPr lang="en-US" altLang="zh-CN" sz="213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79627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产品名称三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9" name="Rectangle 27"/>
          <p:cNvSpPr/>
          <p:nvPr/>
        </p:nvSpPr>
        <p:spPr>
          <a:xfrm>
            <a:off x="6743328" y="5471705"/>
            <a:ext cx="1449440" cy="307777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40" name="Rectangle 23"/>
          <p:cNvSpPr/>
          <p:nvPr/>
        </p:nvSpPr>
        <p:spPr>
          <a:xfrm>
            <a:off x="9212741" y="4829264"/>
            <a:ext cx="2166052" cy="486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450340">
              <a:lnSpc>
                <a:spcPct val="120000"/>
              </a:lnSpc>
            </a:pPr>
            <a:r>
              <a:rPr lang="en-US" altLang="zh-CN" sz="213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rPr>
              <a:t>$199.99</a:t>
            </a:r>
            <a:endParaRPr lang="en-US" altLang="zh-CN" sz="2135" dirty="0">
              <a:solidFill>
                <a:schemeClr val="bg1"/>
              </a:solidFill>
              <a:latin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07344" y="4380788"/>
            <a:ext cx="2176843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65" dirty="0">
                <a:solidFill>
                  <a:schemeClr val="bg1"/>
                </a:solidFill>
                <a:latin typeface="+mn-ea"/>
              </a:rPr>
              <a:t>产品名称四</a:t>
            </a:r>
            <a:endParaRPr lang="zh-CN" altLang="en-US" sz="18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2" name="Rectangle 27"/>
          <p:cNvSpPr/>
          <p:nvPr/>
        </p:nvSpPr>
        <p:spPr>
          <a:xfrm>
            <a:off x="9571045" y="5471705"/>
            <a:ext cx="1449440" cy="307777"/>
          </a:xfrm>
          <a:prstGeom prst="rect">
            <a:avLst/>
          </a:prstGeom>
          <a:solidFill>
            <a:schemeClr val="bg1">
              <a:alpha val="2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</a:rPr>
              <a:t>ADD TO CART</a:t>
            </a:r>
            <a:endParaRPr lang="en-US" altLang="zh-CN" sz="14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公司产品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cs typeface="Arial" panose="020B0604020202020204" pitchFamily="34" charset="0"/>
              </a:rPr>
              <a:t>Company's </a:t>
            </a:r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product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50" name="矩形 4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" y="1438866"/>
            <a:ext cx="3962400" cy="199505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948220" y="1438866"/>
            <a:ext cx="3962400" cy="199505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" y="3433920"/>
            <a:ext cx="1991308" cy="198581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962401" y="3424686"/>
            <a:ext cx="3962400" cy="200428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910621" y="3443156"/>
            <a:ext cx="2285999" cy="19858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801095" y="3433921"/>
            <a:ext cx="2254955" cy="1985819"/>
            <a:chOff x="1350821" y="2760606"/>
            <a:chExt cx="1691216" cy="1489364"/>
          </a:xfrm>
          <a:solidFill>
            <a:schemeClr val="accent2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1350821" y="2760606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35" name="矩形 34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496946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33" name="文本框 32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项目三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777677" y="1438865"/>
            <a:ext cx="2240228" cy="1985819"/>
            <a:chOff x="2833257" y="1264315"/>
            <a:chExt cx="1680171" cy="1489364"/>
          </a:xfrm>
          <a:solidFill>
            <a:schemeClr val="accent2"/>
          </a:solidFill>
        </p:grpSpPr>
        <p:grpSp>
          <p:nvGrpSpPr>
            <p:cNvPr id="40" name="组合 39"/>
            <p:cNvGrpSpPr/>
            <p:nvPr/>
          </p:nvGrpSpPr>
          <p:grpSpPr>
            <a:xfrm>
              <a:off x="2833257" y="1264315"/>
              <a:ext cx="1634836" cy="1489364"/>
              <a:chOff x="2833256" y="0"/>
              <a:chExt cx="1634836" cy="1489364"/>
            </a:xfrm>
            <a:grpFill/>
          </p:grpSpPr>
          <p:sp>
            <p:nvSpPr>
              <p:cNvPr id="44" name="矩形 43"/>
              <p:cNvSpPr/>
              <p:nvPr/>
            </p:nvSpPr>
            <p:spPr>
              <a:xfrm>
                <a:off x="2971799" y="0"/>
                <a:ext cx="1496293" cy="1489364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2968337" y="1395463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42" name="文本框 41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项目一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文本框 42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735457" y="3424686"/>
            <a:ext cx="2235612" cy="2004291"/>
            <a:chOff x="5801592" y="2753679"/>
            <a:chExt cx="1676709" cy="1503218"/>
          </a:xfrm>
          <a:solidFill>
            <a:schemeClr val="accent2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5801592" y="2753679"/>
              <a:ext cx="1634836" cy="1503218"/>
              <a:chOff x="2833256" y="-13854"/>
              <a:chExt cx="1634836" cy="1503218"/>
            </a:xfrm>
            <a:grpFill/>
          </p:grpSpPr>
          <p:sp>
            <p:nvSpPr>
              <p:cNvPr id="53" name="矩形 52"/>
              <p:cNvSpPr/>
              <p:nvPr/>
            </p:nvSpPr>
            <p:spPr>
              <a:xfrm>
                <a:off x="2971799" y="-13854"/>
                <a:ext cx="1496293" cy="150321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5933210" y="2903568"/>
              <a:ext cx="1545091" cy="1254670"/>
              <a:chOff x="1496945" y="1639253"/>
              <a:chExt cx="1545091" cy="1254670"/>
            </a:xfrm>
            <a:grpFill/>
          </p:grpSpPr>
          <p:sp>
            <p:nvSpPr>
              <p:cNvPr id="51" name="文本框 50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项目四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文本框 51"/>
              <p:cNvSpPr txBox="1"/>
              <p:nvPr/>
            </p:nvSpPr>
            <p:spPr>
              <a:xfrm>
                <a:off x="1496945" y="1900863"/>
                <a:ext cx="1545091" cy="993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9716657" y="1438865"/>
            <a:ext cx="2475344" cy="2004291"/>
            <a:chOff x="7287493" y="1264315"/>
            <a:chExt cx="1856508" cy="1503218"/>
          </a:xfrm>
          <a:solidFill>
            <a:schemeClr val="accent2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7287493" y="1264315"/>
              <a:ext cx="1856508" cy="1503218"/>
              <a:chOff x="2833256" y="-13854"/>
              <a:chExt cx="1856508" cy="1503218"/>
            </a:xfrm>
            <a:grpFill/>
          </p:grpSpPr>
          <p:sp>
            <p:nvSpPr>
              <p:cNvPr id="60" name="矩形 59"/>
              <p:cNvSpPr/>
              <p:nvPr/>
            </p:nvSpPr>
            <p:spPr>
              <a:xfrm>
                <a:off x="2971799" y="-13854"/>
                <a:ext cx="1717965" cy="1503218"/>
              </a:xfrm>
              <a:prstGeom prst="rect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16200000" flipH="1">
                <a:off x="2821618" y="263236"/>
                <a:ext cx="168749" cy="145473"/>
              </a:xfrm>
              <a:prstGeom prst="triangle">
                <a:avLst/>
              </a:prstGeom>
              <a:solidFill>
                <a:schemeClr val="bg1"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7432965" y="1395463"/>
              <a:ext cx="1711036" cy="1069908"/>
              <a:chOff x="1496945" y="1639253"/>
              <a:chExt cx="1711036" cy="1069908"/>
            </a:xfrm>
            <a:grpFill/>
          </p:grpSpPr>
          <p:sp>
            <p:nvSpPr>
              <p:cNvPr id="58" name="文本框 57"/>
              <p:cNvSpPr txBox="1"/>
              <p:nvPr/>
            </p:nvSpPr>
            <p:spPr>
              <a:xfrm>
                <a:off x="1496945" y="1639253"/>
                <a:ext cx="1336311" cy="230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</a:rPr>
                  <a:t>项目二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文本框 58"/>
              <p:cNvSpPr txBox="1"/>
              <p:nvPr/>
            </p:nvSpPr>
            <p:spPr>
              <a:xfrm>
                <a:off x="1496945" y="1900863"/>
                <a:ext cx="1711036" cy="808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65" dirty="0">
                    <a:solidFill>
                      <a:schemeClr val="bg1"/>
                    </a:solidFill>
                    <a:latin typeface="+mn-ea"/>
                  </a:rPr>
                  <a:t>单击此处添加文字，添加具体文字内容，您的说明文字在此处添加，此处输入详细的说明文字。单击此处添加文字，添加具体文字内容</a:t>
                </a:r>
                <a:endParaRPr lang="zh-CN" altLang="en-US" sz="1065" dirty="0">
                  <a:solidFill>
                    <a:schemeClr val="bg1"/>
                  </a:solidFill>
                  <a:latin typeface="华文细黑" panose="02010600040101010101" pitchFamily="2" charset="-122"/>
                </a:endParaRPr>
              </a:p>
            </p:txBody>
          </p:sp>
        </p:grpSp>
      </p:grpSp>
      <p:sp>
        <p:nvSpPr>
          <p:cNvPr id="62" name="Content Placeholder 2"/>
          <p:cNvSpPr txBox="1"/>
          <p:nvPr/>
        </p:nvSpPr>
        <p:spPr>
          <a:xfrm>
            <a:off x="102283" y="5647307"/>
            <a:ext cx="11831243" cy="96380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65" dirty="0">
                <a:solidFill>
                  <a:schemeClr val="bg1"/>
                </a:solidFill>
                <a:latin typeface="+mn-ea"/>
              </a:rPr>
              <a:t>单击此处添加文字，添加具体文字内容，您的说明文字在此处添加，此处输入详细的说明文字。单击此处添加文字，添加具体文字内容单击此处添加文字，添加具体文字内容，您的说明文字在此处添加，此处输入详细的说明文字。</a:t>
            </a:r>
            <a:endParaRPr lang="zh-CN" altLang="en-US" sz="1465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公司项目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6" name="TextBox 37"/>
          <p:cNvSpPr txBox="1"/>
          <p:nvPr/>
        </p:nvSpPr>
        <p:spPr>
          <a:xfrm>
            <a:off x="302575" y="634189"/>
            <a:ext cx="2413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Company project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68" name="矩形 67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5641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TWO</a:t>
            </a:r>
            <a:endParaRPr lang="zh-CN" altLang="en-US" sz="8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50428"/>
            <a:ext cx="59821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6600" i="1" baseline="-30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职业发展与薪酬福利</a:t>
            </a:r>
            <a:endParaRPr lang="zh-CN" altLang="en-US" sz="6600" i="1" baseline="-3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培养策略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成长之路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领带计划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薪酬福利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1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2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3</a:t>
              </a:r>
              <a:endParaRPr lang="zh-CN" altLang="en-US" sz="3735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以老带新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因材施教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规范培训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zh-CN" sz="1600" dirty="0">
                <a:solidFill>
                  <a:schemeClr val="bg1"/>
                </a:solidFill>
                <a:latin typeface="+mj-ea"/>
                <a:ea typeface="+mj-ea"/>
              </a:rPr>
              <a:t>为成交创造有利条件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18685" y="1753976"/>
            <a:ext cx="806448" cy="785284"/>
            <a:chOff x="1318685" y="1753976"/>
            <a:chExt cx="806448" cy="785284"/>
          </a:xfrm>
        </p:grpSpPr>
        <p:sp>
          <p:nvSpPr>
            <p:cNvPr id="63" name="矩形 62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5" name="文本框 47"/>
            <p:cNvSpPr txBox="1">
              <a:spLocks noChangeArrowheads="1"/>
            </p:cNvSpPr>
            <p:nvPr/>
          </p:nvSpPr>
          <p:spPr bwMode="auto">
            <a:xfrm>
              <a:off x="1454151" y="1773026"/>
              <a:ext cx="516467" cy="666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4404191" y="1577164"/>
            <a:ext cx="10583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51"/>
          <p:cNvGrpSpPr/>
          <p:nvPr/>
        </p:nvGrpSpPr>
        <p:grpSpPr bwMode="auto">
          <a:xfrm>
            <a:off x="4870452" y="1694711"/>
            <a:ext cx="806449" cy="785284"/>
            <a:chOff x="4697077" y="1440874"/>
            <a:chExt cx="616528" cy="598823"/>
          </a:xfrm>
        </p:grpSpPr>
        <p:sp>
          <p:nvSpPr>
            <p:cNvPr id="68" name="矩形 67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0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5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85"/>
          <p:cNvGrpSpPr/>
          <p:nvPr/>
        </p:nvGrpSpPr>
        <p:grpSpPr bwMode="auto">
          <a:xfrm>
            <a:off x="8288867" y="1711645"/>
            <a:ext cx="806451" cy="783167"/>
            <a:chOff x="4697077" y="1440874"/>
            <a:chExt cx="616528" cy="598823"/>
          </a:xfrm>
        </p:grpSpPr>
        <p:sp>
          <p:nvSpPr>
            <p:cNvPr id="72" name="矩形 71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74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09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3735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6</a:t>
              </a:r>
              <a:endParaRPr lang="zh-CN" altLang="en-US" sz="3735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75" name="直接连接符 74"/>
          <p:cNvCxnSpPr/>
          <p:nvPr/>
        </p:nvCxnSpPr>
        <p:spPr>
          <a:xfrm>
            <a:off x="7689009" y="1577164"/>
            <a:ext cx="8467" cy="3816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本框 75"/>
          <p:cNvSpPr txBox="1"/>
          <p:nvPr/>
        </p:nvSpPr>
        <p:spPr>
          <a:xfrm>
            <a:off x="2147391" y="2052427"/>
            <a:ext cx="21117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dirty="0" smtClean="0">
                <a:solidFill>
                  <a:schemeClr val="bg1"/>
                </a:solidFill>
                <a:latin typeface="+mn-ea"/>
              </a:rPr>
              <a:t>言传身教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77" name="文本框 92"/>
          <p:cNvSpPr txBox="1">
            <a:spLocks noChangeArrowheads="1"/>
          </p:cNvSpPr>
          <p:nvPr/>
        </p:nvSpPr>
        <p:spPr bwMode="auto">
          <a:xfrm>
            <a:off x="5685463" y="2001626"/>
            <a:ext cx="199601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多种激励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8" name="文本框 94"/>
          <p:cNvSpPr txBox="1">
            <a:spLocks noChangeArrowheads="1"/>
          </p:cNvSpPr>
          <p:nvPr/>
        </p:nvSpPr>
        <p:spPr bwMode="auto">
          <a:xfrm>
            <a:off x="9129279" y="2031260"/>
            <a:ext cx="264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全程跟踪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1166286" y="2687426"/>
            <a:ext cx="280881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</a:rPr>
              <a:t>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0" name="Text Box 9"/>
          <p:cNvSpPr txBox="1">
            <a:spLocks noChangeArrowheads="1"/>
          </p:cNvSpPr>
          <p:nvPr/>
        </p:nvSpPr>
        <p:spPr bwMode="auto">
          <a:xfrm>
            <a:off x="4747685" y="2653560"/>
            <a:ext cx="3253316" cy="267765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1" name="Text Box 5"/>
          <p:cNvSpPr txBox="1">
            <a:spLocks noChangeArrowheads="1"/>
          </p:cNvSpPr>
          <p:nvPr/>
        </p:nvSpPr>
        <p:spPr bwMode="auto">
          <a:xfrm>
            <a:off x="8183134" y="2668376"/>
            <a:ext cx="293994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r>
              <a:rPr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en-US" sz="16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</a:t>
            </a:r>
            <a:r>
              <a:rPr lang="zh-CN" altLang="zh-CN" sz="1600" dirty="0">
                <a:solidFill>
                  <a:schemeClr val="bg1"/>
                </a:solidFill>
                <a:latin typeface="+mj-ea"/>
                <a:ea typeface="+mj-ea"/>
              </a:rPr>
              <a:t>为成交创造有利条件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pageCurlDouble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15534" y="2263734"/>
            <a:ext cx="2110317" cy="3308349"/>
            <a:chOff x="1515534" y="2263734"/>
            <a:chExt cx="2110317" cy="3308349"/>
          </a:xfrm>
        </p:grpSpPr>
        <p:sp>
          <p:nvSpPr>
            <p:cNvPr id="21508" name="AutoShape 5"/>
            <p:cNvSpPr>
              <a:spLocks noChangeArrowheads="1"/>
            </p:cNvSpPr>
            <p:nvPr/>
          </p:nvSpPr>
          <p:spPr bwMode="auto">
            <a:xfrm>
              <a:off x="1515534" y="2263734"/>
              <a:ext cx="2095500" cy="3308349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20000"/>
              </a:schemeClr>
            </a:solidFill>
            <a:ln w="38100" cmpd="sng">
              <a:noFill/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6" name="Text Box 13"/>
            <p:cNvSpPr>
              <a:spLocks noChangeArrowheads="1"/>
            </p:cNvSpPr>
            <p:nvPr/>
          </p:nvSpPr>
          <p:spPr bwMode="auto">
            <a:xfrm>
              <a:off x="1532467" y="2648967"/>
              <a:ext cx="2093384" cy="2688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轮岗实习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融入企业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考核定岗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双向选择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成长之路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逐月推进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定期评估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 </a:t>
              </a: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晋升加薪</a:t>
              </a:r>
              <a:endParaRPr lang="zh-CN" altLang="en-US" sz="37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866218" y="2244683"/>
            <a:ext cx="2095500" cy="3310467"/>
            <a:chOff x="4866218" y="2244683"/>
            <a:chExt cx="2095500" cy="3310467"/>
          </a:xfrm>
        </p:grpSpPr>
        <p:sp>
          <p:nvSpPr>
            <p:cNvPr id="21511" name="AutoShape 8"/>
            <p:cNvSpPr>
              <a:spLocks noChangeArrowheads="1"/>
            </p:cNvSpPr>
            <p:nvPr/>
          </p:nvSpPr>
          <p:spPr bwMode="auto">
            <a:xfrm>
              <a:off x="4866218" y="2244683"/>
              <a:ext cx="2095500" cy="3310467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20000"/>
              </a:schemeClr>
            </a:solidFill>
            <a:ln w="38100" cmpd="sng">
              <a:noFill/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7" name="Text Box 14"/>
            <p:cNvSpPr>
              <a:spLocks noChangeArrowheads="1"/>
            </p:cNvSpPr>
            <p:nvPr/>
          </p:nvSpPr>
          <p:spPr bwMode="auto">
            <a:xfrm>
              <a:off x="4898137" y="2723049"/>
              <a:ext cx="1996017" cy="1785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丰富活动持续打造良性成长环境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跨体系内部竞聘轮岗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述职考核晋升、加薪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每年专门划拨晋升岗位</a:t>
              </a:r>
              <a:endParaRPr lang="zh-CN" altLang="en-US" sz="3735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312151" y="2263734"/>
            <a:ext cx="2103967" cy="3308352"/>
            <a:chOff x="8312151" y="2263734"/>
            <a:chExt cx="2103967" cy="3308352"/>
          </a:xfrm>
        </p:grpSpPr>
        <p:sp>
          <p:nvSpPr>
            <p:cNvPr id="21514" name="AutoShape 11"/>
            <p:cNvSpPr>
              <a:spLocks noChangeArrowheads="1"/>
            </p:cNvSpPr>
            <p:nvPr/>
          </p:nvSpPr>
          <p:spPr bwMode="auto">
            <a:xfrm>
              <a:off x="8320618" y="2263734"/>
              <a:ext cx="2095500" cy="3308352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20000"/>
              </a:schemeClr>
            </a:solidFill>
            <a:ln w="38100" cmpd="sng">
              <a:noFill/>
              <a:bevel/>
            </a:ln>
          </p:spPr>
          <p:txBody>
            <a:bodyPr wrap="none" anchor="ctr"/>
            <a:lstStyle/>
            <a:p>
              <a:endParaRPr lang="zh-CN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18" name="Text Box 15"/>
            <p:cNvSpPr>
              <a:spLocks noChangeArrowheads="1"/>
            </p:cNvSpPr>
            <p:nvPr/>
          </p:nvSpPr>
          <p:spPr bwMode="auto">
            <a:xfrm>
              <a:off x="8312151" y="2579117"/>
              <a:ext cx="1996016" cy="268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20650" indent="-120650"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2847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7419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1991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656330" indent="190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总部牵头，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全国总动员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评价中心测评，过程公平公正，结果科学准确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高管一带一，</a:t>
              </a:r>
              <a:endParaRPr 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  成长突飞猛进</a:t>
              </a:r>
              <a:endParaRPr lang="zh-CN" altLang="en-US" sz="14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50000"/>
                </a:spcBef>
                <a:buFont typeface="Arial" panose="020B0604020202020204" pitchFamily="34" charset="0"/>
                <a:buChar char="•"/>
              </a:pPr>
              <a:r>
                <a:rPr lang="zh-CN" altLang="en-US" sz="14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输出国美高管，成就职业梦想</a:t>
              </a:r>
              <a:endParaRPr lang="zh-CN" altLang="en-US" sz="3735" dirty="0">
                <a:solidFill>
                  <a:schemeClr val="bg1"/>
                </a:solidFill>
              </a:endParaRPr>
            </a:p>
          </p:txBody>
        </p:sp>
      </p:grpSp>
      <p:sp>
        <p:nvSpPr>
          <p:cNvPr id="21545" name="Right Arrow 14"/>
          <p:cNvSpPr>
            <a:spLocks noChangeArrowheads="1"/>
          </p:cNvSpPr>
          <p:nvPr/>
        </p:nvSpPr>
        <p:spPr bwMode="auto">
          <a:xfrm rot="10800000" flipH="1">
            <a:off x="3816085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bg1">
              <a:alpha val="20000"/>
            </a:schemeClr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1546" name="Rectangle 21"/>
          <p:cNvSpPr>
            <a:spLocks noChangeArrowheads="1"/>
          </p:cNvSpPr>
          <p:nvPr/>
        </p:nvSpPr>
        <p:spPr bwMode="auto">
          <a:xfrm>
            <a:off x="1191091" y="1531281"/>
            <a:ext cx="2592917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第一年，精心呵护</a:t>
            </a:r>
            <a:endParaRPr lang="en-US" sz="1865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7" name="Rectangle 21"/>
          <p:cNvSpPr>
            <a:spLocks noChangeArrowheads="1"/>
          </p:cNvSpPr>
          <p:nvPr/>
        </p:nvSpPr>
        <p:spPr bwMode="auto">
          <a:xfrm>
            <a:off x="4620091" y="1531281"/>
            <a:ext cx="2495551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一年后，快马加鞭</a:t>
            </a:r>
            <a:endParaRPr lang="en-US" sz="1865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8" name="Rectangle 21"/>
          <p:cNvSpPr>
            <a:spLocks noChangeArrowheads="1"/>
          </p:cNvSpPr>
          <p:nvPr/>
        </p:nvSpPr>
        <p:spPr bwMode="auto">
          <a:xfrm>
            <a:off x="8015818" y="1531281"/>
            <a:ext cx="2688167" cy="431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spcBef>
                <a:spcPct val="20000"/>
              </a:spcBef>
            </a:pPr>
            <a:r>
              <a:rPr lang="zh-CN" altLang="en-US" sz="1865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领带计划，成就梦想</a:t>
            </a:r>
            <a:endParaRPr lang="en-US" sz="1865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549" name="Right Arrow 14"/>
          <p:cNvSpPr>
            <a:spLocks noChangeArrowheads="1"/>
          </p:cNvSpPr>
          <p:nvPr/>
        </p:nvSpPr>
        <p:spPr bwMode="auto">
          <a:xfrm rot="10800000" flipH="1">
            <a:off x="7242967" y="3611492"/>
            <a:ext cx="576000" cy="288000"/>
          </a:xfrm>
          <a:prstGeom prst="rightArrow">
            <a:avLst>
              <a:gd name="adj1" fmla="val 50000"/>
              <a:gd name="adj2" fmla="val 49941"/>
            </a:avLst>
          </a:prstGeom>
          <a:solidFill>
            <a:schemeClr val="bg1">
              <a:alpha val="20000"/>
            </a:schemeClr>
          </a:solidFill>
          <a:ln w="9525" cmpd="sng">
            <a:noFill/>
            <a:miter lim="800000"/>
          </a:ln>
        </p:spPr>
        <p:txBody>
          <a:bodyPr anchor="ctr"/>
          <a:lstStyle/>
          <a:p>
            <a:pPr algn="ctr"/>
            <a:endParaRPr lang="zh-CN" altLang="zh-CN" sz="186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8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50" name="矩形 4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AutoShape 8"/>
          <p:cNvSpPr>
            <a:spLocks noChangeArrowheads="1"/>
          </p:cNvSpPr>
          <p:nvPr/>
        </p:nvSpPr>
        <p:spPr bwMode="auto">
          <a:xfrm>
            <a:off x="4023055" y="1523797"/>
            <a:ext cx="3697064" cy="469221"/>
          </a:xfrm>
          <a:prstGeom prst="roundRect">
            <a:avLst>
              <a:gd name="adj" fmla="val 24375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成长之路计划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1" name="AutoShape 10"/>
          <p:cNvSpPr>
            <a:spLocks noChangeArrowheads="1"/>
          </p:cNvSpPr>
          <p:nvPr/>
        </p:nvSpPr>
        <p:spPr bwMode="auto">
          <a:xfrm>
            <a:off x="4584232" y="2483556"/>
            <a:ext cx="2648617" cy="41936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达到目标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2" name="Line 18"/>
          <p:cNvSpPr>
            <a:spLocks noChangeShapeType="1"/>
          </p:cNvSpPr>
          <p:nvPr/>
        </p:nvSpPr>
        <p:spPr bwMode="auto">
          <a:xfrm>
            <a:off x="5871587" y="2075920"/>
            <a:ext cx="8594" cy="407636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4" name="Line 19"/>
          <p:cNvSpPr>
            <a:spLocks noChangeShapeType="1"/>
          </p:cNvSpPr>
          <p:nvPr/>
        </p:nvSpPr>
        <p:spPr bwMode="auto">
          <a:xfrm>
            <a:off x="2800154" y="2196158"/>
            <a:ext cx="6001928" cy="1466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5" name="Line 21"/>
          <p:cNvSpPr>
            <a:spLocks noChangeShapeType="1"/>
          </p:cNvSpPr>
          <p:nvPr/>
        </p:nvSpPr>
        <p:spPr bwMode="auto">
          <a:xfrm>
            <a:off x="280015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6" name="Line 21"/>
          <p:cNvSpPr>
            <a:spLocks noChangeShapeType="1"/>
          </p:cNvSpPr>
          <p:nvPr/>
        </p:nvSpPr>
        <p:spPr bwMode="auto">
          <a:xfrm>
            <a:off x="8798644" y="2196158"/>
            <a:ext cx="1719" cy="287398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87" name="AutoShape 10"/>
          <p:cNvSpPr>
            <a:spLocks noChangeArrowheads="1"/>
          </p:cNvSpPr>
          <p:nvPr/>
        </p:nvSpPr>
        <p:spPr bwMode="auto">
          <a:xfrm>
            <a:off x="1584987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专属培养办法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8" name="AutoShape 5"/>
          <p:cNvSpPr>
            <a:spLocks noChangeArrowheads="1"/>
          </p:cNvSpPr>
          <p:nvPr/>
        </p:nvSpPr>
        <p:spPr bwMode="auto">
          <a:xfrm rot="10800000">
            <a:off x="1583268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bg1">
              <a:alpha val="20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岗位知识工作技能培训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跨体系轮岗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E-learning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线上课程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丰富的团队活动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述职考核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89" name="AutoShape 10"/>
          <p:cNvSpPr>
            <a:spLocks noChangeArrowheads="1"/>
          </p:cNvSpPr>
          <p:nvPr/>
        </p:nvSpPr>
        <p:spPr bwMode="auto">
          <a:xfrm>
            <a:off x="7583478" y="2483556"/>
            <a:ext cx="2640023" cy="41936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专属导师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590" name="Line 2"/>
          <p:cNvSpPr>
            <a:spLocks noChangeShapeType="1"/>
          </p:cNvSpPr>
          <p:nvPr/>
        </p:nvSpPr>
        <p:spPr bwMode="auto">
          <a:xfrm>
            <a:off x="5880181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1" name="Line 2"/>
          <p:cNvSpPr>
            <a:spLocks noChangeShapeType="1"/>
          </p:cNvSpPr>
          <p:nvPr/>
        </p:nvSpPr>
        <p:spPr bwMode="auto">
          <a:xfrm>
            <a:off x="8798645" y="2914654"/>
            <a:ext cx="1719" cy="362180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2" name="AutoShape 5"/>
          <p:cNvSpPr>
            <a:spLocks noChangeArrowheads="1"/>
          </p:cNvSpPr>
          <p:nvPr/>
        </p:nvSpPr>
        <p:spPr bwMode="auto">
          <a:xfrm rot="10800000">
            <a:off x="4560169" y="3276834"/>
            <a:ext cx="2688149" cy="2112963"/>
          </a:xfrm>
          <a:prstGeom prst="roundRect">
            <a:avLst>
              <a:gd name="adj" fmla="val 6167"/>
            </a:avLst>
          </a:prstGeom>
          <a:solidFill>
            <a:schemeClr val="bg1">
              <a:alpha val="20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适岗培养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全面发展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强化特长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积极进取的成长环境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总结提高选拔人才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3" name="AutoShape 5"/>
          <p:cNvSpPr>
            <a:spLocks noChangeArrowheads="1"/>
          </p:cNvSpPr>
          <p:nvPr/>
        </p:nvSpPr>
        <p:spPr bwMode="auto">
          <a:xfrm rot="10800000">
            <a:off x="7631603" y="3276834"/>
            <a:ext cx="2591898" cy="2112963"/>
          </a:xfrm>
          <a:prstGeom prst="roundRect">
            <a:avLst>
              <a:gd name="adj" fmla="val 6167"/>
            </a:avLst>
          </a:prstGeom>
          <a:solidFill>
            <a:schemeClr val="bg1">
              <a:alpha val="20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部门领导、</a:t>
            </a:r>
            <a:r>
              <a:rPr 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SOL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教练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行政总监、人资经理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公司金牌讲师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蓄水池管理员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总经理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4594" name="Line 2"/>
          <p:cNvSpPr>
            <a:spLocks noChangeShapeType="1"/>
          </p:cNvSpPr>
          <p:nvPr/>
        </p:nvSpPr>
        <p:spPr bwMode="auto">
          <a:xfrm>
            <a:off x="2800154" y="2916120"/>
            <a:ext cx="1719" cy="362180"/>
          </a:xfrm>
          <a:prstGeom prst="line">
            <a:avLst/>
          </a:prstGeom>
          <a:noFill/>
          <a:ln w="19050" cap="rnd" cmpd="sng">
            <a:solidFill>
              <a:schemeClr val="bg1">
                <a:alpha val="50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23" name="矩形 22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8"/>
          <p:cNvSpPr>
            <a:spLocks noChangeArrowheads="1"/>
          </p:cNvSpPr>
          <p:nvPr/>
        </p:nvSpPr>
        <p:spPr bwMode="auto">
          <a:xfrm>
            <a:off x="4022681" y="1513587"/>
            <a:ext cx="3697800" cy="469400"/>
          </a:xfrm>
          <a:prstGeom prst="roundRect">
            <a:avLst>
              <a:gd name="adj" fmla="val 24375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865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领带计划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06" name="AutoShape 10"/>
          <p:cNvSpPr>
            <a:spLocks noChangeArrowheads="1"/>
          </p:cNvSpPr>
          <p:nvPr/>
        </p:nvSpPr>
        <p:spPr bwMode="auto">
          <a:xfrm>
            <a:off x="4583110" y="2449454"/>
            <a:ext cx="2649144" cy="41952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准确公平选拔优秀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11" name="AutoShape 10"/>
          <p:cNvSpPr>
            <a:spLocks noChangeArrowheads="1"/>
          </p:cNvSpPr>
          <p:nvPr/>
        </p:nvSpPr>
        <p:spPr bwMode="auto">
          <a:xfrm>
            <a:off x="1583268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测评中心评价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13" name="AutoShape 10"/>
          <p:cNvSpPr>
            <a:spLocks noChangeArrowheads="1"/>
          </p:cNvSpPr>
          <p:nvPr/>
        </p:nvSpPr>
        <p:spPr bwMode="auto">
          <a:xfrm>
            <a:off x="7582952" y="2449454"/>
            <a:ext cx="2640549" cy="419527"/>
          </a:xfrm>
          <a:prstGeom prst="roundRect">
            <a:avLst>
              <a:gd name="adj" fmla="val 22532"/>
            </a:avLst>
          </a:prstGeom>
          <a:solidFill>
            <a:schemeClr val="bg1">
              <a:alpha val="25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测评中心测评小组</a:t>
            </a:r>
            <a:endParaRPr lang="zh-CN" altLang="en-US" sz="240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608" name="Line 19"/>
          <p:cNvSpPr>
            <a:spLocks noChangeShapeType="1"/>
          </p:cNvSpPr>
          <p:nvPr/>
        </p:nvSpPr>
        <p:spPr bwMode="auto">
          <a:xfrm>
            <a:off x="2798677" y="2170748"/>
            <a:ext cx="6003122" cy="1467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09" name="Line 21"/>
          <p:cNvSpPr>
            <a:spLocks noChangeShapeType="1"/>
          </p:cNvSpPr>
          <p:nvPr/>
        </p:nvSpPr>
        <p:spPr bwMode="auto">
          <a:xfrm>
            <a:off x="2798677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0" name="Line 21"/>
          <p:cNvSpPr>
            <a:spLocks noChangeShapeType="1"/>
          </p:cNvSpPr>
          <p:nvPr/>
        </p:nvSpPr>
        <p:spPr bwMode="auto">
          <a:xfrm>
            <a:off x="8798361" y="2170748"/>
            <a:ext cx="1719" cy="287508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2" name="AutoShape 5"/>
          <p:cNvSpPr>
            <a:spLocks noChangeArrowheads="1"/>
          </p:cNvSpPr>
          <p:nvPr/>
        </p:nvSpPr>
        <p:spPr bwMode="auto">
          <a:xfrm rot="10800000">
            <a:off x="1583268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bg1">
              <a:alpha val="25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参与高管部分工作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越级参加公司会议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内部兼职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高管面谈、读书推荐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4" name="Line 2"/>
          <p:cNvSpPr>
            <a:spLocks noChangeShapeType="1"/>
          </p:cNvSpPr>
          <p:nvPr/>
        </p:nvSpPr>
        <p:spPr bwMode="auto">
          <a:xfrm>
            <a:off x="5879317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5" name="Line 2"/>
          <p:cNvSpPr>
            <a:spLocks noChangeShapeType="1"/>
          </p:cNvSpPr>
          <p:nvPr/>
        </p:nvSpPr>
        <p:spPr bwMode="auto">
          <a:xfrm>
            <a:off x="8798361" y="2930398"/>
            <a:ext cx="1719" cy="362318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6" name="AutoShape 5"/>
          <p:cNvSpPr>
            <a:spLocks noChangeArrowheads="1"/>
          </p:cNvSpPr>
          <p:nvPr/>
        </p:nvSpPr>
        <p:spPr bwMode="auto">
          <a:xfrm rot="10800000">
            <a:off x="4559043" y="3316186"/>
            <a:ext cx="2688684" cy="2112302"/>
          </a:xfrm>
          <a:prstGeom prst="roundRect">
            <a:avLst>
              <a:gd name="adj" fmla="val 6167"/>
            </a:avLst>
          </a:prstGeom>
          <a:solidFill>
            <a:schemeClr val="bg1">
              <a:alpha val="25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丰富知识技能，提升管理能力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了解公司整体战略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扩大职责范围，承担更多责任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修正成长方向，扎实理论基础</a:t>
            </a:r>
            <a:endParaRPr 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 sz="1600" dirty="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7" name="AutoShape 5"/>
          <p:cNvSpPr>
            <a:spLocks noChangeArrowheads="1"/>
          </p:cNvSpPr>
          <p:nvPr/>
        </p:nvSpPr>
        <p:spPr bwMode="auto">
          <a:xfrm rot="10800000">
            <a:off x="7631087" y="3316186"/>
            <a:ext cx="2592414" cy="2112302"/>
          </a:xfrm>
          <a:prstGeom prst="roundRect">
            <a:avLst>
              <a:gd name="adj" fmla="val 6167"/>
            </a:avLst>
          </a:prstGeom>
          <a:solidFill>
            <a:schemeClr val="bg1">
              <a:alpha val="25000"/>
            </a:schemeClr>
          </a:solidFill>
          <a:ln w="9525" cmpd="sng">
            <a:noFill/>
            <a:bevel/>
          </a:ln>
        </p:spPr>
        <p:txBody>
          <a:bodyPr rot="10800000" wrap="none" anchor="ctr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高管管理部</a:t>
            </a:r>
            <a:endParaRPr lang="en-US" sz="16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领导力开发部</a:t>
            </a:r>
            <a:endParaRPr lang="en-US" sz="16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蓄水池管理部</a:t>
            </a:r>
            <a:endParaRPr lang="en-US" sz="16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+mn-ea"/>
                <a:sym typeface="微软雅黑" panose="020B0503020204020204" pitchFamily="34" charset="-122"/>
              </a:rPr>
              <a:t>经理级以上员工</a:t>
            </a:r>
            <a:endParaRPr lang="en-US" sz="16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8" name="Line 2"/>
          <p:cNvSpPr>
            <a:spLocks noChangeShapeType="1"/>
          </p:cNvSpPr>
          <p:nvPr/>
        </p:nvSpPr>
        <p:spPr bwMode="auto">
          <a:xfrm>
            <a:off x="2798677" y="2931865"/>
            <a:ext cx="1719" cy="362318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5619" name="Line 18"/>
          <p:cNvSpPr>
            <a:spLocks noChangeShapeType="1"/>
          </p:cNvSpPr>
          <p:nvPr/>
        </p:nvSpPr>
        <p:spPr bwMode="auto">
          <a:xfrm>
            <a:off x="5871157" y="2040365"/>
            <a:ext cx="8595" cy="407791"/>
          </a:xfrm>
          <a:prstGeom prst="line">
            <a:avLst/>
          </a:prstGeom>
          <a:noFill/>
          <a:ln w="19050" cap="rnd" cmpd="sng">
            <a:solidFill>
              <a:schemeClr val="bg1">
                <a:alpha val="55000"/>
              </a:schemeClr>
            </a:solidFill>
            <a:prstDash val="sysDot"/>
            <a:bevel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zh-CN" sz="2400">
              <a:solidFill>
                <a:schemeClr val="bg1"/>
              </a:solidFill>
              <a:latin typeface="+mn-ea"/>
              <a:sym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培养策略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Training Strategy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24" name="矩形 2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页脚占位符 3"/>
          <p:cNvSpPr>
            <a:spLocks noGrp="1"/>
          </p:cNvSpPr>
          <p:nvPr>
            <p:ph type="ftr" sz="quarter" idx="4294967295"/>
          </p:nvPr>
        </p:nvSpPr>
        <p:spPr>
          <a:xfrm>
            <a:off x="9347200" y="6553200"/>
            <a:ext cx="2844800" cy="244475"/>
          </a:xfrm>
          <a:prstGeom prst="rect">
            <a:avLst/>
          </a:prstGeom>
        </p:spPr>
        <p:txBody>
          <a:bodyPr/>
          <a:lstStyle/>
          <a:p>
            <a:r>
              <a:rPr lang="en-US" altLang="zh-CN">
                <a:solidFill>
                  <a:schemeClr val="bg1"/>
                </a:solidFill>
              </a:rPr>
              <a:t>www.1ppt.com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83298" name="Rectangle 2"/>
          <p:cNvSpPr>
            <a:spLocks noChangeArrowheads="1"/>
          </p:cNvSpPr>
          <p:nvPr/>
        </p:nvSpPr>
        <p:spPr bwMode="auto">
          <a:xfrm>
            <a:off x="1905000" y="228600"/>
            <a:ext cx="20764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3302" name="Text Box 6"/>
          <p:cNvSpPr txBox="1">
            <a:spLocks noChangeArrowheads="1"/>
          </p:cNvSpPr>
          <p:nvPr/>
        </p:nvSpPr>
        <p:spPr bwMode="auto">
          <a:xfrm>
            <a:off x="8916988" y="6542088"/>
            <a:ext cx="1727200" cy="260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000">
                <a:solidFill>
                  <a:schemeClr val="bg1"/>
                </a:solidFill>
                <a:latin typeface="Gulim" panose="020B0600000101010101" pitchFamily="34" charset="-127"/>
                <a:ea typeface="Gulim" panose="020B0600000101010101" pitchFamily="34" charset="-127"/>
              </a:rPr>
              <a:t>CO-OP LAND CO,LTD</a:t>
            </a:r>
            <a:endParaRPr lang="en-US" altLang="zh-CN" sz="1000">
              <a:solidFill>
                <a:schemeClr val="bg1"/>
              </a:solidFill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9224" y="1460012"/>
            <a:ext cx="10323576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员工福利：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五险一金、生日礼品、集体旅游、年度体检、拓展培训、结婚津贴、节日活动等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薪酬待遇：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我们的目标是在与其他同行业相比较时，我们的员工拥有更具竞争力的薪水；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户口解决：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优秀者可以帮助解决北京市户口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休息休假：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严格执行劳动法规定的休息休假制度。除双休日、国家法定假日外，公司员工还可享受年假、婚假等带薪假期。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社会培训</a:t>
            </a:r>
            <a:r>
              <a:rPr lang="zh-CN" altLang="en-US" sz="28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：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选派优秀员工参加社会培训、攻读在职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MBA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或</a:t>
            </a:r>
            <a:r>
              <a:rPr lang="en-US" altLang="zh-CN" dirty="0">
                <a:solidFill>
                  <a:schemeClr val="bg1"/>
                </a:solidFill>
                <a:latin typeface="+mn-ea"/>
              </a:rPr>
              <a:t>EMBA；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参加国际文化交流活动。 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薪酬福利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37"/>
          <p:cNvSpPr txBox="1"/>
          <p:nvPr/>
        </p:nvSpPr>
        <p:spPr>
          <a:xfrm>
            <a:off x="302574" y="634189"/>
            <a:ext cx="27880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Compensation and Benefits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2" name="矩形 11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pageCurlDoubl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6793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THREE</a:t>
            </a:r>
            <a:endParaRPr lang="zh-CN" altLang="en-US" sz="8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50428"/>
            <a:ext cx="598216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6600" i="1" baseline="-30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校招岗位与招聘流程</a:t>
            </a:r>
            <a:endParaRPr lang="zh-CN" altLang="en-US" sz="6600" i="1" baseline="-3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校招岗位一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校招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岗位二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校招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岗位三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招聘流程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一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销售总监     工作地点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en-US" altLang="zh-CN" sz="2400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   岗位描述： 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1、根据公司业务发展的战略，制定公司的销售发展战略与销售执行策略；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2、负责销售队伍的组建、培训、指导、监督、管理、考评，建立奖罚方案；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3、制定销售计划、负责市场开拓、带领团队完成销售任务；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4、负责维护客户关系，提供客户管理营销渠道，提供客户产品解决方案，并协调执行；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   任职要求： 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1、市场营销、工商管理等相关专业，应届研究生,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优先考虑；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2、具有良好营销理念、销售管理、市场推广及市场活动策划能力；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3、具有良好的沟通表达、协调和谈判能力，具有和客户一对一进行提案能力；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 4、有广告、媒体或互联网行业销售管理经验，有家居建材客户资源和社会关系者优先。 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二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公关策划总监</a:t>
            </a:r>
            <a:endParaRPr lang="en-US" altLang="zh-CN" sz="2400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  岗位描述：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1、负责全国对外宣传公关工作的策划与实施；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2、组织制定阶段及项目市场公关传播策划，制定年度、月度公关传播计划并负责实施；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3、负责企业与媒体关系的建立及维系媒介资源网络，分析评估媒体宣传及市场推广活动效果，维护开发公司的媒体资源；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、在公关活动策划组织、传媒关系建设方面有丰富的经验者优先考虑。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+mn-ea"/>
              </a:rPr>
              <a:t>  任职要求：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1、市场营销、工商管理、新闻等相关专业，应届研究生,</a:t>
            </a:r>
            <a:r>
              <a:rPr lang="en-US" altLang="zh-CN" sz="1400" dirty="0">
                <a:solidFill>
                  <a:schemeClr val="bg1"/>
                </a:solidFill>
                <a:latin typeface="+mn-ea"/>
              </a:rPr>
              <a:t>MBA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优先考虑；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2、有敏感的市场反应及市场洞察能力，良好的沟通协调能力，能带领项目组完成项目策划、组织和执行。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  3、能独立组织和完成整体策划项目，包括拟定项目计划书、项目策略、撰写策划文本、公关、促销文本、方案实施督导等；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257327"/>
            <a:ext cx="10213848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三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总裁、副总裁助理      工作地点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-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北京</a:t>
            </a:r>
            <a:endParaRPr lang="zh-CN" altLang="en-US" sz="2400" dirty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任职要求：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1、中文、新闻、管理等相关专业，大学本科以上学历，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MBA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优先考虑，英文听说读写熟练；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2、能够协助总裁、副总裁组织和完成整体策划项目，包括拟定项目计划书、项目策略，撰写策划文本、公关，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   促销文本、方案实施督导等工作；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3、良好的文字撰写能力，优秀的沟通表达能力，良好的协同能力，完成项目组项目策划、组织和执行； 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4 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、有广告、公关、传媒公司工作经验或有从事专业营销策划工作经验优先录用。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endParaRPr lang="zh-CN" altLang="en-US" sz="7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招岗位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37"/>
          <p:cNvSpPr txBox="1"/>
          <p:nvPr/>
        </p:nvSpPr>
        <p:spPr>
          <a:xfrm>
            <a:off x="302575" y="634189"/>
            <a:ext cx="1743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Recruit school jobs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30352" y="1138455"/>
            <a:ext cx="10213848" cy="4413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8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 四</a:t>
            </a:r>
            <a:r>
              <a:rPr lang="en-US" altLang="zh-CN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. </a:t>
            </a:r>
            <a:r>
              <a:rPr lang="zh-CN" altLang="en-US" sz="2400" dirty="0">
                <a:solidFill>
                  <a:schemeClr val="bg1"/>
                </a:solidFill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销售经理     </a:t>
            </a:r>
            <a:endParaRPr lang="en-US" altLang="zh-CN" sz="2400" dirty="0" smtClean="0">
              <a:solidFill>
                <a:schemeClr val="bg1"/>
              </a:solidFill>
              <a:latin typeface="华康俪金黑W8(P)" panose="020B0800000000000000" pitchFamily="34" charset="-122"/>
              <a:ea typeface="华康俪金黑W8(P)" panose="020B0800000000000000" pitchFamily="34" charset="-122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  工作地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点：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北京、上海、佛山、深圳、广州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  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任职要求：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1、市场营销相关专业，大学本科及以上学历，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MBA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优先考虑；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2、广告、媒体行业或市场营销领域内客户拓展和服务经验，对媒体市场有了解，对媒体市场发展有独特的见解； 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3、良好的人际沟通能力、高度的敬业精神，良好的书面表达能力和强大的业务独立拓展能力； 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、具有敏锐的市场洞察力和准确的客户分析能力，强烈的时间观念和服务意识，灵活熟练的谈判技巧； 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、良好的语言表达能力，具有开发与服务大客户的业务能力者优先；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 algn="just">
              <a:lnSpc>
                <a:spcPct val="18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  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、有项目管理经验，勇于承担责任，善于驾驭全局，能够带领团队完成绩效目标。 </a:t>
            </a:r>
            <a:endParaRPr lang="zh-CN" altLang="en-US" sz="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3000">
        <p15:prstTrans prst="pageCurlDouble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extBox 4"/>
          <p:cNvSpPr>
            <a:spLocks noChangeArrowheads="1"/>
          </p:cNvSpPr>
          <p:nvPr/>
        </p:nvSpPr>
        <p:spPr bwMode="auto">
          <a:xfrm>
            <a:off x="622301" y="1367623"/>
            <a:ext cx="10369551" cy="1320714"/>
          </a:xfrm>
          <a:prstGeom prst="rect">
            <a:avLst/>
          </a:prstGeom>
          <a:noFill/>
          <a:ln w="6350" cmpd="sng">
            <a:solidFill>
              <a:schemeClr val="bg1">
                <a:alpha val="7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第一阶段：宣传阶段     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网络应聘：</a:t>
            </a:r>
            <a:r>
              <a:rPr lang="zh-CN" altLang="en-US" sz="1600" b="1" u="sng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投递电子版简历至邮箱：</a:t>
            </a:r>
            <a:r>
              <a:rPr lang="en-US" sz="1600" b="1" u="sng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hr-XXXX@163.com</a:t>
            </a:r>
            <a:endParaRPr lang="zh-CN" altLang="en-US" sz="1600" b="1" u="sng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现场应聘：在双选会、招聘会进行简历投递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2" name="TextBox 5"/>
          <p:cNvSpPr>
            <a:spLocks noChangeArrowheads="1"/>
          </p:cNvSpPr>
          <p:nvPr/>
        </p:nvSpPr>
        <p:spPr bwMode="auto">
          <a:xfrm>
            <a:off x="622301" y="3196423"/>
            <a:ext cx="10369551" cy="1357290"/>
          </a:xfrm>
          <a:prstGeom prst="rect">
            <a:avLst/>
          </a:prstGeom>
          <a:noFill/>
          <a:ln w="6350" cmpd="sng">
            <a:solidFill>
              <a:schemeClr val="bg1">
                <a:alpha val="7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第二阶段：面试阶段     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10—2017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面试地点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、大区或分部办公室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37893" name="TextBox 6"/>
          <p:cNvSpPr>
            <a:spLocks noChangeArrowheads="1"/>
          </p:cNvSpPr>
          <p:nvPr/>
        </p:nvSpPr>
        <p:spPr bwMode="auto">
          <a:xfrm>
            <a:off x="622301" y="5054857"/>
            <a:ext cx="10369551" cy="1364232"/>
          </a:xfrm>
          <a:prstGeom prst="rect">
            <a:avLst/>
          </a:prstGeom>
          <a:noFill/>
          <a:ln w="6350" cmpd="sng">
            <a:solidFill>
              <a:schemeClr val="bg1">
                <a:alpha val="70000"/>
              </a:schemeClr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7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9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91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330" indent="190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第三阶段：签约实习     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—</a:t>
            </a:r>
            <a:r>
              <a:rPr 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2017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年</a:t>
            </a: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月</a:t>
            </a:r>
            <a:endParaRPr 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通知方式：电话、邮件</a:t>
            </a:r>
            <a:endParaRPr 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  <a:buClr>
                <a:srgbClr val="E1B40C"/>
              </a:buClr>
            </a:pPr>
            <a:r>
              <a:rPr 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实习地点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：某某集团总部</a:t>
            </a: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  <a:sym typeface="微软雅黑" panose="020B0503020204020204" pitchFamily="34" charset="-122"/>
              </a:rPr>
              <a:t>、分部、门店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  <a:sym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流程安排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Orchestration Schedule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10" name="矩形 9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4000">
        <p15:prstTrans prst="pageCurlDouble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234440" y="1554480"/>
            <a:ext cx="67939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SECTION FOUR</a:t>
            </a:r>
            <a:endParaRPr lang="zh-CN" altLang="en-US" sz="80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34440" y="2877919"/>
            <a:ext cx="7200000" cy="70104"/>
            <a:chOff x="1234440" y="2877919"/>
            <a:chExt cx="7200000" cy="70104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234440" y="2877919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234440" y="2948023"/>
              <a:ext cx="720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 bwMode="auto">
          <a:xfrm>
            <a:off x="298138" y="3041284"/>
            <a:ext cx="5982161" cy="91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8000" i="1" baseline="-30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联系方式</a:t>
            </a:r>
            <a:endParaRPr lang="zh-CN" altLang="en-US" sz="8000" i="1" baseline="-30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80299" y="3120533"/>
            <a:ext cx="244605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联系方式一</a:t>
            </a:r>
            <a:endParaRPr lang="en-US" altLang="zh-CN" sz="2800" dirty="0" smtClean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联系</a:t>
            </a:r>
            <a:r>
              <a:rPr lang="zh-CN" altLang="en-US" sz="2800" dirty="0" smtClean="0">
                <a:solidFill>
                  <a:schemeClr val="bg1"/>
                </a:solidFill>
                <a:latin typeface="+mn-ea"/>
              </a:rPr>
              <a:t>方式二</a:t>
            </a:r>
            <a:endParaRPr lang="en-US" altLang="zh-CN" sz="2800" dirty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2800" dirty="0">
              <a:solidFill>
                <a:schemeClr val="bg1"/>
              </a:solidFill>
              <a:latin typeface="+mn-ea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zh-CN" sz="28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flip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" y="3781297"/>
            <a:ext cx="12231257" cy="3076703"/>
          </a:xfrm>
          <a:prstGeom prst="rect">
            <a:avLst/>
          </a:prstGeom>
        </p:spPr>
      </p:pic>
      <p:sp>
        <p:nvSpPr>
          <p:cNvPr id="6" name="Oval 14"/>
          <p:cNvSpPr/>
          <p:nvPr/>
        </p:nvSpPr>
        <p:spPr>
          <a:xfrm>
            <a:off x="2638355" y="1873696"/>
            <a:ext cx="510981" cy="510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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445958" y="2438726"/>
            <a:ext cx="2870033" cy="1172695"/>
            <a:chOff x="1133020" y="1808262"/>
            <a:chExt cx="2152525" cy="739272"/>
          </a:xfrm>
        </p:grpSpPr>
        <p:sp>
          <p:nvSpPr>
            <p:cNvPr id="4" name="Content Placeholder 2"/>
            <p:cNvSpPr txBox="1"/>
            <p:nvPr/>
          </p:nvSpPr>
          <p:spPr>
            <a:xfrm>
              <a:off x="1133020" y="2027135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成都市武侯区万达广场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</a:t>
              </a:r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12-18</a:t>
              </a:r>
              <a:endPara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534852" y="1808262"/>
              <a:ext cx="1369393" cy="213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位置</a:t>
              </a:r>
              <a:endPara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</p:grpSp>
      <p:sp>
        <p:nvSpPr>
          <p:cNvPr id="8" name="Oval 14"/>
          <p:cNvSpPr/>
          <p:nvPr/>
        </p:nvSpPr>
        <p:spPr>
          <a:xfrm>
            <a:off x="5625656" y="1873696"/>
            <a:ext cx="510981" cy="510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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10" name="Oval 14"/>
          <p:cNvSpPr/>
          <p:nvPr/>
        </p:nvSpPr>
        <p:spPr>
          <a:xfrm>
            <a:off x="8661216" y="1873696"/>
            <a:ext cx="510981" cy="510981"/>
          </a:xfrm>
          <a:prstGeom prst="ellipse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FontAwesome" pitchFamily="2" charset="0"/>
              </a:rPr>
              <a:t></a:t>
            </a:r>
            <a:endParaRPr lang="en-US" sz="16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437832" y="2438726"/>
            <a:ext cx="2870033" cy="1172695"/>
            <a:chOff x="3385017" y="1808263"/>
            <a:chExt cx="2152525" cy="797397"/>
          </a:xfrm>
        </p:grpSpPr>
        <p:sp>
          <p:nvSpPr>
            <p:cNvPr id="9" name="文本框 8"/>
            <p:cNvSpPr txBox="1"/>
            <p:nvPr/>
          </p:nvSpPr>
          <p:spPr>
            <a:xfrm>
              <a:off x="3618531" y="1808263"/>
              <a:ext cx="1712250" cy="230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电话</a:t>
              </a:r>
              <a:endPara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2" name="Content Placeholder 2"/>
            <p:cNvSpPr txBox="1"/>
            <p:nvPr/>
          </p:nvSpPr>
          <p:spPr>
            <a:xfrm>
              <a:off x="3385017" y="2085261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(+976) 123456789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530116" y="2438725"/>
            <a:ext cx="2870033" cy="1073771"/>
            <a:chOff x="5647586" y="1808263"/>
            <a:chExt cx="2152525" cy="805328"/>
          </a:xfrm>
        </p:grpSpPr>
        <p:sp>
          <p:nvSpPr>
            <p:cNvPr id="11" name="文本框 10"/>
            <p:cNvSpPr txBox="1"/>
            <p:nvPr/>
          </p:nvSpPr>
          <p:spPr>
            <a:xfrm>
              <a:off x="6017361" y="1808263"/>
              <a:ext cx="1369393" cy="253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华文细黑" panose="02010600040101010101" pitchFamily="2" charset="-122"/>
                </a:rPr>
                <a:t>邮箱</a:t>
              </a:r>
              <a:endParaRPr lang="zh-CN" altLang="en-US" sz="1600" dirty="0">
                <a:solidFill>
                  <a:schemeClr val="bg1"/>
                </a:solidFill>
                <a:latin typeface="华文细黑" panose="02010600040101010101" pitchFamily="2" charset="-122"/>
              </a:endParaRPr>
            </a:p>
          </p:txBody>
        </p:sp>
        <p:sp>
          <p:nvSpPr>
            <p:cNvPr id="13" name="Content Placeholder 2"/>
            <p:cNvSpPr txBox="1"/>
            <p:nvPr/>
          </p:nvSpPr>
          <p:spPr>
            <a:xfrm>
              <a:off x="5647586" y="2093192"/>
              <a:ext cx="2152525" cy="520399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buNone/>
              </a:pPr>
              <a:r>
                <a:rPr lang="en-US" altLang="zh-CN" sz="12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</a:rPr>
                <a:t>mail@mail.com</a:t>
              </a:r>
              <a:endPara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  <a:p>
              <a:pPr marL="0" indent="0" algn="ctr" defTabSz="1450340">
                <a:lnSpc>
                  <a:spcPct val="150000"/>
                </a:lnSpc>
                <a:buNone/>
              </a:pPr>
              <a:r>
                <a:rPr lang="zh-CN" altLang="en-US" sz="106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</a:t>
              </a:r>
              <a:endParaRPr lang="en-US" altLang="zh-CN" sz="1065" dirty="0">
                <a:solidFill>
                  <a:schemeClr val="bg1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Contact information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44" name="矩形 43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C:\Users\Administrator\Desktop\1659269118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530" y="2080190"/>
            <a:ext cx="2976332" cy="2976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22"/>
          <p:cNvSpPr txBox="1"/>
          <p:nvPr/>
        </p:nvSpPr>
        <p:spPr>
          <a:xfrm>
            <a:off x="5423925" y="1938545"/>
            <a:ext cx="5760640" cy="3170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地址：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市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XXX</a:t>
            </a: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镇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路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XX</a:t>
            </a: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号</a:t>
            </a:r>
            <a:br>
              <a:rPr lang="zh-CN" altLang="en-US" sz="2665" dirty="0">
                <a:solidFill>
                  <a:schemeClr val="bg1"/>
                </a:solidFill>
                <a:latin typeface="+mn-ea"/>
              </a:rPr>
            </a:b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电话：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bg1"/>
                </a:solidFill>
                <a:latin typeface="+mn-ea"/>
              </a:rPr>
            </a:b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手机：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135XXXXXXXX</a:t>
            </a:r>
            <a:br>
              <a:rPr lang="en-US" altLang="zh-CN" sz="2665" dirty="0">
                <a:solidFill>
                  <a:schemeClr val="bg1"/>
                </a:solidFill>
                <a:latin typeface="+mn-ea"/>
              </a:rPr>
            </a:b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传真：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0512-XXXXXXXX</a:t>
            </a:r>
            <a:br>
              <a:rPr lang="en-US" altLang="zh-CN" sz="2665" dirty="0">
                <a:solidFill>
                  <a:schemeClr val="bg1"/>
                </a:solidFill>
                <a:latin typeface="+mn-ea"/>
              </a:rPr>
            </a:br>
            <a:r>
              <a:rPr lang="zh-CN" altLang="en-US" sz="2665" dirty="0">
                <a:solidFill>
                  <a:schemeClr val="bg1"/>
                </a:solidFill>
                <a:latin typeface="+mn-ea"/>
              </a:rPr>
              <a:t>邮箱：</a:t>
            </a:r>
            <a:r>
              <a:rPr lang="en-US" altLang="zh-CN" sz="2665" dirty="0">
                <a:solidFill>
                  <a:schemeClr val="bg1"/>
                </a:solidFill>
                <a:latin typeface="+mn-ea"/>
              </a:rPr>
              <a:t>XXXXXXXXXX@qq.com</a:t>
            </a:r>
            <a:endParaRPr lang="zh-CN" altLang="en-US" sz="2665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2575" y="282252"/>
            <a:ext cx="17439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联系方式</a:t>
            </a:r>
            <a:endParaRPr lang="zh-CN" altLang="en-US" sz="22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TextBox 37"/>
          <p:cNvSpPr txBox="1"/>
          <p:nvPr/>
        </p:nvSpPr>
        <p:spPr>
          <a:xfrm>
            <a:off x="302574" y="634189"/>
            <a:ext cx="27698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solidFill>
                  <a:schemeClr val="bg1"/>
                </a:solidFill>
                <a:cs typeface="Arial" panose="020B0604020202020204" pitchFamily="34" charset="0"/>
              </a:rPr>
              <a:t>Contact information</a:t>
            </a:r>
            <a:endParaRPr lang="en-US" altLang="zh-CN" sz="1400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0" y="298086"/>
            <a:ext cx="255263" cy="577480"/>
            <a:chOff x="0" y="298086"/>
            <a:chExt cx="255263" cy="577480"/>
          </a:xfrm>
          <a:solidFill>
            <a:schemeClr val="bg1"/>
          </a:solidFill>
        </p:grpSpPr>
        <p:sp>
          <p:nvSpPr>
            <p:cNvPr id="46" name="矩形 45"/>
            <p:cNvSpPr/>
            <p:nvPr/>
          </p:nvSpPr>
          <p:spPr>
            <a:xfrm>
              <a:off x="0" y="298087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54679" y="298086"/>
              <a:ext cx="100584" cy="57747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多彩微立体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F8D35E"/>
      </a:accent1>
      <a:accent2>
        <a:srgbClr val="1B6AA3"/>
      </a:accent2>
      <a:accent3>
        <a:srgbClr val="3FD5BA"/>
      </a:accent3>
      <a:accent4>
        <a:srgbClr val="F47264"/>
      </a:accent4>
      <a:accent5>
        <a:srgbClr val="8F8FBF"/>
      </a:accent5>
      <a:accent6>
        <a:srgbClr val="B7985F"/>
      </a:accent6>
      <a:hlink>
        <a:srgbClr val="0000FF"/>
      </a:hlink>
      <a:folHlink>
        <a:srgbClr val="80008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5011</Words>
  <Application>WPS 演示</Application>
  <PresentationFormat>宽屏</PresentationFormat>
  <Paragraphs>540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Arial</vt:lpstr>
      <vt:lpstr>宋体</vt:lpstr>
      <vt:lpstr>Wingdings</vt:lpstr>
      <vt:lpstr>方正兰亭黑简体</vt:lpstr>
      <vt:lpstr>华文隶书</vt:lpstr>
      <vt:lpstr>华康俪金黑W8(P)</vt:lpstr>
      <vt:lpstr>方正兰亭粗黑简体</vt:lpstr>
      <vt:lpstr>华文细黑</vt:lpstr>
      <vt:lpstr>Impact</vt:lpstr>
      <vt:lpstr>微软雅黑</vt:lpstr>
      <vt:lpstr>黑体</vt:lpstr>
      <vt:lpstr>FontAwesome</vt:lpstr>
      <vt:lpstr>Arial Unicode MS</vt:lpstr>
      <vt:lpstr>Calibri</vt:lpstr>
      <vt:lpstr>方正正黑简体</vt:lpstr>
      <vt:lpstr>Gulim</vt:lpstr>
      <vt:lpstr>Open Sans</vt:lpstr>
      <vt:lpstr>微软雅黑 Light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李慧民</cp:lastModifiedBy>
  <cp:revision>114</cp:revision>
  <dcterms:created xsi:type="dcterms:W3CDTF">2015-10-07T07:33:00Z</dcterms:created>
  <dcterms:modified xsi:type="dcterms:W3CDTF">2018-03-02T07:44:57Z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